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61" r:id="rId3"/>
    <p:sldId id="262" r:id="rId4"/>
    <p:sldId id="263" r:id="rId5"/>
    <p:sldId id="264" r:id="rId6"/>
    <p:sldId id="265" r:id="rId7"/>
    <p:sldId id="266" r:id="rId8"/>
    <p:sldId id="267" r:id="rId9"/>
    <p:sldId id="268" r:id="rId10"/>
    <p:sldId id="269" r:id="rId11"/>
    <p:sldId id="272" r:id="rId12"/>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43"/>
  </p:normalViewPr>
  <p:slideViewPr>
    <p:cSldViewPr snapToGrid="0" snapToObjects="1">
      <p:cViewPr varScale="1">
        <p:scale>
          <a:sx n="127" d="100"/>
          <a:sy n="127" d="100"/>
        </p:scale>
        <p:origin x="5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DA370-8BE6-B04F-8261-281702E460C3}" type="datetimeFigureOut">
              <a:rPr lang="en-US" smtClean="0"/>
              <a:t>6/15/20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1AB13-2962-A74D-B79E-E9F5B439DB87}" type="slidenum">
              <a:rPr lang="en-US" smtClean="0"/>
              <a:t>‹#›</a:t>
            </a:fld>
            <a:endParaRPr lang="en-US"/>
          </a:p>
        </p:txBody>
      </p:sp>
    </p:spTree>
    <p:extLst>
      <p:ext uri="{BB962C8B-B14F-4D97-AF65-F5344CB8AC3E}">
        <p14:creationId xmlns:p14="http://schemas.microsoft.com/office/powerpoint/2010/main" val="85882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4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4701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652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574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315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364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8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1616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785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52F90C-AC27-7243-BB00-70782A323BB0}" type="datetimeFigureOut">
              <a:rPr lang="en-US" smtClean="0"/>
              <a:t>6/15/20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0A46C-D6A0-1545-B59A-1D3BFBE97A91}" type="slidenum">
              <a:rPr lang="en-US" smtClean="0"/>
              <a:t>‹#›</a:t>
            </a:fld>
            <a:endParaRPr lang="en-US"/>
          </a:p>
        </p:txBody>
      </p:sp>
    </p:spTree>
    <p:extLst>
      <p:ext uri="{BB962C8B-B14F-4D97-AF65-F5344CB8AC3E}">
        <p14:creationId xmlns:p14="http://schemas.microsoft.com/office/powerpoint/2010/main" val="579064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2F90C-AC27-7243-BB00-70782A323BB0}" type="datetimeFigureOut">
              <a:rPr lang="en-US" smtClean="0"/>
              <a:t>6/15/20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0A46C-D6A0-1545-B59A-1D3BFBE97A91}" type="slidenum">
              <a:rPr lang="en-US" smtClean="0"/>
              <a:t>‹#›</a:t>
            </a:fld>
            <a:endParaRPr lang="en-US"/>
          </a:p>
        </p:txBody>
      </p:sp>
    </p:spTree>
    <p:extLst>
      <p:ext uri="{BB962C8B-B14F-4D97-AF65-F5344CB8AC3E}">
        <p14:creationId xmlns:p14="http://schemas.microsoft.com/office/powerpoint/2010/main" val="323068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2F90C-AC27-7243-BB00-70782A323BB0}" type="datetimeFigureOut">
              <a:rPr lang="en-US" smtClean="0"/>
              <a:t>6/15/20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0A46C-D6A0-1545-B59A-1D3BFBE97A91}" type="slidenum">
              <a:rPr lang="en-US" smtClean="0"/>
              <a:t>‹#›</a:t>
            </a:fld>
            <a:endParaRPr lang="en-US"/>
          </a:p>
        </p:txBody>
      </p:sp>
    </p:spTree>
    <p:extLst>
      <p:ext uri="{BB962C8B-B14F-4D97-AF65-F5344CB8AC3E}">
        <p14:creationId xmlns:p14="http://schemas.microsoft.com/office/powerpoint/2010/main" val="366934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2F90C-AC27-7243-BB00-70782A323BB0}" type="datetimeFigureOut">
              <a:rPr lang="en-US" smtClean="0"/>
              <a:t>6/15/20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0A46C-D6A0-1545-B59A-1D3BFBE97A91}" type="slidenum">
              <a:rPr lang="en-US" smtClean="0"/>
              <a:t>‹#›</a:t>
            </a:fld>
            <a:endParaRPr lang="en-US"/>
          </a:p>
        </p:txBody>
      </p:sp>
    </p:spTree>
    <p:extLst>
      <p:ext uri="{BB962C8B-B14F-4D97-AF65-F5344CB8AC3E}">
        <p14:creationId xmlns:p14="http://schemas.microsoft.com/office/powerpoint/2010/main" val="27085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52F90C-AC27-7243-BB00-70782A323BB0}" type="datetimeFigureOut">
              <a:rPr lang="en-US" smtClean="0"/>
              <a:t>6/15/20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0A46C-D6A0-1545-B59A-1D3BFBE97A91}" type="slidenum">
              <a:rPr lang="en-US" smtClean="0"/>
              <a:t>‹#›</a:t>
            </a:fld>
            <a:endParaRPr lang="en-US"/>
          </a:p>
        </p:txBody>
      </p:sp>
    </p:spTree>
    <p:extLst>
      <p:ext uri="{BB962C8B-B14F-4D97-AF65-F5344CB8AC3E}">
        <p14:creationId xmlns:p14="http://schemas.microsoft.com/office/powerpoint/2010/main" val="2065690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52F90C-AC27-7243-BB00-70782A323BB0}" type="datetimeFigureOut">
              <a:rPr lang="en-US" smtClean="0"/>
              <a:t>6/15/20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0A46C-D6A0-1545-B59A-1D3BFBE97A91}" type="slidenum">
              <a:rPr lang="en-US" smtClean="0"/>
              <a:t>‹#›</a:t>
            </a:fld>
            <a:endParaRPr lang="en-US"/>
          </a:p>
        </p:txBody>
      </p:sp>
    </p:spTree>
    <p:extLst>
      <p:ext uri="{BB962C8B-B14F-4D97-AF65-F5344CB8AC3E}">
        <p14:creationId xmlns:p14="http://schemas.microsoft.com/office/powerpoint/2010/main" val="42290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52F90C-AC27-7243-BB00-70782A323BB0}" type="datetimeFigureOut">
              <a:rPr lang="en-US" smtClean="0"/>
              <a:t>6/15/20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20A46C-D6A0-1545-B59A-1D3BFBE97A91}" type="slidenum">
              <a:rPr lang="en-US" smtClean="0"/>
              <a:t>‹#›</a:t>
            </a:fld>
            <a:endParaRPr lang="en-US"/>
          </a:p>
        </p:txBody>
      </p:sp>
    </p:spTree>
    <p:extLst>
      <p:ext uri="{BB962C8B-B14F-4D97-AF65-F5344CB8AC3E}">
        <p14:creationId xmlns:p14="http://schemas.microsoft.com/office/powerpoint/2010/main" val="219629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52F90C-AC27-7243-BB00-70782A323BB0}" type="datetimeFigureOut">
              <a:rPr lang="en-US" smtClean="0"/>
              <a:t>6/15/20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20A46C-D6A0-1545-B59A-1D3BFBE97A91}" type="slidenum">
              <a:rPr lang="en-US" smtClean="0"/>
              <a:t>‹#›</a:t>
            </a:fld>
            <a:endParaRPr lang="en-US"/>
          </a:p>
        </p:txBody>
      </p:sp>
    </p:spTree>
    <p:extLst>
      <p:ext uri="{BB962C8B-B14F-4D97-AF65-F5344CB8AC3E}">
        <p14:creationId xmlns:p14="http://schemas.microsoft.com/office/powerpoint/2010/main" val="71783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2F90C-AC27-7243-BB00-70782A323BB0}" type="datetimeFigureOut">
              <a:rPr lang="en-US" smtClean="0"/>
              <a:t>6/15/20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20A46C-D6A0-1545-B59A-1D3BFBE97A91}" type="slidenum">
              <a:rPr lang="en-US" smtClean="0"/>
              <a:t>‹#›</a:t>
            </a:fld>
            <a:endParaRPr lang="en-US"/>
          </a:p>
        </p:txBody>
      </p:sp>
    </p:spTree>
    <p:extLst>
      <p:ext uri="{BB962C8B-B14F-4D97-AF65-F5344CB8AC3E}">
        <p14:creationId xmlns:p14="http://schemas.microsoft.com/office/powerpoint/2010/main" val="392333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52F90C-AC27-7243-BB00-70782A323BB0}" type="datetimeFigureOut">
              <a:rPr lang="en-US" smtClean="0"/>
              <a:t>6/15/20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0A46C-D6A0-1545-B59A-1D3BFBE97A91}" type="slidenum">
              <a:rPr lang="en-US" smtClean="0"/>
              <a:t>‹#›</a:t>
            </a:fld>
            <a:endParaRPr lang="en-US"/>
          </a:p>
        </p:txBody>
      </p:sp>
    </p:spTree>
    <p:extLst>
      <p:ext uri="{BB962C8B-B14F-4D97-AF65-F5344CB8AC3E}">
        <p14:creationId xmlns:p14="http://schemas.microsoft.com/office/powerpoint/2010/main" val="307027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52F90C-AC27-7243-BB00-70782A323BB0}" type="datetimeFigureOut">
              <a:rPr lang="en-US" smtClean="0"/>
              <a:t>6/15/20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0A46C-D6A0-1545-B59A-1D3BFBE97A91}" type="slidenum">
              <a:rPr lang="en-US" smtClean="0"/>
              <a:t>‹#›</a:t>
            </a:fld>
            <a:endParaRPr lang="en-US"/>
          </a:p>
        </p:txBody>
      </p:sp>
    </p:spTree>
    <p:extLst>
      <p:ext uri="{BB962C8B-B14F-4D97-AF65-F5344CB8AC3E}">
        <p14:creationId xmlns:p14="http://schemas.microsoft.com/office/powerpoint/2010/main" val="843620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3C9FBB-D1B8-7A4F-86D0-C3B06F9AAE86}"/>
              </a:ext>
            </a:extLst>
          </p:cNvPr>
          <p:cNvPicPr>
            <a:picLocks noChangeAspect="1"/>
          </p:cNvPicPr>
          <p:nvPr userDrawn="1"/>
        </p:nvPicPr>
        <p:blipFill>
          <a:blip r:embed="rId13"/>
          <a:stretch>
            <a:fillRect/>
          </a:stretch>
        </p:blipFill>
        <p:spPr>
          <a:xfrm>
            <a:off x="26895" y="0"/>
            <a:ext cx="9076764"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52F90C-AC27-7243-BB00-70782A323BB0}" type="datetimeFigureOut">
              <a:rPr lang="en-US" smtClean="0"/>
              <a:t>6/15/20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0A46C-D6A0-1545-B59A-1D3BFBE97A91}" type="slidenum">
              <a:rPr lang="en-US" smtClean="0"/>
              <a:t>‹#›</a:t>
            </a:fld>
            <a:endParaRPr lang="en-US"/>
          </a:p>
        </p:txBody>
      </p:sp>
    </p:spTree>
    <p:extLst>
      <p:ext uri="{BB962C8B-B14F-4D97-AF65-F5344CB8AC3E}">
        <p14:creationId xmlns:p14="http://schemas.microsoft.com/office/powerpoint/2010/main" val="3141519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huffingtonpost.com/entry/the-rapid-advance-of-rigorous-research_us_5880cfb3e4b0fb40bf6c470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im,ku.edu/sim-rates-strong-evidence-based-reading-program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769076-1D42-3044-ABFF-48F0619C7A4E}"/>
              </a:ext>
            </a:extLst>
          </p:cNvPr>
          <p:cNvPicPr>
            <a:picLocks noChangeAspect="1"/>
          </p:cNvPicPr>
          <p:nvPr/>
        </p:nvPicPr>
        <p:blipFill>
          <a:blip r:embed="rId2"/>
          <a:stretch>
            <a:fillRect/>
          </a:stretch>
        </p:blipFill>
        <p:spPr>
          <a:xfrm>
            <a:off x="0" y="0"/>
            <a:ext cx="9143999" cy="6858000"/>
          </a:xfrm>
          <a:prstGeom prst="rect">
            <a:avLst/>
          </a:prstGeom>
        </p:spPr>
      </p:pic>
      <p:sp>
        <p:nvSpPr>
          <p:cNvPr id="7" name="Google Shape;95;p1">
            <a:extLst>
              <a:ext uri="{FF2B5EF4-FFF2-40B4-BE49-F238E27FC236}">
                <a16:creationId xmlns:a16="http://schemas.microsoft.com/office/drawing/2014/main" id="{863CD38F-4C83-F144-9F4C-A21FE339CE23}"/>
              </a:ext>
            </a:extLst>
          </p:cNvPr>
          <p:cNvSpPr txBox="1">
            <a:spLocks noGrp="1"/>
          </p:cNvSpPr>
          <p:nvPr>
            <p:ph type="ctrTitle"/>
          </p:nvPr>
        </p:nvSpPr>
        <p:spPr>
          <a:prstGeom prst="rect">
            <a:avLst/>
          </a:prstGeom>
          <a:noFill/>
          <a:ln>
            <a:noFill/>
          </a:ln>
        </p:spPr>
        <p:txBody>
          <a:bodyPr spcFirstLastPara="1" vert="horz" wrap="square" lIns="68569" tIns="34275" rIns="68569" bIns="34275" rtlCol="0" anchor="ctr" anchorCtr="0">
            <a:noAutofit/>
          </a:bodyPr>
          <a:lstStyle/>
          <a:p>
            <a:pPr>
              <a:spcBef>
                <a:spcPts val="0"/>
              </a:spcBef>
              <a:buClr>
                <a:schemeClr val="dk2"/>
              </a:buClr>
              <a:buSzPts val="8800"/>
            </a:pPr>
            <a:r>
              <a:rPr lang="en-US" sz="6600" dirty="0"/>
              <a:t>10 REASONS TO INSTALL </a:t>
            </a:r>
            <a:br>
              <a:rPr lang="en-US" sz="6600" dirty="0"/>
            </a:br>
            <a:r>
              <a:rPr lang="en-US" sz="6600" dirty="0"/>
              <a:t>XTREME READING™ </a:t>
            </a:r>
            <a:br>
              <a:rPr lang="en-US" sz="6600" dirty="0"/>
            </a:br>
            <a:r>
              <a:rPr lang="en-US" sz="6600" dirty="0"/>
              <a:t>IN YOUR SCHOOL</a:t>
            </a:r>
            <a:endParaRPr dirty="0"/>
          </a:p>
        </p:txBody>
      </p:sp>
      <p:sp>
        <p:nvSpPr>
          <p:cNvPr id="9" name="Google Shape;96;p1">
            <a:extLst>
              <a:ext uri="{FF2B5EF4-FFF2-40B4-BE49-F238E27FC236}">
                <a16:creationId xmlns:a16="http://schemas.microsoft.com/office/drawing/2014/main" id="{9F8488EC-B47B-CA44-92B5-D3D7005A59D5}"/>
              </a:ext>
            </a:extLst>
          </p:cNvPr>
          <p:cNvSpPr txBox="1">
            <a:spLocks noGrp="1"/>
          </p:cNvSpPr>
          <p:nvPr>
            <p:ph type="subTitle" idx="1"/>
          </p:nvPr>
        </p:nvSpPr>
        <p:spPr>
          <a:xfrm>
            <a:off x="1291856" y="4632326"/>
            <a:ext cx="6858000" cy="1655762"/>
          </a:xfrm>
          <a:prstGeom prst="rect">
            <a:avLst/>
          </a:prstGeom>
          <a:noFill/>
          <a:ln>
            <a:noFill/>
          </a:ln>
        </p:spPr>
        <p:txBody>
          <a:bodyPr spcFirstLastPara="1" vert="horz" wrap="square" lIns="68569" tIns="34275" rIns="68569" bIns="34275" rtlCol="0" anchor="t" anchorCtr="0">
            <a:normAutofit/>
          </a:bodyPr>
          <a:lstStyle/>
          <a:p>
            <a:pPr>
              <a:lnSpc>
                <a:spcPct val="80000"/>
              </a:lnSpc>
              <a:spcBef>
                <a:spcPts val="0"/>
              </a:spcBef>
              <a:buSzPts val="1400"/>
            </a:pPr>
            <a:r>
              <a:rPr lang="en-US" sz="1050" dirty="0"/>
              <a:t>GRANER REASONS TO INSTALL XTREME 2020</a:t>
            </a:r>
            <a:endParaRPr dirty="0"/>
          </a:p>
          <a:p>
            <a:pPr>
              <a:lnSpc>
                <a:spcPct val="80000"/>
              </a:lnSpc>
              <a:spcBef>
                <a:spcPts val="525"/>
              </a:spcBef>
              <a:buSzPts val="1400"/>
            </a:pPr>
            <a:r>
              <a:rPr lang="en-US" sz="1050" dirty="0"/>
              <a:t>BASED ON SCHUMAKER &amp; GRANER 2018</a:t>
            </a:r>
            <a:endParaRPr dirty="0"/>
          </a:p>
          <a:p>
            <a:pPr>
              <a:lnSpc>
                <a:spcPct val="80000"/>
              </a:lnSpc>
              <a:spcBef>
                <a:spcPts val="525"/>
              </a:spcBef>
              <a:buSzPts val="770"/>
            </a:pPr>
            <a:r>
              <a:rPr lang="en-US" sz="578" dirty="0">
                <a:latin typeface="Calibri"/>
                <a:ea typeface="Calibri"/>
                <a:cs typeface="Calibri"/>
                <a:sym typeface="Calibri"/>
              </a:rPr>
              <a:t>PGRANER@KU.EDU</a:t>
            </a:r>
            <a:endParaRPr sz="578" dirty="0">
              <a:latin typeface="Calibri"/>
              <a:ea typeface="Calibri"/>
              <a:cs typeface="Calibri"/>
              <a:sym typeface="Calibri"/>
            </a:endParaRPr>
          </a:p>
        </p:txBody>
      </p:sp>
    </p:spTree>
    <p:extLst>
      <p:ext uri="{BB962C8B-B14F-4D97-AF65-F5344CB8AC3E}">
        <p14:creationId xmlns:p14="http://schemas.microsoft.com/office/powerpoint/2010/main" val="3412144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a:spLocks noGrp="1"/>
          </p:cNvSpPr>
          <p:nvPr>
            <p:ph type="title"/>
          </p:nvPr>
        </p:nvSpPr>
        <p:spPr>
          <a:xfrm>
            <a:off x="287084" y="654928"/>
            <a:ext cx="8413012" cy="1119099"/>
          </a:xfrm>
          <a:prstGeom prst="rect">
            <a:avLst/>
          </a:prstGeom>
          <a:noFill/>
          <a:ln>
            <a:noFill/>
          </a:ln>
        </p:spPr>
        <p:txBody>
          <a:bodyPr spcFirstLastPara="1" vert="horz" wrap="square" lIns="68569" tIns="34275" rIns="68569" bIns="34275" rtlCol="0" anchor="t" anchorCtr="0">
            <a:normAutofit fontScale="90000"/>
          </a:bodyPr>
          <a:lstStyle/>
          <a:p>
            <a:pPr>
              <a:spcBef>
                <a:spcPts val="0"/>
              </a:spcBef>
              <a:buClr>
                <a:schemeClr val="dk2"/>
              </a:buClr>
              <a:buSzPts val="5100"/>
            </a:pPr>
            <a:r>
              <a:rPr lang="en-US" b="1" dirty="0"/>
              <a:t>#9	CLEAR DATA FOR DECISION-MAKING</a:t>
            </a:r>
            <a:endParaRPr b="1" dirty="0"/>
          </a:p>
        </p:txBody>
      </p:sp>
      <p:sp>
        <p:nvSpPr>
          <p:cNvPr id="156" name="Google Shape;156;p10"/>
          <p:cNvSpPr txBox="1">
            <a:spLocks noGrp="1"/>
          </p:cNvSpPr>
          <p:nvPr>
            <p:ph type="body" idx="1"/>
          </p:nvPr>
        </p:nvSpPr>
        <p:spPr>
          <a:xfrm>
            <a:off x="929363" y="1618498"/>
            <a:ext cx="7633742" cy="2695193"/>
          </a:xfrm>
          <a:prstGeom prst="rect">
            <a:avLst/>
          </a:prstGeom>
          <a:noFill/>
          <a:ln>
            <a:noFill/>
          </a:ln>
        </p:spPr>
        <p:txBody>
          <a:bodyPr spcFirstLastPara="1" vert="horz" wrap="square" lIns="68569" tIns="34275" rIns="68569" bIns="34275" rtlCol="0" anchor="t" anchorCtr="0">
            <a:normAutofit/>
          </a:bodyPr>
          <a:lstStyle/>
          <a:p>
            <a:pPr marL="171450" indent="-171450">
              <a:lnSpc>
                <a:spcPct val="110000"/>
              </a:lnSpc>
              <a:spcBef>
                <a:spcPts val="0"/>
              </a:spcBef>
              <a:buSzPts val="2800"/>
            </a:pPr>
            <a:r>
              <a:rPr lang="en-US" sz="2100" dirty="0"/>
              <a:t>The programs provide student data for IEPs,  504s, placement decisions and student match for support.</a:t>
            </a:r>
            <a:endParaRPr dirty="0"/>
          </a:p>
          <a:p>
            <a:pPr marL="171450" indent="-171450">
              <a:lnSpc>
                <a:spcPct val="110000"/>
              </a:lnSpc>
              <a:spcBef>
                <a:spcPts val="525"/>
              </a:spcBef>
              <a:buSzPts val="2800"/>
            </a:pPr>
            <a:r>
              <a:rPr lang="en-US" sz="2100" dirty="0"/>
              <a:t>The programs provide teacher data for mastery.</a:t>
            </a:r>
            <a:endParaRPr dirty="0"/>
          </a:p>
        </p:txBody>
      </p:sp>
      <p:pic>
        <p:nvPicPr>
          <p:cNvPr id="157" name="Google Shape;157;p10"/>
          <p:cNvPicPr preferRelativeResize="0"/>
          <p:nvPr/>
        </p:nvPicPr>
        <p:blipFill rotWithShape="1">
          <a:blip r:embed="rId3">
            <a:alphaModFix/>
          </a:blip>
          <a:srcRect/>
          <a:stretch/>
        </p:blipFill>
        <p:spPr>
          <a:xfrm>
            <a:off x="6351249" y="3285696"/>
            <a:ext cx="2211856" cy="2225944"/>
          </a:xfrm>
          <a:prstGeom prst="rect">
            <a:avLst/>
          </a:prstGeom>
          <a:noFill/>
          <a:ln>
            <a:noFill/>
          </a:ln>
        </p:spPr>
      </p:pic>
      <p:pic>
        <p:nvPicPr>
          <p:cNvPr id="158" name="Google Shape;158;p10"/>
          <p:cNvPicPr preferRelativeResize="0"/>
          <p:nvPr/>
        </p:nvPicPr>
        <p:blipFill rotWithShape="1">
          <a:blip r:embed="rId4">
            <a:alphaModFix/>
          </a:blip>
          <a:srcRect/>
          <a:stretch/>
        </p:blipFill>
        <p:spPr>
          <a:xfrm>
            <a:off x="1164771" y="3421629"/>
            <a:ext cx="2803072" cy="2090010"/>
          </a:xfrm>
          <a:prstGeom prst="rect">
            <a:avLst/>
          </a:prstGeom>
          <a:noFill/>
          <a:ln>
            <a:noFill/>
          </a:ln>
        </p:spPr>
      </p:pic>
    </p:spTree>
    <p:extLst>
      <p:ext uri="{BB962C8B-B14F-4D97-AF65-F5344CB8AC3E}">
        <p14:creationId xmlns:p14="http://schemas.microsoft.com/office/powerpoint/2010/main" val="149272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4F0F191-0495-F54B-B719-7F35548DF96B}"/>
              </a:ext>
            </a:extLst>
          </p:cNvPr>
          <p:cNvPicPr>
            <a:picLocks noGrp="1" noChangeAspect="1"/>
          </p:cNvPicPr>
          <p:nvPr>
            <p:ph idx="1"/>
          </p:nvPr>
        </p:nvPicPr>
        <p:blipFill>
          <a:blip r:embed="rId2"/>
          <a:srcRect/>
          <a:stretch/>
        </p:blipFill>
        <p:spPr>
          <a:xfrm>
            <a:off x="0" y="-103909"/>
            <a:ext cx="9144000" cy="7065818"/>
          </a:xfrm>
        </p:spPr>
      </p:pic>
      <p:sp>
        <p:nvSpPr>
          <p:cNvPr id="4" name="Google Shape;163;p11">
            <a:extLst>
              <a:ext uri="{FF2B5EF4-FFF2-40B4-BE49-F238E27FC236}">
                <a16:creationId xmlns:a16="http://schemas.microsoft.com/office/drawing/2014/main" id="{C0529D3B-51AB-B34B-B2FF-9AC057708EB8}"/>
              </a:ext>
            </a:extLst>
          </p:cNvPr>
          <p:cNvSpPr txBox="1">
            <a:spLocks/>
          </p:cNvSpPr>
          <p:nvPr/>
        </p:nvSpPr>
        <p:spPr>
          <a:xfrm>
            <a:off x="938758" y="1144039"/>
            <a:ext cx="7633742" cy="1119099"/>
          </a:xfrm>
          <a:prstGeom prst="rect">
            <a:avLst/>
          </a:prstGeom>
          <a:noFill/>
          <a:ln>
            <a:noFill/>
          </a:ln>
        </p:spPr>
        <p:txBody>
          <a:bodyPr spcFirstLastPara="1" vert="horz" wrap="square" lIns="68569" tIns="34275" rIns="68569" bIns="34275"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2"/>
              </a:buClr>
              <a:buSzPts val="5100"/>
            </a:pPr>
            <a:r>
              <a:rPr lang="en-US" b="1" dirty="0"/>
              <a:t># 10 FOCUS ON LITERACY</a:t>
            </a:r>
          </a:p>
        </p:txBody>
      </p:sp>
      <p:sp>
        <p:nvSpPr>
          <p:cNvPr id="5" name="Google Shape;164;p11">
            <a:extLst>
              <a:ext uri="{FF2B5EF4-FFF2-40B4-BE49-F238E27FC236}">
                <a16:creationId xmlns:a16="http://schemas.microsoft.com/office/drawing/2014/main" id="{3096E97B-0113-6145-8776-128B63ADE350}"/>
              </a:ext>
            </a:extLst>
          </p:cNvPr>
          <p:cNvSpPr txBox="1">
            <a:spLocks/>
          </p:cNvSpPr>
          <p:nvPr/>
        </p:nvSpPr>
        <p:spPr>
          <a:xfrm>
            <a:off x="846505" y="1874328"/>
            <a:ext cx="7633742" cy="2695193"/>
          </a:xfrm>
          <a:prstGeom prst="rect">
            <a:avLst/>
          </a:prstGeom>
          <a:noFill/>
          <a:ln>
            <a:noFill/>
          </a:ln>
        </p:spPr>
        <p:txBody>
          <a:bodyPr spcFirstLastPara="1" vert="horz" wrap="square" lIns="68569" tIns="34275" rIns="68569" bIns="3427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38100">
              <a:lnSpc>
                <a:spcPct val="110000"/>
              </a:lnSpc>
              <a:spcBef>
                <a:spcPts val="525"/>
              </a:spcBef>
              <a:buSzPts val="2800"/>
              <a:buFont typeface="Arial" panose="020B0604020202020204" pitchFamily="34" charset="0"/>
              <a:buNone/>
            </a:pPr>
            <a:r>
              <a:rPr lang="en-US" sz="2100" dirty="0"/>
              <a:t>Xtreme Reading and its components can be used effectively within a school-wide or programmatic focus on literacy, especially for struggling adolescent readers.</a:t>
            </a:r>
          </a:p>
          <a:p>
            <a:pPr marL="171450" indent="-38100">
              <a:lnSpc>
                <a:spcPct val="110000"/>
              </a:lnSpc>
              <a:spcBef>
                <a:spcPts val="525"/>
              </a:spcBef>
              <a:buSzPts val="2800"/>
              <a:buFont typeface="Arial" panose="020B0604020202020204" pitchFamily="34" charset="0"/>
              <a:buNone/>
            </a:pPr>
            <a:endParaRPr lang="en-US" sz="2100" dirty="0"/>
          </a:p>
        </p:txBody>
      </p:sp>
      <p:pic>
        <p:nvPicPr>
          <p:cNvPr id="3" name="Picture 2">
            <a:extLst>
              <a:ext uri="{FF2B5EF4-FFF2-40B4-BE49-F238E27FC236}">
                <a16:creationId xmlns:a16="http://schemas.microsoft.com/office/drawing/2014/main" id="{D4561781-FC28-A246-A9DC-77C364C6C73E}"/>
              </a:ext>
            </a:extLst>
          </p:cNvPr>
          <p:cNvPicPr>
            <a:picLocks noChangeAspect="1"/>
          </p:cNvPicPr>
          <p:nvPr/>
        </p:nvPicPr>
        <p:blipFill>
          <a:blip r:embed="rId3"/>
          <a:stretch>
            <a:fillRect/>
          </a:stretch>
        </p:blipFill>
        <p:spPr>
          <a:xfrm>
            <a:off x="2270926" y="3166683"/>
            <a:ext cx="3818095" cy="2805675"/>
          </a:xfrm>
          <a:prstGeom prst="rect">
            <a:avLst/>
          </a:prstGeom>
        </p:spPr>
      </p:pic>
      <p:sp>
        <p:nvSpPr>
          <p:cNvPr id="6" name="Rectangle 5">
            <a:extLst>
              <a:ext uri="{FF2B5EF4-FFF2-40B4-BE49-F238E27FC236}">
                <a16:creationId xmlns:a16="http://schemas.microsoft.com/office/drawing/2014/main" id="{6BBB6A9F-6023-DF40-B75A-93D2754A7C88}"/>
              </a:ext>
            </a:extLst>
          </p:cNvPr>
          <p:cNvSpPr/>
          <p:nvPr/>
        </p:nvSpPr>
        <p:spPr>
          <a:xfrm>
            <a:off x="2140299" y="5713961"/>
            <a:ext cx="3948722" cy="258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611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938758" y="1144039"/>
            <a:ext cx="7633742" cy="1119099"/>
          </a:xfrm>
          <a:prstGeom prst="rect">
            <a:avLst/>
          </a:prstGeom>
          <a:noFill/>
          <a:ln>
            <a:noFill/>
          </a:ln>
        </p:spPr>
        <p:txBody>
          <a:bodyPr spcFirstLastPara="1" vert="horz" wrap="square" lIns="68569" tIns="34275" rIns="68569" bIns="34275" rtlCol="0" anchor="t" anchorCtr="0">
            <a:normAutofit/>
          </a:bodyPr>
          <a:lstStyle/>
          <a:p>
            <a:pPr>
              <a:spcBef>
                <a:spcPts val="0"/>
              </a:spcBef>
              <a:buClr>
                <a:schemeClr val="dk2"/>
              </a:buClr>
              <a:buSzPts val="5100"/>
            </a:pPr>
            <a:r>
              <a:rPr lang="en-US"/>
              <a:t>#1 </a:t>
            </a:r>
            <a:r>
              <a:rPr lang="en-US" b="1"/>
              <a:t>EMPIRICAL VALIDATION  </a:t>
            </a:r>
            <a:endParaRPr/>
          </a:p>
        </p:txBody>
      </p:sp>
      <p:pic>
        <p:nvPicPr>
          <p:cNvPr id="103" name="Google Shape;103;p2" descr="teens-reading.jpg"/>
          <p:cNvPicPr preferRelativeResize="0"/>
          <p:nvPr/>
        </p:nvPicPr>
        <p:blipFill rotWithShape="1">
          <a:blip r:embed="rId3">
            <a:alphaModFix amt="16000"/>
          </a:blip>
          <a:srcRect/>
          <a:stretch/>
        </p:blipFill>
        <p:spPr>
          <a:xfrm>
            <a:off x="609131" y="2263138"/>
            <a:ext cx="7596110" cy="2941515"/>
          </a:xfrm>
          <a:prstGeom prst="rect">
            <a:avLst/>
          </a:prstGeom>
          <a:noFill/>
          <a:ln>
            <a:noFill/>
          </a:ln>
        </p:spPr>
      </p:pic>
      <p:sp>
        <p:nvSpPr>
          <p:cNvPr id="102" name="Google Shape;102;p2"/>
          <p:cNvSpPr txBox="1">
            <a:spLocks noGrp="1"/>
          </p:cNvSpPr>
          <p:nvPr>
            <p:ph type="body" idx="1"/>
          </p:nvPr>
        </p:nvSpPr>
        <p:spPr>
          <a:xfrm>
            <a:off x="938759" y="1891393"/>
            <a:ext cx="7737156" cy="3853543"/>
          </a:xfrm>
          <a:prstGeom prst="rect">
            <a:avLst/>
          </a:prstGeom>
          <a:noFill/>
          <a:ln>
            <a:noFill/>
          </a:ln>
        </p:spPr>
        <p:txBody>
          <a:bodyPr spcFirstLastPara="1" vert="horz" wrap="square" lIns="68569" tIns="34275" rIns="68569" bIns="34275" rtlCol="0" anchor="t" anchorCtr="0">
            <a:normAutofit/>
          </a:bodyPr>
          <a:lstStyle/>
          <a:p>
            <a:pPr marL="0" indent="0">
              <a:spcBef>
                <a:spcPts val="0"/>
              </a:spcBef>
              <a:buSzPts val="2520"/>
              <a:buNone/>
            </a:pPr>
            <a:r>
              <a:rPr lang="en-US" sz="1890" b="1" dirty="0"/>
              <a:t>Empirically validated in bona fide research experiments, in schools, under typical school conditions </a:t>
            </a:r>
            <a:endParaRPr dirty="0"/>
          </a:p>
          <a:p>
            <a:pPr marL="0" indent="0">
              <a:spcBef>
                <a:spcPts val="525"/>
              </a:spcBef>
              <a:buSzPts val="1260"/>
              <a:buNone/>
            </a:pPr>
            <a:endParaRPr sz="945" b="1" dirty="0"/>
          </a:p>
          <a:p>
            <a:pPr marL="0" indent="0">
              <a:spcBef>
                <a:spcPts val="525"/>
              </a:spcBef>
              <a:buSzPts val="2170"/>
              <a:buNone/>
            </a:pPr>
            <a:r>
              <a:rPr lang="en-US" sz="1627" b="1" dirty="0"/>
              <a:t>KUCRL’s SIM effect sizes are derived from studies with tremendous variability; however the center has produced remarkable consistency given those contexts including:</a:t>
            </a:r>
            <a:br>
              <a:rPr lang="en-US" sz="1627" b="1" dirty="0"/>
            </a:br>
            <a:endParaRPr sz="1627" b="1" dirty="0"/>
          </a:p>
          <a:p>
            <a:pPr marL="171450" indent="-171450">
              <a:spcBef>
                <a:spcPts val="525"/>
              </a:spcBef>
              <a:buSzPts val="2170"/>
            </a:pPr>
            <a:r>
              <a:rPr lang="en-US" sz="1627" b="1" dirty="0"/>
              <a:t>Studies conducted in middle, and high schools</a:t>
            </a:r>
            <a:endParaRPr dirty="0"/>
          </a:p>
          <a:p>
            <a:pPr marL="171450" indent="-171450">
              <a:spcBef>
                <a:spcPts val="525"/>
              </a:spcBef>
              <a:buSzPts val="2170"/>
            </a:pPr>
            <a:r>
              <a:rPr lang="en-US" sz="1627" b="1" dirty="0"/>
              <a:t>Conditions that included an extra period of reading and no extra period for reading </a:t>
            </a:r>
            <a:endParaRPr dirty="0"/>
          </a:p>
          <a:p>
            <a:pPr marL="171450" indent="-171450">
              <a:spcBef>
                <a:spcPts val="525"/>
              </a:spcBef>
              <a:buSzPts val="2170"/>
            </a:pPr>
            <a:r>
              <a:rPr lang="en-US" sz="1627" b="1" dirty="0"/>
              <a:t>Studies conducted across multiple years and others not</a:t>
            </a:r>
            <a:endParaRPr dirty="0"/>
          </a:p>
          <a:p>
            <a:pPr marL="171450" indent="-171450">
              <a:spcBef>
                <a:spcPts val="525"/>
              </a:spcBef>
              <a:buSzPts val="2170"/>
            </a:pPr>
            <a:r>
              <a:rPr lang="en-US" sz="1627" b="1" dirty="0"/>
              <a:t>School settings ranging from inner-city to rural</a:t>
            </a:r>
            <a:endParaRPr dirty="0"/>
          </a:p>
          <a:p>
            <a:pPr marL="171450" indent="-171450">
              <a:spcBef>
                <a:spcPts val="525"/>
              </a:spcBef>
              <a:buSzPts val="2170"/>
            </a:pPr>
            <a:r>
              <a:rPr lang="en-US" sz="1627" b="1" dirty="0"/>
              <a:t>Studies all took place across the U.S.</a:t>
            </a:r>
            <a:endParaRPr dirty="0"/>
          </a:p>
          <a:p>
            <a:pPr marL="171450" indent="-78105">
              <a:spcBef>
                <a:spcPts val="525"/>
              </a:spcBef>
              <a:buSzPts val="1960"/>
              <a:buNone/>
            </a:pPr>
            <a:endParaRPr sz="1470" b="1" dirty="0"/>
          </a:p>
          <a:p>
            <a:pPr marL="0" indent="0">
              <a:spcBef>
                <a:spcPts val="525"/>
              </a:spcBef>
              <a:buSzPts val="1960"/>
              <a:buNone/>
            </a:pPr>
            <a:r>
              <a:rPr lang="en-US" sz="1470" b="1" u="sng" dirty="0">
                <a:solidFill>
                  <a:schemeClr val="hlink"/>
                </a:solidFill>
                <a:hlinkClick r:id="rId4"/>
              </a:rPr>
              <a:t>https://www.huffingtonpost.com/entry/the-rapid-advance-of-rigorous-research_us_5880cfb3e4b0fb40bf6c470e</a:t>
            </a:r>
            <a:r>
              <a:rPr lang="en-US" sz="1470" b="1" dirty="0"/>
              <a:t>? </a:t>
            </a:r>
            <a:endParaRPr dirty="0"/>
          </a:p>
        </p:txBody>
      </p:sp>
    </p:spTree>
    <p:extLst>
      <p:ext uri="{BB962C8B-B14F-4D97-AF65-F5344CB8AC3E}">
        <p14:creationId xmlns:p14="http://schemas.microsoft.com/office/powerpoint/2010/main" val="3540553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938758" y="1144039"/>
            <a:ext cx="7633742" cy="1119099"/>
          </a:xfrm>
          <a:prstGeom prst="rect">
            <a:avLst/>
          </a:prstGeom>
          <a:noFill/>
          <a:ln>
            <a:noFill/>
          </a:ln>
        </p:spPr>
        <p:txBody>
          <a:bodyPr spcFirstLastPara="1" vert="horz" wrap="square" lIns="68569" tIns="34275" rIns="68569" bIns="34275" rtlCol="0" anchor="t" anchorCtr="0">
            <a:normAutofit/>
          </a:bodyPr>
          <a:lstStyle/>
          <a:p>
            <a:pPr>
              <a:spcBef>
                <a:spcPts val="0"/>
              </a:spcBef>
              <a:buClr>
                <a:schemeClr val="dk2"/>
              </a:buClr>
              <a:buSzPts val="5100"/>
            </a:pPr>
            <a:r>
              <a:rPr lang="en-US" b="1"/>
              <a:t>#2 EXTERNAL VALIDATION</a:t>
            </a:r>
            <a:endParaRPr/>
          </a:p>
        </p:txBody>
      </p:sp>
      <p:sp>
        <p:nvSpPr>
          <p:cNvPr id="109" name="Google Shape;109;p3"/>
          <p:cNvSpPr txBox="1">
            <a:spLocks noGrp="1"/>
          </p:cNvSpPr>
          <p:nvPr>
            <p:ph type="body" idx="1"/>
          </p:nvPr>
        </p:nvSpPr>
        <p:spPr>
          <a:xfrm>
            <a:off x="938758" y="1882009"/>
            <a:ext cx="7780699" cy="3831952"/>
          </a:xfrm>
          <a:prstGeom prst="rect">
            <a:avLst/>
          </a:prstGeom>
          <a:noFill/>
          <a:ln>
            <a:noFill/>
          </a:ln>
        </p:spPr>
        <p:txBody>
          <a:bodyPr spcFirstLastPara="1" vert="horz" wrap="square" lIns="68569" tIns="34275" rIns="68569" bIns="34275" rtlCol="0" anchor="t" anchorCtr="0">
            <a:normAutofit fontScale="92500"/>
          </a:bodyPr>
          <a:lstStyle/>
          <a:p>
            <a:pPr marL="0" indent="0">
              <a:lnSpc>
                <a:spcPct val="100000"/>
              </a:lnSpc>
              <a:spcBef>
                <a:spcPts val="0"/>
              </a:spcBef>
              <a:buSzPts val="2550"/>
              <a:buNone/>
            </a:pPr>
            <a:r>
              <a:rPr lang="en-US" sz="1913" b="1" dirty="0"/>
              <a:t>Listed on educational websites (Evidence of ESSA and What Works Clearing House) as meeting certain important criteria. </a:t>
            </a:r>
            <a:endParaRPr dirty="0"/>
          </a:p>
          <a:p>
            <a:pPr marL="0" indent="0">
              <a:lnSpc>
                <a:spcPct val="100000"/>
              </a:lnSpc>
              <a:spcBef>
                <a:spcPts val="525"/>
              </a:spcBef>
              <a:buSzPts val="2380"/>
              <a:buNone/>
            </a:pPr>
            <a:endParaRPr sz="1785" b="1" dirty="0"/>
          </a:p>
          <a:p>
            <a:pPr marL="0" indent="0">
              <a:lnSpc>
                <a:spcPct val="100000"/>
              </a:lnSpc>
              <a:spcBef>
                <a:spcPts val="525"/>
              </a:spcBef>
              <a:buSzPts val="2380"/>
              <a:buNone/>
            </a:pPr>
            <a:r>
              <a:rPr lang="en-US" sz="1785" b="1" i="1" dirty="0"/>
              <a:t>“However, unlike small and quasi-experimental studies, rigorous experiments using standardized outcome measures replicate.  These effect sizes may not be enormous, but you can take them to the bank….In our secondary reading review, we found an extraordinary example of this.  The University of Kansas has an array of programs for struggling readers in middle and high schools, collectively called the Strategic Instruction Model, or SIM.”</a:t>
            </a:r>
            <a:r>
              <a:rPr lang="en-US" sz="1785" b="1" dirty="0"/>
              <a:t> ~ Robert </a:t>
            </a:r>
            <a:r>
              <a:rPr lang="en-US" sz="1785" b="1" dirty="0" err="1"/>
              <a:t>Slavin</a:t>
            </a:r>
            <a:r>
              <a:rPr lang="en-US" sz="1785" b="1" dirty="0"/>
              <a:t>, Johns Hopkins Univ.</a:t>
            </a:r>
            <a:endParaRPr dirty="0"/>
          </a:p>
          <a:p>
            <a:pPr marL="0" indent="0">
              <a:lnSpc>
                <a:spcPct val="100000"/>
              </a:lnSpc>
              <a:spcBef>
                <a:spcPts val="525"/>
              </a:spcBef>
              <a:buSzPts val="2380"/>
              <a:buNone/>
            </a:pPr>
            <a:endParaRPr sz="1785" b="1" dirty="0"/>
          </a:p>
          <a:p>
            <a:pPr marL="0" indent="0">
              <a:lnSpc>
                <a:spcPct val="100000"/>
              </a:lnSpc>
              <a:spcBef>
                <a:spcPts val="525"/>
              </a:spcBef>
              <a:buSzPts val="2380"/>
              <a:buNone/>
            </a:pPr>
            <a:r>
              <a:rPr lang="en-US" sz="1785" b="1" dirty="0"/>
              <a:t>SIM Rates Strong For Evidence Based Reading Programs. Learn more: </a:t>
            </a:r>
            <a:r>
              <a:rPr lang="en-US" sz="2200" dirty="0">
                <a:hlinkClick r:id="rId3"/>
              </a:rPr>
              <a:t>https://sim,ku.edu/sim-rates-strong-evidence-based-reading-programs</a:t>
            </a:r>
            <a:endParaRPr sz="2200" dirty="0"/>
          </a:p>
          <a:p>
            <a:pPr marL="0" indent="0">
              <a:lnSpc>
                <a:spcPct val="100000"/>
              </a:lnSpc>
              <a:spcBef>
                <a:spcPts val="525"/>
              </a:spcBef>
              <a:buSzPts val="2380"/>
              <a:buNone/>
            </a:pPr>
            <a:endParaRPr sz="1785" b="1" dirty="0"/>
          </a:p>
          <a:p>
            <a:pPr marL="0" indent="0">
              <a:lnSpc>
                <a:spcPct val="100000"/>
              </a:lnSpc>
              <a:spcBef>
                <a:spcPts val="525"/>
              </a:spcBef>
              <a:buSzPts val="2380"/>
              <a:buNone/>
            </a:pPr>
            <a:endParaRPr sz="1785" b="1" dirty="0"/>
          </a:p>
        </p:txBody>
      </p:sp>
    </p:spTree>
    <p:extLst>
      <p:ext uri="{BB962C8B-B14F-4D97-AF65-F5344CB8AC3E}">
        <p14:creationId xmlns:p14="http://schemas.microsoft.com/office/powerpoint/2010/main" val="445702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938758" y="1144039"/>
            <a:ext cx="7633742" cy="1119099"/>
          </a:xfrm>
          <a:prstGeom prst="rect">
            <a:avLst/>
          </a:prstGeom>
          <a:noFill/>
          <a:ln>
            <a:noFill/>
          </a:ln>
        </p:spPr>
        <p:txBody>
          <a:bodyPr spcFirstLastPara="1" vert="horz" wrap="square" lIns="68569" tIns="34275" rIns="68569" bIns="34275" rtlCol="0" anchor="t" anchorCtr="0">
            <a:normAutofit fontScale="90000"/>
          </a:bodyPr>
          <a:lstStyle/>
          <a:p>
            <a:pPr>
              <a:spcBef>
                <a:spcPts val="0"/>
              </a:spcBef>
              <a:buClr>
                <a:schemeClr val="dk2"/>
              </a:buClr>
              <a:buSzPts val="5100"/>
            </a:pPr>
            <a:r>
              <a:rPr lang="en-US" b="1" dirty="0"/>
              <a:t>#3 A COMPREHENSIVE PROGRAM</a:t>
            </a:r>
            <a:endParaRPr b="1" dirty="0"/>
          </a:p>
        </p:txBody>
      </p:sp>
      <p:sp>
        <p:nvSpPr>
          <p:cNvPr id="116" name="Google Shape;116;p4"/>
          <p:cNvSpPr txBox="1">
            <a:spLocks noGrp="1"/>
          </p:cNvSpPr>
          <p:nvPr>
            <p:ph type="body" idx="1"/>
          </p:nvPr>
        </p:nvSpPr>
        <p:spPr>
          <a:xfrm>
            <a:off x="938758" y="2263138"/>
            <a:ext cx="4388009" cy="3450824"/>
          </a:xfrm>
          <a:prstGeom prst="rect">
            <a:avLst/>
          </a:prstGeom>
          <a:noFill/>
          <a:ln>
            <a:noFill/>
          </a:ln>
        </p:spPr>
        <p:txBody>
          <a:bodyPr spcFirstLastPara="1" vert="horz" wrap="square" lIns="68569" tIns="34275" rIns="68569" bIns="34275" rtlCol="0" anchor="t" anchorCtr="0">
            <a:normAutofit fontScale="92500" lnSpcReduction="20000"/>
          </a:bodyPr>
          <a:lstStyle/>
          <a:p>
            <a:pPr marL="171450" indent="-171450">
              <a:lnSpc>
                <a:spcPct val="110000"/>
              </a:lnSpc>
              <a:spcBef>
                <a:spcPts val="0"/>
              </a:spcBef>
              <a:buSzPts val="2400"/>
            </a:pPr>
            <a:r>
              <a:rPr lang="en-US" sz="1800"/>
              <a:t>Intended to empower adolescent learners to reach their </a:t>
            </a:r>
            <a:r>
              <a:rPr lang="en-US" sz="1800" b="1"/>
              <a:t>goals </a:t>
            </a:r>
            <a:r>
              <a:rPr lang="en-US" sz="1800"/>
              <a:t>and to teach them the </a:t>
            </a:r>
            <a:r>
              <a:rPr lang="en-US" sz="1800" b="1"/>
              <a:t>strategies</a:t>
            </a:r>
            <a:r>
              <a:rPr lang="en-US" sz="1800"/>
              <a:t>, </a:t>
            </a:r>
            <a:r>
              <a:rPr lang="en-US" sz="1800" b="1"/>
              <a:t>habits of learning</a:t>
            </a:r>
            <a:r>
              <a:rPr lang="en-US" sz="1800"/>
              <a:t>, and </a:t>
            </a:r>
            <a:r>
              <a:rPr lang="en-US" sz="1800" b="1"/>
              <a:t>knowledge </a:t>
            </a:r>
            <a:r>
              <a:rPr lang="en-US" sz="1800"/>
              <a:t>required to thrive in the 21st century. </a:t>
            </a:r>
            <a:endParaRPr/>
          </a:p>
          <a:p>
            <a:pPr marL="171450" indent="-171450">
              <a:lnSpc>
                <a:spcPct val="110000"/>
              </a:lnSpc>
              <a:spcBef>
                <a:spcPts val="525"/>
              </a:spcBef>
              <a:buSzPts val="2400"/>
            </a:pPr>
            <a:r>
              <a:rPr lang="en-US" sz="1800"/>
              <a:t>Centered on specially designed instruction to help students integrate and generalize strategies within and outside school.  </a:t>
            </a:r>
            <a:endParaRPr/>
          </a:p>
          <a:p>
            <a:pPr marL="0" indent="0">
              <a:lnSpc>
                <a:spcPct val="110000"/>
              </a:lnSpc>
              <a:spcBef>
                <a:spcPts val="525"/>
              </a:spcBef>
              <a:buSzPts val="2400"/>
              <a:buNone/>
            </a:pPr>
            <a:endParaRPr sz="1800" b="1"/>
          </a:p>
          <a:p>
            <a:pPr marL="0" indent="0">
              <a:lnSpc>
                <a:spcPct val="110000"/>
              </a:lnSpc>
              <a:spcBef>
                <a:spcPts val="525"/>
              </a:spcBef>
              <a:buSzPts val="2400"/>
              <a:buNone/>
            </a:pPr>
            <a:endParaRPr sz="1800" b="1"/>
          </a:p>
          <a:p>
            <a:pPr marL="0" indent="0">
              <a:lnSpc>
                <a:spcPct val="110000"/>
              </a:lnSpc>
              <a:spcBef>
                <a:spcPts val="525"/>
              </a:spcBef>
              <a:buSzPts val="2400"/>
              <a:buNone/>
            </a:pPr>
            <a:endParaRPr sz="1800" b="1"/>
          </a:p>
          <a:p>
            <a:pPr marL="0" indent="0">
              <a:lnSpc>
                <a:spcPct val="110000"/>
              </a:lnSpc>
              <a:spcBef>
                <a:spcPts val="525"/>
              </a:spcBef>
              <a:buSzPts val="2400"/>
              <a:buNone/>
            </a:pPr>
            <a:endParaRPr sz="1800" b="1"/>
          </a:p>
          <a:p>
            <a:pPr marL="0" indent="0">
              <a:lnSpc>
                <a:spcPct val="110000"/>
              </a:lnSpc>
              <a:spcBef>
                <a:spcPts val="525"/>
              </a:spcBef>
              <a:buSzPts val="2400"/>
              <a:buNone/>
            </a:pPr>
            <a:r>
              <a:rPr lang="en-US" sz="1800"/>
              <a:t>https://sim.drupal.ku.edu/impact</a:t>
            </a:r>
            <a:endParaRPr/>
          </a:p>
          <a:p>
            <a:pPr marL="0" indent="0">
              <a:lnSpc>
                <a:spcPct val="110000"/>
              </a:lnSpc>
              <a:spcBef>
                <a:spcPts val="525"/>
              </a:spcBef>
              <a:buSzPts val="2400"/>
              <a:buNone/>
            </a:pPr>
            <a:endParaRPr sz="1800"/>
          </a:p>
        </p:txBody>
      </p:sp>
      <p:pic>
        <p:nvPicPr>
          <p:cNvPr id="117" name="Google Shape;117;p4"/>
          <p:cNvPicPr preferRelativeResize="0"/>
          <p:nvPr/>
        </p:nvPicPr>
        <p:blipFill rotWithShape="1">
          <a:blip r:embed="rId3">
            <a:alphaModFix/>
          </a:blip>
          <a:srcRect/>
          <a:stretch/>
        </p:blipFill>
        <p:spPr>
          <a:xfrm>
            <a:off x="5745739" y="2055982"/>
            <a:ext cx="3093333" cy="3068468"/>
          </a:xfrm>
          <a:prstGeom prst="rect">
            <a:avLst/>
          </a:prstGeom>
          <a:noFill/>
          <a:ln>
            <a:noFill/>
          </a:ln>
        </p:spPr>
      </p:pic>
    </p:spTree>
    <p:extLst>
      <p:ext uri="{BB962C8B-B14F-4D97-AF65-F5344CB8AC3E}">
        <p14:creationId xmlns:p14="http://schemas.microsoft.com/office/powerpoint/2010/main" val="2191197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938758" y="1144039"/>
            <a:ext cx="7633742" cy="1119099"/>
          </a:xfrm>
          <a:prstGeom prst="rect">
            <a:avLst/>
          </a:prstGeom>
          <a:noFill/>
          <a:ln>
            <a:noFill/>
          </a:ln>
        </p:spPr>
        <p:txBody>
          <a:bodyPr spcFirstLastPara="1" vert="horz" wrap="square" lIns="68569" tIns="34275" rIns="68569" bIns="34275" rtlCol="0" anchor="t" anchorCtr="0">
            <a:normAutofit fontScale="90000"/>
          </a:bodyPr>
          <a:lstStyle/>
          <a:p>
            <a:pPr>
              <a:spcBef>
                <a:spcPts val="0"/>
              </a:spcBef>
              <a:buClr>
                <a:schemeClr val="dk2"/>
              </a:buClr>
              <a:buSzPts val="5100"/>
            </a:pPr>
            <a:r>
              <a:rPr lang="en-US" b="1" dirty="0"/>
              <a:t>#4 DEFINED STUDENT POPULATION </a:t>
            </a:r>
            <a:endParaRPr b="1" dirty="0"/>
          </a:p>
        </p:txBody>
      </p:sp>
      <p:sp>
        <p:nvSpPr>
          <p:cNvPr id="123" name="Google Shape;123;p5"/>
          <p:cNvSpPr txBox="1">
            <a:spLocks noGrp="1"/>
          </p:cNvSpPr>
          <p:nvPr>
            <p:ph type="body" idx="1"/>
          </p:nvPr>
        </p:nvSpPr>
        <p:spPr>
          <a:xfrm>
            <a:off x="938758" y="1974125"/>
            <a:ext cx="7633742" cy="3292820"/>
          </a:xfrm>
          <a:prstGeom prst="rect">
            <a:avLst/>
          </a:prstGeom>
          <a:noFill/>
          <a:ln>
            <a:noFill/>
          </a:ln>
        </p:spPr>
        <p:txBody>
          <a:bodyPr spcFirstLastPara="1" vert="horz" wrap="square" lIns="68569" tIns="34275" rIns="68569" bIns="34275" rtlCol="0" anchor="t" anchorCtr="0">
            <a:normAutofit/>
          </a:bodyPr>
          <a:lstStyle/>
          <a:p>
            <a:pPr marL="0" indent="0">
              <a:lnSpc>
                <a:spcPct val="110000"/>
              </a:lnSpc>
              <a:spcBef>
                <a:spcPts val="0"/>
              </a:spcBef>
              <a:buSzPts val="2800"/>
              <a:buNone/>
            </a:pPr>
            <a:r>
              <a:rPr lang="en-US" sz="2100" b="1" i="1"/>
              <a:t>Xtreme Reading </a:t>
            </a:r>
            <a:r>
              <a:rPr lang="en-US" sz="2100" b="1"/>
              <a:t>is appropriate for students who exhibit:</a:t>
            </a:r>
            <a:endParaRPr sz="1800" b="1"/>
          </a:p>
          <a:p>
            <a:pPr marL="171450" indent="-171450">
              <a:lnSpc>
                <a:spcPct val="110000"/>
              </a:lnSpc>
              <a:spcBef>
                <a:spcPts val="525"/>
              </a:spcBef>
              <a:buSzPts val="2800"/>
            </a:pPr>
            <a:r>
              <a:rPr lang="en-US" sz="2100" b="1"/>
              <a:t>Poor reading fluency,</a:t>
            </a:r>
            <a:endParaRPr/>
          </a:p>
          <a:p>
            <a:pPr marL="171450" indent="-171450">
              <a:lnSpc>
                <a:spcPct val="110000"/>
              </a:lnSpc>
              <a:spcBef>
                <a:spcPts val="525"/>
              </a:spcBef>
              <a:buSzPts val="2800"/>
            </a:pPr>
            <a:r>
              <a:rPr lang="en-US" sz="2100" b="1"/>
              <a:t>Small sight vocabularies,</a:t>
            </a:r>
            <a:endParaRPr/>
          </a:p>
          <a:p>
            <a:pPr marL="171450" indent="-171450">
              <a:lnSpc>
                <a:spcPct val="110000"/>
              </a:lnSpc>
              <a:spcBef>
                <a:spcPts val="525"/>
              </a:spcBef>
              <a:buSzPts val="2800"/>
            </a:pPr>
            <a:r>
              <a:rPr lang="en-US" sz="2100" b="1"/>
              <a:t>Limited understanding of words and multiple word meanings,</a:t>
            </a:r>
            <a:endParaRPr/>
          </a:p>
          <a:p>
            <a:pPr marL="171450" indent="-171450">
              <a:lnSpc>
                <a:spcPct val="110000"/>
              </a:lnSpc>
              <a:spcBef>
                <a:spcPts val="525"/>
              </a:spcBef>
              <a:buSzPts val="2800"/>
            </a:pPr>
            <a:r>
              <a:rPr lang="en-US" sz="2100" b="1"/>
              <a:t>Limited background and conceptual knowledge,</a:t>
            </a:r>
            <a:endParaRPr/>
          </a:p>
          <a:p>
            <a:pPr marL="171450" indent="-171450">
              <a:lnSpc>
                <a:spcPct val="110000"/>
              </a:lnSpc>
              <a:spcBef>
                <a:spcPts val="525"/>
              </a:spcBef>
              <a:buSzPts val="2800"/>
            </a:pPr>
            <a:r>
              <a:rPr lang="en-US" sz="2100" b="1"/>
              <a:t>Few skills in using strategies that enhance understanding and remembering of oral and written language.</a:t>
            </a:r>
            <a:endParaRPr/>
          </a:p>
          <a:p>
            <a:pPr marL="171450" indent="-76200">
              <a:lnSpc>
                <a:spcPct val="110000"/>
              </a:lnSpc>
              <a:spcBef>
                <a:spcPts val="525"/>
              </a:spcBef>
              <a:buSzPts val="2000"/>
              <a:buNone/>
            </a:pPr>
            <a:endParaRPr b="1"/>
          </a:p>
        </p:txBody>
      </p:sp>
    </p:spTree>
    <p:extLst>
      <p:ext uri="{BB962C8B-B14F-4D97-AF65-F5344CB8AC3E}">
        <p14:creationId xmlns:p14="http://schemas.microsoft.com/office/powerpoint/2010/main" val="3281916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938758" y="1144039"/>
            <a:ext cx="8123599" cy="1119099"/>
          </a:xfrm>
          <a:prstGeom prst="rect">
            <a:avLst/>
          </a:prstGeom>
          <a:noFill/>
          <a:ln>
            <a:noFill/>
          </a:ln>
        </p:spPr>
        <p:txBody>
          <a:bodyPr spcFirstLastPara="1" vert="horz" wrap="square" lIns="68569" tIns="34275" rIns="68569" bIns="34275" rtlCol="0" anchor="t" anchorCtr="0">
            <a:normAutofit/>
          </a:bodyPr>
          <a:lstStyle/>
          <a:p>
            <a:pPr>
              <a:spcBef>
                <a:spcPts val="0"/>
              </a:spcBef>
              <a:buClr>
                <a:schemeClr val="dk2"/>
              </a:buClr>
              <a:buSzPts val="5100"/>
            </a:pPr>
            <a:r>
              <a:rPr lang="en-US" b="1" dirty="0"/>
              <a:t>#5 INSTRUCTORS’ MATERIALS</a:t>
            </a:r>
            <a:endParaRPr b="1" dirty="0"/>
          </a:p>
        </p:txBody>
      </p:sp>
      <p:sp>
        <p:nvSpPr>
          <p:cNvPr id="129" name="Google Shape;129;p6"/>
          <p:cNvSpPr txBox="1">
            <a:spLocks noGrp="1"/>
          </p:cNvSpPr>
          <p:nvPr>
            <p:ph type="body" idx="1"/>
          </p:nvPr>
        </p:nvSpPr>
        <p:spPr>
          <a:xfrm>
            <a:off x="938758" y="1940814"/>
            <a:ext cx="7633742" cy="3773147"/>
          </a:xfrm>
          <a:prstGeom prst="rect">
            <a:avLst/>
          </a:prstGeom>
          <a:noFill/>
          <a:ln>
            <a:noFill/>
          </a:ln>
        </p:spPr>
        <p:txBody>
          <a:bodyPr spcFirstLastPara="1" vert="horz" wrap="square" lIns="68569" tIns="34275" rIns="68569" bIns="34275" rtlCol="0" anchor="t" anchorCtr="0">
            <a:normAutofit/>
          </a:bodyPr>
          <a:lstStyle/>
          <a:p>
            <a:pPr marL="171450" indent="-171450">
              <a:spcBef>
                <a:spcPts val="0"/>
              </a:spcBef>
              <a:buSzPts val="2170"/>
            </a:pPr>
            <a:r>
              <a:rPr lang="en-US" sz="1627" b="1" dirty="0"/>
              <a:t>Instructor’s materials that contains step-by-step instructions on how to implement the program. </a:t>
            </a:r>
            <a:endParaRPr dirty="0"/>
          </a:p>
          <a:p>
            <a:pPr marL="171450" indent="-171450">
              <a:spcBef>
                <a:spcPts val="525"/>
              </a:spcBef>
              <a:buSzPts val="2170"/>
            </a:pPr>
            <a:r>
              <a:rPr lang="en-US" sz="1627" b="1" dirty="0"/>
              <a:t>Instructor’s materials provide daily, detailed lesson plans that include: warm-up activities, guided reading, whole-class strategy instruction, student-practice activities, vocabulary activities, and end- of-lesson wrap-up activities. </a:t>
            </a:r>
            <a:endParaRPr dirty="0"/>
          </a:p>
          <a:p>
            <a:pPr marL="171450" indent="-171450">
              <a:spcBef>
                <a:spcPts val="525"/>
              </a:spcBef>
              <a:buSzPts val="2170"/>
            </a:pPr>
            <a:r>
              <a:rPr lang="en-US" sz="1627" b="1" dirty="0"/>
              <a:t>A common vocabulary is used across all materials.</a:t>
            </a:r>
            <a:endParaRPr dirty="0"/>
          </a:p>
          <a:p>
            <a:pPr marL="171450" indent="-171450">
              <a:spcBef>
                <a:spcPts val="525"/>
              </a:spcBef>
              <a:buSzPts val="2170"/>
            </a:pPr>
            <a:r>
              <a:rPr lang="en-US" sz="1627" b="1" dirty="0"/>
              <a:t>Executive skills and metacognitive processes are built in for students and teachers to learn and develop.</a:t>
            </a:r>
            <a:endParaRPr dirty="0"/>
          </a:p>
          <a:p>
            <a:pPr marL="171450" indent="-171450">
              <a:spcBef>
                <a:spcPts val="525"/>
              </a:spcBef>
              <a:buSzPts val="2170"/>
            </a:pPr>
            <a:r>
              <a:rPr lang="en-US" sz="1627" b="1" dirty="0"/>
              <a:t>Aligned with Student Workbook </a:t>
            </a:r>
            <a:r>
              <a:rPr lang="en-US" sz="1627"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materials</a:t>
            </a:r>
            <a:endParaRPr dirty="0"/>
          </a:p>
          <a:p>
            <a:pPr marL="171450" indent="-171450">
              <a:spcBef>
                <a:spcPts val="525"/>
              </a:spcBef>
              <a:buSzPts val="2170"/>
            </a:pPr>
            <a:r>
              <a:rPr lang="en-US" sz="1627" b="1" dirty="0"/>
              <a:t>The lesson format requires a rigorous pace including specific time allotments for each required activity. </a:t>
            </a:r>
            <a:endParaRPr dirty="0"/>
          </a:p>
          <a:p>
            <a:pPr marL="171450" indent="-171450">
              <a:spcBef>
                <a:spcPts val="525"/>
              </a:spcBef>
              <a:buSzPts val="2170"/>
            </a:pPr>
            <a:r>
              <a:rPr lang="en-US" sz="1627" b="1" dirty="0"/>
              <a:t>The pace is designed to keep students engaged throughout the entire class period.</a:t>
            </a:r>
            <a:endParaRPr dirty="0"/>
          </a:p>
        </p:txBody>
      </p:sp>
    </p:spTree>
    <p:extLst>
      <p:ext uri="{BB962C8B-B14F-4D97-AF65-F5344CB8AC3E}">
        <p14:creationId xmlns:p14="http://schemas.microsoft.com/office/powerpoint/2010/main" val="98324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938758" y="1144039"/>
            <a:ext cx="7633742" cy="1119099"/>
          </a:xfrm>
          <a:prstGeom prst="rect">
            <a:avLst/>
          </a:prstGeom>
          <a:noFill/>
          <a:ln>
            <a:noFill/>
          </a:ln>
        </p:spPr>
        <p:txBody>
          <a:bodyPr spcFirstLastPara="1" vert="horz" wrap="square" lIns="68569" tIns="34275" rIns="68569" bIns="34275" rtlCol="0" anchor="t" anchorCtr="0">
            <a:normAutofit/>
          </a:bodyPr>
          <a:lstStyle/>
          <a:p>
            <a:pPr>
              <a:spcBef>
                <a:spcPts val="0"/>
              </a:spcBef>
              <a:buClr>
                <a:schemeClr val="dk2"/>
              </a:buClr>
              <a:buSzPts val="5100"/>
            </a:pPr>
            <a:r>
              <a:rPr lang="en-US" b="1" dirty="0"/>
              <a:t>#6 STUDENT MATERIALS</a:t>
            </a:r>
            <a:endParaRPr b="1" dirty="0"/>
          </a:p>
        </p:txBody>
      </p:sp>
      <p:sp>
        <p:nvSpPr>
          <p:cNvPr id="135" name="Google Shape;135;p7"/>
          <p:cNvSpPr txBox="1">
            <a:spLocks noGrp="1"/>
          </p:cNvSpPr>
          <p:nvPr>
            <p:ph type="body" idx="1"/>
          </p:nvPr>
        </p:nvSpPr>
        <p:spPr>
          <a:xfrm>
            <a:off x="755128" y="2061213"/>
            <a:ext cx="7817371" cy="3184025"/>
          </a:xfrm>
          <a:prstGeom prst="rect">
            <a:avLst/>
          </a:prstGeom>
          <a:noFill/>
          <a:ln>
            <a:noFill/>
          </a:ln>
        </p:spPr>
        <p:txBody>
          <a:bodyPr spcFirstLastPara="1" vert="horz" wrap="square" lIns="68569" tIns="34275" rIns="68569" bIns="34275" rtlCol="0" anchor="t" anchorCtr="0">
            <a:normAutofit lnSpcReduction="10000"/>
          </a:bodyPr>
          <a:lstStyle/>
          <a:p>
            <a:pPr marL="171450" indent="-171450">
              <a:lnSpc>
                <a:spcPct val="110000"/>
              </a:lnSpc>
              <a:spcBef>
                <a:spcPts val="0"/>
              </a:spcBef>
              <a:buSzPts val="2600"/>
            </a:pPr>
            <a:r>
              <a:rPr lang="en-US" sz="1950" dirty="0"/>
              <a:t>Clear directions in Instructor’s materials explain how to provide all levels of practice and generalization.</a:t>
            </a:r>
            <a:endParaRPr dirty="0"/>
          </a:p>
          <a:p>
            <a:pPr marL="171450" indent="-171450">
              <a:lnSpc>
                <a:spcPct val="110000"/>
              </a:lnSpc>
              <a:spcBef>
                <a:spcPts val="525"/>
              </a:spcBef>
              <a:buSzPts val="2600"/>
            </a:pPr>
            <a:r>
              <a:rPr lang="en-US" sz="1950" dirty="0"/>
              <a:t>Materials are included in a binder for ease of student use.</a:t>
            </a:r>
            <a:endParaRPr dirty="0"/>
          </a:p>
          <a:p>
            <a:pPr marL="171450" indent="-171450">
              <a:lnSpc>
                <a:spcPct val="110000"/>
              </a:lnSpc>
              <a:spcBef>
                <a:spcPts val="525"/>
              </a:spcBef>
              <a:buSzPts val="2600"/>
            </a:pPr>
            <a:r>
              <a:rPr lang="en-US" sz="1950" dirty="0"/>
              <a:t>Available high interest, strategy focused reading support materials are leveled and are both expository and narrative.</a:t>
            </a:r>
            <a:endParaRPr dirty="0"/>
          </a:p>
          <a:p>
            <a:pPr marL="171450" indent="-171450">
              <a:lnSpc>
                <a:spcPct val="110000"/>
              </a:lnSpc>
              <a:spcBef>
                <a:spcPts val="525"/>
              </a:spcBef>
              <a:buSzPts val="2600"/>
            </a:pPr>
            <a:r>
              <a:rPr lang="en-US" sz="1950" dirty="0"/>
              <a:t>Often, leveled materials at schools can be used.</a:t>
            </a:r>
            <a:endParaRPr dirty="0"/>
          </a:p>
          <a:p>
            <a:pPr marL="171450" indent="-171450">
              <a:lnSpc>
                <a:spcPct val="110000"/>
              </a:lnSpc>
              <a:spcBef>
                <a:spcPts val="525"/>
              </a:spcBef>
              <a:buSzPts val="2600"/>
            </a:pPr>
            <a:r>
              <a:rPr lang="en-US" sz="1950" dirty="0"/>
              <a:t>Recommendations are made for literature for guided and independent reading.</a:t>
            </a:r>
          </a:p>
          <a:p>
            <a:pPr marL="171450" indent="-171450">
              <a:lnSpc>
                <a:spcPct val="110000"/>
              </a:lnSpc>
              <a:spcBef>
                <a:spcPts val="525"/>
              </a:spcBef>
              <a:buSzPts val="2600"/>
            </a:pPr>
            <a:r>
              <a:rPr lang="en-US" sz="1950" dirty="0"/>
              <a:t>Available as fillable pdf’s.</a:t>
            </a:r>
            <a:endParaRPr dirty="0"/>
          </a:p>
          <a:p>
            <a:pPr marL="171450" indent="-47625">
              <a:lnSpc>
                <a:spcPct val="110000"/>
              </a:lnSpc>
              <a:spcBef>
                <a:spcPts val="525"/>
              </a:spcBef>
              <a:buSzPts val="2600"/>
              <a:buNone/>
            </a:pPr>
            <a:endParaRPr sz="1950" b="1" dirty="0"/>
          </a:p>
        </p:txBody>
      </p:sp>
    </p:spTree>
    <p:extLst>
      <p:ext uri="{BB962C8B-B14F-4D97-AF65-F5344CB8AC3E}">
        <p14:creationId xmlns:p14="http://schemas.microsoft.com/office/powerpoint/2010/main" val="363665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938758" y="739985"/>
            <a:ext cx="7633742" cy="1119099"/>
          </a:xfrm>
          <a:prstGeom prst="rect">
            <a:avLst/>
          </a:prstGeom>
          <a:noFill/>
          <a:ln>
            <a:noFill/>
          </a:ln>
        </p:spPr>
        <p:txBody>
          <a:bodyPr spcFirstLastPara="1" vert="horz" wrap="square" lIns="68569" tIns="34275" rIns="68569" bIns="34275" rtlCol="0" anchor="t" anchorCtr="0">
            <a:normAutofit/>
          </a:bodyPr>
          <a:lstStyle/>
          <a:p>
            <a:pPr>
              <a:spcBef>
                <a:spcPts val="0"/>
              </a:spcBef>
              <a:buClr>
                <a:schemeClr val="dk2"/>
              </a:buClr>
              <a:buSzPts val="5100"/>
            </a:pPr>
            <a:r>
              <a:rPr lang="en-US" b="1" dirty="0"/>
              <a:t>#</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7 </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
                  </a:ext>
                </a:extLst>
              </a:rPr>
              <a:t>QUANTIFIABLE OUTCOMES</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 </a:t>
            </a:r>
            <a:endParaRPr b="1" dirty="0"/>
          </a:p>
        </p:txBody>
      </p:sp>
      <p:sp>
        <p:nvSpPr>
          <p:cNvPr id="141" name="Google Shape;141;p8"/>
          <p:cNvSpPr txBox="1">
            <a:spLocks noGrp="1"/>
          </p:cNvSpPr>
          <p:nvPr>
            <p:ph type="body" idx="1"/>
          </p:nvPr>
        </p:nvSpPr>
        <p:spPr>
          <a:xfrm>
            <a:off x="938758" y="1528331"/>
            <a:ext cx="7633742" cy="2695193"/>
          </a:xfrm>
          <a:prstGeom prst="rect">
            <a:avLst/>
          </a:prstGeom>
          <a:noFill/>
          <a:ln>
            <a:noFill/>
          </a:ln>
        </p:spPr>
        <p:txBody>
          <a:bodyPr spcFirstLastPara="1" vert="horz" wrap="square" lIns="68569" tIns="34275" rIns="68569" bIns="34275" rtlCol="0" anchor="t" anchorCtr="0">
            <a:normAutofit/>
          </a:bodyPr>
          <a:lstStyle/>
          <a:p>
            <a:pPr marL="171450" indent="-171450">
              <a:lnSpc>
                <a:spcPct val="110000"/>
              </a:lnSpc>
              <a:spcBef>
                <a:spcPts val="0"/>
              </a:spcBef>
              <a:buSzPts val="2600"/>
            </a:pPr>
            <a:r>
              <a:rPr lang="en-US" sz="1950" dirty="0"/>
              <a:t>Each Xtreme Reading strategy provides at least one quantifiable measure of student performance so that outcomes can be measured.</a:t>
            </a:r>
            <a:endParaRPr dirty="0"/>
          </a:p>
          <a:p>
            <a:pPr marL="171450" indent="-171450">
              <a:lnSpc>
                <a:spcPct val="110000"/>
              </a:lnSpc>
              <a:spcBef>
                <a:spcPts val="525"/>
              </a:spcBef>
              <a:buSzPts val="2600"/>
            </a:pPr>
            <a:r>
              <a:rPr lang="en-US" sz="1950" dirty="0"/>
              <a:t> A pretest and a posttest is provided with each Learning Strategy related to the skills taught in the program. </a:t>
            </a:r>
            <a:endParaRPr dirty="0"/>
          </a:p>
        </p:txBody>
      </p:sp>
      <p:pic>
        <p:nvPicPr>
          <p:cNvPr id="142" name="Google Shape;142;p8"/>
          <p:cNvPicPr preferRelativeResize="0"/>
          <p:nvPr/>
        </p:nvPicPr>
        <p:blipFill rotWithShape="1">
          <a:blip r:embed="rId3">
            <a:alphaModFix/>
          </a:blip>
          <a:srcRect/>
          <a:stretch/>
        </p:blipFill>
        <p:spPr>
          <a:xfrm>
            <a:off x="2471783" y="3290233"/>
            <a:ext cx="3963038" cy="2295830"/>
          </a:xfrm>
          <a:prstGeom prst="rect">
            <a:avLst/>
          </a:prstGeom>
          <a:noFill/>
          <a:ln>
            <a:noFill/>
          </a:ln>
        </p:spPr>
      </p:pic>
    </p:spTree>
    <p:extLst>
      <p:ext uri="{BB962C8B-B14F-4D97-AF65-F5344CB8AC3E}">
        <p14:creationId xmlns:p14="http://schemas.microsoft.com/office/powerpoint/2010/main" val="1434677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title"/>
          </p:nvPr>
        </p:nvSpPr>
        <p:spPr>
          <a:xfrm>
            <a:off x="938758" y="1144039"/>
            <a:ext cx="7633742" cy="1119099"/>
          </a:xfrm>
          <a:prstGeom prst="rect">
            <a:avLst/>
          </a:prstGeom>
          <a:noFill/>
          <a:ln>
            <a:noFill/>
          </a:ln>
        </p:spPr>
        <p:txBody>
          <a:bodyPr spcFirstLastPara="1" vert="horz" wrap="square" lIns="68569" tIns="34275" rIns="68569" bIns="34275" rtlCol="0" anchor="t" anchorCtr="0">
            <a:normAutofit/>
          </a:bodyPr>
          <a:lstStyle/>
          <a:p>
            <a:pPr>
              <a:spcBef>
                <a:spcPts val="0"/>
              </a:spcBef>
              <a:buClr>
                <a:schemeClr val="dk2"/>
              </a:buClr>
              <a:buSzPts val="5100"/>
            </a:pPr>
            <a:r>
              <a:rPr lang="en-US" b="1" dirty="0"/>
              <a:t>#8 Additional GAINS </a:t>
            </a:r>
            <a:endParaRPr b="1" dirty="0"/>
          </a:p>
        </p:txBody>
      </p:sp>
      <p:sp>
        <p:nvSpPr>
          <p:cNvPr id="148" name="Google Shape;148;p9"/>
          <p:cNvSpPr txBox="1">
            <a:spLocks noGrp="1"/>
          </p:cNvSpPr>
          <p:nvPr>
            <p:ph type="body" idx="1"/>
          </p:nvPr>
        </p:nvSpPr>
        <p:spPr>
          <a:xfrm>
            <a:off x="938758" y="1875066"/>
            <a:ext cx="7633742" cy="2695193"/>
          </a:xfrm>
          <a:prstGeom prst="rect">
            <a:avLst/>
          </a:prstGeom>
          <a:noFill/>
          <a:ln>
            <a:noFill/>
          </a:ln>
        </p:spPr>
        <p:txBody>
          <a:bodyPr spcFirstLastPara="1" vert="horz" wrap="square" lIns="68569" tIns="34275" rIns="68569" bIns="34275" rtlCol="0" anchor="t" anchorCtr="0">
            <a:normAutofit fontScale="92500" lnSpcReduction="10000"/>
          </a:bodyPr>
          <a:lstStyle/>
          <a:p>
            <a:pPr marL="171450" indent="-171450">
              <a:lnSpc>
                <a:spcPct val="110000"/>
              </a:lnSpc>
              <a:spcBef>
                <a:spcPts val="0"/>
              </a:spcBef>
              <a:buSzPts val="3200"/>
            </a:pPr>
            <a:r>
              <a:rPr lang="en-US" sz="2400" dirty="0"/>
              <a:t>Teachers, students, and administrators see real gains in student performance, gains that affect the quality of students’ lives, such as:</a:t>
            </a:r>
            <a:endParaRPr dirty="0"/>
          </a:p>
          <a:p>
            <a:pPr marL="514350" lvl="1" indent="-171450">
              <a:lnSpc>
                <a:spcPct val="110000"/>
              </a:lnSpc>
              <a:spcBef>
                <a:spcPts val="525"/>
              </a:spcBef>
              <a:buSzPts val="2800"/>
              <a:buChar char="–"/>
            </a:pPr>
            <a:r>
              <a:rPr lang="en-US" sz="2100" dirty="0"/>
              <a:t> improvements in grades, and </a:t>
            </a:r>
            <a:endParaRPr dirty="0"/>
          </a:p>
          <a:p>
            <a:pPr marL="514350" lvl="1" indent="-171450">
              <a:lnSpc>
                <a:spcPct val="110000"/>
              </a:lnSpc>
              <a:spcBef>
                <a:spcPts val="525"/>
              </a:spcBef>
              <a:buSzPts val="2800"/>
              <a:buChar char="–"/>
            </a:pPr>
            <a:r>
              <a:rPr lang="en-US" sz="2100" dirty="0"/>
              <a:t> graduation rates. </a:t>
            </a:r>
            <a:endParaRPr dirty="0"/>
          </a:p>
          <a:p>
            <a:pPr marL="171450" indent="-171450">
              <a:lnSpc>
                <a:spcPct val="110000"/>
              </a:lnSpc>
              <a:spcBef>
                <a:spcPts val="525"/>
              </a:spcBef>
              <a:buSzPts val="3000"/>
            </a:pPr>
            <a:r>
              <a:rPr lang="en-US" sz="2250" dirty="0"/>
              <a:t>Feedback loop</a:t>
            </a:r>
          </a:p>
          <a:p>
            <a:pPr marL="171450" indent="-171450">
              <a:lnSpc>
                <a:spcPct val="110000"/>
              </a:lnSpc>
              <a:spcBef>
                <a:spcPts val="525"/>
              </a:spcBef>
              <a:buSzPts val="3000"/>
            </a:pPr>
            <a:r>
              <a:rPr lang="en-US" sz="2250" dirty="0"/>
              <a:t>Increased motivation to read</a:t>
            </a:r>
            <a:endParaRPr dirty="0"/>
          </a:p>
        </p:txBody>
      </p:sp>
      <p:pic>
        <p:nvPicPr>
          <p:cNvPr id="149" name="Google Shape;149;p9"/>
          <p:cNvPicPr preferRelativeResize="0"/>
          <p:nvPr/>
        </p:nvPicPr>
        <p:blipFill rotWithShape="1">
          <a:blip r:embed="rId3">
            <a:alphaModFix/>
          </a:blip>
          <a:srcRect/>
          <a:stretch/>
        </p:blipFill>
        <p:spPr>
          <a:xfrm>
            <a:off x="6505299" y="3342463"/>
            <a:ext cx="2067202" cy="2449373"/>
          </a:xfrm>
          <a:prstGeom prst="rect">
            <a:avLst/>
          </a:prstGeom>
          <a:noFill/>
          <a:ln>
            <a:noFill/>
          </a:ln>
        </p:spPr>
      </p:pic>
      <p:sp>
        <p:nvSpPr>
          <p:cNvPr id="150" name="Google Shape;150;p9"/>
          <p:cNvSpPr txBox="1"/>
          <p:nvPr/>
        </p:nvSpPr>
        <p:spPr>
          <a:xfrm>
            <a:off x="1253961" y="4567149"/>
            <a:ext cx="4936135" cy="900216"/>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Quintessential"/>
                <a:ea typeface="Quintessential"/>
                <a:cs typeface="Quintessential"/>
                <a:sym typeface="Quintessential"/>
              </a:rPr>
              <a:t>When I was in 10th grade I learned how to use the SIM strategy of  Word Identification in the spring. It helped me sound words faster, and I read  quicker. I use the strategy in English,  Math, and Social Studies. I now learn by reading.</a:t>
            </a:r>
            <a:endParaRPr sz="1350"/>
          </a:p>
        </p:txBody>
      </p:sp>
    </p:spTree>
    <p:extLst>
      <p:ext uri="{BB962C8B-B14F-4D97-AF65-F5344CB8AC3E}">
        <p14:creationId xmlns:p14="http://schemas.microsoft.com/office/powerpoint/2010/main" val="37298212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sonsXtremeNEW" id="{858BE4D0-8515-A04D-B782-81EC27CA88B5}" vid="{EC69AA49-AB57-E741-AD3F-54E0B9E024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TotalTime>
  <Words>774</Words>
  <Application>Microsoft Macintosh PowerPoint</Application>
  <PresentationFormat>Letter Paper (8.5x11 in)</PresentationFormat>
  <Paragraphs>66</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Quintessential</vt:lpstr>
      <vt:lpstr>Office Theme</vt:lpstr>
      <vt:lpstr>10 REASONS TO INSTALL  XTREME READING™  IN YOUR SCHOOL</vt:lpstr>
      <vt:lpstr>#1 EMPIRICAL VALIDATION  </vt:lpstr>
      <vt:lpstr>#2 EXTERNAL VALIDATION</vt:lpstr>
      <vt:lpstr>#3 A COMPREHENSIVE PROGRAM</vt:lpstr>
      <vt:lpstr>#4 DEFINED STUDENT POPULATION </vt:lpstr>
      <vt:lpstr>#5 INSTRUCTORS’ MATERIALS</vt:lpstr>
      <vt:lpstr>#6 STUDENT MATERIALS</vt:lpstr>
      <vt:lpstr>#7 QUANTIFIABLE OUTCOMES </vt:lpstr>
      <vt:lpstr>#8 Additional GAINS </vt:lpstr>
      <vt:lpstr>#9 CLEAR DATA FOR DECISION-MAKING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REASONS TO INSTALL  XTREME READING™  IN YOUR SCHOOL</dc:title>
  <dc:creator>Tipton, Mona D</dc:creator>
  <cp:lastModifiedBy>Tipton, Mona D</cp:lastModifiedBy>
  <cp:revision>2</cp:revision>
  <dcterms:created xsi:type="dcterms:W3CDTF">2020-06-15T17:49:20Z</dcterms:created>
  <dcterms:modified xsi:type="dcterms:W3CDTF">2020-06-15T18:01:23Z</dcterms:modified>
</cp:coreProperties>
</file>