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317" r:id="rId4"/>
    <p:sldId id="311" r:id="rId5"/>
    <p:sldId id="258" r:id="rId6"/>
    <p:sldId id="318" r:id="rId7"/>
    <p:sldId id="320" r:id="rId8"/>
    <p:sldId id="265" r:id="rId9"/>
    <p:sldId id="294" r:id="rId10"/>
    <p:sldId id="312" r:id="rId11"/>
    <p:sldId id="313" r:id="rId12"/>
    <p:sldId id="314" r:id="rId13"/>
    <p:sldId id="296" r:id="rId14"/>
    <p:sldId id="297" r:id="rId15"/>
    <p:sldId id="275" r:id="rId16"/>
    <p:sldId id="290" r:id="rId17"/>
    <p:sldId id="276" r:id="rId18"/>
    <p:sldId id="308" r:id="rId19"/>
    <p:sldId id="277" r:id="rId20"/>
    <p:sldId id="287" r:id="rId21"/>
    <p:sldId id="288" r:id="rId22"/>
    <p:sldId id="278" r:id="rId23"/>
    <p:sldId id="289" r:id="rId24"/>
    <p:sldId id="279" r:id="rId25"/>
    <p:sldId id="306" r:id="rId26"/>
    <p:sldId id="281" r:id="rId27"/>
    <p:sldId id="307" r:id="rId28"/>
    <p:sldId id="268" r:id="rId29"/>
    <p:sldId id="270" r:id="rId30"/>
    <p:sldId id="309" r:id="rId31"/>
    <p:sldId id="310" r:id="rId32"/>
    <p:sldId id="316" r:id="rId33"/>
    <p:sldId id="263" r:id="rId34"/>
    <p:sldId id="319" r:id="rId35"/>
    <p:sldId id="259" r:id="rId36"/>
    <p:sldId id="261" r:id="rId37"/>
    <p:sldId id="264" r:id="rId38"/>
    <p:sldId id="321" r:id="rId39"/>
    <p:sldId id="293" r:id="rId40"/>
    <p:sldId id="31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36" autoAdjust="0"/>
  </p:normalViewPr>
  <p:slideViewPr>
    <p:cSldViewPr snapToGrid="0" snapToObjects="1">
      <p:cViewPr>
        <p:scale>
          <a:sx n="103" d="100"/>
          <a:sy n="103" d="100"/>
        </p:scale>
        <p:origin x="5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89F62E-506C-974D-8879-757648844B7C}" type="datetimeFigureOut">
              <a:rPr lang="en-US" smtClean="0"/>
              <a:t>7/10/12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2AA8C1-6912-7F4F-B40A-987CDB852C55}" type="slidenum">
              <a:rPr lang="en-US" smtClean="0"/>
              <a:t>‹#›</a:t>
            </a:fld>
            <a:endParaRPr lang="en-US"/>
          </a:p>
        </p:txBody>
      </p:sp>
    </p:spTree>
    <p:extLst>
      <p:ext uri="{BB962C8B-B14F-4D97-AF65-F5344CB8AC3E}">
        <p14:creationId xmlns:p14="http://schemas.microsoft.com/office/powerpoint/2010/main" val="880756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A01D2-0443-DC4D-929B-2B03E6DF7608}" type="datetimeFigureOut">
              <a:rPr lang="en-US" smtClean="0"/>
              <a:t>7/10/12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D811E-536B-F84E-A997-0086D6655C1E}" type="slidenum">
              <a:rPr lang="en-US" smtClean="0"/>
              <a:t>‹#›</a:t>
            </a:fld>
            <a:endParaRPr lang="en-US"/>
          </a:p>
        </p:txBody>
      </p:sp>
    </p:spTree>
    <p:extLst>
      <p:ext uri="{BB962C8B-B14F-4D97-AF65-F5344CB8AC3E}">
        <p14:creationId xmlns:p14="http://schemas.microsoft.com/office/powerpoint/2010/main" val="2102909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C7604-0DEF-2543-9A6D-9795D162FDB6}" type="slidenum">
              <a:rPr lang="en-US"/>
              <a:pPr/>
              <a:t>10</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C7604-0DEF-2543-9A6D-9795D162FDB6}" type="slidenum">
              <a:rPr lang="en-US"/>
              <a:pPr/>
              <a:t>16</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4E5E4-1CDE-9C43-9860-9D35A8D71998}" type="slidenum">
              <a:rPr lang="en-US"/>
              <a:pPr/>
              <a:t>18</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017F8-F9A9-9344-BEEC-0E05C8DAAFD1}" type="slidenum">
              <a:rPr lang="en-US"/>
              <a:pPr/>
              <a:t>20</a:t>
            </a:fld>
            <a:endParaRPr lang="en-US"/>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57399-8CA5-194B-B695-79C2864A48C7}" type="slidenum">
              <a:rPr lang="en-US"/>
              <a:pPr/>
              <a:t>21</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bwMode="auto">
          <a:xfrm>
            <a:off x="381000" y="4343400"/>
            <a:ext cx="6172200" cy="4191000"/>
          </a:xfrm>
          <a:prstGeom prst="rect">
            <a:avLst/>
          </a:prstGeom>
          <a:solidFill>
            <a:srgbClr val="FFFFFF"/>
          </a:solidFill>
          <a:ln>
            <a:solidFill>
              <a:srgbClr val="000000"/>
            </a:solidFill>
            <a:miter lim="800000"/>
            <a:headEnd/>
            <a:tailEnd/>
          </a:ln>
        </p:spPr>
        <p:txBody>
          <a:bodyPr/>
          <a:lstStyle/>
          <a:p>
            <a:r>
              <a:rPr lang="en-US"/>
              <a:t>The  Challenge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EF466-983C-BF43-91EC-00C21BAB1089}" type="slidenum">
              <a:rPr lang="en-US"/>
              <a:pPr/>
              <a:t>23</a:t>
            </a:fld>
            <a:endParaRPr lang="en-US"/>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C0AA6-F762-2E46-9049-6C82EFDCD2E9}" type="slidenum">
              <a:rPr lang="en-US"/>
              <a:pPr/>
              <a:t>25</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26D38F-6306-B647-8FB8-A67E10C01C68}"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355932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6D38F-6306-B647-8FB8-A67E10C01C68}"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236047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6D38F-6306-B647-8FB8-A67E10C01C68}"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141150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6D38F-6306-B647-8FB8-A67E10C01C68}"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33070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6D38F-6306-B647-8FB8-A67E10C01C68}"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50192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26D38F-6306-B647-8FB8-A67E10C01C68}"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20337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6D38F-6306-B647-8FB8-A67E10C01C68}"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145173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26D38F-6306-B647-8FB8-A67E10C01C68}"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243391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6D38F-6306-B647-8FB8-A67E10C01C68}"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425199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6D38F-6306-B647-8FB8-A67E10C01C68}"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356742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6D38F-6306-B647-8FB8-A67E10C01C68}"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7FD6B-1DD9-8D4A-8168-548C43E70FE6}" type="slidenum">
              <a:rPr lang="en-US" smtClean="0"/>
              <a:t>‹#›</a:t>
            </a:fld>
            <a:endParaRPr lang="en-US"/>
          </a:p>
        </p:txBody>
      </p:sp>
    </p:spTree>
    <p:extLst>
      <p:ext uri="{BB962C8B-B14F-4D97-AF65-F5344CB8AC3E}">
        <p14:creationId xmlns:p14="http://schemas.microsoft.com/office/powerpoint/2010/main" val="455966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6D38F-6306-B647-8FB8-A67E10C01C68}" type="datetimeFigureOut">
              <a:rPr lang="en-US" smtClean="0"/>
              <a:t>7/10/12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7FD6B-1DD9-8D4A-8168-548C43E70FE6}" type="slidenum">
              <a:rPr lang="en-US" smtClean="0"/>
              <a:t>‹#›</a:t>
            </a:fld>
            <a:endParaRPr lang="en-US"/>
          </a:p>
        </p:txBody>
      </p:sp>
    </p:spTree>
    <p:extLst>
      <p:ext uri="{BB962C8B-B14F-4D97-AF65-F5344CB8AC3E}">
        <p14:creationId xmlns:p14="http://schemas.microsoft.com/office/powerpoint/2010/main" val="33349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45754" y="482828"/>
            <a:ext cx="8259774" cy="4732639"/>
          </a:xfrm>
        </p:spPr>
        <p:style>
          <a:lnRef idx="2">
            <a:schemeClr val="dk1"/>
          </a:lnRef>
          <a:fillRef idx="1">
            <a:schemeClr val="lt1"/>
          </a:fillRef>
          <a:effectRef idx="0">
            <a:schemeClr val="dk1"/>
          </a:effectRef>
          <a:fontRef idx="minor">
            <a:schemeClr val="dk1"/>
          </a:fontRef>
        </p:style>
        <p:txBody>
          <a:bodyPr>
            <a:noAutofit/>
          </a:bodyPr>
          <a:lstStyle/>
          <a:p>
            <a:r>
              <a:rPr lang="en-US" sz="4400" dirty="0" smtClean="0"/>
              <a:t>The Perfect Match:</a:t>
            </a:r>
          </a:p>
          <a:p>
            <a:r>
              <a:rPr lang="en-US" sz="4400" dirty="0" smtClean="0"/>
              <a:t>Common Core State Standards</a:t>
            </a:r>
          </a:p>
          <a:p>
            <a:r>
              <a:rPr lang="en-US" sz="4400" dirty="0" smtClean="0"/>
              <a:t>&amp;</a:t>
            </a:r>
            <a:r>
              <a:rPr lang="en-US" sz="4400" dirty="0"/>
              <a:t> </a:t>
            </a:r>
            <a:r>
              <a:rPr lang="en-US" sz="4400" dirty="0" smtClean="0"/>
              <a:t>Content Enhancement Routines</a:t>
            </a:r>
          </a:p>
          <a:p>
            <a:r>
              <a:rPr lang="en-US" dirty="0" smtClean="0"/>
              <a:t>Janis </a:t>
            </a:r>
            <a:r>
              <a:rPr lang="en-US" dirty="0" smtClean="0"/>
              <a:t>Bulgren &amp; Keith </a:t>
            </a:r>
            <a:r>
              <a:rPr lang="en-US" dirty="0" smtClean="0"/>
              <a:t>Lenz</a:t>
            </a:r>
          </a:p>
          <a:p>
            <a:r>
              <a:rPr lang="en-US" dirty="0" smtClean="0"/>
              <a:t>SIM 2012 </a:t>
            </a:r>
            <a:endParaRPr lang="en-US" dirty="0"/>
          </a:p>
        </p:txBody>
      </p:sp>
    </p:spTree>
    <p:extLst>
      <p:ext uri="{BB962C8B-B14F-4D97-AF65-F5344CB8AC3E}">
        <p14:creationId xmlns:p14="http://schemas.microsoft.com/office/powerpoint/2010/main" val="5532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ChangeArrowheads="1"/>
          </p:cNvSpPr>
          <p:nvPr/>
        </p:nvSpPr>
        <p:spPr bwMode="auto">
          <a:xfrm>
            <a:off x="1769181" y="793140"/>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48" name="Rectangle 8"/>
          <p:cNvSpPr>
            <a:spLocks noChangeArrowheads="1"/>
          </p:cNvSpPr>
          <p:nvPr/>
        </p:nvSpPr>
        <p:spPr bwMode="auto">
          <a:xfrm rot="16200000">
            <a:off x="1009792" y="6061198"/>
            <a:ext cx="27699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defTabSz="914067"/>
            <a:endParaRPr lang="en-US"/>
          </a:p>
        </p:txBody>
      </p:sp>
      <p:sp>
        <p:nvSpPr>
          <p:cNvPr id="10251" name="Rectangle 11"/>
          <p:cNvSpPr>
            <a:spLocks noChangeArrowheads="1"/>
          </p:cNvSpPr>
          <p:nvPr/>
        </p:nvSpPr>
        <p:spPr bwMode="auto">
          <a:xfrm>
            <a:off x="6863292" y="104410"/>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52" name="Rectangle 12"/>
          <p:cNvSpPr>
            <a:spLocks noChangeArrowheads="1"/>
          </p:cNvSpPr>
          <p:nvPr/>
        </p:nvSpPr>
        <p:spPr bwMode="auto">
          <a:xfrm>
            <a:off x="6912681" y="258275"/>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53" name="Rectangle 13"/>
          <p:cNvSpPr>
            <a:spLocks noChangeArrowheads="1"/>
          </p:cNvSpPr>
          <p:nvPr/>
        </p:nvSpPr>
        <p:spPr bwMode="auto">
          <a:xfrm>
            <a:off x="788459" y="2035054"/>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79" name="Rectangle 39"/>
          <p:cNvSpPr>
            <a:spLocks noChangeArrowheads="1"/>
          </p:cNvSpPr>
          <p:nvPr/>
        </p:nvSpPr>
        <p:spPr bwMode="auto">
          <a:xfrm>
            <a:off x="7597070" y="763833"/>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389" name="Oval 149"/>
          <p:cNvSpPr>
            <a:spLocks noChangeArrowheads="1"/>
          </p:cNvSpPr>
          <p:nvPr/>
        </p:nvSpPr>
        <p:spPr bwMode="auto">
          <a:xfrm>
            <a:off x="3529542" y="3412516"/>
            <a:ext cx="1564569" cy="956163"/>
          </a:xfrm>
          <a:prstGeom prst="ellipse">
            <a:avLst/>
          </a:prstGeom>
          <a:solidFill>
            <a:schemeClr val="bg1"/>
          </a:solidFill>
          <a:ln w="22225">
            <a:solidFill>
              <a:srgbClr val="000000"/>
            </a:solidFill>
            <a:round/>
            <a:headEnd/>
            <a:tailEnd/>
          </a:ln>
        </p:spPr>
        <p:txBody>
          <a:bodyPr lIns="103236" tIns="51618" rIns="103236" bIns="51618"/>
          <a:lstStyle/>
          <a:p>
            <a:endParaRPr lang="en-US" dirty="0"/>
          </a:p>
        </p:txBody>
      </p:sp>
      <p:sp>
        <p:nvSpPr>
          <p:cNvPr id="10390" name="Line 150"/>
          <p:cNvSpPr>
            <a:spLocks noChangeShapeType="1"/>
          </p:cNvSpPr>
          <p:nvPr/>
        </p:nvSpPr>
        <p:spPr bwMode="auto">
          <a:xfrm flipV="1">
            <a:off x="4566709" y="2701803"/>
            <a:ext cx="522111"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84" name="Oval 144"/>
          <p:cNvSpPr>
            <a:spLocks noChangeArrowheads="1"/>
          </p:cNvSpPr>
          <p:nvPr/>
        </p:nvSpPr>
        <p:spPr bwMode="auto">
          <a:xfrm>
            <a:off x="2559403" y="2650515"/>
            <a:ext cx="1465791" cy="895716"/>
          </a:xfrm>
          <a:prstGeom prst="ellipse">
            <a:avLst/>
          </a:prstGeom>
          <a:solidFill>
            <a:schemeClr val="bg1"/>
          </a:solidFill>
          <a:ln w="22225">
            <a:solidFill>
              <a:srgbClr val="000000"/>
            </a:solidFill>
            <a:round/>
            <a:headEnd/>
            <a:tailEnd/>
          </a:ln>
        </p:spPr>
        <p:txBody>
          <a:bodyPr lIns="103236" tIns="51618" rIns="103236" bIns="51618"/>
          <a:lstStyle/>
          <a:p>
            <a:pPr algn="ctr"/>
            <a:r>
              <a:rPr lang="en-US" dirty="0" smtClean="0">
                <a:cs typeface="ＭＳ Ｐゴシック" charset="0"/>
              </a:rPr>
              <a:t>Key Ideas</a:t>
            </a:r>
            <a:endParaRPr lang="en-US" dirty="0">
              <a:cs typeface="ＭＳ Ｐゴシック" charset="0"/>
            </a:endParaRPr>
          </a:p>
        </p:txBody>
      </p:sp>
      <p:sp>
        <p:nvSpPr>
          <p:cNvPr id="10385" name="Oval 145"/>
          <p:cNvSpPr>
            <a:spLocks noChangeArrowheads="1"/>
          </p:cNvSpPr>
          <p:nvPr/>
        </p:nvSpPr>
        <p:spPr bwMode="auto">
          <a:xfrm>
            <a:off x="5201709" y="3423506"/>
            <a:ext cx="1564569" cy="956163"/>
          </a:xfrm>
          <a:prstGeom prst="ellipse">
            <a:avLst/>
          </a:prstGeom>
          <a:solidFill>
            <a:schemeClr val="bg1"/>
          </a:solidFill>
          <a:ln w="22225">
            <a:solidFill>
              <a:srgbClr val="000000"/>
            </a:solidFill>
            <a:round/>
            <a:headEnd/>
            <a:tailEnd/>
          </a:ln>
        </p:spPr>
        <p:txBody>
          <a:bodyPr lIns="103236" tIns="51618" rIns="103236" bIns="51618"/>
          <a:lstStyle/>
          <a:p>
            <a:endParaRPr lang="en-US"/>
          </a:p>
        </p:txBody>
      </p:sp>
      <p:sp>
        <p:nvSpPr>
          <p:cNvPr id="10387" name="Oval 147"/>
          <p:cNvSpPr>
            <a:spLocks noChangeArrowheads="1"/>
          </p:cNvSpPr>
          <p:nvPr/>
        </p:nvSpPr>
        <p:spPr bwMode="auto">
          <a:xfrm>
            <a:off x="6662209" y="2853837"/>
            <a:ext cx="1564569" cy="956163"/>
          </a:xfrm>
          <a:prstGeom prst="ellipse">
            <a:avLst/>
          </a:prstGeom>
          <a:solidFill>
            <a:schemeClr val="bg1"/>
          </a:solidFill>
          <a:ln w="22225">
            <a:solidFill>
              <a:srgbClr val="000000"/>
            </a:solidFill>
            <a:round/>
            <a:headEnd/>
            <a:tailEnd/>
          </a:ln>
        </p:spPr>
        <p:txBody>
          <a:bodyPr lIns="103236" tIns="51618" rIns="103236" bIns="51618"/>
          <a:lstStyle/>
          <a:p>
            <a:pPr algn="ctr"/>
            <a:r>
              <a:rPr lang="en-US" dirty="0" smtClean="0">
                <a:cs typeface="ＭＳ Ｐゴシック" charset="0"/>
              </a:rPr>
              <a:t>Range</a:t>
            </a:r>
            <a:endParaRPr lang="en-US" dirty="0">
              <a:cs typeface="ＭＳ Ｐゴシック" charset="0"/>
            </a:endParaRPr>
          </a:p>
        </p:txBody>
      </p:sp>
      <p:sp>
        <p:nvSpPr>
          <p:cNvPr id="10242" name="Rectangle 2"/>
          <p:cNvSpPr>
            <a:spLocks noChangeArrowheads="1"/>
          </p:cNvSpPr>
          <p:nvPr/>
        </p:nvSpPr>
        <p:spPr bwMode="auto">
          <a:xfrm>
            <a:off x="6196543" y="631948"/>
            <a:ext cx="2694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NAME</a:t>
            </a:r>
            <a:endParaRPr lang="en-US"/>
          </a:p>
        </p:txBody>
      </p:sp>
      <p:sp>
        <p:nvSpPr>
          <p:cNvPr id="10243" name="Rectangle 3"/>
          <p:cNvSpPr>
            <a:spLocks noChangeArrowheads="1"/>
          </p:cNvSpPr>
          <p:nvPr/>
        </p:nvSpPr>
        <p:spPr bwMode="auto">
          <a:xfrm>
            <a:off x="6196542" y="767496"/>
            <a:ext cx="2276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DATE</a:t>
            </a:r>
            <a:endParaRPr lang="en-US"/>
          </a:p>
        </p:txBody>
      </p:sp>
      <p:sp>
        <p:nvSpPr>
          <p:cNvPr id="10244" name="Line 4"/>
          <p:cNvSpPr>
            <a:spLocks noChangeShapeType="1"/>
          </p:cNvSpPr>
          <p:nvPr/>
        </p:nvSpPr>
        <p:spPr bwMode="auto">
          <a:xfrm>
            <a:off x="6521098" y="705218"/>
            <a:ext cx="1702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45" name="Rectangle 5"/>
          <p:cNvSpPr>
            <a:spLocks noChangeArrowheads="1"/>
          </p:cNvSpPr>
          <p:nvPr/>
        </p:nvSpPr>
        <p:spPr bwMode="auto">
          <a:xfrm>
            <a:off x="839611" y="641106"/>
            <a:ext cx="12405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b="1">
                <a:solidFill>
                  <a:srgbClr val="000000"/>
                </a:solidFill>
              </a:rPr>
              <a:t>Unit Organizer</a:t>
            </a:r>
            <a:endParaRPr lang="en-US"/>
          </a:p>
        </p:txBody>
      </p:sp>
      <p:sp>
        <p:nvSpPr>
          <p:cNvPr id="10246" name="Rectangle 6"/>
          <p:cNvSpPr>
            <a:spLocks noChangeArrowheads="1"/>
          </p:cNvSpPr>
          <p:nvPr/>
        </p:nvSpPr>
        <p:spPr bwMode="auto">
          <a:xfrm>
            <a:off x="4083404" y="734525"/>
            <a:ext cx="70842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BIGGER PICTURE</a:t>
            </a:r>
            <a:endParaRPr lang="en-US"/>
          </a:p>
        </p:txBody>
      </p:sp>
      <p:sp>
        <p:nvSpPr>
          <p:cNvPr id="10249" name="Oval 9"/>
          <p:cNvSpPr>
            <a:spLocks noChangeArrowheads="1"/>
          </p:cNvSpPr>
          <p:nvPr/>
        </p:nvSpPr>
        <p:spPr bwMode="auto">
          <a:xfrm>
            <a:off x="3896432" y="716208"/>
            <a:ext cx="144639" cy="14653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250" name="Rectangle 10"/>
          <p:cNvSpPr>
            <a:spLocks noChangeArrowheads="1"/>
          </p:cNvSpPr>
          <p:nvPr/>
        </p:nvSpPr>
        <p:spPr bwMode="auto">
          <a:xfrm>
            <a:off x="3929945" y="734525"/>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4</a:t>
            </a:r>
            <a:endParaRPr lang="en-US"/>
          </a:p>
        </p:txBody>
      </p:sp>
      <p:sp>
        <p:nvSpPr>
          <p:cNvPr id="10255" name="Oval 15"/>
          <p:cNvSpPr>
            <a:spLocks noChangeArrowheads="1"/>
          </p:cNvSpPr>
          <p:nvPr/>
        </p:nvSpPr>
        <p:spPr bwMode="auto">
          <a:xfrm>
            <a:off x="4480278" y="1754799"/>
            <a:ext cx="2353028" cy="992798"/>
          </a:xfrm>
          <a:prstGeom prst="ellipse">
            <a:avLst/>
          </a:prstGeom>
          <a:solidFill>
            <a:schemeClr val="bg1"/>
          </a:solidFill>
          <a:ln w="22225">
            <a:solidFill>
              <a:srgbClr val="000000"/>
            </a:solidFill>
            <a:round/>
            <a:headEnd/>
            <a:tailEnd/>
          </a:ln>
        </p:spPr>
        <p:txBody>
          <a:bodyPr lIns="103236" tIns="51618" rIns="103236" bIns="51618"/>
          <a:lstStyle/>
          <a:p>
            <a:endParaRPr lang="en-US"/>
          </a:p>
        </p:txBody>
      </p:sp>
      <p:grpSp>
        <p:nvGrpSpPr>
          <p:cNvPr id="10256" name="Group 16"/>
          <p:cNvGrpSpPr>
            <a:grpSpLocks/>
          </p:cNvGrpSpPr>
          <p:nvPr/>
        </p:nvGrpSpPr>
        <p:grpSpPr bwMode="auto">
          <a:xfrm>
            <a:off x="4744862" y="2573583"/>
            <a:ext cx="1712737" cy="1831"/>
            <a:chOff x="2894" y="1330"/>
            <a:chExt cx="1120" cy="1"/>
          </a:xfrm>
        </p:grpSpPr>
        <p:sp>
          <p:nvSpPr>
            <p:cNvPr id="10257" name="Line 17"/>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18"/>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19"/>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20"/>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21"/>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22"/>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Line 23"/>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Line 24"/>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Line 25"/>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26"/>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27"/>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28"/>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29"/>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30"/>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31"/>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32"/>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 name="Line 33"/>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 name="Line 34"/>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35"/>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6" name="Rectangle 36"/>
          <p:cNvSpPr>
            <a:spLocks noChangeArrowheads="1"/>
          </p:cNvSpPr>
          <p:nvPr/>
        </p:nvSpPr>
        <p:spPr bwMode="auto">
          <a:xfrm>
            <a:off x="1375833" y="1192458"/>
            <a:ext cx="622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LAST CHAPTER</a:t>
            </a:r>
            <a:endParaRPr lang="en-US"/>
          </a:p>
        </p:txBody>
      </p:sp>
      <p:sp>
        <p:nvSpPr>
          <p:cNvPr id="10277" name="Rectangle 37"/>
          <p:cNvSpPr>
            <a:spLocks noChangeArrowheads="1"/>
          </p:cNvSpPr>
          <p:nvPr/>
        </p:nvSpPr>
        <p:spPr bwMode="auto">
          <a:xfrm>
            <a:off x="4388555" y="1210775"/>
            <a:ext cx="73096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CURRENT UNIT</a:t>
            </a:r>
            <a:endParaRPr lang="en-US"/>
          </a:p>
        </p:txBody>
      </p:sp>
      <p:sp>
        <p:nvSpPr>
          <p:cNvPr id="10278" name="Rectangle 38"/>
          <p:cNvSpPr>
            <a:spLocks noChangeArrowheads="1"/>
          </p:cNvSpPr>
          <p:nvPr/>
        </p:nvSpPr>
        <p:spPr bwMode="auto">
          <a:xfrm>
            <a:off x="6974416" y="1181467"/>
            <a:ext cx="6425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NEXT CHAPTER</a:t>
            </a:r>
            <a:endParaRPr lang="en-US"/>
          </a:p>
        </p:txBody>
      </p:sp>
      <p:sp>
        <p:nvSpPr>
          <p:cNvPr id="10280" name="Line 40"/>
          <p:cNvSpPr>
            <a:spLocks noChangeShapeType="1"/>
          </p:cNvSpPr>
          <p:nvPr/>
        </p:nvSpPr>
        <p:spPr bwMode="auto">
          <a:xfrm>
            <a:off x="880182" y="1578952"/>
            <a:ext cx="7383639" cy="183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81" name="Line 41"/>
          <p:cNvSpPr>
            <a:spLocks noChangeShapeType="1"/>
          </p:cNvSpPr>
          <p:nvPr/>
        </p:nvSpPr>
        <p:spPr bwMode="auto">
          <a:xfrm>
            <a:off x="2853972" y="1170477"/>
            <a:ext cx="1764" cy="4084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82" name="Line 42"/>
          <p:cNvSpPr>
            <a:spLocks noChangeShapeType="1"/>
          </p:cNvSpPr>
          <p:nvPr/>
        </p:nvSpPr>
        <p:spPr bwMode="auto">
          <a:xfrm>
            <a:off x="6353528" y="1181468"/>
            <a:ext cx="0" cy="4066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83" name="Arc 43"/>
          <p:cNvSpPr>
            <a:spLocks/>
          </p:cNvSpPr>
          <p:nvPr/>
        </p:nvSpPr>
        <p:spPr bwMode="auto">
          <a:xfrm>
            <a:off x="880182" y="875568"/>
            <a:ext cx="1970263" cy="3059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10284" name="Arc 44"/>
          <p:cNvSpPr>
            <a:spLocks/>
          </p:cNvSpPr>
          <p:nvPr/>
        </p:nvSpPr>
        <p:spPr bwMode="auto">
          <a:xfrm>
            <a:off x="869598" y="866409"/>
            <a:ext cx="1980847" cy="31505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10285" name="Arc 45"/>
          <p:cNvSpPr>
            <a:spLocks/>
          </p:cNvSpPr>
          <p:nvPr/>
        </p:nvSpPr>
        <p:spPr bwMode="auto">
          <a:xfrm>
            <a:off x="6353528" y="866410"/>
            <a:ext cx="1933222" cy="309562"/>
          </a:xfrm>
          <a:custGeom>
            <a:avLst/>
            <a:gdLst>
              <a:gd name="G0" fmla="+- 17 0 0"/>
              <a:gd name="G1" fmla="+- 21600 0 0"/>
              <a:gd name="G2" fmla="+- 21600 0 0"/>
              <a:gd name="T0" fmla="*/ 0 w 21616"/>
              <a:gd name="T1" fmla="*/ 1 h 21600"/>
              <a:gd name="T2" fmla="*/ 21616 w 21616"/>
              <a:gd name="T3" fmla="*/ 21494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10286" name="Line 46"/>
          <p:cNvSpPr>
            <a:spLocks noChangeShapeType="1"/>
          </p:cNvSpPr>
          <p:nvPr/>
        </p:nvSpPr>
        <p:spPr bwMode="auto">
          <a:xfrm>
            <a:off x="2846917" y="866409"/>
            <a:ext cx="3487209"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grpSp>
        <p:nvGrpSpPr>
          <p:cNvPr id="10287" name="Group 47"/>
          <p:cNvGrpSpPr>
            <a:grpSpLocks/>
          </p:cNvGrpSpPr>
          <p:nvPr/>
        </p:nvGrpSpPr>
        <p:grpSpPr bwMode="auto">
          <a:xfrm>
            <a:off x="2846917" y="908538"/>
            <a:ext cx="1764" cy="219808"/>
            <a:chOff x="1760" y="326"/>
            <a:chExt cx="1" cy="145"/>
          </a:xfrm>
        </p:grpSpPr>
        <p:sp>
          <p:nvSpPr>
            <p:cNvPr id="10288" name="Line 48"/>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 name="Line 49"/>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 name="Line 50"/>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91" name="Group 51"/>
          <p:cNvGrpSpPr>
            <a:grpSpLocks/>
          </p:cNvGrpSpPr>
          <p:nvPr/>
        </p:nvGrpSpPr>
        <p:grpSpPr bwMode="auto">
          <a:xfrm>
            <a:off x="6364111" y="917698"/>
            <a:ext cx="0" cy="221639"/>
            <a:chOff x="4062" y="333"/>
            <a:chExt cx="1" cy="145"/>
          </a:xfrm>
        </p:grpSpPr>
        <p:sp>
          <p:nvSpPr>
            <p:cNvPr id="10292" name="Line 52"/>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 name="Line 53"/>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 name="Line 54"/>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95" name="Line 55"/>
          <p:cNvSpPr>
            <a:spLocks noChangeShapeType="1"/>
          </p:cNvSpPr>
          <p:nvPr/>
        </p:nvSpPr>
        <p:spPr bwMode="auto">
          <a:xfrm flipH="1">
            <a:off x="862542" y="1181468"/>
            <a:ext cx="7056" cy="54310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96" name="Line 56"/>
          <p:cNvSpPr>
            <a:spLocks noChangeShapeType="1"/>
          </p:cNvSpPr>
          <p:nvPr/>
        </p:nvSpPr>
        <p:spPr bwMode="auto">
          <a:xfrm>
            <a:off x="8295570" y="1159487"/>
            <a:ext cx="5291" cy="546038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97" name="Rectangle 57"/>
          <p:cNvSpPr>
            <a:spLocks noChangeArrowheads="1"/>
          </p:cNvSpPr>
          <p:nvPr/>
        </p:nvSpPr>
        <p:spPr bwMode="auto">
          <a:xfrm rot="960000">
            <a:off x="4541303" y="1655693"/>
            <a:ext cx="4229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is about...</a:t>
            </a:r>
            <a:endParaRPr lang="en-US"/>
          </a:p>
        </p:txBody>
      </p:sp>
      <p:sp>
        <p:nvSpPr>
          <p:cNvPr id="10298" name="Line 58"/>
          <p:cNvSpPr>
            <a:spLocks noChangeShapeType="1"/>
          </p:cNvSpPr>
          <p:nvPr/>
        </p:nvSpPr>
        <p:spPr bwMode="auto">
          <a:xfrm>
            <a:off x="2446515" y="1588111"/>
            <a:ext cx="24694" cy="375871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99" name="Line 59"/>
          <p:cNvSpPr>
            <a:spLocks noChangeShapeType="1"/>
          </p:cNvSpPr>
          <p:nvPr/>
        </p:nvSpPr>
        <p:spPr bwMode="auto">
          <a:xfrm>
            <a:off x="880182" y="2324468"/>
            <a:ext cx="1575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0" name="Line 60"/>
          <p:cNvSpPr>
            <a:spLocks noChangeShapeType="1"/>
          </p:cNvSpPr>
          <p:nvPr/>
        </p:nvSpPr>
        <p:spPr bwMode="auto">
          <a:xfrm>
            <a:off x="880182" y="2566256"/>
            <a:ext cx="1575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1" name="Line 61"/>
          <p:cNvSpPr>
            <a:spLocks noChangeShapeType="1"/>
          </p:cNvSpPr>
          <p:nvPr/>
        </p:nvSpPr>
        <p:spPr bwMode="auto">
          <a:xfrm>
            <a:off x="892528" y="2797054"/>
            <a:ext cx="1553987"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2" name="Line 62"/>
          <p:cNvSpPr>
            <a:spLocks noChangeShapeType="1"/>
          </p:cNvSpPr>
          <p:nvPr/>
        </p:nvSpPr>
        <p:spPr bwMode="auto">
          <a:xfrm flipH="1">
            <a:off x="892528" y="3049833"/>
            <a:ext cx="1562806"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3" name="Line 63"/>
          <p:cNvSpPr>
            <a:spLocks noChangeShapeType="1"/>
          </p:cNvSpPr>
          <p:nvPr/>
        </p:nvSpPr>
        <p:spPr bwMode="auto">
          <a:xfrm>
            <a:off x="892529" y="3542567"/>
            <a:ext cx="154340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4" name="Line 64"/>
          <p:cNvSpPr>
            <a:spLocks noChangeShapeType="1"/>
          </p:cNvSpPr>
          <p:nvPr/>
        </p:nvSpPr>
        <p:spPr bwMode="auto">
          <a:xfrm>
            <a:off x="892528" y="3291621"/>
            <a:ext cx="1553987"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5" name="Line 65"/>
          <p:cNvSpPr>
            <a:spLocks noChangeShapeType="1"/>
          </p:cNvSpPr>
          <p:nvPr/>
        </p:nvSpPr>
        <p:spPr bwMode="auto">
          <a:xfrm>
            <a:off x="892529" y="3784356"/>
            <a:ext cx="154340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6" name="Line 66"/>
          <p:cNvSpPr>
            <a:spLocks noChangeShapeType="1"/>
          </p:cNvSpPr>
          <p:nvPr/>
        </p:nvSpPr>
        <p:spPr bwMode="auto">
          <a:xfrm>
            <a:off x="869598" y="4026144"/>
            <a:ext cx="156633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7" name="Line 67"/>
          <p:cNvSpPr>
            <a:spLocks noChangeShapeType="1"/>
          </p:cNvSpPr>
          <p:nvPr/>
        </p:nvSpPr>
        <p:spPr bwMode="auto">
          <a:xfrm flipH="1">
            <a:off x="880182" y="4267933"/>
            <a:ext cx="1555750"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8" name="Line 68"/>
          <p:cNvSpPr>
            <a:spLocks noChangeShapeType="1"/>
          </p:cNvSpPr>
          <p:nvPr/>
        </p:nvSpPr>
        <p:spPr bwMode="auto">
          <a:xfrm>
            <a:off x="880181" y="4509721"/>
            <a:ext cx="156633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9" name="Line 69"/>
          <p:cNvSpPr>
            <a:spLocks noChangeShapeType="1"/>
          </p:cNvSpPr>
          <p:nvPr/>
        </p:nvSpPr>
        <p:spPr bwMode="auto">
          <a:xfrm flipH="1">
            <a:off x="1143001" y="1851881"/>
            <a:ext cx="10583" cy="47405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0" name="Line 70"/>
          <p:cNvSpPr>
            <a:spLocks noChangeShapeType="1"/>
          </p:cNvSpPr>
          <p:nvPr/>
        </p:nvSpPr>
        <p:spPr bwMode="auto">
          <a:xfrm>
            <a:off x="892528" y="1851881"/>
            <a:ext cx="1562806"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1" name="Rectangle 71"/>
          <p:cNvSpPr>
            <a:spLocks noChangeArrowheads="1"/>
          </p:cNvSpPr>
          <p:nvPr/>
        </p:nvSpPr>
        <p:spPr bwMode="auto">
          <a:xfrm>
            <a:off x="1227667" y="1641231"/>
            <a:ext cx="88340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 CHAPTER SCHEDULE</a:t>
            </a:r>
            <a:endParaRPr lang="en-US"/>
          </a:p>
        </p:txBody>
      </p:sp>
      <p:sp>
        <p:nvSpPr>
          <p:cNvPr id="10312" name="Line 72"/>
          <p:cNvSpPr>
            <a:spLocks noChangeShapeType="1"/>
          </p:cNvSpPr>
          <p:nvPr/>
        </p:nvSpPr>
        <p:spPr bwMode="auto">
          <a:xfrm>
            <a:off x="880182" y="4751510"/>
            <a:ext cx="155575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3" name="Line 73"/>
          <p:cNvSpPr>
            <a:spLocks noChangeShapeType="1"/>
          </p:cNvSpPr>
          <p:nvPr/>
        </p:nvSpPr>
        <p:spPr bwMode="auto">
          <a:xfrm>
            <a:off x="869598" y="1170477"/>
            <a:ext cx="7406569"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4" name="Rectangle 74"/>
          <p:cNvSpPr>
            <a:spLocks noChangeArrowheads="1"/>
          </p:cNvSpPr>
          <p:nvPr/>
        </p:nvSpPr>
        <p:spPr bwMode="auto">
          <a:xfrm>
            <a:off x="2811639" y="1328005"/>
            <a:ext cx="3499556" cy="386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lstStyle/>
          <a:p>
            <a:endParaRPr lang="en-US"/>
          </a:p>
        </p:txBody>
      </p:sp>
      <p:sp>
        <p:nvSpPr>
          <p:cNvPr id="10315" name="Rectangle 75"/>
          <p:cNvSpPr>
            <a:spLocks noChangeArrowheads="1"/>
          </p:cNvSpPr>
          <p:nvPr/>
        </p:nvSpPr>
        <p:spPr bwMode="auto">
          <a:xfrm>
            <a:off x="2846917" y="1159487"/>
            <a:ext cx="3538361" cy="428625"/>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10316" name="Rectangle 76"/>
          <p:cNvSpPr>
            <a:spLocks noChangeArrowheads="1"/>
          </p:cNvSpPr>
          <p:nvPr/>
        </p:nvSpPr>
        <p:spPr bwMode="auto">
          <a:xfrm>
            <a:off x="2762251" y="1641231"/>
            <a:ext cx="62401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CHAPTER MAP</a:t>
            </a:r>
            <a:endParaRPr lang="en-US"/>
          </a:p>
        </p:txBody>
      </p:sp>
      <p:sp>
        <p:nvSpPr>
          <p:cNvPr id="10318" name="Oval 78"/>
          <p:cNvSpPr>
            <a:spLocks noChangeArrowheads="1"/>
          </p:cNvSpPr>
          <p:nvPr/>
        </p:nvSpPr>
        <p:spPr bwMode="auto">
          <a:xfrm>
            <a:off x="2898071" y="1223597"/>
            <a:ext cx="144639" cy="13554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19" name="Oval 79"/>
          <p:cNvSpPr>
            <a:spLocks noChangeArrowheads="1"/>
          </p:cNvSpPr>
          <p:nvPr/>
        </p:nvSpPr>
        <p:spPr bwMode="auto">
          <a:xfrm>
            <a:off x="924279" y="1192458"/>
            <a:ext cx="146403" cy="142875"/>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0" name="Oval 80"/>
          <p:cNvSpPr>
            <a:spLocks noChangeArrowheads="1"/>
          </p:cNvSpPr>
          <p:nvPr/>
        </p:nvSpPr>
        <p:spPr bwMode="auto">
          <a:xfrm>
            <a:off x="6417028" y="1192458"/>
            <a:ext cx="148167" cy="13554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1" name="Oval 81"/>
          <p:cNvSpPr>
            <a:spLocks noChangeArrowheads="1"/>
          </p:cNvSpPr>
          <p:nvPr/>
        </p:nvSpPr>
        <p:spPr bwMode="auto">
          <a:xfrm>
            <a:off x="2497667" y="1632073"/>
            <a:ext cx="148167" cy="14653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2" name="Oval 82"/>
          <p:cNvSpPr>
            <a:spLocks noChangeArrowheads="1"/>
          </p:cNvSpPr>
          <p:nvPr/>
        </p:nvSpPr>
        <p:spPr bwMode="auto">
          <a:xfrm>
            <a:off x="934862" y="1621083"/>
            <a:ext cx="146403" cy="14653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3" name="Rectangle 83"/>
          <p:cNvSpPr>
            <a:spLocks noChangeArrowheads="1"/>
          </p:cNvSpPr>
          <p:nvPr/>
        </p:nvSpPr>
        <p:spPr bwMode="auto">
          <a:xfrm>
            <a:off x="2942167" y="1232756"/>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1</a:t>
            </a:r>
            <a:endParaRPr lang="en-US"/>
          </a:p>
        </p:txBody>
      </p:sp>
      <p:sp>
        <p:nvSpPr>
          <p:cNvPr id="10324" name="Rectangle 84"/>
          <p:cNvSpPr>
            <a:spLocks noChangeArrowheads="1"/>
          </p:cNvSpPr>
          <p:nvPr/>
        </p:nvSpPr>
        <p:spPr bwMode="auto">
          <a:xfrm>
            <a:off x="6457598" y="1201616"/>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3</a:t>
            </a:r>
            <a:endParaRPr lang="en-US"/>
          </a:p>
        </p:txBody>
      </p:sp>
      <p:sp>
        <p:nvSpPr>
          <p:cNvPr id="10325" name="Rectangle 85"/>
          <p:cNvSpPr>
            <a:spLocks noChangeArrowheads="1"/>
          </p:cNvSpPr>
          <p:nvPr/>
        </p:nvSpPr>
        <p:spPr bwMode="auto">
          <a:xfrm>
            <a:off x="964848" y="1201616"/>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2</a:t>
            </a:r>
            <a:endParaRPr lang="en-US"/>
          </a:p>
        </p:txBody>
      </p:sp>
      <p:sp>
        <p:nvSpPr>
          <p:cNvPr id="10326" name="Rectangle 86"/>
          <p:cNvSpPr>
            <a:spLocks noChangeArrowheads="1"/>
          </p:cNvSpPr>
          <p:nvPr/>
        </p:nvSpPr>
        <p:spPr bwMode="auto">
          <a:xfrm>
            <a:off x="2550584" y="1665044"/>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5</a:t>
            </a:r>
            <a:endParaRPr lang="en-US"/>
          </a:p>
        </p:txBody>
      </p:sp>
      <p:sp>
        <p:nvSpPr>
          <p:cNvPr id="10327" name="Rectangle 87"/>
          <p:cNvSpPr>
            <a:spLocks noChangeArrowheads="1"/>
          </p:cNvSpPr>
          <p:nvPr/>
        </p:nvSpPr>
        <p:spPr bwMode="auto">
          <a:xfrm>
            <a:off x="975431" y="1641231"/>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8</a:t>
            </a:r>
            <a:endParaRPr lang="en-US"/>
          </a:p>
        </p:txBody>
      </p:sp>
      <p:sp>
        <p:nvSpPr>
          <p:cNvPr id="10328" name="Line 88"/>
          <p:cNvSpPr>
            <a:spLocks noChangeShapeType="1"/>
          </p:cNvSpPr>
          <p:nvPr/>
        </p:nvSpPr>
        <p:spPr bwMode="auto">
          <a:xfrm>
            <a:off x="6521098" y="833439"/>
            <a:ext cx="1702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grpSp>
        <p:nvGrpSpPr>
          <p:cNvPr id="10329" name="Group 89"/>
          <p:cNvGrpSpPr>
            <a:grpSpLocks/>
          </p:cNvGrpSpPr>
          <p:nvPr/>
        </p:nvGrpSpPr>
        <p:grpSpPr bwMode="auto">
          <a:xfrm>
            <a:off x="2277182" y="979977"/>
            <a:ext cx="1188861" cy="84260"/>
            <a:chOff x="1388" y="374"/>
            <a:chExt cx="778" cy="55"/>
          </a:xfrm>
        </p:grpSpPr>
        <p:sp>
          <p:nvSpPr>
            <p:cNvPr id="10330" name="Freeform 90"/>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Lst>
              <a:ahLst/>
              <a:cxnLst>
                <a:cxn ang="0">
                  <a:pos x="T0" y="T1"/>
                </a:cxn>
                <a:cxn ang="0">
                  <a:pos x="T2" y="T3"/>
                </a:cxn>
                <a:cxn ang="0">
                  <a:pos x="T4" y="T5"/>
                </a:cxn>
                <a:cxn ang="0">
                  <a:pos x="T6" y="T7"/>
                </a:cxn>
                <a:cxn ang="0">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1" name="Line 91"/>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32" name="Group 92"/>
          <p:cNvGrpSpPr>
            <a:grpSpLocks/>
          </p:cNvGrpSpPr>
          <p:nvPr/>
        </p:nvGrpSpPr>
        <p:grpSpPr bwMode="auto">
          <a:xfrm>
            <a:off x="5930195" y="996462"/>
            <a:ext cx="1372306" cy="84260"/>
            <a:chOff x="3482" y="359"/>
            <a:chExt cx="898" cy="55"/>
          </a:xfrm>
        </p:grpSpPr>
        <p:sp>
          <p:nvSpPr>
            <p:cNvPr id="10333" name="Freeform 93"/>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Lst>
              <a:ahLst/>
              <a:cxnLst>
                <a:cxn ang="0">
                  <a:pos x="T0" y="T1"/>
                </a:cxn>
                <a:cxn ang="0">
                  <a:pos x="T2" y="T3"/>
                </a:cxn>
                <a:cxn ang="0">
                  <a:pos x="T4" y="T5"/>
                </a:cxn>
                <a:cxn ang="0">
                  <a:pos x="T6" y="T7"/>
                </a:cxn>
                <a:cxn ang="0">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Line 94"/>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35" name="Text Box 95"/>
          <p:cNvSpPr txBox="1">
            <a:spLocks noChangeArrowheads="1"/>
          </p:cNvSpPr>
          <p:nvPr/>
        </p:nvSpPr>
        <p:spPr bwMode="auto">
          <a:xfrm>
            <a:off x="3556000" y="1267558"/>
            <a:ext cx="2373486" cy="36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smtClean="0"/>
              <a:t>Patterns Across CCSS</a:t>
            </a:r>
            <a:endParaRPr lang="en-US" sz="1800" b="1" dirty="0"/>
          </a:p>
        </p:txBody>
      </p:sp>
      <p:sp>
        <p:nvSpPr>
          <p:cNvPr id="10337" name="Line 97"/>
          <p:cNvSpPr>
            <a:spLocks noChangeShapeType="1"/>
          </p:cNvSpPr>
          <p:nvPr/>
        </p:nvSpPr>
        <p:spPr bwMode="auto">
          <a:xfrm flipV="1">
            <a:off x="3912306" y="2527789"/>
            <a:ext cx="770820" cy="3205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41" name="Line 101"/>
          <p:cNvSpPr>
            <a:spLocks noChangeShapeType="1"/>
          </p:cNvSpPr>
          <p:nvPr/>
        </p:nvSpPr>
        <p:spPr bwMode="auto">
          <a:xfrm flipH="1" flipV="1">
            <a:off x="5764389" y="2742102"/>
            <a:ext cx="107598" cy="6850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44" name="Line 104"/>
          <p:cNvSpPr>
            <a:spLocks noChangeShapeType="1"/>
          </p:cNvSpPr>
          <p:nvPr/>
        </p:nvSpPr>
        <p:spPr bwMode="auto">
          <a:xfrm>
            <a:off x="994834" y="5284545"/>
            <a:ext cx="7383639" cy="183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45" name="Line 105"/>
          <p:cNvSpPr>
            <a:spLocks noChangeShapeType="1"/>
          </p:cNvSpPr>
          <p:nvPr/>
        </p:nvSpPr>
        <p:spPr bwMode="auto">
          <a:xfrm>
            <a:off x="853722" y="6610718"/>
            <a:ext cx="7450667" cy="183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46" name="Rectangle 106"/>
          <p:cNvSpPr>
            <a:spLocks noChangeArrowheads="1"/>
          </p:cNvSpPr>
          <p:nvPr/>
        </p:nvSpPr>
        <p:spPr bwMode="auto">
          <a:xfrm rot="16200000">
            <a:off x="526793" y="5842113"/>
            <a:ext cx="98547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067"/>
            <a:r>
              <a:rPr lang="en-US" sz="800" b="1">
                <a:solidFill>
                  <a:srgbClr val="000000"/>
                </a:solidFill>
              </a:rPr>
              <a:t>  SELF-TEST QUESTIONS</a:t>
            </a:r>
          </a:p>
        </p:txBody>
      </p:sp>
      <p:sp>
        <p:nvSpPr>
          <p:cNvPr id="10347" name="Rectangle 107"/>
          <p:cNvSpPr>
            <a:spLocks noChangeArrowheads="1"/>
          </p:cNvSpPr>
          <p:nvPr/>
        </p:nvSpPr>
        <p:spPr bwMode="auto">
          <a:xfrm rot="5400000">
            <a:off x="7726885" y="6018876"/>
            <a:ext cx="8957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067"/>
            <a:r>
              <a:rPr lang="en-US" sz="800" b="1">
                <a:solidFill>
                  <a:srgbClr val="000000"/>
                </a:solidFill>
              </a:rPr>
              <a:t> RELATIONSHIPS</a:t>
            </a:r>
            <a:endParaRPr lang="en-US"/>
          </a:p>
        </p:txBody>
      </p:sp>
      <p:sp>
        <p:nvSpPr>
          <p:cNvPr id="10349" name="Line 109"/>
          <p:cNvSpPr>
            <a:spLocks noChangeShapeType="1"/>
          </p:cNvSpPr>
          <p:nvPr/>
        </p:nvSpPr>
        <p:spPr bwMode="auto">
          <a:xfrm>
            <a:off x="6842126" y="5321179"/>
            <a:ext cx="0" cy="127854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0" name="Line 110"/>
          <p:cNvSpPr>
            <a:spLocks noChangeShapeType="1"/>
          </p:cNvSpPr>
          <p:nvPr/>
        </p:nvSpPr>
        <p:spPr bwMode="auto">
          <a:xfrm>
            <a:off x="6850944" y="5654554"/>
            <a:ext cx="1187098"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1" name="Line 111"/>
          <p:cNvSpPr>
            <a:spLocks noChangeShapeType="1"/>
          </p:cNvSpPr>
          <p:nvPr/>
        </p:nvSpPr>
        <p:spPr bwMode="auto">
          <a:xfrm>
            <a:off x="6850945" y="5960452"/>
            <a:ext cx="1176514"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2" name="Line 112"/>
          <p:cNvSpPr>
            <a:spLocks noChangeShapeType="1"/>
          </p:cNvSpPr>
          <p:nvPr/>
        </p:nvSpPr>
        <p:spPr bwMode="auto">
          <a:xfrm>
            <a:off x="6850945" y="6264519"/>
            <a:ext cx="1176514"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3" name="Line 113"/>
          <p:cNvSpPr>
            <a:spLocks noChangeShapeType="1"/>
          </p:cNvSpPr>
          <p:nvPr/>
        </p:nvSpPr>
        <p:spPr bwMode="auto">
          <a:xfrm>
            <a:off x="8038043" y="5321179"/>
            <a:ext cx="1763" cy="12785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4" name="Oval 114"/>
          <p:cNvSpPr>
            <a:spLocks noChangeArrowheads="1"/>
          </p:cNvSpPr>
          <p:nvPr/>
        </p:nvSpPr>
        <p:spPr bwMode="auto">
          <a:xfrm>
            <a:off x="8165042" y="5352317"/>
            <a:ext cx="146402" cy="389513"/>
          </a:xfrm>
          <a:prstGeom prst="ellipse">
            <a:avLst/>
          </a:prstGeom>
          <a:solidFill>
            <a:srgbClr val="FFFFFF"/>
          </a:solidFill>
          <a:ln w="11113">
            <a:solidFill>
              <a:srgbClr val="000000"/>
            </a:solidFill>
            <a:round/>
            <a:headEnd/>
            <a:tailEnd/>
          </a:ln>
        </p:spPr>
        <p:txBody>
          <a:bodyPr lIns="0" tIns="0" rIns="0" bIns="0">
            <a:spAutoFit/>
          </a:bodyPr>
          <a:lstStyle/>
          <a:p>
            <a:endParaRPr lang="en-US"/>
          </a:p>
        </p:txBody>
      </p:sp>
      <p:sp>
        <p:nvSpPr>
          <p:cNvPr id="10355" name="Oval 115"/>
          <p:cNvSpPr>
            <a:spLocks noChangeArrowheads="1"/>
          </p:cNvSpPr>
          <p:nvPr/>
        </p:nvSpPr>
        <p:spPr bwMode="auto">
          <a:xfrm>
            <a:off x="975431" y="5361477"/>
            <a:ext cx="146402" cy="389513"/>
          </a:xfrm>
          <a:prstGeom prst="ellipse">
            <a:avLst/>
          </a:prstGeom>
          <a:solidFill>
            <a:srgbClr val="FFFFFF"/>
          </a:solidFill>
          <a:ln w="11113">
            <a:solidFill>
              <a:srgbClr val="000000"/>
            </a:solidFill>
            <a:round/>
            <a:headEnd/>
            <a:tailEnd/>
          </a:ln>
        </p:spPr>
        <p:txBody>
          <a:bodyPr lIns="0" tIns="0" rIns="0" bIns="0">
            <a:spAutoFit/>
          </a:bodyPr>
          <a:lstStyle/>
          <a:p>
            <a:endParaRPr lang="en-US"/>
          </a:p>
        </p:txBody>
      </p:sp>
      <p:sp>
        <p:nvSpPr>
          <p:cNvPr id="10356" name="Rectangle 116"/>
          <p:cNvSpPr>
            <a:spLocks noChangeArrowheads="1"/>
          </p:cNvSpPr>
          <p:nvPr/>
        </p:nvSpPr>
        <p:spPr bwMode="auto">
          <a:xfrm>
            <a:off x="8216195" y="5381625"/>
            <a:ext cx="59972" cy="12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067"/>
            <a:r>
              <a:rPr lang="en-US" sz="800" b="1">
                <a:solidFill>
                  <a:srgbClr val="000000"/>
                </a:solidFill>
              </a:rPr>
              <a:t>6</a:t>
            </a:r>
            <a:endParaRPr lang="en-US"/>
          </a:p>
        </p:txBody>
      </p:sp>
      <p:sp>
        <p:nvSpPr>
          <p:cNvPr id="10357" name="Rectangle 117"/>
          <p:cNvSpPr>
            <a:spLocks noChangeArrowheads="1"/>
          </p:cNvSpPr>
          <p:nvPr/>
        </p:nvSpPr>
        <p:spPr bwMode="auto">
          <a:xfrm>
            <a:off x="1023056" y="5385289"/>
            <a:ext cx="58209" cy="12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067"/>
            <a:r>
              <a:rPr lang="en-US" sz="800" b="1">
                <a:solidFill>
                  <a:srgbClr val="000000"/>
                </a:solidFill>
              </a:rPr>
              <a:t>7</a:t>
            </a:r>
            <a:endParaRPr lang="en-US"/>
          </a:p>
        </p:txBody>
      </p:sp>
      <p:sp>
        <p:nvSpPr>
          <p:cNvPr id="10361" name="Text Box 121"/>
          <p:cNvSpPr txBox="1">
            <a:spLocks noChangeArrowheads="1"/>
          </p:cNvSpPr>
          <p:nvPr/>
        </p:nvSpPr>
        <p:spPr bwMode="auto">
          <a:xfrm>
            <a:off x="3487209" y="866410"/>
            <a:ext cx="1932560"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dirty="0" smtClean="0"/>
              <a:t>Helping all Student Succeed</a:t>
            </a:r>
            <a:endParaRPr lang="en-US" sz="1200" dirty="0"/>
          </a:p>
        </p:txBody>
      </p:sp>
      <p:sp>
        <p:nvSpPr>
          <p:cNvPr id="10362" name="Text Box 122"/>
          <p:cNvSpPr txBox="1">
            <a:spLocks noChangeArrowheads="1"/>
          </p:cNvSpPr>
          <p:nvPr/>
        </p:nvSpPr>
        <p:spPr bwMode="auto">
          <a:xfrm>
            <a:off x="1065389" y="1870198"/>
            <a:ext cx="1397000"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dirty="0">
                <a:latin typeface="Tekton" charset="0"/>
              </a:rPr>
              <a:t> </a:t>
            </a:r>
          </a:p>
        </p:txBody>
      </p:sp>
      <p:sp>
        <p:nvSpPr>
          <p:cNvPr id="10364" name="Text Box 124"/>
          <p:cNvSpPr txBox="1">
            <a:spLocks noChangeArrowheads="1"/>
          </p:cNvSpPr>
          <p:nvPr/>
        </p:nvSpPr>
        <p:spPr bwMode="auto">
          <a:xfrm flipV="1">
            <a:off x="1631598" y="2315309"/>
            <a:ext cx="448028"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 </a:t>
            </a:r>
          </a:p>
        </p:txBody>
      </p:sp>
      <p:sp>
        <p:nvSpPr>
          <p:cNvPr id="10365" name="Text Box 125"/>
          <p:cNvSpPr txBox="1">
            <a:spLocks noChangeArrowheads="1"/>
          </p:cNvSpPr>
          <p:nvPr/>
        </p:nvSpPr>
        <p:spPr bwMode="auto">
          <a:xfrm>
            <a:off x="4681361" y="1861038"/>
            <a:ext cx="1975556" cy="7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smtClean="0">
                <a:latin typeface="Tekton" charset="0"/>
              </a:rPr>
              <a:t>The CCSS focus on four goals in a repeated pattern </a:t>
            </a:r>
            <a:endParaRPr lang="en-US" sz="1400" dirty="0">
              <a:latin typeface="Tekton" charset="0"/>
            </a:endParaRPr>
          </a:p>
        </p:txBody>
      </p:sp>
      <p:sp>
        <p:nvSpPr>
          <p:cNvPr id="10369" name="Text Box 129"/>
          <p:cNvSpPr txBox="1">
            <a:spLocks noChangeArrowheads="1"/>
          </p:cNvSpPr>
          <p:nvPr/>
        </p:nvSpPr>
        <p:spPr bwMode="auto">
          <a:xfrm>
            <a:off x="1143001" y="3745890"/>
            <a:ext cx="1421694" cy="37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endParaRPr lang="en-US" sz="600"/>
          </a:p>
          <a:p>
            <a:endParaRPr lang="en-US" sz="1200"/>
          </a:p>
        </p:txBody>
      </p:sp>
      <p:sp>
        <p:nvSpPr>
          <p:cNvPr id="10370" name="Line 130"/>
          <p:cNvSpPr>
            <a:spLocks noChangeShapeType="1"/>
          </p:cNvSpPr>
          <p:nvPr/>
        </p:nvSpPr>
        <p:spPr bwMode="auto">
          <a:xfrm>
            <a:off x="862542" y="5022606"/>
            <a:ext cx="155751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71" name="Text Box 131"/>
          <p:cNvSpPr txBox="1">
            <a:spLocks noChangeArrowheads="1"/>
          </p:cNvSpPr>
          <p:nvPr/>
        </p:nvSpPr>
        <p:spPr bwMode="auto">
          <a:xfrm>
            <a:off x="6840362" y="5376131"/>
            <a:ext cx="1545166" cy="110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4210" tIns="42105" rIns="84210" bIns="42105">
            <a:spAutoFit/>
          </a:bodyPr>
          <a:lstStyle>
            <a:lvl1pPr defTabSz="746125">
              <a:defRPr sz="2400">
                <a:solidFill>
                  <a:schemeClr val="tx1"/>
                </a:solidFill>
                <a:latin typeface="Times" charset="0"/>
                <a:ea typeface="ＭＳ Ｐゴシック" charset="0"/>
              </a:defRPr>
            </a:lvl1pPr>
            <a:lvl2pPr marL="373063" defTabSz="746125">
              <a:defRPr sz="2400">
                <a:solidFill>
                  <a:schemeClr val="tx1"/>
                </a:solidFill>
                <a:latin typeface="Times" charset="0"/>
                <a:ea typeface="ＭＳ Ｐゴシック" charset="0"/>
              </a:defRPr>
            </a:lvl2pPr>
            <a:lvl3pPr marL="746125" defTabSz="746125">
              <a:defRPr sz="2400">
                <a:solidFill>
                  <a:schemeClr val="tx1"/>
                </a:solidFill>
                <a:latin typeface="Times" charset="0"/>
                <a:ea typeface="ＭＳ Ｐゴシック" charset="0"/>
              </a:defRPr>
            </a:lvl3pPr>
            <a:lvl4pPr marL="1119188" defTabSz="746125">
              <a:defRPr sz="2400">
                <a:solidFill>
                  <a:schemeClr val="tx1"/>
                </a:solidFill>
                <a:latin typeface="Times" charset="0"/>
                <a:ea typeface="ＭＳ Ｐゴシック" charset="0"/>
              </a:defRPr>
            </a:lvl4pPr>
            <a:lvl5pPr marL="1492250" defTabSz="746125">
              <a:defRPr sz="2400">
                <a:solidFill>
                  <a:schemeClr val="tx1"/>
                </a:solidFill>
                <a:latin typeface="Times" charset="0"/>
                <a:ea typeface="ＭＳ Ｐゴシック" charset="0"/>
              </a:defRPr>
            </a:lvl5pPr>
            <a:lvl6pPr marL="1949450" defTabSz="746125" eaLnBrk="0" fontAlgn="base" hangingPunct="0">
              <a:spcBef>
                <a:spcPct val="0"/>
              </a:spcBef>
              <a:spcAft>
                <a:spcPct val="0"/>
              </a:spcAft>
              <a:defRPr sz="2400">
                <a:solidFill>
                  <a:schemeClr val="tx1"/>
                </a:solidFill>
                <a:latin typeface="Times" charset="0"/>
                <a:ea typeface="ＭＳ Ｐゴシック" charset="0"/>
              </a:defRPr>
            </a:lvl6pPr>
            <a:lvl7pPr marL="2406650" defTabSz="746125" eaLnBrk="0" fontAlgn="base" hangingPunct="0">
              <a:spcBef>
                <a:spcPct val="0"/>
              </a:spcBef>
              <a:spcAft>
                <a:spcPct val="0"/>
              </a:spcAft>
              <a:defRPr sz="2400">
                <a:solidFill>
                  <a:schemeClr val="tx1"/>
                </a:solidFill>
                <a:latin typeface="Times" charset="0"/>
                <a:ea typeface="ＭＳ Ｐゴシック" charset="0"/>
              </a:defRPr>
            </a:lvl7pPr>
            <a:lvl8pPr marL="2863850" defTabSz="746125" eaLnBrk="0" fontAlgn="base" hangingPunct="0">
              <a:spcBef>
                <a:spcPct val="0"/>
              </a:spcBef>
              <a:spcAft>
                <a:spcPct val="0"/>
              </a:spcAft>
              <a:defRPr sz="2400">
                <a:solidFill>
                  <a:schemeClr val="tx1"/>
                </a:solidFill>
                <a:latin typeface="Times" charset="0"/>
                <a:ea typeface="ＭＳ Ｐゴシック" charset="0"/>
              </a:defRPr>
            </a:lvl8pPr>
            <a:lvl9pPr marL="3321050" defTabSz="746125"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200" dirty="0">
                <a:latin typeface="Tekton" charset="0"/>
              </a:rPr>
              <a:t>Comparison</a:t>
            </a:r>
          </a:p>
          <a:p>
            <a:pPr>
              <a:spcBef>
                <a:spcPct val="50000"/>
              </a:spcBef>
            </a:pPr>
            <a:r>
              <a:rPr lang="en-US" sz="1200" dirty="0" smtClean="0">
                <a:latin typeface="Tekton" charset="0"/>
              </a:rPr>
              <a:t>Question  Exploration</a:t>
            </a:r>
          </a:p>
          <a:p>
            <a:pPr>
              <a:spcBef>
                <a:spcPct val="50000"/>
              </a:spcBef>
            </a:pPr>
            <a:r>
              <a:rPr lang="en-US" sz="1200" dirty="0" smtClean="0">
                <a:latin typeface="Tekton" charset="0"/>
              </a:rPr>
              <a:t>Cause</a:t>
            </a:r>
            <a:r>
              <a:rPr lang="en-US" sz="1200" dirty="0">
                <a:latin typeface="Tekton" charset="0"/>
              </a:rPr>
              <a:t>-</a:t>
            </a:r>
            <a:r>
              <a:rPr lang="en-US" sz="1200" dirty="0" smtClean="0">
                <a:latin typeface="Tekton" charset="0"/>
              </a:rPr>
              <a:t>Effect</a:t>
            </a:r>
          </a:p>
          <a:p>
            <a:pPr>
              <a:spcBef>
                <a:spcPct val="50000"/>
              </a:spcBef>
            </a:pPr>
            <a:r>
              <a:rPr lang="en-US" sz="1200" dirty="0" smtClean="0">
                <a:latin typeface="Tekton" charset="0"/>
              </a:rPr>
              <a:t>Evaluate Arguments</a:t>
            </a:r>
            <a:endParaRPr lang="en-US" sz="1200" dirty="0">
              <a:latin typeface="Tekton" charset="0"/>
            </a:endParaRPr>
          </a:p>
        </p:txBody>
      </p:sp>
      <p:sp>
        <p:nvSpPr>
          <p:cNvPr id="10374" name="Rectangle 134"/>
          <p:cNvSpPr>
            <a:spLocks noChangeArrowheads="1"/>
          </p:cNvSpPr>
          <p:nvPr/>
        </p:nvSpPr>
        <p:spPr bwMode="auto">
          <a:xfrm>
            <a:off x="5519209" y="2852006"/>
            <a:ext cx="1118306" cy="45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algn="ctr" defTabSz="842375"/>
            <a:r>
              <a:rPr lang="en-US" sz="1200" dirty="0">
                <a:latin typeface="Tekton" charset="0"/>
              </a:rPr>
              <a:t>must be understood by</a:t>
            </a:r>
          </a:p>
        </p:txBody>
      </p:sp>
      <p:sp>
        <p:nvSpPr>
          <p:cNvPr id="10375" name="Rectangle 135"/>
          <p:cNvSpPr>
            <a:spLocks noChangeArrowheads="1"/>
          </p:cNvSpPr>
          <p:nvPr/>
        </p:nvSpPr>
        <p:spPr bwMode="auto">
          <a:xfrm>
            <a:off x="6420556" y="2677990"/>
            <a:ext cx="1954389" cy="2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defTabSz="842375"/>
            <a:r>
              <a:rPr lang="en-US" sz="1200">
                <a:latin typeface="Tekton" charset="0"/>
              </a:rPr>
              <a:t>that can result in</a:t>
            </a:r>
          </a:p>
        </p:txBody>
      </p:sp>
      <p:sp>
        <p:nvSpPr>
          <p:cNvPr id="10376" name="Rectangle 136"/>
          <p:cNvSpPr>
            <a:spLocks noChangeArrowheads="1"/>
          </p:cNvSpPr>
          <p:nvPr/>
        </p:nvSpPr>
        <p:spPr bwMode="auto">
          <a:xfrm>
            <a:off x="2622903" y="2756755"/>
            <a:ext cx="1368778" cy="3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defTabSz="842375"/>
            <a:endParaRPr lang="en-US" sz="1600" dirty="0">
              <a:latin typeface="Tekton" charset="0"/>
            </a:endParaRPr>
          </a:p>
        </p:txBody>
      </p:sp>
      <p:sp>
        <p:nvSpPr>
          <p:cNvPr id="10377" name="Rectangle 137"/>
          <p:cNvSpPr>
            <a:spLocks noChangeArrowheads="1"/>
          </p:cNvSpPr>
          <p:nvPr/>
        </p:nvSpPr>
        <p:spPr bwMode="auto">
          <a:xfrm>
            <a:off x="6685139" y="3079140"/>
            <a:ext cx="1538111" cy="33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algn="ctr" defTabSz="842375"/>
            <a:r>
              <a:rPr lang="en-US" sz="1600" dirty="0" smtClean="0">
                <a:latin typeface="Tekton" charset="0"/>
              </a:rPr>
              <a:t> </a:t>
            </a:r>
            <a:endParaRPr lang="en-US" sz="1600" dirty="0">
              <a:latin typeface="Tekton" charset="0"/>
            </a:endParaRPr>
          </a:p>
        </p:txBody>
      </p:sp>
      <p:sp>
        <p:nvSpPr>
          <p:cNvPr id="10379" name="Rectangle 139"/>
          <p:cNvSpPr>
            <a:spLocks noChangeArrowheads="1"/>
          </p:cNvSpPr>
          <p:nvPr/>
        </p:nvSpPr>
        <p:spPr bwMode="auto">
          <a:xfrm>
            <a:off x="2945029" y="2351943"/>
            <a:ext cx="1800509" cy="26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210" tIns="42105" rIns="84210" bIns="42105">
            <a:spAutoFit/>
          </a:bodyPr>
          <a:lstStyle/>
          <a:p>
            <a:pPr algn="ctr" defTabSz="842375"/>
            <a:r>
              <a:rPr lang="en-US" sz="1200" dirty="0" smtClean="0">
                <a:latin typeface="Tekton" charset="0"/>
              </a:rPr>
              <a:t>Providing foundations with </a:t>
            </a:r>
            <a:endParaRPr lang="en-US" sz="1200" dirty="0">
              <a:latin typeface="Tekton" charset="0"/>
            </a:endParaRPr>
          </a:p>
        </p:txBody>
      </p:sp>
      <p:sp>
        <p:nvSpPr>
          <p:cNvPr id="10380" name="Line 140"/>
          <p:cNvSpPr>
            <a:spLocks noChangeShapeType="1"/>
          </p:cNvSpPr>
          <p:nvPr/>
        </p:nvSpPr>
        <p:spPr bwMode="auto">
          <a:xfrm flipH="1" flipV="1">
            <a:off x="6357056" y="2661506"/>
            <a:ext cx="368653" cy="432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81" name="Rectangle 141"/>
          <p:cNvSpPr>
            <a:spLocks noChangeArrowheads="1"/>
          </p:cNvSpPr>
          <p:nvPr/>
        </p:nvSpPr>
        <p:spPr bwMode="auto">
          <a:xfrm>
            <a:off x="3896432" y="3497450"/>
            <a:ext cx="1258264" cy="63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4210" tIns="42105" rIns="84210" bIns="42105">
            <a:spAutoFit/>
          </a:bodyPr>
          <a:lstStyle/>
          <a:p>
            <a:pPr defTabSz="842375"/>
            <a:r>
              <a:rPr lang="en-US" dirty="0">
                <a:cs typeface="ＭＳ Ｐゴシック" charset="0"/>
              </a:rPr>
              <a:t>C</a:t>
            </a:r>
            <a:r>
              <a:rPr lang="en-US" dirty="0" smtClean="0">
                <a:cs typeface="ＭＳ Ｐゴシック" charset="0"/>
              </a:rPr>
              <a:t>raft &amp; Structure</a:t>
            </a:r>
            <a:endParaRPr lang="en-US" dirty="0">
              <a:cs typeface="ＭＳ Ｐゴシック" charset="0"/>
            </a:endParaRPr>
          </a:p>
        </p:txBody>
      </p:sp>
      <p:sp>
        <p:nvSpPr>
          <p:cNvPr id="10388" name="Rectangle 148"/>
          <p:cNvSpPr>
            <a:spLocks noChangeArrowheads="1"/>
          </p:cNvSpPr>
          <p:nvPr/>
        </p:nvSpPr>
        <p:spPr bwMode="auto">
          <a:xfrm>
            <a:off x="5438069" y="3570045"/>
            <a:ext cx="1287639" cy="62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3236" tIns="51618" rIns="103236" bIns="51618">
            <a:spAutoFit/>
          </a:bodyPr>
          <a:lstStyle/>
          <a:p>
            <a:r>
              <a:rPr lang="en-US" dirty="0" smtClean="0">
                <a:cs typeface="ＭＳ Ｐゴシック" charset="0"/>
              </a:rPr>
              <a:t>Integration</a:t>
            </a:r>
            <a:endParaRPr lang="en-US" dirty="0">
              <a:cs typeface="ＭＳ Ｐゴシック" charset="0"/>
            </a:endParaRPr>
          </a:p>
          <a:p>
            <a:endParaRPr lang="en-US" sz="1600" dirty="0">
              <a:latin typeface="Tekton" charset="0"/>
            </a:endParaRPr>
          </a:p>
        </p:txBody>
      </p:sp>
      <p:sp>
        <p:nvSpPr>
          <p:cNvPr id="10402" name="Rectangle 162"/>
          <p:cNvSpPr>
            <a:spLocks noChangeArrowheads="1"/>
          </p:cNvSpPr>
          <p:nvPr/>
        </p:nvSpPr>
        <p:spPr bwMode="auto">
          <a:xfrm>
            <a:off x="2264834" y="1665044"/>
            <a:ext cx="6028972" cy="3676283"/>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10396" name="Text Box 156"/>
          <p:cNvSpPr txBox="1">
            <a:spLocks noChangeArrowheads="1"/>
          </p:cNvSpPr>
          <p:nvPr/>
        </p:nvSpPr>
        <p:spPr bwMode="auto">
          <a:xfrm>
            <a:off x="867834" y="384664"/>
            <a:ext cx="2607028" cy="30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Lst>
        </p:spPr>
        <p:txBody>
          <a:bodyPr lIns="103236" tIns="51618" rIns="103236" bIns="51618">
            <a:spAutoFit/>
          </a:bodyPr>
          <a:lstStyle/>
          <a:p>
            <a:pPr algn="ctr">
              <a:lnSpc>
                <a:spcPct val="80000"/>
              </a:lnSpc>
            </a:pPr>
            <a:r>
              <a:rPr lang="en-US" sz="1600">
                <a:cs typeface="ＭＳ Ｐゴシック" charset="0"/>
              </a:rPr>
              <a:t>Organize Information</a:t>
            </a:r>
          </a:p>
        </p:txBody>
      </p:sp>
      <p:sp>
        <p:nvSpPr>
          <p:cNvPr id="10406" name="Freeform 166"/>
          <p:cNvSpPr>
            <a:spLocks/>
          </p:cNvSpPr>
          <p:nvPr/>
        </p:nvSpPr>
        <p:spPr bwMode="auto">
          <a:xfrm>
            <a:off x="7762876" y="558679"/>
            <a:ext cx="1008944" cy="5249740"/>
          </a:xfrm>
          <a:custGeom>
            <a:avLst/>
            <a:gdLst>
              <a:gd name="T0" fmla="*/ 148 w 318"/>
              <a:gd name="T1" fmla="*/ 0 h 1606"/>
              <a:gd name="T2" fmla="*/ 318 w 318"/>
              <a:gd name="T3" fmla="*/ 0 h 1606"/>
              <a:gd name="T4" fmla="*/ 318 w 318"/>
              <a:gd name="T5" fmla="*/ 1606 h 1606"/>
              <a:gd name="T6" fmla="*/ 0 w 318"/>
              <a:gd name="T7" fmla="*/ 1606 h 1606"/>
            </a:gdLst>
            <a:ahLst/>
            <a:cxnLst>
              <a:cxn ang="0">
                <a:pos x="T0" y="T1"/>
              </a:cxn>
              <a:cxn ang="0">
                <a:pos x="T2" y="T3"/>
              </a:cxn>
              <a:cxn ang="0">
                <a:pos x="T4" y="T5"/>
              </a:cxn>
              <a:cxn ang="0">
                <a:pos x="T6" y="T7"/>
              </a:cxn>
            </a:cxnLst>
            <a:rect l="0" t="0" r="r" b="b"/>
            <a:pathLst>
              <a:path w="318" h="1606">
                <a:moveTo>
                  <a:pt x="148" y="0"/>
                </a:moveTo>
                <a:lnTo>
                  <a:pt x="318" y="0"/>
                </a:lnTo>
                <a:lnTo>
                  <a:pt x="318" y="1606"/>
                </a:lnTo>
                <a:lnTo>
                  <a:pt x="0" y="1606"/>
                </a:lnTo>
              </a:path>
            </a:pathLst>
          </a:custGeom>
          <a:noFill/>
          <a:ln w="38100">
            <a:solidFill>
              <a:srgbClr val="B70202"/>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0407" name="Rectangle 167"/>
          <p:cNvSpPr>
            <a:spLocks noChangeArrowheads="1"/>
          </p:cNvSpPr>
          <p:nvPr/>
        </p:nvSpPr>
        <p:spPr bwMode="auto">
          <a:xfrm>
            <a:off x="6775098" y="5355981"/>
            <a:ext cx="1610430" cy="1329837"/>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2" name="Rectangle 1"/>
          <p:cNvSpPr/>
          <p:nvPr/>
        </p:nvSpPr>
        <p:spPr>
          <a:xfrm>
            <a:off x="4459917" y="2885459"/>
            <a:ext cx="979755" cy="523220"/>
          </a:xfrm>
          <a:prstGeom prst="rect">
            <a:avLst/>
          </a:prstGeom>
        </p:spPr>
        <p:txBody>
          <a:bodyPr wrap="none">
            <a:spAutoFit/>
          </a:bodyPr>
          <a:lstStyle/>
          <a:p>
            <a:pPr algn="ctr" defTabSz="842375"/>
            <a:r>
              <a:rPr lang="en-US" sz="1400" dirty="0" smtClean="0">
                <a:latin typeface="Tekton" charset="0"/>
              </a:rPr>
              <a:t>Learned by </a:t>
            </a:r>
          </a:p>
          <a:p>
            <a:pPr algn="ctr" defTabSz="842375"/>
            <a:r>
              <a:rPr lang="en-US" sz="1400" dirty="0" smtClean="0">
                <a:latin typeface="Tekton" charset="0"/>
              </a:rPr>
              <a:t>analyzing</a:t>
            </a:r>
            <a:endParaRPr lang="en-US" sz="1400" dirty="0">
              <a:latin typeface="Tekton" charset="0"/>
            </a:endParaRPr>
          </a:p>
        </p:txBody>
      </p:sp>
    </p:spTree>
    <p:extLst>
      <p:ext uri="{BB962C8B-B14F-4D97-AF65-F5344CB8AC3E}">
        <p14:creationId xmlns:p14="http://schemas.microsoft.com/office/powerpoint/2010/main" val="33229349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426" y="2139206"/>
            <a:ext cx="7913698" cy="2862322"/>
          </a:xfrm>
          <a:prstGeom prst="rect">
            <a:avLst/>
          </a:prstGeom>
        </p:spPr>
        <p:txBody>
          <a:bodyPr wrap="square">
            <a:spAutoFit/>
          </a:bodyPr>
          <a:lstStyle/>
          <a:p>
            <a:pPr lvl="0" algn="ctr"/>
            <a:r>
              <a:rPr lang="en-US" sz="1600" dirty="0"/>
              <a:t>	</a:t>
            </a:r>
            <a:r>
              <a:rPr lang="en-US" sz="3600" dirty="0" smtClean="0"/>
              <a:t>Content Enhancements already ENCOMPASS </a:t>
            </a:r>
          </a:p>
          <a:p>
            <a:pPr lvl="0" algn="ctr"/>
            <a:r>
              <a:rPr lang="en-US" sz="3600" dirty="0" smtClean="0"/>
              <a:t>many of the higher order thinking demands presented in the Common Core State Standards.</a:t>
            </a:r>
            <a:endParaRPr lang="en-US" sz="3600" dirty="0"/>
          </a:p>
        </p:txBody>
      </p:sp>
      <p:sp>
        <p:nvSpPr>
          <p:cNvPr id="5" name="Title 4"/>
          <p:cNvSpPr>
            <a:spLocks noGrp="1"/>
          </p:cNvSpPr>
          <p:nvPr>
            <p:ph type="ctrTitle"/>
          </p:nvPr>
        </p:nvSpPr>
        <p:spPr>
          <a:xfrm>
            <a:off x="1236020" y="216842"/>
            <a:ext cx="7382104" cy="1179382"/>
          </a:xfrm>
        </p:spPr>
        <p:txBody>
          <a:bodyPr>
            <a:normAutofit fontScale="90000"/>
          </a:bodyPr>
          <a:lstStyle/>
          <a:p>
            <a:r>
              <a:rPr lang="en-US" sz="3600" dirty="0" smtClean="0"/>
              <a:t>The Response: </a:t>
            </a:r>
            <a:br>
              <a:rPr lang="en-US" sz="3600" dirty="0" smtClean="0"/>
            </a:br>
            <a:r>
              <a:rPr lang="en-US" sz="3600" dirty="0" smtClean="0"/>
              <a:t>Don’t reinvent the Wheel !!!</a:t>
            </a:r>
            <a:endParaRPr lang="en-US" sz="3600" dirty="0"/>
          </a:p>
        </p:txBody>
      </p:sp>
    </p:spTree>
    <p:extLst>
      <p:ext uri="{BB962C8B-B14F-4D97-AF65-F5344CB8AC3E}">
        <p14:creationId xmlns:p14="http://schemas.microsoft.com/office/powerpoint/2010/main" val="924291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2" y="1219943"/>
            <a:ext cx="7913698" cy="5816978"/>
          </a:xfrm>
          <a:prstGeom prst="rect">
            <a:avLst/>
          </a:prstGeom>
        </p:spPr>
        <p:txBody>
          <a:bodyPr wrap="square">
            <a:spAutoFit/>
          </a:bodyPr>
          <a:lstStyle/>
          <a:p>
            <a:pPr lvl="0"/>
            <a:r>
              <a:rPr lang="en-US" sz="1600" b="1" dirty="0" smtClean="0"/>
              <a:t>Key Ideas and Details</a:t>
            </a:r>
            <a:r>
              <a:rPr lang="en-US" sz="1600" dirty="0" smtClean="0"/>
              <a:t>:</a:t>
            </a:r>
          </a:p>
          <a:p>
            <a:pPr lvl="0"/>
            <a:r>
              <a:rPr lang="en-US" sz="1600" dirty="0"/>
              <a:t>	</a:t>
            </a:r>
            <a:r>
              <a:rPr lang="en-US" sz="1600" dirty="0" smtClean="0"/>
              <a:t>Determine  information, make</a:t>
            </a:r>
          </a:p>
          <a:p>
            <a:pPr lvl="0"/>
            <a:r>
              <a:rPr lang="en-US" sz="1600" dirty="0" smtClean="0"/>
              <a:t> inferences, cite evidence, draw conclusions</a:t>
            </a:r>
          </a:p>
          <a:p>
            <a:pPr lvl="0"/>
            <a:r>
              <a:rPr lang="en-US" sz="1600" dirty="0"/>
              <a:t>	</a:t>
            </a:r>
            <a:r>
              <a:rPr lang="en-US" sz="1600" dirty="0" smtClean="0"/>
              <a:t>Determine central ideas or themes ,</a:t>
            </a:r>
          </a:p>
          <a:p>
            <a:pPr lvl="0"/>
            <a:r>
              <a:rPr lang="en-US" sz="1600" dirty="0" smtClean="0"/>
              <a:t> their development and summarize</a:t>
            </a:r>
          </a:p>
          <a:p>
            <a:pPr lvl="0"/>
            <a:r>
              <a:rPr lang="en-US" sz="1600" dirty="0" smtClean="0"/>
              <a:t>	Analyze development of people,</a:t>
            </a:r>
          </a:p>
          <a:p>
            <a:pPr lvl="0"/>
            <a:r>
              <a:rPr lang="en-US" sz="1600" dirty="0" smtClean="0"/>
              <a:t> events and ideas.</a:t>
            </a:r>
          </a:p>
          <a:p>
            <a:pPr lvl="0"/>
            <a:endParaRPr lang="en-US" sz="1600" dirty="0"/>
          </a:p>
          <a:p>
            <a:pPr lvl="0"/>
            <a:r>
              <a:rPr lang="en-US" sz="1600" b="1" dirty="0" smtClean="0"/>
              <a:t>Craft and Structure</a:t>
            </a:r>
          </a:p>
          <a:p>
            <a:pPr lvl="0"/>
            <a:r>
              <a:rPr lang="en-US" sz="1600" dirty="0"/>
              <a:t>	</a:t>
            </a:r>
            <a:r>
              <a:rPr lang="en-US" sz="1600" dirty="0" smtClean="0"/>
              <a:t>Interpret words and phrases</a:t>
            </a:r>
          </a:p>
          <a:p>
            <a:pPr lvl="0"/>
            <a:r>
              <a:rPr lang="en-US" sz="1600" dirty="0"/>
              <a:t>	</a:t>
            </a:r>
            <a:r>
              <a:rPr lang="en-US" sz="1600" dirty="0" smtClean="0"/>
              <a:t>Analyze structure of text to get </a:t>
            </a:r>
          </a:p>
          <a:p>
            <a:pPr lvl="0"/>
            <a:r>
              <a:rPr lang="en-US" sz="1600" dirty="0" smtClean="0"/>
              <a:t>the big picture</a:t>
            </a:r>
          </a:p>
          <a:p>
            <a:pPr lvl="0"/>
            <a:r>
              <a:rPr lang="en-US" sz="1600" dirty="0"/>
              <a:t>	</a:t>
            </a:r>
            <a:r>
              <a:rPr lang="en-US" sz="1600" dirty="0" smtClean="0"/>
              <a:t>Assess point of view or purpose</a:t>
            </a:r>
          </a:p>
          <a:p>
            <a:pPr lvl="0"/>
            <a:endParaRPr lang="en-US" sz="1600" dirty="0"/>
          </a:p>
          <a:p>
            <a:pPr lvl="0"/>
            <a:r>
              <a:rPr lang="en-US" sz="1600" b="1" dirty="0" smtClean="0"/>
              <a:t>Integrate knowledge and Ideas</a:t>
            </a:r>
          </a:p>
          <a:p>
            <a:pPr lvl="0"/>
            <a:r>
              <a:rPr lang="en-US" sz="1600" dirty="0"/>
              <a:t>	</a:t>
            </a:r>
            <a:r>
              <a:rPr lang="en-US" sz="1600" dirty="0" smtClean="0"/>
              <a:t>Integrate and evaluate content</a:t>
            </a:r>
          </a:p>
          <a:p>
            <a:pPr lvl="0"/>
            <a:r>
              <a:rPr lang="en-US" sz="1600" dirty="0" smtClean="0"/>
              <a:t> in different formats</a:t>
            </a:r>
          </a:p>
          <a:p>
            <a:pPr lvl="0"/>
            <a:r>
              <a:rPr lang="en-US" sz="1600" dirty="0"/>
              <a:t>	</a:t>
            </a:r>
            <a:r>
              <a:rPr lang="en-US" sz="1600" dirty="0" smtClean="0"/>
              <a:t>Identify and evaluate arguments, </a:t>
            </a:r>
          </a:p>
          <a:p>
            <a:pPr lvl="0"/>
            <a:r>
              <a:rPr lang="en-US" sz="1600" dirty="0" smtClean="0"/>
              <a:t>claims,  reasoning and evidence</a:t>
            </a:r>
          </a:p>
          <a:p>
            <a:pPr lvl="0"/>
            <a:r>
              <a:rPr lang="en-US" sz="1600" dirty="0"/>
              <a:t>	</a:t>
            </a:r>
            <a:r>
              <a:rPr lang="en-US" sz="1600" dirty="0" smtClean="0"/>
              <a:t>Compare approaches to</a:t>
            </a:r>
          </a:p>
          <a:p>
            <a:pPr lvl="0"/>
            <a:r>
              <a:rPr lang="en-US" sz="1600" dirty="0" smtClean="0"/>
              <a:t> different themes or topics</a:t>
            </a:r>
          </a:p>
          <a:p>
            <a:pPr lvl="0"/>
            <a:endParaRPr lang="en-US" dirty="0" smtClean="0"/>
          </a:p>
          <a:p>
            <a:pPr lvl="0"/>
            <a:r>
              <a:rPr lang="en-US" dirty="0" smtClean="0"/>
              <a:t>Range </a:t>
            </a:r>
            <a:endParaRPr lang="en-US" dirty="0"/>
          </a:p>
        </p:txBody>
      </p:sp>
      <p:sp>
        <p:nvSpPr>
          <p:cNvPr id="5" name="Title 4"/>
          <p:cNvSpPr>
            <a:spLocks noGrp="1"/>
          </p:cNvSpPr>
          <p:nvPr>
            <p:ph type="ctrTitle"/>
          </p:nvPr>
        </p:nvSpPr>
        <p:spPr>
          <a:xfrm>
            <a:off x="1236020" y="216842"/>
            <a:ext cx="7382104" cy="1179382"/>
          </a:xfrm>
        </p:spPr>
        <p:txBody>
          <a:bodyPr>
            <a:normAutofit fontScale="90000"/>
          </a:bodyPr>
          <a:lstStyle/>
          <a:p>
            <a:r>
              <a:rPr lang="en-US" sz="3600" dirty="0" smtClean="0"/>
              <a:t>Specific Thinking Challenges: </a:t>
            </a:r>
            <a:br>
              <a:rPr lang="en-US" sz="3600" dirty="0" smtClean="0"/>
            </a:br>
            <a:r>
              <a:rPr lang="en-US" sz="3600" dirty="0" smtClean="0"/>
              <a:t>Anchor Standards in Reading</a:t>
            </a:r>
            <a:endParaRPr lang="en-US" sz="3600" dirty="0"/>
          </a:p>
        </p:txBody>
      </p:sp>
    </p:spTree>
    <p:extLst>
      <p:ext uri="{BB962C8B-B14F-4D97-AF65-F5344CB8AC3E}">
        <p14:creationId xmlns:p14="http://schemas.microsoft.com/office/powerpoint/2010/main" val="41414499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2" y="1219943"/>
            <a:ext cx="7913698" cy="5816978"/>
          </a:xfrm>
          <a:prstGeom prst="rect">
            <a:avLst/>
          </a:prstGeom>
        </p:spPr>
        <p:txBody>
          <a:bodyPr wrap="square">
            <a:spAutoFit/>
          </a:bodyPr>
          <a:lstStyle/>
          <a:p>
            <a:pPr lvl="0"/>
            <a:r>
              <a:rPr lang="en-US" sz="1600" b="1" dirty="0" smtClean="0"/>
              <a:t>Key Ideas and Details</a:t>
            </a:r>
            <a:r>
              <a:rPr lang="en-US" sz="1600" dirty="0" smtClean="0"/>
              <a:t>:</a:t>
            </a:r>
          </a:p>
          <a:p>
            <a:pPr lvl="0"/>
            <a:r>
              <a:rPr lang="en-US" sz="1600" dirty="0"/>
              <a:t>	</a:t>
            </a:r>
            <a:r>
              <a:rPr lang="en-US" sz="1600" dirty="0" smtClean="0"/>
              <a:t>Determine  information, make</a:t>
            </a:r>
          </a:p>
          <a:p>
            <a:pPr lvl="0"/>
            <a:r>
              <a:rPr lang="en-US" sz="1600" dirty="0" smtClean="0"/>
              <a:t> inferences, cite evidence, draw conclusions			</a:t>
            </a:r>
            <a:r>
              <a:rPr lang="en-US" sz="1600" dirty="0"/>
              <a:t>C</a:t>
            </a:r>
            <a:r>
              <a:rPr lang="en-US" sz="1600" dirty="0" smtClean="0"/>
              <a:t>omprehend complex information</a:t>
            </a:r>
          </a:p>
          <a:p>
            <a:pPr lvl="0"/>
            <a:r>
              <a:rPr lang="en-US" sz="1600" dirty="0"/>
              <a:t>	</a:t>
            </a:r>
            <a:r>
              <a:rPr lang="en-US" sz="1600" dirty="0" smtClean="0"/>
              <a:t>Determine central ideas or themes ,</a:t>
            </a:r>
          </a:p>
          <a:p>
            <a:pPr lvl="0"/>
            <a:r>
              <a:rPr lang="en-US" sz="1600" dirty="0" smtClean="0"/>
              <a:t> their development and summarize				</a:t>
            </a:r>
            <a:r>
              <a:rPr lang="en-US" sz="1600" dirty="0"/>
              <a:t>C</a:t>
            </a:r>
            <a:r>
              <a:rPr lang="en-US" sz="1600" dirty="0" smtClean="0"/>
              <a:t>omprehend critical ideas</a:t>
            </a:r>
          </a:p>
          <a:p>
            <a:pPr lvl="0"/>
            <a:r>
              <a:rPr lang="en-US" sz="1600" dirty="0" smtClean="0"/>
              <a:t>	Analyze development of people,</a:t>
            </a:r>
          </a:p>
          <a:p>
            <a:pPr lvl="0"/>
            <a:r>
              <a:rPr lang="en-US" sz="1600" dirty="0" smtClean="0"/>
              <a:t> events and ideas.							Analyze development, process, causes </a:t>
            </a:r>
          </a:p>
          <a:p>
            <a:pPr lvl="0"/>
            <a:endParaRPr lang="en-US" sz="1600" dirty="0"/>
          </a:p>
          <a:p>
            <a:pPr lvl="0"/>
            <a:r>
              <a:rPr lang="en-US" sz="1600" b="1" dirty="0" smtClean="0"/>
              <a:t>Craft and Structure</a:t>
            </a:r>
          </a:p>
          <a:p>
            <a:pPr lvl="0"/>
            <a:r>
              <a:rPr lang="en-US" sz="1600" dirty="0"/>
              <a:t>	</a:t>
            </a:r>
            <a:r>
              <a:rPr lang="en-US" sz="1600" dirty="0" smtClean="0"/>
              <a:t>Interpret words and phrases				Interpret meanings and concepts</a:t>
            </a:r>
          </a:p>
          <a:p>
            <a:pPr lvl="0"/>
            <a:r>
              <a:rPr lang="en-US" sz="1600" dirty="0"/>
              <a:t>	</a:t>
            </a:r>
            <a:r>
              <a:rPr lang="en-US" sz="1600" dirty="0" smtClean="0"/>
              <a:t>Analyze structure of text to get </a:t>
            </a:r>
          </a:p>
          <a:p>
            <a:pPr lvl="0"/>
            <a:r>
              <a:rPr lang="en-US" sz="1600" dirty="0" smtClean="0"/>
              <a:t>the big picture								Analyze text structure</a:t>
            </a:r>
          </a:p>
          <a:p>
            <a:pPr lvl="0"/>
            <a:r>
              <a:rPr lang="en-US" sz="1600" dirty="0"/>
              <a:t>	</a:t>
            </a:r>
            <a:r>
              <a:rPr lang="en-US" sz="1600" dirty="0" smtClean="0"/>
              <a:t>Assess point of view or purpose				Determine author’s goals		</a:t>
            </a:r>
          </a:p>
          <a:p>
            <a:pPr lvl="0"/>
            <a:endParaRPr lang="en-US" sz="1600" dirty="0"/>
          </a:p>
          <a:p>
            <a:pPr lvl="0"/>
            <a:r>
              <a:rPr lang="en-US" sz="1600" b="1" dirty="0" smtClean="0"/>
              <a:t>Integrate knowledge and Ideas</a:t>
            </a:r>
          </a:p>
          <a:p>
            <a:pPr lvl="0"/>
            <a:r>
              <a:rPr lang="en-US" sz="1600" dirty="0"/>
              <a:t>	</a:t>
            </a:r>
            <a:r>
              <a:rPr lang="en-US" sz="1600" dirty="0" smtClean="0"/>
              <a:t>Integrate and evaluate content</a:t>
            </a:r>
          </a:p>
          <a:p>
            <a:pPr lvl="0"/>
            <a:r>
              <a:rPr lang="en-US" sz="1600" dirty="0" smtClean="0"/>
              <a:t> in different formats							Compare and integrate</a:t>
            </a:r>
          </a:p>
          <a:p>
            <a:pPr lvl="0"/>
            <a:r>
              <a:rPr lang="en-US" sz="1600" dirty="0"/>
              <a:t>	</a:t>
            </a:r>
            <a:r>
              <a:rPr lang="en-US" sz="1600" dirty="0" smtClean="0"/>
              <a:t>Identify and evaluate arguments, </a:t>
            </a:r>
          </a:p>
          <a:p>
            <a:pPr lvl="0"/>
            <a:r>
              <a:rPr lang="en-US" sz="1600" dirty="0" smtClean="0"/>
              <a:t>claims,  reasoning and evidence					Evaluate argumentation</a:t>
            </a:r>
          </a:p>
          <a:p>
            <a:pPr lvl="0"/>
            <a:r>
              <a:rPr lang="en-US" sz="1600" dirty="0"/>
              <a:t>	</a:t>
            </a:r>
            <a:r>
              <a:rPr lang="en-US" sz="1600" dirty="0" smtClean="0"/>
              <a:t>Compare approaches to</a:t>
            </a:r>
          </a:p>
          <a:p>
            <a:pPr lvl="0"/>
            <a:r>
              <a:rPr lang="en-US" sz="1600" dirty="0" smtClean="0"/>
              <a:t> different themes or topics						Compare and contrast</a:t>
            </a:r>
          </a:p>
          <a:p>
            <a:pPr lvl="0"/>
            <a:endParaRPr lang="en-US" dirty="0" smtClean="0"/>
          </a:p>
          <a:p>
            <a:pPr lvl="0"/>
            <a:r>
              <a:rPr lang="en-US" dirty="0" smtClean="0"/>
              <a:t>Range </a:t>
            </a:r>
            <a:endParaRPr lang="en-US" dirty="0"/>
          </a:p>
        </p:txBody>
      </p:sp>
      <p:sp>
        <p:nvSpPr>
          <p:cNvPr id="5" name="Title 4"/>
          <p:cNvSpPr>
            <a:spLocks noGrp="1"/>
          </p:cNvSpPr>
          <p:nvPr>
            <p:ph type="ctrTitle"/>
          </p:nvPr>
        </p:nvSpPr>
        <p:spPr>
          <a:xfrm>
            <a:off x="284053" y="116981"/>
            <a:ext cx="8334071" cy="1102962"/>
          </a:xfrm>
        </p:spPr>
        <p:txBody>
          <a:bodyPr>
            <a:normAutofit fontScale="90000"/>
          </a:bodyPr>
          <a:lstStyle/>
          <a:p>
            <a:pPr algn="l"/>
            <a:r>
              <a:rPr lang="en-US" sz="3600" dirty="0" smtClean="0"/>
              <a:t>                    Higher Order Thinking Challenges</a:t>
            </a:r>
            <a:br>
              <a:rPr lang="en-US" sz="3600" dirty="0" smtClean="0"/>
            </a:br>
            <a:r>
              <a:rPr lang="en-US" sz="3600" dirty="0"/>
              <a:t> </a:t>
            </a:r>
            <a:r>
              <a:rPr lang="en-US" sz="3600" dirty="0" smtClean="0"/>
              <a:t>           Specific                                Overall </a:t>
            </a:r>
            <a:br>
              <a:rPr lang="en-US" sz="3600" dirty="0" smtClean="0"/>
            </a:br>
            <a:endParaRPr lang="en-US" sz="3600" dirty="0"/>
          </a:p>
        </p:txBody>
      </p:sp>
    </p:spTree>
    <p:extLst>
      <p:ext uri="{BB962C8B-B14F-4D97-AF65-F5344CB8AC3E}">
        <p14:creationId xmlns:p14="http://schemas.microsoft.com/office/powerpoint/2010/main" val="3166243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2" y="1219943"/>
            <a:ext cx="7913698" cy="4093428"/>
          </a:xfrm>
          <a:prstGeom prst="rect">
            <a:avLst/>
          </a:prstGeom>
        </p:spPr>
        <p:txBody>
          <a:bodyPr wrap="square">
            <a:spAutoFit/>
          </a:bodyPr>
          <a:lstStyle/>
          <a:p>
            <a:pPr lvl="0"/>
            <a:r>
              <a:rPr lang="en-US" sz="1600" b="1" dirty="0" smtClean="0"/>
              <a:t>Key Ideas and Details</a:t>
            </a:r>
            <a:r>
              <a:rPr lang="en-US" sz="1600" dirty="0" smtClean="0"/>
              <a:t>:</a:t>
            </a:r>
          </a:p>
          <a:p>
            <a:pPr lvl="0"/>
            <a:r>
              <a:rPr lang="en-US" sz="1600" dirty="0"/>
              <a:t>	</a:t>
            </a:r>
            <a:r>
              <a:rPr lang="en-US" sz="1600" dirty="0" smtClean="0"/>
              <a:t>complex information						Unit Organizer </a:t>
            </a:r>
          </a:p>
          <a:p>
            <a:pPr lvl="0"/>
            <a:r>
              <a:rPr lang="en-US" sz="1600" dirty="0"/>
              <a:t>	</a:t>
            </a:r>
            <a:r>
              <a:rPr lang="en-US" sz="1600" dirty="0" smtClean="0"/>
              <a:t>critical ideas							Question Exploration </a:t>
            </a:r>
          </a:p>
          <a:p>
            <a:pPr lvl="0"/>
            <a:r>
              <a:rPr lang="en-US" sz="1600" dirty="0" smtClean="0"/>
              <a:t>	development, process, causes 				Sequence and Causation</a:t>
            </a:r>
          </a:p>
          <a:p>
            <a:pPr lvl="0"/>
            <a:endParaRPr lang="en-US" sz="1600" dirty="0"/>
          </a:p>
          <a:p>
            <a:r>
              <a:rPr lang="en-US" sz="1600" b="1" dirty="0" smtClean="0"/>
              <a:t>Craft and Structure</a:t>
            </a:r>
            <a:r>
              <a:rPr lang="en-US" sz="1600" dirty="0" smtClean="0"/>
              <a:t>			</a:t>
            </a:r>
            <a:r>
              <a:rPr lang="en-US" sz="1600" dirty="0"/>
              <a:t>	</a:t>
            </a:r>
          </a:p>
          <a:p>
            <a:pPr lvl="0"/>
            <a:r>
              <a:rPr lang="en-US" sz="1600" dirty="0" smtClean="0"/>
              <a:t>	meanings and concepts					Concept Mastery, Anchoring</a:t>
            </a:r>
          </a:p>
          <a:p>
            <a:pPr lvl="0"/>
            <a:r>
              <a:rPr lang="en-US" sz="1600" dirty="0"/>
              <a:t>	</a:t>
            </a:r>
            <a:r>
              <a:rPr lang="en-US" sz="1600" dirty="0" smtClean="0"/>
              <a:t>text structure							Unit Organizer</a:t>
            </a:r>
          </a:p>
          <a:p>
            <a:pPr lvl="0"/>
            <a:r>
              <a:rPr lang="en-US" sz="1600" dirty="0"/>
              <a:t>	</a:t>
            </a:r>
            <a:r>
              <a:rPr lang="en-US" sz="1600" dirty="0" smtClean="0"/>
              <a:t>author’s goals							Question Exploration	</a:t>
            </a:r>
          </a:p>
          <a:p>
            <a:pPr lvl="0"/>
            <a:endParaRPr lang="en-US" sz="1600" dirty="0"/>
          </a:p>
          <a:p>
            <a:pPr lvl="0"/>
            <a:r>
              <a:rPr lang="en-US" sz="1600" b="1" dirty="0" smtClean="0"/>
              <a:t>Integrate knowledge and Ideas</a:t>
            </a:r>
          </a:p>
          <a:p>
            <a:pPr lvl="0"/>
            <a:r>
              <a:rPr lang="en-US" sz="1600" dirty="0"/>
              <a:t>	</a:t>
            </a:r>
            <a:r>
              <a:rPr lang="en-US" sz="1600" dirty="0" smtClean="0"/>
              <a:t>evaluation, comparison,  integration of info.		Question Exploration			</a:t>
            </a:r>
          </a:p>
          <a:p>
            <a:pPr lvl="0"/>
            <a:r>
              <a:rPr lang="en-US" sz="1600" dirty="0"/>
              <a:t>	</a:t>
            </a:r>
            <a:r>
              <a:rPr lang="en-US" sz="1600" dirty="0" smtClean="0"/>
              <a:t>argumentation evaluation					Argumentation &amp; Explanation</a:t>
            </a:r>
          </a:p>
          <a:p>
            <a:pPr lvl="0"/>
            <a:r>
              <a:rPr lang="en-US" sz="1600" dirty="0"/>
              <a:t>	</a:t>
            </a:r>
            <a:r>
              <a:rPr lang="en-US" sz="1600" dirty="0" smtClean="0"/>
              <a:t>comparison and contrast of  ideas			Concept Comparison</a:t>
            </a:r>
          </a:p>
          <a:p>
            <a:pPr lvl="0"/>
            <a:endParaRPr lang="en-US" dirty="0" smtClean="0"/>
          </a:p>
          <a:p>
            <a:pPr lvl="0"/>
            <a:r>
              <a:rPr lang="en-US" dirty="0" smtClean="0"/>
              <a:t>Range </a:t>
            </a:r>
            <a:endParaRPr lang="en-US" dirty="0"/>
          </a:p>
        </p:txBody>
      </p:sp>
      <p:sp>
        <p:nvSpPr>
          <p:cNvPr id="5" name="Title 4"/>
          <p:cNvSpPr>
            <a:spLocks noGrp="1"/>
          </p:cNvSpPr>
          <p:nvPr>
            <p:ph type="ctrTitle"/>
          </p:nvPr>
        </p:nvSpPr>
        <p:spPr>
          <a:xfrm>
            <a:off x="1236020" y="216842"/>
            <a:ext cx="7382104" cy="1179382"/>
          </a:xfrm>
        </p:spPr>
        <p:txBody>
          <a:bodyPr>
            <a:normAutofit/>
          </a:bodyPr>
          <a:lstStyle/>
          <a:p>
            <a:r>
              <a:rPr lang="en-US" sz="3600" dirty="0" smtClean="0"/>
              <a:t>CCSS Thinking Structures &amp; CEs</a:t>
            </a:r>
            <a:endParaRPr lang="en-US" sz="3600" dirty="0"/>
          </a:p>
        </p:txBody>
      </p:sp>
    </p:spTree>
    <p:extLst>
      <p:ext uri="{BB962C8B-B14F-4D97-AF65-F5344CB8AC3E}">
        <p14:creationId xmlns:p14="http://schemas.microsoft.com/office/powerpoint/2010/main" val="4261820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177323" cy="3139321"/>
          </a:xfrm>
          <a:prstGeom prst="rect">
            <a:avLst/>
          </a:prstGeom>
        </p:spPr>
        <p:txBody>
          <a:bodyPr wrap="square">
            <a:spAutoFit/>
          </a:bodyPr>
          <a:lstStyle/>
          <a:p>
            <a:pPr lvl="0"/>
            <a:endParaRPr lang="en-US" dirty="0"/>
          </a:p>
          <a:p>
            <a:pPr lvl="0"/>
            <a:r>
              <a:rPr lang="en-US" dirty="0" smtClean="0"/>
              <a:t>The Map:  organize information</a:t>
            </a:r>
          </a:p>
          <a:p>
            <a:pPr lvl="0"/>
            <a:endParaRPr lang="en-US" dirty="0"/>
          </a:p>
          <a:p>
            <a:pPr lvl="0"/>
            <a:r>
              <a:rPr lang="en-US" dirty="0" smtClean="0"/>
              <a:t>The linking lines complete meaning</a:t>
            </a:r>
          </a:p>
          <a:p>
            <a:pPr lvl="0"/>
            <a:endParaRPr lang="en-US" dirty="0"/>
          </a:p>
          <a:p>
            <a:pPr lvl="0"/>
            <a:r>
              <a:rPr lang="en-US" dirty="0" smtClean="0"/>
              <a:t>Critical Concepts highlighted</a:t>
            </a:r>
          </a:p>
          <a:p>
            <a:pPr lvl="0"/>
            <a:endParaRPr lang="en-US" dirty="0"/>
          </a:p>
          <a:p>
            <a:pPr lvl="0"/>
            <a:r>
              <a:rPr lang="en-US" dirty="0" smtClean="0"/>
              <a:t>The Thinking Relationships Cued</a:t>
            </a:r>
          </a:p>
          <a:p>
            <a:pPr lvl="0"/>
            <a:endParaRPr lang="en-US" dirty="0"/>
          </a:p>
          <a:p>
            <a:pPr lvl="0"/>
            <a:r>
              <a:rPr lang="en-US" dirty="0" smtClean="0"/>
              <a:t>The Critical Questions identified for development of Thinking Routines </a:t>
            </a:r>
            <a:endParaRPr lang="en-US" dirty="0"/>
          </a:p>
          <a:p>
            <a:pPr lvl="0"/>
            <a:endParaRPr lang="en-US" dirty="0"/>
          </a:p>
        </p:txBody>
      </p:sp>
      <p:sp>
        <p:nvSpPr>
          <p:cNvPr id="5" name="Title 4"/>
          <p:cNvSpPr>
            <a:spLocks noGrp="1"/>
          </p:cNvSpPr>
          <p:nvPr>
            <p:ph type="ctrTitle"/>
          </p:nvPr>
        </p:nvSpPr>
        <p:spPr>
          <a:xfrm>
            <a:off x="1236020" y="818457"/>
            <a:ext cx="7382104" cy="1179382"/>
          </a:xfrm>
        </p:spPr>
        <p:txBody>
          <a:bodyPr>
            <a:normAutofit fontScale="90000"/>
          </a:bodyPr>
          <a:lstStyle/>
          <a:p>
            <a:r>
              <a:rPr lang="en-US" dirty="0" smtClean="0"/>
              <a:t>The Match: Organizer Routines  for Organizing and Linking</a:t>
            </a:r>
            <a:endParaRPr lang="en-US" dirty="0"/>
          </a:p>
        </p:txBody>
      </p:sp>
    </p:spTree>
    <p:extLst>
      <p:ext uri="{BB962C8B-B14F-4D97-AF65-F5344CB8AC3E}">
        <p14:creationId xmlns:p14="http://schemas.microsoft.com/office/powerpoint/2010/main" val="32572350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ChangeArrowheads="1"/>
          </p:cNvSpPr>
          <p:nvPr/>
        </p:nvSpPr>
        <p:spPr bwMode="auto">
          <a:xfrm>
            <a:off x="1769181" y="793140"/>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48" name="Rectangle 8"/>
          <p:cNvSpPr>
            <a:spLocks noChangeArrowheads="1"/>
          </p:cNvSpPr>
          <p:nvPr/>
        </p:nvSpPr>
        <p:spPr bwMode="auto">
          <a:xfrm rot="16200000">
            <a:off x="1009792" y="6061198"/>
            <a:ext cx="27699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defTabSz="914067"/>
            <a:endParaRPr lang="en-US"/>
          </a:p>
        </p:txBody>
      </p:sp>
      <p:sp>
        <p:nvSpPr>
          <p:cNvPr id="10251" name="Rectangle 11"/>
          <p:cNvSpPr>
            <a:spLocks noChangeArrowheads="1"/>
          </p:cNvSpPr>
          <p:nvPr/>
        </p:nvSpPr>
        <p:spPr bwMode="auto">
          <a:xfrm>
            <a:off x="6863292" y="104410"/>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52" name="Rectangle 12"/>
          <p:cNvSpPr>
            <a:spLocks noChangeArrowheads="1"/>
          </p:cNvSpPr>
          <p:nvPr/>
        </p:nvSpPr>
        <p:spPr bwMode="auto">
          <a:xfrm>
            <a:off x="6912681" y="258275"/>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53" name="Rectangle 13"/>
          <p:cNvSpPr>
            <a:spLocks noChangeArrowheads="1"/>
          </p:cNvSpPr>
          <p:nvPr/>
        </p:nvSpPr>
        <p:spPr bwMode="auto">
          <a:xfrm>
            <a:off x="788459" y="2035054"/>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279" name="Rectangle 39"/>
          <p:cNvSpPr>
            <a:spLocks noChangeArrowheads="1"/>
          </p:cNvSpPr>
          <p:nvPr/>
        </p:nvSpPr>
        <p:spPr bwMode="auto">
          <a:xfrm>
            <a:off x="7597070" y="763833"/>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10393" name="Line 153"/>
          <p:cNvSpPr>
            <a:spLocks noChangeShapeType="1"/>
          </p:cNvSpPr>
          <p:nvPr/>
        </p:nvSpPr>
        <p:spPr bwMode="auto">
          <a:xfrm flipH="1" flipV="1">
            <a:off x="6544029" y="4244121"/>
            <a:ext cx="160514" cy="2674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94" name="Text Box 154"/>
          <p:cNvSpPr txBox="1">
            <a:spLocks noChangeArrowheads="1"/>
          </p:cNvSpPr>
          <p:nvPr/>
        </p:nvSpPr>
        <p:spPr bwMode="auto">
          <a:xfrm>
            <a:off x="6302376" y="4266102"/>
            <a:ext cx="723245"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rPr>
              <a:t>that are</a:t>
            </a:r>
          </a:p>
        </p:txBody>
      </p:sp>
      <p:sp>
        <p:nvSpPr>
          <p:cNvPr id="10389" name="Oval 149"/>
          <p:cNvSpPr>
            <a:spLocks noChangeArrowheads="1"/>
          </p:cNvSpPr>
          <p:nvPr/>
        </p:nvSpPr>
        <p:spPr bwMode="auto">
          <a:xfrm>
            <a:off x="3529542" y="3412516"/>
            <a:ext cx="1564569" cy="956163"/>
          </a:xfrm>
          <a:prstGeom prst="ellipse">
            <a:avLst/>
          </a:prstGeom>
          <a:solidFill>
            <a:schemeClr val="bg1"/>
          </a:solidFill>
          <a:ln w="22225">
            <a:solidFill>
              <a:srgbClr val="000000"/>
            </a:solidFill>
            <a:round/>
            <a:headEnd/>
            <a:tailEnd/>
          </a:ln>
        </p:spPr>
        <p:txBody>
          <a:bodyPr lIns="103236" tIns="51618" rIns="103236" bIns="51618"/>
          <a:lstStyle/>
          <a:p>
            <a:endParaRPr lang="en-US"/>
          </a:p>
        </p:txBody>
      </p:sp>
      <p:sp>
        <p:nvSpPr>
          <p:cNvPr id="10390" name="Line 150"/>
          <p:cNvSpPr>
            <a:spLocks noChangeShapeType="1"/>
          </p:cNvSpPr>
          <p:nvPr/>
        </p:nvSpPr>
        <p:spPr bwMode="auto">
          <a:xfrm flipV="1">
            <a:off x="4566709" y="2701803"/>
            <a:ext cx="522111"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84" name="Oval 144"/>
          <p:cNvSpPr>
            <a:spLocks noChangeArrowheads="1"/>
          </p:cNvSpPr>
          <p:nvPr/>
        </p:nvSpPr>
        <p:spPr bwMode="auto">
          <a:xfrm>
            <a:off x="2559403" y="2650515"/>
            <a:ext cx="1465791" cy="895716"/>
          </a:xfrm>
          <a:prstGeom prst="ellipse">
            <a:avLst/>
          </a:prstGeom>
          <a:solidFill>
            <a:schemeClr val="bg1"/>
          </a:solidFill>
          <a:ln w="22225">
            <a:solidFill>
              <a:srgbClr val="000000"/>
            </a:solidFill>
            <a:round/>
            <a:headEnd/>
            <a:tailEnd/>
          </a:ln>
        </p:spPr>
        <p:txBody>
          <a:bodyPr lIns="103236" tIns="51618" rIns="103236" bIns="51618"/>
          <a:lstStyle/>
          <a:p>
            <a:endParaRPr lang="en-US"/>
          </a:p>
        </p:txBody>
      </p:sp>
      <p:sp>
        <p:nvSpPr>
          <p:cNvPr id="10385" name="Oval 145"/>
          <p:cNvSpPr>
            <a:spLocks noChangeArrowheads="1"/>
          </p:cNvSpPr>
          <p:nvPr/>
        </p:nvSpPr>
        <p:spPr bwMode="auto">
          <a:xfrm>
            <a:off x="5201709" y="3423506"/>
            <a:ext cx="1564569" cy="956163"/>
          </a:xfrm>
          <a:prstGeom prst="ellipse">
            <a:avLst/>
          </a:prstGeom>
          <a:solidFill>
            <a:schemeClr val="bg1"/>
          </a:solidFill>
          <a:ln w="22225">
            <a:solidFill>
              <a:srgbClr val="000000"/>
            </a:solidFill>
            <a:round/>
            <a:headEnd/>
            <a:tailEnd/>
          </a:ln>
        </p:spPr>
        <p:txBody>
          <a:bodyPr lIns="103236" tIns="51618" rIns="103236" bIns="51618"/>
          <a:lstStyle/>
          <a:p>
            <a:endParaRPr lang="en-US"/>
          </a:p>
        </p:txBody>
      </p:sp>
      <p:sp>
        <p:nvSpPr>
          <p:cNvPr id="10387" name="Oval 147"/>
          <p:cNvSpPr>
            <a:spLocks noChangeArrowheads="1"/>
          </p:cNvSpPr>
          <p:nvPr/>
        </p:nvSpPr>
        <p:spPr bwMode="auto">
          <a:xfrm>
            <a:off x="6662209" y="2853837"/>
            <a:ext cx="1564569" cy="956163"/>
          </a:xfrm>
          <a:prstGeom prst="ellipse">
            <a:avLst/>
          </a:prstGeom>
          <a:solidFill>
            <a:schemeClr val="bg1"/>
          </a:solidFill>
          <a:ln w="22225">
            <a:solidFill>
              <a:srgbClr val="000000"/>
            </a:solidFill>
            <a:round/>
            <a:headEnd/>
            <a:tailEnd/>
          </a:ln>
        </p:spPr>
        <p:txBody>
          <a:bodyPr lIns="103236" tIns="51618" rIns="103236" bIns="51618"/>
          <a:lstStyle/>
          <a:p>
            <a:endParaRPr lang="en-US"/>
          </a:p>
        </p:txBody>
      </p:sp>
      <p:sp>
        <p:nvSpPr>
          <p:cNvPr id="10242" name="Rectangle 2"/>
          <p:cNvSpPr>
            <a:spLocks noChangeArrowheads="1"/>
          </p:cNvSpPr>
          <p:nvPr/>
        </p:nvSpPr>
        <p:spPr bwMode="auto">
          <a:xfrm>
            <a:off x="6196543" y="631948"/>
            <a:ext cx="2694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NAME</a:t>
            </a:r>
            <a:endParaRPr lang="en-US"/>
          </a:p>
        </p:txBody>
      </p:sp>
      <p:sp>
        <p:nvSpPr>
          <p:cNvPr id="10243" name="Rectangle 3"/>
          <p:cNvSpPr>
            <a:spLocks noChangeArrowheads="1"/>
          </p:cNvSpPr>
          <p:nvPr/>
        </p:nvSpPr>
        <p:spPr bwMode="auto">
          <a:xfrm>
            <a:off x="6196542" y="767496"/>
            <a:ext cx="2276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DATE</a:t>
            </a:r>
            <a:endParaRPr lang="en-US"/>
          </a:p>
        </p:txBody>
      </p:sp>
      <p:sp>
        <p:nvSpPr>
          <p:cNvPr id="10244" name="Line 4"/>
          <p:cNvSpPr>
            <a:spLocks noChangeShapeType="1"/>
          </p:cNvSpPr>
          <p:nvPr/>
        </p:nvSpPr>
        <p:spPr bwMode="auto">
          <a:xfrm>
            <a:off x="6521098" y="705218"/>
            <a:ext cx="1702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45" name="Rectangle 5"/>
          <p:cNvSpPr>
            <a:spLocks noChangeArrowheads="1"/>
          </p:cNvSpPr>
          <p:nvPr/>
        </p:nvSpPr>
        <p:spPr bwMode="auto">
          <a:xfrm>
            <a:off x="839611" y="641106"/>
            <a:ext cx="12405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b="1">
                <a:solidFill>
                  <a:srgbClr val="000000"/>
                </a:solidFill>
              </a:rPr>
              <a:t>Unit Organizer</a:t>
            </a:r>
            <a:endParaRPr lang="en-US"/>
          </a:p>
        </p:txBody>
      </p:sp>
      <p:sp>
        <p:nvSpPr>
          <p:cNvPr id="10246" name="Rectangle 6"/>
          <p:cNvSpPr>
            <a:spLocks noChangeArrowheads="1"/>
          </p:cNvSpPr>
          <p:nvPr/>
        </p:nvSpPr>
        <p:spPr bwMode="auto">
          <a:xfrm>
            <a:off x="4083404" y="734525"/>
            <a:ext cx="70842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BIGGER PICTURE</a:t>
            </a:r>
            <a:endParaRPr lang="en-US"/>
          </a:p>
        </p:txBody>
      </p:sp>
      <p:sp>
        <p:nvSpPr>
          <p:cNvPr id="10249" name="Oval 9"/>
          <p:cNvSpPr>
            <a:spLocks noChangeArrowheads="1"/>
          </p:cNvSpPr>
          <p:nvPr/>
        </p:nvSpPr>
        <p:spPr bwMode="auto">
          <a:xfrm>
            <a:off x="3896432" y="716208"/>
            <a:ext cx="144639" cy="14653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250" name="Rectangle 10"/>
          <p:cNvSpPr>
            <a:spLocks noChangeArrowheads="1"/>
          </p:cNvSpPr>
          <p:nvPr/>
        </p:nvSpPr>
        <p:spPr bwMode="auto">
          <a:xfrm>
            <a:off x="3929945" y="734525"/>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4</a:t>
            </a:r>
            <a:endParaRPr lang="en-US"/>
          </a:p>
        </p:txBody>
      </p:sp>
      <p:sp>
        <p:nvSpPr>
          <p:cNvPr id="10255" name="Oval 15"/>
          <p:cNvSpPr>
            <a:spLocks noChangeArrowheads="1"/>
          </p:cNvSpPr>
          <p:nvPr/>
        </p:nvSpPr>
        <p:spPr bwMode="auto">
          <a:xfrm>
            <a:off x="4480278" y="1754799"/>
            <a:ext cx="2353028" cy="992798"/>
          </a:xfrm>
          <a:prstGeom prst="ellipse">
            <a:avLst/>
          </a:prstGeom>
          <a:solidFill>
            <a:schemeClr val="bg1"/>
          </a:solidFill>
          <a:ln w="22225">
            <a:solidFill>
              <a:srgbClr val="000000"/>
            </a:solidFill>
            <a:round/>
            <a:headEnd/>
            <a:tailEnd/>
          </a:ln>
        </p:spPr>
        <p:txBody>
          <a:bodyPr lIns="103236" tIns="51618" rIns="103236" bIns="51618"/>
          <a:lstStyle/>
          <a:p>
            <a:endParaRPr lang="en-US"/>
          </a:p>
        </p:txBody>
      </p:sp>
      <p:grpSp>
        <p:nvGrpSpPr>
          <p:cNvPr id="10256" name="Group 16"/>
          <p:cNvGrpSpPr>
            <a:grpSpLocks/>
          </p:cNvGrpSpPr>
          <p:nvPr/>
        </p:nvGrpSpPr>
        <p:grpSpPr bwMode="auto">
          <a:xfrm>
            <a:off x="4744862" y="2573583"/>
            <a:ext cx="1712737" cy="1831"/>
            <a:chOff x="2894" y="1330"/>
            <a:chExt cx="1120" cy="1"/>
          </a:xfrm>
        </p:grpSpPr>
        <p:sp>
          <p:nvSpPr>
            <p:cNvPr id="10257" name="Line 17"/>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18"/>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19"/>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20"/>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21"/>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22"/>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Line 23"/>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Line 24"/>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Line 25"/>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26"/>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27"/>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28"/>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29"/>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30"/>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31"/>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32"/>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 name="Line 33"/>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 name="Line 34"/>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35"/>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6" name="Rectangle 36"/>
          <p:cNvSpPr>
            <a:spLocks noChangeArrowheads="1"/>
          </p:cNvSpPr>
          <p:nvPr/>
        </p:nvSpPr>
        <p:spPr bwMode="auto">
          <a:xfrm>
            <a:off x="1375833" y="1192458"/>
            <a:ext cx="622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LAST CHAPTER</a:t>
            </a:r>
            <a:endParaRPr lang="en-US"/>
          </a:p>
        </p:txBody>
      </p:sp>
      <p:sp>
        <p:nvSpPr>
          <p:cNvPr id="10277" name="Rectangle 37"/>
          <p:cNvSpPr>
            <a:spLocks noChangeArrowheads="1"/>
          </p:cNvSpPr>
          <p:nvPr/>
        </p:nvSpPr>
        <p:spPr bwMode="auto">
          <a:xfrm>
            <a:off x="4388555" y="1210775"/>
            <a:ext cx="73096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CURRENT UNIT</a:t>
            </a:r>
            <a:endParaRPr lang="en-US"/>
          </a:p>
        </p:txBody>
      </p:sp>
      <p:sp>
        <p:nvSpPr>
          <p:cNvPr id="10278" name="Rectangle 38"/>
          <p:cNvSpPr>
            <a:spLocks noChangeArrowheads="1"/>
          </p:cNvSpPr>
          <p:nvPr/>
        </p:nvSpPr>
        <p:spPr bwMode="auto">
          <a:xfrm>
            <a:off x="6974416" y="1181467"/>
            <a:ext cx="6425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NEXT CHAPTER</a:t>
            </a:r>
            <a:endParaRPr lang="en-US"/>
          </a:p>
        </p:txBody>
      </p:sp>
      <p:sp>
        <p:nvSpPr>
          <p:cNvPr id="10280" name="Line 40"/>
          <p:cNvSpPr>
            <a:spLocks noChangeShapeType="1"/>
          </p:cNvSpPr>
          <p:nvPr/>
        </p:nvSpPr>
        <p:spPr bwMode="auto">
          <a:xfrm>
            <a:off x="880182" y="1578952"/>
            <a:ext cx="7383639" cy="183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81" name="Line 41"/>
          <p:cNvSpPr>
            <a:spLocks noChangeShapeType="1"/>
          </p:cNvSpPr>
          <p:nvPr/>
        </p:nvSpPr>
        <p:spPr bwMode="auto">
          <a:xfrm>
            <a:off x="2853972" y="1170477"/>
            <a:ext cx="1764" cy="4084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82" name="Line 42"/>
          <p:cNvSpPr>
            <a:spLocks noChangeShapeType="1"/>
          </p:cNvSpPr>
          <p:nvPr/>
        </p:nvSpPr>
        <p:spPr bwMode="auto">
          <a:xfrm>
            <a:off x="6353528" y="1181468"/>
            <a:ext cx="0" cy="4066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83" name="Arc 43"/>
          <p:cNvSpPr>
            <a:spLocks/>
          </p:cNvSpPr>
          <p:nvPr/>
        </p:nvSpPr>
        <p:spPr bwMode="auto">
          <a:xfrm>
            <a:off x="880182" y="875568"/>
            <a:ext cx="1970263" cy="30590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10284" name="Arc 44"/>
          <p:cNvSpPr>
            <a:spLocks/>
          </p:cNvSpPr>
          <p:nvPr/>
        </p:nvSpPr>
        <p:spPr bwMode="auto">
          <a:xfrm>
            <a:off x="869598" y="866409"/>
            <a:ext cx="1980847" cy="31505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10285" name="Arc 45"/>
          <p:cNvSpPr>
            <a:spLocks/>
          </p:cNvSpPr>
          <p:nvPr/>
        </p:nvSpPr>
        <p:spPr bwMode="auto">
          <a:xfrm>
            <a:off x="6353528" y="866410"/>
            <a:ext cx="1933222" cy="309562"/>
          </a:xfrm>
          <a:custGeom>
            <a:avLst/>
            <a:gdLst>
              <a:gd name="G0" fmla="+- 17 0 0"/>
              <a:gd name="G1" fmla="+- 21600 0 0"/>
              <a:gd name="G2" fmla="+- 21600 0 0"/>
              <a:gd name="T0" fmla="*/ 0 w 21616"/>
              <a:gd name="T1" fmla="*/ 1 h 21600"/>
              <a:gd name="T2" fmla="*/ 21616 w 21616"/>
              <a:gd name="T3" fmla="*/ 21494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10286" name="Line 46"/>
          <p:cNvSpPr>
            <a:spLocks noChangeShapeType="1"/>
          </p:cNvSpPr>
          <p:nvPr/>
        </p:nvSpPr>
        <p:spPr bwMode="auto">
          <a:xfrm>
            <a:off x="2846917" y="866409"/>
            <a:ext cx="3487209"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grpSp>
        <p:nvGrpSpPr>
          <p:cNvPr id="10287" name="Group 47"/>
          <p:cNvGrpSpPr>
            <a:grpSpLocks/>
          </p:cNvGrpSpPr>
          <p:nvPr/>
        </p:nvGrpSpPr>
        <p:grpSpPr bwMode="auto">
          <a:xfrm>
            <a:off x="2846917" y="908538"/>
            <a:ext cx="1764" cy="219808"/>
            <a:chOff x="1760" y="326"/>
            <a:chExt cx="1" cy="145"/>
          </a:xfrm>
        </p:grpSpPr>
        <p:sp>
          <p:nvSpPr>
            <p:cNvPr id="10288" name="Line 48"/>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 name="Line 49"/>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 name="Line 50"/>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91" name="Group 51"/>
          <p:cNvGrpSpPr>
            <a:grpSpLocks/>
          </p:cNvGrpSpPr>
          <p:nvPr/>
        </p:nvGrpSpPr>
        <p:grpSpPr bwMode="auto">
          <a:xfrm>
            <a:off x="6364111" y="917698"/>
            <a:ext cx="0" cy="221639"/>
            <a:chOff x="4062" y="333"/>
            <a:chExt cx="1" cy="145"/>
          </a:xfrm>
        </p:grpSpPr>
        <p:sp>
          <p:nvSpPr>
            <p:cNvPr id="10292" name="Line 52"/>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 name="Line 53"/>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 name="Line 54"/>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95" name="Line 55"/>
          <p:cNvSpPr>
            <a:spLocks noChangeShapeType="1"/>
          </p:cNvSpPr>
          <p:nvPr/>
        </p:nvSpPr>
        <p:spPr bwMode="auto">
          <a:xfrm flipH="1">
            <a:off x="862542" y="1181468"/>
            <a:ext cx="7056" cy="54310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96" name="Line 56"/>
          <p:cNvSpPr>
            <a:spLocks noChangeShapeType="1"/>
          </p:cNvSpPr>
          <p:nvPr/>
        </p:nvSpPr>
        <p:spPr bwMode="auto">
          <a:xfrm>
            <a:off x="8295570" y="1159487"/>
            <a:ext cx="5291" cy="546038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97" name="Rectangle 57"/>
          <p:cNvSpPr>
            <a:spLocks noChangeArrowheads="1"/>
          </p:cNvSpPr>
          <p:nvPr/>
        </p:nvSpPr>
        <p:spPr bwMode="auto">
          <a:xfrm rot="960000">
            <a:off x="4541303" y="1655693"/>
            <a:ext cx="4229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is about...</a:t>
            </a:r>
            <a:endParaRPr lang="en-US"/>
          </a:p>
        </p:txBody>
      </p:sp>
      <p:sp>
        <p:nvSpPr>
          <p:cNvPr id="10298" name="Line 58"/>
          <p:cNvSpPr>
            <a:spLocks noChangeShapeType="1"/>
          </p:cNvSpPr>
          <p:nvPr/>
        </p:nvSpPr>
        <p:spPr bwMode="auto">
          <a:xfrm>
            <a:off x="2446515" y="1588111"/>
            <a:ext cx="24694" cy="375871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299" name="Line 59"/>
          <p:cNvSpPr>
            <a:spLocks noChangeShapeType="1"/>
          </p:cNvSpPr>
          <p:nvPr/>
        </p:nvSpPr>
        <p:spPr bwMode="auto">
          <a:xfrm>
            <a:off x="880182" y="2324468"/>
            <a:ext cx="1575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0" name="Line 60"/>
          <p:cNvSpPr>
            <a:spLocks noChangeShapeType="1"/>
          </p:cNvSpPr>
          <p:nvPr/>
        </p:nvSpPr>
        <p:spPr bwMode="auto">
          <a:xfrm>
            <a:off x="880182" y="2566256"/>
            <a:ext cx="1575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1" name="Line 61"/>
          <p:cNvSpPr>
            <a:spLocks noChangeShapeType="1"/>
          </p:cNvSpPr>
          <p:nvPr/>
        </p:nvSpPr>
        <p:spPr bwMode="auto">
          <a:xfrm>
            <a:off x="892528" y="2797054"/>
            <a:ext cx="1553987"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2" name="Line 62"/>
          <p:cNvSpPr>
            <a:spLocks noChangeShapeType="1"/>
          </p:cNvSpPr>
          <p:nvPr/>
        </p:nvSpPr>
        <p:spPr bwMode="auto">
          <a:xfrm flipH="1">
            <a:off x="892528" y="3049833"/>
            <a:ext cx="1562806"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3" name="Line 63"/>
          <p:cNvSpPr>
            <a:spLocks noChangeShapeType="1"/>
          </p:cNvSpPr>
          <p:nvPr/>
        </p:nvSpPr>
        <p:spPr bwMode="auto">
          <a:xfrm>
            <a:off x="892529" y="3542567"/>
            <a:ext cx="154340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4" name="Line 64"/>
          <p:cNvSpPr>
            <a:spLocks noChangeShapeType="1"/>
          </p:cNvSpPr>
          <p:nvPr/>
        </p:nvSpPr>
        <p:spPr bwMode="auto">
          <a:xfrm>
            <a:off x="892528" y="3291621"/>
            <a:ext cx="1553987"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5" name="Line 65"/>
          <p:cNvSpPr>
            <a:spLocks noChangeShapeType="1"/>
          </p:cNvSpPr>
          <p:nvPr/>
        </p:nvSpPr>
        <p:spPr bwMode="auto">
          <a:xfrm>
            <a:off x="892529" y="3784356"/>
            <a:ext cx="154340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6" name="Line 66"/>
          <p:cNvSpPr>
            <a:spLocks noChangeShapeType="1"/>
          </p:cNvSpPr>
          <p:nvPr/>
        </p:nvSpPr>
        <p:spPr bwMode="auto">
          <a:xfrm>
            <a:off x="869598" y="4026144"/>
            <a:ext cx="156633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7" name="Line 67"/>
          <p:cNvSpPr>
            <a:spLocks noChangeShapeType="1"/>
          </p:cNvSpPr>
          <p:nvPr/>
        </p:nvSpPr>
        <p:spPr bwMode="auto">
          <a:xfrm flipH="1">
            <a:off x="880182" y="4267933"/>
            <a:ext cx="1555750"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8" name="Line 68"/>
          <p:cNvSpPr>
            <a:spLocks noChangeShapeType="1"/>
          </p:cNvSpPr>
          <p:nvPr/>
        </p:nvSpPr>
        <p:spPr bwMode="auto">
          <a:xfrm>
            <a:off x="880181" y="4509721"/>
            <a:ext cx="156633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09" name="Line 69"/>
          <p:cNvSpPr>
            <a:spLocks noChangeShapeType="1"/>
          </p:cNvSpPr>
          <p:nvPr/>
        </p:nvSpPr>
        <p:spPr bwMode="auto">
          <a:xfrm flipH="1">
            <a:off x="1143001" y="1851881"/>
            <a:ext cx="10583" cy="47405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0" name="Line 70"/>
          <p:cNvSpPr>
            <a:spLocks noChangeShapeType="1"/>
          </p:cNvSpPr>
          <p:nvPr/>
        </p:nvSpPr>
        <p:spPr bwMode="auto">
          <a:xfrm>
            <a:off x="892528" y="1851881"/>
            <a:ext cx="1562806"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1" name="Rectangle 71"/>
          <p:cNvSpPr>
            <a:spLocks noChangeArrowheads="1"/>
          </p:cNvSpPr>
          <p:nvPr/>
        </p:nvSpPr>
        <p:spPr bwMode="auto">
          <a:xfrm>
            <a:off x="1227667" y="1641231"/>
            <a:ext cx="88340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 CHAPTER SCHEDULE</a:t>
            </a:r>
            <a:endParaRPr lang="en-US"/>
          </a:p>
        </p:txBody>
      </p:sp>
      <p:sp>
        <p:nvSpPr>
          <p:cNvPr id="10312" name="Line 72"/>
          <p:cNvSpPr>
            <a:spLocks noChangeShapeType="1"/>
          </p:cNvSpPr>
          <p:nvPr/>
        </p:nvSpPr>
        <p:spPr bwMode="auto">
          <a:xfrm>
            <a:off x="880182" y="4751510"/>
            <a:ext cx="155575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3" name="Line 73"/>
          <p:cNvSpPr>
            <a:spLocks noChangeShapeType="1"/>
          </p:cNvSpPr>
          <p:nvPr/>
        </p:nvSpPr>
        <p:spPr bwMode="auto">
          <a:xfrm>
            <a:off x="869598" y="1170477"/>
            <a:ext cx="7406569"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14" name="Rectangle 74"/>
          <p:cNvSpPr>
            <a:spLocks noChangeArrowheads="1"/>
          </p:cNvSpPr>
          <p:nvPr/>
        </p:nvSpPr>
        <p:spPr bwMode="auto">
          <a:xfrm>
            <a:off x="2811639" y="1328005"/>
            <a:ext cx="3499556" cy="386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lstStyle/>
          <a:p>
            <a:endParaRPr lang="en-US"/>
          </a:p>
        </p:txBody>
      </p:sp>
      <p:sp>
        <p:nvSpPr>
          <p:cNvPr id="10315" name="Rectangle 75"/>
          <p:cNvSpPr>
            <a:spLocks noChangeArrowheads="1"/>
          </p:cNvSpPr>
          <p:nvPr/>
        </p:nvSpPr>
        <p:spPr bwMode="auto">
          <a:xfrm>
            <a:off x="2846917" y="1159487"/>
            <a:ext cx="3538361" cy="428625"/>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10316" name="Rectangle 76"/>
          <p:cNvSpPr>
            <a:spLocks noChangeArrowheads="1"/>
          </p:cNvSpPr>
          <p:nvPr/>
        </p:nvSpPr>
        <p:spPr bwMode="auto">
          <a:xfrm>
            <a:off x="2762251" y="1641231"/>
            <a:ext cx="62401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CHAPTER MAP</a:t>
            </a:r>
            <a:endParaRPr lang="en-US"/>
          </a:p>
        </p:txBody>
      </p:sp>
      <p:sp>
        <p:nvSpPr>
          <p:cNvPr id="10318" name="Oval 78"/>
          <p:cNvSpPr>
            <a:spLocks noChangeArrowheads="1"/>
          </p:cNvSpPr>
          <p:nvPr/>
        </p:nvSpPr>
        <p:spPr bwMode="auto">
          <a:xfrm>
            <a:off x="2898071" y="1223597"/>
            <a:ext cx="144639" cy="13554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19" name="Oval 79"/>
          <p:cNvSpPr>
            <a:spLocks noChangeArrowheads="1"/>
          </p:cNvSpPr>
          <p:nvPr/>
        </p:nvSpPr>
        <p:spPr bwMode="auto">
          <a:xfrm>
            <a:off x="924279" y="1192458"/>
            <a:ext cx="146403" cy="142875"/>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0" name="Oval 80"/>
          <p:cNvSpPr>
            <a:spLocks noChangeArrowheads="1"/>
          </p:cNvSpPr>
          <p:nvPr/>
        </p:nvSpPr>
        <p:spPr bwMode="auto">
          <a:xfrm>
            <a:off x="6417028" y="1192458"/>
            <a:ext cx="148167" cy="13554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1" name="Oval 81"/>
          <p:cNvSpPr>
            <a:spLocks noChangeArrowheads="1"/>
          </p:cNvSpPr>
          <p:nvPr/>
        </p:nvSpPr>
        <p:spPr bwMode="auto">
          <a:xfrm>
            <a:off x="2497667" y="1632073"/>
            <a:ext cx="148167" cy="14653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2" name="Oval 82"/>
          <p:cNvSpPr>
            <a:spLocks noChangeArrowheads="1"/>
          </p:cNvSpPr>
          <p:nvPr/>
        </p:nvSpPr>
        <p:spPr bwMode="auto">
          <a:xfrm>
            <a:off x="934862" y="1621083"/>
            <a:ext cx="146403" cy="146538"/>
          </a:xfrm>
          <a:prstGeom prst="ellipse">
            <a:avLst/>
          </a:prstGeom>
          <a:solidFill>
            <a:srgbClr val="FFFFFF"/>
          </a:solidFill>
          <a:ln w="11113">
            <a:solidFill>
              <a:srgbClr val="000000"/>
            </a:solidFill>
            <a:round/>
            <a:headEnd/>
            <a:tailEnd/>
          </a:ln>
        </p:spPr>
        <p:txBody>
          <a:bodyPr lIns="103236" tIns="51618" rIns="103236" bIns="51618"/>
          <a:lstStyle/>
          <a:p>
            <a:endParaRPr lang="en-US"/>
          </a:p>
        </p:txBody>
      </p:sp>
      <p:sp>
        <p:nvSpPr>
          <p:cNvPr id="10323" name="Rectangle 83"/>
          <p:cNvSpPr>
            <a:spLocks noChangeArrowheads="1"/>
          </p:cNvSpPr>
          <p:nvPr/>
        </p:nvSpPr>
        <p:spPr bwMode="auto">
          <a:xfrm>
            <a:off x="2942167" y="1232756"/>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1</a:t>
            </a:r>
            <a:endParaRPr lang="en-US"/>
          </a:p>
        </p:txBody>
      </p:sp>
      <p:sp>
        <p:nvSpPr>
          <p:cNvPr id="10324" name="Rectangle 84"/>
          <p:cNvSpPr>
            <a:spLocks noChangeArrowheads="1"/>
          </p:cNvSpPr>
          <p:nvPr/>
        </p:nvSpPr>
        <p:spPr bwMode="auto">
          <a:xfrm>
            <a:off x="6457598" y="1201616"/>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3</a:t>
            </a:r>
            <a:endParaRPr lang="en-US"/>
          </a:p>
        </p:txBody>
      </p:sp>
      <p:sp>
        <p:nvSpPr>
          <p:cNvPr id="10325" name="Rectangle 85"/>
          <p:cNvSpPr>
            <a:spLocks noChangeArrowheads="1"/>
          </p:cNvSpPr>
          <p:nvPr/>
        </p:nvSpPr>
        <p:spPr bwMode="auto">
          <a:xfrm>
            <a:off x="964848" y="1201616"/>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2</a:t>
            </a:r>
            <a:endParaRPr lang="en-US"/>
          </a:p>
        </p:txBody>
      </p:sp>
      <p:sp>
        <p:nvSpPr>
          <p:cNvPr id="10326" name="Rectangle 86"/>
          <p:cNvSpPr>
            <a:spLocks noChangeArrowheads="1"/>
          </p:cNvSpPr>
          <p:nvPr/>
        </p:nvSpPr>
        <p:spPr bwMode="auto">
          <a:xfrm>
            <a:off x="2550584" y="1665044"/>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5</a:t>
            </a:r>
            <a:endParaRPr lang="en-US"/>
          </a:p>
        </p:txBody>
      </p:sp>
      <p:sp>
        <p:nvSpPr>
          <p:cNvPr id="10327" name="Rectangle 87"/>
          <p:cNvSpPr>
            <a:spLocks noChangeArrowheads="1"/>
          </p:cNvSpPr>
          <p:nvPr/>
        </p:nvSpPr>
        <p:spPr bwMode="auto">
          <a:xfrm>
            <a:off x="975431" y="1641231"/>
            <a:ext cx="519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8</a:t>
            </a:r>
            <a:endParaRPr lang="en-US"/>
          </a:p>
        </p:txBody>
      </p:sp>
      <p:sp>
        <p:nvSpPr>
          <p:cNvPr id="10328" name="Line 88"/>
          <p:cNvSpPr>
            <a:spLocks noChangeShapeType="1"/>
          </p:cNvSpPr>
          <p:nvPr/>
        </p:nvSpPr>
        <p:spPr bwMode="auto">
          <a:xfrm>
            <a:off x="6521098" y="833439"/>
            <a:ext cx="1702152"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grpSp>
        <p:nvGrpSpPr>
          <p:cNvPr id="10329" name="Group 89"/>
          <p:cNvGrpSpPr>
            <a:grpSpLocks/>
          </p:cNvGrpSpPr>
          <p:nvPr/>
        </p:nvGrpSpPr>
        <p:grpSpPr bwMode="auto">
          <a:xfrm>
            <a:off x="2277182" y="979977"/>
            <a:ext cx="1188861" cy="84260"/>
            <a:chOff x="1388" y="374"/>
            <a:chExt cx="778" cy="55"/>
          </a:xfrm>
        </p:grpSpPr>
        <p:sp>
          <p:nvSpPr>
            <p:cNvPr id="10330" name="Freeform 90"/>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Lst>
              <a:ahLst/>
              <a:cxnLst>
                <a:cxn ang="0">
                  <a:pos x="T0" y="T1"/>
                </a:cxn>
                <a:cxn ang="0">
                  <a:pos x="T2" y="T3"/>
                </a:cxn>
                <a:cxn ang="0">
                  <a:pos x="T4" y="T5"/>
                </a:cxn>
                <a:cxn ang="0">
                  <a:pos x="T6" y="T7"/>
                </a:cxn>
                <a:cxn ang="0">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1" name="Line 91"/>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32" name="Group 92"/>
          <p:cNvGrpSpPr>
            <a:grpSpLocks/>
          </p:cNvGrpSpPr>
          <p:nvPr/>
        </p:nvGrpSpPr>
        <p:grpSpPr bwMode="auto">
          <a:xfrm>
            <a:off x="5930195" y="996462"/>
            <a:ext cx="1372306" cy="84260"/>
            <a:chOff x="3482" y="359"/>
            <a:chExt cx="898" cy="55"/>
          </a:xfrm>
        </p:grpSpPr>
        <p:sp>
          <p:nvSpPr>
            <p:cNvPr id="10333" name="Freeform 93"/>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Lst>
              <a:ahLst/>
              <a:cxnLst>
                <a:cxn ang="0">
                  <a:pos x="T0" y="T1"/>
                </a:cxn>
                <a:cxn ang="0">
                  <a:pos x="T2" y="T3"/>
                </a:cxn>
                <a:cxn ang="0">
                  <a:pos x="T4" y="T5"/>
                </a:cxn>
                <a:cxn ang="0">
                  <a:pos x="T6" y="T7"/>
                </a:cxn>
                <a:cxn ang="0">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Line 94"/>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35" name="Text Box 95"/>
          <p:cNvSpPr txBox="1">
            <a:spLocks noChangeArrowheads="1"/>
          </p:cNvSpPr>
          <p:nvPr/>
        </p:nvSpPr>
        <p:spPr bwMode="auto">
          <a:xfrm>
            <a:off x="3556000" y="1267558"/>
            <a:ext cx="2518608" cy="36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latin typeface="Tekton" charset="0"/>
              </a:rPr>
              <a:t>Human Use of Resources</a:t>
            </a:r>
            <a:endParaRPr lang="en-US" sz="1800" b="1"/>
          </a:p>
        </p:txBody>
      </p:sp>
      <p:sp>
        <p:nvSpPr>
          <p:cNvPr id="10337" name="Line 97"/>
          <p:cNvSpPr>
            <a:spLocks noChangeShapeType="1"/>
          </p:cNvSpPr>
          <p:nvPr/>
        </p:nvSpPr>
        <p:spPr bwMode="auto">
          <a:xfrm flipV="1">
            <a:off x="3912306" y="2527789"/>
            <a:ext cx="770820" cy="3205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39" name="Line 99"/>
          <p:cNvSpPr>
            <a:spLocks noChangeShapeType="1"/>
          </p:cNvSpPr>
          <p:nvPr/>
        </p:nvSpPr>
        <p:spPr bwMode="auto">
          <a:xfrm flipV="1">
            <a:off x="3236737" y="4278924"/>
            <a:ext cx="608541" cy="1721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41" name="Line 101"/>
          <p:cNvSpPr>
            <a:spLocks noChangeShapeType="1"/>
          </p:cNvSpPr>
          <p:nvPr/>
        </p:nvSpPr>
        <p:spPr bwMode="auto">
          <a:xfrm flipH="1" flipV="1">
            <a:off x="5764389" y="2742102"/>
            <a:ext cx="107598" cy="6850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42" name="Text Box 102"/>
          <p:cNvSpPr txBox="1">
            <a:spLocks noChangeArrowheads="1"/>
          </p:cNvSpPr>
          <p:nvPr/>
        </p:nvSpPr>
        <p:spPr bwMode="auto">
          <a:xfrm>
            <a:off x="4284487" y="3013199"/>
            <a:ext cx="956538"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rPr>
              <a:t>can result in</a:t>
            </a:r>
          </a:p>
        </p:txBody>
      </p:sp>
      <p:sp>
        <p:nvSpPr>
          <p:cNvPr id="10344" name="Line 104"/>
          <p:cNvSpPr>
            <a:spLocks noChangeShapeType="1"/>
          </p:cNvSpPr>
          <p:nvPr/>
        </p:nvSpPr>
        <p:spPr bwMode="auto">
          <a:xfrm>
            <a:off x="994834" y="5284545"/>
            <a:ext cx="7383639" cy="183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45" name="Line 105"/>
          <p:cNvSpPr>
            <a:spLocks noChangeShapeType="1"/>
          </p:cNvSpPr>
          <p:nvPr/>
        </p:nvSpPr>
        <p:spPr bwMode="auto">
          <a:xfrm>
            <a:off x="853722" y="6610718"/>
            <a:ext cx="7450667" cy="183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46" name="Rectangle 106"/>
          <p:cNvSpPr>
            <a:spLocks noChangeArrowheads="1"/>
          </p:cNvSpPr>
          <p:nvPr/>
        </p:nvSpPr>
        <p:spPr bwMode="auto">
          <a:xfrm rot="16200000">
            <a:off x="526793" y="5842113"/>
            <a:ext cx="98547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067"/>
            <a:r>
              <a:rPr lang="en-US" sz="800" b="1">
                <a:solidFill>
                  <a:srgbClr val="000000"/>
                </a:solidFill>
              </a:rPr>
              <a:t>  SELF-TEST QUESTIONS</a:t>
            </a:r>
          </a:p>
        </p:txBody>
      </p:sp>
      <p:sp>
        <p:nvSpPr>
          <p:cNvPr id="10347" name="Rectangle 107"/>
          <p:cNvSpPr>
            <a:spLocks noChangeArrowheads="1"/>
          </p:cNvSpPr>
          <p:nvPr/>
        </p:nvSpPr>
        <p:spPr bwMode="auto">
          <a:xfrm rot="5400000">
            <a:off x="7726885" y="6018876"/>
            <a:ext cx="8957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067"/>
            <a:r>
              <a:rPr lang="en-US" sz="800" b="1">
                <a:solidFill>
                  <a:srgbClr val="000000"/>
                </a:solidFill>
              </a:rPr>
              <a:t> RELATIONSHIPS</a:t>
            </a:r>
            <a:endParaRPr lang="en-US"/>
          </a:p>
        </p:txBody>
      </p:sp>
      <p:sp>
        <p:nvSpPr>
          <p:cNvPr id="10349" name="Line 109"/>
          <p:cNvSpPr>
            <a:spLocks noChangeShapeType="1"/>
          </p:cNvSpPr>
          <p:nvPr/>
        </p:nvSpPr>
        <p:spPr bwMode="auto">
          <a:xfrm>
            <a:off x="6842126" y="5321179"/>
            <a:ext cx="0" cy="127854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0" name="Line 110"/>
          <p:cNvSpPr>
            <a:spLocks noChangeShapeType="1"/>
          </p:cNvSpPr>
          <p:nvPr/>
        </p:nvSpPr>
        <p:spPr bwMode="auto">
          <a:xfrm>
            <a:off x="6850944" y="5654554"/>
            <a:ext cx="1187098" cy="18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1" name="Line 111"/>
          <p:cNvSpPr>
            <a:spLocks noChangeShapeType="1"/>
          </p:cNvSpPr>
          <p:nvPr/>
        </p:nvSpPr>
        <p:spPr bwMode="auto">
          <a:xfrm>
            <a:off x="6850945" y="5960452"/>
            <a:ext cx="1176514"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2" name="Line 112"/>
          <p:cNvSpPr>
            <a:spLocks noChangeShapeType="1"/>
          </p:cNvSpPr>
          <p:nvPr/>
        </p:nvSpPr>
        <p:spPr bwMode="auto">
          <a:xfrm>
            <a:off x="6850945" y="6264519"/>
            <a:ext cx="1176514"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3" name="Line 113"/>
          <p:cNvSpPr>
            <a:spLocks noChangeShapeType="1"/>
          </p:cNvSpPr>
          <p:nvPr/>
        </p:nvSpPr>
        <p:spPr bwMode="auto">
          <a:xfrm>
            <a:off x="8038043" y="5321179"/>
            <a:ext cx="1763" cy="12785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0354" name="Oval 114"/>
          <p:cNvSpPr>
            <a:spLocks noChangeArrowheads="1"/>
          </p:cNvSpPr>
          <p:nvPr/>
        </p:nvSpPr>
        <p:spPr bwMode="auto">
          <a:xfrm>
            <a:off x="8165042" y="5352317"/>
            <a:ext cx="146402" cy="389513"/>
          </a:xfrm>
          <a:prstGeom prst="ellipse">
            <a:avLst/>
          </a:prstGeom>
          <a:solidFill>
            <a:srgbClr val="FFFFFF"/>
          </a:solidFill>
          <a:ln w="11113">
            <a:solidFill>
              <a:srgbClr val="000000"/>
            </a:solidFill>
            <a:round/>
            <a:headEnd/>
            <a:tailEnd/>
          </a:ln>
        </p:spPr>
        <p:txBody>
          <a:bodyPr lIns="0" tIns="0" rIns="0" bIns="0">
            <a:spAutoFit/>
          </a:bodyPr>
          <a:lstStyle/>
          <a:p>
            <a:endParaRPr lang="en-US"/>
          </a:p>
        </p:txBody>
      </p:sp>
      <p:sp>
        <p:nvSpPr>
          <p:cNvPr id="10355" name="Oval 115"/>
          <p:cNvSpPr>
            <a:spLocks noChangeArrowheads="1"/>
          </p:cNvSpPr>
          <p:nvPr/>
        </p:nvSpPr>
        <p:spPr bwMode="auto">
          <a:xfrm>
            <a:off x="975431" y="5361477"/>
            <a:ext cx="146402" cy="389513"/>
          </a:xfrm>
          <a:prstGeom prst="ellipse">
            <a:avLst/>
          </a:prstGeom>
          <a:solidFill>
            <a:srgbClr val="FFFFFF"/>
          </a:solidFill>
          <a:ln w="11113">
            <a:solidFill>
              <a:srgbClr val="000000"/>
            </a:solidFill>
            <a:round/>
            <a:headEnd/>
            <a:tailEnd/>
          </a:ln>
        </p:spPr>
        <p:txBody>
          <a:bodyPr lIns="0" tIns="0" rIns="0" bIns="0">
            <a:spAutoFit/>
          </a:bodyPr>
          <a:lstStyle/>
          <a:p>
            <a:endParaRPr lang="en-US"/>
          </a:p>
        </p:txBody>
      </p:sp>
      <p:sp>
        <p:nvSpPr>
          <p:cNvPr id="10356" name="Rectangle 116"/>
          <p:cNvSpPr>
            <a:spLocks noChangeArrowheads="1"/>
          </p:cNvSpPr>
          <p:nvPr/>
        </p:nvSpPr>
        <p:spPr bwMode="auto">
          <a:xfrm>
            <a:off x="8216195" y="5381625"/>
            <a:ext cx="59972" cy="12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067"/>
            <a:r>
              <a:rPr lang="en-US" sz="800" b="1">
                <a:solidFill>
                  <a:srgbClr val="000000"/>
                </a:solidFill>
              </a:rPr>
              <a:t>6</a:t>
            </a:r>
            <a:endParaRPr lang="en-US"/>
          </a:p>
        </p:txBody>
      </p:sp>
      <p:sp>
        <p:nvSpPr>
          <p:cNvPr id="10357" name="Rectangle 117"/>
          <p:cNvSpPr>
            <a:spLocks noChangeArrowheads="1"/>
          </p:cNvSpPr>
          <p:nvPr/>
        </p:nvSpPr>
        <p:spPr bwMode="auto">
          <a:xfrm>
            <a:off x="1023056" y="5385289"/>
            <a:ext cx="58209" cy="12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067"/>
            <a:r>
              <a:rPr lang="en-US" sz="800" b="1">
                <a:solidFill>
                  <a:srgbClr val="000000"/>
                </a:solidFill>
              </a:rPr>
              <a:t>7</a:t>
            </a:r>
            <a:endParaRPr lang="en-US"/>
          </a:p>
        </p:txBody>
      </p:sp>
      <p:sp>
        <p:nvSpPr>
          <p:cNvPr id="10358" name="Text Box 118"/>
          <p:cNvSpPr txBox="1">
            <a:spLocks noChangeArrowheads="1"/>
          </p:cNvSpPr>
          <p:nvPr/>
        </p:nvSpPr>
        <p:spPr bwMode="auto">
          <a:xfrm>
            <a:off x="1268236" y="5370635"/>
            <a:ext cx="54680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404813" indent="-404813" defTabSz="809625">
              <a:defRPr sz="2400">
                <a:solidFill>
                  <a:schemeClr val="tx1"/>
                </a:solidFill>
                <a:latin typeface="Times" charset="0"/>
                <a:ea typeface="ＭＳ Ｐゴシック" charset="0"/>
              </a:defRPr>
            </a:lvl1pPr>
            <a:lvl2pPr marL="809625" indent="-404813" defTabSz="809625">
              <a:defRPr sz="2400">
                <a:solidFill>
                  <a:schemeClr val="tx1"/>
                </a:solidFill>
                <a:latin typeface="Times" charset="0"/>
                <a:ea typeface="ＭＳ Ｐゴシック" charset="0"/>
              </a:defRPr>
            </a:lvl2pPr>
            <a:lvl3pPr marL="1214438" indent="-404813" defTabSz="809625">
              <a:defRPr sz="2400">
                <a:solidFill>
                  <a:schemeClr val="tx1"/>
                </a:solidFill>
                <a:latin typeface="Times" charset="0"/>
                <a:ea typeface="ＭＳ Ｐゴシック" charset="0"/>
              </a:defRPr>
            </a:lvl3pPr>
            <a:lvl4pPr marL="1619250" indent="-404813" defTabSz="809625">
              <a:defRPr sz="2400">
                <a:solidFill>
                  <a:schemeClr val="tx1"/>
                </a:solidFill>
                <a:latin typeface="Times" charset="0"/>
                <a:ea typeface="ＭＳ Ｐゴシック" charset="0"/>
              </a:defRPr>
            </a:lvl4pPr>
            <a:lvl5pPr marL="2024063" indent="-404813" defTabSz="809625">
              <a:defRPr sz="2400">
                <a:solidFill>
                  <a:schemeClr val="tx1"/>
                </a:solidFill>
                <a:latin typeface="Times" charset="0"/>
                <a:ea typeface="ＭＳ Ｐゴシック" charset="0"/>
              </a:defRPr>
            </a:lvl5pPr>
            <a:lvl6pPr marL="2481263" indent="-404813" defTabSz="809625" eaLnBrk="0" fontAlgn="base" hangingPunct="0">
              <a:spcBef>
                <a:spcPct val="0"/>
              </a:spcBef>
              <a:spcAft>
                <a:spcPct val="0"/>
              </a:spcAft>
              <a:defRPr sz="2400">
                <a:solidFill>
                  <a:schemeClr val="tx1"/>
                </a:solidFill>
                <a:latin typeface="Times" charset="0"/>
                <a:ea typeface="ＭＳ Ｐゴシック" charset="0"/>
              </a:defRPr>
            </a:lvl6pPr>
            <a:lvl7pPr marL="2938463" indent="-404813" defTabSz="809625" eaLnBrk="0" fontAlgn="base" hangingPunct="0">
              <a:spcBef>
                <a:spcPct val="0"/>
              </a:spcBef>
              <a:spcAft>
                <a:spcPct val="0"/>
              </a:spcAft>
              <a:defRPr sz="2400">
                <a:solidFill>
                  <a:schemeClr val="tx1"/>
                </a:solidFill>
                <a:latin typeface="Times" charset="0"/>
                <a:ea typeface="ＭＳ Ｐゴシック" charset="0"/>
              </a:defRPr>
            </a:lvl7pPr>
            <a:lvl8pPr marL="3395663" indent="-404813" defTabSz="809625" eaLnBrk="0" fontAlgn="base" hangingPunct="0">
              <a:spcBef>
                <a:spcPct val="0"/>
              </a:spcBef>
              <a:spcAft>
                <a:spcPct val="0"/>
              </a:spcAft>
              <a:defRPr sz="2400">
                <a:solidFill>
                  <a:schemeClr val="tx1"/>
                </a:solidFill>
                <a:latin typeface="Times" charset="0"/>
                <a:ea typeface="ＭＳ Ｐゴシック" charset="0"/>
              </a:defRPr>
            </a:lvl8pPr>
            <a:lvl9pPr marL="3852863" indent="-404813" defTabSz="809625" eaLnBrk="0" fontAlgn="base" hangingPunct="0">
              <a:spcBef>
                <a:spcPct val="0"/>
              </a:spcBef>
              <a:spcAft>
                <a:spcPct val="0"/>
              </a:spcAft>
              <a:defRPr sz="2400">
                <a:solidFill>
                  <a:schemeClr val="tx1"/>
                </a:solidFill>
                <a:latin typeface="Times" charset="0"/>
                <a:ea typeface="ＭＳ Ｐゴシック" charset="0"/>
              </a:defRPr>
            </a:lvl9pPr>
          </a:lstStyle>
          <a:p>
            <a:pPr>
              <a:buFont typeface="Arial" charset="0"/>
              <a:buAutoNum type="arabicPeriod"/>
            </a:pPr>
            <a:r>
              <a:rPr lang="en-US" sz="1500">
                <a:latin typeface="Tekton" charset="0"/>
              </a:rPr>
              <a:t>Why is pollution a problem?</a:t>
            </a:r>
          </a:p>
          <a:p>
            <a:pPr>
              <a:buFont typeface="Arial" charset="0"/>
              <a:buAutoNum type="arabicPeriod"/>
            </a:pPr>
            <a:r>
              <a:rPr lang="en-US" sz="1500">
                <a:latin typeface="Tekton" charset="0"/>
              </a:rPr>
              <a:t>How are renewable and non-renewable resources alike and different?</a:t>
            </a:r>
          </a:p>
          <a:p>
            <a:pPr>
              <a:buFont typeface="Arial" charset="0"/>
              <a:buAutoNum type="arabicPeriod"/>
            </a:pPr>
            <a:r>
              <a:rPr lang="en-US" sz="1500">
                <a:latin typeface="Tekton" charset="0"/>
              </a:rPr>
              <a:t>How does burning a tropical rain forest affect our environment?</a:t>
            </a:r>
          </a:p>
          <a:p>
            <a:pPr>
              <a:buFont typeface="Arial" charset="0"/>
              <a:buAutoNum type="arabicPeriod"/>
            </a:pPr>
            <a:r>
              <a:rPr lang="en-US" sz="1500">
                <a:latin typeface="Tekton" charset="0"/>
              </a:rPr>
              <a:t>How do effects of useful products cause problems for the ozone layer and for humans?</a:t>
            </a:r>
            <a:endParaRPr lang="en-US" sz="1400"/>
          </a:p>
        </p:txBody>
      </p:sp>
      <p:sp>
        <p:nvSpPr>
          <p:cNvPr id="10359" name="Text Box 119"/>
          <p:cNvSpPr txBox="1">
            <a:spLocks noChangeArrowheads="1"/>
          </p:cNvSpPr>
          <p:nvPr/>
        </p:nvSpPr>
        <p:spPr bwMode="auto">
          <a:xfrm>
            <a:off x="1384654" y="1284044"/>
            <a:ext cx="1502833" cy="34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Tekton" charset="0"/>
              </a:rPr>
              <a:t>Biosphere</a:t>
            </a:r>
          </a:p>
        </p:txBody>
      </p:sp>
      <p:sp>
        <p:nvSpPr>
          <p:cNvPr id="10360" name="Text Box 120"/>
          <p:cNvSpPr txBox="1">
            <a:spLocks noChangeArrowheads="1"/>
          </p:cNvSpPr>
          <p:nvPr/>
        </p:nvSpPr>
        <p:spPr bwMode="auto">
          <a:xfrm>
            <a:off x="6469944" y="1285875"/>
            <a:ext cx="1967175" cy="30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Tekton" charset="0"/>
              </a:rPr>
              <a:t>Environmental Solutions</a:t>
            </a:r>
            <a:endParaRPr lang="en-US" sz="1200"/>
          </a:p>
        </p:txBody>
      </p:sp>
      <p:sp>
        <p:nvSpPr>
          <p:cNvPr id="10361" name="Text Box 121"/>
          <p:cNvSpPr txBox="1">
            <a:spLocks noChangeArrowheads="1"/>
          </p:cNvSpPr>
          <p:nvPr/>
        </p:nvSpPr>
        <p:spPr bwMode="auto">
          <a:xfrm>
            <a:off x="3487209" y="866410"/>
            <a:ext cx="2386110"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Investigating Problems &amp; Solutions </a:t>
            </a:r>
          </a:p>
        </p:txBody>
      </p:sp>
      <p:sp>
        <p:nvSpPr>
          <p:cNvPr id="10362" name="Text Box 122"/>
          <p:cNvSpPr txBox="1">
            <a:spLocks noChangeArrowheads="1"/>
          </p:cNvSpPr>
          <p:nvPr/>
        </p:nvSpPr>
        <p:spPr bwMode="auto">
          <a:xfrm>
            <a:off x="1065389" y="1870198"/>
            <a:ext cx="1397000" cy="46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rPr>
              <a:t> 12-1</a:t>
            </a:r>
          </a:p>
          <a:p>
            <a:r>
              <a:rPr lang="en-US" sz="1200">
                <a:latin typeface="Tekton" charset="0"/>
              </a:rPr>
              <a:t> Our Environment</a:t>
            </a:r>
          </a:p>
        </p:txBody>
      </p:sp>
      <p:sp>
        <p:nvSpPr>
          <p:cNvPr id="10363" name="Text Box 123"/>
          <p:cNvSpPr txBox="1">
            <a:spLocks noChangeArrowheads="1"/>
          </p:cNvSpPr>
          <p:nvPr/>
        </p:nvSpPr>
        <p:spPr bwMode="auto">
          <a:xfrm>
            <a:off x="1118306" y="2333626"/>
            <a:ext cx="807861"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rPr>
              <a:t>p. 635</a:t>
            </a:r>
          </a:p>
        </p:txBody>
      </p:sp>
      <p:sp>
        <p:nvSpPr>
          <p:cNvPr id="10364" name="Text Box 124"/>
          <p:cNvSpPr txBox="1">
            <a:spLocks noChangeArrowheads="1"/>
          </p:cNvSpPr>
          <p:nvPr/>
        </p:nvSpPr>
        <p:spPr bwMode="auto">
          <a:xfrm flipV="1">
            <a:off x="1631598" y="2315309"/>
            <a:ext cx="448028"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 </a:t>
            </a:r>
          </a:p>
        </p:txBody>
      </p:sp>
      <p:sp>
        <p:nvSpPr>
          <p:cNvPr id="10365" name="Text Box 125"/>
          <p:cNvSpPr txBox="1">
            <a:spLocks noChangeArrowheads="1"/>
          </p:cNvSpPr>
          <p:nvPr/>
        </p:nvSpPr>
        <p:spPr bwMode="auto">
          <a:xfrm>
            <a:off x="4681361" y="1861038"/>
            <a:ext cx="1975556" cy="95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Tekton" charset="0"/>
              </a:rPr>
              <a:t>The effects of human use  of natural resources on the earth</a:t>
            </a:r>
            <a:r>
              <a:rPr lang="ja-JP" altLang="en-US" sz="1400">
                <a:latin typeface="Tekton" charset="0"/>
              </a:rPr>
              <a:t>’</a:t>
            </a:r>
            <a:r>
              <a:rPr lang="en-US" sz="1400">
                <a:latin typeface="Tekton" charset="0"/>
              </a:rPr>
              <a:t>s environment</a:t>
            </a:r>
          </a:p>
        </p:txBody>
      </p:sp>
      <p:sp>
        <p:nvSpPr>
          <p:cNvPr id="10366" name="Text Box 126"/>
          <p:cNvSpPr txBox="1">
            <a:spLocks noChangeArrowheads="1"/>
          </p:cNvSpPr>
          <p:nvPr/>
        </p:nvSpPr>
        <p:spPr bwMode="auto">
          <a:xfrm>
            <a:off x="1171222" y="3048001"/>
            <a:ext cx="556532"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rPr>
              <a:t>p. 641</a:t>
            </a:r>
          </a:p>
        </p:txBody>
      </p:sp>
      <p:sp>
        <p:nvSpPr>
          <p:cNvPr id="10367" name="Text Box 127"/>
          <p:cNvSpPr txBox="1">
            <a:spLocks noChangeArrowheads="1"/>
          </p:cNvSpPr>
          <p:nvPr/>
        </p:nvSpPr>
        <p:spPr bwMode="auto">
          <a:xfrm>
            <a:off x="1143000" y="2839184"/>
            <a:ext cx="1397000"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rPr>
              <a:t>12-2 Pollution</a:t>
            </a:r>
          </a:p>
        </p:txBody>
      </p:sp>
      <p:sp>
        <p:nvSpPr>
          <p:cNvPr id="10368" name="Text Box 128"/>
          <p:cNvSpPr txBox="1">
            <a:spLocks noChangeArrowheads="1"/>
          </p:cNvSpPr>
          <p:nvPr/>
        </p:nvSpPr>
        <p:spPr bwMode="auto">
          <a:xfrm>
            <a:off x="1143001" y="3381376"/>
            <a:ext cx="1421694" cy="157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nSpc>
                <a:spcPct val="80000"/>
              </a:lnSpc>
            </a:pPr>
            <a:r>
              <a:rPr lang="en-US" sz="1200">
                <a:latin typeface="Tekton" charset="0"/>
              </a:rPr>
              <a:t>12-3 Resources</a:t>
            </a:r>
          </a:p>
          <a:p>
            <a:pPr>
              <a:lnSpc>
                <a:spcPct val="80000"/>
              </a:lnSpc>
            </a:pPr>
            <a:r>
              <a:rPr lang="en-US" sz="1200">
                <a:latin typeface="Tekton" charset="0"/>
              </a:rPr>
              <a:t>p. 646</a:t>
            </a:r>
          </a:p>
          <a:p>
            <a:pPr>
              <a:lnSpc>
                <a:spcPct val="80000"/>
              </a:lnSpc>
            </a:pPr>
            <a:endParaRPr lang="en-US" sz="1200">
              <a:latin typeface="Tekton" charset="0"/>
            </a:endParaRPr>
          </a:p>
          <a:p>
            <a:pPr>
              <a:lnSpc>
                <a:spcPct val="80000"/>
              </a:lnSpc>
            </a:pPr>
            <a:r>
              <a:rPr lang="en-US" sz="1200">
                <a:latin typeface="Tekton" charset="0"/>
              </a:rPr>
              <a:t>12-4 Problems</a:t>
            </a:r>
          </a:p>
          <a:p>
            <a:pPr>
              <a:lnSpc>
                <a:spcPct val="80000"/>
              </a:lnSpc>
            </a:pPr>
            <a:r>
              <a:rPr lang="en-US" sz="1200">
                <a:latin typeface="Tekton" charset="0"/>
              </a:rPr>
              <a:t>p. 650</a:t>
            </a:r>
          </a:p>
          <a:p>
            <a:pPr>
              <a:lnSpc>
                <a:spcPct val="80000"/>
              </a:lnSpc>
            </a:pPr>
            <a:endParaRPr lang="en-US" sz="1200">
              <a:latin typeface="Tekton" charset="0"/>
            </a:endParaRPr>
          </a:p>
          <a:p>
            <a:pPr>
              <a:lnSpc>
                <a:spcPct val="80000"/>
              </a:lnSpc>
            </a:pPr>
            <a:r>
              <a:rPr lang="en-US" sz="1200">
                <a:latin typeface="Tekton" charset="0"/>
              </a:rPr>
              <a:t>12-7 Project Due</a:t>
            </a:r>
          </a:p>
          <a:p>
            <a:pPr>
              <a:lnSpc>
                <a:spcPct val="80000"/>
              </a:lnSpc>
            </a:pPr>
            <a:endParaRPr lang="en-US" sz="1200">
              <a:latin typeface="Tekton" charset="0"/>
            </a:endParaRPr>
          </a:p>
          <a:p>
            <a:pPr>
              <a:lnSpc>
                <a:spcPct val="80000"/>
              </a:lnSpc>
            </a:pPr>
            <a:endParaRPr lang="en-US" sz="1200">
              <a:latin typeface="Tekton" charset="0"/>
            </a:endParaRPr>
          </a:p>
          <a:p>
            <a:pPr>
              <a:lnSpc>
                <a:spcPct val="80000"/>
              </a:lnSpc>
            </a:pPr>
            <a:r>
              <a:rPr lang="en-US" sz="1200">
                <a:latin typeface="Tekton" charset="0"/>
              </a:rPr>
              <a:t>12-8 Test</a:t>
            </a:r>
          </a:p>
        </p:txBody>
      </p:sp>
      <p:sp>
        <p:nvSpPr>
          <p:cNvPr id="10369" name="Text Box 129"/>
          <p:cNvSpPr txBox="1">
            <a:spLocks noChangeArrowheads="1"/>
          </p:cNvSpPr>
          <p:nvPr/>
        </p:nvSpPr>
        <p:spPr bwMode="auto">
          <a:xfrm>
            <a:off x="1143001" y="3745890"/>
            <a:ext cx="1421694" cy="37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endParaRPr lang="en-US" sz="600"/>
          </a:p>
          <a:p>
            <a:endParaRPr lang="en-US" sz="1200"/>
          </a:p>
        </p:txBody>
      </p:sp>
      <p:sp>
        <p:nvSpPr>
          <p:cNvPr id="10370" name="Line 130"/>
          <p:cNvSpPr>
            <a:spLocks noChangeShapeType="1"/>
          </p:cNvSpPr>
          <p:nvPr/>
        </p:nvSpPr>
        <p:spPr bwMode="auto">
          <a:xfrm>
            <a:off x="862542" y="5022606"/>
            <a:ext cx="1557513"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71" name="Text Box 131"/>
          <p:cNvSpPr txBox="1">
            <a:spLocks noChangeArrowheads="1"/>
          </p:cNvSpPr>
          <p:nvPr/>
        </p:nvSpPr>
        <p:spPr bwMode="auto">
          <a:xfrm>
            <a:off x="6840362" y="5376131"/>
            <a:ext cx="1331737" cy="110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lvl1pPr defTabSz="746125">
              <a:defRPr sz="2400">
                <a:solidFill>
                  <a:schemeClr val="tx1"/>
                </a:solidFill>
                <a:latin typeface="Times" charset="0"/>
                <a:ea typeface="ＭＳ Ｐゴシック" charset="0"/>
              </a:defRPr>
            </a:lvl1pPr>
            <a:lvl2pPr marL="373063" defTabSz="746125">
              <a:defRPr sz="2400">
                <a:solidFill>
                  <a:schemeClr val="tx1"/>
                </a:solidFill>
                <a:latin typeface="Times" charset="0"/>
                <a:ea typeface="ＭＳ Ｐゴシック" charset="0"/>
              </a:defRPr>
            </a:lvl2pPr>
            <a:lvl3pPr marL="746125" defTabSz="746125">
              <a:defRPr sz="2400">
                <a:solidFill>
                  <a:schemeClr val="tx1"/>
                </a:solidFill>
                <a:latin typeface="Times" charset="0"/>
                <a:ea typeface="ＭＳ Ｐゴシック" charset="0"/>
              </a:defRPr>
            </a:lvl3pPr>
            <a:lvl4pPr marL="1119188" defTabSz="746125">
              <a:defRPr sz="2400">
                <a:solidFill>
                  <a:schemeClr val="tx1"/>
                </a:solidFill>
                <a:latin typeface="Times" charset="0"/>
                <a:ea typeface="ＭＳ Ｐゴシック" charset="0"/>
              </a:defRPr>
            </a:lvl4pPr>
            <a:lvl5pPr marL="1492250" defTabSz="746125">
              <a:defRPr sz="2400">
                <a:solidFill>
                  <a:schemeClr val="tx1"/>
                </a:solidFill>
                <a:latin typeface="Times" charset="0"/>
                <a:ea typeface="ＭＳ Ｐゴシック" charset="0"/>
              </a:defRPr>
            </a:lvl5pPr>
            <a:lvl6pPr marL="1949450" defTabSz="746125" eaLnBrk="0" fontAlgn="base" hangingPunct="0">
              <a:spcBef>
                <a:spcPct val="0"/>
              </a:spcBef>
              <a:spcAft>
                <a:spcPct val="0"/>
              </a:spcAft>
              <a:defRPr sz="2400">
                <a:solidFill>
                  <a:schemeClr val="tx1"/>
                </a:solidFill>
                <a:latin typeface="Times" charset="0"/>
                <a:ea typeface="ＭＳ Ｐゴシック" charset="0"/>
              </a:defRPr>
            </a:lvl6pPr>
            <a:lvl7pPr marL="2406650" defTabSz="746125" eaLnBrk="0" fontAlgn="base" hangingPunct="0">
              <a:spcBef>
                <a:spcPct val="0"/>
              </a:spcBef>
              <a:spcAft>
                <a:spcPct val="0"/>
              </a:spcAft>
              <a:defRPr sz="2400">
                <a:solidFill>
                  <a:schemeClr val="tx1"/>
                </a:solidFill>
                <a:latin typeface="Times" charset="0"/>
                <a:ea typeface="ＭＳ Ｐゴシック" charset="0"/>
              </a:defRPr>
            </a:lvl7pPr>
            <a:lvl8pPr marL="2863850" defTabSz="746125" eaLnBrk="0" fontAlgn="base" hangingPunct="0">
              <a:spcBef>
                <a:spcPct val="0"/>
              </a:spcBef>
              <a:spcAft>
                <a:spcPct val="0"/>
              </a:spcAft>
              <a:defRPr sz="2400">
                <a:solidFill>
                  <a:schemeClr val="tx1"/>
                </a:solidFill>
                <a:latin typeface="Times" charset="0"/>
                <a:ea typeface="ＭＳ Ｐゴシック" charset="0"/>
              </a:defRPr>
            </a:lvl8pPr>
            <a:lvl9pPr marL="3321050" defTabSz="746125"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200">
                <a:latin typeface="Tekton" charset="0"/>
              </a:rPr>
              <a:t>Comparison</a:t>
            </a:r>
          </a:p>
          <a:p>
            <a:pPr>
              <a:spcBef>
                <a:spcPct val="50000"/>
              </a:spcBef>
            </a:pPr>
            <a:r>
              <a:rPr lang="en-US" sz="1200">
                <a:latin typeface="Tekton" charset="0"/>
              </a:rPr>
              <a:t>Analogy</a:t>
            </a:r>
          </a:p>
          <a:p>
            <a:pPr>
              <a:spcBef>
                <a:spcPct val="50000"/>
              </a:spcBef>
            </a:pPr>
            <a:r>
              <a:rPr lang="en-US" sz="1200">
                <a:latin typeface="Tekton" charset="0"/>
              </a:rPr>
              <a:t>Cause-Effect</a:t>
            </a:r>
          </a:p>
          <a:p>
            <a:pPr>
              <a:spcBef>
                <a:spcPct val="50000"/>
              </a:spcBef>
            </a:pPr>
            <a:r>
              <a:rPr lang="en-US" sz="1200">
                <a:latin typeface="Tekton" charset="0"/>
              </a:rPr>
              <a:t>Problem-Solution</a:t>
            </a:r>
          </a:p>
        </p:txBody>
      </p:sp>
      <p:sp>
        <p:nvSpPr>
          <p:cNvPr id="10372" name="Line 132"/>
          <p:cNvSpPr>
            <a:spLocks noChangeShapeType="1"/>
          </p:cNvSpPr>
          <p:nvPr/>
        </p:nvSpPr>
        <p:spPr bwMode="auto">
          <a:xfrm>
            <a:off x="862543" y="3293452"/>
            <a:ext cx="1555750" cy="18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10374" name="Rectangle 134"/>
          <p:cNvSpPr>
            <a:spLocks noChangeArrowheads="1"/>
          </p:cNvSpPr>
          <p:nvPr/>
        </p:nvSpPr>
        <p:spPr bwMode="auto">
          <a:xfrm>
            <a:off x="5519209" y="2852006"/>
            <a:ext cx="1118306" cy="45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algn="ctr" defTabSz="842375"/>
            <a:r>
              <a:rPr lang="en-US" sz="1200">
                <a:latin typeface="Tekton" charset="0"/>
              </a:rPr>
              <a:t>must be understood by</a:t>
            </a:r>
          </a:p>
        </p:txBody>
      </p:sp>
      <p:sp>
        <p:nvSpPr>
          <p:cNvPr id="10375" name="Rectangle 135"/>
          <p:cNvSpPr>
            <a:spLocks noChangeArrowheads="1"/>
          </p:cNvSpPr>
          <p:nvPr/>
        </p:nvSpPr>
        <p:spPr bwMode="auto">
          <a:xfrm>
            <a:off x="6420556" y="2677990"/>
            <a:ext cx="1954389" cy="2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defTabSz="842375"/>
            <a:r>
              <a:rPr lang="en-US" sz="1200">
                <a:latin typeface="Tekton" charset="0"/>
              </a:rPr>
              <a:t>that can result in</a:t>
            </a:r>
          </a:p>
        </p:txBody>
      </p:sp>
      <p:sp>
        <p:nvSpPr>
          <p:cNvPr id="10376" name="Rectangle 136"/>
          <p:cNvSpPr>
            <a:spLocks noChangeArrowheads="1"/>
          </p:cNvSpPr>
          <p:nvPr/>
        </p:nvSpPr>
        <p:spPr bwMode="auto">
          <a:xfrm>
            <a:off x="2622903" y="2756755"/>
            <a:ext cx="1368778" cy="89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algn="ctr" defTabSz="842375"/>
            <a:r>
              <a:rPr lang="en-US">
                <a:latin typeface="Tekton" charset="0"/>
              </a:rPr>
              <a:t>Our environment</a:t>
            </a:r>
            <a:endParaRPr lang="en-US" sz="1600">
              <a:latin typeface="Tekton" charset="0"/>
            </a:endParaRPr>
          </a:p>
          <a:p>
            <a:pPr defTabSz="842375"/>
            <a:endParaRPr lang="en-US" sz="1600">
              <a:latin typeface="Tekton" charset="0"/>
            </a:endParaRPr>
          </a:p>
        </p:txBody>
      </p:sp>
      <p:sp>
        <p:nvSpPr>
          <p:cNvPr id="10377" name="Rectangle 137"/>
          <p:cNvSpPr>
            <a:spLocks noChangeArrowheads="1"/>
          </p:cNvSpPr>
          <p:nvPr/>
        </p:nvSpPr>
        <p:spPr bwMode="auto">
          <a:xfrm>
            <a:off x="6685139" y="3079140"/>
            <a:ext cx="1538111" cy="89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algn="ctr" defTabSz="842375"/>
            <a:r>
              <a:rPr lang="en-US">
                <a:latin typeface="Tekton" charset="0"/>
              </a:rPr>
              <a:t>Environmental problems</a:t>
            </a:r>
            <a:r>
              <a:rPr lang="en-US" sz="1600">
                <a:latin typeface="Tekton" charset="0"/>
              </a:rPr>
              <a:t> </a:t>
            </a:r>
          </a:p>
          <a:p>
            <a:pPr algn="ctr" defTabSz="842375"/>
            <a:r>
              <a:rPr lang="en-US" sz="1600">
                <a:latin typeface="Tekton" charset="0"/>
              </a:rPr>
              <a:t> </a:t>
            </a:r>
          </a:p>
        </p:txBody>
      </p:sp>
      <p:sp>
        <p:nvSpPr>
          <p:cNvPr id="10379" name="Rectangle 139"/>
          <p:cNvSpPr>
            <a:spLocks noChangeArrowheads="1"/>
          </p:cNvSpPr>
          <p:nvPr/>
        </p:nvSpPr>
        <p:spPr bwMode="auto">
          <a:xfrm>
            <a:off x="3587167" y="2351943"/>
            <a:ext cx="1272931" cy="45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210" tIns="42105" rIns="84210" bIns="42105">
            <a:spAutoFit/>
          </a:bodyPr>
          <a:lstStyle/>
          <a:p>
            <a:pPr algn="ctr" defTabSz="842375"/>
            <a:r>
              <a:rPr lang="en-US" sz="1200">
                <a:latin typeface="Tekton" charset="0"/>
              </a:rPr>
              <a:t>based on </a:t>
            </a:r>
          </a:p>
          <a:p>
            <a:pPr algn="ctr" defTabSz="842375"/>
            <a:r>
              <a:rPr lang="en-US" sz="1200">
                <a:latin typeface="Tekton" charset="0"/>
              </a:rPr>
              <a:t>Understanding of</a:t>
            </a:r>
          </a:p>
        </p:txBody>
      </p:sp>
      <p:sp>
        <p:nvSpPr>
          <p:cNvPr id="10380" name="Line 140"/>
          <p:cNvSpPr>
            <a:spLocks noChangeShapeType="1"/>
          </p:cNvSpPr>
          <p:nvPr/>
        </p:nvSpPr>
        <p:spPr bwMode="auto">
          <a:xfrm flipH="1" flipV="1">
            <a:off x="6357056" y="2661506"/>
            <a:ext cx="368653" cy="432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10381" name="Rectangle 141"/>
          <p:cNvSpPr>
            <a:spLocks noChangeArrowheads="1"/>
          </p:cNvSpPr>
          <p:nvPr/>
        </p:nvSpPr>
        <p:spPr bwMode="auto">
          <a:xfrm>
            <a:off x="3875265" y="3725740"/>
            <a:ext cx="957791" cy="36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210" tIns="42105" rIns="84210" bIns="42105">
            <a:spAutoFit/>
          </a:bodyPr>
          <a:lstStyle/>
          <a:p>
            <a:pPr defTabSz="842375"/>
            <a:r>
              <a:rPr lang="en-US">
                <a:latin typeface="Tekton" charset="0"/>
              </a:rPr>
              <a:t>Pollution</a:t>
            </a:r>
            <a:endParaRPr lang="en-US" sz="1600">
              <a:latin typeface="Tekton" charset="0"/>
            </a:endParaRPr>
          </a:p>
        </p:txBody>
      </p:sp>
      <p:sp>
        <p:nvSpPr>
          <p:cNvPr id="10382" name="Rectangle 142"/>
          <p:cNvSpPr>
            <a:spLocks noChangeArrowheads="1"/>
          </p:cNvSpPr>
          <p:nvPr/>
        </p:nvSpPr>
        <p:spPr bwMode="auto">
          <a:xfrm>
            <a:off x="6579306" y="4493237"/>
            <a:ext cx="1375523" cy="57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210" tIns="42105" rIns="84210" bIns="42105">
            <a:spAutoFit/>
          </a:bodyPr>
          <a:lstStyle/>
          <a:p>
            <a:pPr defTabSz="842375"/>
            <a:r>
              <a:rPr lang="en-US" sz="1600" u="sng">
                <a:latin typeface="Tekton" charset="0"/>
              </a:rPr>
              <a:t>Renewable</a:t>
            </a:r>
          </a:p>
          <a:p>
            <a:pPr defTabSz="842375"/>
            <a:r>
              <a:rPr lang="en-US" sz="1600" u="sng">
                <a:latin typeface="Tekton" charset="0"/>
              </a:rPr>
              <a:t>Non-renewable</a:t>
            </a:r>
          </a:p>
        </p:txBody>
      </p:sp>
      <p:sp>
        <p:nvSpPr>
          <p:cNvPr id="10383" name="Rectangle 143"/>
          <p:cNvSpPr>
            <a:spLocks noChangeArrowheads="1"/>
          </p:cNvSpPr>
          <p:nvPr/>
        </p:nvSpPr>
        <p:spPr bwMode="auto">
          <a:xfrm>
            <a:off x="3095626" y="4385164"/>
            <a:ext cx="683026" cy="82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210" tIns="42105" rIns="84210" bIns="42105">
            <a:spAutoFit/>
          </a:bodyPr>
          <a:lstStyle/>
          <a:p>
            <a:pPr defTabSz="842375"/>
            <a:r>
              <a:rPr lang="en-US" sz="1600" u="sng">
                <a:latin typeface="Tekton" charset="0"/>
              </a:rPr>
              <a:t>Air</a:t>
            </a:r>
          </a:p>
          <a:p>
            <a:pPr defTabSz="842375"/>
            <a:r>
              <a:rPr lang="en-US" sz="1600" u="sng">
                <a:latin typeface="Tekton" charset="0"/>
              </a:rPr>
              <a:t>Land</a:t>
            </a:r>
          </a:p>
          <a:p>
            <a:pPr defTabSz="842375"/>
            <a:r>
              <a:rPr lang="en-US" sz="1600" u="sng">
                <a:latin typeface="Tekton" charset="0"/>
              </a:rPr>
              <a:t>Water</a:t>
            </a:r>
            <a:endParaRPr lang="en-US" sz="1200">
              <a:latin typeface="Tekton" charset="0"/>
            </a:endParaRPr>
          </a:p>
        </p:txBody>
      </p:sp>
      <p:sp>
        <p:nvSpPr>
          <p:cNvPr id="10388" name="Rectangle 148"/>
          <p:cNvSpPr>
            <a:spLocks noChangeArrowheads="1"/>
          </p:cNvSpPr>
          <p:nvPr/>
        </p:nvSpPr>
        <p:spPr bwMode="auto">
          <a:xfrm>
            <a:off x="5438070" y="3570045"/>
            <a:ext cx="1171222" cy="6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a:latin typeface="Tekton" charset="0"/>
              </a:rPr>
              <a:t>Types of resources</a:t>
            </a:r>
            <a:endParaRPr lang="en-US" sz="1600">
              <a:latin typeface="Tekton" charset="0"/>
            </a:endParaRPr>
          </a:p>
        </p:txBody>
      </p:sp>
      <p:sp>
        <p:nvSpPr>
          <p:cNvPr id="10391" name="Text Box 151"/>
          <p:cNvSpPr txBox="1">
            <a:spLocks noChangeArrowheads="1"/>
          </p:cNvSpPr>
          <p:nvPr/>
        </p:nvSpPr>
        <p:spPr bwMode="auto">
          <a:xfrm>
            <a:off x="3453695" y="4247785"/>
            <a:ext cx="289126"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5" tIns="45713" rIns="91425" bIns="45713">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rPr>
              <a:t>in</a:t>
            </a:r>
          </a:p>
        </p:txBody>
      </p:sp>
      <p:sp>
        <p:nvSpPr>
          <p:cNvPr id="10398" name="Freeform 158"/>
          <p:cNvSpPr>
            <a:spLocks/>
          </p:cNvSpPr>
          <p:nvPr/>
        </p:nvSpPr>
        <p:spPr bwMode="auto">
          <a:xfrm flipH="1">
            <a:off x="3030362" y="566006"/>
            <a:ext cx="435681" cy="2066192"/>
          </a:xfrm>
          <a:custGeom>
            <a:avLst/>
            <a:gdLst>
              <a:gd name="T0" fmla="*/ 484 w 484"/>
              <a:gd name="T1" fmla="*/ 0 h 376"/>
              <a:gd name="T2" fmla="*/ 0 w 484"/>
              <a:gd name="T3" fmla="*/ 0 h 376"/>
              <a:gd name="T4" fmla="*/ 0 w 484"/>
              <a:gd name="T5" fmla="*/ 376 h 376"/>
            </a:gdLst>
            <a:ahLst/>
            <a:cxnLst>
              <a:cxn ang="0">
                <a:pos x="T0" y="T1"/>
              </a:cxn>
              <a:cxn ang="0">
                <a:pos x="T2" y="T3"/>
              </a:cxn>
              <a:cxn ang="0">
                <a:pos x="T4" y="T5"/>
              </a:cxn>
            </a:cxnLst>
            <a:rect l="0" t="0" r="r" b="b"/>
            <a:pathLst>
              <a:path w="484" h="376">
                <a:moveTo>
                  <a:pt x="484" y="0"/>
                </a:moveTo>
                <a:lnTo>
                  <a:pt x="0" y="0"/>
                </a:lnTo>
                <a:lnTo>
                  <a:pt x="0" y="376"/>
                </a:lnTo>
              </a:path>
            </a:pathLst>
          </a:custGeom>
          <a:noFill/>
          <a:ln w="38100" cmpd="sng">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0402" name="Rectangle 162"/>
          <p:cNvSpPr>
            <a:spLocks noChangeArrowheads="1"/>
          </p:cNvSpPr>
          <p:nvPr/>
        </p:nvSpPr>
        <p:spPr bwMode="auto">
          <a:xfrm>
            <a:off x="2264834" y="1665044"/>
            <a:ext cx="6028972" cy="3676283"/>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10403" name="Rectangle 163"/>
          <p:cNvSpPr>
            <a:spLocks noChangeArrowheads="1"/>
          </p:cNvSpPr>
          <p:nvPr/>
        </p:nvSpPr>
        <p:spPr bwMode="auto">
          <a:xfrm>
            <a:off x="2534709" y="2645019"/>
            <a:ext cx="5882569" cy="1650390"/>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10395" name="Oval 155"/>
          <p:cNvSpPr>
            <a:spLocks noChangeArrowheads="1"/>
          </p:cNvSpPr>
          <p:nvPr/>
        </p:nvSpPr>
        <p:spPr bwMode="auto">
          <a:xfrm>
            <a:off x="1232959" y="201491"/>
            <a:ext cx="1862667" cy="644769"/>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endParaRPr lang="en-US" sz="2700">
              <a:cs typeface="ＭＳ Ｐゴシック" charset="0"/>
            </a:endParaRPr>
          </a:p>
        </p:txBody>
      </p:sp>
      <p:sp>
        <p:nvSpPr>
          <p:cNvPr id="10396" name="Text Box 156"/>
          <p:cNvSpPr txBox="1">
            <a:spLocks noChangeArrowheads="1"/>
          </p:cNvSpPr>
          <p:nvPr/>
        </p:nvSpPr>
        <p:spPr bwMode="auto">
          <a:xfrm>
            <a:off x="867834" y="384664"/>
            <a:ext cx="2607028" cy="30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Lst>
        </p:spPr>
        <p:txBody>
          <a:bodyPr lIns="103236" tIns="51618" rIns="103236" bIns="51618">
            <a:spAutoFit/>
          </a:bodyPr>
          <a:lstStyle/>
          <a:p>
            <a:pPr algn="ctr">
              <a:lnSpc>
                <a:spcPct val="80000"/>
              </a:lnSpc>
            </a:pPr>
            <a:r>
              <a:rPr lang="en-US" sz="1600">
                <a:cs typeface="ＭＳ Ｐゴシック" charset="0"/>
              </a:rPr>
              <a:t>Organize Information</a:t>
            </a:r>
          </a:p>
        </p:txBody>
      </p:sp>
      <p:sp>
        <p:nvSpPr>
          <p:cNvPr id="10397" name="Oval 157"/>
          <p:cNvSpPr>
            <a:spLocks noChangeArrowheads="1"/>
          </p:cNvSpPr>
          <p:nvPr/>
        </p:nvSpPr>
        <p:spPr bwMode="auto">
          <a:xfrm>
            <a:off x="6293556" y="232631"/>
            <a:ext cx="1950861"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lnSpc>
                <a:spcPct val="80000"/>
              </a:lnSpc>
            </a:pPr>
            <a:r>
              <a:rPr lang="en-US" sz="1600" dirty="0" smtClean="0">
                <a:cs typeface="ＭＳ Ｐゴシック" charset="0"/>
              </a:rPr>
              <a:t>Thinking </a:t>
            </a:r>
            <a:r>
              <a:rPr lang="en-US" sz="1600" dirty="0">
                <a:cs typeface="ＭＳ Ｐゴシック" charset="0"/>
              </a:rPr>
              <a:t>&amp;</a:t>
            </a:r>
          </a:p>
          <a:p>
            <a:pPr algn="ctr">
              <a:lnSpc>
                <a:spcPct val="80000"/>
              </a:lnSpc>
            </a:pPr>
            <a:r>
              <a:rPr lang="en-US" sz="1600" dirty="0">
                <a:cs typeface="ＭＳ Ｐゴシック" charset="0"/>
              </a:rPr>
              <a:t>reasoning patterns</a:t>
            </a:r>
          </a:p>
        </p:txBody>
      </p:sp>
      <p:sp>
        <p:nvSpPr>
          <p:cNvPr id="10406" name="Freeform 166"/>
          <p:cNvSpPr>
            <a:spLocks/>
          </p:cNvSpPr>
          <p:nvPr/>
        </p:nvSpPr>
        <p:spPr bwMode="auto">
          <a:xfrm>
            <a:off x="7762876" y="558679"/>
            <a:ext cx="1008944" cy="5249740"/>
          </a:xfrm>
          <a:custGeom>
            <a:avLst/>
            <a:gdLst>
              <a:gd name="T0" fmla="*/ 148 w 318"/>
              <a:gd name="T1" fmla="*/ 0 h 1606"/>
              <a:gd name="T2" fmla="*/ 318 w 318"/>
              <a:gd name="T3" fmla="*/ 0 h 1606"/>
              <a:gd name="T4" fmla="*/ 318 w 318"/>
              <a:gd name="T5" fmla="*/ 1606 h 1606"/>
              <a:gd name="T6" fmla="*/ 0 w 318"/>
              <a:gd name="T7" fmla="*/ 1606 h 1606"/>
            </a:gdLst>
            <a:ahLst/>
            <a:cxnLst>
              <a:cxn ang="0">
                <a:pos x="T0" y="T1"/>
              </a:cxn>
              <a:cxn ang="0">
                <a:pos x="T2" y="T3"/>
              </a:cxn>
              <a:cxn ang="0">
                <a:pos x="T4" y="T5"/>
              </a:cxn>
              <a:cxn ang="0">
                <a:pos x="T6" y="T7"/>
              </a:cxn>
            </a:cxnLst>
            <a:rect l="0" t="0" r="r" b="b"/>
            <a:pathLst>
              <a:path w="318" h="1606">
                <a:moveTo>
                  <a:pt x="148" y="0"/>
                </a:moveTo>
                <a:lnTo>
                  <a:pt x="318" y="0"/>
                </a:lnTo>
                <a:lnTo>
                  <a:pt x="318" y="1606"/>
                </a:lnTo>
                <a:lnTo>
                  <a:pt x="0" y="1606"/>
                </a:lnTo>
              </a:path>
            </a:pathLst>
          </a:custGeom>
          <a:noFill/>
          <a:ln w="38100">
            <a:solidFill>
              <a:srgbClr val="B70202"/>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0407" name="Rectangle 167"/>
          <p:cNvSpPr>
            <a:spLocks noChangeArrowheads="1"/>
          </p:cNvSpPr>
          <p:nvPr/>
        </p:nvSpPr>
        <p:spPr bwMode="auto">
          <a:xfrm>
            <a:off x="6775098" y="5355981"/>
            <a:ext cx="1610430" cy="1329837"/>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10410" name="Oval 170"/>
          <p:cNvSpPr>
            <a:spLocks noChangeArrowheads="1"/>
          </p:cNvSpPr>
          <p:nvPr/>
        </p:nvSpPr>
        <p:spPr bwMode="auto">
          <a:xfrm>
            <a:off x="3882320" y="4639775"/>
            <a:ext cx="2257778" cy="644769"/>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endParaRPr lang="en-US" sz="1600">
              <a:cs typeface="ＭＳ Ｐゴシック" charset="0"/>
            </a:endParaRPr>
          </a:p>
        </p:txBody>
      </p:sp>
      <p:sp>
        <p:nvSpPr>
          <p:cNvPr id="10411" name="Text Box 171"/>
          <p:cNvSpPr txBox="1">
            <a:spLocks noChangeArrowheads="1"/>
          </p:cNvSpPr>
          <p:nvPr/>
        </p:nvSpPr>
        <p:spPr bwMode="auto">
          <a:xfrm>
            <a:off x="3758848" y="4647102"/>
            <a:ext cx="2434167" cy="33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lgn="ctr">
              <a:spcBef>
                <a:spcPct val="50000"/>
              </a:spcBef>
            </a:pPr>
            <a:r>
              <a:rPr lang="en-US" sz="1500" dirty="0"/>
              <a:t>Critical </a:t>
            </a:r>
            <a:r>
              <a:rPr lang="en-US" sz="1500" dirty="0" smtClean="0"/>
              <a:t>Questions</a:t>
            </a:r>
            <a:endParaRPr lang="en-US" dirty="0"/>
          </a:p>
        </p:txBody>
      </p:sp>
      <p:sp>
        <p:nvSpPr>
          <p:cNvPr id="10412" name="Freeform 172"/>
          <p:cNvSpPr>
            <a:spLocks/>
          </p:cNvSpPr>
          <p:nvPr/>
        </p:nvSpPr>
        <p:spPr bwMode="auto">
          <a:xfrm>
            <a:off x="3757084" y="5159987"/>
            <a:ext cx="414514" cy="1122850"/>
          </a:xfrm>
          <a:custGeom>
            <a:avLst/>
            <a:gdLst>
              <a:gd name="T0" fmla="*/ 315 w 315"/>
              <a:gd name="T1" fmla="*/ 0 h 375"/>
              <a:gd name="T2" fmla="*/ 0 w 315"/>
              <a:gd name="T3" fmla="*/ 0 h 375"/>
              <a:gd name="T4" fmla="*/ 0 w 315"/>
              <a:gd name="T5" fmla="*/ 375 h 375"/>
            </a:gdLst>
            <a:ahLst/>
            <a:cxnLst>
              <a:cxn ang="0">
                <a:pos x="T0" y="T1"/>
              </a:cxn>
              <a:cxn ang="0">
                <a:pos x="T2" y="T3"/>
              </a:cxn>
              <a:cxn ang="0">
                <a:pos x="T4" y="T5"/>
              </a:cxn>
            </a:cxnLst>
            <a:rect l="0" t="0" r="r" b="b"/>
            <a:pathLst>
              <a:path w="315" h="375">
                <a:moveTo>
                  <a:pt x="315" y="0"/>
                </a:moveTo>
                <a:lnTo>
                  <a:pt x="0" y="0"/>
                </a:lnTo>
                <a:lnTo>
                  <a:pt x="0" y="375"/>
                </a:lnTo>
              </a:path>
            </a:pathLst>
          </a:custGeom>
          <a:noFill/>
          <a:ln w="38100">
            <a:solidFill>
              <a:schemeClr val="accent1"/>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0413" name="Oval 173"/>
          <p:cNvSpPr>
            <a:spLocks noChangeArrowheads="1"/>
          </p:cNvSpPr>
          <p:nvPr/>
        </p:nvSpPr>
        <p:spPr bwMode="auto">
          <a:xfrm>
            <a:off x="4459112" y="0"/>
            <a:ext cx="1950861"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lnSpc>
                <a:spcPct val="80000"/>
              </a:lnSpc>
            </a:pPr>
            <a:r>
              <a:rPr lang="en-US" sz="1600" dirty="0" smtClean="0">
                <a:cs typeface="ＭＳ Ｐゴシック" charset="0"/>
              </a:rPr>
              <a:t>Critical  </a:t>
            </a:r>
            <a:endParaRPr lang="en-US" sz="1600" dirty="0">
              <a:cs typeface="ＭＳ Ｐゴシック" charset="0"/>
            </a:endParaRPr>
          </a:p>
          <a:p>
            <a:pPr algn="ctr">
              <a:lnSpc>
                <a:spcPct val="80000"/>
              </a:lnSpc>
            </a:pPr>
            <a:r>
              <a:rPr lang="en-US" sz="1600" dirty="0">
                <a:cs typeface="ＭＳ Ｐゴシック" charset="0"/>
              </a:rPr>
              <a:t>Concepts</a:t>
            </a:r>
          </a:p>
        </p:txBody>
      </p:sp>
      <p:sp>
        <p:nvSpPr>
          <p:cNvPr id="10415" name="Freeform 175"/>
          <p:cNvSpPr>
            <a:spLocks/>
          </p:cNvSpPr>
          <p:nvPr/>
        </p:nvSpPr>
        <p:spPr bwMode="auto">
          <a:xfrm>
            <a:off x="4933598" y="624621"/>
            <a:ext cx="522111" cy="3117606"/>
          </a:xfrm>
          <a:custGeom>
            <a:avLst/>
            <a:gdLst>
              <a:gd name="T0" fmla="*/ 148 w 318"/>
              <a:gd name="T1" fmla="*/ 0 h 1606"/>
              <a:gd name="T2" fmla="*/ 318 w 318"/>
              <a:gd name="T3" fmla="*/ 0 h 1606"/>
              <a:gd name="T4" fmla="*/ 318 w 318"/>
              <a:gd name="T5" fmla="*/ 1606 h 1606"/>
              <a:gd name="T6" fmla="*/ 0 w 318"/>
              <a:gd name="T7" fmla="*/ 1606 h 1606"/>
            </a:gdLst>
            <a:ahLst/>
            <a:cxnLst>
              <a:cxn ang="0">
                <a:pos x="T0" y="T1"/>
              </a:cxn>
              <a:cxn ang="0">
                <a:pos x="T2" y="T3"/>
              </a:cxn>
              <a:cxn ang="0">
                <a:pos x="T4" y="T5"/>
              </a:cxn>
              <a:cxn ang="0">
                <a:pos x="T6" y="T7"/>
              </a:cxn>
            </a:cxnLst>
            <a:rect l="0" t="0" r="r" b="b"/>
            <a:pathLst>
              <a:path w="318" h="1606">
                <a:moveTo>
                  <a:pt x="148" y="0"/>
                </a:moveTo>
                <a:lnTo>
                  <a:pt x="318" y="0"/>
                </a:lnTo>
                <a:lnTo>
                  <a:pt x="318" y="1606"/>
                </a:lnTo>
                <a:lnTo>
                  <a:pt x="0" y="1606"/>
                </a:lnTo>
              </a:path>
            </a:pathLst>
          </a:custGeom>
          <a:noFill/>
          <a:ln w="38100">
            <a:solidFill>
              <a:srgbClr val="B70202"/>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57" name="Oval 155"/>
          <p:cNvSpPr>
            <a:spLocks noChangeArrowheads="1"/>
          </p:cNvSpPr>
          <p:nvPr/>
        </p:nvSpPr>
        <p:spPr bwMode="auto">
          <a:xfrm>
            <a:off x="4143809" y="2775349"/>
            <a:ext cx="1862667" cy="644769"/>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r>
              <a:rPr lang="en-US" dirty="0" smtClean="0">
                <a:cs typeface="ＭＳ Ｐゴシック" charset="0"/>
              </a:rPr>
              <a:t>Line links</a:t>
            </a:r>
          </a:p>
          <a:p>
            <a:pPr algn="ctr"/>
            <a:r>
              <a:rPr lang="en-US" dirty="0" smtClean="0">
                <a:cs typeface="ＭＳ Ｐゴシック" charset="0"/>
              </a:rPr>
              <a:t> for meaning</a:t>
            </a:r>
            <a:endParaRPr lang="en-US" dirty="0">
              <a:cs typeface="ＭＳ Ｐゴシック" charset="0"/>
            </a:endParaRPr>
          </a:p>
        </p:txBody>
      </p:sp>
    </p:spTree>
    <p:extLst>
      <p:ext uri="{BB962C8B-B14F-4D97-AF65-F5344CB8AC3E}">
        <p14:creationId xmlns:p14="http://schemas.microsoft.com/office/powerpoint/2010/main" val="7947312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177323" cy="4801315"/>
          </a:xfrm>
          <a:prstGeom prst="rect">
            <a:avLst/>
          </a:prstGeom>
        </p:spPr>
        <p:txBody>
          <a:bodyPr wrap="square">
            <a:spAutoFit/>
          </a:bodyPr>
          <a:lstStyle/>
          <a:p>
            <a:pPr lvl="0"/>
            <a:r>
              <a:rPr lang="en-US" dirty="0"/>
              <a:t>Key Ideas and Details:</a:t>
            </a:r>
          </a:p>
          <a:p>
            <a:pPr lvl="0"/>
            <a:r>
              <a:rPr lang="en-US" dirty="0"/>
              <a:t>	Determine  information, make inferences, cite evidence, draw conclusions</a:t>
            </a:r>
          </a:p>
          <a:p>
            <a:pPr lvl="0"/>
            <a:r>
              <a:rPr lang="en-US" dirty="0"/>
              <a:t>	</a:t>
            </a:r>
            <a:r>
              <a:rPr lang="en-US" b="1" dirty="0"/>
              <a:t>Determine central ideas or themes , their development and summarize</a:t>
            </a:r>
          </a:p>
          <a:p>
            <a:pPr lvl="0"/>
            <a:r>
              <a:rPr lang="en-US" b="1" dirty="0"/>
              <a:t>	Analyze development of people, events and ideas.</a:t>
            </a:r>
          </a:p>
          <a:p>
            <a:pPr lvl="0"/>
            <a:endParaRPr lang="en-US" dirty="0"/>
          </a:p>
          <a:p>
            <a:pPr lvl="0"/>
            <a:r>
              <a:rPr lang="en-US" dirty="0"/>
              <a:t>Craft and Structure</a:t>
            </a:r>
          </a:p>
          <a:p>
            <a:pPr lvl="0"/>
            <a:r>
              <a:rPr lang="en-US" dirty="0"/>
              <a:t>	Interpret words and phrases</a:t>
            </a:r>
          </a:p>
          <a:p>
            <a:pPr lvl="0"/>
            <a:r>
              <a:rPr lang="en-US" dirty="0"/>
              <a:t>	Analyze structure of text to get the big picture</a:t>
            </a:r>
          </a:p>
          <a:p>
            <a:pPr lvl="0"/>
            <a:r>
              <a:rPr lang="en-US" dirty="0"/>
              <a:t>	Assess point of view or purpose</a:t>
            </a:r>
          </a:p>
          <a:p>
            <a:pPr lvl="0"/>
            <a:endParaRPr lang="en-US" dirty="0"/>
          </a:p>
          <a:p>
            <a:pPr lvl="0"/>
            <a:r>
              <a:rPr lang="en-US" dirty="0"/>
              <a:t>Integrate knowledge and Ideas</a:t>
            </a:r>
          </a:p>
          <a:p>
            <a:pPr lvl="0"/>
            <a:r>
              <a:rPr lang="en-US" dirty="0"/>
              <a:t>	Integrate and evaluate content in different formats</a:t>
            </a:r>
          </a:p>
          <a:p>
            <a:pPr lvl="0"/>
            <a:r>
              <a:rPr lang="en-US" dirty="0"/>
              <a:t>	Identify and evaluate arguments, claims,  reasoning and evidence</a:t>
            </a:r>
          </a:p>
          <a:p>
            <a:pPr lvl="0"/>
            <a:r>
              <a:rPr lang="en-US" dirty="0"/>
              <a:t>	Compare approaches to different themes or topics</a:t>
            </a:r>
          </a:p>
          <a:p>
            <a:pPr lvl="0"/>
            <a:endParaRPr lang="en-US" dirty="0"/>
          </a:p>
          <a:p>
            <a:pPr lvl="0"/>
            <a:r>
              <a:rPr lang="en-US" dirty="0"/>
              <a:t>Range </a:t>
            </a:r>
          </a:p>
          <a:p>
            <a:pPr lvl="0"/>
            <a:endParaRPr lang="en-US" dirty="0"/>
          </a:p>
        </p:txBody>
      </p:sp>
      <p:sp>
        <p:nvSpPr>
          <p:cNvPr id="5" name="Title 4"/>
          <p:cNvSpPr>
            <a:spLocks noGrp="1"/>
          </p:cNvSpPr>
          <p:nvPr>
            <p:ph type="ctrTitle"/>
          </p:nvPr>
        </p:nvSpPr>
        <p:spPr>
          <a:xfrm>
            <a:off x="577241" y="501346"/>
            <a:ext cx="8040884" cy="1496493"/>
          </a:xfrm>
        </p:spPr>
        <p:txBody>
          <a:bodyPr>
            <a:noAutofit/>
          </a:bodyPr>
          <a:lstStyle/>
          <a:p>
            <a:r>
              <a:rPr lang="en-US" sz="3600" dirty="0" smtClean="0"/>
              <a:t>The Match:</a:t>
            </a:r>
            <a:r>
              <a:rPr lang="en-US" sz="3600" dirty="0"/>
              <a:t> </a:t>
            </a:r>
            <a:r>
              <a:rPr lang="en-US" sz="3600" dirty="0" smtClean="0"/>
              <a:t>Question Exploration</a:t>
            </a:r>
            <a:br>
              <a:rPr lang="en-US" sz="3600" dirty="0" smtClean="0"/>
            </a:br>
            <a:r>
              <a:rPr lang="en-US" sz="3600" dirty="0" smtClean="0"/>
              <a:t>It’s all about critical questions and Main Idea Answers</a:t>
            </a:r>
            <a:endParaRPr lang="en-US" sz="3600" dirty="0"/>
          </a:p>
        </p:txBody>
      </p:sp>
    </p:spTree>
    <p:extLst>
      <p:ext uri="{BB962C8B-B14F-4D97-AF65-F5344CB8AC3E}">
        <p14:creationId xmlns:p14="http://schemas.microsoft.com/office/powerpoint/2010/main" val="32296160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Date Placeholder 1"/>
          <p:cNvSpPr>
            <a:spLocks noGrp="1"/>
          </p:cNvSpPr>
          <p:nvPr>
            <p:ph type="dt" sz="half" idx="10"/>
          </p:nvPr>
        </p:nvSpPr>
        <p:spPr/>
        <p:txBody>
          <a:bodyPr/>
          <a:lstStyle/>
          <a:p>
            <a:endParaRPr lang="en-US"/>
          </a:p>
        </p:txBody>
      </p:sp>
      <p:sp>
        <p:nvSpPr>
          <p:cNvPr id="89" name="Footer Placeholder 2"/>
          <p:cNvSpPr>
            <a:spLocks noGrp="1"/>
          </p:cNvSpPr>
          <p:nvPr>
            <p:ph type="ftr" sz="quarter" idx="11"/>
          </p:nvPr>
        </p:nvSpPr>
        <p:spPr/>
        <p:txBody>
          <a:bodyPr/>
          <a:lstStyle/>
          <a:p>
            <a:endParaRPr lang="en-US"/>
          </a:p>
        </p:txBody>
      </p:sp>
      <p:sp>
        <p:nvSpPr>
          <p:cNvPr id="9295" name="Oval 79"/>
          <p:cNvSpPr>
            <a:spLocks noChangeArrowheads="1"/>
          </p:cNvSpPr>
          <p:nvPr/>
        </p:nvSpPr>
        <p:spPr bwMode="auto">
          <a:xfrm>
            <a:off x="6729237" y="0"/>
            <a:ext cx="1959680" cy="961659"/>
          </a:xfrm>
          <a:prstGeom prst="ellipse">
            <a:avLst/>
          </a:prstGeom>
          <a:solidFill>
            <a:srgbClr val="DFDFDF"/>
          </a:solidFill>
          <a:ln w="50800">
            <a:solidFill>
              <a:schemeClr val="accent2"/>
            </a:solidFill>
            <a:round/>
            <a:headEnd/>
            <a:tailEnd/>
          </a:ln>
        </p:spPr>
        <p:txBody>
          <a:bodyPr wrap="none" lIns="103236" tIns="51618" rIns="103236" bIns="51618" anchor="ctr"/>
          <a:lstStyle/>
          <a:p>
            <a:endParaRPr lang="en-US"/>
          </a:p>
        </p:txBody>
      </p:sp>
      <p:sp>
        <p:nvSpPr>
          <p:cNvPr id="9296" name="Text Box 80"/>
          <p:cNvSpPr txBox="1">
            <a:spLocks noChangeArrowheads="1"/>
          </p:cNvSpPr>
          <p:nvPr/>
        </p:nvSpPr>
        <p:spPr bwMode="auto">
          <a:xfrm>
            <a:off x="1435242" y="229709"/>
            <a:ext cx="1580444" cy="6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dirty="0" smtClean="0">
                <a:cs typeface="ＭＳ Ｐゴシック" charset="0"/>
              </a:rPr>
              <a:t>Critical Questions</a:t>
            </a:r>
            <a:endParaRPr lang="en-US" dirty="0">
              <a:cs typeface="ＭＳ Ｐゴシック" charset="0"/>
            </a:endParaRPr>
          </a:p>
        </p:txBody>
      </p:sp>
      <p:sp>
        <p:nvSpPr>
          <p:cNvPr id="9218" name="Rectangle 2"/>
          <p:cNvSpPr>
            <a:spLocks noChangeArrowheads="1"/>
          </p:cNvSpPr>
          <p:nvPr/>
        </p:nvSpPr>
        <p:spPr bwMode="auto">
          <a:xfrm>
            <a:off x="3254100" y="609967"/>
            <a:ext cx="2648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b="1">
                <a:solidFill>
                  <a:srgbClr val="000000"/>
                </a:solidFill>
              </a:rPr>
              <a:t>Question Exploration Guide</a:t>
            </a:r>
            <a:endParaRPr lang="en-US"/>
          </a:p>
        </p:txBody>
      </p:sp>
      <p:sp>
        <p:nvSpPr>
          <p:cNvPr id="9219" name="Rectangle 3"/>
          <p:cNvSpPr>
            <a:spLocks noChangeArrowheads="1"/>
          </p:cNvSpPr>
          <p:nvPr/>
        </p:nvSpPr>
        <p:spPr bwMode="auto">
          <a:xfrm>
            <a:off x="1453444" y="697890"/>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grpSp>
        <p:nvGrpSpPr>
          <p:cNvPr id="9221" name="Group 5"/>
          <p:cNvGrpSpPr>
            <a:grpSpLocks/>
          </p:cNvGrpSpPr>
          <p:nvPr/>
        </p:nvGrpSpPr>
        <p:grpSpPr bwMode="auto">
          <a:xfrm>
            <a:off x="6536973" y="1245577"/>
            <a:ext cx="1613959" cy="122727"/>
            <a:chOff x="3503" y="388"/>
            <a:chExt cx="1248" cy="107"/>
          </a:xfrm>
        </p:grpSpPr>
        <p:sp>
          <p:nvSpPr>
            <p:cNvPr id="9222" name="Rectangle 6"/>
            <p:cNvSpPr>
              <a:spLocks noChangeArrowheads="1"/>
            </p:cNvSpPr>
            <p:nvPr/>
          </p:nvSpPr>
          <p:spPr bwMode="auto">
            <a:xfrm>
              <a:off x="3503" y="388"/>
              <a:ext cx="2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067"/>
              <a:r>
                <a:rPr lang="en-US" sz="800" b="1">
                  <a:solidFill>
                    <a:srgbClr val="000000"/>
                  </a:solidFill>
                </a:rPr>
                <a:t>Date:   </a:t>
              </a:r>
              <a:endParaRPr lang="en-US"/>
            </a:p>
          </p:txBody>
        </p:sp>
        <p:sp>
          <p:nvSpPr>
            <p:cNvPr id="9223" name="Line 7"/>
            <p:cNvSpPr>
              <a:spLocks noChangeShapeType="1"/>
            </p:cNvSpPr>
            <p:nvPr/>
          </p:nvSpPr>
          <p:spPr bwMode="auto">
            <a:xfrm>
              <a:off x="3718" y="452"/>
              <a:ext cx="10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endParaRPr lang="en-US"/>
            </a:p>
          </p:txBody>
        </p:sp>
      </p:grpSp>
      <p:grpSp>
        <p:nvGrpSpPr>
          <p:cNvPr id="9224" name="Group 8"/>
          <p:cNvGrpSpPr>
            <a:grpSpLocks/>
          </p:cNvGrpSpPr>
          <p:nvPr/>
        </p:nvGrpSpPr>
        <p:grpSpPr bwMode="auto">
          <a:xfrm>
            <a:off x="3141487" y="1110029"/>
            <a:ext cx="3077986" cy="122727"/>
            <a:chOff x="1428" y="388"/>
            <a:chExt cx="1774" cy="114"/>
          </a:xfrm>
        </p:grpSpPr>
        <p:sp>
          <p:nvSpPr>
            <p:cNvPr id="9225" name="Rectangle 9"/>
            <p:cNvSpPr>
              <a:spLocks noChangeArrowheads="1"/>
            </p:cNvSpPr>
            <p:nvPr/>
          </p:nvSpPr>
          <p:spPr bwMode="auto">
            <a:xfrm>
              <a:off x="1428" y="388"/>
              <a:ext cx="10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Title</a:t>
              </a:r>
              <a:endParaRPr lang="en-US"/>
            </a:p>
          </p:txBody>
        </p:sp>
        <p:sp>
          <p:nvSpPr>
            <p:cNvPr id="9226" name="Line 10"/>
            <p:cNvSpPr>
              <a:spLocks noChangeShapeType="1"/>
            </p:cNvSpPr>
            <p:nvPr/>
          </p:nvSpPr>
          <p:spPr bwMode="auto">
            <a:xfrm>
              <a:off x="1610" y="452"/>
              <a:ext cx="15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grpSp>
        <p:nvGrpSpPr>
          <p:cNvPr id="9227" name="Group 11"/>
          <p:cNvGrpSpPr>
            <a:grpSpLocks/>
          </p:cNvGrpSpPr>
          <p:nvPr/>
        </p:nvGrpSpPr>
        <p:grpSpPr bwMode="auto">
          <a:xfrm>
            <a:off x="2054931" y="1144834"/>
            <a:ext cx="1113013" cy="246529"/>
            <a:chOff x="152" y="302"/>
            <a:chExt cx="608" cy="229"/>
          </a:xfrm>
        </p:grpSpPr>
        <p:sp>
          <p:nvSpPr>
            <p:cNvPr id="9228" name="Rectangle 12"/>
            <p:cNvSpPr>
              <a:spLocks noChangeArrowheads="1"/>
            </p:cNvSpPr>
            <p:nvPr/>
          </p:nvSpPr>
          <p:spPr bwMode="auto">
            <a:xfrm>
              <a:off x="152" y="302"/>
              <a:ext cx="2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Critical</a:t>
              </a:r>
            </a:p>
            <a:p>
              <a:pPr defTabSz="914067"/>
              <a:r>
                <a:rPr lang="en-US" sz="800" b="1">
                  <a:solidFill>
                    <a:srgbClr val="000000"/>
                  </a:solidFill>
                </a:rPr>
                <a:t>Question #:</a:t>
              </a:r>
            </a:p>
          </p:txBody>
        </p:sp>
        <p:sp>
          <p:nvSpPr>
            <p:cNvPr id="9229" name="Line 13"/>
            <p:cNvSpPr>
              <a:spLocks noChangeShapeType="1"/>
            </p:cNvSpPr>
            <p:nvPr/>
          </p:nvSpPr>
          <p:spPr bwMode="auto">
            <a:xfrm>
              <a:off x="557" y="452"/>
              <a:ext cx="2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9230" name="Rectangle 14"/>
          <p:cNvSpPr>
            <a:spLocks noChangeArrowheads="1"/>
          </p:cNvSpPr>
          <p:nvPr/>
        </p:nvSpPr>
        <p:spPr bwMode="auto">
          <a:xfrm>
            <a:off x="4806598" y="950669"/>
            <a:ext cx="28162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Name:   </a:t>
            </a:r>
            <a:endParaRPr lang="en-US"/>
          </a:p>
        </p:txBody>
      </p:sp>
      <p:sp>
        <p:nvSpPr>
          <p:cNvPr id="9231" name="Line 15"/>
          <p:cNvSpPr>
            <a:spLocks noChangeShapeType="1"/>
          </p:cNvSpPr>
          <p:nvPr/>
        </p:nvSpPr>
        <p:spPr bwMode="auto">
          <a:xfrm>
            <a:off x="5266973" y="1022106"/>
            <a:ext cx="2952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32" name="Line 16"/>
          <p:cNvSpPr>
            <a:spLocks noChangeShapeType="1"/>
          </p:cNvSpPr>
          <p:nvPr/>
        </p:nvSpPr>
        <p:spPr bwMode="auto">
          <a:xfrm>
            <a:off x="1931460" y="1022106"/>
            <a:ext cx="2536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33" name="Rectangle 17"/>
          <p:cNvSpPr>
            <a:spLocks noChangeArrowheads="1"/>
          </p:cNvSpPr>
          <p:nvPr/>
        </p:nvSpPr>
        <p:spPr bwMode="auto">
          <a:xfrm>
            <a:off x="867834" y="937847"/>
            <a:ext cx="63959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Text Reference</a:t>
            </a:r>
          </a:p>
        </p:txBody>
      </p:sp>
      <p:grpSp>
        <p:nvGrpSpPr>
          <p:cNvPr id="9234" name="Group 18"/>
          <p:cNvGrpSpPr>
            <a:grpSpLocks/>
          </p:cNvGrpSpPr>
          <p:nvPr/>
        </p:nvGrpSpPr>
        <p:grpSpPr bwMode="auto">
          <a:xfrm>
            <a:off x="867833" y="1064237"/>
            <a:ext cx="1031876" cy="302235"/>
            <a:chOff x="857" y="218"/>
            <a:chExt cx="563" cy="285"/>
          </a:xfrm>
        </p:grpSpPr>
        <p:sp>
          <p:nvSpPr>
            <p:cNvPr id="9235" name="Rectangle 19"/>
            <p:cNvSpPr>
              <a:spLocks noChangeArrowheads="1"/>
            </p:cNvSpPr>
            <p:nvPr/>
          </p:nvSpPr>
          <p:spPr bwMode="auto">
            <a:xfrm>
              <a:off x="857" y="218"/>
              <a:ext cx="1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Course</a:t>
              </a:r>
            </a:p>
          </p:txBody>
        </p:sp>
        <p:sp>
          <p:nvSpPr>
            <p:cNvPr id="9236" name="Rectangle 20"/>
            <p:cNvSpPr>
              <a:spLocks noChangeArrowheads="1"/>
            </p:cNvSpPr>
            <p:nvPr/>
          </p:nvSpPr>
          <p:spPr bwMode="auto">
            <a:xfrm>
              <a:off x="857" y="387"/>
              <a:ext cx="1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Lesson</a:t>
              </a:r>
            </a:p>
          </p:txBody>
        </p:sp>
        <p:sp>
          <p:nvSpPr>
            <p:cNvPr id="9237" name="Line 21"/>
            <p:cNvSpPr>
              <a:spLocks noChangeShapeType="1"/>
            </p:cNvSpPr>
            <p:nvPr/>
          </p:nvSpPr>
          <p:spPr bwMode="auto">
            <a:xfrm>
              <a:off x="1134" y="280"/>
              <a:ext cx="2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9238" name="Line 22"/>
            <p:cNvSpPr>
              <a:spLocks noChangeShapeType="1"/>
            </p:cNvSpPr>
            <p:nvPr/>
          </p:nvSpPr>
          <p:spPr bwMode="auto">
            <a:xfrm>
              <a:off x="1136" y="369"/>
              <a:ext cx="2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9239" name="Line 23"/>
            <p:cNvSpPr>
              <a:spLocks noChangeShapeType="1"/>
            </p:cNvSpPr>
            <p:nvPr/>
          </p:nvSpPr>
          <p:spPr bwMode="auto">
            <a:xfrm>
              <a:off x="1135" y="452"/>
              <a:ext cx="2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9240" name="Rectangle 24"/>
            <p:cNvSpPr>
              <a:spLocks noChangeArrowheads="1"/>
            </p:cNvSpPr>
            <p:nvPr/>
          </p:nvSpPr>
          <p:spPr bwMode="auto">
            <a:xfrm>
              <a:off x="857" y="304"/>
              <a:ext cx="1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Unit</a:t>
              </a:r>
            </a:p>
          </p:txBody>
        </p:sp>
      </p:grpSp>
      <p:sp>
        <p:nvSpPr>
          <p:cNvPr id="9241" name="Rectangle 25"/>
          <p:cNvSpPr>
            <a:spLocks noChangeArrowheads="1"/>
          </p:cNvSpPr>
          <p:nvPr/>
        </p:nvSpPr>
        <p:spPr bwMode="auto">
          <a:xfrm>
            <a:off x="961320" y="5410933"/>
            <a:ext cx="13194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a:solidFill>
                  <a:srgbClr val="000000"/>
                </a:solidFill>
              </a:rPr>
              <a:t>How can we use the main idea?</a:t>
            </a:r>
          </a:p>
        </p:txBody>
      </p:sp>
      <p:sp>
        <p:nvSpPr>
          <p:cNvPr id="9242" name="Rectangle 26"/>
          <p:cNvSpPr>
            <a:spLocks noChangeArrowheads="1"/>
          </p:cNvSpPr>
          <p:nvPr/>
        </p:nvSpPr>
        <p:spPr bwMode="auto">
          <a:xfrm>
            <a:off x="4614334" y="5330337"/>
            <a:ext cx="3829403" cy="92319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grpSp>
        <p:nvGrpSpPr>
          <p:cNvPr id="9243" name="Group 27"/>
          <p:cNvGrpSpPr>
            <a:grpSpLocks/>
          </p:cNvGrpSpPr>
          <p:nvPr/>
        </p:nvGrpSpPr>
        <p:grpSpPr bwMode="auto">
          <a:xfrm>
            <a:off x="740823" y="5372466"/>
            <a:ext cx="108967" cy="389342"/>
            <a:chOff x="1917" y="1013"/>
            <a:chExt cx="63" cy="227"/>
          </a:xfrm>
        </p:grpSpPr>
        <p:sp>
          <p:nvSpPr>
            <p:cNvPr id="9244" name="Oval 28"/>
            <p:cNvSpPr>
              <a:spLocks noChangeArrowheads="1"/>
            </p:cNvSpPr>
            <p:nvPr/>
          </p:nvSpPr>
          <p:spPr bwMode="auto">
            <a:xfrm>
              <a:off x="1917" y="1013"/>
              <a:ext cx="0" cy="22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9245" name="Rectangle 29"/>
            <p:cNvSpPr>
              <a:spLocks noChangeArrowheads="1"/>
            </p:cNvSpPr>
            <p:nvPr/>
          </p:nvSpPr>
          <p:spPr bwMode="auto">
            <a:xfrm>
              <a:off x="1946" y="1027"/>
              <a:ext cx="3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5</a:t>
              </a:r>
              <a:endParaRPr lang="en-US"/>
            </a:p>
          </p:txBody>
        </p:sp>
      </p:grpSp>
      <p:sp>
        <p:nvSpPr>
          <p:cNvPr id="9246" name="Rectangle 30"/>
          <p:cNvSpPr>
            <a:spLocks noChangeArrowheads="1"/>
          </p:cNvSpPr>
          <p:nvPr/>
        </p:nvSpPr>
        <p:spPr bwMode="auto">
          <a:xfrm>
            <a:off x="657932" y="5317516"/>
            <a:ext cx="3834694" cy="93967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9247" name="Rectangle 31"/>
          <p:cNvSpPr>
            <a:spLocks noChangeArrowheads="1"/>
          </p:cNvSpPr>
          <p:nvPr/>
        </p:nvSpPr>
        <p:spPr bwMode="auto">
          <a:xfrm>
            <a:off x="4901848" y="5399943"/>
            <a:ext cx="21172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a:solidFill>
                  <a:srgbClr val="000000"/>
                </a:solidFill>
              </a:rPr>
              <a:t>Is there an Overall  Idea? Is there a real-world use?</a:t>
            </a:r>
          </a:p>
        </p:txBody>
      </p:sp>
      <p:grpSp>
        <p:nvGrpSpPr>
          <p:cNvPr id="9248" name="Group 32"/>
          <p:cNvGrpSpPr>
            <a:grpSpLocks/>
          </p:cNvGrpSpPr>
          <p:nvPr/>
        </p:nvGrpSpPr>
        <p:grpSpPr bwMode="auto">
          <a:xfrm>
            <a:off x="4665478" y="5370640"/>
            <a:ext cx="105833" cy="388766"/>
            <a:chOff x="2831" y="2860"/>
            <a:chExt cx="60" cy="256"/>
          </a:xfrm>
        </p:grpSpPr>
        <p:sp>
          <p:nvSpPr>
            <p:cNvPr id="9249" name="Rectangle 33"/>
            <p:cNvSpPr>
              <a:spLocks noChangeArrowheads="1"/>
            </p:cNvSpPr>
            <p:nvPr/>
          </p:nvSpPr>
          <p:spPr bwMode="auto">
            <a:xfrm>
              <a:off x="2858" y="2876"/>
              <a:ext cx="3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6</a:t>
              </a:r>
              <a:endParaRPr lang="en-US"/>
            </a:p>
          </p:txBody>
        </p:sp>
        <p:sp>
          <p:nvSpPr>
            <p:cNvPr id="9250" name="Oval 34"/>
            <p:cNvSpPr>
              <a:spLocks noChangeArrowheads="1"/>
            </p:cNvSpPr>
            <p:nvPr/>
          </p:nvSpPr>
          <p:spPr bwMode="auto">
            <a:xfrm>
              <a:off x="2831" y="2860"/>
              <a:ext cx="0" cy="25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grpSp>
      <p:grpSp>
        <p:nvGrpSpPr>
          <p:cNvPr id="9251" name="Group 35"/>
          <p:cNvGrpSpPr>
            <a:grpSpLocks/>
          </p:cNvGrpSpPr>
          <p:nvPr/>
        </p:nvGrpSpPr>
        <p:grpSpPr bwMode="auto">
          <a:xfrm>
            <a:off x="774353" y="1523998"/>
            <a:ext cx="104336" cy="391568"/>
            <a:chOff x="423" y="534"/>
            <a:chExt cx="55" cy="337"/>
          </a:xfrm>
        </p:grpSpPr>
        <p:sp>
          <p:nvSpPr>
            <p:cNvPr id="9252" name="Oval 36"/>
            <p:cNvSpPr>
              <a:spLocks noChangeArrowheads="1"/>
            </p:cNvSpPr>
            <p:nvPr/>
          </p:nvSpPr>
          <p:spPr bwMode="auto">
            <a:xfrm>
              <a:off x="453" y="536"/>
              <a:ext cx="0" cy="3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9253" name="Oval 37"/>
            <p:cNvSpPr>
              <a:spLocks noChangeArrowheads="1"/>
            </p:cNvSpPr>
            <p:nvPr/>
          </p:nvSpPr>
          <p:spPr bwMode="auto">
            <a:xfrm>
              <a:off x="423" y="534"/>
              <a:ext cx="0" cy="33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9254" name="Rectangle 38"/>
            <p:cNvSpPr>
              <a:spLocks noChangeArrowheads="1"/>
            </p:cNvSpPr>
            <p:nvPr/>
          </p:nvSpPr>
          <p:spPr bwMode="auto">
            <a:xfrm>
              <a:off x="447" y="547"/>
              <a:ext cx="3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1</a:t>
              </a:r>
              <a:endParaRPr lang="en-US"/>
            </a:p>
          </p:txBody>
        </p:sp>
      </p:grpSp>
      <p:sp>
        <p:nvSpPr>
          <p:cNvPr id="9255" name="Rectangle 39"/>
          <p:cNvSpPr>
            <a:spLocks noChangeArrowheads="1"/>
          </p:cNvSpPr>
          <p:nvPr/>
        </p:nvSpPr>
        <p:spPr bwMode="auto">
          <a:xfrm>
            <a:off x="1007182" y="1555140"/>
            <a:ext cx="12384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a:solidFill>
                  <a:srgbClr val="000000"/>
                </a:solidFill>
              </a:rPr>
              <a:t>What is the </a:t>
            </a:r>
            <a:r>
              <a:rPr lang="en-US" sz="800" u="sng">
                <a:solidFill>
                  <a:srgbClr val="000000"/>
                </a:solidFill>
              </a:rPr>
              <a:t>Critical Question</a:t>
            </a:r>
            <a:r>
              <a:rPr lang="en-US" sz="800">
                <a:solidFill>
                  <a:srgbClr val="000000"/>
                </a:solidFill>
              </a:rPr>
              <a:t>?</a:t>
            </a:r>
          </a:p>
        </p:txBody>
      </p:sp>
      <p:sp>
        <p:nvSpPr>
          <p:cNvPr id="9256" name="Text Box 40"/>
          <p:cNvSpPr txBox="1">
            <a:spLocks noChangeArrowheads="1"/>
          </p:cNvSpPr>
          <p:nvPr/>
        </p:nvSpPr>
        <p:spPr bwMode="auto">
          <a:xfrm>
            <a:off x="2026709" y="1644894"/>
            <a:ext cx="184630" cy="3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20838" defTabSz="809625">
              <a:defRPr sz="2400">
                <a:solidFill>
                  <a:schemeClr val="tx1"/>
                </a:solidFill>
                <a:latin typeface="Times" charset="0"/>
                <a:ea typeface="ＭＳ Ｐゴシック" charset="0"/>
              </a:defRPr>
            </a:lvl5pPr>
            <a:lvl6pPr marL="2078038" defTabSz="809625" eaLnBrk="0" fontAlgn="base" hangingPunct="0">
              <a:spcBef>
                <a:spcPct val="0"/>
              </a:spcBef>
              <a:spcAft>
                <a:spcPct val="0"/>
              </a:spcAft>
              <a:defRPr sz="2400">
                <a:solidFill>
                  <a:schemeClr val="tx1"/>
                </a:solidFill>
                <a:latin typeface="Times" charset="0"/>
                <a:ea typeface="ＭＳ Ｐゴシック" charset="0"/>
              </a:defRPr>
            </a:lvl6pPr>
            <a:lvl7pPr marL="2535238" defTabSz="809625" eaLnBrk="0" fontAlgn="base" hangingPunct="0">
              <a:spcBef>
                <a:spcPct val="0"/>
              </a:spcBef>
              <a:spcAft>
                <a:spcPct val="0"/>
              </a:spcAft>
              <a:defRPr sz="2400">
                <a:solidFill>
                  <a:schemeClr val="tx1"/>
                </a:solidFill>
                <a:latin typeface="Times" charset="0"/>
                <a:ea typeface="ＭＳ Ｐゴシック" charset="0"/>
              </a:defRPr>
            </a:lvl7pPr>
            <a:lvl8pPr marL="2992438" defTabSz="809625" eaLnBrk="0" fontAlgn="base" hangingPunct="0">
              <a:spcBef>
                <a:spcPct val="0"/>
              </a:spcBef>
              <a:spcAft>
                <a:spcPct val="0"/>
              </a:spcAft>
              <a:defRPr sz="2400">
                <a:solidFill>
                  <a:schemeClr val="tx1"/>
                </a:solidFill>
                <a:latin typeface="Times" charset="0"/>
                <a:ea typeface="ＭＳ Ｐゴシック" charset="0"/>
              </a:defRPr>
            </a:lvl8pPr>
            <a:lvl9pPr marL="3449638" defTabSz="809625" eaLnBrk="0" fontAlgn="base" hangingPunct="0">
              <a:spcBef>
                <a:spcPct val="0"/>
              </a:spcBef>
              <a:spcAft>
                <a:spcPct val="0"/>
              </a:spcAft>
              <a:defRPr sz="2400">
                <a:solidFill>
                  <a:schemeClr val="tx1"/>
                </a:solidFill>
                <a:latin typeface="Times" charset="0"/>
                <a:ea typeface="ＭＳ Ｐゴシック" charset="0"/>
              </a:defRPr>
            </a:lvl9pPr>
          </a:lstStyle>
          <a:p>
            <a:endParaRPr lang="en-US" sz="1500" b="1">
              <a:latin typeface="Tekton" charset="0"/>
            </a:endParaRPr>
          </a:p>
        </p:txBody>
      </p:sp>
      <p:sp>
        <p:nvSpPr>
          <p:cNvPr id="9257" name="Rectangle 41"/>
          <p:cNvSpPr>
            <a:spLocks noChangeArrowheads="1"/>
          </p:cNvSpPr>
          <p:nvPr/>
        </p:nvSpPr>
        <p:spPr bwMode="auto">
          <a:xfrm>
            <a:off x="657932" y="1483702"/>
            <a:ext cx="7748763" cy="43595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defTabSz="914067"/>
            <a:endParaRPr lang="en-US">
              <a:latin typeface="Tekton" charset="0"/>
            </a:endParaRPr>
          </a:p>
        </p:txBody>
      </p:sp>
      <p:sp>
        <p:nvSpPr>
          <p:cNvPr id="9259" name="Rectangle 43"/>
          <p:cNvSpPr>
            <a:spLocks noChangeArrowheads="1"/>
          </p:cNvSpPr>
          <p:nvPr/>
        </p:nvSpPr>
        <p:spPr bwMode="auto">
          <a:xfrm>
            <a:off x="943681" y="4601308"/>
            <a:ext cx="13101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a:solidFill>
                  <a:srgbClr val="000000"/>
                </a:solidFill>
              </a:rPr>
              <a:t> What is the </a:t>
            </a:r>
            <a:r>
              <a:rPr lang="en-US" sz="800" u="sng">
                <a:solidFill>
                  <a:srgbClr val="000000"/>
                </a:solidFill>
              </a:rPr>
              <a:t>main Idea</a:t>
            </a:r>
            <a:r>
              <a:rPr lang="en-US" sz="800">
                <a:solidFill>
                  <a:srgbClr val="000000"/>
                </a:solidFill>
              </a:rPr>
              <a:t> answer?</a:t>
            </a:r>
            <a:endParaRPr lang="en-US"/>
          </a:p>
        </p:txBody>
      </p:sp>
      <p:sp>
        <p:nvSpPr>
          <p:cNvPr id="9260" name="Rectangle 44"/>
          <p:cNvSpPr>
            <a:spLocks noChangeArrowheads="1"/>
          </p:cNvSpPr>
          <p:nvPr/>
        </p:nvSpPr>
        <p:spPr bwMode="auto">
          <a:xfrm>
            <a:off x="970139" y="4683737"/>
            <a:ext cx="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14067"/>
            <a:endParaRPr lang="en-US" sz="1500">
              <a:latin typeface="Tekton" charset="0"/>
            </a:endParaRPr>
          </a:p>
        </p:txBody>
      </p:sp>
      <p:grpSp>
        <p:nvGrpSpPr>
          <p:cNvPr id="9262" name="Group 46"/>
          <p:cNvGrpSpPr>
            <a:grpSpLocks/>
          </p:cNvGrpSpPr>
          <p:nvPr/>
        </p:nvGrpSpPr>
        <p:grpSpPr bwMode="auto">
          <a:xfrm>
            <a:off x="739084" y="4561009"/>
            <a:ext cx="121914" cy="390026"/>
            <a:chOff x="1917" y="1013"/>
            <a:chExt cx="63" cy="239"/>
          </a:xfrm>
        </p:grpSpPr>
        <p:sp>
          <p:nvSpPr>
            <p:cNvPr id="9263" name="Oval 47"/>
            <p:cNvSpPr>
              <a:spLocks noChangeArrowheads="1"/>
            </p:cNvSpPr>
            <p:nvPr/>
          </p:nvSpPr>
          <p:spPr bwMode="auto">
            <a:xfrm>
              <a:off x="1917" y="1013"/>
              <a:ext cx="0" cy="239"/>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9264" name="Rectangle 48"/>
            <p:cNvSpPr>
              <a:spLocks noChangeArrowheads="1"/>
            </p:cNvSpPr>
            <p:nvPr/>
          </p:nvSpPr>
          <p:spPr bwMode="auto">
            <a:xfrm>
              <a:off x="1950" y="1026"/>
              <a:ext cx="3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4</a:t>
              </a:r>
              <a:endParaRPr lang="en-US"/>
            </a:p>
          </p:txBody>
        </p:sp>
      </p:grpSp>
      <p:sp>
        <p:nvSpPr>
          <p:cNvPr id="9266" name="Oval 50"/>
          <p:cNvSpPr>
            <a:spLocks noChangeArrowheads="1"/>
          </p:cNvSpPr>
          <p:nvPr/>
        </p:nvSpPr>
        <p:spPr bwMode="auto">
          <a:xfrm>
            <a:off x="749654" y="2007577"/>
            <a:ext cx="0" cy="389513"/>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9267" name="Rectangle 51"/>
          <p:cNvSpPr>
            <a:spLocks noChangeArrowheads="1"/>
          </p:cNvSpPr>
          <p:nvPr/>
        </p:nvSpPr>
        <p:spPr bwMode="auto">
          <a:xfrm>
            <a:off x="821972" y="2013073"/>
            <a:ext cx="584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2</a:t>
            </a:r>
            <a:endParaRPr lang="en-US"/>
          </a:p>
        </p:txBody>
      </p:sp>
      <p:sp>
        <p:nvSpPr>
          <p:cNvPr id="9268" name="Rectangle 52"/>
          <p:cNvSpPr>
            <a:spLocks noChangeArrowheads="1"/>
          </p:cNvSpPr>
          <p:nvPr/>
        </p:nvSpPr>
        <p:spPr bwMode="auto">
          <a:xfrm>
            <a:off x="994834" y="2040548"/>
            <a:ext cx="2469444" cy="12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067"/>
            <a:r>
              <a:rPr lang="en-US" sz="800">
                <a:solidFill>
                  <a:srgbClr val="000000"/>
                </a:solidFill>
              </a:rPr>
              <a:t>What are the </a:t>
            </a:r>
            <a:r>
              <a:rPr lang="en-US" sz="800" u="sng">
                <a:solidFill>
                  <a:srgbClr val="000000"/>
                </a:solidFill>
              </a:rPr>
              <a:t>Key Terms</a:t>
            </a:r>
            <a:r>
              <a:rPr lang="en-US" sz="800">
                <a:solidFill>
                  <a:srgbClr val="000000"/>
                </a:solidFill>
              </a:rPr>
              <a:t> and explanations?</a:t>
            </a:r>
            <a:endParaRPr lang="en-US"/>
          </a:p>
        </p:txBody>
      </p:sp>
      <p:sp>
        <p:nvSpPr>
          <p:cNvPr id="9269" name="Rectangle 53"/>
          <p:cNvSpPr>
            <a:spLocks noChangeArrowheads="1"/>
          </p:cNvSpPr>
          <p:nvPr/>
        </p:nvSpPr>
        <p:spPr bwMode="auto">
          <a:xfrm>
            <a:off x="3196167" y="2064362"/>
            <a:ext cx="4990042" cy="32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defTabSz="914067"/>
            <a:endParaRPr lang="en-US" sz="1500">
              <a:latin typeface="Tekton" charset="0"/>
            </a:endParaRPr>
          </a:p>
        </p:txBody>
      </p:sp>
      <p:sp>
        <p:nvSpPr>
          <p:cNvPr id="9270" name="Rectangle 54"/>
          <p:cNvSpPr>
            <a:spLocks noChangeArrowheads="1"/>
          </p:cNvSpPr>
          <p:nvPr/>
        </p:nvSpPr>
        <p:spPr bwMode="auto">
          <a:xfrm>
            <a:off x="657931" y="1961785"/>
            <a:ext cx="7780513" cy="853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71" name="Line 55"/>
          <p:cNvSpPr>
            <a:spLocks noChangeShapeType="1"/>
          </p:cNvSpPr>
          <p:nvPr/>
        </p:nvSpPr>
        <p:spPr bwMode="auto">
          <a:xfrm>
            <a:off x="3361972" y="1899505"/>
            <a:ext cx="0" cy="82611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72" name="Rectangle 56"/>
          <p:cNvSpPr>
            <a:spLocks noChangeArrowheads="1"/>
          </p:cNvSpPr>
          <p:nvPr/>
        </p:nvSpPr>
        <p:spPr bwMode="auto">
          <a:xfrm>
            <a:off x="657931" y="2886808"/>
            <a:ext cx="7787569" cy="150568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grpSp>
        <p:nvGrpSpPr>
          <p:cNvPr id="9273" name="Group 57"/>
          <p:cNvGrpSpPr>
            <a:grpSpLocks/>
          </p:cNvGrpSpPr>
          <p:nvPr/>
        </p:nvGrpSpPr>
        <p:grpSpPr bwMode="auto">
          <a:xfrm>
            <a:off x="758471" y="2941761"/>
            <a:ext cx="124072" cy="389161"/>
            <a:chOff x="1917" y="1013"/>
            <a:chExt cx="63" cy="246"/>
          </a:xfrm>
        </p:grpSpPr>
        <p:sp>
          <p:nvSpPr>
            <p:cNvPr id="9274" name="Oval 58"/>
            <p:cNvSpPr>
              <a:spLocks noChangeArrowheads="1"/>
            </p:cNvSpPr>
            <p:nvPr/>
          </p:nvSpPr>
          <p:spPr bwMode="auto">
            <a:xfrm>
              <a:off x="1917" y="1013"/>
              <a:ext cx="0" cy="24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9275" name="Rectangle 59"/>
            <p:cNvSpPr>
              <a:spLocks noChangeArrowheads="1"/>
            </p:cNvSpPr>
            <p:nvPr/>
          </p:nvSpPr>
          <p:spPr bwMode="auto">
            <a:xfrm>
              <a:off x="1950" y="1025"/>
              <a:ext cx="3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3</a:t>
              </a:r>
              <a:endParaRPr lang="en-US"/>
            </a:p>
          </p:txBody>
        </p:sp>
      </p:grpSp>
      <p:sp>
        <p:nvSpPr>
          <p:cNvPr id="9276" name="Rectangle 60"/>
          <p:cNvSpPr>
            <a:spLocks noChangeArrowheads="1"/>
          </p:cNvSpPr>
          <p:nvPr/>
        </p:nvSpPr>
        <p:spPr bwMode="auto">
          <a:xfrm>
            <a:off x="1010709" y="2980227"/>
            <a:ext cx="20684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a:solidFill>
                  <a:srgbClr val="000000"/>
                </a:solidFill>
              </a:rPr>
              <a:t>What are the</a:t>
            </a:r>
            <a:r>
              <a:rPr lang="en-US" sz="800" u="sng">
                <a:solidFill>
                  <a:srgbClr val="000000"/>
                </a:solidFill>
              </a:rPr>
              <a:t> Supporting Questions </a:t>
            </a:r>
            <a:r>
              <a:rPr lang="en-US" sz="800">
                <a:solidFill>
                  <a:srgbClr val="000000"/>
                </a:solidFill>
              </a:rPr>
              <a:t>and answers?</a:t>
            </a:r>
            <a:endParaRPr lang="en-US"/>
          </a:p>
        </p:txBody>
      </p:sp>
      <p:sp>
        <p:nvSpPr>
          <p:cNvPr id="9277" name="Line 61"/>
          <p:cNvSpPr>
            <a:spLocks noChangeShapeType="1"/>
          </p:cNvSpPr>
          <p:nvPr/>
        </p:nvSpPr>
        <p:spPr bwMode="auto">
          <a:xfrm flipH="1">
            <a:off x="3328460" y="3102952"/>
            <a:ext cx="1763" cy="1300529"/>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78" name="Line 62"/>
          <p:cNvSpPr>
            <a:spLocks noChangeShapeType="1"/>
          </p:cNvSpPr>
          <p:nvPr/>
        </p:nvSpPr>
        <p:spPr bwMode="auto">
          <a:xfrm>
            <a:off x="3464278" y="1313352"/>
            <a:ext cx="2760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80" name="Text Box 64"/>
          <p:cNvSpPr txBox="1">
            <a:spLocks noChangeArrowheads="1"/>
          </p:cNvSpPr>
          <p:nvPr/>
        </p:nvSpPr>
        <p:spPr bwMode="auto">
          <a:xfrm>
            <a:off x="1169460" y="1597270"/>
            <a:ext cx="7481499" cy="33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lvl1pPr defTabSz="727075">
              <a:defRPr sz="2400">
                <a:solidFill>
                  <a:schemeClr val="tx1"/>
                </a:solidFill>
                <a:latin typeface="Times" charset="0"/>
                <a:ea typeface="ＭＳ Ｐゴシック" charset="0"/>
              </a:defRPr>
            </a:lvl1pPr>
            <a:lvl2pPr marL="363538" defTabSz="727075">
              <a:defRPr sz="2400">
                <a:solidFill>
                  <a:schemeClr val="tx1"/>
                </a:solidFill>
                <a:latin typeface="Times" charset="0"/>
                <a:ea typeface="ＭＳ Ｐゴシック" charset="0"/>
              </a:defRPr>
            </a:lvl2pPr>
            <a:lvl3pPr marL="727075" defTabSz="727075">
              <a:defRPr sz="2400">
                <a:solidFill>
                  <a:schemeClr val="tx1"/>
                </a:solidFill>
                <a:latin typeface="Times" charset="0"/>
                <a:ea typeface="ＭＳ Ｐゴシック" charset="0"/>
              </a:defRPr>
            </a:lvl3pPr>
            <a:lvl4pPr marL="1090613" defTabSz="727075">
              <a:defRPr sz="2400">
                <a:solidFill>
                  <a:schemeClr val="tx1"/>
                </a:solidFill>
                <a:latin typeface="Times" charset="0"/>
                <a:ea typeface="ＭＳ Ｐゴシック" charset="0"/>
              </a:defRPr>
            </a:lvl4pPr>
            <a:lvl5pPr marL="1454150" defTabSz="727075">
              <a:defRPr sz="2400">
                <a:solidFill>
                  <a:schemeClr val="tx1"/>
                </a:solidFill>
                <a:latin typeface="Times" charset="0"/>
                <a:ea typeface="ＭＳ Ｐゴシック" charset="0"/>
              </a:defRPr>
            </a:lvl5pPr>
            <a:lvl6pPr marL="1911350" defTabSz="727075" eaLnBrk="0" fontAlgn="base" hangingPunct="0">
              <a:spcBef>
                <a:spcPct val="0"/>
              </a:spcBef>
              <a:spcAft>
                <a:spcPct val="0"/>
              </a:spcAft>
              <a:defRPr sz="2400">
                <a:solidFill>
                  <a:schemeClr val="tx1"/>
                </a:solidFill>
                <a:latin typeface="Times" charset="0"/>
                <a:ea typeface="ＭＳ Ｐゴシック" charset="0"/>
              </a:defRPr>
            </a:lvl6pPr>
            <a:lvl7pPr marL="2368550" defTabSz="727075" eaLnBrk="0" fontAlgn="base" hangingPunct="0">
              <a:spcBef>
                <a:spcPct val="0"/>
              </a:spcBef>
              <a:spcAft>
                <a:spcPct val="0"/>
              </a:spcAft>
              <a:defRPr sz="2400">
                <a:solidFill>
                  <a:schemeClr val="tx1"/>
                </a:solidFill>
                <a:latin typeface="Times" charset="0"/>
                <a:ea typeface="ＭＳ Ｐゴシック" charset="0"/>
              </a:defRPr>
            </a:lvl7pPr>
            <a:lvl8pPr marL="2825750" defTabSz="727075" eaLnBrk="0" fontAlgn="base" hangingPunct="0">
              <a:spcBef>
                <a:spcPct val="0"/>
              </a:spcBef>
              <a:spcAft>
                <a:spcPct val="0"/>
              </a:spcAft>
              <a:defRPr sz="2400">
                <a:solidFill>
                  <a:schemeClr val="tx1"/>
                </a:solidFill>
                <a:latin typeface="Times" charset="0"/>
                <a:ea typeface="ＭＳ Ｐゴシック" charset="0"/>
              </a:defRPr>
            </a:lvl8pPr>
            <a:lvl9pPr marL="3282950" defTabSz="727075"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Tekton" charset="0"/>
                <a:cs typeface="ＭＳ Ｐゴシック" charset="0"/>
              </a:rPr>
              <a:t>How do effects of  useful products cause problems for the ozone layer and for humans ?</a:t>
            </a:r>
          </a:p>
        </p:txBody>
      </p:sp>
      <p:sp>
        <p:nvSpPr>
          <p:cNvPr id="9281" name="Rectangle 65"/>
          <p:cNvSpPr>
            <a:spLocks noChangeArrowheads="1"/>
          </p:cNvSpPr>
          <p:nvPr/>
        </p:nvSpPr>
        <p:spPr bwMode="auto">
          <a:xfrm>
            <a:off x="1248834" y="2064362"/>
            <a:ext cx="2296583" cy="83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defTabSz="820868"/>
            <a:r>
              <a:rPr lang="en-US" sz="1600">
                <a:latin typeface="Tekton" charset="0"/>
                <a:cs typeface="ＭＳ Ｐゴシック" charset="0"/>
              </a:rPr>
              <a:t>               Environment   =</a:t>
            </a:r>
          </a:p>
          <a:p>
            <a:pPr defTabSz="820868"/>
            <a:r>
              <a:rPr lang="en-US" sz="1600">
                <a:latin typeface="Tekton" charset="0"/>
                <a:cs typeface="ＭＳ Ｐゴシック" charset="0"/>
              </a:rPr>
              <a:t>               Ozone layer    =</a:t>
            </a:r>
          </a:p>
          <a:p>
            <a:pPr defTabSz="820868"/>
            <a:r>
              <a:rPr lang="en-US" sz="1600">
                <a:latin typeface="Tekton" charset="0"/>
                <a:cs typeface="ＭＳ Ｐゴシック" charset="0"/>
              </a:rPr>
              <a:t>Ultraviolet (UV)  rays</a:t>
            </a:r>
            <a:r>
              <a:rPr lang="en-US" sz="1400">
                <a:latin typeface="Tekton" charset="0"/>
                <a:cs typeface="ＭＳ Ｐゴシック" charset="0"/>
              </a:rPr>
              <a:t>    = </a:t>
            </a:r>
          </a:p>
        </p:txBody>
      </p:sp>
      <p:sp>
        <p:nvSpPr>
          <p:cNvPr id="9282" name="Rectangle 66"/>
          <p:cNvSpPr>
            <a:spLocks noChangeArrowheads="1"/>
          </p:cNvSpPr>
          <p:nvPr/>
        </p:nvSpPr>
        <p:spPr bwMode="auto">
          <a:xfrm>
            <a:off x="3511903" y="2080847"/>
            <a:ext cx="5171722" cy="83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defTabSz="820868"/>
            <a:r>
              <a:rPr lang="en-US" sz="1600">
                <a:latin typeface="Tekton" charset="0"/>
                <a:cs typeface="ＭＳ Ｐゴシック" charset="0"/>
              </a:rPr>
              <a:t>All the things surrounding us - air, land, water, living things</a:t>
            </a:r>
          </a:p>
          <a:p>
            <a:pPr defTabSz="820868"/>
            <a:r>
              <a:rPr lang="en-US" sz="1600">
                <a:latin typeface="Tekton" charset="0"/>
                <a:cs typeface="ＭＳ Ｐゴシック" charset="0"/>
              </a:rPr>
              <a:t>Invisible layer of gas that shields us from ultraviolet rays </a:t>
            </a:r>
          </a:p>
          <a:p>
            <a:pPr defTabSz="820868"/>
            <a:r>
              <a:rPr lang="en-US" sz="1600">
                <a:latin typeface="Tekton" charset="0"/>
                <a:cs typeface="ＭＳ Ｐゴシック" charset="0"/>
              </a:rPr>
              <a:t>harmful  rays from the sun.</a:t>
            </a:r>
          </a:p>
        </p:txBody>
      </p:sp>
      <p:sp>
        <p:nvSpPr>
          <p:cNvPr id="9283" name="Rectangle 67"/>
          <p:cNvSpPr>
            <a:spLocks noChangeArrowheads="1"/>
          </p:cNvSpPr>
          <p:nvPr/>
        </p:nvSpPr>
        <p:spPr bwMode="auto">
          <a:xfrm>
            <a:off x="578556" y="3104785"/>
            <a:ext cx="2933348" cy="109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defTabSz="820868">
              <a:lnSpc>
                <a:spcPct val="90000"/>
              </a:lnSpc>
            </a:pPr>
            <a:r>
              <a:rPr lang="en-US" sz="1200">
                <a:latin typeface="Tekton" charset="0"/>
                <a:cs typeface="ＭＳ Ｐゴシック" charset="0"/>
              </a:rPr>
              <a:t>What happens to the ozone layer?</a:t>
            </a:r>
          </a:p>
          <a:p>
            <a:pPr defTabSz="820868">
              <a:lnSpc>
                <a:spcPct val="90000"/>
              </a:lnSpc>
            </a:pPr>
            <a:r>
              <a:rPr lang="en-US" sz="1200">
                <a:latin typeface="Tekton" charset="0"/>
                <a:cs typeface="ＭＳ Ｐゴシック" charset="0"/>
              </a:rPr>
              <a:t>How do products cause problems?</a:t>
            </a:r>
          </a:p>
          <a:p>
            <a:pPr defTabSz="820868">
              <a:lnSpc>
                <a:spcPct val="90000"/>
              </a:lnSpc>
            </a:pPr>
            <a:r>
              <a:rPr lang="en-US" sz="1200">
                <a:latin typeface="Tekton" charset="0"/>
                <a:cs typeface="ＭＳ Ｐゴシック" charset="0"/>
              </a:rPr>
              <a:t>What happens when chemicals are       released?</a:t>
            </a:r>
          </a:p>
          <a:p>
            <a:pPr defTabSz="820868">
              <a:lnSpc>
                <a:spcPct val="90000"/>
              </a:lnSpc>
            </a:pPr>
            <a:r>
              <a:rPr lang="en-US" sz="1200">
                <a:latin typeface="Tekton" charset="0"/>
                <a:cs typeface="ＭＳ Ｐゴシック" charset="0"/>
              </a:rPr>
              <a:t>Why is it a problem if  ozone is not formed?</a:t>
            </a:r>
          </a:p>
          <a:p>
            <a:pPr defTabSz="820868">
              <a:lnSpc>
                <a:spcPct val="90000"/>
              </a:lnSpc>
            </a:pPr>
            <a:r>
              <a:rPr lang="en-US" sz="1200">
                <a:latin typeface="Tekton" charset="0"/>
                <a:cs typeface="ＭＳ Ｐゴシック" charset="0"/>
              </a:rPr>
              <a:t>What do UV rays of the sun cause?</a:t>
            </a:r>
          </a:p>
        </p:txBody>
      </p:sp>
      <p:sp>
        <p:nvSpPr>
          <p:cNvPr id="9284" name="Rectangle 68"/>
          <p:cNvSpPr>
            <a:spLocks noChangeArrowheads="1"/>
          </p:cNvSpPr>
          <p:nvPr/>
        </p:nvSpPr>
        <p:spPr bwMode="auto">
          <a:xfrm>
            <a:off x="3439584" y="3042505"/>
            <a:ext cx="5704417" cy="120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defTabSz="820868"/>
            <a:r>
              <a:rPr lang="en-US" sz="1200">
                <a:latin typeface="Tekton" charset="0"/>
                <a:cs typeface="ＭＳ Ｐゴシック" charset="0"/>
              </a:rPr>
              <a:t>The ozone layer is being hurt by household products we use on earth.</a:t>
            </a:r>
          </a:p>
          <a:p>
            <a:pPr defTabSz="820868"/>
            <a:r>
              <a:rPr lang="en-US" sz="1200">
                <a:latin typeface="Tekton" charset="0"/>
                <a:cs typeface="ＭＳ Ｐゴシック" charset="0"/>
              </a:rPr>
              <a:t>Products like hair spray contain chemicals that are released into the air.</a:t>
            </a:r>
          </a:p>
          <a:p>
            <a:pPr defTabSz="820868"/>
            <a:r>
              <a:rPr lang="en-US" sz="1200">
                <a:latin typeface="Tekton" charset="0"/>
                <a:cs typeface="ＭＳ Ｐゴシック" charset="0"/>
              </a:rPr>
              <a:t>When chemicals like chlorine  are released into they air, they keep ozone from</a:t>
            </a:r>
          </a:p>
          <a:p>
            <a:pPr defTabSz="820868"/>
            <a:r>
              <a:rPr lang="en-US" sz="1200">
                <a:latin typeface="Tekton" charset="0"/>
                <a:cs typeface="ＭＳ Ｐゴシック" charset="0"/>
              </a:rPr>
              <a:t>            being formed in the stratosphere.</a:t>
            </a:r>
          </a:p>
          <a:p>
            <a:pPr defTabSz="820868"/>
            <a:r>
              <a:rPr lang="en-US" sz="1200">
                <a:latin typeface="Tekton" charset="0"/>
                <a:cs typeface="ＭＳ Ｐゴシック" charset="0"/>
              </a:rPr>
              <a:t>This is a problem because ozone protects us from UV rays of the sun.</a:t>
            </a:r>
          </a:p>
          <a:p>
            <a:pPr defTabSz="820868"/>
            <a:r>
              <a:rPr lang="en-US" sz="1200">
                <a:latin typeface="Tekton" charset="0"/>
                <a:cs typeface="ＭＳ Ｐゴシック" charset="0"/>
              </a:rPr>
              <a:t>UV  rays cause skin cancer and disrupt weather and crop production.</a:t>
            </a:r>
            <a:endParaRPr lang="en-US" sz="1100">
              <a:latin typeface="Tekton" charset="0"/>
              <a:cs typeface="ＭＳ Ｐゴシック" charset="0"/>
            </a:endParaRPr>
          </a:p>
        </p:txBody>
      </p:sp>
      <p:sp>
        <p:nvSpPr>
          <p:cNvPr id="9285" name="Rectangle 69"/>
          <p:cNvSpPr>
            <a:spLocks noChangeArrowheads="1"/>
          </p:cNvSpPr>
          <p:nvPr/>
        </p:nvSpPr>
        <p:spPr bwMode="auto">
          <a:xfrm>
            <a:off x="4804834" y="5429250"/>
            <a:ext cx="3871737" cy="94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defTabSz="820868"/>
            <a:r>
              <a:rPr lang="en-US">
                <a:latin typeface="Tekton" charset="0"/>
                <a:cs typeface="ＭＳ Ｐゴシック" charset="0"/>
              </a:rPr>
              <a:t>How can an individual who thinks there is a problem with ozone respond at home?</a:t>
            </a:r>
          </a:p>
        </p:txBody>
      </p:sp>
      <p:sp>
        <p:nvSpPr>
          <p:cNvPr id="9286" name="Text Box 70"/>
          <p:cNvSpPr txBox="1">
            <a:spLocks noChangeArrowheads="1"/>
          </p:cNvSpPr>
          <p:nvPr/>
        </p:nvSpPr>
        <p:spPr bwMode="auto">
          <a:xfrm>
            <a:off x="6856236" y="1153991"/>
            <a:ext cx="1086556" cy="22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2" tIns="41026" rIns="82052" bIns="41026">
            <a:spAutoFit/>
          </a:bodyPr>
          <a:lstStyle>
            <a:lvl1pPr defTabSz="727075">
              <a:defRPr sz="2400">
                <a:solidFill>
                  <a:schemeClr val="tx1"/>
                </a:solidFill>
                <a:latin typeface="Times" charset="0"/>
                <a:ea typeface="ＭＳ Ｐゴシック" charset="0"/>
              </a:defRPr>
            </a:lvl1pPr>
            <a:lvl2pPr marL="363538" defTabSz="727075">
              <a:defRPr sz="2400">
                <a:solidFill>
                  <a:schemeClr val="tx1"/>
                </a:solidFill>
                <a:latin typeface="Times" charset="0"/>
                <a:ea typeface="ＭＳ Ｐゴシック" charset="0"/>
              </a:defRPr>
            </a:lvl2pPr>
            <a:lvl3pPr marL="727075" defTabSz="727075">
              <a:defRPr sz="2400">
                <a:solidFill>
                  <a:schemeClr val="tx1"/>
                </a:solidFill>
                <a:latin typeface="Times" charset="0"/>
                <a:ea typeface="ＭＳ Ｐゴシック" charset="0"/>
              </a:defRPr>
            </a:lvl3pPr>
            <a:lvl4pPr marL="1090613" defTabSz="727075">
              <a:defRPr sz="2400">
                <a:solidFill>
                  <a:schemeClr val="tx1"/>
                </a:solidFill>
                <a:latin typeface="Times" charset="0"/>
                <a:ea typeface="ＭＳ Ｐゴシック" charset="0"/>
              </a:defRPr>
            </a:lvl4pPr>
            <a:lvl5pPr marL="1454150" defTabSz="727075">
              <a:defRPr sz="2400">
                <a:solidFill>
                  <a:schemeClr val="tx1"/>
                </a:solidFill>
                <a:latin typeface="Times" charset="0"/>
                <a:ea typeface="ＭＳ Ｐゴシック" charset="0"/>
              </a:defRPr>
            </a:lvl5pPr>
            <a:lvl6pPr marL="1911350" defTabSz="727075" eaLnBrk="0" fontAlgn="base" hangingPunct="0">
              <a:spcBef>
                <a:spcPct val="0"/>
              </a:spcBef>
              <a:spcAft>
                <a:spcPct val="0"/>
              </a:spcAft>
              <a:defRPr sz="2400">
                <a:solidFill>
                  <a:schemeClr val="tx1"/>
                </a:solidFill>
                <a:latin typeface="Times" charset="0"/>
                <a:ea typeface="ＭＳ Ｐゴシック" charset="0"/>
              </a:defRPr>
            </a:lvl6pPr>
            <a:lvl7pPr marL="2368550" defTabSz="727075" eaLnBrk="0" fontAlgn="base" hangingPunct="0">
              <a:spcBef>
                <a:spcPct val="0"/>
              </a:spcBef>
              <a:spcAft>
                <a:spcPct val="0"/>
              </a:spcAft>
              <a:defRPr sz="2400">
                <a:solidFill>
                  <a:schemeClr val="tx1"/>
                </a:solidFill>
                <a:latin typeface="Times" charset="0"/>
                <a:ea typeface="ＭＳ Ｐゴシック" charset="0"/>
              </a:defRPr>
            </a:lvl7pPr>
            <a:lvl8pPr marL="2825750" defTabSz="727075" eaLnBrk="0" fontAlgn="base" hangingPunct="0">
              <a:spcBef>
                <a:spcPct val="0"/>
              </a:spcBef>
              <a:spcAft>
                <a:spcPct val="0"/>
              </a:spcAft>
              <a:defRPr sz="2400">
                <a:solidFill>
                  <a:schemeClr val="tx1"/>
                </a:solidFill>
                <a:latin typeface="Times" charset="0"/>
                <a:ea typeface="ＭＳ Ｐゴシック" charset="0"/>
              </a:defRPr>
            </a:lvl8pPr>
            <a:lvl9pPr marL="3282950" defTabSz="727075" eaLnBrk="0" fontAlgn="base" hangingPunct="0">
              <a:spcBef>
                <a:spcPct val="0"/>
              </a:spcBef>
              <a:spcAft>
                <a:spcPct val="0"/>
              </a:spcAft>
              <a:defRPr sz="2400">
                <a:solidFill>
                  <a:schemeClr val="tx1"/>
                </a:solidFill>
                <a:latin typeface="Times" charset="0"/>
                <a:ea typeface="ＭＳ Ｐゴシック" charset="0"/>
              </a:defRPr>
            </a:lvl9pPr>
          </a:lstStyle>
          <a:p>
            <a:r>
              <a:rPr lang="en-US" sz="900">
                <a:latin typeface="Tekton" charset="0"/>
                <a:cs typeface="ＭＳ Ｐゴシック" charset="0"/>
              </a:rPr>
              <a:t>1-25-06</a:t>
            </a:r>
            <a:endParaRPr lang="en-US" sz="1600">
              <a:latin typeface="Tekton" charset="0"/>
              <a:cs typeface="ＭＳ Ｐゴシック" charset="0"/>
            </a:endParaRPr>
          </a:p>
        </p:txBody>
      </p:sp>
      <p:sp>
        <p:nvSpPr>
          <p:cNvPr id="9287" name="Text Box 71"/>
          <p:cNvSpPr txBox="1">
            <a:spLocks noChangeArrowheads="1"/>
          </p:cNvSpPr>
          <p:nvPr/>
        </p:nvSpPr>
        <p:spPr bwMode="auto">
          <a:xfrm>
            <a:off x="1922640" y="820615"/>
            <a:ext cx="1393472" cy="26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2" tIns="41026" rIns="82052" bIns="41026">
            <a:spAutoFit/>
          </a:bodyPr>
          <a:lstStyle>
            <a:lvl1pPr defTabSz="727075">
              <a:defRPr sz="2400">
                <a:solidFill>
                  <a:schemeClr val="tx1"/>
                </a:solidFill>
                <a:latin typeface="Times" charset="0"/>
                <a:ea typeface="ＭＳ Ｐゴシック" charset="0"/>
              </a:defRPr>
            </a:lvl1pPr>
            <a:lvl2pPr marL="363538" defTabSz="727075">
              <a:defRPr sz="2400">
                <a:solidFill>
                  <a:schemeClr val="tx1"/>
                </a:solidFill>
                <a:latin typeface="Times" charset="0"/>
                <a:ea typeface="ＭＳ Ｐゴシック" charset="0"/>
              </a:defRPr>
            </a:lvl2pPr>
            <a:lvl3pPr marL="727075" defTabSz="727075">
              <a:defRPr sz="2400">
                <a:solidFill>
                  <a:schemeClr val="tx1"/>
                </a:solidFill>
                <a:latin typeface="Times" charset="0"/>
                <a:ea typeface="ＭＳ Ｐゴシック" charset="0"/>
              </a:defRPr>
            </a:lvl3pPr>
            <a:lvl4pPr marL="1090613" defTabSz="727075">
              <a:defRPr sz="2400">
                <a:solidFill>
                  <a:schemeClr val="tx1"/>
                </a:solidFill>
                <a:latin typeface="Times" charset="0"/>
                <a:ea typeface="ＭＳ Ｐゴシック" charset="0"/>
              </a:defRPr>
            </a:lvl4pPr>
            <a:lvl5pPr marL="1454150" defTabSz="727075">
              <a:defRPr sz="2400">
                <a:solidFill>
                  <a:schemeClr val="tx1"/>
                </a:solidFill>
                <a:latin typeface="Times" charset="0"/>
                <a:ea typeface="ＭＳ Ｐゴシック" charset="0"/>
              </a:defRPr>
            </a:lvl5pPr>
            <a:lvl6pPr marL="1911350" defTabSz="727075" eaLnBrk="0" fontAlgn="base" hangingPunct="0">
              <a:spcBef>
                <a:spcPct val="0"/>
              </a:spcBef>
              <a:spcAft>
                <a:spcPct val="0"/>
              </a:spcAft>
              <a:defRPr sz="2400">
                <a:solidFill>
                  <a:schemeClr val="tx1"/>
                </a:solidFill>
                <a:latin typeface="Times" charset="0"/>
                <a:ea typeface="ＭＳ Ｐゴシック" charset="0"/>
              </a:defRPr>
            </a:lvl6pPr>
            <a:lvl7pPr marL="2368550" defTabSz="727075" eaLnBrk="0" fontAlgn="base" hangingPunct="0">
              <a:spcBef>
                <a:spcPct val="0"/>
              </a:spcBef>
              <a:spcAft>
                <a:spcPct val="0"/>
              </a:spcAft>
              <a:defRPr sz="2400">
                <a:solidFill>
                  <a:schemeClr val="tx1"/>
                </a:solidFill>
                <a:latin typeface="Times" charset="0"/>
                <a:ea typeface="ＭＳ Ｐゴシック" charset="0"/>
              </a:defRPr>
            </a:lvl7pPr>
            <a:lvl8pPr marL="2825750" defTabSz="727075" eaLnBrk="0" fontAlgn="base" hangingPunct="0">
              <a:spcBef>
                <a:spcPct val="0"/>
              </a:spcBef>
              <a:spcAft>
                <a:spcPct val="0"/>
              </a:spcAft>
              <a:defRPr sz="2400">
                <a:solidFill>
                  <a:schemeClr val="tx1"/>
                </a:solidFill>
                <a:latin typeface="Times" charset="0"/>
                <a:ea typeface="ＭＳ Ｐゴシック" charset="0"/>
              </a:defRPr>
            </a:lvl8pPr>
            <a:lvl9pPr marL="3282950" defTabSz="727075"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Tekton" charset="0"/>
                <a:cs typeface="ＭＳ Ｐゴシック" charset="0"/>
              </a:rPr>
              <a:t>Our Environment</a:t>
            </a:r>
            <a:endParaRPr lang="en-US" sz="1600">
              <a:latin typeface="Tekton" charset="0"/>
              <a:cs typeface="ＭＳ Ｐゴシック" charset="0"/>
            </a:endParaRPr>
          </a:p>
        </p:txBody>
      </p:sp>
      <p:sp>
        <p:nvSpPr>
          <p:cNvPr id="9288" name="Text Box 72"/>
          <p:cNvSpPr txBox="1">
            <a:spLocks noChangeArrowheads="1"/>
          </p:cNvSpPr>
          <p:nvPr/>
        </p:nvSpPr>
        <p:spPr bwMode="auto">
          <a:xfrm>
            <a:off x="2811639" y="1137506"/>
            <a:ext cx="261056" cy="22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2" tIns="41026" rIns="82052" bIns="41026">
            <a:spAutoFit/>
          </a:bodyPr>
          <a:lstStyle>
            <a:lvl1pPr defTabSz="727075">
              <a:defRPr sz="2400">
                <a:solidFill>
                  <a:schemeClr val="tx1"/>
                </a:solidFill>
                <a:latin typeface="Times" charset="0"/>
                <a:ea typeface="ＭＳ Ｐゴシック" charset="0"/>
              </a:defRPr>
            </a:lvl1pPr>
            <a:lvl2pPr marL="363538" defTabSz="727075">
              <a:defRPr sz="2400">
                <a:solidFill>
                  <a:schemeClr val="tx1"/>
                </a:solidFill>
                <a:latin typeface="Times" charset="0"/>
                <a:ea typeface="ＭＳ Ｐゴシック" charset="0"/>
              </a:defRPr>
            </a:lvl2pPr>
            <a:lvl3pPr marL="727075" defTabSz="727075">
              <a:defRPr sz="2400">
                <a:solidFill>
                  <a:schemeClr val="tx1"/>
                </a:solidFill>
                <a:latin typeface="Times" charset="0"/>
                <a:ea typeface="ＭＳ Ｐゴシック" charset="0"/>
              </a:defRPr>
            </a:lvl3pPr>
            <a:lvl4pPr marL="1090613" defTabSz="727075">
              <a:defRPr sz="2400">
                <a:solidFill>
                  <a:schemeClr val="tx1"/>
                </a:solidFill>
                <a:latin typeface="Times" charset="0"/>
                <a:ea typeface="ＭＳ Ｐゴシック" charset="0"/>
              </a:defRPr>
            </a:lvl4pPr>
            <a:lvl5pPr marL="1454150" defTabSz="727075">
              <a:defRPr sz="2400">
                <a:solidFill>
                  <a:schemeClr val="tx1"/>
                </a:solidFill>
                <a:latin typeface="Times" charset="0"/>
                <a:ea typeface="ＭＳ Ｐゴシック" charset="0"/>
              </a:defRPr>
            </a:lvl5pPr>
            <a:lvl6pPr marL="1911350" defTabSz="727075" eaLnBrk="0" fontAlgn="base" hangingPunct="0">
              <a:spcBef>
                <a:spcPct val="0"/>
              </a:spcBef>
              <a:spcAft>
                <a:spcPct val="0"/>
              </a:spcAft>
              <a:defRPr sz="2400">
                <a:solidFill>
                  <a:schemeClr val="tx1"/>
                </a:solidFill>
                <a:latin typeface="Times" charset="0"/>
                <a:ea typeface="ＭＳ Ｐゴシック" charset="0"/>
              </a:defRPr>
            </a:lvl6pPr>
            <a:lvl7pPr marL="2368550" defTabSz="727075" eaLnBrk="0" fontAlgn="base" hangingPunct="0">
              <a:spcBef>
                <a:spcPct val="0"/>
              </a:spcBef>
              <a:spcAft>
                <a:spcPct val="0"/>
              </a:spcAft>
              <a:defRPr sz="2400">
                <a:solidFill>
                  <a:schemeClr val="tx1"/>
                </a:solidFill>
                <a:latin typeface="Times" charset="0"/>
                <a:ea typeface="ＭＳ Ｐゴシック" charset="0"/>
              </a:defRPr>
            </a:lvl7pPr>
            <a:lvl8pPr marL="2825750" defTabSz="727075" eaLnBrk="0" fontAlgn="base" hangingPunct="0">
              <a:spcBef>
                <a:spcPct val="0"/>
              </a:spcBef>
              <a:spcAft>
                <a:spcPct val="0"/>
              </a:spcAft>
              <a:defRPr sz="2400">
                <a:solidFill>
                  <a:schemeClr val="tx1"/>
                </a:solidFill>
                <a:latin typeface="Times" charset="0"/>
                <a:ea typeface="ＭＳ Ｐゴシック" charset="0"/>
              </a:defRPr>
            </a:lvl8pPr>
            <a:lvl9pPr marL="3282950" defTabSz="727075" eaLnBrk="0" fontAlgn="base" hangingPunct="0">
              <a:spcBef>
                <a:spcPct val="0"/>
              </a:spcBef>
              <a:spcAft>
                <a:spcPct val="0"/>
              </a:spcAft>
              <a:defRPr sz="2400">
                <a:solidFill>
                  <a:schemeClr val="tx1"/>
                </a:solidFill>
                <a:latin typeface="Times" charset="0"/>
                <a:ea typeface="ＭＳ Ｐゴシック" charset="0"/>
              </a:defRPr>
            </a:lvl9pPr>
          </a:lstStyle>
          <a:p>
            <a:r>
              <a:rPr lang="en-US" sz="900">
                <a:latin typeface="Tekton" charset="0"/>
                <a:cs typeface="ＭＳ Ｐゴシック" charset="0"/>
              </a:rPr>
              <a:t>4</a:t>
            </a:r>
          </a:p>
        </p:txBody>
      </p:sp>
      <p:sp>
        <p:nvSpPr>
          <p:cNvPr id="9289" name="Rectangle 73"/>
          <p:cNvSpPr>
            <a:spLocks noChangeArrowheads="1"/>
          </p:cNvSpPr>
          <p:nvPr/>
        </p:nvSpPr>
        <p:spPr bwMode="auto">
          <a:xfrm>
            <a:off x="911932" y="5482371"/>
            <a:ext cx="3827639" cy="8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2" tIns="41026" rIns="82052" bIns="41026">
            <a:spAutoFit/>
          </a:bodyPr>
          <a:lstStyle/>
          <a:p>
            <a:pPr defTabSz="820868"/>
            <a:r>
              <a:rPr lang="en-US">
                <a:latin typeface="Tekton" charset="0"/>
                <a:cs typeface="ＭＳ Ｐゴシック" charset="0"/>
              </a:rPr>
              <a:t>How can we explore the effects of chemicals for</a:t>
            </a:r>
            <a:r>
              <a:rPr lang="en-US" sz="2000">
                <a:latin typeface="Tekton" charset="0"/>
                <a:cs typeface="ＭＳ Ｐゴシック" charset="0"/>
              </a:rPr>
              <a:t> ourselves?</a:t>
            </a:r>
            <a:endParaRPr lang="en-US" sz="1100">
              <a:latin typeface="Tekton" charset="0"/>
              <a:cs typeface="ＭＳ Ｐゴシック" charset="0"/>
            </a:endParaRPr>
          </a:p>
          <a:p>
            <a:pPr defTabSz="820868"/>
            <a:endParaRPr lang="en-US" sz="1200">
              <a:latin typeface="Tekton" charset="0"/>
              <a:cs typeface="ＭＳ Ｐゴシック" charset="0"/>
            </a:endParaRPr>
          </a:p>
        </p:txBody>
      </p:sp>
      <p:sp>
        <p:nvSpPr>
          <p:cNvPr id="9290" name="Rectangle 74"/>
          <p:cNvSpPr>
            <a:spLocks noChangeArrowheads="1"/>
          </p:cNvSpPr>
          <p:nvPr/>
        </p:nvSpPr>
        <p:spPr bwMode="auto">
          <a:xfrm>
            <a:off x="848432" y="4612299"/>
            <a:ext cx="7452430" cy="64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2" tIns="41026" rIns="82052" bIns="41026">
            <a:spAutoFit/>
          </a:bodyPr>
          <a:lstStyle/>
          <a:p>
            <a:pPr defTabSz="820868"/>
            <a:r>
              <a:rPr lang="en-US">
                <a:latin typeface="Tekton" charset="0"/>
                <a:cs typeface="ＭＳ Ｐゴシック" charset="0"/>
              </a:rPr>
              <a:t>Useful products that contain chemicals can disrupt the formation of ozone with bad effects on living things, the  weather and crops.</a:t>
            </a:r>
          </a:p>
        </p:txBody>
      </p:sp>
      <p:sp>
        <p:nvSpPr>
          <p:cNvPr id="9292" name="Rectangle 76"/>
          <p:cNvSpPr>
            <a:spLocks noChangeArrowheads="1"/>
          </p:cNvSpPr>
          <p:nvPr/>
        </p:nvSpPr>
        <p:spPr bwMode="auto">
          <a:xfrm>
            <a:off x="650876" y="4496900"/>
            <a:ext cx="7780513" cy="688731"/>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97" name="Freeform 81"/>
          <p:cNvSpPr>
            <a:spLocks/>
          </p:cNvSpPr>
          <p:nvPr/>
        </p:nvSpPr>
        <p:spPr bwMode="auto">
          <a:xfrm>
            <a:off x="599723" y="494567"/>
            <a:ext cx="485070" cy="1166813"/>
          </a:xfrm>
          <a:custGeom>
            <a:avLst/>
            <a:gdLst>
              <a:gd name="T0" fmla="*/ 426 w 426"/>
              <a:gd name="T1" fmla="*/ 0 h 1885"/>
              <a:gd name="T2" fmla="*/ 0 w 426"/>
              <a:gd name="T3" fmla="*/ 0 h 1885"/>
              <a:gd name="T4" fmla="*/ 0 w 426"/>
              <a:gd name="T5" fmla="*/ 1885 h 1885"/>
              <a:gd name="T6" fmla="*/ 129 w 426"/>
              <a:gd name="T7" fmla="*/ 1885 h 1885"/>
            </a:gdLst>
            <a:ahLst/>
            <a:cxnLst>
              <a:cxn ang="0">
                <a:pos x="T0" y="T1"/>
              </a:cxn>
              <a:cxn ang="0">
                <a:pos x="T2" y="T3"/>
              </a:cxn>
              <a:cxn ang="0">
                <a:pos x="T4" y="T5"/>
              </a:cxn>
              <a:cxn ang="0">
                <a:pos x="T6" y="T7"/>
              </a:cxn>
            </a:cxnLst>
            <a:rect l="0" t="0" r="r" b="b"/>
            <a:pathLst>
              <a:path w="426" h="1885">
                <a:moveTo>
                  <a:pt x="426" y="0"/>
                </a:moveTo>
                <a:lnTo>
                  <a:pt x="0" y="0"/>
                </a:lnTo>
                <a:lnTo>
                  <a:pt x="0" y="1885"/>
                </a:lnTo>
                <a:lnTo>
                  <a:pt x="129" y="1885"/>
                </a:lnTo>
              </a:path>
            </a:pathLst>
          </a:custGeom>
          <a:noFill/>
          <a:ln w="38100" cmpd="sng">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299" name="Oval 83"/>
          <p:cNvSpPr>
            <a:spLocks noChangeArrowheads="1"/>
          </p:cNvSpPr>
          <p:nvPr/>
        </p:nvSpPr>
        <p:spPr bwMode="auto">
          <a:xfrm>
            <a:off x="3855861" y="0"/>
            <a:ext cx="2391833" cy="644769"/>
          </a:xfrm>
          <a:prstGeom prst="ellipse">
            <a:avLst/>
          </a:prstGeom>
          <a:solidFill>
            <a:srgbClr val="DFDFDF"/>
          </a:solidFill>
          <a:ln w="50800">
            <a:solidFill>
              <a:srgbClr val="B70202"/>
            </a:solidFill>
            <a:round/>
            <a:headEnd/>
            <a:tailEnd/>
          </a:ln>
        </p:spPr>
        <p:txBody>
          <a:bodyPr wrap="none" lIns="103236" tIns="51618" rIns="103236" bIns="51618" anchor="ctr"/>
          <a:lstStyle/>
          <a:p>
            <a:endParaRPr lang="en-US"/>
          </a:p>
        </p:txBody>
      </p:sp>
      <p:sp>
        <p:nvSpPr>
          <p:cNvPr id="9304" name="Freeform 88"/>
          <p:cNvSpPr>
            <a:spLocks/>
          </p:cNvSpPr>
          <p:nvPr/>
        </p:nvSpPr>
        <p:spPr bwMode="auto">
          <a:xfrm>
            <a:off x="3430764" y="439616"/>
            <a:ext cx="5270500" cy="2538779"/>
          </a:xfrm>
          <a:custGeom>
            <a:avLst/>
            <a:gdLst>
              <a:gd name="T0" fmla="*/ 124 w 124"/>
              <a:gd name="T1" fmla="*/ 0 h 2774"/>
              <a:gd name="T2" fmla="*/ 124 w 124"/>
              <a:gd name="T3" fmla="*/ 2774 h 2774"/>
              <a:gd name="T4" fmla="*/ 0 w 124"/>
              <a:gd name="T5" fmla="*/ 2774 h 2774"/>
            </a:gdLst>
            <a:ahLst/>
            <a:cxnLst>
              <a:cxn ang="0">
                <a:pos x="T0" y="T1"/>
              </a:cxn>
              <a:cxn ang="0">
                <a:pos x="T2" y="T3"/>
              </a:cxn>
              <a:cxn ang="0">
                <a:pos x="T4" y="T5"/>
              </a:cxn>
            </a:cxnLst>
            <a:rect l="0" t="0" r="r" b="b"/>
            <a:pathLst>
              <a:path w="124" h="2774">
                <a:moveTo>
                  <a:pt x="124" y="0"/>
                </a:moveTo>
                <a:lnTo>
                  <a:pt x="124" y="2774"/>
                </a:lnTo>
                <a:lnTo>
                  <a:pt x="0" y="2774"/>
                </a:lnTo>
              </a:path>
            </a:pathLst>
          </a:custGeom>
          <a:noFill/>
          <a:ln w="38100" cmpd="sng">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305" name="Rectangle 89"/>
          <p:cNvSpPr>
            <a:spLocks noChangeArrowheads="1"/>
          </p:cNvSpPr>
          <p:nvPr/>
        </p:nvSpPr>
        <p:spPr bwMode="auto">
          <a:xfrm>
            <a:off x="545042" y="5319346"/>
            <a:ext cx="7993944" cy="1011115"/>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9306" name="Text Box 90"/>
          <p:cNvSpPr txBox="1">
            <a:spLocks noChangeArrowheads="1"/>
          </p:cNvSpPr>
          <p:nvPr/>
        </p:nvSpPr>
        <p:spPr bwMode="auto">
          <a:xfrm>
            <a:off x="4067528" y="0"/>
            <a:ext cx="2058459" cy="84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sz="1600" dirty="0" smtClean="0">
                <a:cs typeface="ＭＳ Ｐゴシック" charset="0"/>
              </a:rPr>
              <a:t>SUMMARIZATION</a:t>
            </a:r>
          </a:p>
          <a:p>
            <a:pPr algn="ctr"/>
            <a:r>
              <a:rPr lang="en-US" sz="1600" dirty="0" smtClean="0">
                <a:cs typeface="ＭＳ Ｐゴシック" charset="0"/>
              </a:rPr>
              <a:t>Of Main Ideas</a:t>
            </a:r>
            <a:endParaRPr lang="en-US" sz="1600" dirty="0">
              <a:cs typeface="ＭＳ Ｐゴシック" charset="0"/>
            </a:endParaRPr>
          </a:p>
          <a:p>
            <a:pPr algn="ctr"/>
            <a:endParaRPr lang="en-US" sz="1600" dirty="0">
              <a:cs typeface="ＭＳ Ｐゴシック" charset="0"/>
            </a:endParaRPr>
          </a:p>
        </p:txBody>
      </p:sp>
      <p:sp>
        <p:nvSpPr>
          <p:cNvPr id="9308" name="Rectangle 92"/>
          <p:cNvSpPr>
            <a:spLocks noChangeArrowheads="1"/>
          </p:cNvSpPr>
          <p:nvPr/>
        </p:nvSpPr>
        <p:spPr bwMode="auto">
          <a:xfrm>
            <a:off x="546806" y="4410808"/>
            <a:ext cx="7993944" cy="822448"/>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pPr algn="ctr"/>
            <a:endParaRPr lang="en-US"/>
          </a:p>
        </p:txBody>
      </p:sp>
      <p:sp>
        <p:nvSpPr>
          <p:cNvPr id="9309" name="Rectangle 93"/>
          <p:cNvSpPr>
            <a:spLocks noChangeArrowheads="1"/>
          </p:cNvSpPr>
          <p:nvPr/>
        </p:nvSpPr>
        <p:spPr bwMode="auto">
          <a:xfrm>
            <a:off x="550334" y="2806212"/>
            <a:ext cx="7993944" cy="1500188"/>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9303" name="Freeform 87"/>
          <p:cNvSpPr>
            <a:spLocks/>
          </p:cNvSpPr>
          <p:nvPr/>
        </p:nvSpPr>
        <p:spPr bwMode="auto">
          <a:xfrm>
            <a:off x="5998987" y="525708"/>
            <a:ext cx="2481791" cy="4465760"/>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B7020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9310" name="Rectangle 94"/>
          <p:cNvSpPr>
            <a:spLocks noChangeArrowheads="1"/>
          </p:cNvSpPr>
          <p:nvPr/>
        </p:nvSpPr>
        <p:spPr bwMode="auto">
          <a:xfrm>
            <a:off x="3467806" y="1000125"/>
            <a:ext cx="1772709" cy="3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200">
                <a:latin typeface="Tekton" charset="0"/>
                <a:cs typeface="ＭＳ Ｐゴシック" charset="0"/>
              </a:rPr>
              <a:t>Human Use of Resources</a:t>
            </a:r>
          </a:p>
        </p:txBody>
      </p:sp>
      <p:sp>
        <p:nvSpPr>
          <p:cNvPr id="9312" name="Rectangle 96"/>
          <p:cNvSpPr>
            <a:spLocks noChangeArrowheads="1"/>
          </p:cNvSpPr>
          <p:nvPr/>
        </p:nvSpPr>
        <p:spPr bwMode="auto">
          <a:xfrm>
            <a:off x="1374071" y="943342"/>
            <a:ext cx="695801" cy="2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200">
                <a:latin typeface="Tekton" charset="0"/>
                <a:cs typeface="ＭＳ Ｐゴシック" charset="0"/>
              </a:rPr>
              <a:t>Science</a:t>
            </a:r>
          </a:p>
        </p:txBody>
      </p:sp>
      <p:sp>
        <p:nvSpPr>
          <p:cNvPr id="9315" name="Rectangle 99"/>
          <p:cNvSpPr>
            <a:spLocks noChangeArrowheads="1"/>
          </p:cNvSpPr>
          <p:nvPr/>
        </p:nvSpPr>
        <p:spPr bwMode="auto">
          <a:xfrm>
            <a:off x="1456972" y="1067900"/>
            <a:ext cx="336729" cy="25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000">
                <a:latin typeface="Tekton" charset="0"/>
                <a:cs typeface="ＭＳ Ｐゴシック" charset="0"/>
              </a:rPr>
              <a:t>12</a:t>
            </a:r>
          </a:p>
        </p:txBody>
      </p:sp>
      <p:sp>
        <p:nvSpPr>
          <p:cNvPr id="9316" name="Rectangle 100"/>
          <p:cNvSpPr>
            <a:spLocks noChangeArrowheads="1"/>
          </p:cNvSpPr>
          <p:nvPr/>
        </p:nvSpPr>
        <p:spPr bwMode="auto">
          <a:xfrm>
            <a:off x="1467556" y="1166813"/>
            <a:ext cx="298256" cy="25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000">
                <a:latin typeface="Tekton" charset="0"/>
                <a:cs typeface="ＭＳ Ｐゴシック" charset="0"/>
              </a:rPr>
              <a:t>4</a:t>
            </a:r>
          </a:p>
        </p:txBody>
      </p:sp>
      <p:sp>
        <p:nvSpPr>
          <p:cNvPr id="9317" name="Rectangle 101"/>
          <p:cNvSpPr>
            <a:spLocks noChangeArrowheads="1"/>
          </p:cNvSpPr>
          <p:nvPr/>
        </p:nvSpPr>
        <p:spPr bwMode="auto">
          <a:xfrm>
            <a:off x="5362222" y="809625"/>
            <a:ext cx="644505" cy="27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100">
                <a:latin typeface="Tekton" charset="0"/>
                <a:cs typeface="ＭＳ Ｐゴシック" charset="0"/>
              </a:rPr>
              <a:t>Lydia L.</a:t>
            </a:r>
            <a:endParaRPr lang="en-US" sz="900">
              <a:latin typeface="Tekton" charset="0"/>
              <a:cs typeface="ＭＳ Ｐゴシック" charset="0"/>
            </a:endParaRPr>
          </a:p>
        </p:txBody>
      </p:sp>
      <p:sp>
        <p:nvSpPr>
          <p:cNvPr id="9294" name="Text Box 78"/>
          <p:cNvSpPr txBox="1">
            <a:spLocks noChangeArrowheads="1"/>
          </p:cNvSpPr>
          <p:nvPr/>
        </p:nvSpPr>
        <p:spPr bwMode="auto">
          <a:xfrm>
            <a:off x="6691260" y="196223"/>
            <a:ext cx="2180167" cy="59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sz="1600" dirty="0" smtClean="0">
                <a:cs typeface="ＭＳ Ｐゴシック" charset="0"/>
              </a:rPr>
              <a:t>QUESTION </a:t>
            </a:r>
            <a:r>
              <a:rPr lang="en-US" sz="1600" dirty="0">
                <a:cs typeface="ＭＳ Ｐゴシック" charset="0"/>
              </a:rPr>
              <a:t>GENERATION</a:t>
            </a:r>
          </a:p>
        </p:txBody>
      </p:sp>
      <p:sp>
        <p:nvSpPr>
          <p:cNvPr id="90" name="Oval 77"/>
          <p:cNvSpPr>
            <a:spLocks noChangeArrowheads="1"/>
          </p:cNvSpPr>
          <p:nvPr/>
        </p:nvSpPr>
        <p:spPr bwMode="auto">
          <a:xfrm>
            <a:off x="331047" y="2297404"/>
            <a:ext cx="2208389" cy="776654"/>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r>
              <a:rPr lang="en-US" dirty="0" smtClean="0">
                <a:cs typeface="ＭＳ Ｐゴシック" charset="0"/>
              </a:rPr>
              <a:t>Critical</a:t>
            </a:r>
          </a:p>
          <a:p>
            <a:pPr algn="ctr"/>
            <a:r>
              <a:rPr lang="en-US" dirty="0" smtClean="0">
                <a:cs typeface="ＭＳ Ｐゴシック" charset="0"/>
              </a:rPr>
              <a:t> Words &amp; Phrases</a:t>
            </a:r>
            <a:endParaRPr lang="en-US" dirty="0">
              <a:cs typeface="ＭＳ Ｐゴシック" charset="0"/>
            </a:endParaRPr>
          </a:p>
        </p:txBody>
      </p:sp>
      <p:sp>
        <p:nvSpPr>
          <p:cNvPr id="95" name="Oval 77"/>
          <p:cNvSpPr>
            <a:spLocks noChangeArrowheads="1"/>
          </p:cNvSpPr>
          <p:nvPr/>
        </p:nvSpPr>
        <p:spPr bwMode="auto">
          <a:xfrm>
            <a:off x="1040694" y="146538"/>
            <a:ext cx="2208389" cy="776654"/>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r>
              <a:rPr lang="en-US" dirty="0" smtClean="0">
                <a:cs typeface="ＭＳ Ｐゴシック" charset="0"/>
              </a:rPr>
              <a:t>Critical Questions</a:t>
            </a:r>
            <a:endParaRPr lang="en-US" dirty="0">
              <a:cs typeface="ＭＳ Ｐゴシック" charset="0"/>
            </a:endParaRPr>
          </a:p>
        </p:txBody>
      </p:sp>
      <p:sp>
        <p:nvSpPr>
          <p:cNvPr id="96" name="Oval 77"/>
          <p:cNvSpPr>
            <a:spLocks noChangeArrowheads="1"/>
          </p:cNvSpPr>
          <p:nvPr/>
        </p:nvSpPr>
        <p:spPr bwMode="auto">
          <a:xfrm>
            <a:off x="7019115" y="4392490"/>
            <a:ext cx="2236012" cy="868241"/>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r>
              <a:rPr lang="en-US" dirty="0" smtClean="0">
                <a:cs typeface="ＭＳ Ｐゴシック" charset="0"/>
              </a:rPr>
              <a:t>THE BIG PICTURE,</a:t>
            </a:r>
          </a:p>
          <a:p>
            <a:pPr algn="ctr"/>
            <a:r>
              <a:rPr lang="en-US" dirty="0">
                <a:cs typeface="ＭＳ Ｐゴシック" charset="0"/>
              </a:rPr>
              <a:t>C</a:t>
            </a:r>
            <a:r>
              <a:rPr lang="en-US" dirty="0" smtClean="0">
                <a:cs typeface="ＭＳ Ｐゴシック" charset="0"/>
              </a:rPr>
              <a:t>ONCLUSIONS &amp;</a:t>
            </a:r>
          </a:p>
          <a:p>
            <a:pPr algn="ctr"/>
            <a:r>
              <a:rPr lang="en-US" dirty="0" smtClean="0">
                <a:cs typeface="ＭＳ Ｐゴシック" charset="0"/>
              </a:rPr>
              <a:t> SUMMARIZATION</a:t>
            </a:r>
            <a:endParaRPr lang="en-US" dirty="0">
              <a:cs typeface="ＭＳ Ｐゴシック" charset="0"/>
            </a:endParaRPr>
          </a:p>
        </p:txBody>
      </p:sp>
      <p:sp>
        <p:nvSpPr>
          <p:cNvPr id="97" name="Oval 77"/>
          <p:cNvSpPr>
            <a:spLocks noChangeArrowheads="1"/>
          </p:cNvSpPr>
          <p:nvPr/>
        </p:nvSpPr>
        <p:spPr bwMode="auto">
          <a:xfrm>
            <a:off x="7082014" y="2573577"/>
            <a:ext cx="2208389" cy="1186519"/>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r>
              <a:rPr lang="en-US" dirty="0" smtClean="0">
                <a:cs typeface="ＭＳ Ｐゴシック" charset="0"/>
              </a:rPr>
              <a:t>Development,</a:t>
            </a:r>
          </a:p>
          <a:p>
            <a:pPr algn="ctr"/>
            <a:r>
              <a:rPr lang="en-US" dirty="0" smtClean="0">
                <a:cs typeface="ＭＳ Ｐゴシック" charset="0"/>
              </a:rPr>
              <a:t>Evidence, </a:t>
            </a:r>
          </a:p>
          <a:p>
            <a:pPr algn="ctr"/>
            <a:r>
              <a:rPr lang="en-US" dirty="0" smtClean="0">
                <a:cs typeface="ＭＳ Ｐゴシック" charset="0"/>
              </a:rPr>
              <a:t>Point of View</a:t>
            </a:r>
            <a:endParaRPr lang="en-US" dirty="0">
              <a:cs typeface="ＭＳ Ｐゴシック" charset="0"/>
            </a:endParaRPr>
          </a:p>
        </p:txBody>
      </p:sp>
    </p:spTree>
    <p:extLst>
      <p:ext uri="{BB962C8B-B14F-4D97-AF65-F5344CB8AC3E}">
        <p14:creationId xmlns:p14="http://schemas.microsoft.com/office/powerpoint/2010/main" val="1768581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177323" cy="4893648"/>
          </a:xfrm>
          <a:prstGeom prst="rect">
            <a:avLst/>
          </a:prstGeom>
        </p:spPr>
        <p:txBody>
          <a:bodyPr wrap="square">
            <a:spAutoFit/>
          </a:bodyPr>
          <a:lstStyle/>
          <a:p>
            <a:pPr lvl="0"/>
            <a:r>
              <a:rPr lang="en-US" dirty="0"/>
              <a:t>Key Ideas and Details:</a:t>
            </a:r>
          </a:p>
          <a:p>
            <a:pPr lvl="0"/>
            <a:r>
              <a:rPr lang="en-US" dirty="0"/>
              <a:t>	</a:t>
            </a:r>
            <a:r>
              <a:rPr lang="en-US" b="1" dirty="0"/>
              <a:t>Determine  information, make inferences, cite evidence, draw conclusions</a:t>
            </a:r>
          </a:p>
          <a:p>
            <a:pPr lvl="0"/>
            <a:r>
              <a:rPr lang="en-US" dirty="0"/>
              <a:t>	Determine </a:t>
            </a:r>
            <a:r>
              <a:rPr lang="en-US" b="1" dirty="0"/>
              <a:t>central ideas or themes </a:t>
            </a:r>
            <a:r>
              <a:rPr lang="en-US" dirty="0"/>
              <a:t>, their development and summarize</a:t>
            </a:r>
          </a:p>
          <a:p>
            <a:pPr lvl="0"/>
            <a:r>
              <a:rPr lang="en-US" dirty="0"/>
              <a:t>	Analyze development of people, events and ideas.</a:t>
            </a:r>
          </a:p>
          <a:p>
            <a:pPr lvl="0"/>
            <a:endParaRPr lang="en-US" dirty="0"/>
          </a:p>
          <a:p>
            <a:pPr lvl="0"/>
            <a:r>
              <a:rPr lang="en-US" dirty="0"/>
              <a:t>Craft and Structure</a:t>
            </a:r>
          </a:p>
          <a:p>
            <a:pPr lvl="0"/>
            <a:r>
              <a:rPr lang="en-US" dirty="0"/>
              <a:t>	</a:t>
            </a:r>
            <a:r>
              <a:rPr lang="en-US" b="1" dirty="0"/>
              <a:t>Interpret words and phrases</a:t>
            </a:r>
          </a:p>
          <a:p>
            <a:pPr lvl="0"/>
            <a:r>
              <a:rPr lang="en-US" dirty="0"/>
              <a:t>	Analyze structure of text to get the big picture</a:t>
            </a:r>
          </a:p>
          <a:p>
            <a:pPr lvl="0"/>
            <a:r>
              <a:rPr lang="en-US" dirty="0"/>
              <a:t>	Assess point of view or purpose</a:t>
            </a:r>
          </a:p>
          <a:p>
            <a:pPr lvl="0"/>
            <a:endParaRPr lang="en-US" dirty="0"/>
          </a:p>
          <a:p>
            <a:pPr lvl="0"/>
            <a:r>
              <a:rPr lang="en-US" dirty="0"/>
              <a:t>Integrate knowledge and Ideas</a:t>
            </a:r>
          </a:p>
          <a:p>
            <a:pPr lvl="0"/>
            <a:r>
              <a:rPr lang="en-US" dirty="0"/>
              <a:t>	</a:t>
            </a:r>
            <a:r>
              <a:rPr lang="en-US" b="1" dirty="0"/>
              <a:t>Integrate and evaluate content </a:t>
            </a:r>
            <a:r>
              <a:rPr lang="en-US" dirty="0"/>
              <a:t>in different formats</a:t>
            </a:r>
          </a:p>
          <a:p>
            <a:pPr lvl="0"/>
            <a:r>
              <a:rPr lang="en-US" dirty="0"/>
              <a:t>	Identify and evaluate arguments, claims,  reasoning and evidence</a:t>
            </a:r>
          </a:p>
          <a:p>
            <a:pPr lvl="0"/>
            <a:r>
              <a:rPr lang="en-US" dirty="0"/>
              <a:t>	Compare approaches to different themes or topics</a:t>
            </a:r>
          </a:p>
          <a:p>
            <a:pPr lvl="0"/>
            <a:endParaRPr lang="en-US" dirty="0"/>
          </a:p>
          <a:p>
            <a:pPr lvl="0"/>
            <a:r>
              <a:rPr lang="en-US" dirty="0"/>
              <a:t>Range </a:t>
            </a:r>
          </a:p>
          <a:p>
            <a:pPr lvl="0"/>
            <a:endParaRPr lang="en-US" dirty="0"/>
          </a:p>
        </p:txBody>
      </p:sp>
      <p:sp>
        <p:nvSpPr>
          <p:cNvPr id="5" name="Title 4"/>
          <p:cNvSpPr>
            <a:spLocks noGrp="1"/>
          </p:cNvSpPr>
          <p:nvPr>
            <p:ph type="ctrTitle"/>
          </p:nvPr>
        </p:nvSpPr>
        <p:spPr>
          <a:xfrm>
            <a:off x="577241" y="818457"/>
            <a:ext cx="8040884" cy="1179382"/>
          </a:xfrm>
        </p:spPr>
        <p:txBody>
          <a:bodyPr>
            <a:noAutofit/>
          </a:bodyPr>
          <a:lstStyle/>
          <a:p>
            <a:r>
              <a:rPr lang="en-US" dirty="0" smtClean="0"/>
              <a:t>The Match:</a:t>
            </a:r>
            <a:r>
              <a:rPr lang="en-US" dirty="0"/>
              <a:t> </a:t>
            </a:r>
            <a:r>
              <a:rPr lang="en-US" dirty="0" smtClean="0"/>
              <a:t>Concept Mastery &amp; Concept Anchoring</a:t>
            </a:r>
            <a:endParaRPr lang="en-US" dirty="0"/>
          </a:p>
        </p:txBody>
      </p:sp>
    </p:spTree>
    <p:extLst>
      <p:ext uri="{BB962C8B-B14F-4D97-AF65-F5344CB8AC3E}">
        <p14:creationId xmlns:p14="http://schemas.microsoft.com/office/powerpoint/2010/main" val="161874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680" y="1354991"/>
            <a:ext cx="8141860" cy="4115371"/>
          </a:xfrm>
        </p:spPr>
        <p:txBody>
          <a:bodyPr>
            <a:normAutofit/>
          </a:bodyPr>
          <a:lstStyle/>
          <a:p>
            <a:pPr algn="l"/>
            <a:r>
              <a:rPr lang="en-US" sz="2400" dirty="0" smtClean="0"/>
              <a:t/>
            </a:r>
            <a:br>
              <a:rPr lang="en-US" sz="2400" dirty="0" smtClean="0"/>
            </a:br>
            <a:r>
              <a:rPr lang="en-US" sz="2400" dirty="0" smtClean="0"/>
              <a:t>	</a:t>
            </a:r>
            <a:r>
              <a:rPr lang="en-US" sz="3600" dirty="0" smtClean="0"/>
              <a:t>Responding </a:t>
            </a:r>
            <a:r>
              <a:rPr lang="en-US" sz="3600" dirty="0"/>
              <a:t>to </a:t>
            </a:r>
            <a:r>
              <a:rPr lang="en-US" sz="3600" dirty="0" smtClean="0"/>
              <a:t>the higher order thinking challenges in the Common Core State Standards (CCSS) is important for teachers and professional developers </a:t>
            </a:r>
            <a:r>
              <a:rPr lang="en-US" sz="3600" dirty="0"/>
              <a:t>in our schools</a:t>
            </a:r>
            <a:r>
              <a:rPr lang="en-US" sz="3600" dirty="0" smtClean="0"/>
              <a:t>.</a:t>
            </a:r>
            <a:br>
              <a:rPr lang="en-US" sz="3600" dirty="0" smtClean="0"/>
            </a:br>
            <a:r>
              <a:rPr lang="en-US" sz="3600" dirty="0" smtClean="0"/>
              <a:t>	 </a:t>
            </a:r>
            <a:br>
              <a:rPr lang="en-US" sz="3600" dirty="0" smtClean="0"/>
            </a:br>
            <a:r>
              <a:rPr lang="en-US" sz="2400" dirty="0"/>
              <a:t>	</a:t>
            </a:r>
          </a:p>
        </p:txBody>
      </p:sp>
      <p:sp>
        <p:nvSpPr>
          <p:cNvPr id="4" name="Subtitle 3"/>
          <p:cNvSpPr>
            <a:spLocks noGrp="1"/>
          </p:cNvSpPr>
          <p:nvPr>
            <p:ph type="subTitle" idx="1"/>
          </p:nvPr>
        </p:nvSpPr>
        <p:spPr>
          <a:xfrm>
            <a:off x="1564870" y="563514"/>
            <a:ext cx="6627097" cy="933395"/>
          </a:xfrm>
        </p:spPr>
        <p:txBody>
          <a:bodyPr/>
          <a:lstStyle/>
          <a:p>
            <a:r>
              <a:rPr lang="en-US" dirty="0" smtClean="0"/>
              <a:t>The Challenge </a:t>
            </a:r>
            <a:endParaRPr lang="en-US" dirty="0"/>
          </a:p>
        </p:txBody>
      </p:sp>
    </p:spTree>
    <p:extLst>
      <p:ext uri="{BB962C8B-B14F-4D97-AF65-F5344CB8AC3E}">
        <p14:creationId xmlns:p14="http://schemas.microsoft.com/office/powerpoint/2010/main" val="389082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453821" y="800467"/>
            <a:ext cx="17066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b="1">
                <a:solidFill>
                  <a:srgbClr val="000000"/>
                </a:solidFill>
              </a:rPr>
              <a:t>CONCEPT DIAGRAM </a:t>
            </a:r>
            <a:endParaRPr lang="en-US"/>
          </a:p>
        </p:txBody>
      </p:sp>
      <p:sp>
        <p:nvSpPr>
          <p:cNvPr id="7171" name="Rectangle 3"/>
          <p:cNvSpPr>
            <a:spLocks noChangeArrowheads="1"/>
          </p:cNvSpPr>
          <p:nvPr/>
        </p:nvSpPr>
        <p:spPr bwMode="auto">
          <a:xfrm>
            <a:off x="2783417" y="1040424"/>
            <a:ext cx="5577417" cy="57699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7172" name="Rectangle 4"/>
          <p:cNvSpPr>
            <a:spLocks noChangeArrowheads="1"/>
          </p:cNvSpPr>
          <p:nvPr/>
        </p:nvSpPr>
        <p:spPr bwMode="auto">
          <a:xfrm>
            <a:off x="2875139" y="1106366"/>
            <a:ext cx="1744487" cy="457933"/>
          </a:xfrm>
          <a:prstGeom prst="rect">
            <a:avLst/>
          </a:prstGeom>
          <a:solidFill>
            <a:srgbClr val="FFFFFF"/>
          </a:solidFill>
          <a:ln w="11113">
            <a:solidFill>
              <a:srgbClr val="000000"/>
            </a:solidFill>
            <a:miter lim="800000"/>
            <a:headEnd/>
            <a:tailEnd/>
          </a:ln>
        </p:spPr>
        <p:txBody>
          <a:bodyPr lIns="91435" tIns="45718" rIns="91435" bIns="45718"/>
          <a:lstStyle/>
          <a:p>
            <a:pPr defTabSz="914067"/>
            <a:r>
              <a:rPr lang="en-US">
                <a:latin typeface="Tekton" charset="0"/>
              </a:rPr>
              <a:t>Pollution</a:t>
            </a:r>
          </a:p>
        </p:txBody>
      </p:sp>
      <p:sp>
        <p:nvSpPr>
          <p:cNvPr id="7173" name="Rectangle 5"/>
          <p:cNvSpPr>
            <a:spLocks noChangeArrowheads="1"/>
          </p:cNvSpPr>
          <p:nvPr/>
        </p:nvSpPr>
        <p:spPr bwMode="auto">
          <a:xfrm>
            <a:off x="2610556" y="1996586"/>
            <a:ext cx="7475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Always Present</a:t>
            </a:r>
            <a:endParaRPr lang="en-US"/>
          </a:p>
        </p:txBody>
      </p:sp>
      <p:sp>
        <p:nvSpPr>
          <p:cNvPr id="7174" name="Rectangle 6"/>
          <p:cNvSpPr>
            <a:spLocks noChangeArrowheads="1"/>
          </p:cNvSpPr>
          <p:nvPr/>
        </p:nvSpPr>
        <p:spPr bwMode="auto">
          <a:xfrm>
            <a:off x="4656667" y="1996586"/>
            <a:ext cx="92693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Sometimes Present</a:t>
            </a:r>
            <a:endParaRPr lang="en-US"/>
          </a:p>
        </p:txBody>
      </p:sp>
      <p:sp>
        <p:nvSpPr>
          <p:cNvPr id="7175" name="Rectangle 7"/>
          <p:cNvSpPr>
            <a:spLocks noChangeArrowheads="1"/>
          </p:cNvSpPr>
          <p:nvPr/>
        </p:nvSpPr>
        <p:spPr bwMode="auto">
          <a:xfrm>
            <a:off x="6917973" y="2009410"/>
            <a:ext cx="6806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Never Present</a:t>
            </a:r>
            <a:endParaRPr lang="en-US"/>
          </a:p>
        </p:txBody>
      </p:sp>
      <p:sp>
        <p:nvSpPr>
          <p:cNvPr id="7176" name="Line 8"/>
          <p:cNvSpPr>
            <a:spLocks noChangeShapeType="1"/>
          </p:cNvSpPr>
          <p:nvPr/>
        </p:nvSpPr>
        <p:spPr bwMode="auto">
          <a:xfrm>
            <a:off x="6614584" y="1958121"/>
            <a:ext cx="1764" cy="1831"/>
          </a:xfrm>
          <a:prstGeom prst="line">
            <a:avLst/>
          </a:prstGeom>
          <a:noFill/>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7179" name="Rectangle 11"/>
          <p:cNvSpPr>
            <a:spLocks noChangeArrowheads="1"/>
          </p:cNvSpPr>
          <p:nvPr/>
        </p:nvSpPr>
        <p:spPr bwMode="auto">
          <a:xfrm>
            <a:off x="2420056" y="6046544"/>
            <a:ext cx="6207126" cy="56234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7180" name="Rectangle 12"/>
          <p:cNvSpPr>
            <a:spLocks noChangeArrowheads="1"/>
          </p:cNvSpPr>
          <p:nvPr/>
        </p:nvSpPr>
        <p:spPr bwMode="auto">
          <a:xfrm>
            <a:off x="1956154" y="6246202"/>
            <a:ext cx="47736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latin typeface="Helvetica" charset="0"/>
              </a:rPr>
              <a:t> TIE DOWN A </a:t>
            </a:r>
            <a:endParaRPr lang="en-US">
              <a:latin typeface="Times" charset="0"/>
            </a:endParaRPr>
          </a:p>
        </p:txBody>
      </p:sp>
      <p:sp>
        <p:nvSpPr>
          <p:cNvPr id="7181" name="Rectangle 13"/>
          <p:cNvSpPr>
            <a:spLocks noChangeArrowheads="1"/>
          </p:cNvSpPr>
          <p:nvPr/>
        </p:nvSpPr>
        <p:spPr bwMode="auto">
          <a:xfrm>
            <a:off x="1956153" y="6321304"/>
            <a:ext cx="3743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DEFINITION</a:t>
            </a:r>
            <a:endParaRPr lang="en-US"/>
          </a:p>
        </p:txBody>
      </p:sp>
      <p:sp>
        <p:nvSpPr>
          <p:cNvPr id="7183" name="Rectangle 15"/>
          <p:cNvSpPr>
            <a:spLocks noChangeArrowheads="1"/>
          </p:cNvSpPr>
          <p:nvPr/>
        </p:nvSpPr>
        <p:spPr bwMode="auto">
          <a:xfrm>
            <a:off x="853723" y="1073394"/>
            <a:ext cx="5176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Key Words</a:t>
            </a:r>
            <a:endParaRPr lang="en-US"/>
          </a:p>
        </p:txBody>
      </p:sp>
      <p:sp>
        <p:nvSpPr>
          <p:cNvPr id="7184" name="Rectangle 16"/>
          <p:cNvSpPr>
            <a:spLocks noChangeArrowheads="1"/>
          </p:cNvSpPr>
          <p:nvPr/>
        </p:nvSpPr>
        <p:spPr bwMode="auto">
          <a:xfrm>
            <a:off x="1726848" y="5874362"/>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Å</a:t>
            </a:r>
            <a:endParaRPr lang="en-US">
              <a:latin typeface="Times" charset="0"/>
            </a:endParaRPr>
          </a:p>
        </p:txBody>
      </p:sp>
      <p:sp>
        <p:nvSpPr>
          <p:cNvPr id="7185" name="Rectangle 17"/>
          <p:cNvSpPr>
            <a:spLocks noChangeArrowheads="1"/>
          </p:cNvSpPr>
          <p:nvPr/>
        </p:nvSpPr>
        <p:spPr bwMode="auto">
          <a:xfrm>
            <a:off x="1910292" y="5940304"/>
            <a:ext cx="10003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PRACTICE WITH NEW EXAMPLE</a:t>
            </a:r>
            <a:endParaRPr lang="en-US"/>
          </a:p>
        </p:txBody>
      </p:sp>
      <p:sp>
        <p:nvSpPr>
          <p:cNvPr id="7186" name="Rectangle 18"/>
          <p:cNvSpPr>
            <a:spLocks noChangeArrowheads="1"/>
          </p:cNvSpPr>
          <p:nvPr/>
        </p:nvSpPr>
        <p:spPr bwMode="auto">
          <a:xfrm>
            <a:off x="580320" y="1029433"/>
            <a:ext cx="1123597" cy="563074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7187" name="Rectangle 19"/>
          <p:cNvSpPr>
            <a:spLocks noChangeArrowheads="1"/>
          </p:cNvSpPr>
          <p:nvPr/>
        </p:nvSpPr>
        <p:spPr bwMode="auto">
          <a:xfrm>
            <a:off x="1943806" y="1051414"/>
            <a:ext cx="732014" cy="76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lstStyle/>
          <a:p>
            <a:endParaRPr lang="en-US"/>
          </a:p>
        </p:txBody>
      </p:sp>
      <p:sp>
        <p:nvSpPr>
          <p:cNvPr id="7188" name="Rectangle 20"/>
          <p:cNvSpPr>
            <a:spLocks noChangeArrowheads="1"/>
          </p:cNvSpPr>
          <p:nvPr/>
        </p:nvSpPr>
        <p:spPr bwMode="auto">
          <a:xfrm>
            <a:off x="1956154" y="1051414"/>
            <a:ext cx="58459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CONVEY CONCEPT </a:t>
            </a:r>
            <a:endParaRPr lang="en-US"/>
          </a:p>
        </p:txBody>
      </p:sp>
      <p:sp>
        <p:nvSpPr>
          <p:cNvPr id="7189" name="Rectangle 21"/>
          <p:cNvSpPr>
            <a:spLocks noChangeArrowheads="1"/>
          </p:cNvSpPr>
          <p:nvPr/>
        </p:nvSpPr>
        <p:spPr bwMode="auto">
          <a:xfrm>
            <a:off x="1966737" y="1533159"/>
            <a:ext cx="6000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NOTE  KEY WORDS </a:t>
            </a:r>
            <a:endParaRPr lang="en-US"/>
          </a:p>
        </p:txBody>
      </p:sp>
      <p:sp>
        <p:nvSpPr>
          <p:cNvPr id="7190" name="Rectangle 22"/>
          <p:cNvSpPr>
            <a:spLocks noChangeArrowheads="1"/>
          </p:cNvSpPr>
          <p:nvPr/>
        </p:nvSpPr>
        <p:spPr bwMode="auto">
          <a:xfrm>
            <a:off x="1956154" y="1260231"/>
            <a:ext cx="51099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OFFER OVERALL </a:t>
            </a:r>
            <a:endParaRPr lang="en-US"/>
          </a:p>
        </p:txBody>
      </p:sp>
      <p:sp>
        <p:nvSpPr>
          <p:cNvPr id="7191" name="Rectangle 23"/>
          <p:cNvSpPr>
            <a:spLocks noChangeArrowheads="1"/>
          </p:cNvSpPr>
          <p:nvPr/>
        </p:nvSpPr>
        <p:spPr bwMode="auto">
          <a:xfrm>
            <a:off x="1956154" y="1335332"/>
            <a:ext cx="30075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CONCEPT </a:t>
            </a:r>
            <a:endParaRPr lang="en-US"/>
          </a:p>
        </p:txBody>
      </p:sp>
      <p:sp>
        <p:nvSpPr>
          <p:cNvPr id="7192" name="Rectangle 24"/>
          <p:cNvSpPr>
            <a:spLocks noChangeArrowheads="1"/>
          </p:cNvSpPr>
          <p:nvPr/>
        </p:nvSpPr>
        <p:spPr bwMode="auto">
          <a:xfrm>
            <a:off x="1943806" y="1729154"/>
            <a:ext cx="28842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CLASSIFY</a:t>
            </a:r>
            <a:endParaRPr lang="en-US"/>
          </a:p>
        </p:txBody>
      </p:sp>
      <p:sp>
        <p:nvSpPr>
          <p:cNvPr id="7193" name="Rectangle 25"/>
          <p:cNvSpPr>
            <a:spLocks noChangeArrowheads="1"/>
          </p:cNvSpPr>
          <p:nvPr/>
        </p:nvSpPr>
        <p:spPr bwMode="auto">
          <a:xfrm>
            <a:off x="1943806" y="1806087"/>
            <a:ext cx="57809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CHARACTERISTICS</a:t>
            </a:r>
            <a:endParaRPr lang="en-US"/>
          </a:p>
        </p:txBody>
      </p:sp>
      <p:sp>
        <p:nvSpPr>
          <p:cNvPr id="7194" name="Rectangle 26"/>
          <p:cNvSpPr>
            <a:spLocks noChangeArrowheads="1"/>
          </p:cNvSpPr>
          <p:nvPr/>
        </p:nvSpPr>
        <p:spPr bwMode="auto">
          <a:xfrm>
            <a:off x="1726848" y="6235212"/>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Æ</a:t>
            </a:r>
            <a:endParaRPr lang="en-US">
              <a:latin typeface="Times" charset="0"/>
            </a:endParaRPr>
          </a:p>
        </p:txBody>
      </p:sp>
      <p:sp>
        <p:nvSpPr>
          <p:cNvPr id="7196" name="Rectangle 28"/>
          <p:cNvSpPr>
            <a:spLocks noChangeArrowheads="1"/>
          </p:cNvSpPr>
          <p:nvPr/>
        </p:nvSpPr>
        <p:spPr bwMode="auto">
          <a:xfrm>
            <a:off x="1726848" y="987304"/>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À</a:t>
            </a:r>
            <a:endParaRPr lang="en-US">
              <a:latin typeface="Times" charset="0"/>
            </a:endParaRPr>
          </a:p>
        </p:txBody>
      </p:sp>
      <p:sp>
        <p:nvSpPr>
          <p:cNvPr id="7197" name="Rectangle 29"/>
          <p:cNvSpPr>
            <a:spLocks noChangeArrowheads="1"/>
          </p:cNvSpPr>
          <p:nvPr/>
        </p:nvSpPr>
        <p:spPr bwMode="auto">
          <a:xfrm>
            <a:off x="8186209" y="1062404"/>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Á</a:t>
            </a:r>
            <a:endParaRPr lang="en-US">
              <a:latin typeface="Times" charset="0"/>
            </a:endParaRPr>
          </a:p>
        </p:txBody>
      </p:sp>
      <p:sp>
        <p:nvSpPr>
          <p:cNvPr id="7198" name="Rectangle 30"/>
          <p:cNvSpPr>
            <a:spLocks noChangeArrowheads="1"/>
          </p:cNvSpPr>
          <p:nvPr/>
        </p:nvSpPr>
        <p:spPr bwMode="auto">
          <a:xfrm>
            <a:off x="1726848" y="1498356"/>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Â</a:t>
            </a:r>
            <a:endParaRPr lang="en-US">
              <a:latin typeface="Times" charset="0"/>
            </a:endParaRPr>
          </a:p>
        </p:txBody>
      </p:sp>
      <p:sp>
        <p:nvSpPr>
          <p:cNvPr id="7199" name="Rectangle 31"/>
          <p:cNvSpPr>
            <a:spLocks noChangeArrowheads="1"/>
          </p:cNvSpPr>
          <p:nvPr/>
        </p:nvSpPr>
        <p:spPr bwMode="auto">
          <a:xfrm>
            <a:off x="1726848" y="1727323"/>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Ã</a:t>
            </a:r>
            <a:endParaRPr lang="en-US">
              <a:latin typeface="Times" charset="0"/>
            </a:endParaRPr>
          </a:p>
        </p:txBody>
      </p:sp>
      <p:sp>
        <p:nvSpPr>
          <p:cNvPr id="7200" name="Rectangle 32"/>
          <p:cNvSpPr>
            <a:spLocks noChangeArrowheads="1"/>
          </p:cNvSpPr>
          <p:nvPr/>
        </p:nvSpPr>
        <p:spPr bwMode="auto">
          <a:xfrm>
            <a:off x="4422070" y="1095376"/>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À</a:t>
            </a:r>
            <a:endParaRPr lang="en-US">
              <a:latin typeface="Times" charset="0"/>
            </a:endParaRPr>
          </a:p>
        </p:txBody>
      </p:sp>
      <p:sp>
        <p:nvSpPr>
          <p:cNvPr id="7201" name="Rectangle 33"/>
          <p:cNvSpPr>
            <a:spLocks noChangeArrowheads="1"/>
          </p:cNvSpPr>
          <p:nvPr/>
        </p:nvSpPr>
        <p:spPr bwMode="auto">
          <a:xfrm>
            <a:off x="1726848" y="1249241"/>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Á</a:t>
            </a:r>
            <a:endParaRPr lang="en-US">
              <a:latin typeface="Times" charset="0"/>
            </a:endParaRPr>
          </a:p>
        </p:txBody>
      </p:sp>
      <p:sp>
        <p:nvSpPr>
          <p:cNvPr id="7202" name="Rectangle 34"/>
          <p:cNvSpPr>
            <a:spLocks noChangeArrowheads="1"/>
          </p:cNvSpPr>
          <p:nvPr/>
        </p:nvSpPr>
        <p:spPr bwMode="auto">
          <a:xfrm>
            <a:off x="592667" y="1051414"/>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Â</a:t>
            </a:r>
            <a:endParaRPr lang="en-US">
              <a:latin typeface="Times" charset="0"/>
            </a:endParaRPr>
          </a:p>
        </p:txBody>
      </p:sp>
      <p:grpSp>
        <p:nvGrpSpPr>
          <p:cNvPr id="7282" name="Group 114"/>
          <p:cNvGrpSpPr>
            <a:grpSpLocks/>
          </p:cNvGrpSpPr>
          <p:nvPr/>
        </p:nvGrpSpPr>
        <p:grpSpPr bwMode="auto">
          <a:xfrm>
            <a:off x="2215445" y="2340952"/>
            <a:ext cx="5972528" cy="1225428"/>
            <a:chOff x="1076" y="1251"/>
            <a:chExt cx="3697" cy="730"/>
          </a:xfrm>
        </p:grpSpPr>
        <p:grpSp>
          <p:nvGrpSpPr>
            <p:cNvPr id="7203" name="Group 35"/>
            <p:cNvGrpSpPr>
              <a:grpSpLocks/>
            </p:cNvGrpSpPr>
            <p:nvPr/>
          </p:nvGrpSpPr>
          <p:grpSpPr bwMode="auto">
            <a:xfrm>
              <a:off x="1076" y="1257"/>
              <a:ext cx="1188" cy="710"/>
              <a:chOff x="1253" y="1097"/>
              <a:chExt cx="1320" cy="819"/>
            </a:xfrm>
          </p:grpSpPr>
          <p:sp>
            <p:nvSpPr>
              <p:cNvPr id="7204" name="Line 36"/>
              <p:cNvSpPr>
                <a:spLocks noChangeShapeType="1"/>
              </p:cNvSpPr>
              <p:nvPr/>
            </p:nvSpPr>
            <p:spPr bwMode="auto">
              <a:xfrm>
                <a:off x="1253" y="1303"/>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37"/>
              <p:cNvSpPr>
                <a:spLocks noChangeShapeType="1"/>
              </p:cNvSpPr>
              <p:nvPr/>
            </p:nvSpPr>
            <p:spPr bwMode="auto">
              <a:xfrm>
                <a:off x="1253" y="1097"/>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6" name="Line 38"/>
              <p:cNvSpPr>
                <a:spLocks noChangeShapeType="1"/>
              </p:cNvSpPr>
              <p:nvPr/>
            </p:nvSpPr>
            <p:spPr bwMode="auto">
              <a:xfrm>
                <a:off x="1253" y="1503"/>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7" name="Line 39"/>
              <p:cNvSpPr>
                <a:spLocks noChangeShapeType="1"/>
              </p:cNvSpPr>
              <p:nvPr/>
            </p:nvSpPr>
            <p:spPr bwMode="auto">
              <a:xfrm>
                <a:off x="1253" y="1709"/>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8" name="Line 40"/>
              <p:cNvSpPr>
                <a:spLocks noChangeShapeType="1"/>
              </p:cNvSpPr>
              <p:nvPr/>
            </p:nvSpPr>
            <p:spPr bwMode="auto">
              <a:xfrm>
                <a:off x="1253" y="1915"/>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81" name="Group 113"/>
            <p:cNvGrpSpPr>
              <a:grpSpLocks/>
            </p:cNvGrpSpPr>
            <p:nvPr/>
          </p:nvGrpSpPr>
          <p:grpSpPr bwMode="auto">
            <a:xfrm>
              <a:off x="3577" y="1251"/>
              <a:ext cx="1196" cy="710"/>
              <a:chOff x="3577" y="1251"/>
              <a:chExt cx="1196" cy="710"/>
            </a:xfrm>
          </p:grpSpPr>
          <p:sp>
            <p:nvSpPr>
              <p:cNvPr id="7209" name="Line 41"/>
              <p:cNvSpPr>
                <a:spLocks noChangeShapeType="1"/>
              </p:cNvSpPr>
              <p:nvPr/>
            </p:nvSpPr>
            <p:spPr bwMode="auto">
              <a:xfrm>
                <a:off x="3585" y="1430"/>
                <a:ext cx="1188" cy="1"/>
              </a:xfrm>
              <a:prstGeom prst="line">
                <a:avLst/>
              </a:prstGeom>
              <a:noFill/>
              <a:ln w="11113">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7210" name="Line 42"/>
              <p:cNvSpPr>
                <a:spLocks noChangeShapeType="1"/>
              </p:cNvSpPr>
              <p:nvPr/>
            </p:nvSpPr>
            <p:spPr bwMode="auto">
              <a:xfrm>
                <a:off x="3585" y="1251"/>
                <a:ext cx="1188" cy="1"/>
              </a:xfrm>
              <a:prstGeom prst="line">
                <a:avLst/>
              </a:prstGeom>
              <a:noFill/>
              <a:ln w="11113">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7211" name="Line 43"/>
              <p:cNvSpPr>
                <a:spLocks noChangeShapeType="1"/>
              </p:cNvSpPr>
              <p:nvPr/>
            </p:nvSpPr>
            <p:spPr bwMode="auto">
              <a:xfrm>
                <a:off x="3581" y="1603"/>
                <a:ext cx="1188" cy="1"/>
              </a:xfrm>
              <a:prstGeom prst="line">
                <a:avLst/>
              </a:prstGeom>
              <a:noFill/>
              <a:ln w="11113">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7212" name="Line 44"/>
              <p:cNvSpPr>
                <a:spLocks noChangeShapeType="1"/>
              </p:cNvSpPr>
              <p:nvPr/>
            </p:nvSpPr>
            <p:spPr bwMode="auto">
              <a:xfrm>
                <a:off x="3581" y="1782"/>
                <a:ext cx="1188" cy="0"/>
              </a:xfrm>
              <a:prstGeom prst="line">
                <a:avLst/>
              </a:prstGeom>
              <a:noFill/>
              <a:ln w="11113">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7213" name="Line 45"/>
              <p:cNvSpPr>
                <a:spLocks noChangeShapeType="1"/>
              </p:cNvSpPr>
              <p:nvPr/>
            </p:nvSpPr>
            <p:spPr bwMode="auto">
              <a:xfrm>
                <a:off x="3577" y="1960"/>
                <a:ext cx="1188" cy="1"/>
              </a:xfrm>
              <a:prstGeom prst="line">
                <a:avLst/>
              </a:prstGeom>
              <a:noFill/>
              <a:ln w="11113">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80" name="Group 112"/>
            <p:cNvGrpSpPr>
              <a:grpSpLocks/>
            </p:cNvGrpSpPr>
            <p:nvPr/>
          </p:nvGrpSpPr>
          <p:grpSpPr bwMode="auto">
            <a:xfrm>
              <a:off x="2365" y="1256"/>
              <a:ext cx="1098" cy="725"/>
              <a:chOff x="2365" y="1256"/>
              <a:chExt cx="1098" cy="725"/>
            </a:xfrm>
          </p:grpSpPr>
          <p:sp>
            <p:nvSpPr>
              <p:cNvPr id="7225" name="Freeform 57"/>
              <p:cNvSpPr>
                <a:spLocks/>
              </p:cNvSpPr>
              <p:nvPr/>
            </p:nvSpPr>
            <p:spPr bwMode="auto">
              <a:xfrm>
                <a:off x="2370" y="1256"/>
                <a:ext cx="1091" cy="22"/>
              </a:xfrm>
              <a:custGeom>
                <a:avLst/>
                <a:gdLst>
                  <a:gd name="T0" fmla="*/ 0 w 1212"/>
                  <a:gd name="T1" fmla="*/ 17 h 25"/>
                  <a:gd name="T2" fmla="*/ 24 w 1212"/>
                  <a:gd name="T3" fmla="*/ 1 h 25"/>
                  <a:gd name="T4" fmla="*/ 60 w 1212"/>
                  <a:gd name="T5" fmla="*/ 21 h 25"/>
                  <a:gd name="T6" fmla="*/ 92 w 1212"/>
                  <a:gd name="T7" fmla="*/ 3 h 25"/>
                  <a:gd name="T8" fmla="*/ 130 w 1212"/>
                  <a:gd name="T9" fmla="*/ 21 h 25"/>
                  <a:gd name="T10" fmla="*/ 170 w 1212"/>
                  <a:gd name="T11" fmla="*/ 3 h 25"/>
                  <a:gd name="T12" fmla="*/ 202 w 1212"/>
                  <a:gd name="T13" fmla="*/ 25 h 25"/>
                  <a:gd name="T14" fmla="*/ 238 w 1212"/>
                  <a:gd name="T15" fmla="*/ 3 h 25"/>
                  <a:gd name="T16" fmla="*/ 274 w 1212"/>
                  <a:gd name="T17" fmla="*/ 21 h 25"/>
                  <a:gd name="T18" fmla="*/ 304 w 1212"/>
                  <a:gd name="T19" fmla="*/ 3 h 25"/>
                  <a:gd name="T20" fmla="*/ 342 w 1212"/>
                  <a:gd name="T21" fmla="*/ 23 h 25"/>
                  <a:gd name="T22" fmla="*/ 382 w 1212"/>
                  <a:gd name="T23" fmla="*/ 1 h 25"/>
                  <a:gd name="T24" fmla="*/ 416 w 1212"/>
                  <a:gd name="T25" fmla="*/ 23 h 25"/>
                  <a:gd name="T26" fmla="*/ 450 w 1212"/>
                  <a:gd name="T27" fmla="*/ 3 h 25"/>
                  <a:gd name="T28" fmla="*/ 486 w 1212"/>
                  <a:gd name="T29" fmla="*/ 23 h 25"/>
                  <a:gd name="T30" fmla="*/ 522 w 1212"/>
                  <a:gd name="T31" fmla="*/ 1 h 25"/>
                  <a:gd name="T32" fmla="*/ 554 w 1212"/>
                  <a:gd name="T33" fmla="*/ 21 h 25"/>
                  <a:gd name="T34" fmla="*/ 586 w 1212"/>
                  <a:gd name="T35" fmla="*/ 1 h 25"/>
                  <a:gd name="T36" fmla="*/ 624 w 1212"/>
                  <a:gd name="T37" fmla="*/ 21 h 25"/>
                  <a:gd name="T38" fmla="*/ 662 w 1212"/>
                  <a:gd name="T39" fmla="*/ 1 h 25"/>
                  <a:gd name="T40" fmla="*/ 698 w 1212"/>
                  <a:gd name="T41" fmla="*/ 21 h 25"/>
                  <a:gd name="T42" fmla="*/ 732 w 1212"/>
                  <a:gd name="T43" fmla="*/ 3 h 25"/>
                  <a:gd name="T44" fmla="*/ 770 w 1212"/>
                  <a:gd name="T45" fmla="*/ 23 h 25"/>
                  <a:gd name="T46" fmla="*/ 800 w 1212"/>
                  <a:gd name="T47" fmla="*/ 1 h 25"/>
                  <a:gd name="T48" fmla="*/ 836 w 1212"/>
                  <a:gd name="T49" fmla="*/ 23 h 25"/>
                  <a:gd name="T50" fmla="*/ 870 w 1212"/>
                  <a:gd name="T51" fmla="*/ 3 h 25"/>
                  <a:gd name="T52" fmla="*/ 906 w 1212"/>
                  <a:gd name="T53" fmla="*/ 21 h 25"/>
                  <a:gd name="T54" fmla="*/ 944 w 1212"/>
                  <a:gd name="T55" fmla="*/ 3 h 25"/>
                  <a:gd name="T56" fmla="*/ 980 w 1212"/>
                  <a:gd name="T57" fmla="*/ 21 h 25"/>
                  <a:gd name="T58" fmla="*/ 1012 w 1212"/>
                  <a:gd name="T59" fmla="*/ 1 h 25"/>
                  <a:gd name="T60" fmla="*/ 1052 w 1212"/>
                  <a:gd name="T61" fmla="*/ 21 h 25"/>
                  <a:gd name="T62" fmla="*/ 1082 w 1212"/>
                  <a:gd name="T63" fmla="*/ 1 h 25"/>
                  <a:gd name="T64" fmla="*/ 1118 w 1212"/>
                  <a:gd name="T65" fmla="*/ 21 h 25"/>
                  <a:gd name="T66" fmla="*/ 1156 w 1212"/>
                  <a:gd name="T67" fmla="*/ 1 h 25"/>
                  <a:gd name="T68" fmla="*/ 1190 w 1212"/>
                  <a:gd name="T69" fmla="*/ 21 h 25"/>
                  <a:gd name="T70" fmla="*/ 1212 w 1212"/>
                  <a:gd name="T7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2" h="25">
                    <a:moveTo>
                      <a:pt x="0" y="17"/>
                    </a:moveTo>
                    <a:cubicBezTo>
                      <a:pt x="7" y="8"/>
                      <a:pt x="14" y="0"/>
                      <a:pt x="24" y="1"/>
                    </a:cubicBezTo>
                    <a:cubicBezTo>
                      <a:pt x="34" y="2"/>
                      <a:pt x="49" y="21"/>
                      <a:pt x="60" y="21"/>
                    </a:cubicBezTo>
                    <a:cubicBezTo>
                      <a:pt x="71" y="21"/>
                      <a:pt x="80" y="3"/>
                      <a:pt x="92" y="3"/>
                    </a:cubicBezTo>
                    <a:cubicBezTo>
                      <a:pt x="104" y="3"/>
                      <a:pt x="117" y="21"/>
                      <a:pt x="130" y="21"/>
                    </a:cubicBezTo>
                    <a:cubicBezTo>
                      <a:pt x="143" y="21"/>
                      <a:pt x="158" y="2"/>
                      <a:pt x="170" y="3"/>
                    </a:cubicBezTo>
                    <a:cubicBezTo>
                      <a:pt x="182" y="4"/>
                      <a:pt x="191" y="25"/>
                      <a:pt x="202" y="25"/>
                    </a:cubicBezTo>
                    <a:cubicBezTo>
                      <a:pt x="213" y="25"/>
                      <a:pt x="226" y="4"/>
                      <a:pt x="238" y="3"/>
                    </a:cubicBezTo>
                    <a:cubicBezTo>
                      <a:pt x="250" y="2"/>
                      <a:pt x="263" y="21"/>
                      <a:pt x="274" y="21"/>
                    </a:cubicBezTo>
                    <a:cubicBezTo>
                      <a:pt x="285" y="21"/>
                      <a:pt x="293" y="3"/>
                      <a:pt x="304" y="3"/>
                    </a:cubicBezTo>
                    <a:cubicBezTo>
                      <a:pt x="315" y="3"/>
                      <a:pt x="329" y="23"/>
                      <a:pt x="342" y="23"/>
                    </a:cubicBezTo>
                    <a:cubicBezTo>
                      <a:pt x="355" y="23"/>
                      <a:pt x="370" y="1"/>
                      <a:pt x="382" y="1"/>
                    </a:cubicBezTo>
                    <a:cubicBezTo>
                      <a:pt x="394" y="1"/>
                      <a:pt x="405" y="23"/>
                      <a:pt x="416" y="23"/>
                    </a:cubicBezTo>
                    <a:cubicBezTo>
                      <a:pt x="427" y="23"/>
                      <a:pt x="438" y="3"/>
                      <a:pt x="450" y="3"/>
                    </a:cubicBezTo>
                    <a:cubicBezTo>
                      <a:pt x="462" y="3"/>
                      <a:pt x="474" y="23"/>
                      <a:pt x="486" y="23"/>
                    </a:cubicBezTo>
                    <a:cubicBezTo>
                      <a:pt x="498" y="23"/>
                      <a:pt x="511" y="1"/>
                      <a:pt x="522" y="1"/>
                    </a:cubicBezTo>
                    <a:cubicBezTo>
                      <a:pt x="533" y="1"/>
                      <a:pt x="543" y="21"/>
                      <a:pt x="554" y="21"/>
                    </a:cubicBezTo>
                    <a:cubicBezTo>
                      <a:pt x="565" y="21"/>
                      <a:pt x="574" y="1"/>
                      <a:pt x="586" y="1"/>
                    </a:cubicBezTo>
                    <a:cubicBezTo>
                      <a:pt x="598" y="1"/>
                      <a:pt x="611" y="21"/>
                      <a:pt x="624" y="21"/>
                    </a:cubicBezTo>
                    <a:cubicBezTo>
                      <a:pt x="637" y="21"/>
                      <a:pt x="650" y="1"/>
                      <a:pt x="662" y="1"/>
                    </a:cubicBezTo>
                    <a:cubicBezTo>
                      <a:pt x="674" y="1"/>
                      <a:pt x="686" y="21"/>
                      <a:pt x="698" y="21"/>
                    </a:cubicBezTo>
                    <a:cubicBezTo>
                      <a:pt x="710" y="21"/>
                      <a:pt x="720" y="3"/>
                      <a:pt x="732" y="3"/>
                    </a:cubicBezTo>
                    <a:cubicBezTo>
                      <a:pt x="744" y="3"/>
                      <a:pt x="759" y="23"/>
                      <a:pt x="770" y="23"/>
                    </a:cubicBezTo>
                    <a:cubicBezTo>
                      <a:pt x="781" y="23"/>
                      <a:pt x="789" y="1"/>
                      <a:pt x="800" y="1"/>
                    </a:cubicBezTo>
                    <a:cubicBezTo>
                      <a:pt x="811" y="1"/>
                      <a:pt x="824" y="23"/>
                      <a:pt x="836" y="23"/>
                    </a:cubicBezTo>
                    <a:cubicBezTo>
                      <a:pt x="848" y="23"/>
                      <a:pt x="858" y="3"/>
                      <a:pt x="870" y="3"/>
                    </a:cubicBezTo>
                    <a:cubicBezTo>
                      <a:pt x="882" y="3"/>
                      <a:pt x="894" y="21"/>
                      <a:pt x="906" y="21"/>
                    </a:cubicBezTo>
                    <a:cubicBezTo>
                      <a:pt x="918" y="21"/>
                      <a:pt x="932" y="3"/>
                      <a:pt x="944" y="3"/>
                    </a:cubicBezTo>
                    <a:cubicBezTo>
                      <a:pt x="956" y="3"/>
                      <a:pt x="969" y="21"/>
                      <a:pt x="980" y="21"/>
                    </a:cubicBezTo>
                    <a:cubicBezTo>
                      <a:pt x="991" y="21"/>
                      <a:pt x="1000" y="1"/>
                      <a:pt x="1012" y="1"/>
                    </a:cubicBezTo>
                    <a:cubicBezTo>
                      <a:pt x="1024" y="1"/>
                      <a:pt x="1040" y="21"/>
                      <a:pt x="1052" y="21"/>
                    </a:cubicBezTo>
                    <a:cubicBezTo>
                      <a:pt x="1064" y="21"/>
                      <a:pt x="1071" y="1"/>
                      <a:pt x="1082" y="1"/>
                    </a:cubicBezTo>
                    <a:cubicBezTo>
                      <a:pt x="1093" y="1"/>
                      <a:pt x="1106" y="21"/>
                      <a:pt x="1118" y="21"/>
                    </a:cubicBezTo>
                    <a:cubicBezTo>
                      <a:pt x="1130" y="21"/>
                      <a:pt x="1144" y="1"/>
                      <a:pt x="1156" y="1"/>
                    </a:cubicBezTo>
                    <a:cubicBezTo>
                      <a:pt x="1168" y="1"/>
                      <a:pt x="1181" y="21"/>
                      <a:pt x="1190" y="21"/>
                    </a:cubicBezTo>
                    <a:cubicBezTo>
                      <a:pt x="1199" y="21"/>
                      <a:pt x="1209" y="5"/>
                      <a:pt x="1212" y="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26" name="Freeform 58"/>
              <p:cNvSpPr>
                <a:spLocks/>
              </p:cNvSpPr>
              <p:nvPr/>
            </p:nvSpPr>
            <p:spPr bwMode="auto">
              <a:xfrm>
                <a:off x="2367" y="1431"/>
                <a:ext cx="1091" cy="22"/>
              </a:xfrm>
              <a:custGeom>
                <a:avLst/>
                <a:gdLst>
                  <a:gd name="T0" fmla="*/ 0 w 1212"/>
                  <a:gd name="T1" fmla="*/ 17 h 25"/>
                  <a:gd name="T2" fmla="*/ 24 w 1212"/>
                  <a:gd name="T3" fmla="*/ 1 h 25"/>
                  <a:gd name="T4" fmla="*/ 60 w 1212"/>
                  <a:gd name="T5" fmla="*/ 21 h 25"/>
                  <a:gd name="T6" fmla="*/ 92 w 1212"/>
                  <a:gd name="T7" fmla="*/ 3 h 25"/>
                  <a:gd name="T8" fmla="*/ 130 w 1212"/>
                  <a:gd name="T9" fmla="*/ 21 h 25"/>
                  <a:gd name="T10" fmla="*/ 170 w 1212"/>
                  <a:gd name="T11" fmla="*/ 3 h 25"/>
                  <a:gd name="T12" fmla="*/ 202 w 1212"/>
                  <a:gd name="T13" fmla="*/ 25 h 25"/>
                  <a:gd name="T14" fmla="*/ 238 w 1212"/>
                  <a:gd name="T15" fmla="*/ 3 h 25"/>
                  <a:gd name="T16" fmla="*/ 274 w 1212"/>
                  <a:gd name="T17" fmla="*/ 21 h 25"/>
                  <a:gd name="T18" fmla="*/ 304 w 1212"/>
                  <a:gd name="T19" fmla="*/ 3 h 25"/>
                  <a:gd name="T20" fmla="*/ 342 w 1212"/>
                  <a:gd name="T21" fmla="*/ 23 h 25"/>
                  <a:gd name="T22" fmla="*/ 382 w 1212"/>
                  <a:gd name="T23" fmla="*/ 1 h 25"/>
                  <a:gd name="T24" fmla="*/ 416 w 1212"/>
                  <a:gd name="T25" fmla="*/ 23 h 25"/>
                  <a:gd name="T26" fmla="*/ 450 w 1212"/>
                  <a:gd name="T27" fmla="*/ 3 h 25"/>
                  <a:gd name="T28" fmla="*/ 486 w 1212"/>
                  <a:gd name="T29" fmla="*/ 23 h 25"/>
                  <a:gd name="T30" fmla="*/ 522 w 1212"/>
                  <a:gd name="T31" fmla="*/ 1 h 25"/>
                  <a:gd name="T32" fmla="*/ 554 w 1212"/>
                  <a:gd name="T33" fmla="*/ 21 h 25"/>
                  <a:gd name="T34" fmla="*/ 586 w 1212"/>
                  <a:gd name="T35" fmla="*/ 1 h 25"/>
                  <a:gd name="T36" fmla="*/ 624 w 1212"/>
                  <a:gd name="T37" fmla="*/ 21 h 25"/>
                  <a:gd name="T38" fmla="*/ 662 w 1212"/>
                  <a:gd name="T39" fmla="*/ 1 h 25"/>
                  <a:gd name="T40" fmla="*/ 698 w 1212"/>
                  <a:gd name="T41" fmla="*/ 21 h 25"/>
                  <a:gd name="T42" fmla="*/ 732 w 1212"/>
                  <a:gd name="T43" fmla="*/ 3 h 25"/>
                  <a:gd name="T44" fmla="*/ 770 w 1212"/>
                  <a:gd name="T45" fmla="*/ 23 h 25"/>
                  <a:gd name="T46" fmla="*/ 800 w 1212"/>
                  <a:gd name="T47" fmla="*/ 1 h 25"/>
                  <a:gd name="T48" fmla="*/ 836 w 1212"/>
                  <a:gd name="T49" fmla="*/ 23 h 25"/>
                  <a:gd name="T50" fmla="*/ 870 w 1212"/>
                  <a:gd name="T51" fmla="*/ 3 h 25"/>
                  <a:gd name="T52" fmla="*/ 906 w 1212"/>
                  <a:gd name="T53" fmla="*/ 21 h 25"/>
                  <a:gd name="T54" fmla="*/ 944 w 1212"/>
                  <a:gd name="T55" fmla="*/ 3 h 25"/>
                  <a:gd name="T56" fmla="*/ 980 w 1212"/>
                  <a:gd name="T57" fmla="*/ 21 h 25"/>
                  <a:gd name="T58" fmla="*/ 1012 w 1212"/>
                  <a:gd name="T59" fmla="*/ 1 h 25"/>
                  <a:gd name="T60" fmla="*/ 1052 w 1212"/>
                  <a:gd name="T61" fmla="*/ 21 h 25"/>
                  <a:gd name="T62" fmla="*/ 1082 w 1212"/>
                  <a:gd name="T63" fmla="*/ 1 h 25"/>
                  <a:gd name="T64" fmla="*/ 1118 w 1212"/>
                  <a:gd name="T65" fmla="*/ 21 h 25"/>
                  <a:gd name="T66" fmla="*/ 1156 w 1212"/>
                  <a:gd name="T67" fmla="*/ 1 h 25"/>
                  <a:gd name="T68" fmla="*/ 1190 w 1212"/>
                  <a:gd name="T69" fmla="*/ 21 h 25"/>
                  <a:gd name="T70" fmla="*/ 1212 w 1212"/>
                  <a:gd name="T7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2" h="25">
                    <a:moveTo>
                      <a:pt x="0" y="17"/>
                    </a:moveTo>
                    <a:cubicBezTo>
                      <a:pt x="7" y="8"/>
                      <a:pt x="14" y="0"/>
                      <a:pt x="24" y="1"/>
                    </a:cubicBezTo>
                    <a:cubicBezTo>
                      <a:pt x="34" y="2"/>
                      <a:pt x="49" y="21"/>
                      <a:pt x="60" y="21"/>
                    </a:cubicBezTo>
                    <a:cubicBezTo>
                      <a:pt x="71" y="21"/>
                      <a:pt x="80" y="3"/>
                      <a:pt x="92" y="3"/>
                    </a:cubicBezTo>
                    <a:cubicBezTo>
                      <a:pt x="104" y="3"/>
                      <a:pt x="117" y="21"/>
                      <a:pt x="130" y="21"/>
                    </a:cubicBezTo>
                    <a:cubicBezTo>
                      <a:pt x="143" y="21"/>
                      <a:pt x="158" y="2"/>
                      <a:pt x="170" y="3"/>
                    </a:cubicBezTo>
                    <a:cubicBezTo>
                      <a:pt x="182" y="4"/>
                      <a:pt x="191" y="25"/>
                      <a:pt x="202" y="25"/>
                    </a:cubicBezTo>
                    <a:cubicBezTo>
                      <a:pt x="213" y="25"/>
                      <a:pt x="226" y="4"/>
                      <a:pt x="238" y="3"/>
                    </a:cubicBezTo>
                    <a:cubicBezTo>
                      <a:pt x="250" y="2"/>
                      <a:pt x="263" y="21"/>
                      <a:pt x="274" y="21"/>
                    </a:cubicBezTo>
                    <a:cubicBezTo>
                      <a:pt x="285" y="21"/>
                      <a:pt x="293" y="3"/>
                      <a:pt x="304" y="3"/>
                    </a:cubicBezTo>
                    <a:cubicBezTo>
                      <a:pt x="315" y="3"/>
                      <a:pt x="329" y="23"/>
                      <a:pt x="342" y="23"/>
                    </a:cubicBezTo>
                    <a:cubicBezTo>
                      <a:pt x="355" y="23"/>
                      <a:pt x="370" y="1"/>
                      <a:pt x="382" y="1"/>
                    </a:cubicBezTo>
                    <a:cubicBezTo>
                      <a:pt x="394" y="1"/>
                      <a:pt x="405" y="23"/>
                      <a:pt x="416" y="23"/>
                    </a:cubicBezTo>
                    <a:cubicBezTo>
                      <a:pt x="427" y="23"/>
                      <a:pt x="438" y="3"/>
                      <a:pt x="450" y="3"/>
                    </a:cubicBezTo>
                    <a:cubicBezTo>
                      <a:pt x="462" y="3"/>
                      <a:pt x="474" y="23"/>
                      <a:pt x="486" y="23"/>
                    </a:cubicBezTo>
                    <a:cubicBezTo>
                      <a:pt x="498" y="23"/>
                      <a:pt x="511" y="1"/>
                      <a:pt x="522" y="1"/>
                    </a:cubicBezTo>
                    <a:cubicBezTo>
                      <a:pt x="533" y="1"/>
                      <a:pt x="543" y="21"/>
                      <a:pt x="554" y="21"/>
                    </a:cubicBezTo>
                    <a:cubicBezTo>
                      <a:pt x="565" y="21"/>
                      <a:pt x="574" y="1"/>
                      <a:pt x="586" y="1"/>
                    </a:cubicBezTo>
                    <a:cubicBezTo>
                      <a:pt x="598" y="1"/>
                      <a:pt x="611" y="21"/>
                      <a:pt x="624" y="21"/>
                    </a:cubicBezTo>
                    <a:cubicBezTo>
                      <a:pt x="637" y="21"/>
                      <a:pt x="650" y="1"/>
                      <a:pt x="662" y="1"/>
                    </a:cubicBezTo>
                    <a:cubicBezTo>
                      <a:pt x="674" y="1"/>
                      <a:pt x="686" y="21"/>
                      <a:pt x="698" y="21"/>
                    </a:cubicBezTo>
                    <a:cubicBezTo>
                      <a:pt x="710" y="21"/>
                      <a:pt x="720" y="3"/>
                      <a:pt x="732" y="3"/>
                    </a:cubicBezTo>
                    <a:cubicBezTo>
                      <a:pt x="744" y="3"/>
                      <a:pt x="759" y="23"/>
                      <a:pt x="770" y="23"/>
                    </a:cubicBezTo>
                    <a:cubicBezTo>
                      <a:pt x="781" y="23"/>
                      <a:pt x="789" y="1"/>
                      <a:pt x="800" y="1"/>
                    </a:cubicBezTo>
                    <a:cubicBezTo>
                      <a:pt x="811" y="1"/>
                      <a:pt x="824" y="23"/>
                      <a:pt x="836" y="23"/>
                    </a:cubicBezTo>
                    <a:cubicBezTo>
                      <a:pt x="848" y="23"/>
                      <a:pt x="858" y="3"/>
                      <a:pt x="870" y="3"/>
                    </a:cubicBezTo>
                    <a:cubicBezTo>
                      <a:pt x="882" y="3"/>
                      <a:pt x="894" y="21"/>
                      <a:pt x="906" y="21"/>
                    </a:cubicBezTo>
                    <a:cubicBezTo>
                      <a:pt x="918" y="21"/>
                      <a:pt x="932" y="3"/>
                      <a:pt x="944" y="3"/>
                    </a:cubicBezTo>
                    <a:cubicBezTo>
                      <a:pt x="956" y="3"/>
                      <a:pt x="969" y="21"/>
                      <a:pt x="980" y="21"/>
                    </a:cubicBezTo>
                    <a:cubicBezTo>
                      <a:pt x="991" y="21"/>
                      <a:pt x="1000" y="1"/>
                      <a:pt x="1012" y="1"/>
                    </a:cubicBezTo>
                    <a:cubicBezTo>
                      <a:pt x="1024" y="1"/>
                      <a:pt x="1040" y="21"/>
                      <a:pt x="1052" y="21"/>
                    </a:cubicBezTo>
                    <a:cubicBezTo>
                      <a:pt x="1064" y="21"/>
                      <a:pt x="1071" y="1"/>
                      <a:pt x="1082" y="1"/>
                    </a:cubicBezTo>
                    <a:cubicBezTo>
                      <a:pt x="1093" y="1"/>
                      <a:pt x="1106" y="21"/>
                      <a:pt x="1118" y="21"/>
                    </a:cubicBezTo>
                    <a:cubicBezTo>
                      <a:pt x="1130" y="21"/>
                      <a:pt x="1144" y="1"/>
                      <a:pt x="1156" y="1"/>
                    </a:cubicBezTo>
                    <a:cubicBezTo>
                      <a:pt x="1168" y="1"/>
                      <a:pt x="1181" y="21"/>
                      <a:pt x="1190" y="21"/>
                    </a:cubicBezTo>
                    <a:cubicBezTo>
                      <a:pt x="1199" y="21"/>
                      <a:pt x="1209" y="5"/>
                      <a:pt x="1212" y="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27" name="Freeform 59"/>
              <p:cNvSpPr>
                <a:spLocks/>
              </p:cNvSpPr>
              <p:nvPr/>
            </p:nvSpPr>
            <p:spPr bwMode="auto">
              <a:xfrm>
                <a:off x="2365" y="1602"/>
                <a:ext cx="1091" cy="22"/>
              </a:xfrm>
              <a:custGeom>
                <a:avLst/>
                <a:gdLst>
                  <a:gd name="T0" fmla="*/ 0 w 1212"/>
                  <a:gd name="T1" fmla="*/ 17 h 25"/>
                  <a:gd name="T2" fmla="*/ 24 w 1212"/>
                  <a:gd name="T3" fmla="*/ 1 h 25"/>
                  <a:gd name="T4" fmla="*/ 60 w 1212"/>
                  <a:gd name="T5" fmla="*/ 21 h 25"/>
                  <a:gd name="T6" fmla="*/ 92 w 1212"/>
                  <a:gd name="T7" fmla="*/ 3 h 25"/>
                  <a:gd name="T8" fmla="*/ 130 w 1212"/>
                  <a:gd name="T9" fmla="*/ 21 h 25"/>
                  <a:gd name="T10" fmla="*/ 170 w 1212"/>
                  <a:gd name="T11" fmla="*/ 3 h 25"/>
                  <a:gd name="T12" fmla="*/ 202 w 1212"/>
                  <a:gd name="T13" fmla="*/ 25 h 25"/>
                  <a:gd name="T14" fmla="*/ 238 w 1212"/>
                  <a:gd name="T15" fmla="*/ 3 h 25"/>
                  <a:gd name="T16" fmla="*/ 274 w 1212"/>
                  <a:gd name="T17" fmla="*/ 21 h 25"/>
                  <a:gd name="T18" fmla="*/ 304 w 1212"/>
                  <a:gd name="T19" fmla="*/ 3 h 25"/>
                  <a:gd name="T20" fmla="*/ 342 w 1212"/>
                  <a:gd name="T21" fmla="*/ 23 h 25"/>
                  <a:gd name="T22" fmla="*/ 382 w 1212"/>
                  <a:gd name="T23" fmla="*/ 1 h 25"/>
                  <a:gd name="T24" fmla="*/ 416 w 1212"/>
                  <a:gd name="T25" fmla="*/ 23 h 25"/>
                  <a:gd name="T26" fmla="*/ 450 w 1212"/>
                  <a:gd name="T27" fmla="*/ 3 h 25"/>
                  <a:gd name="T28" fmla="*/ 486 w 1212"/>
                  <a:gd name="T29" fmla="*/ 23 h 25"/>
                  <a:gd name="T30" fmla="*/ 522 w 1212"/>
                  <a:gd name="T31" fmla="*/ 1 h 25"/>
                  <a:gd name="T32" fmla="*/ 554 w 1212"/>
                  <a:gd name="T33" fmla="*/ 21 h 25"/>
                  <a:gd name="T34" fmla="*/ 586 w 1212"/>
                  <a:gd name="T35" fmla="*/ 1 h 25"/>
                  <a:gd name="T36" fmla="*/ 624 w 1212"/>
                  <a:gd name="T37" fmla="*/ 21 h 25"/>
                  <a:gd name="T38" fmla="*/ 662 w 1212"/>
                  <a:gd name="T39" fmla="*/ 1 h 25"/>
                  <a:gd name="T40" fmla="*/ 698 w 1212"/>
                  <a:gd name="T41" fmla="*/ 21 h 25"/>
                  <a:gd name="T42" fmla="*/ 732 w 1212"/>
                  <a:gd name="T43" fmla="*/ 3 h 25"/>
                  <a:gd name="T44" fmla="*/ 770 w 1212"/>
                  <a:gd name="T45" fmla="*/ 23 h 25"/>
                  <a:gd name="T46" fmla="*/ 800 w 1212"/>
                  <a:gd name="T47" fmla="*/ 1 h 25"/>
                  <a:gd name="T48" fmla="*/ 836 w 1212"/>
                  <a:gd name="T49" fmla="*/ 23 h 25"/>
                  <a:gd name="T50" fmla="*/ 870 w 1212"/>
                  <a:gd name="T51" fmla="*/ 3 h 25"/>
                  <a:gd name="T52" fmla="*/ 906 w 1212"/>
                  <a:gd name="T53" fmla="*/ 21 h 25"/>
                  <a:gd name="T54" fmla="*/ 944 w 1212"/>
                  <a:gd name="T55" fmla="*/ 3 h 25"/>
                  <a:gd name="T56" fmla="*/ 980 w 1212"/>
                  <a:gd name="T57" fmla="*/ 21 h 25"/>
                  <a:gd name="T58" fmla="*/ 1012 w 1212"/>
                  <a:gd name="T59" fmla="*/ 1 h 25"/>
                  <a:gd name="T60" fmla="*/ 1052 w 1212"/>
                  <a:gd name="T61" fmla="*/ 21 h 25"/>
                  <a:gd name="T62" fmla="*/ 1082 w 1212"/>
                  <a:gd name="T63" fmla="*/ 1 h 25"/>
                  <a:gd name="T64" fmla="*/ 1118 w 1212"/>
                  <a:gd name="T65" fmla="*/ 21 h 25"/>
                  <a:gd name="T66" fmla="*/ 1156 w 1212"/>
                  <a:gd name="T67" fmla="*/ 1 h 25"/>
                  <a:gd name="T68" fmla="*/ 1190 w 1212"/>
                  <a:gd name="T69" fmla="*/ 21 h 25"/>
                  <a:gd name="T70" fmla="*/ 1212 w 1212"/>
                  <a:gd name="T7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2" h="25">
                    <a:moveTo>
                      <a:pt x="0" y="17"/>
                    </a:moveTo>
                    <a:cubicBezTo>
                      <a:pt x="7" y="8"/>
                      <a:pt x="14" y="0"/>
                      <a:pt x="24" y="1"/>
                    </a:cubicBezTo>
                    <a:cubicBezTo>
                      <a:pt x="34" y="2"/>
                      <a:pt x="49" y="21"/>
                      <a:pt x="60" y="21"/>
                    </a:cubicBezTo>
                    <a:cubicBezTo>
                      <a:pt x="71" y="21"/>
                      <a:pt x="80" y="3"/>
                      <a:pt x="92" y="3"/>
                    </a:cubicBezTo>
                    <a:cubicBezTo>
                      <a:pt x="104" y="3"/>
                      <a:pt x="117" y="21"/>
                      <a:pt x="130" y="21"/>
                    </a:cubicBezTo>
                    <a:cubicBezTo>
                      <a:pt x="143" y="21"/>
                      <a:pt x="158" y="2"/>
                      <a:pt x="170" y="3"/>
                    </a:cubicBezTo>
                    <a:cubicBezTo>
                      <a:pt x="182" y="4"/>
                      <a:pt x="191" y="25"/>
                      <a:pt x="202" y="25"/>
                    </a:cubicBezTo>
                    <a:cubicBezTo>
                      <a:pt x="213" y="25"/>
                      <a:pt x="226" y="4"/>
                      <a:pt x="238" y="3"/>
                    </a:cubicBezTo>
                    <a:cubicBezTo>
                      <a:pt x="250" y="2"/>
                      <a:pt x="263" y="21"/>
                      <a:pt x="274" y="21"/>
                    </a:cubicBezTo>
                    <a:cubicBezTo>
                      <a:pt x="285" y="21"/>
                      <a:pt x="293" y="3"/>
                      <a:pt x="304" y="3"/>
                    </a:cubicBezTo>
                    <a:cubicBezTo>
                      <a:pt x="315" y="3"/>
                      <a:pt x="329" y="23"/>
                      <a:pt x="342" y="23"/>
                    </a:cubicBezTo>
                    <a:cubicBezTo>
                      <a:pt x="355" y="23"/>
                      <a:pt x="370" y="1"/>
                      <a:pt x="382" y="1"/>
                    </a:cubicBezTo>
                    <a:cubicBezTo>
                      <a:pt x="394" y="1"/>
                      <a:pt x="405" y="23"/>
                      <a:pt x="416" y="23"/>
                    </a:cubicBezTo>
                    <a:cubicBezTo>
                      <a:pt x="427" y="23"/>
                      <a:pt x="438" y="3"/>
                      <a:pt x="450" y="3"/>
                    </a:cubicBezTo>
                    <a:cubicBezTo>
                      <a:pt x="462" y="3"/>
                      <a:pt x="474" y="23"/>
                      <a:pt x="486" y="23"/>
                    </a:cubicBezTo>
                    <a:cubicBezTo>
                      <a:pt x="498" y="23"/>
                      <a:pt x="511" y="1"/>
                      <a:pt x="522" y="1"/>
                    </a:cubicBezTo>
                    <a:cubicBezTo>
                      <a:pt x="533" y="1"/>
                      <a:pt x="543" y="21"/>
                      <a:pt x="554" y="21"/>
                    </a:cubicBezTo>
                    <a:cubicBezTo>
                      <a:pt x="565" y="21"/>
                      <a:pt x="574" y="1"/>
                      <a:pt x="586" y="1"/>
                    </a:cubicBezTo>
                    <a:cubicBezTo>
                      <a:pt x="598" y="1"/>
                      <a:pt x="611" y="21"/>
                      <a:pt x="624" y="21"/>
                    </a:cubicBezTo>
                    <a:cubicBezTo>
                      <a:pt x="637" y="21"/>
                      <a:pt x="650" y="1"/>
                      <a:pt x="662" y="1"/>
                    </a:cubicBezTo>
                    <a:cubicBezTo>
                      <a:pt x="674" y="1"/>
                      <a:pt x="686" y="21"/>
                      <a:pt x="698" y="21"/>
                    </a:cubicBezTo>
                    <a:cubicBezTo>
                      <a:pt x="710" y="21"/>
                      <a:pt x="720" y="3"/>
                      <a:pt x="732" y="3"/>
                    </a:cubicBezTo>
                    <a:cubicBezTo>
                      <a:pt x="744" y="3"/>
                      <a:pt x="759" y="23"/>
                      <a:pt x="770" y="23"/>
                    </a:cubicBezTo>
                    <a:cubicBezTo>
                      <a:pt x="781" y="23"/>
                      <a:pt x="789" y="1"/>
                      <a:pt x="800" y="1"/>
                    </a:cubicBezTo>
                    <a:cubicBezTo>
                      <a:pt x="811" y="1"/>
                      <a:pt x="824" y="23"/>
                      <a:pt x="836" y="23"/>
                    </a:cubicBezTo>
                    <a:cubicBezTo>
                      <a:pt x="848" y="23"/>
                      <a:pt x="858" y="3"/>
                      <a:pt x="870" y="3"/>
                    </a:cubicBezTo>
                    <a:cubicBezTo>
                      <a:pt x="882" y="3"/>
                      <a:pt x="894" y="21"/>
                      <a:pt x="906" y="21"/>
                    </a:cubicBezTo>
                    <a:cubicBezTo>
                      <a:pt x="918" y="21"/>
                      <a:pt x="932" y="3"/>
                      <a:pt x="944" y="3"/>
                    </a:cubicBezTo>
                    <a:cubicBezTo>
                      <a:pt x="956" y="3"/>
                      <a:pt x="969" y="21"/>
                      <a:pt x="980" y="21"/>
                    </a:cubicBezTo>
                    <a:cubicBezTo>
                      <a:pt x="991" y="21"/>
                      <a:pt x="1000" y="1"/>
                      <a:pt x="1012" y="1"/>
                    </a:cubicBezTo>
                    <a:cubicBezTo>
                      <a:pt x="1024" y="1"/>
                      <a:pt x="1040" y="21"/>
                      <a:pt x="1052" y="21"/>
                    </a:cubicBezTo>
                    <a:cubicBezTo>
                      <a:pt x="1064" y="21"/>
                      <a:pt x="1071" y="1"/>
                      <a:pt x="1082" y="1"/>
                    </a:cubicBezTo>
                    <a:cubicBezTo>
                      <a:pt x="1093" y="1"/>
                      <a:pt x="1106" y="21"/>
                      <a:pt x="1118" y="21"/>
                    </a:cubicBezTo>
                    <a:cubicBezTo>
                      <a:pt x="1130" y="21"/>
                      <a:pt x="1144" y="1"/>
                      <a:pt x="1156" y="1"/>
                    </a:cubicBezTo>
                    <a:cubicBezTo>
                      <a:pt x="1168" y="1"/>
                      <a:pt x="1181" y="21"/>
                      <a:pt x="1190" y="21"/>
                    </a:cubicBezTo>
                    <a:cubicBezTo>
                      <a:pt x="1199" y="21"/>
                      <a:pt x="1209" y="5"/>
                      <a:pt x="1212" y="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28" name="Freeform 60"/>
              <p:cNvSpPr>
                <a:spLocks/>
              </p:cNvSpPr>
              <p:nvPr/>
            </p:nvSpPr>
            <p:spPr bwMode="auto">
              <a:xfrm>
                <a:off x="2369" y="1781"/>
                <a:ext cx="1090" cy="22"/>
              </a:xfrm>
              <a:custGeom>
                <a:avLst/>
                <a:gdLst>
                  <a:gd name="T0" fmla="*/ 0 w 1212"/>
                  <a:gd name="T1" fmla="*/ 17 h 25"/>
                  <a:gd name="T2" fmla="*/ 24 w 1212"/>
                  <a:gd name="T3" fmla="*/ 1 h 25"/>
                  <a:gd name="T4" fmla="*/ 60 w 1212"/>
                  <a:gd name="T5" fmla="*/ 21 h 25"/>
                  <a:gd name="T6" fmla="*/ 92 w 1212"/>
                  <a:gd name="T7" fmla="*/ 3 h 25"/>
                  <a:gd name="T8" fmla="*/ 130 w 1212"/>
                  <a:gd name="T9" fmla="*/ 21 h 25"/>
                  <a:gd name="T10" fmla="*/ 170 w 1212"/>
                  <a:gd name="T11" fmla="*/ 3 h 25"/>
                  <a:gd name="T12" fmla="*/ 202 w 1212"/>
                  <a:gd name="T13" fmla="*/ 25 h 25"/>
                  <a:gd name="T14" fmla="*/ 238 w 1212"/>
                  <a:gd name="T15" fmla="*/ 3 h 25"/>
                  <a:gd name="T16" fmla="*/ 274 w 1212"/>
                  <a:gd name="T17" fmla="*/ 21 h 25"/>
                  <a:gd name="T18" fmla="*/ 304 w 1212"/>
                  <a:gd name="T19" fmla="*/ 3 h 25"/>
                  <a:gd name="T20" fmla="*/ 342 w 1212"/>
                  <a:gd name="T21" fmla="*/ 23 h 25"/>
                  <a:gd name="T22" fmla="*/ 382 w 1212"/>
                  <a:gd name="T23" fmla="*/ 1 h 25"/>
                  <a:gd name="T24" fmla="*/ 416 w 1212"/>
                  <a:gd name="T25" fmla="*/ 23 h 25"/>
                  <a:gd name="T26" fmla="*/ 450 w 1212"/>
                  <a:gd name="T27" fmla="*/ 3 h 25"/>
                  <a:gd name="T28" fmla="*/ 486 w 1212"/>
                  <a:gd name="T29" fmla="*/ 23 h 25"/>
                  <a:gd name="T30" fmla="*/ 522 w 1212"/>
                  <a:gd name="T31" fmla="*/ 1 h 25"/>
                  <a:gd name="T32" fmla="*/ 554 w 1212"/>
                  <a:gd name="T33" fmla="*/ 21 h 25"/>
                  <a:gd name="T34" fmla="*/ 586 w 1212"/>
                  <a:gd name="T35" fmla="*/ 1 h 25"/>
                  <a:gd name="T36" fmla="*/ 624 w 1212"/>
                  <a:gd name="T37" fmla="*/ 21 h 25"/>
                  <a:gd name="T38" fmla="*/ 662 w 1212"/>
                  <a:gd name="T39" fmla="*/ 1 h 25"/>
                  <a:gd name="T40" fmla="*/ 698 w 1212"/>
                  <a:gd name="T41" fmla="*/ 21 h 25"/>
                  <a:gd name="T42" fmla="*/ 732 w 1212"/>
                  <a:gd name="T43" fmla="*/ 3 h 25"/>
                  <a:gd name="T44" fmla="*/ 770 w 1212"/>
                  <a:gd name="T45" fmla="*/ 23 h 25"/>
                  <a:gd name="T46" fmla="*/ 800 w 1212"/>
                  <a:gd name="T47" fmla="*/ 1 h 25"/>
                  <a:gd name="T48" fmla="*/ 836 w 1212"/>
                  <a:gd name="T49" fmla="*/ 23 h 25"/>
                  <a:gd name="T50" fmla="*/ 870 w 1212"/>
                  <a:gd name="T51" fmla="*/ 3 h 25"/>
                  <a:gd name="T52" fmla="*/ 906 w 1212"/>
                  <a:gd name="T53" fmla="*/ 21 h 25"/>
                  <a:gd name="T54" fmla="*/ 944 w 1212"/>
                  <a:gd name="T55" fmla="*/ 3 h 25"/>
                  <a:gd name="T56" fmla="*/ 980 w 1212"/>
                  <a:gd name="T57" fmla="*/ 21 h 25"/>
                  <a:gd name="T58" fmla="*/ 1012 w 1212"/>
                  <a:gd name="T59" fmla="*/ 1 h 25"/>
                  <a:gd name="T60" fmla="*/ 1052 w 1212"/>
                  <a:gd name="T61" fmla="*/ 21 h 25"/>
                  <a:gd name="T62" fmla="*/ 1082 w 1212"/>
                  <a:gd name="T63" fmla="*/ 1 h 25"/>
                  <a:gd name="T64" fmla="*/ 1118 w 1212"/>
                  <a:gd name="T65" fmla="*/ 21 h 25"/>
                  <a:gd name="T66" fmla="*/ 1156 w 1212"/>
                  <a:gd name="T67" fmla="*/ 1 h 25"/>
                  <a:gd name="T68" fmla="*/ 1190 w 1212"/>
                  <a:gd name="T69" fmla="*/ 21 h 25"/>
                  <a:gd name="T70" fmla="*/ 1212 w 1212"/>
                  <a:gd name="T7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2" h="25">
                    <a:moveTo>
                      <a:pt x="0" y="17"/>
                    </a:moveTo>
                    <a:cubicBezTo>
                      <a:pt x="7" y="8"/>
                      <a:pt x="14" y="0"/>
                      <a:pt x="24" y="1"/>
                    </a:cubicBezTo>
                    <a:cubicBezTo>
                      <a:pt x="34" y="2"/>
                      <a:pt x="49" y="21"/>
                      <a:pt x="60" y="21"/>
                    </a:cubicBezTo>
                    <a:cubicBezTo>
                      <a:pt x="71" y="21"/>
                      <a:pt x="80" y="3"/>
                      <a:pt x="92" y="3"/>
                    </a:cubicBezTo>
                    <a:cubicBezTo>
                      <a:pt x="104" y="3"/>
                      <a:pt x="117" y="21"/>
                      <a:pt x="130" y="21"/>
                    </a:cubicBezTo>
                    <a:cubicBezTo>
                      <a:pt x="143" y="21"/>
                      <a:pt x="158" y="2"/>
                      <a:pt x="170" y="3"/>
                    </a:cubicBezTo>
                    <a:cubicBezTo>
                      <a:pt x="182" y="4"/>
                      <a:pt x="191" y="25"/>
                      <a:pt x="202" y="25"/>
                    </a:cubicBezTo>
                    <a:cubicBezTo>
                      <a:pt x="213" y="25"/>
                      <a:pt x="226" y="4"/>
                      <a:pt x="238" y="3"/>
                    </a:cubicBezTo>
                    <a:cubicBezTo>
                      <a:pt x="250" y="2"/>
                      <a:pt x="263" y="21"/>
                      <a:pt x="274" y="21"/>
                    </a:cubicBezTo>
                    <a:cubicBezTo>
                      <a:pt x="285" y="21"/>
                      <a:pt x="293" y="3"/>
                      <a:pt x="304" y="3"/>
                    </a:cubicBezTo>
                    <a:cubicBezTo>
                      <a:pt x="315" y="3"/>
                      <a:pt x="329" y="23"/>
                      <a:pt x="342" y="23"/>
                    </a:cubicBezTo>
                    <a:cubicBezTo>
                      <a:pt x="355" y="23"/>
                      <a:pt x="370" y="1"/>
                      <a:pt x="382" y="1"/>
                    </a:cubicBezTo>
                    <a:cubicBezTo>
                      <a:pt x="394" y="1"/>
                      <a:pt x="405" y="23"/>
                      <a:pt x="416" y="23"/>
                    </a:cubicBezTo>
                    <a:cubicBezTo>
                      <a:pt x="427" y="23"/>
                      <a:pt x="438" y="3"/>
                      <a:pt x="450" y="3"/>
                    </a:cubicBezTo>
                    <a:cubicBezTo>
                      <a:pt x="462" y="3"/>
                      <a:pt x="474" y="23"/>
                      <a:pt x="486" y="23"/>
                    </a:cubicBezTo>
                    <a:cubicBezTo>
                      <a:pt x="498" y="23"/>
                      <a:pt x="511" y="1"/>
                      <a:pt x="522" y="1"/>
                    </a:cubicBezTo>
                    <a:cubicBezTo>
                      <a:pt x="533" y="1"/>
                      <a:pt x="543" y="21"/>
                      <a:pt x="554" y="21"/>
                    </a:cubicBezTo>
                    <a:cubicBezTo>
                      <a:pt x="565" y="21"/>
                      <a:pt x="574" y="1"/>
                      <a:pt x="586" y="1"/>
                    </a:cubicBezTo>
                    <a:cubicBezTo>
                      <a:pt x="598" y="1"/>
                      <a:pt x="611" y="21"/>
                      <a:pt x="624" y="21"/>
                    </a:cubicBezTo>
                    <a:cubicBezTo>
                      <a:pt x="637" y="21"/>
                      <a:pt x="650" y="1"/>
                      <a:pt x="662" y="1"/>
                    </a:cubicBezTo>
                    <a:cubicBezTo>
                      <a:pt x="674" y="1"/>
                      <a:pt x="686" y="21"/>
                      <a:pt x="698" y="21"/>
                    </a:cubicBezTo>
                    <a:cubicBezTo>
                      <a:pt x="710" y="21"/>
                      <a:pt x="720" y="3"/>
                      <a:pt x="732" y="3"/>
                    </a:cubicBezTo>
                    <a:cubicBezTo>
                      <a:pt x="744" y="3"/>
                      <a:pt x="759" y="23"/>
                      <a:pt x="770" y="23"/>
                    </a:cubicBezTo>
                    <a:cubicBezTo>
                      <a:pt x="781" y="23"/>
                      <a:pt x="789" y="1"/>
                      <a:pt x="800" y="1"/>
                    </a:cubicBezTo>
                    <a:cubicBezTo>
                      <a:pt x="811" y="1"/>
                      <a:pt x="824" y="23"/>
                      <a:pt x="836" y="23"/>
                    </a:cubicBezTo>
                    <a:cubicBezTo>
                      <a:pt x="848" y="23"/>
                      <a:pt x="858" y="3"/>
                      <a:pt x="870" y="3"/>
                    </a:cubicBezTo>
                    <a:cubicBezTo>
                      <a:pt x="882" y="3"/>
                      <a:pt x="894" y="21"/>
                      <a:pt x="906" y="21"/>
                    </a:cubicBezTo>
                    <a:cubicBezTo>
                      <a:pt x="918" y="21"/>
                      <a:pt x="932" y="3"/>
                      <a:pt x="944" y="3"/>
                    </a:cubicBezTo>
                    <a:cubicBezTo>
                      <a:pt x="956" y="3"/>
                      <a:pt x="969" y="21"/>
                      <a:pt x="980" y="21"/>
                    </a:cubicBezTo>
                    <a:cubicBezTo>
                      <a:pt x="991" y="21"/>
                      <a:pt x="1000" y="1"/>
                      <a:pt x="1012" y="1"/>
                    </a:cubicBezTo>
                    <a:cubicBezTo>
                      <a:pt x="1024" y="1"/>
                      <a:pt x="1040" y="21"/>
                      <a:pt x="1052" y="21"/>
                    </a:cubicBezTo>
                    <a:cubicBezTo>
                      <a:pt x="1064" y="21"/>
                      <a:pt x="1071" y="1"/>
                      <a:pt x="1082" y="1"/>
                    </a:cubicBezTo>
                    <a:cubicBezTo>
                      <a:pt x="1093" y="1"/>
                      <a:pt x="1106" y="21"/>
                      <a:pt x="1118" y="21"/>
                    </a:cubicBezTo>
                    <a:cubicBezTo>
                      <a:pt x="1130" y="21"/>
                      <a:pt x="1144" y="1"/>
                      <a:pt x="1156" y="1"/>
                    </a:cubicBezTo>
                    <a:cubicBezTo>
                      <a:pt x="1168" y="1"/>
                      <a:pt x="1181" y="21"/>
                      <a:pt x="1190" y="21"/>
                    </a:cubicBezTo>
                    <a:cubicBezTo>
                      <a:pt x="1199" y="21"/>
                      <a:pt x="1209" y="5"/>
                      <a:pt x="1212" y="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29" name="Freeform 61"/>
              <p:cNvSpPr>
                <a:spLocks/>
              </p:cNvSpPr>
              <p:nvPr/>
            </p:nvSpPr>
            <p:spPr bwMode="auto">
              <a:xfrm>
                <a:off x="2372" y="1959"/>
                <a:ext cx="1091" cy="22"/>
              </a:xfrm>
              <a:custGeom>
                <a:avLst/>
                <a:gdLst>
                  <a:gd name="T0" fmla="*/ 0 w 1212"/>
                  <a:gd name="T1" fmla="*/ 17 h 25"/>
                  <a:gd name="T2" fmla="*/ 24 w 1212"/>
                  <a:gd name="T3" fmla="*/ 1 h 25"/>
                  <a:gd name="T4" fmla="*/ 60 w 1212"/>
                  <a:gd name="T5" fmla="*/ 21 h 25"/>
                  <a:gd name="T6" fmla="*/ 92 w 1212"/>
                  <a:gd name="T7" fmla="*/ 3 h 25"/>
                  <a:gd name="T8" fmla="*/ 130 w 1212"/>
                  <a:gd name="T9" fmla="*/ 21 h 25"/>
                  <a:gd name="T10" fmla="*/ 170 w 1212"/>
                  <a:gd name="T11" fmla="*/ 3 h 25"/>
                  <a:gd name="T12" fmla="*/ 202 w 1212"/>
                  <a:gd name="T13" fmla="*/ 25 h 25"/>
                  <a:gd name="T14" fmla="*/ 238 w 1212"/>
                  <a:gd name="T15" fmla="*/ 3 h 25"/>
                  <a:gd name="T16" fmla="*/ 274 w 1212"/>
                  <a:gd name="T17" fmla="*/ 21 h 25"/>
                  <a:gd name="T18" fmla="*/ 304 w 1212"/>
                  <a:gd name="T19" fmla="*/ 3 h 25"/>
                  <a:gd name="T20" fmla="*/ 342 w 1212"/>
                  <a:gd name="T21" fmla="*/ 23 h 25"/>
                  <a:gd name="T22" fmla="*/ 382 w 1212"/>
                  <a:gd name="T23" fmla="*/ 1 h 25"/>
                  <a:gd name="T24" fmla="*/ 416 w 1212"/>
                  <a:gd name="T25" fmla="*/ 23 h 25"/>
                  <a:gd name="T26" fmla="*/ 450 w 1212"/>
                  <a:gd name="T27" fmla="*/ 3 h 25"/>
                  <a:gd name="T28" fmla="*/ 486 w 1212"/>
                  <a:gd name="T29" fmla="*/ 23 h 25"/>
                  <a:gd name="T30" fmla="*/ 522 w 1212"/>
                  <a:gd name="T31" fmla="*/ 1 h 25"/>
                  <a:gd name="T32" fmla="*/ 554 w 1212"/>
                  <a:gd name="T33" fmla="*/ 21 h 25"/>
                  <a:gd name="T34" fmla="*/ 586 w 1212"/>
                  <a:gd name="T35" fmla="*/ 1 h 25"/>
                  <a:gd name="T36" fmla="*/ 624 w 1212"/>
                  <a:gd name="T37" fmla="*/ 21 h 25"/>
                  <a:gd name="T38" fmla="*/ 662 w 1212"/>
                  <a:gd name="T39" fmla="*/ 1 h 25"/>
                  <a:gd name="T40" fmla="*/ 698 w 1212"/>
                  <a:gd name="T41" fmla="*/ 21 h 25"/>
                  <a:gd name="T42" fmla="*/ 732 w 1212"/>
                  <a:gd name="T43" fmla="*/ 3 h 25"/>
                  <a:gd name="T44" fmla="*/ 770 w 1212"/>
                  <a:gd name="T45" fmla="*/ 23 h 25"/>
                  <a:gd name="T46" fmla="*/ 800 w 1212"/>
                  <a:gd name="T47" fmla="*/ 1 h 25"/>
                  <a:gd name="T48" fmla="*/ 836 w 1212"/>
                  <a:gd name="T49" fmla="*/ 23 h 25"/>
                  <a:gd name="T50" fmla="*/ 870 w 1212"/>
                  <a:gd name="T51" fmla="*/ 3 h 25"/>
                  <a:gd name="T52" fmla="*/ 906 w 1212"/>
                  <a:gd name="T53" fmla="*/ 21 h 25"/>
                  <a:gd name="T54" fmla="*/ 944 w 1212"/>
                  <a:gd name="T55" fmla="*/ 3 h 25"/>
                  <a:gd name="T56" fmla="*/ 980 w 1212"/>
                  <a:gd name="T57" fmla="*/ 21 h 25"/>
                  <a:gd name="T58" fmla="*/ 1012 w 1212"/>
                  <a:gd name="T59" fmla="*/ 1 h 25"/>
                  <a:gd name="T60" fmla="*/ 1052 w 1212"/>
                  <a:gd name="T61" fmla="*/ 21 h 25"/>
                  <a:gd name="T62" fmla="*/ 1082 w 1212"/>
                  <a:gd name="T63" fmla="*/ 1 h 25"/>
                  <a:gd name="T64" fmla="*/ 1118 w 1212"/>
                  <a:gd name="T65" fmla="*/ 21 h 25"/>
                  <a:gd name="T66" fmla="*/ 1156 w 1212"/>
                  <a:gd name="T67" fmla="*/ 1 h 25"/>
                  <a:gd name="T68" fmla="*/ 1190 w 1212"/>
                  <a:gd name="T69" fmla="*/ 21 h 25"/>
                  <a:gd name="T70" fmla="*/ 1212 w 1212"/>
                  <a:gd name="T7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2" h="25">
                    <a:moveTo>
                      <a:pt x="0" y="17"/>
                    </a:moveTo>
                    <a:cubicBezTo>
                      <a:pt x="7" y="8"/>
                      <a:pt x="14" y="0"/>
                      <a:pt x="24" y="1"/>
                    </a:cubicBezTo>
                    <a:cubicBezTo>
                      <a:pt x="34" y="2"/>
                      <a:pt x="49" y="21"/>
                      <a:pt x="60" y="21"/>
                    </a:cubicBezTo>
                    <a:cubicBezTo>
                      <a:pt x="71" y="21"/>
                      <a:pt x="80" y="3"/>
                      <a:pt x="92" y="3"/>
                    </a:cubicBezTo>
                    <a:cubicBezTo>
                      <a:pt x="104" y="3"/>
                      <a:pt x="117" y="21"/>
                      <a:pt x="130" y="21"/>
                    </a:cubicBezTo>
                    <a:cubicBezTo>
                      <a:pt x="143" y="21"/>
                      <a:pt x="158" y="2"/>
                      <a:pt x="170" y="3"/>
                    </a:cubicBezTo>
                    <a:cubicBezTo>
                      <a:pt x="182" y="4"/>
                      <a:pt x="191" y="25"/>
                      <a:pt x="202" y="25"/>
                    </a:cubicBezTo>
                    <a:cubicBezTo>
                      <a:pt x="213" y="25"/>
                      <a:pt x="226" y="4"/>
                      <a:pt x="238" y="3"/>
                    </a:cubicBezTo>
                    <a:cubicBezTo>
                      <a:pt x="250" y="2"/>
                      <a:pt x="263" y="21"/>
                      <a:pt x="274" y="21"/>
                    </a:cubicBezTo>
                    <a:cubicBezTo>
                      <a:pt x="285" y="21"/>
                      <a:pt x="293" y="3"/>
                      <a:pt x="304" y="3"/>
                    </a:cubicBezTo>
                    <a:cubicBezTo>
                      <a:pt x="315" y="3"/>
                      <a:pt x="329" y="23"/>
                      <a:pt x="342" y="23"/>
                    </a:cubicBezTo>
                    <a:cubicBezTo>
                      <a:pt x="355" y="23"/>
                      <a:pt x="370" y="1"/>
                      <a:pt x="382" y="1"/>
                    </a:cubicBezTo>
                    <a:cubicBezTo>
                      <a:pt x="394" y="1"/>
                      <a:pt x="405" y="23"/>
                      <a:pt x="416" y="23"/>
                    </a:cubicBezTo>
                    <a:cubicBezTo>
                      <a:pt x="427" y="23"/>
                      <a:pt x="438" y="3"/>
                      <a:pt x="450" y="3"/>
                    </a:cubicBezTo>
                    <a:cubicBezTo>
                      <a:pt x="462" y="3"/>
                      <a:pt x="474" y="23"/>
                      <a:pt x="486" y="23"/>
                    </a:cubicBezTo>
                    <a:cubicBezTo>
                      <a:pt x="498" y="23"/>
                      <a:pt x="511" y="1"/>
                      <a:pt x="522" y="1"/>
                    </a:cubicBezTo>
                    <a:cubicBezTo>
                      <a:pt x="533" y="1"/>
                      <a:pt x="543" y="21"/>
                      <a:pt x="554" y="21"/>
                    </a:cubicBezTo>
                    <a:cubicBezTo>
                      <a:pt x="565" y="21"/>
                      <a:pt x="574" y="1"/>
                      <a:pt x="586" y="1"/>
                    </a:cubicBezTo>
                    <a:cubicBezTo>
                      <a:pt x="598" y="1"/>
                      <a:pt x="611" y="21"/>
                      <a:pt x="624" y="21"/>
                    </a:cubicBezTo>
                    <a:cubicBezTo>
                      <a:pt x="637" y="21"/>
                      <a:pt x="650" y="1"/>
                      <a:pt x="662" y="1"/>
                    </a:cubicBezTo>
                    <a:cubicBezTo>
                      <a:pt x="674" y="1"/>
                      <a:pt x="686" y="21"/>
                      <a:pt x="698" y="21"/>
                    </a:cubicBezTo>
                    <a:cubicBezTo>
                      <a:pt x="710" y="21"/>
                      <a:pt x="720" y="3"/>
                      <a:pt x="732" y="3"/>
                    </a:cubicBezTo>
                    <a:cubicBezTo>
                      <a:pt x="744" y="3"/>
                      <a:pt x="759" y="23"/>
                      <a:pt x="770" y="23"/>
                    </a:cubicBezTo>
                    <a:cubicBezTo>
                      <a:pt x="781" y="23"/>
                      <a:pt x="789" y="1"/>
                      <a:pt x="800" y="1"/>
                    </a:cubicBezTo>
                    <a:cubicBezTo>
                      <a:pt x="811" y="1"/>
                      <a:pt x="824" y="23"/>
                      <a:pt x="836" y="23"/>
                    </a:cubicBezTo>
                    <a:cubicBezTo>
                      <a:pt x="848" y="23"/>
                      <a:pt x="858" y="3"/>
                      <a:pt x="870" y="3"/>
                    </a:cubicBezTo>
                    <a:cubicBezTo>
                      <a:pt x="882" y="3"/>
                      <a:pt x="894" y="21"/>
                      <a:pt x="906" y="21"/>
                    </a:cubicBezTo>
                    <a:cubicBezTo>
                      <a:pt x="918" y="21"/>
                      <a:pt x="932" y="3"/>
                      <a:pt x="944" y="3"/>
                    </a:cubicBezTo>
                    <a:cubicBezTo>
                      <a:pt x="956" y="3"/>
                      <a:pt x="969" y="21"/>
                      <a:pt x="980" y="21"/>
                    </a:cubicBezTo>
                    <a:cubicBezTo>
                      <a:pt x="991" y="21"/>
                      <a:pt x="1000" y="1"/>
                      <a:pt x="1012" y="1"/>
                    </a:cubicBezTo>
                    <a:cubicBezTo>
                      <a:pt x="1024" y="1"/>
                      <a:pt x="1040" y="21"/>
                      <a:pt x="1052" y="21"/>
                    </a:cubicBezTo>
                    <a:cubicBezTo>
                      <a:pt x="1064" y="21"/>
                      <a:pt x="1071" y="1"/>
                      <a:pt x="1082" y="1"/>
                    </a:cubicBezTo>
                    <a:cubicBezTo>
                      <a:pt x="1093" y="1"/>
                      <a:pt x="1106" y="21"/>
                      <a:pt x="1118" y="21"/>
                    </a:cubicBezTo>
                    <a:cubicBezTo>
                      <a:pt x="1130" y="21"/>
                      <a:pt x="1144" y="1"/>
                      <a:pt x="1156" y="1"/>
                    </a:cubicBezTo>
                    <a:cubicBezTo>
                      <a:pt x="1168" y="1"/>
                      <a:pt x="1181" y="21"/>
                      <a:pt x="1190" y="21"/>
                    </a:cubicBezTo>
                    <a:cubicBezTo>
                      <a:pt x="1199" y="21"/>
                      <a:pt x="1209" y="5"/>
                      <a:pt x="1212" y="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7230" name="Rectangle 62"/>
          <p:cNvSpPr>
            <a:spLocks noChangeArrowheads="1"/>
          </p:cNvSpPr>
          <p:nvPr/>
        </p:nvSpPr>
        <p:spPr bwMode="auto">
          <a:xfrm>
            <a:off x="5469821" y="1122851"/>
            <a:ext cx="2174302" cy="4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defTabSz="914067"/>
            <a:r>
              <a:rPr lang="en-US" sz="2500">
                <a:latin typeface="Tekton" charset="0"/>
              </a:rPr>
              <a:t> Contamination</a:t>
            </a:r>
            <a:endParaRPr lang="en-US" sz="2300">
              <a:latin typeface="Tekton" charset="0"/>
            </a:endParaRPr>
          </a:p>
        </p:txBody>
      </p:sp>
      <p:sp>
        <p:nvSpPr>
          <p:cNvPr id="7231" name="Rectangle 63"/>
          <p:cNvSpPr>
            <a:spLocks noChangeArrowheads="1"/>
          </p:cNvSpPr>
          <p:nvPr/>
        </p:nvSpPr>
        <p:spPr bwMode="auto">
          <a:xfrm>
            <a:off x="638528" y="1432413"/>
            <a:ext cx="1065389" cy="440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sz="1400">
                <a:latin typeface="Tekton" charset="0"/>
              </a:rPr>
              <a:t>Waste</a:t>
            </a:r>
          </a:p>
          <a:p>
            <a:pPr defTabSz="914067"/>
            <a:endParaRPr lang="en-US" sz="1400">
              <a:latin typeface="Tekton" charset="0"/>
            </a:endParaRPr>
          </a:p>
          <a:p>
            <a:pPr defTabSz="914067"/>
            <a:r>
              <a:rPr lang="en-US" sz="1400">
                <a:latin typeface="Tekton" charset="0"/>
              </a:rPr>
              <a:t>Acid rain</a:t>
            </a:r>
          </a:p>
          <a:p>
            <a:pPr defTabSz="914067"/>
            <a:endParaRPr lang="en-US" sz="1400">
              <a:latin typeface="Tekton" charset="0"/>
            </a:endParaRPr>
          </a:p>
          <a:p>
            <a:pPr defTabSz="914067"/>
            <a:r>
              <a:rPr lang="en-US" sz="1400">
                <a:latin typeface="Tekton" charset="0"/>
              </a:rPr>
              <a:t>In the air</a:t>
            </a:r>
          </a:p>
          <a:p>
            <a:pPr defTabSz="914067"/>
            <a:endParaRPr lang="en-US" sz="1400">
              <a:latin typeface="Tekton" charset="0"/>
            </a:endParaRPr>
          </a:p>
          <a:p>
            <a:pPr defTabSz="914067"/>
            <a:r>
              <a:rPr lang="en-US" sz="1400">
                <a:latin typeface="Tekton" charset="0"/>
              </a:rPr>
              <a:t>Causes harm</a:t>
            </a:r>
          </a:p>
          <a:p>
            <a:pPr defTabSz="914067"/>
            <a:endParaRPr lang="en-US" sz="1400">
              <a:latin typeface="Tekton" charset="0"/>
            </a:endParaRPr>
          </a:p>
          <a:p>
            <a:pPr defTabSz="914067"/>
            <a:r>
              <a:rPr lang="en-US" sz="1400">
                <a:latin typeface="Tekton" charset="0"/>
              </a:rPr>
              <a:t>Smog</a:t>
            </a:r>
          </a:p>
          <a:p>
            <a:pPr defTabSz="914067"/>
            <a:endParaRPr lang="en-US" sz="1400">
              <a:latin typeface="Tekton" charset="0"/>
            </a:endParaRPr>
          </a:p>
          <a:p>
            <a:pPr defTabSz="914067"/>
            <a:r>
              <a:rPr lang="en-US" sz="1400">
                <a:latin typeface="Tekton" charset="0"/>
              </a:rPr>
              <a:t>Wastewater</a:t>
            </a:r>
          </a:p>
          <a:p>
            <a:pPr defTabSz="914067"/>
            <a:endParaRPr lang="en-US" sz="1400">
              <a:latin typeface="Tekton" charset="0"/>
            </a:endParaRPr>
          </a:p>
          <a:p>
            <a:pPr defTabSz="914067"/>
            <a:r>
              <a:rPr lang="en-US" sz="1400">
                <a:latin typeface="Tekton" charset="0"/>
              </a:rPr>
              <a:t>Dumps</a:t>
            </a:r>
          </a:p>
          <a:p>
            <a:pPr defTabSz="914067"/>
            <a:endParaRPr lang="en-US" sz="1400">
              <a:latin typeface="Tekton" charset="0"/>
            </a:endParaRPr>
          </a:p>
          <a:p>
            <a:pPr defTabSz="914067"/>
            <a:r>
              <a:rPr lang="en-US" sz="1400">
                <a:latin typeface="Tekton" charset="0"/>
              </a:rPr>
              <a:t>Recycled by nature</a:t>
            </a:r>
          </a:p>
          <a:p>
            <a:pPr defTabSz="914067"/>
            <a:endParaRPr lang="en-US" sz="1400">
              <a:latin typeface="Tekton" charset="0"/>
            </a:endParaRPr>
          </a:p>
          <a:p>
            <a:pPr defTabSz="914067"/>
            <a:endParaRPr lang="en-US" sz="1400">
              <a:latin typeface="Tekton" charset="0"/>
            </a:endParaRPr>
          </a:p>
          <a:p>
            <a:pPr defTabSz="914067"/>
            <a:endParaRPr lang="en-US" sz="1400">
              <a:latin typeface="Tekton" charset="0"/>
            </a:endParaRPr>
          </a:p>
        </p:txBody>
      </p:sp>
      <p:sp>
        <p:nvSpPr>
          <p:cNvPr id="7177" name="Rectangle 9"/>
          <p:cNvSpPr>
            <a:spLocks noChangeArrowheads="1"/>
          </p:cNvSpPr>
          <p:nvPr/>
        </p:nvSpPr>
        <p:spPr bwMode="auto">
          <a:xfrm>
            <a:off x="3326695" y="3886933"/>
            <a:ext cx="48646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Examples:</a:t>
            </a:r>
            <a:endParaRPr lang="en-US"/>
          </a:p>
        </p:txBody>
      </p:sp>
      <p:sp>
        <p:nvSpPr>
          <p:cNvPr id="7178" name="Rectangle 10"/>
          <p:cNvSpPr>
            <a:spLocks noChangeArrowheads="1"/>
          </p:cNvSpPr>
          <p:nvPr/>
        </p:nvSpPr>
        <p:spPr bwMode="auto">
          <a:xfrm>
            <a:off x="6794500" y="3914410"/>
            <a:ext cx="6882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Nonexamples:</a:t>
            </a:r>
            <a:endParaRPr lang="en-US"/>
          </a:p>
        </p:txBody>
      </p:sp>
      <p:sp>
        <p:nvSpPr>
          <p:cNvPr id="7182" name="Rectangle 14"/>
          <p:cNvSpPr>
            <a:spLocks noChangeArrowheads="1"/>
          </p:cNvSpPr>
          <p:nvPr/>
        </p:nvSpPr>
        <p:spPr bwMode="auto">
          <a:xfrm>
            <a:off x="2471210" y="3932727"/>
            <a:ext cx="6448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600" b="1">
                <a:solidFill>
                  <a:srgbClr val="000000"/>
                </a:solidFill>
              </a:rPr>
              <a:t>EXPLORE EXAMPLES</a:t>
            </a:r>
            <a:endParaRPr lang="en-US"/>
          </a:p>
        </p:txBody>
      </p:sp>
      <p:sp>
        <p:nvSpPr>
          <p:cNvPr id="7195" name="Rectangle 27"/>
          <p:cNvSpPr>
            <a:spLocks noChangeArrowheads="1"/>
          </p:cNvSpPr>
          <p:nvPr/>
        </p:nvSpPr>
        <p:spPr bwMode="auto">
          <a:xfrm>
            <a:off x="2266598" y="3886933"/>
            <a:ext cx="161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1600">
                <a:solidFill>
                  <a:srgbClr val="000000"/>
                </a:solidFill>
                <a:latin typeface="Zapf Dingbats" charset="0"/>
              </a:rPr>
              <a:t>Ä</a:t>
            </a:r>
            <a:endParaRPr lang="en-US">
              <a:latin typeface="Times" charset="0"/>
            </a:endParaRPr>
          </a:p>
        </p:txBody>
      </p:sp>
      <p:sp>
        <p:nvSpPr>
          <p:cNvPr id="7215" name="Oval 47"/>
          <p:cNvSpPr>
            <a:spLocks noChangeArrowheads="1"/>
          </p:cNvSpPr>
          <p:nvPr/>
        </p:nvSpPr>
        <p:spPr bwMode="auto">
          <a:xfrm>
            <a:off x="2404181" y="5337664"/>
            <a:ext cx="2037291" cy="3919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16" name="Oval 48"/>
          <p:cNvSpPr>
            <a:spLocks noChangeArrowheads="1"/>
          </p:cNvSpPr>
          <p:nvPr/>
        </p:nvSpPr>
        <p:spPr bwMode="auto">
          <a:xfrm>
            <a:off x="2404181" y="4907208"/>
            <a:ext cx="2037291" cy="3919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17" name="Oval 49"/>
          <p:cNvSpPr>
            <a:spLocks noChangeArrowheads="1"/>
          </p:cNvSpPr>
          <p:nvPr/>
        </p:nvSpPr>
        <p:spPr bwMode="auto">
          <a:xfrm>
            <a:off x="2404181" y="4463929"/>
            <a:ext cx="2037291" cy="3919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18" name="Oval 50"/>
          <p:cNvSpPr>
            <a:spLocks noChangeArrowheads="1"/>
          </p:cNvSpPr>
          <p:nvPr/>
        </p:nvSpPr>
        <p:spPr bwMode="auto">
          <a:xfrm>
            <a:off x="2404181" y="4033472"/>
            <a:ext cx="2037291" cy="3919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20" name="Oval 52"/>
          <p:cNvSpPr>
            <a:spLocks noChangeArrowheads="1"/>
          </p:cNvSpPr>
          <p:nvPr/>
        </p:nvSpPr>
        <p:spPr bwMode="auto">
          <a:xfrm>
            <a:off x="6118932" y="5387122"/>
            <a:ext cx="2035528" cy="391990"/>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21" name="Oval 53"/>
          <p:cNvSpPr>
            <a:spLocks noChangeArrowheads="1"/>
          </p:cNvSpPr>
          <p:nvPr/>
        </p:nvSpPr>
        <p:spPr bwMode="auto">
          <a:xfrm>
            <a:off x="6118932" y="4956664"/>
            <a:ext cx="2035528" cy="391990"/>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22" name="Oval 54"/>
          <p:cNvSpPr>
            <a:spLocks noChangeArrowheads="1"/>
          </p:cNvSpPr>
          <p:nvPr/>
        </p:nvSpPr>
        <p:spPr bwMode="auto">
          <a:xfrm>
            <a:off x="6118932" y="4513385"/>
            <a:ext cx="2035528" cy="391990"/>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23" name="Oval 55"/>
          <p:cNvSpPr>
            <a:spLocks noChangeArrowheads="1"/>
          </p:cNvSpPr>
          <p:nvPr/>
        </p:nvSpPr>
        <p:spPr bwMode="auto">
          <a:xfrm>
            <a:off x="6124223" y="4082929"/>
            <a:ext cx="2037292" cy="391990"/>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35" name="Rectangle 67"/>
          <p:cNvSpPr>
            <a:spLocks noChangeArrowheads="1"/>
          </p:cNvSpPr>
          <p:nvPr/>
        </p:nvSpPr>
        <p:spPr bwMode="auto">
          <a:xfrm>
            <a:off x="3104444" y="4057285"/>
            <a:ext cx="659145" cy="3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defTabSz="914067"/>
            <a:r>
              <a:rPr lang="en-US" sz="1600">
                <a:latin typeface="Tekton" charset="0"/>
              </a:rPr>
              <a:t>Smog</a:t>
            </a:r>
          </a:p>
        </p:txBody>
      </p:sp>
      <p:sp>
        <p:nvSpPr>
          <p:cNvPr id="7236" name="Rectangle 68"/>
          <p:cNvSpPr>
            <a:spLocks noChangeArrowheads="1"/>
          </p:cNvSpPr>
          <p:nvPr/>
        </p:nvSpPr>
        <p:spPr bwMode="auto">
          <a:xfrm>
            <a:off x="2554112" y="4498731"/>
            <a:ext cx="1675694" cy="34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algn="ctr" defTabSz="914067"/>
            <a:r>
              <a:rPr lang="en-US" sz="1600">
                <a:latin typeface="Tekton" charset="0"/>
              </a:rPr>
              <a:t>Acid rain</a:t>
            </a:r>
          </a:p>
        </p:txBody>
      </p:sp>
      <p:sp>
        <p:nvSpPr>
          <p:cNvPr id="7237" name="Rectangle 69"/>
          <p:cNvSpPr>
            <a:spLocks noChangeArrowheads="1"/>
          </p:cNvSpPr>
          <p:nvPr/>
        </p:nvSpPr>
        <p:spPr bwMode="auto">
          <a:xfrm>
            <a:off x="2287764" y="4971317"/>
            <a:ext cx="2307167" cy="32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algn="ctr" defTabSz="914067"/>
            <a:r>
              <a:rPr lang="en-US" sz="1500">
                <a:latin typeface="Tekton" charset="0"/>
              </a:rPr>
              <a:t>Non-decomposed  dumps</a:t>
            </a:r>
          </a:p>
        </p:txBody>
      </p:sp>
      <p:sp>
        <p:nvSpPr>
          <p:cNvPr id="7238" name="Rectangle 70"/>
          <p:cNvSpPr>
            <a:spLocks noChangeArrowheads="1"/>
          </p:cNvSpPr>
          <p:nvPr/>
        </p:nvSpPr>
        <p:spPr bwMode="auto">
          <a:xfrm>
            <a:off x="4640793" y="4500563"/>
            <a:ext cx="1285874" cy="65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algn="ctr" defTabSz="914067"/>
            <a:r>
              <a:rPr lang="en-US">
                <a:latin typeface="Tekton" charset="0"/>
              </a:rPr>
              <a:t>Greenhouse</a:t>
            </a:r>
          </a:p>
          <a:p>
            <a:pPr algn="ctr" defTabSz="914067"/>
            <a:r>
              <a:rPr lang="en-US">
                <a:latin typeface="Tekton" charset="0"/>
              </a:rPr>
              <a:t> gases?</a:t>
            </a:r>
            <a:endParaRPr lang="en-US" sz="1600">
              <a:latin typeface="Tekton" charset="0"/>
            </a:endParaRPr>
          </a:p>
        </p:txBody>
      </p:sp>
      <p:sp>
        <p:nvSpPr>
          <p:cNvPr id="7239" name="Rectangle 71"/>
          <p:cNvSpPr>
            <a:spLocks noChangeArrowheads="1"/>
          </p:cNvSpPr>
          <p:nvPr/>
        </p:nvSpPr>
        <p:spPr bwMode="auto">
          <a:xfrm>
            <a:off x="6798028" y="4103077"/>
            <a:ext cx="738448" cy="3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defTabSz="914067"/>
            <a:r>
              <a:rPr lang="en-US" sz="1600">
                <a:latin typeface="Tekton" charset="0"/>
              </a:rPr>
              <a:t>Clouds</a:t>
            </a:r>
          </a:p>
        </p:txBody>
      </p:sp>
      <p:sp>
        <p:nvSpPr>
          <p:cNvPr id="7240" name="Rectangle 72"/>
          <p:cNvSpPr>
            <a:spLocks noChangeArrowheads="1"/>
          </p:cNvSpPr>
          <p:nvPr/>
        </p:nvSpPr>
        <p:spPr bwMode="auto">
          <a:xfrm>
            <a:off x="6376459" y="4561010"/>
            <a:ext cx="1762011" cy="32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defTabSz="914067"/>
            <a:r>
              <a:rPr lang="en-US" sz="1500">
                <a:latin typeface="Tekton" charset="0"/>
              </a:rPr>
              <a:t>Treated wastewater</a:t>
            </a:r>
          </a:p>
        </p:txBody>
      </p:sp>
      <p:sp>
        <p:nvSpPr>
          <p:cNvPr id="7241" name="Rectangle 73"/>
          <p:cNvSpPr>
            <a:spLocks noChangeArrowheads="1"/>
          </p:cNvSpPr>
          <p:nvPr/>
        </p:nvSpPr>
        <p:spPr bwMode="auto">
          <a:xfrm>
            <a:off x="6482293" y="4982308"/>
            <a:ext cx="1544002" cy="32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defTabSz="914067"/>
            <a:r>
              <a:rPr lang="en-US" sz="1500">
                <a:latin typeface="Tekton" charset="0"/>
              </a:rPr>
              <a:t>Recycled plastics</a:t>
            </a:r>
          </a:p>
        </p:txBody>
      </p:sp>
      <p:sp>
        <p:nvSpPr>
          <p:cNvPr id="7242" name="Rectangle 74"/>
          <p:cNvSpPr>
            <a:spLocks noChangeArrowheads="1"/>
          </p:cNvSpPr>
          <p:nvPr/>
        </p:nvSpPr>
        <p:spPr bwMode="auto">
          <a:xfrm>
            <a:off x="2453570" y="6024563"/>
            <a:ext cx="6016624" cy="87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sz="1700">
                <a:latin typeface="Tekton" charset="0"/>
              </a:rPr>
              <a:t>Pollution is a form of contamination in which  harm is caused by the presence of wastes that are too great to be recycled by nature.</a:t>
            </a:r>
            <a:endParaRPr lang="en-US" sz="1400">
              <a:latin typeface="Tekton" charset="0"/>
            </a:endParaRPr>
          </a:p>
        </p:txBody>
      </p:sp>
      <p:sp>
        <p:nvSpPr>
          <p:cNvPr id="7243" name="Text Box 75"/>
          <p:cNvSpPr txBox="1">
            <a:spLocks noChangeArrowheads="1"/>
          </p:cNvSpPr>
          <p:nvPr/>
        </p:nvSpPr>
        <p:spPr bwMode="auto">
          <a:xfrm>
            <a:off x="2141362" y="2104659"/>
            <a:ext cx="1075972"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600">
                <a:latin typeface="Tekton" charset="0"/>
              </a:rPr>
              <a:t>Harm</a:t>
            </a:r>
          </a:p>
        </p:txBody>
      </p:sp>
      <p:sp>
        <p:nvSpPr>
          <p:cNvPr id="7244" name="Text Box 76"/>
          <p:cNvSpPr txBox="1">
            <a:spLocks noChangeArrowheads="1"/>
          </p:cNvSpPr>
          <p:nvPr/>
        </p:nvSpPr>
        <p:spPr bwMode="auto">
          <a:xfrm>
            <a:off x="2143126" y="2383082"/>
            <a:ext cx="1987902"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600">
                <a:latin typeface="Tekton" charset="0"/>
              </a:rPr>
              <a:t>Presence of wastes</a:t>
            </a:r>
          </a:p>
        </p:txBody>
      </p:sp>
      <p:sp>
        <p:nvSpPr>
          <p:cNvPr id="7245" name="Text Box 77"/>
          <p:cNvSpPr txBox="1">
            <a:spLocks noChangeArrowheads="1"/>
          </p:cNvSpPr>
          <p:nvPr/>
        </p:nvSpPr>
        <p:spPr bwMode="auto">
          <a:xfrm>
            <a:off x="2148417" y="2699971"/>
            <a:ext cx="2099028" cy="31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400">
                <a:latin typeface="Tekton" charset="0"/>
              </a:rPr>
              <a:t>Wastes are too great  to</a:t>
            </a:r>
          </a:p>
        </p:txBody>
      </p:sp>
      <p:sp>
        <p:nvSpPr>
          <p:cNvPr id="7246" name="Text Box 78"/>
          <p:cNvSpPr txBox="1">
            <a:spLocks noChangeArrowheads="1"/>
          </p:cNvSpPr>
          <p:nvPr/>
        </p:nvSpPr>
        <p:spPr bwMode="auto">
          <a:xfrm>
            <a:off x="2610556" y="2983891"/>
            <a:ext cx="1748014" cy="31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400">
                <a:latin typeface="Tekton" charset="0"/>
              </a:rPr>
              <a:t>be recycled by nature</a:t>
            </a:r>
          </a:p>
        </p:txBody>
      </p:sp>
      <p:sp>
        <p:nvSpPr>
          <p:cNvPr id="7247" name="Text Box 79"/>
          <p:cNvSpPr txBox="1">
            <a:spLocks noChangeArrowheads="1"/>
          </p:cNvSpPr>
          <p:nvPr/>
        </p:nvSpPr>
        <p:spPr bwMode="auto">
          <a:xfrm>
            <a:off x="4249210" y="2102827"/>
            <a:ext cx="1075972"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600">
                <a:latin typeface="Tekton" charset="0"/>
              </a:rPr>
              <a:t>In air</a:t>
            </a:r>
          </a:p>
        </p:txBody>
      </p:sp>
      <p:sp>
        <p:nvSpPr>
          <p:cNvPr id="7248" name="Text Box 80"/>
          <p:cNvSpPr txBox="1">
            <a:spLocks noChangeArrowheads="1"/>
          </p:cNvSpPr>
          <p:nvPr/>
        </p:nvSpPr>
        <p:spPr bwMode="auto">
          <a:xfrm>
            <a:off x="4250973" y="2401400"/>
            <a:ext cx="1075972"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600">
                <a:latin typeface="Tekton" charset="0"/>
              </a:rPr>
              <a:t>In water</a:t>
            </a:r>
          </a:p>
        </p:txBody>
      </p:sp>
      <p:sp>
        <p:nvSpPr>
          <p:cNvPr id="7249" name="Text Box 81"/>
          <p:cNvSpPr txBox="1">
            <a:spLocks noChangeArrowheads="1"/>
          </p:cNvSpPr>
          <p:nvPr/>
        </p:nvSpPr>
        <p:spPr bwMode="auto">
          <a:xfrm>
            <a:off x="4249209" y="2705467"/>
            <a:ext cx="2099028"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600">
                <a:latin typeface="Tekton" charset="0"/>
              </a:rPr>
              <a:t>On land</a:t>
            </a:r>
          </a:p>
        </p:txBody>
      </p:sp>
      <p:sp>
        <p:nvSpPr>
          <p:cNvPr id="7250" name="Text Box 82"/>
          <p:cNvSpPr txBox="1">
            <a:spLocks noChangeArrowheads="1"/>
          </p:cNvSpPr>
          <p:nvPr/>
        </p:nvSpPr>
        <p:spPr bwMode="auto">
          <a:xfrm>
            <a:off x="6240640" y="2091837"/>
            <a:ext cx="1451681"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600">
                <a:latin typeface="Tekton" charset="0"/>
              </a:rPr>
              <a:t>Decomposition</a:t>
            </a:r>
          </a:p>
        </p:txBody>
      </p:sp>
      <p:sp>
        <p:nvSpPr>
          <p:cNvPr id="7251" name="Text Box 83"/>
          <p:cNvSpPr txBox="1">
            <a:spLocks noChangeArrowheads="1"/>
          </p:cNvSpPr>
          <p:nvPr/>
        </p:nvSpPr>
        <p:spPr bwMode="auto">
          <a:xfrm>
            <a:off x="6242404" y="2339121"/>
            <a:ext cx="1897944"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spcBef>
                <a:spcPct val="50000"/>
              </a:spcBef>
            </a:pPr>
            <a:r>
              <a:rPr lang="en-US" sz="1600">
                <a:latin typeface="Tekton" charset="0"/>
              </a:rPr>
              <a:t>Recycled by nature</a:t>
            </a:r>
          </a:p>
        </p:txBody>
      </p:sp>
      <p:sp>
        <p:nvSpPr>
          <p:cNvPr id="7257" name="Freeform 89"/>
          <p:cNvSpPr>
            <a:spLocks/>
          </p:cNvSpPr>
          <p:nvPr/>
        </p:nvSpPr>
        <p:spPr bwMode="auto">
          <a:xfrm>
            <a:off x="747889" y="2560759"/>
            <a:ext cx="546806" cy="43962"/>
          </a:xfrm>
          <a:custGeom>
            <a:avLst/>
            <a:gdLst>
              <a:gd name="T0" fmla="*/ 0 w 310"/>
              <a:gd name="T1" fmla="*/ 16 h 24"/>
              <a:gd name="T2" fmla="*/ 24 w 310"/>
              <a:gd name="T3" fmla="*/ 2 h 24"/>
              <a:gd name="T4" fmla="*/ 58 w 310"/>
              <a:gd name="T5" fmla="*/ 24 h 24"/>
              <a:gd name="T6" fmla="*/ 90 w 310"/>
              <a:gd name="T7" fmla="*/ 2 h 24"/>
              <a:gd name="T8" fmla="*/ 120 w 310"/>
              <a:gd name="T9" fmla="*/ 24 h 24"/>
              <a:gd name="T10" fmla="*/ 156 w 310"/>
              <a:gd name="T11" fmla="*/ 0 h 24"/>
              <a:gd name="T12" fmla="*/ 188 w 310"/>
              <a:gd name="T13" fmla="*/ 24 h 24"/>
              <a:gd name="T14" fmla="*/ 218 w 310"/>
              <a:gd name="T15" fmla="*/ 0 h 24"/>
              <a:gd name="T16" fmla="*/ 250 w 310"/>
              <a:gd name="T17" fmla="*/ 22 h 24"/>
              <a:gd name="T18" fmla="*/ 280 w 310"/>
              <a:gd name="T19" fmla="*/ 0 h 24"/>
              <a:gd name="T20" fmla="*/ 310 w 310"/>
              <a:gd name="T2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24">
                <a:moveTo>
                  <a:pt x="0" y="16"/>
                </a:moveTo>
                <a:cubicBezTo>
                  <a:pt x="7" y="8"/>
                  <a:pt x="14" y="1"/>
                  <a:pt x="24" y="2"/>
                </a:cubicBezTo>
                <a:cubicBezTo>
                  <a:pt x="34" y="3"/>
                  <a:pt x="47" y="24"/>
                  <a:pt x="58" y="24"/>
                </a:cubicBezTo>
                <a:cubicBezTo>
                  <a:pt x="69" y="24"/>
                  <a:pt x="80" y="2"/>
                  <a:pt x="90" y="2"/>
                </a:cubicBezTo>
                <a:cubicBezTo>
                  <a:pt x="100" y="2"/>
                  <a:pt x="109" y="24"/>
                  <a:pt x="120" y="24"/>
                </a:cubicBezTo>
                <a:cubicBezTo>
                  <a:pt x="131" y="24"/>
                  <a:pt x="145" y="0"/>
                  <a:pt x="156" y="0"/>
                </a:cubicBezTo>
                <a:cubicBezTo>
                  <a:pt x="167" y="0"/>
                  <a:pt x="178" y="24"/>
                  <a:pt x="188" y="24"/>
                </a:cubicBezTo>
                <a:cubicBezTo>
                  <a:pt x="198" y="24"/>
                  <a:pt x="208" y="0"/>
                  <a:pt x="218" y="0"/>
                </a:cubicBezTo>
                <a:cubicBezTo>
                  <a:pt x="228" y="0"/>
                  <a:pt x="240" y="22"/>
                  <a:pt x="250" y="22"/>
                </a:cubicBezTo>
                <a:cubicBezTo>
                  <a:pt x="260" y="22"/>
                  <a:pt x="270" y="0"/>
                  <a:pt x="280" y="0"/>
                </a:cubicBezTo>
                <a:cubicBezTo>
                  <a:pt x="290" y="0"/>
                  <a:pt x="305" y="18"/>
                  <a:pt x="310" y="2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58" name="Line 90"/>
          <p:cNvSpPr>
            <a:spLocks noChangeShapeType="1"/>
          </p:cNvSpPr>
          <p:nvPr/>
        </p:nvSpPr>
        <p:spPr bwMode="auto">
          <a:xfrm>
            <a:off x="723194" y="1692519"/>
            <a:ext cx="4303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59" name="Line 91"/>
          <p:cNvSpPr>
            <a:spLocks noChangeShapeType="1"/>
          </p:cNvSpPr>
          <p:nvPr/>
        </p:nvSpPr>
        <p:spPr bwMode="auto">
          <a:xfrm>
            <a:off x="751417" y="2956413"/>
            <a:ext cx="4550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60" name="Line 92"/>
          <p:cNvSpPr>
            <a:spLocks noChangeShapeType="1"/>
          </p:cNvSpPr>
          <p:nvPr/>
        </p:nvSpPr>
        <p:spPr bwMode="auto">
          <a:xfrm>
            <a:off x="740833" y="3168894"/>
            <a:ext cx="3316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66" name="Oval 98"/>
          <p:cNvSpPr>
            <a:spLocks noChangeArrowheads="1"/>
          </p:cNvSpPr>
          <p:nvPr/>
        </p:nvSpPr>
        <p:spPr bwMode="auto">
          <a:xfrm>
            <a:off x="619126" y="3313602"/>
            <a:ext cx="649111" cy="36268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67" name="Oval 99"/>
          <p:cNvSpPr>
            <a:spLocks noChangeArrowheads="1"/>
          </p:cNvSpPr>
          <p:nvPr/>
        </p:nvSpPr>
        <p:spPr bwMode="auto">
          <a:xfrm>
            <a:off x="636765" y="1833563"/>
            <a:ext cx="758472" cy="36268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68" name="Oval 100"/>
          <p:cNvSpPr>
            <a:spLocks noChangeArrowheads="1"/>
          </p:cNvSpPr>
          <p:nvPr/>
        </p:nvSpPr>
        <p:spPr bwMode="auto">
          <a:xfrm>
            <a:off x="615598" y="4159862"/>
            <a:ext cx="694972" cy="36268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69" name="Oval 101"/>
          <p:cNvSpPr>
            <a:spLocks noChangeArrowheads="1"/>
          </p:cNvSpPr>
          <p:nvPr/>
        </p:nvSpPr>
        <p:spPr bwMode="auto">
          <a:xfrm>
            <a:off x="617361" y="3742227"/>
            <a:ext cx="1023056" cy="338870"/>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70" name="Line 102"/>
          <p:cNvSpPr>
            <a:spLocks noChangeShapeType="1"/>
          </p:cNvSpPr>
          <p:nvPr/>
        </p:nvSpPr>
        <p:spPr bwMode="auto">
          <a:xfrm>
            <a:off x="733778" y="4857750"/>
            <a:ext cx="73377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71" name="Line 103"/>
          <p:cNvSpPr>
            <a:spLocks noChangeShapeType="1"/>
          </p:cNvSpPr>
          <p:nvPr/>
        </p:nvSpPr>
        <p:spPr bwMode="auto">
          <a:xfrm>
            <a:off x="733778" y="5084885"/>
            <a:ext cx="41627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75" name="Oval 107"/>
          <p:cNvSpPr>
            <a:spLocks noChangeArrowheads="1"/>
          </p:cNvSpPr>
          <p:nvPr/>
        </p:nvSpPr>
        <p:spPr bwMode="auto">
          <a:xfrm>
            <a:off x="6820959" y="316890"/>
            <a:ext cx="1862667" cy="644769"/>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endParaRPr lang="en-US" sz="2700">
              <a:cs typeface="ＭＳ Ｐゴシック" charset="0"/>
            </a:endParaRPr>
          </a:p>
        </p:txBody>
      </p:sp>
      <p:sp>
        <p:nvSpPr>
          <p:cNvPr id="7276" name="Text Box 108"/>
          <p:cNvSpPr txBox="1">
            <a:spLocks noChangeArrowheads="1"/>
          </p:cNvSpPr>
          <p:nvPr/>
        </p:nvSpPr>
        <p:spPr bwMode="auto">
          <a:xfrm>
            <a:off x="7046737" y="360852"/>
            <a:ext cx="1432278" cy="70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lnSpc>
                <a:spcPct val="80000"/>
              </a:lnSpc>
            </a:pPr>
            <a:r>
              <a:rPr lang="en-US" sz="1600">
                <a:cs typeface="ＭＳ Ｐゴシック" charset="0"/>
              </a:rPr>
              <a:t>Apply reasoning &amp;  analysis</a:t>
            </a:r>
          </a:p>
        </p:txBody>
      </p:sp>
      <p:sp>
        <p:nvSpPr>
          <p:cNvPr id="7283" name="Rectangle 115"/>
          <p:cNvSpPr>
            <a:spLocks noChangeArrowheads="1"/>
          </p:cNvSpPr>
          <p:nvPr/>
        </p:nvSpPr>
        <p:spPr bwMode="auto">
          <a:xfrm>
            <a:off x="2042583" y="1928814"/>
            <a:ext cx="6272389" cy="1745639"/>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7284" name="Rectangle 116"/>
          <p:cNvSpPr>
            <a:spLocks noChangeArrowheads="1"/>
          </p:cNvSpPr>
          <p:nvPr/>
        </p:nvSpPr>
        <p:spPr bwMode="auto">
          <a:xfrm>
            <a:off x="2040820" y="3773365"/>
            <a:ext cx="6272389" cy="2075352"/>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7285" name="Line 117"/>
          <p:cNvSpPr>
            <a:spLocks noChangeShapeType="1"/>
          </p:cNvSpPr>
          <p:nvPr/>
        </p:nvSpPr>
        <p:spPr bwMode="auto">
          <a:xfrm flipH="1">
            <a:off x="4123972" y="754674"/>
            <a:ext cx="832556" cy="5751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87" name="Oval 119"/>
          <p:cNvSpPr>
            <a:spLocks noChangeArrowheads="1"/>
          </p:cNvSpPr>
          <p:nvPr/>
        </p:nvSpPr>
        <p:spPr bwMode="auto">
          <a:xfrm>
            <a:off x="3986389" y="104410"/>
            <a:ext cx="2003778" cy="639273"/>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lnSpc>
                <a:spcPct val="80000"/>
              </a:lnSpc>
            </a:pPr>
            <a:endParaRPr lang="en-US" sz="1600" dirty="0">
              <a:cs typeface="ＭＳ Ｐゴシック" charset="0"/>
            </a:endParaRPr>
          </a:p>
          <a:p>
            <a:pPr algn="ctr">
              <a:lnSpc>
                <a:spcPct val="80000"/>
              </a:lnSpc>
            </a:pPr>
            <a:endParaRPr lang="en-US" sz="1600" dirty="0">
              <a:cs typeface="ＭＳ Ｐゴシック" charset="0"/>
            </a:endParaRPr>
          </a:p>
          <a:p>
            <a:pPr algn="ctr">
              <a:lnSpc>
                <a:spcPct val="80000"/>
              </a:lnSpc>
            </a:pPr>
            <a:r>
              <a:rPr lang="en-US" sz="1600" dirty="0">
                <a:cs typeface="ＭＳ Ｐゴシック" charset="0"/>
              </a:rPr>
              <a:t>Acquire big picture</a:t>
            </a:r>
          </a:p>
          <a:p>
            <a:pPr algn="ctr">
              <a:lnSpc>
                <a:spcPct val="80000"/>
              </a:lnSpc>
            </a:pPr>
            <a:r>
              <a:rPr lang="en-US" sz="1600" dirty="0">
                <a:cs typeface="ＭＳ Ｐゴシック" charset="0"/>
              </a:rPr>
              <a:t>understandings</a:t>
            </a:r>
          </a:p>
          <a:p>
            <a:pPr algn="ctr"/>
            <a:endParaRPr lang="en-US" sz="2700" dirty="0">
              <a:cs typeface="ＭＳ Ｐゴシック" charset="0"/>
            </a:endParaRPr>
          </a:p>
        </p:txBody>
      </p:sp>
      <p:sp>
        <p:nvSpPr>
          <p:cNvPr id="7289" name="Freeform 121"/>
          <p:cNvSpPr>
            <a:spLocks/>
          </p:cNvSpPr>
          <p:nvPr/>
        </p:nvSpPr>
        <p:spPr bwMode="auto">
          <a:xfrm>
            <a:off x="8397876" y="672246"/>
            <a:ext cx="560917" cy="4196495"/>
          </a:xfrm>
          <a:custGeom>
            <a:avLst/>
            <a:gdLst>
              <a:gd name="T0" fmla="*/ 148 w 318"/>
              <a:gd name="T1" fmla="*/ 0 h 1606"/>
              <a:gd name="T2" fmla="*/ 318 w 318"/>
              <a:gd name="T3" fmla="*/ 0 h 1606"/>
              <a:gd name="T4" fmla="*/ 318 w 318"/>
              <a:gd name="T5" fmla="*/ 1606 h 1606"/>
              <a:gd name="T6" fmla="*/ 0 w 318"/>
              <a:gd name="T7" fmla="*/ 1606 h 1606"/>
            </a:gdLst>
            <a:ahLst/>
            <a:cxnLst>
              <a:cxn ang="0">
                <a:pos x="T0" y="T1"/>
              </a:cxn>
              <a:cxn ang="0">
                <a:pos x="T2" y="T3"/>
              </a:cxn>
              <a:cxn ang="0">
                <a:pos x="T4" y="T5"/>
              </a:cxn>
              <a:cxn ang="0">
                <a:pos x="T6" y="T7"/>
              </a:cxn>
            </a:cxnLst>
            <a:rect l="0" t="0" r="r" b="b"/>
            <a:pathLst>
              <a:path w="318" h="1606">
                <a:moveTo>
                  <a:pt x="148" y="0"/>
                </a:moveTo>
                <a:lnTo>
                  <a:pt x="318" y="0"/>
                </a:lnTo>
                <a:lnTo>
                  <a:pt x="318" y="1606"/>
                </a:lnTo>
                <a:lnTo>
                  <a:pt x="0" y="1606"/>
                </a:lnTo>
              </a:path>
            </a:pathLst>
          </a:custGeom>
          <a:noFill/>
          <a:ln w="38100">
            <a:solidFill>
              <a:schemeClr val="accent1"/>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73" name="Oval 105"/>
          <p:cNvSpPr>
            <a:spLocks noChangeArrowheads="1"/>
          </p:cNvSpPr>
          <p:nvPr/>
        </p:nvSpPr>
        <p:spPr bwMode="auto">
          <a:xfrm>
            <a:off x="1017764" y="236294"/>
            <a:ext cx="1862667"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endParaRPr lang="en-US" sz="2700">
              <a:cs typeface="ＭＳ Ｐゴシック" charset="0"/>
            </a:endParaRPr>
          </a:p>
        </p:txBody>
      </p:sp>
      <p:sp>
        <p:nvSpPr>
          <p:cNvPr id="7274" name="Text Box 106"/>
          <p:cNvSpPr txBox="1">
            <a:spLocks noChangeArrowheads="1"/>
          </p:cNvSpPr>
          <p:nvPr/>
        </p:nvSpPr>
        <p:spPr bwMode="auto">
          <a:xfrm>
            <a:off x="1024820" y="250948"/>
            <a:ext cx="1896180" cy="50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lnSpc>
                <a:spcPct val="80000"/>
              </a:lnSpc>
            </a:pPr>
            <a:r>
              <a:rPr lang="en-US" sz="1600" dirty="0" smtClean="0">
                <a:cs typeface="ＭＳ Ｐゴシック" charset="0"/>
              </a:rPr>
              <a:t>Knowledge of word &amp; phrases</a:t>
            </a:r>
            <a:endParaRPr lang="en-US" sz="1600" dirty="0">
              <a:cs typeface="ＭＳ Ｐゴシック" charset="0"/>
            </a:endParaRPr>
          </a:p>
        </p:txBody>
      </p:sp>
      <p:sp>
        <p:nvSpPr>
          <p:cNvPr id="7290" name="Freeform 122"/>
          <p:cNvSpPr>
            <a:spLocks/>
          </p:cNvSpPr>
          <p:nvPr/>
        </p:nvSpPr>
        <p:spPr bwMode="auto">
          <a:xfrm>
            <a:off x="8401404" y="664920"/>
            <a:ext cx="560917" cy="2265850"/>
          </a:xfrm>
          <a:custGeom>
            <a:avLst/>
            <a:gdLst>
              <a:gd name="T0" fmla="*/ 148 w 318"/>
              <a:gd name="T1" fmla="*/ 0 h 1606"/>
              <a:gd name="T2" fmla="*/ 318 w 318"/>
              <a:gd name="T3" fmla="*/ 0 h 1606"/>
              <a:gd name="T4" fmla="*/ 318 w 318"/>
              <a:gd name="T5" fmla="*/ 1606 h 1606"/>
              <a:gd name="T6" fmla="*/ 0 w 318"/>
              <a:gd name="T7" fmla="*/ 1606 h 1606"/>
            </a:gdLst>
            <a:ahLst/>
            <a:cxnLst>
              <a:cxn ang="0">
                <a:pos x="T0" y="T1"/>
              </a:cxn>
              <a:cxn ang="0">
                <a:pos x="T2" y="T3"/>
              </a:cxn>
              <a:cxn ang="0">
                <a:pos x="T4" y="T5"/>
              </a:cxn>
              <a:cxn ang="0">
                <a:pos x="T6" y="T7"/>
              </a:cxn>
            </a:cxnLst>
            <a:rect l="0" t="0" r="r" b="b"/>
            <a:pathLst>
              <a:path w="318" h="1606">
                <a:moveTo>
                  <a:pt x="148" y="0"/>
                </a:moveTo>
                <a:lnTo>
                  <a:pt x="318" y="0"/>
                </a:lnTo>
                <a:lnTo>
                  <a:pt x="318" y="1606"/>
                </a:lnTo>
                <a:lnTo>
                  <a:pt x="0" y="1606"/>
                </a:lnTo>
              </a:path>
            </a:pathLst>
          </a:custGeom>
          <a:noFill/>
          <a:ln w="38100">
            <a:solidFill>
              <a:schemeClr val="accent1"/>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91" name="Rectangle 123"/>
          <p:cNvSpPr>
            <a:spLocks noChangeArrowheads="1"/>
          </p:cNvSpPr>
          <p:nvPr/>
        </p:nvSpPr>
        <p:spPr bwMode="auto">
          <a:xfrm>
            <a:off x="2755195" y="1051414"/>
            <a:ext cx="5699126" cy="685067"/>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7292" name="Rectangle 124"/>
          <p:cNvSpPr>
            <a:spLocks noChangeArrowheads="1"/>
          </p:cNvSpPr>
          <p:nvPr/>
        </p:nvSpPr>
        <p:spPr bwMode="auto">
          <a:xfrm>
            <a:off x="500945" y="954333"/>
            <a:ext cx="1271764" cy="5768120"/>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7293" name="Freeform 125"/>
          <p:cNvSpPr>
            <a:spLocks/>
          </p:cNvSpPr>
          <p:nvPr/>
        </p:nvSpPr>
        <p:spPr bwMode="auto">
          <a:xfrm>
            <a:off x="709084" y="544025"/>
            <a:ext cx="322792" cy="302235"/>
          </a:xfrm>
          <a:custGeom>
            <a:avLst/>
            <a:gdLst>
              <a:gd name="T0" fmla="*/ 315 w 315"/>
              <a:gd name="T1" fmla="*/ 0 h 375"/>
              <a:gd name="T2" fmla="*/ 0 w 315"/>
              <a:gd name="T3" fmla="*/ 0 h 375"/>
              <a:gd name="T4" fmla="*/ 0 w 315"/>
              <a:gd name="T5" fmla="*/ 375 h 375"/>
            </a:gdLst>
            <a:ahLst/>
            <a:cxnLst>
              <a:cxn ang="0">
                <a:pos x="T0" y="T1"/>
              </a:cxn>
              <a:cxn ang="0">
                <a:pos x="T2" y="T3"/>
              </a:cxn>
              <a:cxn ang="0">
                <a:pos x="T4" y="T5"/>
              </a:cxn>
            </a:cxnLst>
            <a:rect l="0" t="0" r="r" b="b"/>
            <a:pathLst>
              <a:path w="315" h="375">
                <a:moveTo>
                  <a:pt x="315" y="0"/>
                </a:moveTo>
                <a:lnTo>
                  <a:pt x="0" y="0"/>
                </a:lnTo>
                <a:lnTo>
                  <a:pt x="0" y="375"/>
                </a:lnTo>
              </a:path>
            </a:pathLst>
          </a:custGeom>
          <a:noFill/>
          <a:ln w="38100">
            <a:solidFill>
              <a:srgbClr val="B70202"/>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7294" name="Line 126"/>
          <p:cNvSpPr>
            <a:spLocks noChangeShapeType="1"/>
          </p:cNvSpPr>
          <p:nvPr/>
        </p:nvSpPr>
        <p:spPr bwMode="auto">
          <a:xfrm>
            <a:off x="4960056" y="769327"/>
            <a:ext cx="486833" cy="46892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06" name="Oval 107"/>
          <p:cNvSpPr>
            <a:spLocks noChangeArrowheads="1"/>
          </p:cNvSpPr>
          <p:nvPr/>
        </p:nvSpPr>
        <p:spPr bwMode="auto">
          <a:xfrm>
            <a:off x="4583773" y="5264379"/>
            <a:ext cx="1862667" cy="644769"/>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lnSpc>
                <a:spcPct val="80000"/>
              </a:lnSpc>
            </a:pPr>
            <a:r>
              <a:rPr lang="en-US" sz="2800" dirty="0" smtClean="0">
                <a:cs typeface="ＭＳ Ｐゴシック" charset="0"/>
              </a:rPr>
              <a:t>Main Idea, Conclusion, Summary</a:t>
            </a:r>
            <a:endParaRPr lang="en-US" sz="2800" dirty="0">
              <a:cs typeface="ＭＳ Ｐゴシック" charset="0"/>
            </a:endParaRPr>
          </a:p>
        </p:txBody>
      </p:sp>
    </p:spTree>
    <p:extLst>
      <p:ext uri="{BB962C8B-B14F-4D97-AF65-F5344CB8AC3E}">
        <p14:creationId xmlns:p14="http://schemas.microsoft.com/office/powerpoint/2010/main" val="35782162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rot="5400000">
            <a:off x="3445689" y="2318090"/>
            <a:ext cx="3289788" cy="2335389"/>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4100" name="Rectangle 4"/>
          <p:cNvSpPr>
            <a:spLocks noChangeArrowheads="1"/>
          </p:cNvSpPr>
          <p:nvPr/>
        </p:nvSpPr>
        <p:spPr bwMode="auto">
          <a:xfrm rot="21600000">
            <a:off x="3611322" y="6299673"/>
            <a:ext cx="7078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700">
                <a:solidFill>
                  <a:srgbClr val="000000"/>
                </a:solidFill>
              </a:rPr>
              <a:t>3  Collect</a:t>
            </a:r>
          </a:p>
          <a:p>
            <a:pPr algn="ctr" defTabSz="914067"/>
            <a:r>
              <a:rPr lang="en-US" sz="700">
                <a:solidFill>
                  <a:srgbClr val="000000"/>
                </a:solidFill>
              </a:rPr>
              <a:t>Known Information</a:t>
            </a:r>
          </a:p>
        </p:txBody>
      </p:sp>
      <p:sp>
        <p:nvSpPr>
          <p:cNvPr id="4101" name="Rectangle 5"/>
          <p:cNvSpPr>
            <a:spLocks noChangeArrowheads="1"/>
          </p:cNvSpPr>
          <p:nvPr/>
        </p:nvSpPr>
        <p:spPr bwMode="auto">
          <a:xfrm rot="21600000">
            <a:off x="3735917" y="6250578"/>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02" name="Rectangle 6"/>
          <p:cNvSpPr>
            <a:spLocks noChangeArrowheads="1"/>
          </p:cNvSpPr>
          <p:nvPr/>
        </p:nvSpPr>
        <p:spPr bwMode="auto">
          <a:xfrm rot="21600000">
            <a:off x="4727012" y="6298933"/>
            <a:ext cx="6301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700">
                <a:solidFill>
                  <a:srgbClr val="000000"/>
                </a:solidFill>
              </a:rPr>
              <a:t>4   Highlight</a:t>
            </a:r>
          </a:p>
          <a:p>
            <a:pPr algn="ctr" defTabSz="914067"/>
            <a:r>
              <a:rPr lang="en-US" sz="700">
                <a:solidFill>
                  <a:srgbClr val="000000"/>
                </a:solidFill>
              </a:rPr>
              <a:t>Characteristics of</a:t>
            </a:r>
          </a:p>
          <a:p>
            <a:pPr algn="ctr" defTabSz="914067"/>
            <a:r>
              <a:rPr lang="en-US" sz="700">
                <a:solidFill>
                  <a:srgbClr val="000000"/>
                </a:solidFill>
              </a:rPr>
              <a:t>Known Concept</a:t>
            </a:r>
          </a:p>
        </p:txBody>
      </p:sp>
      <p:sp>
        <p:nvSpPr>
          <p:cNvPr id="4103" name="Rectangle 7"/>
          <p:cNvSpPr>
            <a:spLocks noChangeArrowheads="1"/>
          </p:cNvSpPr>
          <p:nvPr/>
        </p:nvSpPr>
        <p:spPr bwMode="auto">
          <a:xfrm rot="21600000">
            <a:off x="4672542" y="6228597"/>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04" name="Rectangle 8"/>
          <p:cNvSpPr>
            <a:spLocks noChangeArrowheads="1"/>
          </p:cNvSpPr>
          <p:nvPr/>
        </p:nvSpPr>
        <p:spPr bwMode="auto">
          <a:xfrm rot="21600000">
            <a:off x="4580820" y="6250578"/>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05" name="Rectangle 9"/>
          <p:cNvSpPr>
            <a:spLocks noChangeArrowheads="1"/>
          </p:cNvSpPr>
          <p:nvPr/>
        </p:nvSpPr>
        <p:spPr bwMode="auto">
          <a:xfrm rot="21600000">
            <a:off x="5780025" y="6298933"/>
            <a:ext cx="5843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700">
                <a:solidFill>
                  <a:srgbClr val="000000"/>
                </a:solidFill>
              </a:rPr>
              <a:t>5  Observe</a:t>
            </a:r>
          </a:p>
          <a:p>
            <a:pPr algn="ctr" defTabSz="914067"/>
            <a:r>
              <a:rPr lang="en-US" sz="700">
                <a:solidFill>
                  <a:srgbClr val="000000"/>
                </a:solidFill>
              </a:rPr>
              <a:t>Characteristics</a:t>
            </a:r>
          </a:p>
          <a:p>
            <a:pPr algn="ctr" defTabSz="914067"/>
            <a:r>
              <a:rPr lang="en-US" sz="700">
                <a:solidFill>
                  <a:srgbClr val="000000"/>
                </a:solidFill>
              </a:rPr>
              <a:t>of New Concept </a:t>
            </a:r>
          </a:p>
        </p:txBody>
      </p:sp>
      <p:sp>
        <p:nvSpPr>
          <p:cNvPr id="4106" name="Rectangle 10"/>
          <p:cNvSpPr>
            <a:spLocks noChangeArrowheads="1"/>
          </p:cNvSpPr>
          <p:nvPr/>
        </p:nvSpPr>
        <p:spPr bwMode="auto">
          <a:xfrm rot="21600000">
            <a:off x="5651500" y="6248746"/>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07" name="Rectangle 11"/>
          <p:cNvSpPr>
            <a:spLocks noChangeArrowheads="1"/>
          </p:cNvSpPr>
          <p:nvPr/>
        </p:nvSpPr>
        <p:spPr bwMode="auto">
          <a:xfrm rot="21600000">
            <a:off x="5653264" y="6671876"/>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08" name="Rectangle 12"/>
          <p:cNvSpPr>
            <a:spLocks noChangeArrowheads="1"/>
          </p:cNvSpPr>
          <p:nvPr/>
        </p:nvSpPr>
        <p:spPr bwMode="auto">
          <a:xfrm rot="21600000">
            <a:off x="6788886" y="6298933"/>
            <a:ext cx="53510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700">
                <a:solidFill>
                  <a:srgbClr val="000000"/>
                </a:solidFill>
              </a:rPr>
              <a:t>6  Reveal</a:t>
            </a:r>
          </a:p>
          <a:p>
            <a:pPr algn="ctr" defTabSz="914067"/>
            <a:r>
              <a:rPr lang="en-US" sz="700">
                <a:solidFill>
                  <a:srgbClr val="000000"/>
                </a:solidFill>
              </a:rPr>
              <a:t>Characteristics</a:t>
            </a:r>
          </a:p>
          <a:p>
            <a:pPr algn="ctr" defTabSz="914067"/>
            <a:r>
              <a:rPr lang="en-US" sz="700">
                <a:solidFill>
                  <a:srgbClr val="000000"/>
                </a:solidFill>
              </a:rPr>
              <a:t>Shared</a:t>
            </a:r>
          </a:p>
        </p:txBody>
      </p:sp>
      <p:sp>
        <p:nvSpPr>
          <p:cNvPr id="4109" name="Rectangle 13"/>
          <p:cNvSpPr>
            <a:spLocks noChangeArrowheads="1"/>
          </p:cNvSpPr>
          <p:nvPr/>
        </p:nvSpPr>
        <p:spPr bwMode="auto">
          <a:xfrm rot="21600000">
            <a:off x="6625167" y="6239588"/>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10" name="Rectangle 14"/>
          <p:cNvSpPr>
            <a:spLocks noChangeArrowheads="1"/>
          </p:cNvSpPr>
          <p:nvPr/>
        </p:nvSpPr>
        <p:spPr bwMode="auto">
          <a:xfrm rot="21600000">
            <a:off x="6686903" y="6670044"/>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11" name="Rectangle 15"/>
          <p:cNvSpPr>
            <a:spLocks noChangeArrowheads="1"/>
          </p:cNvSpPr>
          <p:nvPr/>
        </p:nvSpPr>
        <p:spPr bwMode="auto">
          <a:xfrm rot="21600000">
            <a:off x="7730908" y="6298933"/>
            <a:ext cx="6354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700">
                <a:solidFill>
                  <a:srgbClr val="000000"/>
                </a:solidFill>
              </a:rPr>
              <a:t>7  State</a:t>
            </a:r>
          </a:p>
          <a:p>
            <a:pPr algn="ctr" defTabSz="914067"/>
            <a:r>
              <a:rPr lang="en-US" sz="700">
                <a:solidFill>
                  <a:srgbClr val="000000"/>
                </a:solidFill>
              </a:rPr>
              <a:t>Understanding of</a:t>
            </a:r>
          </a:p>
          <a:p>
            <a:pPr algn="ctr" defTabSz="914067"/>
            <a:r>
              <a:rPr lang="en-US" sz="700">
                <a:solidFill>
                  <a:srgbClr val="000000"/>
                </a:solidFill>
              </a:rPr>
              <a:t>New Concept</a:t>
            </a:r>
          </a:p>
        </p:txBody>
      </p:sp>
      <p:sp>
        <p:nvSpPr>
          <p:cNvPr id="4112" name="Rectangle 16"/>
          <p:cNvSpPr>
            <a:spLocks noChangeArrowheads="1"/>
          </p:cNvSpPr>
          <p:nvPr/>
        </p:nvSpPr>
        <p:spPr bwMode="auto">
          <a:xfrm rot="21600000">
            <a:off x="7445376" y="6585784"/>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13" name="Rectangle 17"/>
          <p:cNvSpPr>
            <a:spLocks noChangeArrowheads="1"/>
          </p:cNvSpPr>
          <p:nvPr/>
        </p:nvSpPr>
        <p:spPr bwMode="auto">
          <a:xfrm rot="21600000">
            <a:off x="7607653" y="6648063"/>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14" name="Rectangle 18"/>
          <p:cNvSpPr>
            <a:spLocks noChangeArrowheads="1"/>
          </p:cNvSpPr>
          <p:nvPr/>
        </p:nvSpPr>
        <p:spPr bwMode="auto">
          <a:xfrm rot="21600000">
            <a:off x="686153" y="975193"/>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15" name="Rectangle 19"/>
          <p:cNvSpPr>
            <a:spLocks noChangeArrowheads="1"/>
          </p:cNvSpPr>
          <p:nvPr/>
        </p:nvSpPr>
        <p:spPr bwMode="auto">
          <a:xfrm rot="21600000">
            <a:off x="460710" y="1210391"/>
            <a:ext cx="5108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800" b="1">
                <a:solidFill>
                  <a:srgbClr val="000000"/>
                </a:solidFill>
              </a:rPr>
              <a:t>Known</a:t>
            </a:r>
          </a:p>
          <a:p>
            <a:pPr algn="ctr" defTabSz="914067"/>
            <a:r>
              <a:rPr lang="en-US" sz="800" b="1">
                <a:solidFill>
                  <a:srgbClr val="000000"/>
                </a:solidFill>
              </a:rPr>
              <a:t>Information</a:t>
            </a:r>
          </a:p>
        </p:txBody>
      </p:sp>
      <p:sp>
        <p:nvSpPr>
          <p:cNvPr id="4116" name="Rectangle 20"/>
          <p:cNvSpPr>
            <a:spLocks noChangeArrowheads="1"/>
          </p:cNvSpPr>
          <p:nvPr/>
        </p:nvSpPr>
        <p:spPr bwMode="auto">
          <a:xfrm rot="5400000">
            <a:off x="4094868" y="1932273"/>
            <a:ext cx="857250" cy="7752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lstStyle/>
          <a:p>
            <a:endParaRPr lang="en-US"/>
          </a:p>
        </p:txBody>
      </p:sp>
      <p:sp>
        <p:nvSpPr>
          <p:cNvPr id="4117" name="Rectangle 21"/>
          <p:cNvSpPr>
            <a:spLocks noChangeArrowheads="1"/>
          </p:cNvSpPr>
          <p:nvPr/>
        </p:nvSpPr>
        <p:spPr bwMode="auto">
          <a:xfrm rot="5400000">
            <a:off x="4081199" y="1920773"/>
            <a:ext cx="881063" cy="7773459"/>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4118" name="Rectangle 22"/>
          <p:cNvSpPr>
            <a:spLocks noChangeArrowheads="1"/>
          </p:cNvSpPr>
          <p:nvPr/>
        </p:nvSpPr>
        <p:spPr bwMode="auto">
          <a:xfrm rot="21600000">
            <a:off x="6378223" y="950669"/>
            <a:ext cx="1583972" cy="17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Name: </a:t>
            </a:r>
            <a:r>
              <a:rPr lang="en-US" sz="1100">
                <a:latin typeface="Tekton" charset="0"/>
              </a:rPr>
              <a:t>Hannah B            </a:t>
            </a:r>
            <a:r>
              <a:rPr lang="en-US" sz="800" b="1">
                <a:solidFill>
                  <a:srgbClr val="000000"/>
                </a:solidFill>
              </a:rPr>
              <a:t> Date:</a:t>
            </a:r>
          </a:p>
        </p:txBody>
      </p:sp>
      <p:sp>
        <p:nvSpPr>
          <p:cNvPr id="4119" name="Rectangle 23"/>
          <p:cNvSpPr>
            <a:spLocks noChangeArrowheads="1"/>
          </p:cNvSpPr>
          <p:nvPr/>
        </p:nvSpPr>
        <p:spPr bwMode="auto">
          <a:xfrm rot="21600000">
            <a:off x="2121959" y="1711549"/>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20" name="Rectangle 24"/>
          <p:cNvSpPr>
            <a:spLocks noChangeArrowheads="1"/>
          </p:cNvSpPr>
          <p:nvPr/>
        </p:nvSpPr>
        <p:spPr bwMode="auto">
          <a:xfrm rot="21600000">
            <a:off x="4084896" y="779192"/>
            <a:ext cx="199021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2300" b="1">
                <a:solidFill>
                  <a:srgbClr val="000000"/>
                </a:solidFill>
              </a:rPr>
              <a:t>Anchoring Table</a:t>
            </a:r>
            <a:endParaRPr lang="en-US" sz="2300"/>
          </a:p>
        </p:txBody>
      </p:sp>
      <p:sp>
        <p:nvSpPr>
          <p:cNvPr id="4121" name="Rectangle 25"/>
          <p:cNvSpPr>
            <a:spLocks noChangeArrowheads="1"/>
          </p:cNvSpPr>
          <p:nvPr/>
        </p:nvSpPr>
        <p:spPr bwMode="auto">
          <a:xfrm rot="21600000">
            <a:off x="2636151" y="6299673"/>
            <a:ext cx="574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700">
                <a:solidFill>
                  <a:srgbClr val="000000"/>
                </a:solidFill>
              </a:rPr>
              <a:t>2 Name</a:t>
            </a:r>
          </a:p>
          <a:p>
            <a:pPr algn="ctr" defTabSz="914067"/>
            <a:r>
              <a:rPr lang="en-US" sz="700">
                <a:solidFill>
                  <a:srgbClr val="000000"/>
                </a:solidFill>
              </a:rPr>
              <a:t>Known Concept</a:t>
            </a:r>
          </a:p>
        </p:txBody>
      </p:sp>
      <p:sp>
        <p:nvSpPr>
          <p:cNvPr id="4122" name="Rectangle 26"/>
          <p:cNvSpPr>
            <a:spLocks noChangeArrowheads="1"/>
          </p:cNvSpPr>
          <p:nvPr/>
        </p:nvSpPr>
        <p:spPr bwMode="auto">
          <a:xfrm rot="21600000">
            <a:off x="2887487" y="6270727"/>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grpSp>
        <p:nvGrpSpPr>
          <p:cNvPr id="4123" name="Group 27"/>
          <p:cNvGrpSpPr>
            <a:grpSpLocks/>
          </p:cNvGrpSpPr>
          <p:nvPr/>
        </p:nvGrpSpPr>
        <p:grpSpPr bwMode="auto">
          <a:xfrm>
            <a:off x="610306" y="1467217"/>
            <a:ext cx="199320" cy="210648"/>
            <a:chOff x="370" y="605"/>
            <a:chExt cx="127" cy="134"/>
          </a:xfrm>
        </p:grpSpPr>
        <p:sp>
          <p:nvSpPr>
            <p:cNvPr id="4124" name="Freeform 28"/>
            <p:cNvSpPr>
              <a:spLocks/>
            </p:cNvSpPr>
            <p:nvPr/>
          </p:nvSpPr>
          <p:spPr bwMode="auto">
            <a:xfrm rot="5400000">
              <a:off x="385" y="626"/>
              <a:ext cx="98" cy="127"/>
            </a:xfrm>
            <a:custGeom>
              <a:avLst/>
              <a:gdLst>
                <a:gd name="T0" fmla="*/ 56 w 56"/>
                <a:gd name="T1" fmla="*/ 64 h 127"/>
                <a:gd name="T2" fmla="*/ 0 w 56"/>
                <a:gd name="T3" fmla="*/ 127 h 127"/>
                <a:gd name="T4" fmla="*/ 21 w 56"/>
                <a:gd name="T5" fmla="*/ 64 h 127"/>
                <a:gd name="T6" fmla="*/ 0 w 56"/>
                <a:gd name="T7" fmla="*/ 0 h 127"/>
                <a:gd name="T8" fmla="*/ 56 w 56"/>
                <a:gd name="T9" fmla="*/ 64 h 127"/>
              </a:gdLst>
              <a:ahLst/>
              <a:cxnLst>
                <a:cxn ang="0">
                  <a:pos x="T0" y="T1"/>
                </a:cxn>
                <a:cxn ang="0">
                  <a:pos x="T2" y="T3"/>
                </a:cxn>
                <a:cxn ang="0">
                  <a:pos x="T4" y="T5"/>
                </a:cxn>
                <a:cxn ang="0">
                  <a:pos x="T6" y="T7"/>
                </a:cxn>
                <a:cxn ang="0">
                  <a:pos x="T8" y="T9"/>
                </a:cxn>
              </a:cxnLst>
              <a:rect l="0" t="0" r="r" b="b"/>
              <a:pathLst>
                <a:path w="56" h="127">
                  <a:moveTo>
                    <a:pt x="56" y="64"/>
                  </a:moveTo>
                  <a:lnTo>
                    <a:pt x="0" y="127"/>
                  </a:lnTo>
                  <a:lnTo>
                    <a:pt x="21" y="64"/>
                  </a:lnTo>
                  <a:lnTo>
                    <a:pt x="0" y="0"/>
                  </a:lnTo>
                  <a:lnTo>
                    <a:pt x="56"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Line 29"/>
            <p:cNvSpPr>
              <a:spLocks noChangeShapeType="1"/>
            </p:cNvSpPr>
            <p:nvPr/>
          </p:nvSpPr>
          <p:spPr bwMode="auto">
            <a:xfrm rot="5400000">
              <a:off x="393" y="643"/>
              <a:ext cx="7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26" name="Oval 30"/>
          <p:cNvSpPr>
            <a:spLocks noChangeArrowheads="1"/>
          </p:cNvSpPr>
          <p:nvPr/>
        </p:nvSpPr>
        <p:spPr bwMode="auto">
          <a:xfrm rot="5400000">
            <a:off x="6267845" y="1905679"/>
            <a:ext cx="150202" cy="1305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27" name="Oval 31"/>
          <p:cNvSpPr>
            <a:spLocks noChangeArrowheads="1"/>
          </p:cNvSpPr>
          <p:nvPr/>
        </p:nvSpPr>
        <p:spPr bwMode="auto">
          <a:xfrm rot="5400000">
            <a:off x="3966818" y="1895604"/>
            <a:ext cx="152033" cy="1305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grpSp>
        <p:nvGrpSpPr>
          <p:cNvPr id="4128" name="Group 32"/>
          <p:cNvGrpSpPr>
            <a:grpSpLocks/>
          </p:cNvGrpSpPr>
          <p:nvPr/>
        </p:nvGrpSpPr>
        <p:grpSpPr bwMode="auto">
          <a:xfrm>
            <a:off x="4014607" y="1877522"/>
            <a:ext cx="104639" cy="389455"/>
            <a:chOff x="831" y="1038"/>
            <a:chExt cx="67" cy="250"/>
          </a:xfrm>
        </p:grpSpPr>
        <p:sp>
          <p:nvSpPr>
            <p:cNvPr id="4129" name="Oval 33"/>
            <p:cNvSpPr>
              <a:spLocks noChangeArrowheads="1"/>
            </p:cNvSpPr>
            <p:nvPr/>
          </p:nvSpPr>
          <p:spPr bwMode="auto">
            <a:xfrm>
              <a:off x="831" y="1038"/>
              <a:ext cx="0" cy="2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4130" name="Rectangle 34"/>
            <p:cNvSpPr>
              <a:spLocks noChangeArrowheads="1"/>
            </p:cNvSpPr>
            <p:nvPr/>
          </p:nvSpPr>
          <p:spPr bwMode="auto">
            <a:xfrm>
              <a:off x="861" y="1054"/>
              <a:ext cx="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6</a:t>
              </a:r>
              <a:endParaRPr lang="en-US"/>
            </a:p>
          </p:txBody>
        </p:sp>
      </p:grpSp>
      <p:sp>
        <p:nvSpPr>
          <p:cNvPr id="4131" name="Rectangle 35"/>
          <p:cNvSpPr>
            <a:spLocks noChangeArrowheads="1"/>
          </p:cNvSpPr>
          <p:nvPr/>
        </p:nvSpPr>
        <p:spPr bwMode="auto">
          <a:xfrm rot="5400000">
            <a:off x="2403096" y="321028"/>
            <a:ext cx="725365" cy="2310694"/>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4132" name="Rectangle 36"/>
          <p:cNvSpPr>
            <a:spLocks noChangeArrowheads="1"/>
          </p:cNvSpPr>
          <p:nvPr/>
        </p:nvSpPr>
        <p:spPr bwMode="auto">
          <a:xfrm rot="21600000">
            <a:off x="2085936" y="1895649"/>
            <a:ext cx="14284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Characteristics of Known Concept</a:t>
            </a:r>
            <a:endParaRPr lang="en-US"/>
          </a:p>
        </p:txBody>
      </p:sp>
      <p:sp>
        <p:nvSpPr>
          <p:cNvPr id="4133" name="Rectangle 37"/>
          <p:cNvSpPr>
            <a:spLocks noChangeArrowheads="1"/>
          </p:cNvSpPr>
          <p:nvPr/>
        </p:nvSpPr>
        <p:spPr bwMode="auto">
          <a:xfrm rot="21600000">
            <a:off x="6783090" y="1895649"/>
            <a:ext cx="13263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Characteristics of New Concept</a:t>
            </a:r>
            <a:endParaRPr lang="en-US"/>
          </a:p>
        </p:txBody>
      </p:sp>
      <p:sp>
        <p:nvSpPr>
          <p:cNvPr id="4134" name="Rectangle 38"/>
          <p:cNvSpPr>
            <a:spLocks noChangeArrowheads="1"/>
          </p:cNvSpPr>
          <p:nvPr/>
        </p:nvSpPr>
        <p:spPr bwMode="auto">
          <a:xfrm rot="21600000">
            <a:off x="4574327" y="1895649"/>
            <a:ext cx="94431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Characteristics Shared</a:t>
            </a:r>
            <a:endParaRPr lang="en-US"/>
          </a:p>
        </p:txBody>
      </p:sp>
      <p:sp>
        <p:nvSpPr>
          <p:cNvPr id="4135" name="Rectangle 39"/>
          <p:cNvSpPr>
            <a:spLocks noChangeArrowheads="1"/>
          </p:cNvSpPr>
          <p:nvPr/>
        </p:nvSpPr>
        <p:spPr bwMode="auto">
          <a:xfrm rot="21600000">
            <a:off x="2248744" y="1148303"/>
            <a:ext cx="6707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Known Concept</a:t>
            </a:r>
            <a:endParaRPr lang="en-US"/>
          </a:p>
        </p:txBody>
      </p:sp>
      <p:sp>
        <p:nvSpPr>
          <p:cNvPr id="4136" name="Rectangle 40"/>
          <p:cNvSpPr>
            <a:spLocks noChangeArrowheads="1"/>
          </p:cNvSpPr>
          <p:nvPr/>
        </p:nvSpPr>
        <p:spPr bwMode="auto">
          <a:xfrm rot="5400000">
            <a:off x="7027978" y="344468"/>
            <a:ext cx="727197" cy="2291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lstStyle/>
          <a:p>
            <a:endParaRPr lang="en-US"/>
          </a:p>
        </p:txBody>
      </p:sp>
      <p:sp>
        <p:nvSpPr>
          <p:cNvPr id="4137" name="Rectangle 41"/>
          <p:cNvSpPr>
            <a:spLocks noChangeArrowheads="1"/>
          </p:cNvSpPr>
          <p:nvPr/>
        </p:nvSpPr>
        <p:spPr bwMode="auto">
          <a:xfrm rot="5400000">
            <a:off x="7037714" y="327201"/>
            <a:ext cx="725365" cy="2298348"/>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4138" name="Freeform 42"/>
          <p:cNvSpPr>
            <a:spLocks/>
          </p:cNvSpPr>
          <p:nvPr/>
        </p:nvSpPr>
        <p:spPr bwMode="auto">
          <a:xfrm rot="5400000">
            <a:off x="3693076" y="2491459"/>
            <a:ext cx="217975" cy="111126"/>
          </a:xfrm>
          <a:custGeom>
            <a:avLst/>
            <a:gdLst>
              <a:gd name="T0" fmla="*/ 69 w 140"/>
              <a:gd name="T1" fmla="*/ 0 h 71"/>
              <a:gd name="T2" fmla="*/ 140 w 140"/>
              <a:gd name="T3" fmla="*/ 71 h 71"/>
              <a:gd name="T4" fmla="*/ 69 w 140"/>
              <a:gd name="T5" fmla="*/ 48 h 71"/>
              <a:gd name="T6" fmla="*/ 0 w 140"/>
              <a:gd name="T7" fmla="*/ 71 h 71"/>
              <a:gd name="T8" fmla="*/ 69 w 140"/>
              <a:gd name="T9" fmla="*/ 0 h 71"/>
            </a:gdLst>
            <a:ahLst/>
            <a:cxnLst>
              <a:cxn ang="0">
                <a:pos x="T0" y="T1"/>
              </a:cxn>
              <a:cxn ang="0">
                <a:pos x="T2" y="T3"/>
              </a:cxn>
              <a:cxn ang="0">
                <a:pos x="T4" y="T5"/>
              </a:cxn>
              <a:cxn ang="0">
                <a:pos x="T6" y="T7"/>
              </a:cxn>
              <a:cxn ang="0">
                <a:pos x="T8" y="T9"/>
              </a:cxn>
            </a:cxnLst>
            <a:rect l="0" t="0" r="r" b="b"/>
            <a:pathLst>
              <a:path w="140" h="71">
                <a:moveTo>
                  <a:pt x="69" y="0"/>
                </a:moveTo>
                <a:lnTo>
                  <a:pt x="140" y="71"/>
                </a:lnTo>
                <a:lnTo>
                  <a:pt x="69" y="48"/>
                </a:lnTo>
                <a:lnTo>
                  <a:pt x="0" y="71"/>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39" name="Line 43"/>
          <p:cNvSpPr>
            <a:spLocks noChangeShapeType="1"/>
          </p:cNvSpPr>
          <p:nvPr/>
        </p:nvSpPr>
        <p:spPr bwMode="auto">
          <a:xfrm rot="5400000" flipV="1">
            <a:off x="2729585" y="1472407"/>
            <a:ext cx="1832"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40" name="Freeform 44"/>
          <p:cNvSpPr>
            <a:spLocks/>
          </p:cNvSpPr>
          <p:nvPr/>
        </p:nvSpPr>
        <p:spPr bwMode="auto">
          <a:xfrm rot="5400000">
            <a:off x="3688496" y="3126154"/>
            <a:ext cx="227135" cy="111126"/>
          </a:xfrm>
          <a:custGeom>
            <a:avLst/>
            <a:gdLst>
              <a:gd name="T0" fmla="*/ 76 w 147"/>
              <a:gd name="T1" fmla="*/ 0 h 71"/>
              <a:gd name="T2" fmla="*/ 147 w 147"/>
              <a:gd name="T3" fmla="*/ 71 h 71"/>
              <a:gd name="T4" fmla="*/ 76 w 147"/>
              <a:gd name="T5" fmla="*/ 48 h 71"/>
              <a:gd name="T6" fmla="*/ 0 w 147"/>
              <a:gd name="T7" fmla="*/ 71 h 71"/>
              <a:gd name="T8" fmla="*/ 76 w 147"/>
              <a:gd name="T9" fmla="*/ 0 h 71"/>
            </a:gdLst>
            <a:ahLst/>
            <a:cxnLst>
              <a:cxn ang="0">
                <a:pos x="T0" y="T1"/>
              </a:cxn>
              <a:cxn ang="0">
                <a:pos x="T2" y="T3"/>
              </a:cxn>
              <a:cxn ang="0">
                <a:pos x="T4" y="T5"/>
              </a:cxn>
              <a:cxn ang="0">
                <a:pos x="T6" y="T7"/>
              </a:cxn>
              <a:cxn ang="0">
                <a:pos x="T8" y="T9"/>
              </a:cxn>
            </a:cxnLst>
            <a:rect l="0" t="0" r="r" b="b"/>
            <a:pathLst>
              <a:path w="147" h="71">
                <a:moveTo>
                  <a:pt x="76" y="0"/>
                </a:moveTo>
                <a:lnTo>
                  <a:pt x="147" y="71"/>
                </a:lnTo>
                <a:lnTo>
                  <a:pt x="76" y="48"/>
                </a:lnTo>
                <a:lnTo>
                  <a:pt x="0" y="71"/>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41" name="Line 45"/>
          <p:cNvSpPr>
            <a:spLocks noChangeShapeType="1"/>
          </p:cNvSpPr>
          <p:nvPr/>
        </p:nvSpPr>
        <p:spPr bwMode="auto">
          <a:xfrm rot="5400000" flipV="1">
            <a:off x="2744612" y="2099775"/>
            <a:ext cx="0"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42" name="Freeform 46"/>
          <p:cNvSpPr>
            <a:spLocks/>
          </p:cNvSpPr>
          <p:nvPr/>
        </p:nvSpPr>
        <p:spPr bwMode="auto">
          <a:xfrm rot="5400000">
            <a:off x="3699961" y="3819431"/>
            <a:ext cx="227135" cy="109361"/>
          </a:xfrm>
          <a:custGeom>
            <a:avLst/>
            <a:gdLst>
              <a:gd name="T0" fmla="*/ 77 w 145"/>
              <a:gd name="T1" fmla="*/ 0 h 69"/>
              <a:gd name="T2" fmla="*/ 145 w 145"/>
              <a:gd name="T3" fmla="*/ 69 h 69"/>
              <a:gd name="T4" fmla="*/ 77 w 145"/>
              <a:gd name="T5" fmla="*/ 48 h 69"/>
              <a:gd name="T6" fmla="*/ 0 w 145"/>
              <a:gd name="T7" fmla="*/ 69 h 69"/>
              <a:gd name="T8" fmla="*/ 77 w 145"/>
              <a:gd name="T9" fmla="*/ 0 h 69"/>
            </a:gdLst>
            <a:ahLst/>
            <a:cxnLst>
              <a:cxn ang="0">
                <a:pos x="T0" y="T1"/>
              </a:cxn>
              <a:cxn ang="0">
                <a:pos x="T2" y="T3"/>
              </a:cxn>
              <a:cxn ang="0">
                <a:pos x="T4" y="T5"/>
              </a:cxn>
              <a:cxn ang="0">
                <a:pos x="T6" y="T7"/>
              </a:cxn>
              <a:cxn ang="0">
                <a:pos x="T8" y="T9"/>
              </a:cxn>
            </a:cxnLst>
            <a:rect l="0" t="0" r="r" b="b"/>
            <a:pathLst>
              <a:path w="145" h="69">
                <a:moveTo>
                  <a:pt x="77" y="0"/>
                </a:moveTo>
                <a:lnTo>
                  <a:pt x="145" y="69"/>
                </a:lnTo>
                <a:lnTo>
                  <a:pt x="77" y="48"/>
                </a:lnTo>
                <a:lnTo>
                  <a:pt x="0" y="69"/>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43" name="Line 47"/>
          <p:cNvSpPr>
            <a:spLocks noChangeShapeType="1"/>
          </p:cNvSpPr>
          <p:nvPr/>
        </p:nvSpPr>
        <p:spPr bwMode="auto">
          <a:xfrm rot="5400000" flipV="1">
            <a:off x="2741050" y="2808620"/>
            <a:ext cx="1831" cy="21254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44" name="Freeform 48"/>
          <p:cNvSpPr>
            <a:spLocks/>
          </p:cNvSpPr>
          <p:nvPr/>
        </p:nvSpPr>
        <p:spPr bwMode="auto">
          <a:xfrm rot="5400000">
            <a:off x="3686664" y="4406534"/>
            <a:ext cx="230798" cy="111126"/>
          </a:xfrm>
          <a:custGeom>
            <a:avLst/>
            <a:gdLst>
              <a:gd name="T0" fmla="*/ 77 w 147"/>
              <a:gd name="T1" fmla="*/ 0 h 71"/>
              <a:gd name="T2" fmla="*/ 147 w 147"/>
              <a:gd name="T3" fmla="*/ 71 h 71"/>
              <a:gd name="T4" fmla="*/ 77 w 147"/>
              <a:gd name="T5" fmla="*/ 48 h 71"/>
              <a:gd name="T6" fmla="*/ 0 w 147"/>
              <a:gd name="T7" fmla="*/ 71 h 71"/>
              <a:gd name="T8" fmla="*/ 77 w 147"/>
              <a:gd name="T9" fmla="*/ 0 h 71"/>
            </a:gdLst>
            <a:ahLst/>
            <a:cxnLst>
              <a:cxn ang="0">
                <a:pos x="T0" y="T1"/>
              </a:cxn>
              <a:cxn ang="0">
                <a:pos x="T2" y="T3"/>
              </a:cxn>
              <a:cxn ang="0">
                <a:pos x="T4" y="T5"/>
              </a:cxn>
              <a:cxn ang="0">
                <a:pos x="T6" y="T7"/>
              </a:cxn>
              <a:cxn ang="0">
                <a:pos x="T8" y="T9"/>
              </a:cxn>
            </a:cxnLst>
            <a:rect l="0" t="0" r="r" b="b"/>
            <a:pathLst>
              <a:path w="147" h="71">
                <a:moveTo>
                  <a:pt x="77" y="0"/>
                </a:moveTo>
                <a:lnTo>
                  <a:pt x="147" y="71"/>
                </a:lnTo>
                <a:lnTo>
                  <a:pt x="77" y="48"/>
                </a:lnTo>
                <a:lnTo>
                  <a:pt x="0" y="71"/>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45" name="Line 49"/>
          <p:cNvSpPr>
            <a:spLocks noChangeShapeType="1"/>
          </p:cNvSpPr>
          <p:nvPr/>
        </p:nvSpPr>
        <p:spPr bwMode="auto">
          <a:xfrm rot="5400000" flipV="1">
            <a:off x="2729586" y="3393893"/>
            <a:ext cx="1831"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46" name="Freeform 50"/>
          <p:cNvSpPr>
            <a:spLocks/>
          </p:cNvSpPr>
          <p:nvPr/>
        </p:nvSpPr>
        <p:spPr bwMode="auto">
          <a:xfrm rot="5400000">
            <a:off x="3687580" y="4991772"/>
            <a:ext cx="228966" cy="111126"/>
          </a:xfrm>
          <a:custGeom>
            <a:avLst/>
            <a:gdLst>
              <a:gd name="T0" fmla="*/ 77 w 147"/>
              <a:gd name="T1" fmla="*/ 0 h 71"/>
              <a:gd name="T2" fmla="*/ 147 w 147"/>
              <a:gd name="T3" fmla="*/ 71 h 71"/>
              <a:gd name="T4" fmla="*/ 77 w 147"/>
              <a:gd name="T5" fmla="*/ 48 h 71"/>
              <a:gd name="T6" fmla="*/ 0 w 147"/>
              <a:gd name="T7" fmla="*/ 71 h 71"/>
              <a:gd name="T8" fmla="*/ 77 w 147"/>
              <a:gd name="T9" fmla="*/ 0 h 71"/>
            </a:gdLst>
            <a:ahLst/>
            <a:cxnLst>
              <a:cxn ang="0">
                <a:pos x="T0" y="T1"/>
              </a:cxn>
              <a:cxn ang="0">
                <a:pos x="T2" y="T3"/>
              </a:cxn>
              <a:cxn ang="0">
                <a:pos x="T4" y="T5"/>
              </a:cxn>
              <a:cxn ang="0">
                <a:pos x="T6" y="T7"/>
              </a:cxn>
              <a:cxn ang="0">
                <a:pos x="T8" y="T9"/>
              </a:cxn>
            </a:cxnLst>
            <a:rect l="0" t="0" r="r" b="b"/>
            <a:pathLst>
              <a:path w="147" h="71">
                <a:moveTo>
                  <a:pt x="77" y="0"/>
                </a:moveTo>
                <a:lnTo>
                  <a:pt x="147" y="71"/>
                </a:lnTo>
                <a:lnTo>
                  <a:pt x="77" y="48"/>
                </a:lnTo>
                <a:lnTo>
                  <a:pt x="0" y="71"/>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47" name="Line 51"/>
          <p:cNvSpPr>
            <a:spLocks noChangeShapeType="1"/>
          </p:cNvSpPr>
          <p:nvPr/>
        </p:nvSpPr>
        <p:spPr bwMode="auto">
          <a:xfrm rot="5400000" flipV="1">
            <a:off x="2729586" y="3980047"/>
            <a:ext cx="1831"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48" name="Rectangle 52"/>
          <p:cNvSpPr>
            <a:spLocks noChangeArrowheads="1"/>
          </p:cNvSpPr>
          <p:nvPr/>
        </p:nvSpPr>
        <p:spPr bwMode="auto">
          <a:xfrm rot="21600000">
            <a:off x="7123788" y="1203255"/>
            <a:ext cx="6149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  New Concept</a:t>
            </a:r>
            <a:endParaRPr lang="en-US"/>
          </a:p>
        </p:txBody>
      </p:sp>
      <p:sp>
        <p:nvSpPr>
          <p:cNvPr id="4149" name="Oval 53"/>
          <p:cNvSpPr>
            <a:spLocks noChangeArrowheads="1"/>
          </p:cNvSpPr>
          <p:nvPr/>
        </p:nvSpPr>
        <p:spPr bwMode="auto">
          <a:xfrm rot="5400000">
            <a:off x="6256379" y="1179364"/>
            <a:ext cx="150202" cy="128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50" name="Freeform 54"/>
          <p:cNvSpPr>
            <a:spLocks/>
          </p:cNvSpPr>
          <p:nvPr/>
        </p:nvSpPr>
        <p:spPr bwMode="auto">
          <a:xfrm rot="5400000">
            <a:off x="6235518" y="2515883"/>
            <a:ext cx="228966" cy="95250"/>
          </a:xfrm>
          <a:custGeom>
            <a:avLst/>
            <a:gdLst>
              <a:gd name="T0" fmla="*/ 70 w 147"/>
              <a:gd name="T1" fmla="*/ 62 h 62"/>
              <a:gd name="T2" fmla="*/ 0 w 147"/>
              <a:gd name="T3" fmla="*/ 0 h 62"/>
              <a:gd name="T4" fmla="*/ 70 w 147"/>
              <a:gd name="T5" fmla="*/ 21 h 62"/>
              <a:gd name="T6" fmla="*/ 147 w 147"/>
              <a:gd name="T7" fmla="*/ 0 h 62"/>
              <a:gd name="T8" fmla="*/ 70 w 147"/>
              <a:gd name="T9" fmla="*/ 62 h 62"/>
            </a:gdLst>
            <a:ahLst/>
            <a:cxnLst>
              <a:cxn ang="0">
                <a:pos x="T0" y="T1"/>
              </a:cxn>
              <a:cxn ang="0">
                <a:pos x="T2" y="T3"/>
              </a:cxn>
              <a:cxn ang="0">
                <a:pos x="T4" y="T5"/>
              </a:cxn>
              <a:cxn ang="0">
                <a:pos x="T6" y="T7"/>
              </a:cxn>
              <a:cxn ang="0">
                <a:pos x="T8" y="T9"/>
              </a:cxn>
            </a:cxnLst>
            <a:rect l="0" t="0" r="r" b="b"/>
            <a:pathLst>
              <a:path w="147" h="62">
                <a:moveTo>
                  <a:pt x="70" y="62"/>
                </a:moveTo>
                <a:lnTo>
                  <a:pt x="0" y="0"/>
                </a:lnTo>
                <a:lnTo>
                  <a:pt x="70" y="21"/>
                </a:lnTo>
                <a:lnTo>
                  <a:pt x="147" y="0"/>
                </a:lnTo>
                <a:lnTo>
                  <a:pt x="7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51" name="Line 55"/>
          <p:cNvSpPr>
            <a:spLocks noChangeShapeType="1"/>
          </p:cNvSpPr>
          <p:nvPr/>
        </p:nvSpPr>
        <p:spPr bwMode="auto">
          <a:xfrm rot="5400000" flipV="1">
            <a:off x="7440084" y="1482481"/>
            <a:ext cx="0"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52" name="Freeform 56"/>
          <p:cNvSpPr>
            <a:spLocks/>
          </p:cNvSpPr>
          <p:nvPr/>
        </p:nvSpPr>
        <p:spPr bwMode="auto">
          <a:xfrm rot="5400000">
            <a:off x="6237350" y="3144166"/>
            <a:ext cx="225302" cy="95250"/>
          </a:xfrm>
          <a:custGeom>
            <a:avLst/>
            <a:gdLst>
              <a:gd name="T0" fmla="*/ 76 w 145"/>
              <a:gd name="T1" fmla="*/ 62 h 62"/>
              <a:gd name="T2" fmla="*/ 0 w 145"/>
              <a:gd name="T3" fmla="*/ 0 h 62"/>
              <a:gd name="T4" fmla="*/ 76 w 145"/>
              <a:gd name="T5" fmla="*/ 21 h 62"/>
              <a:gd name="T6" fmla="*/ 145 w 145"/>
              <a:gd name="T7" fmla="*/ 0 h 62"/>
              <a:gd name="T8" fmla="*/ 76 w 145"/>
              <a:gd name="T9" fmla="*/ 62 h 62"/>
            </a:gdLst>
            <a:ahLst/>
            <a:cxnLst>
              <a:cxn ang="0">
                <a:pos x="T0" y="T1"/>
              </a:cxn>
              <a:cxn ang="0">
                <a:pos x="T2" y="T3"/>
              </a:cxn>
              <a:cxn ang="0">
                <a:pos x="T4" y="T5"/>
              </a:cxn>
              <a:cxn ang="0">
                <a:pos x="T6" y="T7"/>
              </a:cxn>
              <a:cxn ang="0">
                <a:pos x="T8" y="T9"/>
              </a:cxn>
            </a:cxnLst>
            <a:rect l="0" t="0" r="r" b="b"/>
            <a:pathLst>
              <a:path w="145" h="62">
                <a:moveTo>
                  <a:pt x="76" y="62"/>
                </a:moveTo>
                <a:lnTo>
                  <a:pt x="0" y="0"/>
                </a:lnTo>
                <a:lnTo>
                  <a:pt x="76" y="21"/>
                </a:lnTo>
                <a:lnTo>
                  <a:pt x="145" y="0"/>
                </a:lnTo>
                <a:lnTo>
                  <a:pt x="7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53" name="Line 57"/>
          <p:cNvSpPr>
            <a:spLocks noChangeShapeType="1"/>
          </p:cNvSpPr>
          <p:nvPr/>
        </p:nvSpPr>
        <p:spPr bwMode="auto">
          <a:xfrm rot="5400000" flipV="1">
            <a:off x="7439169" y="2122672"/>
            <a:ext cx="1831"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54" name="Freeform 58"/>
          <p:cNvSpPr>
            <a:spLocks/>
          </p:cNvSpPr>
          <p:nvPr/>
        </p:nvSpPr>
        <p:spPr bwMode="auto">
          <a:xfrm rot="5400000">
            <a:off x="6236434" y="3826486"/>
            <a:ext cx="227135" cy="95250"/>
          </a:xfrm>
          <a:custGeom>
            <a:avLst/>
            <a:gdLst>
              <a:gd name="T0" fmla="*/ 77 w 145"/>
              <a:gd name="T1" fmla="*/ 62 h 62"/>
              <a:gd name="T2" fmla="*/ 0 w 145"/>
              <a:gd name="T3" fmla="*/ 0 h 62"/>
              <a:gd name="T4" fmla="*/ 77 w 145"/>
              <a:gd name="T5" fmla="*/ 21 h 62"/>
              <a:gd name="T6" fmla="*/ 145 w 145"/>
              <a:gd name="T7" fmla="*/ 0 h 62"/>
              <a:gd name="T8" fmla="*/ 77 w 145"/>
              <a:gd name="T9" fmla="*/ 62 h 62"/>
            </a:gdLst>
            <a:ahLst/>
            <a:cxnLst>
              <a:cxn ang="0">
                <a:pos x="T0" y="T1"/>
              </a:cxn>
              <a:cxn ang="0">
                <a:pos x="T2" y="T3"/>
              </a:cxn>
              <a:cxn ang="0">
                <a:pos x="T4" y="T5"/>
              </a:cxn>
              <a:cxn ang="0">
                <a:pos x="T6" y="T7"/>
              </a:cxn>
              <a:cxn ang="0">
                <a:pos x="T8" y="T9"/>
              </a:cxn>
            </a:cxnLst>
            <a:rect l="0" t="0" r="r" b="b"/>
            <a:pathLst>
              <a:path w="145" h="62">
                <a:moveTo>
                  <a:pt x="77" y="62"/>
                </a:moveTo>
                <a:lnTo>
                  <a:pt x="0" y="0"/>
                </a:lnTo>
                <a:lnTo>
                  <a:pt x="77" y="21"/>
                </a:lnTo>
                <a:lnTo>
                  <a:pt x="145" y="0"/>
                </a:lnTo>
                <a:lnTo>
                  <a:pt x="7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55" name="Line 59"/>
          <p:cNvSpPr>
            <a:spLocks noChangeShapeType="1"/>
          </p:cNvSpPr>
          <p:nvPr/>
        </p:nvSpPr>
        <p:spPr bwMode="auto">
          <a:xfrm rot="5400000" flipV="1">
            <a:off x="7439169" y="2807739"/>
            <a:ext cx="1831"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56" name="Freeform 60"/>
          <p:cNvSpPr>
            <a:spLocks/>
          </p:cNvSpPr>
          <p:nvPr/>
        </p:nvSpPr>
        <p:spPr bwMode="auto">
          <a:xfrm rot="5400000">
            <a:off x="6234602" y="4414472"/>
            <a:ext cx="230798" cy="95250"/>
          </a:xfrm>
          <a:custGeom>
            <a:avLst/>
            <a:gdLst>
              <a:gd name="T0" fmla="*/ 77 w 147"/>
              <a:gd name="T1" fmla="*/ 62 h 62"/>
              <a:gd name="T2" fmla="*/ 0 w 147"/>
              <a:gd name="T3" fmla="*/ 0 h 62"/>
              <a:gd name="T4" fmla="*/ 77 w 147"/>
              <a:gd name="T5" fmla="*/ 21 h 62"/>
              <a:gd name="T6" fmla="*/ 147 w 147"/>
              <a:gd name="T7" fmla="*/ 0 h 62"/>
              <a:gd name="T8" fmla="*/ 77 w 147"/>
              <a:gd name="T9" fmla="*/ 62 h 62"/>
            </a:gdLst>
            <a:ahLst/>
            <a:cxnLst>
              <a:cxn ang="0">
                <a:pos x="T0" y="T1"/>
              </a:cxn>
              <a:cxn ang="0">
                <a:pos x="T2" y="T3"/>
              </a:cxn>
              <a:cxn ang="0">
                <a:pos x="T4" y="T5"/>
              </a:cxn>
              <a:cxn ang="0">
                <a:pos x="T6" y="T7"/>
              </a:cxn>
              <a:cxn ang="0">
                <a:pos x="T8" y="T9"/>
              </a:cxn>
            </a:cxnLst>
            <a:rect l="0" t="0" r="r" b="b"/>
            <a:pathLst>
              <a:path w="147" h="62">
                <a:moveTo>
                  <a:pt x="77" y="62"/>
                </a:moveTo>
                <a:lnTo>
                  <a:pt x="0" y="0"/>
                </a:lnTo>
                <a:lnTo>
                  <a:pt x="77" y="21"/>
                </a:lnTo>
                <a:lnTo>
                  <a:pt x="147" y="0"/>
                </a:lnTo>
                <a:lnTo>
                  <a:pt x="7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57" name="Line 61"/>
          <p:cNvSpPr>
            <a:spLocks noChangeShapeType="1"/>
          </p:cNvSpPr>
          <p:nvPr/>
        </p:nvSpPr>
        <p:spPr bwMode="auto">
          <a:xfrm rot="5400000" flipV="1">
            <a:off x="7439169" y="3393893"/>
            <a:ext cx="1831"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58" name="Freeform 62"/>
          <p:cNvSpPr>
            <a:spLocks/>
          </p:cNvSpPr>
          <p:nvPr/>
        </p:nvSpPr>
        <p:spPr bwMode="auto">
          <a:xfrm rot="5400000">
            <a:off x="6235518" y="4999710"/>
            <a:ext cx="228966" cy="95250"/>
          </a:xfrm>
          <a:custGeom>
            <a:avLst/>
            <a:gdLst>
              <a:gd name="T0" fmla="*/ 77 w 147"/>
              <a:gd name="T1" fmla="*/ 62 h 62"/>
              <a:gd name="T2" fmla="*/ 0 w 147"/>
              <a:gd name="T3" fmla="*/ 0 h 62"/>
              <a:gd name="T4" fmla="*/ 77 w 147"/>
              <a:gd name="T5" fmla="*/ 21 h 62"/>
              <a:gd name="T6" fmla="*/ 147 w 147"/>
              <a:gd name="T7" fmla="*/ 0 h 62"/>
              <a:gd name="T8" fmla="*/ 77 w 147"/>
              <a:gd name="T9" fmla="*/ 62 h 62"/>
            </a:gdLst>
            <a:ahLst/>
            <a:cxnLst>
              <a:cxn ang="0">
                <a:pos x="T0" y="T1"/>
              </a:cxn>
              <a:cxn ang="0">
                <a:pos x="T2" y="T3"/>
              </a:cxn>
              <a:cxn ang="0">
                <a:pos x="T4" y="T5"/>
              </a:cxn>
              <a:cxn ang="0">
                <a:pos x="T6" y="T7"/>
              </a:cxn>
              <a:cxn ang="0">
                <a:pos x="T8" y="T9"/>
              </a:cxn>
            </a:cxnLst>
            <a:rect l="0" t="0" r="r" b="b"/>
            <a:pathLst>
              <a:path w="147" h="62">
                <a:moveTo>
                  <a:pt x="77" y="62"/>
                </a:moveTo>
                <a:lnTo>
                  <a:pt x="0" y="0"/>
                </a:lnTo>
                <a:lnTo>
                  <a:pt x="77" y="21"/>
                </a:lnTo>
                <a:lnTo>
                  <a:pt x="147" y="0"/>
                </a:lnTo>
                <a:lnTo>
                  <a:pt x="7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3236" tIns="51618" rIns="103236" bIns="51618"/>
          <a:lstStyle/>
          <a:p>
            <a:endParaRPr lang="en-US"/>
          </a:p>
        </p:txBody>
      </p:sp>
      <p:sp>
        <p:nvSpPr>
          <p:cNvPr id="4159" name="Line 63"/>
          <p:cNvSpPr>
            <a:spLocks noChangeShapeType="1"/>
          </p:cNvSpPr>
          <p:nvPr/>
        </p:nvSpPr>
        <p:spPr bwMode="auto">
          <a:xfrm rot="5400000" flipV="1">
            <a:off x="7439169" y="3980047"/>
            <a:ext cx="1831" cy="2127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60" name="Line 64"/>
          <p:cNvSpPr>
            <a:spLocks noChangeShapeType="1"/>
          </p:cNvSpPr>
          <p:nvPr/>
        </p:nvSpPr>
        <p:spPr bwMode="auto">
          <a:xfrm rot="5400000" flipV="1">
            <a:off x="5087022" y="1430617"/>
            <a:ext cx="1831" cy="21925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61" name="Line 65"/>
          <p:cNvSpPr>
            <a:spLocks noChangeShapeType="1"/>
          </p:cNvSpPr>
          <p:nvPr/>
        </p:nvSpPr>
        <p:spPr bwMode="auto">
          <a:xfrm rot="5400000" flipV="1">
            <a:off x="5096724" y="2081762"/>
            <a:ext cx="1832" cy="21907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62" name="Line 66"/>
          <p:cNvSpPr>
            <a:spLocks noChangeShapeType="1"/>
          </p:cNvSpPr>
          <p:nvPr/>
        </p:nvSpPr>
        <p:spPr bwMode="auto">
          <a:xfrm rot="5400000" flipV="1">
            <a:off x="5096724" y="2777820"/>
            <a:ext cx="1832" cy="21907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63" name="Line 67"/>
          <p:cNvSpPr>
            <a:spLocks noChangeShapeType="1"/>
          </p:cNvSpPr>
          <p:nvPr/>
        </p:nvSpPr>
        <p:spPr bwMode="auto">
          <a:xfrm rot="5400000" flipV="1">
            <a:off x="5096724" y="3374964"/>
            <a:ext cx="1832" cy="21907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64" name="Rectangle 68"/>
          <p:cNvSpPr>
            <a:spLocks noChangeArrowheads="1"/>
          </p:cNvSpPr>
          <p:nvPr/>
        </p:nvSpPr>
        <p:spPr bwMode="auto">
          <a:xfrm rot="21600000">
            <a:off x="2051403" y="6413602"/>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65" name="Rectangle 69"/>
          <p:cNvSpPr>
            <a:spLocks noChangeArrowheads="1"/>
          </p:cNvSpPr>
          <p:nvPr/>
        </p:nvSpPr>
        <p:spPr bwMode="auto">
          <a:xfrm rot="21600000">
            <a:off x="1596311" y="6299673"/>
            <a:ext cx="6314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700">
                <a:solidFill>
                  <a:srgbClr val="000000"/>
                </a:solidFill>
              </a:rPr>
              <a:t>1 Announce</a:t>
            </a:r>
            <a:endParaRPr lang="en-US"/>
          </a:p>
          <a:p>
            <a:pPr algn="ctr" defTabSz="914067"/>
            <a:r>
              <a:rPr lang="en-US" sz="700">
                <a:solidFill>
                  <a:srgbClr val="000000"/>
                </a:solidFill>
              </a:rPr>
              <a:t>the New Concept</a:t>
            </a:r>
          </a:p>
        </p:txBody>
      </p:sp>
      <p:sp>
        <p:nvSpPr>
          <p:cNvPr id="4166" name="Rectangle 70"/>
          <p:cNvSpPr>
            <a:spLocks noChangeArrowheads="1"/>
          </p:cNvSpPr>
          <p:nvPr/>
        </p:nvSpPr>
        <p:spPr bwMode="auto">
          <a:xfrm rot="21600000">
            <a:off x="746776" y="6300577"/>
            <a:ext cx="414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800">
                <a:solidFill>
                  <a:srgbClr val="000000"/>
                </a:solidFill>
              </a:rPr>
              <a:t>ANCHORS</a:t>
            </a:r>
          </a:p>
          <a:p>
            <a:pPr algn="ctr" defTabSz="914067"/>
            <a:r>
              <a:rPr lang="en-US" sz="800">
                <a:solidFill>
                  <a:srgbClr val="000000"/>
                </a:solidFill>
              </a:rPr>
              <a:t>Linking</a:t>
            </a:r>
          </a:p>
          <a:p>
            <a:pPr algn="ctr" defTabSz="914067"/>
            <a:r>
              <a:rPr lang="en-US" sz="800">
                <a:solidFill>
                  <a:srgbClr val="000000"/>
                </a:solidFill>
              </a:rPr>
              <a:t>Steps:</a:t>
            </a:r>
          </a:p>
        </p:txBody>
      </p:sp>
      <p:sp>
        <p:nvSpPr>
          <p:cNvPr id="4167" name="Rectangle 71"/>
          <p:cNvSpPr>
            <a:spLocks noChangeArrowheads="1"/>
          </p:cNvSpPr>
          <p:nvPr/>
        </p:nvSpPr>
        <p:spPr bwMode="auto">
          <a:xfrm rot="21600000">
            <a:off x="640292" y="6358650"/>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68" name="Rectangle 72"/>
          <p:cNvSpPr>
            <a:spLocks noChangeArrowheads="1"/>
          </p:cNvSpPr>
          <p:nvPr/>
        </p:nvSpPr>
        <p:spPr bwMode="auto">
          <a:xfrm rot="21600000">
            <a:off x="552098" y="6380630"/>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endParaRPr lang="en-US"/>
          </a:p>
        </p:txBody>
      </p:sp>
      <p:sp>
        <p:nvSpPr>
          <p:cNvPr id="4169" name="Rectangle 73"/>
          <p:cNvSpPr>
            <a:spLocks noChangeArrowheads="1"/>
          </p:cNvSpPr>
          <p:nvPr/>
        </p:nvSpPr>
        <p:spPr bwMode="auto">
          <a:xfrm rot="21600000">
            <a:off x="1003586" y="5462030"/>
            <a:ext cx="15276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Understanding of the New Concept:</a:t>
            </a:r>
            <a:endParaRPr lang="en-US"/>
          </a:p>
        </p:txBody>
      </p:sp>
      <p:sp>
        <p:nvSpPr>
          <p:cNvPr id="4171" name="AutoShape 75"/>
          <p:cNvSpPr>
            <a:spLocks noChangeArrowheads="1"/>
          </p:cNvSpPr>
          <p:nvPr/>
        </p:nvSpPr>
        <p:spPr bwMode="auto">
          <a:xfrm rot="5400000">
            <a:off x="4880071" y="-252235"/>
            <a:ext cx="413971" cy="2409472"/>
          </a:xfrm>
          <a:prstGeom prst="roundRect">
            <a:avLst>
              <a:gd name="adj" fmla="val 40602"/>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03236" tIns="51618" rIns="103236" bIns="51618"/>
          <a:lstStyle/>
          <a:p>
            <a:endParaRPr lang="en-US"/>
          </a:p>
        </p:txBody>
      </p:sp>
      <p:sp>
        <p:nvSpPr>
          <p:cNvPr id="4172" name="Rectangle 76"/>
          <p:cNvSpPr>
            <a:spLocks noChangeArrowheads="1"/>
          </p:cNvSpPr>
          <p:nvPr/>
        </p:nvSpPr>
        <p:spPr bwMode="auto">
          <a:xfrm rot="21600000">
            <a:off x="1638939" y="893693"/>
            <a:ext cx="2110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800" b="1">
                <a:solidFill>
                  <a:srgbClr val="000000"/>
                </a:solidFill>
              </a:rPr>
              <a:t>Unit:</a:t>
            </a:r>
            <a:endParaRPr lang="en-US"/>
          </a:p>
        </p:txBody>
      </p:sp>
      <p:sp>
        <p:nvSpPr>
          <p:cNvPr id="4173" name="Line 77"/>
          <p:cNvSpPr>
            <a:spLocks noChangeShapeType="1"/>
          </p:cNvSpPr>
          <p:nvPr/>
        </p:nvSpPr>
        <p:spPr bwMode="auto">
          <a:xfrm rot="5400000" flipV="1">
            <a:off x="2846917" y="17029"/>
            <a:ext cx="0" cy="19332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74" name="Line 78"/>
          <p:cNvSpPr>
            <a:spLocks noChangeShapeType="1"/>
          </p:cNvSpPr>
          <p:nvPr/>
        </p:nvSpPr>
        <p:spPr bwMode="auto">
          <a:xfrm rot="5400000" flipV="1">
            <a:off x="7170176" y="614614"/>
            <a:ext cx="1831" cy="9084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4175" name="Line 79"/>
          <p:cNvSpPr>
            <a:spLocks noChangeShapeType="1"/>
          </p:cNvSpPr>
          <p:nvPr/>
        </p:nvSpPr>
        <p:spPr bwMode="auto">
          <a:xfrm rot="5400000" flipV="1">
            <a:off x="8249676" y="826552"/>
            <a:ext cx="1831" cy="499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103236" tIns="51618" rIns="103236" bIns="51618"/>
          <a:lstStyle/>
          <a:p>
            <a:endParaRPr lang="en-US"/>
          </a:p>
        </p:txBody>
      </p:sp>
      <p:grpSp>
        <p:nvGrpSpPr>
          <p:cNvPr id="4176" name="Group 80"/>
          <p:cNvGrpSpPr>
            <a:grpSpLocks/>
          </p:cNvGrpSpPr>
          <p:nvPr/>
        </p:nvGrpSpPr>
        <p:grpSpPr bwMode="auto">
          <a:xfrm>
            <a:off x="6311190" y="1155826"/>
            <a:ext cx="104639" cy="390091"/>
            <a:chOff x="831" y="1038"/>
            <a:chExt cx="67" cy="250"/>
          </a:xfrm>
        </p:grpSpPr>
        <p:sp>
          <p:nvSpPr>
            <p:cNvPr id="4177" name="Oval 81"/>
            <p:cNvSpPr>
              <a:spLocks noChangeArrowheads="1"/>
            </p:cNvSpPr>
            <p:nvPr/>
          </p:nvSpPr>
          <p:spPr bwMode="auto">
            <a:xfrm>
              <a:off x="831" y="1038"/>
              <a:ext cx="0" cy="2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4178" name="Rectangle 82"/>
            <p:cNvSpPr>
              <a:spLocks noChangeArrowheads="1"/>
            </p:cNvSpPr>
            <p:nvPr/>
          </p:nvSpPr>
          <p:spPr bwMode="auto">
            <a:xfrm>
              <a:off x="861" y="1056"/>
              <a:ext cx="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1</a:t>
              </a:r>
              <a:endParaRPr lang="en-US"/>
            </a:p>
          </p:txBody>
        </p:sp>
      </p:grpSp>
      <p:grpSp>
        <p:nvGrpSpPr>
          <p:cNvPr id="4179" name="Group 83"/>
          <p:cNvGrpSpPr>
            <a:grpSpLocks/>
          </p:cNvGrpSpPr>
          <p:nvPr/>
        </p:nvGrpSpPr>
        <p:grpSpPr bwMode="auto">
          <a:xfrm>
            <a:off x="1675699" y="1137502"/>
            <a:ext cx="109325" cy="389455"/>
            <a:chOff x="831" y="1038"/>
            <a:chExt cx="70" cy="250"/>
          </a:xfrm>
        </p:grpSpPr>
        <p:sp>
          <p:nvSpPr>
            <p:cNvPr id="4180" name="Oval 84"/>
            <p:cNvSpPr>
              <a:spLocks noChangeArrowheads="1"/>
            </p:cNvSpPr>
            <p:nvPr/>
          </p:nvSpPr>
          <p:spPr bwMode="auto">
            <a:xfrm>
              <a:off x="831" y="1038"/>
              <a:ext cx="0" cy="2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4181" name="Rectangle 85"/>
            <p:cNvSpPr>
              <a:spLocks noChangeArrowheads="1"/>
            </p:cNvSpPr>
            <p:nvPr/>
          </p:nvSpPr>
          <p:spPr bwMode="auto">
            <a:xfrm>
              <a:off x="864" y="1054"/>
              <a:ext cx="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2</a:t>
              </a:r>
              <a:endParaRPr lang="en-US"/>
            </a:p>
          </p:txBody>
        </p:sp>
      </p:grpSp>
      <p:grpSp>
        <p:nvGrpSpPr>
          <p:cNvPr id="4182" name="Group 86"/>
          <p:cNvGrpSpPr>
            <a:grpSpLocks/>
          </p:cNvGrpSpPr>
          <p:nvPr/>
        </p:nvGrpSpPr>
        <p:grpSpPr bwMode="auto">
          <a:xfrm>
            <a:off x="1640418" y="1884849"/>
            <a:ext cx="107763" cy="389455"/>
            <a:chOff x="831" y="1038"/>
            <a:chExt cx="69" cy="250"/>
          </a:xfrm>
        </p:grpSpPr>
        <p:sp>
          <p:nvSpPr>
            <p:cNvPr id="4183" name="Oval 87"/>
            <p:cNvSpPr>
              <a:spLocks noChangeArrowheads="1"/>
            </p:cNvSpPr>
            <p:nvPr/>
          </p:nvSpPr>
          <p:spPr bwMode="auto">
            <a:xfrm>
              <a:off x="831" y="1038"/>
              <a:ext cx="0" cy="2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4184" name="Rectangle 88"/>
            <p:cNvSpPr>
              <a:spLocks noChangeArrowheads="1"/>
            </p:cNvSpPr>
            <p:nvPr/>
          </p:nvSpPr>
          <p:spPr bwMode="auto">
            <a:xfrm>
              <a:off x="863" y="1054"/>
              <a:ext cx="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4</a:t>
              </a:r>
              <a:endParaRPr lang="en-US"/>
            </a:p>
          </p:txBody>
        </p:sp>
      </p:grpSp>
      <p:grpSp>
        <p:nvGrpSpPr>
          <p:cNvPr id="4185" name="Group 89"/>
          <p:cNvGrpSpPr>
            <a:grpSpLocks/>
          </p:cNvGrpSpPr>
          <p:nvPr/>
        </p:nvGrpSpPr>
        <p:grpSpPr bwMode="auto">
          <a:xfrm>
            <a:off x="6318249" y="1886679"/>
            <a:ext cx="110610" cy="389457"/>
            <a:chOff x="831" y="1038"/>
            <a:chExt cx="70" cy="250"/>
          </a:xfrm>
        </p:grpSpPr>
        <p:sp>
          <p:nvSpPr>
            <p:cNvPr id="4186" name="Oval 90"/>
            <p:cNvSpPr>
              <a:spLocks noChangeArrowheads="1"/>
            </p:cNvSpPr>
            <p:nvPr/>
          </p:nvSpPr>
          <p:spPr bwMode="auto">
            <a:xfrm>
              <a:off x="831" y="1038"/>
              <a:ext cx="0" cy="2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4187" name="Rectangle 91"/>
            <p:cNvSpPr>
              <a:spLocks noChangeArrowheads="1"/>
            </p:cNvSpPr>
            <p:nvPr/>
          </p:nvSpPr>
          <p:spPr bwMode="auto">
            <a:xfrm>
              <a:off x="864" y="1054"/>
              <a:ext cx="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5</a:t>
              </a:r>
              <a:endParaRPr lang="en-US"/>
            </a:p>
          </p:txBody>
        </p:sp>
      </p:grpSp>
      <p:grpSp>
        <p:nvGrpSpPr>
          <p:cNvPr id="4188" name="Group 92"/>
          <p:cNvGrpSpPr>
            <a:grpSpLocks/>
          </p:cNvGrpSpPr>
          <p:nvPr/>
        </p:nvGrpSpPr>
        <p:grpSpPr bwMode="auto">
          <a:xfrm>
            <a:off x="622658" y="1018439"/>
            <a:ext cx="104639" cy="389457"/>
            <a:chOff x="831" y="1038"/>
            <a:chExt cx="67" cy="250"/>
          </a:xfrm>
        </p:grpSpPr>
        <p:sp>
          <p:nvSpPr>
            <p:cNvPr id="4189" name="Oval 93"/>
            <p:cNvSpPr>
              <a:spLocks noChangeArrowheads="1"/>
            </p:cNvSpPr>
            <p:nvPr/>
          </p:nvSpPr>
          <p:spPr bwMode="auto">
            <a:xfrm>
              <a:off x="831" y="1038"/>
              <a:ext cx="0" cy="2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4190" name="Rectangle 94"/>
            <p:cNvSpPr>
              <a:spLocks noChangeArrowheads="1"/>
            </p:cNvSpPr>
            <p:nvPr/>
          </p:nvSpPr>
          <p:spPr bwMode="auto">
            <a:xfrm>
              <a:off x="861" y="1054"/>
              <a:ext cx="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3</a:t>
              </a:r>
              <a:endParaRPr lang="en-US"/>
            </a:p>
          </p:txBody>
        </p:sp>
      </p:grpSp>
      <p:grpSp>
        <p:nvGrpSpPr>
          <p:cNvPr id="4191" name="Group 95"/>
          <p:cNvGrpSpPr>
            <a:grpSpLocks/>
          </p:cNvGrpSpPr>
          <p:nvPr/>
        </p:nvGrpSpPr>
        <p:grpSpPr bwMode="auto">
          <a:xfrm>
            <a:off x="702024" y="5427422"/>
            <a:ext cx="104639" cy="390091"/>
            <a:chOff x="831" y="1038"/>
            <a:chExt cx="67" cy="250"/>
          </a:xfrm>
        </p:grpSpPr>
        <p:sp>
          <p:nvSpPr>
            <p:cNvPr id="4192" name="Oval 96"/>
            <p:cNvSpPr>
              <a:spLocks noChangeArrowheads="1"/>
            </p:cNvSpPr>
            <p:nvPr/>
          </p:nvSpPr>
          <p:spPr bwMode="auto">
            <a:xfrm>
              <a:off x="831" y="1038"/>
              <a:ext cx="0" cy="2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sp>
          <p:nvSpPr>
            <p:cNvPr id="4193" name="Rectangle 97"/>
            <p:cNvSpPr>
              <a:spLocks noChangeArrowheads="1"/>
            </p:cNvSpPr>
            <p:nvPr/>
          </p:nvSpPr>
          <p:spPr bwMode="auto">
            <a:xfrm>
              <a:off x="861" y="1056"/>
              <a:ext cx="3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067"/>
              <a:r>
                <a:rPr lang="en-US" sz="900" b="1">
                  <a:solidFill>
                    <a:srgbClr val="000000"/>
                  </a:solidFill>
                </a:rPr>
                <a:t>7</a:t>
              </a:r>
              <a:endParaRPr lang="en-US"/>
            </a:p>
          </p:txBody>
        </p:sp>
      </p:grpSp>
      <p:sp>
        <p:nvSpPr>
          <p:cNvPr id="4194" name="Text Box 98"/>
          <p:cNvSpPr txBox="1">
            <a:spLocks noChangeArrowheads="1"/>
          </p:cNvSpPr>
          <p:nvPr/>
        </p:nvSpPr>
        <p:spPr bwMode="auto">
          <a:xfrm>
            <a:off x="1718454" y="1170477"/>
            <a:ext cx="2121107"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a:latin typeface="Tekton" charset="0"/>
              </a:rPr>
              <a:t>Roof on a house</a:t>
            </a:r>
          </a:p>
          <a:p>
            <a:pPr algn="ctr"/>
            <a:r>
              <a:rPr lang="en-US" sz="1800">
                <a:latin typeface="Tekton" charset="0"/>
              </a:rPr>
              <a:t>(from outer to inner)</a:t>
            </a:r>
            <a:endParaRPr lang="en-US" sz="1600">
              <a:latin typeface="Arial" charset="0"/>
            </a:endParaRPr>
          </a:p>
        </p:txBody>
      </p:sp>
      <p:sp>
        <p:nvSpPr>
          <p:cNvPr id="4195" name="Text Box 99"/>
          <p:cNvSpPr txBox="1">
            <a:spLocks noChangeArrowheads="1"/>
          </p:cNvSpPr>
          <p:nvPr/>
        </p:nvSpPr>
        <p:spPr bwMode="auto">
          <a:xfrm>
            <a:off x="6169139" y="1238250"/>
            <a:ext cx="2496030"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a:latin typeface="Tekton" charset="0"/>
              </a:rPr>
              <a:t>Layers </a:t>
            </a:r>
            <a:r>
              <a:rPr lang="en-US" sz="1400">
                <a:latin typeface="Tekton" charset="0"/>
              </a:rPr>
              <a:t>of the</a:t>
            </a:r>
            <a:r>
              <a:rPr lang="en-US" sz="1800">
                <a:latin typeface="Tekton" charset="0"/>
              </a:rPr>
              <a:t> Atmosphere</a:t>
            </a:r>
          </a:p>
          <a:p>
            <a:pPr algn="ctr"/>
            <a:r>
              <a:rPr lang="en-US" sz="1800">
                <a:latin typeface="Tekton" charset="0"/>
              </a:rPr>
              <a:t>(from outer to inner)</a:t>
            </a:r>
            <a:endParaRPr lang="en-US" sz="1800">
              <a:latin typeface="Arial" charset="0"/>
            </a:endParaRPr>
          </a:p>
        </p:txBody>
      </p:sp>
      <p:sp>
        <p:nvSpPr>
          <p:cNvPr id="4201" name="Text Box 105"/>
          <p:cNvSpPr txBox="1">
            <a:spLocks noChangeArrowheads="1"/>
          </p:cNvSpPr>
          <p:nvPr/>
        </p:nvSpPr>
        <p:spPr bwMode="auto">
          <a:xfrm>
            <a:off x="4372681" y="2672496"/>
            <a:ext cx="124905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third layer </a:t>
            </a:r>
          </a:p>
        </p:txBody>
      </p:sp>
      <p:sp>
        <p:nvSpPr>
          <p:cNvPr id="4202" name="Text Box 106"/>
          <p:cNvSpPr txBox="1">
            <a:spLocks noChangeArrowheads="1"/>
          </p:cNvSpPr>
          <p:nvPr/>
        </p:nvSpPr>
        <p:spPr bwMode="auto">
          <a:xfrm>
            <a:off x="4194528" y="3293452"/>
            <a:ext cx="1492706"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second layer</a:t>
            </a:r>
            <a:endParaRPr lang="en-US" sz="1600">
              <a:latin typeface="Tekton" charset="0"/>
            </a:endParaRPr>
          </a:p>
        </p:txBody>
      </p:sp>
      <p:sp>
        <p:nvSpPr>
          <p:cNvPr id="4208" name="Text Box 112"/>
          <p:cNvSpPr txBox="1">
            <a:spLocks noChangeArrowheads="1"/>
          </p:cNvSpPr>
          <p:nvPr/>
        </p:nvSpPr>
        <p:spPr bwMode="auto">
          <a:xfrm>
            <a:off x="627945" y="5621582"/>
            <a:ext cx="7635413" cy="38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900">
                <a:latin typeface="Tekton" charset="0"/>
              </a:rPr>
              <a:t>The four layers of the atmosphere have different locations and components.</a:t>
            </a:r>
          </a:p>
        </p:txBody>
      </p:sp>
      <p:sp>
        <p:nvSpPr>
          <p:cNvPr id="4209" name="Text Box 113"/>
          <p:cNvSpPr txBox="1">
            <a:spLocks noChangeArrowheads="1"/>
          </p:cNvSpPr>
          <p:nvPr/>
        </p:nvSpPr>
        <p:spPr bwMode="auto">
          <a:xfrm>
            <a:off x="449792" y="1879356"/>
            <a:ext cx="1097597"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Tekton" charset="0"/>
              </a:rPr>
              <a:t>insulation</a:t>
            </a:r>
            <a:endParaRPr lang="en-US" sz="1400">
              <a:latin typeface="Arial" charset="0"/>
            </a:endParaRPr>
          </a:p>
        </p:txBody>
      </p:sp>
      <p:sp>
        <p:nvSpPr>
          <p:cNvPr id="4213" name="Text Box 117"/>
          <p:cNvSpPr txBox="1">
            <a:spLocks noChangeArrowheads="1"/>
          </p:cNvSpPr>
          <p:nvPr/>
        </p:nvSpPr>
        <p:spPr bwMode="auto">
          <a:xfrm>
            <a:off x="449792" y="3348404"/>
            <a:ext cx="112081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tarpaper</a:t>
            </a:r>
          </a:p>
        </p:txBody>
      </p:sp>
      <p:sp>
        <p:nvSpPr>
          <p:cNvPr id="4217" name="Oval 121"/>
          <p:cNvSpPr>
            <a:spLocks noChangeArrowheads="1"/>
          </p:cNvSpPr>
          <p:nvPr/>
        </p:nvSpPr>
        <p:spPr bwMode="auto">
          <a:xfrm>
            <a:off x="1649237" y="272929"/>
            <a:ext cx="1862667" cy="644769"/>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endParaRPr lang="en-US" sz="2700">
              <a:solidFill>
                <a:schemeClr val="accent2"/>
              </a:solidFill>
              <a:cs typeface="ＭＳ Ｐゴシック" charset="0"/>
            </a:endParaRPr>
          </a:p>
        </p:txBody>
      </p:sp>
      <p:sp>
        <p:nvSpPr>
          <p:cNvPr id="4218" name="Text Box 122"/>
          <p:cNvSpPr txBox="1">
            <a:spLocks noChangeArrowheads="1"/>
          </p:cNvSpPr>
          <p:nvPr/>
        </p:nvSpPr>
        <p:spPr bwMode="auto">
          <a:xfrm>
            <a:off x="1218848" y="272929"/>
            <a:ext cx="2709333" cy="70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lnSpc>
                <a:spcPct val="80000"/>
              </a:lnSpc>
            </a:pPr>
            <a:r>
              <a:rPr lang="en-US" sz="1600" dirty="0">
                <a:cs typeface="ＭＳ Ｐゴシック" charset="0"/>
              </a:rPr>
              <a:t>Reason by </a:t>
            </a:r>
          </a:p>
          <a:p>
            <a:pPr algn="ctr">
              <a:lnSpc>
                <a:spcPct val="80000"/>
              </a:lnSpc>
            </a:pPr>
            <a:r>
              <a:rPr lang="en-US" sz="1600" dirty="0" smtClean="0">
                <a:cs typeface="ＭＳ Ｐゴシック" charset="0"/>
              </a:rPr>
              <a:t>Analogy, Inference</a:t>
            </a:r>
            <a:endParaRPr lang="en-US" sz="1600" dirty="0">
              <a:cs typeface="ＭＳ Ｐゴシック" charset="0"/>
            </a:endParaRPr>
          </a:p>
          <a:p>
            <a:pPr algn="ctr">
              <a:lnSpc>
                <a:spcPct val="80000"/>
              </a:lnSpc>
            </a:pPr>
            <a:r>
              <a:rPr lang="en-US" sz="1600" dirty="0">
                <a:cs typeface="ＭＳ Ｐゴシック" charset="0"/>
              </a:rPr>
              <a:t>Comparison</a:t>
            </a:r>
          </a:p>
        </p:txBody>
      </p:sp>
      <p:sp>
        <p:nvSpPr>
          <p:cNvPr id="4220" name="Oval 124"/>
          <p:cNvSpPr>
            <a:spLocks noChangeArrowheads="1"/>
          </p:cNvSpPr>
          <p:nvPr/>
        </p:nvSpPr>
        <p:spPr bwMode="auto">
          <a:xfrm>
            <a:off x="6510514" y="0"/>
            <a:ext cx="1954389" cy="877400"/>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lnSpc>
                <a:spcPct val="80000"/>
              </a:lnSpc>
            </a:pPr>
            <a:r>
              <a:rPr lang="en-US" sz="1600" dirty="0" smtClean="0">
                <a:cs typeface="ＭＳ Ｐゴシック" charset="0"/>
              </a:rPr>
              <a:t>Main Ideas</a:t>
            </a:r>
            <a:endParaRPr lang="en-US" sz="1600" dirty="0">
              <a:cs typeface="ＭＳ Ｐゴシック" charset="0"/>
            </a:endParaRPr>
          </a:p>
        </p:txBody>
      </p:sp>
      <p:sp>
        <p:nvSpPr>
          <p:cNvPr id="4222" name="Rectangle 126"/>
          <p:cNvSpPr>
            <a:spLocks noChangeArrowheads="1"/>
          </p:cNvSpPr>
          <p:nvPr/>
        </p:nvSpPr>
        <p:spPr bwMode="auto">
          <a:xfrm>
            <a:off x="3949348" y="1208942"/>
            <a:ext cx="2263069" cy="3877775"/>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4225" name="Freeform 129"/>
          <p:cNvSpPr>
            <a:spLocks/>
          </p:cNvSpPr>
          <p:nvPr/>
        </p:nvSpPr>
        <p:spPr bwMode="auto">
          <a:xfrm flipH="1">
            <a:off x="2234848" y="919529"/>
            <a:ext cx="1912056" cy="972650"/>
          </a:xfrm>
          <a:custGeom>
            <a:avLst/>
            <a:gdLst>
              <a:gd name="T0" fmla="*/ 484 w 484"/>
              <a:gd name="T1" fmla="*/ 0 h 376"/>
              <a:gd name="T2" fmla="*/ 0 w 484"/>
              <a:gd name="T3" fmla="*/ 0 h 376"/>
              <a:gd name="T4" fmla="*/ 0 w 484"/>
              <a:gd name="T5" fmla="*/ 376 h 376"/>
            </a:gdLst>
            <a:ahLst/>
            <a:cxnLst>
              <a:cxn ang="0">
                <a:pos x="T0" y="T1"/>
              </a:cxn>
              <a:cxn ang="0">
                <a:pos x="T2" y="T3"/>
              </a:cxn>
              <a:cxn ang="0">
                <a:pos x="T4" y="T5"/>
              </a:cxn>
            </a:cxnLst>
            <a:rect l="0" t="0" r="r" b="b"/>
            <a:pathLst>
              <a:path w="484" h="376">
                <a:moveTo>
                  <a:pt x="484" y="0"/>
                </a:moveTo>
                <a:lnTo>
                  <a:pt x="0" y="0"/>
                </a:lnTo>
                <a:lnTo>
                  <a:pt x="0" y="376"/>
                </a:lnTo>
              </a:path>
            </a:pathLst>
          </a:custGeom>
          <a:noFill/>
          <a:ln w="38100" cmpd="sng">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4226" name="Freeform 130"/>
          <p:cNvSpPr>
            <a:spLocks/>
          </p:cNvSpPr>
          <p:nvPr/>
        </p:nvSpPr>
        <p:spPr bwMode="auto">
          <a:xfrm>
            <a:off x="8225015" y="553183"/>
            <a:ext cx="483306" cy="5852380"/>
          </a:xfrm>
          <a:custGeom>
            <a:avLst/>
            <a:gdLst>
              <a:gd name="T0" fmla="*/ 148 w 318"/>
              <a:gd name="T1" fmla="*/ 0 h 1606"/>
              <a:gd name="T2" fmla="*/ 318 w 318"/>
              <a:gd name="T3" fmla="*/ 0 h 1606"/>
              <a:gd name="T4" fmla="*/ 318 w 318"/>
              <a:gd name="T5" fmla="*/ 1606 h 1606"/>
              <a:gd name="T6" fmla="*/ 0 w 318"/>
              <a:gd name="T7" fmla="*/ 1606 h 1606"/>
            </a:gdLst>
            <a:ahLst/>
            <a:cxnLst>
              <a:cxn ang="0">
                <a:pos x="T0" y="T1"/>
              </a:cxn>
              <a:cxn ang="0">
                <a:pos x="T2" y="T3"/>
              </a:cxn>
              <a:cxn ang="0">
                <a:pos x="T4" y="T5"/>
              </a:cxn>
              <a:cxn ang="0">
                <a:pos x="T6" y="T7"/>
              </a:cxn>
            </a:cxnLst>
            <a:rect l="0" t="0" r="r" b="b"/>
            <a:pathLst>
              <a:path w="318" h="1606">
                <a:moveTo>
                  <a:pt x="148" y="0"/>
                </a:moveTo>
                <a:lnTo>
                  <a:pt x="318" y="0"/>
                </a:lnTo>
                <a:lnTo>
                  <a:pt x="318" y="1606"/>
                </a:lnTo>
                <a:lnTo>
                  <a:pt x="0" y="1606"/>
                </a:lnTo>
              </a:path>
            </a:pathLst>
          </a:custGeom>
          <a:noFill/>
          <a:ln w="38100">
            <a:solidFill>
              <a:schemeClr val="accent1"/>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4227" name="Rectangle 131"/>
          <p:cNvSpPr>
            <a:spLocks noChangeArrowheads="1"/>
          </p:cNvSpPr>
          <p:nvPr/>
        </p:nvSpPr>
        <p:spPr bwMode="auto">
          <a:xfrm>
            <a:off x="6341182" y="1108198"/>
            <a:ext cx="2430639" cy="862745"/>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pPr algn="ctr"/>
            <a:endParaRPr lang="en-US">
              <a:solidFill>
                <a:srgbClr val="B70202"/>
              </a:solidFill>
            </a:endParaRPr>
          </a:p>
        </p:txBody>
      </p:sp>
      <p:sp>
        <p:nvSpPr>
          <p:cNvPr id="4229" name="Text Box 133"/>
          <p:cNvSpPr txBox="1">
            <a:spLocks noChangeArrowheads="1"/>
          </p:cNvSpPr>
          <p:nvPr/>
        </p:nvSpPr>
        <p:spPr bwMode="auto">
          <a:xfrm>
            <a:off x="4102806" y="1890347"/>
            <a:ext cx="2044348" cy="72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fourth and last</a:t>
            </a:r>
          </a:p>
          <a:p>
            <a:r>
              <a:rPr lang="en-US" sz="2000">
                <a:latin typeface="Tekton" charset="0"/>
              </a:rPr>
              <a:t>layer before space</a:t>
            </a:r>
            <a:endParaRPr lang="en-US" sz="2000">
              <a:latin typeface="Arial" charset="0"/>
            </a:endParaRPr>
          </a:p>
        </p:txBody>
      </p:sp>
      <p:sp>
        <p:nvSpPr>
          <p:cNvPr id="4242" name="Text Box 146"/>
          <p:cNvSpPr txBox="1">
            <a:spLocks noChangeArrowheads="1"/>
          </p:cNvSpPr>
          <p:nvPr/>
        </p:nvSpPr>
        <p:spPr bwMode="auto">
          <a:xfrm>
            <a:off x="1931459" y="2115650"/>
            <a:ext cx="1826131"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shingles or tiles</a:t>
            </a:r>
            <a:endParaRPr lang="en-US" sz="2000">
              <a:latin typeface="Arial" charset="0"/>
            </a:endParaRPr>
          </a:p>
        </p:txBody>
      </p:sp>
      <p:sp>
        <p:nvSpPr>
          <p:cNvPr id="4243" name="Text Box 147"/>
          <p:cNvSpPr txBox="1">
            <a:spLocks noChangeArrowheads="1"/>
          </p:cNvSpPr>
          <p:nvPr/>
        </p:nvSpPr>
        <p:spPr bwMode="auto">
          <a:xfrm>
            <a:off x="2033765" y="2776904"/>
            <a:ext cx="112081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tarpaper</a:t>
            </a:r>
            <a:endParaRPr lang="en-US" sz="2000">
              <a:latin typeface="Arial" charset="0"/>
            </a:endParaRPr>
          </a:p>
        </p:txBody>
      </p:sp>
      <p:sp>
        <p:nvSpPr>
          <p:cNvPr id="4244" name="Text Box 148"/>
          <p:cNvSpPr txBox="1">
            <a:spLocks noChangeArrowheads="1"/>
          </p:cNvSpPr>
          <p:nvPr/>
        </p:nvSpPr>
        <p:spPr bwMode="auto">
          <a:xfrm>
            <a:off x="1349376" y="780317"/>
            <a:ext cx="184656"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endParaRPr lang="en-US" sz="2000">
              <a:latin typeface="Arial" charset="0"/>
            </a:endParaRPr>
          </a:p>
        </p:txBody>
      </p:sp>
      <p:sp>
        <p:nvSpPr>
          <p:cNvPr id="4245" name="Text Box 149"/>
          <p:cNvSpPr txBox="1">
            <a:spLocks noChangeArrowheads="1"/>
          </p:cNvSpPr>
          <p:nvPr/>
        </p:nvSpPr>
        <p:spPr bwMode="auto">
          <a:xfrm>
            <a:off x="372181" y="2240208"/>
            <a:ext cx="1020781"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shingles</a:t>
            </a:r>
            <a:endParaRPr lang="en-US" sz="2000">
              <a:latin typeface="Arial" charset="0"/>
            </a:endParaRPr>
          </a:p>
        </p:txBody>
      </p:sp>
      <p:sp>
        <p:nvSpPr>
          <p:cNvPr id="4246" name="Text Box 150"/>
          <p:cNvSpPr txBox="1">
            <a:spLocks noChangeArrowheads="1"/>
          </p:cNvSpPr>
          <p:nvPr/>
        </p:nvSpPr>
        <p:spPr bwMode="auto">
          <a:xfrm>
            <a:off x="615598" y="2626702"/>
            <a:ext cx="646321"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tiles</a:t>
            </a:r>
          </a:p>
        </p:txBody>
      </p:sp>
      <p:sp>
        <p:nvSpPr>
          <p:cNvPr id="4247" name="Text Box 151"/>
          <p:cNvSpPr txBox="1">
            <a:spLocks noChangeArrowheads="1"/>
          </p:cNvSpPr>
          <p:nvPr/>
        </p:nvSpPr>
        <p:spPr bwMode="auto">
          <a:xfrm>
            <a:off x="642056" y="2960077"/>
            <a:ext cx="704028"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wood</a:t>
            </a:r>
          </a:p>
        </p:txBody>
      </p:sp>
      <p:sp>
        <p:nvSpPr>
          <p:cNvPr id="4248" name="Rectangle 152"/>
          <p:cNvSpPr>
            <a:spLocks noChangeArrowheads="1"/>
          </p:cNvSpPr>
          <p:nvPr/>
        </p:nvSpPr>
        <p:spPr bwMode="auto">
          <a:xfrm>
            <a:off x="1633362" y="3381376"/>
            <a:ext cx="2310344" cy="41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2000">
                <a:latin typeface="Tekton" charset="0"/>
              </a:rPr>
              <a:t>plywood &amp; insulation</a:t>
            </a:r>
          </a:p>
        </p:txBody>
      </p:sp>
      <p:sp>
        <p:nvSpPr>
          <p:cNvPr id="4249" name="Text Box 153"/>
          <p:cNvSpPr txBox="1">
            <a:spLocks noChangeArrowheads="1"/>
          </p:cNvSpPr>
          <p:nvPr/>
        </p:nvSpPr>
        <p:spPr bwMode="auto">
          <a:xfrm>
            <a:off x="1818570" y="3848467"/>
            <a:ext cx="1954371"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wood supports &amp;</a:t>
            </a:r>
          </a:p>
          <a:p>
            <a:r>
              <a:rPr lang="en-US" sz="2000">
                <a:latin typeface="Tekton" charset="0"/>
              </a:rPr>
              <a:t>  rafters </a:t>
            </a:r>
            <a:endParaRPr lang="en-US" sz="2000">
              <a:latin typeface="Arial" charset="0"/>
            </a:endParaRPr>
          </a:p>
        </p:txBody>
      </p:sp>
      <p:sp>
        <p:nvSpPr>
          <p:cNvPr id="4250" name="Text Box 154"/>
          <p:cNvSpPr txBox="1">
            <a:spLocks noChangeArrowheads="1"/>
          </p:cNvSpPr>
          <p:nvPr/>
        </p:nvSpPr>
        <p:spPr bwMode="auto">
          <a:xfrm>
            <a:off x="6556376" y="2009410"/>
            <a:ext cx="1610430" cy="41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thermosphere</a:t>
            </a:r>
            <a:endParaRPr lang="en-US" sz="2000">
              <a:latin typeface="Arial" charset="0"/>
            </a:endParaRPr>
          </a:p>
        </p:txBody>
      </p:sp>
      <p:sp>
        <p:nvSpPr>
          <p:cNvPr id="4251" name="Text Box 155"/>
          <p:cNvSpPr txBox="1">
            <a:spLocks noChangeArrowheads="1"/>
          </p:cNvSpPr>
          <p:nvPr/>
        </p:nvSpPr>
        <p:spPr bwMode="auto">
          <a:xfrm>
            <a:off x="6648098" y="2656010"/>
            <a:ext cx="1409347" cy="4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mesosphere</a:t>
            </a:r>
            <a:endParaRPr lang="en-US" sz="2000">
              <a:latin typeface="Arial" charset="0"/>
            </a:endParaRPr>
          </a:p>
        </p:txBody>
      </p:sp>
      <p:sp>
        <p:nvSpPr>
          <p:cNvPr id="4252" name="Text Box 156"/>
          <p:cNvSpPr txBox="1">
            <a:spLocks noChangeArrowheads="1"/>
          </p:cNvSpPr>
          <p:nvPr/>
        </p:nvSpPr>
        <p:spPr bwMode="auto">
          <a:xfrm>
            <a:off x="6186828" y="3207362"/>
            <a:ext cx="2644096"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a:latin typeface="Tekton" charset="0"/>
              </a:rPr>
              <a:t>stratosphere </a:t>
            </a:r>
          </a:p>
          <a:p>
            <a:pPr algn="ctr"/>
            <a:r>
              <a:rPr lang="en-US" sz="2000">
                <a:latin typeface="Tekton" charset="0"/>
              </a:rPr>
              <a:t>(</a:t>
            </a:r>
            <a:r>
              <a:rPr lang="en-US" sz="1800">
                <a:latin typeface="Tekton" charset="0"/>
              </a:rPr>
              <a:t>contains the ozone layer</a:t>
            </a:r>
            <a:r>
              <a:rPr lang="en-US" sz="2000">
                <a:latin typeface="Tekton" charset="0"/>
              </a:rPr>
              <a:t>)</a:t>
            </a:r>
            <a:endParaRPr lang="en-US" sz="2000">
              <a:latin typeface="Arial" charset="0"/>
            </a:endParaRPr>
          </a:p>
        </p:txBody>
      </p:sp>
      <p:sp>
        <p:nvSpPr>
          <p:cNvPr id="4253" name="Text Box 157"/>
          <p:cNvSpPr txBox="1">
            <a:spLocks noChangeArrowheads="1"/>
          </p:cNvSpPr>
          <p:nvPr/>
        </p:nvSpPr>
        <p:spPr bwMode="auto">
          <a:xfrm>
            <a:off x="6544028" y="4088423"/>
            <a:ext cx="1434042" cy="4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Tekton" charset="0"/>
              </a:rPr>
              <a:t>troposphere</a:t>
            </a:r>
          </a:p>
        </p:txBody>
      </p:sp>
      <p:sp>
        <p:nvSpPr>
          <p:cNvPr id="4255" name="Text Box 159"/>
          <p:cNvSpPr txBox="1">
            <a:spLocks noChangeArrowheads="1"/>
          </p:cNvSpPr>
          <p:nvPr/>
        </p:nvSpPr>
        <p:spPr bwMode="auto">
          <a:xfrm>
            <a:off x="4848932" y="2751260"/>
            <a:ext cx="184656"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endParaRPr lang="en-US" sz="2000">
              <a:latin typeface="Tekton" charset="0"/>
            </a:endParaRPr>
          </a:p>
        </p:txBody>
      </p:sp>
      <p:sp>
        <p:nvSpPr>
          <p:cNvPr id="4257" name="Text Box 161"/>
          <p:cNvSpPr txBox="1">
            <a:spLocks noChangeArrowheads="1"/>
          </p:cNvSpPr>
          <p:nvPr/>
        </p:nvSpPr>
        <p:spPr bwMode="auto">
          <a:xfrm>
            <a:off x="4153959" y="3859458"/>
            <a:ext cx="2084917" cy="72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a:latin typeface="Tekton" charset="0"/>
              </a:rPr>
              <a:t>first layer closest </a:t>
            </a:r>
          </a:p>
          <a:p>
            <a:pPr algn="ctr"/>
            <a:r>
              <a:rPr lang="en-US" sz="2000">
                <a:latin typeface="Tekton" charset="0"/>
              </a:rPr>
              <a:t>to where we live</a:t>
            </a:r>
          </a:p>
        </p:txBody>
      </p:sp>
      <p:sp>
        <p:nvSpPr>
          <p:cNvPr id="4258" name="Rectangle 162"/>
          <p:cNvSpPr>
            <a:spLocks noChangeArrowheads="1"/>
          </p:cNvSpPr>
          <p:nvPr/>
        </p:nvSpPr>
        <p:spPr bwMode="auto">
          <a:xfrm>
            <a:off x="1834445" y="802298"/>
            <a:ext cx="349553" cy="27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100">
                <a:latin typeface="Tekton" charset="0"/>
              </a:rPr>
              <a:t>12</a:t>
            </a:r>
          </a:p>
        </p:txBody>
      </p:sp>
      <p:sp>
        <p:nvSpPr>
          <p:cNvPr id="4260" name="Rectangle 164"/>
          <p:cNvSpPr>
            <a:spLocks noChangeArrowheads="1"/>
          </p:cNvSpPr>
          <p:nvPr/>
        </p:nvSpPr>
        <p:spPr bwMode="auto">
          <a:xfrm>
            <a:off x="7923390" y="899380"/>
            <a:ext cx="606033" cy="24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900">
                <a:latin typeface="Tekton" charset="0"/>
              </a:rPr>
              <a:t>12/2/06</a:t>
            </a:r>
            <a:endParaRPr lang="en-US" sz="1100">
              <a:latin typeface="Tekton" charset="0"/>
            </a:endParaRPr>
          </a:p>
        </p:txBody>
      </p:sp>
      <p:sp>
        <p:nvSpPr>
          <p:cNvPr id="4261" name="Oval 165"/>
          <p:cNvSpPr>
            <a:spLocks noChangeArrowheads="1"/>
          </p:cNvSpPr>
          <p:nvPr/>
        </p:nvSpPr>
        <p:spPr bwMode="auto">
          <a:xfrm>
            <a:off x="4041070" y="111736"/>
            <a:ext cx="1862667"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endParaRPr lang="en-US" sz="2700">
              <a:cs typeface="ＭＳ Ｐゴシック" charset="0"/>
            </a:endParaRPr>
          </a:p>
        </p:txBody>
      </p:sp>
      <p:sp>
        <p:nvSpPr>
          <p:cNvPr id="4262" name="Text Box 166"/>
          <p:cNvSpPr txBox="1">
            <a:spLocks noChangeArrowheads="1"/>
          </p:cNvSpPr>
          <p:nvPr/>
        </p:nvSpPr>
        <p:spPr bwMode="auto">
          <a:xfrm>
            <a:off x="4222750" y="148371"/>
            <a:ext cx="1546795" cy="59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600"/>
              <a:t>Acquire content </a:t>
            </a:r>
          </a:p>
          <a:p>
            <a:r>
              <a:rPr lang="en-US" sz="1600"/>
              <a:t>knowledge</a:t>
            </a:r>
            <a:endParaRPr lang="en-US"/>
          </a:p>
        </p:txBody>
      </p:sp>
      <p:sp>
        <p:nvSpPr>
          <p:cNvPr id="4263" name="Freeform 167"/>
          <p:cNvSpPr>
            <a:spLocks/>
          </p:cNvSpPr>
          <p:nvPr/>
        </p:nvSpPr>
        <p:spPr bwMode="auto">
          <a:xfrm flipH="1">
            <a:off x="4880681" y="736356"/>
            <a:ext cx="1481667" cy="950669"/>
          </a:xfrm>
          <a:custGeom>
            <a:avLst/>
            <a:gdLst>
              <a:gd name="T0" fmla="*/ 484 w 484"/>
              <a:gd name="T1" fmla="*/ 0 h 376"/>
              <a:gd name="T2" fmla="*/ 0 w 484"/>
              <a:gd name="T3" fmla="*/ 0 h 376"/>
              <a:gd name="T4" fmla="*/ 0 w 484"/>
              <a:gd name="T5" fmla="*/ 376 h 376"/>
            </a:gdLst>
            <a:ahLst/>
            <a:cxnLst>
              <a:cxn ang="0">
                <a:pos x="T0" y="T1"/>
              </a:cxn>
              <a:cxn ang="0">
                <a:pos x="T2" y="T3"/>
              </a:cxn>
              <a:cxn ang="0">
                <a:pos x="T4" y="T5"/>
              </a:cxn>
            </a:cxnLst>
            <a:rect l="0" t="0" r="r" b="b"/>
            <a:pathLst>
              <a:path w="484" h="376">
                <a:moveTo>
                  <a:pt x="484" y="0"/>
                </a:moveTo>
                <a:lnTo>
                  <a:pt x="0" y="0"/>
                </a:lnTo>
                <a:lnTo>
                  <a:pt x="0" y="376"/>
                </a:lnTo>
              </a:path>
            </a:pathLst>
          </a:custGeom>
          <a:noFill/>
          <a:ln w="38100" cmpd="sng">
            <a:solidFill>
              <a:srgbClr val="B7020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4264" name="Rectangle 168"/>
          <p:cNvSpPr>
            <a:spLocks noChangeArrowheads="1"/>
          </p:cNvSpPr>
          <p:nvPr/>
        </p:nvSpPr>
        <p:spPr bwMode="auto">
          <a:xfrm>
            <a:off x="696737" y="5431082"/>
            <a:ext cx="7976306" cy="1089879"/>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Tree>
    <p:extLst>
      <p:ext uri="{BB962C8B-B14F-4D97-AF65-F5344CB8AC3E}">
        <p14:creationId xmlns:p14="http://schemas.microsoft.com/office/powerpoint/2010/main" val="4932084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177323" cy="5262979"/>
          </a:xfrm>
          <a:prstGeom prst="rect">
            <a:avLst/>
          </a:prstGeom>
        </p:spPr>
        <p:txBody>
          <a:bodyPr wrap="square">
            <a:spAutoFit/>
          </a:bodyPr>
          <a:lstStyle/>
          <a:p>
            <a:pPr lvl="0"/>
            <a:r>
              <a:rPr lang="en-US" dirty="0"/>
              <a:t>Key Ideas and Details:</a:t>
            </a:r>
          </a:p>
          <a:p>
            <a:pPr lvl="0"/>
            <a:r>
              <a:rPr lang="en-US" dirty="0"/>
              <a:t>	</a:t>
            </a:r>
            <a:r>
              <a:rPr lang="en-US" sz="2400" b="1" dirty="0"/>
              <a:t>Determine  information, make inferences, cite evidence, draw conclusions</a:t>
            </a:r>
          </a:p>
          <a:p>
            <a:pPr lvl="0"/>
            <a:r>
              <a:rPr lang="en-US" dirty="0"/>
              <a:t>	Determine central ideas or themes , their development and summarize</a:t>
            </a:r>
          </a:p>
          <a:p>
            <a:pPr lvl="0"/>
            <a:r>
              <a:rPr lang="en-US" dirty="0"/>
              <a:t>	Analyze development of people, events and ideas.</a:t>
            </a:r>
          </a:p>
          <a:p>
            <a:pPr lvl="0"/>
            <a:r>
              <a:rPr lang="en-US" dirty="0" smtClean="0"/>
              <a:t>Craft </a:t>
            </a:r>
            <a:r>
              <a:rPr lang="en-US" dirty="0"/>
              <a:t>and Structure</a:t>
            </a:r>
          </a:p>
          <a:p>
            <a:pPr lvl="0"/>
            <a:r>
              <a:rPr lang="en-US" dirty="0"/>
              <a:t>	Interpret </a:t>
            </a:r>
            <a:r>
              <a:rPr lang="en-US" b="1" dirty="0"/>
              <a:t>words and phrases</a:t>
            </a:r>
          </a:p>
          <a:p>
            <a:pPr lvl="0"/>
            <a:r>
              <a:rPr lang="en-US" dirty="0"/>
              <a:t>	Analyze structure of text to get the big picture</a:t>
            </a:r>
          </a:p>
          <a:p>
            <a:pPr lvl="0"/>
            <a:r>
              <a:rPr lang="en-US" dirty="0"/>
              <a:t>	Assess point of view or purpose</a:t>
            </a:r>
          </a:p>
          <a:p>
            <a:pPr lvl="0"/>
            <a:endParaRPr lang="en-US" dirty="0"/>
          </a:p>
          <a:p>
            <a:pPr lvl="0"/>
            <a:r>
              <a:rPr lang="en-US" dirty="0"/>
              <a:t>Integrate knowledge and Ideas</a:t>
            </a:r>
          </a:p>
          <a:p>
            <a:pPr lvl="0"/>
            <a:r>
              <a:rPr lang="en-US" dirty="0"/>
              <a:t>	</a:t>
            </a:r>
            <a:r>
              <a:rPr lang="en-US" sz="2400" b="1" dirty="0"/>
              <a:t>Integrate and evaluate content in different formats</a:t>
            </a:r>
          </a:p>
          <a:p>
            <a:pPr lvl="0"/>
            <a:r>
              <a:rPr lang="en-US" dirty="0"/>
              <a:t>	Identify and evaluate arguments, claims,  reasoning and evidence</a:t>
            </a:r>
          </a:p>
          <a:p>
            <a:pPr lvl="0"/>
            <a:r>
              <a:rPr lang="en-US" dirty="0"/>
              <a:t>	</a:t>
            </a:r>
            <a:r>
              <a:rPr lang="en-US" sz="2400" b="1" dirty="0"/>
              <a:t>Compare approaches to different themes or topics</a:t>
            </a:r>
          </a:p>
          <a:p>
            <a:pPr lvl="0"/>
            <a:endParaRPr lang="en-US" sz="2400" b="1" dirty="0"/>
          </a:p>
          <a:p>
            <a:pPr lvl="0"/>
            <a:r>
              <a:rPr lang="en-US" dirty="0"/>
              <a:t>Range </a:t>
            </a:r>
          </a:p>
          <a:p>
            <a:pPr lvl="0"/>
            <a:endParaRPr lang="en-US" dirty="0"/>
          </a:p>
        </p:txBody>
      </p:sp>
      <p:sp>
        <p:nvSpPr>
          <p:cNvPr id="5" name="Title 4"/>
          <p:cNvSpPr>
            <a:spLocks noGrp="1"/>
          </p:cNvSpPr>
          <p:nvPr>
            <p:ph type="ctrTitle"/>
          </p:nvPr>
        </p:nvSpPr>
        <p:spPr>
          <a:xfrm>
            <a:off x="1236020" y="818457"/>
            <a:ext cx="7382104" cy="1179382"/>
          </a:xfrm>
        </p:spPr>
        <p:txBody>
          <a:bodyPr>
            <a:normAutofit fontScale="90000"/>
          </a:bodyPr>
          <a:lstStyle/>
          <a:p>
            <a:r>
              <a:rPr lang="en-US" dirty="0" smtClean="0"/>
              <a:t>The Match: Concept  Comparison</a:t>
            </a:r>
            <a:endParaRPr lang="en-US" dirty="0"/>
          </a:p>
        </p:txBody>
      </p:sp>
    </p:spTree>
    <p:extLst>
      <p:ext uri="{BB962C8B-B14F-4D97-AF65-F5344CB8AC3E}">
        <p14:creationId xmlns:p14="http://schemas.microsoft.com/office/powerpoint/2010/main" val="19788322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4" name="Line 82"/>
          <p:cNvSpPr>
            <a:spLocks noChangeShapeType="1"/>
          </p:cNvSpPr>
          <p:nvPr/>
        </p:nvSpPr>
        <p:spPr bwMode="auto">
          <a:xfrm flipH="1">
            <a:off x="1725084" y="888391"/>
            <a:ext cx="1407583" cy="3240331"/>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194" name="Text Box 2"/>
          <p:cNvSpPr txBox="1">
            <a:spLocks noChangeArrowheads="1"/>
          </p:cNvSpPr>
          <p:nvPr/>
        </p:nvSpPr>
        <p:spPr bwMode="auto">
          <a:xfrm>
            <a:off x="2485321" y="1886683"/>
            <a:ext cx="549389"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Concept</a:t>
            </a:r>
          </a:p>
        </p:txBody>
      </p:sp>
      <p:sp>
        <p:nvSpPr>
          <p:cNvPr id="8195" name="Rectangle 3"/>
          <p:cNvSpPr>
            <a:spLocks noChangeArrowheads="1"/>
          </p:cNvSpPr>
          <p:nvPr/>
        </p:nvSpPr>
        <p:spPr bwMode="auto">
          <a:xfrm>
            <a:off x="2608792" y="1403106"/>
            <a:ext cx="3914069" cy="4103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196" name="AutoShape 4"/>
          <p:cNvSpPr>
            <a:spLocks noChangeArrowheads="1"/>
          </p:cNvSpPr>
          <p:nvPr/>
        </p:nvSpPr>
        <p:spPr bwMode="auto">
          <a:xfrm>
            <a:off x="866070" y="1881188"/>
            <a:ext cx="3369028" cy="468923"/>
          </a:xfrm>
          <a:prstGeom prst="roundRect">
            <a:avLst>
              <a:gd name="adj"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197" name="Rectangle 5"/>
          <p:cNvSpPr>
            <a:spLocks noChangeArrowheads="1"/>
          </p:cNvSpPr>
          <p:nvPr/>
        </p:nvSpPr>
        <p:spPr bwMode="auto">
          <a:xfrm>
            <a:off x="1075973" y="2427044"/>
            <a:ext cx="6783917" cy="108438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198" name="Line 6"/>
          <p:cNvSpPr>
            <a:spLocks noChangeShapeType="1"/>
          </p:cNvSpPr>
          <p:nvPr/>
        </p:nvSpPr>
        <p:spPr bwMode="auto">
          <a:xfrm>
            <a:off x="4443237" y="2430708"/>
            <a:ext cx="0" cy="1075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199" name="Rectangle 7"/>
          <p:cNvSpPr>
            <a:spLocks noChangeArrowheads="1"/>
          </p:cNvSpPr>
          <p:nvPr/>
        </p:nvSpPr>
        <p:spPr bwMode="auto">
          <a:xfrm>
            <a:off x="1077737" y="3628660"/>
            <a:ext cx="1661583" cy="1981933"/>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00" name="Rectangle 8"/>
          <p:cNvSpPr>
            <a:spLocks noChangeArrowheads="1"/>
          </p:cNvSpPr>
          <p:nvPr/>
        </p:nvSpPr>
        <p:spPr bwMode="auto">
          <a:xfrm>
            <a:off x="2903361" y="3639649"/>
            <a:ext cx="3150306" cy="95799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01" name="AutoShape 9"/>
          <p:cNvSpPr>
            <a:spLocks noChangeArrowheads="1"/>
          </p:cNvSpPr>
          <p:nvPr/>
        </p:nvSpPr>
        <p:spPr bwMode="auto">
          <a:xfrm flipH="1" flipV="1">
            <a:off x="4353278" y="3511429"/>
            <a:ext cx="171098" cy="148370"/>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02" name="Rectangle 10"/>
          <p:cNvSpPr>
            <a:spLocks noChangeArrowheads="1"/>
          </p:cNvSpPr>
          <p:nvPr/>
        </p:nvSpPr>
        <p:spPr bwMode="auto">
          <a:xfrm>
            <a:off x="6187723" y="3654304"/>
            <a:ext cx="1668639" cy="9250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03" name="Rectangle 11"/>
          <p:cNvSpPr>
            <a:spLocks noChangeArrowheads="1"/>
          </p:cNvSpPr>
          <p:nvPr/>
        </p:nvSpPr>
        <p:spPr bwMode="auto">
          <a:xfrm>
            <a:off x="6193015" y="4681905"/>
            <a:ext cx="1659819" cy="91403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04" name="Rectangle 12"/>
          <p:cNvSpPr>
            <a:spLocks noChangeArrowheads="1"/>
          </p:cNvSpPr>
          <p:nvPr/>
        </p:nvSpPr>
        <p:spPr bwMode="auto">
          <a:xfrm>
            <a:off x="2903361" y="4683737"/>
            <a:ext cx="3146778" cy="91769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05" name="Rectangle 13"/>
          <p:cNvSpPr>
            <a:spLocks noChangeArrowheads="1"/>
          </p:cNvSpPr>
          <p:nvPr/>
        </p:nvSpPr>
        <p:spPr bwMode="auto">
          <a:xfrm>
            <a:off x="1067153" y="5694852"/>
            <a:ext cx="6877402" cy="74001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06" name="Text Box 14"/>
          <p:cNvSpPr txBox="1">
            <a:spLocks noChangeArrowheads="1"/>
          </p:cNvSpPr>
          <p:nvPr/>
        </p:nvSpPr>
        <p:spPr bwMode="auto">
          <a:xfrm>
            <a:off x="3443112" y="967154"/>
            <a:ext cx="2395361" cy="4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latin typeface="Arial" charset="0"/>
              </a:rPr>
              <a:t>Comparison Table</a:t>
            </a:r>
          </a:p>
        </p:txBody>
      </p:sp>
      <p:sp>
        <p:nvSpPr>
          <p:cNvPr id="8207" name="Text Box 15"/>
          <p:cNvSpPr txBox="1">
            <a:spLocks noChangeArrowheads="1"/>
          </p:cNvSpPr>
          <p:nvPr/>
        </p:nvSpPr>
        <p:spPr bwMode="auto">
          <a:xfrm>
            <a:off x="2836334" y="1972775"/>
            <a:ext cx="184656"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endParaRPr lang="en-US" sz="800"/>
          </a:p>
        </p:txBody>
      </p:sp>
      <p:grpSp>
        <p:nvGrpSpPr>
          <p:cNvPr id="8208" name="Group 16"/>
          <p:cNvGrpSpPr>
            <a:grpSpLocks/>
          </p:cNvGrpSpPr>
          <p:nvPr/>
        </p:nvGrpSpPr>
        <p:grpSpPr bwMode="auto">
          <a:xfrm>
            <a:off x="4138100" y="1456226"/>
            <a:ext cx="67830" cy="389167"/>
            <a:chOff x="2616" y="422"/>
            <a:chExt cx="45" cy="270"/>
          </a:xfrm>
        </p:grpSpPr>
        <p:sp>
          <p:nvSpPr>
            <p:cNvPr id="8209" name="Rectangle 17"/>
            <p:cNvSpPr>
              <a:spLocks noChangeArrowheads="1"/>
            </p:cNvSpPr>
            <p:nvPr/>
          </p:nvSpPr>
          <p:spPr bwMode="auto">
            <a:xfrm>
              <a:off x="2635" y="422"/>
              <a:ext cx="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2</a:t>
              </a:r>
              <a:endParaRPr lang="en-US" sz="600">
                <a:latin typeface="Times" charset="0"/>
              </a:endParaRPr>
            </a:p>
          </p:txBody>
        </p:sp>
        <p:sp>
          <p:nvSpPr>
            <p:cNvPr id="8210" name="Oval 18"/>
            <p:cNvSpPr>
              <a:spLocks noChangeAspect="1" noChangeArrowheads="1"/>
            </p:cNvSpPr>
            <p:nvPr/>
          </p:nvSpPr>
          <p:spPr bwMode="auto">
            <a:xfrm>
              <a:off x="2616" y="422"/>
              <a:ext cx="0" cy="2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11" name="Text Box 19"/>
          <p:cNvSpPr txBox="1">
            <a:spLocks noChangeArrowheads="1"/>
          </p:cNvSpPr>
          <p:nvPr/>
        </p:nvSpPr>
        <p:spPr bwMode="auto">
          <a:xfrm>
            <a:off x="4171598" y="1403106"/>
            <a:ext cx="905506"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Overall Concept</a:t>
            </a:r>
          </a:p>
        </p:txBody>
      </p:sp>
      <p:grpSp>
        <p:nvGrpSpPr>
          <p:cNvPr id="8212" name="Group 20"/>
          <p:cNvGrpSpPr>
            <a:grpSpLocks/>
          </p:cNvGrpSpPr>
          <p:nvPr/>
        </p:nvGrpSpPr>
        <p:grpSpPr bwMode="auto">
          <a:xfrm>
            <a:off x="2455353" y="1936142"/>
            <a:ext cx="61961" cy="390439"/>
            <a:chOff x="2616" y="421"/>
            <a:chExt cx="42" cy="262"/>
          </a:xfrm>
        </p:grpSpPr>
        <p:sp>
          <p:nvSpPr>
            <p:cNvPr id="8213" name="Rectangle 21"/>
            <p:cNvSpPr>
              <a:spLocks noChangeArrowheads="1"/>
            </p:cNvSpPr>
            <p:nvPr/>
          </p:nvSpPr>
          <p:spPr bwMode="auto">
            <a:xfrm>
              <a:off x="2632" y="421"/>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1</a:t>
              </a:r>
              <a:endParaRPr lang="en-US" sz="600">
                <a:latin typeface="Times" charset="0"/>
              </a:endParaRPr>
            </a:p>
          </p:txBody>
        </p:sp>
        <p:sp>
          <p:nvSpPr>
            <p:cNvPr id="8214" name="Oval 22"/>
            <p:cNvSpPr>
              <a:spLocks noChangeAspect="1" noChangeArrowheads="1"/>
            </p:cNvSpPr>
            <p:nvPr/>
          </p:nvSpPr>
          <p:spPr bwMode="auto">
            <a:xfrm>
              <a:off x="2616" y="422"/>
              <a:ext cx="0" cy="2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grpSp>
        <p:nvGrpSpPr>
          <p:cNvPr id="8215" name="Group 23"/>
          <p:cNvGrpSpPr>
            <a:grpSpLocks/>
          </p:cNvGrpSpPr>
          <p:nvPr/>
        </p:nvGrpSpPr>
        <p:grpSpPr bwMode="auto">
          <a:xfrm>
            <a:off x="5880822" y="2447190"/>
            <a:ext cx="67830" cy="390608"/>
            <a:chOff x="2616" y="421"/>
            <a:chExt cx="45" cy="271"/>
          </a:xfrm>
        </p:grpSpPr>
        <p:sp>
          <p:nvSpPr>
            <p:cNvPr id="8216" name="Rectangle 24"/>
            <p:cNvSpPr>
              <a:spLocks noChangeArrowheads="1"/>
            </p:cNvSpPr>
            <p:nvPr/>
          </p:nvSpPr>
          <p:spPr bwMode="auto">
            <a:xfrm>
              <a:off x="2635" y="421"/>
              <a:ext cx="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3</a:t>
              </a:r>
              <a:endParaRPr lang="en-US" sz="600">
                <a:latin typeface="Times" charset="0"/>
              </a:endParaRPr>
            </a:p>
          </p:txBody>
        </p:sp>
        <p:sp>
          <p:nvSpPr>
            <p:cNvPr id="8217" name="Oval 25"/>
            <p:cNvSpPr>
              <a:spLocks noChangeAspect="1" noChangeArrowheads="1"/>
            </p:cNvSpPr>
            <p:nvPr/>
          </p:nvSpPr>
          <p:spPr bwMode="auto">
            <a:xfrm>
              <a:off x="2616" y="422"/>
              <a:ext cx="0" cy="2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18" name="Text Box 26"/>
          <p:cNvSpPr txBox="1">
            <a:spLocks noChangeArrowheads="1"/>
          </p:cNvSpPr>
          <p:nvPr/>
        </p:nvSpPr>
        <p:spPr bwMode="auto">
          <a:xfrm>
            <a:off x="5912556" y="2397736"/>
            <a:ext cx="851255"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Characteristics</a:t>
            </a:r>
          </a:p>
        </p:txBody>
      </p:sp>
      <p:grpSp>
        <p:nvGrpSpPr>
          <p:cNvPr id="8219" name="Group 27"/>
          <p:cNvGrpSpPr>
            <a:grpSpLocks/>
          </p:cNvGrpSpPr>
          <p:nvPr/>
        </p:nvGrpSpPr>
        <p:grpSpPr bwMode="auto">
          <a:xfrm>
            <a:off x="2384765" y="2447190"/>
            <a:ext cx="59171" cy="390608"/>
            <a:chOff x="2616" y="421"/>
            <a:chExt cx="41" cy="271"/>
          </a:xfrm>
        </p:grpSpPr>
        <p:sp>
          <p:nvSpPr>
            <p:cNvPr id="8220" name="Rectangle 28"/>
            <p:cNvSpPr>
              <a:spLocks noChangeArrowheads="1"/>
            </p:cNvSpPr>
            <p:nvPr/>
          </p:nvSpPr>
          <p:spPr bwMode="auto">
            <a:xfrm>
              <a:off x="2630" y="421"/>
              <a:ext cx="2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3</a:t>
              </a:r>
              <a:endParaRPr lang="en-US" sz="600">
                <a:latin typeface="Times" charset="0"/>
              </a:endParaRPr>
            </a:p>
          </p:txBody>
        </p:sp>
        <p:sp>
          <p:nvSpPr>
            <p:cNvPr id="8221" name="Oval 29"/>
            <p:cNvSpPr>
              <a:spLocks noChangeAspect="1" noChangeArrowheads="1"/>
            </p:cNvSpPr>
            <p:nvPr/>
          </p:nvSpPr>
          <p:spPr bwMode="auto">
            <a:xfrm>
              <a:off x="2616" y="422"/>
              <a:ext cx="0" cy="2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22" name="Text Box 30"/>
          <p:cNvSpPr txBox="1">
            <a:spLocks noChangeArrowheads="1"/>
          </p:cNvSpPr>
          <p:nvPr/>
        </p:nvSpPr>
        <p:spPr bwMode="auto">
          <a:xfrm>
            <a:off x="2416528" y="2397736"/>
            <a:ext cx="851255"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Characteristics</a:t>
            </a:r>
          </a:p>
        </p:txBody>
      </p:sp>
      <p:grpSp>
        <p:nvGrpSpPr>
          <p:cNvPr id="8223" name="Group 31"/>
          <p:cNvGrpSpPr>
            <a:grpSpLocks/>
          </p:cNvGrpSpPr>
          <p:nvPr/>
        </p:nvGrpSpPr>
        <p:grpSpPr bwMode="auto">
          <a:xfrm>
            <a:off x="1598072" y="3667123"/>
            <a:ext cx="59010" cy="390608"/>
            <a:chOff x="2616" y="421"/>
            <a:chExt cx="40" cy="271"/>
          </a:xfrm>
        </p:grpSpPr>
        <p:sp>
          <p:nvSpPr>
            <p:cNvPr id="8224" name="Rectangle 32"/>
            <p:cNvSpPr>
              <a:spLocks noChangeArrowheads="1"/>
            </p:cNvSpPr>
            <p:nvPr/>
          </p:nvSpPr>
          <p:spPr bwMode="auto">
            <a:xfrm>
              <a:off x="2630" y="421"/>
              <a:ext cx="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9</a:t>
              </a:r>
              <a:endParaRPr lang="en-US" sz="600">
                <a:latin typeface="Times" charset="0"/>
              </a:endParaRPr>
            </a:p>
          </p:txBody>
        </p:sp>
        <p:sp>
          <p:nvSpPr>
            <p:cNvPr id="8225" name="Oval 33"/>
            <p:cNvSpPr>
              <a:spLocks noChangeAspect="1" noChangeArrowheads="1"/>
            </p:cNvSpPr>
            <p:nvPr/>
          </p:nvSpPr>
          <p:spPr bwMode="auto">
            <a:xfrm>
              <a:off x="2616" y="422"/>
              <a:ext cx="0" cy="2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26" name="Text Box 34"/>
          <p:cNvSpPr txBox="1">
            <a:spLocks noChangeArrowheads="1"/>
          </p:cNvSpPr>
          <p:nvPr/>
        </p:nvSpPr>
        <p:spPr bwMode="auto">
          <a:xfrm>
            <a:off x="1628070" y="3615837"/>
            <a:ext cx="657842"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Extensions</a:t>
            </a:r>
          </a:p>
        </p:txBody>
      </p:sp>
      <p:grpSp>
        <p:nvGrpSpPr>
          <p:cNvPr id="8227" name="Group 35"/>
          <p:cNvGrpSpPr>
            <a:grpSpLocks/>
          </p:cNvGrpSpPr>
          <p:nvPr/>
        </p:nvGrpSpPr>
        <p:grpSpPr bwMode="auto">
          <a:xfrm>
            <a:off x="4039294" y="3674450"/>
            <a:ext cx="59010" cy="390608"/>
            <a:chOff x="2616" y="421"/>
            <a:chExt cx="40" cy="271"/>
          </a:xfrm>
        </p:grpSpPr>
        <p:sp>
          <p:nvSpPr>
            <p:cNvPr id="8228" name="Rectangle 36"/>
            <p:cNvSpPr>
              <a:spLocks noChangeArrowheads="1"/>
            </p:cNvSpPr>
            <p:nvPr/>
          </p:nvSpPr>
          <p:spPr bwMode="auto">
            <a:xfrm>
              <a:off x="2630" y="421"/>
              <a:ext cx="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4</a:t>
              </a:r>
              <a:endParaRPr lang="en-US" sz="600">
                <a:latin typeface="Times" charset="0"/>
              </a:endParaRPr>
            </a:p>
          </p:txBody>
        </p:sp>
        <p:sp>
          <p:nvSpPr>
            <p:cNvPr id="8229" name="Oval 37"/>
            <p:cNvSpPr>
              <a:spLocks noChangeAspect="1" noChangeArrowheads="1"/>
            </p:cNvSpPr>
            <p:nvPr/>
          </p:nvSpPr>
          <p:spPr bwMode="auto">
            <a:xfrm>
              <a:off x="2616" y="422"/>
              <a:ext cx="0" cy="2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30" name="Text Box 38"/>
          <p:cNvSpPr txBox="1">
            <a:spLocks noChangeArrowheads="1"/>
          </p:cNvSpPr>
          <p:nvPr/>
        </p:nvSpPr>
        <p:spPr bwMode="auto">
          <a:xfrm>
            <a:off x="4071056" y="3623164"/>
            <a:ext cx="1076426"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Like Characteristics</a:t>
            </a:r>
          </a:p>
        </p:txBody>
      </p:sp>
      <p:grpSp>
        <p:nvGrpSpPr>
          <p:cNvPr id="8231" name="Group 39"/>
          <p:cNvGrpSpPr>
            <a:grpSpLocks/>
          </p:cNvGrpSpPr>
          <p:nvPr/>
        </p:nvGrpSpPr>
        <p:grpSpPr bwMode="auto">
          <a:xfrm>
            <a:off x="3975825" y="4725863"/>
            <a:ext cx="61961" cy="390608"/>
            <a:chOff x="2616" y="421"/>
            <a:chExt cx="42" cy="271"/>
          </a:xfrm>
        </p:grpSpPr>
        <p:sp>
          <p:nvSpPr>
            <p:cNvPr id="8232" name="Rectangle 40"/>
            <p:cNvSpPr>
              <a:spLocks noChangeArrowheads="1"/>
            </p:cNvSpPr>
            <p:nvPr/>
          </p:nvSpPr>
          <p:spPr bwMode="auto">
            <a:xfrm>
              <a:off x="2632" y="421"/>
              <a:ext cx="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6</a:t>
              </a:r>
              <a:endParaRPr lang="en-US" sz="600">
                <a:latin typeface="Times" charset="0"/>
              </a:endParaRPr>
            </a:p>
          </p:txBody>
        </p:sp>
        <p:sp>
          <p:nvSpPr>
            <p:cNvPr id="8233" name="Oval 41"/>
            <p:cNvSpPr>
              <a:spLocks noChangeAspect="1" noChangeArrowheads="1"/>
            </p:cNvSpPr>
            <p:nvPr/>
          </p:nvSpPr>
          <p:spPr bwMode="auto">
            <a:xfrm>
              <a:off x="2616" y="422"/>
              <a:ext cx="0" cy="2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34" name="Text Box 42"/>
          <p:cNvSpPr txBox="1">
            <a:spLocks noChangeArrowheads="1"/>
          </p:cNvSpPr>
          <p:nvPr/>
        </p:nvSpPr>
        <p:spPr bwMode="auto">
          <a:xfrm>
            <a:off x="4009320" y="4674577"/>
            <a:ext cx="1167647"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Unlike Characteristics</a:t>
            </a:r>
          </a:p>
        </p:txBody>
      </p:sp>
      <p:grpSp>
        <p:nvGrpSpPr>
          <p:cNvPr id="8235" name="Group 43"/>
          <p:cNvGrpSpPr>
            <a:grpSpLocks/>
          </p:cNvGrpSpPr>
          <p:nvPr/>
        </p:nvGrpSpPr>
        <p:grpSpPr bwMode="auto">
          <a:xfrm>
            <a:off x="4395635" y="5742479"/>
            <a:ext cx="56060" cy="390439"/>
            <a:chOff x="2616" y="421"/>
            <a:chExt cx="38" cy="262"/>
          </a:xfrm>
        </p:grpSpPr>
        <p:sp>
          <p:nvSpPr>
            <p:cNvPr id="8236" name="Rectangle 44"/>
            <p:cNvSpPr>
              <a:spLocks noChangeArrowheads="1"/>
            </p:cNvSpPr>
            <p:nvPr/>
          </p:nvSpPr>
          <p:spPr bwMode="auto">
            <a:xfrm>
              <a:off x="2628" y="421"/>
              <a:ext cx="26"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8</a:t>
              </a:r>
              <a:endParaRPr lang="en-US" sz="600">
                <a:latin typeface="Times" charset="0"/>
              </a:endParaRPr>
            </a:p>
          </p:txBody>
        </p:sp>
        <p:sp>
          <p:nvSpPr>
            <p:cNvPr id="8237" name="Oval 45"/>
            <p:cNvSpPr>
              <a:spLocks noChangeAspect="1" noChangeArrowheads="1"/>
            </p:cNvSpPr>
            <p:nvPr/>
          </p:nvSpPr>
          <p:spPr bwMode="auto">
            <a:xfrm>
              <a:off x="2616" y="422"/>
              <a:ext cx="0" cy="2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38" name="Text Box 46"/>
          <p:cNvSpPr txBox="1">
            <a:spLocks noChangeArrowheads="1"/>
          </p:cNvSpPr>
          <p:nvPr/>
        </p:nvSpPr>
        <p:spPr bwMode="auto">
          <a:xfrm>
            <a:off x="4427362" y="5693020"/>
            <a:ext cx="617817"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Summary</a:t>
            </a:r>
          </a:p>
        </p:txBody>
      </p:sp>
      <p:grpSp>
        <p:nvGrpSpPr>
          <p:cNvPr id="8239" name="Group 47"/>
          <p:cNvGrpSpPr>
            <a:grpSpLocks/>
          </p:cNvGrpSpPr>
          <p:nvPr/>
        </p:nvGrpSpPr>
        <p:grpSpPr bwMode="auto">
          <a:xfrm>
            <a:off x="6656920" y="3705594"/>
            <a:ext cx="63436" cy="392623"/>
            <a:chOff x="2616" y="420"/>
            <a:chExt cx="43" cy="259"/>
          </a:xfrm>
        </p:grpSpPr>
        <p:sp>
          <p:nvSpPr>
            <p:cNvPr id="8240" name="Rectangle 48"/>
            <p:cNvSpPr>
              <a:spLocks noChangeArrowheads="1"/>
            </p:cNvSpPr>
            <p:nvPr/>
          </p:nvSpPr>
          <p:spPr bwMode="auto">
            <a:xfrm>
              <a:off x="2633" y="420"/>
              <a:ext cx="26"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5</a:t>
              </a:r>
              <a:endParaRPr lang="en-US" sz="600">
                <a:latin typeface="Times" charset="0"/>
              </a:endParaRPr>
            </a:p>
          </p:txBody>
        </p:sp>
        <p:sp>
          <p:nvSpPr>
            <p:cNvPr id="8241" name="Oval 49"/>
            <p:cNvSpPr>
              <a:spLocks noChangeAspect="1" noChangeArrowheads="1"/>
            </p:cNvSpPr>
            <p:nvPr/>
          </p:nvSpPr>
          <p:spPr bwMode="auto">
            <a:xfrm>
              <a:off x="2616" y="422"/>
              <a:ext cx="0" cy="25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42" name="Text Box 50"/>
          <p:cNvSpPr txBox="1">
            <a:spLocks noChangeArrowheads="1"/>
          </p:cNvSpPr>
          <p:nvPr/>
        </p:nvSpPr>
        <p:spPr bwMode="auto">
          <a:xfrm>
            <a:off x="6688667" y="3657967"/>
            <a:ext cx="877003"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Like Categories</a:t>
            </a:r>
          </a:p>
        </p:txBody>
      </p:sp>
      <p:grpSp>
        <p:nvGrpSpPr>
          <p:cNvPr id="8243" name="Group 51"/>
          <p:cNvGrpSpPr>
            <a:grpSpLocks/>
          </p:cNvGrpSpPr>
          <p:nvPr/>
        </p:nvGrpSpPr>
        <p:grpSpPr bwMode="auto">
          <a:xfrm>
            <a:off x="6630479" y="4731362"/>
            <a:ext cx="59170" cy="391929"/>
            <a:chOff x="2616" y="420"/>
            <a:chExt cx="41" cy="263"/>
          </a:xfrm>
        </p:grpSpPr>
        <p:sp>
          <p:nvSpPr>
            <p:cNvPr id="8244" name="Rectangle 52"/>
            <p:cNvSpPr>
              <a:spLocks noChangeArrowheads="1"/>
            </p:cNvSpPr>
            <p:nvPr/>
          </p:nvSpPr>
          <p:spPr bwMode="auto">
            <a:xfrm>
              <a:off x="2630" y="420"/>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7</a:t>
              </a:r>
              <a:endParaRPr lang="en-US" sz="600">
                <a:latin typeface="Times" charset="0"/>
              </a:endParaRPr>
            </a:p>
          </p:txBody>
        </p:sp>
        <p:sp>
          <p:nvSpPr>
            <p:cNvPr id="8245" name="Oval 53"/>
            <p:cNvSpPr>
              <a:spLocks noChangeAspect="1" noChangeArrowheads="1"/>
            </p:cNvSpPr>
            <p:nvPr/>
          </p:nvSpPr>
          <p:spPr bwMode="auto">
            <a:xfrm>
              <a:off x="2616" y="422"/>
              <a:ext cx="0" cy="2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46" name="Text Box 54"/>
          <p:cNvSpPr txBox="1">
            <a:spLocks noChangeArrowheads="1"/>
          </p:cNvSpPr>
          <p:nvPr/>
        </p:nvSpPr>
        <p:spPr bwMode="auto">
          <a:xfrm>
            <a:off x="6658682" y="4681904"/>
            <a:ext cx="968224"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Unlike Categories</a:t>
            </a:r>
          </a:p>
        </p:txBody>
      </p:sp>
      <p:sp>
        <p:nvSpPr>
          <p:cNvPr id="8247" name="AutoShape 55"/>
          <p:cNvSpPr>
            <a:spLocks noChangeArrowheads="1"/>
          </p:cNvSpPr>
          <p:nvPr/>
        </p:nvSpPr>
        <p:spPr bwMode="auto">
          <a:xfrm rot="-5463220" flipH="1" flipV="1">
            <a:off x="6045222" y="5080374"/>
            <a:ext cx="170350" cy="14640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48" name="AutoShape 56"/>
          <p:cNvSpPr>
            <a:spLocks noChangeArrowheads="1"/>
          </p:cNvSpPr>
          <p:nvPr/>
        </p:nvSpPr>
        <p:spPr bwMode="auto">
          <a:xfrm>
            <a:off x="4497917" y="1877525"/>
            <a:ext cx="3367264" cy="468923"/>
          </a:xfrm>
          <a:prstGeom prst="roundRect">
            <a:avLst>
              <a:gd name="adj"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grpSp>
        <p:nvGrpSpPr>
          <p:cNvPr id="8249" name="Group 57"/>
          <p:cNvGrpSpPr>
            <a:grpSpLocks/>
          </p:cNvGrpSpPr>
          <p:nvPr/>
        </p:nvGrpSpPr>
        <p:grpSpPr bwMode="auto">
          <a:xfrm>
            <a:off x="5905528" y="1936142"/>
            <a:ext cx="54842" cy="390439"/>
            <a:chOff x="2616" y="421"/>
            <a:chExt cx="38" cy="262"/>
          </a:xfrm>
        </p:grpSpPr>
        <p:sp>
          <p:nvSpPr>
            <p:cNvPr id="8250" name="Rectangle 58"/>
            <p:cNvSpPr>
              <a:spLocks noChangeArrowheads="1"/>
            </p:cNvSpPr>
            <p:nvPr/>
          </p:nvSpPr>
          <p:spPr bwMode="auto">
            <a:xfrm>
              <a:off x="2627" y="421"/>
              <a:ext cx="27"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067"/>
              <a:r>
                <a:rPr lang="en-US" sz="600">
                  <a:solidFill>
                    <a:srgbClr val="000000"/>
                  </a:solidFill>
                  <a:latin typeface="Times" charset="0"/>
                </a:rPr>
                <a:t>1</a:t>
              </a:r>
              <a:endParaRPr lang="en-US" sz="600">
                <a:latin typeface="Times" charset="0"/>
              </a:endParaRPr>
            </a:p>
          </p:txBody>
        </p:sp>
        <p:sp>
          <p:nvSpPr>
            <p:cNvPr id="8251" name="Oval 59"/>
            <p:cNvSpPr>
              <a:spLocks noChangeAspect="1" noChangeArrowheads="1"/>
            </p:cNvSpPr>
            <p:nvPr/>
          </p:nvSpPr>
          <p:spPr bwMode="auto">
            <a:xfrm>
              <a:off x="2616" y="422"/>
              <a:ext cx="0" cy="2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endParaRPr lang="en-US"/>
            </a:p>
          </p:txBody>
        </p:sp>
      </p:grpSp>
      <p:sp>
        <p:nvSpPr>
          <p:cNvPr id="8252" name="Text Box 60"/>
          <p:cNvSpPr txBox="1">
            <a:spLocks noChangeArrowheads="1"/>
          </p:cNvSpPr>
          <p:nvPr/>
        </p:nvSpPr>
        <p:spPr bwMode="auto">
          <a:xfrm>
            <a:off x="5937250" y="1877525"/>
            <a:ext cx="549389" cy="21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800" b="1"/>
              <a:t>Concept</a:t>
            </a:r>
          </a:p>
        </p:txBody>
      </p:sp>
      <p:sp>
        <p:nvSpPr>
          <p:cNvPr id="8253" name="AutoShape 61"/>
          <p:cNvSpPr>
            <a:spLocks noChangeArrowheads="1"/>
          </p:cNvSpPr>
          <p:nvPr/>
        </p:nvSpPr>
        <p:spPr bwMode="auto">
          <a:xfrm rot="-5463220" flipH="1" flipV="1">
            <a:off x="6046137" y="4024381"/>
            <a:ext cx="168519" cy="14640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54" name="Text Box 62"/>
          <p:cNvSpPr txBox="1">
            <a:spLocks noChangeArrowheads="1"/>
          </p:cNvSpPr>
          <p:nvPr/>
        </p:nvSpPr>
        <p:spPr bwMode="auto">
          <a:xfrm>
            <a:off x="6579306" y="457933"/>
            <a:ext cx="1689806" cy="144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tabLst>
                <a:tab pos="104775" algn="l"/>
              </a:tabLst>
              <a:defRPr sz="2400">
                <a:solidFill>
                  <a:schemeClr val="tx1"/>
                </a:solidFill>
                <a:latin typeface="Times" charset="0"/>
                <a:ea typeface="ＭＳ Ｐゴシック" charset="0"/>
              </a:defRPr>
            </a:lvl1pPr>
            <a:lvl2pPr marL="404813" defTabSz="809625">
              <a:tabLst>
                <a:tab pos="104775" algn="l"/>
              </a:tabLst>
              <a:defRPr sz="2400">
                <a:solidFill>
                  <a:schemeClr val="tx1"/>
                </a:solidFill>
                <a:latin typeface="Times" charset="0"/>
                <a:ea typeface="ＭＳ Ｐゴシック" charset="0"/>
              </a:defRPr>
            </a:lvl2pPr>
            <a:lvl3pPr marL="809625" defTabSz="809625">
              <a:tabLst>
                <a:tab pos="104775" algn="l"/>
              </a:tabLst>
              <a:defRPr sz="2400">
                <a:solidFill>
                  <a:schemeClr val="tx1"/>
                </a:solidFill>
                <a:latin typeface="Times" charset="0"/>
                <a:ea typeface="ＭＳ Ｐゴシック" charset="0"/>
              </a:defRPr>
            </a:lvl3pPr>
            <a:lvl4pPr marL="1214438" defTabSz="809625">
              <a:tabLst>
                <a:tab pos="104775" algn="l"/>
              </a:tabLst>
              <a:defRPr sz="2400">
                <a:solidFill>
                  <a:schemeClr val="tx1"/>
                </a:solidFill>
                <a:latin typeface="Times" charset="0"/>
                <a:ea typeface="ＭＳ Ｐゴシック" charset="0"/>
              </a:defRPr>
            </a:lvl4pPr>
            <a:lvl5pPr marL="1619250" defTabSz="809625">
              <a:tabLst>
                <a:tab pos="104775" algn="l"/>
              </a:tabLst>
              <a:defRPr sz="2400">
                <a:solidFill>
                  <a:schemeClr val="tx1"/>
                </a:solidFill>
                <a:latin typeface="Times" charset="0"/>
                <a:ea typeface="ＭＳ Ｐゴシック" charset="0"/>
              </a:defRPr>
            </a:lvl5pPr>
            <a:lvl6pPr marL="2076450" defTabSz="809625" eaLnBrk="0" fontAlgn="base" hangingPunct="0">
              <a:spcBef>
                <a:spcPct val="0"/>
              </a:spcBef>
              <a:spcAft>
                <a:spcPct val="0"/>
              </a:spcAft>
              <a:tabLst>
                <a:tab pos="104775" algn="l"/>
              </a:tabLst>
              <a:defRPr sz="2400">
                <a:solidFill>
                  <a:schemeClr val="tx1"/>
                </a:solidFill>
                <a:latin typeface="Times" charset="0"/>
                <a:ea typeface="ＭＳ Ｐゴシック" charset="0"/>
              </a:defRPr>
            </a:lvl6pPr>
            <a:lvl7pPr marL="2533650" defTabSz="809625" eaLnBrk="0" fontAlgn="base" hangingPunct="0">
              <a:spcBef>
                <a:spcPct val="0"/>
              </a:spcBef>
              <a:spcAft>
                <a:spcPct val="0"/>
              </a:spcAft>
              <a:tabLst>
                <a:tab pos="104775" algn="l"/>
              </a:tabLst>
              <a:defRPr sz="2400">
                <a:solidFill>
                  <a:schemeClr val="tx1"/>
                </a:solidFill>
                <a:latin typeface="Times" charset="0"/>
                <a:ea typeface="ＭＳ Ｐゴシック" charset="0"/>
              </a:defRPr>
            </a:lvl7pPr>
            <a:lvl8pPr marL="2990850" defTabSz="809625" eaLnBrk="0" fontAlgn="base" hangingPunct="0">
              <a:spcBef>
                <a:spcPct val="0"/>
              </a:spcBef>
              <a:spcAft>
                <a:spcPct val="0"/>
              </a:spcAft>
              <a:tabLst>
                <a:tab pos="104775" algn="l"/>
              </a:tabLst>
              <a:defRPr sz="2400">
                <a:solidFill>
                  <a:schemeClr val="tx1"/>
                </a:solidFill>
                <a:latin typeface="Times" charset="0"/>
                <a:ea typeface="ＭＳ Ｐゴシック" charset="0"/>
              </a:defRPr>
            </a:lvl8pPr>
            <a:lvl9pPr marL="3448050" defTabSz="809625" eaLnBrk="0" fontAlgn="base" hangingPunct="0">
              <a:spcBef>
                <a:spcPct val="0"/>
              </a:spcBef>
              <a:spcAft>
                <a:spcPct val="0"/>
              </a:spcAft>
              <a:tabLst>
                <a:tab pos="104775" algn="l"/>
              </a:tabLst>
              <a:defRPr sz="2400">
                <a:solidFill>
                  <a:schemeClr val="tx1"/>
                </a:solidFill>
                <a:latin typeface="Times" charset="0"/>
                <a:ea typeface="ＭＳ Ｐゴシック" charset="0"/>
              </a:defRPr>
            </a:lvl9pPr>
          </a:lstStyle>
          <a:p>
            <a:r>
              <a:rPr lang="en-US" sz="800" b="1"/>
              <a:t>C	</a:t>
            </a:r>
            <a:r>
              <a:rPr lang="en-US" sz="800"/>
              <a:t>Communicate targeted concepts</a:t>
            </a:r>
          </a:p>
          <a:p>
            <a:r>
              <a:rPr lang="en-US" sz="800" b="1"/>
              <a:t>O</a:t>
            </a:r>
            <a:r>
              <a:rPr lang="en-US" sz="800"/>
              <a:t>	Obtain the Overall Concept</a:t>
            </a:r>
          </a:p>
          <a:p>
            <a:r>
              <a:rPr lang="en-US" sz="800" b="1"/>
              <a:t>M</a:t>
            </a:r>
            <a:r>
              <a:rPr lang="en-US" sz="800"/>
              <a:t>	Make lists of known characteristics</a:t>
            </a:r>
          </a:p>
          <a:p>
            <a:r>
              <a:rPr lang="en-US" sz="800" b="1"/>
              <a:t>P</a:t>
            </a:r>
            <a:r>
              <a:rPr lang="en-US" sz="800"/>
              <a:t>	Pin down Like Characteristics</a:t>
            </a:r>
          </a:p>
          <a:p>
            <a:r>
              <a:rPr lang="en-US" sz="800" b="1"/>
              <a:t>A</a:t>
            </a:r>
            <a:r>
              <a:rPr lang="en-US" sz="800"/>
              <a:t>	Assemble Like Categories</a:t>
            </a:r>
          </a:p>
          <a:p>
            <a:r>
              <a:rPr lang="en-US" sz="800" b="1"/>
              <a:t>R</a:t>
            </a:r>
            <a:r>
              <a:rPr lang="en-US" sz="800"/>
              <a:t>	Record Unlike Characteristics</a:t>
            </a:r>
          </a:p>
          <a:p>
            <a:r>
              <a:rPr lang="en-US" sz="800" b="1"/>
              <a:t>I</a:t>
            </a:r>
            <a:r>
              <a:rPr lang="en-US" sz="800"/>
              <a:t>	Identify Unlike Categories</a:t>
            </a:r>
          </a:p>
          <a:p>
            <a:r>
              <a:rPr lang="en-US" sz="800" b="1"/>
              <a:t>N</a:t>
            </a:r>
            <a:r>
              <a:rPr lang="en-US" sz="800"/>
              <a:t>	Nail down a summary</a:t>
            </a:r>
          </a:p>
          <a:p>
            <a:r>
              <a:rPr lang="en-US" sz="800" b="1"/>
              <a:t>G</a:t>
            </a:r>
            <a:r>
              <a:rPr lang="en-US" sz="800"/>
              <a:t>	Go beyond the basics</a:t>
            </a:r>
          </a:p>
          <a:p>
            <a:pPr>
              <a:buFontTx/>
              <a:buChar char="•"/>
            </a:pPr>
            <a:endParaRPr lang="en-US" sz="800"/>
          </a:p>
        </p:txBody>
      </p:sp>
      <p:sp>
        <p:nvSpPr>
          <p:cNvPr id="8255" name="Text Box 63"/>
          <p:cNvSpPr txBox="1">
            <a:spLocks noChangeArrowheads="1"/>
          </p:cNvSpPr>
          <p:nvPr/>
        </p:nvSpPr>
        <p:spPr bwMode="auto">
          <a:xfrm>
            <a:off x="4093987" y="1447068"/>
            <a:ext cx="1315861" cy="34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aseline="-25000">
                <a:latin typeface="Tekton" charset="0"/>
              </a:rPr>
              <a:t>Resources</a:t>
            </a:r>
          </a:p>
        </p:txBody>
      </p:sp>
      <p:sp>
        <p:nvSpPr>
          <p:cNvPr id="8256" name="Rectangle 64"/>
          <p:cNvSpPr>
            <a:spLocks noChangeArrowheads="1"/>
          </p:cNvSpPr>
          <p:nvPr/>
        </p:nvSpPr>
        <p:spPr bwMode="auto">
          <a:xfrm>
            <a:off x="1485195" y="1961784"/>
            <a:ext cx="2564694" cy="35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algn="ctr" defTabSz="914067">
              <a:lnSpc>
                <a:spcPct val="30000"/>
              </a:lnSpc>
              <a:spcBef>
                <a:spcPct val="50000"/>
              </a:spcBef>
            </a:pPr>
            <a:r>
              <a:rPr lang="en-US" sz="2500" baseline="-25000">
                <a:latin typeface="Tekton" charset="0"/>
              </a:rPr>
              <a:t>Renewable resources</a:t>
            </a:r>
          </a:p>
          <a:p>
            <a:pPr algn="ctr" defTabSz="914067">
              <a:lnSpc>
                <a:spcPct val="30000"/>
              </a:lnSpc>
              <a:spcBef>
                <a:spcPct val="50000"/>
              </a:spcBef>
            </a:pPr>
            <a:r>
              <a:rPr lang="en-US" sz="2000" baseline="-25000">
                <a:latin typeface="Tekton" charset="0"/>
              </a:rPr>
              <a:t>(Oxygen, water, sunlight)</a:t>
            </a:r>
          </a:p>
        </p:txBody>
      </p:sp>
      <p:sp>
        <p:nvSpPr>
          <p:cNvPr id="8257" name="Rectangle 65"/>
          <p:cNvSpPr>
            <a:spLocks noChangeArrowheads="1"/>
          </p:cNvSpPr>
          <p:nvPr/>
        </p:nvSpPr>
        <p:spPr bwMode="auto">
          <a:xfrm>
            <a:off x="4880832" y="1932477"/>
            <a:ext cx="2326268" cy="35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algn="ctr" defTabSz="914067">
              <a:lnSpc>
                <a:spcPct val="30000"/>
              </a:lnSpc>
              <a:spcBef>
                <a:spcPct val="50000"/>
              </a:spcBef>
            </a:pPr>
            <a:r>
              <a:rPr lang="en-US" sz="2500" baseline="-25000">
                <a:latin typeface="Tekton" charset="0"/>
              </a:rPr>
              <a:t>Non-renewable resources</a:t>
            </a:r>
            <a:endParaRPr lang="en-US" sz="2000" baseline="-25000">
              <a:latin typeface="Tekton" charset="0"/>
            </a:endParaRPr>
          </a:p>
          <a:p>
            <a:pPr algn="ctr" defTabSz="914067">
              <a:lnSpc>
                <a:spcPct val="30000"/>
              </a:lnSpc>
              <a:spcBef>
                <a:spcPct val="50000"/>
              </a:spcBef>
            </a:pPr>
            <a:r>
              <a:rPr lang="en-US" sz="2000" baseline="-25000">
                <a:latin typeface="Tekton" charset="0"/>
              </a:rPr>
              <a:t>(Metals, minerals,  fossil fuels)</a:t>
            </a:r>
          </a:p>
        </p:txBody>
      </p:sp>
      <p:sp>
        <p:nvSpPr>
          <p:cNvPr id="8258" name="Rectangle 66"/>
          <p:cNvSpPr>
            <a:spLocks noChangeArrowheads="1"/>
          </p:cNvSpPr>
          <p:nvPr/>
        </p:nvSpPr>
        <p:spPr bwMode="auto">
          <a:xfrm>
            <a:off x="1199444" y="2529621"/>
            <a:ext cx="3028598" cy="68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lnSpc>
                <a:spcPct val="40000"/>
              </a:lnSpc>
              <a:spcBef>
                <a:spcPct val="50000"/>
              </a:spcBef>
            </a:pPr>
            <a:r>
              <a:rPr lang="en-US" baseline="-25000">
                <a:latin typeface="Tekton" charset="0"/>
              </a:rPr>
              <a:t>Part of natural environment</a:t>
            </a:r>
          </a:p>
          <a:p>
            <a:pPr defTabSz="914067">
              <a:lnSpc>
                <a:spcPct val="40000"/>
              </a:lnSpc>
              <a:spcBef>
                <a:spcPct val="50000"/>
              </a:spcBef>
            </a:pPr>
            <a:r>
              <a:rPr lang="en-US" baseline="-25000">
                <a:latin typeface="Tekton" charset="0"/>
              </a:rPr>
              <a:t>Used by humans</a:t>
            </a:r>
          </a:p>
          <a:p>
            <a:pPr defTabSz="914067">
              <a:lnSpc>
                <a:spcPct val="40000"/>
              </a:lnSpc>
              <a:spcBef>
                <a:spcPct val="50000"/>
              </a:spcBef>
            </a:pPr>
            <a:r>
              <a:rPr lang="en-US" baseline="-25000">
                <a:latin typeface="Tekton" charset="0"/>
              </a:rPr>
              <a:t>Replaced or recycled by nature</a:t>
            </a:r>
          </a:p>
          <a:p>
            <a:pPr defTabSz="914067">
              <a:lnSpc>
                <a:spcPct val="40000"/>
              </a:lnSpc>
              <a:spcBef>
                <a:spcPct val="50000"/>
              </a:spcBef>
            </a:pPr>
            <a:r>
              <a:rPr lang="en-US" baseline="-25000">
                <a:latin typeface="Tekton" charset="0"/>
              </a:rPr>
              <a:t>Unlimited</a:t>
            </a:r>
          </a:p>
        </p:txBody>
      </p:sp>
      <p:sp>
        <p:nvSpPr>
          <p:cNvPr id="8259" name="Rectangle 67"/>
          <p:cNvSpPr>
            <a:spLocks noChangeArrowheads="1"/>
          </p:cNvSpPr>
          <p:nvPr/>
        </p:nvSpPr>
        <p:spPr bwMode="auto">
          <a:xfrm>
            <a:off x="4579056" y="2542443"/>
            <a:ext cx="3316111" cy="84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lnSpc>
                <a:spcPct val="40000"/>
              </a:lnSpc>
              <a:spcBef>
                <a:spcPct val="50000"/>
              </a:spcBef>
            </a:pPr>
            <a:r>
              <a:rPr lang="en-US" baseline="-25000">
                <a:latin typeface="Tekton" charset="0"/>
              </a:rPr>
              <a:t>Part of natural environment</a:t>
            </a:r>
          </a:p>
          <a:p>
            <a:pPr defTabSz="914067">
              <a:lnSpc>
                <a:spcPct val="40000"/>
              </a:lnSpc>
              <a:spcBef>
                <a:spcPct val="50000"/>
              </a:spcBef>
            </a:pPr>
            <a:r>
              <a:rPr lang="en-US" baseline="-25000">
                <a:latin typeface="Tekton" charset="0"/>
              </a:rPr>
              <a:t>Used by humans</a:t>
            </a:r>
          </a:p>
          <a:p>
            <a:pPr defTabSz="914067">
              <a:lnSpc>
                <a:spcPct val="40000"/>
              </a:lnSpc>
              <a:spcBef>
                <a:spcPct val="50000"/>
              </a:spcBef>
            </a:pPr>
            <a:r>
              <a:rPr lang="en-US" baseline="-25000">
                <a:latin typeface="Tekton" charset="0"/>
              </a:rPr>
              <a:t>Not replaced or recycled by nature</a:t>
            </a:r>
          </a:p>
          <a:p>
            <a:pPr defTabSz="914067">
              <a:lnSpc>
                <a:spcPct val="40000"/>
              </a:lnSpc>
              <a:spcBef>
                <a:spcPct val="50000"/>
              </a:spcBef>
            </a:pPr>
            <a:r>
              <a:rPr lang="en-US" baseline="-25000">
                <a:latin typeface="Tekton" charset="0"/>
              </a:rPr>
              <a:t>Limited</a:t>
            </a:r>
          </a:p>
          <a:p>
            <a:pPr defTabSz="914067">
              <a:lnSpc>
                <a:spcPct val="40000"/>
              </a:lnSpc>
              <a:spcBef>
                <a:spcPct val="50000"/>
              </a:spcBef>
            </a:pPr>
            <a:endParaRPr lang="en-US" baseline="-25000">
              <a:latin typeface="Tekton" charset="0"/>
            </a:endParaRPr>
          </a:p>
        </p:txBody>
      </p:sp>
      <p:sp>
        <p:nvSpPr>
          <p:cNvPr id="8260" name="Rectangle 68"/>
          <p:cNvSpPr>
            <a:spLocks noChangeArrowheads="1"/>
          </p:cNvSpPr>
          <p:nvPr/>
        </p:nvSpPr>
        <p:spPr bwMode="auto">
          <a:xfrm>
            <a:off x="2599972" y="3940053"/>
            <a:ext cx="2887487" cy="37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lnSpc>
                <a:spcPct val="40000"/>
              </a:lnSpc>
              <a:spcBef>
                <a:spcPct val="50000"/>
              </a:spcBef>
            </a:pPr>
            <a:endParaRPr lang="en-US" baseline="-25000">
              <a:latin typeface="Tekton" charset="0"/>
            </a:endParaRPr>
          </a:p>
          <a:p>
            <a:pPr defTabSz="914067">
              <a:lnSpc>
                <a:spcPct val="55000"/>
              </a:lnSpc>
              <a:spcBef>
                <a:spcPct val="50000"/>
              </a:spcBef>
            </a:pPr>
            <a:endParaRPr lang="en-US" baseline="-25000">
              <a:latin typeface="Tekton" charset="0"/>
            </a:endParaRPr>
          </a:p>
        </p:txBody>
      </p:sp>
      <p:sp>
        <p:nvSpPr>
          <p:cNvPr id="8261" name="Rectangle 69"/>
          <p:cNvSpPr>
            <a:spLocks noChangeArrowheads="1"/>
          </p:cNvSpPr>
          <p:nvPr/>
        </p:nvSpPr>
        <p:spPr bwMode="auto">
          <a:xfrm>
            <a:off x="6339417" y="3775198"/>
            <a:ext cx="1970264" cy="78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lnSpc>
                <a:spcPct val="55000"/>
              </a:lnSpc>
              <a:spcBef>
                <a:spcPct val="50000"/>
              </a:spcBef>
            </a:pPr>
            <a:r>
              <a:rPr lang="en-US" baseline="-25000">
                <a:latin typeface="Tekton" charset="0"/>
              </a:rPr>
              <a:t>Where found</a:t>
            </a:r>
          </a:p>
          <a:p>
            <a:pPr defTabSz="914067">
              <a:lnSpc>
                <a:spcPct val="55000"/>
              </a:lnSpc>
              <a:spcBef>
                <a:spcPct val="50000"/>
              </a:spcBef>
            </a:pPr>
            <a:endParaRPr lang="en-US" baseline="-25000">
              <a:latin typeface="Tekton" charset="0"/>
            </a:endParaRPr>
          </a:p>
          <a:p>
            <a:pPr defTabSz="914067">
              <a:lnSpc>
                <a:spcPct val="55000"/>
              </a:lnSpc>
              <a:spcBef>
                <a:spcPct val="50000"/>
              </a:spcBef>
            </a:pPr>
            <a:r>
              <a:rPr lang="en-US" baseline="-25000">
                <a:latin typeface="Tekton" charset="0"/>
              </a:rPr>
              <a:t>Who uses</a:t>
            </a:r>
          </a:p>
          <a:p>
            <a:pPr defTabSz="914067">
              <a:lnSpc>
                <a:spcPct val="55000"/>
              </a:lnSpc>
              <a:spcBef>
                <a:spcPct val="50000"/>
              </a:spcBef>
            </a:pPr>
            <a:endParaRPr lang="en-US" baseline="-25000">
              <a:latin typeface="Tekton" charset="0"/>
            </a:endParaRPr>
          </a:p>
        </p:txBody>
      </p:sp>
      <p:sp>
        <p:nvSpPr>
          <p:cNvPr id="8262" name="Rectangle 70"/>
          <p:cNvSpPr>
            <a:spLocks noChangeArrowheads="1"/>
          </p:cNvSpPr>
          <p:nvPr/>
        </p:nvSpPr>
        <p:spPr bwMode="auto">
          <a:xfrm>
            <a:off x="2866321" y="4518881"/>
            <a:ext cx="3451930" cy="84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lnSpc>
                <a:spcPct val="40000"/>
              </a:lnSpc>
              <a:spcBef>
                <a:spcPct val="50000"/>
              </a:spcBef>
            </a:pPr>
            <a:endParaRPr lang="en-US" baseline="-25000">
              <a:latin typeface="Tekton" charset="0"/>
            </a:endParaRPr>
          </a:p>
          <a:p>
            <a:pPr defTabSz="914067">
              <a:lnSpc>
                <a:spcPct val="40000"/>
              </a:lnSpc>
              <a:spcBef>
                <a:spcPct val="50000"/>
              </a:spcBef>
            </a:pPr>
            <a:r>
              <a:rPr lang="en-US" baseline="-25000">
                <a:latin typeface="Tekton" charset="0"/>
              </a:rPr>
              <a:t>Unlimited		Limited</a:t>
            </a:r>
          </a:p>
          <a:p>
            <a:pPr defTabSz="914067">
              <a:lnSpc>
                <a:spcPct val="40000"/>
              </a:lnSpc>
              <a:spcBef>
                <a:spcPct val="50000"/>
              </a:spcBef>
            </a:pPr>
            <a:r>
              <a:rPr lang="en-US" baseline="-25000">
                <a:latin typeface="Tekton" charset="0"/>
              </a:rPr>
              <a:t>		</a:t>
            </a:r>
          </a:p>
          <a:p>
            <a:pPr defTabSz="914067">
              <a:lnSpc>
                <a:spcPct val="40000"/>
              </a:lnSpc>
              <a:spcBef>
                <a:spcPct val="50000"/>
              </a:spcBef>
            </a:pPr>
            <a:r>
              <a:rPr lang="en-US" baseline="-25000">
                <a:latin typeface="Tekton" charset="0"/>
              </a:rPr>
              <a:t>Replaced by nature	Not replaced by</a:t>
            </a:r>
          </a:p>
          <a:p>
            <a:pPr defTabSz="914067">
              <a:lnSpc>
                <a:spcPct val="40000"/>
              </a:lnSpc>
              <a:spcBef>
                <a:spcPct val="50000"/>
              </a:spcBef>
            </a:pPr>
            <a:r>
              <a:rPr lang="en-US" baseline="-25000">
                <a:latin typeface="Tekton" charset="0"/>
              </a:rPr>
              <a:t>		nature</a:t>
            </a:r>
          </a:p>
        </p:txBody>
      </p:sp>
      <p:sp>
        <p:nvSpPr>
          <p:cNvPr id="8263" name="Rectangle 71"/>
          <p:cNvSpPr>
            <a:spLocks noChangeArrowheads="1"/>
          </p:cNvSpPr>
          <p:nvPr/>
        </p:nvSpPr>
        <p:spPr bwMode="auto">
          <a:xfrm>
            <a:off x="1000125" y="5715000"/>
            <a:ext cx="7182556"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baseline="-25000" dirty="0">
                <a:latin typeface="Tekton" charset="0"/>
              </a:rPr>
              <a:t>Renewable and non-renewable resources are both part of the natural environment on earth used by humans. </a:t>
            </a:r>
            <a:endParaRPr lang="en-US" baseline="-25000" dirty="0" smtClean="0">
              <a:latin typeface="Tekton" charset="0"/>
            </a:endParaRPr>
          </a:p>
          <a:p>
            <a:pPr defTabSz="914067"/>
            <a:r>
              <a:rPr lang="en-US" baseline="-25000" dirty="0" smtClean="0">
                <a:latin typeface="Tekton" charset="0"/>
              </a:rPr>
              <a:t> </a:t>
            </a:r>
            <a:r>
              <a:rPr lang="en-US" baseline="-25000" dirty="0">
                <a:latin typeface="Tekton" charset="0"/>
              </a:rPr>
              <a:t>They differ in  availability and nature</a:t>
            </a:r>
            <a:r>
              <a:rPr lang="ja-JP" altLang="en-US" baseline="-25000" dirty="0">
                <a:latin typeface="Tekton" charset="0"/>
              </a:rPr>
              <a:t>’</a:t>
            </a:r>
            <a:r>
              <a:rPr lang="en-US" baseline="-25000" dirty="0">
                <a:latin typeface="Tekton" charset="0"/>
              </a:rPr>
              <a:t>s ability to replace them.</a:t>
            </a:r>
          </a:p>
        </p:txBody>
      </p:sp>
      <p:sp>
        <p:nvSpPr>
          <p:cNvPr id="8264" name="Rectangle 72"/>
          <p:cNvSpPr>
            <a:spLocks noChangeArrowheads="1"/>
          </p:cNvSpPr>
          <p:nvPr/>
        </p:nvSpPr>
        <p:spPr bwMode="auto">
          <a:xfrm>
            <a:off x="3234973" y="3842971"/>
            <a:ext cx="1915899" cy="68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defTabSz="914067">
              <a:lnSpc>
                <a:spcPct val="40000"/>
              </a:lnSpc>
              <a:spcBef>
                <a:spcPct val="50000"/>
              </a:spcBef>
            </a:pPr>
            <a:r>
              <a:rPr lang="en-US" baseline="-25000">
                <a:latin typeface="Tekton" charset="0"/>
              </a:rPr>
              <a:t>Part of natural environment</a:t>
            </a:r>
          </a:p>
          <a:p>
            <a:pPr defTabSz="914067">
              <a:lnSpc>
                <a:spcPct val="40000"/>
              </a:lnSpc>
              <a:spcBef>
                <a:spcPct val="50000"/>
              </a:spcBef>
            </a:pPr>
            <a:endParaRPr lang="en-US" baseline="-25000">
              <a:latin typeface="Tekton" charset="0"/>
            </a:endParaRPr>
          </a:p>
          <a:p>
            <a:pPr defTabSz="914067">
              <a:lnSpc>
                <a:spcPct val="40000"/>
              </a:lnSpc>
              <a:spcBef>
                <a:spcPct val="50000"/>
              </a:spcBef>
            </a:pPr>
            <a:r>
              <a:rPr lang="en-US" baseline="-25000">
                <a:latin typeface="Tekton" charset="0"/>
              </a:rPr>
              <a:t>Used by humans</a:t>
            </a:r>
          </a:p>
          <a:p>
            <a:pPr defTabSz="914067">
              <a:lnSpc>
                <a:spcPct val="40000"/>
              </a:lnSpc>
              <a:spcBef>
                <a:spcPct val="50000"/>
              </a:spcBef>
            </a:pPr>
            <a:endParaRPr lang="en-US" baseline="-25000">
              <a:latin typeface="Tekton" charset="0"/>
            </a:endParaRPr>
          </a:p>
        </p:txBody>
      </p:sp>
      <p:sp>
        <p:nvSpPr>
          <p:cNvPr id="8265" name="Rectangle 73"/>
          <p:cNvSpPr>
            <a:spLocks noChangeArrowheads="1"/>
          </p:cNvSpPr>
          <p:nvPr/>
        </p:nvSpPr>
        <p:spPr bwMode="auto">
          <a:xfrm>
            <a:off x="6381750" y="4802798"/>
            <a:ext cx="1005393" cy="47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defTabSz="914067">
              <a:lnSpc>
                <a:spcPct val="40000"/>
              </a:lnSpc>
            </a:pPr>
            <a:r>
              <a:rPr lang="en-US" baseline="-25000">
                <a:latin typeface="Tekton" charset="0"/>
              </a:rPr>
              <a:t>Availability</a:t>
            </a:r>
          </a:p>
          <a:p>
            <a:pPr defTabSz="914067">
              <a:lnSpc>
                <a:spcPct val="40000"/>
              </a:lnSpc>
            </a:pPr>
            <a:endParaRPr lang="en-US" baseline="-25000">
              <a:latin typeface="Tekton" charset="0"/>
            </a:endParaRPr>
          </a:p>
          <a:p>
            <a:pPr defTabSz="914067">
              <a:lnSpc>
                <a:spcPct val="40000"/>
              </a:lnSpc>
            </a:pPr>
            <a:endParaRPr lang="en-US" baseline="-25000">
              <a:latin typeface="Tekton" charset="0"/>
            </a:endParaRPr>
          </a:p>
          <a:p>
            <a:pPr defTabSz="914067">
              <a:lnSpc>
                <a:spcPct val="70000"/>
              </a:lnSpc>
            </a:pPr>
            <a:r>
              <a:rPr lang="en-US" baseline="-25000">
                <a:latin typeface="Tekton" charset="0"/>
              </a:rPr>
              <a:t>Replacement</a:t>
            </a:r>
          </a:p>
        </p:txBody>
      </p:sp>
      <p:sp>
        <p:nvSpPr>
          <p:cNvPr id="8266" name="Rectangle 74"/>
          <p:cNvSpPr>
            <a:spLocks noChangeArrowheads="1"/>
          </p:cNvSpPr>
          <p:nvPr/>
        </p:nvSpPr>
        <p:spPr bwMode="auto">
          <a:xfrm>
            <a:off x="1199445" y="3663461"/>
            <a:ext cx="1337028" cy="12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baseline="-25000">
                <a:latin typeface="Tekton" charset="0"/>
              </a:rPr>
              <a:t>Evaluate  the success of recycling efforts on two non-renewable resources</a:t>
            </a:r>
          </a:p>
        </p:txBody>
      </p:sp>
      <p:sp>
        <p:nvSpPr>
          <p:cNvPr id="8267" name="Oval 75"/>
          <p:cNvSpPr>
            <a:spLocks noChangeArrowheads="1"/>
          </p:cNvSpPr>
          <p:nvPr/>
        </p:nvSpPr>
        <p:spPr bwMode="auto">
          <a:xfrm>
            <a:off x="2183694" y="485410"/>
            <a:ext cx="2003778" cy="685067"/>
          </a:xfrm>
          <a:prstGeom prst="ellipse">
            <a:avLst/>
          </a:prstGeom>
          <a:solidFill>
            <a:srgbClr val="DFDFDF"/>
          </a:solidFill>
          <a:ln w="50800">
            <a:solidFill>
              <a:schemeClr val="accent1"/>
            </a:solidFill>
            <a:round/>
            <a:headEnd/>
            <a:tailEnd/>
          </a:ln>
        </p:spPr>
        <p:txBody>
          <a:bodyPr wrap="none" lIns="103236" tIns="51618" rIns="103236" bIns="51618" anchor="ctr"/>
          <a:lstStyle/>
          <a:p>
            <a:endParaRPr lang="en-US"/>
          </a:p>
        </p:txBody>
      </p:sp>
      <p:sp>
        <p:nvSpPr>
          <p:cNvPr id="8268" name="Text Box 76"/>
          <p:cNvSpPr txBox="1">
            <a:spLocks noChangeArrowheads="1"/>
          </p:cNvSpPr>
          <p:nvPr/>
        </p:nvSpPr>
        <p:spPr bwMode="auto">
          <a:xfrm>
            <a:off x="1982612" y="496400"/>
            <a:ext cx="2418292" cy="59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sz="1600" dirty="0" smtClean="0">
                <a:cs typeface="ＭＳ Ｐゴシック" charset="0"/>
              </a:rPr>
              <a:t>Inference </a:t>
            </a:r>
            <a:r>
              <a:rPr lang="en-US" sz="1600" dirty="0">
                <a:cs typeface="ＭＳ Ｐゴシック" charset="0"/>
              </a:rPr>
              <a:t>&amp;</a:t>
            </a:r>
          </a:p>
          <a:p>
            <a:pPr algn="ctr"/>
            <a:r>
              <a:rPr lang="en-US" sz="1600" dirty="0">
                <a:cs typeface="ＭＳ Ｐゴシック" charset="0"/>
              </a:rPr>
              <a:t>Generalization</a:t>
            </a:r>
          </a:p>
        </p:txBody>
      </p:sp>
      <p:sp>
        <p:nvSpPr>
          <p:cNvPr id="8273" name="Rectangle 81"/>
          <p:cNvSpPr>
            <a:spLocks noChangeArrowheads="1"/>
          </p:cNvSpPr>
          <p:nvPr/>
        </p:nvSpPr>
        <p:spPr bwMode="auto">
          <a:xfrm>
            <a:off x="6131278" y="3606679"/>
            <a:ext cx="1755070" cy="2025894"/>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8275" name="Rectangle 83"/>
          <p:cNvSpPr>
            <a:spLocks noChangeArrowheads="1"/>
          </p:cNvSpPr>
          <p:nvPr/>
        </p:nvSpPr>
        <p:spPr bwMode="auto">
          <a:xfrm>
            <a:off x="1153584" y="3612173"/>
            <a:ext cx="1589264" cy="1925150"/>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8278" name="Rectangle 86"/>
          <p:cNvSpPr>
            <a:spLocks noChangeArrowheads="1"/>
          </p:cNvSpPr>
          <p:nvPr/>
        </p:nvSpPr>
        <p:spPr bwMode="auto">
          <a:xfrm>
            <a:off x="1143000" y="1958121"/>
            <a:ext cx="6323542" cy="1588110"/>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8281" name="Freeform 89"/>
          <p:cNvSpPr>
            <a:spLocks/>
          </p:cNvSpPr>
          <p:nvPr/>
        </p:nvSpPr>
        <p:spPr bwMode="auto">
          <a:xfrm flipH="1">
            <a:off x="515056" y="1463553"/>
            <a:ext cx="762000" cy="1778610"/>
          </a:xfrm>
          <a:custGeom>
            <a:avLst/>
            <a:gdLst>
              <a:gd name="T0" fmla="*/ 148 w 318"/>
              <a:gd name="T1" fmla="*/ 0 h 1606"/>
              <a:gd name="T2" fmla="*/ 318 w 318"/>
              <a:gd name="T3" fmla="*/ 0 h 1606"/>
              <a:gd name="T4" fmla="*/ 318 w 318"/>
              <a:gd name="T5" fmla="*/ 1606 h 1606"/>
              <a:gd name="T6" fmla="*/ 0 w 318"/>
              <a:gd name="T7" fmla="*/ 1606 h 1606"/>
            </a:gdLst>
            <a:ahLst/>
            <a:cxnLst>
              <a:cxn ang="0">
                <a:pos x="T0" y="T1"/>
              </a:cxn>
              <a:cxn ang="0">
                <a:pos x="T2" y="T3"/>
              </a:cxn>
              <a:cxn ang="0">
                <a:pos x="T4" y="T5"/>
              </a:cxn>
              <a:cxn ang="0">
                <a:pos x="T6" y="T7"/>
              </a:cxn>
            </a:cxnLst>
            <a:rect l="0" t="0" r="r" b="b"/>
            <a:pathLst>
              <a:path w="318" h="1606">
                <a:moveTo>
                  <a:pt x="148" y="0"/>
                </a:moveTo>
                <a:lnTo>
                  <a:pt x="318" y="0"/>
                </a:lnTo>
                <a:lnTo>
                  <a:pt x="318" y="1606"/>
                </a:lnTo>
                <a:lnTo>
                  <a:pt x="0" y="1606"/>
                </a:lnTo>
              </a:path>
            </a:pathLst>
          </a:custGeom>
          <a:noFill/>
          <a:ln w="38100">
            <a:solidFill>
              <a:srgbClr val="B70202"/>
            </a:solidFill>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77" name="Oval 85"/>
          <p:cNvSpPr>
            <a:spLocks noChangeArrowheads="1"/>
          </p:cNvSpPr>
          <p:nvPr/>
        </p:nvSpPr>
        <p:spPr bwMode="auto">
          <a:xfrm>
            <a:off x="821972" y="1095375"/>
            <a:ext cx="1862667" cy="644769"/>
          </a:xfrm>
          <a:prstGeom prst="ellipse">
            <a:avLst/>
          </a:prstGeom>
          <a:solidFill>
            <a:srgbClr val="DFDFDF"/>
          </a:solidFill>
          <a:ln w="50800">
            <a:solidFill>
              <a:srgbClr val="B70202"/>
            </a:solidFill>
            <a:round/>
            <a:headEnd/>
            <a:tailEnd/>
          </a:ln>
        </p:spPr>
        <p:txBody>
          <a:bodyPr wrap="none" lIns="103236" tIns="51618" rIns="103236" bIns="51618" anchor="ctr"/>
          <a:lstStyle/>
          <a:p>
            <a:endParaRPr lang="en-US"/>
          </a:p>
        </p:txBody>
      </p:sp>
      <p:sp>
        <p:nvSpPr>
          <p:cNvPr id="8276" name="Text Box 84"/>
          <p:cNvSpPr txBox="1">
            <a:spLocks noChangeArrowheads="1"/>
          </p:cNvSpPr>
          <p:nvPr/>
        </p:nvSpPr>
        <p:spPr bwMode="auto">
          <a:xfrm>
            <a:off x="1001889" y="1192458"/>
            <a:ext cx="1594556" cy="59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sz="1600" dirty="0" smtClean="0">
                <a:cs typeface="ＭＳ Ｐゴシック" charset="0"/>
              </a:rPr>
              <a:t>Content </a:t>
            </a:r>
            <a:r>
              <a:rPr lang="en-US" sz="1600" dirty="0" err="1" smtClean="0">
                <a:cs typeface="ＭＳ Ｐゴシック" charset="0"/>
              </a:rPr>
              <a:t>Informaiton</a:t>
            </a:r>
            <a:endParaRPr lang="en-US" sz="1600" dirty="0">
              <a:cs typeface="ＭＳ Ｐゴシック" charset="0"/>
            </a:endParaRPr>
          </a:p>
        </p:txBody>
      </p:sp>
      <p:sp>
        <p:nvSpPr>
          <p:cNvPr id="8284" name="Freeform 92"/>
          <p:cNvSpPr>
            <a:spLocks/>
          </p:cNvSpPr>
          <p:nvPr/>
        </p:nvSpPr>
        <p:spPr bwMode="auto">
          <a:xfrm>
            <a:off x="5538612" y="364515"/>
            <a:ext cx="2839861" cy="4020648"/>
          </a:xfrm>
          <a:custGeom>
            <a:avLst/>
            <a:gdLst>
              <a:gd name="T0" fmla="*/ 0 w 1401"/>
              <a:gd name="T1" fmla="*/ 0 h 2240"/>
              <a:gd name="T2" fmla="*/ 1401 w 1401"/>
              <a:gd name="T3" fmla="*/ 0 h 2240"/>
              <a:gd name="T4" fmla="*/ 1401 w 1401"/>
              <a:gd name="T5" fmla="*/ 2240 h 2240"/>
              <a:gd name="T6" fmla="*/ 1015 w 1401"/>
              <a:gd name="T7" fmla="*/ 2240 h 2240"/>
            </a:gdLst>
            <a:ahLst/>
            <a:cxnLst>
              <a:cxn ang="0">
                <a:pos x="T0" y="T1"/>
              </a:cxn>
              <a:cxn ang="0">
                <a:pos x="T2" y="T3"/>
              </a:cxn>
              <a:cxn ang="0">
                <a:pos x="T4" y="T5"/>
              </a:cxn>
              <a:cxn ang="0">
                <a:pos x="T6" y="T7"/>
              </a:cxn>
            </a:cxnLst>
            <a:rect l="0" t="0" r="r" b="b"/>
            <a:pathLst>
              <a:path w="1401" h="2240">
                <a:moveTo>
                  <a:pt x="0" y="0"/>
                </a:moveTo>
                <a:lnTo>
                  <a:pt x="1401" y="0"/>
                </a:lnTo>
                <a:lnTo>
                  <a:pt x="1401" y="2240"/>
                </a:lnTo>
                <a:lnTo>
                  <a:pt x="1015" y="2240"/>
                </a:lnTo>
              </a:path>
            </a:pathLst>
          </a:custGeom>
          <a:noFill/>
          <a:ln w="38100">
            <a:solidFill>
              <a:schemeClr val="accent2"/>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8269" name="Oval 77"/>
          <p:cNvSpPr>
            <a:spLocks noChangeArrowheads="1"/>
          </p:cNvSpPr>
          <p:nvPr/>
        </p:nvSpPr>
        <p:spPr bwMode="auto">
          <a:xfrm>
            <a:off x="4162778" y="0"/>
            <a:ext cx="1862667" cy="644769"/>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endParaRPr lang="en-US">
              <a:solidFill>
                <a:schemeClr val="accent2"/>
              </a:solidFill>
            </a:endParaRPr>
          </a:p>
        </p:txBody>
      </p:sp>
      <p:sp>
        <p:nvSpPr>
          <p:cNvPr id="8270" name="Text Box 78"/>
          <p:cNvSpPr txBox="1">
            <a:spLocks noChangeArrowheads="1"/>
          </p:cNvSpPr>
          <p:nvPr/>
        </p:nvSpPr>
        <p:spPr bwMode="auto">
          <a:xfrm>
            <a:off x="4265084" y="1"/>
            <a:ext cx="1599848" cy="59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sz="1600" dirty="0">
                <a:cs typeface="ＭＳ Ｐゴシック" charset="0"/>
              </a:rPr>
              <a:t>Comparison </a:t>
            </a:r>
            <a:r>
              <a:rPr lang="en-US" sz="1600" dirty="0" smtClean="0">
                <a:cs typeface="ＭＳ Ｐゴシック" charset="0"/>
              </a:rPr>
              <a:t>&amp; Integration </a:t>
            </a:r>
            <a:endParaRPr lang="en-US" sz="1600" dirty="0">
              <a:cs typeface="ＭＳ Ｐゴシック" charset="0"/>
            </a:endParaRPr>
          </a:p>
        </p:txBody>
      </p:sp>
      <p:sp>
        <p:nvSpPr>
          <p:cNvPr id="89" name="Oval 77"/>
          <p:cNvSpPr>
            <a:spLocks noChangeArrowheads="1"/>
          </p:cNvSpPr>
          <p:nvPr/>
        </p:nvSpPr>
        <p:spPr bwMode="auto">
          <a:xfrm>
            <a:off x="5937250" y="4987804"/>
            <a:ext cx="1862667" cy="644769"/>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r>
              <a:rPr lang="en-US" dirty="0" smtClean="0">
                <a:cs typeface="ＭＳ Ｐゴシック" charset="0"/>
              </a:rPr>
              <a:t>Draw Conclusion</a:t>
            </a:r>
            <a:endParaRPr lang="en-US" dirty="0">
              <a:cs typeface="ＭＳ Ｐゴシック" charset="0"/>
            </a:endParaRPr>
          </a:p>
        </p:txBody>
      </p:sp>
    </p:spTree>
    <p:extLst>
      <p:ext uri="{BB962C8B-B14F-4D97-AF65-F5344CB8AC3E}">
        <p14:creationId xmlns:p14="http://schemas.microsoft.com/office/powerpoint/2010/main" val="646324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177323" cy="5047536"/>
          </a:xfrm>
          <a:prstGeom prst="rect">
            <a:avLst/>
          </a:prstGeom>
        </p:spPr>
        <p:txBody>
          <a:bodyPr wrap="square">
            <a:spAutoFit/>
          </a:bodyPr>
          <a:lstStyle/>
          <a:p>
            <a:pPr lvl="0"/>
            <a:r>
              <a:rPr lang="en-US" dirty="0"/>
              <a:t>Key Ideas and Details:</a:t>
            </a:r>
          </a:p>
          <a:p>
            <a:pPr lvl="0"/>
            <a:r>
              <a:rPr lang="en-US" dirty="0"/>
              <a:t>	Determine  information, </a:t>
            </a:r>
            <a:r>
              <a:rPr lang="en-US" sz="2400" b="1" dirty="0"/>
              <a:t>make inferences</a:t>
            </a:r>
            <a:r>
              <a:rPr lang="en-US" dirty="0"/>
              <a:t>, cite </a:t>
            </a:r>
            <a:r>
              <a:rPr lang="en-US" sz="2200" b="1" dirty="0"/>
              <a:t>evidence</a:t>
            </a:r>
            <a:r>
              <a:rPr lang="en-US" dirty="0"/>
              <a:t>, draw </a:t>
            </a:r>
            <a:r>
              <a:rPr lang="en-US" sz="2200" b="1" dirty="0"/>
              <a:t>conclusions</a:t>
            </a:r>
          </a:p>
          <a:p>
            <a:pPr lvl="0"/>
            <a:r>
              <a:rPr lang="en-US" dirty="0"/>
              <a:t>	Determine central ideas or themes , their development and summarize</a:t>
            </a:r>
          </a:p>
          <a:p>
            <a:pPr lvl="0"/>
            <a:r>
              <a:rPr lang="en-US" dirty="0"/>
              <a:t>	</a:t>
            </a:r>
            <a:r>
              <a:rPr lang="en-US" sz="2400" b="1" dirty="0"/>
              <a:t>Analyze development of people, events and ideas</a:t>
            </a:r>
            <a:r>
              <a:rPr lang="en-US" dirty="0"/>
              <a:t>.</a:t>
            </a:r>
          </a:p>
          <a:p>
            <a:pPr lvl="0"/>
            <a:r>
              <a:rPr lang="en-US" dirty="0" smtClean="0"/>
              <a:t>Craft </a:t>
            </a:r>
            <a:r>
              <a:rPr lang="en-US" dirty="0"/>
              <a:t>and Structure</a:t>
            </a:r>
          </a:p>
          <a:p>
            <a:pPr lvl="0"/>
            <a:r>
              <a:rPr lang="en-US" dirty="0"/>
              <a:t>	Interpret words and phrases</a:t>
            </a:r>
          </a:p>
          <a:p>
            <a:pPr lvl="0"/>
            <a:r>
              <a:rPr lang="en-US" dirty="0"/>
              <a:t>	</a:t>
            </a:r>
            <a:r>
              <a:rPr lang="en-US" sz="2400" b="1" dirty="0"/>
              <a:t>Analyze structure of text to get the big picture</a:t>
            </a:r>
          </a:p>
          <a:p>
            <a:pPr lvl="0"/>
            <a:r>
              <a:rPr lang="en-US" dirty="0"/>
              <a:t>	Assess point of view or purpose</a:t>
            </a:r>
          </a:p>
          <a:p>
            <a:pPr lvl="0"/>
            <a:r>
              <a:rPr lang="en-US" dirty="0" smtClean="0"/>
              <a:t>Integrate </a:t>
            </a:r>
            <a:r>
              <a:rPr lang="en-US" dirty="0"/>
              <a:t>knowledge and Ideas</a:t>
            </a:r>
          </a:p>
          <a:p>
            <a:pPr lvl="0"/>
            <a:r>
              <a:rPr lang="en-US" dirty="0"/>
              <a:t>	Integrate and evaluate content in different formats</a:t>
            </a:r>
          </a:p>
          <a:p>
            <a:pPr lvl="0"/>
            <a:r>
              <a:rPr lang="en-US" dirty="0"/>
              <a:t>	</a:t>
            </a:r>
            <a:r>
              <a:rPr lang="en-US" sz="2400" b="1" dirty="0"/>
              <a:t>Identify and evaluate arguments, claims,  reasoning and evidence</a:t>
            </a:r>
          </a:p>
          <a:p>
            <a:pPr lvl="0"/>
            <a:r>
              <a:rPr lang="en-US" dirty="0"/>
              <a:t>	Compare approaches to different themes or topics</a:t>
            </a:r>
          </a:p>
          <a:p>
            <a:pPr lvl="0"/>
            <a:r>
              <a:rPr lang="en-US" dirty="0" smtClean="0"/>
              <a:t>Range </a:t>
            </a:r>
            <a:endParaRPr lang="en-US" dirty="0"/>
          </a:p>
          <a:p>
            <a:pPr lvl="0"/>
            <a:endParaRPr lang="en-US" dirty="0"/>
          </a:p>
        </p:txBody>
      </p:sp>
      <p:sp>
        <p:nvSpPr>
          <p:cNvPr id="5" name="Title 4"/>
          <p:cNvSpPr>
            <a:spLocks noGrp="1"/>
          </p:cNvSpPr>
          <p:nvPr>
            <p:ph type="ctrTitle"/>
          </p:nvPr>
        </p:nvSpPr>
        <p:spPr>
          <a:xfrm>
            <a:off x="1236020" y="818457"/>
            <a:ext cx="7382104" cy="1179382"/>
          </a:xfrm>
        </p:spPr>
        <p:txBody>
          <a:bodyPr>
            <a:normAutofit/>
          </a:bodyPr>
          <a:lstStyle/>
          <a:p>
            <a:r>
              <a:rPr lang="en-US" dirty="0" smtClean="0"/>
              <a:t>The Match: Causal Reasoning</a:t>
            </a:r>
            <a:endParaRPr lang="en-US" dirty="0"/>
          </a:p>
        </p:txBody>
      </p:sp>
    </p:spTree>
    <p:extLst>
      <p:ext uri="{BB962C8B-B14F-4D97-AF65-F5344CB8AC3E}">
        <p14:creationId xmlns:p14="http://schemas.microsoft.com/office/powerpoint/2010/main" val="23152803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e Placeholder 1"/>
          <p:cNvSpPr>
            <a:spLocks noGrp="1"/>
          </p:cNvSpPr>
          <p:nvPr>
            <p:ph type="dt" sz="half" idx="10"/>
          </p:nvPr>
        </p:nvSpPr>
        <p:spPr/>
        <p:txBody>
          <a:bodyPr/>
          <a:lstStyle/>
          <a:p>
            <a:endParaRPr lang="en-US"/>
          </a:p>
        </p:txBody>
      </p:sp>
      <p:sp>
        <p:nvSpPr>
          <p:cNvPr id="63" name="Footer Placeholder 2"/>
          <p:cNvSpPr>
            <a:spLocks noGrp="1"/>
          </p:cNvSpPr>
          <p:nvPr>
            <p:ph type="ftr" sz="quarter" idx="11"/>
          </p:nvPr>
        </p:nvSpPr>
        <p:spPr/>
        <p:txBody>
          <a:bodyPr/>
          <a:lstStyle/>
          <a:p>
            <a:endParaRPr lang="en-US"/>
          </a:p>
        </p:txBody>
      </p:sp>
      <p:sp>
        <p:nvSpPr>
          <p:cNvPr id="3087" name="Rectangle 15"/>
          <p:cNvSpPr>
            <a:spLocks noChangeArrowheads="1"/>
          </p:cNvSpPr>
          <p:nvPr/>
        </p:nvSpPr>
        <p:spPr bwMode="auto">
          <a:xfrm>
            <a:off x="338667" y="981808"/>
            <a:ext cx="8466667" cy="56417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088" name="Rectangle 16"/>
          <p:cNvSpPr>
            <a:spLocks noChangeArrowheads="1"/>
          </p:cNvSpPr>
          <p:nvPr/>
        </p:nvSpPr>
        <p:spPr bwMode="auto">
          <a:xfrm>
            <a:off x="338667" y="2033222"/>
            <a:ext cx="1645709" cy="372574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104" name="Rectangle 32"/>
          <p:cNvSpPr>
            <a:spLocks noChangeArrowheads="1"/>
          </p:cNvSpPr>
          <p:nvPr/>
        </p:nvSpPr>
        <p:spPr bwMode="auto">
          <a:xfrm>
            <a:off x="338667" y="6024563"/>
            <a:ext cx="6977944" cy="56966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105" name="Text Box 33"/>
          <p:cNvSpPr txBox="1">
            <a:spLocks noChangeArrowheads="1"/>
          </p:cNvSpPr>
          <p:nvPr/>
        </p:nvSpPr>
        <p:spPr bwMode="auto">
          <a:xfrm>
            <a:off x="338667" y="729029"/>
            <a:ext cx="8466667" cy="2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1000">
                <a:latin typeface="Arial" charset="0"/>
              </a:rPr>
              <a:t>Name: </a:t>
            </a:r>
            <a:r>
              <a:rPr lang="en-US" sz="1100">
                <a:latin typeface="Tekton" charset="0"/>
              </a:rPr>
              <a:t>Cole D.</a:t>
            </a:r>
            <a:r>
              <a:rPr lang="en-US" sz="1000">
                <a:latin typeface="Arial" charset="0"/>
              </a:rPr>
              <a:t>_________________   Date:</a:t>
            </a:r>
            <a:r>
              <a:rPr lang="en-US" sz="1000">
                <a:latin typeface="Tekton" charset="0"/>
              </a:rPr>
              <a:t>12.3.06_______</a:t>
            </a:r>
            <a:r>
              <a:rPr lang="en-US" sz="1000">
                <a:latin typeface="Arial" charset="0"/>
              </a:rPr>
              <a:t>   Unit: </a:t>
            </a:r>
            <a:r>
              <a:rPr lang="en-US" sz="1000">
                <a:latin typeface="Tekton" charset="0"/>
              </a:rPr>
              <a:t>12</a:t>
            </a:r>
            <a:r>
              <a:rPr lang="en-US" sz="1000">
                <a:latin typeface="Arial" charset="0"/>
              </a:rPr>
              <a:t>_________________ Lesson/Topic:</a:t>
            </a:r>
            <a:r>
              <a:rPr lang="en-US" sz="1000">
                <a:latin typeface="Tekton" charset="0"/>
              </a:rPr>
              <a:t>_Environmental Problems</a:t>
            </a:r>
            <a:r>
              <a:rPr lang="en-US" sz="1000">
                <a:latin typeface="Arial" charset="0"/>
              </a:rPr>
              <a:t> __</a:t>
            </a:r>
          </a:p>
        </p:txBody>
      </p:sp>
      <p:sp>
        <p:nvSpPr>
          <p:cNvPr id="3109" name="Text Box 37"/>
          <p:cNvSpPr txBox="1">
            <a:spLocks noChangeArrowheads="1"/>
          </p:cNvSpPr>
          <p:nvPr/>
        </p:nvSpPr>
        <p:spPr bwMode="auto">
          <a:xfrm>
            <a:off x="2940404" y="553184"/>
            <a:ext cx="2328333" cy="27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sz="1200" b="1">
                <a:latin typeface="Arial" charset="0"/>
              </a:rPr>
              <a:t> Cause and Effect Table</a:t>
            </a:r>
            <a:endParaRPr lang="en-US" b="1"/>
          </a:p>
        </p:txBody>
      </p:sp>
      <p:sp>
        <p:nvSpPr>
          <p:cNvPr id="3117" name="Text Box 45"/>
          <p:cNvSpPr txBox="1">
            <a:spLocks noChangeArrowheads="1"/>
          </p:cNvSpPr>
          <p:nvPr/>
        </p:nvSpPr>
        <p:spPr bwMode="auto">
          <a:xfrm>
            <a:off x="465666" y="1016612"/>
            <a:ext cx="705556" cy="23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900">
                <a:latin typeface="Arial" charset="0"/>
              </a:rPr>
              <a:t>Question:</a:t>
            </a:r>
            <a:endParaRPr lang="en-US" sz="900"/>
          </a:p>
        </p:txBody>
      </p:sp>
      <p:sp>
        <p:nvSpPr>
          <p:cNvPr id="3119" name="Oval 47"/>
          <p:cNvSpPr>
            <a:spLocks noChangeArrowheads="1"/>
          </p:cNvSpPr>
          <p:nvPr/>
        </p:nvSpPr>
        <p:spPr bwMode="auto">
          <a:xfrm>
            <a:off x="416278" y="2115650"/>
            <a:ext cx="142876" cy="1410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defTabSz="914067"/>
            <a:r>
              <a:rPr lang="en-US" sz="900"/>
              <a:t>4</a:t>
            </a:r>
          </a:p>
        </p:txBody>
      </p:sp>
      <p:sp>
        <p:nvSpPr>
          <p:cNvPr id="3122" name="Oval 50"/>
          <p:cNvSpPr>
            <a:spLocks noChangeArrowheads="1"/>
          </p:cNvSpPr>
          <p:nvPr/>
        </p:nvSpPr>
        <p:spPr bwMode="auto">
          <a:xfrm>
            <a:off x="2143126" y="2122977"/>
            <a:ext cx="141111" cy="1410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defTabSz="914067"/>
            <a:r>
              <a:rPr lang="en-US" sz="900"/>
              <a:t>5</a:t>
            </a:r>
          </a:p>
        </p:txBody>
      </p:sp>
      <p:sp>
        <p:nvSpPr>
          <p:cNvPr id="3125" name="Oval 53"/>
          <p:cNvSpPr>
            <a:spLocks noChangeArrowheads="1"/>
          </p:cNvSpPr>
          <p:nvPr/>
        </p:nvSpPr>
        <p:spPr bwMode="auto">
          <a:xfrm>
            <a:off x="338667" y="6105160"/>
            <a:ext cx="141111"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defTabSz="914067"/>
            <a:r>
              <a:rPr lang="en-US" sz="900"/>
              <a:t>7</a:t>
            </a:r>
          </a:p>
        </p:txBody>
      </p:sp>
      <p:sp>
        <p:nvSpPr>
          <p:cNvPr id="3133" name="Text Box 61"/>
          <p:cNvSpPr txBox="1">
            <a:spLocks noChangeArrowheads="1"/>
          </p:cNvSpPr>
          <p:nvPr/>
        </p:nvSpPr>
        <p:spPr bwMode="auto">
          <a:xfrm>
            <a:off x="488598" y="2115650"/>
            <a:ext cx="1546930" cy="37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900">
                <a:latin typeface="Arial" charset="0"/>
              </a:rPr>
              <a:t>Describe Beginning Situation:</a:t>
            </a:r>
          </a:p>
        </p:txBody>
      </p:sp>
      <p:sp>
        <p:nvSpPr>
          <p:cNvPr id="3166" name="Text Box 94"/>
          <p:cNvSpPr txBox="1">
            <a:spLocks noChangeArrowheads="1"/>
          </p:cNvSpPr>
          <p:nvPr/>
        </p:nvSpPr>
        <p:spPr bwMode="auto">
          <a:xfrm>
            <a:off x="410986" y="6037385"/>
            <a:ext cx="787717" cy="23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900">
                <a:latin typeface="Arial" charset="0"/>
              </a:rPr>
              <a:t>Conclusion:</a:t>
            </a:r>
            <a:endParaRPr lang="en-US" sz="900"/>
          </a:p>
        </p:txBody>
      </p:sp>
      <p:sp>
        <p:nvSpPr>
          <p:cNvPr id="3172" name="Text Box 100"/>
          <p:cNvSpPr txBox="1">
            <a:spLocks noChangeArrowheads="1"/>
          </p:cNvSpPr>
          <p:nvPr/>
        </p:nvSpPr>
        <p:spPr bwMode="auto">
          <a:xfrm>
            <a:off x="1529293" y="1644894"/>
            <a:ext cx="184656" cy="23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endParaRPr lang="en-US" sz="900"/>
          </a:p>
        </p:txBody>
      </p:sp>
      <p:sp>
        <p:nvSpPr>
          <p:cNvPr id="3198" name="Text Box 126"/>
          <p:cNvSpPr txBox="1">
            <a:spLocks noChangeArrowheads="1"/>
          </p:cNvSpPr>
          <p:nvPr/>
        </p:nvSpPr>
        <p:spPr bwMode="auto">
          <a:xfrm>
            <a:off x="4728987" y="1012948"/>
            <a:ext cx="917222" cy="23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900">
                <a:latin typeface="Arial" charset="0"/>
              </a:rPr>
              <a:t>Key Words:</a:t>
            </a:r>
          </a:p>
        </p:txBody>
      </p:sp>
      <p:sp>
        <p:nvSpPr>
          <p:cNvPr id="3204" name="Rectangle 132"/>
          <p:cNvSpPr>
            <a:spLocks noChangeArrowheads="1"/>
          </p:cNvSpPr>
          <p:nvPr/>
        </p:nvSpPr>
        <p:spPr bwMode="auto">
          <a:xfrm>
            <a:off x="2220737" y="2079015"/>
            <a:ext cx="1135944" cy="23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sz="900"/>
              <a:t>Cause(s)</a:t>
            </a:r>
          </a:p>
        </p:txBody>
      </p:sp>
      <p:sp>
        <p:nvSpPr>
          <p:cNvPr id="3217" name="Rectangle 145"/>
          <p:cNvSpPr>
            <a:spLocks noChangeArrowheads="1"/>
          </p:cNvSpPr>
          <p:nvPr/>
        </p:nvSpPr>
        <p:spPr bwMode="auto">
          <a:xfrm>
            <a:off x="4023431" y="2079015"/>
            <a:ext cx="1058333" cy="23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sz="900"/>
              <a:t>Action(s)</a:t>
            </a:r>
          </a:p>
        </p:txBody>
      </p:sp>
      <p:sp>
        <p:nvSpPr>
          <p:cNvPr id="3218" name="Rectangle 146"/>
          <p:cNvSpPr>
            <a:spLocks noChangeArrowheads="1"/>
          </p:cNvSpPr>
          <p:nvPr/>
        </p:nvSpPr>
        <p:spPr bwMode="auto">
          <a:xfrm>
            <a:off x="5826126" y="2079015"/>
            <a:ext cx="1058333" cy="23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sz="900"/>
              <a:t>Effect(s)</a:t>
            </a:r>
          </a:p>
        </p:txBody>
      </p:sp>
      <p:sp>
        <p:nvSpPr>
          <p:cNvPr id="3219" name="Oval 147"/>
          <p:cNvSpPr>
            <a:spLocks noChangeArrowheads="1"/>
          </p:cNvSpPr>
          <p:nvPr/>
        </p:nvSpPr>
        <p:spPr bwMode="auto">
          <a:xfrm>
            <a:off x="4649611" y="1042256"/>
            <a:ext cx="142876" cy="1410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defTabSz="914067"/>
            <a:r>
              <a:rPr lang="en-US" sz="900"/>
              <a:t>2</a:t>
            </a:r>
          </a:p>
        </p:txBody>
      </p:sp>
      <p:sp>
        <p:nvSpPr>
          <p:cNvPr id="3220" name="Line 148"/>
          <p:cNvSpPr>
            <a:spLocks noChangeShapeType="1"/>
          </p:cNvSpPr>
          <p:nvPr/>
        </p:nvSpPr>
        <p:spPr bwMode="auto">
          <a:xfrm>
            <a:off x="4572000" y="976314"/>
            <a:ext cx="0" cy="5660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3221" name="Oval 149"/>
          <p:cNvSpPr>
            <a:spLocks noChangeArrowheads="1"/>
          </p:cNvSpPr>
          <p:nvPr/>
        </p:nvSpPr>
        <p:spPr bwMode="auto">
          <a:xfrm>
            <a:off x="393349" y="1038592"/>
            <a:ext cx="142874" cy="1410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defTabSz="914067"/>
            <a:r>
              <a:rPr lang="en-US" sz="900"/>
              <a:t>1</a:t>
            </a:r>
          </a:p>
        </p:txBody>
      </p:sp>
      <p:sp>
        <p:nvSpPr>
          <p:cNvPr id="3226" name="Line 154"/>
          <p:cNvSpPr>
            <a:spLocks noChangeShapeType="1"/>
          </p:cNvSpPr>
          <p:nvPr/>
        </p:nvSpPr>
        <p:spPr bwMode="auto">
          <a:xfrm flipH="1" flipV="1">
            <a:off x="3709459" y="2033222"/>
            <a:ext cx="0" cy="4084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3227" name="Line 155"/>
          <p:cNvSpPr>
            <a:spLocks noChangeShapeType="1"/>
          </p:cNvSpPr>
          <p:nvPr/>
        </p:nvSpPr>
        <p:spPr bwMode="auto">
          <a:xfrm flipV="1">
            <a:off x="3866444" y="2033222"/>
            <a:ext cx="0" cy="327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3228" name="Line 156"/>
          <p:cNvSpPr>
            <a:spLocks noChangeShapeType="1"/>
          </p:cNvSpPr>
          <p:nvPr/>
        </p:nvSpPr>
        <p:spPr bwMode="auto">
          <a:xfrm flipV="1">
            <a:off x="5512153" y="2033222"/>
            <a:ext cx="0" cy="327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3229" name="Line 157"/>
          <p:cNvSpPr>
            <a:spLocks noChangeShapeType="1"/>
          </p:cNvSpPr>
          <p:nvPr/>
        </p:nvSpPr>
        <p:spPr bwMode="auto">
          <a:xfrm flipV="1">
            <a:off x="5670903" y="2033222"/>
            <a:ext cx="0" cy="4084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lstStyle/>
          <a:p>
            <a:endParaRPr lang="en-US"/>
          </a:p>
        </p:txBody>
      </p:sp>
      <p:sp>
        <p:nvSpPr>
          <p:cNvPr id="3232" name="Rectangle 160"/>
          <p:cNvSpPr>
            <a:spLocks noChangeArrowheads="1"/>
          </p:cNvSpPr>
          <p:nvPr/>
        </p:nvSpPr>
        <p:spPr bwMode="auto">
          <a:xfrm>
            <a:off x="351014" y="1600933"/>
            <a:ext cx="8466667" cy="32421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33" name="Rectangle 161"/>
          <p:cNvSpPr>
            <a:spLocks noChangeArrowheads="1"/>
          </p:cNvSpPr>
          <p:nvPr/>
        </p:nvSpPr>
        <p:spPr bwMode="auto">
          <a:xfrm>
            <a:off x="7394222" y="2033222"/>
            <a:ext cx="1411111" cy="456101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34" name="Rectangle 162"/>
          <p:cNvSpPr>
            <a:spLocks noChangeArrowheads="1"/>
          </p:cNvSpPr>
          <p:nvPr/>
        </p:nvSpPr>
        <p:spPr bwMode="auto">
          <a:xfrm>
            <a:off x="2061987" y="2278673"/>
            <a:ext cx="1647472" cy="3480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36" name="Rectangle 164"/>
          <p:cNvSpPr>
            <a:spLocks noChangeArrowheads="1"/>
          </p:cNvSpPr>
          <p:nvPr/>
        </p:nvSpPr>
        <p:spPr bwMode="auto">
          <a:xfrm>
            <a:off x="3866444" y="2278673"/>
            <a:ext cx="1645709" cy="3480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37" name="Rectangle 165"/>
          <p:cNvSpPr>
            <a:spLocks noChangeArrowheads="1"/>
          </p:cNvSpPr>
          <p:nvPr/>
        </p:nvSpPr>
        <p:spPr bwMode="auto">
          <a:xfrm>
            <a:off x="5670904" y="2278673"/>
            <a:ext cx="1645708" cy="3480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40" name="Oval 168"/>
          <p:cNvSpPr>
            <a:spLocks noChangeArrowheads="1"/>
          </p:cNvSpPr>
          <p:nvPr/>
        </p:nvSpPr>
        <p:spPr bwMode="auto">
          <a:xfrm>
            <a:off x="7637639" y="2088174"/>
            <a:ext cx="142876"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defTabSz="914067"/>
            <a:r>
              <a:rPr lang="en-US" sz="900"/>
              <a:t>6</a:t>
            </a:r>
          </a:p>
        </p:txBody>
      </p:sp>
      <p:sp>
        <p:nvSpPr>
          <p:cNvPr id="3241" name="Text Box 169"/>
          <p:cNvSpPr txBox="1">
            <a:spLocks noChangeArrowheads="1"/>
          </p:cNvSpPr>
          <p:nvPr/>
        </p:nvSpPr>
        <p:spPr bwMode="auto">
          <a:xfrm>
            <a:off x="7720543" y="2055202"/>
            <a:ext cx="864306"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r>
              <a:rPr lang="en-US" sz="900">
                <a:latin typeface="Arial" charset="0"/>
              </a:rPr>
              <a:t>End Result(s)</a:t>
            </a:r>
          </a:p>
        </p:txBody>
      </p:sp>
      <p:sp>
        <p:nvSpPr>
          <p:cNvPr id="3248" name="Text Box 176"/>
          <p:cNvSpPr txBox="1">
            <a:spLocks noChangeArrowheads="1"/>
          </p:cNvSpPr>
          <p:nvPr/>
        </p:nvSpPr>
        <p:spPr bwMode="auto">
          <a:xfrm>
            <a:off x="338667" y="1652221"/>
            <a:ext cx="940153" cy="2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900">
                <a:latin typeface="Arial" charset="0"/>
              </a:rPr>
              <a:t>Sequence</a:t>
            </a:r>
            <a:endParaRPr lang="en-US" sz="900"/>
          </a:p>
        </p:txBody>
      </p:sp>
      <p:sp>
        <p:nvSpPr>
          <p:cNvPr id="3249" name="Oval 177"/>
          <p:cNvSpPr>
            <a:spLocks noChangeArrowheads="1"/>
          </p:cNvSpPr>
          <p:nvPr/>
        </p:nvSpPr>
        <p:spPr bwMode="auto">
          <a:xfrm>
            <a:off x="416278" y="1681529"/>
            <a:ext cx="142876" cy="1410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defTabSz="914067"/>
            <a:r>
              <a:rPr lang="en-US" sz="900"/>
              <a:t>3</a:t>
            </a:r>
          </a:p>
        </p:txBody>
      </p:sp>
      <p:sp>
        <p:nvSpPr>
          <p:cNvPr id="3250" name="Text Box 178"/>
          <p:cNvSpPr txBox="1">
            <a:spLocks noChangeArrowheads="1"/>
          </p:cNvSpPr>
          <p:nvPr/>
        </p:nvSpPr>
        <p:spPr bwMode="auto">
          <a:xfrm>
            <a:off x="460376" y="926856"/>
            <a:ext cx="4069291" cy="74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a:latin typeface="Tekton" charset="0"/>
                <a:cs typeface="ＭＳ Ｐゴシック" charset="0"/>
              </a:rPr>
              <a:t>              </a:t>
            </a:r>
            <a:r>
              <a:rPr lang="en-US" sz="2000">
                <a:latin typeface="Tekton" charset="0"/>
                <a:cs typeface="ＭＳ Ｐゴシック" charset="0"/>
              </a:rPr>
              <a:t>How does burning in a rain forest affect our environment?</a:t>
            </a:r>
          </a:p>
        </p:txBody>
      </p:sp>
      <p:sp>
        <p:nvSpPr>
          <p:cNvPr id="3251" name="Text Box 179"/>
          <p:cNvSpPr txBox="1">
            <a:spLocks noChangeArrowheads="1"/>
          </p:cNvSpPr>
          <p:nvPr/>
        </p:nvSpPr>
        <p:spPr bwMode="auto">
          <a:xfrm>
            <a:off x="4614334" y="1009284"/>
            <a:ext cx="4233333" cy="57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lnSpc>
                <a:spcPct val="90000"/>
              </a:lnSpc>
            </a:pPr>
            <a:r>
              <a:rPr lang="en-US" sz="1000">
                <a:latin typeface="Tekton" charset="0"/>
                <a:cs typeface="ＭＳ Ｐゴシック" charset="0"/>
              </a:rPr>
              <a:t>                          </a:t>
            </a:r>
            <a:r>
              <a:rPr lang="en-US" sz="1100">
                <a:latin typeface="Tekton" charset="0"/>
                <a:cs typeface="ＭＳ Ｐゴシック" charset="0"/>
              </a:rPr>
              <a:t>Atmosphere - gaseous mass surrounding the earth</a:t>
            </a:r>
          </a:p>
          <a:p>
            <a:pPr>
              <a:lnSpc>
                <a:spcPct val="90000"/>
              </a:lnSpc>
            </a:pPr>
            <a:r>
              <a:rPr lang="en-US" sz="1100">
                <a:latin typeface="Tekton" charset="0"/>
                <a:cs typeface="ＭＳ Ｐゴシック" charset="0"/>
              </a:rPr>
              <a:t>rain forest-dense evergreen forest in rainy, usually hot, areas</a:t>
            </a:r>
          </a:p>
          <a:p>
            <a:pPr>
              <a:lnSpc>
                <a:spcPct val="90000"/>
              </a:lnSpc>
            </a:pPr>
            <a:r>
              <a:rPr lang="en-US" sz="1100">
                <a:latin typeface="Tekton" charset="0"/>
                <a:cs typeface="ＭＳ Ｐゴシック" charset="0"/>
              </a:rPr>
              <a:t>carbon dioxide-gas formed in respiration, combustion &amp; decomposition</a:t>
            </a:r>
            <a:endParaRPr lang="en-US" sz="1100">
              <a:cs typeface="ＭＳ Ｐゴシック" charset="0"/>
            </a:endParaRPr>
          </a:p>
        </p:txBody>
      </p:sp>
      <p:sp>
        <p:nvSpPr>
          <p:cNvPr id="3252" name="Text Box 180"/>
          <p:cNvSpPr txBox="1">
            <a:spLocks noChangeArrowheads="1"/>
          </p:cNvSpPr>
          <p:nvPr/>
        </p:nvSpPr>
        <p:spPr bwMode="auto">
          <a:xfrm>
            <a:off x="966612" y="1628409"/>
            <a:ext cx="7681737" cy="3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sz="1400">
                <a:latin typeface="Tekton" charset="0"/>
                <a:cs typeface="ＭＳ Ｐゴシック" charset="0"/>
              </a:rPr>
              <a:t> Before 20th century 		during the 20th century		Today		</a:t>
            </a:r>
          </a:p>
        </p:txBody>
      </p:sp>
      <p:sp>
        <p:nvSpPr>
          <p:cNvPr id="3253" name="Text Box 181"/>
          <p:cNvSpPr txBox="1">
            <a:spLocks noChangeArrowheads="1"/>
          </p:cNvSpPr>
          <p:nvPr/>
        </p:nvSpPr>
        <p:spPr bwMode="auto">
          <a:xfrm>
            <a:off x="338667" y="2361102"/>
            <a:ext cx="1645709" cy="339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lgn="ctr"/>
            <a:r>
              <a:rPr lang="en-US" sz="1900">
                <a:latin typeface="Tekton" charset="0"/>
                <a:cs typeface="ＭＳ Ｐゴシック" charset="0"/>
              </a:rPr>
              <a:t>Tropical rain forests remove carbon dioxide from the atmosphere and create oxygen  to keep the atmosphere in balance.</a:t>
            </a:r>
            <a:endParaRPr lang="en-US" sz="2000">
              <a:cs typeface="ＭＳ Ｐゴシック" charset="0"/>
            </a:endParaRPr>
          </a:p>
        </p:txBody>
      </p:sp>
      <p:sp>
        <p:nvSpPr>
          <p:cNvPr id="3254" name="Text Box 182"/>
          <p:cNvSpPr txBox="1">
            <a:spLocks noChangeArrowheads="1"/>
          </p:cNvSpPr>
          <p:nvPr/>
        </p:nvSpPr>
        <p:spPr bwMode="auto">
          <a:xfrm>
            <a:off x="2084917" y="3015029"/>
            <a:ext cx="1742722"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sz="2000">
                <a:latin typeface="Tekton" charset="0"/>
                <a:cs typeface="ＭＳ Ｐゴシック" charset="0"/>
              </a:rPr>
              <a:t>Farmers cut rain forest to grow crops to feed more people.</a:t>
            </a:r>
            <a:endParaRPr lang="en-US" sz="2000">
              <a:cs typeface="ＭＳ Ｐゴシック" charset="0"/>
            </a:endParaRPr>
          </a:p>
        </p:txBody>
      </p:sp>
      <p:sp>
        <p:nvSpPr>
          <p:cNvPr id="3256" name="Line 184"/>
          <p:cNvSpPr>
            <a:spLocks noChangeShapeType="1"/>
          </p:cNvSpPr>
          <p:nvPr/>
        </p:nvSpPr>
        <p:spPr bwMode="auto">
          <a:xfrm flipV="1">
            <a:off x="3640667" y="2652347"/>
            <a:ext cx="313972" cy="1141169"/>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60" name="Text Box 188"/>
          <p:cNvSpPr txBox="1">
            <a:spLocks noChangeArrowheads="1"/>
          </p:cNvSpPr>
          <p:nvPr/>
        </p:nvSpPr>
        <p:spPr bwMode="auto">
          <a:xfrm>
            <a:off x="3894667" y="2373923"/>
            <a:ext cx="1778000" cy="1245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a:latin typeface="Tekton" charset="0"/>
                <a:cs typeface="ＭＳ Ｐゴシック" charset="0"/>
              </a:rPr>
              <a:t>Burning the forest  releases carbon dioxide into air.</a:t>
            </a:r>
            <a:endParaRPr lang="en-US" sz="1600">
              <a:cs typeface="ＭＳ Ｐゴシック" charset="0"/>
            </a:endParaRPr>
          </a:p>
        </p:txBody>
      </p:sp>
      <p:sp>
        <p:nvSpPr>
          <p:cNvPr id="3261" name="Text Box 189"/>
          <p:cNvSpPr txBox="1">
            <a:spLocks noChangeArrowheads="1"/>
          </p:cNvSpPr>
          <p:nvPr/>
        </p:nvSpPr>
        <p:spPr bwMode="auto">
          <a:xfrm>
            <a:off x="3894667" y="4044462"/>
            <a:ext cx="1723320" cy="1527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a:latin typeface="Tekton" charset="0"/>
                <a:cs typeface="ＭＳ Ｐゴシック" charset="0"/>
              </a:rPr>
              <a:t>Fewer trees means less carbon dioxide is removed from the air.</a:t>
            </a:r>
            <a:endParaRPr lang="en-US" sz="2000">
              <a:cs typeface="ＭＳ Ｐゴシック" charset="0"/>
            </a:endParaRPr>
          </a:p>
        </p:txBody>
      </p:sp>
      <p:sp>
        <p:nvSpPr>
          <p:cNvPr id="3262" name="Text Box 190"/>
          <p:cNvSpPr txBox="1">
            <a:spLocks noChangeArrowheads="1"/>
          </p:cNvSpPr>
          <p:nvPr/>
        </p:nvSpPr>
        <p:spPr bwMode="auto">
          <a:xfrm>
            <a:off x="5670904" y="2441698"/>
            <a:ext cx="1566333" cy="264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sz="2000">
                <a:latin typeface="Tekton" charset="0"/>
                <a:cs typeface="ＭＳ Ｐゴシック" charset="0"/>
              </a:rPr>
              <a:t>Increased carbon dioxide in the atmosphere traps heat energy and makes the earth hotter.</a:t>
            </a:r>
            <a:r>
              <a:rPr lang="en-US" sz="2300">
                <a:latin typeface="Tekton" charset="0"/>
                <a:cs typeface="ＭＳ Ｐゴシック" charset="0"/>
              </a:rPr>
              <a:t>   </a:t>
            </a:r>
            <a:endParaRPr lang="en-US" sz="1600">
              <a:cs typeface="ＭＳ Ｐゴシック" charset="0"/>
            </a:endParaRPr>
          </a:p>
        </p:txBody>
      </p:sp>
      <p:sp>
        <p:nvSpPr>
          <p:cNvPr id="3263" name="Text Box 191"/>
          <p:cNvSpPr txBox="1">
            <a:spLocks noChangeArrowheads="1"/>
          </p:cNvSpPr>
          <p:nvPr/>
        </p:nvSpPr>
        <p:spPr bwMode="auto">
          <a:xfrm>
            <a:off x="7394222" y="2278673"/>
            <a:ext cx="1411111" cy="377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pPr algn="ctr"/>
            <a:r>
              <a:rPr lang="en-US" sz="2100">
                <a:latin typeface="Tekton" charset="0"/>
                <a:cs typeface="ＭＳ Ｐゴシック" charset="0"/>
              </a:rPr>
              <a:t>The entire earth is becoming warmer, even though the rain forest is being destroyed in the tropics.</a:t>
            </a:r>
            <a:r>
              <a:rPr lang="en-US" sz="2700">
                <a:latin typeface="Tekton" charset="0"/>
                <a:cs typeface="ＭＳ Ｐゴシック" charset="0"/>
              </a:rPr>
              <a:t>  </a:t>
            </a:r>
            <a:endParaRPr lang="en-US" sz="1600">
              <a:cs typeface="ＭＳ Ｐゴシック" charset="0"/>
            </a:endParaRPr>
          </a:p>
        </p:txBody>
      </p:sp>
      <p:sp>
        <p:nvSpPr>
          <p:cNvPr id="3264" name="Text Box 192"/>
          <p:cNvSpPr txBox="1">
            <a:spLocks noChangeArrowheads="1"/>
          </p:cNvSpPr>
          <p:nvPr/>
        </p:nvSpPr>
        <p:spPr bwMode="auto">
          <a:xfrm>
            <a:off x="338667" y="6158279"/>
            <a:ext cx="7838722" cy="45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3236" tIns="51618" rIns="103236" bIns="51618">
            <a:spAutoFit/>
          </a:bodyPr>
          <a:lstStyle/>
          <a:p>
            <a:r>
              <a:rPr lang="en-US" sz="2300">
                <a:latin typeface="Tekton" charset="0"/>
                <a:cs typeface="ＭＳ Ｐゴシック" charset="0"/>
              </a:rPr>
              <a:t>What happens in one part of the world can affect everyone.</a:t>
            </a:r>
            <a:endParaRPr lang="en-US" sz="2500">
              <a:cs typeface="ＭＳ Ｐゴシック" charset="0"/>
            </a:endParaRPr>
          </a:p>
        </p:txBody>
      </p:sp>
      <p:sp>
        <p:nvSpPr>
          <p:cNvPr id="3268" name="Rectangle 196"/>
          <p:cNvSpPr>
            <a:spLocks noChangeArrowheads="1"/>
          </p:cNvSpPr>
          <p:nvPr/>
        </p:nvSpPr>
        <p:spPr bwMode="auto">
          <a:xfrm>
            <a:off x="1903237" y="1012948"/>
            <a:ext cx="208488" cy="38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endParaRPr lang="en-US"/>
          </a:p>
        </p:txBody>
      </p:sp>
      <p:sp>
        <p:nvSpPr>
          <p:cNvPr id="3269" name="Line 197"/>
          <p:cNvSpPr>
            <a:spLocks noChangeShapeType="1"/>
          </p:cNvSpPr>
          <p:nvPr/>
        </p:nvSpPr>
        <p:spPr bwMode="auto">
          <a:xfrm>
            <a:off x="5512154" y="3174390"/>
            <a:ext cx="158750" cy="571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70" name="Line 198"/>
          <p:cNvSpPr>
            <a:spLocks noChangeShapeType="1"/>
          </p:cNvSpPr>
          <p:nvPr/>
        </p:nvSpPr>
        <p:spPr bwMode="auto">
          <a:xfrm flipV="1">
            <a:off x="5512154" y="3745890"/>
            <a:ext cx="158750" cy="7326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72" name="Line 200"/>
          <p:cNvSpPr>
            <a:spLocks noChangeShapeType="1"/>
          </p:cNvSpPr>
          <p:nvPr/>
        </p:nvSpPr>
        <p:spPr bwMode="auto">
          <a:xfrm>
            <a:off x="3640667" y="3793516"/>
            <a:ext cx="234598" cy="32604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73" name="Rectangle 201"/>
          <p:cNvSpPr>
            <a:spLocks noChangeArrowheads="1"/>
          </p:cNvSpPr>
          <p:nvPr/>
        </p:nvSpPr>
        <p:spPr bwMode="auto">
          <a:xfrm>
            <a:off x="5111750" y="5128846"/>
            <a:ext cx="208488" cy="38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endParaRPr lang="en-US"/>
          </a:p>
        </p:txBody>
      </p:sp>
      <p:sp>
        <p:nvSpPr>
          <p:cNvPr id="3277" name="Line 205"/>
          <p:cNvSpPr>
            <a:spLocks noChangeShapeType="1"/>
          </p:cNvSpPr>
          <p:nvPr/>
        </p:nvSpPr>
        <p:spPr bwMode="auto">
          <a:xfrm>
            <a:off x="7394222" y="382648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83" name="Rectangle 211"/>
          <p:cNvSpPr>
            <a:spLocks noChangeArrowheads="1"/>
          </p:cNvSpPr>
          <p:nvPr/>
        </p:nvSpPr>
        <p:spPr bwMode="auto">
          <a:xfrm>
            <a:off x="2061987" y="2068025"/>
            <a:ext cx="5251097" cy="3687273"/>
          </a:xfrm>
          <a:prstGeom prst="rect">
            <a:avLst/>
          </a:prstGeom>
          <a:noFill/>
          <a:ln w="76200" cmpd="tri">
            <a:solidFill>
              <a:srgbClr val="B7020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3284" name="Oval 212"/>
          <p:cNvSpPr>
            <a:spLocks noChangeArrowheads="1"/>
          </p:cNvSpPr>
          <p:nvPr/>
        </p:nvSpPr>
        <p:spPr bwMode="auto">
          <a:xfrm>
            <a:off x="1113014" y="236295"/>
            <a:ext cx="1862667" cy="582490"/>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endParaRPr lang="en-US" sz="2700">
              <a:cs typeface="ＭＳ Ｐゴシック" charset="0"/>
            </a:endParaRPr>
          </a:p>
        </p:txBody>
      </p:sp>
      <p:sp>
        <p:nvSpPr>
          <p:cNvPr id="3285" name="Text Box 213"/>
          <p:cNvSpPr txBox="1">
            <a:spLocks noChangeArrowheads="1"/>
          </p:cNvSpPr>
          <p:nvPr/>
        </p:nvSpPr>
        <p:spPr bwMode="auto">
          <a:xfrm>
            <a:off x="689681" y="349861"/>
            <a:ext cx="2709333" cy="35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sz="1600" dirty="0" smtClean="0">
                <a:cs typeface="ＭＳ Ｐゴシック" charset="0"/>
              </a:rPr>
              <a:t>Evaluation</a:t>
            </a:r>
            <a:endParaRPr lang="en-US" sz="1600" dirty="0">
              <a:cs typeface="ＭＳ Ｐゴシック" charset="0"/>
            </a:endParaRPr>
          </a:p>
        </p:txBody>
      </p:sp>
      <p:sp>
        <p:nvSpPr>
          <p:cNvPr id="3287" name="Freeform 215"/>
          <p:cNvSpPr>
            <a:spLocks/>
          </p:cNvSpPr>
          <p:nvPr/>
        </p:nvSpPr>
        <p:spPr bwMode="auto">
          <a:xfrm flipH="1">
            <a:off x="358070" y="681405"/>
            <a:ext cx="1023056" cy="399317"/>
          </a:xfrm>
          <a:custGeom>
            <a:avLst/>
            <a:gdLst>
              <a:gd name="T0" fmla="*/ 0 w 1280"/>
              <a:gd name="T1" fmla="*/ 0 h 351"/>
              <a:gd name="T2" fmla="*/ 1280 w 1280"/>
              <a:gd name="T3" fmla="*/ 0 h 351"/>
              <a:gd name="T4" fmla="*/ 1280 w 1280"/>
              <a:gd name="T5" fmla="*/ 351 h 351"/>
            </a:gdLst>
            <a:ahLst/>
            <a:cxnLst>
              <a:cxn ang="0">
                <a:pos x="T0" y="T1"/>
              </a:cxn>
              <a:cxn ang="0">
                <a:pos x="T2" y="T3"/>
              </a:cxn>
              <a:cxn ang="0">
                <a:pos x="T4" y="T5"/>
              </a:cxn>
            </a:cxnLst>
            <a:rect l="0" t="0" r="r" b="b"/>
            <a:pathLst>
              <a:path w="1280" h="351">
                <a:moveTo>
                  <a:pt x="0" y="0"/>
                </a:moveTo>
                <a:lnTo>
                  <a:pt x="1280" y="0"/>
                </a:lnTo>
                <a:lnTo>
                  <a:pt x="1280" y="351"/>
                </a:lnTo>
              </a:path>
            </a:pathLst>
          </a:custGeom>
          <a:noFill/>
          <a:ln w="38100" cmpd="sng">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88" name="Oval 216"/>
          <p:cNvSpPr>
            <a:spLocks noChangeArrowheads="1"/>
          </p:cNvSpPr>
          <p:nvPr/>
        </p:nvSpPr>
        <p:spPr bwMode="auto">
          <a:xfrm>
            <a:off x="6187722" y="168519"/>
            <a:ext cx="1862667"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endParaRPr lang="en-US" sz="2700">
              <a:cs typeface="ＭＳ Ｐゴシック" charset="0"/>
            </a:endParaRPr>
          </a:p>
        </p:txBody>
      </p:sp>
      <p:sp>
        <p:nvSpPr>
          <p:cNvPr id="3289" name="Text Box 217"/>
          <p:cNvSpPr txBox="1">
            <a:spLocks noChangeArrowheads="1"/>
          </p:cNvSpPr>
          <p:nvPr/>
        </p:nvSpPr>
        <p:spPr bwMode="auto">
          <a:xfrm>
            <a:off x="6210654" y="197828"/>
            <a:ext cx="1834444" cy="59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3236" tIns="51618" rIns="103236" bIns="51618">
            <a:spAutoFit/>
          </a:bodyPr>
          <a:lstStyle/>
          <a:p>
            <a:pPr algn="ctr"/>
            <a:r>
              <a:rPr lang="en-US" sz="1600" dirty="0" smtClean="0">
                <a:cs typeface="ＭＳ Ｐゴシック" charset="0"/>
              </a:rPr>
              <a:t>Analyze development </a:t>
            </a:r>
            <a:endParaRPr lang="en-US" sz="1600" dirty="0">
              <a:cs typeface="ＭＳ Ｐゴシック" charset="0"/>
            </a:endParaRPr>
          </a:p>
        </p:txBody>
      </p:sp>
      <p:sp>
        <p:nvSpPr>
          <p:cNvPr id="3291" name="Rectangle 219"/>
          <p:cNvSpPr>
            <a:spLocks noChangeArrowheads="1"/>
          </p:cNvSpPr>
          <p:nvPr/>
        </p:nvSpPr>
        <p:spPr bwMode="auto">
          <a:xfrm>
            <a:off x="4512028" y="910371"/>
            <a:ext cx="4245681" cy="705216"/>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chemeClr val="bg1"/>
                </a:solidFill>
              </a14:hiddenFill>
            </a:ext>
          </a:extLst>
        </p:spPr>
        <p:txBody>
          <a:bodyPr wrap="none" lIns="103236" tIns="51618" rIns="103236" bIns="51618" anchor="ctr"/>
          <a:lstStyle/>
          <a:p>
            <a:endParaRPr lang="en-US"/>
          </a:p>
        </p:txBody>
      </p:sp>
      <p:sp>
        <p:nvSpPr>
          <p:cNvPr id="3292" name="Freeform 220"/>
          <p:cNvSpPr>
            <a:spLocks/>
          </p:cNvSpPr>
          <p:nvPr/>
        </p:nvSpPr>
        <p:spPr bwMode="auto">
          <a:xfrm>
            <a:off x="7701139" y="500063"/>
            <a:ext cx="1097139" cy="1282212"/>
          </a:xfrm>
          <a:custGeom>
            <a:avLst/>
            <a:gdLst>
              <a:gd name="T0" fmla="*/ 336 w 1015"/>
              <a:gd name="T1" fmla="*/ 0 h 2124"/>
              <a:gd name="T2" fmla="*/ 1015 w 1015"/>
              <a:gd name="T3" fmla="*/ 0 h 2124"/>
              <a:gd name="T4" fmla="*/ 1015 w 1015"/>
              <a:gd name="T5" fmla="*/ 2124 h 2124"/>
              <a:gd name="T6" fmla="*/ 0 w 1015"/>
              <a:gd name="T7" fmla="*/ 2124 h 2124"/>
            </a:gdLst>
            <a:ahLst/>
            <a:cxnLst>
              <a:cxn ang="0">
                <a:pos x="T0" y="T1"/>
              </a:cxn>
              <a:cxn ang="0">
                <a:pos x="T2" y="T3"/>
              </a:cxn>
              <a:cxn ang="0">
                <a:pos x="T4" y="T5"/>
              </a:cxn>
              <a:cxn ang="0">
                <a:pos x="T6" y="T7"/>
              </a:cxn>
            </a:cxnLst>
            <a:rect l="0" t="0" r="r" b="b"/>
            <a:pathLst>
              <a:path w="1015" h="2124">
                <a:moveTo>
                  <a:pt x="336" y="0"/>
                </a:moveTo>
                <a:lnTo>
                  <a:pt x="1015" y="0"/>
                </a:lnTo>
                <a:lnTo>
                  <a:pt x="1015" y="2124"/>
                </a:lnTo>
                <a:lnTo>
                  <a:pt x="0" y="2124"/>
                </a:lnTo>
              </a:path>
            </a:pathLst>
          </a:custGeom>
          <a:noFill/>
          <a:ln w="38100">
            <a:solidFill>
              <a:srgbClr val="B70202"/>
            </a:solidFill>
            <a:round/>
            <a:headEnd/>
            <a:tailEnd type="stealth" w="med" len="med"/>
          </a:ln>
          <a:effectLst/>
          <a:extLst>
            <a:ext uri="{909E8E84-426E-40dd-AFC4-6F175D3DCCD1}">
              <a14:hiddenFill xmlns:a14="http://schemas.microsoft.com/office/drawing/2010/main">
                <a:solidFill>
                  <a:srgbClr val="B7020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95" name="Line 223"/>
          <p:cNvSpPr>
            <a:spLocks noChangeShapeType="1"/>
          </p:cNvSpPr>
          <p:nvPr/>
        </p:nvSpPr>
        <p:spPr bwMode="auto">
          <a:xfrm>
            <a:off x="5164667" y="558678"/>
            <a:ext cx="14111" cy="5539154"/>
          </a:xfrm>
          <a:prstGeom prst="line">
            <a:avLst/>
          </a:prstGeom>
          <a:noFill/>
          <a:ln w="38100">
            <a:solidFill>
              <a:srgbClr val="B702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3296" name="Oval 224"/>
          <p:cNvSpPr>
            <a:spLocks noChangeArrowheads="1"/>
          </p:cNvSpPr>
          <p:nvPr/>
        </p:nvSpPr>
        <p:spPr bwMode="auto">
          <a:xfrm>
            <a:off x="3626555" y="0"/>
            <a:ext cx="1862667"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endParaRPr lang="en-US" sz="2700" dirty="0">
              <a:cs typeface="ＭＳ Ｐゴシック" charset="0"/>
            </a:endParaRPr>
          </a:p>
        </p:txBody>
      </p:sp>
      <p:sp>
        <p:nvSpPr>
          <p:cNvPr id="3297" name="Rectangle 225"/>
          <p:cNvSpPr>
            <a:spLocks noChangeArrowheads="1"/>
          </p:cNvSpPr>
          <p:nvPr/>
        </p:nvSpPr>
        <p:spPr bwMode="auto">
          <a:xfrm>
            <a:off x="3954639" y="149598"/>
            <a:ext cx="1100159" cy="35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r>
              <a:rPr lang="en-US" sz="1600" dirty="0" smtClean="0">
                <a:cs typeface="ＭＳ Ｐゴシック" charset="0"/>
              </a:rPr>
              <a:t>Big Picture</a:t>
            </a:r>
            <a:endParaRPr lang="en-US" sz="1600" dirty="0">
              <a:cs typeface="ＭＳ Ｐゴシック" charset="0"/>
            </a:endParaRPr>
          </a:p>
        </p:txBody>
      </p:sp>
    </p:spTree>
    <p:extLst>
      <p:ext uri="{BB962C8B-B14F-4D97-AF65-F5344CB8AC3E}">
        <p14:creationId xmlns:p14="http://schemas.microsoft.com/office/powerpoint/2010/main" val="41453435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322746" cy="4862870"/>
          </a:xfrm>
          <a:prstGeom prst="rect">
            <a:avLst/>
          </a:prstGeom>
        </p:spPr>
        <p:txBody>
          <a:bodyPr wrap="square">
            <a:spAutoFit/>
          </a:bodyPr>
          <a:lstStyle/>
          <a:p>
            <a:pPr lvl="0"/>
            <a:r>
              <a:rPr lang="en-US" dirty="0"/>
              <a:t>Key Ideas and Details:</a:t>
            </a:r>
          </a:p>
          <a:p>
            <a:pPr lvl="0"/>
            <a:r>
              <a:rPr lang="en-US" dirty="0"/>
              <a:t>	</a:t>
            </a:r>
            <a:r>
              <a:rPr lang="en-US" sz="2000" b="1" dirty="0"/>
              <a:t>Determine  information, make inferences, cite evidence, draw conclusions</a:t>
            </a:r>
          </a:p>
          <a:p>
            <a:pPr lvl="0"/>
            <a:r>
              <a:rPr lang="en-US" dirty="0"/>
              <a:t>	Determine central ideas or themes , their development and summarize</a:t>
            </a:r>
          </a:p>
          <a:p>
            <a:pPr lvl="0"/>
            <a:r>
              <a:rPr lang="en-US" dirty="0"/>
              <a:t>	Analyze development of people, events and ideas.</a:t>
            </a:r>
          </a:p>
          <a:p>
            <a:pPr lvl="0"/>
            <a:endParaRPr lang="en-US" dirty="0"/>
          </a:p>
          <a:p>
            <a:pPr lvl="0"/>
            <a:r>
              <a:rPr lang="en-US" dirty="0"/>
              <a:t>Craft and Structure</a:t>
            </a:r>
          </a:p>
          <a:p>
            <a:pPr lvl="0"/>
            <a:r>
              <a:rPr lang="en-US" dirty="0"/>
              <a:t>	Interpret words and phrases</a:t>
            </a:r>
          </a:p>
          <a:p>
            <a:pPr lvl="0"/>
            <a:r>
              <a:rPr lang="en-US" dirty="0"/>
              <a:t>	Analyze structure of text to get the big picture</a:t>
            </a:r>
          </a:p>
          <a:p>
            <a:pPr lvl="0"/>
            <a:r>
              <a:rPr lang="en-US" dirty="0"/>
              <a:t>	</a:t>
            </a:r>
            <a:r>
              <a:rPr lang="en-US" sz="2000" b="1" dirty="0"/>
              <a:t>Assess point of view or purpose</a:t>
            </a:r>
          </a:p>
          <a:p>
            <a:pPr lvl="0"/>
            <a:endParaRPr lang="en-US" sz="2000" b="1" dirty="0"/>
          </a:p>
          <a:p>
            <a:pPr lvl="0"/>
            <a:r>
              <a:rPr lang="en-US" dirty="0"/>
              <a:t>Integrate knowledge and Ideas</a:t>
            </a:r>
          </a:p>
          <a:p>
            <a:pPr lvl="0"/>
            <a:r>
              <a:rPr lang="en-US" dirty="0"/>
              <a:t>	</a:t>
            </a:r>
            <a:r>
              <a:rPr lang="en-US" sz="2000" b="1" dirty="0"/>
              <a:t>Integrate and evaluate content in different formats</a:t>
            </a:r>
          </a:p>
          <a:p>
            <a:pPr lvl="0"/>
            <a:r>
              <a:rPr lang="en-US" sz="2000" b="1" dirty="0"/>
              <a:t>	Identify and evaluate arguments, claims,  reasoning and evidence</a:t>
            </a:r>
          </a:p>
          <a:p>
            <a:pPr lvl="0"/>
            <a:r>
              <a:rPr lang="en-US" dirty="0"/>
              <a:t>	Compare approaches to different themes or topics</a:t>
            </a:r>
          </a:p>
          <a:p>
            <a:pPr lvl="0"/>
            <a:endParaRPr lang="en-US" dirty="0"/>
          </a:p>
          <a:p>
            <a:pPr lvl="0"/>
            <a:r>
              <a:rPr lang="en-US" dirty="0"/>
              <a:t>Range </a:t>
            </a:r>
          </a:p>
          <a:p>
            <a:pPr lvl="0"/>
            <a:endParaRPr lang="en-US" sz="1400" dirty="0"/>
          </a:p>
        </p:txBody>
      </p:sp>
      <p:sp>
        <p:nvSpPr>
          <p:cNvPr id="5" name="Title 4"/>
          <p:cNvSpPr>
            <a:spLocks noGrp="1"/>
          </p:cNvSpPr>
          <p:nvPr>
            <p:ph type="ctrTitle"/>
          </p:nvPr>
        </p:nvSpPr>
        <p:spPr>
          <a:xfrm>
            <a:off x="1236020" y="818457"/>
            <a:ext cx="7382104" cy="1179382"/>
          </a:xfrm>
        </p:spPr>
        <p:txBody>
          <a:bodyPr>
            <a:normAutofit fontScale="90000"/>
          </a:bodyPr>
          <a:lstStyle/>
          <a:p>
            <a:r>
              <a:rPr lang="en-US" dirty="0" smtClean="0"/>
              <a:t>The Match to CCSS: </a:t>
            </a:r>
            <a:br>
              <a:rPr lang="en-US" dirty="0" smtClean="0"/>
            </a:br>
            <a:r>
              <a:rPr lang="en-US" dirty="0" smtClean="0"/>
              <a:t>Argumentation and Evaluation</a:t>
            </a:r>
            <a:endParaRPr lang="en-US" dirty="0"/>
          </a:p>
        </p:txBody>
      </p:sp>
    </p:spTree>
    <p:extLst>
      <p:ext uri="{BB962C8B-B14F-4D97-AF65-F5344CB8AC3E}">
        <p14:creationId xmlns:p14="http://schemas.microsoft.com/office/powerpoint/2010/main" val="10591857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Date Placeholder 1"/>
          <p:cNvSpPr>
            <a:spLocks noGrp="1"/>
          </p:cNvSpPr>
          <p:nvPr>
            <p:ph type="dt" sz="half" idx="10"/>
          </p:nvPr>
        </p:nvSpPr>
        <p:spPr/>
        <p:txBody>
          <a:bodyPr/>
          <a:lstStyle/>
          <a:p>
            <a:endParaRPr lang="en-US"/>
          </a:p>
        </p:txBody>
      </p:sp>
      <p:sp>
        <p:nvSpPr>
          <p:cNvPr id="78" name="Footer Placeholder 2"/>
          <p:cNvSpPr>
            <a:spLocks noGrp="1"/>
          </p:cNvSpPr>
          <p:nvPr>
            <p:ph type="ftr" sz="quarter" idx="11"/>
          </p:nvPr>
        </p:nvSpPr>
        <p:spPr/>
        <p:txBody>
          <a:bodyPr/>
          <a:lstStyle/>
          <a:p>
            <a:endParaRPr lang="en-US"/>
          </a:p>
        </p:txBody>
      </p:sp>
      <p:sp>
        <p:nvSpPr>
          <p:cNvPr id="16386" name="Rectangle 2"/>
          <p:cNvSpPr>
            <a:spLocks noChangeArrowheads="1"/>
          </p:cNvSpPr>
          <p:nvPr/>
        </p:nvSpPr>
        <p:spPr bwMode="auto">
          <a:xfrm>
            <a:off x="3167807" y="304068"/>
            <a:ext cx="33604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19812"/>
            <a:r>
              <a:rPr lang="en-US" b="1">
                <a:solidFill>
                  <a:srgbClr val="000000"/>
                </a:solidFill>
              </a:rPr>
              <a:t>Argumentation &amp; Evaluation Guide</a:t>
            </a:r>
            <a:endParaRPr lang="en-US" sz="2000"/>
          </a:p>
        </p:txBody>
      </p:sp>
      <p:sp>
        <p:nvSpPr>
          <p:cNvPr id="16387" name="Rectangle 3"/>
          <p:cNvSpPr>
            <a:spLocks noChangeArrowheads="1"/>
          </p:cNvSpPr>
          <p:nvPr/>
        </p:nvSpPr>
        <p:spPr bwMode="auto">
          <a:xfrm>
            <a:off x="1536348" y="674078"/>
            <a:ext cx="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endParaRPr lang="en-US" sz="2700"/>
          </a:p>
        </p:txBody>
      </p:sp>
      <p:sp>
        <p:nvSpPr>
          <p:cNvPr id="16388" name="Rectangle 4"/>
          <p:cNvSpPr>
            <a:spLocks noChangeArrowheads="1"/>
          </p:cNvSpPr>
          <p:nvPr/>
        </p:nvSpPr>
        <p:spPr bwMode="auto">
          <a:xfrm>
            <a:off x="686153" y="6601558"/>
            <a:ext cx="1980847" cy="2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a:solidFill>
                  <a:srgbClr val="000000"/>
                </a:solidFill>
              </a:rPr>
              <a:t>C Bulgren  revised 2/15/2008</a:t>
            </a:r>
          </a:p>
        </p:txBody>
      </p:sp>
      <p:sp>
        <p:nvSpPr>
          <p:cNvPr id="16389" name="Rectangle 5"/>
          <p:cNvSpPr>
            <a:spLocks noChangeArrowheads="1"/>
          </p:cNvSpPr>
          <p:nvPr/>
        </p:nvSpPr>
        <p:spPr bwMode="auto">
          <a:xfrm>
            <a:off x="5182306" y="609967"/>
            <a:ext cx="36565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1200">
                <a:solidFill>
                  <a:srgbClr val="000000"/>
                </a:solidFill>
              </a:rPr>
              <a:t>Name</a:t>
            </a:r>
            <a:r>
              <a:rPr lang="en-US" sz="900">
                <a:solidFill>
                  <a:srgbClr val="000000"/>
                </a:solidFill>
              </a:rPr>
              <a:t>: </a:t>
            </a:r>
            <a:r>
              <a:rPr lang="en-US" sz="1200">
                <a:solidFill>
                  <a:schemeClr val="accent2"/>
                </a:solidFill>
              </a:rPr>
              <a:t>Teacher</a:t>
            </a:r>
          </a:p>
          <a:p>
            <a:pPr defTabSz="1019812"/>
            <a:r>
              <a:rPr lang="en-US" sz="1200">
                <a:solidFill>
                  <a:srgbClr val="000000"/>
                </a:solidFill>
              </a:rPr>
              <a:t>Date:  _____________________________________</a:t>
            </a:r>
            <a:endParaRPr lang="en-US" sz="2700"/>
          </a:p>
        </p:txBody>
      </p:sp>
      <p:sp>
        <p:nvSpPr>
          <p:cNvPr id="16390" name="Rectangle 6"/>
          <p:cNvSpPr>
            <a:spLocks noChangeArrowheads="1"/>
          </p:cNvSpPr>
          <p:nvPr/>
        </p:nvSpPr>
        <p:spPr bwMode="auto">
          <a:xfrm>
            <a:off x="532694" y="609967"/>
            <a:ext cx="5060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1200"/>
              <a:t>Topic/Title       </a:t>
            </a:r>
            <a:r>
              <a:rPr lang="en-US" sz="1200">
                <a:solidFill>
                  <a:schemeClr val="accent2"/>
                </a:solidFill>
              </a:rPr>
              <a:t>A Little Lead is Too Much</a:t>
            </a:r>
          </a:p>
          <a:p>
            <a:pPr defTabSz="1019812"/>
            <a:r>
              <a:rPr lang="en-US" sz="1200"/>
              <a:t>Source        </a:t>
            </a:r>
            <a:r>
              <a:rPr lang="en-US" sz="1200">
                <a:solidFill>
                  <a:schemeClr val="accent2"/>
                </a:solidFill>
              </a:rPr>
              <a:t>Environmental Health</a:t>
            </a:r>
            <a:endParaRPr lang="en-US" sz="2700">
              <a:solidFill>
                <a:schemeClr val="accent2"/>
              </a:solidFill>
            </a:endParaRPr>
          </a:p>
        </p:txBody>
      </p:sp>
      <p:grpSp>
        <p:nvGrpSpPr>
          <p:cNvPr id="16391" name="Group 7"/>
          <p:cNvGrpSpPr>
            <a:grpSpLocks/>
          </p:cNvGrpSpPr>
          <p:nvPr/>
        </p:nvGrpSpPr>
        <p:grpSpPr bwMode="auto">
          <a:xfrm>
            <a:off x="456841" y="5791932"/>
            <a:ext cx="121040" cy="390259"/>
            <a:chOff x="1917" y="1013"/>
            <a:chExt cx="62" cy="189"/>
          </a:xfrm>
        </p:grpSpPr>
        <p:sp>
          <p:nvSpPr>
            <p:cNvPr id="16392" name="Oval 8"/>
            <p:cNvSpPr>
              <a:spLocks noChangeArrowheads="1"/>
            </p:cNvSpPr>
            <p:nvPr/>
          </p:nvSpPr>
          <p:spPr bwMode="auto">
            <a:xfrm>
              <a:off x="1917" y="1013"/>
              <a:ext cx="0" cy="189"/>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6393" name="Rectangle 9"/>
            <p:cNvSpPr>
              <a:spLocks noChangeArrowheads="1"/>
            </p:cNvSpPr>
            <p:nvPr/>
          </p:nvSpPr>
          <p:spPr bwMode="auto">
            <a:xfrm>
              <a:off x="1946" y="1027"/>
              <a:ext cx="3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7</a:t>
              </a:r>
              <a:endParaRPr lang="en-US" sz="2700"/>
            </a:p>
          </p:txBody>
        </p:sp>
      </p:grpSp>
      <p:sp>
        <p:nvSpPr>
          <p:cNvPr id="16394" name="Rectangle 10"/>
          <p:cNvSpPr>
            <a:spLocks noChangeArrowheads="1"/>
          </p:cNvSpPr>
          <p:nvPr/>
        </p:nvSpPr>
        <p:spPr bwMode="auto">
          <a:xfrm>
            <a:off x="686154" y="5791933"/>
            <a:ext cx="761093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900" b="1">
                <a:solidFill>
                  <a:srgbClr val="000000"/>
                </a:solidFill>
              </a:rPr>
              <a:t>Conclusion</a:t>
            </a:r>
            <a:r>
              <a:rPr lang="en-US" sz="900">
                <a:solidFill>
                  <a:srgbClr val="000000"/>
                </a:solidFill>
              </a:rPr>
              <a:t>: Accept/reject/withhold judgment.  Present and </a:t>
            </a:r>
            <a:r>
              <a:rPr lang="en-US" sz="900" b="1">
                <a:solidFill>
                  <a:srgbClr val="000000"/>
                </a:solidFill>
              </a:rPr>
              <a:t>summarize</a:t>
            </a:r>
            <a:r>
              <a:rPr lang="en-US" sz="900">
                <a:solidFill>
                  <a:srgbClr val="000000"/>
                </a:solidFill>
              </a:rPr>
              <a:t> your reasoning</a:t>
            </a:r>
            <a:r>
              <a:rPr lang="en-US" sz="900">
                <a:solidFill>
                  <a:schemeClr val="accent2"/>
                </a:solidFill>
              </a:rPr>
              <a:t>.  I accept the claim that lead level standards in children should be lowered </a:t>
            </a:r>
          </a:p>
          <a:p>
            <a:pPr defTabSz="1019812"/>
            <a:r>
              <a:rPr lang="en-US" sz="900">
                <a:solidFill>
                  <a:schemeClr val="accent2"/>
                </a:solidFill>
              </a:rPr>
              <a:t>based on the arguments in the article. The research cited is an excellent source and earlier changes as a result of removing lead from gasoline seem to support the</a:t>
            </a:r>
          </a:p>
          <a:p>
            <a:pPr defTabSz="1019812"/>
            <a:r>
              <a:rPr lang="en-US" sz="900">
                <a:solidFill>
                  <a:schemeClr val="accent2"/>
                </a:solidFill>
              </a:rPr>
              <a:t>Claim.</a:t>
            </a:r>
          </a:p>
        </p:txBody>
      </p:sp>
      <p:grpSp>
        <p:nvGrpSpPr>
          <p:cNvPr id="16395" name="Group 11"/>
          <p:cNvGrpSpPr>
            <a:grpSpLocks/>
          </p:cNvGrpSpPr>
          <p:nvPr/>
        </p:nvGrpSpPr>
        <p:grpSpPr bwMode="auto">
          <a:xfrm>
            <a:off x="532693" y="1219933"/>
            <a:ext cx="116816" cy="393290"/>
            <a:chOff x="423" y="534"/>
            <a:chExt cx="54" cy="241"/>
          </a:xfrm>
        </p:grpSpPr>
        <p:sp>
          <p:nvSpPr>
            <p:cNvPr id="16396" name="Oval 12"/>
            <p:cNvSpPr>
              <a:spLocks noChangeArrowheads="1"/>
            </p:cNvSpPr>
            <p:nvPr/>
          </p:nvSpPr>
          <p:spPr bwMode="auto">
            <a:xfrm>
              <a:off x="453" y="536"/>
              <a:ext cx="0" cy="2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US"/>
            </a:p>
          </p:txBody>
        </p:sp>
        <p:sp>
          <p:nvSpPr>
            <p:cNvPr id="16397" name="Oval 13"/>
            <p:cNvSpPr>
              <a:spLocks noChangeArrowheads="1"/>
            </p:cNvSpPr>
            <p:nvPr/>
          </p:nvSpPr>
          <p:spPr bwMode="auto">
            <a:xfrm>
              <a:off x="423" y="534"/>
              <a:ext cx="0" cy="239"/>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6398" name="Rectangle 14"/>
            <p:cNvSpPr>
              <a:spLocks noChangeArrowheads="1"/>
            </p:cNvSpPr>
            <p:nvPr/>
          </p:nvSpPr>
          <p:spPr bwMode="auto">
            <a:xfrm>
              <a:off x="447" y="547"/>
              <a:ext cx="3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1</a:t>
              </a:r>
              <a:endParaRPr lang="en-US" sz="2700"/>
            </a:p>
          </p:txBody>
        </p:sp>
      </p:grpSp>
      <p:sp>
        <p:nvSpPr>
          <p:cNvPr id="16399" name="Rectangle 15"/>
          <p:cNvSpPr>
            <a:spLocks noChangeArrowheads="1"/>
          </p:cNvSpPr>
          <p:nvPr/>
        </p:nvSpPr>
        <p:spPr bwMode="auto">
          <a:xfrm>
            <a:off x="762000" y="1219933"/>
            <a:ext cx="8076848" cy="28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900">
                <a:solidFill>
                  <a:srgbClr val="000000"/>
                </a:solidFill>
              </a:rPr>
              <a:t>What is the </a:t>
            </a:r>
            <a:r>
              <a:rPr lang="en-US" sz="900" b="1">
                <a:solidFill>
                  <a:srgbClr val="000000"/>
                </a:solidFill>
              </a:rPr>
              <a:t>Claim</a:t>
            </a:r>
            <a:r>
              <a:rPr lang="en-US" sz="900">
                <a:solidFill>
                  <a:srgbClr val="000000"/>
                </a:solidFill>
              </a:rPr>
              <a:t>, including any </a:t>
            </a:r>
            <a:r>
              <a:rPr lang="en-US" sz="900" b="1">
                <a:solidFill>
                  <a:srgbClr val="000000"/>
                </a:solidFill>
              </a:rPr>
              <a:t>Qualifiers</a:t>
            </a:r>
            <a:r>
              <a:rPr lang="en-US" sz="900">
                <a:solidFill>
                  <a:srgbClr val="000000"/>
                </a:solidFill>
              </a:rPr>
              <a:t>)? (underline qualifiers)  </a:t>
            </a:r>
            <a:r>
              <a:rPr lang="en-US" sz="900" u="sng">
                <a:solidFill>
                  <a:schemeClr val="accent2"/>
                </a:solidFill>
              </a:rPr>
              <a:t>If the CDC cut the current acceptable lead level in the blood in half for children up to age 6 and enforced it</a:t>
            </a:r>
            <a:r>
              <a:rPr lang="en-US" sz="900">
                <a:solidFill>
                  <a:schemeClr val="accent2"/>
                </a:solidFill>
              </a:rPr>
              <a:t>, they would perform better on intelligence testing.</a:t>
            </a:r>
          </a:p>
        </p:txBody>
      </p:sp>
      <p:sp>
        <p:nvSpPr>
          <p:cNvPr id="16400" name="Text Box 16"/>
          <p:cNvSpPr txBox="1">
            <a:spLocks noChangeArrowheads="1"/>
          </p:cNvSpPr>
          <p:nvPr/>
        </p:nvSpPr>
        <p:spPr bwMode="auto">
          <a:xfrm>
            <a:off x="2199571" y="1760294"/>
            <a:ext cx="205746" cy="34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spAutoFit/>
          </a:bodyPr>
          <a:lstStyle>
            <a:lvl1pPr defTabSz="903288">
              <a:defRPr sz="2400">
                <a:solidFill>
                  <a:schemeClr val="tx1"/>
                </a:solidFill>
                <a:latin typeface="Times" charset="0"/>
                <a:ea typeface="ＭＳ Ｐゴシック" charset="0"/>
              </a:defRPr>
            </a:lvl1pPr>
            <a:lvl2pPr marL="450850" defTabSz="903288">
              <a:defRPr sz="2400">
                <a:solidFill>
                  <a:schemeClr val="tx1"/>
                </a:solidFill>
                <a:latin typeface="Times" charset="0"/>
                <a:ea typeface="ＭＳ Ｐゴシック" charset="0"/>
              </a:defRPr>
            </a:lvl2pPr>
            <a:lvl3pPr marL="903288" defTabSz="903288">
              <a:defRPr sz="2400">
                <a:solidFill>
                  <a:schemeClr val="tx1"/>
                </a:solidFill>
                <a:latin typeface="Times" charset="0"/>
                <a:ea typeface="ＭＳ Ｐゴシック" charset="0"/>
              </a:defRPr>
            </a:lvl3pPr>
            <a:lvl4pPr marL="1354138" defTabSz="903288">
              <a:defRPr sz="2400">
                <a:solidFill>
                  <a:schemeClr val="tx1"/>
                </a:solidFill>
                <a:latin typeface="Times" charset="0"/>
                <a:ea typeface="ＭＳ Ｐゴシック" charset="0"/>
              </a:defRPr>
            </a:lvl4pPr>
            <a:lvl5pPr marL="1804988" defTabSz="903288">
              <a:defRPr sz="2400">
                <a:solidFill>
                  <a:schemeClr val="tx1"/>
                </a:solidFill>
                <a:latin typeface="Times" charset="0"/>
                <a:ea typeface="ＭＳ Ｐゴシック" charset="0"/>
              </a:defRPr>
            </a:lvl5pPr>
            <a:lvl6pPr marL="2262188" defTabSz="903288" eaLnBrk="0" fontAlgn="base" hangingPunct="0">
              <a:spcBef>
                <a:spcPct val="0"/>
              </a:spcBef>
              <a:spcAft>
                <a:spcPct val="0"/>
              </a:spcAft>
              <a:defRPr sz="2400">
                <a:solidFill>
                  <a:schemeClr val="tx1"/>
                </a:solidFill>
                <a:latin typeface="Times" charset="0"/>
                <a:ea typeface="ＭＳ Ｐゴシック" charset="0"/>
              </a:defRPr>
            </a:lvl6pPr>
            <a:lvl7pPr marL="2719388" defTabSz="903288" eaLnBrk="0" fontAlgn="base" hangingPunct="0">
              <a:spcBef>
                <a:spcPct val="0"/>
              </a:spcBef>
              <a:spcAft>
                <a:spcPct val="0"/>
              </a:spcAft>
              <a:defRPr sz="2400">
                <a:solidFill>
                  <a:schemeClr val="tx1"/>
                </a:solidFill>
                <a:latin typeface="Times" charset="0"/>
                <a:ea typeface="ＭＳ Ｐゴシック" charset="0"/>
              </a:defRPr>
            </a:lvl7pPr>
            <a:lvl8pPr marL="3176588" defTabSz="903288" eaLnBrk="0" fontAlgn="base" hangingPunct="0">
              <a:spcBef>
                <a:spcPct val="0"/>
              </a:spcBef>
              <a:spcAft>
                <a:spcPct val="0"/>
              </a:spcAft>
              <a:defRPr sz="2400">
                <a:solidFill>
                  <a:schemeClr val="tx1"/>
                </a:solidFill>
                <a:latin typeface="Times" charset="0"/>
                <a:ea typeface="ＭＳ Ｐゴシック" charset="0"/>
              </a:defRPr>
            </a:lvl8pPr>
            <a:lvl9pPr marL="3633788" defTabSz="903288" eaLnBrk="0" fontAlgn="base" hangingPunct="0">
              <a:spcBef>
                <a:spcPct val="0"/>
              </a:spcBef>
              <a:spcAft>
                <a:spcPct val="0"/>
              </a:spcAft>
              <a:defRPr sz="2400">
                <a:solidFill>
                  <a:schemeClr val="tx1"/>
                </a:solidFill>
                <a:latin typeface="Times" charset="0"/>
                <a:ea typeface="ＭＳ Ｐゴシック" charset="0"/>
              </a:defRPr>
            </a:lvl9pPr>
          </a:lstStyle>
          <a:p>
            <a:endParaRPr lang="en-US" sz="1600" b="1">
              <a:latin typeface="Tekton" charset="0"/>
            </a:endParaRPr>
          </a:p>
        </p:txBody>
      </p:sp>
      <p:sp>
        <p:nvSpPr>
          <p:cNvPr id="16401" name="Rectangle 17"/>
          <p:cNvSpPr>
            <a:spLocks noChangeArrowheads="1"/>
          </p:cNvSpPr>
          <p:nvPr/>
        </p:nvSpPr>
        <p:spPr bwMode="auto">
          <a:xfrm>
            <a:off x="381001" y="1135673"/>
            <a:ext cx="8533694" cy="609967"/>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nchor="ctr"/>
          <a:lstStyle/>
          <a:p>
            <a:pPr algn="ctr" defTabSz="1019812"/>
            <a:endParaRPr lang="en-US" sz="2000">
              <a:latin typeface="Tekton" charset="0"/>
            </a:endParaRPr>
          </a:p>
        </p:txBody>
      </p:sp>
      <p:grpSp>
        <p:nvGrpSpPr>
          <p:cNvPr id="16402" name="Group 18"/>
          <p:cNvGrpSpPr>
            <a:grpSpLocks/>
          </p:cNvGrpSpPr>
          <p:nvPr/>
        </p:nvGrpSpPr>
        <p:grpSpPr bwMode="auto">
          <a:xfrm>
            <a:off x="456850" y="1828070"/>
            <a:ext cx="114065" cy="389733"/>
            <a:chOff x="371" y="1011"/>
            <a:chExt cx="64" cy="283"/>
          </a:xfrm>
        </p:grpSpPr>
        <p:sp>
          <p:nvSpPr>
            <p:cNvPr id="16403" name="Oval 19"/>
            <p:cNvSpPr>
              <a:spLocks noChangeArrowheads="1"/>
            </p:cNvSpPr>
            <p:nvPr/>
          </p:nvSpPr>
          <p:spPr bwMode="auto">
            <a:xfrm>
              <a:off x="371" y="1011"/>
              <a:ext cx="0" cy="283"/>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6404" name="Rectangle 20"/>
            <p:cNvSpPr>
              <a:spLocks noChangeArrowheads="1"/>
            </p:cNvSpPr>
            <p:nvPr/>
          </p:nvSpPr>
          <p:spPr bwMode="auto">
            <a:xfrm>
              <a:off x="399" y="1034"/>
              <a:ext cx="3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2</a:t>
              </a:r>
              <a:endParaRPr lang="en-US" sz="2700"/>
            </a:p>
          </p:txBody>
        </p:sp>
      </p:grpSp>
      <p:sp>
        <p:nvSpPr>
          <p:cNvPr id="16405" name="Rectangle 21"/>
          <p:cNvSpPr>
            <a:spLocks noChangeArrowheads="1"/>
          </p:cNvSpPr>
          <p:nvPr/>
        </p:nvSpPr>
        <p:spPr bwMode="auto">
          <a:xfrm>
            <a:off x="686153" y="1828067"/>
            <a:ext cx="3885847"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19812"/>
            <a:r>
              <a:rPr lang="en-US" sz="900">
                <a:solidFill>
                  <a:srgbClr val="000000"/>
                </a:solidFill>
              </a:rPr>
              <a:t>What </a:t>
            </a:r>
            <a:r>
              <a:rPr lang="en-US" sz="900" b="1">
                <a:solidFill>
                  <a:srgbClr val="000000"/>
                </a:solidFill>
              </a:rPr>
              <a:t>Evidence</a:t>
            </a:r>
            <a:r>
              <a:rPr lang="en-US" sz="900">
                <a:solidFill>
                  <a:srgbClr val="000000"/>
                </a:solidFill>
              </a:rPr>
              <a:t> is presented? Identify each as data, fact, theory or opinion.</a:t>
            </a:r>
          </a:p>
          <a:p>
            <a:pPr defTabSz="1019812"/>
            <a:endParaRPr lang="en-US" sz="900">
              <a:solidFill>
                <a:srgbClr val="000000"/>
              </a:solidFill>
            </a:endParaRPr>
          </a:p>
          <a:p>
            <a:pPr defTabSz="1019812"/>
            <a:r>
              <a:rPr lang="en-US" sz="900">
                <a:solidFill>
                  <a:schemeClr val="accent2"/>
                </a:solidFill>
              </a:rPr>
              <a:t>A published study followed 200 children from 6 months to 6 years testing a total of 8 times and found that children with lead concentrations from 5 to 9.9 micrograms per deciliter preformed an average of 4.9 points lower on their IQ tests.  (data)</a:t>
            </a:r>
          </a:p>
          <a:p>
            <a:pPr defTabSz="1019812"/>
            <a:endParaRPr lang="en-US" sz="900">
              <a:solidFill>
                <a:schemeClr val="accent2"/>
              </a:solidFill>
            </a:endParaRPr>
          </a:p>
          <a:p>
            <a:pPr defTabSz="1019812"/>
            <a:r>
              <a:rPr lang="en-US" sz="900">
                <a:solidFill>
                  <a:schemeClr val="accent2"/>
                </a:solidFill>
              </a:rPr>
              <a:t>In 2001, the head of the CDC said the acceptable level would probably be changed from 10 to 5 micrometers per deciliter of blood, but a change in committee changed that decision. (opinion)</a:t>
            </a:r>
          </a:p>
          <a:p>
            <a:pPr defTabSz="1019812"/>
            <a:endParaRPr lang="en-US" sz="900">
              <a:solidFill>
                <a:schemeClr val="accent2"/>
              </a:solidFill>
            </a:endParaRPr>
          </a:p>
          <a:p>
            <a:pPr defTabSz="1019812"/>
            <a:r>
              <a:rPr lang="en-US" sz="900">
                <a:solidFill>
                  <a:schemeClr val="accent2"/>
                </a:solidFill>
              </a:rPr>
              <a:t>Lower rates were requested by the Independent Clean Air Scientific Advisory Committee. (fact)</a:t>
            </a:r>
          </a:p>
          <a:p>
            <a:pPr defTabSz="1019812"/>
            <a:endParaRPr lang="en-US" sz="900">
              <a:solidFill>
                <a:schemeClr val="accent2"/>
              </a:solidFill>
            </a:endParaRPr>
          </a:p>
          <a:p>
            <a:pPr defTabSz="1019812"/>
            <a:r>
              <a:rPr lang="en-US" sz="900">
                <a:solidFill>
                  <a:schemeClr val="accent2"/>
                </a:solidFill>
              </a:rPr>
              <a:t>Eliminating lead in gasoline resulted in a sizeable increase in IQ levels in children throughout the country. (fact)	</a:t>
            </a:r>
            <a:r>
              <a:rPr lang="en-US" sz="900">
                <a:solidFill>
                  <a:srgbClr val="000000"/>
                </a:solidFill>
              </a:rPr>
              <a:t>	</a:t>
            </a:r>
          </a:p>
        </p:txBody>
      </p:sp>
      <p:sp>
        <p:nvSpPr>
          <p:cNvPr id="16406" name="Rectangle 22"/>
          <p:cNvSpPr>
            <a:spLocks noChangeArrowheads="1"/>
          </p:cNvSpPr>
          <p:nvPr/>
        </p:nvSpPr>
        <p:spPr bwMode="auto">
          <a:xfrm>
            <a:off x="762001" y="4114068"/>
            <a:ext cx="3580694" cy="108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b="1">
                <a:solidFill>
                  <a:srgbClr val="000000"/>
                </a:solidFill>
              </a:rPr>
              <a:t>Evaluate the evidence</a:t>
            </a:r>
            <a:r>
              <a:rPr lang="en-US" sz="900">
                <a:solidFill>
                  <a:srgbClr val="000000"/>
                </a:solidFill>
              </a:rPr>
              <a:t> as poor, average or excellent and explain</a:t>
            </a:r>
          </a:p>
          <a:p>
            <a:pPr defTabSz="1019812"/>
            <a:r>
              <a:rPr lang="en-US" sz="900">
                <a:solidFill>
                  <a:srgbClr val="000000"/>
                </a:solidFill>
              </a:rPr>
              <a:t>(Use reliability, validity, objectivity, </a:t>
            </a:r>
            <a:r>
              <a:rPr lang="en-US" sz="900">
                <a:solidFill>
                  <a:schemeClr val="folHlink"/>
                </a:solidFill>
              </a:rPr>
              <a:t>well designed experiment</a:t>
            </a:r>
            <a:r>
              <a:rPr lang="en-US" sz="900">
                <a:solidFill>
                  <a:srgbClr val="000000"/>
                </a:solidFill>
              </a:rPr>
              <a:t>).</a:t>
            </a:r>
          </a:p>
          <a:p>
            <a:pPr defTabSz="1019812"/>
            <a:endParaRPr lang="en-US" sz="900">
              <a:solidFill>
                <a:srgbClr val="000000"/>
              </a:solidFill>
            </a:endParaRPr>
          </a:p>
          <a:p>
            <a:pPr defTabSz="1019812"/>
            <a:r>
              <a:rPr lang="en-US" sz="900">
                <a:solidFill>
                  <a:schemeClr val="accent2"/>
                </a:solidFill>
              </a:rPr>
              <a:t>The published study was valid and well designed. (Excellent)</a:t>
            </a:r>
          </a:p>
          <a:p>
            <a:pPr defTabSz="1019812"/>
            <a:r>
              <a:rPr lang="en-US" sz="900">
                <a:solidFill>
                  <a:schemeClr val="accent2"/>
                </a:solidFill>
              </a:rPr>
              <a:t>The other evidence is not well supported by facts, but I have heard of the CASAC (average)</a:t>
            </a:r>
          </a:p>
          <a:p>
            <a:pPr defTabSz="1019812"/>
            <a:r>
              <a:rPr lang="en-US" sz="900">
                <a:solidFill>
                  <a:srgbClr val="000000"/>
                </a:solidFill>
              </a:rPr>
              <a:t>   </a:t>
            </a:r>
          </a:p>
        </p:txBody>
      </p:sp>
      <p:grpSp>
        <p:nvGrpSpPr>
          <p:cNvPr id="16407" name="Group 23"/>
          <p:cNvGrpSpPr>
            <a:grpSpLocks/>
          </p:cNvGrpSpPr>
          <p:nvPr/>
        </p:nvGrpSpPr>
        <p:grpSpPr bwMode="auto">
          <a:xfrm>
            <a:off x="4647835" y="1828068"/>
            <a:ext cx="136966" cy="390158"/>
            <a:chOff x="1917" y="1013"/>
            <a:chExt cx="62" cy="213"/>
          </a:xfrm>
        </p:grpSpPr>
        <p:sp>
          <p:nvSpPr>
            <p:cNvPr id="16408" name="Oval 24"/>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6409" name="Rectangle 25"/>
            <p:cNvSpPr>
              <a:spLocks noChangeArrowheads="1"/>
            </p:cNvSpPr>
            <p:nvPr/>
          </p:nvSpPr>
          <p:spPr bwMode="auto">
            <a:xfrm>
              <a:off x="1950" y="1024"/>
              <a:ext cx="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4</a:t>
              </a:r>
              <a:endParaRPr lang="en-US" sz="2700"/>
            </a:p>
          </p:txBody>
        </p:sp>
      </p:grpSp>
      <p:sp>
        <p:nvSpPr>
          <p:cNvPr id="16410" name="Line 26"/>
          <p:cNvSpPr>
            <a:spLocks noChangeShapeType="1"/>
          </p:cNvSpPr>
          <p:nvPr/>
        </p:nvSpPr>
        <p:spPr bwMode="auto">
          <a:xfrm>
            <a:off x="4572000" y="1752968"/>
            <a:ext cx="0" cy="350410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11" name="Text Box 27"/>
          <p:cNvSpPr txBox="1">
            <a:spLocks noChangeArrowheads="1"/>
          </p:cNvSpPr>
          <p:nvPr/>
        </p:nvSpPr>
        <p:spPr bwMode="auto">
          <a:xfrm>
            <a:off x="-1294695" y="381000"/>
            <a:ext cx="534458" cy="2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defTabSz="809625">
              <a:defRPr sz="2400">
                <a:solidFill>
                  <a:schemeClr val="tx1"/>
                </a:solidFill>
                <a:latin typeface="Times" charset="0"/>
                <a:ea typeface="ＭＳ Ｐゴシック" charset="0"/>
              </a:defRPr>
            </a:lvl1pPr>
            <a:lvl2pPr marL="404813" defTabSz="809625">
              <a:defRPr sz="2400">
                <a:solidFill>
                  <a:schemeClr val="tx1"/>
                </a:solidFill>
                <a:latin typeface="Times" charset="0"/>
                <a:ea typeface="ＭＳ Ｐゴシック" charset="0"/>
              </a:defRPr>
            </a:lvl2pPr>
            <a:lvl3pPr marL="809625" defTabSz="809625">
              <a:defRPr sz="2400">
                <a:solidFill>
                  <a:schemeClr val="tx1"/>
                </a:solidFill>
                <a:latin typeface="Times" charset="0"/>
                <a:ea typeface="ＭＳ Ｐゴシック" charset="0"/>
              </a:defRPr>
            </a:lvl3pPr>
            <a:lvl4pPr marL="1214438" defTabSz="809625">
              <a:defRPr sz="2400">
                <a:solidFill>
                  <a:schemeClr val="tx1"/>
                </a:solidFill>
                <a:latin typeface="Times" charset="0"/>
                <a:ea typeface="ＭＳ Ｐゴシック" charset="0"/>
              </a:defRPr>
            </a:lvl4pPr>
            <a:lvl5pPr marL="1619250" defTabSz="809625">
              <a:defRPr sz="2400">
                <a:solidFill>
                  <a:schemeClr val="tx1"/>
                </a:solidFill>
                <a:latin typeface="Times" charset="0"/>
                <a:ea typeface="ＭＳ Ｐゴシック" charset="0"/>
              </a:defRPr>
            </a:lvl5pPr>
            <a:lvl6pPr marL="2076450" defTabSz="809625" eaLnBrk="0" fontAlgn="base" hangingPunct="0">
              <a:spcBef>
                <a:spcPct val="0"/>
              </a:spcBef>
              <a:spcAft>
                <a:spcPct val="0"/>
              </a:spcAft>
              <a:defRPr sz="2400">
                <a:solidFill>
                  <a:schemeClr val="tx1"/>
                </a:solidFill>
                <a:latin typeface="Times" charset="0"/>
                <a:ea typeface="ＭＳ Ｐゴシック" charset="0"/>
              </a:defRPr>
            </a:lvl6pPr>
            <a:lvl7pPr marL="2533650" defTabSz="809625" eaLnBrk="0" fontAlgn="base" hangingPunct="0">
              <a:spcBef>
                <a:spcPct val="0"/>
              </a:spcBef>
              <a:spcAft>
                <a:spcPct val="0"/>
              </a:spcAft>
              <a:defRPr sz="2400">
                <a:solidFill>
                  <a:schemeClr val="tx1"/>
                </a:solidFill>
                <a:latin typeface="Times" charset="0"/>
                <a:ea typeface="ＭＳ Ｐゴシック" charset="0"/>
              </a:defRPr>
            </a:lvl7pPr>
            <a:lvl8pPr marL="2990850" defTabSz="809625" eaLnBrk="0" fontAlgn="base" hangingPunct="0">
              <a:spcBef>
                <a:spcPct val="0"/>
              </a:spcBef>
              <a:spcAft>
                <a:spcPct val="0"/>
              </a:spcAft>
              <a:defRPr sz="2400">
                <a:solidFill>
                  <a:schemeClr val="tx1"/>
                </a:solidFill>
                <a:latin typeface="Times" charset="0"/>
                <a:ea typeface="ＭＳ Ｐゴシック" charset="0"/>
              </a:defRPr>
            </a:lvl8pPr>
            <a:lvl9pPr marL="3448050" defTabSz="809625"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sz="900">
                <a:latin typeface="Tekton" charset="0"/>
              </a:rPr>
              <a:t>1</a:t>
            </a:r>
          </a:p>
        </p:txBody>
      </p:sp>
      <p:sp>
        <p:nvSpPr>
          <p:cNvPr id="16412" name="Rectangle 28"/>
          <p:cNvSpPr>
            <a:spLocks noChangeArrowheads="1"/>
          </p:cNvSpPr>
          <p:nvPr/>
        </p:nvSpPr>
        <p:spPr bwMode="auto">
          <a:xfrm>
            <a:off x="381001" y="5715000"/>
            <a:ext cx="8660694" cy="762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nchor="ctr"/>
          <a:lstStyle/>
          <a:p>
            <a:pPr algn="ctr" defTabSz="1019812"/>
            <a:endParaRPr lang="en-US" sz="2000">
              <a:latin typeface="Tekton" charset="0"/>
            </a:endParaRPr>
          </a:p>
        </p:txBody>
      </p:sp>
      <p:sp>
        <p:nvSpPr>
          <p:cNvPr id="16413" name="Line 29"/>
          <p:cNvSpPr>
            <a:spLocks noChangeShapeType="1"/>
          </p:cNvSpPr>
          <p:nvPr/>
        </p:nvSpPr>
        <p:spPr bwMode="auto">
          <a:xfrm flipV="1">
            <a:off x="456848" y="2133967"/>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14" name="Rectangle 30"/>
          <p:cNvSpPr>
            <a:spLocks noChangeArrowheads="1"/>
          </p:cNvSpPr>
          <p:nvPr/>
        </p:nvSpPr>
        <p:spPr bwMode="auto">
          <a:xfrm>
            <a:off x="381000" y="5257068"/>
            <a:ext cx="8687153" cy="45793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78" tIns="50938" rIns="101878" bIns="50938" anchor="ctr"/>
          <a:lstStyle/>
          <a:p>
            <a:pPr algn="ctr" defTabSz="1019812"/>
            <a:endParaRPr lang="en-US" sz="2000">
              <a:latin typeface="Tekton" charset="0"/>
            </a:endParaRPr>
          </a:p>
        </p:txBody>
      </p:sp>
      <p:sp>
        <p:nvSpPr>
          <p:cNvPr id="16415" name="Rectangle 31"/>
          <p:cNvSpPr>
            <a:spLocks noChangeArrowheads="1"/>
          </p:cNvSpPr>
          <p:nvPr/>
        </p:nvSpPr>
        <p:spPr bwMode="auto">
          <a:xfrm>
            <a:off x="686154" y="5257068"/>
            <a:ext cx="7925152" cy="37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defTabSz="914067"/>
            <a:r>
              <a:rPr lang="en-US" sz="900"/>
              <a:t>What are </a:t>
            </a:r>
            <a:r>
              <a:rPr lang="en-US" sz="900" b="1"/>
              <a:t>concerns</a:t>
            </a:r>
            <a:r>
              <a:rPr lang="en-US" sz="900"/>
              <a:t> </a:t>
            </a:r>
            <a:r>
              <a:rPr lang="en-US" sz="900">
                <a:solidFill>
                  <a:schemeClr val="folHlink"/>
                </a:solidFill>
              </a:rPr>
              <a:t>about </a:t>
            </a:r>
            <a:r>
              <a:rPr lang="en-US" sz="900"/>
              <a:t>(sources of error, counterarguments, questions)?</a:t>
            </a:r>
            <a:r>
              <a:rPr lang="en-US" sz="900">
                <a:solidFill>
                  <a:schemeClr val="accent2"/>
                </a:solidFill>
              </a:rPr>
              <a:t> Note if concerns are from source or reader. </a:t>
            </a:r>
          </a:p>
          <a:p>
            <a:pPr defTabSz="914067"/>
            <a:r>
              <a:rPr lang="en-US" sz="900">
                <a:solidFill>
                  <a:schemeClr val="accent2"/>
                </a:solidFill>
              </a:rPr>
              <a:t>Some members of the CDC Advisory Committee are from the lead industry. EPA does not want to enforce lower standards.</a:t>
            </a:r>
          </a:p>
        </p:txBody>
      </p:sp>
      <p:grpSp>
        <p:nvGrpSpPr>
          <p:cNvPr id="16416" name="Group 32"/>
          <p:cNvGrpSpPr>
            <a:grpSpLocks/>
          </p:cNvGrpSpPr>
          <p:nvPr/>
        </p:nvGrpSpPr>
        <p:grpSpPr bwMode="auto">
          <a:xfrm>
            <a:off x="456835" y="4191001"/>
            <a:ext cx="136966" cy="390158"/>
            <a:chOff x="1917" y="1013"/>
            <a:chExt cx="62" cy="213"/>
          </a:xfrm>
        </p:grpSpPr>
        <p:sp>
          <p:nvSpPr>
            <p:cNvPr id="16417" name="Oval 33"/>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6418" name="Rectangle 34"/>
            <p:cNvSpPr>
              <a:spLocks noChangeArrowheads="1"/>
            </p:cNvSpPr>
            <p:nvPr/>
          </p:nvSpPr>
          <p:spPr bwMode="auto">
            <a:xfrm>
              <a:off x="1950" y="1024"/>
              <a:ext cx="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3</a:t>
              </a:r>
              <a:endParaRPr lang="en-US" sz="2700"/>
            </a:p>
          </p:txBody>
        </p:sp>
      </p:grpSp>
      <p:sp>
        <p:nvSpPr>
          <p:cNvPr id="16419" name="Line 35"/>
          <p:cNvSpPr>
            <a:spLocks noChangeShapeType="1"/>
          </p:cNvSpPr>
          <p:nvPr/>
        </p:nvSpPr>
        <p:spPr bwMode="auto">
          <a:xfrm flipV="1">
            <a:off x="4572001" y="2133967"/>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0" name="Line 36"/>
          <p:cNvSpPr>
            <a:spLocks noChangeShapeType="1"/>
          </p:cNvSpPr>
          <p:nvPr/>
        </p:nvSpPr>
        <p:spPr bwMode="auto">
          <a:xfrm flipV="1">
            <a:off x="456848" y="2362933"/>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1" name="Line 37"/>
          <p:cNvSpPr>
            <a:spLocks noChangeShapeType="1"/>
          </p:cNvSpPr>
          <p:nvPr/>
        </p:nvSpPr>
        <p:spPr bwMode="auto">
          <a:xfrm flipV="1">
            <a:off x="456848" y="2590067"/>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2" name="Line 38"/>
          <p:cNvSpPr>
            <a:spLocks noChangeShapeType="1"/>
          </p:cNvSpPr>
          <p:nvPr/>
        </p:nvSpPr>
        <p:spPr bwMode="auto">
          <a:xfrm flipV="1">
            <a:off x="456848" y="2819034"/>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3" name="Line 39"/>
          <p:cNvSpPr>
            <a:spLocks noChangeShapeType="1"/>
          </p:cNvSpPr>
          <p:nvPr/>
        </p:nvSpPr>
        <p:spPr bwMode="auto">
          <a:xfrm flipV="1">
            <a:off x="456848" y="3048000"/>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4" name="Line 40"/>
          <p:cNvSpPr>
            <a:spLocks noChangeShapeType="1"/>
          </p:cNvSpPr>
          <p:nvPr/>
        </p:nvSpPr>
        <p:spPr bwMode="auto">
          <a:xfrm flipV="1">
            <a:off x="456848" y="3276967"/>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5" name="Line 41"/>
          <p:cNvSpPr>
            <a:spLocks noChangeShapeType="1"/>
          </p:cNvSpPr>
          <p:nvPr/>
        </p:nvSpPr>
        <p:spPr bwMode="auto">
          <a:xfrm flipV="1">
            <a:off x="456848" y="3505933"/>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6" name="Line 42"/>
          <p:cNvSpPr>
            <a:spLocks noChangeShapeType="1"/>
          </p:cNvSpPr>
          <p:nvPr/>
        </p:nvSpPr>
        <p:spPr bwMode="auto">
          <a:xfrm flipV="1">
            <a:off x="456848" y="3733067"/>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7" name="Line 43"/>
          <p:cNvSpPr>
            <a:spLocks noChangeShapeType="1"/>
          </p:cNvSpPr>
          <p:nvPr/>
        </p:nvSpPr>
        <p:spPr bwMode="auto">
          <a:xfrm flipV="1">
            <a:off x="456848" y="3962034"/>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8" name="Line 44"/>
          <p:cNvSpPr>
            <a:spLocks noChangeShapeType="1"/>
          </p:cNvSpPr>
          <p:nvPr/>
        </p:nvSpPr>
        <p:spPr bwMode="auto">
          <a:xfrm flipV="1">
            <a:off x="456848" y="4191000"/>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29" name="Line 45"/>
          <p:cNvSpPr>
            <a:spLocks noChangeShapeType="1"/>
          </p:cNvSpPr>
          <p:nvPr/>
        </p:nvSpPr>
        <p:spPr bwMode="auto">
          <a:xfrm flipV="1">
            <a:off x="456848" y="4419967"/>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30" name="Line 46"/>
          <p:cNvSpPr>
            <a:spLocks noChangeShapeType="1"/>
          </p:cNvSpPr>
          <p:nvPr/>
        </p:nvSpPr>
        <p:spPr bwMode="auto">
          <a:xfrm flipV="1">
            <a:off x="456848" y="4724034"/>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31" name="Line 47"/>
          <p:cNvSpPr>
            <a:spLocks noChangeShapeType="1"/>
          </p:cNvSpPr>
          <p:nvPr/>
        </p:nvSpPr>
        <p:spPr bwMode="auto">
          <a:xfrm flipV="1">
            <a:off x="456848" y="4953000"/>
            <a:ext cx="4115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grpSp>
        <p:nvGrpSpPr>
          <p:cNvPr id="16432" name="Group 48"/>
          <p:cNvGrpSpPr>
            <a:grpSpLocks/>
          </p:cNvGrpSpPr>
          <p:nvPr/>
        </p:nvGrpSpPr>
        <p:grpSpPr bwMode="auto">
          <a:xfrm>
            <a:off x="380999" y="5257068"/>
            <a:ext cx="136967" cy="390158"/>
            <a:chOff x="1917" y="1013"/>
            <a:chExt cx="62" cy="213"/>
          </a:xfrm>
        </p:grpSpPr>
        <p:sp>
          <p:nvSpPr>
            <p:cNvPr id="16433" name="Oval 49"/>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6434" name="Rectangle 50"/>
            <p:cNvSpPr>
              <a:spLocks noChangeArrowheads="1"/>
            </p:cNvSpPr>
            <p:nvPr/>
          </p:nvSpPr>
          <p:spPr bwMode="auto">
            <a:xfrm>
              <a:off x="1950" y="1024"/>
              <a:ext cx="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6</a:t>
              </a:r>
              <a:endParaRPr lang="en-US" sz="2700"/>
            </a:p>
          </p:txBody>
        </p:sp>
      </p:grpSp>
      <p:grpSp>
        <p:nvGrpSpPr>
          <p:cNvPr id="16435" name="Group 51"/>
          <p:cNvGrpSpPr>
            <a:grpSpLocks/>
          </p:cNvGrpSpPr>
          <p:nvPr/>
        </p:nvGrpSpPr>
        <p:grpSpPr bwMode="auto">
          <a:xfrm>
            <a:off x="4571999" y="4191001"/>
            <a:ext cx="136967" cy="390158"/>
            <a:chOff x="1917" y="1013"/>
            <a:chExt cx="62" cy="213"/>
          </a:xfrm>
        </p:grpSpPr>
        <p:sp>
          <p:nvSpPr>
            <p:cNvPr id="16436" name="Oval 52"/>
            <p:cNvSpPr>
              <a:spLocks noChangeArrowheads="1"/>
            </p:cNvSpPr>
            <p:nvPr/>
          </p:nvSpPr>
          <p:spPr bwMode="auto">
            <a:xfrm>
              <a:off x="1917" y="1013"/>
              <a:ext cx="0" cy="213"/>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6437" name="Rectangle 53"/>
            <p:cNvSpPr>
              <a:spLocks noChangeArrowheads="1"/>
            </p:cNvSpPr>
            <p:nvPr/>
          </p:nvSpPr>
          <p:spPr bwMode="auto">
            <a:xfrm>
              <a:off x="1950" y="1024"/>
              <a:ext cx="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19812"/>
              <a:r>
                <a:rPr lang="en-US" sz="1000" b="1">
                  <a:solidFill>
                    <a:srgbClr val="000000"/>
                  </a:solidFill>
                </a:rPr>
                <a:t>5</a:t>
              </a:r>
              <a:endParaRPr lang="en-US" sz="2700"/>
            </a:p>
          </p:txBody>
        </p:sp>
      </p:grpSp>
      <p:sp>
        <p:nvSpPr>
          <p:cNvPr id="16438" name="Rectangle 54"/>
          <p:cNvSpPr>
            <a:spLocks noChangeArrowheads="1"/>
          </p:cNvSpPr>
          <p:nvPr/>
        </p:nvSpPr>
        <p:spPr bwMode="auto">
          <a:xfrm>
            <a:off x="4877153" y="4191000"/>
            <a:ext cx="4266847" cy="65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b="1">
                <a:solidFill>
                  <a:srgbClr val="000000"/>
                </a:solidFill>
              </a:rPr>
              <a:t>Evaluate the source</a:t>
            </a:r>
            <a:r>
              <a:rPr lang="ja-JP" altLang="en-US" sz="900" b="1">
                <a:solidFill>
                  <a:srgbClr val="000000"/>
                </a:solidFill>
              </a:rPr>
              <a:t>’</a:t>
            </a:r>
            <a:r>
              <a:rPr lang="en-US" sz="900" b="1">
                <a:solidFill>
                  <a:srgbClr val="000000"/>
                </a:solidFill>
              </a:rPr>
              <a:t>s reasoning</a:t>
            </a:r>
            <a:r>
              <a:rPr lang="en-US" sz="900">
                <a:solidFill>
                  <a:srgbClr val="000000"/>
                </a:solidFill>
              </a:rPr>
              <a:t> as poor, average or excellent and explain.</a:t>
            </a:r>
          </a:p>
          <a:p>
            <a:pPr defTabSz="1019812"/>
            <a:r>
              <a:rPr lang="en-US" sz="900">
                <a:solidFill>
                  <a:srgbClr val="000000"/>
                </a:solidFill>
              </a:rPr>
              <a:t>(Use logic, accepted ways of thinking, false assumptions) </a:t>
            </a:r>
          </a:p>
          <a:p>
            <a:pPr defTabSz="1019812"/>
            <a:endParaRPr lang="en-US" sz="900">
              <a:solidFill>
                <a:srgbClr val="000000"/>
              </a:solidFill>
            </a:endParaRPr>
          </a:p>
          <a:p>
            <a:pPr defTabSz="1019812"/>
            <a:r>
              <a:rPr lang="en-US" sz="900">
                <a:solidFill>
                  <a:srgbClr val="000000"/>
                </a:solidFill>
              </a:rPr>
              <a:t> </a:t>
            </a:r>
            <a:r>
              <a:rPr lang="en-US" sz="900">
                <a:solidFill>
                  <a:schemeClr val="accent2"/>
                </a:solidFill>
              </a:rPr>
              <a:t>I think the sources reasoning is excellent.  It was based a good source and was logical.</a:t>
            </a:r>
          </a:p>
        </p:txBody>
      </p:sp>
      <p:sp>
        <p:nvSpPr>
          <p:cNvPr id="16439" name="Rectangle 55"/>
          <p:cNvSpPr>
            <a:spLocks noChangeArrowheads="1"/>
          </p:cNvSpPr>
          <p:nvPr/>
        </p:nvSpPr>
        <p:spPr bwMode="auto">
          <a:xfrm>
            <a:off x="4723695" y="1828068"/>
            <a:ext cx="4268611" cy="190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78" tIns="50938" rIns="101878" bIns="50938">
            <a:spAutoFit/>
          </a:bodyPr>
          <a:lstStyle/>
          <a:p>
            <a:pPr defTabSz="1019812"/>
            <a:r>
              <a:rPr lang="en-US" sz="900">
                <a:solidFill>
                  <a:srgbClr val="000000"/>
                </a:solidFill>
              </a:rPr>
              <a:t>   What </a:t>
            </a:r>
            <a:r>
              <a:rPr lang="en-US" sz="900" b="1">
                <a:solidFill>
                  <a:schemeClr val="folHlink"/>
                </a:solidFill>
              </a:rPr>
              <a:t>type of reasoning</a:t>
            </a:r>
            <a:r>
              <a:rPr lang="en-US" sz="900" b="1">
                <a:solidFill>
                  <a:srgbClr val="000000"/>
                </a:solidFill>
              </a:rPr>
              <a:t> </a:t>
            </a:r>
            <a:r>
              <a:rPr lang="en-US" sz="900">
                <a:solidFill>
                  <a:srgbClr val="000000"/>
                </a:solidFill>
              </a:rPr>
              <a:t>proves the evidence supports the claim? (Identify as authority ,analogy, correlation, </a:t>
            </a:r>
            <a:r>
              <a:rPr lang="en-US" sz="900">
                <a:solidFill>
                  <a:schemeClr val="folHlink"/>
                </a:solidFill>
              </a:rPr>
              <a:t>cause and effect</a:t>
            </a:r>
            <a:r>
              <a:rPr lang="en-US" sz="900">
                <a:solidFill>
                  <a:srgbClr val="000000"/>
                </a:solidFill>
              </a:rPr>
              <a:t>, theory, principles or generalization)</a:t>
            </a:r>
          </a:p>
          <a:p>
            <a:pPr defTabSz="1019812"/>
            <a:endParaRPr lang="en-US" sz="900">
              <a:solidFill>
                <a:srgbClr val="000000"/>
              </a:solidFill>
            </a:endParaRPr>
          </a:p>
          <a:p>
            <a:pPr defTabSz="1019812"/>
            <a:r>
              <a:rPr lang="en-US" sz="900">
                <a:solidFill>
                  <a:schemeClr val="accent2"/>
                </a:solidFill>
              </a:rPr>
              <a:t>The published study was well designed and cited. (authority)</a:t>
            </a:r>
          </a:p>
          <a:p>
            <a:pPr defTabSz="1019812"/>
            <a:endParaRPr lang="en-US" sz="900">
              <a:solidFill>
                <a:schemeClr val="accent2"/>
              </a:solidFill>
            </a:endParaRPr>
          </a:p>
          <a:p>
            <a:pPr defTabSz="1019812"/>
            <a:r>
              <a:rPr lang="en-US" sz="900">
                <a:solidFill>
                  <a:schemeClr val="accent2"/>
                </a:solidFill>
              </a:rPr>
              <a:t>The assumption was made that what was true for the sample group of 200 children is true for all children.  (generalization)</a:t>
            </a:r>
          </a:p>
          <a:p>
            <a:pPr defTabSz="1019812"/>
            <a:endParaRPr lang="en-US" sz="900">
              <a:solidFill>
                <a:schemeClr val="accent2"/>
              </a:solidFill>
            </a:endParaRPr>
          </a:p>
          <a:p>
            <a:pPr defTabSz="1019812"/>
            <a:r>
              <a:rPr lang="en-US" sz="900">
                <a:solidFill>
                  <a:schemeClr val="accent2"/>
                </a:solidFill>
              </a:rPr>
              <a:t>Higher lead levels in the blood reduce IQ performance.  (cause and effect) </a:t>
            </a:r>
          </a:p>
          <a:p>
            <a:pPr defTabSz="1019812"/>
            <a:endParaRPr lang="en-US" sz="900">
              <a:solidFill>
                <a:schemeClr val="accent2"/>
              </a:solidFill>
            </a:endParaRPr>
          </a:p>
          <a:p>
            <a:pPr defTabSz="1019812"/>
            <a:endParaRPr lang="en-US" sz="900">
              <a:solidFill>
                <a:srgbClr val="000000"/>
              </a:solidFill>
            </a:endParaRPr>
          </a:p>
          <a:p>
            <a:pPr defTabSz="1019812"/>
            <a:endParaRPr lang="en-US" sz="900">
              <a:solidFill>
                <a:srgbClr val="000000"/>
              </a:solidFill>
            </a:endParaRPr>
          </a:p>
          <a:p>
            <a:pPr defTabSz="1019812"/>
            <a:r>
              <a:rPr lang="en-US" sz="900">
                <a:solidFill>
                  <a:srgbClr val="000000"/>
                </a:solidFill>
              </a:rPr>
              <a:t>   </a:t>
            </a:r>
          </a:p>
        </p:txBody>
      </p:sp>
      <p:sp>
        <p:nvSpPr>
          <p:cNvPr id="16440" name="Line 56"/>
          <p:cNvSpPr>
            <a:spLocks noChangeShapeType="1"/>
          </p:cNvSpPr>
          <p:nvPr/>
        </p:nvSpPr>
        <p:spPr bwMode="auto">
          <a:xfrm flipV="1">
            <a:off x="4572001" y="2362933"/>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1" name="Line 57"/>
          <p:cNvSpPr>
            <a:spLocks noChangeShapeType="1"/>
          </p:cNvSpPr>
          <p:nvPr/>
        </p:nvSpPr>
        <p:spPr bwMode="auto">
          <a:xfrm flipV="1">
            <a:off x="4572001" y="3962034"/>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2" name="Line 58"/>
          <p:cNvSpPr>
            <a:spLocks noChangeShapeType="1"/>
          </p:cNvSpPr>
          <p:nvPr/>
        </p:nvSpPr>
        <p:spPr bwMode="auto">
          <a:xfrm flipV="1">
            <a:off x="4496154" y="4191000"/>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3" name="Line 59"/>
          <p:cNvSpPr>
            <a:spLocks noChangeShapeType="1"/>
          </p:cNvSpPr>
          <p:nvPr/>
        </p:nvSpPr>
        <p:spPr bwMode="auto">
          <a:xfrm flipV="1">
            <a:off x="4572001" y="4419967"/>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4" name="Line 60"/>
          <p:cNvSpPr>
            <a:spLocks noChangeShapeType="1"/>
          </p:cNvSpPr>
          <p:nvPr/>
        </p:nvSpPr>
        <p:spPr bwMode="auto">
          <a:xfrm flipV="1">
            <a:off x="4572001" y="4724034"/>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5" name="Line 61"/>
          <p:cNvSpPr>
            <a:spLocks noChangeShapeType="1"/>
          </p:cNvSpPr>
          <p:nvPr/>
        </p:nvSpPr>
        <p:spPr bwMode="auto">
          <a:xfrm flipV="1">
            <a:off x="4572001" y="4953000"/>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6" name="Line 62"/>
          <p:cNvSpPr>
            <a:spLocks noChangeShapeType="1"/>
          </p:cNvSpPr>
          <p:nvPr/>
        </p:nvSpPr>
        <p:spPr bwMode="auto">
          <a:xfrm flipV="1">
            <a:off x="4572001" y="3048000"/>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7" name="Line 63"/>
          <p:cNvSpPr>
            <a:spLocks noChangeShapeType="1"/>
          </p:cNvSpPr>
          <p:nvPr/>
        </p:nvSpPr>
        <p:spPr bwMode="auto">
          <a:xfrm flipV="1">
            <a:off x="4572001" y="3276967"/>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8" name="Line 64"/>
          <p:cNvSpPr>
            <a:spLocks noChangeShapeType="1"/>
          </p:cNvSpPr>
          <p:nvPr/>
        </p:nvSpPr>
        <p:spPr bwMode="auto">
          <a:xfrm flipV="1">
            <a:off x="4572001" y="3505933"/>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49" name="Line 65"/>
          <p:cNvSpPr>
            <a:spLocks noChangeShapeType="1"/>
          </p:cNvSpPr>
          <p:nvPr/>
        </p:nvSpPr>
        <p:spPr bwMode="auto">
          <a:xfrm flipV="1">
            <a:off x="4572001" y="3733067"/>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0" name="Line 66"/>
          <p:cNvSpPr>
            <a:spLocks noChangeShapeType="1"/>
          </p:cNvSpPr>
          <p:nvPr/>
        </p:nvSpPr>
        <p:spPr bwMode="auto">
          <a:xfrm flipV="1">
            <a:off x="4572001" y="2590067"/>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1" name="Line 67"/>
          <p:cNvSpPr>
            <a:spLocks noChangeShapeType="1"/>
          </p:cNvSpPr>
          <p:nvPr/>
        </p:nvSpPr>
        <p:spPr bwMode="auto">
          <a:xfrm flipV="1">
            <a:off x="4572001" y="2819034"/>
            <a:ext cx="43426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3" name="Oval 69"/>
          <p:cNvSpPr>
            <a:spLocks noChangeArrowheads="1"/>
          </p:cNvSpPr>
          <p:nvPr/>
        </p:nvSpPr>
        <p:spPr bwMode="auto">
          <a:xfrm>
            <a:off x="7046737" y="175846"/>
            <a:ext cx="1931458" cy="829775"/>
          </a:xfrm>
          <a:prstGeom prst="ellipse">
            <a:avLst/>
          </a:prstGeom>
          <a:solidFill>
            <a:srgbClr val="DFDFDF"/>
          </a:solidFill>
          <a:ln w="50800">
            <a:solidFill>
              <a:schemeClr val="accent2"/>
            </a:solidFill>
            <a:round/>
            <a:headEnd/>
            <a:tailEnd/>
          </a:ln>
        </p:spPr>
        <p:txBody>
          <a:bodyPr wrap="none" lIns="103236" tIns="51618" rIns="103236" bIns="51618" anchor="ctr"/>
          <a:lstStyle/>
          <a:p>
            <a:pPr algn="ctr"/>
            <a:r>
              <a:rPr lang="en-US" sz="1400" dirty="0" smtClean="0"/>
              <a:t>Identify claim,</a:t>
            </a:r>
          </a:p>
          <a:p>
            <a:pPr algn="ctr"/>
            <a:r>
              <a:rPr lang="en-US" sz="1400" dirty="0" smtClean="0"/>
              <a:t> evidence, reasoning </a:t>
            </a:r>
            <a:endParaRPr lang="en-US" sz="1400" dirty="0"/>
          </a:p>
        </p:txBody>
      </p:sp>
      <p:sp>
        <p:nvSpPr>
          <p:cNvPr id="16454" name="Freeform 70"/>
          <p:cNvSpPr>
            <a:spLocks/>
          </p:cNvSpPr>
          <p:nvPr/>
        </p:nvSpPr>
        <p:spPr bwMode="auto">
          <a:xfrm>
            <a:off x="8763000" y="622789"/>
            <a:ext cx="204611" cy="751010"/>
          </a:xfrm>
          <a:custGeom>
            <a:avLst/>
            <a:gdLst>
              <a:gd name="T0" fmla="*/ 124 w 124"/>
              <a:gd name="T1" fmla="*/ 0 h 2774"/>
              <a:gd name="T2" fmla="*/ 124 w 124"/>
              <a:gd name="T3" fmla="*/ 2774 h 2774"/>
              <a:gd name="T4" fmla="*/ 0 w 124"/>
              <a:gd name="T5" fmla="*/ 2774 h 2774"/>
            </a:gdLst>
            <a:ahLst/>
            <a:cxnLst>
              <a:cxn ang="0">
                <a:pos x="T0" y="T1"/>
              </a:cxn>
              <a:cxn ang="0">
                <a:pos x="T2" y="T3"/>
              </a:cxn>
              <a:cxn ang="0">
                <a:pos x="T4" y="T5"/>
              </a:cxn>
            </a:cxnLst>
            <a:rect l="0" t="0" r="r" b="b"/>
            <a:pathLst>
              <a:path w="124" h="2774">
                <a:moveTo>
                  <a:pt x="124" y="0"/>
                </a:moveTo>
                <a:lnTo>
                  <a:pt x="124" y="2774"/>
                </a:lnTo>
                <a:lnTo>
                  <a:pt x="0" y="2774"/>
                </a:lnTo>
              </a:path>
            </a:pathLst>
          </a:custGeom>
          <a:noFill/>
          <a:ln w="38100" cmpd="sng">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5" name="Oval 71"/>
          <p:cNvSpPr>
            <a:spLocks noChangeArrowheads="1"/>
          </p:cNvSpPr>
          <p:nvPr/>
        </p:nvSpPr>
        <p:spPr bwMode="auto">
          <a:xfrm>
            <a:off x="130528" y="219808"/>
            <a:ext cx="1862667" cy="644769"/>
          </a:xfrm>
          <a:prstGeom prst="ellipse">
            <a:avLst/>
          </a:prstGeom>
          <a:solidFill>
            <a:srgbClr val="DFDFDF"/>
          </a:solidFill>
          <a:ln w="50800">
            <a:solidFill>
              <a:schemeClr val="accent1"/>
            </a:solidFill>
            <a:round/>
            <a:headEnd/>
            <a:tailEnd/>
          </a:ln>
        </p:spPr>
        <p:txBody>
          <a:bodyPr wrap="none" lIns="103236" tIns="51618" rIns="103236" bIns="51618" anchor="ctr"/>
          <a:lstStyle/>
          <a:p>
            <a:pPr algn="ctr"/>
            <a:r>
              <a:rPr lang="en-US" sz="1400" dirty="0" smtClean="0"/>
              <a:t>Determine information</a:t>
            </a:r>
            <a:endParaRPr lang="en-US" sz="1400" dirty="0"/>
          </a:p>
        </p:txBody>
      </p:sp>
      <p:sp>
        <p:nvSpPr>
          <p:cNvPr id="16456" name="Freeform 72"/>
          <p:cNvSpPr>
            <a:spLocks/>
          </p:cNvSpPr>
          <p:nvPr/>
        </p:nvSpPr>
        <p:spPr bwMode="auto">
          <a:xfrm>
            <a:off x="261056" y="707048"/>
            <a:ext cx="47626" cy="866409"/>
          </a:xfrm>
          <a:custGeom>
            <a:avLst/>
            <a:gdLst>
              <a:gd name="T0" fmla="*/ 426 w 426"/>
              <a:gd name="T1" fmla="*/ 0 h 1885"/>
              <a:gd name="T2" fmla="*/ 0 w 426"/>
              <a:gd name="T3" fmla="*/ 0 h 1885"/>
              <a:gd name="T4" fmla="*/ 0 w 426"/>
              <a:gd name="T5" fmla="*/ 1885 h 1885"/>
              <a:gd name="T6" fmla="*/ 129 w 426"/>
              <a:gd name="T7" fmla="*/ 1885 h 1885"/>
            </a:gdLst>
            <a:ahLst/>
            <a:cxnLst>
              <a:cxn ang="0">
                <a:pos x="T0" y="T1"/>
              </a:cxn>
              <a:cxn ang="0">
                <a:pos x="T2" y="T3"/>
              </a:cxn>
              <a:cxn ang="0">
                <a:pos x="T4" y="T5"/>
              </a:cxn>
              <a:cxn ang="0">
                <a:pos x="T6" y="T7"/>
              </a:cxn>
            </a:cxnLst>
            <a:rect l="0" t="0" r="r" b="b"/>
            <a:pathLst>
              <a:path w="426" h="1885">
                <a:moveTo>
                  <a:pt x="426" y="0"/>
                </a:moveTo>
                <a:lnTo>
                  <a:pt x="0" y="0"/>
                </a:lnTo>
                <a:lnTo>
                  <a:pt x="0" y="1885"/>
                </a:lnTo>
                <a:lnTo>
                  <a:pt x="129" y="1885"/>
                </a:lnTo>
              </a:path>
            </a:pathLst>
          </a:custGeom>
          <a:noFill/>
          <a:ln w="38100" cmpd="sng">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7" name="Oval 73"/>
          <p:cNvSpPr>
            <a:spLocks noChangeArrowheads="1"/>
          </p:cNvSpPr>
          <p:nvPr/>
        </p:nvSpPr>
        <p:spPr bwMode="auto">
          <a:xfrm>
            <a:off x="3771194" y="549519"/>
            <a:ext cx="1862667" cy="644769"/>
          </a:xfrm>
          <a:prstGeom prst="ellipse">
            <a:avLst/>
          </a:prstGeom>
          <a:solidFill>
            <a:srgbClr val="DFDFDF"/>
          </a:solidFill>
          <a:ln w="50800">
            <a:solidFill>
              <a:srgbClr val="B70202"/>
            </a:solidFill>
            <a:round/>
            <a:headEnd/>
            <a:tailEnd/>
          </a:ln>
        </p:spPr>
        <p:txBody>
          <a:bodyPr wrap="none" lIns="103236" tIns="51618" rIns="103236" bIns="51618" anchor="ctr"/>
          <a:lstStyle/>
          <a:p>
            <a:pPr algn="ctr"/>
            <a:r>
              <a:rPr lang="en-US" sz="1400" dirty="0" smtClean="0"/>
              <a:t>Assess purpose &amp;</a:t>
            </a:r>
          </a:p>
          <a:p>
            <a:pPr algn="ctr"/>
            <a:r>
              <a:rPr lang="en-US" sz="1400" dirty="0" smtClean="0"/>
              <a:t> point of view</a:t>
            </a:r>
            <a:endParaRPr lang="en-US" sz="1400" dirty="0"/>
          </a:p>
        </p:txBody>
      </p:sp>
      <p:sp>
        <p:nvSpPr>
          <p:cNvPr id="16458" name="Freeform 74"/>
          <p:cNvSpPr>
            <a:spLocks/>
          </p:cNvSpPr>
          <p:nvPr/>
        </p:nvSpPr>
        <p:spPr bwMode="auto">
          <a:xfrm>
            <a:off x="5681487" y="884727"/>
            <a:ext cx="2756958" cy="4143375"/>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B7020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59" name="Freeform 75"/>
          <p:cNvSpPr>
            <a:spLocks/>
          </p:cNvSpPr>
          <p:nvPr/>
        </p:nvSpPr>
        <p:spPr bwMode="auto">
          <a:xfrm>
            <a:off x="5053542" y="1192458"/>
            <a:ext cx="2756958" cy="4143375"/>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B7020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60" name="Freeform 76"/>
          <p:cNvSpPr>
            <a:spLocks/>
          </p:cNvSpPr>
          <p:nvPr/>
        </p:nvSpPr>
        <p:spPr bwMode="auto">
          <a:xfrm>
            <a:off x="4150431" y="1170477"/>
            <a:ext cx="428624" cy="3491279"/>
          </a:xfrm>
          <a:custGeom>
            <a:avLst/>
            <a:gdLst>
              <a:gd name="T0" fmla="*/ 0 w 693"/>
              <a:gd name="T1" fmla="*/ 0 h 2306"/>
              <a:gd name="T2" fmla="*/ 693 w 693"/>
              <a:gd name="T3" fmla="*/ 302 h 2306"/>
              <a:gd name="T4" fmla="*/ 693 w 693"/>
              <a:gd name="T5" fmla="*/ 2306 h 2306"/>
              <a:gd name="T6" fmla="*/ 395 w 693"/>
              <a:gd name="T7" fmla="*/ 2306 h 2306"/>
            </a:gdLst>
            <a:ahLst/>
            <a:cxnLst>
              <a:cxn ang="0">
                <a:pos x="T0" y="T1"/>
              </a:cxn>
              <a:cxn ang="0">
                <a:pos x="T2" y="T3"/>
              </a:cxn>
              <a:cxn ang="0">
                <a:pos x="T4" y="T5"/>
              </a:cxn>
              <a:cxn ang="0">
                <a:pos x="T6" y="T7"/>
              </a:cxn>
            </a:cxnLst>
            <a:rect l="0" t="0" r="r" b="b"/>
            <a:pathLst>
              <a:path w="693" h="2306">
                <a:moveTo>
                  <a:pt x="0" y="0"/>
                </a:moveTo>
                <a:lnTo>
                  <a:pt x="693" y="302"/>
                </a:lnTo>
                <a:lnTo>
                  <a:pt x="693" y="2306"/>
                </a:lnTo>
                <a:lnTo>
                  <a:pt x="395" y="2306"/>
                </a:lnTo>
              </a:path>
            </a:pathLst>
          </a:custGeom>
          <a:noFill/>
          <a:ln w="38100" cmpd="sng">
            <a:solidFill>
              <a:srgbClr val="B7020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nchor="ctr"/>
          <a:lstStyle/>
          <a:p>
            <a:endParaRPr lang="en-US"/>
          </a:p>
        </p:txBody>
      </p:sp>
      <p:sp>
        <p:nvSpPr>
          <p:cNvPr id="16461" name="Rectangle 77"/>
          <p:cNvSpPr>
            <a:spLocks noChangeArrowheads="1"/>
          </p:cNvSpPr>
          <p:nvPr/>
        </p:nvSpPr>
        <p:spPr bwMode="auto">
          <a:xfrm>
            <a:off x="-589139" y="6147288"/>
            <a:ext cx="208488" cy="38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236" tIns="51618" rIns="103236" bIns="51618">
            <a:spAutoFit/>
          </a:bodyPr>
          <a:lstStyle/>
          <a:p>
            <a:endParaRPr lang="en-US"/>
          </a:p>
        </p:txBody>
      </p:sp>
    </p:spTree>
    <p:extLst>
      <p:ext uri="{BB962C8B-B14F-4D97-AF65-F5344CB8AC3E}">
        <p14:creationId xmlns:p14="http://schemas.microsoft.com/office/powerpoint/2010/main" val="26247959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177323" cy="4247317"/>
          </a:xfrm>
          <a:prstGeom prst="rect">
            <a:avLst/>
          </a:prstGeom>
        </p:spPr>
        <p:txBody>
          <a:bodyPr wrap="square">
            <a:spAutoFit/>
          </a:bodyPr>
          <a:lstStyle/>
          <a:p>
            <a:pPr lvl="0"/>
            <a:endParaRPr lang="en-US" dirty="0" smtClean="0"/>
          </a:p>
          <a:p>
            <a:pPr lvl="0"/>
            <a:r>
              <a:rPr lang="en-US" sz="3600" dirty="0" smtClean="0"/>
              <a:t>	Analysis of grade levels K-12 indicates </a:t>
            </a:r>
          </a:p>
          <a:p>
            <a:pPr lvl="0"/>
            <a:r>
              <a:rPr lang="en-US" sz="3600" dirty="0" smtClean="0"/>
              <a:t>* the emphasis on higher order thinking and reasoning in incrementally more complex ways, </a:t>
            </a:r>
          </a:p>
          <a:p>
            <a:pPr lvl="0"/>
            <a:r>
              <a:rPr lang="en-US" sz="3600" dirty="0"/>
              <a:t>	</a:t>
            </a:r>
            <a:r>
              <a:rPr lang="en-US" sz="3600" dirty="0" smtClean="0"/>
              <a:t>*while maintaining a core pattern.</a:t>
            </a:r>
          </a:p>
          <a:p>
            <a:pPr lvl="0"/>
            <a:endParaRPr lang="en-US" sz="3600" dirty="0"/>
          </a:p>
          <a:p>
            <a:pPr lvl="0" algn="ctr"/>
            <a:r>
              <a:rPr lang="en-US" sz="3600" dirty="0" smtClean="0"/>
              <a:t>Activity 2 </a:t>
            </a:r>
            <a:endParaRPr lang="en-US" sz="3600" dirty="0"/>
          </a:p>
        </p:txBody>
      </p:sp>
      <p:sp>
        <p:nvSpPr>
          <p:cNvPr id="5" name="Title 4"/>
          <p:cNvSpPr>
            <a:spLocks noGrp="1"/>
          </p:cNvSpPr>
          <p:nvPr>
            <p:ph type="ctrTitle"/>
          </p:nvPr>
        </p:nvSpPr>
        <p:spPr>
          <a:xfrm>
            <a:off x="1236020" y="818457"/>
            <a:ext cx="7382104" cy="1179382"/>
          </a:xfrm>
        </p:spPr>
        <p:txBody>
          <a:bodyPr>
            <a:normAutofit fontScale="90000"/>
          </a:bodyPr>
          <a:lstStyle/>
          <a:p>
            <a:r>
              <a:rPr lang="en-US" dirty="0" smtClean="0"/>
              <a:t>Is there a CCSS Match for higher order thinking across grade levels?</a:t>
            </a:r>
            <a:endParaRPr lang="en-US" dirty="0"/>
          </a:p>
        </p:txBody>
      </p:sp>
    </p:spTree>
    <p:extLst>
      <p:ext uri="{BB962C8B-B14F-4D97-AF65-F5344CB8AC3E}">
        <p14:creationId xmlns:p14="http://schemas.microsoft.com/office/powerpoint/2010/main" val="16821805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4171" y="2192440"/>
            <a:ext cx="8013953" cy="3970318"/>
          </a:xfrm>
          <a:prstGeom prst="rect">
            <a:avLst/>
          </a:prstGeom>
        </p:spPr>
        <p:txBody>
          <a:bodyPr wrap="square">
            <a:spAutoFit/>
          </a:bodyPr>
          <a:lstStyle/>
          <a:p>
            <a:pPr lvl="0"/>
            <a:r>
              <a:rPr lang="en-US" sz="3600" dirty="0" smtClean="0"/>
              <a:t>Analysis across content areas indicates </a:t>
            </a:r>
            <a:endParaRPr lang="en-US" sz="3600" dirty="0"/>
          </a:p>
          <a:p>
            <a:pPr lvl="0"/>
            <a:r>
              <a:rPr lang="en-US" sz="3600" dirty="0"/>
              <a:t>* the emphasis on higher order thinking and reasoning in incrementally more complex ways, </a:t>
            </a:r>
          </a:p>
          <a:p>
            <a:pPr lvl="0"/>
            <a:r>
              <a:rPr lang="en-US" sz="3600" dirty="0"/>
              <a:t>	</a:t>
            </a:r>
            <a:r>
              <a:rPr lang="en-US" sz="3600" dirty="0" smtClean="0"/>
              <a:t>* repeated across content areas to achieve multiple exposures.</a:t>
            </a:r>
          </a:p>
          <a:p>
            <a:pPr algn="ctr"/>
            <a:r>
              <a:rPr lang="en-US" sz="3600" dirty="0"/>
              <a:t>Activity </a:t>
            </a:r>
            <a:r>
              <a:rPr lang="en-US" sz="3600" dirty="0" smtClean="0"/>
              <a:t>3</a:t>
            </a:r>
            <a:endParaRPr lang="en-US" sz="3600" dirty="0"/>
          </a:p>
        </p:txBody>
      </p:sp>
      <p:sp>
        <p:nvSpPr>
          <p:cNvPr id="5" name="Title 4"/>
          <p:cNvSpPr>
            <a:spLocks noGrp="1"/>
          </p:cNvSpPr>
          <p:nvPr>
            <p:ph type="ctrTitle"/>
          </p:nvPr>
        </p:nvSpPr>
        <p:spPr>
          <a:xfrm>
            <a:off x="1236020" y="818457"/>
            <a:ext cx="7382104" cy="1179382"/>
          </a:xfrm>
        </p:spPr>
        <p:txBody>
          <a:bodyPr>
            <a:normAutofit fontScale="90000"/>
          </a:bodyPr>
          <a:lstStyle/>
          <a:p>
            <a:r>
              <a:rPr lang="en-US" dirty="0" smtClean="0"/>
              <a:t>Is there a CCSS match</a:t>
            </a:r>
            <a:br>
              <a:rPr lang="en-US" dirty="0" smtClean="0"/>
            </a:br>
            <a:r>
              <a:rPr lang="en-US" dirty="0" smtClean="0"/>
              <a:t>across Content Areas?</a:t>
            </a:r>
            <a:endParaRPr lang="en-US" dirty="0"/>
          </a:p>
        </p:txBody>
      </p:sp>
    </p:spTree>
    <p:extLst>
      <p:ext uri="{BB962C8B-B14F-4D97-AF65-F5344CB8AC3E}">
        <p14:creationId xmlns:p14="http://schemas.microsoft.com/office/powerpoint/2010/main" val="1312279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426" y="2139206"/>
            <a:ext cx="7913698" cy="1754327"/>
          </a:xfrm>
          <a:prstGeom prst="rect">
            <a:avLst/>
          </a:prstGeom>
        </p:spPr>
        <p:txBody>
          <a:bodyPr wrap="square">
            <a:spAutoFit/>
          </a:bodyPr>
          <a:lstStyle/>
          <a:p>
            <a:pPr lvl="0" algn="ctr"/>
            <a:r>
              <a:rPr lang="en-US" sz="1600" dirty="0"/>
              <a:t>	</a:t>
            </a:r>
            <a:r>
              <a:rPr lang="en-US" sz="3600" dirty="0" smtClean="0"/>
              <a:t>Content Enhancement is ready-made to respond to Common Core </a:t>
            </a:r>
            <a:r>
              <a:rPr lang="en-US" sz="3600" smtClean="0"/>
              <a:t>State Standards.</a:t>
            </a:r>
            <a:endParaRPr lang="en-US" sz="3600" dirty="0"/>
          </a:p>
        </p:txBody>
      </p:sp>
      <p:sp>
        <p:nvSpPr>
          <p:cNvPr id="5" name="Title 4"/>
          <p:cNvSpPr>
            <a:spLocks noGrp="1"/>
          </p:cNvSpPr>
          <p:nvPr>
            <p:ph type="ctrTitle"/>
          </p:nvPr>
        </p:nvSpPr>
        <p:spPr>
          <a:xfrm>
            <a:off x="1236020" y="216842"/>
            <a:ext cx="7382104" cy="1179382"/>
          </a:xfrm>
        </p:spPr>
        <p:txBody>
          <a:bodyPr>
            <a:normAutofit fontScale="90000"/>
          </a:bodyPr>
          <a:lstStyle/>
          <a:p>
            <a:r>
              <a:rPr lang="en-US" sz="3600" dirty="0" smtClean="0"/>
              <a:t>The Response: </a:t>
            </a:r>
            <a:br>
              <a:rPr lang="en-US" sz="3600" dirty="0" smtClean="0"/>
            </a:br>
            <a:r>
              <a:rPr lang="en-US" sz="5300" dirty="0" smtClean="0"/>
              <a:t>Don’t reinvent the Wheel !!!</a:t>
            </a:r>
            <a:endParaRPr lang="en-US" sz="5300" dirty="0"/>
          </a:p>
        </p:txBody>
      </p:sp>
    </p:spTree>
    <p:extLst>
      <p:ext uri="{BB962C8B-B14F-4D97-AF65-F5344CB8AC3E}">
        <p14:creationId xmlns:p14="http://schemas.microsoft.com/office/powerpoint/2010/main" val="5227280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361624"/>
            <a:ext cx="8177323" cy="5109091"/>
          </a:xfrm>
          <a:prstGeom prst="rect">
            <a:avLst/>
          </a:prstGeom>
        </p:spPr>
        <p:txBody>
          <a:bodyPr wrap="square">
            <a:spAutoFit/>
          </a:bodyPr>
          <a:lstStyle/>
          <a:p>
            <a:pPr lvl="0"/>
            <a:r>
              <a:rPr lang="en-US" sz="2800" b="1" dirty="0" smtClean="0"/>
              <a:t>Cross Cutting Concepts:  </a:t>
            </a:r>
            <a:r>
              <a:rPr lang="en-US" sz="2800" dirty="0" smtClean="0"/>
              <a:t>Patterns and Causes &amp; Effects (Framework, selected)</a:t>
            </a:r>
          </a:p>
          <a:p>
            <a:pPr lvl="0"/>
            <a:endParaRPr lang="en-US" sz="2800" dirty="0"/>
          </a:p>
          <a:p>
            <a:pPr lvl="0"/>
            <a:r>
              <a:rPr lang="en-US" sz="2800" dirty="0" smtClean="0"/>
              <a:t>Selected </a:t>
            </a:r>
            <a:r>
              <a:rPr lang="en-US" sz="2800" b="1" dirty="0" smtClean="0"/>
              <a:t>Next Generation Practices</a:t>
            </a:r>
            <a:r>
              <a:rPr lang="en-US" sz="2800" dirty="0" smtClean="0"/>
              <a:t>:</a:t>
            </a:r>
            <a:endParaRPr lang="en-US" sz="2800" dirty="0"/>
          </a:p>
          <a:p>
            <a:pPr marL="342900" lvl="0" indent="-342900">
              <a:buAutoNum type="arabicPeriod"/>
            </a:pPr>
            <a:r>
              <a:rPr lang="en-US" sz="2800" dirty="0" smtClean="0"/>
              <a:t>Asking questions and defining problems</a:t>
            </a:r>
          </a:p>
          <a:p>
            <a:pPr marL="342900" lvl="0" indent="-342900">
              <a:buAutoNum type="arabicPeriod"/>
            </a:pPr>
            <a:r>
              <a:rPr lang="en-US" sz="2800" dirty="0" smtClean="0"/>
              <a:t>Constructing Explanations</a:t>
            </a:r>
          </a:p>
          <a:p>
            <a:pPr marL="342900" lvl="0" indent="-342900">
              <a:buAutoNum type="arabicPeriod"/>
            </a:pPr>
            <a:r>
              <a:rPr lang="en-US" sz="2800" dirty="0" smtClean="0"/>
              <a:t>Engaging in argument from evidence</a:t>
            </a:r>
          </a:p>
          <a:p>
            <a:pPr marL="342900" lvl="0" indent="-342900">
              <a:buAutoNum type="arabicPeriod"/>
            </a:pPr>
            <a:r>
              <a:rPr lang="en-US" sz="2800" dirty="0" smtClean="0"/>
              <a:t>Obtaining, evaluating, and communicating information. </a:t>
            </a:r>
          </a:p>
          <a:p>
            <a:pPr lvl="0"/>
            <a:endParaRPr lang="en-US" sz="2800" dirty="0"/>
          </a:p>
          <a:p>
            <a:pPr lvl="0"/>
            <a:endParaRPr lang="en-US" sz="2800" dirty="0" smtClean="0"/>
          </a:p>
          <a:p>
            <a:pPr lvl="0"/>
            <a:endParaRPr lang="en-US" dirty="0"/>
          </a:p>
        </p:txBody>
      </p:sp>
      <p:sp>
        <p:nvSpPr>
          <p:cNvPr id="5" name="Title 4"/>
          <p:cNvSpPr>
            <a:spLocks noGrp="1"/>
          </p:cNvSpPr>
          <p:nvPr>
            <p:ph type="ctrTitle"/>
          </p:nvPr>
        </p:nvSpPr>
        <p:spPr>
          <a:xfrm>
            <a:off x="1236020" y="818457"/>
            <a:ext cx="7382104" cy="1179382"/>
          </a:xfrm>
        </p:spPr>
        <p:txBody>
          <a:bodyPr>
            <a:normAutofit fontScale="90000"/>
          </a:bodyPr>
          <a:lstStyle/>
          <a:p>
            <a:r>
              <a:rPr lang="en-US" dirty="0" smtClean="0"/>
              <a:t>The Match: Science Framework and Next Generation</a:t>
            </a:r>
            <a:endParaRPr lang="en-US" dirty="0"/>
          </a:p>
        </p:txBody>
      </p:sp>
    </p:spTree>
    <p:extLst>
      <p:ext uri="{BB962C8B-B14F-4D97-AF65-F5344CB8AC3E}">
        <p14:creationId xmlns:p14="http://schemas.microsoft.com/office/powerpoint/2010/main" val="23185153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2060816"/>
            <a:ext cx="8177323" cy="3416320"/>
          </a:xfrm>
          <a:prstGeom prst="rect">
            <a:avLst/>
          </a:prstGeom>
        </p:spPr>
        <p:txBody>
          <a:bodyPr wrap="square">
            <a:spAutoFit/>
          </a:bodyPr>
          <a:lstStyle/>
          <a:p>
            <a:pPr lvl="0"/>
            <a:r>
              <a:rPr lang="en-US" sz="3600" dirty="0" smtClean="0"/>
              <a:t>Informational Texts</a:t>
            </a:r>
          </a:p>
          <a:p>
            <a:pPr lvl="0"/>
            <a:endParaRPr lang="en-US" sz="3600" dirty="0"/>
          </a:p>
          <a:p>
            <a:pPr lvl="0"/>
            <a:r>
              <a:rPr lang="en-US" sz="3600" dirty="0" smtClean="0"/>
              <a:t>History/Social Studies &amp; Science, Mathematics and Technical Subjects </a:t>
            </a:r>
          </a:p>
          <a:p>
            <a:pPr lvl="0"/>
            <a:endParaRPr lang="en-US" sz="3600" dirty="0"/>
          </a:p>
          <a:p>
            <a:pPr lvl="0"/>
            <a:r>
              <a:rPr lang="en-US" sz="3600" dirty="0" smtClean="0"/>
              <a:t>English Language Arts</a:t>
            </a:r>
            <a:endParaRPr lang="en-US" sz="3600" dirty="0"/>
          </a:p>
        </p:txBody>
      </p:sp>
      <p:sp>
        <p:nvSpPr>
          <p:cNvPr id="5" name="Title 4"/>
          <p:cNvSpPr>
            <a:spLocks noGrp="1"/>
          </p:cNvSpPr>
          <p:nvPr>
            <p:ph type="ctrTitle"/>
          </p:nvPr>
        </p:nvSpPr>
        <p:spPr>
          <a:xfrm>
            <a:off x="1236020" y="818457"/>
            <a:ext cx="7382104" cy="1179382"/>
          </a:xfrm>
        </p:spPr>
        <p:txBody>
          <a:bodyPr>
            <a:normAutofit/>
          </a:bodyPr>
          <a:lstStyle/>
          <a:p>
            <a:r>
              <a:rPr lang="en-US" dirty="0" smtClean="0"/>
              <a:t>Sample Performance Tasks</a:t>
            </a:r>
            <a:endParaRPr lang="en-US" dirty="0"/>
          </a:p>
        </p:txBody>
      </p:sp>
    </p:spTree>
    <p:extLst>
      <p:ext uri="{BB962C8B-B14F-4D97-AF65-F5344CB8AC3E}">
        <p14:creationId xmlns:p14="http://schemas.microsoft.com/office/powerpoint/2010/main" val="6391197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41" y="1860277"/>
            <a:ext cx="8177323" cy="5078314"/>
          </a:xfrm>
          <a:prstGeom prst="rect">
            <a:avLst/>
          </a:prstGeom>
        </p:spPr>
        <p:txBody>
          <a:bodyPr wrap="square">
            <a:spAutoFit/>
          </a:bodyPr>
          <a:lstStyle/>
          <a:p>
            <a:pPr lvl="0"/>
            <a:r>
              <a:rPr lang="en-US" dirty="0" smtClean="0"/>
              <a:t>Mathematical Practice Standards (Pattern)</a:t>
            </a:r>
          </a:p>
          <a:p>
            <a:pPr lvl="0"/>
            <a:r>
              <a:rPr lang="en-US" dirty="0" smtClean="0"/>
              <a:t>	Reason abstractly.</a:t>
            </a:r>
          </a:p>
          <a:p>
            <a:pPr lvl="0"/>
            <a:r>
              <a:rPr lang="en-US" dirty="0" smtClean="0"/>
              <a:t>	Construct arguments.</a:t>
            </a:r>
          </a:p>
          <a:p>
            <a:pPr lvl="0"/>
            <a:r>
              <a:rPr lang="en-US" dirty="0" smtClean="0"/>
              <a:t>	Critique the reasoning of others.</a:t>
            </a:r>
          </a:p>
          <a:p>
            <a:pPr lvl="0"/>
            <a:r>
              <a:rPr lang="en-US" dirty="0" smtClean="0"/>
              <a:t>	Look for and make use of structure.</a:t>
            </a:r>
          </a:p>
          <a:p>
            <a:pPr lvl="0"/>
            <a:r>
              <a:rPr lang="en-US" dirty="0" smtClean="0"/>
              <a:t>	Look for an express regularity in reasoning.</a:t>
            </a:r>
          </a:p>
          <a:p>
            <a:pPr lvl="0"/>
            <a:endParaRPr lang="en-US" dirty="0"/>
          </a:p>
          <a:p>
            <a:pPr lvl="0"/>
            <a:r>
              <a:rPr lang="en-US" dirty="0" smtClean="0"/>
              <a:t>Repeated challenges:</a:t>
            </a:r>
          </a:p>
          <a:p>
            <a:pPr lvl="0"/>
            <a:r>
              <a:rPr lang="en-US" dirty="0"/>
              <a:t>	</a:t>
            </a:r>
            <a:r>
              <a:rPr lang="en-US" dirty="0" smtClean="0"/>
              <a:t>Interpret</a:t>
            </a:r>
          </a:p>
          <a:p>
            <a:pPr lvl="0"/>
            <a:r>
              <a:rPr lang="en-US" dirty="0"/>
              <a:t>	</a:t>
            </a:r>
            <a:r>
              <a:rPr lang="en-US" dirty="0" smtClean="0"/>
              <a:t>Summarize</a:t>
            </a:r>
          </a:p>
          <a:p>
            <a:pPr lvl="0"/>
            <a:r>
              <a:rPr lang="en-US" dirty="0" smtClean="0"/>
              <a:t>	Understand processes</a:t>
            </a:r>
          </a:p>
          <a:p>
            <a:pPr lvl="0"/>
            <a:r>
              <a:rPr lang="en-US" dirty="0"/>
              <a:t>	</a:t>
            </a:r>
            <a:r>
              <a:rPr lang="en-US" dirty="0" smtClean="0"/>
              <a:t>Evaluate </a:t>
            </a:r>
          </a:p>
          <a:p>
            <a:pPr lvl="0"/>
            <a:r>
              <a:rPr lang="en-US" dirty="0"/>
              <a:t>	</a:t>
            </a:r>
            <a:r>
              <a:rPr lang="en-US" dirty="0" smtClean="0"/>
              <a:t>Make inferences</a:t>
            </a:r>
          </a:p>
          <a:p>
            <a:pPr lvl="0"/>
            <a:r>
              <a:rPr lang="en-US" dirty="0"/>
              <a:t>	</a:t>
            </a:r>
            <a:r>
              <a:rPr lang="en-US" dirty="0" smtClean="0"/>
              <a:t>Understand relationships</a:t>
            </a:r>
          </a:p>
          <a:p>
            <a:pPr lvl="0"/>
            <a:r>
              <a:rPr lang="en-US" dirty="0"/>
              <a:t>	</a:t>
            </a:r>
            <a:r>
              <a:rPr lang="en-US" dirty="0" smtClean="0"/>
              <a:t>Analyze</a:t>
            </a:r>
          </a:p>
          <a:p>
            <a:pPr lvl="0"/>
            <a:r>
              <a:rPr lang="en-US" dirty="0"/>
              <a:t>	</a:t>
            </a:r>
            <a:r>
              <a:rPr lang="en-US" dirty="0" smtClean="0"/>
              <a:t>Apply</a:t>
            </a:r>
          </a:p>
          <a:p>
            <a:pPr lvl="0"/>
            <a:r>
              <a:rPr lang="en-US" dirty="0"/>
              <a:t>	</a:t>
            </a:r>
            <a:r>
              <a:rPr lang="en-US" dirty="0" err="1" smtClean="0"/>
              <a:t>Reasong</a:t>
            </a:r>
            <a:endParaRPr lang="en-US" dirty="0" smtClean="0"/>
          </a:p>
          <a:p>
            <a:pPr lvl="0"/>
            <a:endParaRPr lang="en-US" dirty="0"/>
          </a:p>
        </p:txBody>
      </p:sp>
      <p:sp>
        <p:nvSpPr>
          <p:cNvPr id="5" name="Title 4"/>
          <p:cNvSpPr>
            <a:spLocks noGrp="1"/>
          </p:cNvSpPr>
          <p:nvPr>
            <p:ph type="ctrTitle"/>
          </p:nvPr>
        </p:nvSpPr>
        <p:spPr>
          <a:xfrm>
            <a:off x="1236020" y="818457"/>
            <a:ext cx="7382104" cy="1179382"/>
          </a:xfrm>
        </p:spPr>
        <p:txBody>
          <a:bodyPr>
            <a:normAutofit/>
          </a:bodyPr>
          <a:lstStyle/>
          <a:p>
            <a:r>
              <a:rPr lang="en-US" dirty="0" smtClean="0"/>
              <a:t>Patterns in Mathematics</a:t>
            </a:r>
            <a:endParaRPr lang="en-US" dirty="0"/>
          </a:p>
        </p:txBody>
      </p:sp>
    </p:spTree>
    <p:extLst>
      <p:ext uri="{BB962C8B-B14F-4D97-AF65-F5344CB8AC3E}">
        <p14:creationId xmlns:p14="http://schemas.microsoft.com/office/powerpoint/2010/main" val="37553821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1285" y="3249265"/>
            <a:ext cx="7506839" cy="1384995"/>
          </a:xfrm>
          <a:prstGeom prst="rect">
            <a:avLst/>
          </a:prstGeom>
        </p:spPr>
        <p:txBody>
          <a:bodyPr wrap="square">
            <a:spAutoFit/>
          </a:bodyPr>
          <a:lstStyle/>
          <a:p>
            <a:pPr lvl="0"/>
            <a:r>
              <a:rPr lang="en-US" sz="2800" dirty="0" smtClean="0"/>
              <a:t>Many texts, and the higher order thinking challenges found at the end of chapters clearly indicate the need for this higher order thinking.</a:t>
            </a:r>
            <a:endParaRPr lang="en-US" sz="2800" dirty="0"/>
          </a:p>
        </p:txBody>
      </p:sp>
      <p:sp>
        <p:nvSpPr>
          <p:cNvPr id="5" name="Title 4"/>
          <p:cNvSpPr>
            <a:spLocks noGrp="1"/>
          </p:cNvSpPr>
          <p:nvPr>
            <p:ph type="ctrTitle"/>
          </p:nvPr>
        </p:nvSpPr>
        <p:spPr>
          <a:xfrm>
            <a:off x="1236020" y="818457"/>
            <a:ext cx="7382104" cy="1179382"/>
          </a:xfrm>
        </p:spPr>
        <p:txBody>
          <a:bodyPr/>
          <a:lstStyle/>
          <a:p>
            <a:r>
              <a:rPr lang="en-US" dirty="0" smtClean="0"/>
              <a:t>Ties To Texts </a:t>
            </a:r>
            <a:endParaRPr lang="en-US" dirty="0"/>
          </a:p>
        </p:txBody>
      </p:sp>
    </p:spTree>
    <p:extLst>
      <p:ext uri="{BB962C8B-B14F-4D97-AF65-F5344CB8AC3E}">
        <p14:creationId xmlns:p14="http://schemas.microsoft.com/office/powerpoint/2010/main" val="14758094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181" y="1997839"/>
            <a:ext cx="8116854" cy="4524315"/>
          </a:xfrm>
          <a:prstGeom prst="rect">
            <a:avLst/>
          </a:prstGeom>
        </p:spPr>
        <p:txBody>
          <a:bodyPr wrap="square">
            <a:spAutoFit/>
          </a:bodyPr>
          <a:lstStyle/>
          <a:p>
            <a:pPr lvl="0"/>
            <a:r>
              <a:rPr lang="en-US" sz="2400" dirty="0" smtClean="0"/>
              <a:t>HRW: American Nation: Comparing and Contrasting:  What was the popular image of a mother’s role in the 1950’s?  How did this image conflict with reality?</a:t>
            </a:r>
          </a:p>
          <a:p>
            <a:pPr lvl="0"/>
            <a:endParaRPr lang="en-US" sz="2400" dirty="0" smtClean="0"/>
          </a:p>
          <a:p>
            <a:pPr lvl="0"/>
            <a:r>
              <a:rPr lang="en-US" sz="2400" dirty="0" smtClean="0"/>
              <a:t>Cause &amp; Effect:  How did concern over nuclear weapons influence Kennedy’s foreign policy?</a:t>
            </a:r>
          </a:p>
          <a:p>
            <a:pPr lvl="0"/>
            <a:endParaRPr lang="en-US" sz="2400" dirty="0" smtClean="0"/>
          </a:p>
          <a:p>
            <a:pPr lvl="0"/>
            <a:r>
              <a:rPr lang="en-US" sz="2400" dirty="0" smtClean="0"/>
              <a:t>Point of View:  Why did many members of Congress oppose President Kennedy’s tax-cut </a:t>
            </a:r>
            <a:r>
              <a:rPr lang="en-US" sz="2400" smtClean="0"/>
              <a:t>proposal?</a:t>
            </a:r>
          </a:p>
          <a:p>
            <a:pPr lvl="0"/>
            <a:endParaRPr lang="en-US" sz="2400" dirty="0" smtClean="0"/>
          </a:p>
          <a:p>
            <a:pPr lvl="0"/>
            <a:r>
              <a:rPr lang="en-US" sz="2400" dirty="0" smtClean="0"/>
              <a:t>Evaluate:  </a:t>
            </a:r>
            <a:r>
              <a:rPr lang="en-US" sz="2400" dirty="0"/>
              <a:t>H</a:t>
            </a:r>
            <a:r>
              <a:rPr lang="en-US" sz="2400" dirty="0" smtClean="0"/>
              <a:t>ow did the Warren </a:t>
            </a:r>
            <a:r>
              <a:rPr lang="en-US" sz="2400" dirty="0"/>
              <a:t>C</a:t>
            </a:r>
            <a:r>
              <a:rPr lang="en-US" sz="2400" dirty="0" smtClean="0"/>
              <a:t>ourt’s decisions in Miranda v. Arizona strengthen individual rights?</a:t>
            </a:r>
            <a:endParaRPr lang="en-US" sz="2400" dirty="0"/>
          </a:p>
        </p:txBody>
      </p:sp>
      <p:sp>
        <p:nvSpPr>
          <p:cNvPr id="5" name="Title 4"/>
          <p:cNvSpPr>
            <a:spLocks noGrp="1"/>
          </p:cNvSpPr>
          <p:nvPr>
            <p:ph type="ctrTitle"/>
          </p:nvPr>
        </p:nvSpPr>
        <p:spPr>
          <a:xfrm>
            <a:off x="1236020" y="818457"/>
            <a:ext cx="7382104" cy="1179382"/>
          </a:xfrm>
        </p:spPr>
        <p:txBody>
          <a:bodyPr/>
          <a:lstStyle/>
          <a:p>
            <a:r>
              <a:rPr lang="en-US" dirty="0" smtClean="0"/>
              <a:t>Samples from Texts </a:t>
            </a:r>
            <a:endParaRPr lang="en-US" dirty="0"/>
          </a:p>
        </p:txBody>
      </p:sp>
    </p:spTree>
    <p:extLst>
      <p:ext uri="{BB962C8B-B14F-4D97-AF65-F5344CB8AC3E}">
        <p14:creationId xmlns:p14="http://schemas.microsoft.com/office/powerpoint/2010/main" val="9262873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756" y="1682678"/>
            <a:ext cx="6899423" cy="4401205"/>
          </a:xfrm>
          <a:prstGeom prst="rect">
            <a:avLst/>
          </a:prstGeom>
        </p:spPr>
        <p:txBody>
          <a:bodyPr wrap="square">
            <a:spAutoFit/>
          </a:bodyPr>
          <a:lstStyle/>
          <a:p>
            <a:pPr lvl="0"/>
            <a:r>
              <a:rPr lang="en-US" sz="2800" dirty="0" smtClean="0"/>
              <a:t>	How </a:t>
            </a:r>
            <a:r>
              <a:rPr lang="en-US" sz="2800" dirty="0"/>
              <a:t>would integrated sets of </a:t>
            </a:r>
            <a:r>
              <a:rPr lang="en-US" sz="2800" dirty="0" smtClean="0"/>
              <a:t>Content Enhancement Routines </a:t>
            </a:r>
            <a:r>
              <a:rPr lang="en-US" sz="2800" dirty="0"/>
              <a:t>illustrate to the field that these routines </a:t>
            </a:r>
            <a:r>
              <a:rPr lang="en-US" sz="2800" dirty="0" smtClean="0"/>
              <a:t>can facilitate and </a:t>
            </a:r>
            <a:r>
              <a:rPr lang="en-US" sz="2800" dirty="0"/>
              <a:t>increase the learning specified in the Common Core State Standards?</a:t>
            </a:r>
          </a:p>
          <a:p>
            <a:r>
              <a:rPr lang="en-US" sz="2800" dirty="0" smtClean="0"/>
              <a:t>	How </a:t>
            </a:r>
            <a:r>
              <a:rPr lang="en-US" sz="2800" dirty="0"/>
              <a:t>can professional development be leveraged across grade levels  and curricular areas to produce more intensive use of a range  of multiple, well-selected, devices that will support both teachers and students </a:t>
            </a:r>
          </a:p>
        </p:txBody>
      </p:sp>
      <p:sp>
        <p:nvSpPr>
          <p:cNvPr id="6" name="Title 5"/>
          <p:cNvSpPr>
            <a:spLocks noGrp="1"/>
          </p:cNvSpPr>
          <p:nvPr>
            <p:ph type="ctrTitle"/>
          </p:nvPr>
        </p:nvSpPr>
        <p:spPr>
          <a:xfrm>
            <a:off x="1077266" y="-3175"/>
            <a:ext cx="7772400" cy="1685853"/>
          </a:xfrm>
        </p:spPr>
        <p:txBody>
          <a:bodyPr>
            <a:normAutofit/>
          </a:bodyPr>
          <a:lstStyle/>
          <a:p>
            <a:r>
              <a:rPr lang="en-US" dirty="0" smtClean="0"/>
              <a:t>SIM Challenges</a:t>
            </a:r>
            <a:endParaRPr lang="en-US" dirty="0"/>
          </a:p>
        </p:txBody>
      </p:sp>
    </p:spTree>
    <p:extLst>
      <p:ext uri="{BB962C8B-B14F-4D97-AF65-F5344CB8AC3E}">
        <p14:creationId xmlns:p14="http://schemas.microsoft.com/office/powerpoint/2010/main" val="9424862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303" y="809215"/>
            <a:ext cx="6923097" cy="1273585"/>
          </a:xfrm>
        </p:spPr>
        <p:txBody>
          <a:bodyPr>
            <a:normAutofit fontScale="90000"/>
          </a:bodyPr>
          <a:lstStyle/>
          <a:p>
            <a:r>
              <a:rPr lang="en-US" dirty="0" smtClean="0"/>
              <a:t>Ties to </a:t>
            </a:r>
            <a:br>
              <a:rPr lang="en-US" dirty="0" smtClean="0"/>
            </a:br>
            <a:r>
              <a:rPr lang="en-US" dirty="0" smtClean="0"/>
              <a:t>Professional Development</a:t>
            </a:r>
            <a:endParaRPr lang="en-US" dirty="0"/>
          </a:p>
        </p:txBody>
      </p:sp>
      <p:sp>
        <p:nvSpPr>
          <p:cNvPr id="5" name="Subtitle 4"/>
          <p:cNvSpPr>
            <a:spLocks noGrp="1"/>
          </p:cNvSpPr>
          <p:nvPr>
            <p:ph type="subTitle" idx="1"/>
          </p:nvPr>
        </p:nvSpPr>
        <p:spPr>
          <a:xfrm>
            <a:off x="1371600" y="2353733"/>
            <a:ext cx="6400800" cy="3285067"/>
          </a:xfrm>
        </p:spPr>
        <p:txBody>
          <a:bodyPr>
            <a:normAutofit fontScale="92500" lnSpcReduction="20000"/>
          </a:bodyPr>
          <a:lstStyle/>
          <a:p>
            <a:pPr lvl="0"/>
            <a:r>
              <a:rPr lang="en-US"/>
              <a:t>How can professional development be leveraged across grade levels  and curricular areas to produce more intensive use of a range  of multiple, well-selected, devices that will support both teachers and students as they respond to the Common Core State Standards? </a:t>
            </a:r>
            <a:endParaRPr lang="en-US" dirty="0"/>
          </a:p>
        </p:txBody>
      </p:sp>
    </p:spTree>
    <p:extLst>
      <p:ext uri="{BB962C8B-B14F-4D97-AF65-F5344CB8AC3E}">
        <p14:creationId xmlns:p14="http://schemas.microsoft.com/office/powerpoint/2010/main" val="102679858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31" y="809215"/>
            <a:ext cx="7709429" cy="1273585"/>
          </a:xfrm>
        </p:spPr>
        <p:txBody>
          <a:bodyPr>
            <a:normAutofit fontScale="90000"/>
          </a:bodyPr>
          <a:lstStyle/>
          <a:p>
            <a:r>
              <a:rPr lang="en-US" dirty="0" smtClean="0"/>
              <a:t>What do the CCSS say about student with learning disabilities?</a:t>
            </a:r>
            <a:endParaRPr lang="en-US" dirty="0"/>
          </a:p>
        </p:txBody>
      </p:sp>
      <p:sp>
        <p:nvSpPr>
          <p:cNvPr id="5" name="Subtitle 4"/>
          <p:cNvSpPr>
            <a:spLocks noGrp="1"/>
          </p:cNvSpPr>
          <p:nvPr>
            <p:ph type="subTitle" idx="1"/>
          </p:nvPr>
        </p:nvSpPr>
        <p:spPr>
          <a:xfrm>
            <a:off x="1371600" y="2353733"/>
            <a:ext cx="6400800" cy="3285067"/>
          </a:xfrm>
        </p:spPr>
        <p:txBody>
          <a:bodyPr>
            <a:normAutofit/>
          </a:bodyPr>
          <a:lstStyle/>
          <a:p>
            <a:r>
              <a:rPr lang="en-US" sz="2000" b="1" dirty="0" smtClean="0"/>
              <a:t>Instruction for students with disabilities must include:</a:t>
            </a:r>
          </a:p>
          <a:p>
            <a:r>
              <a:rPr lang="en-US" sz="1800" dirty="0" smtClean="0"/>
              <a:t>Supports to enable access to the general curriculum</a:t>
            </a:r>
          </a:p>
          <a:p>
            <a:r>
              <a:rPr lang="en-US" sz="1800" dirty="0" smtClean="0"/>
              <a:t>An Individualized IEP designed to attain grade-level standards</a:t>
            </a:r>
          </a:p>
          <a:p>
            <a:r>
              <a:rPr lang="en-US" sz="1800" dirty="0" smtClean="0"/>
              <a:t>Specialized teachers prepared to deliver support services</a:t>
            </a:r>
          </a:p>
          <a:p>
            <a:endParaRPr lang="en-US" sz="1800" dirty="0"/>
          </a:p>
          <a:p>
            <a:r>
              <a:rPr lang="en-US" sz="2000" b="1" dirty="0" smtClean="0"/>
              <a:t>Supports and services may include:</a:t>
            </a:r>
          </a:p>
          <a:p>
            <a:r>
              <a:rPr lang="en-US" sz="1800" dirty="0" smtClean="0"/>
              <a:t>Universal Design for Learning instructional supports</a:t>
            </a:r>
          </a:p>
          <a:p>
            <a:r>
              <a:rPr lang="en-US" sz="1800" dirty="0" smtClean="0"/>
              <a:t>Instructional accommodations</a:t>
            </a:r>
          </a:p>
          <a:p>
            <a:r>
              <a:rPr lang="en-US" sz="1800" dirty="0" smtClean="0"/>
              <a:t>Assistive technology devices and services </a:t>
            </a:r>
            <a:endParaRPr lang="en-US" sz="1800" dirty="0"/>
          </a:p>
        </p:txBody>
      </p:sp>
    </p:spTree>
    <p:extLst>
      <p:ext uri="{BB962C8B-B14F-4D97-AF65-F5344CB8AC3E}">
        <p14:creationId xmlns:p14="http://schemas.microsoft.com/office/powerpoint/2010/main" val="40962452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31" y="809215"/>
            <a:ext cx="7709429" cy="1273585"/>
          </a:xfrm>
        </p:spPr>
        <p:txBody>
          <a:bodyPr>
            <a:normAutofit fontScale="90000"/>
          </a:bodyPr>
          <a:lstStyle/>
          <a:p>
            <a:r>
              <a:rPr lang="en-US" dirty="0" smtClean="0"/>
              <a:t>How Principles of Content Enhancement support these goals?</a:t>
            </a:r>
            <a:endParaRPr lang="en-US" dirty="0"/>
          </a:p>
        </p:txBody>
      </p:sp>
      <p:sp>
        <p:nvSpPr>
          <p:cNvPr id="5" name="Subtitle 4"/>
          <p:cNvSpPr>
            <a:spLocks noGrp="1"/>
          </p:cNvSpPr>
          <p:nvPr>
            <p:ph type="subTitle" idx="1"/>
          </p:nvPr>
        </p:nvSpPr>
        <p:spPr>
          <a:xfrm>
            <a:off x="1371600" y="2353733"/>
            <a:ext cx="6400800" cy="3285067"/>
          </a:xfrm>
        </p:spPr>
        <p:txBody>
          <a:bodyPr>
            <a:normAutofit fontScale="92500" lnSpcReduction="10000"/>
          </a:bodyPr>
          <a:lstStyle/>
          <a:p>
            <a:r>
              <a:rPr lang="en-US" sz="1800" dirty="0" smtClean="0"/>
              <a:t>Content Enhancement principles:</a:t>
            </a:r>
          </a:p>
          <a:p>
            <a:endParaRPr lang="en-US" sz="1800" dirty="0"/>
          </a:p>
          <a:p>
            <a:r>
              <a:rPr lang="en-US" sz="1800" dirty="0" smtClean="0"/>
              <a:t>Th3 </a:t>
            </a:r>
            <a:r>
              <a:rPr lang="en-US" sz="1800" dirty="0" smtClean="0"/>
              <a:t>integrity of the content information is maintained.</a:t>
            </a:r>
          </a:p>
          <a:p>
            <a:endParaRPr lang="en-US" sz="1800" dirty="0"/>
          </a:p>
          <a:p>
            <a:r>
              <a:rPr lang="en-US" sz="1800" dirty="0" smtClean="0"/>
              <a:t>Teacher is the content expert </a:t>
            </a:r>
          </a:p>
          <a:p>
            <a:endParaRPr lang="en-US" sz="1800" dirty="0"/>
          </a:p>
          <a:p>
            <a:r>
              <a:rPr lang="en-US" sz="1800" dirty="0" smtClean="0"/>
              <a:t>Teacher mediates learning by selecting critical features of the content and transforming them in a manner that promotes learning.</a:t>
            </a:r>
          </a:p>
          <a:p>
            <a:endParaRPr lang="en-US" sz="1800" dirty="0"/>
          </a:p>
          <a:p>
            <a:r>
              <a:rPr lang="en-US" sz="1800" dirty="0" smtClean="0"/>
              <a:t>Instruction for academically diverse groups of students meets both group  </a:t>
            </a:r>
            <a:r>
              <a:rPr lang="en-US" sz="1800" dirty="0" smtClean="0"/>
              <a:t>and individual needs.</a:t>
            </a:r>
            <a:endParaRPr lang="en-US" sz="1800" dirty="0"/>
          </a:p>
        </p:txBody>
      </p:sp>
    </p:spTree>
    <p:extLst>
      <p:ext uri="{BB962C8B-B14F-4D97-AF65-F5344CB8AC3E}">
        <p14:creationId xmlns:p14="http://schemas.microsoft.com/office/powerpoint/2010/main" val="31377885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CSS Writing 6-12.pdf"/>
          <p:cNvPicPr>
            <a:picLocks noGrp="1" noChangeAspect="1"/>
          </p:cNvPicPr>
          <p:nvPr>
            <p:ph idx="1"/>
          </p:nvPr>
        </p:nvPicPr>
        <p:blipFill>
          <a:blip r:embed="rId2">
            <a:extLst>
              <a:ext uri="{28A0092B-C50C-407E-A947-70E740481C1C}">
                <a14:useLocalDpi xmlns:a14="http://schemas.microsoft.com/office/drawing/2010/main" val="0"/>
              </a:ext>
            </a:extLst>
          </a:blip>
          <a:srcRect t="14414" b="14414"/>
          <a:stretch>
            <a:fillRect/>
          </a:stretch>
        </p:blipFill>
        <p:spPr/>
      </p:pic>
    </p:spTree>
    <p:extLst>
      <p:ext uri="{BB962C8B-B14F-4D97-AF65-F5344CB8AC3E}">
        <p14:creationId xmlns:p14="http://schemas.microsoft.com/office/powerpoint/2010/main" val="115451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680" y="1354991"/>
            <a:ext cx="8141860" cy="4115371"/>
          </a:xfrm>
        </p:spPr>
        <p:txBody>
          <a:bodyPr>
            <a:normAutofit fontScale="90000"/>
          </a:bodyPr>
          <a:lstStyle/>
          <a:p>
            <a:pPr algn="l"/>
            <a:r>
              <a:rPr lang="en-US" sz="2400" dirty="0"/>
              <a:t>	</a:t>
            </a:r>
            <a:r>
              <a:rPr lang="en-US" sz="3200" dirty="0" smtClean="0"/>
              <a:t>Fortunately, </a:t>
            </a:r>
            <a:r>
              <a:rPr lang="en-US" sz="3200" dirty="0"/>
              <a:t>the </a:t>
            </a:r>
            <a:r>
              <a:rPr lang="en-US" sz="3200" dirty="0" smtClean="0"/>
              <a:t>higher order thinking challenges in </a:t>
            </a:r>
            <a:r>
              <a:rPr lang="en-US" sz="3200" dirty="0"/>
              <a:t>the Common Core State </a:t>
            </a:r>
            <a:r>
              <a:rPr lang="en-US" sz="3200" dirty="0" smtClean="0"/>
              <a:t>Standards (CCSS) </a:t>
            </a:r>
            <a:r>
              <a:rPr lang="en-US" sz="3200" dirty="0"/>
              <a:t>are often </a:t>
            </a:r>
            <a:r>
              <a:rPr lang="en-US" sz="3200" dirty="0" smtClean="0"/>
              <a:t>already addressed in </a:t>
            </a:r>
            <a:r>
              <a:rPr lang="en-US" sz="3200" dirty="0"/>
              <a:t>Content </a:t>
            </a:r>
            <a:r>
              <a:rPr lang="en-US" sz="3200" dirty="0" smtClean="0"/>
              <a:t>Enhancements (CE). </a:t>
            </a:r>
            <a:br>
              <a:rPr lang="en-US" sz="3200" dirty="0" smtClean="0"/>
            </a:br>
            <a:r>
              <a:rPr lang="en-US" sz="3200" dirty="0" smtClean="0"/>
              <a:t> </a:t>
            </a:r>
            <a:br>
              <a:rPr lang="en-US" sz="3200" dirty="0" smtClean="0"/>
            </a:br>
            <a:r>
              <a:rPr lang="en-US" sz="3200" dirty="0" smtClean="0"/>
              <a:t>	This </a:t>
            </a:r>
            <a:r>
              <a:rPr lang="en-US" sz="3200" dirty="0"/>
              <a:t>interactive thinking and planning session will help us collaboratively answer </a:t>
            </a:r>
            <a:r>
              <a:rPr lang="en-US" sz="3200" dirty="0" smtClean="0"/>
              <a:t>critical questions about the CCSS &amp; CE.</a:t>
            </a:r>
            <a:r>
              <a:rPr lang="en-US" sz="3200" dirty="0"/>
              <a:t/>
            </a:r>
            <a:br>
              <a:rPr lang="en-US" sz="3200" dirty="0"/>
            </a:br>
            <a:endParaRPr lang="en-US" sz="3200" dirty="0"/>
          </a:p>
        </p:txBody>
      </p:sp>
      <p:sp>
        <p:nvSpPr>
          <p:cNvPr id="4" name="Subtitle 3"/>
          <p:cNvSpPr>
            <a:spLocks noGrp="1"/>
          </p:cNvSpPr>
          <p:nvPr>
            <p:ph type="subTitle" idx="1"/>
          </p:nvPr>
        </p:nvSpPr>
        <p:spPr>
          <a:xfrm>
            <a:off x="1564870" y="563514"/>
            <a:ext cx="6627097" cy="933395"/>
          </a:xfrm>
        </p:spPr>
        <p:txBody>
          <a:bodyPr/>
          <a:lstStyle/>
          <a:p>
            <a:r>
              <a:rPr lang="en-US" dirty="0" smtClean="0"/>
              <a:t>The Response:  A Good Match  </a:t>
            </a:r>
            <a:endParaRPr lang="en-US" dirty="0"/>
          </a:p>
        </p:txBody>
      </p:sp>
    </p:spTree>
    <p:extLst>
      <p:ext uri="{BB962C8B-B14F-4D97-AF65-F5344CB8AC3E}">
        <p14:creationId xmlns:p14="http://schemas.microsoft.com/office/powerpoint/2010/main" val="2433458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31" y="809215"/>
            <a:ext cx="7709429" cy="1273585"/>
          </a:xfrm>
        </p:spPr>
        <p:txBody>
          <a:bodyPr>
            <a:normAutofit/>
          </a:bodyPr>
          <a:lstStyle/>
          <a:p>
            <a:r>
              <a:rPr lang="en-US" dirty="0" smtClean="0"/>
              <a:t>What’s our Conclusion?</a:t>
            </a:r>
            <a:endParaRPr lang="en-US" dirty="0"/>
          </a:p>
        </p:txBody>
      </p:sp>
      <p:sp>
        <p:nvSpPr>
          <p:cNvPr id="5" name="Subtitle 4"/>
          <p:cNvSpPr>
            <a:spLocks noGrp="1"/>
          </p:cNvSpPr>
          <p:nvPr>
            <p:ph type="subTitle" idx="1"/>
          </p:nvPr>
        </p:nvSpPr>
        <p:spPr>
          <a:xfrm>
            <a:off x="1371600" y="2353733"/>
            <a:ext cx="6400800" cy="3285067"/>
          </a:xfrm>
        </p:spPr>
        <p:txBody>
          <a:bodyPr>
            <a:normAutofit fontScale="77500" lnSpcReduction="20000"/>
          </a:bodyPr>
          <a:lstStyle/>
          <a:p>
            <a:r>
              <a:rPr lang="en-US" sz="5200" dirty="0" smtClean="0"/>
              <a:t>Don’t reinvent the Wheel !!!</a:t>
            </a:r>
          </a:p>
          <a:p>
            <a:endParaRPr lang="en-US" dirty="0"/>
          </a:p>
          <a:p>
            <a:r>
              <a:rPr lang="en-US" dirty="0" smtClean="0"/>
              <a:t>Content Enhancement supports many of the goals contained in the Common Core State Standards while adhering to what we know about supporting students with learning disabilities in the general education classroom.</a:t>
            </a:r>
            <a:endParaRPr lang="en-US" dirty="0"/>
          </a:p>
        </p:txBody>
      </p:sp>
    </p:spTree>
    <p:extLst>
      <p:ext uri="{BB962C8B-B14F-4D97-AF65-F5344CB8AC3E}">
        <p14:creationId xmlns:p14="http://schemas.microsoft.com/office/powerpoint/2010/main" val="39906188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297" y="2096169"/>
            <a:ext cx="8166828" cy="3816430"/>
          </a:xfrm>
          <a:prstGeom prst="rect">
            <a:avLst/>
          </a:prstGeom>
        </p:spPr>
        <p:txBody>
          <a:bodyPr wrap="square">
            <a:spAutoFit/>
          </a:bodyPr>
          <a:lstStyle/>
          <a:p>
            <a:pPr lvl="0"/>
            <a:r>
              <a:rPr lang="en-US" sz="2800" dirty="0" smtClean="0"/>
              <a:t>What </a:t>
            </a:r>
            <a:r>
              <a:rPr lang="en-US" sz="2800" dirty="0"/>
              <a:t>are the higher order </a:t>
            </a:r>
            <a:r>
              <a:rPr lang="en-US" sz="2800" b="1" dirty="0" smtClean="0"/>
              <a:t>thinking </a:t>
            </a:r>
            <a:r>
              <a:rPr lang="en-US" sz="2800" b="1" dirty="0"/>
              <a:t>demands</a:t>
            </a:r>
            <a:r>
              <a:rPr lang="en-US" sz="2800" dirty="0"/>
              <a:t> in the Common Core State Standards</a:t>
            </a:r>
            <a:r>
              <a:rPr lang="en-US" sz="2800" dirty="0" smtClean="0"/>
              <a:t>?</a:t>
            </a:r>
          </a:p>
          <a:p>
            <a:pPr lvl="0"/>
            <a:endParaRPr lang="en-US" sz="2800" dirty="0"/>
          </a:p>
          <a:p>
            <a:pPr lvl="0"/>
            <a:r>
              <a:rPr lang="en-US" sz="2800" dirty="0"/>
              <a:t>How do these higher order thinking demands grow increasingly complex </a:t>
            </a:r>
            <a:r>
              <a:rPr lang="en-US" sz="2800" b="1" dirty="0"/>
              <a:t>across grade levels</a:t>
            </a:r>
            <a:r>
              <a:rPr lang="en-US" sz="2800" dirty="0" smtClean="0"/>
              <a:t>?</a:t>
            </a:r>
          </a:p>
          <a:p>
            <a:pPr lvl="0"/>
            <a:endParaRPr lang="en-US" sz="2800" dirty="0"/>
          </a:p>
          <a:p>
            <a:pPr lvl="0"/>
            <a:r>
              <a:rPr lang="en-US" sz="2800" dirty="0"/>
              <a:t>How are these demands similar </a:t>
            </a:r>
            <a:r>
              <a:rPr lang="en-US" sz="2800" b="1" dirty="0"/>
              <a:t>across curricular areas </a:t>
            </a:r>
            <a:r>
              <a:rPr lang="en-US" sz="2800" dirty="0"/>
              <a:t>(science, social students, English Language Arts)</a:t>
            </a:r>
            <a:r>
              <a:rPr lang="en-US" sz="2800" dirty="0" smtClean="0"/>
              <a:t>?</a:t>
            </a:r>
          </a:p>
          <a:p>
            <a:pPr lvl="0"/>
            <a:endParaRPr lang="en-US" dirty="0"/>
          </a:p>
        </p:txBody>
      </p:sp>
      <p:sp>
        <p:nvSpPr>
          <p:cNvPr id="5" name="Title 4"/>
          <p:cNvSpPr>
            <a:spLocks noGrp="1"/>
          </p:cNvSpPr>
          <p:nvPr>
            <p:ph type="ctrTitle"/>
          </p:nvPr>
        </p:nvSpPr>
        <p:spPr>
          <a:xfrm>
            <a:off x="1236020" y="587539"/>
            <a:ext cx="7382104" cy="1179382"/>
          </a:xfrm>
        </p:spPr>
        <p:txBody>
          <a:bodyPr/>
          <a:lstStyle/>
          <a:p>
            <a:r>
              <a:rPr lang="en-US" dirty="0" smtClean="0"/>
              <a:t>Critical Questions</a:t>
            </a:r>
            <a:endParaRPr lang="en-US" dirty="0"/>
          </a:p>
        </p:txBody>
      </p:sp>
    </p:spTree>
    <p:extLst>
      <p:ext uri="{BB962C8B-B14F-4D97-AF65-F5344CB8AC3E}">
        <p14:creationId xmlns:p14="http://schemas.microsoft.com/office/powerpoint/2010/main" val="13292230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297" y="2096169"/>
            <a:ext cx="8166828" cy="4832093"/>
          </a:xfrm>
          <a:prstGeom prst="rect">
            <a:avLst/>
          </a:prstGeom>
        </p:spPr>
        <p:txBody>
          <a:bodyPr wrap="square">
            <a:spAutoFit/>
          </a:bodyPr>
          <a:lstStyle/>
          <a:p>
            <a:pPr lvl="0"/>
            <a:r>
              <a:rPr lang="en-US" sz="2800" dirty="0" smtClean="0"/>
              <a:t>The Common Core State Standards quickly move beyond factual information to higher order reasoning.  </a:t>
            </a:r>
          </a:p>
          <a:p>
            <a:pPr lvl="0"/>
            <a:endParaRPr lang="en-US" sz="2800" dirty="0"/>
          </a:p>
          <a:p>
            <a:pPr lvl="0"/>
            <a:r>
              <a:rPr lang="en-US" sz="2800" dirty="0" smtClean="0"/>
              <a:t>The challenges mirror what professional developers already know about developing critical questions on the Course Organizer, Unit Organizer, and Question Exploration Guide:</a:t>
            </a:r>
          </a:p>
          <a:p>
            <a:pPr lvl="0"/>
            <a:endParaRPr lang="en-US" sz="2800" dirty="0"/>
          </a:p>
          <a:p>
            <a:pPr lvl="0"/>
            <a:r>
              <a:rPr lang="en-US" sz="2800" dirty="0" smtClean="0"/>
              <a:t>Ask questions that begin with “How” and “Why” rather than “Who,” “What,” Where,” and “When.”</a:t>
            </a:r>
          </a:p>
          <a:p>
            <a:pPr lvl="0"/>
            <a:endParaRPr lang="en-US" sz="2800" dirty="0" smtClean="0"/>
          </a:p>
        </p:txBody>
      </p:sp>
      <p:sp>
        <p:nvSpPr>
          <p:cNvPr id="5" name="Title 4"/>
          <p:cNvSpPr>
            <a:spLocks noGrp="1"/>
          </p:cNvSpPr>
          <p:nvPr>
            <p:ph type="ctrTitle"/>
          </p:nvPr>
        </p:nvSpPr>
        <p:spPr>
          <a:xfrm>
            <a:off x="1236020" y="587539"/>
            <a:ext cx="7382104" cy="1179382"/>
          </a:xfrm>
        </p:spPr>
        <p:txBody>
          <a:bodyPr/>
          <a:lstStyle/>
          <a:p>
            <a:r>
              <a:rPr lang="en-US" dirty="0" smtClean="0"/>
              <a:t>Big Picture</a:t>
            </a:r>
            <a:endParaRPr lang="en-US" dirty="0"/>
          </a:p>
        </p:txBody>
      </p:sp>
    </p:spTree>
    <p:extLst>
      <p:ext uri="{BB962C8B-B14F-4D97-AF65-F5344CB8AC3E}">
        <p14:creationId xmlns:p14="http://schemas.microsoft.com/office/powerpoint/2010/main" val="6490578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297" y="2096169"/>
            <a:ext cx="8166828" cy="3539431"/>
          </a:xfrm>
          <a:prstGeom prst="rect">
            <a:avLst/>
          </a:prstGeom>
        </p:spPr>
        <p:txBody>
          <a:bodyPr wrap="square">
            <a:spAutoFit/>
          </a:bodyPr>
          <a:lstStyle/>
          <a:p>
            <a:pPr lvl="0"/>
            <a:r>
              <a:rPr lang="en-US" sz="2800" dirty="0" smtClean="0"/>
              <a:t>“The </a:t>
            </a:r>
            <a:r>
              <a:rPr lang="en-US" sz="2800" dirty="0" smtClean="0"/>
              <a:t>Common Core State </a:t>
            </a:r>
            <a:r>
              <a:rPr lang="en-US" sz="2800" dirty="0" smtClean="0"/>
              <a:t>Standards for English Language Arts &amp; Literacy in History/Social Studies, Science, and Technical Subjects”</a:t>
            </a:r>
          </a:p>
          <a:p>
            <a:pPr lvl="0"/>
            <a:endParaRPr lang="en-US" sz="2800" dirty="0"/>
          </a:p>
          <a:p>
            <a:pPr lvl="0"/>
            <a:r>
              <a:rPr lang="en-US" sz="2800" dirty="0" smtClean="0"/>
              <a:t>“Literacy” now encompasses more expanded components. </a:t>
            </a:r>
            <a:r>
              <a:rPr lang="en-US" sz="2800" dirty="0" smtClean="0"/>
              <a:t>Basic reading, writing, </a:t>
            </a:r>
            <a:r>
              <a:rPr lang="en-US" sz="2800" dirty="0" err="1" smtClean="0"/>
              <a:t>listending</a:t>
            </a:r>
            <a:r>
              <a:rPr lang="en-US" sz="2800" dirty="0" smtClean="0"/>
              <a:t>, and speaking skills are the foundations for demonstrating higher order thinking and reasoning.</a:t>
            </a:r>
            <a:r>
              <a:rPr lang="en-US" sz="2800" dirty="0" smtClean="0"/>
              <a:t> </a:t>
            </a:r>
            <a:endParaRPr lang="en-US" sz="2800" dirty="0" smtClean="0"/>
          </a:p>
        </p:txBody>
      </p:sp>
      <p:sp>
        <p:nvSpPr>
          <p:cNvPr id="5" name="Title 4"/>
          <p:cNvSpPr>
            <a:spLocks noGrp="1"/>
          </p:cNvSpPr>
          <p:nvPr>
            <p:ph type="ctrTitle"/>
          </p:nvPr>
        </p:nvSpPr>
        <p:spPr>
          <a:xfrm>
            <a:off x="1236020" y="587539"/>
            <a:ext cx="7382104" cy="1179382"/>
          </a:xfrm>
        </p:spPr>
        <p:txBody>
          <a:bodyPr/>
          <a:lstStyle/>
          <a:p>
            <a:r>
              <a:rPr lang="en-US" dirty="0" smtClean="0"/>
              <a:t>Results for “Literacy”</a:t>
            </a:r>
            <a:endParaRPr lang="en-US" dirty="0"/>
          </a:p>
        </p:txBody>
      </p:sp>
    </p:spTree>
    <p:extLst>
      <p:ext uri="{BB962C8B-B14F-4D97-AF65-F5344CB8AC3E}">
        <p14:creationId xmlns:p14="http://schemas.microsoft.com/office/powerpoint/2010/main" val="35510183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1285" y="2537012"/>
            <a:ext cx="7243215" cy="3539430"/>
          </a:xfrm>
          <a:prstGeom prst="rect">
            <a:avLst/>
          </a:prstGeom>
        </p:spPr>
        <p:txBody>
          <a:bodyPr wrap="square">
            <a:spAutoFit/>
          </a:bodyPr>
          <a:lstStyle/>
          <a:p>
            <a:pPr lvl="0"/>
            <a:r>
              <a:rPr lang="en-US" sz="3200" dirty="0" smtClean="0"/>
              <a:t>Analysis of College and Career Readiness Anchor Standards for Reading in the CCSS (p. 60) provides a starting point for identifying the overall pattern of higher order thinking in the CCSS. </a:t>
            </a:r>
          </a:p>
          <a:p>
            <a:pPr lvl="0"/>
            <a:endParaRPr lang="en-US" sz="3200" dirty="0"/>
          </a:p>
          <a:p>
            <a:pPr lvl="0" algn="ctr"/>
            <a:r>
              <a:rPr lang="en-US" sz="3200" dirty="0" smtClean="0"/>
              <a:t>Activity 1</a:t>
            </a:r>
            <a:endParaRPr lang="en-US" sz="3200" dirty="0"/>
          </a:p>
        </p:txBody>
      </p:sp>
      <p:sp>
        <p:nvSpPr>
          <p:cNvPr id="5" name="Title 4"/>
          <p:cNvSpPr>
            <a:spLocks noGrp="1"/>
          </p:cNvSpPr>
          <p:nvPr>
            <p:ph type="ctrTitle"/>
          </p:nvPr>
        </p:nvSpPr>
        <p:spPr>
          <a:xfrm>
            <a:off x="1236020" y="818457"/>
            <a:ext cx="7382104" cy="1179382"/>
          </a:xfrm>
        </p:spPr>
        <p:txBody>
          <a:bodyPr>
            <a:normAutofit fontScale="90000"/>
          </a:bodyPr>
          <a:lstStyle/>
          <a:p>
            <a:r>
              <a:rPr lang="en-US" dirty="0" smtClean="0"/>
              <a:t>Are there higher order thinking patterns in the CCSS?</a:t>
            </a:r>
            <a:endParaRPr lang="en-US" dirty="0"/>
          </a:p>
        </p:txBody>
      </p:sp>
    </p:spTree>
    <p:extLst>
      <p:ext uri="{BB962C8B-B14F-4D97-AF65-F5344CB8AC3E}">
        <p14:creationId xmlns:p14="http://schemas.microsoft.com/office/powerpoint/2010/main" val="25455381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01" y="1841243"/>
            <a:ext cx="8177323" cy="5016757"/>
          </a:xfrm>
          <a:prstGeom prst="rect">
            <a:avLst/>
          </a:prstGeom>
        </p:spPr>
        <p:txBody>
          <a:bodyPr wrap="square">
            <a:spAutoFit/>
          </a:bodyPr>
          <a:lstStyle/>
          <a:p>
            <a:pPr lvl="0"/>
            <a:r>
              <a:rPr lang="en-US" sz="3200" b="1" dirty="0" smtClean="0"/>
              <a:t>Key Ideas and Details</a:t>
            </a:r>
            <a:endParaRPr lang="en-US" sz="3200" b="1" dirty="0"/>
          </a:p>
          <a:p>
            <a:pPr lvl="0"/>
            <a:endParaRPr lang="en-US" sz="3200" b="1" dirty="0" smtClean="0"/>
          </a:p>
          <a:p>
            <a:pPr lvl="0"/>
            <a:r>
              <a:rPr lang="en-US" sz="3200" b="1" dirty="0"/>
              <a:t>	</a:t>
            </a:r>
          </a:p>
          <a:p>
            <a:pPr lvl="0"/>
            <a:r>
              <a:rPr lang="en-US" sz="3200" b="1" dirty="0" smtClean="0"/>
              <a:t>Craft and Structure</a:t>
            </a:r>
          </a:p>
          <a:p>
            <a:pPr lvl="0"/>
            <a:endParaRPr lang="en-US" sz="3200" b="1" dirty="0" smtClean="0"/>
          </a:p>
          <a:p>
            <a:pPr lvl="0"/>
            <a:endParaRPr lang="en-US" sz="3200" b="1" dirty="0" smtClean="0"/>
          </a:p>
          <a:p>
            <a:pPr lvl="0"/>
            <a:r>
              <a:rPr lang="en-US" sz="3200" b="1" dirty="0" smtClean="0"/>
              <a:t>Integrate knowledge and Ideas</a:t>
            </a:r>
          </a:p>
          <a:p>
            <a:pPr lvl="0"/>
            <a:endParaRPr lang="en-US" sz="3200" b="1" dirty="0" smtClean="0"/>
          </a:p>
          <a:p>
            <a:pPr lvl="0"/>
            <a:r>
              <a:rPr lang="en-US" sz="3200" b="1" dirty="0"/>
              <a:t>	</a:t>
            </a:r>
            <a:endParaRPr lang="en-US" sz="3200" b="1" dirty="0" smtClean="0"/>
          </a:p>
          <a:p>
            <a:pPr lvl="0"/>
            <a:r>
              <a:rPr lang="en-US" sz="3200" b="1" dirty="0" smtClean="0"/>
              <a:t>Range</a:t>
            </a:r>
            <a:r>
              <a:rPr lang="en-US" dirty="0" smtClean="0"/>
              <a:t> </a:t>
            </a:r>
            <a:endParaRPr lang="en-US" dirty="0"/>
          </a:p>
        </p:txBody>
      </p:sp>
      <p:sp>
        <p:nvSpPr>
          <p:cNvPr id="5" name="Title 4"/>
          <p:cNvSpPr>
            <a:spLocks noGrp="1"/>
          </p:cNvSpPr>
          <p:nvPr>
            <p:ph type="ctrTitle"/>
          </p:nvPr>
        </p:nvSpPr>
        <p:spPr>
          <a:xfrm>
            <a:off x="768614" y="417380"/>
            <a:ext cx="7849510" cy="1179382"/>
          </a:xfrm>
        </p:spPr>
        <p:txBody>
          <a:bodyPr>
            <a:normAutofit/>
          </a:bodyPr>
          <a:lstStyle/>
          <a:p>
            <a:r>
              <a:rPr lang="en-US" dirty="0" smtClean="0"/>
              <a:t>CCSS Thinking Patterns</a:t>
            </a:r>
            <a:endParaRPr lang="en-US" dirty="0"/>
          </a:p>
        </p:txBody>
      </p:sp>
    </p:spTree>
    <p:extLst>
      <p:ext uri="{BB962C8B-B14F-4D97-AF65-F5344CB8AC3E}">
        <p14:creationId xmlns:p14="http://schemas.microsoft.com/office/powerpoint/2010/main" val="23866005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859</TotalTime>
  <Words>2675</Words>
  <Application>Microsoft Macintosh PowerPoint</Application>
  <PresentationFormat>On-screen Show (4:3)</PresentationFormat>
  <Paragraphs>771</Paragraphs>
  <Slides>40</Slides>
  <Notes>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  Responding to the higher order thinking challenges in the Common Core State Standards (CCSS) is important for teachers and professional developers in our schools.     </vt:lpstr>
      <vt:lpstr>The Response:  Don’t reinvent the Wheel !!!</vt:lpstr>
      <vt:lpstr> Fortunately, the higher order thinking challenges in the Common Core State Standards (CCSS) are often already addressed in Content Enhancements (CE).     This interactive thinking and planning session will help us collaboratively answer critical questions about the CCSS &amp; CE. </vt:lpstr>
      <vt:lpstr>Critical Questions</vt:lpstr>
      <vt:lpstr>Big Picture</vt:lpstr>
      <vt:lpstr>Results for “Literacy”</vt:lpstr>
      <vt:lpstr>Are there higher order thinking patterns in the CCSS?</vt:lpstr>
      <vt:lpstr>CCSS Thinking Patterns</vt:lpstr>
      <vt:lpstr>PowerPoint Presentation</vt:lpstr>
      <vt:lpstr>The Response:  Don’t reinvent the Wheel !!!</vt:lpstr>
      <vt:lpstr>Specific Thinking Challenges:  Anchor Standards in Reading</vt:lpstr>
      <vt:lpstr>                    Higher Order Thinking Challenges             Specific                                Overall  </vt:lpstr>
      <vt:lpstr>CCSS Thinking Structures &amp; CEs</vt:lpstr>
      <vt:lpstr>The Match: Organizer Routines  for Organizing and Linking</vt:lpstr>
      <vt:lpstr>PowerPoint Presentation</vt:lpstr>
      <vt:lpstr>The Match: Question Exploration It’s all about critical questions and Main Idea Answers</vt:lpstr>
      <vt:lpstr>PowerPoint Presentation</vt:lpstr>
      <vt:lpstr>The Match: Concept Mastery &amp; Concept Anchoring</vt:lpstr>
      <vt:lpstr>PowerPoint Presentation</vt:lpstr>
      <vt:lpstr>PowerPoint Presentation</vt:lpstr>
      <vt:lpstr>The Match: Concept  Comparison</vt:lpstr>
      <vt:lpstr>PowerPoint Presentation</vt:lpstr>
      <vt:lpstr>The Match: Causal Reasoning</vt:lpstr>
      <vt:lpstr>PowerPoint Presentation</vt:lpstr>
      <vt:lpstr>The Match to CCSS:  Argumentation and Evaluation</vt:lpstr>
      <vt:lpstr>PowerPoint Presentation</vt:lpstr>
      <vt:lpstr>Is there a CCSS Match for higher order thinking across grade levels?</vt:lpstr>
      <vt:lpstr>Is there a CCSS match across Content Areas?</vt:lpstr>
      <vt:lpstr>The Match: Science Framework and Next Generation</vt:lpstr>
      <vt:lpstr>Sample Performance Tasks</vt:lpstr>
      <vt:lpstr>Patterns in Mathematics</vt:lpstr>
      <vt:lpstr>Ties To Texts </vt:lpstr>
      <vt:lpstr>Samples from Texts </vt:lpstr>
      <vt:lpstr>SIM Challenges</vt:lpstr>
      <vt:lpstr>Ties to  Professional Development</vt:lpstr>
      <vt:lpstr>What do the CCSS say about student with learning disabilities?</vt:lpstr>
      <vt:lpstr>How Principles of Content Enhancement support these goals?</vt:lpstr>
      <vt:lpstr>PowerPoint Presentation</vt:lpstr>
      <vt:lpstr>What’s our Conclusion?</vt:lpstr>
    </vt:vector>
  </TitlesOfParts>
  <Company>KU CRL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dc:title>
  <dc:creator>Jan Bulgren</dc:creator>
  <cp:lastModifiedBy>Jan Bulgren</cp:lastModifiedBy>
  <cp:revision>149</cp:revision>
  <cp:lastPrinted>2012-07-06T19:42:12Z</cp:lastPrinted>
  <dcterms:created xsi:type="dcterms:W3CDTF">2012-06-29T14:44:30Z</dcterms:created>
  <dcterms:modified xsi:type="dcterms:W3CDTF">2012-07-10T13:29:04Z</dcterms:modified>
</cp:coreProperties>
</file>