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BC71-B83A-EA4A-AE7E-0721DE4AA5C9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76861-940E-684B-8F89-60D5EDD38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87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03281-32AF-1945-A359-C99BB9653FD7}" type="datetimeFigureOut">
              <a:rPr lang="en-US" smtClean="0"/>
              <a:pPr/>
              <a:t>7/9/14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BF46E2-9DF4-F34D-8020-CC59518354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Smith/SLEUTH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Computerized Vocabulary Series</a:t>
            </a:r>
          </a:p>
          <a:p>
            <a:r>
              <a:rPr lang="en-US" dirty="0" smtClean="0"/>
              <a:t>Paula Lancaster</a:t>
            </a:r>
          </a:p>
          <a:p>
            <a:r>
              <a:rPr lang="en-US" dirty="0" err="1" smtClean="0"/>
              <a:t>lancastp@</a:t>
            </a:r>
            <a:r>
              <a:rPr lang="en-US" err="1" smtClean="0"/>
              <a:t>gvsu</a:t>
            </a:r>
            <a:r>
              <a:rPr lang="en-US" smtClean="0"/>
              <a:t>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SLEUTH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How to</a:t>
            </a:r>
          </a:p>
          <a:p>
            <a:pPr lvl="1"/>
            <a:r>
              <a:rPr lang="en-US" dirty="0" smtClean="0"/>
              <a:t>Rationale &amp; Purpose</a:t>
            </a:r>
          </a:p>
          <a:p>
            <a:pPr lvl="1"/>
            <a:r>
              <a:rPr lang="en-US" dirty="0" smtClean="0"/>
              <a:t>Expected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82278">
            <a:off x="3889761" y="2474771"/>
            <a:ext cx="4579447" cy="344199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SLEUTH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Foundations Training</a:t>
            </a:r>
          </a:p>
          <a:p>
            <a:pPr lvl="1"/>
            <a:r>
              <a:rPr lang="en-US" dirty="0" smtClean="0"/>
              <a:t>Syllables</a:t>
            </a:r>
          </a:p>
          <a:p>
            <a:pPr lvl="1"/>
            <a:r>
              <a:rPr lang="en-US" dirty="0" smtClean="0"/>
              <a:t>Morphemes</a:t>
            </a:r>
          </a:p>
          <a:p>
            <a:pPr lvl="1"/>
            <a:r>
              <a:rPr lang="en-US" dirty="0" smtClean="0"/>
              <a:t>Affix and Roots </a:t>
            </a:r>
          </a:p>
          <a:p>
            <a:pPr lvl="1">
              <a:buNone/>
            </a:pPr>
            <a:r>
              <a:rPr lang="en-US" dirty="0" smtClean="0"/>
              <a:t>Review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40927">
            <a:off x="3563312" y="2408628"/>
            <a:ext cx="5158917" cy="37898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SLEUTH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SLEUTH Training</a:t>
            </a:r>
          </a:p>
          <a:p>
            <a:pPr lvl="1"/>
            <a:r>
              <a:rPr lang="en-US" dirty="0" smtClean="0"/>
              <a:t>SLEUTH Steps</a:t>
            </a:r>
          </a:p>
          <a:p>
            <a:pPr lvl="1"/>
            <a:r>
              <a:rPr lang="en-US" dirty="0" smtClean="0"/>
              <a:t>MAPS Strategy</a:t>
            </a:r>
          </a:p>
        </p:txBody>
      </p:sp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15559">
            <a:off x="3469228" y="2260025"/>
            <a:ext cx="5293772" cy="39121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SLEUTH Extras</a:t>
            </a:r>
            <a:endParaRPr lang="en-US" dirty="0"/>
          </a:p>
        </p:txBody>
      </p:sp>
      <p:pic>
        <p:nvPicPr>
          <p:cNvPr id="4" name="Content Placeholder 3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311" r="-5311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SLEUTH Extras</a:t>
            </a:r>
            <a:endParaRPr lang="en-US" dirty="0"/>
          </a:p>
        </p:txBody>
      </p:sp>
      <p:pic>
        <p:nvPicPr>
          <p:cNvPr id="4" name="Content Placeholder 3" descr="Picture 6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918" r="-18918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SLEUTH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27" dirty="0" smtClean="0">
                <a:ea typeface="ＭＳ Ｐゴシック" pitchFamily="-65" charset="-128"/>
                <a:cs typeface="ＭＳ Ｐゴシック" pitchFamily="-65" charset="-128"/>
              </a:rPr>
              <a:t>Affix &amp; Roots</a:t>
            </a:r>
          </a:p>
          <a:p>
            <a:pPr lvl="1"/>
            <a:r>
              <a:rPr lang="en-US" sz="3027" b="1" dirty="0" smtClean="0"/>
              <a:t>Junior High 	Pre		Post</a:t>
            </a:r>
          </a:p>
          <a:p>
            <a:pPr lvl="2"/>
            <a:r>
              <a:rPr lang="en-US" sz="3027" dirty="0" smtClean="0">
                <a:ea typeface="ＭＳ Ｐゴシック" pitchFamily="-65" charset="-128"/>
              </a:rPr>
              <a:t>Control			7%		8.3%		</a:t>
            </a:r>
          </a:p>
          <a:p>
            <a:pPr lvl="2"/>
            <a:r>
              <a:rPr lang="en-US" sz="3027" dirty="0" smtClean="0">
                <a:ea typeface="ＭＳ Ｐゴシック" pitchFamily="-65" charset="-128"/>
              </a:rPr>
              <a:t>Experimental	10.8%	61.4%</a:t>
            </a:r>
          </a:p>
          <a:p>
            <a:pPr lvl="1"/>
            <a:r>
              <a:rPr lang="en-US" sz="3027" b="1" dirty="0" smtClean="0"/>
              <a:t>High School	Pre			Post</a:t>
            </a:r>
          </a:p>
          <a:p>
            <a:pPr lvl="2"/>
            <a:r>
              <a:rPr lang="en-US" sz="3027" dirty="0" smtClean="0">
                <a:ea typeface="ＭＳ Ｐゴシック" pitchFamily="-65" charset="-128"/>
              </a:rPr>
              <a:t>Control 			7.1%			7.8%</a:t>
            </a:r>
          </a:p>
          <a:p>
            <a:pPr lvl="2"/>
            <a:r>
              <a:rPr lang="en-US" sz="3027" dirty="0" smtClean="0">
                <a:ea typeface="ＭＳ Ｐゴシック" pitchFamily="-65" charset="-128"/>
              </a:rPr>
              <a:t>Experimental	9.1%		63%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SLEUTH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Word Knowledge</a:t>
            </a:r>
          </a:p>
          <a:p>
            <a:pPr lvl="1"/>
            <a:r>
              <a:rPr lang="en-US" sz="2800" b="1" dirty="0" smtClean="0"/>
              <a:t>Junior High 		Pre		Post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Control		9.7%		9.3%		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Experimental	13.2%		49.1%</a:t>
            </a:r>
          </a:p>
          <a:p>
            <a:pPr lvl="1"/>
            <a:r>
              <a:rPr lang="en-US" sz="2800" b="1" dirty="0" smtClean="0"/>
              <a:t>High School		Pre		Post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Control 		14.1%		14.3%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Experimental	14.1%		63.6%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SLEUTH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Strategy Use</a:t>
            </a:r>
          </a:p>
          <a:p>
            <a:pPr lvl="1"/>
            <a:r>
              <a:rPr lang="en-US" sz="2800" b="1" dirty="0" smtClean="0"/>
              <a:t>Junior High 		Pre		Post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Control		7.6%		8.7%		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Experimental	6.3%		50.1%</a:t>
            </a:r>
          </a:p>
          <a:p>
            <a:pPr lvl="1"/>
            <a:r>
              <a:rPr lang="en-US" sz="2800" b="1" dirty="0" smtClean="0"/>
              <a:t>High School		Pre		Post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Control 		7.0%		7.9%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Experimental	9.1%		51.4%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Prefixes</a:t>
            </a:r>
          </a:p>
          <a:p>
            <a:r>
              <a:rPr lang="en-US" dirty="0" smtClean="0"/>
              <a:t>Suffixes</a:t>
            </a:r>
          </a:p>
          <a:p>
            <a:r>
              <a:rPr lang="en-US" dirty="0" smtClean="0"/>
              <a:t>Root Words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51833">
            <a:off x="3505200" y="2052312"/>
            <a:ext cx="5181600" cy="38831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Wordsmith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The Game</a:t>
            </a:r>
          </a:p>
          <a:p>
            <a:pPr lvl="1"/>
            <a:r>
              <a:rPr lang="en-US" dirty="0" smtClean="0"/>
              <a:t>Prefixes</a:t>
            </a:r>
          </a:p>
          <a:p>
            <a:pPr lvl="1"/>
            <a:r>
              <a:rPr lang="en-US" dirty="0" smtClean="0"/>
              <a:t>Suffixes, </a:t>
            </a:r>
          </a:p>
          <a:p>
            <a:pPr lvl="1"/>
            <a:r>
              <a:rPr lang="en-US" dirty="0" smtClean="0"/>
              <a:t>Roots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Green Room</a:t>
            </a:r>
          </a:p>
          <a:p>
            <a:pPr lvl="1"/>
            <a:r>
              <a:rPr lang="en-US" dirty="0" smtClean="0"/>
              <a:t>Rationale and Purpose</a:t>
            </a:r>
          </a:p>
          <a:p>
            <a:pPr lvl="1"/>
            <a:r>
              <a:rPr lang="en-US" dirty="0" smtClean="0"/>
              <a:t>Study cards &amp; Quizzes</a:t>
            </a:r>
            <a:endParaRPr lang="en-US" dirty="0"/>
          </a:p>
        </p:txBody>
      </p:sp>
      <p:pic>
        <p:nvPicPr>
          <p:cNvPr id="5" name="Picture 4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62978">
            <a:off x="3497082" y="2600946"/>
            <a:ext cx="5203605" cy="3043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Wordsmith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Play</a:t>
            </a:r>
          </a:p>
          <a:p>
            <a:pPr lvl="1"/>
            <a:r>
              <a:rPr lang="en-US" dirty="0" smtClean="0"/>
              <a:t>Controlled Practice</a:t>
            </a:r>
          </a:p>
          <a:p>
            <a:pPr lvl="1"/>
            <a:r>
              <a:rPr lang="en-US" dirty="0" smtClean="0"/>
              <a:t>Multiple Choice </a:t>
            </a:r>
          </a:p>
          <a:p>
            <a:pPr lvl="1">
              <a:buNone/>
            </a:pP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Unlock the </a:t>
            </a:r>
          </a:p>
          <a:p>
            <a:pPr lvl="1">
              <a:buNone/>
            </a:pPr>
            <a:r>
              <a:rPr lang="en-US" dirty="0" smtClean="0"/>
              <a:t>Isolation Booth</a:t>
            </a:r>
            <a:endParaRPr lang="en-US" dirty="0"/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68569">
            <a:off x="3957985" y="2676843"/>
            <a:ext cx="4698923" cy="31972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Wordsmith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Isolation Booth</a:t>
            </a:r>
          </a:p>
          <a:p>
            <a:pPr lvl="2"/>
            <a:r>
              <a:rPr lang="en-US" dirty="0" smtClean="0"/>
              <a:t>Independent Practice</a:t>
            </a:r>
          </a:p>
          <a:p>
            <a:pPr lvl="2"/>
            <a:r>
              <a:rPr lang="en-US" dirty="0" smtClean="0"/>
              <a:t>Introduced Speed</a:t>
            </a:r>
            <a:endParaRPr lang="en-US" dirty="0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79356">
            <a:off x="3440890" y="2709326"/>
            <a:ext cx="5295900" cy="38693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Wordsmith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Prefixes</a:t>
            </a:r>
          </a:p>
          <a:p>
            <a:pPr lvl="1"/>
            <a:r>
              <a:rPr lang="en-US" b="1" dirty="0" smtClean="0"/>
              <a:t>High School		Pre		Post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Control			19.7%		18.1%		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Experimental		18.8%		80.9%</a:t>
            </a:r>
          </a:p>
          <a:p>
            <a:pPr lvl="1"/>
            <a:r>
              <a:rPr lang="en-US" b="1" dirty="0" smtClean="0"/>
              <a:t>Junior High		Pre		Post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Control 		9.7%		9.8%</a:t>
            </a:r>
          </a:p>
          <a:p>
            <a:pPr lvl="2"/>
            <a:r>
              <a:rPr lang="en-US" dirty="0" smtClean="0">
                <a:ea typeface="ＭＳ Ｐゴシック" pitchFamily="-65" charset="-128"/>
              </a:rPr>
              <a:t>Experimental		12.2%		75.4%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Wordsmith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95" dirty="0" smtClean="0">
                <a:ea typeface="ＭＳ Ｐゴシック" pitchFamily="-65" charset="-128"/>
                <a:cs typeface="ＭＳ Ｐゴシック" pitchFamily="-65" charset="-128"/>
              </a:rPr>
              <a:t>Suffixes</a:t>
            </a:r>
          </a:p>
          <a:p>
            <a:pPr lvl="1"/>
            <a:r>
              <a:rPr lang="en-US" sz="2595" b="1" dirty="0" smtClean="0"/>
              <a:t>High School			Pre		Post</a:t>
            </a:r>
          </a:p>
          <a:p>
            <a:pPr lvl="2"/>
            <a:r>
              <a:rPr lang="en-US" sz="2595" dirty="0" smtClean="0">
                <a:ea typeface="ＭＳ Ｐゴシック" pitchFamily="-65" charset="-128"/>
              </a:rPr>
              <a:t>Control			13.8%		11.9%		</a:t>
            </a:r>
          </a:p>
          <a:p>
            <a:pPr lvl="2"/>
            <a:r>
              <a:rPr lang="en-US" sz="2595" dirty="0" smtClean="0">
                <a:ea typeface="ＭＳ Ｐゴシック" pitchFamily="-65" charset="-128"/>
              </a:rPr>
              <a:t>Experimental	13.5%		77.8%</a:t>
            </a:r>
          </a:p>
          <a:p>
            <a:pPr lvl="1"/>
            <a:r>
              <a:rPr lang="en-US" sz="2595" b="1" dirty="0" smtClean="0"/>
              <a:t>Junior High			Pre			Post</a:t>
            </a:r>
          </a:p>
          <a:p>
            <a:pPr lvl="2"/>
            <a:r>
              <a:rPr lang="en-US" sz="2595" dirty="0" smtClean="0">
                <a:ea typeface="ＭＳ Ｐゴシック" pitchFamily="-65" charset="-128"/>
              </a:rPr>
              <a:t>Control 			10%			7.9%</a:t>
            </a:r>
          </a:p>
          <a:p>
            <a:pPr lvl="2"/>
            <a:r>
              <a:rPr lang="en-US" sz="2595" dirty="0" smtClean="0">
                <a:ea typeface="ＭＳ Ｐゴシック" pitchFamily="-65" charset="-128"/>
              </a:rPr>
              <a:t>Experimental	12.2%		72.3%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Wordsmith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Root Words</a:t>
            </a:r>
          </a:p>
          <a:p>
            <a:pPr lvl="1"/>
            <a:r>
              <a:rPr lang="en-US" sz="2800" b="1" dirty="0" smtClean="0"/>
              <a:t>High School		Pre		Post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Control		9.9%		10%		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Experimental	8.6%		77.1%</a:t>
            </a:r>
          </a:p>
          <a:p>
            <a:pPr lvl="1"/>
            <a:r>
              <a:rPr lang="en-US" sz="2800" b="1" dirty="0" smtClean="0"/>
              <a:t>Junior High		Pre		Post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Control 		8.3%		7.5%</a:t>
            </a:r>
          </a:p>
          <a:p>
            <a:pPr lvl="2"/>
            <a:r>
              <a:rPr lang="en-US" sz="2800" dirty="0" smtClean="0">
                <a:ea typeface="ＭＳ Ｐゴシック" pitchFamily="-65" charset="-128"/>
              </a:rPr>
              <a:t>Experimental	6.5%		74.3%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SLEUTH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Supplements instruction in the Word Mapping Strategy. </a:t>
            </a:r>
          </a:p>
          <a:p>
            <a:r>
              <a:rPr lang="en-US" dirty="0" smtClean="0"/>
              <a:t>S – Scan for Recognizable Word Parts</a:t>
            </a:r>
          </a:p>
          <a:p>
            <a:r>
              <a:rPr lang="en-US" dirty="0" smtClean="0"/>
              <a:t>L – Listen for Recognizable Word Parts</a:t>
            </a:r>
          </a:p>
          <a:p>
            <a:r>
              <a:rPr lang="en-US" dirty="0" smtClean="0"/>
              <a:t>E – Examine Context Clues</a:t>
            </a:r>
          </a:p>
          <a:p>
            <a:r>
              <a:rPr lang="en-US" dirty="0" smtClean="0"/>
              <a:t>U – Use the Word Mapping Strategy</a:t>
            </a:r>
          </a:p>
          <a:p>
            <a:r>
              <a:rPr lang="en-US" dirty="0" smtClean="0"/>
              <a:t>T – Try Looking in a Dictionary</a:t>
            </a:r>
          </a:p>
          <a:p>
            <a:r>
              <a:rPr lang="en-US" dirty="0" smtClean="0"/>
              <a:t>H – Hunt for an Expert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4514</TotalTime>
  <Words>180</Words>
  <Application>Microsoft Macintosh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Word Smith/SLEUTH</vt:lpstr>
      <vt:lpstr>Wordsmith</vt:lpstr>
      <vt:lpstr>Wordsmith Sessions</vt:lpstr>
      <vt:lpstr>Wordsmith Session</vt:lpstr>
      <vt:lpstr>Wordsmith Sessions</vt:lpstr>
      <vt:lpstr>Wordsmith Results</vt:lpstr>
      <vt:lpstr>Wordsmith Results</vt:lpstr>
      <vt:lpstr>Wordsmith Results</vt:lpstr>
      <vt:lpstr>Word SLEUTH</vt:lpstr>
      <vt:lpstr>Word SLEUTH Sessions</vt:lpstr>
      <vt:lpstr>Word SLEUTH Sessions</vt:lpstr>
      <vt:lpstr>Word SLEUTH</vt:lpstr>
      <vt:lpstr>SLEUTH Extras</vt:lpstr>
      <vt:lpstr>SLEUTH Extras</vt:lpstr>
      <vt:lpstr>Word SLEUTH Results</vt:lpstr>
      <vt:lpstr>Word SLEUTH Results</vt:lpstr>
      <vt:lpstr>Word SLEUTH Results</vt:lpstr>
    </vt:vector>
  </TitlesOfParts>
  <Company>GVSU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Smith/SLEUTH</dc:title>
  <dc:creator>Paula Lancaster</dc:creator>
  <cp:lastModifiedBy>Paula Lancaster</cp:lastModifiedBy>
  <cp:revision>27</cp:revision>
  <cp:lastPrinted>2009-07-06T17:31:42Z</cp:lastPrinted>
  <dcterms:created xsi:type="dcterms:W3CDTF">2009-07-07T00:57:28Z</dcterms:created>
  <dcterms:modified xsi:type="dcterms:W3CDTF">2014-07-09T17:19:23Z</dcterms:modified>
</cp:coreProperties>
</file>