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9" r:id="rId3"/>
    <p:sldId id="310" r:id="rId4"/>
    <p:sldId id="311" r:id="rId5"/>
    <p:sldId id="313" r:id="rId6"/>
    <p:sldId id="318" r:id="rId7"/>
    <p:sldId id="314" r:id="rId8"/>
    <p:sldId id="312" r:id="rId9"/>
    <p:sldId id="316" r:id="rId10"/>
    <p:sldId id="319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9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74E4-AA34-1C48-A4B4-61CA9879CF95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BA594-DCCA-BB4D-BDDD-EC1CDCAD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55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79F2-5D93-8B49-96BD-D974FF2C760E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2520-9AAC-DB45-B45F-73D5CF4E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1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B52E64-A098-6B4E-B372-CE30A9BDE0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During the 2015–16 school year, public schools that reported student bullying occurred at least once a week. Bullying was higher for middle schools (22 percent) than for high schools (15 percent), and primary schools (8 percent). (</a:t>
            </a:r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/>
              </a:rPr>
              <a:t>Indicators of School Crime and Safety: 2017,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National Center for Education Statistics)</a:t>
            </a:r>
          </a:p>
          <a:p>
            <a:pPr defTabSz="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9DEF2-78F8-BB42-80A1-AA6D86BA6A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Fact match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746B243-A15B-1F48-902B-D57FA13DD5C2}" type="datetime1">
              <a:rPr lang="en-US" smtClean="0"/>
              <a:pPr>
                <a:defRPr/>
              </a:pPr>
              <a:t>7/16/18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A8A3AA-527F-4945-8DC7-BC18A99987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Energy is directed toward protection rather than learning.</a:t>
            </a:r>
            <a:r>
              <a:rPr kumimoji="1" lang="en-US" sz="2400" baseline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kumimoji="1"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Students under stress:</a:t>
            </a:r>
          </a:p>
          <a:p>
            <a:pPr lvl="1" eaLnBrk="1" hangingPunct="1"/>
            <a:r>
              <a:rPr kumimoji="1"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Are less able to</a:t>
            </a:r>
            <a:r>
              <a:rPr kumimoji="1" lang="en-US" sz="2400" dirty="0" smtClean="0">
                <a:solidFill>
                  <a:srgbClr val="000000"/>
                </a:solidFill>
                <a:latin typeface="Arial" charset="0"/>
                <a:ea typeface="ＭＳ ゴシック" charset="0"/>
                <a:cs typeface="ＭＳ ゴシック" charset="0"/>
              </a:rPr>
              <a:t> “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hear” what is being said to them or asked of them</a:t>
            </a:r>
          </a:p>
          <a:p>
            <a:pPr lvl="1" eaLnBrk="1" hangingPunct="1"/>
            <a:r>
              <a:rPr kumimoji="1"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Are more likely to misunderstand or distort the information that is received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2520-9AAC-DB45-B45F-73D5CF4E0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9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Suicide rates are increasing in every region of the US</a:t>
            </a:r>
          </a:p>
          <a:p>
            <a:pPr>
              <a:defRPr/>
            </a:pPr>
            <a:r>
              <a:rPr lang="en-US" b="1" i="1" dirty="0" smtClean="0">
                <a:latin typeface="+mn-lt"/>
                <a:ea typeface="+mn-ea"/>
                <a:cs typeface="+mn-cs"/>
              </a:rPr>
              <a:t>Kids who are obese, gay, or have disabilities are up to 63% more likely to be bullied than other children.</a:t>
            </a:r>
          </a:p>
          <a:p>
            <a:pPr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Suicide rates among 10 to 14-year-olds have grown more than 50 percent over the last three decades. (The American Association of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Suicidology</a:t>
            </a:r>
            <a:r>
              <a:rPr lang="en-US" dirty="0" smtClean="0">
                <a:latin typeface="+mn-lt"/>
                <a:ea typeface="+mn-ea"/>
                <a:cs typeface="+mn-cs"/>
              </a:rPr>
              <a:t>, AAS)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B3A7BC-42B6-4445-AD5A-A9BFBD7552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2520-9AAC-DB45-B45F-73D5CF4E07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An emotionally safe and productive classroom community includes trusting relationships, collaboration, camaraderie, commitment, meaningful tasks, shared responsibility, organization, a voice.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2520-9AAC-DB45-B45F-73D5CF4E07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115196-1C6F-4784-83AC-30756D8F10B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vernon2@windstream.net" TargetMode="Externa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6185" y="1393796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Social-Emotional Learning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108905"/>
            <a:ext cx="7406640" cy="1752600"/>
          </a:xfrm>
        </p:spPr>
        <p:txBody>
          <a:bodyPr/>
          <a:lstStyle/>
          <a:p>
            <a:pPr algn="r"/>
            <a:r>
              <a:rPr lang="en-US" sz="1600" dirty="0" smtClean="0"/>
              <a:t> </a:t>
            </a:r>
            <a:endParaRPr lang="en-US" sz="1800" dirty="0" smtClean="0"/>
          </a:p>
          <a:p>
            <a:pPr algn="r">
              <a:spcBef>
                <a:spcPts val="0"/>
              </a:spcBef>
            </a:pPr>
            <a:r>
              <a:rPr lang="en-US" dirty="0" smtClean="0"/>
              <a:t>Sue Vernon, Ph.D.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/>
              <a:t>Social Perspective, LLC</a:t>
            </a:r>
          </a:p>
          <a:p>
            <a:pPr algn="r">
              <a:spcBef>
                <a:spcPts val="0"/>
              </a:spcBef>
            </a:pPr>
            <a:endParaRPr lang="en-US" sz="2000" dirty="0" smtClean="0"/>
          </a:p>
          <a:p>
            <a:pPr algn="r">
              <a:spcBef>
                <a:spcPts val="0"/>
              </a:spcBef>
            </a:pPr>
            <a:r>
              <a:rPr lang="en-US" sz="2000" dirty="0"/>
              <a:t>2018 KU CRL Learning Conference </a:t>
            </a:r>
          </a:p>
        </p:txBody>
      </p:sp>
    </p:spTree>
    <p:extLst>
      <p:ext uri="{BB962C8B-B14F-4D97-AF65-F5344CB8AC3E}">
        <p14:creationId xmlns:p14="http://schemas.microsoft.com/office/powerpoint/2010/main" val="2793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3" y="212136"/>
            <a:ext cx="7498080" cy="104948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ffectLst/>
              </a:rPr>
              <a:t>Learning communities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632" y="1185411"/>
            <a:ext cx="8096284" cy="5206781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Our research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showed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that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experimental students learned and retained concepts such as respect and tolerance and used the skills necessary to create an emotionally safe, respectful, productive learning environment.</a:t>
            </a:r>
            <a:endParaRPr lang="en-US" sz="2400" dirty="0">
              <a:latin typeface="Arial"/>
              <a:cs typeface="Arial"/>
            </a:endParaRP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425" y="3228294"/>
            <a:ext cx="5127562" cy="337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3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2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200"/>
              </a:spcBef>
              <a:buNone/>
            </a:pPr>
            <a:endParaRPr lang="en-US" dirty="0"/>
          </a:p>
          <a:p>
            <a:pPr marL="0" indent="0" algn="ctr">
              <a:spcBef>
                <a:spcPts val="2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200"/>
              </a:spcBef>
              <a:buNone/>
            </a:pPr>
            <a:endParaRPr lang="en-US" dirty="0" smtClean="0"/>
          </a:p>
          <a:p>
            <a:pPr marL="0" indent="0" algn="r">
              <a:spcBef>
                <a:spcPts val="200"/>
              </a:spcBef>
              <a:buNone/>
            </a:pPr>
            <a:endParaRPr lang="en-US" dirty="0" smtClean="0"/>
          </a:p>
          <a:p>
            <a:pPr marL="0" indent="0" algn="r">
              <a:spcBef>
                <a:spcPts val="200"/>
              </a:spcBef>
              <a:buNone/>
            </a:pPr>
            <a:endParaRPr lang="en-US" dirty="0"/>
          </a:p>
          <a:p>
            <a:pPr marL="0" indent="0" algn="r">
              <a:spcBef>
                <a:spcPts val="200"/>
              </a:spcBef>
              <a:buNone/>
            </a:pPr>
            <a:endParaRPr lang="en-US" dirty="0" smtClean="0"/>
          </a:p>
          <a:p>
            <a:pPr marL="0" indent="0" algn="r">
              <a:spcBef>
                <a:spcPts val="200"/>
              </a:spcBef>
              <a:buNone/>
            </a:pPr>
            <a:r>
              <a:rPr lang="en-US" sz="1600" dirty="0" smtClean="0"/>
              <a:t>Contact Info:</a:t>
            </a:r>
            <a:endParaRPr lang="en-US" sz="1600" dirty="0"/>
          </a:p>
          <a:p>
            <a:pPr marL="0" indent="0" algn="r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103154"/>
                </a:solidFill>
              </a:rPr>
              <a:t>Sue Vernon, Ph.D.</a:t>
            </a:r>
          </a:p>
          <a:p>
            <a:pPr marL="0" indent="0" algn="r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103154"/>
                </a:solidFill>
              </a:rPr>
              <a:t>Social Perspective, LLC</a:t>
            </a:r>
          </a:p>
          <a:p>
            <a:pPr marL="0" indent="0" algn="r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103154"/>
                </a:solidFill>
              </a:rPr>
              <a:t>Lawrence, KS  66049</a:t>
            </a:r>
          </a:p>
          <a:p>
            <a:pPr marL="0" indent="0" algn="r">
              <a:spcBef>
                <a:spcPts val="200"/>
              </a:spcBef>
              <a:buNone/>
            </a:pPr>
            <a:r>
              <a:rPr lang="en-US" sz="1400" dirty="0" smtClean="0">
                <a:solidFill>
                  <a:srgbClr val="103154"/>
                </a:solidFill>
              </a:rPr>
              <a:t>Email: </a:t>
            </a:r>
            <a:r>
              <a:rPr lang="en-US" sz="1400" dirty="0" smtClean="0">
                <a:solidFill>
                  <a:srgbClr val="103154"/>
                </a:solidFill>
                <a:hlinkClick r:id="rId2"/>
              </a:rPr>
              <a:t>svernon2@windstream.net</a:t>
            </a:r>
            <a:endParaRPr lang="en-US" sz="1400" dirty="0" smtClean="0">
              <a:solidFill>
                <a:srgbClr val="10315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802" y="1708583"/>
            <a:ext cx="4324211" cy="2685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158531" y="4464075"/>
            <a:ext cx="4934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my break out session, we will be discussing three easy-to-use, research-based social/emotional programs. We will discuss the basics of community-building and skill instruction:  who, what, why, when, where and 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9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9808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The school is a safe place.</a:t>
            </a:r>
            <a:endParaRPr lang="en-US" sz="3600" b="1" dirty="0">
              <a:solidFill>
                <a:srgbClr val="000000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29698" name="Rectangle 1027"/>
          <p:cNvSpPr>
            <a:spLocks noGrp="1" noChangeArrowheads="1"/>
          </p:cNvSpPr>
          <p:nvPr>
            <p:ph idx="1"/>
          </p:nvPr>
        </p:nvSpPr>
        <p:spPr>
          <a:xfrm>
            <a:off x="891277" y="1872564"/>
            <a:ext cx="7239000" cy="2590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65,000 students surveyed</a:t>
            </a:r>
          </a:p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48% disagreed or strongly disagreed with the statement</a:t>
            </a:r>
          </a:p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12% did not know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Trebuchet MS" charset="0"/>
            </a:endParaRP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1219200" y="4892058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Arial" charset="0"/>
                <a:cs typeface="Arial" charset="0"/>
              </a:rPr>
              <a:t>Survey was done in 1993. What about today? </a:t>
            </a:r>
          </a:p>
        </p:txBody>
      </p:sp>
    </p:spTree>
    <p:extLst>
      <p:ext uri="{BB962C8B-B14F-4D97-AF65-F5344CB8AC3E}">
        <p14:creationId xmlns:p14="http://schemas.microsoft.com/office/powerpoint/2010/main" val="182392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497763" cy="1371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Do students feel safe in today’s schools?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</a:rPr>
            </a:br>
            <a:endParaRPr lang="en-US" sz="3600" dirty="0">
              <a:solidFill>
                <a:srgbClr val="000000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93992"/>
            <a:ext cx="7583487" cy="4117975"/>
          </a:xfrm>
        </p:spPr>
        <p:txBody>
          <a:bodyPr>
            <a:normAutofit/>
          </a:bodyPr>
          <a:lstStyle/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In a 2015  National Crime Victimization Survey of students in grades 6 - 12, approximately 95% reported feeling safe in their school.  </a:t>
            </a:r>
          </a:p>
          <a:p>
            <a:pPr marL="402336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402336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(Really?)</a:t>
            </a:r>
          </a:p>
          <a:p>
            <a:pPr marL="349250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sz="2400" dirty="0">
              <a:ea typeface="+mn-ea"/>
            </a:endParaRPr>
          </a:p>
          <a:p>
            <a:pPr marL="349250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633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865373" y="1060937"/>
            <a:ext cx="8024355" cy="3696287"/>
          </a:xfrm>
        </p:spPr>
        <p:txBody>
          <a:bodyPr>
            <a:normAutofit/>
          </a:bodyPr>
          <a:lstStyle/>
          <a:p>
            <a:pPr lvl="2"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In a 2015 supplement to the National Crime Victimization Survey of 12 through 18 year old students, approximately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21%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reported they were bullied in school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 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85800" lvl="2" indent="0" eaLnBrk="1" hangingPunct="1">
              <a:lnSpc>
                <a:spcPct val="50000"/>
              </a:lnSpc>
              <a:buNone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National Center for Injury Prevention and Control reported an additional 15.5% reported being bullied electronically during the previous 12 months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685800" lvl="2" indent="0" eaLnBrk="1" hangingPunct="1">
              <a:lnSpc>
                <a:spcPct val="6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85800" lvl="2" indent="0" eaLnBrk="1" hangingPunct="1">
              <a:buNone/>
            </a:pP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03225" lvl="1" indent="0" eaLnBrk="1" hangingPunct="1">
              <a:buFont typeface="Verdana" charset="0"/>
              <a:buNone/>
            </a:pPr>
            <a:endParaRPr lang="en-US" sz="3200" dirty="0">
              <a:solidFill>
                <a:srgbClr val="000000"/>
              </a:solidFill>
              <a:latin typeface="Gill Sans MT" charset="0"/>
            </a:endParaRPr>
          </a:p>
          <a:p>
            <a:pPr lvl="2" eaLnBrk="1" hangingPunct="1"/>
            <a:endParaRPr lang="en-US" dirty="0">
              <a:latin typeface="Gill Sans MT" charset="0"/>
            </a:endParaRPr>
          </a:p>
          <a:p>
            <a:pPr eaLnBrk="1" hangingPunct="1"/>
            <a:endParaRPr lang="en-US" dirty="0">
              <a:latin typeface="Gill Sans MT" charset="0"/>
            </a:endParaRPr>
          </a:p>
        </p:txBody>
      </p:sp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1371600" y="277391"/>
            <a:ext cx="1801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lvl="1"/>
            <a:r>
              <a:rPr lang="en-US" sz="3600" b="0" dirty="0">
                <a:solidFill>
                  <a:srgbClr val="000000"/>
                </a:solidFill>
                <a:latin typeface="Arial" charset="0"/>
                <a:cs typeface="Arial" charset="0"/>
              </a:rPr>
              <a:t>Bullying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4757224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0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School safety</a:t>
            </a:r>
            <a:endParaRPr lang="en-US" sz="3600" dirty="0">
              <a:solidFill>
                <a:srgbClr val="000000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1177121" y="1471924"/>
            <a:ext cx="7498080" cy="48006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Discussions related to school safety have often focused on increasing physical security measures (e.g., restricted access to school buildings, resource officers, increased surveillance, lockdown drills).</a:t>
            </a:r>
          </a:p>
          <a:p>
            <a:pPr eaLnBrk="1" hangingPunct="1"/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482" y="3627710"/>
            <a:ext cx="4922502" cy="242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7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Emotional safety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Creating an emotionally safe, supportive school culture is also critically important. 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75" y="2375543"/>
            <a:ext cx="5029211" cy="395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en-US" sz="3600" dirty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Outcomes: </a:t>
            </a:r>
            <a:r>
              <a:rPr kumimoji="1" lang="en-US" sz="3200" dirty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What happens to </a:t>
            </a:r>
            <a:r>
              <a:rPr kumimoji="1" lang="en-US" sz="3200" dirty="0" smtClean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students who don’t feel emotionally safe?</a:t>
            </a:r>
            <a:endParaRPr kumimoji="1" lang="en-US" sz="3200" dirty="0">
              <a:solidFill>
                <a:srgbClr val="000000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5638800" cy="4419600"/>
          </a:xfrm>
        </p:spPr>
        <p:txBody>
          <a:bodyPr>
            <a:normAutofit/>
          </a:bodyPr>
          <a:lstStyle/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Suicide, depression, sleep disorders, stress disorders</a:t>
            </a:r>
          </a:p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Fear, hopelessness, rage</a:t>
            </a:r>
          </a:p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Loneliness, hate going to school, absenteeism</a:t>
            </a:r>
          </a:p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Headaches, stomach aches, and other somatic complaints. </a:t>
            </a:r>
          </a:p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Drop out of school</a:t>
            </a:r>
          </a:p>
          <a:p>
            <a:pPr eaLnBrk="1" hangingPunct="1">
              <a:buFont typeface="Wingdings 2" charset="0"/>
              <a:buChar char=""/>
            </a:pPr>
            <a:r>
              <a:rPr kumimoji="1"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Parents file law suits</a:t>
            </a:r>
          </a:p>
        </p:txBody>
      </p:sp>
      <p:pic>
        <p:nvPicPr>
          <p:cNvPr id="276484" name="Picture 4" descr="sadgirl.jpg                                                    0008FEB8Macintosh HD                   B82E612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6400800" y="2133600"/>
            <a:ext cx="241935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3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698" y="458574"/>
            <a:ext cx="56086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66"/>
                </a:solidFill>
                <a:latin typeface="Bradley Hand ITC" pitchFamily="66" charset="0"/>
                <a:ea typeface="+mj-ea"/>
                <a:cs typeface="+mj-cs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ea typeface="+mj-ea"/>
                <a:cs typeface="Arial"/>
              </a:rPr>
              <a:t>Did you know…?</a:t>
            </a:r>
            <a:endParaRPr lang="en-US" sz="3600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63306"/>
            <a:ext cx="8229600" cy="5013217"/>
          </a:xfrm>
        </p:spPr>
        <p:txBody>
          <a:bodyPr>
            <a:normAutofit/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charset="0"/>
              <a:buChar char=""/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Calibri" charset="0"/>
              </a:rPr>
              <a:t>Suicide is the second leading cause of death among young people ages 15-24 years old (2016).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charset="0"/>
              <a:buChar char=""/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Calibri" charset="0"/>
              </a:rPr>
              <a:t>For each suicide death among youth age 15-19 years, there may be as many as 100–200 suicide attempts (2016)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Calibri" charset="0"/>
              </a:rPr>
              <a:t>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charset="0"/>
              <a:buChar char=""/>
            </a:pPr>
            <a:endParaRPr lang="en-US" sz="500" dirty="0">
              <a:solidFill>
                <a:srgbClr val="000000"/>
              </a:solidFill>
              <a:latin typeface="Arial" charset="0"/>
              <a:cs typeface="Calibri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charset="0"/>
              <a:buChar char=""/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Calibri" charset="0"/>
              </a:rPr>
              <a:t>Suicide ideation and attempts are 3 to 5 times higher among victims and perpetrators of bullying than among uninvolved youths. (Bullying and Suicide: A Public Health Approach, 2013)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According to bullying statistics, 1 out of every 10 students who drop out of school does so because of repeated bullying.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Harassment and bullying have been linked to 75% of school-shooting incidents.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charset="0"/>
              <a:buChar char=""/>
            </a:pPr>
            <a:endParaRPr lang="en-US" sz="2400" dirty="0">
              <a:solidFill>
                <a:srgbClr val="000000"/>
              </a:solidFill>
              <a:latin typeface="Gill Sans MT" charset="0"/>
              <a:cs typeface="Calibri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charset="0"/>
              <a:buChar char=""/>
            </a:pPr>
            <a:endParaRPr lang="en-US" sz="2800" dirty="0">
              <a:latin typeface="Candara" charset="0"/>
            </a:endParaRPr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2362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627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49776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effectLst/>
                <a:latin typeface="Arial"/>
                <a:ea typeface="+mj-ea"/>
                <a:cs typeface="Arial"/>
              </a:rPr>
              <a:t>To feel emotionally safe, students must…</a:t>
            </a:r>
            <a:endParaRPr lang="en-US" sz="3600" b="1" dirty="0">
              <a:solidFill>
                <a:srgbClr val="000000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17555"/>
            <a:ext cx="7552718" cy="467515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Feel a sense of belonging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Have the freedom to NOT be good at a particular skill, to make mistakes, or to need extra time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Receive encouragement 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Experience success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Have unique talents recognized and valued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Understand expectations and experience predictability  &amp; consistency</a:t>
            </a:r>
          </a:p>
        </p:txBody>
      </p:sp>
    </p:spTree>
    <p:extLst>
      <p:ext uri="{BB962C8B-B14F-4D97-AF65-F5344CB8AC3E}">
        <p14:creationId xmlns:p14="http://schemas.microsoft.com/office/powerpoint/2010/main" val="59469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13310</TotalTime>
  <Words>731</Words>
  <Application>Microsoft Macintosh PowerPoint</Application>
  <PresentationFormat>On-screen Show (4:3)</PresentationFormat>
  <Paragraphs>79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Social-Emotional Learning</vt:lpstr>
      <vt:lpstr>The school is a safe place.</vt:lpstr>
      <vt:lpstr>Do students feel safe in today’s schools? </vt:lpstr>
      <vt:lpstr>PowerPoint Presentation</vt:lpstr>
      <vt:lpstr>School safety</vt:lpstr>
      <vt:lpstr>Emotional safety</vt:lpstr>
      <vt:lpstr>Outcomes: What happens to students who don’t feel emotionally safe?</vt:lpstr>
      <vt:lpstr>   Did you know…?</vt:lpstr>
      <vt:lpstr>To feel emotionally safe, students must…</vt:lpstr>
      <vt:lpstr>Learning communities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and Communication</dc:title>
  <dc:creator>Sue Vernon</dc:creator>
  <cp:lastModifiedBy>Sue Vernon</cp:lastModifiedBy>
  <cp:revision>135</cp:revision>
  <cp:lastPrinted>2018-07-15T19:41:47Z</cp:lastPrinted>
  <dcterms:created xsi:type="dcterms:W3CDTF">2017-09-28T16:25:18Z</dcterms:created>
  <dcterms:modified xsi:type="dcterms:W3CDTF">2018-07-16T16:35:56Z</dcterms:modified>
</cp:coreProperties>
</file>