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0F8E-3DAC-4C98-80F3-1AA73847C7C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56E13-A721-4FB5-81C0-2C4B345DE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23113" indent="-27812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12482" indent="-2224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57475" indent="-2224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02467" indent="-2224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47460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892453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37446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782438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98E47F-54BD-4402-82C9-12A7935A4B3D}" type="slidenum">
              <a:rPr lang="en-US">
                <a:solidFill>
                  <a:srgbClr val="000000"/>
                </a:solidFill>
                <a:latin typeface="Times" pitchFamily="-11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0000"/>
              </a:solidFill>
              <a:latin typeface="Times" pitchFamily="-112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4343399"/>
            <a:ext cx="6172200" cy="4191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300">
                <a:latin typeface="Times" pitchFamily="-112" charset="0"/>
                <a:ea typeface="ＭＳ Ｐゴシック" pitchFamily="34" charset="-128"/>
              </a:rPr>
              <a:t>This visual organizer is an example of a content enhancement routine that provides a road map for a unit of instruction.</a:t>
            </a:r>
          </a:p>
        </p:txBody>
      </p:sp>
      <p:sp>
        <p:nvSpPr>
          <p:cNvPr id="1065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23113" indent="-27812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12482" indent="-2224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57475" indent="-2224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02467" indent="-2224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47460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892453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37446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782438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2/6/09</a:t>
            </a:r>
          </a:p>
        </p:txBody>
      </p:sp>
      <p:sp>
        <p:nvSpPr>
          <p:cNvPr id="10650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23113" indent="-27812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12482" indent="-2224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57475" indent="-2224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02467" indent="-2224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47460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892453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37446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782438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KUCRL  pgraner@ku.edu</a:t>
            </a:r>
          </a:p>
        </p:txBody>
      </p:sp>
      <p:sp>
        <p:nvSpPr>
          <p:cNvPr id="106503" name="Header Placeholder 7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23113" indent="-27812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12482" indent="-2224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57475" indent="-2224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02467" indent="-2224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47460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892453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37446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782438" indent="-222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SIM West Update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1pPr>
            <a:lvl2pPr marL="36918948" indent="-36473955"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2pPr>
            <a:lvl3pPr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3pPr>
            <a:lvl4pPr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4pPr>
            <a:lvl5pPr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5pPr>
            <a:lvl6pPr marL="4449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6pPr>
            <a:lvl7pPr marL="889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7pPr>
            <a:lvl8pPr marL="133497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8pPr>
            <a:lvl9pPr marL="177997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9pPr>
          </a:lstStyle>
          <a:p>
            <a:fld id="{9285BFDC-4305-419B-B364-8F8D5DC323C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Times" pitchFamily="-112" charset="0"/>
                <a:ea typeface="ＭＳ Ｐゴシック" pitchFamily="34" charset="-128"/>
              </a:rPr>
              <a:t>Concept Mastery:  Linking steps: “ CONCEPT”</a:t>
            </a:r>
          </a:p>
          <a:p>
            <a:r>
              <a:rPr lang="en-US" smtClean="0">
                <a:latin typeface="Times" pitchFamily="-112" charset="0"/>
                <a:ea typeface="ＭＳ Ｐゴシック" pitchFamily="34" charset="-128"/>
              </a:rPr>
              <a:t>Convey the concept; Offer the overall concept; Note key words; Classify characteristics; Explore examples; Practice with new examples; Tie down a definition</a:t>
            </a:r>
          </a:p>
          <a:p>
            <a:endParaRPr lang="en-US" smtClean="0">
              <a:latin typeface="Times" pitchFamily="-112" charset="0"/>
              <a:ea typeface="ＭＳ Ｐゴシック" pitchFamily="34" charset="-128"/>
            </a:endParaRPr>
          </a:p>
          <a:p>
            <a:r>
              <a:rPr lang="en-US" smtClean="0">
                <a:latin typeface="Times" pitchFamily="-112" charset="0"/>
                <a:ea typeface="ＭＳ Ｐゴシック" pitchFamily="34" charset="-128"/>
              </a:rPr>
              <a:t>**Go to the next frame before explaining sections!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2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0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7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3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9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7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5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0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EB4D-26EF-4138-BBAD-C064282073E1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0973-9AAF-4775-87E3-9DBD2CBAC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5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8603"/>
            <a:ext cx="7772400" cy="2181848"/>
          </a:xfrm>
        </p:spPr>
        <p:txBody>
          <a:bodyPr/>
          <a:lstStyle/>
          <a:p>
            <a:r>
              <a:rPr lang="en-US" dirty="0" smtClean="0"/>
              <a:t>Unit Organizer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Concept Mastery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can Content Enhancement Routines address literacy and CCSS?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685800" y="838200"/>
            <a:ext cx="7377113" cy="5703888"/>
            <a:chOff x="432" y="528"/>
            <a:chExt cx="4647" cy="3593"/>
          </a:xfrm>
        </p:grpSpPr>
        <p:sp>
          <p:nvSpPr>
            <p:cNvPr id="26689" name="Rectangle 3"/>
            <p:cNvSpPr>
              <a:spLocks noChangeArrowheads="1"/>
            </p:cNvSpPr>
            <p:nvPr/>
          </p:nvSpPr>
          <p:spPr bwMode="auto">
            <a:xfrm>
              <a:off x="4116" y="529"/>
              <a:ext cx="5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1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Elida Cordora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90" name="Rectangle 4"/>
            <p:cNvSpPr>
              <a:spLocks noChangeArrowheads="1"/>
            </p:cNvSpPr>
            <p:nvPr/>
          </p:nvSpPr>
          <p:spPr bwMode="auto">
            <a:xfrm>
              <a:off x="3773" y="535"/>
              <a:ext cx="18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NAME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91" name="Rectangle 5"/>
            <p:cNvSpPr>
              <a:spLocks noChangeArrowheads="1"/>
            </p:cNvSpPr>
            <p:nvPr/>
          </p:nvSpPr>
          <p:spPr bwMode="auto">
            <a:xfrm>
              <a:off x="3773" y="613"/>
              <a:ext cx="17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DATE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92" name="Line 6"/>
            <p:cNvSpPr>
              <a:spLocks noChangeShapeType="1"/>
            </p:cNvSpPr>
            <p:nvPr/>
          </p:nvSpPr>
          <p:spPr bwMode="auto">
            <a:xfrm>
              <a:off x="3978" y="607"/>
              <a:ext cx="106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693" name="Line 7"/>
            <p:cNvSpPr>
              <a:spLocks noChangeShapeType="1"/>
            </p:cNvSpPr>
            <p:nvPr/>
          </p:nvSpPr>
          <p:spPr bwMode="auto">
            <a:xfrm>
              <a:off x="3991" y="672"/>
              <a:ext cx="10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694" name="Rectangle 8"/>
            <p:cNvSpPr>
              <a:spLocks noChangeArrowheads="1"/>
            </p:cNvSpPr>
            <p:nvPr/>
          </p:nvSpPr>
          <p:spPr bwMode="auto">
            <a:xfrm>
              <a:off x="432" y="528"/>
              <a:ext cx="11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The Unit Organizer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95" name="Rectangle 9"/>
            <p:cNvSpPr>
              <a:spLocks noChangeArrowheads="1"/>
            </p:cNvSpPr>
            <p:nvPr/>
          </p:nvSpPr>
          <p:spPr bwMode="auto">
            <a:xfrm>
              <a:off x="2457" y="594"/>
              <a:ext cx="55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BIGGER PICTURE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96" name="Rectangle 10"/>
            <p:cNvSpPr>
              <a:spLocks noChangeArrowheads="1"/>
            </p:cNvSpPr>
            <p:nvPr/>
          </p:nvSpPr>
          <p:spPr bwMode="auto">
            <a:xfrm>
              <a:off x="759" y="888"/>
              <a:ext cx="334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LAST UNIT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97" name="Rectangle 11"/>
            <p:cNvSpPr>
              <a:spLocks noChangeArrowheads="1"/>
            </p:cNvSpPr>
            <p:nvPr/>
          </p:nvSpPr>
          <p:spPr bwMode="auto">
            <a:xfrm>
              <a:off x="1133" y="888"/>
              <a:ext cx="33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/Experience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98" name="Rectangle 12"/>
            <p:cNvSpPr>
              <a:spLocks noChangeArrowheads="1"/>
            </p:cNvSpPr>
            <p:nvPr/>
          </p:nvSpPr>
          <p:spPr bwMode="auto">
            <a:xfrm>
              <a:off x="2647" y="914"/>
              <a:ext cx="5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CURRENT UNIT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99" name="Rectangle 13"/>
            <p:cNvSpPr>
              <a:spLocks noChangeArrowheads="1"/>
            </p:cNvSpPr>
            <p:nvPr/>
          </p:nvSpPr>
          <p:spPr bwMode="auto">
            <a:xfrm>
              <a:off x="4253" y="888"/>
              <a:ext cx="33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NEXT UNIT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00" name="Rectangle 14"/>
            <p:cNvSpPr>
              <a:spLocks noChangeArrowheads="1"/>
            </p:cNvSpPr>
            <p:nvPr/>
          </p:nvSpPr>
          <p:spPr bwMode="auto">
            <a:xfrm>
              <a:off x="4620" y="888"/>
              <a:ext cx="33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/Experience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01" name="Line 15"/>
            <p:cNvSpPr>
              <a:spLocks noChangeShapeType="1"/>
            </p:cNvSpPr>
            <p:nvPr/>
          </p:nvSpPr>
          <p:spPr bwMode="auto">
            <a:xfrm>
              <a:off x="458" y="1144"/>
              <a:ext cx="460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02" name="Line 16"/>
            <p:cNvSpPr>
              <a:spLocks noChangeShapeType="1"/>
            </p:cNvSpPr>
            <p:nvPr/>
          </p:nvSpPr>
          <p:spPr bwMode="auto">
            <a:xfrm>
              <a:off x="451" y="3301"/>
              <a:ext cx="460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03" name="Line 17"/>
            <p:cNvSpPr>
              <a:spLocks noChangeShapeType="1"/>
            </p:cNvSpPr>
            <p:nvPr/>
          </p:nvSpPr>
          <p:spPr bwMode="auto">
            <a:xfrm>
              <a:off x="1690" y="888"/>
              <a:ext cx="1" cy="25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04" name="Line 18"/>
            <p:cNvSpPr>
              <a:spLocks noChangeShapeType="1"/>
            </p:cNvSpPr>
            <p:nvPr/>
          </p:nvSpPr>
          <p:spPr bwMode="auto">
            <a:xfrm>
              <a:off x="3873" y="895"/>
              <a:ext cx="1" cy="25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05" name="Arc 19"/>
            <p:cNvSpPr>
              <a:spLocks/>
            </p:cNvSpPr>
            <p:nvPr/>
          </p:nvSpPr>
          <p:spPr bwMode="auto">
            <a:xfrm>
              <a:off x="458" y="705"/>
              <a:ext cx="1233" cy="19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06" name="Arc 20"/>
            <p:cNvSpPr>
              <a:spLocks/>
            </p:cNvSpPr>
            <p:nvPr/>
          </p:nvSpPr>
          <p:spPr bwMode="auto">
            <a:xfrm>
              <a:off x="451" y="699"/>
              <a:ext cx="1240" cy="19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07" name="Arc 21"/>
            <p:cNvSpPr>
              <a:spLocks/>
            </p:cNvSpPr>
            <p:nvPr/>
          </p:nvSpPr>
          <p:spPr bwMode="auto">
            <a:xfrm>
              <a:off x="3873" y="699"/>
              <a:ext cx="1206" cy="200"/>
            </a:xfrm>
            <a:custGeom>
              <a:avLst/>
              <a:gdLst>
                <a:gd name="T0" fmla="*/ 0 w 21616"/>
                <a:gd name="T1" fmla="*/ 0 h 21600"/>
                <a:gd name="T2" fmla="*/ 0 w 21616"/>
                <a:gd name="T3" fmla="*/ 0 h 21600"/>
                <a:gd name="T4" fmla="*/ 0 w 2161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6"/>
                <a:gd name="T10" fmla="*/ 0 h 21600"/>
                <a:gd name="T11" fmla="*/ 21616 w 216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08" name="Line 22"/>
            <p:cNvSpPr>
              <a:spLocks noChangeShapeType="1"/>
            </p:cNvSpPr>
            <p:nvPr/>
          </p:nvSpPr>
          <p:spPr bwMode="auto">
            <a:xfrm>
              <a:off x="1684" y="699"/>
              <a:ext cx="217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grpSp>
          <p:nvGrpSpPr>
            <p:cNvPr id="67670" name="Group 23"/>
            <p:cNvGrpSpPr>
              <a:grpSpLocks/>
            </p:cNvGrpSpPr>
            <p:nvPr/>
          </p:nvGrpSpPr>
          <p:grpSpPr bwMode="auto">
            <a:xfrm>
              <a:off x="1684" y="718"/>
              <a:ext cx="1" cy="177"/>
              <a:chOff x="1759" y="395"/>
              <a:chExt cx="1" cy="186"/>
            </a:xfrm>
          </p:grpSpPr>
          <p:sp>
            <p:nvSpPr>
              <p:cNvPr id="26801" name="Line 24"/>
              <p:cNvSpPr>
                <a:spLocks noChangeShapeType="1"/>
              </p:cNvSpPr>
              <p:nvPr/>
            </p:nvSpPr>
            <p:spPr bwMode="auto">
              <a:xfrm>
                <a:off x="1759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802" name="Line 25"/>
              <p:cNvSpPr>
                <a:spLocks noChangeShapeType="1"/>
              </p:cNvSpPr>
              <p:nvPr/>
            </p:nvSpPr>
            <p:spPr bwMode="auto">
              <a:xfrm>
                <a:off x="1759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803" name="Line 26"/>
              <p:cNvSpPr>
                <a:spLocks noChangeShapeType="1"/>
              </p:cNvSpPr>
              <p:nvPr/>
            </p:nvSpPr>
            <p:spPr bwMode="auto">
              <a:xfrm>
                <a:off x="1759" y="51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804" name="Line 27"/>
              <p:cNvSpPr>
                <a:spLocks noChangeShapeType="1"/>
              </p:cNvSpPr>
              <p:nvPr/>
            </p:nvSpPr>
            <p:spPr bwMode="auto">
              <a:xfrm>
                <a:off x="1759" y="574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</p:grpSp>
        <p:grpSp>
          <p:nvGrpSpPr>
            <p:cNvPr id="67671" name="Group 28"/>
            <p:cNvGrpSpPr>
              <a:grpSpLocks/>
            </p:cNvGrpSpPr>
            <p:nvPr/>
          </p:nvGrpSpPr>
          <p:grpSpPr bwMode="auto">
            <a:xfrm>
              <a:off x="3879" y="731"/>
              <a:ext cx="1" cy="178"/>
              <a:chOff x="4061" y="409"/>
              <a:chExt cx="1" cy="186"/>
            </a:xfrm>
          </p:grpSpPr>
          <p:sp>
            <p:nvSpPr>
              <p:cNvPr id="26797" name="Line 29"/>
              <p:cNvSpPr>
                <a:spLocks noChangeShapeType="1"/>
              </p:cNvSpPr>
              <p:nvPr/>
            </p:nvSpPr>
            <p:spPr bwMode="auto">
              <a:xfrm>
                <a:off x="4061" y="40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8" name="Line 30"/>
              <p:cNvSpPr>
                <a:spLocks noChangeShapeType="1"/>
              </p:cNvSpPr>
              <p:nvPr/>
            </p:nvSpPr>
            <p:spPr bwMode="auto">
              <a:xfrm>
                <a:off x="4061" y="471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9" name="Line 31"/>
              <p:cNvSpPr>
                <a:spLocks noChangeShapeType="1"/>
              </p:cNvSpPr>
              <p:nvPr/>
            </p:nvSpPr>
            <p:spPr bwMode="auto">
              <a:xfrm>
                <a:off x="4061" y="5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800" name="Line 32"/>
              <p:cNvSpPr>
                <a:spLocks noChangeShapeType="1"/>
              </p:cNvSpPr>
              <p:nvPr/>
            </p:nvSpPr>
            <p:spPr bwMode="auto">
              <a:xfrm>
                <a:off x="4061" y="588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</p:grpSp>
        <p:sp>
          <p:nvSpPr>
            <p:cNvPr id="26711" name="Line 33"/>
            <p:cNvSpPr>
              <a:spLocks noChangeShapeType="1"/>
            </p:cNvSpPr>
            <p:nvPr/>
          </p:nvSpPr>
          <p:spPr bwMode="auto">
            <a:xfrm>
              <a:off x="451" y="895"/>
              <a:ext cx="1" cy="3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12" name="Line 34"/>
            <p:cNvSpPr>
              <a:spLocks noChangeShapeType="1"/>
            </p:cNvSpPr>
            <p:nvPr/>
          </p:nvSpPr>
          <p:spPr bwMode="auto">
            <a:xfrm>
              <a:off x="458" y="4120"/>
              <a:ext cx="460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13" name="Line 35"/>
            <p:cNvSpPr>
              <a:spLocks noChangeShapeType="1"/>
            </p:cNvSpPr>
            <p:nvPr/>
          </p:nvSpPr>
          <p:spPr bwMode="auto">
            <a:xfrm>
              <a:off x="5066" y="895"/>
              <a:ext cx="1" cy="3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14" name="Rectangle 36"/>
            <p:cNvSpPr>
              <a:spLocks noChangeArrowheads="1"/>
            </p:cNvSpPr>
            <p:nvPr/>
          </p:nvSpPr>
          <p:spPr bwMode="auto">
            <a:xfrm rot="-5400000">
              <a:off x="270" y="3606"/>
              <a:ext cx="53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 UNIT SELF-TEST</a:t>
              </a:r>
            </a:p>
            <a:p>
              <a:pPr algn="ctr"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QUESTIONS </a:t>
              </a:r>
            </a:p>
          </p:txBody>
        </p:sp>
        <p:sp>
          <p:nvSpPr>
            <p:cNvPr id="26715" name="Oval 37"/>
            <p:cNvSpPr>
              <a:spLocks noChangeArrowheads="1"/>
            </p:cNvSpPr>
            <p:nvPr/>
          </p:nvSpPr>
          <p:spPr bwMode="auto">
            <a:xfrm>
              <a:off x="2661" y="1295"/>
              <a:ext cx="1193" cy="58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16" name="Oval 38"/>
            <p:cNvSpPr>
              <a:spLocks noChangeArrowheads="1"/>
            </p:cNvSpPr>
            <p:nvPr/>
          </p:nvSpPr>
          <p:spPr bwMode="auto">
            <a:xfrm>
              <a:off x="2654" y="1289"/>
              <a:ext cx="1206" cy="59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17" name="Line 39"/>
            <p:cNvSpPr>
              <a:spLocks noChangeShapeType="1"/>
            </p:cNvSpPr>
            <p:nvPr/>
          </p:nvSpPr>
          <p:spPr bwMode="auto">
            <a:xfrm>
              <a:off x="2923" y="1151"/>
              <a:ext cx="491" cy="14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grpSp>
          <p:nvGrpSpPr>
            <p:cNvPr id="67679" name="Group 40"/>
            <p:cNvGrpSpPr>
              <a:grpSpLocks/>
            </p:cNvGrpSpPr>
            <p:nvPr/>
          </p:nvGrpSpPr>
          <p:grpSpPr bwMode="auto">
            <a:xfrm>
              <a:off x="2720" y="1714"/>
              <a:ext cx="1062" cy="1"/>
              <a:chOff x="2845" y="1440"/>
              <a:chExt cx="1114" cy="1"/>
            </a:xfrm>
          </p:grpSpPr>
          <p:sp>
            <p:nvSpPr>
              <p:cNvPr id="26778" name="Line 41"/>
              <p:cNvSpPr>
                <a:spLocks noChangeShapeType="1"/>
              </p:cNvSpPr>
              <p:nvPr/>
            </p:nvSpPr>
            <p:spPr bwMode="auto">
              <a:xfrm>
                <a:off x="2845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79" name="Line 42"/>
              <p:cNvSpPr>
                <a:spLocks noChangeShapeType="1"/>
              </p:cNvSpPr>
              <p:nvPr/>
            </p:nvSpPr>
            <p:spPr bwMode="auto">
              <a:xfrm>
                <a:off x="290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0" name="Line 43"/>
              <p:cNvSpPr>
                <a:spLocks noChangeShapeType="1"/>
              </p:cNvSpPr>
              <p:nvPr/>
            </p:nvSpPr>
            <p:spPr bwMode="auto">
              <a:xfrm>
                <a:off x="2968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1" name="Line 44"/>
              <p:cNvSpPr>
                <a:spLocks noChangeShapeType="1"/>
              </p:cNvSpPr>
              <p:nvPr/>
            </p:nvSpPr>
            <p:spPr bwMode="auto">
              <a:xfrm>
                <a:off x="3030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2" name="Line 45"/>
              <p:cNvSpPr>
                <a:spLocks noChangeShapeType="1"/>
              </p:cNvSpPr>
              <p:nvPr/>
            </p:nvSpPr>
            <p:spPr bwMode="auto">
              <a:xfrm>
                <a:off x="3092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3" name="Line 46"/>
              <p:cNvSpPr>
                <a:spLocks noChangeShapeType="1"/>
              </p:cNvSpPr>
              <p:nvPr/>
            </p:nvSpPr>
            <p:spPr bwMode="auto">
              <a:xfrm>
                <a:off x="315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4" name="Line 47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5" name="Line 48"/>
              <p:cNvSpPr>
                <a:spLocks noChangeShapeType="1"/>
              </p:cNvSpPr>
              <p:nvPr/>
            </p:nvSpPr>
            <p:spPr bwMode="auto">
              <a:xfrm>
                <a:off x="3278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6" name="Line 49"/>
              <p:cNvSpPr>
                <a:spLocks noChangeShapeType="1"/>
              </p:cNvSpPr>
              <p:nvPr/>
            </p:nvSpPr>
            <p:spPr bwMode="auto">
              <a:xfrm>
                <a:off x="3340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7" name="Line 50"/>
              <p:cNvSpPr>
                <a:spLocks noChangeShapeType="1"/>
              </p:cNvSpPr>
              <p:nvPr/>
            </p:nvSpPr>
            <p:spPr bwMode="auto">
              <a:xfrm>
                <a:off x="3401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8" name="Line 51"/>
              <p:cNvSpPr>
                <a:spLocks noChangeShapeType="1"/>
              </p:cNvSpPr>
              <p:nvPr/>
            </p:nvSpPr>
            <p:spPr bwMode="auto">
              <a:xfrm>
                <a:off x="3463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89" name="Line 52"/>
              <p:cNvSpPr>
                <a:spLocks noChangeShapeType="1"/>
              </p:cNvSpPr>
              <p:nvPr/>
            </p:nvSpPr>
            <p:spPr bwMode="auto">
              <a:xfrm>
                <a:off x="3525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0" name="Line 53"/>
              <p:cNvSpPr>
                <a:spLocks noChangeShapeType="1"/>
              </p:cNvSpPr>
              <p:nvPr/>
            </p:nvSpPr>
            <p:spPr bwMode="auto">
              <a:xfrm>
                <a:off x="3587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1" name="Line 54"/>
              <p:cNvSpPr>
                <a:spLocks noChangeShapeType="1"/>
              </p:cNvSpPr>
              <p:nvPr/>
            </p:nvSpPr>
            <p:spPr bwMode="auto">
              <a:xfrm>
                <a:off x="3649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2" name="Line 55"/>
              <p:cNvSpPr>
                <a:spLocks noChangeShapeType="1"/>
              </p:cNvSpPr>
              <p:nvPr/>
            </p:nvSpPr>
            <p:spPr bwMode="auto">
              <a:xfrm>
                <a:off x="3711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3" name="Line 56"/>
              <p:cNvSpPr>
                <a:spLocks noChangeShapeType="1"/>
              </p:cNvSpPr>
              <p:nvPr/>
            </p:nvSpPr>
            <p:spPr bwMode="auto">
              <a:xfrm>
                <a:off x="3773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4" name="Line 57"/>
              <p:cNvSpPr>
                <a:spLocks noChangeShapeType="1"/>
              </p:cNvSpPr>
              <p:nvPr/>
            </p:nvSpPr>
            <p:spPr bwMode="auto">
              <a:xfrm>
                <a:off x="383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5" name="Line 58"/>
              <p:cNvSpPr>
                <a:spLocks noChangeShapeType="1"/>
              </p:cNvSpPr>
              <p:nvPr/>
            </p:nvSpPr>
            <p:spPr bwMode="auto">
              <a:xfrm>
                <a:off x="389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  <p:sp>
            <p:nvSpPr>
              <p:cNvPr id="26796" name="Line 59"/>
              <p:cNvSpPr>
                <a:spLocks noChangeShapeType="1"/>
              </p:cNvSpPr>
              <p:nvPr/>
            </p:nvSpPr>
            <p:spPr bwMode="auto">
              <a:xfrm>
                <a:off x="3958" y="1440"/>
                <a:ext cx="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</p:grpSp>
        <p:sp>
          <p:nvSpPr>
            <p:cNvPr id="26719" name="Line 60"/>
            <p:cNvSpPr>
              <a:spLocks noChangeShapeType="1"/>
            </p:cNvSpPr>
            <p:nvPr/>
          </p:nvSpPr>
          <p:spPr bwMode="auto">
            <a:xfrm>
              <a:off x="1434" y="1151"/>
              <a:ext cx="1" cy="21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0" name="Line 61"/>
            <p:cNvSpPr>
              <a:spLocks noChangeShapeType="1"/>
            </p:cNvSpPr>
            <p:nvPr/>
          </p:nvSpPr>
          <p:spPr bwMode="auto">
            <a:xfrm>
              <a:off x="458" y="1616"/>
              <a:ext cx="9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1" name="Line 62"/>
            <p:cNvSpPr>
              <a:spLocks noChangeShapeType="1"/>
            </p:cNvSpPr>
            <p:nvPr/>
          </p:nvSpPr>
          <p:spPr bwMode="auto">
            <a:xfrm>
              <a:off x="458" y="1459"/>
              <a:ext cx="9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2" name="Line 63"/>
            <p:cNvSpPr>
              <a:spLocks noChangeShapeType="1"/>
            </p:cNvSpPr>
            <p:nvPr/>
          </p:nvSpPr>
          <p:spPr bwMode="auto">
            <a:xfrm>
              <a:off x="458" y="1767"/>
              <a:ext cx="9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3" name="Line 64"/>
            <p:cNvSpPr>
              <a:spLocks noChangeShapeType="1"/>
            </p:cNvSpPr>
            <p:nvPr/>
          </p:nvSpPr>
          <p:spPr bwMode="auto">
            <a:xfrm>
              <a:off x="464" y="1912"/>
              <a:ext cx="9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4" name="Line 65"/>
            <p:cNvSpPr>
              <a:spLocks noChangeShapeType="1"/>
            </p:cNvSpPr>
            <p:nvPr/>
          </p:nvSpPr>
          <p:spPr bwMode="auto">
            <a:xfrm flipH="1">
              <a:off x="464" y="2069"/>
              <a:ext cx="97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5" name="Line 66"/>
            <p:cNvSpPr>
              <a:spLocks noChangeShapeType="1"/>
            </p:cNvSpPr>
            <p:nvPr/>
          </p:nvSpPr>
          <p:spPr bwMode="auto">
            <a:xfrm>
              <a:off x="464" y="2377"/>
              <a:ext cx="9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6" name="Line 67"/>
            <p:cNvSpPr>
              <a:spLocks noChangeShapeType="1"/>
            </p:cNvSpPr>
            <p:nvPr/>
          </p:nvSpPr>
          <p:spPr bwMode="auto">
            <a:xfrm>
              <a:off x="464" y="2220"/>
              <a:ext cx="9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7" name="Line 68"/>
            <p:cNvSpPr>
              <a:spLocks noChangeShapeType="1"/>
            </p:cNvSpPr>
            <p:nvPr/>
          </p:nvSpPr>
          <p:spPr bwMode="auto">
            <a:xfrm>
              <a:off x="464" y="2535"/>
              <a:ext cx="96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8" name="Line 69"/>
            <p:cNvSpPr>
              <a:spLocks noChangeShapeType="1"/>
            </p:cNvSpPr>
            <p:nvPr/>
          </p:nvSpPr>
          <p:spPr bwMode="auto">
            <a:xfrm>
              <a:off x="451" y="2679"/>
              <a:ext cx="97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29" name="Line 70"/>
            <p:cNvSpPr>
              <a:spLocks noChangeShapeType="1"/>
            </p:cNvSpPr>
            <p:nvPr/>
          </p:nvSpPr>
          <p:spPr bwMode="auto">
            <a:xfrm flipH="1">
              <a:off x="458" y="2836"/>
              <a:ext cx="97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0" name="Line 71"/>
            <p:cNvSpPr>
              <a:spLocks noChangeShapeType="1"/>
            </p:cNvSpPr>
            <p:nvPr/>
          </p:nvSpPr>
          <p:spPr bwMode="auto">
            <a:xfrm>
              <a:off x="458" y="2980"/>
              <a:ext cx="97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1" name="Line 72"/>
            <p:cNvSpPr>
              <a:spLocks noChangeShapeType="1"/>
            </p:cNvSpPr>
            <p:nvPr/>
          </p:nvSpPr>
          <p:spPr bwMode="auto">
            <a:xfrm>
              <a:off x="635" y="1315"/>
              <a:ext cx="1" cy="28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2" name="Line 73"/>
            <p:cNvSpPr>
              <a:spLocks noChangeShapeType="1"/>
            </p:cNvSpPr>
            <p:nvPr/>
          </p:nvSpPr>
          <p:spPr bwMode="auto">
            <a:xfrm>
              <a:off x="458" y="3301"/>
              <a:ext cx="462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3" name="Line 74"/>
            <p:cNvSpPr>
              <a:spLocks noChangeShapeType="1"/>
            </p:cNvSpPr>
            <p:nvPr/>
          </p:nvSpPr>
          <p:spPr bwMode="auto">
            <a:xfrm>
              <a:off x="464" y="1315"/>
              <a:ext cx="97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4" name="Rectangle 75"/>
            <p:cNvSpPr>
              <a:spLocks noChangeArrowheads="1"/>
            </p:cNvSpPr>
            <p:nvPr/>
          </p:nvSpPr>
          <p:spPr bwMode="auto">
            <a:xfrm rot="5400000">
              <a:off x="4710" y="3617"/>
              <a:ext cx="5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 UNIT</a:t>
              </a:r>
            </a:p>
            <a:p>
              <a:pPr algn="ctr"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RELATIONSHIPS </a:t>
              </a:r>
            </a:p>
          </p:txBody>
        </p:sp>
        <p:sp>
          <p:nvSpPr>
            <p:cNvPr id="26735" name="Rectangle 76"/>
            <p:cNvSpPr>
              <a:spLocks noChangeArrowheads="1"/>
            </p:cNvSpPr>
            <p:nvPr/>
          </p:nvSpPr>
          <p:spPr bwMode="auto">
            <a:xfrm>
              <a:off x="674" y="1183"/>
              <a:ext cx="51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UNIT SCHEDULE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36" name="Line 77"/>
            <p:cNvSpPr>
              <a:spLocks noChangeShapeType="1"/>
            </p:cNvSpPr>
            <p:nvPr/>
          </p:nvSpPr>
          <p:spPr bwMode="auto">
            <a:xfrm>
              <a:off x="458" y="3137"/>
              <a:ext cx="97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7" name="Line 78"/>
            <p:cNvSpPr>
              <a:spLocks noChangeShapeType="1"/>
            </p:cNvSpPr>
            <p:nvPr/>
          </p:nvSpPr>
          <p:spPr bwMode="auto">
            <a:xfrm>
              <a:off x="4128" y="3315"/>
              <a:ext cx="1" cy="8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8" name="Line 79"/>
            <p:cNvSpPr>
              <a:spLocks noChangeShapeType="1"/>
            </p:cNvSpPr>
            <p:nvPr/>
          </p:nvSpPr>
          <p:spPr bwMode="auto">
            <a:xfrm>
              <a:off x="4142" y="3524"/>
              <a:ext cx="73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39" name="Line 80"/>
            <p:cNvSpPr>
              <a:spLocks noChangeShapeType="1"/>
            </p:cNvSpPr>
            <p:nvPr/>
          </p:nvSpPr>
          <p:spPr bwMode="auto">
            <a:xfrm>
              <a:off x="4135" y="3714"/>
              <a:ext cx="73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40" name="Line 81"/>
            <p:cNvSpPr>
              <a:spLocks noChangeShapeType="1"/>
            </p:cNvSpPr>
            <p:nvPr/>
          </p:nvSpPr>
          <p:spPr bwMode="auto">
            <a:xfrm>
              <a:off x="4135" y="3905"/>
              <a:ext cx="73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41" name="Line 82"/>
            <p:cNvSpPr>
              <a:spLocks noChangeShapeType="1"/>
            </p:cNvSpPr>
            <p:nvPr/>
          </p:nvSpPr>
          <p:spPr bwMode="auto">
            <a:xfrm>
              <a:off x="4876" y="3308"/>
              <a:ext cx="1" cy="8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42" name="Line 83"/>
            <p:cNvSpPr>
              <a:spLocks noChangeShapeType="1"/>
            </p:cNvSpPr>
            <p:nvPr/>
          </p:nvSpPr>
          <p:spPr bwMode="auto">
            <a:xfrm>
              <a:off x="458" y="895"/>
              <a:ext cx="460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43" name="Rectangle 84"/>
            <p:cNvSpPr>
              <a:spLocks noChangeArrowheads="1"/>
            </p:cNvSpPr>
            <p:nvPr/>
          </p:nvSpPr>
          <p:spPr bwMode="auto">
            <a:xfrm>
              <a:off x="1697" y="895"/>
              <a:ext cx="2176" cy="2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44" name="Rectangle 85"/>
            <p:cNvSpPr>
              <a:spLocks noChangeArrowheads="1"/>
            </p:cNvSpPr>
            <p:nvPr/>
          </p:nvSpPr>
          <p:spPr bwMode="auto">
            <a:xfrm>
              <a:off x="1684" y="882"/>
              <a:ext cx="2202" cy="275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45" name="Rectangle 86"/>
            <p:cNvSpPr>
              <a:spLocks noChangeArrowheads="1"/>
            </p:cNvSpPr>
            <p:nvPr/>
          </p:nvSpPr>
          <p:spPr bwMode="auto">
            <a:xfrm>
              <a:off x="1632" y="1183"/>
              <a:ext cx="30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UNIT MAP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46" name="Rectangle 87"/>
            <p:cNvSpPr>
              <a:spLocks noChangeArrowheads="1"/>
            </p:cNvSpPr>
            <p:nvPr/>
          </p:nvSpPr>
          <p:spPr bwMode="auto">
            <a:xfrm>
              <a:off x="2431" y="901"/>
              <a:ext cx="54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CURRENT UNIT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47" name="Oval 88"/>
            <p:cNvSpPr>
              <a:spLocks noChangeArrowheads="1"/>
            </p:cNvSpPr>
            <p:nvPr/>
          </p:nvSpPr>
          <p:spPr bwMode="auto">
            <a:xfrm>
              <a:off x="1717" y="909"/>
              <a:ext cx="91" cy="91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48" name="Oval 89"/>
            <p:cNvSpPr>
              <a:spLocks noChangeArrowheads="1"/>
            </p:cNvSpPr>
            <p:nvPr/>
          </p:nvSpPr>
          <p:spPr bwMode="auto">
            <a:xfrm>
              <a:off x="478" y="909"/>
              <a:ext cx="91" cy="91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49" name="Oval 90"/>
            <p:cNvSpPr>
              <a:spLocks noChangeArrowheads="1"/>
            </p:cNvSpPr>
            <p:nvPr/>
          </p:nvSpPr>
          <p:spPr bwMode="auto">
            <a:xfrm>
              <a:off x="3899" y="909"/>
              <a:ext cx="92" cy="91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0" name="Oval 91"/>
            <p:cNvSpPr>
              <a:spLocks noChangeArrowheads="1"/>
            </p:cNvSpPr>
            <p:nvPr/>
          </p:nvSpPr>
          <p:spPr bwMode="auto">
            <a:xfrm>
              <a:off x="2333" y="594"/>
              <a:ext cx="91" cy="91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1" name="Oval 92"/>
            <p:cNvSpPr>
              <a:spLocks noChangeArrowheads="1"/>
            </p:cNvSpPr>
            <p:nvPr/>
          </p:nvSpPr>
          <p:spPr bwMode="auto">
            <a:xfrm>
              <a:off x="1468" y="1184"/>
              <a:ext cx="91" cy="9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2" name="Oval 93"/>
            <p:cNvSpPr>
              <a:spLocks noChangeArrowheads="1"/>
            </p:cNvSpPr>
            <p:nvPr/>
          </p:nvSpPr>
          <p:spPr bwMode="auto">
            <a:xfrm>
              <a:off x="4948" y="3340"/>
              <a:ext cx="92" cy="93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3" name="Oval 94"/>
            <p:cNvSpPr>
              <a:spLocks noChangeArrowheads="1"/>
            </p:cNvSpPr>
            <p:nvPr/>
          </p:nvSpPr>
          <p:spPr bwMode="auto">
            <a:xfrm>
              <a:off x="491" y="3983"/>
              <a:ext cx="92" cy="9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4" name="Oval 95"/>
            <p:cNvSpPr>
              <a:spLocks noChangeArrowheads="1"/>
            </p:cNvSpPr>
            <p:nvPr/>
          </p:nvSpPr>
          <p:spPr bwMode="auto">
            <a:xfrm>
              <a:off x="491" y="1177"/>
              <a:ext cx="92" cy="9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5" name="Rectangle 96"/>
            <p:cNvSpPr>
              <a:spLocks noChangeArrowheads="1"/>
            </p:cNvSpPr>
            <p:nvPr/>
          </p:nvSpPr>
          <p:spPr bwMode="auto">
            <a:xfrm>
              <a:off x="1738" y="908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1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6" name="Rectangle 97"/>
            <p:cNvSpPr>
              <a:spLocks noChangeArrowheads="1"/>
            </p:cNvSpPr>
            <p:nvPr/>
          </p:nvSpPr>
          <p:spPr bwMode="auto">
            <a:xfrm>
              <a:off x="3925" y="901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3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7" name="Rectangle 98"/>
            <p:cNvSpPr>
              <a:spLocks noChangeArrowheads="1"/>
            </p:cNvSpPr>
            <p:nvPr/>
          </p:nvSpPr>
          <p:spPr bwMode="auto">
            <a:xfrm>
              <a:off x="504" y="908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2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8" name="Rectangle 99"/>
            <p:cNvSpPr>
              <a:spLocks noChangeArrowheads="1"/>
            </p:cNvSpPr>
            <p:nvPr/>
          </p:nvSpPr>
          <p:spPr bwMode="auto">
            <a:xfrm>
              <a:off x="2359" y="594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4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59" name="Rectangle 100"/>
            <p:cNvSpPr>
              <a:spLocks noChangeArrowheads="1"/>
            </p:cNvSpPr>
            <p:nvPr/>
          </p:nvSpPr>
          <p:spPr bwMode="auto">
            <a:xfrm>
              <a:off x="1500" y="1183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5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60" name="Rectangle 101"/>
            <p:cNvSpPr>
              <a:spLocks noChangeArrowheads="1"/>
            </p:cNvSpPr>
            <p:nvPr/>
          </p:nvSpPr>
          <p:spPr bwMode="auto">
            <a:xfrm>
              <a:off x="4981" y="3340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6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61" name="Rectangle 102"/>
            <p:cNvSpPr>
              <a:spLocks noChangeArrowheads="1"/>
            </p:cNvSpPr>
            <p:nvPr/>
          </p:nvSpPr>
          <p:spPr bwMode="auto">
            <a:xfrm>
              <a:off x="517" y="3983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7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62" name="Rectangle 103"/>
            <p:cNvSpPr>
              <a:spLocks noChangeArrowheads="1"/>
            </p:cNvSpPr>
            <p:nvPr/>
          </p:nvSpPr>
          <p:spPr bwMode="auto">
            <a:xfrm>
              <a:off x="524" y="1176"/>
              <a:ext cx="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8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63" name="Line 104"/>
            <p:cNvSpPr>
              <a:spLocks noChangeShapeType="1"/>
            </p:cNvSpPr>
            <p:nvPr/>
          </p:nvSpPr>
          <p:spPr bwMode="auto">
            <a:xfrm flipH="1">
              <a:off x="2129" y="1609"/>
              <a:ext cx="525" cy="15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64" name="Line 105"/>
            <p:cNvSpPr>
              <a:spLocks noChangeShapeType="1"/>
            </p:cNvSpPr>
            <p:nvPr/>
          </p:nvSpPr>
          <p:spPr bwMode="auto">
            <a:xfrm flipH="1">
              <a:off x="2778" y="1859"/>
              <a:ext cx="216" cy="3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65" name="Line 106"/>
            <p:cNvSpPr>
              <a:spLocks noChangeShapeType="1"/>
            </p:cNvSpPr>
            <p:nvPr/>
          </p:nvSpPr>
          <p:spPr bwMode="auto">
            <a:xfrm>
              <a:off x="3532" y="1846"/>
              <a:ext cx="236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66" name="Line 107"/>
            <p:cNvSpPr>
              <a:spLocks noChangeShapeType="1"/>
            </p:cNvSpPr>
            <p:nvPr/>
          </p:nvSpPr>
          <p:spPr bwMode="auto">
            <a:xfrm>
              <a:off x="3847" y="1616"/>
              <a:ext cx="380" cy="16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  <p:sp>
          <p:nvSpPr>
            <p:cNvPr id="26767" name="Oval 108"/>
            <p:cNvSpPr>
              <a:spLocks noChangeArrowheads="1"/>
            </p:cNvSpPr>
            <p:nvPr/>
          </p:nvSpPr>
          <p:spPr bwMode="auto">
            <a:xfrm>
              <a:off x="1598" y="1748"/>
              <a:ext cx="859" cy="49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68" name="Oval 109"/>
            <p:cNvSpPr>
              <a:spLocks noChangeArrowheads="1"/>
            </p:cNvSpPr>
            <p:nvPr/>
          </p:nvSpPr>
          <p:spPr bwMode="auto">
            <a:xfrm>
              <a:off x="2378" y="2062"/>
              <a:ext cx="860" cy="49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69" name="Oval 110"/>
            <p:cNvSpPr>
              <a:spLocks noChangeArrowheads="1"/>
            </p:cNvSpPr>
            <p:nvPr/>
          </p:nvSpPr>
          <p:spPr bwMode="auto">
            <a:xfrm>
              <a:off x="3342" y="2062"/>
              <a:ext cx="859" cy="49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770" name="Oval 111"/>
            <p:cNvSpPr>
              <a:spLocks noChangeArrowheads="1"/>
            </p:cNvSpPr>
            <p:nvPr/>
          </p:nvSpPr>
          <p:spPr bwMode="auto">
            <a:xfrm>
              <a:off x="4096" y="1721"/>
              <a:ext cx="859" cy="499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grpSp>
          <p:nvGrpSpPr>
            <p:cNvPr id="67732" name="Group 112"/>
            <p:cNvGrpSpPr>
              <a:grpSpLocks/>
            </p:cNvGrpSpPr>
            <p:nvPr/>
          </p:nvGrpSpPr>
          <p:grpSpPr bwMode="auto">
            <a:xfrm>
              <a:off x="1422" y="765"/>
              <a:ext cx="504" cy="52"/>
              <a:chOff x="1484" y="444"/>
              <a:chExt cx="529" cy="55"/>
            </a:xfrm>
          </p:grpSpPr>
          <p:sp>
            <p:nvSpPr>
              <p:cNvPr id="26776" name="Freeform 113"/>
              <p:cNvSpPr>
                <a:spLocks/>
              </p:cNvSpPr>
              <p:nvPr/>
            </p:nvSpPr>
            <p:spPr bwMode="auto">
              <a:xfrm>
                <a:off x="1484" y="444"/>
                <a:ext cx="96" cy="55"/>
              </a:xfrm>
              <a:custGeom>
                <a:avLst/>
                <a:gdLst>
                  <a:gd name="T0" fmla="*/ 0 w 96"/>
                  <a:gd name="T1" fmla="*/ 27 h 55"/>
                  <a:gd name="T2" fmla="*/ 96 w 96"/>
                  <a:gd name="T3" fmla="*/ 0 h 55"/>
                  <a:gd name="T4" fmla="*/ 96 w 96"/>
                  <a:gd name="T5" fmla="*/ 27 h 55"/>
                  <a:gd name="T6" fmla="*/ 96 w 96"/>
                  <a:gd name="T7" fmla="*/ 55 h 55"/>
                  <a:gd name="T8" fmla="*/ 0 w 96"/>
                  <a:gd name="T9" fmla="*/ 27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55"/>
                  <a:gd name="T17" fmla="*/ 96 w 96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55">
                    <a:moveTo>
                      <a:pt x="0" y="27"/>
                    </a:moveTo>
                    <a:lnTo>
                      <a:pt x="96" y="0"/>
                    </a:lnTo>
                    <a:lnTo>
                      <a:pt x="96" y="27"/>
                    </a:lnTo>
                    <a:lnTo>
                      <a:pt x="96" y="5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-112" charset="0"/>
                </a:endParaRPr>
              </a:p>
            </p:txBody>
          </p:sp>
          <p:sp>
            <p:nvSpPr>
              <p:cNvPr id="26777" name="Line 114"/>
              <p:cNvSpPr>
                <a:spLocks noChangeShapeType="1"/>
              </p:cNvSpPr>
              <p:nvPr/>
            </p:nvSpPr>
            <p:spPr bwMode="auto">
              <a:xfrm flipH="1">
                <a:off x="1580" y="472"/>
                <a:ext cx="43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</p:grpSp>
        <p:grpSp>
          <p:nvGrpSpPr>
            <p:cNvPr id="67733" name="Group 115"/>
            <p:cNvGrpSpPr>
              <a:grpSpLocks/>
            </p:cNvGrpSpPr>
            <p:nvPr/>
          </p:nvGrpSpPr>
          <p:grpSpPr bwMode="auto">
            <a:xfrm>
              <a:off x="3768" y="777"/>
              <a:ext cx="563" cy="52"/>
              <a:chOff x="3807" y="444"/>
              <a:chExt cx="591" cy="55"/>
            </a:xfrm>
          </p:grpSpPr>
          <p:sp>
            <p:nvSpPr>
              <p:cNvPr id="26774" name="Freeform 116"/>
              <p:cNvSpPr>
                <a:spLocks/>
              </p:cNvSpPr>
              <p:nvPr/>
            </p:nvSpPr>
            <p:spPr bwMode="auto">
              <a:xfrm>
                <a:off x="4302" y="444"/>
                <a:ext cx="96" cy="55"/>
              </a:xfrm>
              <a:custGeom>
                <a:avLst/>
                <a:gdLst>
                  <a:gd name="T0" fmla="*/ 96 w 96"/>
                  <a:gd name="T1" fmla="*/ 27 h 55"/>
                  <a:gd name="T2" fmla="*/ 0 w 96"/>
                  <a:gd name="T3" fmla="*/ 55 h 55"/>
                  <a:gd name="T4" fmla="*/ 0 w 96"/>
                  <a:gd name="T5" fmla="*/ 27 h 55"/>
                  <a:gd name="T6" fmla="*/ 0 w 96"/>
                  <a:gd name="T7" fmla="*/ 0 h 55"/>
                  <a:gd name="T8" fmla="*/ 96 w 96"/>
                  <a:gd name="T9" fmla="*/ 27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55"/>
                  <a:gd name="T17" fmla="*/ 96 w 96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55">
                    <a:moveTo>
                      <a:pt x="96" y="27"/>
                    </a:move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96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-112" charset="0"/>
                </a:endParaRPr>
              </a:p>
            </p:txBody>
          </p:sp>
          <p:sp>
            <p:nvSpPr>
              <p:cNvPr id="26775" name="Line 117"/>
              <p:cNvSpPr>
                <a:spLocks noChangeShapeType="1"/>
              </p:cNvSpPr>
              <p:nvPr/>
            </p:nvSpPr>
            <p:spPr bwMode="auto">
              <a:xfrm>
                <a:off x="3807" y="471"/>
                <a:ext cx="49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08" charset="0"/>
                </a:endParaRPr>
              </a:p>
            </p:txBody>
          </p:sp>
        </p:grpSp>
        <p:sp>
          <p:nvSpPr>
            <p:cNvPr id="26773" name="Rectangle 118"/>
            <p:cNvSpPr>
              <a:spLocks noChangeArrowheads="1"/>
            </p:cNvSpPr>
            <p:nvPr/>
          </p:nvSpPr>
          <p:spPr bwMode="auto">
            <a:xfrm>
              <a:off x="4128" y="600"/>
              <a:ext cx="15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1/22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</p:grpSp>
      <p:sp>
        <p:nvSpPr>
          <p:cNvPr id="26627" name="Rectangle 119"/>
          <p:cNvSpPr>
            <a:spLocks noChangeArrowheads="1"/>
          </p:cNvSpPr>
          <p:nvPr/>
        </p:nvSpPr>
        <p:spPr bwMode="auto">
          <a:xfrm rot="-5400000">
            <a:off x="768350" y="6438901"/>
            <a:ext cx="365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pitchFamily="-112" charset="0"/>
            </a:endParaRPr>
          </a:p>
        </p:txBody>
      </p:sp>
      <p:sp>
        <p:nvSpPr>
          <p:cNvPr id="26628" name="Rectangle 120"/>
          <p:cNvSpPr>
            <a:spLocks noChangeArrowheads="1"/>
          </p:cNvSpPr>
          <p:nvPr/>
        </p:nvSpPr>
        <p:spPr bwMode="auto">
          <a:xfrm rot="5400000">
            <a:off x="7262812" y="5808663"/>
            <a:ext cx="365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eaVert" wrap="none" lIns="0" tIns="0" rIns="0" bIns="0">
            <a:spAutoFit/>
          </a:bodyPr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pitchFamily="-112" charset="0"/>
            </a:endParaRPr>
          </a:p>
        </p:txBody>
      </p:sp>
      <p:sp>
        <p:nvSpPr>
          <p:cNvPr id="1303673" name="Rectangle 121"/>
          <p:cNvSpPr>
            <a:spLocks noChangeArrowheads="1"/>
          </p:cNvSpPr>
          <p:nvPr/>
        </p:nvSpPr>
        <p:spPr bwMode="auto">
          <a:xfrm>
            <a:off x="3057525" y="1152525"/>
            <a:ext cx="30654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rPr>
              <a:t>The roots and consequences of civil unrest.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pitchFamily="-112" charset="0"/>
            </a:endParaRPr>
          </a:p>
        </p:txBody>
      </p:sp>
      <p:sp>
        <p:nvSpPr>
          <p:cNvPr id="1303674" name="Rectangle 122"/>
          <p:cNvSpPr>
            <a:spLocks noChangeArrowheads="1"/>
          </p:cNvSpPr>
          <p:nvPr/>
        </p:nvSpPr>
        <p:spPr bwMode="auto">
          <a:xfrm>
            <a:off x="3402013" y="1555750"/>
            <a:ext cx="23193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rPr>
              <a:t>The Causes of the Civil War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pitchFamily="-112" charset="0"/>
            </a:endParaRPr>
          </a:p>
        </p:txBody>
      </p:sp>
      <p:sp>
        <p:nvSpPr>
          <p:cNvPr id="1303675" name="Rectangle 123"/>
          <p:cNvSpPr>
            <a:spLocks noChangeArrowheads="1"/>
          </p:cNvSpPr>
          <p:nvPr/>
        </p:nvSpPr>
        <p:spPr bwMode="auto">
          <a:xfrm>
            <a:off x="946150" y="1576388"/>
            <a:ext cx="1531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rPr>
              <a:t>Growth of the Nation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pitchFamily="-112" charset="0"/>
            </a:endParaRPr>
          </a:p>
        </p:txBody>
      </p:sp>
      <p:sp>
        <p:nvSpPr>
          <p:cNvPr id="1303676" name="Rectangle 124"/>
          <p:cNvSpPr>
            <a:spLocks noChangeArrowheads="1"/>
          </p:cNvSpPr>
          <p:nvPr/>
        </p:nvSpPr>
        <p:spPr bwMode="auto">
          <a:xfrm>
            <a:off x="6731000" y="1525588"/>
            <a:ext cx="9683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rPr>
              <a:t>The Civil War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pitchFamily="-112" charset="0"/>
            </a:endParaRPr>
          </a:p>
        </p:txBody>
      </p:sp>
      <p:grpSp>
        <p:nvGrpSpPr>
          <p:cNvPr id="8" name="Group 125"/>
          <p:cNvGrpSpPr>
            <a:grpSpLocks/>
          </p:cNvGrpSpPr>
          <p:nvPr/>
        </p:nvGrpSpPr>
        <p:grpSpPr bwMode="auto">
          <a:xfrm>
            <a:off x="727075" y="2087563"/>
            <a:ext cx="1676400" cy="3090862"/>
            <a:chOff x="458" y="1315"/>
            <a:chExt cx="1056" cy="1947"/>
          </a:xfrm>
        </p:grpSpPr>
        <p:sp>
          <p:nvSpPr>
            <p:cNvPr id="26676" name="Rectangle 126"/>
            <p:cNvSpPr>
              <a:spLocks noChangeArrowheads="1"/>
            </p:cNvSpPr>
            <p:nvPr/>
          </p:nvSpPr>
          <p:spPr bwMode="auto">
            <a:xfrm>
              <a:off x="481" y="1315"/>
              <a:ext cx="97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1/22      Cooperative groups -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7" name="Rectangle 127"/>
            <p:cNvSpPr>
              <a:spLocks noChangeArrowheads="1"/>
            </p:cNvSpPr>
            <p:nvPr/>
          </p:nvSpPr>
          <p:spPr bwMode="auto">
            <a:xfrm>
              <a:off x="514" y="1386"/>
              <a:ext cx="83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             over pp. 201-210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8" name="Rectangle 128"/>
            <p:cNvSpPr>
              <a:spLocks noChangeArrowheads="1"/>
            </p:cNvSpPr>
            <p:nvPr/>
          </p:nvSpPr>
          <p:spPr bwMode="auto">
            <a:xfrm>
              <a:off x="495" y="1625"/>
              <a:ext cx="44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1/28      Quiz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9" name="Rectangle 129"/>
            <p:cNvSpPr>
              <a:spLocks noChangeArrowheads="1"/>
            </p:cNvSpPr>
            <p:nvPr/>
          </p:nvSpPr>
          <p:spPr bwMode="auto">
            <a:xfrm>
              <a:off x="495" y="1760"/>
              <a:ext cx="97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1/29      Cooperative groups -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0" name="Rectangle 130"/>
            <p:cNvSpPr>
              <a:spLocks noChangeArrowheads="1"/>
            </p:cNvSpPr>
            <p:nvPr/>
          </p:nvSpPr>
          <p:spPr bwMode="auto">
            <a:xfrm>
              <a:off x="514" y="1833"/>
              <a:ext cx="8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             over pp. 210-225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1" name="Rectangle 131"/>
            <p:cNvSpPr>
              <a:spLocks noChangeArrowheads="1"/>
            </p:cNvSpPr>
            <p:nvPr/>
          </p:nvSpPr>
          <p:spPr bwMode="auto">
            <a:xfrm>
              <a:off x="624" y="2074"/>
              <a:ext cx="89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"Influential Personalities"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2" name="Rectangle 132"/>
            <p:cNvSpPr>
              <a:spLocks noChangeArrowheads="1"/>
            </p:cNvSpPr>
            <p:nvPr/>
          </p:nvSpPr>
          <p:spPr bwMode="auto">
            <a:xfrm>
              <a:off x="707" y="2141"/>
              <a:ext cx="36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projectdue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3" name="Rectangle 133"/>
            <p:cNvSpPr>
              <a:spLocks noChangeArrowheads="1"/>
            </p:cNvSpPr>
            <p:nvPr/>
          </p:nvSpPr>
          <p:spPr bwMode="auto">
            <a:xfrm>
              <a:off x="458" y="2231"/>
              <a:ext cx="42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1/30     Quiz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4" name="Rectangle 134"/>
            <p:cNvSpPr>
              <a:spLocks noChangeArrowheads="1"/>
            </p:cNvSpPr>
            <p:nvPr/>
          </p:nvSpPr>
          <p:spPr bwMode="auto">
            <a:xfrm>
              <a:off x="497" y="2383"/>
              <a:ext cx="92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2/2     Cooperative groups -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5" name="Rectangle 135"/>
            <p:cNvSpPr>
              <a:spLocks noChangeArrowheads="1"/>
            </p:cNvSpPr>
            <p:nvPr/>
          </p:nvSpPr>
          <p:spPr bwMode="auto">
            <a:xfrm>
              <a:off x="497" y="2455"/>
              <a:ext cx="85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             over pp. 228-234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6" name="Rectangle 136"/>
            <p:cNvSpPr>
              <a:spLocks noChangeArrowheads="1"/>
            </p:cNvSpPr>
            <p:nvPr/>
          </p:nvSpPr>
          <p:spPr bwMode="auto">
            <a:xfrm>
              <a:off x="497" y="2861"/>
              <a:ext cx="77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2/6      Review for test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7" name="Rectangle 137"/>
            <p:cNvSpPr>
              <a:spLocks noChangeArrowheads="1"/>
            </p:cNvSpPr>
            <p:nvPr/>
          </p:nvSpPr>
          <p:spPr bwMode="auto">
            <a:xfrm>
              <a:off x="497" y="3012"/>
              <a:ext cx="77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2/7      Review for test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88" name="Rectangle 138"/>
            <p:cNvSpPr>
              <a:spLocks noChangeArrowheads="1"/>
            </p:cNvSpPr>
            <p:nvPr/>
          </p:nvSpPr>
          <p:spPr bwMode="auto">
            <a:xfrm>
              <a:off x="497" y="3176"/>
              <a:ext cx="41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2/6      Test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</p:grpSp>
      <p:grpSp>
        <p:nvGrpSpPr>
          <p:cNvPr id="9" name="Group 139"/>
          <p:cNvGrpSpPr>
            <a:grpSpLocks/>
          </p:cNvGrpSpPr>
          <p:nvPr/>
        </p:nvGrpSpPr>
        <p:grpSpPr bwMode="auto">
          <a:xfrm>
            <a:off x="2759075" y="1871663"/>
            <a:ext cx="4895850" cy="2082800"/>
            <a:chOff x="1738" y="1179"/>
            <a:chExt cx="3084" cy="1312"/>
          </a:xfrm>
        </p:grpSpPr>
        <p:sp>
          <p:nvSpPr>
            <p:cNvPr id="26659" name="Rectangle 140"/>
            <p:cNvSpPr>
              <a:spLocks noChangeArrowheads="1"/>
            </p:cNvSpPr>
            <p:nvPr/>
          </p:nvSpPr>
          <p:spPr bwMode="auto">
            <a:xfrm rot="960000">
              <a:off x="3136" y="1179"/>
              <a:ext cx="334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is </a:t>
              </a: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about</a:t>
              </a:r>
              <a:r>
                <a:rPr lang="en-US" sz="8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...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0" name="Rectangle 141"/>
            <p:cNvSpPr>
              <a:spLocks noChangeArrowheads="1"/>
            </p:cNvSpPr>
            <p:nvPr/>
          </p:nvSpPr>
          <p:spPr bwMode="auto">
            <a:xfrm>
              <a:off x="2685" y="1486"/>
              <a:ext cx="11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Sectionalism, which</a:t>
              </a:r>
              <a:endPara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1" name="Rectangle 142"/>
            <p:cNvSpPr>
              <a:spLocks noChangeArrowheads="1"/>
            </p:cNvSpPr>
            <p:nvPr/>
          </p:nvSpPr>
          <p:spPr bwMode="auto">
            <a:xfrm>
              <a:off x="3040" y="1729"/>
              <a:ext cx="48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1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pp. 201-236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2" name="Rectangle 143"/>
            <p:cNvSpPr>
              <a:spLocks noChangeArrowheads="1"/>
            </p:cNvSpPr>
            <p:nvPr/>
          </p:nvSpPr>
          <p:spPr bwMode="auto">
            <a:xfrm>
              <a:off x="1738" y="1892"/>
              <a:ext cx="4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Areas of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3" name="Rectangle 144"/>
            <p:cNvSpPr>
              <a:spLocks noChangeArrowheads="1"/>
            </p:cNvSpPr>
            <p:nvPr/>
          </p:nvSpPr>
          <p:spPr bwMode="auto">
            <a:xfrm>
              <a:off x="1738" y="1997"/>
              <a:ext cx="4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the U.S.</a:t>
              </a:r>
              <a:endPara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4" name="Rectangle 145"/>
            <p:cNvSpPr>
              <a:spLocks noChangeArrowheads="1"/>
            </p:cNvSpPr>
            <p:nvPr/>
          </p:nvSpPr>
          <p:spPr bwMode="auto">
            <a:xfrm>
              <a:off x="2556" y="2147"/>
              <a:ext cx="6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Differences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5" name="Rectangle 146"/>
            <p:cNvSpPr>
              <a:spLocks noChangeArrowheads="1"/>
            </p:cNvSpPr>
            <p:nvPr/>
          </p:nvSpPr>
          <p:spPr bwMode="auto">
            <a:xfrm>
              <a:off x="2556" y="2252"/>
              <a:ext cx="4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between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6" name="Rectangle 147"/>
            <p:cNvSpPr>
              <a:spLocks noChangeArrowheads="1"/>
            </p:cNvSpPr>
            <p:nvPr/>
          </p:nvSpPr>
          <p:spPr bwMode="auto">
            <a:xfrm>
              <a:off x="2556" y="2357"/>
              <a:ext cx="49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the areas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7" name="Rectangle 148"/>
            <p:cNvSpPr>
              <a:spLocks noChangeArrowheads="1"/>
            </p:cNvSpPr>
            <p:nvPr/>
          </p:nvSpPr>
          <p:spPr bwMode="auto">
            <a:xfrm>
              <a:off x="3526" y="2174"/>
              <a:ext cx="5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Events in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8" name="Rectangle 149"/>
            <p:cNvSpPr>
              <a:spLocks noChangeArrowheads="1"/>
            </p:cNvSpPr>
            <p:nvPr/>
          </p:nvSpPr>
          <p:spPr bwMode="auto">
            <a:xfrm>
              <a:off x="3526" y="2279"/>
              <a:ext cx="4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the U.S.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69" name="Rectangle 150"/>
            <p:cNvSpPr>
              <a:spLocks noChangeArrowheads="1"/>
            </p:cNvSpPr>
            <p:nvPr/>
          </p:nvSpPr>
          <p:spPr bwMode="auto">
            <a:xfrm>
              <a:off x="4240" y="1794"/>
              <a:ext cx="4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Leaders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0" name="Rectangle 151"/>
            <p:cNvSpPr>
              <a:spLocks noChangeArrowheads="1"/>
            </p:cNvSpPr>
            <p:nvPr/>
          </p:nvSpPr>
          <p:spPr bwMode="auto">
            <a:xfrm>
              <a:off x="4240" y="1898"/>
              <a:ext cx="58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across the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1" name="Rectangle 152"/>
            <p:cNvSpPr>
              <a:spLocks noChangeArrowheads="1"/>
            </p:cNvSpPr>
            <p:nvPr/>
          </p:nvSpPr>
          <p:spPr bwMode="auto">
            <a:xfrm>
              <a:off x="4240" y="2003"/>
              <a:ext cx="21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U.S.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2" name="Rectangle 153"/>
            <p:cNvSpPr>
              <a:spLocks noChangeArrowheads="1"/>
            </p:cNvSpPr>
            <p:nvPr/>
          </p:nvSpPr>
          <p:spPr bwMode="auto">
            <a:xfrm>
              <a:off x="2123" y="1564"/>
              <a:ext cx="45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was based on </a:t>
              </a:r>
              <a:endPara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3" name="Rectangle 154"/>
            <p:cNvSpPr>
              <a:spLocks noChangeArrowheads="1"/>
            </p:cNvSpPr>
            <p:nvPr/>
          </p:nvSpPr>
          <p:spPr bwMode="auto">
            <a:xfrm>
              <a:off x="2634" y="1958"/>
              <a:ext cx="71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emerged  because of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4" name="Rectangle 155"/>
            <p:cNvSpPr>
              <a:spLocks noChangeArrowheads="1"/>
            </p:cNvSpPr>
            <p:nvPr/>
          </p:nvSpPr>
          <p:spPr bwMode="auto">
            <a:xfrm>
              <a:off x="3309" y="1951"/>
              <a:ext cx="71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became greater with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75" name="Rectangle 156"/>
            <p:cNvSpPr>
              <a:spLocks noChangeArrowheads="1"/>
            </p:cNvSpPr>
            <p:nvPr/>
          </p:nvSpPr>
          <p:spPr bwMode="auto">
            <a:xfrm>
              <a:off x="3945" y="1577"/>
              <a:ext cx="63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9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was influenced by  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</p:grpSp>
      <p:sp>
        <p:nvSpPr>
          <p:cNvPr id="26635" name="Rectangle 157"/>
          <p:cNvSpPr>
            <a:spLocks noChangeArrowheads="1"/>
          </p:cNvSpPr>
          <p:nvPr/>
        </p:nvSpPr>
        <p:spPr bwMode="auto">
          <a:xfrm>
            <a:off x="1085850" y="59182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pitchFamily="-112" charset="0"/>
            </a:endParaRPr>
          </a:p>
        </p:txBody>
      </p:sp>
      <p:grpSp>
        <p:nvGrpSpPr>
          <p:cNvPr id="10" name="Group 158"/>
          <p:cNvGrpSpPr>
            <a:grpSpLocks/>
          </p:cNvGrpSpPr>
          <p:nvPr/>
        </p:nvGrpSpPr>
        <p:grpSpPr bwMode="auto">
          <a:xfrm>
            <a:off x="6554788" y="5356225"/>
            <a:ext cx="1277937" cy="796925"/>
            <a:chOff x="4129" y="3374"/>
            <a:chExt cx="805" cy="502"/>
          </a:xfrm>
        </p:grpSpPr>
        <p:sp>
          <p:nvSpPr>
            <p:cNvPr id="26656" name="Rectangle 159"/>
            <p:cNvSpPr>
              <a:spLocks noChangeArrowheads="1"/>
            </p:cNvSpPr>
            <p:nvPr/>
          </p:nvSpPr>
          <p:spPr bwMode="auto">
            <a:xfrm>
              <a:off x="4207" y="3374"/>
              <a:ext cx="50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descriptive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57" name="Rectangle 160"/>
            <p:cNvSpPr>
              <a:spLocks noChangeArrowheads="1"/>
            </p:cNvSpPr>
            <p:nvPr/>
          </p:nvSpPr>
          <p:spPr bwMode="auto">
            <a:xfrm>
              <a:off x="4201" y="3761"/>
              <a:ext cx="59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cause/effect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58" name="Rectangle 161"/>
            <p:cNvSpPr>
              <a:spLocks noChangeArrowheads="1"/>
            </p:cNvSpPr>
            <p:nvPr/>
          </p:nvSpPr>
          <p:spPr bwMode="auto">
            <a:xfrm>
              <a:off x="4129" y="3569"/>
              <a:ext cx="80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20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compare/contrast</a:t>
              </a: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</p:grpSp>
      <p:grpSp>
        <p:nvGrpSpPr>
          <p:cNvPr id="11" name="Group 162"/>
          <p:cNvGrpSpPr>
            <a:grpSpLocks/>
          </p:cNvGrpSpPr>
          <p:nvPr/>
        </p:nvGrpSpPr>
        <p:grpSpPr bwMode="auto">
          <a:xfrm>
            <a:off x="1112838" y="5387975"/>
            <a:ext cx="5421312" cy="1008063"/>
            <a:chOff x="701" y="3394"/>
            <a:chExt cx="3415" cy="635"/>
          </a:xfrm>
        </p:grpSpPr>
        <p:sp>
          <p:nvSpPr>
            <p:cNvPr id="26653" name="Rectangle 163"/>
            <p:cNvSpPr>
              <a:spLocks noChangeArrowheads="1"/>
            </p:cNvSpPr>
            <p:nvPr/>
          </p:nvSpPr>
          <p:spPr bwMode="auto">
            <a:xfrm>
              <a:off x="707" y="3394"/>
              <a:ext cx="259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What was sectionalism as it existed in the U. S.  of 1860?</a:t>
              </a:r>
              <a:endPara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26654" name="Rectangle 164"/>
            <p:cNvSpPr>
              <a:spLocks noChangeArrowheads="1"/>
            </p:cNvSpPr>
            <p:nvPr/>
          </p:nvSpPr>
          <p:spPr bwMode="auto">
            <a:xfrm>
              <a:off x="701" y="3542"/>
              <a:ext cx="341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omic Sans MS" pitchFamily="-112" charset="0"/>
                </a:rPr>
                <a:t>How did the differences in the sections of the U.S. in 1860 contribute to the start of the Civil War?</a:t>
              </a:r>
              <a:endPara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pitchFamily="-112" charset="0"/>
              </a:endParaRPr>
            </a:p>
          </p:txBody>
        </p:sp>
        <p:sp>
          <p:nvSpPr>
            <p:cNvPr id="67616" name="Rectangle 165"/>
            <p:cNvSpPr>
              <a:spLocks noChangeArrowheads="1"/>
            </p:cNvSpPr>
            <p:nvPr/>
          </p:nvSpPr>
          <p:spPr bwMode="auto">
            <a:xfrm>
              <a:off x="718" y="3796"/>
              <a:ext cx="33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Comic Sans MS" pitchFamily="66" charset="0"/>
                </a:rPr>
                <a:t>What examples of sectionalism exist in the world today and how does that influence your life?</a:t>
              </a:r>
            </a:p>
          </p:txBody>
        </p:sp>
      </p:grpSp>
      <p:sp>
        <p:nvSpPr>
          <p:cNvPr id="1303718" name="Rectangle 166"/>
          <p:cNvSpPr>
            <a:spLocks noChangeArrowheads="1"/>
          </p:cNvSpPr>
          <p:nvPr/>
        </p:nvSpPr>
        <p:spPr bwMode="auto">
          <a:xfrm>
            <a:off x="2438400" y="2286000"/>
            <a:ext cx="5638800" cy="1981200"/>
          </a:xfrm>
          <a:prstGeom prst="rect">
            <a:avLst/>
          </a:prstGeom>
          <a:noFill/>
          <a:ln w="76200" cmpd="tri">
            <a:solidFill>
              <a:srgbClr val="008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pitchFamily="-112" charset="0"/>
            </a:endParaRPr>
          </a:p>
        </p:txBody>
      </p:sp>
      <p:sp>
        <p:nvSpPr>
          <p:cNvPr id="1303719" name="Rectangle 167"/>
          <p:cNvSpPr>
            <a:spLocks noChangeArrowheads="1"/>
          </p:cNvSpPr>
          <p:nvPr/>
        </p:nvSpPr>
        <p:spPr bwMode="auto">
          <a:xfrm>
            <a:off x="6400800" y="5105400"/>
            <a:ext cx="1752600" cy="1524000"/>
          </a:xfrm>
          <a:prstGeom prst="rect">
            <a:avLst/>
          </a:prstGeom>
          <a:noFill/>
          <a:ln w="57150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pitchFamily="-112" charset="0"/>
            </a:endParaRPr>
          </a:p>
        </p:txBody>
      </p:sp>
      <p:grpSp>
        <p:nvGrpSpPr>
          <p:cNvPr id="12" name="Group 168"/>
          <p:cNvGrpSpPr>
            <a:grpSpLocks/>
          </p:cNvGrpSpPr>
          <p:nvPr/>
        </p:nvGrpSpPr>
        <p:grpSpPr bwMode="auto">
          <a:xfrm>
            <a:off x="2133600" y="381000"/>
            <a:ext cx="1676400" cy="1905000"/>
            <a:chOff x="1344" y="240"/>
            <a:chExt cx="1056" cy="1200"/>
          </a:xfrm>
        </p:grpSpPr>
        <p:sp>
          <p:nvSpPr>
            <p:cNvPr id="26650" name="Oval 169"/>
            <p:cNvSpPr>
              <a:spLocks noChangeArrowheads="1"/>
            </p:cNvSpPr>
            <p:nvPr/>
          </p:nvSpPr>
          <p:spPr bwMode="auto">
            <a:xfrm>
              <a:off x="1344" y="240"/>
              <a:ext cx="1056" cy="352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008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51" name="Text Box 170"/>
            <p:cNvSpPr txBox="1">
              <a:spLocks noChangeArrowheads="1"/>
            </p:cNvSpPr>
            <p:nvPr/>
          </p:nvSpPr>
          <p:spPr bwMode="auto">
            <a:xfrm>
              <a:off x="1365" y="291"/>
              <a:ext cx="10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ORGANIZE INFORMATION</a:t>
              </a:r>
              <a:endParaRPr lang="en-US" sz="1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52" name="Line 171"/>
            <p:cNvSpPr>
              <a:spLocks noChangeShapeType="1"/>
            </p:cNvSpPr>
            <p:nvPr/>
          </p:nvSpPr>
          <p:spPr bwMode="auto">
            <a:xfrm>
              <a:off x="1632" y="576"/>
              <a:ext cx="1" cy="864"/>
            </a:xfrm>
            <a:prstGeom prst="line">
              <a:avLst/>
            </a:prstGeom>
            <a:noFill/>
            <a:ln w="50800">
              <a:solidFill>
                <a:srgbClr val="0080FF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08" charset="0"/>
              </a:endParaRPr>
            </a:p>
          </p:txBody>
        </p:sp>
      </p:grpSp>
      <p:sp>
        <p:nvSpPr>
          <p:cNvPr id="1303724" name="Rectangle 172"/>
          <p:cNvSpPr>
            <a:spLocks noChangeArrowheads="1"/>
          </p:cNvSpPr>
          <p:nvPr/>
        </p:nvSpPr>
        <p:spPr bwMode="auto">
          <a:xfrm>
            <a:off x="990600" y="5105400"/>
            <a:ext cx="5410200" cy="1524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pitchFamily="-112" charset="0"/>
            </a:endParaRPr>
          </a:p>
        </p:txBody>
      </p:sp>
      <p:grpSp>
        <p:nvGrpSpPr>
          <p:cNvPr id="13" name="Group 173"/>
          <p:cNvGrpSpPr>
            <a:grpSpLocks/>
          </p:cNvGrpSpPr>
          <p:nvPr/>
        </p:nvGrpSpPr>
        <p:grpSpPr bwMode="auto">
          <a:xfrm>
            <a:off x="4008438" y="301625"/>
            <a:ext cx="3154363" cy="4727575"/>
            <a:chOff x="2525" y="190"/>
            <a:chExt cx="1987" cy="2978"/>
          </a:xfrm>
        </p:grpSpPr>
        <p:sp>
          <p:nvSpPr>
            <p:cNvPr id="26647" name="Oval 174"/>
            <p:cNvSpPr>
              <a:spLocks noChangeArrowheads="1"/>
            </p:cNvSpPr>
            <p:nvPr/>
          </p:nvSpPr>
          <p:spPr bwMode="auto">
            <a:xfrm>
              <a:off x="2544" y="192"/>
              <a:ext cx="1124" cy="352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48" name="Text Box 175"/>
            <p:cNvSpPr txBox="1">
              <a:spLocks noChangeArrowheads="1"/>
            </p:cNvSpPr>
            <p:nvPr/>
          </p:nvSpPr>
          <p:spPr bwMode="auto">
            <a:xfrm>
              <a:off x="2525" y="190"/>
              <a:ext cx="11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pitchFamily="-112" charset="0"/>
                </a:rPr>
                <a:t>THINKING &amp; REASONING PATTERNS</a:t>
              </a:r>
              <a:endPara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49" name="Freeform 176"/>
            <p:cNvSpPr>
              <a:spLocks/>
            </p:cNvSpPr>
            <p:nvPr/>
          </p:nvSpPr>
          <p:spPr bwMode="auto">
            <a:xfrm>
              <a:off x="3360" y="528"/>
              <a:ext cx="1152" cy="2640"/>
            </a:xfrm>
            <a:custGeom>
              <a:avLst/>
              <a:gdLst>
                <a:gd name="T0" fmla="*/ 0 w 1152"/>
                <a:gd name="T1" fmla="*/ 0 h 2640"/>
                <a:gd name="T2" fmla="*/ 0 w 1152"/>
                <a:gd name="T3" fmla="*/ 2400 h 2640"/>
                <a:gd name="T4" fmla="*/ 1152 w 1152"/>
                <a:gd name="T5" fmla="*/ 2400 h 2640"/>
                <a:gd name="T6" fmla="*/ 1152 w 1152"/>
                <a:gd name="T7" fmla="*/ 2640 h 2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2640"/>
                <a:gd name="T14" fmla="*/ 1152 w 1152"/>
                <a:gd name="T15" fmla="*/ 2640 h 2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2640">
                  <a:moveTo>
                    <a:pt x="0" y="0"/>
                  </a:moveTo>
                  <a:lnTo>
                    <a:pt x="0" y="2400"/>
                  </a:lnTo>
                  <a:lnTo>
                    <a:pt x="1152" y="2400"/>
                  </a:lnTo>
                  <a:lnTo>
                    <a:pt x="1152" y="2640"/>
                  </a:ln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</p:grpSp>
      <p:grpSp>
        <p:nvGrpSpPr>
          <p:cNvPr id="14" name="Group 177"/>
          <p:cNvGrpSpPr>
            <a:grpSpLocks/>
          </p:cNvGrpSpPr>
          <p:nvPr/>
        </p:nvGrpSpPr>
        <p:grpSpPr bwMode="auto">
          <a:xfrm>
            <a:off x="2861205" y="4422775"/>
            <a:ext cx="1828800" cy="606425"/>
            <a:chOff x="1797" y="2780"/>
            <a:chExt cx="1152" cy="382"/>
          </a:xfrm>
        </p:grpSpPr>
        <p:sp>
          <p:nvSpPr>
            <p:cNvPr id="26644" name="Oval 178"/>
            <p:cNvSpPr>
              <a:spLocks noChangeArrowheads="1"/>
            </p:cNvSpPr>
            <p:nvPr/>
          </p:nvSpPr>
          <p:spPr bwMode="auto">
            <a:xfrm>
              <a:off x="1797" y="2780"/>
              <a:ext cx="1152" cy="382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pitchFamily="-112" charset="0"/>
              </a:endParaRPr>
            </a:p>
          </p:txBody>
        </p:sp>
        <p:sp>
          <p:nvSpPr>
            <p:cNvPr id="26645" name="Text Box 179"/>
            <p:cNvSpPr txBox="1">
              <a:spLocks noChangeArrowheads="1"/>
            </p:cNvSpPr>
            <p:nvPr/>
          </p:nvSpPr>
          <p:spPr bwMode="auto">
            <a:xfrm>
              <a:off x="1910" y="2843"/>
              <a:ext cx="8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12" charset="0"/>
                </a:rPr>
                <a:t>CRITICAL </a:t>
              </a:r>
              <a:endPara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12" charset="0"/>
              </a:endParaRPr>
            </a:p>
            <a:p>
              <a:pPr algn="ctr" eaLnBrk="0" hangingPunct="0">
                <a:defRPr/>
              </a:pPr>
              <a:r>
                <a: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-112" charset="0"/>
                </a:rPr>
                <a:t>QUESTIONS</a:t>
              </a:r>
              <a:endParaRPr lang="en-US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-112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474913" y="4681538"/>
            <a:ext cx="39264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84967" y="4668838"/>
            <a:ext cx="0" cy="36036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74"/>
          <p:cNvSpPr>
            <a:spLocks noChangeArrowheads="1"/>
          </p:cNvSpPr>
          <p:nvPr/>
        </p:nvSpPr>
        <p:spPr bwMode="auto">
          <a:xfrm>
            <a:off x="7204075" y="214843"/>
            <a:ext cx="1784350" cy="5588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" pitchFamily="-11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46478" y="355743"/>
            <a:ext cx="1713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cs typeface="Times" pitchFamily="18" charset="0"/>
              </a:rPr>
              <a:t>CRITICAL CONCEPTS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534400" y="763588"/>
            <a:ext cx="0" cy="2357172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6770" idx="6"/>
          </p:cNvCxnSpPr>
          <p:nvPr/>
        </p:nvCxnSpPr>
        <p:spPr>
          <a:xfrm flipH="1">
            <a:off x="7866063" y="3109913"/>
            <a:ext cx="668337" cy="18257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7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0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0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0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0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0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0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673" grpId="0" autoUpdateAnimBg="0"/>
      <p:bldP spid="1303674" grpId="0" autoUpdateAnimBg="0"/>
      <p:bldP spid="1303675" grpId="0" autoUpdateAnimBg="0"/>
      <p:bldP spid="1303676" grpId="0" autoUpdateAnimBg="0"/>
      <p:bldP spid="1303718" grpId="0" animBg="1"/>
      <p:bldP spid="1303719" grpId="0" animBg="1"/>
      <p:bldP spid="1303724" grpId="0" animBg="1"/>
      <p:bldP spid="193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609600" y="838200"/>
            <a:ext cx="8045450" cy="5859463"/>
            <a:chOff x="366" y="504"/>
            <a:chExt cx="5068" cy="3691"/>
          </a:xfrm>
        </p:grpSpPr>
        <p:sp>
          <p:nvSpPr>
            <p:cNvPr id="94259" name="Rectangle 3"/>
            <p:cNvSpPr>
              <a:spLocks noChangeArrowheads="1"/>
            </p:cNvSpPr>
            <p:nvPr/>
          </p:nvSpPr>
          <p:spPr bwMode="auto">
            <a:xfrm>
              <a:off x="2806" y="504"/>
              <a:ext cx="13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CONCEPT DIAGRAM 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0" name="Rectangle 4"/>
            <p:cNvSpPr>
              <a:spLocks noChangeArrowheads="1"/>
            </p:cNvSpPr>
            <p:nvPr/>
          </p:nvSpPr>
          <p:spPr bwMode="auto">
            <a:xfrm>
              <a:off x="1753" y="655"/>
              <a:ext cx="3514" cy="364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1" name="Rectangle 5"/>
            <p:cNvSpPr>
              <a:spLocks noChangeArrowheads="1"/>
            </p:cNvSpPr>
            <p:nvPr/>
          </p:nvSpPr>
          <p:spPr bwMode="auto">
            <a:xfrm>
              <a:off x="1644" y="1258"/>
              <a:ext cx="53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Always Present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2" name="Rectangle 6"/>
            <p:cNvSpPr>
              <a:spLocks noChangeArrowheads="1"/>
            </p:cNvSpPr>
            <p:nvPr/>
          </p:nvSpPr>
          <p:spPr bwMode="auto">
            <a:xfrm>
              <a:off x="2933" y="1258"/>
              <a:ext cx="66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Sometimes Present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3" name="Rectangle 7"/>
            <p:cNvSpPr>
              <a:spLocks noChangeArrowheads="1"/>
            </p:cNvSpPr>
            <p:nvPr/>
          </p:nvSpPr>
          <p:spPr bwMode="auto">
            <a:xfrm>
              <a:off x="4358" y="1266"/>
              <a:ext cx="48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Never Present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4" name="Line 8"/>
            <p:cNvSpPr>
              <a:spLocks noChangeShapeType="1"/>
            </p:cNvSpPr>
            <p:nvPr/>
          </p:nvSpPr>
          <p:spPr bwMode="auto">
            <a:xfrm>
              <a:off x="4167" y="1233"/>
              <a:ext cx="1" cy="2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5" name="Rectangle 9"/>
            <p:cNvSpPr>
              <a:spLocks noChangeArrowheads="1"/>
            </p:cNvSpPr>
            <p:nvPr/>
          </p:nvSpPr>
          <p:spPr bwMode="auto">
            <a:xfrm>
              <a:off x="1524" y="3809"/>
              <a:ext cx="3910" cy="354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6" name="Rectangle 10"/>
            <p:cNvSpPr>
              <a:spLocks noChangeArrowheads="1"/>
            </p:cNvSpPr>
            <p:nvPr/>
          </p:nvSpPr>
          <p:spPr bwMode="auto">
            <a:xfrm>
              <a:off x="1232" y="3935"/>
              <a:ext cx="3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  <a:latin typeface="Helvetica" pitchFamily="-112" charset="0"/>
                </a:rPr>
                <a:t> TIE DOWN A 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7" name="Rectangle 11"/>
            <p:cNvSpPr>
              <a:spLocks noChangeArrowheads="1"/>
            </p:cNvSpPr>
            <p:nvPr/>
          </p:nvSpPr>
          <p:spPr bwMode="auto">
            <a:xfrm>
              <a:off x="1232" y="3982"/>
              <a:ext cx="27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DEFINITION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8" name="Rectangle 12"/>
            <p:cNvSpPr>
              <a:spLocks noChangeArrowheads="1"/>
            </p:cNvSpPr>
            <p:nvPr/>
          </p:nvSpPr>
          <p:spPr bwMode="auto">
            <a:xfrm>
              <a:off x="538" y="676"/>
              <a:ext cx="3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Key Words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69" name="Rectangle 13"/>
            <p:cNvSpPr>
              <a:spLocks noChangeArrowheads="1"/>
            </p:cNvSpPr>
            <p:nvPr/>
          </p:nvSpPr>
          <p:spPr bwMode="auto">
            <a:xfrm>
              <a:off x="1088" y="3700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Å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0" name="Rectangle 14"/>
            <p:cNvSpPr>
              <a:spLocks noChangeArrowheads="1"/>
            </p:cNvSpPr>
            <p:nvPr/>
          </p:nvSpPr>
          <p:spPr bwMode="auto">
            <a:xfrm>
              <a:off x="1203" y="3742"/>
              <a:ext cx="75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PRACTICE WITH NEW EXAMPLE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1" name="Rectangle 15"/>
            <p:cNvSpPr>
              <a:spLocks noChangeArrowheads="1"/>
            </p:cNvSpPr>
            <p:nvPr/>
          </p:nvSpPr>
          <p:spPr bwMode="auto">
            <a:xfrm>
              <a:off x="366" y="648"/>
              <a:ext cx="707" cy="3547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2" name="Rectangle 16"/>
            <p:cNvSpPr>
              <a:spLocks noChangeArrowheads="1"/>
            </p:cNvSpPr>
            <p:nvPr/>
          </p:nvSpPr>
          <p:spPr bwMode="auto">
            <a:xfrm>
              <a:off x="1224" y="662"/>
              <a:ext cx="462" cy="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3" name="Rectangle 17"/>
            <p:cNvSpPr>
              <a:spLocks noChangeArrowheads="1"/>
            </p:cNvSpPr>
            <p:nvPr/>
          </p:nvSpPr>
          <p:spPr bwMode="auto">
            <a:xfrm>
              <a:off x="1232" y="662"/>
              <a:ext cx="46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CONVEY CONCEPT 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4" name="Rectangle 18"/>
            <p:cNvSpPr>
              <a:spLocks noChangeArrowheads="1"/>
            </p:cNvSpPr>
            <p:nvPr/>
          </p:nvSpPr>
          <p:spPr bwMode="auto">
            <a:xfrm>
              <a:off x="1239" y="966"/>
              <a:ext cx="46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NOTE  KEY WORDS 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5" name="Rectangle 19"/>
            <p:cNvSpPr>
              <a:spLocks noChangeArrowheads="1"/>
            </p:cNvSpPr>
            <p:nvPr/>
          </p:nvSpPr>
          <p:spPr bwMode="auto">
            <a:xfrm>
              <a:off x="1232" y="794"/>
              <a:ext cx="41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OFFER OVERALL 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6" name="Rectangle 20"/>
            <p:cNvSpPr>
              <a:spLocks noChangeArrowheads="1"/>
            </p:cNvSpPr>
            <p:nvPr/>
          </p:nvSpPr>
          <p:spPr bwMode="auto">
            <a:xfrm>
              <a:off x="1232" y="841"/>
              <a:ext cx="24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CONCEPT 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7" name="Rectangle 21"/>
            <p:cNvSpPr>
              <a:spLocks noChangeArrowheads="1"/>
            </p:cNvSpPr>
            <p:nvPr/>
          </p:nvSpPr>
          <p:spPr bwMode="auto">
            <a:xfrm>
              <a:off x="1224" y="1089"/>
              <a:ext cx="237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CLASSIFY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8" name="Rectangle 22"/>
            <p:cNvSpPr>
              <a:spLocks noChangeArrowheads="1"/>
            </p:cNvSpPr>
            <p:nvPr/>
          </p:nvSpPr>
          <p:spPr bwMode="auto">
            <a:xfrm>
              <a:off x="1224" y="1138"/>
              <a:ext cx="460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CHARACTERISTICS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79" name="Rectangle 23"/>
            <p:cNvSpPr>
              <a:spLocks noChangeArrowheads="1"/>
            </p:cNvSpPr>
            <p:nvPr/>
          </p:nvSpPr>
          <p:spPr bwMode="auto">
            <a:xfrm>
              <a:off x="1088" y="3928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Æ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0" name="Rectangle 24"/>
            <p:cNvSpPr>
              <a:spLocks noChangeArrowheads="1"/>
            </p:cNvSpPr>
            <p:nvPr/>
          </p:nvSpPr>
          <p:spPr bwMode="auto">
            <a:xfrm>
              <a:off x="1088" y="622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À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1" name="Rectangle 25"/>
            <p:cNvSpPr>
              <a:spLocks noChangeArrowheads="1"/>
            </p:cNvSpPr>
            <p:nvPr/>
          </p:nvSpPr>
          <p:spPr bwMode="auto">
            <a:xfrm>
              <a:off x="5157" y="669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Á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2" name="Rectangle 26"/>
            <p:cNvSpPr>
              <a:spLocks noChangeArrowheads="1"/>
            </p:cNvSpPr>
            <p:nvPr/>
          </p:nvSpPr>
          <p:spPr bwMode="auto">
            <a:xfrm>
              <a:off x="1088" y="944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Â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3" name="Rectangle 27"/>
            <p:cNvSpPr>
              <a:spLocks noChangeArrowheads="1"/>
            </p:cNvSpPr>
            <p:nvPr/>
          </p:nvSpPr>
          <p:spPr bwMode="auto">
            <a:xfrm>
              <a:off x="1088" y="1088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Ã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4" name="Rectangle 28"/>
            <p:cNvSpPr>
              <a:spLocks noChangeArrowheads="1"/>
            </p:cNvSpPr>
            <p:nvPr/>
          </p:nvSpPr>
          <p:spPr bwMode="auto">
            <a:xfrm>
              <a:off x="2786" y="690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À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5" name="Rectangle 29"/>
            <p:cNvSpPr>
              <a:spLocks noChangeArrowheads="1"/>
            </p:cNvSpPr>
            <p:nvPr/>
          </p:nvSpPr>
          <p:spPr bwMode="auto">
            <a:xfrm>
              <a:off x="1088" y="787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Á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6" name="Rectangle 30"/>
            <p:cNvSpPr>
              <a:spLocks noChangeArrowheads="1"/>
            </p:cNvSpPr>
            <p:nvPr/>
          </p:nvSpPr>
          <p:spPr bwMode="auto">
            <a:xfrm>
              <a:off x="373" y="662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Â</a:t>
              </a:r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94287" name="Group 31"/>
            <p:cNvGrpSpPr>
              <a:grpSpLocks/>
            </p:cNvGrpSpPr>
            <p:nvPr/>
          </p:nvGrpSpPr>
          <p:grpSpPr bwMode="auto">
            <a:xfrm>
              <a:off x="1396" y="1475"/>
              <a:ext cx="3762" cy="772"/>
              <a:chOff x="1076" y="1251"/>
              <a:chExt cx="3697" cy="730"/>
            </a:xfrm>
          </p:grpSpPr>
          <p:grpSp>
            <p:nvGrpSpPr>
              <p:cNvPr id="94300" name="Group 32"/>
              <p:cNvGrpSpPr>
                <a:grpSpLocks/>
              </p:cNvGrpSpPr>
              <p:nvPr/>
            </p:nvGrpSpPr>
            <p:grpSpPr bwMode="auto">
              <a:xfrm>
                <a:off x="1076" y="1257"/>
                <a:ext cx="1188" cy="710"/>
                <a:chOff x="1253" y="1097"/>
                <a:chExt cx="1320" cy="819"/>
              </a:xfrm>
            </p:grpSpPr>
            <p:sp>
              <p:nvSpPr>
                <p:cNvPr id="94313" name="Line 33"/>
                <p:cNvSpPr>
                  <a:spLocks noChangeShapeType="1"/>
                </p:cNvSpPr>
                <p:nvPr/>
              </p:nvSpPr>
              <p:spPr bwMode="auto">
                <a:xfrm>
                  <a:off x="1253" y="1303"/>
                  <a:ext cx="1320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14" name="Line 34"/>
                <p:cNvSpPr>
                  <a:spLocks noChangeShapeType="1"/>
                </p:cNvSpPr>
                <p:nvPr/>
              </p:nvSpPr>
              <p:spPr bwMode="auto">
                <a:xfrm>
                  <a:off x="1253" y="1097"/>
                  <a:ext cx="1320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15" name="Line 35"/>
                <p:cNvSpPr>
                  <a:spLocks noChangeShapeType="1"/>
                </p:cNvSpPr>
                <p:nvPr/>
              </p:nvSpPr>
              <p:spPr bwMode="auto">
                <a:xfrm>
                  <a:off x="1253" y="1503"/>
                  <a:ext cx="1320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16" name="Line 36"/>
                <p:cNvSpPr>
                  <a:spLocks noChangeShapeType="1"/>
                </p:cNvSpPr>
                <p:nvPr/>
              </p:nvSpPr>
              <p:spPr bwMode="auto">
                <a:xfrm>
                  <a:off x="1253" y="1709"/>
                  <a:ext cx="1320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17" name="Line 37"/>
                <p:cNvSpPr>
                  <a:spLocks noChangeShapeType="1"/>
                </p:cNvSpPr>
                <p:nvPr/>
              </p:nvSpPr>
              <p:spPr bwMode="auto">
                <a:xfrm>
                  <a:off x="1253" y="1915"/>
                  <a:ext cx="1320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94301" name="Group 38"/>
              <p:cNvGrpSpPr>
                <a:grpSpLocks/>
              </p:cNvGrpSpPr>
              <p:nvPr/>
            </p:nvGrpSpPr>
            <p:grpSpPr bwMode="auto">
              <a:xfrm>
                <a:off x="3577" y="1251"/>
                <a:ext cx="1196" cy="710"/>
                <a:chOff x="3577" y="1251"/>
                <a:chExt cx="1196" cy="710"/>
              </a:xfrm>
            </p:grpSpPr>
            <p:sp>
              <p:nvSpPr>
                <p:cNvPr id="94308" name="Line 39"/>
                <p:cNvSpPr>
                  <a:spLocks noChangeShapeType="1"/>
                </p:cNvSpPr>
                <p:nvPr/>
              </p:nvSpPr>
              <p:spPr bwMode="auto">
                <a:xfrm>
                  <a:off x="3585" y="1430"/>
                  <a:ext cx="1188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09" name="Line 40"/>
                <p:cNvSpPr>
                  <a:spLocks noChangeShapeType="1"/>
                </p:cNvSpPr>
                <p:nvPr/>
              </p:nvSpPr>
              <p:spPr bwMode="auto">
                <a:xfrm>
                  <a:off x="3585" y="1251"/>
                  <a:ext cx="1188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10" name="Line 41"/>
                <p:cNvSpPr>
                  <a:spLocks noChangeShapeType="1"/>
                </p:cNvSpPr>
                <p:nvPr/>
              </p:nvSpPr>
              <p:spPr bwMode="auto">
                <a:xfrm>
                  <a:off x="3581" y="1603"/>
                  <a:ext cx="1188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11" name="Line 42"/>
                <p:cNvSpPr>
                  <a:spLocks noChangeShapeType="1"/>
                </p:cNvSpPr>
                <p:nvPr/>
              </p:nvSpPr>
              <p:spPr bwMode="auto">
                <a:xfrm>
                  <a:off x="3581" y="1782"/>
                  <a:ext cx="1188" cy="0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12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1960"/>
                  <a:ext cx="1188" cy="1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94302" name="Group 44"/>
              <p:cNvGrpSpPr>
                <a:grpSpLocks/>
              </p:cNvGrpSpPr>
              <p:nvPr/>
            </p:nvGrpSpPr>
            <p:grpSpPr bwMode="auto">
              <a:xfrm>
                <a:off x="2365" y="1256"/>
                <a:ext cx="1098" cy="725"/>
                <a:chOff x="2365" y="1256"/>
                <a:chExt cx="1098" cy="725"/>
              </a:xfrm>
            </p:grpSpPr>
            <p:sp>
              <p:nvSpPr>
                <p:cNvPr id="94303" name="Freeform 45"/>
                <p:cNvSpPr>
                  <a:spLocks/>
                </p:cNvSpPr>
                <p:nvPr/>
              </p:nvSpPr>
              <p:spPr bwMode="auto">
                <a:xfrm>
                  <a:off x="2370" y="1256"/>
                  <a:ext cx="1091" cy="22"/>
                </a:xfrm>
                <a:custGeom>
                  <a:avLst/>
                  <a:gdLst>
                    <a:gd name="T0" fmla="*/ 0 w 1212"/>
                    <a:gd name="T1" fmla="*/ 8 h 25"/>
                    <a:gd name="T2" fmla="*/ 13 w 1212"/>
                    <a:gd name="T3" fmla="*/ 1 h 25"/>
                    <a:gd name="T4" fmla="*/ 32 w 1212"/>
                    <a:gd name="T5" fmla="*/ 10 h 25"/>
                    <a:gd name="T6" fmla="*/ 50 w 1212"/>
                    <a:gd name="T7" fmla="*/ 3 h 25"/>
                    <a:gd name="T8" fmla="*/ 69 w 1212"/>
                    <a:gd name="T9" fmla="*/ 10 h 25"/>
                    <a:gd name="T10" fmla="*/ 91 w 1212"/>
                    <a:gd name="T11" fmla="*/ 3 h 25"/>
                    <a:gd name="T12" fmla="*/ 108 w 1212"/>
                    <a:gd name="T13" fmla="*/ 11 h 25"/>
                    <a:gd name="T14" fmla="*/ 127 w 1212"/>
                    <a:gd name="T15" fmla="*/ 3 h 25"/>
                    <a:gd name="T16" fmla="*/ 146 w 1212"/>
                    <a:gd name="T17" fmla="*/ 10 h 25"/>
                    <a:gd name="T18" fmla="*/ 162 w 1212"/>
                    <a:gd name="T19" fmla="*/ 3 h 25"/>
                    <a:gd name="T20" fmla="*/ 182 w 1212"/>
                    <a:gd name="T21" fmla="*/ 11 h 25"/>
                    <a:gd name="T22" fmla="*/ 203 w 1212"/>
                    <a:gd name="T23" fmla="*/ 1 h 25"/>
                    <a:gd name="T24" fmla="*/ 221 w 1212"/>
                    <a:gd name="T25" fmla="*/ 11 h 25"/>
                    <a:gd name="T26" fmla="*/ 239 w 1212"/>
                    <a:gd name="T27" fmla="*/ 3 h 25"/>
                    <a:gd name="T28" fmla="*/ 258 w 1212"/>
                    <a:gd name="T29" fmla="*/ 11 h 25"/>
                    <a:gd name="T30" fmla="*/ 278 w 1212"/>
                    <a:gd name="T31" fmla="*/ 1 h 25"/>
                    <a:gd name="T32" fmla="*/ 295 w 1212"/>
                    <a:gd name="T33" fmla="*/ 10 h 25"/>
                    <a:gd name="T34" fmla="*/ 311 w 1212"/>
                    <a:gd name="T35" fmla="*/ 1 h 25"/>
                    <a:gd name="T36" fmla="*/ 332 w 1212"/>
                    <a:gd name="T37" fmla="*/ 10 h 25"/>
                    <a:gd name="T38" fmla="*/ 352 w 1212"/>
                    <a:gd name="T39" fmla="*/ 1 h 25"/>
                    <a:gd name="T40" fmla="*/ 371 w 1212"/>
                    <a:gd name="T41" fmla="*/ 10 h 25"/>
                    <a:gd name="T42" fmla="*/ 390 w 1212"/>
                    <a:gd name="T43" fmla="*/ 3 h 25"/>
                    <a:gd name="T44" fmla="*/ 410 w 1212"/>
                    <a:gd name="T45" fmla="*/ 11 h 25"/>
                    <a:gd name="T46" fmla="*/ 426 w 1212"/>
                    <a:gd name="T47" fmla="*/ 1 h 25"/>
                    <a:gd name="T48" fmla="*/ 445 w 1212"/>
                    <a:gd name="T49" fmla="*/ 11 h 25"/>
                    <a:gd name="T50" fmla="*/ 464 w 1212"/>
                    <a:gd name="T51" fmla="*/ 3 h 25"/>
                    <a:gd name="T52" fmla="*/ 482 w 1212"/>
                    <a:gd name="T53" fmla="*/ 10 h 25"/>
                    <a:gd name="T54" fmla="*/ 502 w 1212"/>
                    <a:gd name="T55" fmla="*/ 3 h 25"/>
                    <a:gd name="T56" fmla="*/ 522 w 1212"/>
                    <a:gd name="T57" fmla="*/ 10 h 25"/>
                    <a:gd name="T58" fmla="*/ 538 w 1212"/>
                    <a:gd name="T59" fmla="*/ 1 h 25"/>
                    <a:gd name="T60" fmla="*/ 559 w 1212"/>
                    <a:gd name="T61" fmla="*/ 10 h 25"/>
                    <a:gd name="T62" fmla="*/ 575 w 1212"/>
                    <a:gd name="T63" fmla="*/ 1 h 25"/>
                    <a:gd name="T64" fmla="*/ 596 w 1212"/>
                    <a:gd name="T65" fmla="*/ 10 h 25"/>
                    <a:gd name="T66" fmla="*/ 615 w 1212"/>
                    <a:gd name="T67" fmla="*/ 1 h 25"/>
                    <a:gd name="T68" fmla="*/ 633 w 1212"/>
                    <a:gd name="T69" fmla="*/ 10 h 25"/>
                    <a:gd name="T70" fmla="*/ 645 w 1212"/>
                    <a:gd name="T71" fmla="*/ 3 h 2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12"/>
                    <a:gd name="T109" fmla="*/ 0 h 25"/>
                    <a:gd name="T110" fmla="*/ 1212 w 1212"/>
                    <a:gd name="T111" fmla="*/ 25 h 2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12" h="25">
                      <a:moveTo>
                        <a:pt x="0" y="17"/>
                      </a:moveTo>
                      <a:cubicBezTo>
                        <a:pt x="7" y="8"/>
                        <a:pt x="14" y="0"/>
                        <a:pt x="24" y="1"/>
                      </a:cubicBezTo>
                      <a:cubicBezTo>
                        <a:pt x="34" y="2"/>
                        <a:pt x="49" y="21"/>
                        <a:pt x="60" y="21"/>
                      </a:cubicBezTo>
                      <a:cubicBezTo>
                        <a:pt x="71" y="21"/>
                        <a:pt x="80" y="3"/>
                        <a:pt x="92" y="3"/>
                      </a:cubicBezTo>
                      <a:cubicBezTo>
                        <a:pt x="104" y="3"/>
                        <a:pt x="117" y="21"/>
                        <a:pt x="130" y="21"/>
                      </a:cubicBezTo>
                      <a:cubicBezTo>
                        <a:pt x="143" y="21"/>
                        <a:pt x="158" y="2"/>
                        <a:pt x="170" y="3"/>
                      </a:cubicBezTo>
                      <a:cubicBezTo>
                        <a:pt x="182" y="4"/>
                        <a:pt x="191" y="25"/>
                        <a:pt x="202" y="25"/>
                      </a:cubicBezTo>
                      <a:cubicBezTo>
                        <a:pt x="213" y="25"/>
                        <a:pt x="226" y="4"/>
                        <a:pt x="238" y="3"/>
                      </a:cubicBezTo>
                      <a:cubicBezTo>
                        <a:pt x="250" y="2"/>
                        <a:pt x="263" y="21"/>
                        <a:pt x="274" y="21"/>
                      </a:cubicBezTo>
                      <a:cubicBezTo>
                        <a:pt x="285" y="21"/>
                        <a:pt x="293" y="3"/>
                        <a:pt x="304" y="3"/>
                      </a:cubicBezTo>
                      <a:cubicBezTo>
                        <a:pt x="315" y="3"/>
                        <a:pt x="329" y="23"/>
                        <a:pt x="342" y="23"/>
                      </a:cubicBezTo>
                      <a:cubicBezTo>
                        <a:pt x="355" y="23"/>
                        <a:pt x="370" y="1"/>
                        <a:pt x="382" y="1"/>
                      </a:cubicBezTo>
                      <a:cubicBezTo>
                        <a:pt x="394" y="1"/>
                        <a:pt x="405" y="23"/>
                        <a:pt x="416" y="23"/>
                      </a:cubicBezTo>
                      <a:cubicBezTo>
                        <a:pt x="427" y="23"/>
                        <a:pt x="438" y="3"/>
                        <a:pt x="450" y="3"/>
                      </a:cubicBezTo>
                      <a:cubicBezTo>
                        <a:pt x="462" y="3"/>
                        <a:pt x="474" y="23"/>
                        <a:pt x="486" y="23"/>
                      </a:cubicBezTo>
                      <a:cubicBezTo>
                        <a:pt x="498" y="23"/>
                        <a:pt x="511" y="1"/>
                        <a:pt x="522" y="1"/>
                      </a:cubicBezTo>
                      <a:cubicBezTo>
                        <a:pt x="533" y="1"/>
                        <a:pt x="543" y="21"/>
                        <a:pt x="554" y="21"/>
                      </a:cubicBezTo>
                      <a:cubicBezTo>
                        <a:pt x="565" y="21"/>
                        <a:pt x="574" y="1"/>
                        <a:pt x="586" y="1"/>
                      </a:cubicBezTo>
                      <a:cubicBezTo>
                        <a:pt x="598" y="1"/>
                        <a:pt x="611" y="21"/>
                        <a:pt x="624" y="21"/>
                      </a:cubicBezTo>
                      <a:cubicBezTo>
                        <a:pt x="637" y="21"/>
                        <a:pt x="650" y="1"/>
                        <a:pt x="662" y="1"/>
                      </a:cubicBezTo>
                      <a:cubicBezTo>
                        <a:pt x="674" y="1"/>
                        <a:pt x="686" y="21"/>
                        <a:pt x="698" y="21"/>
                      </a:cubicBezTo>
                      <a:cubicBezTo>
                        <a:pt x="710" y="21"/>
                        <a:pt x="720" y="3"/>
                        <a:pt x="732" y="3"/>
                      </a:cubicBezTo>
                      <a:cubicBezTo>
                        <a:pt x="744" y="3"/>
                        <a:pt x="759" y="23"/>
                        <a:pt x="770" y="23"/>
                      </a:cubicBezTo>
                      <a:cubicBezTo>
                        <a:pt x="781" y="23"/>
                        <a:pt x="789" y="1"/>
                        <a:pt x="800" y="1"/>
                      </a:cubicBezTo>
                      <a:cubicBezTo>
                        <a:pt x="811" y="1"/>
                        <a:pt x="824" y="23"/>
                        <a:pt x="836" y="23"/>
                      </a:cubicBezTo>
                      <a:cubicBezTo>
                        <a:pt x="848" y="23"/>
                        <a:pt x="858" y="3"/>
                        <a:pt x="870" y="3"/>
                      </a:cubicBezTo>
                      <a:cubicBezTo>
                        <a:pt x="882" y="3"/>
                        <a:pt x="894" y="21"/>
                        <a:pt x="906" y="21"/>
                      </a:cubicBezTo>
                      <a:cubicBezTo>
                        <a:pt x="918" y="21"/>
                        <a:pt x="932" y="3"/>
                        <a:pt x="944" y="3"/>
                      </a:cubicBezTo>
                      <a:cubicBezTo>
                        <a:pt x="956" y="3"/>
                        <a:pt x="969" y="21"/>
                        <a:pt x="980" y="21"/>
                      </a:cubicBezTo>
                      <a:cubicBezTo>
                        <a:pt x="991" y="21"/>
                        <a:pt x="1000" y="1"/>
                        <a:pt x="1012" y="1"/>
                      </a:cubicBezTo>
                      <a:cubicBezTo>
                        <a:pt x="1024" y="1"/>
                        <a:pt x="1040" y="21"/>
                        <a:pt x="1052" y="21"/>
                      </a:cubicBezTo>
                      <a:cubicBezTo>
                        <a:pt x="1064" y="21"/>
                        <a:pt x="1071" y="1"/>
                        <a:pt x="1082" y="1"/>
                      </a:cubicBezTo>
                      <a:cubicBezTo>
                        <a:pt x="1093" y="1"/>
                        <a:pt x="1106" y="21"/>
                        <a:pt x="1118" y="21"/>
                      </a:cubicBezTo>
                      <a:cubicBezTo>
                        <a:pt x="1130" y="21"/>
                        <a:pt x="1144" y="1"/>
                        <a:pt x="1156" y="1"/>
                      </a:cubicBezTo>
                      <a:cubicBezTo>
                        <a:pt x="1168" y="1"/>
                        <a:pt x="1181" y="21"/>
                        <a:pt x="1190" y="21"/>
                      </a:cubicBezTo>
                      <a:cubicBezTo>
                        <a:pt x="1199" y="21"/>
                        <a:pt x="1209" y="5"/>
                        <a:pt x="1212" y="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04" name="Freeform 46"/>
                <p:cNvSpPr>
                  <a:spLocks/>
                </p:cNvSpPr>
                <p:nvPr/>
              </p:nvSpPr>
              <p:spPr bwMode="auto">
                <a:xfrm>
                  <a:off x="2367" y="1431"/>
                  <a:ext cx="1091" cy="22"/>
                </a:xfrm>
                <a:custGeom>
                  <a:avLst/>
                  <a:gdLst>
                    <a:gd name="T0" fmla="*/ 0 w 1212"/>
                    <a:gd name="T1" fmla="*/ 8 h 25"/>
                    <a:gd name="T2" fmla="*/ 13 w 1212"/>
                    <a:gd name="T3" fmla="*/ 1 h 25"/>
                    <a:gd name="T4" fmla="*/ 32 w 1212"/>
                    <a:gd name="T5" fmla="*/ 10 h 25"/>
                    <a:gd name="T6" fmla="*/ 50 w 1212"/>
                    <a:gd name="T7" fmla="*/ 3 h 25"/>
                    <a:gd name="T8" fmla="*/ 69 w 1212"/>
                    <a:gd name="T9" fmla="*/ 10 h 25"/>
                    <a:gd name="T10" fmla="*/ 91 w 1212"/>
                    <a:gd name="T11" fmla="*/ 3 h 25"/>
                    <a:gd name="T12" fmla="*/ 108 w 1212"/>
                    <a:gd name="T13" fmla="*/ 11 h 25"/>
                    <a:gd name="T14" fmla="*/ 127 w 1212"/>
                    <a:gd name="T15" fmla="*/ 3 h 25"/>
                    <a:gd name="T16" fmla="*/ 146 w 1212"/>
                    <a:gd name="T17" fmla="*/ 10 h 25"/>
                    <a:gd name="T18" fmla="*/ 162 w 1212"/>
                    <a:gd name="T19" fmla="*/ 3 h 25"/>
                    <a:gd name="T20" fmla="*/ 182 w 1212"/>
                    <a:gd name="T21" fmla="*/ 11 h 25"/>
                    <a:gd name="T22" fmla="*/ 203 w 1212"/>
                    <a:gd name="T23" fmla="*/ 1 h 25"/>
                    <a:gd name="T24" fmla="*/ 221 w 1212"/>
                    <a:gd name="T25" fmla="*/ 11 h 25"/>
                    <a:gd name="T26" fmla="*/ 239 w 1212"/>
                    <a:gd name="T27" fmla="*/ 3 h 25"/>
                    <a:gd name="T28" fmla="*/ 258 w 1212"/>
                    <a:gd name="T29" fmla="*/ 11 h 25"/>
                    <a:gd name="T30" fmla="*/ 278 w 1212"/>
                    <a:gd name="T31" fmla="*/ 1 h 25"/>
                    <a:gd name="T32" fmla="*/ 295 w 1212"/>
                    <a:gd name="T33" fmla="*/ 10 h 25"/>
                    <a:gd name="T34" fmla="*/ 311 w 1212"/>
                    <a:gd name="T35" fmla="*/ 1 h 25"/>
                    <a:gd name="T36" fmla="*/ 332 w 1212"/>
                    <a:gd name="T37" fmla="*/ 10 h 25"/>
                    <a:gd name="T38" fmla="*/ 352 w 1212"/>
                    <a:gd name="T39" fmla="*/ 1 h 25"/>
                    <a:gd name="T40" fmla="*/ 371 w 1212"/>
                    <a:gd name="T41" fmla="*/ 10 h 25"/>
                    <a:gd name="T42" fmla="*/ 390 w 1212"/>
                    <a:gd name="T43" fmla="*/ 3 h 25"/>
                    <a:gd name="T44" fmla="*/ 410 w 1212"/>
                    <a:gd name="T45" fmla="*/ 11 h 25"/>
                    <a:gd name="T46" fmla="*/ 426 w 1212"/>
                    <a:gd name="T47" fmla="*/ 1 h 25"/>
                    <a:gd name="T48" fmla="*/ 445 w 1212"/>
                    <a:gd name="T49" fmla="*/ 11 h 25"/>
                    <a:gd name="T50" fmla="*/ 464 w 1212"/>
                    <a:gd name="T51" fmla="*/ 3 h 25"/>
                    <a:gd name="T52" fmla="*/ 482 w 1212"/>
                    <a:gd name="T53" fmla="*/ 10 h 25"/>
                    <a:gd name="T54" fmla="*/ 502 w 1212"/>
                    <a:gd name="T55" fmla="*/ 3 h 25"/>
                    <a:gd name="T56" fmla="*/ 522 w 1212"/>
                    <a:gd name="T57" fmla="*/ 10 h 25"/>
                    <a:gd name="T58" fmla="*/ 538 w 1212"/>
                    <a:gd name="T59" fmla="*/ 1 h 25"/>
                    <a:gd name="T60" fmla="*/ 559 w 1212"/>
                    <a:gd name="T61" fmla="*/ 10 h 25"/>
                    <a:gd name="T62" fmla="*/ 575 w 1212"/>
                    <a:gd name="T63" fmla="*/ 1 h 25"/>
                    <a:gd name="T64" fmla="*/ 596 w 1212"/>
                    <a:gd name="T65" fmla="*/ 10 h 25"/>
                    <a:gd name="T66" fmla="*/ 615 w 1212"/>
                    <a:gd name="T67" fmla="*/ 1 h 25"/>
                    <a:gd name="T68" fmla="*/ 633 w 1212"/>
                    <a:gd name="T69" fmla="*/ 10 h 25"/>
                    <a:gd name="T70" fmla="*/ 645 w 1212"/>
                    <a:gd name="T71" fmla="*/ 3 h 2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12"/>
                    <a:gd name="T109" fmla="*/ 0 h 25"/>
                    <a:gd name="T110" fmla="*/ 1212 w 1212"/>
                    <a:gd name="T111" fmla="*/ 25 h 2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12" h="25">
                      <a:moveTo>
                        <a:pt x="0" y="17"/>
                      </a:moveTo>
                      <a:cubicBezTo>
                        <a:pt x="7" y="8"/>
                        <a:pt x="14" y="0"/>
                        <a:pt x="24" y="1"/>
                      </a:cubicBezTo>
                      <a:cubicBezTo>
                        <a:pt x="34" y="2"/>
                        <a:pt x="49" y="21"/>
                        <a:pt x="60" y="21"/>
                      </a:cubicBezTo>
                      <a:cubicBezTo>
                        <a:pt x="71" y="21"/>
                        <a:pt x="80" y="3"/>
                        <a:pt x="92" y="3"/>
                      </a:cubicBezTo>
                      <a:cubicBezTo>
                        <a:pt x="104" y="3"/>
                        <a:pt x="117" y="21"/>
                        <a:pt x="130" y="21"/>
                      </a:cubicBezTo>
                      <a:cubicBezTo>
                        <a:pt x="143" y="21"/>
                        <a:pt x="158" y="2"/>
                        <a:pt x="170" y="3"/>
                      </a:cubicBezTo>
                      <a:cubicBezTo>
                        <a:pt x="182" y="4"/>
                        <a:pt x="191" y="25"/>
                        <a:pt x="202" y="25"/>
                      </a:cubicBezTo>
                      <a:cubicBezTo>
                        <a:pt x="213" y="25"/>
                        <a:pt x="226" y="4"/>
                        <a:pt x="238" y="3"/>
                      </a:cubicBezTo>
                      <a:cubicBezTo>
                        <a:pt x="250" y="2"/>
                        <a:pt x="263" y="21"/>
                        <a:pt x="274" y="21"/>
                      </a:cubicBezTo>
                      <a:cubicBezTo>
                        <a:pt x="285" y="21"/>
                        <a:pt x="293" y="3"/>
                        <a:pt x="304" y="3"/>
                      </a:cubicBezTo>
                      <a:cubicBezTo>
                        <a:pt x="315" y="3"/>
                        <a:pt x="329" y="23"/>
                        <a:pt x="342" y="23"/>
                      </a:cubicBezTo>
                      <a:cubicBezTo>
                        <a:pt x="355" y="23"/>
                        <a:pt x="370" y="1"/>
                        <a:pt x="382" y="1"/>
                      </a:cubicBezTo>
                      <a:cubicBezTo>
                        <a:pt x="394" y="1"/>
                        <a:pt x="405" y="23"/>
                        <a:pt x="416" y="23"/>
                      </a:cubicBezTo>
                      <a:cubicBezTo>
                        <a:pt x="427" y="23"/>
                        <a:pt x="438" y="3"/>
                        <a:pt x="450" y="3"/>
                      </a:cubicBezTo>
                      <a:cubicBezTo>
                        <a:pt x="462" y="3"/>
                        <a:pt x="474" y="23"/>
                        <a:pt x="486" y="23"/>
                      </a:cubicBezTo>
                      <a:cubicBezTo>
                        <a:pt x="498" y="23"/>
                        <a:pt x="511" y="1"/>
                        <a:pt x="522" y="1"/>
                      </a:cubicBezTo>
                      <a:cubicBezTo>
                        <a:pt x="533" y="1"/>
                        <a:pt x="543" y="21"/>
                        <a:pt x="554" y="21"/>
                      </a:cubicBezTo>
                      <a:cubicBezTo>
                        <a:pt x="565" y="21"/>
                        <a:pt x="574" y="1"/>
                        <a:pt x="586" y="1"/>
                      </a:cubicBezTo>
                      <a:cubicBezTo>
                        <a:pt x="598" y="1"/>
                        <a:pt x="611" y="21"/>
                        <a:pt x="624" y="21"/>
                      </a:cubicBezTo>
                      <a:cubicBezTo>
                        <a:pt x="637" y="21"/>
                        <a:pt x="650" y="1"/>
                        <a:pt x="662" y="1"/>
                      </a:cubicBezTo>
                      <a:cubicBezTo>
                        <a:pt x="674" y="1"/>
                        <a:pt x="686" y="21"/>
                        <a:pt x="698" y="21"/>
                      </a:cubicBezTo>
                      <a:cubicBezTo>
                        <a:pt x="710" y="21"/>
                        <a:pt x="720" y="3"/>
                        <a:pt x="732" y="3"/>
                      </a:cubicBezTo>
                      <a:cubicBezTo>
                        <a:pt x="744" y="3"/>
                        <a:pt x="759" y="23"/>
                        <a:pt x="770" y="23"/>
                      </a:cubicBezTo>
                      <a:cubicBezTo>
                        <a:pt x="781" y="23"/>
                        <a:pt x="789" y="1"/>
                        <a:pt x="800" y="1"/>
                      </a:cubicBezTo>
                      <a:cubicBezTo>
                        <a:pt x="811" y="1"/>
                        <a:pt x="824" y="23"/>
                        <a:pt x="836" y="23"/>
                      </a:cubicBezTo>
                      <a:cubicBezTo>
                        <a:pt x="848" y="23"/>
                        <a:pt x="858" y="3"/>
                        <a:pt x="870" y="3"/>
                      </a:cubicBezTo>
                      <a:cubicBezTo>
                        <a:pt x="882" y="3"/>
                        <a:pt x="894" y="21"/>
                        <a:pt x="906" y="21"/>
                      </a:cubicBezTo>
                      <a:cubicBezTo>
                        <a:pt x="918" y="21"/>
                        <a:pt x="932" y="3"/>
                        <a:pt x="944" y="3"/>
                      </a:cubicBezTo>
                      <a:cubicBezTo>
                        <a:pt x="956" y="3"/>
                        <a:pt x="969" y="21"/>
                        <a:pt x="980" y="21"/>
                      </a:cubicBezTo>
                      <a:cubicBezTo>
                        <a:pt x="991" y="21"/>
                        <a:pt x="1000" y="1"/>
                        <a:pt x="1012" y="1"/>
                      </a:cubicBezTo>
                      <a:cubicBezTo>
                        <a:pt x="1024" y="1"/>
                        <a:pt x="1040" y="21"/>
                        <a:pt x="1052" y="21"/>
                      </a:cubicBezTo>
                      <a:cubicBezTo>
                        <a:pt x="1064" y="21"/>
                        <a:pt x="1071" y="1"/>
                        <a:pt x="1082" y="1"/>
                      </a:cubicBezTo>
                      <a:cubicBezTo>
                        <a:pt x="1093" y="1"/>
                        <a:pt x="1106" y="21"/>
                        <a:pt x="1118" y="21"/>
                      </a:cubicBezTo>
                      <a:cubicBezTo>
                        <a:pt x="1130" y="21"/>
                        <a:pt x="1144" y="1"/>
                        <a:pt x="1156" y="1"/>
                      </a:cubicBezTo>
                      <a:cubicBezTo>
                        <a:pt x="1168" y="1"/>
                        <a:pt x="1181" y="21"/>
                        <a:pt x="1190" y="21"/>
                      </a:cubicBezTo>
                      <a:cubicBezTo>
                        <a:pt x="1199" y="21"/>
                        <a:pt x="1209" y="5"/>
                        <a:pt x="1212" y="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05" name="Freeform 47"/>
                <p:cNvSpPr>
                  <a:spLocks/>
                </p:cNvSpPr>
                <p:nvPr/>
              </p:nvSpPr>
              <p:spPr bwMode="auto">
                <a:xfrm>
                  <a:off x="2365" y="1602"/>
                  <a:ext cx="1091" cy="22"/>
                </a:xfrm>
                <a:custGeom>
                  <a:avLst/>
                  <a:gdLst>
                    <a:gd name="T0" fmla="*/ 0 w 1212"/>
                    <a:gd name="T1" fmla="*/ 8 h 25"/>
                    <a:gd name="T2" fmla="*/ 13 w 1212"/>
                    <a:gd name="T3" fmla="*/ 1 h 25"/>
                    <a:gd name="T4" fmla="*/ 32 w 1212"/>
                    <a:gd name="T5" fmla="*/ 10 h 25"/>
                    <a:gd name="T6" fmla="*/ 50 w 1212"/>
                    <a:gd name="T7" fmla="*/ 3 h 25"/>
                    <a:gd name="T8" fmla="*/ 69 w 1212"/>
                    <a:gd name="T9" fmla="*/ 10 h 25"/>
                    <a:gd name="T10" fmla="*/ 91 w 1212"/>
                    <a:gd name="T11" fmla="*/ 3 h 25"/>
                    <a:gd name="T12" fmla="*/ 108 w 1212"/>
                    <a:gd name="T13" fmla="*/ 11 h 25"/>
                    <a:gd name="T14" fmla="*/ 127 w 1212"/>
                    <a:gd name="T15" fmla="*/ 3 h 25"/>
                    <a:gd name="T16" fmla="*/ 146 w 1212"/>
                    <a:gd name="T17" fmla="*/ 10 h 25"/>
                    <a:gd name="T18" fmla="*/ 162 w 1212"/>
                    <a:gd name="T19" fmla="*/ 3 h 25"/>
                    <a:gd name="T20" fmla="*/ 182 w 1212"/>
                    <a:gd name="T21" fmla="*/ 11 h 25"/>
                    <a:gd name="T22" fmla="*/ 203 w 1212"/>
                    <a:gd name="T23" fmla="*/ 1 h 25"/>
                    <a:gd name="T24" fmla="*/ 221 w 1212"/>
                    <a:gd name="T25" fmla="*/ 11 h 25"/>
                    <a:gd name="T26" fmla="*/ 239 w 1212"/>
                    <a:gd name="T27" fmla="*/ 3 h 25"/>
                    <a:gd name="T28" fmla="*/ 258 w 1212"/>
                    <a:gd name="T29" fmla="*/ 11 h 25"/>
                    <a:gd name="T30" fmla="*/ 278 w 1212"/>
                    <a:gd name="T31" fmla="*/ 1 h 25"/>
                    <a:gd name="T32" fmla="*/ 295 w 1212"/>
                    <a:gd name="T33" fmla="*/ 10 h 25"/>
                    <a:gd name="T34" fmla="*/ 311 w 1212"/>
                    <a:gd name="T35" fmla="*/ 1 h 25"/>
                    <a:gd name="T36" fmla="*/ 332 w 1212"/>
                    <a:gd name="T37" fmla="*/ 10 h 25"/>
                    <a:gd name="T38" fmla="*/ 352 w 1212"/>
                    <a:gd name="T39" fmla="*/ 1 h 25"/>
                    <a:gd name="T40" fmla="*/ 371 w 1212"/>
                    <a:gd name="T41" fmla="*/ 10 h 25"/>
                    <a:gd name="T42" fmla="*/ 390 w 1212"/>
                    <a:gd name="T43" fmla="*/ 3 h 25"/>
                    <a:gd name="T44" fmla="*/ 410 w 1212"/>
                    <a:gd name="T45" fmla="*/ 11 h 25"/>
                    <a:gd name="T46" fmla="*/ 426 w 1212"/>
                    <a:gd name="T47" fmla="*/ 1 h 25"/>
                    <a:gd name="T48" fmla="*/ 445 w 1212"/>
                    <a:gd name="T49" fmla="*/ 11 h 25"/>
                    <a:gd name="T50" fmla="*/ 464 w 1212"/>
                    <a:gd name="T51" fmla="*/ 3 h 25"/>
                    <a:gd name="T52" fmla="*/ 482 w 1212"/>
                    <a:gd name="T53" fmla="*/ 10 h 25"/>
                    <a:gd name="T54" fmla="*/ 502 w 1212"/>
                    <a:gd name="T55" fmla="*/ 3 h 25"/>
                    <a:gd name="T56" fmla="*/ 522 w 1212"/>
                    <a:gd name="T57" fmla="*/ 10 h 25"/>
                    <a:gd name="T58" fmla="*/ 538 w 1212"/>
                    <a:gd name="T59" fmla="*/ 1 h 25"/>
                    <a:gd name="T60" fmla="*/ 559 w 1212"/>
                    <a:gd name="T61" fmla="*/ 10 h 25"/>
                    <a:gd name="T62" fmla="*/ 575 w 1212"/>
                    <a:gd name="T63" fmla="*/ 1 h 25"/>
                    <a:gd name="T64" fmla="*/ 596 w 1212"/>
                    <a:gd name="T65" fmla="*/ 10 h 25"/>
                    <a:gd name="T66" fmla="*/ 615 w 1212"/>
                    <a:gd name="T67" fmla="*/ 1 h 25"/>
                    <a:gd name="T68" fmla="*/ 633 w 1212"/>
                    <a:gd name="T69" fmla="*/ 10 h 25"/>
                    <a:gd name="T70" fmla="*/ 645 w 1212"/>
                    <a:gd name="T71" fmla="*/ 3 h 2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12"/>
                    <a:gd name="T109" fmla="*/ 0 h 25"/>
                    <a:gd name="T110" fmla="*/ 1212 w 1212"/>
                    <a:gd name="T111" fmla="*/ 25 h 2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12" h="25">
                      <a:moveTo>
                        <a:pt x="0" y="17"/>
                      </a:moveTo>
                      <a:cubicBezTo>
                        <a:pt x="7" y="8"/>
                        <a:pt x="14" y="0"/>
                        <a:pt x="24" y="1"/>
                      </a:cubicBezTo>
                      <a:cubicBezTo>
                        <a:pt x="34" y="2"/>
                        <a:pt x="49" y="21"/>
                        <a:pt x="60" y="21"/>
                      </a:cubicBezTo>
                      <a:cubicBezTo>
                        <a:pt x="71" y="21"/>
                        <a:pt x="80" y="3"/>
                        <a:pt x="92" y="3"/>
                      </a:cubicBezTo>
                      <a:cubicBezTo>
                        <a:pt x="104" y="3"/>
                        <a:pt x="117" y="21"/>
                        <a:pt x="130" y="21"/>
                      </a:cubicBezTo>
                      <a:cubicBezTo>
                        <a:pt x="143" y="21"/>
                        <a:pt x="158" y="2"/>
                        <a:pt x="170" y="3"/>
                      </a:cubicBezTo>
                      <a:cubicBezTo>
                        <a:pt x="182" y="4"/>
                        <a:pt x="191" y="25"/>
                        <a:pt x="202" y="25"/>
                      </a:cubicBezTo>
                      <a:cubicBezTo>
                        <a:pt x="213" y="25"/>
                        <a:pt x="226" y="4"/>
                        <a:pt x="238" y="3"/>
                      </a:cubicBezTo>
                      <a:cubicBezTo>
                        <a:pt x="250" y="2"/>
                        <a:pt x="263" y="21"/>
                        <a:pt x="274" y="21"/>
                      </a:cubicBezTo>
                      <a:cubicBezTo>
                        <a:pt x="285" y="21"/>
                        <a:pt x="293" y="3"/>
                        <a:pt x="304" y="3"/>
                      </a:cubicBezTo>
                      <a:cubicBezTo>
                        <a:pt x="315" y="3"/>
                        <a:pt x="329" y="23"/>
                        <a:pt x="342" y="23"/>
                      </a:cubicBezTo>
                      <a:cubicBezTo>
                        <a:pt x="355" y="23"/>
                        <a:pt x="370" y="1"/>
                        <a:pt x="382" y="1"/>
                      </a:cubicBezTo>
                      <a:cubicBezTo>
                        <a:pt x="394" y="1"/>
                        <a:pt x="405" y="23"/>
                        <a:pt x="416" y="23"/>
                      </a:cubicBezTo>
                      <a:cubicBezTo>
                        <a:pt x="427" y="23"/>
                        <a:pt x="438" y="3"/>
                        <a:pt x="450" y="3"/>
                      </a:cubicBezTo>
                      <a:cubicBezTo>
                        <a:pt x="462" y="3"/>
                        <a:pt x="474" y="23"/>
                        <a:pt x="486" y="23"/>
                      </a:cubicBezTo>
                      <a:cubicBezTo>
                        <a:pt x="498" y="23"/>
                        <a:pt x="511" y="1"/>
                        <a:pt x="522" y="1"/>
                      </a:cubicBezTo>
                      <a:cubicBezTo>
                        <a:pt x="533" y="1"/>
                        <a:pt x="543" y="21"/>
                        <a:pt x="554" y="21"/>
                      </a:cubicBezTo>
                      <a:cubicBezTo>
                        <a:pt x="565" y="21"/>
                        <a:pt x="574" y="1"/>
                        <a:pt x="586" y="1"/>
                      </a:cubicBezTo>
                      <a:cubicBezTo>
                        <a:pt x="598" y="1"/>
                        <a:pt x="611" y="21"/>
                        <a:pt x="624" y="21"/>
                      </a:cubicBezTo>
                      <a:cubicBezTo>
                        <a:pt x="637" y="21"/>
                        <a:pt x="650" y="1"/>
                        <a:pt x="662" y="1"/>
                      </a:cubicBezTo>
                      <a:cubicBezTo>
                        <a:pt x="674" y="1"/>
                        <a:pt x="686" y="21"/>
                        <a:pt x="698" y="21"/>
                      </a:cubicBezTo>
                      <a:cubicBezTo>
                        <a:pt x="710" y="21"/>
                        <a:pt x="720" y="3"/>
                        <a:pt x="732" y="3"/>
                      </a:cubicBezTo>
                      <a:cubicBezTo>
                        <a:pt x="744" y="3"/>
                        <a:pt x="759" y="23"/>
                        <a:pt x="770" y="23"/>
                      </a:cubicBezTo>
                      <a:cubicBezTo>
                        <a:pt x="781" y="23"/>
                        <a:pt x="789" y="1"/>
                        <a:pt x="800" y="1"/>
                      </a:cubicBezTo>
                      <a:cubicBezTo>
                        <a:pt x="811" y="1"/>
                        <a:pt x="824" y="23"/>
                        <a:pt x="836" y="23"/>
                      </a:cubicBezTo>
                      <a:cubicBezTo>
                        <a:pt x="848" y="23"/>
                        <a:pt x="858" y="3"/>
                        <a:pt x="870" y="3"/>
                      </a:cubicBezTo>
                      <a:cubicBezTo>
                        <a:pt x="882" y="3"/>
                        <a:pt x="894" y="21"/>
                        <a:pt x="906" y="21"/>
                      </a:cubicBezTo>
                      <a:cubicBezTo>
                        <a:pt x="918" y="21"/>
                        <a:pt x="932" y="3"/>
                        <a:pt x="944" y="3"/>
                      </a:cubicBezTo>
                      <a:cubicBezTo>
                        <a:pt x="956" y="3"/>
                        <a:pt x="969" y="21"/>
                        <a:pt x="980" y="21"/>
                      </a:cubicBezTo>
                      <a:cubicBezTo>
                        <a:pt x="991" y="21"/>
                        <a:pt x="1000" y="1"/>
                        <a:pt x="1012" y="1"/>
                      </a:cubicBezTo>
                      <a:cubicBezTo>
                        <a:pt x="1024" y="1"/>
                        <a:pt x="1040" y="21"/>
                        <a:pt x="1052" y="21"/>
                      </a:cubicBezTo>
                      <a:cubicBezTo>
                        <a:pt x="1064" y="21"/>
                        <a:pt x="1071" y="1"/>
                        <a:pt x="1082" y="1"/>
                      </a:cubicBezTo>
                      <a:cubicBezTo>
                        <a:pt x="1093" y="1"/>
                        <a:pt x="1106" y="21"/>
                        <a:pt x="1118" y="21"/>
                      </a:cubicBezTo>
                      <a:cubicBezTo>
                        <a:pt x="1130" y="21"/>
                        <a:pt x="1144" y="1"/>
                        <a:pt x="1156" y="1"/>
                      </a:cubicBezTo>
                      <a:cubicBezTo>
                        <a:pt x="1168" y="1"/>
                        <a:pt x="1181" y="21"/>
                        <a:pt x="1190" y="21"/>
                      </a:cubicBezTo>
                      <a:cubicBezTo>
                        <a:pt x="1199" y="21"/>
                        <a:pt x="1209" y="5"/>
                        <a:pt x="1212" y="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06" name="Freeform 48"/>
                <p:cNvSpPr>
                  <a:spLocks/>
                </p:cNvSpPr>
                <p:nvPr/>
              </p:nvSpPr>
              <p:spPr bwMode="auto">
                <a:xfrm>
                  <a:off x="2369" y="1781"/>
                  <a:ext cx="1090" cy="22"/>
                </a:xfrm>
                <a:custGeom>
                  <a:avLst/>
                  <a:gdLst>
                    <a:gd name="T0" fmla="*/ 0 w 1212"/>
                    <a:gd name="T1" fmla="*/ 8 h 25"/>
                    <a:gd name="T2" fmla="*/ 13 w 1212"/>
                    <a:gd name="T3" fmla="*/ 1 h 25"/>
                    <a:gd name="T4" fmla="*/ 32 w 1212"/>
                    <a:gd name="T5" fmla="*/ 10 h 25"/>
                    <a:gd name="T6" fmla="*/ 49 w 1212"/>
                    <a:gd name="T7" fmla="*/ 3 h 25"/>
                    <a:gd name="T8" fmla="*/ 68 w 1212"/>
                    <a:gd name="T9" fmla="*/ 10 h 25"/>
                    <a:gd name="T10" fmla="*/ 91 w 1212"/>
                    <a:gd name="T11" fmla="*/ 3 h 25"/>
                    <a:gd name="T12" fmla="*/ 107 w 1212"/>
                    <a:gd name="T13" fmla="*/ 11 h 25"/>
                    <a:gd name="T14" fmla="*/ 126 w 1212"/>
                    <a:gd name="T15" fmla="*/ 3 h 25"/>
                    <a:gd name="T16" fmla="*/ 145 w 1212"/>
                    <a:gd name="T17" fmla="*/ 10 h 25"/>
                    <a:gd name="T18" fmla="*/ 161 w 1212"/>
                    <a:gd name="T19" fmla="*/ 3 h 25"/>
                    <a:gd name="T20" fmla="*/ 181 w 1212"/>
                    <a:gd name="T21" fmla="*/ 11 h 25"/>
                    <a:gd name="T22" fmla="*/ 202 w 1212"/>
                    <a:gd name="T23" fmla="*/ 1 h 25"/>
                    <a:gd name="T24" fmla="*/ 220 w 1212"/>
                    <a:gd name="T25" fmla="*/ 11 h 25"/>
                    <a:gd name="T26" fmla="*/ 237 w 1212"/>
                    <a:gd name="T27" fmla="*/ 3 h 25"/>
                    <a:gd name="T28" fmla="*/ 256 w 1212"/>
                    <a:gd name="T29" fmla="*/ 11 h 25"/>
                    <a:gd name="T30" fmla="*/ 277 w 1212"/>
                    <a:gd name="T31" fmla="*/ 1 h 25"/>
                    <a:gd name="T32" fmla="*/ 293 w 1212"/>
                    <a:gd name="T33" fmla="*/ 10 h 25"/>
                    <a:gd name="T34" fmla="*/ 309 w 1212"/>
                    <a:gd name="T35" fmla="*/ 1 h 25"/>
                    <a:gd name="T36" fmla="*/ 330 w 1212"/>
                    <a:gd name="T37" fmla="*/ 10 h 25"/>
                    <a:gd name="T38" fmla="*/ 350 w 1212"/>
                    <a:gd name="T39" fmla="*/ 1 h 25"/>
                    <a:gd name="T40" fmla="*/ 370 w 1212"/>
                    <a:gd name="T41" fmla="*/ 10 h 25"/>
                    <a:gd name="T42" fmla="*/ 387 w 1212"/>
                    <a:gd name="T43" fmla="*/ 3 h 25"/>
                    <a:gd name="T44" fmla="*/ 407 w 1212"/>
                    <a:gd name="T45" fmla="*/ 11 h 25"/>
                    <a:gd name="T46" fmla="*/ 423 w 1212"/>
                    <a:gd name="T47" fmla="*/ 1 h 25"/>
                    <a:gd name="T48" fmla="*/ 442 w 1212"/>
                    <a:gd name="T49" fmla="*/ 11 h 25"/>
                    <a:gd name="T50" fmla="*/ 460 w 1212"/>
                    <a:gd name="T51" fmla="*/ 3 h 25"/>
                    <a:gd name="T52" fmla="*/ 479 w 1212"/>
                    <a:gd name="T53" fmla="*/ 10 h 25"/>
                    <a:gd name="T54" fmla="*/ 500 w 1212"/>
                    <a:gd name="T55" fmla="*/ 3 h 25"/>
                    <a:gd name="T56" fmla="*/ 518 w 1212"/>
                    <a:gd name="T57" fmla="*/ 10 h 25"/>
                    <a:gd name="T58" fmla="*/ 535 w 1212"/>
                    <a:gd name="T59" fmla="*/ 1 h 25"/>
                    <a:gd name="T60" fmla="*/ 557 w 1212"/>
                    <a:gd name="T61" fmla="*/ 10 h 25"/>
                    <a:gd name="T62" fmla="*/ 573 w 1212"/>
                    <a:gd name="T63" fmla="*/ 1 h 25"/>
                    <a:gd name="T64" fmla="*/ 591 w 1212"/>
                    <a:gd name="T65" fmla="*/ 10 h 25"/>
                    <a:gd name="T66" fmla="*/ 612 w 1212"/>
                    <a:gd name="T67" fmla="*/ 1 h 25"/>
                    <a:gd name="T68" fmla="*/ 630 w 1212"/>
                    <a:gd name="T69" fmla="*/ 10 h 25"/>
                    <a:gd name="T70" fmla="*/ 640 w 1212"/>
                    <a:gd name="T71" fmla="*/ 3 h 2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12"/>
                    <a:gd name="T109" fmla="*/ 0 h 25"/>
                    <a:gd name="T110" fmla="*/ 1212 w 1212"/>
                    <a:gd name="T111" fmla="*/ 25 h 2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12" h="25">
                      <a:moveTo>
                        <a:pt x="0" y="17"/>
                      </a:moveTo>
                      <a:cubicBezTo>
                        <a:pt x="7" y="8"/>
                        <a:pt x="14" y="0"/>
                        <a:pt x="24" y="1"/>
                      </a:cubicBezTo>
                      <a:cubicBezTo>
                        <a:pt x="34" y="2"/>
                        <a:pt x="49" y="21"/>
                        <a:pt x="60" y="21"/>
                      </a:cubicBezTo>
                      <a:cubicBezTo>
                        <a:pt x="71" y="21"/>
                        <a:pt x="80" y="3"/>
                        <a:pt x="92" y="3"/>
                      </a:cubicBezTo>
                      <a:cubicBezTo>
                        <a:pt x="104" y="3"/>
                        <a:pt x="117" y="21"/>
                        <a:pt x="130" y="21"/>
                      </a:cubicBezTo>
                      <a:cubicBezTo>
                        <a:pt x="143" y="21"/>
                        <a:pt x="158" y="2"/>
                        <a:pt x="170" y="3"/>
                      </a:cubicBezTo>
                      <a:cubicBezTo>
                        <a:pt x="182" y="4"/>
                        <a:pt x="191" y="25"/>
                        <a:pt x="202" y="25"/>
                      </a:cubicBezTo>
                      <a:cubicBezTo>
                        <a:pt x="213" y="25"/>
                        <a:pt x="226" y="4"/>
                        <a:pt x="238" y="3"/>
                      </a:cubicBezTo>
                      <a:cubicBezTo>
                        <a:pt x="250" y="2"/>
                        <a:pt x="263" y="21"/>
                        <a:pt x="274" y="21"/>
                      </a:cubicBezTo>
                      <a:cubicBezTo>
                        <a:pt x="285" y="21"/>
                        <a:pt x="293" y="3"/>
                        <a:pt x="304" y="3"/>
                      </a:cubicBezTo>
                      <a:cubicBezTo>
                        <a:pt x="315" y="3"/>
                        <a:pt x="329" y="23"/>
                        <a:pt x="342" y="23"/>
                      </a:cubicBezTo>
                      <a:cubicBezTo>
                        <a:pt x="355" y="23"/>
                        <a:pt x="370" y="1"/>
                        <a:pt x="382" y="1"/>
                      </a:cubicBezTo>
                      <a:cubicBezTo>
                        <a:pt x="394" y="1"/>
                        <a:pt x="405" y="23"/>
                        <a:pt x="416" y="23"/>
                      </a:cubicBezTo>
                      <a:cubicBezTo>
                        <a:pt x="427" y="23"/>
                        <a:pt x="438" y="3"/>
                        <a:pt x="450" y="3"/>
                      </a:cubicBezTo>
                      <a:cubicBezTo>
                        <a:pt x="462" y="3"/>
                        <a:pt x="474" y="23"/>
                        <a:pt x="486" y="23"/>
                      </a:cubicBezTo>
                      <a:cubicBezTo>
                        <a:pt x="498" y="23"/>
                        <a:pt x="511" y="1"/>
                        <a:pt x="522" y="1"/>
                      </a:cubicBezTo>
                      <a:cubicBezTo>
                        <a:pt x="533" y="1"/>
                        <a:pt x="543" y="21"/>
                        <a:pt x="554" y="21"/>
                      </a:cubicBezTo>
                      <a:cubicBezTo>
                        <a:pt x="565" y="21"/>
                        <a:pt x="574" y="1"/>
                        <a:pt x="586" y="1"/>
                      </a:cubicBezTo>
                      <a:cubicBezTo>
                        <a:pt x="598" y="1"/>
                        <a:pt x="611" y="21"/>
                        <a:pt x="624" y="21"/>
                      </a:cubicBezTo>
                      <a:cubicBezTo>
                        <a:pt x="637" y="21"/>
                        <a:pt x="650" y="1"/>
                        <a:pt x="662" y="1"/>
                      </a:cubicBezTo>
                      <a:cubicBezTo>
                        <a:pt x="674" y="1"/>
                        <a:pt x="686" y="21"/>
                        <a:pt x="698" y="21"/>
                      </a:cubicBezTo>
                      <a:cubicBezTo>
                        <a:pt x="710" y="21"/>
                        <a:pt x="720" y="3"/>
                        <a:pt x="732" y="3"/>
                      </a:cubicBezTo>
                      <a:cubicBezTo>
                        <a:pt x="744" y="3"/>
                        <a:pt x="759" y="23"/>
                        <a:pt x="770" y="23"/>
                      </a:cubicBezTo>
                      <a:cubicBezTo>
                        <a:pt x="781" y="23"/>
                        <a:pt x="789" y="1"/>
                        <a:pt x="800" y="1"/>
                      </a:cubicBezTo>
                      <a:cubicBezTo>
                        <a:pt x="811" y="1"/>
                        <a:pt x="824" y="23"/>
                        <a:pt x="836" y="23"/>
                      </a:cubicBezTo>
                      <a:cubicBezTo>
                        <a:pt x="848" y="23"/>
                        <a:pt x="858" y="3"/>
                        <a:pt x="870" y="3"/>
                      </a:cubicBezTo>
                      <a:cubicBezTo>
                        <a:pt x="882" y="3"/>
                        <a:pt x="894" y="21"/>
                        <a:pt x="906" y="21"/>
                      </a:cubicBezTo>
                      <a:cubicBezTo>
                        <a:pt x="918" y="21"/>
                        <a:pt x="932" y="3"/>
                        <a:pt x="944" y="3"/>
                      </a:cubicBezTo>
                      <a:cubicBezTo>
                        <a:pt x="956" y="3"/>
                        <a:pt x="969" y="21"/>
                        <a:pt x="980" y="21"/>
                      </a:cubicBezTo>
                      <a:cubicBezTo>
                        <a:pt x="991" y="21"/>
                        <a:pt x="1000" y="1"/>
                        <a:pt x="1012" y="1"/>
                      </a:cubicBezTo>
                      <a:cubicBezTo>
                        <a:pt x="1024" y="1"/>
                        <a:pt x="1040" y="21"/>
                        <a:pt x="1052" y="21"/>
                      </a:cubicBezTo>
                      <a:cubicBezTo>
                        <a:pt x="1064" y="21"/>
                        <a:pt x="1071" y="1"/>
                        <a:pt x="1082" y="1"/>
                      </a:cubicBezTo>
                      <a:cubicBezTo>
                        <a:pt x="1093" y="1"/>
                        <a:pt x="1106" y="21"/>
                        <a:pt x="1118" y="21"/>
                      </a:cubicBezTo>
                      <a:cubicBezTo>
                        <a:pt x="1130" y="21"/>
                        <a:pt x="1144" y="1"/>
                        <a:pt x="1156" y="1"/>
                      </a:cubicBezTo>
                      <a:cubicBezTo>
                        <a:pt x="1168" y="1"/>
                        <a:pt x="1181" y="21"/>
                        <a:pt x="1190" y="21"/>
                      </a:cubicBezTo>
                      <a:cubicBezTo>
                        <a:pt x="1199" y="21"/>
                        <a:pt x="1209" y="5"/>
                        <a:pt x="1212" y="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307" name="Freeform 49"/>
                <p:cNvSpPr>
                  <a:spLocks/>
                </p:cNvSpPr>
                <p:nvPr/>
              </p:nvSpPr>
              <p:spPr bwMode="auto">
                <a:xfrm>
                  <a:off x="2372" y="1959"/>
                  <a:ext cx="1091" cy="22"/>
                </a:xfrm>
                <a:custGeom>
                  <a:avLst/>
                  <a:gdLst>
                    <a:gd name="T0" fmla="*/ 0 w 1212"/>
                    <a:gd name="T1" fmla="*/ 8 h 25"/>
                    <a:gd name="T2" fmla="*/ 13 w 1212"/>
                    <a:gd name="T3" fmla="*/ 1 h 25"/>
                    <a:gd name="T4" fmla="*/ 32 w 1212"/>
                    <a:gd name="T5" fmla="*/ 10 h 25"/>
                    <a:gd name="T6" fmla="*/ 50 w 1212"/>
                    <a:gd name="T7" fmla="*/ 3 h 25"/>
                    <a:gd name="T8" fmla="*/ 69 w 1212"/>
                    <a:gd name="T9" fmla="*/ 10 h 25"/>
                    <a:gd name="T10" fmla="*/ 91 w 1212"/>
                    <a:gd name="T11" fmla="*/ 3 h 25"/>
                    <a:gd name="T12" fmla="*/ 108 w 1212"/>
                    <a:gd name="T13" fmla="*/ 11 h 25"/>
                    <a:gd name="T14" fmla="*/ 127 w 1212"/>
                    <a:gd name="T15" fmla="*/ 3 h 25"/>
                    <a:gd name="T16" fmla="*/ 146 w 1212"/>
                    <a:gd name="T17" fmla="*/ 10 h 25"/>
                    <a:gd name="T18" fmla="*/ 162 w 1212"/>
                    <a:gd name="T19" fmla="*/ 3 h 25"/>
                    <a:gd name="T20" fmla="*/ 182 w 1212"/>
                    <a:gd name="T21" fmla="*/ 11 h 25"/>
                    <a:gd name="T22" fmla="*/ 203 w 1212"/>
                    <a:gd name="T23" fmla="*/ 1 h 25"/>
                    <a:gd name="T24" fmla="*/ 221 w 1212"/>
                    <a:gd name="T25" fmla="*/ 11 h 25"/>
                    <a:gd name="T26" fmla="*/ 239 w 1212"/>
                    <a:gd name="T27" fmla="*/ 3 h 25"/>
                    <a:gd name="T28" fmla="*/ 258 w 1212"/>
                    <a:gd name="T29" fmla="*/ 11 h 25"/>
                    <a:gd name="T30" fmla="*/ 278 w 1212"/>
                    <a:gd name="T31" fmla="*/ 1 h 25"/>
                    <a:gd name="T32" fmla="*/ 295 w 1212"/>
                    <a:gd name="T33" fmla="*/ 10 h 25"/>
                    <a:gd name="T34" fmla="*/ 311 w 1212"/>
                    <a:gd name="T35" fmla="*/ 1 h 25"/>
                    <a:gd name="T36" fmla="*/ 332 w 1212"/>
                    <a:gd name="T37" fmla="*/ 10 h 25"/>
                    <a:gd name="T38" fmla="*/ 352 w 1212"/>
                    <a:gd name="T39" fmla="*/ 1 h 25"/>
                    <a:gd name="T40" fmla="*/ 371 w 1212"/>
                    <a:gd name="T41" fmla="*/ 10 h 25"/>
                    <a:gd name="T42" fmla="*/ 390 w 1212"/>
                    <a:gd name="T43" fmla="*/ 3 h 25"/>
                    <a:gd name="T44" fmla="*/ 410 w 1212"/>
                    <a:gd name="T45" fmla="*/ 11 h 25"/>
                    <a:gd name="T46" fmla="*/ 426 w 1212"/>
                    <a:gd name="T47" fmla="*/ 1 h 25"/>
                    <a:gd name="T48" fmla="*/ 445 w 1212"/>
                    <a:gd name="T49" fmla="*/ 11 h 25"/>
                    <a:gd name="T50" fmla="*/ 464 w 1212"/>
                    <a:gd name="T51" fmla="*/ 3 h 25"/>
                    <a:gd name="T52" fmla="*/ 482 w 1212"/>
                    <a:gd name="T53" fmla="*/ 10 h 25"/>
                    <a:gd name="T54" fmla="*/ 502 w 1212"/>
                    <a:gd name="T55" fmla="*/ 3 h 25"/>
                    <a:gd name="T56" fmla="*/ 522 w 1212"/>
                    <a:gd name="T57" fmla="*/ 10 h 25"/>
                    <a:gd name="T58" fmla="*/ 538 w 1212"/>
                    <a:gd name="T59" fmla="*/ 1 h 25"/>
                    <a:gd name="T60" fmla="*/ 559 w 1212"/>
                    <a:gd name="T61" fmla="*/ 10 h 25"/>
                    <a:gd name="T62" fmla="*/ 575 w 1212"/>
                    <a:gd name="T63" fmla="*/ 1 h 25"/>
                    <a:gd name="T64" fmla="*/ 596 w 1212"/>
                    <a:gd name="T65" fmla="*/ 10 h 25"/>
                    <a:gd name="T66" fmla="*/ 615 w 1212"/>
                    <a:gd name="T67" fmla="*/ 1 h 25"/>
                    <a:gd name="T68" fmla="*/ 633 w 1212"/>
                    <a:gd name="T69" fmla="*/ 10 h 25"/>
                    <a:gd name="T70" fmla="*/ 645 w 1212"/>
                    <a:gd name="T71" fmla="*/ 3 h 2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12"/>
                    <a:gd name="T109" fmla="*/ 0 h 25"/>
                    <a:gd name="T110" fmla="*/ 1212 w 1212"/>
                    <a:gd name="T111" fmla="*/ 25 h 25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12" h="25">
                      <a:moveTo>
                        <a:pt x="0" y="17"/>
                      </a:moveTo>
                      <a:cubicBezTo>
                        <a:pt x="7" y="8"/>
                        <a:pt x="14" y="0"/>
                        <a:pt x="24" y="1"/>
                      </a:cubicBezTo>
                      <a:cubicBezTo>
                        <a:pt x="34" y="2"/>
                        <a:pt x="49" y="21"/>
                        <a:pt x="60" y="21"/>
                      </a:cubicBezTo>
                      <a:cubicBezTo>
                        <a:pt x="71" y="21"/>
                        <a:pt x="80" y="3"/>
                        <a:pt x="92" y="3"/>
                      </a:cubicBezTo>
                      <a:cubicBezTo>
                        <a:pt x="104" y="3"/>
                        <a:pt x="117" y="21"/>
                        <a:pt x="130" y="21"/>
                      </a:cubicBezTo>
                      <a:cubicBezTo>
                        <a:pt x="143" y="21"/>
                        <a:pt x="158" y="2"/>
                        <a:pt x="170" y="3"/>
                      </a:cubicBezTo>
                      <a:cubicBezTo>
                        <a:pt x="182" y="4"/>
                        <a:pt x="191" y="25"/>
                        <a:pt x="202" y="25"/>
                      </a:cubicBezTo>
                      <a:cubicBezTo>
                        <a:pt x="213" y="25"/>
                        <a:pt x="226" y="4"/>
                        <a:pt x="238" y="3"/>
                      </a:cubicBezTo>
                      <a:cubicBezTo>
                        <a:pt x="250" y="2"/>
                        <a:pt x="263" y="21"/>
                        <a:pt x="274" y="21"/>
                      </a:cubicBezTo>
                      <a:cubicBezTo>
                        <a:pt x="285" y="21"/>
                        <a:pt x="293" y="3"/>
                        <a:pt x="304" y="3"/>
                      </a:cubicBezTo>
                      <a:cubicBezTo>
                        <a:pt x="315" y="3"/>
                        <a:pt x="329" y="23"/>
                        <a:pt x="342" y="23"/>
                      </a:cubicBezTo>
                      <a:cubicBezTo>
                        <a:pt x="355" y="23"/>
                        <a:pt x="370" y="1"/>
                        <a:pt x="382" y="1"/>
                      </a:cubicBezTo>
                      <a:cubicBezTo>
                        <a:pt x="394" y="1"/>
                        <a:pt x="405" y="23"/>
                        <a:pt x="416" y="23"/>
                      </a:cubicBezTo>
                      <a:cubicBezTo>
                        <a:pt x="427" y="23"/>
                        <a:pt x="438" y="3"/>
                        <a:pt x="450" y="3"/>
                      </a:cubicBezTo>
                      <a:cubicBezTo>
                        <a:pt x="462" y="3"/>
                        <a:pt x="474" y="23"/>
                        <a:pt x="486" y="23"/>
                      </a:cubicBezTo>
                      <a:cubicBezTo>
                        <a:pt x="498" y="23"/>
                        <a:pt x="511" y="1"/>
                        <a:pt x="522" y="1"/>
                      </a:cubicBezTo>
                      <a:cubicBezTo>
                        <a:pt x="533" y="1"/>
                        <a:pt x="543" y="21"/>
                        <a:pt x="554" y="21"/>
                      </a:cubicBezTo>
                      <a:cubicBezTo>
                        <a:pt x="565" y="21"/>
                        <a:pt x="574" y="1"/>
                        <a:pt x="586" y="1"/>
                      </a:cubicBezTo>
                      <a:cubicBezTo>
                        <a:pt x="598" y="1"/>
                        <a:pt x="611" y="21"/>
                        <a:pt x="624" y="21"/>
                      </a:cubicBezTo>
                      <a:cubicBezTo>
                        <a:pt x="637" y="21"/>
                        <a:pt x="650" y="1"/>
                        <a:pt x="662" y="1"/>
                      </a:cubicBezTo>
                      <a:cubicBezTo>
                        <a:pt x="674" y="1"/>
                        <a:pt x="686" y="21"/>
                        <a:pt x="698" y="21"/>
                      </a:cubicBezTo>
                      <a:cubicBezTo>
                        <a:pt x="710" y="21"/>
                        <a:pt x="720" y="3"/>
                        <a:pt x="732" y="3"/>
                      </a:cubicBezTo>
                      <a:cubicBezTo>
                        <a:pt x="744" y="3"/>
                        <a:pt x="759" y="23"/>
                        <a:pt x="770" y="23"/>
                      </a:cubicBezTo>
                      <a:cubicBezTo>
                        <a:pt x="781" y="23"/>
                        <a:pt x="789" y="1"/>
                        <a:pt x="800" y="1"/>
                      </a:cubicBezTo>
                      <a:cubicBezTo>
                        <a:pt x="811" y="1"/>
                        <a:pt x="824" y="23"/>
                        <a:pt x="836" y="23"/>
                      </a:cubicBezTo>
                      <a:cubicBezTo>
                        <a:pt x="848" y="23"/>
                        <a:pt x="858" y="3"/>
                        <a:pt x="870" y="3"/>
                      </a:cubicBezTo>
                      <a:cubicBezTo>
                        <a:pt x="882" y="3"/>
                        <a:pt x="894" y="21"/>
                        <a:pt x="906" y="21"/>
                      </a:cubicBezTo>
                      <a:cubicBezTo>
                        <a:pt x="918" y="21"/>
                        <a:pt x="932" y="3"/>
                        <a:pt x="944" y="3"/>
                      </a:cubicBezTo>
                      <a:cubicBezTo>
                        <a:pt x="956" y="3"/>
                        <a:pt x="969" y="21"/>
                        <a:pt x="980" y="21"/>
                      </a:cubicBezTo>
                      <a:cubicBezTo>
                        <a:pt x="991" y="21"/>
                        <a:pt x="1000" y="1"/>
                        <a:pt x="1012" y="1"/>
                      </a:cubicBezTo>
                      <a:cubicBezTo>
                        <a:pt x="1024" y="1"/>
                        <a:pt x="1040" y="21"/>
                        <a:pt x="1052" y="21"/>
                      </a:cubicBezTo>
                      <a:cubicBezTo>
                        <a:pt x="1064" y="21"/>
                        <a:pt x="1071" y="1"/>
                        <a:pt x="1082" y="1"/>
                      </a:cubicBezTo>
                      <a:cubicBezTo>
                        <a:pt x="1093" y="1"/>
                        <a:pt x="1106" y="21"/>
                        <a:pt x="1118" y="21"/>
                      </a:cubicBezTo>
                      <a:cubicBezTo>
                        <a:pt x="1130" y="21"/>
                        <a:pt x="1144" y="1"/>
                        <a:pt x="1156" y="1"/>
                      </a:cubicBezTo>
                      <a:cubicBezTo>
                        <a:pt x="1168" y="1"/>
                        <a:pt x="1181" y="21"/>
                        <a:pt x="1190" y="21"/>
                      </a:cubicBezTo>
                      <a:cubicBezTo>
                        <a:pt x="1199" y="21"/>
                        <a:pt x="1209" y="5"/>
                        <a:pt x="1212" y="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94288" name="Rectangle 50"/>
            <p:cNvSpPr>
              <a:spLocks noChangeArrowheads="1"/>
            </p:cNvSpPr>
            <p:nvPr/>
          </p:nvSpPr>
          <p:spPr bwMode="auto">
            <a:xfrm>
              <a:off x="2096" y="2448"/>
              <a:ext cx="3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Examples: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89" name="Rectangle 51"/>
            <p:cNvSpPr>
              <a:spLocks noChangeArrowheads="1"/>
            </p:cNvSpPr>
            <p:nvPr/>
          </p:nvSpPr>
          <p:spPr bwMode="auto">
            <a:xfrm>
              <a:off x="4280" y="2466"/>
              <a:ext cx="49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Nonexamples: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0" name="Rectangle 52"/>
            <p:cNvSpPr>
              <a:spLocks noChangeArrowheads="1"/>
            </p:cNvSpPr>
            <p:nvPr/>
          </p:nvSpPr>
          <p:spPr bwMode="auto">
            <a:xfrm>
              <a:off x="1557" y="2477"/>
              <a:ext cx="50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b="1">
                  <a:solidFill>
                    <a:srgbClr val="000000"/>
                  </a:solidFill>
                </a:rPr>
                <a:t>EXPLORE EXAMPLES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1" name="Rectangle 53"/>
            <p:cNvSpPr>
              <a:spLocks noChangeArrowheads="1"/>
            </p:cNvSpPr>
            <p:nvPr/>
          </p:nvSpPr>
          <p:spPr bwMode="auto">
            <a:xfrm>
              <a:off x="1428" y="2448"/>
              <a:ext cx="1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Zapf Dingbats" pitchFamily="-112" charset="2"/>
                </a:rPr>
                <a:t>Ä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2" name="Oval 54"/>
            <p:cNvSpPr>
              <a:spLocks noChangeArrowheads="1"/>
            </p:cNvSpPr>
            <p:nvPr/>
          </p:nvSpPr>
          <p:spPr bwMode="auto">
            <a:xfrm>
              <a:off x="1514" y="3362"/>
              <a:ext cx="1284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3" name="Oval 55"/>
            <p:cNvSpPr>
              <a:spLocks noChangeArrowheads="1"/>
            </p:cNvSpPr>
            <p:nvPr/>
          </p:nvSpPr>
          <p:spPr bwMode="auto">
            <a:xfrm>
              <a:off x="1514" y="3091"/>
              <a:ext cx="1284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4" name="Oval 56"/>
            <p:cNvSpPr>
              <a:spLocks noChangeArrowheads="1"/>
            </p:cNvSpPr>
            <p:nvPr/>
          </p:nvSpPr>
          <p:spPr bwMode="auto">
            <a:xfrm>
              <a:off x="1514" y="2812"/>
              <a:ext cx="1284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5" name="Oval 57"/>
            <p:cNvSpPr>
              <a:spLocks noChangeArrowheads="1"/>
            </p:cNvSpPr>
            <p:nvPr/>
          </p:nvSpPr>
          <p:spPr bwMode="auto">
            <a:xfrm>
              <a:off x="1514" y="2541"/>
              <a:ext cx="1284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6" name="Oval 58"/>
            <p:cNvSpPr>
              <a:spLocks noChangeArrowheads="1"/>
            </p:cNvSpPr>
            <p:nvPr/>
          </p:nvSpPr>
          <p:spPr bwMode="auto">
            <a:xfrm>
              <a:off x="3854" y="3393"/>
              <a:ext cx="1283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7" name="Oval 59"/>
            <p:cNvSpPr>
              <a:spLocks noChangeArrowheads="1"/>
            </p:cNvSpPr>
            <p:nvPr/>
          </p:nvSpPr>
          <p:spPr bwMode="auto">
            <a:xfrm>
              <a:off x="3854" y="3122"/>
              <a:ext cx="1283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8" name="Oval 60"/>
            <p:cNvSpPr>
              <a:spLocks noChangeArrowheads="1"/>
            </p:cNvSpPr>
            <p:nvPr/>
          </p:nvSpPr>
          <p:spPr bwMode="auto">
            <a:xfrm>
              <a:off x="3854" y="2832"/>
              <a:ext cx="1283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99" name="Oval 61"/>
            <p:cNvSpPr>
              <a:spLocks noChangeArrowheads="1"/>
            </p:cNvSpPr>
            <p:nvPr/>
          </p:nvSpPr>
          <p:spPr bwMode="auto">
            <a:xfrm>
              <a:off x="3858" y="2572"/>
              <a:ext cx="1283" cy="2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743200" y="990600"/>
            <a:ext cx="5715000" cy="6858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874963" y="1106488"/>
            <a:ext cx="1744662" cy="45720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r>
              <a:rPr lang="en-US">
                <a:solidFill>
                  <a:prstClr val="black"/>
                </a:solidFill>
                <a:latin typeface="Tahoma" pitchFamily="34" charset="0"/>
              </a:rPr>
              <a:t>Civil War</a:t>
            </a:r>
          </a:p>
        </p:txBody>
      </p:sp>
      <p:sp>
        <p:nvSpPr>
          <p:cNvPr id="37952" name="Rectangle 64"/>
          <p:cNvSpPr>
            <a:spLocks noChangeArrowheads="1"/>
          </p:cNvSpPr>
          <p:nvPr/>
        </p:nvSpPr>
        <p:spPr bwMode="auto">
          <a:xfrm>
            <a:off x="5635625" y="1135063"/>
            <a:ext cx="2095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/>
          <a:p>
            <a:r>
              <a:rPr lang="en-US" sz="2300">
                <a:solidFill>
                  <a:prstClr val="black"/>
                </a:solidFill>
                <a:latin typeface="Tekton" pitchFamily="34" charset="0"/>
              </a:rPr>
              <a:t> </a:t>
            </a:r>
            <a:r>
              <a:rPr lang="en-US" sz="2300">
                <a:solidFill>
                  <a:prstClr val="black"/>
                </a:solidFill>
                <a:latin typeface="Tahoma" pitchFamily="34" charset="0"/>
              </a:rPr>
              <a:t>armed conflict</a:t>
            </a:r>
          </a:p>
        </p:txBody>
      </p: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2428875" y="4002088"/>
            <a:ext cx="5881688" cy="1363662"/>
            <a:chOff x="1530" y="2521"/>
            <a:chExt cx="3705" cy="859"/>
          </a:xfrm>
        </p:grpSpPr>
        <p:sp>
          <p:nvSpPr>
            <p:cNvPr id="94252" name="Rectangle 66"/>
            <p:cNvSpPr>
              <a:spLocks noChangeArrowheads="1"/>
            </p:cNvSpPr>
            <p:nvPr/>
          </p:nvSpPr>
          <p:spPr bwMode="auto">
            <a:xfrm>
              <a:off x="1722" y="2521"/>
              <a:ext cx="93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>
              <a:spAutoFit/>
            </a:bodyPr>
            <a:lstStyle/>
            <a:p>
              <a:r>
                <a:rPr lang="en-US" sz="1200">
                  <a:solidFill>
                    <a:prstClr val="black"/>
                  </a:solidFill>
                  <a:latin typeface="Tahoma" pitchFamily="34" charset="0"/>
                </a:rPr>
                <a:t>United States war </a:t>
              </a:r>
            </a:p>
            <a:p>
              <a:r>
                <a:rPr lang="en-US" sz="1200">
                  <a:solidFill>
                    <a:prstClr val="black"/>
                  </a:solidFill>
                  <a:latin typeface="Tahoma" pitchFamily="34" charset="0"/>
                </a:rPr>
                <a:t>between the States</a:t>
              </a:r>
            </a:p>
          </p:txBody>
        </p:sp>
        <p:sp>
          <p:nvSpPr>
            <p:cNvPr id="94253" name="Rectangle 67"/>
            <p:cNvSpPr>
              <a:spLocks noChangeArrowheads="1"/>
            </p:cNvSpPr>
            <p:nvPr/>
          </p:nvSpPr>
          <p:spPr bwMode="auto">
            <a:xfrm>
              <a:off x="1609" y="2834"/>
              <a:ext cx="105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/>
            <a:p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Northern Ireland</a:t>
              </a:r>
            </a:p>
          </p:txBody>
        </p:sp>
        <p:sp>
          <p:nvSpPr>
            <p:cNvPr id="94254" name="Rectangle 68"/>
            <p:cNvSpPr>
              <a:spLocks noChangeArrowheads="1"/>
            </p:cNvSpPr>
            <p:nvPr/>
          </p:nvSpPr>
          <p:spPr bwMode="auto">
            <a:xfrm>
              <a:off x="1530" y="3118"/>
              <a:ext cx="1276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500">
                  <a:solidFill>
                    <a:prstClr val="black"/>
                  </a:solidFill>
                  <a:latin typeface="Tahoma" pitchFamily="34" charset="0"/>
                </a:rPr>
                <a:t>1990’s crisis in the Balkans</a:t>
              </a:r>
            </a:p>
          </p:txBody>
        </p:sp>
        <p:sp>
          <p:nvSpPr>
            <p:cNvPr id="94255" name="Rectangle 69"/>
            <p:cNvSpPr>
              <a:spLocks noChangeArrowheads="1"/>
            </p:cNvSpPr>
            <p:nvPr/>
          </p:nvSpPr>
          <p:spPr bwMode="auto">
            <a:xfrm>
              <a:off x="2923" y="2835"/>
              <a:ext cx="810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/>
            <a:p>
              <a:r>
                <a:rPr lang="en-US" sz="1400">
                  <a:solidFill>
                    <a:prstClr val="black"/>
                  </a:solidFill>
                  <a:latin typeface="Tahoma" pitchFamily="34" charset="0"/>
                </a:rPr>
                <a:t>American Revolutionary War</a:t>
              </a:r>
            </a:p>
          </p:txBody>
        </p:sp>
        <p:sp>
          <p:nvSpPr>
            <p:cNvPr id="94256" name="Rectangle 70"/>
            <p:cNvSpPr>
              <a:spLocks noChangeArrowheads="1"/>
            </p:cNvSpPr>
            <p:nvPr/>
          </p:nvSpPr>
          <p:spPr bwMode="auto">
            <a:xfrm>
              <a:off x="4079" y="2592"/>
              <a:ext cx="9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/>
            <a:p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World War</a:t>
              </a:r>
              <a:r>
                <a:rPr lang="en-US" sz="1600">
                  <a:solidFill>
                    <a:prstClr val="black"/>
                  </a:solidFill>
                  <a:latin typeface="Tekton" pitchFamily="34" charset="0"/>
                </a:rPr>
                <a:t> I</a:t>
              </a:r>
            </a:p>
          </p:txBody>
        </p:sp>
        <p:sp>
          <p:nvSpPr>
            <p:cNvPr id="94257" name="Rectangle 71"/>
            <p:cNvSpPr>
              <a:spLocks noChangeArrowheads="1"/>
            </p:cNvSpPr>
            <p:nvPr/>
          </p:nvSpPr>
          <p:spPr bwMode="auto">
            <a:xfrm>
              <a:off x="4017" y="2873"/>
              <a:ext cx="1071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/>
            <a:p>
              <a:r>
                <a:rPr lang="en-US" sz="1500">
                  <a:solidFill>
                    <a:prstClr val="black"/>
                  </a:solidFill>
                  <a:latin typeface="Tahoma" pitchFamily="34" charset="0"/>
                </a:rPr>
                <a:t>World War II</a:t>
              </a:r>
            </a:p>
          </p:txBody>
        </p:sp>
        <p:sp>
          <p:nvSpPr>
            <p:cNvPr id="94258" name="Rectangle 72"/>
            <p:cNvSpPr>
              <a:spLocks noChangeArrowheads="1"/>
            </p:cNvSpPr>
            <p:nvPr/>
          </p:nvSpPr>
          <p:spPr bwMode="auto">
            <a:xfrm>
              <a:off x="3888" y="3155"/>
              <a:ext cx="134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>
              <a:spAutoFit/>
            </a:bodyPr>
            <a:lstStyle/>
            <a:p>
              <a:r>
                <a:rPr lang="en-US" sz="1400">
                  <a:solidFill>
                    <a:prstClr val="black"/>
                  </a:solidFill>
                  <a:latin typeface="Tahoma" pitchFamily="34" charset="0"/>
                </a:rPr>
                <a:t>“Desert Storm” in Kuwait</a:t>
              </a:r>
            </a:p>
          </p:txBody>
        </p:sp>
      </p:grpSp>
      <p:sp>
        <p:nvSpPr>
          <p:cNvPr id="37961" name="Rectangle 73"/>
          <p:cNvSpPr>
            <a:spLocks noChangeArrowheads="1"/>
          </p:cNvSpPr>
          <p:nvPr/>
        </p:nvSpPr>
        <p:spPr bwMode="auto">
          <a:xfrm>
            <a:off x="2514600" y="6096000"/>
            <a:ext cx="6016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/>
          <a:p>
            <a:r>
              <a:rPr lang="en-US" sz="1400">
                <a:solidFill>
                  <a:prstClr val="black"/>
                </a:solidFill>
                <a:latin typeface="Tahoma" pitchFamily="34" charset="0"/>
              </a:rPr>
              <a:t>A civil war is a type of armed conflict among groups of citizens of a single nation that is caused by concerns about the distribution of power.</a:t>
            </a:r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609600" y="1371600"/>
            <a:ext cx="1198563" cy="4151313"/>
            <a:chOff x="384" y="864"/>
            <a:chExt cx="755" cy="2615"/>
          </a:xfrm>
        </p:grpSpPr>
        <p:sp>
          <p:nvSpPr>
            <p:cNvPr id="94246" name="Rectangle 75"/>
            <p:cNvSpPr>
              <a:spLocks noChangeArrowheads="1"/>
            </p:cNvSpPr>
            <p:nvPr/>
          </p:nvSpPr>
          <p:spPr bwMode="auto">
            <a:xfrm>
              <a:off x="389" y="921"/>
              <a:ext cx="750" cy="2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/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U.S. Civil War</a:t>
              </a:r>
            </a:p>
            <a:p>
              <a:endParaRPr lang="en-US" sz="1300">
                <a:solidFill>
                  <a:prstClr val="black"/>
                </a:solidFill>
                <a:latin typeface="Tahoma" pitchFamily="34" charset="0"/>
              </a:endParaRPr>
            </a:p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Northern Ireland</a:t>
              </a:r>
            </a:p>
            <a:p>
              <a:endParaRPr lang="en-US" sz="1300">
                <a:solidFill>
                  <a:prstClr val="black"/>
                </a:solidFill>
                <a:latin typeface="Tahoma" pitchFamily="34" charset="0"/>
              </a:endParaRPr>
            </a:p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citizens</a:t>
              </a:r>
            </a:p>
            <a:p>
              <a:endParaRPr lang="en-US" sz="1300">
                <a:solidFill>
                  <a:prstClr val="black"/>
                </a:solidFill>
                <a:latin typeface="Tahoma" pitchFamily="34" charset="0"/>
              </a:endParaRPr>
            </a:p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one nation</a:t>
              </a:r>
            </a:p>
            <a:p>
              <a:endParaRPr lang="en-US" sz="1300">
                <a:solidFill>
                  <a:prstClr val="black"/>
                </a:solidFill>
                <a:latin typeface="Tahoma" pitchFamily="34" charset="0"/>
              </a:endParaRPr>
            </a:p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ethnic</a:t>
              </a:r>
            </a:p>
            <a:p>
              <a:endParaRPr lang="en-US" sz="1300">
                <a:solidFill>
                  <a:prstClr val="black"/>
                </a:solidFill>
                <a:latin typeface="Tahoma" pitchFamily="34" charset="0"/>
              </a:endParaRPr>
            </a:p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many nations</a:t>
              </a:r>
            </a:p>
            <a:p>
              <a:endParaRPr lang="en-US" sz="1300">
                <a:solidFill>
                  <a:prstClr val="black"/>
                </a:solidFill>
                <a:latin typeface="Tahoma" pitchFamily="34" charset="0"/>
              </a:endParaRPr>
            </a:p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social rights</a:t>
              </a:r>
            </a:p>
            <a:p>
              <a:endParaRPr lang="en-US" sz="1300">
                <a:solidFill>
                  <a:prstClr val="black"/>
                </a:solidFill>
                <a:latin typeface="Tahoma" pitchFamily="34" charset="0"/>
              </a:endParaRPr>
            </a:p>
            <a:p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Desert Storm in Kuwait</a:t>
              </a:r>
            </a:p>
            <a:p>
              <a:endParaRPr lang="en-US" sz="1300">
                <a:solidFill>
                  <a:prstClr val="black"/>
                </a:solidFill>
                <a:latin typeface="Tekton" pitchFamily="34" charset="0"/>
              </a:endParaRPr>
            </a:p>
            <a:p>
              <a:endParaRPr lang="en-US" sz="1300">
                <a:solidFill>
                  <a:prstClr val="black"/>
                </a:solidFill>
                <a:latin typeface="Tekton" pitchFamily="34" charset="0"/>
              </a:endParaRPr>
            </a:p>
            <a:p>
              <a:endParaRPr lang="en-US" sz="1300">
                <a:solidFill>
                  <a:prstClr val="black"/>
                </a:solidFill>
                <a:latin typeface="Tekton" pitchFamily="34" charset="0"/>
              </a:endParaRPr>
            </a:p>
          </p:txBody>
        </p:sp>
        <p:sp>
          <p:nvSpPr>
            <p:cNvPr id="94247" name="Line 76"/>
            <p:cNvSpPr>
              <a:spLocks noChangeShapeType="1"/>
            </p:cNvSpPr>
            <p:nvPr/>
          </p:nvSpPr>
          <p:spPr bwMode="auto">
            <a:xfrm>
              <a:off x="451" y="1699"/>
              <a:ext cx="3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48" name="Line 77"/>
            <p:cNvSpPr>
              <a:spLocks noChangeShapeType="1"/>
            </p:cNvSpPr>
            <p:nvPr/>
          </p:nvSpPr>
          <p:spPr bwMode="auto">
            <a:xfrm>
              <a:off x="451" y="1964"/>
              <a:ext cx="4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49" name="Oval 78"/>
            <p:cNvSpPr>
              <a:spLocks noChangeArrowheads="1"/>
            </p:cNvSpPr>
            <p:nvPr/>
          </p:nvSpPr>
          <p:spPr bwMode="auto">
            <a:xfrm>
              <a:off x="384" y="1152"/>
              <a:ext cx="52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50" name="Oval 79"/>
            <p:cNvSpPr>
              <a:spLocks noChangeArrowheads="1"/>
            </p:cNvSpPr>
            <p:nvPr/>
          </p:nvSpPr>
          <p:spPr bwMode="auto">
            <a:xfrm>
              <a:off x="384" y="864"/>
              <a:ext cx="67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51" name="Line 80"/>
            <p:cNvSpPr>
              <a:spLocks noChangeShapeType="1"/>
            </p:cNvSpPr>
            <p:nvPr/>
          </p:nvSpPr>
          <p:spPr bwMode="auto">
            <a:xfrm>
              <a:off x="443" y="2471"/>
              <a:ext cx="5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2138363" y="2105025"/>
            <a:ext cx="6078537" cy="1533525"/>
            <a:chOff x="1355" y="1318"/>
            <a:chExt cx="3829" cy="966"/>
          </a:xfrm>
        </p:grpSpPr>
        <p:sp>
          <p:nvSpPr>
            <p:cNvPr id="94237" name="Text Box 82"/>
            <p:cNvSpPr txBox="1">
              <a:spLocks noChangeArrowheads="1"/>
            </p:cNvSpPr>
            <p:nvPr/>
          </p:nvSpPr>
          <p:spPr bwMode="auto">
            <a:xfrm>
              <a:off x="1355" y="1326"/>
              <a:ext cx="119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prstClr val="black"/>
                  </a:solidFill>
                  <a:latin typeface="Tekton" pitchFamily="34" charset="0"/>
                </a:rPr>
                <a:t>• </a:t>
              </a:r>
              <a:r>
                <a:rPr lang="en-US" sz="1400">
                  <a:solidFill>
                    <a:prstClr val="black"/>
                  </a:solidFill>
                  <a:latin typeface="Tahoma" pitchFamily="34" charset="0"/>
                </a:rPr>
                <a:t>Groups of citizens</a:t>
              </a:r>
              <a:endParaRPr lang="en-US" sz="160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4238" name="Text Box 83"/>
            <p:cNvSpPr txBox="1">
              <a:spLocks noChangeArrowheads="1"/>
            </p:cNvSpPr>
            <p:nvPr/>
          </p:nvSpPr>
          <p:spPr bwMode="auto">
            <a:xfrm>
              <a:off x="1356" y="1509"/>
              <a:ext cx="124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prstClr val="black"/>
                  </a:solidFill>
                  <a:latin typeface="Tekton" pitchFamily="34" charset="0"/>
                </a:rPr>
                <a:t>•</a:t>
              </a:r>
              <a:r>
                <a:rPr lang="en-US" sz="1200">
                  <a:solidFill>
                    <a:prstClr val="black"/>
                  </a:solidFill>
                  <a:latin typeface="Tahoma" pitchFamily="34" charset="0"/>
                </a:rPr>
                <a:t>Within a single nation</a:t>
              </a:r>
            </a:p>
          </p:txBody>
        </p:sp>
        <p:sp>
          <p:nvSpPr>
            <p:cNvPr id="94239" name="Text Box 84"/>
            <p:cNvSpPr txBox="1">
              <a:spLocks noChangeArrowheads="1"/>
            </p:cNvSpPr>
            <p:nvPr/>
          </p:nvSpPr>
          <p:spPr bwMode="auto">
            <a:xfrm>
              <a:off x="1359" y="1701"/>
              <a:ext cx="13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300">
                  <a:solidFill>
                    <a:prstClr val="black"/>
                  </a:solidFill>
                  <a:latin typeface="Tahoma" pitchFamily="34" charset="0"/>
                </a:rPr>
                <a:t>About distribution of power</a:t>
              </a:r>
              <a:endParaRPr lang="en-US" sz="140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94240" name="Text Box 85"/>
            <p:cNvSpPr txBox="1">
              <a:spLocks noChangeArrowheads="1"/>
            </p:cNvSpPr>
            <p:nvPr/>
          </p:nvSpPr>
          <p:spPr bwMode="auto">
            <a:xfrm>
              <a:off x="2706" y="1325"/>
              <a:ext cx="1115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economic</a:t>
              </a:r>
            </a:p>
          </p:txBody>
        </p:sp>
        <p:sp>
          <p:nvSpPr>
            <p:cNvPr id="94241" name="Text Box 86"/>
            <p:cNvSpPr txBox="1">
              <a:spLocks noChangeArrowheads="1"/>
            </p:cNvSpPr>
            <p:nvPr/>
          </p:nvSpPr>
          <p:spPr bwMode="auto">
            <a:xfrm>
              <a:off x="2683" y="1513"/>
              <a:ext cx="1162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religious</a:t>
              </a:r>
            </a:p>
          </p:txBody>
        </p:sp>
        <p:sp>
          <p:nvSpPr>
            <p:cNvPr id="94242" name="Text Box 87"/>
            <p:cNvSpPr txBox="1">
              <a:spLocks noChangeArrowheads="1"/>
            </p:cNvSpPr>
            <p:nvPr/>
          </p:nvSpPr>
          <p:spPr bwMode="auto">
            <a:xfrm>
              <a:off x="2688" y="1704"/>
              <a:ext cx="1163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ethnic</a:t>
              </a:r>
            </a:p>
          </p:txBody>
        </p:sp>
        <p:sp>
          <p:nvSpPr>
            <p:cNvPr id="94243" name="Text Box 88"/>
            <p:cNvSpPr txBox="1">
              <a:spLocks noChangeArrowheads="1"/>
            </p:cNvSpPr>
            <p:nvPr/>
          </p:nvSpPr>
          <p:spPr bwMode="auto">
            <a:xfrm>
              <a:off x="3931" y="1318"/>
              <a:ext cx="1253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War between nations</a:t>
              </a:r>
            </a:p>
          </p:txBody>
        </p:sp>
        <p:sp>
          <p:nvSpPr>
            <p:cNvPr id="94244" name="Text Box 89"/>
            <p:cNvSpPr txBox="1">
              <a:spLocks noChangeArrowheads="1"/>
            </p:cNvSpPr>
            <p:nvPr/>
          </p:nvSpPr>
          <p:spPr bwMode="auto">
            <a:xfrm>
              <a:off x="2694" y="1872"/>
              <a:ext cx="1163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social</a:t>
              </a:r>
            </a:p>
          </p:txBody>
        </p:sp>
        <p:sp>
          <p:nvSpPr>
            <p:cNvPr id="94245" name="Text Box 90"/>
            <p:cNvSpPr txBox="1">
              <a:spLocks noChangeArrowheads="1"/>
            </p:cNvSpPr>
            <p:nvPr/>
          </p:nvSpPr>
          <p:spPr bwMode="auto">
            <a:xfrm>
              <a:off x="2694" y="2064"/>
              <a:ext cx="1163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3236" tIns="51618" rIns="103236" bIns="51618">
              <a:spAutoFit/>
            </a:bodyPr>
            <a:lstStyle>
              <a:lvl1pPr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 defTabSz="103187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prstClr val="black"/>
                  </a:solidFill>
                  <a:latin typeface="Tahoma" pitchFamily="34" charset="0"/>
                </a:rPr>
                <a:t>political</a:t>
              </a:r>
            </a:p>
          </p:txBody>
        </p:sp>
      </p:grpSp>
      <p:sp>
        <p:nvSpPr>
          <p:cNvPr id="37979" name="Rectangle 91"/>
          <p:cNvSpPr>
            <a:spLocks noChangeArrowheads="1"/>
          </p:cNvSpPr>
          <p:nvPr/>
        </p:nvSpPr>
        <p:spPr bwMode="auto">
          <a:xfrm>
            <a:off x="2057400" y="1752600"/>
            <a:ext cx="6324600" cy="1905000"/>
          </a:xfrm>
          <a:prstGeom prst="rect">
            <a:avLst/>
          </a:prstGeom>
          <a:noFill/>
          <a:ln w="76200" cmpd="tri">
            <a:solidFill>
              <a:srgbClr val="FF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304800" y="228600"/>
            <a:ext cx="2057400" cy="1085850"/>
            <a:chOff x="192" y="144"/>
            <a:chExt cx="1296" cy="684"/>
          </a:xfrm>
        </p:grpSpPr>
        <p:sp>
          <p:nvSpPr>
            <p:cNvPr id="94234" name="Line 93"/>
            <p:cNvSpPr>
              <a:spLocks noChangeShapeType="1"/>
            </p:cNvSpPr>
            <p:nvPr/>
          </p:nvSpPr>
          <p:spPr bwMode="auto">
            <a:xfrm>
              <a:off x="768" y="576"/>
              <a:ext cx="0" cy="252"/>
            </a:xfrm>
            <a:prstGeom prst="line">
              <a:avLst/>
            </a:prstGeom>
            <a:noFill/>
            <a:ln w="50800">
              <a:solidFill>
                <a:srgbClr val="0080FF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35" name="Oval 94"/>
            <p:cNvSpPr>
              <a:spLocks noChangeArrowheads="1"/>
            </p:cNvSpPr>
            <p:nvPr/>
          </p:nvSpPr>
          <p:spPr bwMode="auto">
            <a:xfrm>
              <a:off x="192" y="144"/>
              <a:ext cx="1056" cy="432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008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36" name="Text Box 95"/>
            <p:cNvSpPr txBox="1">
              <a:spLocks noChangeArrowheads="1"/>
            </p:cNvSpPr>
            <p:nvPr/>
          </p:nvSpPr>
          <p:spPr bwMode="auto">
            <a:xfrm>
              <a:off x="336" y="192"/>
              <a:ext cx="115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r>
                <a:rPr lang="en-US" sz="1200">
                  <a:solidFill>
                    <a:prstClr val="black"/>
                  </a:solidFill>
                  <a:latin typeface="Tahoma" pitchFamily="34" charset="0"/>
                </a:rPr>
                <a:t>PRIOR</a:t>
              </a:r>
            </a:p>
            <a:p>
              <a:r>
                <a:rPr lang="en-US" sz="1200">
                  <a:solidFill>
                    <a:prstClr val="black"/>
                  </a:solidFill>
                  <a:latin typeface="Tahoma" pitchFamily="34" charset="0"/>
                </a:rPr>
                <a:t>KNOWLEDGE</a:t>
              </a:r>
              <a:endParaRPr lang="en-US" sz="1400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2179638" y="131763"/>
            <a:ext cx="2286000" cy="1011237"/>
            <a:chOff x="1373" y="83"/>
            <a:chExt cx="1440" cy="637"/>
          </a:xfrm>
        </p:grpSpPr>
        <p:sp>
          <p:nvSpPr>
            <p:cNvPr id="94231" name="Freeform 97"/>
            <p:cNvSpPr>
              <a:spLocks/>
            </p:cNvSpPr>
            <p:nvPr/>
          </p:nvSpPr>
          <p:spPr bwMode="auto">
            <a:xfrm flipH="1">
              <a:off x="1536" y="336"/>
              <a:ext cx="288" cy="384"/>
            </a:xfrm>
            <a:custGeom>
              <a:avLst/>
              <a:gdLst>
                <a:gd name="T0" fmla="*/ 0 w 480"/>
                <a:gd name="T1" fmla="*/ 0 h 2640"/>
                <a:gd name="T2" fmla="*/ 22 w 480"/>
                <a:gd name="T3" fmla="*/ 0 h 2640"/>
                <a:gd name="T4" fmla="*/ 22 w 480"/>
                <a:gd name="T5" fmla="*/ 0 h 2640"/>
                <a:gd name="T6" fmla="*/ 9 w 480"/>
                <a:gd name="T7" fmla="*/ 0 h 2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640"/>
                <a:gd name="T14" fmla="*/ 480 w 480"/>
                <a:gd name="T15" fmla="*/ 2640 h 2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640">
                  <a:moveTo>
                    <a:pt x="0" y="0"/>
                  </a:moveTo>
                  <a:lnTo>
                    <a:pt x="480" y="0"/>
                  </a:lnTo>
                  <a:lnTo>
                    <a:pt x="480" y="2640"/>
                  </a:lnTo>
                  <a:lnTo>
                    <a:pt x="192" y="2640"/>
                  </a:ln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32" name="Oval 98"/>
            <p:cNvSpPr>
              <a:spLocks noChangeArrowheads="1"/>
            </p:cNvSpPr>
            <p:nvPr/>
          </p:nvSpPr>
          <p:spPr bwMode="auto">
            <a:xfrm>
              <a:off x="1373" y="83"/>
              <a:ext cx="1440" cy="384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33" name="Text Box 99"/>
            <p:cNvSpPr txBox="1">
              <a:spLocks noChangeArrowheads="1"/>
            </p:cNvSpPr>
            <p:nvPr/>
          </p:nvSpPr>
          <p:spPr bwMode="auto">
            <a:xfrm>
              <a:off x="1488" y="96"/>
              <a:ext cx="12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r>
                <a:rPr lang="en-US" sz="1200">
                  <a:solidFill>
                    <a:prstClr val="black"/>
                  </a:solidFill>
                </a:rPr>
                <a:t>Hierarchical</a:t>
              </a:r>
            </a:p>
            <a:p>
              <a:r>
                <a:rPr lang="en-US" sz="1600">
                  <a:solidFill>
                    <a:prstClr val="black"/>
                  </a:solidFill>
                </a:rPr>
                <a:t>CATEGORIZATION </a:t>
              </a:r>
            </a:p>
          </p:txBody>
        </p:sp>
      </p:grp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4695825" y="76200"/>
            <a:ext cx="2009775" cy="1676400"/>
            <a:chOff x="2976" y="48"/>
            <a:chExt cx="1266" cy="1056"/>
          </a:xfrm>
        </p:grpSpPr>
        <p:sp>
          <p:nvSpPr>
            <p:cNvPr id="94228" name="Freeform 101"/>
            <p:cNvSpPr>
              <a:spLocks/>
            </p:cNvSpPr>
            <p:nvPr/>
          </p:nvSpPr>
          <p:spPr bwMode="auto">
            <a:xfrm>
              <a:off x="3798" y="288"/>
              <a:ext cx="348" cy="816"/>
            </a:xfrm>
            <a:custGeom>
              <a:avLst/>
              <a:gdLst>
                <a:gd name="T0" fmla="*/ 0 w 288"/>
                <a:gd name="T1" fmla="*/ 0 h 240"/>
                <a:gd name="T2" fmla="*/ 898 w 288"/>
                <a:gd name="T3" fmla="*/ 0 h 240"/>
                <a:gd name="T4" fmla="*/ 898 w 288"/>
                <a:gd name="T5" fmla="*/ 370719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lnTo>
                    <a:pt x="288" y="0"/>
                  </a:lnTo>
                  <a:lnTo>
                    <a:pt x="288" y="240"/>
                  </a:lnTo>
                </a:path>
              </a:pathLst>
            </a:custGeom>
            <a:noFill/>
            <a:ln w="50800">
              <a:solidFill>
                <a:srgbClr val="FF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29" name="Oval 102"/>
            <p:cNvSpPr>
              <a:spLocks noChangeArrowheads="1"/>
            </p:cNvSpPr>
            <p:nvPr/>
          </p:nvSpPr>
          <p:spPr bwMode="auto">
            <a:xfrm>
              <a:off x="2976" y="48"/>
              <a:ext cx="960" cy="432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30" name="Text Box 103"/>
            <p:cNvSpPr txBox="1">
              <a:spLocks noChangeArrowheads="1"/>
            </p:cNvSpPr>
            <p:nvPr/>
          </p:nvSpPr>
          <p:spPr bwMode="auto">
            <a:xfrm>
              <a:off x="3090" y="96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r>
                <a:rPr lang="en-US" sz="1200">
                  <a:solidFill>
                    <a:prstClr val="black"/>
                  </a:solidFill>
                </a:rPr>
                <a:t>ANALYSIS</a:t>
              </a:r>
            </a:p>
            <a:p>
              <a:r>
                <a:rPr lang="en-US" sz="1200">
                  <a:solidFill>
                    <a:prstClr val="black"/>
                  </a:solidFill>
                </a:rPr>
                <a:t>of characteristics</a:t>
              </a:r>
              <a:endParaRPr lang="en-US" sz="140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04"/>
          <p:cNvGrpSpPr>
            <a:grpSpLocks/>
          </p:cNvGrpSpPr>
          <p:nvPr/>
        </p:nvGrpSpPr>
        <p:grpSpPr bwMode="auto">
          <a:xfrm>
            <a:off x="6858000" y="76200"/>
            <a:ext cx="1981200" cy="4724400"/>
            <a:chOff x="4320" y="48"/>
            <a:chExt cx="1248" cy="2976"/>
          </a:xfrm>
        </p:grpSpPr>
        <p:sp>
          <p:nvSpPr>
            <p:cNvPr id="94225" name="Freeform 105"/>
            <p:cNvSpPr>
              <a:spLocks/>
            </p:cNvSpPr>
            <p:nvPr/>
          </p:nvSpPr>
          <p:spPr bwMode="auto">
            <a:xfrm>
              <a:off x="5088" y="288"/>
              <a:ext cx="480" cy="2736"/>
            </a:xfrm>
            <a:custGeom>
              <a:avLst/>
              <a:gdLst>
                <a:gd name="T0" fmla="*/ 0 w 480"/>
                <a:gd name="T1" fmla="*/ 0 h 2640"/>
                <a:gd name="T2" fmla="*/ 480 w 480"/>
                <a:gd name="T3" fmla="*/ 0 h 2640"/>
                <a:gd name="T4" fmla="*/ 480 w 480"/>
                <a:gd name="T5" fmla="*/ 3271 h 2640"/>
                <a:gd name="T6" fmla="*/ 192 w 480"/>
                <a:gd name="T7" fmla="*/ 3271 h 2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640"/>
                <a:gd name="T14" fmla="*/ 480 w 480"/>
                <a:gd name="T15" fmla="*/ 2640 h 2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640">
                  <a:moveTo>
                    <a:pt x="0" y="0"/>
                  </a:moveTo>
                  <a:lnTo>
                    <a:pt x="480" y="0"/>
                  </a:lnTo>
                  <a:lnTo>
                    <a:pt x="480" y="2640"/>
                  </a:lnTo>
                  <a:lnTo>
                    <a:pt x="192" y="2640"/>
                  </a:lnTo>
                </a:path>
              </a:pathLst>
            </a:custGeom>
            <a:noFill/>
            <a:ln w="50800">
              <a:solidFill>
                <a:srgbClr val="00804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26" name="Oval 106"/>
            <p:cNvSpPr>
              <a:spLocks noChangeArrowheads="1"/>
            </p:cNvSpPr>
            <p:nvPr/>
          </p:nvSpPr>
          <p:spPr bwMode="auto">
            <a:xfrm>
              <a:off x="4320" y="48"/>
              <a:ext cx="1056" cy="432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227" name="Text Box 107"/>
            <p:cNvSpPr txBox="1">
              <a:spLocks noChangeArrowheads="1"/>
            </p:cNvSpPr>
            <p:nvPr/>
          </p:nvSpPr>
          <p:spPr bwMode="auto">
            <a:xfrm>
              <a:off x="4416" y="137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112" charset="0"/>
                  <a:ea typeface="ＭＳ Ｐゴシック" pitchFamily="34" charset="-128"/>
                </a:defRPr>
              </a:lvl9pPr>
            </a:lstStyle>
            <a:p>
              <a:r>
                <a:rPr lang="en-US" sz="1200" dirty="0">
                  <a:solidFill>
                    <a:prstClr val="black"/>
                  </a:solidFill>
                </a:rPr>
                <a:t>DISCRIMINATING</a:t>
              </a:r>
            </a:p>
            <a:p>
              <a:r>
                <a:rPr lang="en-US" sz="1200" dirty="0">
                  <a:solidFill>
                    <a:prstClr val="black"/>
                  </a:solidFill>
                </a:rPr>
                <a:t>EVALUATION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7996" name="Rectangle 108"/>
          <p:cNvSpPr>
            <a:spLocks noChangeArrowheads="1"/>
          </p:cNvSpPr>
          <p:nvPr/>
        </p:nvSpPr>
        <p:spPr bwMode="auto">
          <a:xfrm>
            <a:off x="2057400" y="3733800"/>
            <a:ext cx="6324600" cy="2209800"/>
          </a:xfrm>
          <a:prstGeom prst="rect">
            <a:avLst/>
          </a:prstGeom>
          <a:noFill/>
          <a:ln w="76200" cmpd="tri">
            <a:solidFill>
              <a:srgbClr val="008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997" name="Rectangle 109"/>
          <p:cNvSpPr>
            <a:spLocks noChangeArrowheads="1"/>
          </p:cNvSpPr>
          <p:nvPr/>
        </p:nvSpPr>
        <p:spPr bwMode="auto">
          <a:xfrm>
            <a:off x="533400" y="990600"/>
            <a:ext cx="1219200" cy="4876800"/>
          </a:xfrm>
          <a:prstGeom prst="rect">
            <a:avLst/>
          </a:prstGeom>
          <a:noFill/>
          <a:ln w="76200" cmpd="tri">
            <a:solidFill>
              <a:srgbClr val="008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0" name="Oval 106"/>
          <p:cNvSpPr>
            <a:spLocks noChangeArrowheads="1"/>
          </p:cNvSpPr>
          <p:nvPr/>
        </p:nvSpPr>
        <p:spPr bwMode="auto">
          <a:xfrm>
            <a:off x="319088" y="6096000"/>
            <a:ext cx="1489075" cy="61436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1" name="Text Box 107"/>
          <p:cNvSpPr txBox="1">
            <a:spLocks noChangeArrowheads="1"/>
          </p:cNvSpPr>
          <p:nvPr/>
        </p:nvSpPr>
        <p:spPr bwMode="auto">
          <a:xfrm>
            <a:off x="456142" y="6135042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2" charset="0"/>
                <a:ea typeface="ＭＳ Ｐゴシック" pitchFamily="34" charset="-128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BIG PICTURE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&amp;</a:t>
            </a:r>
            <a:r>
              <a:rPr lang="en-US" sz="1200" b="1" dirty="0" smtClean="0">
                <a:solidFill>
                  <a:prstClr val="black"/>
                </a:solidFill>
              </a:rPr>
              <a:t> SUMMARY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52600" y="6518275"/>
            <a:ext cx="7620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07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 animBg="1" autoUpdateAnimBg="0"/>
      <p:bldP spid="37952" grpId="0" autoUpdateAnimBg="0"/>
      <p:bldP spid="37961" grpId="0" autoUpdateAnimBg="0"/>
      <p:bldP spid="37979" grpId="0" animBg="1"/>
      <p:bldP spid="37996" grpId="0" animBg="1"/>
      <p:bldP spid="37997" grpId="0" animBg="1"/>
      <p:bldP spid="110" grpId="0" animBg="1"/>
      <p:bldP spid="1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462</Words>
  <Application>Microsoft Office PowerPoint</Application>
  <PresentationFormat>On-screen Show (4:3)</PresentationFormat>
  <Paragraphs>156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Unit Organizer  &amp; Concept Mastery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Organizer  &amp; Concept Mastery</dc:title>
  <dc:creator>rjbasler</dc:creator>
  <cp:lastModifiedBy>rjbasler</cp:lastModifiedBy>
  <cp:revision>2</cp:revision>
  <dcterms:created xsi:type="dcterms:W3CDTF">2015-07-09T02:58:26Z</dcterms:created>
  <dcterms:modified xsi:type="dcterms:W3CDTF">2015-07-09T03:53:37Z</dcterms:modified>
</cp:coreProperties>
</file>