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9" d="100"/>
          <a:sy n="79" d="100"/>
        </p:scale>
        <p:origin x="-73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BFAC33-58BD-7A42-99CC-C42496684906}" type="datetimeFigureOut">
              <a:rPr lang="en-US" smtClean="0"/>
              <a:t>7/9/17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452F96-E913-6042-B978-0663B6B33D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24926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Handout.</a:t>
            </a:r>
            <a:r>
              <a:rPr lang="en-US" baseline="0" dirty="0" smtClean="0"/>
              <a:t>  Leave some sections blank so group can add.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348894-2ED0-E74D-B3CB-ABB77CB6FBF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41667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Note that we co—construct</a:t>
            </a:r>
            <a:r>
              <a:rPr lang="en-US" baseline="0" dirty="0" smtClean="0"/>
              <a:t> with students and would not complete this and give it to students.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348894-2ED0-E74D-B3CB-ABB77CB6FBF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6081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83360-BF04-4B4F-8C4E-6C3A4F38F964}" type="datetimeFigureOut">
              <a:rPr lang="en-US" smtClean="0"/>
              <a:t>7/9/17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BDEAB-9F5C-FF4F-B614-2DE88E3769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5609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83360-BF04-4B4F-8C4E-6C3A4F38F964}" type="datetimeFigureOut">
              <a:rPr lang="en-US" smtClean="0"/>
              <a:t>7/9/17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BDEAB-9F5C-FF4F-B614-2DE88E3769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99157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83360-BF04-4B4F-8C4E-6C3A4F38F964}" type="datetimeFigureOut">
              <a:rPr lang="en-US" smtClean="0"/>
              <a:t>7/9/17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BDEAB-9F5C-FF4F-B614-2DE88E3769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6778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83360-BF04-4B4F-8C4E-6C3A4F38F964}" type="datetimeFigureOut">
              <a:rPr lang="en-US" smtClean="0"/>
              <a:t>7/9/17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BDEAB-9F5C-FF4F-B614-2DE88E3769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10036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83360-BF04-4B4F-8C4E-6C3A4F38F964}" type="datetimeFigureOut">
              <a:rPr lang="en-US" smtClean="0"/>
              <a:t>7/9/17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BDEAB-9F5C-FF4F-B614-2DE88E3769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49762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83360-BF04-4B4F-8C4E-6C3A4F38F964}" type="datetimeFigureOut">
              <a:rPr lang="en-US" smtClean="0"/>
              <a:t>7/9/17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BDEAB-9F5C-FF4F-B614-2DE88E3769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2064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83360-BF04-4B4F-8C4E-6C3A4F38F964}" type="datetimeFigureOut">
              <a:rPr lang="en-US" smtClean="0"/>
              <a:t>7/9/17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BDEAB-9F5C-FF4F-B614-2DE88E3769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24955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83360-BF04-4B4F-8C4E-6C3A4F38F964}" type="datetimeFigureOut">
              <a:rPr lang="en-US" smtClean="0"/>
              <a:t>7/9/17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BDEAB-9F5C-FF4F-B614-2DE88E3769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13102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83360-BF04-4B4F-8C4E-6C3A4F38F964}" type="datetimeFigureOut">
              <a:rPr lang="en-US" smtClean="0"/>
              <a:t>7/9/17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BDEAB-9F5C-FF4F-B614-2DE88E3769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21343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83360-BF04-4B4F-8C4E-6C3A4F38F964}" type="datetimeFigureOut">
              <a:rPr lang="en-US" smtClean="0"/>
              <a:t>7/9/17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BDEAB-9F5C-FF4F-B614-2DE88E3769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6978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83360-BF04-4B4F-8C4E-6C3A4F38F964}" type="datetimeFigureOut">
              <a:rPr lang="en-US" smtClean="0"/>
              <a:t>7/9/17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BDEAB-9F5C-FF4F-B614-2DE88E3769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43383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A83360-BF04-4B4F-8C4E-6C3A4F38F964}" type="datetimeFigureOut">
              <a:rPr lang="en-US" smtClean="0"/>
              <a:t>7/9/17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1BDEAB-9F5C-FF4F-B614-2DE88E3769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62879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Relationship Id="rId3" Type="http://schemas.openxmlformats.org/officeDocument/2006/relationships/hyperlink" Target="mailto:pgraner@ku.edu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9506" name="Group 1026"/>
          <p:cNvGrpSpPr>
            <a:grpSpLocks/>
          </p:cNvGrpSpPr>
          <p:nvPr/>
        </p:nvGrpSpPr>
        <p:grpSpPr bwMode="auto">
          <a:xfrm>
            <a:off x="700088" y="104775"/>
            <a:ext cx="7735887" cy="6138863"/>
            <a:chOff x="447" y="79"/>
            <a:chExt cx="4873" cy="3867"/>
          </a:xfrm>
        </p:grpSpPr>
        <p:sp>
          <p:nvSpPr>
            <p:cNvPr id="149507" name="Oval 1027"/>
            <p:cNvSpPr>
              <a:spLocks noChangeArrowheads="1"/>
            </p:cNvSpPr>
            <p:nvPr/>
          </p:nvSpPr>
          <p:spPr bwMode="auto">
            <a:xfrm>
              <a:off x="2825" y="904"/>
              <a:ext cx="1265" cy="618"/>
            </a:xfrm>
            <a:prstGeom prst="ellipse">
              <a:avLst/>
            </a:prstGeom>
            <a:solidFill>
              <a:schemeClr val="bg1"/>
            </a:solidFill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49508" name="Group 1028"/>
            <p:cNvGrpSpPr>
              <a:grpSpLocks/>
            </p:cNvGrpSpPr>
            <p:nvPr/>
          </p:nvGrpSpPr>
          <p:grpSpPr bwMode="auto">
            <a:xfrm>
              <a:off x="2894" y="1330"/>
              <a:ext cx="1120" cy="1"/>
              <a:chOff x="2894" y="1330"/>
              <a:chExt cx="1120" cy="1"/>
            </a:xfrm>
          </p:grpSpPr>
          <p:sp>
            <p:nvSpPr>
              <p:cNvPr id="149509" name="Line 1029"/>
              <p:cNvSpPr>
                <a:spLocks noChangeShapeType="1"/>
              </p:cNvSpPr>
              <p:nvPr/>
            </p:nvSpPr>
            <p:spPr bwMode="auto">
              <a:xfrm>
                <a:off x="2894" y="1330"/>
                <a:ext cx="20" cy="1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9510" name="Line 1030"/>
              <p:cNvSpPr>
                <a:spLocks noChangeShapeType="1"/>
              </p:cNvSpPr>
              <p:nvPr/>
            </p:nvSpPr>
            <p:spPr bwMode="auto">
              <a:xfrm>
                <a:off x="2956" y="1330"/>
                <a:ext cx="20" cy="1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9511" name="Line 1031"/>
              <p:cNvSpPr>
                <a:spLocks noChangeShapeType="1"/>
              </p:cNvSpPr>
              <p:nvPr/>
            </p:nvSpPr>
            <p:spPr bwMode="auto">
              <a:xfrm>
                <a:off x="3017" y="1330"/>
                <a:ext cx="21" cy="1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9512" name="Line 1032"/>
              <p:cNvSpPr>
                <a:spLocks noChangeShapeType="1"/>
              </p:cNvSpPr>
              <p:nvPr/>
            </p:nvSpPr>
            <p:spPr bwMode="auto">
              <a:xfrm>
                <a:off x="3079" y="1330"/>
                <a:ext cx="21" cy="1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9513" name="Line 1033"/>
              <p:cNvSpPr>
                <a:spLocks noChangeShapeType="1"/>
              </p:cNvSpPr>
              <p:nvPr/>
            </p:nvSpPr>
            <p:spPr bwMode="auto">
              <a:xfrm>
                <a:off x="3141" y="1330"/>
                <a:ext cx="21" cy="1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9514" name="Line 1034"/>
              <p:cNvSpPr>
                <a:spLocks noChangeShapeType="1"/>
              </p:cNvSpPr>
              <p:nvPr/>
            </p:nvSpPr>
            <p:spPr bwMode="auto">
              <a:xfrm>
                <a:off x="3203" y="1330"/>
                <a:ext cx="21" cy="1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9515" name="Line 1035"/>
              <p:cNvSpPr>
                <a:spLocks noChangeShapeType="1"/>
              </p:cNvSpPr>
              <p:nvPr/>
            </p:nvSpPr>
            <p:spPr bwMode="auto">
              <a:xfrm>
                <a:off x="3265" y="1330"/>
                <a:ext cx="21" cy="1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9516" name="Line 1036"/>
              <p:cNvSpPr>
                <a:spLocks noChangeShapeType="1"/>
              </p:cNvSpPr>
              <p:nvPr/>
            </p:nvSpPr>
            <p:spPr bwMode="auto">
              <a:xfrm>
                <a:off x="3327" y="1330"/>
                <a:ext cx="20" cy="1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9517" name="Line 1037"/>
              <p:cNvSpPr>
                <a:spLocks noChangeShapeType="1"/>
              </p:cNvSpPr>
              <p:nvPr/>
            </p:nvSpPr>
            <p:spPr bwMode="auto">
              <a:xfrm>
                <a:off x="3389" y="1330"/>
                <a:ext cx="20" cy="1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9518" name="Line 1038"/>
              <p:cNvSpPr>
                <a:spLocks noChangeShapeType="1"/>
              </p:cNvSpPr>
              <p:nvPr/>
            </p:nvSpPr>
            <p:spPr bwMode="auto">
              <a:xfrm>
                <a:off x="3451" y="1330"/>
                <a:ext cx="20" cy="1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9519" name="Line 1039"/>
              <p:cNvSpPr>
                <a:spLocks noChangeShapeType="1"/>
              </p:cNvSpPr>
              <p:nvPr/>
            </p:nvSpPr>
            <p:spPr bwMode="auto">
              <a:xfrm>
                <a:off x="3512" y="1330"/>
                <a:ext cx="21" cy="1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9520" name="Line 1040"/>
              <p:cNvSpPr>
                <a:spLocks noChangeShapeType="1"/>
              </p:cNvSpPr>
              <p:nvPr/>
            </p:nvSpPr>
            <p:spPr bwMode="auto">
              <a:xfrm>
                <a:off x="3574" y="1330"/>
                <a:ext cx="21" cy="1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9521" name="Line 1041"/>
              <p:cNvSpPr>
                <a:spLocks noChangeShapeType="1"/>
              </p:cNvSpPr>
              <p:nvPr/>
            </p:nvSpPr>
            <p:spPr bwMode="auto">
              <a:xfrm>
                <a:off x="3636" y="1330"/>
                <a:ext cx="21" cy="1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9522" name="Line 1042"/>
              <p:cNvSpPr>
                <a:spLocks noChangeShapeType="1"/>
              </p:cNvSpPr>
              <p:nvPr/>
            </p:nvSpPr>
            <p:spPr bwMode="auto">
              <a:xfrm>
                <a:off x="3698" y="1330"/>
                <a:ext cx="21" cy="1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9523" name="Line 1043"/>
              <p:cNvSpPr>
                <a:spLocks noChangeShapeType="1"/>
              </p:cNvSpPr>
              <p:nvPr/>
            </p:nvSpPr>
            <p:spPr bwMode="auto">
              <a:xfrm>
                <a:off x="3760" y="1330"/>
                <a:ext cx="20" cy="1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9524" name="Line 1044"/>
              <p:cNvSpPr>
                <a:spLocks noChangeShapeType="1"/>
              </p:cNvSpPr>
              <p:nvPr/>
            </p:nvSpPr>
            <p:spPr bwMode="auto">
              <a:xfrm>
                <a:off x="3822" y="1330"/>
                <a:ext cx="20" cy="1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9525" name="Line 1045"/>
              <p:cNvSpPr>
                <a:spLocks noChangeShapeType="1"/>
              </p:cNvSpPr>
              <p:nvPr/>
            </p:nvSpPr>
            <p:spPr bwMode="auto">
              <a:xfrm>
                <a:off x="3884" y="1330"/>
                <a:ext cx="20" cy="1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9526" name="Line 1046"/>
              <p:cNvSpPr>
                <a:spLocks noChangeShapeType="1"/>
              </p:cNvSpPr>
              <p:nvPr/>
            </p:nvSpPr>
            <p:spPr bwMode="auto">
              <a:xfrm>
                <a:off x="3945" y="1330"/>
                <a:ext cx="21" cy="1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9527" name="Line 1047"/>
              <p:cNvSpPr>
                <a:spLocks noChangeShapeType="1"/>
              </p:cNvSpPr>
              <p:nvPr/>
            </p:nvSpPr>
            <p:spPr bwMode="auto">
              <a:xfrm>
                <a:off x="4007" y="1330"/>
                <a:ext cx="7" cy="1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49528" name="Rectangle 1048"/>
            <p:cNvSpPr>
              <a:spLocks noChangeArrowheads="1"/>
            </p:cNvSpPr>
            <p:nvPr/>
          </p:nvSpPr>
          <p:spPr bwMode="auto">
            <a:xfrm>
              <a:off x="3952" y="134"/>
              <a:ext cx="188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800" b="1">
                  <a:solidFill>
                    <a:srgbClr val="000000"/>
                  </a:solidFill>
                  <a:latin typeface="Arial" charset="0"/>
                </a:rPr>
                <a:t>NAME</a:t>
              </a:r>
              <a:endParaRPr lang="en-US">
                <a:latin typeface="Arial" charset="0"/>
              </a:endParaRPr>
            </a:p>
          </p:txBody>
        </p:sp>
        <p:sp>
          <p:nvSpPr>
            <p:cNvPr id="149529" name="Rectangle 1049"/>
            <p:cNvSpPr>
              <a:spLocks noChangeArrowheads="1"/>
            </p:cNvSpPr>
            <p:nvPr/>
          </p:nvSpPr>
          <p:spPr bwMode="auto">
            <a:xfrm>
              <a:off x="3952" y="223"/>
              <a:ext cx="174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800" b="1">
                  <a:solidFill>
                    <a:srgbClr val="000000"/>
                  </a:solidFill>
                  <a:latin typeface="Arial" charset="0"/>
                </a:rPr>
                <a:t>DATE</a:t>
              </a:r>
              <a:endParaRPr lang="en-US">
                <a:latin typeface="Arial" charset="0"/>
              </a:endParaRPr>
            </a:p>
          </p:txBody>
        </p:sp>
        <p:sp>
          <p:nvSpPr>
            <p:cNvPr id="149530" name="Line 1050"/>
            <p:cNvSpPr>
              <a:spLocks noChangeShapeType="1"/>
            </p:cNvSpPr>
            <p:nvPr/>
          </p:nvSpPr>
          <p:spPr bwMode="auto">
            <a:xfrm>
              <a:off x="4165" y="182"/>
              <a:ext cx="1114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9531" name="Rectangle 1051"/>
            <p:cNvSpPr>
              <a:spLocks noChangeArrowheads="1"/>
            </p:cNvSpPr>
            <p:nvPr/>
          </p:nvSpPr>
          <p:spPr bwMode="auto">
            <a:xfrm>
              <a:off x="447" y="141"/>
              <a:ext cx="1181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1">
                  <a:solidFill>
                    <a:srgbClr val="000000"/>
                  </a:solidFill>
                  <a:latin typeface="Arial" charset="0"/>
                </a:rPr>
                <a:t>The Unit Organizer </a:t>
              </a:r>
              <a:endParaRPr lang="en-US">
                <a:latin typeface="Arial" charset="0"/>
              </a:endParaRPr>
            </a:p>
          </p:txBody>
        </p:sp>
        <p:sp>
          <p:nvSpPr>
            <p:cNvPr id="149532" name="Rectangle 1052"/>
            <p:cNvSpPr>
              <a:spLocks noChangeArrowheads="1"/>
            </p:cNvSpPr>
            <p:nvPr/>
          </p:nvSpPr>
          <p:spPr bwMode="auto">
            <a:xfrm>
              <a:off x="2571" y="203"/>
              <a:ext cx="551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800" b="1">
                  <a:solidFill>
                    <a:srgbClr val="000000"/>
                  </a:solidFill>
                  <a:latin typeface="Arial" charset="0"/>
                </a:rPr>
                <a:t>BIGGER PICTURE</a:t>
              </a:r>
              <a:endParaRPr lang="en-US">
                <a:latin typeface="Arial" charset="0"/>
              </a:endParaRPr>
            </a:p>
          </p:txBody>
        </p:sp>
        <p:sp>
          <p:nvSpPr>
            <p:cNvPr id="149533" name="Rectangle 1053"/>
            <p:cNvSpPr>
              <a:spLocks noChangeArrowheads="1"/>
            </p:cNvSpPr>
            <p:nvPr/>
          </p:nvSpPr>
          <p:spPr bwMode="auto">
            <a:xfrm>
              <a:off x="797" y="512"/>
              <a:ext cx="334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800" b="1">
                  <a:solidFill>
                    <a:srgbClr val="000000"/>
                  </a:solidFill>
                  <a:latin typeface="Arial" charset="0"/>
                </a:rPr>
                <a:t>LAST UNIT</a:t>
              </a:r>
              <a:endParaRPr lang="en-US">
                <a:latin typeface="Arial" charset="0"/>
              </a:endParaRPr>
            </a:p>
          </p:txBody>
        </p:sp>
        <p:sp>
          <p:nvSpPr>
            <p:cNvPr id="149534" name="Rectangle 1054"/>
            <p:cNvSpPr>
              <a:spLocks noChangeArrowheads="1"/>
            </p:cNvSpPr>
            <p:nvPr/>
          </p:nvSpPr>
          <p:spPr bwMode="auto">
            <a:xfrm>
              <a:off x="1120" y="512"/>
              <a:ext cx="338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800">
                  <a:solidFill>
                    <a:srgbClr val="000000"/>
                  </a:solidFill>
                  <a:latin typeface="Arial" charset="0"/>
                </a:rPr>
                <a:t>/Experience</a:t>
              </a:r>
              <a:endParaRPr lang="en-US">
                <a:latin typeface="Arial" charset="0"/>
              </a:endParaRPr>
            </a:p>
          </p:txBody>
        </p:sp>
        <p:sp>
          <p:nvSpPr>
            <p:cNvPr id="149535" name="Rectangle 1055"/>
            <p:cNvSpPr>
              <a:spLocks noChangeArrowheads="1"/>
            </p:cNvSpPr>
            <p:nvPr/>
          </p:nvSpPr>
          <p:spPr bwMode="auto">
            <a:xfrm>
              <a:off x="2770" y="525"/>
              <a:ext cx="540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900" b="1">
                  <a:solidFill>
                    <a:srgbClr val="000000"/>
                  </a:solidFill>
                  <a:latin typeface="Arial" charset="0"/>
                </a:rPr>
                <a:t>CURRENT UNIT</a:t>
              </a:r>
              <a:endParaRPr lang="en-US">
                <a:latin typeface="Arial" charset="0"/>
              </a:endParaRPr>
            </a:p>
          </p:txBody>
        </p:sp>
        <p:sp>
          <p:nvSpPr>
            <p:cNvPr id="149536" name="Rectangle 1056"/>
            <p:cNvSpPr>
              <a:spLocks noChangeArrowheads="1"/>
            </p:cNvSpPr>
            <p:nvPr/>
          </p:nvSpPr>
          <p:spPr bwMode="auto">
            <a:xfrm>
              <a:off x="4461" y="505"/>
              <a:ext cx="338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800" b="1">
                  <a:solidFill>
                    <a:srgbClr val="000000"/>
                  </a:solidFill>
                  <a:latin typeface="Arial" charset="0"/>
                </a:rPr>
                <a:t>NEXT UNIT</a:t>
              </a:r>
              <a:endParaRPr lang="en-US">
                <a:latin typeface="Arial" charset="0"/>
              </a:endParaRPr>
            </a:p>
          </p:txBody>
        </p:sp>
        <p:sp>
          <p:nvSpPr>
            <p:cNvPr id="149537" name="Rectangle 1057"/>
            <p:cNvSpPr>
              <a:spLocks noChangeArrowheads="1"/>
            </p:cNvSpPr>
            <p:nvPr/>
          </p:nvSpPr>
          <p:spPr bwMode="auto">
            <a:xfrm>
              <a:off x="4791" y="505"/>
              <a:ext cx="338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800">
                  <a:solidFill>
                    <a:srgbClr val="000000"/>
                  </a:solidFill>
                  <a:latin typeface="Arial" charset="0"/>
                </a:rPr>
                <a:t>/Experience</a:t>
              </a:r>
              <a:endParaRPr lang="en-US">
                <a:latin typeface="Arial" charset="0"/>
              </a:endParaRPr>
            </a:p>
          </p:txBody>
        </p:sp>
        <p:sp>
          <p:nvSpPr>
            <p:cNvPr id="149538" name="Line 1058"/>
            <p:cNvSpPr>
              <a:spLocks noChangeShapeType="1"/>
            </p:cNvSpPr>
            <p:nvPr/>
          </p:nvSpPr>
          <p:spPr bwMode="auto">
            <a:xfrm>
              <a:off x="474" y="766"/>
              <a:ext cx="4832" cy="1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9539" name="Line 1059"/>
            <p:cNvSpPr>
              <a:spLocks noChangeShapeType="1"/>
            </p:cNvSpPr>
            <p:nvPr/>
          </p:nvSpPr>
          <p:spPr bwMode="auto">
            <a:xfrm>
              <a:off x="467" y="3014"/>
              <a:ext cx="4833" cy="1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9540" name="Line 1060"/>
            <p:cNvSpPr>
              <a:spLocks noChangeShapeType="1"/>
            </p:cNvSpPr>
            <p:nvPr/>
          </p:nvSpPr>
          <p:spPr bwMode="auto">
            <a:xfrm>
              <a:off x="1766" y="498"/>
              <a:ext cx="1" cy="268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9541" name="Line 1061"/>
            <p:cNvSpPr>
              <a:spLocks noChangeShapeType="1"/>
            </p:cNvSpPr>
            <p:nvPr/>
          </p:nvSpPr>
          <p:spPr bwMode="auto">
            <a:xfrm>
              <a:off x="4055" y="505"/>
              <a:ext cx="1" cy="268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9542" name="Arc 1062"/>
            <p:cNvSpPr>
              <a:spLocks/>
            </p:cNvSpPr>
            <p:nvPr/>
          </p:nvSpPr>
          <p:spPr bwMode="auto">
            <a:xfrm>
              <a:off x="474" y="306"/>
              <a:ext cx="1289" cy="199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0 w 21600"/>
                <a:gd name="T1" fmla="*/ 21600 h 21600"/>
                <a:gd name="T2" fmla="*/ 21600 w 21600"/>
                <a:gd name="T3" fmla="*/ 0 h 21600"/>
                <a:gd name="T4" fmla="*/ 2160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21599"/>
                  </a:moveTo>
                  <a:cubicBezTo>
                    <a:pt x="-1" y="9670"/>
                    <a:pt x="9670" y="-1"/>
                    <a:pt x="21600" y="-1"/>
                  </a:cubicBezTo>
                </a:path>
                <a:path w="21600" h="21600" stroke="0" extrusionOk="0">
                  <a:moveTo>
                    <a:pt x="-1" y="21599"/>
                  </a:moveTo>
                  <a:cubicBezTo>
                    <a:pt x="-1" y="9670"/>
                    <a:pt x="9670" y="-1"/>
                    <a:pt x="21600" y="-1"/>
                  </a:cubicBezTo>
                  <a:lnTo>
                    <a:pt x="21600" y="2160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9543" name="Arc 1063"/>
            <p:cNvSpPr>
              <a:spLocks/>
            </p:cNvSpPr>
            <p:nvPr/>
          </p:nvSpPr>
          <p:spPr bwMode="auto">
            <a:xfrm>
              <a:off x="467" y="299"/>
              <a:ext cx="1296" cy="206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0 w 21600"/>
                <a:gd name="T1" fmla="*/ 21600 h 21600"/>
                <a:gd name="T2" fmla="*/ 21600 w 21600"/>
                <a:gd name="T3" fmla="*/ 0 h 21600"/>
                <a:gd name="T4" fmla="*/ 2160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21599"/>
                  </a:moveTo>
                  <a:cubicBezTo>
                    <a:pt x="-1" y="9670"/>
                    <a:pt x="9670" y="-1"/>
                    <a:pt x="21600" y="-1"/>
                  </a:cubicBezTo>
                </a:path>
                <a:path w="21600" h="21600" stroke="0" extrusionOk="0">
                  <a:moveTo>
                    <a:pt x="-1" y="21599"/>
                  </a:moveTo>
                  <a:cubicBezTo>
                    <a:pt x="-1" y="9670"/>
                    <a:pt x="9670" y="-1"/>
                    <a:pt x="21600" y="-1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222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9544" name="Arc 1064"/>
            <p:cNvSpPr>
              <a:spLocks/>
            </p:cNvSpPr>
            <p:nvPr/>
          </p:nvSpPr>
          <p:spPr bwMode="auto">
            <a:xfrm>
              <a:off x="4055" y="299"/>
              <a:ext cx="1265" cy="203"/>
            </a:xfrm>
            <a:custGeom>
              <a:avLst/>
              <a:gdLst>
                <a:gd name="G0" fmla="+- 17 0 0"/>
                <a:gd name="G1" fmla="+- 21600 0 0"/>
                <a:gd name="G2" fmla="+- 21600 0 0"/>
                <a:gd name="T0" fmla="*/ 0 w 21616"/>
                <a:gd name="T1" fmla="*/ 1 h 21600"/>
                <a:gd name="T2" fmla="*/ 21616 w 21616"/>
                <a:gd name="T3" fmla="*/ 21494 h 21600"/>
                <a:gd name="T4" fmla="*/ 17 w 21616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16" h="21600" fill="none" extrusionOk="0">
                  <a:moveTo>
                    <a:pt x="-1" y="0"/>
                  </a:moveTo>
                  <a:cubicBezTo>
                    <a:pt x="5" y="0"/>
                    <a:pt x="11" y="-1"/>
                    <a:pt x="17" y="-1"/>
                  </a:cubicBezTo>
                  <a:cubicBezTo>
                    <a:pt x="11904" y="-1"/>
                    <a:pt x="21558" y="9606"/>
                    <a:pt x="21616" y="21493"/>
                  </a:cubicBezTo>
                </a:path>
                <a:path w="21616" h="21600" stroke="0" extrusionOk="0">
                  <a:moveTo>
                    <a:pt x="-1" y="0"/>
                  </a:moveTo>
                  <a:cubicBezTo>
                    <a:pt x="5" y="0"/>
                    <a:pt x="11" y="-1"/>
                    <a:pt x="17" y="-1"/>
                  </a:cubicBezTo>
                  <a:cubicBezTo>
                    <a:pt x="11904" y="-1"/>
                    <a:pt x="21558" y="9606"/>
                    <a:pt x="21616" y="21493"/>
                  </a:cubicBezTo>
                  <a:lnTo>
                    <a:pt x="17" y="21600"/>
                  </a:lnTo>
                  <a:close/>
                </a:path>
              </a:pathLst>
            </a:custGeom>
            <a:noFill/>
            <a:ln w="222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9545" name="Line 1065"/>
            <p:cNvSpPr>
              <a:spLocks noChangeShapeType="1"/>
            </p:cNvSpPr>
            <p:nvPr/>
          </p:nvSpPr>
          <p:spPr bwMode="auto">
            <a:xfrm>
              <a:off x="1760" y="299"/>
              <a:ext cx="2282" cy="1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49546" name="Group 1066"/>
            <p:cNvGrpSpPr>
              <a:grpSpLocks/>
            </p:cNvGrpSpPr>
            <p:nvPr/>
          </p:nvGrpSpPr>
          <p:grpSpPr bwMode="auto">
            <a:xfrm>
              <a:off x="1760" y="326"/>
              <a:ext cx="1" cy="145"/>
              <a:chOff x="1760" y="326"/>
              <a:chExt cx="1" cy="145"/>
            </a:xfrm>
          </p:grpSpPr>
          <p:sp>
            <p:nvSpPr>
              <p:cNvPr id="149547" name="Line 1067"/>
              <p:cNvSpPr>
                <a:spLocks noChangeShapeType="1"/>
              </p:cNvSpPr>
              <p:nvPr/>
            </p:nvSpPr>
            <p:spPr bwMode="auto">
              <a:xfrm>
                <a:off x="1760" y="326"/>
                <a:ext cx="1" cy="21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9548" name="Line 1068"/>
              <p:cNvSpPr>
                <a:spLocks noChangeShapeType="1"/>
              </p:cNvSpPr>
              <p:nvPr/>
            </p:nvSpPr>
            <p:spPr bwMode="auto">
              <a:xfrm>
                <a:off x="1760" y="388"/>
                <a:ext cx="1" cy="21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9549" name="Line 1069"/>
              <p:cNvSpPr>
                <a:spLocks noChangeShapeType="1"/>
              </p:cNvSpPr>
              <p:nvPr/>
            </p:nvSpPr>
            <p:spPr bwMode="auto">
              <a:xfrm>
                <a:off x="1760" y="450"/>
                <a:ext cx="1" cy="21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49550" name="Group 1070"/>
            <p:cNvGrpSpPr>
              <a:grpSpLocks/>
            </p:cNvGrpSpPr>
            <p:nvPr/>
          </p:nvGrpSpPr>
          <p:grpSpPr bwMode="auto">
            <a:xfrm>
              <a:off x="4062" y="333"/>
              <a:ext cx="1" cy="145"/>
              <a:chOff x="4062" y="333"/>
              <a:chExt cx="1" cy="145"/>
            </a:xfrm>
          </p:grpSpPr>
          <p:sp>
            <p:nvSpPr>
              <p:cNvPr id="149551" name="Line 1071"/>
              <p:cNvSpPr>
                <a:spLocks noChangeShapeType="1"/>
              </p:cNvSpPr>
              <p:nvPr/>
            </p:nvSpPr>
            <p:spPr bwMode="auto">
              <a:xfrm>
                <a:off x="4062" y="333"/>
                <a:ext cx="1" cy="21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9552" name="Line 1072"/>
              <p:cNvSpPr>
                <a:spLocks noChangeShapeType="1"/>
              </p:cNvSpPr>
              <p:nvPr/>
            </p:nvSpPr>
            <p:spPr bwMode="auto">
              <a:xfrm>
                <a:off x="4062" y="395"/>
                <a:ext cx="1" cy="21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9553" name="Line 1073"/>
              <p:cNvSpPr>
                <a:spLocks noChangeShapeType="1"/>
              </p:cNvSpPr>
              <p:nvPr/>
            </p:nvSpPr>
            <p:spPr bwMode="auto">
              <a:xfrm>
                <a:off x="4062" y="457"/>
                <a:ext cx="1" cy="21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49554" name="Line 1074"/>
            <p:cNvSpPr>
              <a:spLocks noChangeShapeType="1"/>
            </p:cNvSpPr>
            <p:nvPr/>
          </p:nvSpPr>
          <p:spPr bwMode="auto">
            <a:xfrm>
              <a:off x="467" y="505"/>
              <a:ext cx="1" cy="3368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9555" name="Line 1075"/>
            <p:cNvSpPr>
              <a:spLocks noChangeShapeType="1"/>
            </p:cNvSpPr>
            <p:nvPr/>
          </p:nvSpPr>
          <p:spPr bwMode="auto">
            <a:xfrm>
              <a:off x="474" y="3873"/>
              <a:ext cx="4826" cy="1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9556" name="Line 1076"/>
            <p:cNvSpPr>
              <a:spLocks noChangeShapeType="1"/>
            </p:cNvSpPr>
            <p:nvPr/>
          </p:nvSpPr>
          <p:spPr bwMode="auto">
            <a:xfrm>
              <a:off x="5306" y="505"/>
              <a:ext cx="1" cy="3368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9557" name="Rectangle 1077"/>
            <p:cNvSpPr>
              <a:spLocks noChangeArrowheads="1"/>
            </p:cNvSpPr>
            <p:nvPr/>
          </p:nvSpPr>
          <p:spPr bwMode="auto">
            <a:xfrm rot="16200000">
              <a:off x="245" y="3284"/>
              <a:ext cx="647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algn="ctr"/>
              <a:r>
                <a:rPr lang="en-US" sz="800" b="1">
                  <a:solidFill>
                    <a:srgbClr val="000000"/>
                  </a:solidFill>
                  <a:latin typeface="Arial" charset="0"/>
                </a:rPr>
                <a:t> UNIT SELF-TEST QUESTIONS</a:t>
              </a:r>
            </a:p>
          </p:txBody>
        </p:sp>
        <p:sp>
          <p:nvSpPr>
            <p:cNvPr id="149558" name="Rectangle 1078"/>
            <p:cNvSpPr>
              <a:spLocks noChangeArrowheads="1"/>
            </p:cNvSpPr>
            <p:nvPr/>
          </p:nvSpPr>
          <p:spPr bwMode="auto">
            <a:xfrm rot="16200000">
              <a:off x="617" y="3831"/>
              <a:ext cx="230" cy="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eaVert" wrap="none" lIns="0" tIns="0" rIns="0" bIns="0">
              <a:spAutoFit/>
            </a:bodyPr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49559" name="Rectangle 1079"/>
            <p:cNvSpPr>
              <a:spLocks noChangeArrowheads="1"/>
            </p:cNvSpPr>
            <p:nvPr/>
          </p:nvSpPr>
          <p:spPr bwMode="auto">
            <a:xfrm rot="960000">
              <a:off x="3278" y="808"/>
              <a:ext cx="299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800" b="1">
                  <a:solidFill>
                    <a:srgbClr val="000000"/>
                  </a:solidFill>
                  <a:latin typeface="Arial" charset="0"/>
                </a:rPr>
                <a:t>is about...</a:t>
              </a:r>
              <a:endParaRPr lang="en-US">
                <a:latin typeface="Arial" charset="0"/>
              </a:endParaRPr>
            </a:p>
          </p:txBody>
        </p:sp>
        <p:sp>
          <p:nvSpPr>
            <p:cNvPr id="149560" name="Line 1080"/>
            <p:cNvSpPr>
              <a:spLocks noChangeShapeType="1"/>
            </p:cNvSpPr>
            <p:nvPr/>
          </p:nvSpPr>
          <p:spPr bwMode="auto">
            <a:xfrm>
              <a:off x="1498" y="773"/>
              <a:ext cx="1" cy="2241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9561" name="Line 1081"/>
            <p:cNvSpPr>
              <a:spLocks noChangeShapeType="1"/>
            </p:cNvSpPr>
            <p:nvPr/>
          </p:nvSpPr>
          <p:spPr bwMode="auto">
            <a:xfrm>
              <a:off x="474" y="1254"/>
              <a:ext cx="1031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9562" name="Line 1082"/>
            <p:cNvSpPr>
              <a:spLocks noChangeShapeType="1"/>
            </p:cNvSpPr>
            <p:nvPr/>
          </p:nvSpPr>
          <p:spPr bwMode="auto">
            <a:xfrm>
              <a:off x="474" y="1096"/>
              <a:ext cx="1031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9563" name="Line 1083"/>
            <p:cNvSpPr>
              <a:spLocks noChangeShapeType="1"/>
            </p:cNvSpPr>
            <p:nvPr/>
          </p:nvSpPr>
          <p:spPr bwMode="auto">
            <a:xfrm>
              <a:off x="474" y="1412"/>
              <a:ext cx="1031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9564" name="Line 1084"/>
            <p:cNvSpPr>
              <a:spLocks noChangeShapeType="1"/>
            </p:cNvSpPr>
            <p:nvPr/>
          </p:nvSpPr>
          <p:spPr bwMode="auto">
            <a:xfrm>
              <a:off x="481" y="1564"/>
              <a:ext cx="1017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9565" name="Line 1085"/>
            <p:cNvSpPr>
              <a:spLocks noChangeShapeType="1"/>
            </p:cNvSpPr>
            <p:nvPr/>
          </p:nvSpPr>
          <p:spPr bwMode="auto">
            <a:xfrm flipH="1">
              <a:off x="481" y="1729"/>
              <a:ext cx="1024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9566" name="Line 1086"/>
            <p:cNvSpPr>
              <a:spLocks noChangeShapeType="1"/>
            </p:cNvSpPr>
            <p:nvPr/>
          </p:nvSpPr>
          <p:spPr bwMode="auto">
            <a:xfrm>
              <a:off x="481" y="2052"/>
              <a:ext cx="1011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9567" name="Line 1087"/>
            <p:cNvSpPr>
              <a:spLocks noChangeShapeType="1"/>
            </p:cNvSpPr>
            <p:nvPr/>
          </p:nvSpPr>
          <p:spPr bwMode="auto">
            <a:xfrm>
              <a:off x="481" y="1887"/>
              <a:ext cx="1017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9568" name="Line 1088"/>
            <p:cNvSpPr>
              <a:spLocks noChangeShapeType="1"/>
            </p:cNvSpPr>
            <p:nvPr/>
          </p:nvSpPr>
          <p:spPr bwMode="auto">
            <a:xfrm>
              <a:off x="481" y="2210"/>
              <a:ext cx="1011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9569" name="Line 1089"/>
            <p:cNvSpPr>
              <a:spLocks noChangeShapeType="1"/>
            </p:cNvSpPr>
            <p:nvPr/>
          </p:nvSpPr>
          <p:spPr bwMode="auto">
            <a:xfrm>
              <a:off x="467" y="2368"/>
              <a:ext cx="1025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9570" name="Line 1090"/>
            <p:cNvSpPr>
              <a:spLocks noChangeShapeType="1"/>
            </p:cNvSpPr>
            <p:nvPr/>
          </p:nvSpPr>
          <p:spPr bwMode="auto">
            <a:xfrm flipH="1">
              <a:off x="474" y="2526"/>
              <a:ext cx="1018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9571" name="Line 1091"/>
            <p:cNvSpPr>
              <a:spLocks noChangeShapeType="1"/>
            </p:cNvSpPr>
            <p:nvPr/>
          </p:nvSpPr>
          <p:spPr bwMode="auto">
            <a:xfrm>
              <a:off x="474" y="2684"/>
              <a:ext cx="1024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9572" name="Line 1092"/>
            <p:cNvSpPr>
              <a:spLocks noChangeShapeType="1"/>
            </p:cNvSpPr>
            <p:nvPr/>
          </p:nvSpPr>
          <p:spPr bwMode="auto">
            <a:xfrm>
              <a:off x="653" y="945"/>
              <a:ext cx="1" cy="292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9573" name="Line 1093"/>
            <p:cNvSpPr>
              <a:spLocks noChangeShapeType="1"/>
            </p:cNvSpPr>
            <p:nvPr/>
          </p:nvSpPr>
          <p:spPr bwMode="auto">
            <a:xfrm>
              <a:off x="481" y="945"/>
              <a:ext cx="1024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9574" name="Rectangle 1094"/>
            <p:cNvSpPr>
              <a:spLocks noChangeArrowheads="1"/>
            </p:cNvSpPr>
            <p:nvPr/>
          </p:nvSpPr>
          <p:spPr bwMode="auto">
            <a:xfrm rot="5400000">
              <a:off x="5169" y="3471"/>
              <a:ext cx="185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800" b="1">
                  <a:solidFill>
                    <a:srgbClr val="000000"/>
                  </a:solidFill>
                  <a:latin typeface="Arial" charset="0"/>
                </a:rPr>
                <a:t> UNIT </a:t>
              </a:r>
              <a:endParaRPr lang="en-US">
                <a:latin typeface="Arial" charset="0"/>
              </a:endParaRPr>
            </a:p>
          </p:txBody>
        </p:sp>
        <p:sp>
          <p:nvSpPr>
            <p:cNvPr id="149575" name="Rectangle 1095"/>
            <p:cNvSpPr>
              <a:spLocks noChangeArrowheads="1"/>
            </p:cNvSpPr>
            <p:nvPr/>
          </p:nvSpPr>
          <p:spPr bwMode="auto">
            <a:xfrm rot="5400000">
              <a:off x="4889" y="3469"/>
              <a:ext cx="519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800" b="1">
                  <a:solidFill>
                    <a:srgbClr val="000000"/>
                  </a:solidFill>
                  <a:latin typeface="Arial" charset="0"/>
                </a:rPr>
                <a:t>RELATIONSHIPS</a:t>
              </a:r>
              <a:endParaRPr lang="en-US">
                <a:latin typeface="Arial" charset="0"/>
              </a:endParaRPr>
            </a:p>
          </p:txBody>
        </p:sp>
        <p:sp>
          <p:nvSpPr>
            <p:cNvPr id="149576" name="Rectangle 1096"/>
            <p:cNvSpPr>
              <a:spLocks noChangeArrowheads="1"/>
            </p:cNvSpPr>
            <p:nvPr/>
          </p:nvSpPr>
          <p:spPr bwMode="auto">
            <a:xfrm>
              <a:off x="701" y="807"/>
              <a:ext cx="519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800" b="1">
                  <a:solidFill>
                    <a:srgbClr val="000000"/>
                  </a:solidFill>
                  <a:latin typeface="Arial" charset="0"/>
                </a:rPr>
                <a:t>UNIT SCHEDULE</a:t>
              </a:r>
              <a:endParaRPr lang="en-US">
                <a:latin typeface="Arial" charset="0"/>
              </a:endParaRPr>
            </a:p>
          </p:txBody>
        </p:sp>
        <p:sp>
          <p:nvSpPr>
            <p:cNvPr id="149577" name="Line 1097"/>
            <p:cNvSpPr>
              <a:spLocks noChangeShapeType="1"/>
            </p:cNvSpPr>
            <p:nvPr/>
          </p:nvSpPr>
          <p:spPr bwMode="auto">
            <a:xfrm>
              <a:off x="474" y="2842"/>
              <a:ext cx="1018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9578" name="Line 1098"/>
            <p:cNvSpPr>
              <a:spLocks noChangeShapeType="1"/>
            </p:cNvSpPr>
            <p:nvPr/>
          </p:nvSpPr>
          <p:spPr bwMode="auto">
            <a:xfrm>
              <a:off x="4317" y="3028"/>
              <a:ext cx="1" cy="838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9579" name="Line 1099"/>
            <p:cNvSpPr>
              <a:spLocks noChangeShapeType="1"/>
            </p:cNvSpPr>
            <p:nvPr/>
          </p:nvSpPr>
          <p:spPr bwMode="auto">
            <a:xfrm>
              <a:off x="4323" y="3248"/>
              <a:ext cx="777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9580" name="Line 1100"/>
            <p:cNvSpPr>
              <a:spLocks noChangeShapeType="1"/>
            </p:cNvSpPr>
            <p:nvPr/>
          </p:nvSpPr>
          <p:spPr bwMode="auto">
            <a:xfrm>
              <a:off x="4323" y="3447"/>
              <a:ext cx="770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9581" name="Line 1101"/>
            <p:cNvSpPr>
              <a:spLocks noChangeShapeType="1"/>
            </p:cNvSpPr>
            <p:nvPr/>
          </p:nvSpPr>
          <p:spPr bwMode="auto">
            <a:xfrm>
              <a:off x="4323" y="3646"/>
              <a:ext cx="770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9582" name="Line 1102"/>
            <p:cNvSpPr>
              <a:spLocks noChangeShapeType="1"/>
            </p:cNvSpPr>
            <p:nvPr/>
          </p:nvSpPr>
          <p:spPr bwMode="auto">
            <a:xfrm>
              <a:off x="5100" y="3028"/>
              <a:ext cx="1" cy="838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9583" name="Line 1103"/>
            <p:cNvSpPr>
              <a:spLocks noChangeShapeType="1"/>
            </p:cNvSpPr>
            <p:nvPr/>
          </p:nvSpPr>
          <p:spPr bwMode="auto">
            <a:xfrm>
              <a:off x="467" y="498"/>
              <a:ext cx="4846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9584" name="Rectangle 1104"/>
            <p:cNvSpPr>
              <a:spLocks noChangeArrowheads="1"/>
            </p:cNvSpPr>
            <p:nvPr/>
          </p:nvSpPr>
          <p:spPr bwMode="auto">
            <a:xfrm>
              <a:off x="1773" y="505"/>
              <a:ext cx="2289" cy="25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9585" name="Rectangle 1105"/>
            <p:cNvSpPr>
              <a:spLocks noChangeArrowheads="1"/>
            </p:cNvSpPr>
            <p:nvPr/>
          </p:nvSpPr>
          <p:spPr bwMode="auto">
            <a:xfrm>
              <a:off x="1760" y="491"/>
              <a:ext cx="2316" cy="282"/>
            </a:xfrm>
            <a:prstGeom prst="rect">
              <a:avLst/>
            </a:prstGeom>
            <a:noFill/>
            <a:ln w="42863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9586" name="Rectangle 1106"/>
            <p:cNvSpPr>
              <a:spLocks noChangeArrowheads="1"/>
            </p:cNvSpPr>
            <p:nvPr/>
          </p:nvSpPr>
          <p:spPr bwMode="auto">
            <a:xfrm>
              <a:off x="1705" y="807"/>
              <a:ext cx="309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800" b="1">
                  <a:solidFill>
                    <a:srgbClr val="000000"/>
                  </a:solidFill>
                  <a:latin typeface="Arial" charset="0"/>
                </a:rPr>
                <a:t>UNIT MAP</a:t>
              </a:r>
              <a:endParaRPr lang="en-US">
                <a:latin typeface="Arial" charset="0"/>
              </a:endParaRPr>
            </a:p>
          </p:txBody>
        </p:sp>
        <p:sp>
          <p:nvSpPr>
            <p:cNvPr id="149587" name="Rectangle 1107"/>
            <p:cNvSpPr>
              <a:spLocks noChangeArrowheads="1"/>
            </p:cNvSpPr>
            <p:nvPr/>
          </p:nvSpPr>
          <p:spPr bwMode="auto">
            <a:xfrm>
              <a:off x="2557" y="526"/>
              <a:ext cx="540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900" b="1">
                  <a:solidFill>
                    <a:srgbClr val="000000"/>
                  </a:solidFill>
                  <a:latin typeface="Arial" charset="0"/>
                </a:rPr>
                <a:t>CURRENT UNIT</a:t>
              </a:r>
              <a:endParaRPr lang="en-US">
                <a:latin typeface="Arial" charset="0"/>
              </a:endParaRPr>
            </a:p>
          </p:txBody>
        </p:sp>
        <p:sp>
          <p:nvSpPr>
            <p:cNvPr id="149588" name="Oval 1108"/>
            <p:cNvSpPr>
              <a:spLocks noChangeArrowheads="1"/>
            </p:cNvSpPr>
            <p:nvPr/>
          </p:nvSpPr>
          <p:spPr bwMode="auto">
            <a:xfrm>
              <a:off x="1794" y="533"/>
              <a:ext cx="96" cy="89"/>
            </a:xfrm>
            <a:prstGeom prst="ellipse">
              <a:avLst/>
            </a:prstGeom>
            <a:solidFill>
              <a:srgbClr val="FFFFFF"/>
            </a:solidFill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9589" name="Oval 1109"/>
            <p:cNvSpPr>
              <a:spLocks noChangeArrowheads="1"/>
            </p:cNvSpPr>
            <p:nvPr/>
          </p:nvSpPr>
          <p:spPr bwMode="auto">
            <a:xfrm>
              <a:off x="502" y="512"/>
              <a:ext cx="96" cy="96"/>
            </a:xfrm>
            <a:prstGeom prst="ellipse">
              <a:avLst/>
            </a:prstGeom>
            <a:solidFill>
              <a:srgbClr val="FFFFFF"/>
            </a:solidFill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9590" name="Oval 1110"/>
            <p:cNvSpPr>
              <a:spLocks noChangeArrowheads="1"/>
            </p:cNvSpPr>
            <p:nvPr/>
          </p:nvSpPr>
          <p:spPr bwMode="auto">
            <a:xfrm>
              <a:off x="4097" y="512"/>
              <a:ext cx="96" cy="89"/>
            </a:xfrm>
            <a:prstGeom prst="ellipse">
              <a:avLst/>
            </a:prstGeom>
            <a:solidFill>
              <a:srgbClr val="FFFFFF"/>
            </a:solidFill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9591" name="Oval 1111"/>
            <p:cNvSpPr>
              <a:spLocks noChangeArrowheads="1"/>
            </p:cNvSpPr>
            <p:nvPr/>
          </p:nvSpPr>
          <p:spPr bwMode="auto">
            <a:xfrm>
              <a:off x="1533" y="801"/>
              <a:ext cx="96" cy="96"/>
            </a:xfrm>
            <a:prstGeom prst="ellipse">
              <a:avLst/>
            </a:prstGeom>
            <a:solidFill>
              <a:srgbClr val="FFFFFF"/>
            </a:solidFill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9592" name="Oval 1112"/>
            <p:cNvSpPr>
              <a:spLocks noChangeArrowheads="1"/>
            </p:cNvSpPr>
            <p:nvPr/>
          </p:nvSpPr>
          <p:spPr bwMode="auto">
            <a:xfrm>
              <a:off x="5183" y="3048"/>
              <a:ext cx="96" cy="97"/>
            </a:xfrm>
            <a:prstGeom prst="ellipse">
              <a:avLst/>
            </a:prstGeom>
            <a:solidFill>
              <a:srgbClr val="FFFFFF"/>
            </a:solidFill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9593" name="Oval 1113"/>
            <p:cNvSpPr>
              <a:spLocks noChangeArrowheads="1"/>
            </p:cNvSpPr>
            <p:nvPr/>
          </p:nvSpPr>
          <p:spPr bwMode="auto">
            <a:xfrm>
              <a:off x="509" y="3722"/>
              <a:ext cx="96" cy="96"/>
            </a:xfrm>
            <a:prstGeom prst="ellipse">
              <a:avLst/>
            </a:prstGeom>
            <a:solidFill>
              <a:srgbClr val="FFFFFF"/>
            </a:solidFill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9594" name="Oval 1114"/>
            <p:cNvSpPr>
              <a:spLocks noChangeArrowheads="1"/>
            </p:cNvSpPr>
            <p:nvPr/>
          </p:nvSpPr>
          <p:spPr bwMode="auto">
            <a:xfrm>
              <a:off x="509" y="794"/>
              <a:ext cx="96" cy="96"/>
            </a:xfrm>
            <a:prstGeom prst="ellipse">
              <a:avLst/>
            </a:prstGeom>
            <a:solidFill>
              <a:srgbClr val="FFFFFF"/>
            </a:solidFill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9595" name="Rectangle 1115"/>
            <p:cNvSpPr>
              <a:spLocks noChangeArrowheads="1"/>
            </p:cNvSpPr>
            <p:nvPr/>
          </p:nvSpPr>
          <p:spPr bwMode="auto">
            <a:xfrm>
              <a:off x="1821" y="539"/>
              <a:ext cx="36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800" b="1">
                  <a:solidFill>
                    <a:srgbClr val="000000"/>
                  </a:solidFill>
                  <a:latin typeface="Arial" charset="0"/>
                </a:rPr>
                <a:t>1</a:t>
              </a:r>
              <a:endParaRPr lang="en-US">
                <a:latin typeface="Arial" charset="0"/>
              </a:endParaRPr>
            </a:p>
          </p:txBody>
        </p:sp>
        <p:sp>
          <p:nvSpPr>
            <p:cNvPr id="149596" name="Rectangle 1116"/>
            <p:cNvSpPr>
              <a:spLocks noChangeArrowheads="1"/>
            </p:cNvSpPr>
            <p:nvPr/>
          </p:nvSpPr>
          <p:spPr bwMode="auto">
            <a:xfrm>
              <a:off x="4124" y="519"/>
              <a:ext cx="36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800" b="1">
                  <a:solidFill>
                    <a:srgbClr val="000000"/>
                  </a:solidFill>
                  <a:latin typeface="Arial" charset="0"/>
                </a:rPr>
                <a:t>3</a:t>
              </a:r>
              <a:endParaRPr lang="en-US">
                <a:latin typeface="Arial" charset="0"/>
              </a:endParaRPr>
            </a:p>
          </p:txBody>
        </p:sp>
        <p:sp>
          <p:nvSpPr>
            <p:cNvPr id="149597" name="Rectangle 1117"/>
            <p:cNvSpPr>
              <a:spLocks noChangeArrowheads="1"/>
            </p:cNvSpPr>
            <p:nvPr/>
          </p:nvSpPr>
          <p:spPr bwMode="auto">
            <a:xfrm>
              <a:off x="529" y="519"/>
              <a:ext cx="36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800" b="1">
                  <a:solidFill>
                    <a:srgbClr val="000000"/>
                  </a:solidFill>
                  <a:latin typeface="Arial" charset="0"/>
                </a:rPr>
                <a:t>2</a:t>
              </a:r>
              <a:endParaRPr lang="en-US">
                <a:latin typeface="Arial" charset="0"/>
              </a:endParaRPr>
            </a:p>
          </p:txBody>
        </p:sp>
        <p:sp>
          <p:nvSpPr>
            <p:cNvPr id="149598" name="Oval 1118"/>
            <p:cNvSpPr>
              <a:spLocks noChangeArrowheads="1"/>
            </p:cNvSpPr>
            <p:nvPr/>
          </p:nvSpPr>
          <p:spPr bwMode="auto">
            <a:xfrm>
              <a:off x="2447" y="189"/>
              <a:ext cx="96" cy="96"/>
            </a:xfrm>
            <a:prstGeom prst="ellipse">
              <a:avLst/>
            </a:prstGeom>
            <a:solidFill>
              <a:srgbClr val="FFFFFF"/>
            </a:solidFill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9599" name="Rectangle 1119"/>
            <p:cNvSpPr>
              <a:spLocks noChangeArrowheads="1"/>
            </p:cNvSpPr>
            <p:nvPr/>
          </p:nvSpPr>
          <p:spPr bwMode="auto">
            <a:xfrm>
              <a:off x="2468" y="203"/>
              <a:ext cx="36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800" b="1">
                  <a:solidFill>
                    <a:srgbClr val="000000"/>
                  </a:solidFill>
                  <a:latin typeface="Arial" charset="0"/>
                </a:rPr>
                <a:t>4</a:t>
              </a:r>
              <a:endParaRPr lang="en-US">
                <a:latin typeface="Arial" charset="0"/>
              </a:endParaRPr>
            </a:p>
          </p:txBody>
        </p:sp>
        <p:sp>
          <p:nvSpPr>
            <p:cNvPr id="149600" name="Rectangle 1120"/>
            <p:cNvSpPr>
              <a:spLocks noChangeArrowheads="1"/>
            </p:cNvSpPr>
            <p:nvPr/>
          </p:nvSpPr>
          <p:spPr bwMode="auto">
            <a:xfrm>
              <a:off x="1567" y="821"/>
              <a:ext cx="36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800" b="1">
                  <a:solidFill>
                    <a:srgbClr val="000000"/>
                  </a:solidFill>
                  <a:latin typeface="Arial" charset="0"/>
                </a:rPr>
                <a:t>5</a:t>
              </a:r>
              <a:endParaRPr lang="en-US">
                <a:latin typeface="Arial" charset="0"/>
              </a:endParaRPr>
            </a:p>
          </p:txBody>
        </p:sp>
        <p:sp>
          <p:nvSpPr>
            <p:cNvPr id="149601" name="Rectangle 1121"/>
            <p:cNvSpPr>
              <a:spLocks noChangeArrowheads="1"/>
            </p:cNvSpPr>
            <p:nvPr/>
          </p:nvSpPr>
          <p:spPr bwMode="auto">
            <a:xfrm>
              <a:off x="5217" y="3069"/>
              <a:ext cx="36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800" b="1">
                  <a:solidFill>
                    <a:srgbClr val="000000"/>
                  </a:solidFill>
                  <a:latin typeface="Arial" charset="0"/>
                </a:rPr>
                <a:t>6</a:t>
              </a:r>
              <a:endParaRPr lang="en-US">
                <a:latin typeface="Arial" charset="0"/>
              </a:endParaRPr>
            </a:p>
          </p:txBody>
        </p:sp>
        <p:sp>
          <p:nvSpPr>
            <p:cNvPr id="149602" name="Rectangle 1122"/>
            <p:cNvSpPr>
              <a:spLocks noChangeArrowheads="1"/>
            </p:cNvSpPr>
            <p:nvPr/>
          </p:nvSpPr>
          <p:spPr bwMode="auto">
            <a:xfrm>
              <a:off x="536" y="3736"/>
              <a:ext cx="36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800" b="1">
                  <a:solidFill>
                    <a:srgbClr val="000000"/>
                  </a:solidFill>
                  <a:latin typeface="Arial" charset="0"/>
                </a:rPr>
                <a:t>7</a:t>
              </a:r>
              <a:endParaRPr lang="en-US">
                <a:latin typeface="Arial" charset="0"/>
              </a:endParaRPr>
            </a:p>
          </p:txBody>
        </p:sp>
        <p:sp>
          <p:nvSpPr>
            <p:cNvPr id="149603" name="Rectangle 1123"/>
            <p:cNvSpPr>
              <a:spLocks noChangeArrowheads="1"/>
            </p:cNvSpPr>
            <p:nvPr/>
          </p:nvSpPr>
          <p:spPr bwMode="auto">
            <a:xfrm>
              <a:off x="536" y="807"/>
              <a:ext cx="36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800" b="1">
                  <a:solidFill>
                    <a:srgbClr val="000000"/>
                  </a:solidFill>
                  <a:latin typeface="Arial" charset="0"/>
                </a:rPr>
                <a:t>8</a:t>
              </a:r>
              <a:endParaRPr lang="en-US">
                <a:latin typeface="Arial" charset="0"/>
              </a:endParaRPr>
            </a:p>
          </p:txBody>
        </p:sp>
        <p:sp>
          <p:nvSpPr>
            <p:cNvPr id="149604" name="Line 1124"/>
            <p:cNvSpPr>
              <a:spLocks noChangeShapeType="1"/>
            </p:cNvSpPr>
            <p:nvPr/>
          </p:nvSpPr>
          <p:spPr bwMode="auto">
            <a:xfrm>
              <a:off x="4165" y="278"/>
              <a:ext cx="1114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9605" name="Rectangle 1125"/>
            <p:cNvSpPr>
              <a:spLocks noChangeArrowheads="1"/>
            </p:cNvSpPr>
            <p:nvPr/>
          </p:nvSpPr>
          <p:spPr bwMode="auto">
            <a:xfrm>
              <a:off x="4330" y="79"/>
              <a:ext cx="0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49606" name="Rectangle 1126"/>
            <p:cNvSpPr>
              <a:spLocks noChangeArrowheads="1"/>
            </p:cNvSpPr>
            <p:nvPr/>
          </p:nvSpPr>
          <p:spPr bwMode="auto">
            <a:xfrm>
              <a:off x="4360" y="176"/>
              <a:ext cx="0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49607" name="Rectangle 1127"/>
            <p:cNvSpPr>
              <a:spLocks noChangeArrowheads="1"/>
            </p:cNvSpPr>
            <p:nvPr/>
          </p:nvSpPr>
          <p:spPr bwMode="auto">
            <a:xfrm>
              <a:off x="502" y="1295"/>
              <a:ext cx="0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endParaRPr lang="en-US">
                <a:latin typeface="Arial" charset="0"/>
              </a:endParaRPr>
            </a:p>
          </p:txBody>
        </p:sp>
      </p:grpSp>
      <p:sp>
        <p:nvSpPr>
          <p:cNvPr id="149614" name="Rectangle 1134"/>
          <p:cNvSpPr>
            <a:spLocks noChangeArrowheads="1"/>
          </p:cNvSpPr>
          <p:nvPr/>
        </p:nvSpPr>
        <p:spPr bwMode="auto">
          <a:xfrm>
            <a:off x="1562100" y="6067425"/>
            <a:ext cx="305435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900">
                <a:latin typeface="Times New Roman" charset="0"/>
              </a:rPr>
              <a:t> </a:t>
            </a:r>
            <a:r>
              <a:rPr lang="en-US" sz="900">
                <a:latin typeface="Times New Roman" charset="0"/>
                <a:sym typeface="Symbol" charset="0"/>
              </a:rPr>
              <a:t> </a:t>
            </a:r>
            <a:r>
              <a:rPr lang="en-US" sz="900">
                <a:latin typeface="Times New Roman" charset="0"/>
              </a:rPr>
              <a:t>University of Kansas Center for Research on Learning 1/99</a:t>
            </a:r>
          </a:p>
        </p:txBody>
      </p:sp>
      <p:sp>
        <p:nvSpPr>
          <p:cNvPr id="149615" name="Text Box 1135"/>
          <p:cNvSpPr txBox="1">
            <a:spLocks noChangeArrowheads="1"/>
          </p:cNvSpPr>
          <p:nvPr/>
        </p:nvSpPr>
        <p:spPr bwMode="auto">
          <a:xfrm>
            <a:off x="2796299" y="886091"/>
            <a:ext cx="362878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1200" dirty="0" smtClean="0">
                <a:latin typeface="Times New Roman" charset="0"/>
              </a:rPr>
              <a:t>The Strategic Instruction Model in a Tiered Support System</a:t>
            </a:r>
            <a:endParaRPr lang="en-US" sz="1200" dirty="0">
              <a:latin typeface="Times New Roman" charset="0"/>
            </a:endParaRPr>
          </a:p>
        </p:txBody>
      </p:sp>
      <p:sp>
        <p:nvSpPr>
          <p:cNvPr id="149616" name="Text Box 1136"/>
          <p:cNvSpPr txBox="1">
            <a:spLocks noChangeArrowheads="1"/>
          </p:cNvSpPr>
          <p:nvPr/>
        </p:nvSpPr>
        <p:spPr bwMode="auto">
          <a:xfrm>
            <a:off x="3613039" y="455613"/>
            <a:ext cx="164660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 dirty="0">
                <a:latin typeface="Times New Roman" charset="0"/>
              </a:rPr>
              <a:t>Strategic </a:t>
            </a:r>
            <a:r>
              <a:rPr lang="en-US" sz="1400" dirty="0" smtClean="0">
                <a:latin typeface="Times New Roman" charset="0"/>
              </a:rPr>
              <a:t>Instruction</a:t>
            </a:r>
            <a:endParaRPr lang="en-US" sz="1400" dirty="0">
              <a:latin typeface="Times New Roman" charset="0"/>
            </a:endParaRPr>
          </a:p>
        </p:txBody>
      </p:sp>
      <p:sp>
        <p:nvSpPr>
          <p:cNvPr id="149617" name="Text Box 1137"/>
          <p:cNvSpPr txBox="1">
            <a:spLocks noChangeArrowheads="1"/>
          </p:cNvSpPr>
          <p:nvPr/>
        </p:nvSpPr>
        <p:spPr bwMode="auto">
          <a:xfrm>
            <a:off x="843500" y="794540"/>
            <a:ext cx="195279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1200" dirty="0" smtClean="0">
                <a:latin typeface="Times New Roman" charset="0"/>
              </a:rPr>
              <a:t>What you know about</a:t>
            </a:r>
          </a:p>
          <a:p>
            <a:r>
              <a:rPr lang="en-US" sz="1200" dirty="0" smtClean="0">
                <a:latin typeface="Times New Roman" charset="0"/>
              </a:rPr>
              <a:t> Instruction</a:t>
            </a:r>
            <a:endParaRPr lang="en-US" sz="1200" dirty="0">
              <a:latin typeface="Times New Roman" charset="0"/>
            </a:endParaRPr>
          </a:p>
        </p:txBody>
      </p:sp>
      <p:sp>
        <p:nvSpPr>
          <p:cNvPr id="149618" name="Text Box 1138"/>
          <p:cNvSpPr txBox="1">
            <a:spLocks noChangeArrowheads="1"/>
          </p:cNvSpPr>
          <p:nvPr/>
        </p:nvSpPr>
        <p:spPr bwMode="auto">
          <a:xfrm>
            <a:off x="6494463" y="915988"/>
            <a:ext cx="1841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 sz="1200">
              <a:latin typeface="Times New Roman" charset="0"/>
            </a:endParaRPr>
          </a:p>
        </p:txBody>
      </p:sp>
      <p:sp>
        <p:nvSpPr>
          <p:cNvPr id="149619" name="Text Box 1139"/>
          <p:cNvSpPr txBox="1">
            <a:spLocks noChangeArrowheads="1"/>
          </p:cNvSpPr>
          <p:nvPr/>
        </p:nvSpPr>
        <p:spPr bwMode="auto">
          <a:xfrm>
            <a:off x="6481987" y="938979"/>
            <a:ext cx="176698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 dirty="0" smtClean="0"/>
              <a:t>Contact for more or not </a:t>
            </a:r>
            <a:endParaRPr lang="en-US" sz="1200" dirty="0"/>
          </a:p>
        </p:txBody>
      </p:sp>
      <p:sp>
        <p:nvSpPr>
          <p:cNvPr id="149620" name="Text Box 1140"/>
          <p:cNvSpPr txBox="1">
            <a:spLocks noChangeArrowheads="1"/>
          </p:cNvSpPr>
          <p:nvPr/>
        </p:nvSpPr>
        <p:spPr bwMode="auto">
          <a:xfrm>
            <a:off x="4522787" y="1488019"/>
            <a:ext cx="1990725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dirty="0"/>
              <a:t>e</a:t>
            </a:r>
            <a:r>
              <a:rPr lang="en-US" sz="1200" dirty="0" smtClean="0"/>
              <a:t>vidence-based classroom tools used across tiers to create balanced &amp; strong support systems</a:t>
            </a:r>
            <a:endParaRPr lang="en-US" sz="1200" dirty="0"/>
          </a:p>
        </p:txBody>
      </p:sp>
      <p:sp>
        <p:nvSpPr>
          <p:cNvPr id="149621" name="Oval 1141"/>
          <p:cNvSpPr>
            <a:spLocks noChangeArrowheads="1"/>
          </p:cNvSpPr>
          <p:nvPr/>
        </p:nvSpPr>
        <p:spPr bwMode="auto">
          <a:xfrm>
            <a:off x="2514600" y="2209800"/>
            <a:ext cx="1295400" cy="838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200" dirty="0"/>
              <a:t>Strategic Instruction</a:t>
            </a:r>
          </a:p>
          <a:p>
            <a:pPr algn="ctr"/>
            <a:r>
              <a:rPr lang="en-US" sz="1200" dirty="0"/>
              <a:t>Model (SIM)</a:t>
            </a:r>
          </a:p>
        </p:txBody>
      </p:sp>
      <p:sp>
        <p:nvSpPr>
          <p:cNvPr id="149622" name="Oval 1142"/>
          <p:cNvSpPr>
            <a:spLocks noChangeArrowheads="1"/>
          </p:cNvSpPr>
          <p:nvPr/>
        </p:nvSpPr>
        <p:spPr bwMode="auto">
          <a:xfrm>
            <a:off x="3611562" y="3048000"/>
            <a:ext cx="1295400" cy="838200"/>
          </a:xfrm>
          <a:prstGeom prst="ellipse">
            <a:avLst/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1200"/>
          </a:p>
        </p:txBody>
      </p:sp>
      <p:sp>
        <p:nvSpPr>
          <p:cNvPr id="149623" name="Oval 1143"/>
          <p:cNvSpPr>
            <a:spLocks noChangeArrowheads="1"/>
          </p:cNvSpPr>
          <p:nvPr/>
        </p:nvSpPr>
        <p:spPr bwMode="auto">
          <a:xfrm>
            <a:off x="5300768" y="3034875"/>
            <a:ext cx="1295400" cy="838200"/>
          </a:xfrm>
          <a:prstGeom prst="ellipse">
            <a:avLst/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9624" name="Oval 1144"/>
          <p:cNvSpPr>
            <a:spLocks noChangeArrowheads="1"/>
          </p:cNvSpPr>
          <p:nvPr/>
        </p:nvSpPr>
        <p:spPr bwMode="auto">
          <a:xfrm>
            <a:off x="6897361" y="2120377"/>
            <a:ext cx="1295400" cy="838200"/>
          </a:xfrm>
          <a:prstGeom prst="ellipse">
            <a:avLst/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9625" name="Text Box 1145"/>
          <p:cNvSpPr txBox="1">
            <a:spLocks noChangeArrowheads="1"/>
          </p:cNvSpPr>
          <p:nvPr/>
        </p:nvSpPr>
        <p:spPr bwMode="auto">
          <a:xfrm>
            <a:off x="3684589" y="3073827"/>
            <a:ext cx="1193799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dirty="0" smtClean="0"/>
              <a:t>High Leverage Practices for Gen. &amp; Special E.</a:t>
            </a:r>
            <a:endParaRPr lang="en-US" sz="1200" dirty="0"/>
          </a:p>
        </p:txBody>
      </p:sp>
      <p:sp>
        <p:nvSpPr>
          <p:cNvPr id="149626" name="Text Box 1146"/>
          <p:cNvSpPr txBox="1">
            <a:spLocks noChangeArrowheads="1"/>
          </p:cNvSpPr>
          <p:nvPr/>
        </p:nvSpPr>
        <p:spPr bwMode="auto">
          <a:xfrm>
            <a:off x="5227195" y="3085602"/>
            <a:ext cx="1460500" cy="6740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sz="1200" dirty="0" smtClean="0"/>
              <a:t>Tier 1 – CE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sz="1200" dirty="0" smtClean="0"/>
              <a:t>Tier 2 – CE &amp; LS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sz="1200" dirty="0" smtClean="0"/>
              <a:t>Tier 3 – Intensive LS</a:t>
            </a:r>
            <a:endParaRPr lang="en-US" sz="1200" dirty="0"/>
          </a:p>
        </p:txBody>
      </p:sp>
      <p:sp>
        <p:nvSpPr>
          <p:cNvPr id="149627" name="Text Box 1147"/>
          <p:cNvSpPr txBox="1">
            <a:spLocks noChangeArrowheads="1"/>
          </p:cNvSpPr>
          <p:nvPr/>
        </p:nvSpPr>
        <p:spPr bwMode="auto">
          <a:xfrm>
            <a:off x="7022760" y="2333102"/>
            <a:ext cx="9906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dirty="0"/>
              <a:t>y</a:t>
            </a:r>
            <a:r>
              <a:rPr lang="en-US" sz="1200" dirty="0" smtClean="0"/>
              <a:t>our questions</a:t>
            </a:r>
            <a:endParaRPr lang="en-US" sz="1200" dirty="0"/>
          </a:p>
        </p:txBody>
      </p:sp>
      <p:sp>
        <p:nvSpPr>
          <p:cNvPr id="149628" name="Text Box 1148"/>
          <p:cNvSpPr txBox="1">
            <a:spLocks noChangeArrowheads="1"/>
          </p:cNvSpPr>
          <p:nvPr/>
        </p:nvSpPr>
        <p:spPr bwMode="auto">
          <a:xfrm>
            <a:off x="3505200" y="1905000"/>
            <a:ext cx="10668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900" dirty="0"/>
              <a:t>by understanding the big picture of</a:t>
            </a:r>
            <a:endParaRPr lang="en-US" sz="1200" dirty="0"/>
          </a:p>
        </p:txBody>
      </p:sp>
      <p:sp>
        <p:nvSpPr>
          <p:cNvPr id="149629" name="Text Box 1149"/>
          <p:cNvSpPr txBox="1">
            <a:spLocks noChangeArrowheads="1"/>
          </p:cNvSpPr>
          <p:nvPr/>
        </p:nvSpPr>
        <p:spPr bwMode="auto">
          <a:xfrm>
            <a:off x="4132788" y="2514233"/>
            <a:ext cx="114091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900" dirty="0"/>
              <a:t>l</a:t>
            </a:r>
            <a:r>
              <a:rPr lang="en-US" sz="900" dirty="0" smtClean="0"/>
              <a:t>ooking through the lens of</a:t>
            </a:r>
            <a:endParaRPr lang="en-US" sz="1200" dirty="0"/>
          </a:p>
        </p:txBody>
      </p:sp>
      <p:sp>
        <p:nvSpPr>
          <p:cNvPr id="149631" name="Text Box 1151"/>
          <p:cNvSpPr txBox="1">
            <a:spLocks noChangeArrowheads="1"/>
          </p:cNvSpPr>
          <p:nvPr/>
        </p:nvSpPr>
        <p:spPr bwMode="auto">
          <a:xfrm>
            <a:off x="6465218" y="1831452"/>
            <a:ext cx="12192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900" dirty="0"/>
              <a:t>s</a:t>
            </a:r>
            <a:r>
              <a:rPr lang="en-US" sz="900" dirty="0" smtClean="0"/>
              <a:t>upporting you by responding to</a:t>
            </a:r>
            <a:endParaRPr lang="en-US" sz="900" dirty="0"/>
          </a:p>
        </p:txBody>
      </p:sp>
      <p:sp>
        <p:nvSpPr>
          <p:cNvPr id="149632" name="Line 1152"/>
          <p:cNvSpPr>
            <a:spLocks noChangeShapeType="1"/>
          </p:cNvSpPr>
          <p:nvPr/>
        </p:nvSpPr>
        <p:spPr bwMode="auto">
          <a:xfrm flipH="1">
            <a:off x="4449762" y="2270125"/>
            <a:ext cx="496888" cy="777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9633" name="Line 1153"/>
          <p:cNvSpPr>
            <a:spLocks noChangeShapeType="1"/>
          </p:cNvSpPr>
          <p:nvPr/>
        </p:nvSpPr>
        <p:spPr bwMode="auto">
          <a:xfrm>
            <a:off x="5762624" y="2362200"/>
            <a:ext cx="223943" cy="672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9634" name="Line 1154"/>
          <p:cNvSpPr>
            <a:spLocks noChangeShapeType="1"/>
          </p:cNvSpPr>
          <p:nvPr/>
        </p:nvSpPr>
        <p:spPr bwMode="auto">
          <a:xfrm flipH="1">
            <a:off x="3657600" y="2057400"/>
            <a:ext cx="838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9635" name="Line 1155"/>
          <p:cNvSpPr>
            <a:spLocks noChangeShapeType="1"/>
          </p:cNvSpPr>
          <p:nvPr/>
        </p:nvSpPr>
        <p:spPr bwMode="auto">
          <a:xfrm>
            <a:off x="6425081" y="1970088"/>
            <a:ext cx="548480" cy="37888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9636" name="Rectangle 1156"/>
          <p:cNvSpPr>
            <a:spLocks noChangeArrowheads="1"/>
          </p:cNvSpPr>
          <p:nvPr/>
        </p:nvSpPr>
        <p:spPr bwMode="auto">
          <a:xfrm>
            <a:off x="1304925" y="4783138"/>
            <a:ext cx="5400675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457200" indent="-457200">
              <a:buFont typeface="Times" charset="0"/>
              <a:buAutoNum type="arabicPeriod"/>
            </a:pPr>
            <a:r>
              <a:rPr lang="en-US" sz="1200" dirty="0" smtClean="0"/>
              <a:t>Do data support the instructional practices your teachers are using?</a:t>
            </a:r>
          </a:p>
          <a:p>
            <a:pPr marL="457200" indent="-457200">
              <a:buFont typeface="Times" charset="0"/>
              <a:buAutoNum type="arabicPeriod"/>
            </a:pPr>
            <a:r>
              <a:rPr lang="en-US" sz="1200" dirty="0" smtClean="0"/>
              <a:t>How </a:t>
            </a:r>
            <a:r>
              <a:rPr lang="en-US" sz="1200" dirty="0"/>
              <a:t>does Strategic </a:t>
            </a:r>
            <a:r>
              <a:rPr lang="en-US" sz="1200" dirty="0" smtClean="0"/>
              <a:t>Instruction (SIM) </a:t>
            </a:r>
            <a:r>
              <a:rPr lang="en-US" sz="1200" dirty="0"/>
              <a:t>meet the realities of today</a:t>
            </a:r>
            <a:r>
              <a:rPr lang="ja-JP" altLang="en-US" sz="1200" dirty="0">
                <a:latin typeface="Arial"/>
              </a:rPr>
              <a:t>’</a:t>
            </a:r>
            <a:r>
              <a:rPr lang="en-US" sz="1200" dirty="0"/>
              <a:t>s schools?</a:t>
            </a:r>
          </a:p>
          <a:p>
            <a:pPr marL="457200" indent="-457200">
              <a:buFont typeface="Times" charset="0"/>
              <a:buAutoNum type="arabicPeriod"/>
            </a:pPr>
            <a:r>
              <a:rPr lang="en-US" sz="1200" dirty="0" smtClean="0"/>
              <a:t>How are the HLPs supported by SIM?</a:t>
            </a:r>
          </a:p>
          <a:p>
            <a:pPr marL="457200" indent="-457200">
              <a:buFont typeface="Times" charset="0"/>
              <a:buAutoNum type="arabicPeriod"/>
            </a:pPr>
            <a:r>
              <a:rPr lang="en-US" sz="1200" dirty="0" smtClean="0"/>
              <a:t>Which elements of SIM are applicable to the three Tiers?</a:t>
            </a:r>
            <a:endParaRPr lang="en-US" sz="1200" dirty="0"/>
          </a:p>
          <a:p>
            <a:pPr marL="457200" indent="-457200">
              <a:buFont typeface="Times" charset="0"/>
              <a:buAutoNum type="arabicPeriod"/>
            </a:pPr>
            <a:r>
              <a:rPr lang="en-US" sz="1200" dirty="0"/>
              <a:t>How can </a:t>
            </a:r>
            <a:r>
              <a:rPr lang="en-US" sz="1200" dirty="0" smtClean="0"/>
              <a:t>I utilize </a:t>
            </a:r>
            <a:r>
              <a:rPr lang="en-US" sz="1200" dirty="0"/>
              <a:t>this information?</a:t>
            </a:r>
          </a:p>
          <a:p>
            <a:pPr marL="457200" indent="-457200">
              <a:buFont typeface="Times" charset="0"/>
              <a:buAutoNum type="arabicPeriod"/>
            </a:pPr>
            <a:endParaRPr lang="en-US" sz="1200" dirty="0"/>
          </a:p>
        </p:txBody>
      </p:sp>
      <p:sp>
        <p:nvSpPr>
          <p:cNvPr id="2" name="TextBox 1"/>
          <p:cNvSpPr txBox="1"/>
          <p:nvPr/>
        </p:nvSpPr>
        <p:spPr>
          <a:xfrm>
            <a:off x="1015207" y="1441571"/>
            <a:ext cx="14863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Intros</a:t>
            </a:r>
          </a:p>
        </p:txBody>
      </p:sp>
      <p:sp>
        <p:nvSpPr>
          <p:cNvPr id="138" name="TextBox 137"/>
          <p:cNvSpPr txBox="1"/>
          <p:nvPr/>
        </p:nvSpPr>
        <p:spPr>
          <a:xfrm>
            <a:off x="1015207" y="1697365"/>
            <a:ext cx="14863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Your Questions</a:t>
            </a:r>
          </a:p>
        </p:txBody>
      </p:sp>
      <p:sp>
        <p:nvSpPr>
          <p:cNvPr id="139" name="TextBox 138"/>
          <p:cNvSpPr txBox="1"/>
          <p:nvPr/>
        </p:nvSpPr>
        <p:spPr>
          <a:xfrm>
            <a:off x="1015207" y="1953159"/>
            <a:ext cx="14863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SIM, HLPs &amp; MTSS</a:t>
            </a:r>
          </a:p>
        </p:txBody>
      </p:sp>
      <p:sp>
        <p:nvSpPr>
          <p:cNvPr id="140" name="TextBox 139"/>
          <p:cNvSpPr txBox="1"/>
          <p:nvPr/>
        </p:nvSpPr>
        <p:spPr>
          <a:xfrm>
            <a:off x="950029" y="2451754"/>
            <a:ext cx="14863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Your questions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010150" y="6296025"/>
            <a:ext cx="336073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hlinkClick r:id="rId3"/>
              </a:rPr>
              <a:t>pgraner@ku.edu</a:t>
            </a:r>
            <a:r>
              <a:rPr lang="en-US" sz="1100" dirty="0" smtClean="0"/>
              <a:t>; </a:t>
            </a:r>
            <a:r>
              <a:rPr lang="en-US" sz="1100" dirty="0" err="1" smtClean="0"/>
              <a:t>smrobins@ku.edu</a:t>
            </a:r>
            <a:endParaRPr lang="en-US" sz="1100" dirty="0"/>
          </a:p>
        </p:txBody>
      </p:sp>
      <p:sp>
        <p:nvSpPr>
          <p:cNvPr id="4" name="TextBox 3"/>
          <p:cNvSpPr txBox="1"/>
          <p:nvPr/>
        </p:nvSpPr>
        <p:spPr>
          <a:xfrm>
            <a:off x="6849852" y="4801394"/>
            <a:ext cx="115628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Self-Question</a:t>
            </a:r>
            <a:endParaRPr lang="en-US" sz="1200" dirty="0"/>
          </a:p>
        </p:txBody>
      </p:sp>
      <p:sp>
        <p:nvSpPr>
          <p:cNvPr id="142" name="TextBox 141"/>
          <p:cNvSpPr txBox="1"/>
          <p:nvPr/>
        </p:nvSpPr>
        <p:spPr>
          <a:xfrm>
            <a:off x="6853238" y="5180551"/>
            <a:ext cx="115628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Compare</a:t>
            </a:r>
            <a:endParaRPr lang="en-US" sz="1200" dirty="0"/>
          </a:p>
        </p:txBody>
      </p:sp>
      <p:sp>
        <p:nvSpPr>
          <p:cNvPr id="143" name="TextBox 142"/>
          <p:cNvSpPr txBox="1"/>
          <p:nvPr/>
        </p:nvSpPr>
        <p:spPr>
          <a:xfrm>
            <a:off x="6843713" y="5490389"/>
            <a:ext cx="115628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Analyze</a:t>
            </a:r>
            <a:endParaRPr lang="en-US" sz="1200" dirty="0"/>
          </a:p>
        </p:txBody>
      </p:sp>
      <p:sp>
        <p:nvSpPr>
          <p:cNvPr id="144" name="Text Box 1149"/>
          <p:cNvSpPr txBox="1">
            <a:spLocks noChangeArrowheads="1"/>
          </p:cNvSpPr>
          <p:nvPr/>
        </p:nvSpPr>
        <p:spPr bwMode="auto">
          <a:xfrm>
            <a:off x="5389017" y="2563935"/>
            <a:ext cx="1140916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900" dirty="0" smtClean="0"/>
              <a:t>considering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7609245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85800" y="6248400"/>
            <a:ext cx="19050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l"/>
            <a:fld id="{50A2DE16-371C-D942-8ACD-03816B94E073}" type="slidenum">
              <a:rPr lang="en-US" sz="1000">
                <a:solidFill>
                  <a:schemeClr val="tx2"/>
                </a:solidFill>
              </a:rPr>
              <a:pPr algn="l"/>
              <a:t>2</a:t>
            </a:fld>
            <a:endParaRPr lang="en-US" sz="1000">
              <a:solidFill>
                <a:schemeClr val="tx2"/>
              </a:solidFill>
            </a:endParaRPr>
          </a:p>
        </p:txBody>
      </p:sp>
      <p:sp>
        <p:nvSpPr>
          <p:cNvPr id="57346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746375" y="6400283"/>
            <a:ext cx="335915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000" dirty="0">
                <a:solidFill>
                  <a:schemeClr val="tx2"/>
                </a:solidFill>
              </a:rPr>
              <a:t>University of Kansas Center for Research on </a:t>
            </a:r>
            <a:r>
              <a:rPr lang="en-US" sz="1000" dirty="0" smtClean="0">
                <a:solidFill>
                  <a:schemeClr val="tx2"/>
                </a:solidFill>
              </a:rPr>
              <a:t>Learning</a:t>
            </a:r>
            <a:endParaRPr lang="en-US" sz="1000" dirty="0">
              <a:solidFill>
                <a:schemeClr val="tx2"/>
              </a:solidFill>
            </a:endParaRPr>
          </a:p>
        </p:txBody>
      </p:sp>
      <p:grpSp>
        <p:nvGrpSpPr>
          <p:cNvPr id="57347" name="Group 130"/>
          <p:cNvGrpSpPr>
            <a:grpSpLocks/>
          </p:cNvGrpSpPr>
          <p:nvPr/>
        </p:nvGrpSpPr>
        <p:grpSpPr bwMode="auto">
          <a:xfrm>
            <a:off x="444501" y="68263"/>
            <a:ext cx="8196262" cy="6289675"/>
            <a:chOff x="295" y="43"/>
            <a:chExt cx="5163" cy="3962"/>
          </a:xfrm>
        </p:grpSpPr>
        <p:sp>
          <p:nvSpPr>
            <p:cNvPr id="57349" name="Rectangle 4"/>
            <p:cNvSpPr>
              <a:spLocks noChangeArrowheads="1"/>
            </p:cNvSpPr>
            <p:nvPr/>
          </p:nvSpPr>
          <p:spPr bwMode="auto">
            <a:xfrm>
              <a:off x="303" y="247"/>
              <a:ext cx="5147" cy="375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latin typeface="Times" charset="0"/>
              </a:endParaRPr>
            </a:p>
          </p:txBody>
        </p:sp>
        <p:sp>
          <p:nvSpPr>
            <p:cNvPr id="57350" name="Rectangle 5"/>
            <p:cNvSpPr>
              <a:spLocks noChangeArrowheads="1"/>
            </p:cNvSpPr>
            <p:nvPr/>
          </p:nvSpPr>
          <p:spPr bwMode="auto">
            <a:xfrm>
              <a:off x="295" y="240"/>
              <a:ext cx="5163" cy="3765"/>
            </a:xfrm>
            <a:prstGeom prst="rect">
              <a:avLst/>
            </a:prstGeom>
            <a:noFill/>
            <a:ln w="23813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351" name="Rectangle 6"/>
            <p:cNvSpPr>
              <a:spLocks noChangeArrowheads="1"/>
            </p:cNvSpPr>
            <p:nvPr/>
          </p:nvSpPr>
          <p:spPr bwMode="auto">
            <a:xfrm>
              <a:off x="3892" y="43"/>
              <a:ext cx="208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just"/>
              <a:r>
                <a:rPr lang="en-US" sz="900">
                  <a:solidFill>
                    <a:srgbClr val="000000"/>
                  </a:solidFill>
                </a:rPr>
                <a:t>NAME</a:t>
              </a:r>
              <a:endParaRPr lang="en-US"/>
            </a:p>
          </p:txBody>
        </p:sp>
        <p:sp>
          <p:nvSpPr>
            <p:cNvPr id="57352" name="Rectangle 7"/>
            <p:cNvSpPr>
              <a:spLocks noChangeArrowheads="1"/>
            </p:cNvSpPr>
            <p:nvPr/>
          </p:nvSpPr>
          <p:spPr bwMode="auto">
            <a:xfrm>
              <a:off x="3892" y="131"/>
              <a:ext cx="192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just"/>
              <a:r>
                <a:rPr lang="en-US" sz="900">
                  <a:solidFill>
                    <a:srgbClr val="000000"/>
                  </a:solidFill>
                </a:rPr>
                <a:t>DATE</a:t>
              </a:r>
              <a:endParaRPr lang="en-US"/>
            </a:p>
          </p:txBody>
        </p:sp>
        <p:sp>
          <p:nvSpPr>
            <p:cNvPr id="57353" name="Line 8"/>
            <p:cNvSpPr>
              <a:spLocks noChangeShapeType="1"/>
            </p:cNvSpPr>
            <p:nvPr/>
          </p:nvSpPr>
          <p:spPr bwMode="auto">
            <a:xfrm>
              <a:off x="4118" y="102"/>
              <a:ext cx="1340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354" name="Line 9"/>
            <p:cNvSpPr>
              <a:spLocks noChangeShapeType="1"/>
            </p:cNvSpPr>
            <p:nvPr/>
          </p:nvSpPr>
          <p:spPr bwMode="auto">
            <a:xfrm>
              <a:off x="4133" y="196"/>
              <a:ext cx="1310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355" name="Rectangle 10"/>
            <p:cNvSpPr>
              <a:spLocks noChangeArrowheads="1"/>
            </p:cNvSpPr>
            <p:nvPr/>
          </p:nvSpPr>
          <p:spPr bwMode="auto">
            <a:xfrm>
              <a:off x="324" y="58"/>
              <a:ext cx="1217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just"/>
              <a:r>
                <a:rPr lang="en-US" sz="1700" b="1">
                  <a:solidFill>
                    <a:srgbClr val="000000"/>
                  </a:solidFill>
                </a:rPr>
                <a:t>The Unit Organizer</a:t>
              </a:r>
              <a:endParaRPr lang="en-US"/>
            </a:p>
          </p:txBody>
        </p:sp>
        <p:sp>
          <p:nvSpPr>
            <p:cNvPr id="57356" name="Line 11"/>
            <p:cNvSpPr>
              <a:spLocks noChangeShapeType="1"/>
            </p:cNvSpPr>
            <p:nvPr/>
          </p:nvSpPr>
          <p:spPr bwMode="auto">
            <a:xfrm>
              <a:off x="324" y="3553"/>
              <a:ext cx="5112" cy="1"/>
            </a:xfrm>
            <a:prstGeom prst="line">
              <a:avLst/>
            </a:prstGeom>
            <a:noFill/>
            <a:ln w="238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357" name="Rectangle 14"/>
            <p:cNvSpPr>
              <a:spLocks noChangeArrowheads="1"/>
            </p:cNvSpPr>
            <p:nvPr/>
          </p:nvSpPr>
          <p:spPr bwMode="auto">
            <a:xfrm rot="-5400000">
              <a:off x="288" y="3653"/>
              <a:ext cx="377" cy="3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800" b="1">
                  <a:solidFill>
                    <a:srgbClr val="000000"/>
                  </a:solidFill>
                </a:rPr>
                <a:t>NEW </a:t>
              </a:r>
              <a:endParaRPr lang="en-US"/>
            </a:p>
            <a:p>
              <a:r>
                <a:rPr lang="en-US" sz="800" b="1">
                  <a:solidFill>
                    <a:srgbClr val="000000"/>
                  </a:solidFill>
                </a:rPr>
                <a:t>UNIT </a:t>
              </a:r>
              <a:endParaRPr lang="en-US"/>
            </a:p>
            <a:p>
              <a:r>
                <a:rPr lang="en-US" sz="800" b="1">
                  <a:solidFill>
                    <a:srgbClr val="000000"/>
                  </a:solidFill>
                </a:rPr>
                <a:t>SELF-TEST</a:t>
              </a:r>
            </a:p>
            <a:p>
              <a:r>
                <a:rPr lang="en-US" sz="800" b="1">
                  <a:solidFill>
                    <a:srgbClr val="000000"/>
                  </a:solidFill>
                </a:rPr>
                <a:t>QUESTIONS</a:t>
              </a:r>
            </a:p>
          </p:txBody>
        </p:sp>
        <p:sp>
          <p:nvSpPr>
            <p:cNvPr id="57358" name="Line 16"/>
            <p:cNvSpPr>
              <a:spLocks noChangeShapeType="1"/>
            </p:cNvSpPr>
            <p:nvPr/>
          </p:nvSpPr>
          <p:spPr bwMode="auto">
            <a:xfrm>
              <a:off x="645" y="3553"/>
              <a:ext cx="1" cy="430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359" name="Rectangle 17"/>
            <p:cNvSpPr>
              <a:spLocks noChangeArrowheads="1"/>
            </p:cNvSpPr>
            <p:nvPr/>
          </p:nvSpPr>
          <p:spPr bwMode="auto">
            <a:xfrm>
              <a:off x="455" y="255"/>
              <a:ext cx="816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just"/>
              <a:r>
                <a:rPr lang="en-US" sz="1100" b="1">
                  <a:solidFill>
                    <a:srgbClr val="000000"/>
                  </a:solidFill>
                </a:rPr>
                <a:t>Expanded Unit Map</a:t>
              </a:r>
              <a:endParaRPr lang="en-US"/>
            </a:p>
          </p:txBody>
        </p:sp>
        <p:sp>
          <p:nvSpPr>
            <p:cNvPr id="57360" name="Line 18"/>
            <p:cNvSpPr>
              <a:spLocks noChangeShapeType="1"/>
            </p:cNvSpPr>
            <p:nvPr/>
          </p:nvSpPr>
          <p:spPr bwMode="auto">
            <a:xfrm>
              <a:off x="2298" y="298"/>
              <a:ext cx="728" cy="204"/>
            </a:xfrm>
            <a:prstGeom prst="line">
              <a:avLst/>
            </a:prstGeom>
            <a:noFill/>
            <a:ln w="238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361" name="Rectangle 19"/>
            <p:cNvSpPr>
              <a:spLocks noChangeArrowheads="1"/>
            </p:cNvSpPr>
            <p:nvPr/>
          </p:nvSpPr>
          <p:spPr bwMode="auto">
            <a:xfrm>
              <a:off x="1730" y="102"/>
              <a:ext cx="2111" cy="19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362" name="Rectangle 20"/>
            <p:cNvSpPr>
              <a:spLocks noChangeArrowheads="1"/>
            </p:cNvSpPr>
            <p:nvPr/>
          </p:nvSpPr>
          <p:spPr bwMode="auto">
            <a:xfrm>
              <a:off x="1715" y="87"/>
              <a:ext cx="2141" cy="226"/>
            </a:xfrm>
            <a:prstGeom prst="rect">
              <a:avLst/>
            </a:prstGeom>
            <a:noFill/>
            <a:ln w="460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363" name="Rectangle 21"/>
            <p:cNvSpPr>
              <a:spLocks noChangeArrowheads="1"/>
            </p:cNvSpPr>
            <p:nvPr/>
          </p:nvSpPr>
          <p:spPr bwMode="auto">
            <a:xfrm rot="960000">
              <a:off x="2625" y="345"/>
              <a:ext cx="336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just"/>
              <a:r>
                <a:rPr lang="en-US" sz="900" b="1">
                  <a:solidFill>
                    <a:srgbClr val="000000"/>
                  </a:solidFill>
                </a:rPr>
                <a:t>is about...</a:t>
              </a:r>
              <a:endParaRPr lang="en-US"/>
            </a:p>
          </p:txBody>
        </p:sp>
        <p:sp>
          <p:nvSpPr>
            <p:cNvPr id="57364" name="Oval 22"/>
            <p:cNvSpPr>
              <a:spLocks noChangeArrowheads="1"/>
            </p:cNvSpPr>
            <p:nvPr/>
          </p:nvSpPr>
          <p:spPr bwMode="auto">
            <a:xfrm>
              <a:off x="346" y="262"/>
              <a:ext cx="102" cy="102"/>
            </a:xfrm>
            <a:prstGeom prst="ellipse">
              <a:avLst/>
            </a:prstGeom>
            <a:solidFill>
              <a:srgbClr val="FFFFFF"/>
            </a:solidFill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7365" name="Oval 23"/>
            <p:cNvSpPr>
              <a:spLocks noChangeArrowheads="1"/>
            </p:cNvSpPr>
            <p:nvPr/>
          </p:nvSpPr>
          <p:spPr bwMode="auto">
            <a:xfrm>
              <a:off x="346" y="3582"/>
              <a:ext cx="102" cy="102"/>
            </a:xfrm>
            <a:prstGeom prst="ellipse">
              <a:avLst/>
            </a:prstGeom>
            <a:solidFill>
              <a:srgbClr val="FFFFFF"/>
            </a:solidFill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7366" name="Rectangle 24"/>
            <p:cNvSpPr>
              <a:spLocks noChangeArrowheads="1"/>
            </p:cNvSpPr>
            <p:nvPr/>
          </p:nvSpPr>
          <p:spPr bwMode="auto">
            <a:xfrm>
              <a:off x="372" y="270"/>
              <a:ext cx="40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just"/>
              <a:r>
                <a:rPr lang="en-US" sz="900" b="1">
                  <a:solidFill>
                    <a:srgbClr val="000000"/>
                  </a:solidFill>
                </a:rPr>
                <a:t>9</a:t>
              </a:r>
              <a:endParaRPr lang="en-US"/>
            </a:p>
          </p:txBody>
        </p:sp>
        <p:sp>
          <p:nvSpPr>
            <p:cNvPr id="57367" name="Rectangle 25"/>
            <p:cNvSpPr>
              <a:spLocks noChangeArrowheads="1"/>
            </p:cNvSpPr>
            <p:nvPr/>
          </p:nvSpPr>
          <p:spPr bwMode="auto">
            <a:xfrm>
              <a:off x="368" y="3598"/>
              <a:ext cx="80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just"/>
              <a:r>
                <a:rPr lang="en-US" sz="900" b="1">
                  <a:solidFill>
                    <a:srgbClr val="000000"/>
                  </a:solidFill>
                </a:rPr>
                <a:t>10</a:t>
              </a:r>
              <a:endParaRPr lang="en-US"/>
            </a:p>
          </p:txBody>
        </p:sp>
        <p:sp>
          <p:nvSpPr>
            <p:cNvPr id="57368" name="Oval 35"/>
            <p:cNvSpPr>
              <a:spLocks noChangeArrowheads="1"/>
            </p:cNvSpPr>
            <p:nvPr/>
          </p:nvSpPr>
          <p:spPr bwMode="auto">
            <a:xfrm>
              <a:off x="2276" y="480"/>
              <a:ext cx="1238" cy="561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369" name="Oval 36"/>
            <p:cNvSpPr>
              <a:spLocks noChangeArrowheads="1"/>
            </p:cNvSpPr>
            <p:nvPr/>
          </p:nvSpPr>
          <p:spPr bwMode="auto">
            <a:xfrm>
              <a:off x="2269" y="473"/>
              <a:ext cx="1252" cy="575"/>
            </a:xfrm>
            <a:prstGeom prst="ellipse">
              <a:avLst/>
            </a:prstGeom>
            <a:noFill/>
            <a:ln w="238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57370" name="Group 37"/>
            <p:cNvGrpSpPr>
              <a:grpSpLocks/>
            </p:cNvGrpSpPr>
            <p:nvPr/>
          </p:nvGrpSpPr>
          <p:grpSpPr bwMode="auto">
            <a:xfrm>
              <a:off x="2370" y="881"/>
              <a:ext cx="1064" cy="1"/>
              <a:chOff x="2370" y="874"/>
              <a:chExt cx="1064" cy="1"/>
            </a:xfrm>
          </p:grpSpPr>
          <p:sp>
            <p:nvSpPr>
              <p:cNvPr id="57371" name="Line 38"/>
              <p:cNvSpPr>
                <a:spLocks noChangeShapeType="1"/>
              </p:cNvSpPr>
              <p:nvPr/>
            </p:nvSpPr>
            <p:spPr bwMode="auto">
              <a:xfrm>
                <a:off x="2370" y="874"/>
                <a:ext cx="22" cy="1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372" name="Line 39"/>
              <p:cNvSpPr>
                <a:spLocks noChangeShapeType="1"/>
              </p:cNvSpPr>
              <p:nvPr/>
            </p:nvSpPr>
            <p:spPr bwMode="auto">
              <a:xfrm>
                <a:off x="2436" y="874"/>
                <a:ext cx="22" cy="1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373" name="Line 40"/>
              <p:cNvSpPr>
                <a:spLocks noChangeShapeType="1"/>
              </p:cNvSpPr>
              <p:nvPr/>
            </p:nvSpPr>
            <p:spPr bwMode="auto">
              <a:xfrm>
                <a:off x="2502" y="874"/>
                <a:ext cx="21" cy="1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374" name="Line 41"/>
              <p:cNvSpPr>
                <a:spLocks noChangeShapeType="1"/>
              </p:cNvSpPr>
              <p:nvPr/>
            </p:nvSpPr>
            <p:spPr bwMode="auto">
              <a:xfrm>
                <a:off x="2567" y="874"/>
                <a:ext cx="22" cy="1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375" name="Line 42"/>
              <p:cNvSpPr>
                <a:spLocks noChangeShapeType="1"/>
              </p:cNvSpPr>
              <p:nvPr/>
            </p:nvSpPr>
            <p:spPr bwMode="auto">
              <a:xfrm>
                <a:off x="2633" y="874"/>
                <a:ext cx="21" cy="1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376" name="Line 43"/>
              <p:cNvSpPr>
                <a:spLocks noChangeShapeType="1"/>
              </p:cNvSpPr>
              <p:nvPr/>
            </p:nvSpPr>
            <p:spPr bwMode="auto">
              <a:xfrm>
                <a:off x="2698" y="874"/>
                <a:ext cx="22" cy="1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377" name="Line 44"/>
              <p:cNvSpPr>
                <a:spLocks noChangeShapeType="1"/>
              </p:cNvSpPr>
              <p:nvPr/>
            </p:nvSpPr>
            <p:spPr bwMode="auto">
              <a:xfrm>
                <a:off x="2764" y="874"/>
                <a:ext cx="21" cy="1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378" name="Line 45"/>
              <p:cNvSpPr>
                <a:spLocks noChangeShapeType="1"/>
              </p:cNvSpPr>
              <p:nvPr/>
            </p:nvSpPr>
            <p:spPr bwMode="auto">
              <a:xfrm>
                <a:off x="2829" y="874"/>
                <a:ext cx="22" cy="1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379" name="Line 46"/>
              <p:cNvSpPr>
                <a:spLocks noChangeShapeType="1"/>
              </p:cNvSpPr>
              <p:nvPr/>
            </p:nvSpPr>
            <p:spPr bwMode="auto">
              <a:xfrm>
                <a:off x="2895" y="874"/>
                <a:ext cx="22" cy="1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380" name="Line 47"/>
              <p:cNvSpPr>
                <a:spLocks noChangeShapeType="1"/>
              </p:cNvSpPr>
              <p:nvPr/>
            </p:nvSpPr>
            <p:spPr bwMode="auto">
              <a:xfrm>
                <a:off x="2960" y="874"/>
                <a:ext cx="22" cy="1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381" name="Line 48"/>
              <p:cNvSpPr>
                <a:spLocks noChangeShapeType="1"/>
              </p:cNvSpPr>
              <p:nvPr/>
            </p:nvSpPr>
            <p:spPr bwMode="auto">
              <a:xfrm>
                <a:off x="3026" y="874"/>
                <a:ext cx="22" cy="1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382" name="Line 49"/>
              <p:cNvSpPr>
                <a:spLocks noChangeShapeType="1"/>
              </p:cNvSpPr>
              <p:nvPr/>
            </p:nvSpPr>
            <p:spPr bwMode="auto">
              <a:xfrm>
                <a:off x="3091" y="874"/>
                <a:ext cx="22" cy="1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383" name="Line 50"/>
              <p:cNvSpPr>
                <a:spLocks noChangeShapeType="1"/>
              </p:cNvSpPr>
              <p:nvPr/>
            </p:nvSpPr>
            <p:spPr bwMode="auto">
              <a:xfrm>
                <a:off x="3157" y="874"/>
                <a:ext cx="22" cy="1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384" name="Line 51"/>
              <p:cNvSpPr>
                <a:spLocks noChangeShapeType="1"/>
              </p:cNvSpPr>
              <p:nvPr/>
            </p:nvSpPr>
            <p:spPr bwMode="auto">
              <a:xfrm>
                <a:off x="3222" y="874"/>
                <a:ext cx="22" cy="1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385" name="Line 52"/>
              <p:cNvSpPr>
                <a:spLocks noChangeShapeType="1"/>
              </p:cNvSpPr>
              <p:nvPr/>
            </p:nvSpPr>
            <p:spPr bwMode="auto">
              <a:xfrm>
                <a:off x="3288" y="874"/>
                <a:ext cx="22" cy="1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386" name="Line 53"/>
              <p:cNvSpPr>
                <a:spLocks noChangeShapeType="1"/>
              </p:cNvSpPr>
              <p:nvPr/>
            </p:nvSpPr>
            <p:spPr bwMode="auto">
              <a:xfrm>
                <a:off x="3353" y="874"/>
                <a:ext cx="22" cy="1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387" name="Line 54"/>
              <p:cNvSpPr>
                <a:spLocks noChangeShapeType="1"/>
              </p:cNvSpPr>
              <p:nvPr/>
            </p:nvSpPr>
            <p:spPr bwMode="auto">
              <a:xfrm>
                <a:off x="3419" y="874"/>
                <a:ext cx="15" cy="1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pic>
        <p:nvPicPr>
          <p:cNvPr id="57348" name="Picture 4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8" t="22658"/>
          <a:stretch>
            <a:fillRect/>
          </a:stretch>
        </p:blipFill>
        <p:spPr bwMode="auto">
          <a:xfrm>
            <a:off x="7974013" y="6376988"/>
            <a:ext cx="1143000" cy="434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" name="Text Box 1140"/>
          <p:cNvSpPr txBox="1">
            <a:spLocks noChangeArrowheads="1"/>
          </p:cNvSpPr>
          <p:nvPr/>
        </p:nvSpPr>
        <p:spPr bwMode="auto">
          <a:xfrm>
            <a:off x="3583550" y="755082"/>
            <a:ext cx="1990725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dirty="0"/>
              <a:t>e</a:t>
            </a:r>
            <a:r>
              <a:rPr lang="en-US" sz="1200" dirty="0" smtClean="0"/>
              <a:t>vidence-based classroom tools used across tiers to create balanced &amp; strong support systems</a:t>
            </a:r>
            <a:endParaRPr lang="en-US" sz="1200" dirty="0"/>
          </a:p>
        </p:txBody>
      </p:sp>
      <p:sp>
        <p:nvSpPr>
          <p:cNvPr id="46" name="Oval 1141"/>
          <p:cNvSpPr>
            <a:spLocks noChangeArrowheads="1"/>
          </p:cNvSpPr>
          <p:nvPr/>
        </p:nvSpPr>
        <p:spPr bwMode="auto">
          <a:xfrm>
            <a:off x="1575363" y="1476863"/>
            <a:ext cx="1295400" cy="838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1200" dirty="0"/>
          </a:p>
        </p:txBody>
      </p:sp>
      <p:sp>
        <p:nvSpPr>
          <p:cNvPr id="47" name="Oval 1142"/>
          <p:cNvSpPr>
            <a:spLocks noChangeArrowheads="1"/>
          </p:cNvSpPr>
          <p:nvPr/>
        </p:nvSpPr>
        <p:spPr bwMode="auto">
          <a:xfrm>
            <a:off x="2672325" y="2315063"/>
            <a:ext cx="1295400" cy="838200"/>
          </a:xfrm>
          <a:prstGeom prst="ellipse">
            <a:avLst/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1200"/>
          </a:p>
        </p:txBody>
      </p:sp>
      <p:sp>
        <p:nvSpPr>
          <p:cNvPr id="48" name="Oval 1143"/>
          <p:cNvSpPr>
            <a:spLocks noChangeArrowheads="1"/>
          </p:cNvSpPr>
          <p:nvPr/>
        </p:nvSpPr>
        <p:spPr bwMode="auto">
          <a:xfrm>
            <a:off x="4361531" y="2301938"/>
            <a:ext cx="1295400" cy="838200"/>
          </a:xfrm>
          <a:prstGeom prst="ellipse">
            <a:avLst/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9" name="Text Box 1145"/>
          <p:cNvSpPr txBox="1">
            <a:spLocks noChangeArrowheads="1"/>
          </p:cNvSpPr>
          <p:nvPr/>
        </p:nvSpPr>
        <p:spPr bwMode="auto">
          <a:xfrm>
            <a:off x="2745352" y="2340890"/>
            <a:ext cx="1193799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dirty="0" smtClean="0"/>
              <a:t>High Leverage Practices for Gen. &amp; Special E.</a:t>
            </a:r>
            <a:endParaRPr lang="en-US" sz="1200" dirty="0"/>
          </a:p>
        </p:txBody>
      </p:sp>
      <p:sp>
        <p:nvSpPr>
          <p:cNvPr id="52" name="Text Box 1148"/>
          <p:cNvSpPr txBox="1">
            <a:spLocks noChangeArrowheads="1"/>
          </p:cNvSpPr>
          <p:nvPr/>
        </p:nvSpPr>
        <p:spPr bwMode="auto">
          <a:xfrm>
            <a:off x="2565963" y="1172063"/>
            <a:ext cx="10668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900" dirty="0"/>
              <a:t>by understanding the big picture of</a:t>
            </a:r>
            <a:endParaRPr lang="en-US" sz="1200" dirty="0"/>
          </a:p>
        </p:txBody>
      </p:sp>
      <p:sp>
        <p:nvSpPr>
          <p:cNvPr id="53" name="Text Box 1149"/>
          <p:cNvSpPr txBox="1">
            <a:spLocks noChangeArrowheads="1"/>
          </p:cNvSpPr>
          <p:nvPr/>
        </p:nvSpPr>
        <p:spPr bwMode="auto">
          <a:xfrm>
            <a:off x="3193551" y="1781296"/>
            <a:ext cx="114091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900" dirty="0"/>
              <a:t>l</a:t>
            </a:r>
            <a:r>
              <a:rPr lang="en-US" sz="900" dirty="0" smtClean="0"/>
              <a:t>ooking through the lens of</a:t>
            </a:r>
            <a:endParaRPr lang="en-US" sz="1200" dirty="0"/>
          </a:p>
        </p:txBody>
      </p:sp>
      <p:sp>
        <p:nvSpPr>
          <p:cNvPr id="54" name="Text Box 1151"/>
          <p:cNvSpPr txBox="1">
            <a:spLocks noChangeArrowheads="1"/>
          </p:cNvSpPr>
          <p:nvPr/>
        </p:nvSpPr>
        <p:spPr bwMode="auto">
          <a:xfrm>
            <a:off x="5525981" y="1098515"/>
            <a:ext cx="12192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900" dirty="0"/>
              <a:t>s</a:t>
            </a:r>
            <a:r>
              <a:rPr lang="en-US" sz="900" dirty="0" smtClean="0"/>
              <a:t>upporting you by responding to</a:t>
            </a:r>
            <a:endParaRPr lang="en-US" sz="900" dirty="0"/>
          </a:p>
        </p:txBody>
      </p:sp>
      <p:sp>
        <p:nvSpPr>
          <p:cNvPr id="55" name="Line 1152"/>
          <p:cNvSpPr>
            <a:spLocks noChangeShapeType="1"/>
          </p:cNvSpPr>
          <p:nvPr/>
        </p:nvSpPr>
        <p:spPr bwMode="auto">
          <a:xfrm flipH="1">
            <a:off x="3510525" y="1537188"/>
            <a:ext cx="496888" cy="777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6" name="Line 1153"/>
          <p:cNvSpPr>
            <a:spLocks noChangeShapeType="1"/>
          </p:cNvSpPr>
          <p:nvPr/>
        </p:nvSpPr>
        <p:spPr bwMode="auto">
          <a:xfrm>
            <a:off x="4823387" y="1629263"/>
            <a:ext cx="223943" cy="672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" name="Line 1154"/>
          <p:cNvSpPr>
            <a:spLocks noChangeShapeType="1"/>
          </p:cNvSpPr>
          <p:nvPr/>
        </p:nvSpPr>
        <p:spPr bwMode="auto">
          <a:xfrm flipH="1">
            <a:off x="2718363" y="1324463"/>
            <a:ext cx="838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8" name="Line 1155"/>
          <p:cNvSpPr>
            <a:spLocks noChangeShapeType="1"/>
          </p:cNvSpPr>
          <p:nvPr/>
        </p:nvSpPr>
        <p:spPr bwMode="auto">
          <a:xfrm>
            <a:off x="5485844" y="1237151"/>
            <a:ext cx="548480" cy="37888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9" name="Oval 1144"/>
          <p:cNvSpPr>
            <a:spLocks noChangeArrowheads="1"/>
          </p:cNvSpPr>
          <p:nvPr/>
        </p:nvSpPr>
        <p:spPr bwMode="auto">
          <a:xfrm>
            <a:off x="5889626" y="1482176"/>
            <a:ext cx="1295400" cy="838200"/>
          </a:xfrm>
          <a:prstGeom prst="ellipse">
            <a:avLst/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6038286" y="1616040"/>
            <a:ext cx="10093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y</a:t>
            </a:r>
            <a:r>
              <a:rPr lang="en-US" sz="1400" dirty="0" smtClean="0"/>
              <a:t>our questions</a:t>
            </a:r>
            <a:endParaRPr lang="en-US" sz="1400" dirty="0"/>
          </a:p>
        </p:txBody>
      </p:sp>
      <p:sp>
        <p:nvSpPr>
          <p:cNvPr id="61" name="Text Box 1135"/>
          <p:cNvSpPr txBox="1">
            <a:spLocks noChangeArrowheads="1"/>
          </p:cNvSpPr>
          <p:nvPr/>
        </p:nvSpPr>
        <p:spPr bwMode="auto">
          <a:xfrm>
            <a:off x="2870762" y="74790"/>
            <a:ext cx="323476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1200" dirty="0" smtClean="0">
                <a:latin typeface="Times New Roman" charset="0"/>
              </a:rPr>
              <a:t>The Strategic Instruction Model in a Tiered Support System</a:t>
            </a:r>
            <a:endParaRPr lang="en-US" sz="1200" dirty="0">
              <a:latin typeface="Times New Roman" charset="0"/>
            </a:endParaRPr>
          </a:p>
        </p:txBody>
      </p:sp>
      <p:sp>
        <p:nvSpPr>
          <p:cNvPr id="62" name="Text Box 1149"/>
          <p:cNvSpPr txBox="1">
            <a:spLocks noChangeArrowheads="1"/>
          </p:cNvSpPr>
          <p:nvPr/>
        </p:nvSpPr>
        <p:spPr bwMode="auto">
          <a:xfrm>
            <a:off x="4476872" y="1853605"/>
            <a:ext cx="1140916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900" dirty="0" smtClean="0"/>
              <a:t>considering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6492065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333</Words>
  <Application>Microsoft Macintosh PowerPoint</Application>
  <PresentationFormat>On-screen Show (4:3)</PresentationFormat>
  <Paragraphs>80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Patricia Sampson Graner</dc:creator>
  <cp:lastModifiedBy>Patricia Sampson Graner</cp:lastModifiedBy>
  <cp:revision>1</cp:revision>
  <dcterms:created xsi:type="dcterms:W3CDTF">2017-07-10T01:32:09Z</dcterms:created>
  <dcterms:modified xsi:type="dcterms:W3CDTF">2017-07-10T01:36:58Z</dcterms:modified>
</cp:coreProperties>
</file>