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6" r:id="rId3"/>
    <p:sldId id="277" r:id="rId4"/>
    <p:sldId id="280" r:id="rId5"/>
    <p:sldId id="281" r:id="rId6"/>
    <p:sldId id="282" r:id="rId7"/>
    <p:sldId id="283" r:id="rId8"/>
    <p:sldId id="284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A098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8398" autoAdjust="0"/>
  </p:normalViewPr>
  <p:slideViewPr>
    <p:cSldViewPr snapToGrid="0" snapToObjects="1">
      <p:cViewPr>
        <p:scale>
          <a:sx n="70" d="100"/>
          <a:sy n="70" d="100"/>
        </p:scale>
        <p:origin x="-1384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994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725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1538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2020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234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14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447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471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06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56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0981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D2D78-CCBB-1549-8837-66DF0DEC0EEB}" type="datetimeFigureOut">
              <a:rPr lang="en-US" smtClean="0"/>
              <a:pPr/>
              <a:t>7/8/13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DE9F-2E0E-454F-9987-9820F0D63B2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711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1408333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prepare lessons that will employ a </a:t>
              </a:r>
              <a:r>
                <a:rPr lang="en-US" sz="2400" i="1" dirty="0">
                  <a:solidFill>
                    <a:srgbClr val="0000FF"/>
                  </a:solidFill>
                </a:rPr>
                <a:t>Vocabulary</a:t>
              </a:r>
              <a:r>
                <a:rPr lang="en-US" sz="2400" dirty="0">
                  <a:solidFill>
                    <a:srgbClr val="0000FF"/>
                  </a:solidFill>
                </a:rPr>
                <a:t> </a:t>
              </a:r>
              <a:r>
                <a:rPr lang="en-US" sz="2400" i="1" dirty="0">
                  <a:solidFill>
                    <a:srgbClr val="0000FF"/>
                  </a:solidFill>
                </a:rPr>
                <a:t>Frame</a:t>
              </a:r>
              <a:r>
                <a:rPr lang="en-US" sz="2400" dirty="0">
                  <a:solidFill>
                    <a:srgbClr val="0000FF"/>
                  </a:solidFill>
                </a:rPr>
                <a:t>™ by constructing, </a:t>
              </a:r>
              <a:r>
                <a:rPr lang="en-US" sz="2400" u="sng" dirty="0">
                  <a:solidFill>
                    <a:srgbClr val="0000FF"/>
                  </a:solidFill>
                </a:rPr>
                <a:t>in advance</a:t>
              </a:r>
              <a:r>
                <a:rPr lang="en-US" sz="2400" dirty="0">
                  <a:solidFill>
                    <a:srgbClr val="0000FF"/>
                  </a:solidFill>
                </a:rPr>
                <a:t>, a </a:t>
              </a:r>
              <a:r>
                <a:rPr lang="en-US" sz="2400" u="sng" dirty="0">
                  <a:solidFill>
                    <a:srgbClr val="0000FF"/>
                  </a:solidFill>
                </a:rPr>
                <a:t>completed</a:t>
              </a:r>
              <a:r>
                <a:rPr lang="en-US" sz="2400" dirty="0">
                  <a:solidFill>
                    <a:srgbClr val="0000FF"/>
                  </a:solidFill>
                </a:rPr>
                <a:t> version of the</a:t>
              </a:r>
              <a:r>
                <a:rPr lang="en-US" sz="2400" i="1" dirty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frame</a:t>
              </a:r>
              <a:r>
                <a:rPr lang="en-US" sz="2400" i="1" dirty="0">
                  <a:solidFill>
                    <a:srgbClr val="0000FF"/>
                  </a:solidFill>
                </a:rPr>
                <a:t> </a:t>
              </a:r>
              <a:endParaRPr lang="en-US" sz="2400" i="1" dirty="0" smtClean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12338" y="320581"/>
            <a:ext cx="7006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rebuchet MS"/>
                <a:cs typeface="Trebuchet MS"/>
              </a:rPr>
              <a:t>TIPS FOR USING VOCABULARY FRAMES</a:t>
            </a:r>
            <a:endParaRPr lang="en-US" sz="24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785483"/>
            <a:ext cx="261257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DOs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5571" y="2559092"/>
            <a:ext cx="731157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</a:t>
            </a:r>
            <a:r>
              <a:rPr lang="en-US" sz="2000" dirty="0" smtClean="0"/>
              <a:t>assures </a:t>
            </a:r>
            <a:r>
              <a:rPr lang="en-US" sz="2000" dirty="0"/>
              <a:t>that the modeling takes place seamlessly and that the ideas noted on your </a:t>
            </a:r>
            <a:r>
              <a:rPr lang="en-US" sz="2000" i="1" dirty="0"/>
              <a:t>Vocabulary</a:t>
            </a:r>
            <a:r>
              <a:rPr lang="en-US" sz="2000" dirty="0"/>
              <a:t> </a:t>
            </a:r>
            <a:r>
              <a:rPr lang="en-US" sz="2000" i="1" dirty="0"/>
              <a:t>Frame</a:t>
            </a:r>
            <a:r>
              <a:rPr lang="en-US" sz="2000" dirty="0"/>
              <a:t>™ </a:t>
            </a:r>
            <a:r>
              <a:rPr lang="en-US" sz="2000" u="sng" dirty="0"/>
              <a:t>are</a:t>
            </a:r>
            <a:r>
              <a:rPr lang="en-US" sz="2000" dirty="0"/>
              <a:t> very </a:t>
            </a:r>
            <a:r>
              <a:rPr lang="en-US" sz="2000" dirty="0" smtClean="0"/>
              <a:t>concise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37814" y="3429462"/>
            <a:ext cx="8659444" cy="646331"/>
            <a:chOff x="85414" y="1190617"/>
            <a:chExt cx="8659444" cy="646331"/>
          </a:xfrm>
        </p:grpSpPr>
        <p:sp>
          <p:nvSpPr>
            <p:cNvPr id="17" name="TextBox 1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7842" y="1201948"/>
              <a:ext cx="80970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employ “gradual release” scaffolded instructional </a:t>
              </a:r>
              <a:r>
                <a:rPr lang="en-US" sz="2400" dirty="0" smtClean="0">
                  <a:solidFill>
                    <a:srgbClr val="0000FF"/>
                  </a:solidFill>
                </a:rPr>
                <a:t>tactics</a:t>
              </a:r>
              <a:endParaRPr lang="en-US" sz="2400" i="1" dirty="0" smtClean="0">
                <a:solidFill>
                  <a:srgbClr val="0000FF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823888" y="4112530"/>
            <a:ext cx="5901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specially </a:t>
            </a:r>
            <a:r>
              <a:rPr lang="en-US" sz="2000" dirty="0">
                <a:solidFill>
                  <a:srgbClr val="FF0000"/>
                </a:solidFill>
              </a:rPr>
              <a:t>important </a:t>
            </a:r>
            <a:r>
              <a:rPr lang="en-US" sz="2000" dirty="0" smtClean="0">
                <a:solidFill>
                  <a:srgbClr val="FF0000"/>
                </a:solidFill>
              </a:rPr>
              <a:t>is to </a:t>
            </a:r>
            <a:r>
              <a:rPr lang="en-US" sz="2000" dirty="0">
                <a:solidFill>
                  <a:srgbClr val="FF0000"/>
                </a:solidFill>
              </a:rPr>
              <a:t>provide sufficient guided practice using the </a:t>
            </a:r>
            <a:r>
              <a:rPr lang="en-US" sz="2000" dirty="0">
                <a:solidFill>
                  <a:srgbClr val="650DA5"/>
                </a:solidFill>
              </a:rPr>
              <a:t>TEACHER-ASSISTED </a:t>
            </a:r>
            <a:r>
              <a:rPr lang="en-US" sz="2000" dirty="0">
                <a:solidFill>
                  <a:srgbClr val="FF0000"/>
                </a:solidFill>
              </a:rPr>
              <a:t>instructional</a:t>
            </a:r>
            <a:r>
              <a:rPr lang="en-US" sz="2000" dirty="0">
                <a:solidFill>
                  <a:srgbClr val="650DA5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routines before attempting to use </a:t>
            </a:r>
            <a:r>
              <a:rPr lang="en-US" sz="2000" dirty="0">
                <a:solidFill>
                  <a:srgbClr val="0000FF"/>
                </a:solidFill>
              </a:rPr>
              <a:t>PEER-ASSISTED </a:t>
            </a:r>
            <a:r>
              <a:rPr lang="en-US" sz="2000" dirty="0">
                <a:solidFill>
                  <a:srgbClr val="FF0000"/>
                </a:solidFill>
              </a:rPr>
              <a:t>or </a:t>
            </a:r>
            <a:r>
              <a:rPr lang="en-US" sz="2000" dirty="0"/>
              <a:t>SELF-DIRECTED </a:t>
            </a:r>
            <a:r>
              <a:rPr lang="en-US" sz="2000" dirty="0">
                <a:solidFill>
                  <a:srgbClr val="FF0000"/>
                </a:solidFill>
              </a:rPr>
              <a:t>routines.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70169" y="5743435"/>
            <a:ext cx="80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 smtClean="0">
                <a:solidFill>
                  <a:srgbClr val="0000FF"/>
                </a:solidFill>
              </a:rPr>
              <a:t>I do it</a:t>
            </a:r>
            <a:endParaRPr lang="en-US" i="1" dirty="0">
              <a:solidFill>
                <a:srgbClr val="FF00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958186" y="5743435"/>
            <a:ext cx="1530604" cy="400110"/>
            <a:chOff x="1134988" y="3920913"/>
            <a:chExt cx="1530604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1327912" y="3920913"/>
              <a:ext cx="13376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We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27" name="Right Arrow 26"/>
            <p:cNvSpPr/>
            <p:nvPr/>
          </p:nvSpPr>
          <p:spPr>
            <a:xfrm>
              <a:off x="1134988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313140" y="5743435"/>
            <a:ext cx="1455457" cy="400110"/>
            <a:chOff x="2449406" y="3920913"/>
            <a:chExt cx="1455457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625056" y="3920913"/>
              <a:ext cx="12798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Y’all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30" name="Right Arrow 29"/>
            <p:cNvSpPr/>
            <p:nvPr/>
          </p:nvSpPr>
          <p:spPr>
            <a:xfrm>
              <a:off x="2449406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68597" y="5743435"/>
            <a:ext cx="1617595" cy="400110"/>
            <a:chOff x="3972423" y="3920913"/>
            <a:chExt cx="1617595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4107537" y="3920913"/>
              <a:ext cx="14824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2000" i="1" dirty="0" smtClean="0">
                  <a:solidFill>
                    <a:srgbClr val="0000FF"/>
                  </a:solidFill>
                </a:rPr>
                <a:t>You do it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>
              <a:off x="3972423" y="3945339"/>
              <a:ext cx="229698" cy="351259"/>
            </a:xfrm>
            <a:prstGeom prst="rightArrow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75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1263189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employ </a:t>
              </a:r>
              <a:r>
                <a:rPr lang="en-US" sz="2400" dirty="0"/>
                <a:t>“think-aloud” </a:t>
              </a:r>
              <a:r>
                <a:rPr lang="en-US" sz="2400" dirty="0">
                  <a:solidFill>
                    <a:srgbClr val="0000FF"/>
                  </a:solidFill>
                </a:rPr>
                <a:t>tactics as you model and provide guided-assistances in the process of </a:t>
              </a:r>
              <a:r>
                <a:rPr lang="en-US" sz="2400" dirty="0" smtClean="0">
                  <a:solidFill>
                    <a:srgbClr val="0000FF"/>
                  </a:solidFill>
                </a:rPr>
                <a:t>forming…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785483"/>
            <a:ext cx="261257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DO</a:t>
            </a:r>
            <a:r>
              <a:rPr lang="en-US" sz="3200" dirty="0" smtClean="0">
                <a:solidFill>
                  <a:srgbClr val="0000FF"/>
                </a:solidFill>
              </a:rPr>
              <a:t>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51433" y="2105517"/>
            <a:ext cx="78195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r>
              <a:rPr lang="en-US" sz="2400" u="sng" dirty="0" smtClean="0">
                <a:solidFill>
                  <a:srgbClr val="0000FF"/>
                </a:solidFill>
              </a:rPr>
              <a:t>content</a:t>
            </a:r>
            <a:r>
              <a:rPr lang="en-US" sz="2400" dirty="0">
                <a:solidFill>
                  <a:srgbClr val="0000FF"/>
                </a:solidFill>
              </a:rPr>
              <a:t>-connections 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000" i="1" dirty="0" smtClean="0"/>
              <a:t>(</a:t>
            </a:r>
            <a:r>
              <a:rPr lang="en-US" sz="2000" i="1" dirty="0"/>
              <a:t>relationships between the term and other terms or the lesson topic) </a:t>
            </a:r>
            <a:endParaRPr lang="en-US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451433" y="3092495"/>
            <a:ext cx="7819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…</a:t>
            </a:r>
            <a:r>
              <a:rPr lang="en-US" sz="2400" u="sng" dirty="0" smtClean="0">
                <a:solidFill>
                  <a:srgbClr val="0000FF"/>
                </a:solidFill>
              </a:rPr>
              <a:t>personal</a:t>
            </a:r>
            <a:r>
              <a:rPr lang="en-US" sz="2400" dirty="0" smtClean="0">
                <a:solidFill>
                  <a:srgbClr val="0000FF"/>
                </a:solidFill>
              </a:rPr>
              <a:t>-</a:t>
            </a:r>
            <a:r>
              <a:rPr lang="en-US" sz="2400" dirty="0">
                <a:solidFill>
                  <a:srgbClr val="0000FF"/>
                </a:solidFill>
              </a:rPr>
              <a:t>connections 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000" i="1" dirty="0" smtClean="0"/>
              <a:t>(relationships </a:t>
            </a:r>
            <a:r>
              <a:rPr lang="en-US" sz="2000" i="1" dirty="0"/>
              <a:t>between the term </a:t>
            </a:r>
            <a:r>
              <a:rPr lang="en-US" sz="2000" i="1" dirty="0" smtClean="0"/>
              <a:t> and one’s </a:t>
            </a:r>
            <a:r>
              <a:rPr lang="en-US" sz="2000" i="1" dirty="0"/>
              <a:t>own person </a:t>
            </a:r>
            <a:r>
              <a:rPr lang="en-US" sz="2000" i="1"/>
              <a:t>experiences </a:t>
            </a:r>
            <a:r>
              <a:rPr lang="en-US" sz="2000" i="1" smtClean="0"/>
              <a:t>or </a:t>
            </a:r>
            <a:r>
              <a:rPr lang="en-US" sz="2000" i="1" dirty="0"/>
              <a:t>background knowledge). </a:t>
            </a:r>
          </a:p>
          <a:p>
            <a:endParaRPr lang="en-US" i="1" dirty="0"/>
          </a:p>
        </p:txBody>
      </p:sp>
      <p:sp>
        <p:nvSpPr>
          <p:cNvPr id="38" name="TextBox 37"/>
          <p:cNvSpPr txBox="1"/>
          <p:nvPr/>
        </p:nvSpPr>
        <p:spPr>
          <a:xfrm>
            <a:off x="716644" y="4311634"/>
            <a:ext cx="8097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400" dirty="0" smtClean="0">
                <a:solidFill>
                  <a:srgbClr val="FF0000"/>
                </a:solidFill>
              </a:rPr>
              <a:t>Then…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42043" y="4681750"/>
            <a:ext cx="8097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ctr"/>
            <a:r>
              <a:rPr lang="en-US" sz="2400" dirty="0" smtClean="0"/>
              <a:t>Be sure </a:t>
            </a:r>
            <a:r>
              <a:rPr lang="en-US" sz="2400" dirty="0" smtClean="0">
                <a:solidFill>
                  <a:srgbClr val="0000FF"/>
                </a:solidFill>
              </a:rPr>
              <a:t>to guide </a:t>
            </a:r>
            <a:r>
              <a:rPr lang="en-US" sz="2400" dirty="0">
                <a:solidFill>
                  <a:srgbClr val="0000FF"/>
                </a:solidFill>
              </a:rPr>
              <a:t>students’ responses </a:t>
            </a:r>
            <a:r>
              <a:rPr lang="en-US" sz="2400" dirty="0"/>
              <a:t>as they formulate and articulate content- and personal-connections.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086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8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/>
                <a:t>differentiate </a:t>
              </a:r>
              <a:r>
                <a:rPr lang="en-US" sz="2400" i="1" dirty="0" smtClean="0"/>
                <a:t>Vocabulary </a:t>
              </a:r>
              <a:r>
                <a:rPr lang="en-US" sz="2400" i="1" dirty="0"/>
                <a:t>Frames</a:t>
              </a:r>
              <a:r>
                <a:rPr lang="en-US" sz="2400" dirty="0"/>
                <a:t>™ </a:t>
              </a:r>
              <a:r>
                <a:rPr lang="en-US" sz="2400" dirty="0">
                  <a:solidFill>
                    <a:srgbClr val="0000FF"/>
                  </a:solidFill>
                </a:rPr>
                <a:t>used in a </a:t>
              </a:r>
              <a:r>
                <a:rPr lang="en-US" sz="2400" dirty="0" smtClean="0">
                  <a:solidFill>
                    <a:srgbClr val="0000FF"/>
                  </a:solidFill>
                </a:rPr>
                <a:t>lesson, depending on sophistication of learners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670792" y="1576083"/>
            <a:ext cx="7770443" cy="1020054"/>
            <a:chOff x="751399" y="1622246"/>
            <a:chExt cx="7770443" cy="1020054"/>
          </a:xfrm>
        </p:grpSpPr>
        <p:sp>
          <p:nvSpPr>
            <p:cNvPr id="34" name="TextBox 33"/>
            <p:cNvSpPr txBox="1"/>
            <p:nvPr/>
          </p:nvSpPr>
          <p:spPr>
            <a:xfrm>
              <a:off x="751399" y="1622246"/>
              <a:ext cx="7770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ctr"/>
              <a:r>
                <a:rPr lang="en-US" sz="2000" dirty="0" smtClean="0"/>
                <a:t> </a:t>
              </a:r>
              <a:r>
                <a:rPr lang="en-US" sz="2000" i="1" dirty="0">
                  <a:solidFill>
                    <a:srgbClr val="008000"/>
                  </a:solidFill>
                </a:rPr>
                <a:t>Features * Connections</a:t>
              </a:r>
              <a:r>
                <a:rPr lang="en-US" sz="2000" dirty="0">
                  <a:solidFill>
                    <a:srgbClr val="008000"/>
                  </a:solidFill>
                </a:rPr>
                <a:t> </a:t>
              </a:r>
              <a:r>
                <a:rPr lang="en-US" sz="2000" dirty="0" smtClean="0"/>
                <a:t>less </a:t>
              </a:r>
              <a:r>
                <a:rPr lang="en-US" sz="2000" dirty="0"/>
                <a:t>complex version of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Essential </a:t>
              </a:r>
              <a:r>
                <a:rPr lang="en-US" sz="2000" i="1" dirty="0">
                  <a:solidFill>
                    <a:srgbClr val="FF0000"/>
                  </a:solidFill>
                </a:rPr>
                <a:t>Understandings</a:t>
              </a:r>
              <a:r>
                <a:rPr lang="en-US" sz="2000" dirty="0">
                  <a:solidFill>
                    <a:srgbClr val="FF0000"/>
                  </a:solidFill>
                </a:rPr>
                <a:t> </a:t>
              </a:r>
              <a:endParaRPr lang="en-US" sz="2000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1627452" y="1967928"/>
              <a:ext cx="5460971" cy="674372"/>
              <a:chOff x="1519216" y="1967928"/>
              <a:chExt cx="5460971" cy="674372"/>
            </a:xfrm>
          </p:grpSpPr>
          <p:pic>
            <p:nvPicPr>
              <p:cNvPr id="37" name="Picture 36" descr="Screen shot 2013-06-05 at 6.27.05 AM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1519216" y="1967928"/>
                <a:ext cx="879826" cy="674372"/>
              </a:xfrm>
              <a:prstGeom prst="rect">
                <a:avLst/>
              </a:prstGeom>
            </p:spPr>
          </p:pic>
          <p:pic>
            <p:nvPicPr>
              <p:cNvPr id="39" name="Picture 38" descr="Screen shot 2013-06-05 at 6.30.02 AM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6112113" y="1967928"/>
                <a:ext cx="868074" cy="674372"/>
              </a:xfrm>
              <a:prstGeom prst="rect">
                <a:avLst/>
              </a:prstGeom>
            </p:spPr>
          </p:pic>
        </p:grpSp>
      </p:grpSp>
      <p:grpSp>
        <p:nvGrpSpPr>
          <p:cNvPr id="41" name="Group 40"/>
          <p:cNvGrpSpPr/>
          <p:nvPr/>
        </p:nvGrpSpPr>
        <p:grpSpPr>
          <a:xfrm>
            <a:off x="1005880" y="2775352"/>
            <a:ext cx="7062569" cy="1075502"/>
            <a:chOff x="427305" y="4097620"/>
            <a:chExt cx="7062569" cy="1075502"/>
          </a:xfrm>
        </p:grpSpPr>
        <p:sp>
          <p:nvSpPr>
            <p:cNvPr id="42" name="TextBox 41"/>
            <p:cNvSpPr txBox="1"/>
            <p:nvPr/>
          </p:nvSpPr>
          <p:spPr>
            <a:xfrm>
              <a:off x="465002" y="4097620"/>
              <a:ext cx="70248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ctr"/>
              <a:r>
                <a:rPr lang="en-US" sz="2000" i="1" dirty="0" smtClean="0">
                  <a:solidFill>
                    <a:srgbClr val="008000"/>
                  </a:solidFill>
                </a:rPr>
                <a:t>EU </a:t>
              </a:r>
              <a:r>
                <a:rPr lang="en-US" sz="2000" i="1" dirty="0">
                  <a:solidFill>
                    <a:srgbClr val="008000"/>
                  </a:solidFill>
                </a:rPr>
                <a:t>Matrix</a:t>
              </a:r>
              <a:r>
                <a:rPr lang="en-US" sz="2000" dirty="0">
                  <a:solidFill>
                    <a:srgbClr val="008000"/>
                  </a:solidFill>
                </a:rPr>
                <a:t> </a:t>
              </a:r>
              <a:r>
                <a:rPr lang="en-US" sz="2000" dirty="0" smtClean="0"/>
                <a:t>less </a:t>
              </a:r>
              <a:r>
                <a:rPr lang="en-US" sz="2000" dirty="0"/>
                <a:t>cognitively demanding comparisons than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EU Venn</a:t>
              </a:r>
              <a:endParaRPr lang="en-US" sz="2000" dirty="0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27305" y="4443301"/>
              <a:ext cx="6645426" cy="729821"/>
              <a:chOff x="427305" y="4443301"/>
              <a:chExt cx="6645426" cy="729821"/>
            </a:xfrm>
          </p:grpSpPr>
          <p:pic>
            <p:nvPicPr>
              <p:cNvPr id="44" name="Picture 43" descr="4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305" y="4443302"/>
                <a:ext cx="953549" cy="729820"/>
              </a:xfrm>
              <a:prstGeom prst="rect">
                <a:avLst/>
              </a:prstGeom>
            </p:spPr>
          </p:pic>
          <p:pic>
            <p:nvPicPr>
              <p:cNvPr id="45" name="Picture 44" descr="Screen Shot 2013-06-06 at 8.58.12 AM.pn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12112" y="4443301"/>
                <a:ext cx="960619" cy="729821"/>
              </a:xfrm>
              <a:prstGeom prst="rect">
                <a:avLst/>
              </a:prstGeom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507505" y="5193462"/>
            <a:ext cx="8097017" cy="1048038"/>
            <a:chOff x="647842" y="4068596"/>
            <a:chExt cx="8097017" cy="1048038"/>
          </a:xfrm>
        </p:grpSpPr>
        <p:sp>
          <p:nvSpPr>
            <p:cNvPr id="47" name="TextBox 46"/>
            <p:cNvSpPr txBox="1"/>
            <p:nvPr/>
          </p:nvSpPr>
          <p:spPr>
            <a:xfrm>
              <a:off x="647842" y="4068596"/>
              <a:ext cx="80970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ctr"/>
              <a:r>
                <a:rPr lang="en-US" sz="2000" i="1" dirty="0" smtClean="0">
                  <a:solidFill>
                    <a:srgbClr val="008000"/>
                  </a:solidFill>
                </a:rPr>
                <a:t>Related </a:t>
              </a:r>
              <a:r>
                <a:rPr lang="en-US" sz="2000" i="1" dirty="0">
                  <a:solidFill>
                    <a:srgbClr val="008000"/>
                  </a:solidFill>
                </a:rPr>
                <a:t>Words Web </a:t>
              </a:r>
              <a:r>
                <a:rPr lang="en-US" sz="2000" dirty="0">
                  <a:solidFill>
                    <a:srgbClr val="008000"/>
                  </a:solidFill>
                </a:rPr>
                <a:t> </a:t>
              </a:r>
              <a:r>
                <a:rPr lang="en-US" sz="2000" dirty="0" smtClean="0"/>
                <a:t>less demanding </a:t>
              </a:r>
              <a:r>
                <a:rPr lang="en-US" sz="2000" dirty="0"/>
                <a:t>connections than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Related </a:t>
              </a:r>
              <a:r>
                <a:rPr lang="en-US" sz="2000" i="1" dirty="0">
                  <a:solidFill>
                    <a:srgbClr val="FF0000"/>
                  </a:solidFill>
                </a:rPr>
                <a:t>Words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Frame</a:t>
              </a:r>
              <a:endParaRPr lang="en-US" sz="2000" dirty="0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069121" y="4420358"/>
              <a:ext cx="6736015" cy="696276"/>
              <a:chOff x="751399" y="4420358"/>
              <a:chExt cx="6736015" cy="696276"/>
            </a:xfrm>
          </p:grpSpPr>
          <p:pic>
            <p:nvPicPr>
              <p:cNvPr id="49" name="Picture 48" descr="8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1399" y="4420358"/>
                <a:ext cx="929608" cy="678133"/>
              </a:xfrm>
              <a:prstGeom prst="rect">
                <a:avLst/>
              </a:prstGeom>
            </p:spPr>
          </p:pic>
          <p:pic>
            <p:nvPicPr>
              <p:cNvPr id="50" name="Picture 49" descr="1.png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590398" y="4438501"/>
                <a:ext cx="897016" cy="678133"/>
              </a:xfrm>
              <a:prstGeom prst="rect">
                <a:avLst/>
              </a:prstGeom>
            </p:spPr>
          </p:pic>
        </p:grpSp>
      </p:grpSp>
      <p:grpSp>
        <p:nvGrpSpPr>
          <p:cNvPr id="51" name="Group 50"/>
          <p:cNvGrpSpPr/>
          <p:nvPr/>
        </p:nvGrpSpPr>
        <p:grpSpPr>
          <a:xfrm>
            <a:off x="1051792" y="4030069"/>
            <a:ext cx="7008443" cy="984178"/>
            <a:chOff x="918660" y="3571461"/>
            <a:chExt cx="7008443" cy="984178"/>
          </a:xfrm>
        </p:grpSpPr>
        <p:sp>
          <p:nvSpPr>
            <p:cNvPr id="52" name="TextBox 51"/>
            <p:cNvSpPr txBox="1"/>
            <p:nvPr/>
          </p:nvSpPr>
          <p:spPr>
            <a:xfrm>
              <a:off x="918660" y="3571461"/>
              <a:ext cx="70084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ctr"/>
              <a:r>
                <a:rPr lang="en-US" sz="2000" i="1" dirty="0" smtClean="0">
                  <a:solidFill>
                    <a:srgbClr val="008000"/>
                  </a:solidFill>
                </a:rPr>
                <a:t>Q</a:t>
              </a:r>
              <a:r>
                <a:rPr lang="en-US" sz="2000" i="1" dirty="0">
                  <a:solidFill>
                    <a:srgbClr val="008000"/>
                  </a:solidFill>
                </a:rPr>
                <a:t>&amp;A </a:t>
              </a:r>
              <a:r>
                <a:rPr lang="en-US" sz="2000" dirty="0" smtClean="0"/>
                <a:t> </a:t>
              </a:r>
              <a:r>
                <a:rPr lang="en-US" sz="2000" dirty="0"/>
                <a:t>focuses on less complex questions </a:t>
              </a:r>
              <a:r>
                <a:rPr lang="en-US" sz="2000" dirty="0" smtClean="0"/>
                <a:t>than </a:t>
              </a:r>
              <a:r>
                <a:rPr lang="en-US" sz="2000" i="1" dirty="0" smtClean="0">
                  <a:solidFill>
                    <a:srgbClr val="FF0000"/>
                  </a:solidFill>
                </a:rPr>
                <a:t>Essential </a:t>
              </a:r>
              <a:r>
                <a:rPr lang="en-US" sz="2000" i="1" dirty="0">
                  <a:solidFill>
                    <a:srgbClr val="FF0000"/>
                  </a:solidFill>
                </a:rPr>
                <a:t>Questions</a:t>
              </a:r>
              <a:r>
                <a:rPr lang="en-US" sz="2000" dirty="0">
                  <a:solidFill>
                    <a:srgbClr val="FF0000"/>
                  </a:solidFill>
                </a:rPr>
                <a:t> </a:t>
              </a:r>
              <a:endParaRPr lang="en-US" sz="2000" dirty="0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949797" y="3880856"/>
              <a:ext cx="6428214" cy="674783"/>
              <a:chOff x="699620" y="3880856"/>
              <a:chExt cx="6428214" cy="674783"/>
            </a:xfrm>
          </p:grpSpPr>
          <p:pic>
            <p:nvPicPr>
              <p:cNvPr id="54" name="Picture 53" descr="2.png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9620" y="3880856"/>
                <a:ext cx="821339" cy="629425"/>
              </a:xfrm>
              <a:prstGeom prst="rect">
                <a:avLst/>
              </a:prstGeom>
            </p:spPr>
          </p:pic>
          <p:pic>
            <p:nvPicPr>
              <p:cNvPr id="55" name="Picture 54" descr="1.png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48615" y="3880856"/>
                <a:ext cx="879219" cy="674783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381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8143" y="1797086"/>
            <a:ext cx="7583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</a:t>
            </a:r>
            <a:r>
              <a:rPr lang="en-US" sz="2000" b="1" u="sng" dirty="0" smtClean="0"/>
              <a:t>n-class </a:t>
            </a:r>
            <a:r>
              <a:rPr lang="en-US" sz="2000" b="1" dirty="0" smtClean="0"/>
              <a:t>activities</a:t>
            </a:r>
            <a:r>
              <a:rPr lang="en-US" sz="2000" dirty="0"/>
              <a:t>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select frames that </a:t>
            </a:r>
            <a:r>
              <a:rPr lang="en-US" sz="2000" dirty="0" smtClean="0">
                <a:solidFill>
                  <a:srgbClr val="0000FF"/>
                </a:solidFill>
              </a:rPr>
              <a:t>pose </a:t>
            </a:r>
            <a:r>
              <a:rPr lang="en-US" sz="2000" dirty="0">
                <a:solidFill>
                  <a:srgbClr val="0000FF"/>
                </a:solidFill>
              </a:rPr>
              <a:t>challenge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0000FF"/>
                </a:solidFill>
              </a:rPr>
              <a:t>may require some assistance </a:t>
            </a:r>
            <a:r>
              <a:rPr lang="en-US" sz="2000" dirty="0"/>
              <a:t>from you or students’ peers</a:t>
            </a:r>
            <a:r>
              <a:rPr lang="en-US" sz="2000" dirty="0" smtClean="0"/>
              <a:t>.</a:t>
            </a:r>
            <a:r>
              <a:rPr lang="en-US" sz="2000" i="1" dirty="0" smtClean="0"/>
              <a:t> </a:t>
            </a:r>
            <a:endParaRPr lang="en-US" sz="2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88143" y="2838484"/>
            <a:ext cx="7583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b="1" u="sng" dirty="0"/>
              <a:t>I</a:t>
            </a:r>
            <a:r>
              <a:rPr lang="en-US" sz="2000" b="1" u="sng" dirty="0" smtClean="0"/>
              <a:t>ndependent</a:t>
            </a:r>
            <a:r>
              <a:rPr lang="en-US" sz="2000" b="1" dirty="0" smtClean="0"/>
              <a:t> assignments </a:t>
            </a:r>
            <a:r>
              <a:rPr lang="en-US" sz="2000" dirty="0" smtClean="0"/>
              <a:t>(e.g., homework)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 select </a:t>
            </a:r>
            <a:r>
              <a:rPr lang="en-US" sz="2000" i="1" dirty="0"/>
              <a:t>Vocabulary Frames</a:t>
            </a:r>
            <a:r>
              <a:rPr lang="en-US" sz="2000" dirty="0"/>
              <a:t>™ </a:t>
            </a:r>
            <a:r>
              <a:rPr lang="en-US" sz="2000" i="1" dirty="0" smtClean="0"/>
              <a:t> </a:t>
            </a:r>
            <a:r>
              <a:rPr lang="en-US" sz="2000" dirty="0" smtClean="0"/>
              <a:t>that students are already familiar and competent using and thus </a:t>
            </a:r>
            <a:r>
              <a:rPr lang="en-US" sz="2000" dirty="0" smtClean="0">
                <a:solidFill>
                  <a:srgbClr val="0000FF"/>
                </a:solidFill>
              </a:rPr>
              <a:t>relatively easy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13542" y="4188322"/>
            <a:ext cx="7583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 smtClean="0">
                <a:solidFill>
                  <a:srgbClr val="0000FF"/>
                </a:solidFill>
              </a:rPr>
              <a:t>Usually OK to introduce a new </a:t>
            </a:r>
            <a:r>
              <a:rPr lang="en-US" sz="2000" i="1" dirty="0">
                <a:solidFill>
                  <a:srgbClr val="0000FF"/>
                </a:solidFill>
              </a:rPr>
              <a:t>Vocabulary </a:t>
            </a:r>
            <a:r>
              <a:rPr lang="en-US" sz="2000" i="1" dirty="0" smtClean="0">
                <a:solidFill>
                  <a:srgbClr val="0000FF"/>
                </a:solidFill>
              </a:rPr>
              <a:t>Frame</a:t>
            </a:r>
            <a:r>
              <a:rPr lang="en-US" sz="2000" dirty="0" smtClean="0">
                <a:solidFill>
                  <a:srgbClr val="0000FF"/>
                </a:solidFill>
              </a:rPr>
              <a:t>™  and provide guided practice using it during a lesson…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5227" y="5030156"/>
            <a:ext cx="75837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ctr"/>
            <a:r>
              <a:rPr lang="en-US" sz="2400" dirty="0" smtClean="0">
                <a:solidFill>
                  <a:srgbClr val="0000FF"/>
                </a:solidFill>
              </a:rPr>
              <a:t>… </a:t>
            </a:r>
            <a:r>
              <a:rPr lang="en-US" sz="2000" dirty="0" smtClean="0">
                <a:solidFill>
                  <a:srgbClr val="0000FF"/>
                </a:solidFill>
              </a:rPr>
              <a:t>and then have students complete a homework assignment that involves the same frame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644" y="5970012"/>
            <a:ext cx="91204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000" dirty="0" smtClean="0">
                <a:solidFill>
                  <a:srgbClr val="FF0000"/>
                </a:solidFill>
              </a:rPr>
              <a:t>NOT a good idea to assign homework assignments using </a:t>
            </a:r>
            <a:r>
              <a:rPr lang="en-US" sz="2000" i="1" dirty="0">
                <a:solidFill>
                  <a:srgbClr val="FF0000"/>
                </a:solidFill>
              </a:rPr>
              <a:t>Vocabulary </a:t>
            </a:r>
            <a:r>
              <a:rPr lang="en-US" sz="2000" i="1" dirty="0" smtClean="0">
                <a:solidFill>
                  <a:srgbClr val="FF0000"/>
                </a:solidFill>
              </a:rPr>
              <a:t>Frames</a:t>
            </a:r>
            <a:r>
              <a:rPr lang="en-US" sz="2000" dirty="0" smtClean="0">
                <a:solidFill>
                  <a:srgbClr val="FF0000"/>
                </a:solidFill>
              </a:rPr>
              <a:t>™  unfamiliar to students.</a:t>
            </a:r>
            <a:endParaRPr lang="en-US" sz="2000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5414" y="827757"/>
            <a:ext cx="8659444" cy="842328"/>
            <a:chOff x="85414" y="1190617"/>
            <a:chExt cx="8659444" cy="842328"/>
          </a:xfrm>
        </p:grpSpPr>
        <p:sp>
          <p:nvSpPr>
            <p:cNvPr id="16" name="TextBox 15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/>
                <a:t>differentiate </a:t>
              </a:r>
              <a:r>
                <a:rPr lang="en-US" sz="2400" i="1" dirty="0" smtClean="0"/>
                <a:t>Vocabulary </a:t>
              </a:r>
              <a:r>
                <a:rPr lang="en-US" sz="2400" i="1" dirty="0"/>
                <a:t>Frames</a:t>
              </a:r>
              <a:r>
                <a:rPr lang="en-US" sz="2400" dirty="0"/>
                <a:t>™ </a:t>
              </a:r>
              <a:r>
                <a:rPr lang="en-US" sz="2400" dirty="0">
                  <a:solidFill>
                    <a:srgbClr val="0000FF"/>
                  </a:solidFill>
                </a:rPr>
                <a:t>used in a </a:t>
              </a:r>
              <a:r>
                <a:rPr lang="en-US" sz="2400" dirty="0" smtClean="0">
                  <a:solidFill>
                    <a:srgbClr val="0000FF"/>
                  </a:solidFill>
                </a:rPr>
                <a:t>lesson, depending on sophistication of learners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5260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659444" cy="1211659"/>
            <a:chOff x="85414" y="1190617"/>
            <a:chExt cx="8659444" cy="1211659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create assignments that require </a:t>
              </a:r>
              <a:r>
                <a:rPr lang="en-US" sz="2400" dirty="0"/>
                <a:t>students to make decisions </a:t>
              </a:r>
              <a:r>
                <a:rPr lang="en-US" sz="2400" dirty="0">
                  <a:solidFill>
                    <a:srgbClr val="0000FF"/>
                  </a:solidFill>
                </a:rPr>
                <a:t>about which </a:t>
              </a:r>
              <a:r>
                <a:rPr lang="en-US" sz="2400" i="1" dirty="0">
                  <a:solidFill>
                    <a:srgbClr val="0000FF"/>
                  </a:solidFill>
                </a:rPr>
                <a:t>Vocabulary</a:t>
              </a:r>
              <a:r>
                <a:rPr lang="en-US" sz="2400" dirty="0">
                  <a:solidFill>
                    <a:srgbClr val="0000FF"/>
                  </a:solidFill>
                </a:rPr>
                <a:t> </a:t>
              </a:r>
              <a:r>
                <a:rPr lang="en-US" sz="2400" i="1" dirty="0">
                  <a:solidFill>
                    <a:srgbClr val="0000FF"/>
                  </a:solidFill>
                </a:rPr>
                <a:t>Frame</a:t>
              </a:r>
              <a:r>
                <a:rPr lang="en-US" sz="2400" dirty="0">
                  <a:solidFill>
                    <a:srgbClr val="0000FF"/>
                  </a:solidFill>
                </a:rPr>
                <a:t>™ in their repertoire they     should use to complete the assignment.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288143" y="2268804"/>
            <a:ext cx="7583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2400" dirty="0"/>
              <a:t>After students have chosen and completed the </a:t>
            </a:r>
            <a:r>
              <a:rPr lang="en-US" sz="2400" i="1" dirty="0"/>
              <a:t>Vocabulary</a:t>
            </a:r>
            <a:r>
              <a:rPr lang="en-US" sz="2400" dirty="0"/>
              <a:t> </a:t>
            </a:r>
            <a:r>
              <a:rPr lang="en-US" sz="2400" i="1" dirty="0"/>
              <a:t>Frame</a:t>
            </a:r>
            <a:r>
              <a:rPr lang="en-US" sz="2400" dirty="0"/>
              <a:t>™, </a:t>
            </a:r>
            <a:r>
              <a:rPr lang="en-US" sz="2400" dirty="0">
                <a:solidFill>
                  <a:srgbClr val="0000FF"/>
                </a:solidFill>
              </a:rPr>
              <a:t>have students explain their choices.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090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1009187"/>
            <a:ext cx="9058586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create assignments that require students to convert notes on </a:t>
              </a:r>
              <a:r>
                <a:rPr lang="en-US" sz="2400" i="1" dirty="0">
                  <a:solidFill>
                    <a:srgbClr val="0000FF"/>
                  </a:solidFill>
                </a:rPr>
                <a:t>Vocabulary Frames</a:t>
              </a:r>
              <a:r>
                <a:rPr lang="en-US" sz="2400" dirty="0">
                  <a:solidFill>
                    <a:srgbClr val="0000FF"/>
                  </a:solidFill>
                </a:rPr>
                <a:t>™ into their own written prose.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61145" y="2160894"/>
            <a:ext cx="7583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Initially….</a:t>
            </a:r>
          </a:p>
          <a:p>
            <a:pPr lvl="0"/>
            <a:r>
              <a:rPr lang="en-US" sz="2000" dirty="0"/>
              <a:t>P</a:t>
            </a:r>
            <a:r>
              <a:rPr lang="en-US" sz="2000" dirty="0" smtClean="0"/>
              <a:t>rovide </a:t>
            </a:r>
            <a:r>
              <a:rPr lang="en-US" sz="2000" dirty="0"/>
              <a:t>students with copies </a:t>
            </a:r>
            <a:r>
              <a:rPr lang="en-US" sz="2000" dirty="0" smtClean="0"/>
              <a:t>of</a:t>
            </a:r>
            <a:r>
              <a:rPr lang="en-US" sz="2000" u="sng" dirty="0" smtClean="0"/>
              <a:t> completed  </a:t>
            </a:r>
            <a:r>
              <a:rPr lang="en-US" sz="2000" i="1" dirty="0"/>
              <a:t>Vocabulary Frames</a:t>
            </a:r>
            <a:r>
              <a:rPr lang="en-US" sz="2000" dirty="0"/>
              <a:t>™ </a:t>
            </a:r>
            <a:r>
              <a:rPr lang="en-US" sz="2000" dirty="0" smtClean="0">
                <a:sym typeface="Wingdings"/>
              </a:rPr>
              <a:t> </a:t>
            </a:r>
            <a:r>
              <a:rPr lang="en-US" sz="2000" dirty="0" smtClean="0"/>
              <a:t>have students </a:t>
            </a:r>
            <a:r>
              <a:rPr lang="en-US" sz="2000" dirty="0"/>
              <a:t>use </a:t>
            </a:r>
            <a:r>
              <a:rPr lang="en-US" sz="2000" dirty="0" smtClean="0"/>
              <a:t>as </a:t>
            </a:r>
            <a:r>
              <a:rPr lang="en-US" sz="2000" dirty="0"/>
              <a:t>a guide as they explain in writing what the term is about.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1145" y="3837306"/>
            <a:ext cx="7583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Later….</a:t>
            </a:r>
          </a:p>
          <a:p>
            <a:pPr lvl="0"/>
            <a:r>
              <a:rPr lang="en-US" sz="2000" dirty="0" smtClean="0"/>
              <a:t>Students </a:t>
            </a:r>
            <a:r>
              <a:rPr lang="en-US" sz="2000" dirty="0">
                <a:solidFill>
                  <a:srgbClr val="0000FF"/>
                </a:solidFill>
              </a:rPr>
              <a:t>collaborate</a:t>
            </a:r>
            <a:r>
              <a:rPr lang="en-US" sz="2000" dirty="0"/>
              <a:t> </a:t>
            </a:r>
            <a:r>
              <a:rPr lang="en-US" sz="2000" dirty="0" smtClean="0"/>
              <a:t>to </a:t>
            </a:r>
            <a:r>
              <a:rPr lang="en-US" sz="2000" dirty="0"/>
              <a:t>develop </a:t>
            </a:r>
            <a:r>
              <a:rPr lang="en-US" sz="2000" i="1" dirty="0" smtClean="0"/>
              <a:t>Vocabulary</a:t>
            </a:r>
            <a:r>
              <a:rPr lang="en-US" sz="2000" dirty="0" smtClean="0"/>
              <a:t> </a:t>
            </a:r>
            <a:r>
              <a:rPr lang="en-US" sz="2000" i="1" dirty="0"/>
              <a:t>Frame</a:t>
            </a:r>
            <a:r>
              <a:rPr lang="en-US" sz="2000" dirty="0"/>
              <a:t>™, and then </a:t>
            </a:r>
            <a:r>
              <a:rPr lang="en-US" sz="2000" i="1" dirty="0">
                <a:solidFill>
                  <a:srgbClr val="FF0000"/>
                </a:solidFill>
              </a:rPr>
              <a:t>individually </a:t>
            </a:r>
            <a:r>
              <a:rPr lang="en-US" sz="2000" i="1" dirty="0" smtClean="0">
                <a:solidFill>
                  <a:srgbClr val="FF0000"/>
                </a:solidFill>
              </a:rPr>
              <a:t>write </a:t>
            </a:r>
            <a:r>
              <a:rPr lang="en-US" sz="2000" dirty="0"/>
              <a:t>in paragraph form the information.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1145" y="5332288"/>
            <a:ext cx="75837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solidFill>
                  <a:srgbClr val="0000FF"/>
                </a:solidFill>
              </a:rPr>
              <a:t>Still later….</a:t>
            </a:r>
          </a:p>
          <a:p>
            <a:pPr lvl="0"/>
            <a:r>
              <a:rPr lang="en-US" sz="2000" dirty="0" smtClean="0"/>
              <a:t>Students </a:t>
            </a:r>
            <a:r>
              <a:rPr lang="en-US" sz="2000" i="1" dirty="0">
                <a:solidFill>
                  <a:srgbClr val="FF0000"/>
                </a:solidFill>
              </a:rPr>
              <a:t>independently </a:t>
            </a:r>
            <a:r>
              <a:rPr lang="en-US" sz="2000" dirty="0"/>
              <a:t>develop </a:t>
            </a:r>
            <a:r>
              <a:rPr lang="en-US" sz="2000" i="1" dirty="0" smtClean="0"/>
              <a:t>Vocabulary </a:t>
            </a:r>
            <a:r>
              <a:rPr lang="en-US" sz="2000" i="1" dirty="0"/>
              <a:t>Frames</a:t>
            </a:r>
            <a:r>
              <a:rPr lang="en-US" sz="2000" dirty="0"/>
              <a:t>™, and then </a:t>
            </a:r>
            <a:r>
              <a:rPr lang="en-US" sz="2000" i="1" dirty="0">
                <a:solidFill>
                  <a:srgbClr val="FF0000"/>
                </a:solidFill>
              </a:rPr>
              <a:t>independently</a:t>
            </a:r>
            <a:r>
              <a:rPr lang="en-US" sz="2000" dirty="0"/>
              <a:t> use their notes as a guide as they explain the information in paragraph form.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501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frequently facilitate class discussions that focus on the utility and generalization of specific </a:t>
              </a:r>
              <a:r>
                <a:rPr lang="en-US" sz="2400" i="1" dirty="0">
                  <a:solidFill>
                    <a:srgbClr val="0000FF"/>
                  </a:solidFill>
                </a:rPr>
                <a:t>Vocabulary Frames</a:t>
              </a:r>
              <a:r>
                <a:rPr lang="en-US" sz="2400" dirty="0">
                  <a:solidFill>
                    <a:srgbClr val="0000FF"/>
                  </a:solidFill>
                </a:rPr>
                <a:t>™</a:t>
              </a:r>
              <a:r>
                <a:rPr lang="en-US" sz="2400" dirty="0"/>
                <a:t>.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7585" y="1670085"/>
            <a:ext cx="7583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Sample “essential” questions…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30445" y="2070195"/>
            <a:ext cx="7977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>
                <a:solidFill>
                  <a:srgbClr val="008000"/>
                </a:solidFill>
              </a:rPr>
              <a:t>How does this Vocabulary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i="1" dirty="0">
                <a:solidFill>
                  <a:srgbClr val="008000"/>
                </a:solidFill>
              </a:rPr>
              <a:t>Frame</a:t>
            </a:r>
            <a:r>
              <a:rPr lang="en-US" sz="2000" dirty="0">
                <a:solidFill>
                  <a:srgbClr val="008000"/>
                </a:solidFill>
              </a:rPr>
              <a:t>™ </a:t>
            </a:r>
            <a:r>
              <a:rPr lang="en-US" sz="2000" i="1" dirty="0">
                <a:solidFill>
                  <a:srgbClr val="008000"/>
                </a:solidFill>
              </a:rPr>
              <a:t>help you learn new terms?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0445" y="2485073"/>
            <a:ext cx="79772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>
                <a:solidFill>
                  <a:srgbClr val="008000"/>
                </a:solidFill>
              </a:rPr>
              <a:t>In what ways are using a Vocabulary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i="1" dirty="0">
                <a:solidFill>
                  <a:srgbClr val="008000"/>
                </a:solidFill>
              </a:rPr>
              <a:t>Frame</a:t>
            </a:r>
            <a:r>
              <a:rPr lang="en-US" sz="2000" dirty="0">
                <a:solidFill>
                  <a:srgbClr val="008000"/>
                </a:solidFill>
              </a:rPr>
              <a:t>™ </a:t>
            </a:r>
            <a:r>
              <a:rPr lang="en-US" sz="2000" i="1" dirty="0" smtClean="0">
                <a:solidFill>
                  <a:srgbClr val="008000"/>
                </a:solidFill>
              </a:rPr>
              <a:t>similar</a:t>
            </a:r>
            <a:r>
              <a:rPr lang="en-US" sz="2000" dirty="0" smtClean="0">
                <a:solidFill>
                  <a:srgbClr val="008000"/>
                </a:solidFill>
              </a:rPr>
              <a:t> / </a:t>
            </a:r>
            <a:r>
              <a:rPr lang="en-US" sz="2000" i="1" dirty="0" smtClean="0">
                <a:solidFill>
                  <a:srgbClr val="008000"/>
                </a:solidFill>
              </a:rPr>
              <a:t>different </a:t>
            </a:r>
            <a:r>
              <a:rPr lang="en-US" sz="2000" i="1" dirty="0">
                <a:solidFill>
                  <a:srgbClr val="008000"/>
                </a:solidFill>
              </a:rPr>
              <a:t>from assignments that require you to look up and write the definitions of terms and then write a sentence using </a:t>
            </a:r>
            <a:r>
              <a:rPr lang="en-US" sz="2000" i="1" dirty="0" smtClean="0">
                <a:solidFill>
                  <a:srgbClr val="008000"/>
                </a:solidFill>
              </a:rPr>
              <a:t>them?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0445" y="3515504"/>
            <a:ext cx="797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8000"/>
                </a:solidFill>
              </a:rPr>
              <a:t>If you were to re-design this Vocabulary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i="1" dirty="0">
                <a:solidFill>
                  <a:srgbClr val="008000"/>
                </a:solidFill>
              </a:rPr>
              <a:t>Frame</a:t>
            </a:r>
            <a:r>
              <a:rPr lang="en-US" sz="2000" dirty="0">
                <a:solidFill>
                  <a:srgbClr val="008000"/>
                </a:solidFill>
              </a:rPr>
              <a:t>™ </a:t>
            </a:r>
            <a:r>
              <a:rPr lang="en-US" sz="2000" i="1" dirty="0">
                <a:solidFill>
                  <a:srgbClr val="008000"/>
                </a:solidFill>
              </a:rPr>
              <a:t>to make it better, how would you change it? Why? </a:t>
            </a:r>
            <a:r>
              <a:rPr lang="en-US" sz="2000" i="1" dirty="0" smtClean="0">
                <a:solidFill>
                  <a:srgbClr val="008000"/>
                </a:solidFill>
              </a:rPr>
              <a:t>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0445" y="4238158"/>
            <a:ext cx="797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8000"/>
                </a:solidFill>
              </a:rPr>
              <a:t>What is the most important part of this Vocabulary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i="1" dirty="0">
                <a:solidFill>
                  <a:srgbClr val="008000"/>
                </a:solidFill>
              </a:rPr>
              <a:t>Frame</a:t>
            </a:r>
            <a:r>
              <a:rPr lang="en-US" sz="2000" dirty="0">
                <a:solidFill>
                  <a:srgbClr val="008000"/>
                </a:solidFill>
              </a:rPr>
              <a:t>™</a:t>
            </a:r>
            <a:r>
              <a:rPr lang="en-US" sz="2000" i="1" dirty="0">
                <a:solidFill>
                  <a:srgbClr val="008000"/>
                </a:solidFill>
              </a:rPr>
              <a:t>? What makes it so important?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0445" y="4960812"/>
            <a:ext cx="797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8000"/>
                </a:solidFill>
              </a:rPr>
              <a:t>What are some situations or places where you could use this Vocabulary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i="1" dirty="0">
                <a:solidFill>
                  <a:srgbClr val="008000"/>
                </a:solidFill>
              </a:rPr>
              <a:t>Frame</a:t>
            </a:r>
            <a:r>
              <a:rPr lang="en-US" sz="2000" dirty="0">
                <a:solidFill>
                  <a:srgbClr val="008000"/>
                </a:solidFill>
              </a:rPr>
              <a:t>™ </a:t>
            </a:r>
            <a:r>
              <a:rPr lang="en-US" sz="2000" i="1" dirty="0">
                <a:solidFill>
                  <a:srgbClr val="008000"/>
                </a:solidFill>
              </a:rPr>
              <a:t>outside of my class? 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0445" y="5683464"/>
            <a:ext cx="797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i="1" dirty="0">
                <a:solidFill>
                  <a:srgbClr val="008000"/>
                </a:solidFill>
              </a:rPr>
              <a:t>When choosing between Vocabulary Frames</a:t>
            </a:r>
            <a:r>
              <a:rPr lang="en-US" sz="2000" dirty="0">
                <a:solidFill>
                  <a:srgbClr val="008000"/>
                </a:solidFill>
              </a:rPr>
              <a:t>™ </a:t>
            </a:r>
            <a:r>
              <a:rPr lang="en-US" sz="2000" i="1" dirty="0">
                <a:solidFill>
                  <a:srgbClr val="008000"/>
                </a:solidFill>
              </a:rPr>
              <a:t>to complete an assignment, what  things do you consider in order to make the best choice? </a:t>
            </a:r>
            <a:endParaRPr lang="en-US" sz="2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199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9" grpId="0"/>
      <p:bldP spid="12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85414" y="827757"/>
            <a:ext cx="8659444" cy="842328"/>
            <a:chOff x="85414" y="1190617"/>
            <a:chExt cx="8659444" cy="842328"/>
          </a:xfrm>
        </p:grpSpPr>
        <p:sp>
          <p:nvSpPr>
            <p:cNvPr id="7" name="TextBox 6"/>
            <p:cNvSpPr txBox="1"/>
            <p:nvPr/>
          </p:nvSpPr>
          <p:spPr>
            <a:xfrm>
              <a:off x="85414" y="1190617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0000FF"/>
                  </a:solidFill>
                  <a:latin typeface="Wingdings" charset="2"/>
                  <a:cs typeface="Wingdings" charset="2"/>
                </a:rPr>
                <a:t>J</a:t>
              </a:r>
              <a:endParaRPr lang="en-US" sz="3600" dirty="0" smtClean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7842" y="1201948"/>
              <a:ext cx="80970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0000FF"/>
                  </a:solidFill>
                </a:rPr>
                <a:t>DO</a:t>
              </a:r>
              <a:r>
                <a:rPr lang="en-US" sz="2400" dirty="0" smtClean="0">
                  <a:solidFill>
                    <a:srgbClr val="0000FF"/>
                  </a:solidFill>
                </a:rPr>
                <a:t> </a:t>
              </a:r>
              <a:r>
                <a:rPr lang="en-US" sz="2400" dirty="0">
                  <a:solidFill>
                    <a:srgbClr val="0000FF"/>
                  </a:solidFill>
                </a:rPr>
                <a:t>integrate into assessments (e.g., quizzes, unit tests) </a:t>
              </a:r>
              <a:r>
                <a:rPr lang="en-US" sz="2400" i="1" dirty="0">
                  <a:solidFill>
                    <a:srgbClr val="0000FF"/>
                  </a:solidFill>
                </a:rPr>
                <a:t>Vocabulary Frames</a:t>
              </a:r>
              <a:r>
                <a:rPr lang="en-US" sz="2400" dirty="0">
                  <a:solidFill>
                    <a:srgbClr val="0000FF"/>
                  </a:solidFill>
                </a:rPr>
                <a:t>™ students complete. 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-9071" y="-17973"/>
            <a:ext cx="91184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</a:t>
            </a:r>
            <a:r>
              <a:rPr lang="en-US" sz="1600" dirty="0" smtClean="0">
                <a:cs typeface="Trebuchet MS"/>
              </a:rPr>
              <a:t>MakesSenseStrategies.com</a:t>
            </a:r>
            <a:endParaRPr lang="en-US" sz="2200" b="1" dirty="0" smtClean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67585" y="2122304"/>
            <a:ext cx="7583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6A0980"/>
                </a:solidFill>
              </a:rPr>
              <a:t>You can often tell a great deal more about what a student understands (and misunderstands!) about key terms by reviewing the information they note on </a:t>
            </a:r>
            <a:r>
              <a:rPr lang="en-US" sz="2400" i="1" dirty="0" smtClean="0">
                <a:solidFill>
                  <a:srgbClr val="6A0980"/>
                </a:solidFill>
              </a:rPr>
              <a:t>their </a:t>
            </a:r>
            <a:r>
              <a:rPr lang="en-US" sz="2400" i="1" dirty="0">
                <a:solidFill>
                  <a:srgbClr val="6A0980"/>
                </a:solidFill>
              </a:rPr>
              <a:t>Vocabulary </a:t>
            </a:r>
            <a:r>
              <a:rPr lang="en-US" sz="2400" i="1" dirty="0" smtClean="0">
                <a:solidFill>
                  <a:srgbClr val="6A0980"/>
                </a:solidFill>
              </a:rPr>
              <a:t>Frames™</a:t>
            </a:r>
            <a:endParaRPr lang="en-US" sz="2400" i="1" dirty="0">
              <a:solidFill>
                <a:srgbClr val="6A09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01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123655" y="1317618"/>
            <a:ext cx="8969510" cy="1284231"/>
            <a:chOff x="85414" y="1118045"/>
            <a:chExt cx="8969510" cy="1284231"/>
          </a:xfrm>
        </p:grpSpPr>
        <p:sp>
          <p:nvSpPr>
            <p:cNvPr id="31" name="TextBox 30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7841" y="1201948"/>
              <a:ext cx="8407083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 smtClean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commit assumicide (assuming students will be able to effectively use </a:t>
              </a:r>
              <a:r>
                <a:rPr lang="en-US" sz="2400" i="1" dirty="0">
                  <a:solidFill>
                    <a:srgbClr val="FF0000"/>
                  </a:solidFill>
                </a:rPr>
                <a:t>Vocabulary Frames</a:t>
              </a:r>
              <a:r>
                <a:rPr lang="en-US" sz="2400" dirty="0">
                  <a:solidFill>
                    <a:srgbClr val="FF0000"/>
                  </a:solidFill>
                </a:rPr>
                <a:t>™ without first being provided scaffolded instruction by you). 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12769" y="2634506"/>
            <a:ext cx="8969510" cy="914900"/>
            <a:chOff x="85414" y="1118045"/>
            <a:chExt cx="8969510" cy="914900"/>
          </a:xfrm>
        </p:grpSpPr>
        <p:sp>
          <p:nvSpPr>
            <p:cNvPr id="47" name="TextBox 46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47841" y="1201948"/>
              <a:ext cx="84070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make assignments that require students to complete</a:t>
              </a:r>
              <a:r>
                <a:rPr lang="en-US" sz="2400" i="1" dirty="0">
                  <a:solidFill>
                    <a:srgbClr val="FF0000"/>
                  </a:solidFill>
                </a:rPr>
                <a:t> Vocabulary Frames</a:t>
              </a:r>
              <a:r>
                <a:rPr lang="en-US" sz="2400" dirty="0">
                  <a:solidFill>
                    <a:srgbClr val="FF0000"/>
                  </a:solidFill>
                </a:rPr>
                <a:t>™ with which they are unfamiliar.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12769" y="3720377"/>
            <a:ext cx="8969510" cy="1284231"/>
            <a:chOff x="85414" y="1118045"/>
            <a:chExt cx="8969510" cy="1284231"/>
          </a:xfrm>
        </p:grpSpPr>
        <p:sp>
          <p:nvSpPr>
            <p:cNvPr id="50" name="TextBox 49"/>
            <p:cNvSpPr txBox="1"/>
            <p:nvPr/>
          </p:nvSpPr>
          <p:spPr>
            <a:xfrm>
              <a:off x="85414" y="1118045"/>
              <a:ext cx="6168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3600" dirty="0" smtClean="0">
                  <a:solidFill>
                    <a:srgbClr val="FF0000"/>
                  </a:solidFill>
                  <a:latin typeface="Wingdings" charset="2"/>
                  <a:cs typeface="Wingdings" charset="2"/>
                </a:rPr>
                <a:t>L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7841" y="1201948"/>
              <a:ext cx="8407083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ctr"/>
              <a:r>
                <a:rPr lang="en-US" sz="2400" b="1" dirty="0">
                  <a:solidFill>
                    <a:srgbClr val="FF0000"/>
                  </a:solidFill>
                </a:rPr>
                <a:t>DON’T</a:t>
              </a:r>
              <a:r>
                <a:rPr lang="en-US" sz="2400" dirty="0" smtClean="0">
                  <a:solidFill>
                    <a:srgbClr val="FF0000"/>
                  </a:solidFill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</a:rPr>
                <a:t>model or guide students’ note taking via the </a:t>
              </a:r>
              <a:r>
                <a:rPr lang="en-US" sz="2400" i="1" dirty="0">
                  <a:solidFill>
                    <a:srgbClr val="FF0000"/>
                  </a:solidFill>
                </a:rPr>
                <a:t>Vocabulary Frames</a:t>
              </a:r>
              <a:r>
                <a:rPr lang="en-US" sz="2400" dirty="0">
                  <a:solidFill>
                    <a:srgbClr val="FF0000"/>
                  </a:solidFill>
                </a:rPr>
                <a:t>™ if you have not, prior to the lesson, thoughtfully </a:t>
              </a:r>
              <a:r>
                <a:rPr lang="en-US" sz="2400" dirty="0">
                  <a:solidFill>
                    <a:srgbClr val="6A0980"/>
                  </a:solidFill>
                </a:rPr>
                <a:t>developed a completed version </a:t>
              </a:r>
              <a:r>
                <a:rPr lang="en-US" sz="2400" dirty="0">
                  <a:solidFill>
                    <a:srgbClr val="FF0000"/>
                  </a:solidFill>
                </a:rPr>
                <a:t>to be used as a guide-on-the-</a:t>
              </a:r>
              <a:r>
                <a:rPr lang="en-US" sz="2400" dirty="0" smtClean="0">
                  <a:solidFill>
                    <a:srgbClr val="FF0000"/>
                  </a:solidFill>
                </a:rPr>
                <a:t>side</a:t>
              </a:r>
              <a:r>
                <a:rPr lang="en-US" sz="2400" dirty="0" smtClean="0"/>
                <a:t>.</a:t>
              </a:r>
              <a:endParaRPr lang="en-US" sz="24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23655" y="659135"/>
            <a:ext cx="48474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DON’T</a:t>
            </a:r>
            <a:r>
              <a:rPr lang="en-US" sz="3200" dirty="0" smtClean="0">
                <a:solidFill>
                  <a:srgbClr val="FF0000"/>
                </a:solidFill>
              </a:rPr>
              <a:t>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9071" y="-17973"/>
            <a:ext cx="9118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cs typeface="Trebuchet MS"/>
              </a:rPr>
              <a:t>©</a:t>
            </a:r>
            <a:r>
              <a:rPr lang="en-US" sz="1600" dirty="0" smtClean="0">
                <a:latin typeface="Trebuchet MS"/>
                <a:cs typeface="Trebuchet MS"/>
              </a:rPr>
              <a:t> </a:t>
            </a:r>
            <a:r>
              <a:rPr lang="en-US" sz="1600" dirty="0">
                <a:cs typeface="Trebuchet MS"/>
              </a:rPr>
              <a:t>Edwin Ellis    All Rights Reserved    MakesSenseStrategies.com </a:t>
            </a:r>
            <a:r>
              <a:rPr lang="en-US" sz="1600" dirty="0" smtClean="0">
                <a:cs typeface="Trebuchet MS"/>
              </a:rPr>
              <a:t>          </a:t>
            </a:r>
            <a:r>
              <a:rPr lang="en-US" sz="1600" b="1" dirty="0" smtClean="0">
                <a:latin typeface="Trebuchet MS"/>
                <a:cs typeface="Trebuchet MS"/>
              </a:rPr>
              <a:t>Tips for Using Vocabulary Frames </a:t>
            </a:r>
          </a:p>
          <a:p>
            <a:pPr algn="r"/>
            <a:r>
              <a:rPr lang="en-US" sz="2200" b="1" dirty="0" smtClean="0">
                <a:solidFill>
                  <a:srgbClr val="008000"/>
                </a:solidFill>
                <a:latin typeface="Trebuchet MS"/>
                <a:cs typeface="Trebuchet MS"/>
              </a:rPr>
              <a:t>smart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rebuchet MS"/>
                <a:cs typeface="Trebuchet MS"/>
              </a:rPr>
              <a:t>visual</a:t>
            </a:r>
            <a:r>
              <a:rPr lang="en-US" sz="2200" b="1" dirty="0" smtClean="0">
                <a:latin typeface="Trebuchet MS"/>
                <a:cs typeface="Trebuchet MS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rebuchet MS"/>
                <a:cs typeface="Trebuchet MS"/>
              </a:rPr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275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964</Words>
  <Application>Microsoft Macintosh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University of Alabama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Ellis, Edwin</dc:creator>
  <cp:lastModifiedBy>Edwin  Ellis</cp:lastModifiedBy>
  <cp:revision>68</cp:revision>
  <dcterms:created xsi:type="dcterms:W3CDTF">2013-07-09T01:37:43Z</dcterms:created>
  <dcterms:modified xsi:type="dcterms:W3CDTF">2013-07-09T01:39:10Z</dcterms:modified>
</cp:coreProperties>
</file>