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5" r:id="rId5"/>
    <p:sldId id="262" r:id="rId6"/>
    <p:sldId id="263" r:id="rId7"/>
    <p:sldId id="264" r:id="rId8"/>
    <p:sldId id="273" r:id="rId9"/>
    <p:sldId id="279" r:id="rId10"/>
    <p:sldId id="278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A098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8398" autoAdjust="0"/>
  </p:normalViewPr>
  <p:slideViewPr>
    <p:cSldViewPr snapToGrid="0" snapToObjects="1">
      <p:cViewPr>
        <p:scale>
          <a:sx n="70" d="100"/>
          <a:sy n="70" d="100"/>
        </p:scale>
        <p:origin x="-138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994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25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538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20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2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14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447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71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06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56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98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11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13192" y="5019990"/>
            <a:ext cx="864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b="1" dirty="0" smtClean="0">
                <a:solidFill>
                  <a:srgbClr val="008000"/>
                </a:solidFill>
              </a:rPr>
              <a:t>FREIGHTER</a:t>
            </a:r>
            <a:r>
              <a:rPr lang="en-US" dirty="0" smtClean="0">
                <a:solidFill>
                  <a:srgbClr val="008000"/>
                </a:solidFill>
              </a:rPr>
              <a:t> = </a:t>
            </a:r>
            <a:r>
              <a:rPr lang="en-US" i="1" u="sng" dirty="0" smtClean="0">
                <a:solidFill>
                  <a:srgbClr val="008000"/>
                </a:solidFill>
              </a:rPr>
              <a:t>type of ship</a:t>
            </a:r>
            <a:r>
              <a:rPr lang="en-US" i="1" dirty="0" smtClean="0">
                <a:solidFill>
                  <a:srgbClr val="008000"/>
                </a:solidFill>
              </a:rPr>
              <a:t>   </a:t>
            </a:r>
            <a:r>
              <a:rPr lang="en-US" i="1" u="sng" dirty="0" smtClean="0">
                <a:solidFill>
                  <a:srgbClr val="008000"/>
                </a:solidFill>
              </a:rPr>
              <a:t>that carries goods and supplies</a:t>
            </a:r>
            <a:r>
              <a:rPr lang="en-US" i="1" dirty="0" smtClean="0">
                <a:solidFill>
                  <a:srgbClr val="008000"/>
                </a:solidFill>
              </a:rPr>
              <a:t>   </a:t>
            </a:r>
            <a:r>
              <a:rPr lang="en-US" i="1" u="sng" dirty="0" smtClean="0">
                <a:solidFill>
                  <a:srgbClr val="008000"/>
                </a:solidFill>
              </a:rPr>
              <a:t>to far away places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12338" y="5300879"/>
            <a:ext cx="80970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fontAlgn="ctr"/>
            <a:r>
              <a:rPr lang="en-US" sz="2000" dirty="0" smtClean="0">
                <a:solidFill>
                  <a:srgbClr val="FF0000"/>
                </a:solidFill>
              </a:rPr>
              <a:t>-OR-</a:t>
            </a:r>
          </a:p>
          <a:p>
            <a:pPr lvl="0" fontAlgn="ctr"/>
            <a:r>
              <a:rPr lang="en-US" dirty="0" smtClean="0"/>
              <a:t>(b) listing each element on a different line</a:t>
            </a:r>
            <a:r>
              <a:rPr lang="en-US" sz="2000" dirty="0" smtClean="0"/>
              <a:t>. 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2244" y="5908321"/>
            <a:ext cx="88014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b="1" dirty="0" smtClean="0">
                <a:solidFill>
                  <a:srgbClr val="008000"/>
                </a:solidFill>
              </a:rPr>
              <a:t>FREIGHTER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=	 </a:t>
            </a:r>
            <a:r>
              <a:rPr lang="en-US" i="1" dirty="0">
                <a:solidFill>
                  <a:srgbClr val="008000"/>
                </a:solidFill>
              </a:rPr>
              <a:t>type of ship </a:t>
            </a:r>
            <a:endParaRPr lang="en-US" sz="3600" dirty="0">
              <a:solidFill>
                <a:srgbClr val="008000"/>
              </a:solidFill>
            </a:endParaRPr>
          </a:p>
          <a:p>
            <a:pPr fontAlgn="ctr"/>
            <a:r>
              <a:rPr lang="en-US" i="1" dirty="0">
                <a:solidFill>
                  <a:srgbClr val="008000"/>
                </a:solidFill>
              </a:rPr>
              <a:t>that carries goods and supplies </a:t>
            </a:r>
            <a:endParaRPr lang="en-US" sz="3600" dirty="0">
              <a:solidFill>
                <a:srgbClr val="008000"/>
              </a:solidFill>
            </a:endParaRPr>
          </a:p>
          <a:p>
            <a:pPr fontAlgn="ctr"/>
            <a:r>
              <a:rPr lang="en-US" i="1" dirty="0">
                <a:solidFill>
                  <a:srgbClr val="008000"/>
                </a:solidFill>
              </a:rPr>
              <a:t>to far away places</a:t>
            </a:r>
            <a:endParaRPr lang="en-US" sz="3600" dirty="0">
              <a:solidFill>
                <a:srgbClr val="008000"/>
              </a:solidFill>
            </a:endParaRPr>
          </a:p>
          <a:p>
            <a:pPr fontAlgn="ctr"/>
            <a:r>
              <a:rPr lang="en-US" sz="800" dirty="0"/>
              <a:t> 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5414" y="809614"/>
            <a:ext cx="8659444" cy="1488658"/>
            <a:chOff x="85414" y="1190617"/>
            <a:chExt cx="8659444" cy="148865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1477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define new words by beginning with information about the </a:t>
              </a:r>
              <a:r>
                <a:rPr lang="en-US" sz="2400" dirty="0" smtClean="0"/>
                <a:t>class</a:t>
              </a:r>
              <a:r>
                <a:rPr lang="en-US" sz="2400" dirty="0" smtClean="0">
                  <a:solidFill>
                    <a:srgbClr val="0000FF"/>
                  </a:solidFill>
                </a:rPr>
                <a:t> of the word, followed by information about the word’s </a:t>
              </a:r>
              <a:r>
                <a:rPr lang="en-US" sz="2400" dirty="0" smtClean="0">
                  <a:solidFill>
                    <a:srgbClr val="000000"/>
                  </a:solidFill>
                </a:rPr>
                <a:t>critical features</a:t>
              </a:r>
            </a:p>
            <a:p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93412" y="2077977"/>
            <a:ext cx="8550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 smtClean="0">
                <a:solidFill>
                  <a:srgbClr val="6A0980"/>
                </a:solidFill>
              </a:rPr>
              <a:t> </a:t>
            </a:r>
            <a:r>
              <a:rPr lang="en-US" i="1" dirty="0" smtClean="0">
                <a:solidFill>
                  <a:srgbClr val="6A0980"/>
                </a:solidFill>
              </a:rPr>
              <a:t>For example…</a:t>
            </a:r>
          </a:p>
          <a:p>
            <a:pPr marL="1487488" indent="-1487488" fontAlgn="ctr"/>
            <a:r>
              <a:rPr lang="en-US" b="1" dirty="0" smtClean="0">
                <a:solidFill>
                  <a:srgbClr val="008000"/>
                </a:solidFill>
              </a:rPr>
              <a:t> FREIGHTER </a:t>
            </a:r>
            <a:r>
              <a:rPr lang="en-US" dirty="0" smtClean="0">
                <a:solidFill>
                  <a:srgbClr val="008000"/>
                </a:solidFill>
              </a:rPr>
              <a:t>= </a:t>
            </a:r>
            <a:r>
              <a:rPr lang="en-US" i="1" u="sng" dirty="0" smtClean="0">
                <a:solidFill>
                  <a:srgbClr val="008000"/>
                </a:solidFill>
              </a:rPr>
              <a:t>type of ship</a:t>
            </a:r>
            <a:r>
              <a:rPr lang="en-US" i="1" dirty="0" smtClean="0">
                <a:solidFill>
                  <a:srgbClr val="008000"/>
                </a:solidFill>
              </a:rPr>
              <a:t> that carries goods and supplies to far away places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5414" y="3030434"/>
            <a:ext cx="8659444" cy="842328"/>
            <a:chOff x="85414" y="1190617"/>
            <a:chExt cx="8659444" cy="842328"/>
          </a:xfrm>
        </p:grpSpPr>
        <p:sp>
          <p:nvSpPr>
            <p:cNvPr id="12" name="TextBox 11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focus on the critical elements of the definition – ensure </a:t>
              </a:r>
              <a:r>
                <a:rPr lang="en-US" sz="2400" u="sng" dirty="0" smtClean="0">
                  <a:solidFill>
                    <a:srgbClr val="0000FF"/>
                  </a:solidFill>
                </a:rPr>
                <a:t>that </a:t>
              </a:r>
              <a:r>
                <a:rPr lang="en-US" sz="2400" dirty="0" smtClean="0">
                  <a:solidFill>
                    <a:srgbClr val="0000FF"/>
                  </a:solidFill>
                </a:rPr>
                <a:t>students realize the definition has different parts.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3412" y="3972090"/>
            <a:ext cx="8097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 smtClean="0">
                <a:solidFill>
                  <a:srgbClr val="6A0980"/>
                </a:solidFill>
              </a:rPr>
              <a:t> </a:t>
            </a:r>
            <a:r>
              <a:rPr lang="en-US" i="1" dirty="0" smtClean="0">
                <a:solidFill>
                  <a:srgbClr val="6A0980"/>
                </a:solidFill>
              </a:rPr>
              <a:t>For example…</a:t>
            </a:r>
          </a:p>
          <a:p>
            <a:pPr lvl="0" fontAlgn="ctr"/>
            <a:r>
              <a:rPr lang="en-US" dirty="0" smtClean="0"/>
              <a:t>Have students separate each distinctive feature of the definition by…</a:t>
            </a:r>
          </a:p>
          <a:p>
            <a:pPr lvl="0" fontAlgn="ctr"/>
            <a:r>
              <a:rPr lang="en-US" dirty="0" smtClean="0"/>
              <a:t> (a) using separate underlines to separate each distinctive elemen</a:t>
            </a:r>
            <a:r>
              <a:rPr lang="en-US" sz="2000" dirty="0" smtClean="0"/>
              <a:t>t</a:t>
            </a:r>
          </a:p>
          <a:p>
            <a:pPr lvl="0" fontAlgn="ctr"/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5000" y="308427"/>
            <a:ext cx="611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rebuchet MS"/>
                <a:cs typeface="Trebuchet MS"/>
              </a:rPr>
              <a:t>TIPS FOR TEACHING VOCABULARY</a:t>
            </a:r>
            <a:endParaRPr lang="en-US" sz="24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75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9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3655" y="791471"/>
            <a:ext cx="9147348" cy="1949051"/>
            <a:chOff x="123655" y="791471"/>
            <a:chExt cx="9147348" cy="1949051"/>
          </a:xfrm>
        </p:grpSpPr>
        <p:grpSp>
          <p:nvGrpSpPr>
            <p:cNvPr id="2" name="Group 29"/>
            <p:cNvGrpSpPr/>
            <p:nvPr/>
          </p:nvGrpSpPr>
          <p:grpSpPr>
            <a:xfrm>
              <a:off x="123655" y="791471"/>
              <a:ext cx="9147348" cy="646331"/>
              <a:chOff x="85414" y="1118045"/>
              <a:chExt cx="9147348" cy="646331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85414" y="1118045"/>
                <a:ext cx="6168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3600" dirty="0" smtClean="0">
                    <a:solidFill>
                      <a:srgbClr val="FF0000"/>
                    </a:solidFill>
                    <a:latin typeface="Wingdings" charset="2"/>
                    <a:cs typeface="Wingdings" charset="2"/>
                  </a:rPr>
                  <a:t>L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7841" y="1201948"/>
                <a:ext cx="85849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2400" b="1" dirty="0">
                    <a:solidFill>
                      <a:srgbClr val="FF0000"/>
                    </a:solidFill>
                  </a:rPr>
                  <a:t>DON’T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define new terms </a:t>
                </a:r>
                <a:r>
                  <a:rPr lang="en-US" sz="2400" dirty="0">
                    <a:solidFill>
                      <a:srgbClr val="6A0980"/>
                    </a:solidFill>
                  </a:rPr>
                  <a:t>using words that also need defining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.</a:t>
                </a:r>
                <a:r>
                  <a:rPr lang="en-US" sz="2400" dirty="0" smtClean="0">
                    <a:solidFill>
                      <a:srgbClr val="FF0000"/>
                    </a:solidFill>
                    <a:effectLst/>
                  </a:rPr>
                  <a:t>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" name="Group 35"/>
            <p:cNvGrpSpPr/>
            <p:nvPr/>
          </p:nvGrpSpPr>
          <p:grpSpPr>
            <a:xfrm>
              <a:off x="123655" y="1825622"/>
              <a:ext cx="8969510" cy="914900"/>
              <a:chOff x="85414" y="1118045"/>
              <a:chExt cx="8969510" cy="9149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47841" y="1201948"/>
                <a:ext cx="84070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2400" b="1" dirty="0">
                    <a:solidFill>
                      <a:srgbClr val="FF0000"/>
                    </a:solidFill>
                  </a:rPr>
                  <a:t>DON’T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define new terms using </a:t>
                </a:r>
                <a:r>
                  <a:rPr lang="en-US" sz="2400" dirty="0">
                    <a:solidFill>
                      <a:srgbClr val="6A0980"/>
                    </a:solidFill>
                  </a:rPr>
                  <a:t>stilted dictionary definitions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(non-student-friendly language).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414" y="1118045"/>
                <a:ext cx="6168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3600" dirty="0" smtClean="0">
                    <a:solidFill>
                      <a:srgbClr val="FF0000"/>
                    </a:solidFill>
                    <a:latin typeface="Wingdings" charset="2"/>
                    <a:cs typeface="Wingdings" charset="2"/>
                  </a:rPr>
                  <a:t>L</a:t>
                </a: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1270003" y="2775865"/>
            <a:ext cx="80010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EXPLOITATION</a:t>
            </a:r>
          </a:p>
          <a:p>
            <a:r>
              <a:rPr lang="en-US" sz="2400" dirty="0" smtClean="0"/>
              <a:t>Using others for </a:t>
            </a:r>
            <a:r>
              <a:rPr lang="en-US" sz="2400" dirty="0"/>
              <a:t>selfish </a:t>
            </a:r>
            <a:r>
              <a:rPr lang="en-US" sz="2400" dirty="0" smtClean="0"/>
              <a:t>purposes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24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23655" y="943871"/>
            <a:ext cx="8969510" cy="646331"/>
            <a:chOff x="85414" y="1118045"/>
            <a:chExt cx="8969510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841" y="1201948"/>
              <a:ext cx="840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define new terms using </a:t>
              </a:r>
              <a:r>
                <a:rPr lang="en-US" sz="2400" dirty="0" smtClean="0">
                  <a:solidFill>
                    <a:srgbClr val="6A0980"/>
                  </a:solidFill>
                </a:rPr>
                <a:t>derivatives</a:t>
              </a:r>
              <a:r>
                <a:rPr lang="en-US" sz="2400" dirty="0" smtClean="0">
                  <a:solidFill>
                    <a:srgbClr val="FF0000"/>
                  </a:solidFill>
                </a:rPr>
                <a:t> of the term</a:t>
              </a:r>
              <a:r>
                <a:rPr lang="en-US" sz="2400" dirty="0" smtClean="0">
                  <a:solidFill>
                    <a:srgbClr val="FF0000"/>
                  </a:solidFill>
                  <a:effectLst/>
                </a:rPr>
                <a:t>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270003" y="1447795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MANIFESTATION</a:t>
            </a:r>
          </a:p>
          <a:p>
            <a:pPr lvl="0"/>
            <a:r>
              <a:rPr lang="en-US" sz="2000" dirty="0" smtClean="0"/>
              <a:t>a. The </a:t>
            </a:r>
            <a:r>
              <a:rPr lang="en-US" sz="2000" dirty="0"/>
              <a:t>act of manifesting. b. The state of being manifested.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70003" y="1447795"/>
            <a:ext cx="8001000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MANIFESTATION</a:t>
            </a:r>
          </a:p>
          <a:p>
            <a:pPr lvl="0"/>
            <a:r>
              <a:rPr lang="en-US" sz="2000" dirty="0" smtClean="0"/>
              <a:t>a. The </a:t>
            </a:r>
            <a:r>
              <a:rPr lang="en-US" sz="2000" dirty="0"/>
              <a:t>act of </a:t>
            </a:r>
            <a:r>
              <a:rPr lang="en-US" sz="2000" dirty="0">
                <a:solidFill>
                  <a:srgbClr val="FF0000"/>
                </a:solidFill>
              </a:rPr>
              <a:t>manifesting</a:t>
            </a:r>
            <a:r>
              <a:rPr lang="en-US" sz="2000" dirty="0"/>
              <a:t>. b. The state of being </a:t>
            </a:r>
            <a:r>
              <a:rPr lang="en-US" sz="2000" dirty="0">
                <a:solidFill>
                  <a:srgbClr val="FF0000"/>
                </a:solidFill>
              </a:rPr>
              <a:t>manifested</a:t>
            </a:r>
            <a:r>
              <a:rPr lang="en-US" sz="2000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70003" y="1447795"/>
            <a:ext cx="8001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MANIFESTATION</a:t>
            </a:r>
          </a:p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A way that an idea shows up or how a type of action occurs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3655" y="2787167"/>
            <a:ext cx="8969510" cy="914900"/>
            <a:chOff x="85414" y="1118045"/>
            <a:chExt cx="8969510" cy="914900"/>
          </a:xfrm>
        </p:grpSpPr>
        <p:sp>
          <p:nvSpPr>
            <p:cNvPr id="34" name="TextBox 33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include unnecessary and/or </a:t>
              </a:r>
              <a:r>
                <a:rPr lang="en-US" sz="2400" dirty="0">
                  <a:solidFill>
                    <a:srgbClr val="6A0980"/>
                  </a:solidFill>
                </a:rPr>
                <a:t>extraneous information </a:t>
              </a:r>
              <a:r>
                <a:rPr lang="en-US" sz="2400" dirty="0">
                  <a:solidFill>
                    <a:srgbClr val="FF0000"/>
                  </a:solidFill>
                </a:rPr>
                <a:t>in the definition.</a:t>
              </a:r>
              <a:r>
                <a:rPr lang="en-US" sz="2400" dirty="0" smtClean="0">
                  <a:solidFill>
                    <a:srgbClr val="FF0000"/>
                  </a:solidFill>
                  <a:effectLst/>
                </a:rPr>
                <a:t>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70003" y="3903430"/>
            <a:ext cx="830943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HOMEOSTASIS </a:t>
            </a:r>
          </a:p>
          <a:p>
            <a:r>
              <a:rPr lang="en-US" sz="2000" dirty="0" smtClean="0"/>
              <a:t>The tendency </a:t>
            </a:r>
            <a:r>
              <a:rPr lang="en-US" sz="2000" dirty="0"/>
              <a:t>toward a relatively stable equilibrium between interdependent elements, </a:t>
            </a:r>
            <a:r>
              <a:rPr lang="en-US" sz="2000" dirty="0" smtClean="0"/>
              <a:t>especially </a:t>
            </a:r>
            <a:r>
              <a:rPr lang="en-US" sz="2000" dirty="0"/>
              <a:t>as maintained by physiological processes.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70003" y="3903430"/>
            <a:ext cx="782316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HOMEOSTASIS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ability to maintain a constant internal environment in </a:t>
            </a:r>
            <a:r>
              <a:rPr lang="en-US" sz="2000" dirty="0" smtClean="0">
                <a:solidFill>
                  <a:srgbClr val="0000FF"/>
                </a:solidFill>
              </a:rPr>
              <a:t>response to </a:t>
            </a:r>
            <a:r>
              <a:rPr lang="en-US" sz="2000" dirty="0">
                <a:solidFill>
                  <a:srgbClr val="0000FF"/>
                </a:solidFill>
              </a:rPr>
              <a:t>environmental </a:t>
            </a:r>
            <a:r>
              <a:rPr lang="en-US" sz="2000" dirty="0" smtClean="0">
                <a:solidFill>
                  <a:srgbClr val="0000FF"/>
                </a:solidFill>
              </a:rPr>
              <a:t>changes.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75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DO </a:t>
              </a:r>
              <a:r>
                <a:rPr lang="en-US" sz="2400" dirty="0" smtClean="0">
                  <a:solidFill>
                    <a:srgbClr val="0000FF"/>
                  </a:solidFill>
                </a:rPr>
                <a:t>preview </a:t>
              </a:r>
              <a:r>
                <a:rPr lang="en-US" sz="2400" dirty="0">
                  <a:solidFill>
                    <a:srgbClr val="0000FF"/>
                  </a:solidFill>
                </a:rPr>
                <a:t>(</a:t>
              </a:r>
              <a:r>
                <a:rPr lang="en-US" sz="2400" dirty="0" smtClean="0">
                  <a:solidFill>
                    <a:srgbClr val="0000FF"/>
                  </a:solidFill>
                </a:rPr>
                <a:t>introduce</a:t>
              </a:r>
              <a:r>
                <a:rPr lang="en-US" sz="2400" dirty="0">
                  <a:solidFill>
                    <a:srgbClr val="0000FF"/>
                  </a:solidFill>
                </a:rPr>
                <a:t>) definitions of new terms at the beginning of the </a:t>
              </a:r>
              <a:r>
                <a:rPr lang="en-US" sz="2400" dirty="0" smtClean="0">
                  <a:solidFill>
                    <a:srgbClr val="0000FF"/>
                  </a:solidFill>
                </a:rPr>
                <a:t>lesson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2270" y="1733260"/>
            <a:ext cx="80970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>
                <a:solidFill>
                  <a:srgbClr val="0000FF"/>
                </a:solidFill>
              </a:rPr>
              <a:t>For each individual term (one at a time)...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2270" y="2103374"/>
            <a:ext cx="80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ctr"/>
            <a:r>
              <a:rPr lang="en-US" sz="2000" dirty="0" smtClean="0">
                <a:solidFill>
                  <a:srgbClr val="008000"/>
                </a:solidFill>
              </a:rPr>
              <a:t>Write </a:t>
            </a:r>
            <a:r>
              <a:rPr lang="en-US" sz="2000" dirty="0">
                <a:solidFill>
                  <a:srgbClr val="008000"/>
                </a:solidFill>
              </a:rPr>
              <a:t>the term on the board in large easy-to-read letters (or project it using an LCD projector, Promethium Board, etc.)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270" y="2827063"/>
            <a:ext cx="80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ctr"/>
            <a:r>
              <a:rPr lang="en-US" sz="2000" dirty="0" smtClean="0">
                <a:solidFill>
                  <a:srgbClr val="008000"/>
                </a:solidFill>
              </a:rPr>
              <a:t>Say </a:t>
            </a:r>
            <a:r>
              <a:rPr lang="en-US" sz="2000" dirty="0">
                <a:solidFill>
                  <a:srgbClr val="008000"/>
                </a:solidFill>
              </a:rPr>
              <a:t>the term aloud, and then cue students to say the terms aloud to ensure they can pronounce them.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270" y="3550752"/>
            <a:ext cx="8097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ctr"/>
            <a:r>
              <a:rPr lang="en-US" sz="2000" dirty="0" smtClean="0">
                <a:solidFill>
                  <a:srgbClr val="008000"/>
                </a:solidFill>
              </a:rPr>
              <a:t>Using </a:t>
            </a:r>
            <a:r>
              <a:rPr lang="en-US" sz="2000" dirty="0">
                <a:solidFill>
                  <a:srgbClr val="008000"/>
                </a:solidFill>
              </a:rPr>
              <a:t>student-friendly language, define each term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270" y="3966664"/>
            <a:ext cx="80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ctr"/>
            <a:r>
              <a:rPr lang="en-US" sz="2000" dirty="0" smtClean="0">
                <a:solidFill>
                  <a:srgbClr val="008000"/>
                </a:solidFill>
              </a:rPr>
              <a:t>Briefly </a:t>
            </a:r>
            <a:r>
              <a:rPr lang="en-US" sz="2000" dirty="0">
                <a:solidFill>
                  <a:srgbClr val="008000"/>
                </a:solidFill>
              </a:rPr>
              <a:t>explain the context in which the term will be appearing in the up-coming lesson.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235" y="4717783"/>
            <a:ext cx="90166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i="1" dirty="0">
                <a:solidFill>
                  <a:srgbClr val="008000"/>
                </a:solidFill>
              </a:rPr>
              <a:t>For example…</a:t>
            </a:r>
            <a:endParaRPr lang="en-US" sz="2800" dirty="0">
              <a:solidFill>
                <a:srgbClr val="008000"/>
              </a:solidFill>
            </a:endParaRPr>
          </a:p>
          <a:p>
            <a:pPr fontAlgn="ctr"/>
            <a:r>
              <a:rPr lang="en-US" dirty="0">
                <a:solidFill>
                  <a:srgbClr val="6A0980"/>
                </a:solidFill>
              </a:rPr>
              <a:t>TEACHER: </a:t>
            </a:r>
            <a:r>
              <a:rPr lang="en-US" dirty="0"/>
              <a:t>	</a:t>
            </a:r>
            <a:r>
              <a:rPr lang="en-US" i="1" dirty="0">
                <a:solidFill>
                  <a:srgbClr val="6A0980"/>
                </a:solidFill>
              </a:rPr>
              <a:t>This term is “EXPLOITATION.” What’s this term? </a:t>
            </a:r>
            <a:endParaRPr lang="en-US" sz="2800" dirty="0">
              <a:solidFill>
                <a:srgbClr val="6A0980"/>
              </a:solidFill>
            </a:endParaRPr>
          </a:p>
          <a:p>
            <a:pPr fontAlgn="ctr"/>
            <a:r>
              <a:rPr lang="en-US" dirty="0">
                <a:solidFill>
                  <a:srgbClr val="FF6600"/>
                </a:solidFill>
              </a:rPr>
              <a:t>CLASS:</a:t>
            </a:r>
            <a:r>
              <a:rPr lang="en-US" i="1" dirty="0">
                <a:solidFill>
                  <a:srgbClr val="FF6600"/>
                </a:solidFill>
              </a:rPr>
              <a:t>  	</a:t>
            </a:r>
            <a:r>
              <a:rPr lang="en-US" i="1" dirty="0"/>
              <a:t>	</a:t>
            </a:r>
            <a:r>
              <a:rPr lang="en-US" i="1" dirty="0">
                <a:solidFill>
                  <a:srgbClr val="FF6600"/>
                </a:solidFill>
              </a:rPr>
              <a:t>Exploitation</a:t>
            </a:r>
            <a:endParaRPr lang="en-US" sz="2800" dirty="0">
              <a:solidFill>
                <a:srgbClr val="FF6600"/>
              </a:solidFill>
            </a:endParaRPr>
          </a:p>
          <a:p>
            <a:pPr marL="1379538" indent="-1379538" fontAlgn="ctr"/>
            <a:r>
              <a:rPr lang="en-US" dirty="0">
                <a:solidFill>
                  <a:srgbClr val="6A0980"/>
                </a:solidFill>
              </a:rPr>
              <a:t>TEACHER:</a:t>
            </a:r>
            <a:r>
              <a:rPr lang="en-US" i="1" dirty="0">
                <a:solidFill>
                  <a:srgbClr val="6A0980"/>
                </a:solidFill>
              </a:rPr>
              <a:t> </a:t>
            </a:r>
            <a:r>
              <a:rPr lang="en-US" i="1" dirty="0"/>
              <a:t>	</a:t>
            </a:r>
            <a:r>
              <a:rPr lang="en-US" i="1" dirty="0" smtClean="0">
                <a:solidFill>
                  <a:srgbClr val="6A0980"/>
                </a:solidFill>
              </a:rPr>
              <a:t>Exploitation </a:t>
            </a:r>
            <a:r>
              <a:rPr lang="en-US" i="1" dirty="0">
                <a:solidFill>
                  <a:srgbClr val="6A0980"/>
                </a:solidFill>
              </a:rPr>
              <a:t>is an </a:t>
            </a:r>
            <a:r>
              <a:rPr lang="en-US" i="1" u="sng" dirty="0">
                <a:solidFill>
                  <a:srgbClr val="6A0980"/>
                </a:solidFill>
              </a:rPr>
              <a:t>act</a:t>
            </a:r>
            <a:r>
              <a:rPr lang="en-US" i="1" dirty="0">
                <a:solidFill>
                  <a:srgbClr val="6A0980"/>
                </a:solidFill>
              </a:rPr>
              <a:t> that occurs when people with power purposefully take advantage of people with less power. </a:t>
            </a:r>
            <a:endParaRPr lang="en-US" sz="2800" dirty="0">
              <a:solidFill>
                <a:srgbClr val="6A0980"/>
              </a:solidFill>
            </a:endParaRPr>
          </a:p>
          <a:p>
            <a:pPr marL="1379538" indent="-1379538" fontAlgn="ctr"/>
            <a:r>
              <a:rPr lang="en-US" sz="800" dirty="0"/>
              <a:t>		</a:t>
            </a:r>
            <a:endParaRPr lang="en-US" sz="3600" dirty="0"/>
          </a:p>
          <a:p>
            <a:pPr marL="1379538" indent="-1379538" fontAlgn="ctr"/>
            <a:r>
              <a:rPr lang="en-US" i="1" dirty="0" smtClean="0"/>
              <a:t>	</a:t>
            </a:r>
            <a:r>
              <a:rPr lang="en-US" i="1" dirty="0" smtClean="0">
                <a:solidFill>
                  <a:srgbClr val="6A0980"/>
                </a:solidFill>
              </a:rPr>
              <a:t>We’ll </a:t>
            </a:r>
            <a:r>
              <a:rPr lang="en-US" i="1" dirty="0">
                <a:solidFill>
                  <a:srgbClr val="6A0980"/>
                </a:solidFill>
              </a:rPr>
              <a:t>be learning more about exploitation today when we talk about how factory owners took advantage of workers who were desperate for jobs</a:t>
            </a:r>
            <a:r>
              <a:rPr lang="en-US" i="1" dirty="0"/>
              <a:t>.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625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2478770"/>
            <a:ext cx="8659444" cy="1334770"/>
            <a:chOff x="85414" y="1190617"/>
            <a:chExt cx="8659444" cy="1334770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endParaRPr lang="en-US" sz="20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As the new term is subsequently re-encountered within the context of reading the passage or teaching the content-area lesson, make very brief (e.g., 2–5 seconds) references to the previous instruction when the term was introduced at the beginning of the lesson.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5414" y="4599854"/>
            <a:ext cx="9058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>
                <a:solidFill>
                  <a:srgbClr val="008000"/>
                </a:solidFill>
              </a:rPr>
              <a:t>For example…</a:t>
            </a:r>
            <a:endParaRPr lang="en-US" sz="2000" dirty="0">
              <a:solidFill>
                <a:srgbClr val="008000"/>
              </a:solidFill>
            </a:endParaRPr>
          </a:p>
          <a:p>
            <a:pPr marL="1379538" indent="-1379538" fontAlgn="ctr"/>
            <a:r>
              <a:rPr lang="en-US" sz="2000" dirty="0">
                <a:solidFill>
                  <a:srgbClr val="6A0980"/>
                </a:solidFill>
              </a:rPr>
              <a:t>TEACHER: </a:t>
            </a:r>
            <a:r>
              <a:rPr lang="en-US" sz="2000" dirty="0"/>
              <a:t>	</a:t>
            </a:r>
            <a:r>
              <a:rPr lang="en-US" sz="2000" i="1" dirty="0">
                <a:solidFill>
                  <a:srgbClr val="6A0980"/>
                </a:solidFill>
              </a:rPr>
              <a:t>Here’s that word again…. EXPLOITATION....</a:t>
            </a:r>
            <a:r>
              <a:rPr lang="en-US" sz="2000" i="1" dirty="0" smtClean="0">
                <a:solidFill>
                  <a:srgbClr val="6A0980"/>
                </a:solidFill>
              </a:rPr>
              <a:t> </a:t>
            </a:r>
          </a:p>
          <a:p>
            <a:pPr marL="1379538" indent="-1379538" fontAlgn="ctr"/>
            <a:r>
              <a:rPr lang="en-US" sz="2000" i="1" dirty="0" smtClean="0">
                <a:solidFill>
                  <a:srgbClr val="6A0980"/>
                </a:solidFill>
              </a:rPr>
              <a:t>	</a:t>
            </a:r>
            <a:r>
              <a:rPr lang="en-US" sz="2000" i="1" dirty="0" smtClean="0">
                <a:solidFill>
                  <a:srgbClr val="6A0980"/>
                </a:solidFill>
              </a:rPr>
              <a:t>Remember</a:t>
            </a:r>
            <a:r>
              <a:rPr lang="en-US" sz="2000" i="1" dirty="0">
                <a:solidFill>
                  <a:srgbClr val="6A0980"/>
                </a:solidFill>
              </a:rPr>
              <a:t>, it means</a:t>
            </a:r>
            <a:r>
              <a:rPr lang="en-US" sz="2000" i="1" dirty="0" smtClean="0">
                <a:solidFill>
                  <a:srgbClr val="6A0980"/>
                </a:solidFill>
              </a:rPr>
              <a:t>…</a:t>
            </a:r>
            <a:endParaRPr lang="en-US" sz="2000" i="1" dirty="0">
              <a:solidFill>
                <a:srgbClr val="6A09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5414" y="1234159"/>
            <a:ext cx="8659444" cy="842328"/>
            <a:chOff x="85414" y="1190617"/>
            <a:chExt cx="8659444" cy="842328"/>
          </a:xfrm>
        </p:grpSpPr>
        <p:sp>
          <p:nvSpPr>
            <p:cNvPr id="13" name="TextBox 12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teach new words </a:t>
              </a:r>
              <a:r>
                <a:rPr lang="en-US" sz="2400" u="sng" dirty="0" smtClean="0">
                  <a:solidFill>
                    <a:srgbClr val="0000FF"/>
                  </a:solidFill>
                </a:rPr>
                <a:t>within </a:t>
              </a:r>
              <a:r>
                <a:rPr lang="en-US" sz="2400" dirty="0" smtClean="0">
                  <a:solidFill>
                    <a:srgbClr val="0000FF"/>
                  </a:solidFill>
                </a:rPr>
                <a:t>a </a:t>
              </a:r>
              <a:r>
                <a:rPr lang="en-US" sz="2400" i="1" dirty="0" smtClean="0">
                  <a:solidFill>
                    <a:srgbClr val="0000FF"/>
                  </a:solidFill>
                </a:rPr>
                <a:t>meaningful context</a:t>
              </a:r>
              <a:r>
                <a:rPr lang="en-US" sz="2400" dirty="0" smtClean="0">
                  <a:solidFill>
                    <a:srgbClr val="0000FF"/>
                  </a:solidFill>
                </a:rPr>
                <a:t> (e.g., when reading literature or </a:t>
              </a:r>
              <a:r>
                <a:rPr lang="en-US" sz="2400" dirty="0">
                  <a:solidFill>
                    <a:srgbClr val="0000FF"/>
                  </a:solidFill>
                </a:rPr>
                <a:t>teaching social studies, science, or math).</a:t>
              </a:r>
              <a:r>
                <a:rPr lang="en-US" sz="2400" dirty="0" smtClean="0">
                  <a:solidFill>
                    <a:srgbClr val="0000FF"/>
                  </a:solidFill>
                  <a:effectLst/>
                </a:rPr>
                <a:t>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880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414" y="2770256"/>
            <a:ext cx="972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dirty="0">
                <a:solidFill>
                  <a:srgbClr val="0000FF"/>
                </a:solidFill>
              </a:rPr>
              <a:t>Explain the </a:t>
            </a:r>
            <a:r>
              <a:rPr lang="en-US" dirty="0">
                <a:solidFill>
                  <a:srgbClr val="FF0000"/>
                </a:solidFill>
              </a:rPr>
              <a:t>meaning</a:t>
            </a:r>
            <a:r>
              <a:rPr lang="en-US" dirty="0">
                <a:solidFill>
                  <a:srgbClr val="0000FF"/>
                </a:solidFill>
              </a:rPr>
              <a:t> of new terms.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5414" y="827757"/>
            <a:ext cx="8969510" cy="842328"/>
            <a:chOff x="85414" y="1190617"/>
            <a:chExt cx="8969510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create </a:t>
              </a:r>
              <a:r>
                <a:rPr lang="en-US" sz="2400" dirty="0"/>
                <a:t>multiple formats </a:t>
              </a:r>
              <a:r>
                <a:rPr lang="en-US" sz="2400" dirty="0">
                  <a:solidFill>
                    <a:srgbClr val="0000FF"/>
                  </a:solidFill>
                </a:rPr>
                <a:t>for students to elaborate on the meanings of new terms.</a:t>
              </a:r>
              <a:r>
                <a:rPr lang="en-US" sz="2400" dirty="0" smtClean="0">
                  <a:solidFill>
                    <a:srgbClr val="0000FF"/>
                  </a:solidFill>
                  <a:effectLst/>
                </a:rPr>
                <a:t>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414" y="1624402"/>
            <a:ext cx="8097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 smtClean="0">
                <a:solidFill>
                  <a:srgbClr val="008000"/>
                </a:solidFill>
              </a:rPr>
              <a:t>For example…</a:t>
            </a:r>
            <a:endParaRPr lang="en-US" sz="2000" i="1" dirty="0">
              <a:solidFill>
                <a:srgbClr val="008000"/>
              </a:solidFill>
            </a:endParaRPr>
          </a:p>
          <a:p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5414" y="1959916"/>
            <a:ext cx="9094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0000FF"/>
                </a:solidFill>
              </a:rPr>
              <a:t>Verbalizing </a:t>
            </a:r>
            <a:r>
              <a:rPr lang="en-US" sz="2000" dirty="0">
                <a:solidFill>
                  <a:srgbClr val="6A0980"/>
                </a:solidFill>
              </a:rPr>
              <a:t>about the term’s meaning, about knowledge connections, about relationships to other words, etc.</a:t>
            </a:r>
            <a:r>
              <a:rPr lang="en-US" sz="2000" dirty="0" smtClean="0">
                <a:solidFill>
                  <a:srgbClr val="6A0980"/>
                </a:solidFill>
                <a:effectLst/>
              </a:rPr>
              <a:t> </a:t>
            </a:r>
            <a:endParaRPr lang="en-US" sz="2000" dirty="0">
              <a:solidFill>
                <a:srgbClr val="6A098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414" y="4965177"/>
            <a:ext cx="8381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0000FF"/>
                </a:solidFill>
              </a:rPr>
              <a:t>Writing </a:t>
            </a:r>
            <a:r>
              <a:rPr lang="en-US" sz="2000" dirty="0">
                <a:solidFill>
                  <a:srgbClr val="6A0980"/>
                </a:solidFill>
              </a:rPr>
              <a:t>about the term’s meaning, about knowledge connections, about relationships to other words, etc.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414" y="5775517"/>
            <a:ext cx="9094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0000FF"/>
                </a:solidFill>
              </a:rPr>
              <a:t>Role-playing </a:t>
            </a:r>
            <a:r>
              <a:rPr lang="en-US" sz="2000" dirty="0">
                <a:solidFill>
                  <a:srgbClr val="6A0980"/>
                </a:solidFill>
              </a:rPr>
              <a:t>the meaning of the new term</a:t>
            </a:r>
            <a:r>
              <a:rPr lang="en-US" sz="2000" u="sng" dirty="0">
                <a:solidFill>
                  <a:srgbClr val="6A0980"/>
                </a:solidFill>
              </a:rPr>
              <a:t>.</a:t>
            </a:r>
            <a:endParaRPr lang="en-US" sz="2000" dirty="0">
              <a:solidFill>
                <a:srgbClr val="6A098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414" y="6278081"/>
            <a:ext cx="9094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>
                <a:solidFill>
                  <a:srgbClr val="0000FF"/>
                </a:solidFill>
              </a:rPr>
              <a:t>Drawing</a:t>
            </a:r>
            <a:r>
              <a:rPr lang="en-US" sz="2000" dirty="0">
                <a:solidFill>
                  <a:srgbClr val="6A0980"/>
                </a:solidFill>
              </a:rPr>
              <a:t> pictures that illustrate the critical features of the term</a:t>
            </a:r>
            <a:r>
              <a:rPr lang="en-US" sz="2000" dirty="0" smtClean="0">
                <a:solidFill>
                  <a:srgbClr val="6A0980"/>
                </a:solidFill>
              </a:rPr>
              <a:t>.</a:t>
            </a:r>
            <a:endParaRPr lang="en-US" sz="2000" dirty="0">
              <a:solidFill>
                <a:srgbClr val="6A098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414" y="3713828"/>
            <a:ext cx="972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dirty="0">
                <a:solidFill>
                  <a:srgbClr val="0000FF"/>
                </a:solidFill>
              </a:rPr>
              <a:t>Explain </a:t>
            </a:r>
            <a:r>
              <a:rPr lang="en-US" dirty="0">
                <a:solidFill>
                  <a:srgbClr val="FF0000"/>
                </a:solidFill>
              </a:rPr>
              <a:t>background knowledge connections </a:t>
            </a:r>
            <a:r>
              <a:rPr lang="en-US" dirty="0">
                <a:solidFill>
                  <a:srgbClr val="0000FF"/>
                </a:solidFill>
              </a:rPr>
              <a:t>(what the new term </a:t>
            </a:r>
            <a:r>
              <a:rPr lang="en-US" dirty="0" smtClean="0">
                <a:solidFill>
                  <a:srgbClr val="0000FF"/>
                </a:solidFill>
              </a:rPr>
              <a:t>reminds</a:t>
            </a:r>
          </a:p>
          <a:p>
            <a:pPr lvl="0" fontAlgn="ctr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the student of)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414" y="3242042"/>
            <a:ext cx="8958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ctr"/>
            <a:r>
              <a:rPr lang="en-US" dirty="0">
                <a:solidFill>
                  <a:srgbClr val="0000FF"/>
                </a:solidFill>
              </a:rPr>
              <a:t>Explain </a:t>
            </a:r>
            <a:r>
              <a:rPr lang="en-US" dirty="0">
                <a:solidFill>
                  <a:srgbClr val="FF0000"/>
                </a:solidFill>
              </a:rPr>
              <a:t>how the new term is similar to or different </a:t>
            </a:r>
            <a:r>
              <a:rPr lang="en-US" dirty="0">
                <a:solidFill>
                  <a:srgbClr val="0000FF"/>
                </a:solidFill>
              </a:rPr>
              <a:t>from a </a:t>
            </a:r>
            <a:r>
              <a:rPr lang="en-US" dirty="0" smtClean="0">
                <a:solidFill>
                  <a:srgbClr val="0000FF"/>
                </a:solidFill>
              </a:rPr>
              <a:t>related familiar </a:t>
            </a:r>
            <a:r>
              <a:rPr lang="en-US" dirty="0">
                <a:solidFill>
                  <a:srgbClr val="0000FF"/>
                </a:solidFill>
              </a:rPr>
              <a:t>term.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414" y="4462613"/>
            <a:ext cx="972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0000FF"/>
                </a:solidFill>
              </a:rPr>
              <a:t>Explain the </a:t>
            </a:r>
            <a:r>
              <a:rPr lang="en-US" sz="2000" dirty="0">
                <a:solidFill>
                  <a:srgbClr val="FF0000"/>
                </a:solidFill>
              </a:rPr>
              <a:t>connections between </a:t>
            </a:r>
            <a:r>
              <a:rPr lang="en-US" sz="2000" dirty="0" smtClean="0">
                <a:solidFill>
                  <a:srgbClr val="FF0000"/>
                </a:solidFill>
              </a:rPr>
              <a:t>terms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/  </a:t>
            </a:r>
            <a:r>
              <a:rPr lang="en-US" sz="2000" dirty="0" smtClean="0">
                <a:solidFill>
                  <a:srgbClr val="FF0000"/>
                </a:solidFill>
              </a:rPr>
              <a:t>how they are related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22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1" grpId="0"/>
      <p:bldP spid="27" grpId="0"/>
      <p:bldP spid="28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969510" cy="842328"/>
            <a:chOff x="85414" y="1190617"/>
            <a:chExt cx="8969510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provide more in-depth instruction on fewer terms (rather than providing </a:t>
              </a:r>
              <a:r>
                <a:rPr lang="en-US" sz="2400" dirty="0">
                  <a:solidFill>
                    <a:srgbClr val="FF0000"/>
                  </a:solidFill>
                </a:rPr>
                <a:t>superficial instruction on </a:t>
              </a:r>
              <a:r>
                <a:rPr lang="en-US" sz="2400" dirty="0" smtClean="0">
                  <a:solidFill>
                    <a:srgbClr val="FF0000"/>
                  </a:solidFill>
                </a:rPr>
                <a:t>many terms</a:t>
              </a:r>
              <a:r>
                <a:rPr lang="en-US" sz="2400" dirty="0"/>
                <a:t>).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2670" y="2141309"/>
            <a:ext cx="8969510" cy="1211659"/>
            <a:chOff x="85414" y="1190617"/>
            <a:chExt cx="8969510" cy="1211659"/>
          </a:xfrm>
        </p:grpSpPr>
        <p:sp>
          <p:nvSpPr>
            <p:cNvPr id="12" name="TextBox 11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841" y="1201948"/>
              <a:ext cx="8407083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provide students with </a:t>
              </a:r>
              <a:r>
                <a:rPr lang="en-US" sz="2400" dirty="0" smtClean="0">
                  <a:solidFill>
                    <a:srgbClr val="0000FF"/>
                  </a:solidFill>
                </a:rPr>
                <a:t>similes</a:t>
              </a:r>
              <a:r>
                <a:rPr lang="en-US" sz="2400" dirty="0">
                  <a:solidFill>
                    <a:srgbClr val="0000FF"/>
                  </a:solidFill>
                </a:rPr>
                <a:t>, </a:t>
              </a:r>
              <a:r>
                <a:rPr lang="en-US" sz="2400" dirty="0" smtClean="0">
                  <a:solidFill>
                    <a:srgbClr val="0000FF"/>
                  </a:solidFill>
                </a:rPr>
                <a:t>synonyms, examples, and/or non-examples </a:t>
              </a:r>
              <a:r>
                <a:rPr lang="en-US" sz="2400" dirty="0">
                  <a:solidFill>
                    <a:srgbClr val="0000FF"/>
                  </a:solidFill>
                </a:rPr>
                <a:t>of the term that are grounded in </a:t>
              </a:r>
              <a:r>
                <a:rPr lang="en-US" sz="2400" u="sng" dirty="0">
                  <a:solidFill>
                    <a:srgbClr val="0000FF"/>
                  </a:solidFill>
                </a:rPr>
                <a:t>their own </a:t>
              </a:r>
              <a:r>
                <a:rPr lang="en-US" sz="2400" dirty="0">
                  <a:solidFill>
                    <a:srgbClr val="0000FF"/>
                  </a:solidFill>
                </a:rPr>
                <a:t>background knowledge and experience.</a:t>
              </a:r>
              <a:r>
                <a:rPr lang="en-US" sz="2400" dirty="0" smtClean="0">
                  <a:solidFill>
                    <a:srgbClr val="0000FF"/>
                  </a:solidFill>
                  <a:effectLst/>
                </a:rPr>
                <a:t>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8235" y="3701775"/>
            <a:ext cx="9016690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i="1" dirty="0">
                <a:solidFill>
                  <a:srgbClr val="008000"/>
                </a:solidFill>
              </a:rPr>
              <a:t>For example…</a:t>
            </a:r>
            <a:endParaRPr lang="en-US" sz="2800" dirty="0">
              <a:solidFill>
                <a:srgbClr val="008000"/>
              </a:solidFill>
            </a:endParaRPr>
          </a:p>
          <a:p>
            <a:pPr fontAlgn="ctr"/>
            <a:r>
              <a:rPr lang="en-US" dirty="0"/>
              <a:t>SIMILE: 	</a:t>
            </a:r>
            <a:r>
              <a:rPr lang="en-US" dirty="0" smtClean="0"/>
              <a:t>		</a:t>
            </a:r>
            <a:r>
              <a:rPr lang="en-US" i="1" u="sng" dirty="0" smtClean="0"/>
              <a:t>Lament</a:t>
            </a:r>
            <a:r>
              <a:rPr lang="en-US" i="1" dirty="0" smtClean="0"/>
              <a:t> </a:t>
            </a:r>
            <a:r>
              <a:rPr lang="en-US" i="1" dirty="0"/>
              <a:t>is like when you are very sad about something.</a:t>
            </a:r>
            <a:r>
              <a:rPr lang="en-US" dirty="0" smtClean="0">
                <a:effectLst/>
              </a:rPr>
              <a:t> </a:t>
            </a:r>
          </a:p>
          <a:p>
            <a:pPr fontAlgn="ctr"/>
            <a:endParaRPr lang="en-US" dirty="0" smtClean="0"/>
          </a:p>
          <a:p>
            <a:pPr fontAlgn="ctr"/>
            <a:r>
              <a:rPr lang="en-US" dirty="0" smtClean="0"/>
              <a:t>SYNONYM</a:t>
            </a:r>
            <a:r>
              <a:rPr lang="en-US" dirty="0"/>
              <a:t>:</a:t>
            </a:r>
            <a:r>
              <a:rPr lang="en-US" i="1" dirty="0"/>
              <a:t>    	</a:t>
            </a:r>
            <a:r>
              <a:rPr lang="en-US" i="1" u="sng" dirty="0"/>
              <a:t>Lament</a:t>
            </a:r>
            <a:r>
              <a:rPr lang="en-US" i="1" dirty="0"/>
              <a:t> means the same as </a:t>
            </a:r>
            <a:r>
              <a:rPr lang="en-US" i="1" u="sng" dirty="0"/>
              <a:t>cry.</a:t>
            </a:r>
            <a:endParaRPr lang="en-US" dirty="0"/>
          </a:p>
          <a:p>
            <a:pPr marL="1379538" indent="-1379538" fontAlgn="ctr"/>
            <a:endParaRPr lang="en-US" dirty="0" smtClean="0"/>
          </a:p>
          <a:p>
            <a:pPr marL="1379538" indent="-1379538" fontAlgn="ctr"/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i="1" dirty="0"/>
              <a:t>    	 When you are </a:t>
            </a:r>
            <a:r>
              <a:rPr lang="en-US" i="1" u="sng" dirty="0"/>
              <a:t>lamentin</a:t>
            </a:r>
            <a:r>
              <a:rPr lang="en-US" i="1" dirty="0"/>
              <a:t>g, you are crying. If you cried when you</a:t>
            </a:r>
            <a:r>
              <a:rPr lang="en-US" i="1" u="sng" dirty="0"/>
              <a:t>r</a:t>
            </a:r>
            <a:r>
              <a:rPr lang="en-US" i="1" dirty="0" smtClean="0"/>
              <a:t> 	favorite </a:t>
            </a:r>
            <a:r>
              <a:rPr lang="en-US" i="1" dirty="0"/>
              <a:t>pet died, you were lamenting.</a:t>
            </a:r>
            <a:r>
              <a:rPr lang="en-US" dirty="0" smtClean="0">
                <a:effectLst/>
              </a:rPr>
              <a:t> </a:t>
            </a:r>
          </a:p>
          <a:p>
            <a:pPr marL="1379538" indent="-1379538" fontAlgn="ctr"/>
            <a:endParaRPr lang="en-US" dirty="0" smtClean="0"/>
          </a:p>
          <a:p>
            <a:pPr marL="1597025" indent="-1597025" fontAlgn="ctr"/>
            <a:r>
              <a:rPr lang="en-US" dirty="0" smtClean="0"/>
              <a:t>NON-EXAMPLE:</a:t>
            </a:r>
            <a:r>
              <a:rPr lang="en-US" i="1" dirty="0" smtClean="0"/>
              <a:t>  When you are feeling great about making a A+ on the test, you are</a:t>
            </a:r>
            <a:r>
              <a:rPr lang="en-US" i="1" dirty="0" smtClean="0"/>
              <a:t> 	definitely </a:t>
            </a:r>
            <a:r>
              <a:rPr lang="en-US" i="1" dirty="0" smtClean="0"/>
              <a:t>NOT </a:t>
            </a:r>
            <a:r>
              <a:rPr lang="en-US" i="1" u="sng" dirty="0" smtClean="0"/>
              <a:t>lamenting</a:t>
            </a:r>
            <a:r>
              <a:rPr lang="en-US" i="1" dirty="0" smtClean="0"/>
              <a:t>.</a:t>
            </a:r>
            <a:r>
              <a:rPr lang="en-US" dirty="0" smtClean="0">
                <a:effectLst/>
              </a:rPr>
              <a:t> </a:t>
            </a:r>
            <a:endParaRPr lang="en-US" sz="2800" dirty="0" smtClean="0"/>
          </a:p>
          <a:p>
            <a:pPr marL="1379538" indent="-1379538" fontAlgn="ctr"/>
            <a:endParaRPr lang="en-US" dirty="0" smtClean="0">
              <a:effectLst/>
            </a:endParaRPr>
          </a:p>
          <a:p>
            <a:pPr marL="1379538" indent="-1379538" fontAlgn="ctr"/>
            <a:endParaRPr lang="en-US" sz="2800" dirty="0"/>
          </a:p>
          <a:p>
            <a:pPr marL="1379538" indent="-1379538" font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52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64043"/>
            <a:ext cx="8969510" cy="842328"/>
            <a:chOff x="85414" y="1190617"/>
            <a:chExt cx="8969510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provide students with practice discriminating between </a:t>
              </a:r>
              <a:r>
                <a:rPr lang="en-US" sz="2400" dirty="0"/>
                <a:t>examples and non-examples </a:t>
              </a:r>
              <a:r>
                <a:rPr lang="en-US" sz="2400" dirty="0">
                  <a:solidFill>
                    <a:srgbClr val="0000FF"/>
                  </a:solidFill>
                </a:rPr>
                <a:t>of applications of the new </a:t>
              </a:r>
              <a:r>
                <a:rPr lang="en-US" sz="2400" dirty="0" smtClean="0">
                  <a:solidFill>
                    <a:srgbClr val="0000FF"/>
                  </a:solidFill>
                </a:rPr>
                <a:t>term</a:t>
              </a:r>
              <a:r>
                <a:rPr lang="en-US" sz="2400" dirty="0">
                  <a:solidFill>
                    <a:srgbClr val="0000FF"/>
                  </a:solidFill>
                </a:rPr>
                <a:t>.</a:t>
              </a:r>
              <a:r>
                <a:rPr lang="en-US" sz="2400" dirty="0" smtClean="0">
                  <a:solidFill>
                    <a:srgbClr val="0000FF"/>
                  </a:solidFill>
                  <a:effectLst/>
                </a:rPr>
                <a:t> 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270" y="1707010"/>
            <a:ext cx="8151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i="1" dirty="0">
                <a:solidFill>
                  <a:srgbClr val="008000"/>
                </a:solidFill>
              </a:rPr>
              <a:t>For example…</a:t>
            </a:r>
            <a:endParaRPr lang="en-US" dirty="0">
              <a:solidFill>
                <a:srgbClr val="008000"/>
              </a:solidFill>
            </a:endParaRPr>
          </a:p>
          <a:p>
            <a:pPr fontAlgn="ctr"/>
            <a:r>
              <a:rPr lang="en-US" dirty="0">
                <a:solidFill>
                  <a:srgbClr val="0000FF"/>
                </a:solidFill>
              </a:rPr>
              <a:t>TEACHER: </a:t>
            </a:r>
            <a:r>
              <a:rPr lang="en-US" dirty="0"/>
              <a:t>	</a:t>
            </a:r>
            <a:r>
              <a:rPr lang="en-US" i="1" dirty="0"/>
              <a:t>Billy was weeping when no one remembered his birthday. </a:t>
            </a:r>
            <a:endParaRPr lang="en-US" i="1" dirty="0" smtClean="0"/>
          </a:p>
          <a:p>
            <a:pPr fontAlgn="ctr"/>
            <a:r>
              <a:rPr lang="en-US" i="1" dirty="0"/>
              <a:t>	</a:t>
            </a:r>
            <a:r>
              <a:rPr lang="en-US" i="1" dirty="0" smtClean="0"/>
              <a:t>		Was </a:t>
            </a:r>
            <a:r>
              <a:rPr lang="en-US" i="1" dirty="0"/>
              <a:t>Billy lamenting</a:t>
            </a:r>
            <a:r>
              <a:rPr lang="en-US" i="1" dirty="0" smtClean="0"/>
              <a:t>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2270" y="2722673"/>
            <a:ext cx="815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smtClean="0">
                <a:solidFill>
                  <a:srgbClr val="FF6600"/>
                </a:solidFill>
              </a:rPr>
              <a:t>STUDENT</a:t>
            </a:r>
            <a:r>
              <a:rPr lang="en-US" dirty="0">
                <a:solidFill>
                  <a:srgbClr val="FF6600"/>
                </a:solidFill>
              </a:rPr>
              <a:t>:</a:t>
            </a:r>
            <a:r>
              <a:rPr lang="en-US" dirty="0"/>
              <a:t>	</a:t>
            </a:r>
            <a:r>
              <a:rPr lang="en-US" i="1" dirty="0"/>
              <a:t>Yes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2270" y="3122783"/>
            <a:ext cx="815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smtClean="0">
                <a:solidFill>
                  <a:srgbClr val="0000FF"/>
                </a:solidFill>
              </a:rPr>
              <a:t>TEACHER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/>
              <a:t>	</a:t>
            </a:r>
            <a:r>
              <a:rPr lang="en-US" i="1" dirty="0"/>
              <a:t>Billy was so happy to get a bicycle. Was Billy lamenting</a:t>
            </a:r>
            <a:r>
              <a:rPr lang="en-US" i="1" dirty="0" smtClean="0"/>
              <a:t>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2270" y="3522893"/>
            <a:ext cx="815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smtClean="0">
                <a:solidFill>
                  <a:srgbClr val="FF6600"/>
                </a:solidFill>
              </a:rPr>
              <a:t>STUDENT</a:t>
            </a:r>
            <a:r>
              <a:rPr lang="en-US" dirty="0">
                <a:solidFill>
                  <a:srgbClr val="FF6600"/>
                </a:solidFill>
              </a:rPr>
              <a:t>:</a:t>
            </a:r>
            <a:r>
              <a:rPr lang="en-US" dirty="0"/>
              <a:t>	</a:t>
            </a:r>
            <a:r>
              <a:rPr lang="en-US" i="1" dirty="0"/>
              <a:t>No.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5414" y="4463613"/>
            <a:ext cx="8969510" cy="646331"/>
            <a:chOff x="85414" y="1190617"/>
            <a:chExt cx="896951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841" y="1201948"/>
              <a:ext cx="840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ask </a:t>
              </a:r>
              <a:r>
                <a:rPr lang="en-US" sz="2400" dirty="0">
                  <a:solidFill>
                    <a:srgbClr val="0000FF"/>
                  </a:solidFill>
                </a:rPr>
                <a:t>students to provide examples of the new term</a:t>
              </a:r>
              <a:r>
                <a:rPr lang="en-US" sz="2400" dirty="0"/>
                <a:t>.</a:t>
              </a:r>
              <a:r>
                <a:rPr lang="en-US" sz="2400" dirty="0" smtClean="0">
                  <a:effectLst/>
                </a:rPr>
                <a:t> </a:t>
              </a:r>
              <a:endParaRPr lang="en-US" sz="2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02270" y="4907434"/>
            <a:ext cx="8151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i="1" dirty="0">
                <a:solidFill>
                  <a:srgbClr val="008000"/>
                </a:solidFill>
              </a:rPr>
              <a:t>For example…</a:t>
            </a:r>
            <a:endParaRPr lang="en-US" dirty="0">
              <a:solidFill>
                <a:srgbClr val="008000"/>
              </a:solidFill>
            </a:endParaRPr>
          </a:p>
          <a:p>
            <a:pPr marL="1379538" indent="-1379538" fontAlgn="ctr"/>
            <a:r>
              <a:rPr lang="en-US" dirty="0">
                <a:solidFill>
                  <a:srgbClr val="0000FF"/>
                </a:solidFill>
              </a:rPr>
              <a:t>TEACHER: </a:t>
            </a:r>
            <a:r>
              <a:rPr lang="en-US" dirty="0"/>
              <a:t>	</a:t>
            </a:r>
            <a:r>
              <a:rPr lang="en-US" i="1" dirty="0"/>
              <a:t>Mary, tell me about a time when you were lamenting about something. Finish this sentence, “I lamented when…</a:t>
            </a:r>
            <a:r>
              <a:rPr lang="en-US" i="1" dirty="0" smtClean="0"/>
              <a:t>”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270" y="5923097"/>
            <a:ext cx="8151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smtClean="0">
                <a:solidFill>
                  <a:srgbClr val="FF6600"/>
                </a:solidFill>
              </a:rPr>
              <a:t>STUDENT</a:t>
            </a:r>
            <a:r>
              <a:rPr lang="en-US" dirty="0">
                <a:solidFill>
                  <a:srgbClr val="FF6600"/>
                </a:solidFill>
              </a:rPr>
              <a:t>:</a:t>
            </a:r>
            <a:r>
              <a:rPr lang="en-US" dirty="0"/>
              <a:t>	</a:t>
            </a:r>
            <a:r>
              <a:rPr lang="en-US" i="1" dirty="0"/>
              <a:t>I lamented when my dad got in a car wreck.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77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791471"/>
            <a:ext cx="8969510" cy="646331"/>
            <a:chOff x="85414" y="1118045"/>
            <a:chExt cx="896951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1" y="1201948"/>
              <a:ext cx="840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teach lists of words outside of a</a:t>
              </a:r>
              <a:r>
                <a:rPr lang="en-US" sz="2400" i="1" dirty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meaningful context.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6699" y="1580009"/>
            <a:ext cx="8151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i="1" dirty="0"/>
              <a:t>For example…</a:t>
            </a:r>
            <a:endParaRPr lang="en-US" sz="2000" dirty="0"/>
          </a:p>
          <a:p>
            <a:pPr lvl="0" fontAlgn="ctr"/>
            <a:r>
              <a:rPr lang="en-US" sz="2000" dirty="0">
                <a:solidFill>
                  <a:srgbClr val="FF0000"/>
                </a:solidFill>
              </a:rPr>
              <a:t>Don’t</a:t>
            </a:r>
            <a:r>
              <a:rPr lang="en-US" sz="2000" dirty="0">
                <a:solidFill>
                  <a:srgbClr val="6A0980"/>
                </a:solidFill>
              </a:rPr>
              <a:t> have students look up words in the dictionary and write the definitions as your primary approach to teaching vocabulary.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6699" y="2749887"/>
            <a:ext cx="815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FF0000"/>
                </a:solidFill>
              </a:rPr>
              <a:t>Don’t</a:t>
            </a:r>
            <a:r>
              <a:rPr lang="en-US" sz="2000" dirty="0">
                <a:solidFill>
                  <a:srgbClr val="6A0980"/>
                </a:solidFill>
              </a:rPr>
              <a:t> have students learn lists of unrelated words.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699" y="3304213"/>
            <a:ext cx="815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000" dirty="0">
                <a:solidFill>
                  <a:srgbClr val="FF0000"/>
                </a:solidFill>
              </a:rPr>
              <a:t>Don’t</a:t>
            </a:r>
            <a:r>
              <a:rPr lang="en-US" sz="2000" dirty="0">
                <a:solidFill>
                  <a:srgbClr val="6A0980"/>
                </a:solidFill>
              </a:rPr>
              <a:t> emphasize memorization of definitions.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59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23655" y="791471"/>
            <a:ext cx="9147348" cy="646331"/>
            <a:chOff x="85414" y="1118045"/>
            <a:chExt cx="9147348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841" y="1201948"/>
              <a:ext cx="85849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define new terms </a:t>
              </a:r>
              <a:r>
                <a:rPr lang="en-US" sz="2400" dirty="0">
                  <a:solidFill>
                    <a:srgbClr val="6A0980"/>
                  </a:solidFill>
                </a:rPr>
                <a:t>using words that also need defining</a:t>
              </a:r>
              <a:r>
                <a:rPr lang="en-US" sz="2400" dirty="0">
                  <a:solidFill>
                    <a:srgbClr val="FF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  <a:effectLst/>
                </a:rPr>
                <a:t>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3655" y="1825622"/>
            <a:ext cx="8969510" cy="914900"/>
            <a:chOff x="85414" y="1118045"/>
            <a:chExt cx="8969510" cy="914900"/>
          </a:xfrm>
        </p:grpSpPr>
        <p:sp>
          <p:nvSpPr>
            <p:cNvPr id="38" name="TextBox 3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define new terms using </a:t>
              </a:r>
              <a:r>
                <a:rPr lang="en-US" sz="2400" dirty="0">
                  <a:solidFill>
                    <a:srgbClr val="6A0980"/>
                  </a:solidFill>
                </a:rPr>
                <a:t>stilted dictionary definitions </a:t>
              </a:r>
              <a:r>
                <a:rPr lang="en-US" sz="2400" dirty="0">
                  <a:solidFill>
                    <a:srgbClr val="FF0000"/>
                  </a:solidFill>
                </a:rPr>
                <a:t>(non-student-friendly language).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92165" y="2922787"/>
            <a:ext cx="80010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EXPLOITATION</a:t>
            </a:r>
          </a:p>
          <a:p>
            <a:r>
              <a:rPr lang="en-US" sz="2400" dirty="0" smtClean="0"/>
              <a:t>Utilization of unwary consumers for </a:t>
            </a:r>
            <a:r>
              <a:rPr lang="en-US" sz="2400" dirty="0"/>
              <a:t>selfish </a:t>
            </a:r>
            <a:r>
              <a:rPr lang="en-US" sz="2400" dirty="0" smtClean="0"/>
              <a:t>purposes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24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Teaching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3655" y="791471"/>
            <a:ext cx="9147348" cy="1949051"/>
            <a:chOff x="123655" y="791471"/>
            <a:chExt cx="9147348" cy="1949051"/>
          </a:xfrm>
        </p:grpSpPr>
        <p:grpSp>
          <p:nvGrpSpPr>
            <p:cNvPr id="2" name="Group 29"/>
            <p:cNvGrpSpPr/>
            <p:nvPr/>
          </p:nvGrpSpPr>
          <p:grpSpPr>
            <a:xfrm>
              <a:off x="123655" y="791471"/>
              <a:ext cx="9147348" cy="646331"/>
              <a:chOff x="85414" y="1118045"/>
              <a:chExt cx="9147348" cy="646331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85414" y="1118045"/>
                <a:ext cx="6168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3600" dirty="0" smtClean="0">
                    <a:solidFill>
                      <a:srgbClr val="FF0000"/>
                    </a:solidFill>
                    <a:latin typeface="Wingdings" charset="2"/>
                    <a:cs typeface="Wingdings" charset="2"/>
                  </a:rPr>
                  <a:t>L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47841" y="1201948"/>
                <a:ext cx="85849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2400" b="1" dirty="0">
                    <a:solidFill>
                      <a:srgbClr val="FF0000"/>
                    </a:solidFill>
                  </a:rPr>
                  <a:t>DON’T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define new terms </a:t>
                </a:r>
                <a:r>
                  <a:rPr lang="en-US" sz="2400" dirty="0">
                    <a:solidFill>
                      <a:srgbClr val="6A0980"/>
                    </a:solidFill>
                  </a:rPr>
                  <a:t>using words that also need defining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.</a:t>
                </a:r>
                <a:r>
                  <a:rPr lang="en-US" sz="2400" dirty="0" smtClean="0">
                    <a:solidFill>
                      <a:srgbClr val="FF0000"/>
                    </a:solidFill>
                    <a:effectLst/>
                  </a:rPr>
                  <a:t>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" name="Group 35"/>
            <p:cNvGrpSpPr/>
            <p:nvPr/>
          </p:nvGrpSpPr>
          <p:grpSpPr>
            <a:xfrm>
              <a:off x="123655" y="1825622"/>
              <a:ext cx="8969510" cy="914900"/>
              <a:chOff x="85414" y="1118045"/>
              <a:chExt cx="8969510" cy="9149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47841" y="1201948"/>
                <a:ext cx="84070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2400" b="1" dirty="0">
                    <a:solidFill>
                      <a:srgbClr val="FF0000"/>
                    </a:solidFill>
                  </a:rPr>
                  <a:t>DON’T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define new terms using </a:t>
                </a:r>
                <a:r>
                  <a:rPr lang="en-US" sz="2400" dirty="0">
                    <a:solidFill>
                      <a:srgbClr val="6A0980"/>
                    </a:solidFill>
                  </a:rPr>
                  <a:t>stilted dictionary definitions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(non-student-friendly language).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5414" y="1118045"/>
                <a:ext cx="6168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ctr"/>
                <a:r>
                  <a:rPr lang="en-US" sz="3600" dirty="0" smtClean="0">
                    <a:solidFill>
                      <a:srgbClr val="FF0000"/>
                    </a:solidFill>
                    <a:latin typeface="Wingdings" charset="2"/>
                    <a:cs typeface="Wingdings" charset="2"/>
                  </a:rPr>
                  <a:t>L</a:t>
                </a: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1092165" y="2922787"/>
            <a:ext cx="80010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EXPLOITATION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Utilization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FF0000"/>
                </a:solidFill>
              </a:rPr>
              <a:t>unwary consumers </a:t>
            </a:r>
            <a:r>
              <a:rPr lang="en-US" sz="2400" dirty="0" smtClean="0"/>
              <a:t>for </a:t>
            </a:r>
            <a:r>
              <a:rPr lang="en-US" sz="2400" dirty="0"/>
              <a:t>selfish </a:t>
            </a:r>
            <a:r>
              <a:rPr lang="en-US" sz="2400" dirty="0" smtClean="0"/>
              <a:t>purposes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2165" y="2922787"/>
            <a:ext cx="8001000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EXPLOITATION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Using others </a:t>
            </a:r>
            <a:r>
              <a:rPr lang="en-US" sz="2400" dirty="0" smtClean="0"/>
              <a:t>for </a:t>
            </a:r>
            <a:r>
              <a:rPr lang="en-US" sz="2400" dirty="0"/>
              <a:t>selfish </a:t>
            </a:r>
            <a:r>
              <a:rPr lang="en-US" sz="2400" dirty="0" smtClean="0"/>
              <a:t>purposes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248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1225</Words>
  <Application>Microsoft Macintosh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University of Alabama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Edwin</dc:creator>
  <cp:lastModifiedBy>Edwin  Ellis</cp:lastModifiedBy>
  <cp:revision>48</cp:revision>
  <dcterms:created xsi:type="dcterms:W3CDTF">2013-07-09T01:43:11Z</dcterms:created>
  <dcterms:modified xsi:type="dcterms:W3CDTF">2013-07-09T01:54:25Z</dcterms:modified>
</cp:coreProperties>
</file>