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98" autoAdjust="0"/>
  </p:normalViewPr>
  <p:slideViewPr>
    <p:cSldViewPr snapToGrid="0" snapToObjects="1">
      <p:cViewPr>
        <p:scale>
          <a:sx n="70" d="100"/>
          <a:sy n="70" d="100"/>
        </p:scale>
        <p:origin x="-5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4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5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8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7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1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6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2D78-CCBB-1549-8837-66DF0DEC0EEB}" type="datetimeFigureOut">
              <a:rPr lang="en-US" smtClean="0"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DE9F-2E0E-454F-9987-9820F0D63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1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1408333"/>
            <a:ext cx="8659444" cy="1119327"/>
            <a:chOff x="85414" y="1190617"/>
            <a:chExt cx="8659444" cy="1119327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 </a:t>
              </a:r>
              <a:r>
                <a:rPr lang="en-US" sz="2400" dirty="0">
                  <a:solidFill>
                    <a:srgbClr val="0000FF"/>
                  </a:solidFill>
                </a:rPr>
                <a:t>target vocabulary terms listed in state course-of-study curriculum guides for each grade level.</a:t>
              </a: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414" y="2558716"/>
            <a:ext cx="8659444" cy="1580991"/>
            <a:chOff x="85414" y="1190617"/>
            <a:chExt cx="8659444" cy="1580991"/>
          </a:xfrm>
        </p:grpSpPr>
        <p:sp>
          <p:nvSpPr>
            <p:cNvPr id="12" name="TextBox 11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842" y="1201948"/>
              <a:ext cx="8097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target selected vocabulary terms used in literature or informational text being read; these terms should be central to the message and necessary to know in order to fully comprehend the text. </a:t>
              </a:r>
              <a:endParaRPr lang="en-US" sz="2400" dirty="0" smtClean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2338" y="320581"/>
            <a:ext cx="700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rebuchet MS"/>
                <a:cs typeface="Trebuchet MS"/>
              </a:rPr>
              <a:t>TIPS FOR SELECTING VOCABULARY to teach</a:t>
            </a:r>
            <a:endParaRPr lang="en-US" sz="24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5414" y="4289557"/>
            <a:ext cx="8659444" cy="842328"/>
            <a:chOff x="85414" y="1190617"/>
            <a:chExt cx="8659444" cy="842328"/>
          </a:xfrm>
        </p:grpSpPr>
        <p:sp>
          <p:nvSpPr>
            <p:cNvPr id="20" name="TextBox 19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target fewer vocabulary terms, but teach them in a manner that results in deep understanding of each term (less is more!).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785483"/>
            <a:ext cx="261257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DOs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52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1263189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target terms that address core ideas, or essential understandings. 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2715" y="2105517"/>
            <a:ext cx="71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While </a:t>
            </a:r>
            <a:r>
              <a:rPr lang="en-US" sz="2000" dirty="0" smtClean="0">
                <a:solidFill>
                  <a:srgbClr val="FF0000"/>
                </a:solidFill>
              </a:rPr>
              <a:t>chapter </a:t>
            </a:r>
            <a:r>
              <a:rPr lang="en-US" sz="2000" dirty="0">
                <a:solidFill>
                  <a:srgbClr val="FF0000"/>
                </a:solidFill>
              </a:rPr>
              <a:t>may contain 15–20 vocabulary terms</a:t>
            </a:r>
            <a:r>
              <a:rPr lang="en-US" sz="2000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117" y="2469341"/>
            <a:ext cx="71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…there </a:t>
            </a:r>
            <a:r>
              <a:rPr lang="en-US" sz="2000" dirty="0">
                <a:solidFill>
                  <a:srgbClr val="FF0000"/>
                </a:solidFill>
              </a:rPr>
              <a:t>may be </a:t>
            </a:r>
            <a:r>
              <a:rPr lang="en-US" sz="2000" dirty="0">
                <a:solidFill>
                  <a:srgbClr val="0000FF"/>
                </a:solidFill>
              </a:rPr>
              <a:t>only 4 or 5 </a:t>
            </a:r>
            <a:r>
              <a:rPr lang="en-US" sz="2000" dirty="0">
                <a:solidFill>
                  <a:srgbClr val="FF0000"/>
                </a:solidFill>
              </a:rPr>
              <a:t>that address critical </a:t>
            </a:r>
            <a:r>
              <a:rPr lang="en-US" sz="2000" dirty="0" smtClean="0">
                <a:solidFill>
                  <a:srgbClr val="FF0000"/>
                </a:solidFill>
              </a:rPr>
              <a:t>concepts 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5414" y="3012173"/>
            <a:ext cx="8659444" cy="842328"/>
            <a:chOff x="85414" y="1190617"/>
            <a:chExt cx="8659444" cy="842328"/>
          </a:xfrm>
        </p:grpSpPr>
        <p:sp>
          <p:nvSpPr>
            <p:cNvPr id="17" name="TextBox 1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target terms that will be used repeatedly throughout the semester.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Selecting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85414" y="3908436"/>
            <a:ext cx="8659444" cy="646331"/>
            <a:chOff x="85414" y="1190617"/>
            <a:chExt cx="8659444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7842" y="1201948"/>
              <a:ext cx="8097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differentiate between </a:t>
              </a:r>
              <a:r>
                <a:rPr lang="en-US" sz="2400" dirty="0" smtClean="0">
                  <a:solidFill>
                    <a:srgbClr val="0000FF"/>
                  </a:solidFill>
                </a:rPr>
                <a:t>terms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259116" y="4425917"/>
            <a:ext cx="7638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A0980"/>
                </a:solidFill>
              </a:rPr>
              <a:t>PREVIOUSLY TAUGHT TERMS </a:t>
            </a:r>
            <a:r>
              <a:rPr lang="en-US" sz="2000" dirty="0" smtClean="0">
                <a:solidFill>
                  <a:srgbClr val="6A0980"/>
                </a:solidFill>
              </a:rPr>
              <a:t>to review that are critical to the </a:t>
            </a:r>
          </a:p>
          <a:p>
            <a:r>
              <a:rPr lang="en-US" sz="2000" dirty="0" smtClean="0">
                <a:solidFill>
                  <a:srgbClr val="6A0980"/>
                </a:solidFill>
              </a:rPr>
              <a:t>up-coming lesson</a:t>
            </a:r>
            <a:endParaRPr lang="en-US" dirty="0">
              <a:solidFill>
                <a:srgbClr val="6A098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9117" y="5276822"/>
            <a:ext cx="7166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A0980"/>
                </a:solidFill>
              </a:rPr>
              <a:t>NEW TERMS </a:t>
            </a:r>
            <a:r>
              <a:rPr lang="en-US" sz="2000" dirty="0" smtClean="0">
                <a:solidFill>
                  <a:srgbClr val="6A0980"/>
                </a:solidFill>
              </a:rPr>
              <a:t>that are central to the lesson that ALL students should know by the end of the lesson</a:t>
            </a:r>
            <a:endParaRPr lang="en-US" dirty="0">
              <a:solidFill>
                <a:srgbClr val="6A098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9117" y="6127728"/>
            <a:ext cx="7166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A0980"/>
                </a:solidFill>
              </a:rPr>
              <a:t>ALTERNATIVE  terms </a:t>
            </a:r>
            <a:r>
              <a:rPr lang="en-US" sz="2000" dirty="0" smtClean="0">
                <a:solidFill>
                  <a:srgbClr val="6A0980"/>
                </a:solidFill>
              </a:rPr>
              <a:t>representing specialized knowledge that ADVANCED STUDENTS will learn</a:t>
            </a:r>
            <a:endParaRPr lang="en-US" dirty="0">
              <a:solidFill>
                <a:srgbClr val="6A098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785483"/>
            <a:ext cx="261257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DO</a:t>
            </a: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6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23655" y="1317618"/>
            <a:ext cx="8969510" cy="914900"/>
            <a:chOff x="85414" y="1118045"/>
            <a:chExt cx="8969510" cy="914900"/>
          </a:xfrm>
        </p:grpSpPr>
        <p:sp>
          <p:nvSpPr>
            <p:cNvPr id="31" name="TextBox 30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/>
                <a:t> </a:t>
              </a:r>
              <a:r>
                <a:rPr lang="en-US" sz="2400" dirty="0"/>
                <a:t>target terms from textbooks just because they are highlighted in some way (italicized, boldface print, etc.</a:t>
              </a:r>
              <a:r>
                <a:rPr lang="en-US" sz="2400" dirty="0" smtClean="0"/>
                <a:t>). </a:t>
              </a:r>
              <a:endParaRPr lang="en-US" sz="2400" dirty="0">
                <a:solidFill>
                  <a:srgbClr val="6A098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       </a:t>
            </a:r>
            <a:r>
              <a:rPr lang="en-US" sz="1600" b="1" dirty="0" smtClean="0">
                <a:latin typeface="Trebuchet MS"/>
                <a:cs typeface="Trebuchet MS"/>
              </a:rPr>
              <a:t>Tips for Selecting  Vocabulary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23655" y="2403489"/>
            <a:ext cx="8969510" cy="914900"/>
            <a:chOff x="85414" y="1118045"/>
            <a:chExt cx="8969510" cy="914900"/>
          </a:xfrm>
        </p:grpSpPr>
        <p:sp>
          <p:nvSpPr>
            <p:cNvPr id="44" name="TextBox 43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FF0000"/>
                  </a:solidFill>
                </a:rPr>
                <a:t>DON’T </a:t>
              </a:r>
              <a:r>
                <a:rPr lang="en-US" sz="2400" dirty="0" smtClean="0"/>
                <a:t>target </a:t>
              </a:r>
              <a:r>
                <a:rPr lang="en-US" sz="2400" dirty="0"/>
                <a:t>terms just because they appear in a list at the end of a text chapter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3655" y="3489360"/>
            <a:ext cx="8969510" cy="914900"/>
            <a:chOff x="85414" y="1118045"/>
            <a:chExt cx="8969510" cy="914900"/>
          </a:xfrm>
        </p:grpSpPr>
        <p:sp>
          <p:nvSpPr>
            <p:cNvPr id="47" name="TextBox 46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/>
                <a:t> </a:t>
              </a:r>
              <a:r>
                <a:rPr lang="en-US" sz="2400" dirty="0"/>
                <a:t>target terms that will have little utility once students have passed the test.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23655" y="4575231"/>
            <a:ext cx="8969510" cy="646331"/>
            <a:chOff x="85414" y="1118045"/>
            <a:chExt cx="8969510" cy="646331"/>
          </a:xfrm>
        </p:grpSpPr>
        <p:sp>
          <p:nvSpPr>
            <p:cNvPr id="50" name="TextBox 49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7841" y="1201948"/>
              <a:ext cx="840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/>
                <a:t> </a:t>
              </a:r>
              <a:r>
                <a:rPr lang="en-US" sz="2400" dirty="0"/>
                <a:t>target long lists of words.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23655" y="5392531"/>
            <a:ext cx="8969510" cy="646331"/>
            <a:chOff x="85414" y="1118045"/>
            <a:chExt cx="8969510" cy="646331"/>
          </a:xfrm>
        </p:grpSpPr>
        <p:sp>
          <p:nvSpPr>
            <p:cNvPr id="53" name="TextBox 52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7841" y="1201948"/>
              <a:ext cx="8407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/>
                <a:t> </a:t>
              </a:r>
              <a:r>
                <a:rPr lang="en-US" sz="2400" dirty="0"/>
                <a:t>target terms that students will rarely encounter </a:t>
              </a:r>
              <a:r>
                <a:rPr lang="en-US" sz="2400" dirty="0" smtClean="0"/>
                <a:t>again. 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3655" y="659135"/>
            <a:ext cx="48474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DON’T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75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308</Words>
  <Application>Microsoft Macintosh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Alabama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Edwin</dc:creator>
  <cp:lastModifiedBy>Ellis, Edwin</cp:lastModifiedBy>
  <cp:revision>42</cp:revision>
  <dcterms:created xsi:type="dcterms:W3CDTF">2013-07-07T13:42:50Z</dcterms:created>
  <dcterms:modified xsi:type="dcterms:W3CDTF">2013-07-08T16:08:02Z</dcterms:modified>
</cp:coreProperties>
</file>