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6858000" cx="12192000"/>
  <p:notesSz cx="6858000" cy="9144000"/>
  <p:embeddedFontLst>
    <p:embeddedFont>
      <p:font typeface="Garamond"/>
      <p:regular r:id="rId62"/>
      <p:bold r:id="rId63"/>
      <p:italic r:id="rId64"/>
      <p:boldItalic r:id="rId65"/>
    </p:embeddedFont>
    <p:embeddedFont>
      <p:font typeface="EB Garamond"/>
      <p:regular r:id="rId66"/>
      <p:bold r:id="rId67"/>
      <p:italic r:id="rId68"/>
      <p:boldItalic r:id="rId69"/>
    </p:embeddedFont>
    <p:embeddedFont>
      <p:font typeface="Open Sans"/>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ED5CBA-8CBD-4D2A-8BB0-2713F9D68E06}">
  <a:tblStyle styleId="{D2ED5CBA-8CBD-4D2A-8BB0-2713F9D68E0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boldItalic.fntdata"/><Relationship Id="rId72" Type="http://schemas.openxmlformats.org/officeDocument/2006/relationships/font" Target="fonts/OpenSans-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bold.fntdata"/><Relationship Id="rId70" Type="http://schemas.openxmlformats.org/officeDocument/2006/relationships/font" Target="fonts/OpenSans-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Garamond-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Garamond-italic.fntdata"/><Relationship Id="rId63" Type="http://schemas.openxmlformats.org/officeDocument/2006/relationships/font" Target="fonts/Garamond-bold.fntdata"/><Relationship Id="rId22" Type="http://schemas.openxmlformats.org/officeDocument/2006/relationships/slide" Target="slides/slide16.xml"/><Relationship Id="rId66" Type="http://schemas.openxmlformats.org/officeDocument/2006/relationships/font" Target="fonts/EBGaramond-regular.fntdata"/><Relationship Id="rId21" Type="http://schemas.openxmlformats.org/officeDocument/2006/relationships/slide" Target="slides/slide15.xml"/><Relationship Id="rId65" Type="http://schemas.openxmlformats.org/officeDocument/2006/relationships/font" Target="fonts/Garamond-boldItalic.fntdata"/><Relationship Id="rId24" Type="http://schemas.openxmlformats.org/officeDocument/2006/relationships/slide" Target="slides/slide18.xml"/><Relationship Id="rId68" Type="http://schemas.openxmlformats.org/officeDocument/2006/relationships/font" Target="fonts/EBGaramond-italic.fntdata"/><Relationship Id="rId23" Type="http://schemas.openxmlformats.org/officeDocument/2006/relationships/slide" Target="slides/slide17.xml"/><Relationship Id="rId67" Type="http://schemas.openxmlformats.org/officeDocument/2006/relationships/font" Target="fonts/EBGaramond-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EBGaramond-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3b642f138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ge3b642f138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c68d7636fc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c68d7636fc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68d7636fc_0_216:notes"/>
          <p:cNvSpPr/>
          <p:nvPr>
            <p:ph idx="2" type="sldImg"/>
          </p:nvPr>
        </p:nvSpPr>
        <p:spPr>
          <a:xfrm>
            <a:off x="110050" y="490538"/>
            <a:ext cx="6638100" cy="3735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c68d7636fc_0_216:notes"/>
          <p:cNvSpPr txBox="1"/>
          <p:nvPr>
            <p:ph idx="1" type="body"/>
          </p:nvPr>
        </p:nvSpPr>
        <p:spPr>
          <a:xfrm>
            <a:off x="464255" y="4400549"/>
            <a:ext cx="5953500" cy="4965600"/>
          </a:xfrm>
          <a:prstGeom prst="rect">
            <a:avLst/>
          </a:prstGeom>
          <a:noFill/>
          <a:ln>
            <a:noFill/>
          </a:ln>
        </p:spPr>
        <p:txBody>
          <a:bodyPr anchorCtr="0" anchor="t" bIns="45700" lIns="91425" spcFirstLastPara="1" rIns="91425" wrap="square" tIns="45700">
            <a:noAutofit/>
          </a:bodyPr>
          <a:lstStyle/>
          <a:p>
            <a:pPr indent="0" lvl="0" marL="0" marR="0" rtl="0" algn="l">
              <a:lnSpc>
                <a:spcPct val="105555"/>
              </a:lnSpc>
              <a:spcBef>
                <a:spcPts val="0"/>
              </a:spcBef>
              <a:spcAft>
                <a:spcPts val="0"/>
              </a:spcAft>
              <a:buClr>
                <a:schemeClr val="dk1"/>
              </a:buClr>
              <a:buSzPts val="1800"/>
              <a:buFont typeface="Times New Roman"/>
              <a:buNone/>
            </a:pPr>
            <a:r>
              <a:rPr b="1" lang="en-US" sz="1800">
                <a:latin typeface="Times New Roman"/>
                <a:ea typeface="Times New Roman"/>
                <a:cs typeface="Times New Roman"/>
                <a:sym typeface="Times New Roman"/>
              </a:rPr>
              <a:t>Trainer Notes </a:t>
            </a:r>
            <a:endParaRPr sz="1800">
              <a:latin typeface="Times New Roman"/>
              <a:ea typeface="Times New Roman"/>
              <a:cs typeface="Times New Roman"/>
              <a:sym typeface="Times New Roman"/>
            </a:endParaRPr>
          </a:p>
          <a:p>
            <a:pPr indent="-113894" lvl="0" marL="113894" rtl="0" algn="l">
              <a:lnSpc>
                <a:spcPct val="105555"/>
              </a:lnSpc>
              <a:spcBef>
                <a:spcPts val="300"/>
              </a:spcBef>
              <a:spcAft>
                <a:spcPts val="0"/>
              </a:spcAft>
              <a:buClr>
                <a:schemeClr val="dk1"/>
              </a:buClr>
              <a:buSzPts val="1800"/>
              <a:buFont typeface="Times New Roman"/>
              <a:buChar char="•"/>
            </a:pPr>
            <a:r>
              <a:rPr lang="en-US" sz="1800">
                <a:latin typeface="Times New Roman"/>
                <a:ea typeface="Times New Roman"/>
                <a:cs typeface="Times New Roman"/>
                <a:sym typeface="Times New Roman"/>
              </a:rPr>
              <a:t>Briefly review the Simple View of Reading, described in the introduction as a connection to LETRS, and the foundations developed in the early literacy period needed for a successful transition to early reading and writing.</a:t>
            </a:r>
            <a:endParaRPr/>
          </a:p>
          <a:p>
            <a:pPr indent="-113894" lvl="0" marL="113894" rtl="0" algn="l">
              <a:lnSpc>
                <a:spcPct val="105555"/>
              </a:lnSpc>
              <a:spcBef>
                <a:spcPts val="300"/>
              </a:spcBef>
              <a:spcAft>
                <a:spcPts val="0"/>
              </a:spcAft>
              <a:buClr>
                <a:schemeClr val="dk1"/>
              </a:buClr>
              <a:buSzPts val="1800"/>
              <a:buFont typeface="Times New Roman"/>
              <a:buChar char="•"/>
            </a:pPr>
            <a:r>
              <a:rPr lang="en-US" sz="1800">
                <a:latin typeface="Times New Roman"/>
                <a:ea typeface="Times New Roman"/>
                <a:cs typeface="Times New Roman"/>
                <a:sym typeface="Times New Roman"/>
              </a:rPr>
              <a:t>Make sure to emphasize that this formula is a product (multiplied), not a sum (added). If one component is not well-developed, reading comprehension will be compromised. For example, if a student has good language comprehension but does not have word recognition skills, reading comprehension will be impacted, represented mathematically as 0 x 1 = 0.</a:t>
            </a:r>
            <a:endParaRPr/>
          </a:p>
          <a:p>
            <a:pPr indent="0" lvl="0" marL="0" rtl="0" algn="l">
              <a:lnSpc>
                <a:spcPct val="105555"/>
              </a:lnSpc>
              <a:spcBef>
                <a:spcPts val="300"/>
              </a:spcBef>
              <a:spcAft>
                <a:spcPts val="0"/>
              </a:spcAft>
              <a:buSzPts val="1400"/>
              <a:buNone/>
            </a:pPr>
            <a:r>
              <a:rPr lang="en-US" sz="1800" u="sng">
                <a:latin typeface="Times New Roman"/>
                <a:ea typeface="Times New Roman"/>
                <a:cs typeface="Times New Roman"/>
                <a:sym typeface="Times New Roman"/>
              </a:rPr>
              <a:t>References</a:t>
            </a:r>
            <a:endParaRPr sz="1800" u="none">
              <a:latin typeface="Times New Roman"/>
              <a:ea typeface="Times New Roman"/>
              <a:cs typeface="Times New Roman"/>
              <a:sym typeface="Times New Roman"/>
            </a:endParaRPr>
          </a:p>
          <a:p>
            <a:pPr indent="-344487" lvl="0" marL="344487" rtl="0" algn="l">
              <a:lnSpc>
                <a:spcPct val="105555"/>
              </a:lnSpc>
              <a:spcBef>
                <a:spcPts val="300"/>
              </a:spcBef>
              <a:spcAft>
                <a:spcPts val="0"/>
              </a:spcAft>
              <a:buSzPts val="1400"/>
              <a:buNone/>
            </a:pPr>
            <a:r>
              <a:rPr lang="en-US" sz="1800" u="none">
                <a:latin typeface="Times New Roman"/>
                <a:ea typeface="Times New Roman"/>
                <a:cs typeface="Times New Roman"/>
                <a:sym typeface="Times New Roman"/>
              </a:rPr>
              <a:t>Gough, P. B., &amp; Tunmer, W. E. (1986). Decoding, reading, and reading disability. </a:t>
            </a:r>
            <a:r>
              <a:rPr i="1" lang="en-US" sz="1800" u="none">
                <a:latin typeface="Times New Roman"/>
                <a:ea typeface="Times New Roman"/>
                <a:cs typeface="Times New Roman"/>
                <a:sym typeface="Times New Roman"/>
              </a:rPr>
              <a:t>Remedial and Special Education, 7</a:t>
            </a:r>
            <a:r>
              <a:rPr i="0" lang="en-US" sz="1800" u="none">
                <a:latin typeface="Times New Roman"/>
                <a:ea typeface="Times New Roman"/>
                <a:cs typeface="Times New Roman"/>
                <a:sym typeface="Times New Roman"/>
              </a:rPr>
              <a:t>(1), 6–10.</a:t>
            </a:r>
            <a:endParaRPr/>
          </a:p>
          <a:p>
            <a:pPr indent="-344487" lvl="0" marL="344487" rtl="0" algn="l">
              <a:lnSpc>
                <a:spcPct val="105555"/>
              </a:lnSpc>
              <a:spcBef>
                <a:spcPts val="300"/>
              </a:spcBef>
              <a:spcAft>
                <a:spcPts val="0"/>
              </a:spcAft>
              <a:buSzPts val="1400"/>
              <a:buNone/>
            </a:pPr>
            <a:r>
              <a:rPr i="0" lang="en-US" sz="1800" u="none">
                <a:latin typeface="Times New Roman"/>
                <a:ea typeface="Times New Roman"/>
                <a:cs typeface="Times New Roman"/>
                <a:sym typeface="Times New Roman"/>
              </a:rPr>
              <a:t>Hoover, W. A., &amp; Gough, P. B. (1990). The simple view of reading. </a:t>
            </a:r>
            <a:r>
              <a:rPr i="1" lang="en-US" sz="1800" u="none">
                <a:latin typeface="Times New Roman"/>
                <a:ea typeface="Times New Roman"/>
                <a:cs typeface="Times New Roman"/>
                <a:sym typeface="Times New Roman"/>
              </a:rPr>
              <a:t>Reading and Writing, 2</a:t>
            </a:r>
            <a:r>
              <a:rPr i="0" lang="en-US" sz="1800" u="none">
                <a:latin typeface="Times New Roman"/>
                <a:ea typeface="Times New Roman"/>
                <a:cs typeface="Times New Roman"/>
                <a:sym typeface="Times New Roman"/>
              </a:rPr>
              <a:t>(2), 127–160.</a:t>
            </a:r>
            <a:endParaRPr sz="1800" u="sng">
              <a:latin typeface="Times New Roman"/>
              <a:ea typeface="Times New Roman"/>
              <a:cs typeface="Times New Roman"/>
              <a:sym typeface="Times New Roman"/>
            </a:endParaRPr>
          </a:p>
        </p:txBody>
      </p:sp>
      <p:sp>
        <p:nvSpPr>
          <p:cNvPr id="156" name="Google Shape;156;gc68d7636fc_0_2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68d7636fc_0_226:notes"/>
          <p:cNvSpPr/>
          <p:nvPr>
            <p:ph idx="2" type="sldImg"/>
          </p:nvPr>
        </p:nvSpPr>
        <p:spPr>
          <a:xfrm>
            <a:off x="110050" y="490538"/>
            <a:ext cx="6638100" cy="3735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c68d7636fc_0_226:notes"/>
          <p:cNvSpPr txBox="1"/>
          <p:nvPr>
            <p:ph idx="1" type="body"/>
          </p:nvPr>
        </p:nvSpPr>
        <p:spPr>
          <a:xfrm>
            <a:off x="464255" y="4400549"/>
            <a:ext cx="5953500" cy="4284600"/>
          </a:xfrm>
          <a:prstGeom prst="rect">
            <a:avLst/>
          </a:prstGeom>
          <a:noFill/>
          <a:ln>
            <a:noFill/>
          </a:ln>
        </p:spPr>
        <p:txBody>
          <a:bodyPr anchorCtr="0" anchor="t" bIns="45700" lIns="91425" spcFirstLastPara="1" rIns="91425" wrap="square" tIns="45700">
            <a:noAutofit/>
          </a:bodyPr>
          <a:lstStyle/>
          <a:p>
            <a:pPr indent="0" lvl="0" marL="0" marR="0" rtl="0" algn="l">
              <a:lnSpc>
                <a:spcPct val="105555"/>
              </a:lnSpc>
              <a:spcBef>
                <a:spcPts val="0"/>
              </a:spcBef>
              <a:spcAft>
                <a:spcPts val="0"/>
              </a:spcAft>
              <a:buClr>
                <a:schemeClr val="dk1"/>
              </a:buClr>
              <a:buSzPts val="1800"/>
              <a:buFont typeface="Times New Roman"/>
              <a:buNone/>
            </a:pPr>
            <a:r>
              <a:rPr b="1" lang="en-US" sz="1800">
                <a:latin typeface="Times New Roman"/>
                <a:ea typeface="Times New Roman"/>
                <a:cs typeface="Times New Roman"/>
                <a:sym typeface="Times New Roman"/>
              </a:rPr>
              <a:t>Trainer Notes </a:t>
            </a:r>
            <a:endParaRPr sz="1800">
              <a:latin typeface="Times New Roman"/>
              <a:ea typeface="Times New Roman"/>
              <a:cs typeface="Times New Roman"/>
              <a:sym typeface="Times New Roman"/>
            </a:endParaRPr>
          </a:p>
          <a:p>
            <a:pPr indent="-113894" lvl="0" marL="113894" rtl="0" algn="l">
              <a:lnSpc>
                <a:spcPct val="105555"/>
              </a:lnSpc>
              <a:spcBef>
                <a:spcPts val="300"/>
              </a:spcBef>
              <a:spcAft>
                <a:spcPts val="0"/>
              </a:spcAft>
              <a:buClr>
                <a:schemeClr val="dk1"/>
              </a:buClr>
              <a:buSzPts val="1800"/>
              <a:buFont typeface="Times New Roman"/>
              <a:buChar char="•"/>
            </a:pPr>
            <a:r>
              <a:rPr lang="en-US" sz="1800">
                <a:latin typeface="Times New Roman"/>
                <a:ea typeface="Times New Roman"/>
                <a:cs typeface="Times New Roman"/>
                <a:sym typeface="Times New Roman"/>
              </a:rPr>
              <a:t>The connection to Scarborough’s Reading Rope is described in the introduction and connected to LETRS. </a:t>
            </a:r>
            <a:endParaRPr/>
          </a:p>
          <a:p>
            <a:pPr indent="-113894" lvl="0" marL="113894" rtl="0" algn="l">
              <a:lnSpc>
                <a:spcPct val="105555"/>
              </a:lnSpc>
              <a:spcBef>
                <a:spcPts val="300"/>
              </a:spcBef>
              <a:spcAft>
                <a:spcPts val="0"/>
              </a:spcAft>
              <a:buClr>
                <a:schemeClr val="dk1"/>
              </a:buClr>
              <a:buSzPts val="1800"/>
              <a:buFont typeface="Times New Roman"/>
              <a:buChar char="•"/>
            </a:pPr>
            <a:r>
              <a:rPr lang="en-US" sz="1800">
                <a:latin typeface="Times New Roman"/>
                <a:ea typeface="Times New Roman"/>
                <a:cs typeface="Times New Roman"/>
                <a:sym typeface="Times New Roman"/>
              </a:rPr>
              <a:t>The beginnings for each skill are described throughout the </a:t>
            </a:r>
            <a:r>
              <a:rPr i="1" lang="en-US" sz="1800">
                <a:latin typeface="Times New Roman"/>
                <a:ea typeface="Times New Roman"/>
                <a:cs typeface="Times New Roman"/>
                <a:sym typeface="Times New Roman"/>
              </a:rPr>
              <a:t>LETRS Early Childhood </a:t>
            </a:r>
            <a:r>
              <a:rPr lang="en-US" sz="1800">
                <a:latin typeface="Times New Roman"/>
                <a:ea typeface="Times New Roman"/>
                <a:cs typeface="Times New Roman"/>
                <a:sym typeface="Times New Roman"/>
              </a:rPr>
              <a:t>training along with the interconnected nature of skill development needed for learning to talk and learning to read and write.  </a:t>
            </a:r>
            <a:endParaRPr/>
          </a:p>
          <a:p>
            <a:pPr indent="-113894" lvl="0" marL="113894" rtl="0" algn="l">
              <a:lnSpc>
                <a:spcPct val="105555"/>
              </a:lnSpc>
              <a:spcBef>
                <a:spcPts val="300"/>
              </a:spcBef>
              <a:spcAft>
                <a:spcPts val="0"/>
              </a:spcAft>
              <a:buClr>
                <a:schemeClr val="dk1"/>
              </a:buClr>
              <a:buSzPts val="1800"/>
              <a:buFont typeface="Times New Roman"/>
              <a:buChar char="•"/>
            </a:pPr>
            <a:r>
              <a:rPr lang="en-US" sz="1800">
                <a:latin typeface="Times New Roman"/>
                <a:ea typeface="Times New Roman"/>
                <a:cs typeface="Times New Roman"/>
                <a:sym typeface="Times New Roman"/>
              </a:rPr>
              <a:t>Point out that the “rope” model details the Simple View of Reading by including the skills in each component.</a:t>
            </a:r>
            <a:endParaRPr sz="1800" u="sng">
              <a:latin typeface="Times New Roman"/>
              <a:ea typeface="Times New Roman"/>
              <a:cs typeface="Times New Roman"/>
              <a:sym typeface="Times New Roman"/>
            </a:endParaRPr>
          </a:p>
          <a:p>
            <a:pPr indent="0" lvl="0" marL="0" rtl="0" algn="l">
              <a:lnSpc>
                <a:spcPct val="105555"/>
              </a:lnSpc>
              <a:spcBef>
                <a:spcPts val="300"/>
              </a:spcBef>
              <a:spcAft>
                <a:spcPts val="0"/>
              </a:spcAft>
              <a:buSzPts val="1400"/>
              <a:buNone/>
            </a:pPr>
            <a:r>
              <a:rPr lang="en-US" sz="1800" u="sng">
                <a:latin typeface="Times New Roman"/>
                <a:ea typeface="Times New Roman"/>
                <a:cs typeface="Times New Roman"/>
                <a:sym typeface="Times New Roman"/>
              </a:rPr>
              <a:t>References</a:t>
            </a:r>
            <a:endParaRPr sz="1800" u="none">
              <a:latin typeface="Times New Roman"/>
              <a:ea typeface="Times New Roman"/>
              <a:cs typeface="Times New Roman"/>
              <a:sym typeface="Times New Roman"/>
            </a:endParaRPr>
          </a:p>
          <a:p>
            <a:pPr indent="-347662" lvl="0" marL="347662" rtl="0" algn="l">
              <a:lnSpc>
                <a:spcPct val="105555"/>
              </a:lnSpc>
              <a:spcBef>
                <a:spcPts val="300"/>
              </a:spcBef>
              <a:spcAft>
                <a:spcPts val="0"/>
              </a:spcAft>
              <a:buSzPts val="1400"/>
              <a:buNone/>
            </a:pPr>
            <a:r>
              <a:rPr b="0" i="0" lang="en-US" sz="1800" u="none" strike="noStrike">
                <a:solidFill>
                  <a:schemeClr val="dk1"/>
                </a:solidFill>
                <a:latin typeface="Times New Roman"/>
                <a:ea typeface="Times New Roman"/>
                <a:cs typeface="Times New Roman"/>
                <a:sym typeface="Times New Roman"/>
              </a:rPr>
              <a:t>Scarborough, H. (2001). Connecting early language and literacy to later reading (dis)abilities: Evidence, theory and practice. In S. B. Neuman &amp; D. K. Dickinson (Eds.), </a:t>
            </a:r>
            <a:r>
              <a:rPr b="0" i="1" lang="en-US" sz="1800" u="none" strike="noStrike">
                <a:solidFill>
                  <a:schemeClr val="dk1"/>
                </a:solidFill>
                <a:latin typeface="Times New Roman"/>
                <a:ea typeface="Times New Roman"/>
                <a:cs typeface="Times New Roman"/>
                <a:sym typeface="Times New Roman"/>
              </a:rPr>
              <a:t>Handbook of early literacy research </a:t>
            </a:r>
            <a:r>
              <a:rPr b="0" i="0" lang="en-US" sz="1800" u="none" strike="noStrike">
                <a:solidFill>
                  <a:schemeClr val="dk1"/>
                </a:solidFill>
                <a:latin typeface="Times New Roman"/>
                <a:ea typeface="Times New Roman"/>
                <a:cs typeface="Times New Roman"/>
                <a:sym typeface="Times New Roman"/>
              </a:rPr>
              <a:t>(Vol. 1) (pp. 97–110). New York, NY: Guilford Press. Used with permission.</a:t>
            </a:r>
            <a:endParaRPr sz="1800" u="sng">
              <a:latin typeface="Times New Roman"/>
              <a:ea typeface="Times New Roman"/>
              <a:cs typeface="Times New Roman"/>
              <a:sym typeface="Times New Roman"/>
            </a:endParaRPr>
          </a:p>
        </p:txBody>
      </p:sp>
      <p:sp>
        <p:nvSpPr>
          <p:cNvPr id="166" name="Google Shape;166;gc68d7636fc_0_2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68d7636fc_0_1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428625" lvl="0" marL="428625" rtl="0" algn="l">
              <a:spcBef>
                <a:spcPts val="0"/>
              </a:spcBef>
              <a:spcAft>
                <a:spcPts val="0"/>
              </a:spcAft>
              <a:buNone/>
            </a:pPr>
            <a:r>
              <a:rPr lang="en-US" sz="2700">
                <a:latin typeface="Calibri"/>
                <a:ea typeface="Calibri"/>
                <a:cs typeface="Calibri"/>
                <a:sym typeface="Calibri"/>
              </a:rPr>
              <a:t>LETRS® is a professional development course that bridges deep, meaningful research into practical classroom success.</a:t>
            </a:r>
            <a:endParaRPr/>
          </a:p>
          <a:p>
            <a:pPr indent="-428625" lvl="0" marL="428625" rtl="0" algn="l">
              <a:spcBef>
                <a:spcPts val="0"/>
              </a:spcBef>
              <a:spcAft>
                <a:spcPts val="0"/>
              </a:spcAft>
              <a:buNone/>
            </a:pPr>
            <a:r>
              <a:rPr lang="en-US" sz="2700">
                <a:latin typeface="Calibri"/>
                <a:ea typeface="Calibri"/>
                <a:cs typeface="Calibri"/>
                <a:sym typeface="Calibri"/>
              </a:rPr>
              <a:t>LETRS provides educators with the background, depth of knowledge, and tools to teach language and literacy skills to every student.</a:t>
            </a:r>
            <a:endParaRPr/>
          </a:p>
          <a:p>
            <a:pPr indent="-428625" lvl="0" marL="428625" rtl="0" algn="l">
              <a:spcBef>
                <a:spcPts val="0"/>
              </a:spcBef>
              <a:spcAft>
                <a:spcPts val="0"/>
              </a:spcAft>
              <a:buNone/>
            </a:pPr>
            <a:r>
              <a:rPr lang="en-US" sz="2700">
                <a:latin typeface="Calibri"/>
                <a:ea typeface="Calibri"/>
                <a:cs typeface="Calibri"/>
                <a:sym typeface="Calibri"/>
              </a:rPr>
              <a:t>LETRS can be used regardless of the literacy program in use.</a:t>
            </a:r>
            <a:endParaRPr/>
          </a:p>
        </p:txBody>
      </p:sp>
      <p:sp>
        <p:nvSpPr>
          <p:cNvPr id="174" name="Google Shape;174;gc68d7636fc_0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68d7636fc_0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c68d7636fc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c68d7636fc_0_404:notes"/>
          <p:cNvSpPr/>
          <p:nvPr>
            <p:ph idx="2" type="sldImg"/>
          </p:nvPr>
        </p:nvSpPr>
        <p:spPr>
          <a:xfrm>
            <a:off x="136412" y="490134"/>
            <a:ext cx="6585300" cy="3735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c68d7636fc_0_404:notes"/>
          <p:cNvSpPr txBox="1"/>
          <p:nvPr>
            <p:ph idx="1" type="body"/>
          </p:nvPr>
        </p:nvSpPr>
        <p:spPr>
          <a:xfrm>
            <a:off x="464255" y="4400550"/>
            <a:ext cx="5953500" cy="4284600"/>
          </a:xfrm>
          <a:prstGeom prst="rect">
            <a:avLst/>
          </a:prstGeom>
          <a:noFill/>
          <a:ln>
            <a:noFill/>
          </a:ln>
        </p:spPr>
        <p:txBody>
          <a:bodyPr anchorCtr="0" anchor="t" bIns="45600" lIns="91250" spcFirstLastPara="1" rIns="91250" wrap="square" tIns="45600">
            <a:noAutofit/>
          </a:bodyPr>
          <a:lstStyle/>
          <a:p>
            <a:pPr indent="0" lvl="0" marL="0" rtl="0" algn="l">
              <a:lnSpc>
                <a:spcPct val="105555"/>
              </a:lnSpc>
              <a:spcBef>
                <a:spcPts val="0"/>
              </a:spcBef>
              <a:spcAft>
                <a:spcPts val="0"/>
              </a:spcAft>
              <a:buNone/>
            </a:pPr>
            <a:r>
              <a:rPr b="1" lang="en-US" sz="1700"/>
              <a:t>Trainer Notes</a:t>
            </a:r>
            <a:endParaRPr/>
          </a:p>
          <a:p>
            <a:pPr indent="-107950" lvl="0" marL="101600" rtl="0" algn="l">
              <a:lnSpc>
                <a:spcPct val="105555"/>
              </a:lnSpc>
              <a:spcBef>
                <a:spcPts val="0"/>
              </a:spcBef>
              <a:spcAft>
                <a:spcPts val="0"/>
              </a:spcAft>
              <a:buClr>
                <a:schemeClr val="dk1"/>
              </a:buClr>
              <a:buSzPts val="1700"/>
              <a:buFont typeface="Arial"/>
              <a:buChar char="•"/>
            </a:pPr>
            <a:r>
              <a:rPr lang="en-US" sz="1700"/>
              <a:t>Review these principles briefly. Keep the developmental progression in mind and make activities brief and fun. These are </a:t>
            </a:r>
            <a:r>
              <a:rPr i="1" lang="en-US" sz="1700" u="none"/>
              <a:t>not</a:t>
            </a:r>
            <a:r>
              <a:rPr lang="en-US" sz="1700"/>
              <a:t> workbook activities. </a:t>
            </a:r>
            <a:endParaRPr/>
          </a:p>
          <a:p>
            <a:pPr indent="0" lvl="0" marL="0" rtl="0" algn="l">
              <a:lnSpc>
                <a:spcPct val="105555"/>
              </a:lnSpc>
              <a:spcBef>
                <a:spcPts val="300"/>
              </a:spcBef>
              <a:spcAft>
                <a:spcPts val="0"/>
              </a:spcAft>
              <a:buNone/>
            </a:pPr>
            <a:r>
              <a:rPr b="1" lang="en-US" sz="1700"/>
              <a:t> Speaking Points</a:t>
            </a:r>
            <a:endParaRPr/>
          </a:p>
          <a:p>
            <a:pPr indent="-107950" lvl="0" marL="101600" rtl="0" algn="l">
              <a:lnSpc>
                <a:spcPct val="105555"/>
              </a:lnSpc>
              <a:spcBef>
                <a:spcPts val="0"/>
              </a:spcBef>
              <a:spcAft>
                <a:spcPts val="0"/>
              </a:spcAft>
              <a:buClr>
                <a:schemeClr val="dk1"/>
              </a:buClr>
              <a:buSzPts val="1700"/>
              <a:buFont typeface="Arial"/>
              <a:buChar char="•"/>
            </a:pPr>
            <a:r>
              <a:rPr lang="en-US" sz="1700"/>
              <a:t>For most students, instruction takes only a few minutes for 12–20 weeks to make a difference. </a:t>
            </a:r>
            <a:endParaRPr/>
          </a:p>
          <a:p>
            <a:pPr indent="-107950" lvl="0" marL="101600" rtl="0" algn="l">
              <a:lnSpc>
                <a:spcPct val="105555"/>
              </a:lnSpc>
              <a:spcBef>
                <a:spcPts val="300"/>
              </a:spcBef>
              <a:spcAft>
                <a:spcPts val="0"/>
              </a:spcAft>
              <a:buClr>
                <a:schemeClr val="dk1"/>
              </a:buClr>
              <a:buSzPts val="1700"/>
              <a:buFont typeface="Arial"/>
              <a:buChar char="•"/>
            </a:pPr>
            <a:r>
              <a:rPr lang="en-US" sz="1700"/>
              <a:t>The goal is phoneme segmentation/blending by first grade. The oral production of sounds and words is critical.</a:t>
            </a:r>
            <a:endParaRPr sz="1700"/>
          </a:p>
        </p:txBody>
      </p:sp>
      <p:sp>
        <p:nvSpPr>
          <p:cNvPr id="188" name="Google Shape;188;gc68d7636fc_0_404: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US" sz="1400"/>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68d7636fc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c68d7636fc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c68d7636fc_0_298: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US" sz="1400"/>
              <a:t>‹#›</a:t>
            </a:fld>
            <a:endParaRPr sz="1400"/>
          </a:p>
        </p:txBody>
      </p:sp>
      <p:sp>
        <p:nvSpPr>
          <p:cNvPr id="201" name="Google Shape;201;gc68d7636fc_0_298:notes"/>
          <p:cNvSpPr/>
          <p:nvPr>
            <p:ph idx="2" type="sldImg"/>
          </p:nvPr>
        </p:nvSpPr>
        <p:spPr>
          <a:xfrm>
            <a:off x="136412" y="490134"/>
            <a:ext cx="6585300" cy="3735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gc68d7636fc_0_298:notes"/>
          <p:cNvSpPr txBox="1"/>
          <p:nvPr>
            <p:ph idx="1" type="body"/>
          </p:nvPr>
        </p:nvSpPr>
        <p:spPr>
          <a:xfrm>
            <a:off x="686099" y="4343704"/>
            <a:ext cx="5485800" cy="4113900"/>
          </a:xfrm>
          <a:prstGeom prst="rect">
            <a:avLst/>
          </a:prstGeom>
          <a:noFill/>
          <a:ln>
            <a:noFill/>
          </a:ln>
        </p:spPr>
        <p:txBody>
          <a:bodyPr anchorCtr="0" anchor="t" bIns="45600" lIns="91250" spcFirstLastPara="1" rIns="91250" wrap="square" tIns="45600">
            <a:noAutofit/>
          </a:bodyPr>
          <a:lstStyle/>
          <a:p>
            <a:pPr indent="0" lvl="0" marL="0" rtl="0" algn="l">
              <a:lnSpc>
                <a:spcPct val="105555"/>
              </a:lnSpc>
              <a:spcBef>
                <a:spcPts val="0"/>
              </a:spcBef>
              <a:spcAft>
                <a:spcPts val="0"/>
              </a:spcAft>
              <a:buNone/>
            </a:pPr>
            <a:r>
              <a:rPr b="1" lang="en-US" sz="1700">
                <a:solidFill>
                  <a:schemeClr val="dk1"/>
                </a:solidFill>
              </a:rPr>
              <a:t>Materials: </a:t>
            </a:r>
            <a:r>
              <a:rPr lang="en-US" sz="1700">
                <a:solidFill>
                  <a:schemeClr val="dk1"/>
                </a:solidFill>
              </a:rPr>
              <a:t>Magnetic discs and wands, sound boxes</a:t>
            </a:r>
            <a:endParaRPr/>
          </a:p>
          <a:p>
            <a:pPr indent="0" lvl="0" marL="0" rtl="0" algn="l">
              <a:lnSpc>
                <a:spcPct val="105555"/>
              </a:lnSpc>
              <a:spcBef>
                <a:spcPts val="300"/>
              </a:spcBef>
              <a:spcAft>
                <a:spcPts val="0"/>
              </a:spcAft>
              <a:buNone/>
            </a:pPr>
            <a:r>
              <a:rPr b="1" lang="en-US" sz="1700">
                <a:solidFill>
                  <a:schemeClr val="dk1"/>
                </a:solidFill>
              </a:rPr>
              <a:t>Trainer Notes</a:t>
            </a:r>
            <a:endParaRPr b="1" sz="1700">
              <a:solidFill>
                <a:schemeClr val="dk1"/>
              </a:solidFill>
            </a:endParaRPr>
          </a:p>
          <a:p>
            <a:pPr indent="-107950" lvl="0" marL="101600" rtl="0" algn="l">
              <a:lnSpc>
                <a:spcPct val="105555"/>
              </a:lnSpc>
              <a:spcBef>
                <a:spcPts val="0"/>
              </a:spcBef>
              <a:spcAft>
                <a:spcPts val="0"/>
              </a:spcAft>
              <a:buClr>
                <a:schemeClr val="dk1"/>
              </a:buClr>
              <a:buSzPts val="1700"/>
              <a:buFont typeface="Arial"/>
              <a:buChar char="•"/>
            </a:pPr>
            <a:r>
              <a:rPr lang="en-US" sz="1700">
                <a:solidFill>
                  <a:schemeClr val="dk1"/>
                </a:solidFill>
              </a:rPr>
              <a:t>This slide briefly reviews the strategy of Elkonin markers representing phonemes. </a:t>
            </a:r>
            <a:endParaRPr/>
          </a:p>
          <a:p>
            <a:pPr indent="-107950" lvl="0" marL="101600" rtl="0" algn="l">
              <a:lnSpc>
                <a:spcPct val="105555"/>
              </a:lnSpc>
              <a:spcBef>
                <a:spcPts val="300"/>
              </a:spcBef>
              <a:spcAft>
                <a:spcPts val="0"/>
              </a:spcAft>
              <a:buClr>
                <a:schemeClr val="dk1"/>
              </a:buClr>
              <a:buSzPts val="1700"/>
              <a:buFont typeface="Arial"/>
              <a:buChar char="•"/>
            </a:pPr>
            <a:r>
              <a:rPr lang="en-US" sz="1700">
                <a:solidFill>
                  <a:schemeClr val="dk1"/>
                </a:solidFill>
              </a:rPr>
              <a:t>The slide is animated so that the markers appear.</a:t>
            </a:r>
            <a:endParaRPr sz="1700"/>
          </a:p>
          <a:p>
            <a:pPr indent="0" lvl="0" marL="0" rtl="0" algn="l">
              <a:lnSpc>
                <a:spcPct val="105555"/>
              </a:lnSpc>
              <a:spcBef>
                <a:spcPts val="300"/>
              </a:spcBef>
              <a:spcAft>
                <a:spcPts val="0"/>
              </a:spcAft>
              <a:buNone/>
            </a:pPr>
            <a:r>
              <a:rPr b="1" lang="en-US" sz="1700"/>
              <a:t> Speaking Points</a:t>
            </a:r>
            <a:endParaRPr/>
          </a:p>
          <a:p>
            <a:pPr indent="-107950" lvl="0" marL="101600" rtl="0" algn="l">
              <a:lnSpc>
                <a:spcPct val="105555"/>
              </a:lnSpc>
              <a:spcBef>
                <a:spcPts val="0"/>
              </a:spcBef>
              <a:spcAft>
                <a:spcPts val="0"/>
              </a:spcAft>
              <a:buClr>
                <a:schemeClr val="dk1"/>
              </a:buClr>
              <a:buSzPts val="1700"/>
              <a:buFont typeface="Arial"/>
              <a:buChar char="•"/>
            </a:pPr>
            <a:r>
              <a:rPr lang="en-US" sz="1700"/>
              <a:t>The goal is to increase phonemic sensitivity and make connections that will eventually lead to phoneme-grapheme mapping. This is a fun and engaging strategy for concretizing phonemes.</a:t>
            </a:r>
            <a:endParaRPr/>
          </a:p>
          <a:p>
            <a:pPr indent="-107950" lvl="0" marL="101600" rtl="0" algn="l">
              <a:lnSpc>
                <a:spcPct val="105555"/>
              </a:lnSpc>
              <a:spcBef>
                <a:spcPts val="300"/>
              </a:spcBef>
              <a:spcAft>
                <a:spcPts val="0"/>
              </a:spcAft>
              <a:buClr>
                <a:schemeClr val="dk1"/>
              </a:buClr>
              <a:buSzPts val="1700"/>
              <a:buFont typeface="Arial"/>
              <a:buChar char="•"/>
            </a:pPr>
            <a:r>
              <a:rPr lang="en-US" sz="1700"/>
              <a:t>ant</a:t>
            </a:r>
            <a:endParaRPr/>
          </a:p>
          <a:p>
            <a:pPr indent="-107950" lvl="0" marL="101600" rtl="0" algn="l">
              <a:lnSpc>
                <a:spcPct val="105555"/>
              </a:lnSpc>
              <a:spcBef>
                <a:spcPts val="300"/>
              </a:spcBef>
              <a:spcAft>
                <a:spcPts val="0"/>
              </a:spcAft>
              <a:buClr>
                <a:schemeClr val="dk1"/>
              </a:buClr>
              <a:buSzPts val="1700"/>
              <a:buFont typeface="Arial"/>
              <a:buChar char="•"/>
            </a:pPr>
            <a:r>
              <a:rPr lang="en-US" sz="1700"/>
              <a:t>bus</a:t>
            </a:r>
            <a:endParaRPr/>
          </a:p>
          <a:p>
            <a:pPr indent="-107950" lvl="0" marL="101600" rtl="0" algn="l">
              <a:lnSpc>
                <a:spcPct val="105555"/>
              </a:lnSpc>
              <a:spcBef>
                <a:spcPts val="300"/>
              </a:spcBef>
              <a:spcAft>
                <a:spcPts val="0"/>
              </a:spcAft>
              <a:buClr>
                <a:schemeClr val="dk1"/>
              </a:buClr>
              <a:buSzPts val="1700"/>
              <a:buFont typeface="Arial"/>
              <a:buChar char="•"/>
            </a:pPr>
            <a:r>
              <a:rPr lang="en-US" sz="1700"/>
              <a:t>cat</a:t>
            </a:r>
            <a:endParaRPr/>
          </a:p>
          <a:p>
            <a:pPr indent="-107950" lvl="0" marL="101600" rtl="0" algn="l">
              <a:lnSpc>
                <a:spcPct val="105555"/>
              </a:lnSpc>
              <a:spcBef>
                <a:spcPts val="300"/>
              </a:spcBef>
              <a:spcAft>
                <a:spcPts val="0"/>
              </a:spcAft>
              <a:buClr>
                <a:schemeClr val="dk1"/>
              </a:buClr>
              <a:buSzPts val="1700"/>
              <a:buFont typeface="Arial"/>
              <a:buChar char="•"/>
            </a:pPr>
            <a:r>
              <a:rPr lang="en-US" sz="1700"/>
              <a:t>fish</a:t>
            </a:r>
            <a:endParaRPr/>
          </a:p>
          <a:p>
            <a:pPr indent="-107950" lvl="0" marL="101600" rtl="0" algn="l">
              <a:lnSpc>
                <a:spcPct val="105555"/>
              </a:lnSpc>
              <a:spcBef>
                <a:spcPts val="300"/>
              </a:spcBef>
              <a:spcAft>
                <a:spcPts val="0"/>
              </a:spcAft>
              <a:buClr>
                <a:schemeClr val="dk1"/>
              </a:buClr>
              <a:buSzPts val="1700"/>
              <a:buFont typeface="Arial"/>
              <a:buChar char="•"/>
            </a:pPr>
            <a:r>
              <a:rPr lang="en-US" sz="1700"/>
              <a:t>kite</a:t>
            </a:r>
            <a:endParaRPr/>
          </a:p>
          <a:p>
            <a:pPr indent="-107950" lvl="0" marL="101600" rtl="0" algn="l">
              <a:lnSpc>
                <a:spcPct val="105555"/>
              </a:lnSpc>
              <a:spcBef>
                <a:spcPts val="300"/>
              </a:spcBef>
              <a:spcAft>
                <a:spcPts val="0"/>
              </a:spcAft>
              <a:buClr>
                <a:schemeClr val="dk1"/>
              </a:buClr>
              <a:buSzPts val="1700"/>
              <a:buFont typeface="Arial"/>
              <a:buChar char="•"/>
            </a:pPr>
            <a:r>
              <a:rPr lang="en-US" sz="1700"/>
              <a:t>duck</a:t>
            </a:r>
            <a:endParaRPr/>
          </a:p>
          <a:p>
            <a:pPr indent="0" lvl="0" marL="101600" rtl="0" algn="l">
              <a:lnSpc>
                <a:spcPct val="105555"/>
              </a:lnSpc>
              <a:spcBef>
                <a:spcPts val="300"/>
              </a:spcBef>
              <a:spcAft>
                <a:spcPts val="0"/>
              </a:spcAft>
              <a:buClr>
                <a:schemeClr val="dk1"/>
              </a:buClr>
              <a:buSzPts val="1700"/>
              <a:buFont typeface="Arial"/>
              <a:buNone/>
            </a:pPr>
            <a:r>
              <a:t/>
            </a:r>
            <a:endParaRPr sz="17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c68d7636fc_0_308: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US" sz="1400"/>
              <a:t>‹#›</a:t>
            </a:fld>
            <a:endParaRPr sz="1400"/>
          </a:p>
        </p:txBody>
      </p:sp>
      <p:sp>
        <p:nvSpPr>
          <p:cNvPr id="212" name="Google Shape;212;gc68d7636fc_0_308:notes"/>
          <p:cNvSpPr/>
          <p:nvPr>
            <p:ph idx="2" type="sldImg"/>
          </p:nvPr>
        </p:nvSpPr>
        <p:spPr>
          <a:xfrm>
            <a:off x="136412" y="490134"/>
            <a:ext cx="6585300" cy="3735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gc68d7636fc_0_308:notes"/>
          <p:cNvSpPr txBox="1"/>
          <p:nvPr>
            <p:ph idx="1" type="body"/>
          </p:nvPr>
        </p:nvSpPr>
        <p:spPr>
          <a:xfrm>
            <a:off x="686099" y="4343704"/>
            <a:ext cx="5485800" cy="4113900"/>
          </a:xfrm>
          <a:prstGeom prst="rect">
            <a:avLst/>
          </a:prstGeom>
          <a:noFill/>
          <a:ln>
            <a:noFill/>
          </a:ln>
        </p:spPr>
        <p:txBody>
          <a:bodyPr anchorCtr="0" anchor="t" bIns="45600" lIns="91250" spcFirstLastPara="1" rIns="91250" wrap="square" tIns="45600">
            <a:noAutofit/>
          </a:bodyPr>
          <a:lstStyle/>
          <a:p>
            <a:pPr indent="0" lvl="0" marL="0" rtl="0" algn="l">
              <a:lnSpc>
                <a:spcPct val="105555"/>
              </a:lnSpc>
              <a:spcBef>
                <a:spcPts val="0"/>
              </a:spcBef>
              <a:spcAft>
                <a:spcPts val="0"/>
              </a:spcAft>
              <a:buNone/>
            </a:pPr>
            <a:r>
              <a:rPr b="1" lang="en-US" sz="1700">
                <a:solidFill>
                  <a:schemeClr val="dk1"/>
                </a:solidFill>
              </a:rPr>
              <a:t>Materials: </a:t>
            </a:r>
            <a:r>
              <a:rPr lang="en-US" sz="1700">
                <a:solidFill>
                  <a:schemeClr val="dk1"/>
                </a:solidFill>
              </a:rPr>
              <a:t>Magnetic discs and wands, sound boxes</a:t>
            </a:r>
            <a:endParaRPr/>
          </a:p>
          <a:p>
            <a:pPr indent="0" lvl="0" marL="0" rtl="0" algn="l">
              <a:lnSpc>
                <a:spcPct val="105555"/>
              </a:lnSpc>
              <a:spcBef>
                <a:spcPts val="300"/>
              </a:spcBef>
              <a:spcAft>
                <a:spcPts val="0"/>
              </a:spcAft>
              <a:buNone/>
            </a:pPr>
            <a:r>
              <a:rPr b="1" lang="en-US" sz="1700">
                <a:solidFill>
                  <a:schemeClr val="dk1"/>
                </a:solidFill>
              </a:rPr>
              <a:t>Trainer Notes</a:t>
            </a:r>
            <a:endParaRPr b="1" sz="1700">
              <a:solidFill>
                <a:schemeClr val="dk1"/>
              </a:solidFill>
            </a:endParaRPr>
          </a:p>
          <a:p>
            <a:pPr indent="-107950" lvl="0" marL="101600" rtl="0" algn="l">
              <a:lnSpc>
                <a:spcPct val="105555"/>
              </a:lnSpc>
              <a:spcBef>
                <a:spcPts val="0"/>
              </a:spcBef>
              <a:spcAft>
                <a:spcPts val="0"/>
              </a:spcAft>
              <a:buClr>
                <a:schemeClr val="dk1"/>
              </a:buClr>
              <a:buSzPts val="1700"/>
              <a:buFont typeface="Arial"/>
              <a:buChar char="•"/>
            </a:pPr>
            <a:r>
              <a:rPr lang="en-US" sz="1700">
                <a:solidFill>
                  <a:schemeClr val="dk1"/>
                </a:solidFill>
              </a:rPr>
              <a:t>This slide briefly reviews the strategy of Elkonin markers representing phonemes. </a:t>
            </a:r>
            <a:endParaRPr/>
          </a:p>
          <a:p>
            <a:pPr indent="-107950" lvl="0" marL="101600" rtl="0" algn="l">
              <a:lnSpc>
                <a:spcPct val="105555"/>
              </a:lnSpc>
              <a:spcBef>
                <a:spcPts val="300"/>
              </a:spcBef>
              <a:spcAft>
                <a:spcPts val="0"/>
              </a:spcAft>
              <a:buClr>
                <a:schemeClr val="dk1"/>
              </a:buClr>
              <a:buSzPts val="1700"/>
              <a:buFont typeface="Arial"/>
              <a:buChar char="•"/>
            </a:pPr>
            <a:r>
              <a:rPr lang="en-US" sz="1700">
                <a:solidFill>
                  <a:schemeClr val="dk1"/>
                </a:solidFill>
              </a:rPr>
              <a:t>The slide is animated so that the markers appear.</a:t>
            </a:r>
            <a:endParaRPr sz="1700"/>
          </a:p>
          <a:p>
            <a:pPr indent="0" lvl="0" marL="0" rtl="0" algn="l">
              <a:lnSpc>
                <a:spcPct val="105555"/>
              </a:lnSpc>
              <a:spcBef>
                <a:spcPts val="300"/>
              </a:spcBef>
              <a:spcAft>
                <a:spcPts val="0"/>
              </a:spcAft>
              <a:buNone/>
            </a:pPr>
            <a:r>
              <a:rPr b="1" lang="en-US" sz="1700"/>
              <a:t> Speaking Points</a:t>
            </a:r>
            <a:endParaRPr/>
          </a:p>
          <a:p>
            <a:pPr indent="-107950" lvl="0" marL="101600" rtl="0" algn="l">
              <a:lnSpc>
                <a:spcPct val="105555"/>
              </a:lnSpc>
              <a:spcBef>
                <a:spcPts val="0"/>
              </a:spcBef>
              <a:spcAft>
                <a:spcPts val="0"/>
              </a:spcAft>
              <a:buClr>
                <a:schemeClr val="dk1"/>
              </a:buClr>
              <a:buSzPts val="1700"/>
              <a:buFont typeface="Arial"/>
              <a:buChar char="•"/>
            </a:pPr>
            <a:r>
              <a:rPr lang="en-US" sz="1700"/>
              <a:t>The goal is to increase phonemic sensitivity and make connections that will eventually lead to phoneme-grapheme mapping. This is a fun and engaging strategy for concretizing phonemes.</a:t>
            </a:r>
            <a:endParaRPr/>
          </a:p>
          <a:p>
            <a:pPr indent="-107950" lvl="0" marL="101600" rtl="0" algn="l">
              <a:lnSpc>
                <a:spcPct val="105555"/>
              </a:lnSpc>
              <a:spcBef>
                <a:spcPts val="300"/>
              </a:spcBef>
              <a:spcAft>
                <a:spcPts val="0"/>
              </a:spcAft>
              <a:buClr>
                <a:schemeClr val="dk1"/>
              </a:buClr>
              <a:buSzPts val="1700"/>
              <a:buFont typeface="Arial"/>
              <a:buChar char="•"/>
            </a:pPr>
            <a:r>
              <a:rPr lang="en-US" sz="1700"/>
              <a:t>past</a:t>
            </a:r>
            <a:endParaRPr/>
          </a:p>
          <a:p>
            <a:pPr indent="-107950" lvl="0" marL="101600" rtl="0" algn="l">
              <a:lnSpc>
                <a:spcPct val="105555"/>
              </a:lnSpc>
              <a:spcBef>
                <a:spcPts val="300"/>
              </a:spcBef>
              <a:spcAft>
                <a:spcPts val="0"/>
              </a:spcAft>
              <a:buClr>
                <a:schemeClr val="dk1"/>
              </a:buClr>
              <a:buSzPts val="1700"/>
              <a:buFont typeface="Arial"/>
              <a:buChar char="•"/>
            </a:pPr>
            <a:r>
              <a:rPr lang="en-US" sz="1700"/>
              <a:t>great</a:t>
            </a:r>
            <a:endParaRPr/>
          </a:p>
          <a:p>
            <a:pPr indent="-107950" lvl="0" marL="101600" rtl="0" algn="l">
              <a:lnSpc>
                <a:spcPct val="105555"/>
              </a:lnSpc>
              <a:spcBef>
                <a:spcPts val="300"/>
              </a:spcBef>
              <a:spcAft>
                <a:spcPts val="0"/>
              </a:spcAft>
              <a:buClr>
                <a:schemeClr val="dk1"/>
              </a:buClr>
              <a:buSzPts val="1700"/>
              <a:buFont typeface="Arial"/>
              <a:buChar char="•"/>
            </a:pPr>
            <a:r>
              <a:rPr lang="en-US" sz="1700"/>
              <a:t>lamp</a:t>
            </a:r>
            <a:endParaRPr/>
          </a:p>
          <a:p>
            <a:pPr indent="-107950" lvl="0" marL="101600" rtl="0" algn="l">
              <a:lnSpc>
                <a:spcPct val="105555"/>
              </a:lnSpc>
              <a:spcBef>
                <a:spcPts val="300"/>
              </a:spcBef>
              <a:spcAft>
                <a:spcPts val="0"/>
              </a:spcAft>
              <a:buClr>
                <a:schemeClr val="dk1"/>
              </a:buClr>
              <a:buSzPts val="1700"/>
              <a:buFont typeface="Arial"/>
              <a:buChar char="•"/>
            </a:pPr>
            <a:r>
              <a:rPr lang="en-US" sz="1700"/>
              <a:t>tent</a:t>
            </a:r>
            <a:endParaRPr/>
          </a:p>
          <a:p>
            <a:pPr indent="-107950" lvl="0" marL="101600" rtl="0" algn="l">
              <a:lnSpc>
                <a:spcPct val="105555"/>
              </a:lnSpc>
              <a:spcBef>
                <a:spcPts val="300"/>
              </a:spcBef>
              <a:spcAft>
                <a:spcPts val="0"/>
              </a:spcAft>
              <a:buClr>
                <a:schemeClr val="dk1"/>
              </a:buClr>
              <a:buSzPts val="1700"/>
              <a:buFont typeface="Arial"/>
              <a:buChar char="•"/>
            </a:pPr>
            <a:r>
              <a:rPr lang="en-US" sz="1700"/>
              <a:t>frog</a:t>
            </a:r>
            <a:endParaRPr/>
          </a:p>
          <a:p>
            <a:pPr indent="-107950" lvl="0" marL="101600" rtl="0" algn="l">
              <a:lnSpc>
                <a:spcPct val="105555"/>
              </a:lnSpc>
              <a:spcBef>
                <a:spcPts val="300"/>
              </a:spcBef>
              <a:spcAft>
                <a:spcPts val="0"/>
              </a:spcAft>
              <a:buClr>
                <a:schemeClr val="dk1"/>
              </a:buClr>
              <a:buSzPts val="1700"/>
              <a:buFont typeface="Arial"/>
              <a:buChar char="•"/>
            </a:pPr>
            <a:r>
              <a:rPr lang="en-US" sz="1700"/>
              <a:t>milk</a:t>
            </a:r>
            <a:endParaRPr/>
          </a:p>
          <a:p>
            <a:pPr indent="-107950" lvl="0" marL="101600" rtl="0" algn="l">
              <a:lnSpc>
                <a:spcPct val="105555"/>
              </a:lnSpc>
              <a:spcBef>
                <a:spcPts val="300"/>
              </a:spcBef>
              <a:spcAft>
                <a:spcPts val="0"/>
              </a:spcAft>
              <a:buClr>
                <a:schemeClr val="dk1"/>
              </a:buClr>
              <a:buSzPts val="1700"/>
              <a:buFont typeface="Arial"/>
              <a:buChar char="•"/>
            </a:pPr>
            <a:r>
              <a:rPr lang="en-US" sz="1700"/>
              <a:t>bunch</a:t>
            </a:r>
            <a:endParaRPr/>
          </a:p>
          <a:p>
            <a:pPr indent="0" lvl="0" marL="101600" rtl="0" algn="l">
              <a:lnSpc>
                <a:spcPct val="105555"/>
              </a:lnSpc>
              <a:spcBef>
                <a:spcPts val="300"/>
              </a:spcBef>
              <a:spcAft>
                <a:spcPts val="0"/>
              </a:spcAft>
              <a:buClr>
                <a:schemeClr val="dk1"/>
              </a:buClr>
              <a:buSzPts val="1700"/>
              <a:buFont typeface="Arial"/>
              <a:buNone/>
            </a:pPr>
            <a:r>
              <a:t/>
            </a:r>
            <a:endParaRPr sz="1700"/>
          </a:p>
          <a:p>
            <a:pPr indent="0" lvl="0" marL="101600" rtl="0" algn="l">
              <a:lnSpc>
                <a:spcPct val="105555"/>
              </a:lnSpc>
              <a:spcBef>
                <a:spcPts val="300"/>
              </a:spcBef>
              <a:spcAft>
                <a:spcPts val="0"/>
              </a:spcAft>
              <a:buClr>
                <a:schemeClr val="dk1"/>
              </a:buClr>
              <a:buSzPts val="1700"/>
              <a:buFont typeface="Arial"/>
              <a:buNone/>
            </a:pPr>
            <a:r>
              <a:t/>
            </a:r>
            <a:endParaRPr sz="17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68d7636fc_0_319: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US" sz="1400"/>
              <a:t>‹#›</a:t>
            </a:fld>
            <a:endParaRPr sz="1400"/>
          </a:p>
        </p:txBody>
      </p:sp>
      <p:sp>
        <p:nvSpPr>
          <p:cNvPr id="224" name="Google Shape;224;gc68d7636fc_0_319:notes"/>
          <p:cNvSpPr/>
          <p:nvPr>
            <p:ph idx="2" type="sldImg"/>
          </p:nvPr>
        </p:nvSpPr>
        <p:spPr>
          <a:xfrm>
            <a:off x="217678" y="680311"/>
            <a:ext cx="6413400" cy="3639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gc68d7636fc_0_319:notes"/>
          <p:cNvSpPr txBox="1"/>
          <p:nvPr>
            <p:ph idx="1" type="body"/>
          </p:nvPr>
        </p:nvSpPr>
        <p:spPr>
          <a:xfrm>
            <a:off x="461229" y="4652329"/>
            <a:ext cx="6009300" cy="3867900"/>
          </a:xfrm>
          <a:prstGeom prst="rect">
            <a:avLst/>
          </a:prstGeom>
          <a:noFill/>
          <a:ln>
            <a:noFill/>
          </a:ln>
        </p:spPr>
        <p:txBody>
          <a:bodyPr anchorCtr="0" anchor="t" bIns="45600" lIns="91250" spcFirstLastPara="1" rIns="91250" wrap="square" tIns="45600">
            <a:noAutofit/>
          </a:bodyPr>
          <a:lstStyle/>
          <a:p>
            <a:pPr indent="0" lvl="0" marL="0" rtl="0" algn="l">
              <a:lnSpc>
                <a:spcPct val="105555"/>
              </a:lnSpc>
              <a:spcBef>
                <a:spcPts val="0"/>
              </a:spcBef>
              <a:spcAft>
                <a:spcPts val="0"/>
              </a:spcAft>
              <a:buNone/>
            </a:pPr>
            <a:r>
              <a:rPr b="1" lang="en-US" sz="1700"/>
              <a:t>Trainer Notes</a:t>
            </a:r>
            <a:endParaRPr/>
          </a:p>
          <a:p>
            <a:pPr indent="-107950" lvl="0" marL="101600" rtl="0" algn="l">
              <a:lnSpc>
                <a:spcPct val="105555"/>
              </a:lnSpc>
              <a:spcBef>
                <a:spcPts val="0"/>
              </a:spcBef>
              <a:spcAft>
                <a:spcPts val="0"/>
              </a:spcAft>
              <a:buClr>
                <a:schemeClr val="dk1"/>
              </a:buClr>
              <a:buSzPts val="1700"/>
              <a:buFont typeface="Arial"/>
              <a:buChar char="•"/>
            </a:pPr>
            <a:r>
              <a:rPr lang="en-US" sz="1700"/>
              <a:t>Start by showing participants how to map the sounds of the word </a:t>
            </a:r>
            <a:r>
              <a:rPr i="1" lang="en-US" sz="1700"/>
              <a:t>champ</a:t>
            </a:r>
            <a:r>
              <a:rPr lang="en-US" sz="1700"/>
              <a:t> with colored blocks onto the grid, saying each individual sound as you move the blocks. Each box represents one phoneme or speech sound. Once the sounds are mapped, move the blocks up and write in the letter or letter combination that represents each phoneme. </a:t>
            </a:r>
            <a:endParaRPr/>
          </a:p>
          <a:p>
            <a:pPr indent="-222250" lvl="2" marL="355600" rtl="0" algn="l">
              <a:lnSpc>
                <a:spcPct val="105555"/>
              </a:lnSpc>
              <a:spcBef>
                <a:spcPts val="300"/>
              </a:spcBef>
              <a:spcAft>
                <a:spcPts val="0"/>
              </a:spcAft>
              <a:buClr>
                <a:schemeClr val="dk1"/>
              </a:buClr>
              <a:buSzPts val="1700"/>
              <a:buFont typeface="Calibri"/>
              <a:buAutoNum type="arabicPeriod"/>
            </a:pPr>
            <a:r>
              <a:rPr lang="en-US" sz="1700"/>
              <a:t>Move the blocks onto the grid to segment individual speech sounds.</a:t>
            </a:r>
            <a:endParaRPr/>
          </a:p>
          <a:p>
            <a:pPr indent="-222250" lvl="2" marL="355600" rtl="0" algn="l">
              <a:lnSpc>
                <a:spcPct val="105555"/>
              </a:lnSpc>
              <a:spcBef>
                <a:spcPts val="300"/>
              </a:spcBef>
              <a:spcAft>
                <a:spcPts val="0"/>
              </a:spcAft>
              <a:buClr>
                <a:schemeClr val="dk1"/>
              </a:buClr>
              <a:buSzPts val="1700"/>
              <a:buFont typeface="Calibri"/>
              <a:buAutoNum type="arabicPeriod"/>
            </a:pPr>
            <a:r>
              <a:rPr lang="en-US" sz="1700"/>
              <a:t>Move each block above the grid, writing in the letter patterns that represent each speech sound.</a:t>
            </a:r>
            <a:endParaRPr/>
          </a:p>
          <a:p>
            <a:pPr indent="-107950" lvl="0" marL="101600" rtl="0" algn="l">
              <a:lnSpc>
                <a:spcPct val="105555"/>
              </a:lnSpc>
              <a:spcBef>
                <a:spcPts val="300"/>
              </a:spcBef>
              <a:spcAft>
                <a:spcPts val="0"/>
              </a:spcAft>
              <a:buClr>
                <a:schemeClr val="dk1"/>
              </a:buClr>
              <a:buSzPts val="1700"/>
              <a:buFont typeface="Arial"/>
              <a:buChar char="•"/>
            </a:pPr>
            <a:r>
              <a:rPr lang="en-US" sz="1700"/>
              <a:t>Ask participants to watch as you complete this example. This is the I DO part of the lesson.</a:t>
            </a:r>
            <a:endParaRPr/>
          </a:p>
          <a:p>
            <a:pPr indent="-107950" lvl="0" marL="101600" rtl="0" algn="l">
              <a:lnSpc>
                <a:spcPct val="105555"/>
              </a:lnSpc>
              <a:spcBef>
                <a:spcPts val="300"/>
              </a:spcBef>
              <a:spcAft>
                <a:spcPts val="0"/>
              </a:spcAft>
              <a:buClr>
                <a:schemeClr val="dk1"/>
              </a:buClr>
              <a:buSzPts val="1700"/>
              <a:buFont typeface="Arial"/>
              <a:buChar char="•"/>
            </a:pPr>
            <a:r>
              <a:rPr lang="en-US" sz="1700"/>
              <a:t>Next, have participants take materials to practice this activity with a partner. </a:t>
            </a:r>
            <a:endParaRPr/>
          </a:p>
          <a:p>
            <a:pPr indent="-107950" lvl="0" marL="101600" rtl="0" algn="l">
              <a:lnSpc>
                <a:spcPct val="105555"/>
              </a:lnSpc>
              <a:spcBef>
                <a:spcPts val="300"/>
              </a:spcBef>
              <a:spcAft>
                <a:spcPts val="0"/>
              </a:spcAft>
              <a:buClr>
                <a:schemeClr val="dk1"/>
              </a:buClr>
              <a:buSzPts val="1700"/>
              <a:buFont typeface="Arial"/>
              <a:buChar char="•"/>
            </a:pPr>
            <a:r>
              <a:rPr lang="en-US" sz="1700"/>
              <a:t>They will need Elkonin boxes, (magnetic) chips, (magnetic) wand, and a list of words.</a:t>
            </a:r>
            <a:endParaRPr/>
          </a:p>
          <a:p>
            <a:pPr indent="-107950" lvl="0" marL="101600" rtl="0" algn="l">
              <a:lnSpc>
                <a:spcPct val="105555"/>
              </a:lnSpc>
              <a:spcBef>
                <a:spcPts val="300"/>
              </a:spcBef>
              <a:spcAft>
                <a:spcPts val="0"/>
              </a:spcAft>
              <a:buClr>
                <a:schemeClr val="dk1"/>
              </a:buClr>
              <a:buSzPts val="1700"/>
              <a:buFont typeface="Arial"/>
              <a:buChar char="•"/>
            </a:pPr>
            <a:r>
              <a:rPr lang="en-US" sz="1700"/>
              <a:t>Leave this slide showing so that participants can follow the “tap it, map it, graph it” format.</a:t>
            </a:r>
            <a:endParaRPr b="1" sz="1700"/>
          </a:p>
          <a:p>
            <a:pPr indent="0" lvl="0" marL="0" rtl="0" algn="l">
              <a:lnSpc>
                <a:spcPct val="105555"/>
              </a:lnSpc>
              <a:spcBef>
                <a:spcPts val="300"/>
              </a:spcBef>
              <a:spcAft>
                <a:spcPts val="0"/>
              </a:spcAft>
              <a:buNone/>
            </a:pPr>
            <a:r>
              <a:rPr b="1" lang="en-US" sz="1700"/>
              <a:t> Speaking Points</a:t>
            </a:r>
            <a:endParaRPr/>
          </a:p>
          <a:p>
            <a:pPr indent="-107950" lvl="0" marL="101600" rtl="0" algn="l">
              <a:lnSpc>
                <a:spcPct val="105555"/>
              </a:lnSpc>
              <a:spcBef>
                <a:spcPts val="0"/>
              </a:spcBef>
              <a:spcAft>
                <a:spcPts val="0"/>
              </a:spcAft>
              <a:buClr>
                <a:schemeClr val="dk1"/>
              </a:buClr>
              <a:buSzPts val="1700"/>
              <a:buFont typeface="Arial"/>
              <a:buChar char="•"/>
            </a:pPr>
            <a:r>
              <a:rPr b="0" lang="en-US" sz="1700" u="none"/>
              <a:t>The big idea here is to increase phonemic sensitivity and make connections with the sound-spelling connection.</a:t>
            </a:r>
            <a:endParaRPr/>
          </a:p>
          <a:p>
            <a:pPr indent="-107950" lvl="0" marL="101600" rtl="0" algn="l">
              <a:lnSpc>
                <a:spcPct val="105555"/>
              </a:lnSpc>
              <a:spcBef>
                <a:spcPts val="300"/>
              </a:spcBef>
              <a:spcAft>
                <a:spcPts val="0"/>
              </a:spcAft>
              <a:buClr>
                <a:schemeClr val="dk1"/>
              </a:buClr>
              <a:buSzPts val="1700"/>
              <a:buFont typeface="Arial"/>
              <a:buChar char="•"/>
            </a:pPr>
            <a:r>
              <a:rPr lang="en-US" sz="1700"/>
              <a:t>This slide is animated to show the progression of mapping sounds (phonemes) to letters (graphemes).</a:t>
            </a:r>
            <a:endParaRPr/>
          </a:p>
          <a:p>
            <a:pPr indent="-107950" lvl="0" marL="101600" rtl="0" algn="l">
              <a:lnSpc>
                <a:spcPct val="105555"/>
              </a:lnSpc>
              <a:spcBef>
                <a:spcPts val="300"/>
              </a:spcBef>
              <a:spcAft>
                <a:spcPts val="0"/>
              </a:spcAft>
              <a:buClr>
                <a:schemeClr val="dk1"/>
              </a:buClr>
              <a:buSzPts val="1700"/>
              <a:buFont typeface="Arial"/>
              <a:buChar char="•"/>
            </a:pPr>
            <a:r>
              <a:rPr lang="en-US" sz="1700"/>
              <a:t>Kathi Grace has developed this technique into a program of instruction (Grace, 2007).</a:t>
            </a:r>
            <a:endParaRPr/>
          </a:p>
          <a:p>
            <a:pPr indent="-228600" lvl="0" marL="228600" rtl="0" algn="l">
              <a:lnSpc>
                <a:spcPct val="105555"/>
              </a:lnSpc>
              <a:spcBef>
                <a:spcPts val="300"/>
              </a:spcBef>
              <a:spcAft>
                <a:spcPts val="0"/>
              </a:spcAft>
              <a:buNone/>
            </a:pPr>
            <a:r>
              <a:rPr lang="en-US" sz="1700" u="sng"/>
              <a:t>Reference</a:t>
            </a:r>
            <a:endParaRPr/>
          </a:p>
          <a:p>
            <a:pPr indent="-330200" lvl="0" marL="330200" rtl="0" algn="l">
              <a:lnSpc>
                <a:spcPct val="105555"/>
              </a:lnSpc>
              <a:spcBef>
                <a:spcPts val="300"/>
              </a:spcBef>
              <a:spcAft>
                <a:spcPts val="0"/>
              </a:spcAft>
              <a:buNone/>
            </a:pPr>
            <a:r>
              <a:rPr lang="en-US" sz="1700"/>
              <a:t>Grace, K. (2007). </a:t>
            </a:r>
            <a:r>
              <a:rPr i="1" lang="en-US" sz="1700"/>
              <a:t>Phonics and spelling through phoneme-grapheme mapping</a:t>
            </a:r>
            <a:r>
              <a:rPr lang="en-US" sz="1700"/>
              <a:t>. Longmont, CO: Sopris West Educational Services.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c3dd0e0601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c3dd0e060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e2a6095ebd_1_8:notes"/>
          <p:cNvSpPr txBox="1"/>
          <p:nvPr>
            <p:ph idx="12" type="sldNum"/>
          </p:nvPr>
        </p:nvSpPr>
        <p:spPr>
          <a:xfrm>
            <a:off x="3884613" y="8685214"/>
            <a:ext cx="2971800" cy="459000"/>
          </a:xfrm>
          <a:prstGeom prst="rect">
            <a:avLst/>
          </a:prstGeom>
          <a:noFill/>
          <a:ln>
            <a:noFill/>
          </a:ln>
        </p:spPr>
        <p:txBody>
          <a:bodyPr anchorCtr="0" anchor="b" bIns="45525" lIns="91075" spcFirstLastPara="1" rIns="91075" wrap="square" tIns="45525">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45" name="Google Shape;245;ge2a6095ebd_1_8:notes"/>
          <p:cNvSpPr/>
          <p:nvPr>
            <p:ph idx="2" type="sldImg"/>
          </p:nvPr>
        </p:nvSpPr>
        <p:spPr>
          <a:xfrm>
            <a:off x="247793" y="559405"/>
            <a:ext cx="6340200" cy="3622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ge2a6095ebd_1_8:notes"/>
          <p:cNvSpPr txBox="1"/>
          <p:nvPr>
            <p:ph idx="1" type="body"/>
          </p:nvPr>
        </p:nvSpPr>
        <p:spPr>
          <a:xfrm>
            <a:off x="407545" y="4400551"/>
            <a:ext cx="6000900" cy="3600600"/>
          </a:xfrm>
          <a:prstGeom prst="rect">
            <a:avLst/>
          </a:prstGeom>
          <a:noFill/>
          <a:ln>
            <a:noFill/>
          </a:ln>
        </p:spPr>
        <p:txBody>
          <a:bodyPr anchorCtr="0" anchor="t" bIns="45525" lIns="91075" spcFirstLastPara="1" rIns="91075" wrap="square" tIns="45525">
            <a:noAutofit/>
          </a:bodyPr>
          <a:lstStyle/>
          <a:p>
            <a:pPr indent="0" lvl="0" marL="0" rtl="0" algn="l">
              <a:lnSpc>
                <a:spcPct val="105555"/>
              </a:lnSpc>
              <a:spcBef>
                <a:spcPts val="0"/>
              </a:spcBef>
              <a:spcAft>
                <a:spcPts val="0"/>
              </a:spcAft>
              <a:buSzPts val="1300"/>
              <a:buNone/>
            </a:pPr>
            <a:r>
              <a:rPr b="1" lang="en-US" sz="1700">
                <a:latin typeface="Calibri"/>
                <a:ea typeface="Calibri"/>
                <a:cs typeface="Calibri"/>
                <a:sym typeface="Calibri"/>
              </a:rPr>
              <a:t>Trainer Notes</a:t>
            </a:r>
            <a:endParaRPr/>
          </a:p>
          <a:p>
            <a:pPr indent="-107950" lvl="0" marL="101600" rtl="0" algn="l">
              <a:lnSpc>
                <a:spcPct val="105555"/>
              </a:lnSpc>
              <a:spcBef>
                <a:spcPts val="0"/>
              </a:spcBef>
              <a:spcAft>
                <a:spcPts val="0"/>
              </a:spcAft>
              <a:buClr>
                <a:schemeClr val="dk1"/>
              </a:buClr>
              <a:buSzPts val="1700"/>
              <a:buFont typeface="Arial"/>
              <a:buChar char="•"/>
            </a:pPr>
            <a:r>
              <a:rPr lang="en-US" sz="1700">
                <a:latin typeface="Calibri"/>
                <a:ea typeface="Calibri"/>
                <a:cs typeface="Calibri"/>
                <a:sym typeface="Calibri"/>
              </a:rPr>
              <a:t>Have participants draw a multiple-meaning web on the blank side of the phoneme-grapheme mapping grid. Then, instruct them to work with the people at their table to come up with </a:t>
            </a:r>
            <a:r>
              <a:rPr i="1" lang="en-US" sz="1700">
                <a:latin typeface="Calibri"/>
                <a:ea typeface="Calibri"/>
                <a:cs typeface="Calibri"/>
                <a:sym typeface="Calibri"/>
              </a:rPr>
              <a:t>at least </a:t>
            </a:r>
            <a:r>
              <a:rPr lang="en-US" sz="1700">
                <a:latin typeface="Calibri"/>
                <a:ea typeface="Calibri"/>
                <a:cs typeface="Calibri"/>
                <a:sym typeface="Calibri"/>
              </a:rPr>
              <a:t>five different meanings for the word </a:t>
            </a:r>
            <a:r>
              <a:rPr i="1" lang="en-US" sz="1700">
                <a:latin typeface="Calibri"/>
                <a:ea typeface="Calibri"/>
                <a:cs typeface="Calibri"/>
                <a:sym typeface="Calibri"/>
              </a:rPr>
              <a:t>pitch</a:t>
            </a:r>
            <a:r>
              <a:rPr lang="en-US" sz="1700">
                <a:latin typeface="Calibri"/>
                <a:ea typeface="Calibri"/>
                <a:cs typeface="Calibri"/>
                <a:sym typeface="Calibri"/>
              </a:rPr>
              <a:t>. </a:t>
            </a:r>
            <a:endParaRPr/>
          </a:p>
          <a:p>
            <a:pPr indent="-107950" lvl="0" marL="101600" rtl="0" algn="l">
              <a:lnSpc>
                <a:spcPct val="105555"/>
              </a:lnSpc>
              <a:spcBef>
                <a:spcPts val="300"/>
              </a:spcBef>
              <a:spcAft>
                <a:spcPts val="0"/>
              </a:spcAft>
              <a:buClr>
                <a:schemeClr val="dk1"/>
              </a:buClr>
              <a:buSzPts val="1700"/>
              <a:buFont typeface="Arial"/>
              <a:buChar char="•"/>
            </a:pPr>
            <a:r>
              <a:rPr lang="en-US" sz="1700">
                <a:latin typeface="Calibri"/>
                <a:ea typeface="Calibri"/>
                <a:cs typeface="Calibri"/>
                <a:sym typeface="Calibri"/>
              </a:rPr>
              <a:t>The slide is animated to show possible answers once participants are done.</a:t>
            </a:r>
            <a:endParaRPr sz="170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e3b642f138_0_5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e3b642f138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e3b642f138_0_5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e3b642f138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c6d8b19f00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c6d8b19f0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c68d7636fc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c68d7636f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68d7636fc_0_442:notes"/>
          <p:cNvSpPr/>
          <p:nvPr>
            <p:ph idx="2" type="sldImg"/>
          </p:nvPr>
        </p:nvSpPr>
        <p:spPr>
          <a:xfrm>
            <a:off x="150797" y="482298"/>
            <a:ext cx="6556500" cy="3746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5" name="Google Shape;325;gc68d7636fc_0_442:notes"/>
          <p:cNvSpPr txBox="1"/>
          <p:nvPr>
            <p:ph idx="1" type="body"/>
          </p:nvPr>
        </p:nvSpPr>
        <p:spPr>
          <a:xfrm>
            <a:off x="463758" y="4400551"/>
            <a:ext cx="5972700" cy="4743300"/>
          </a:xfrm>
          <a:prstGeom prst="rect">
            <a:avLst/>
          </a:prstGeom>
          <a:noFill/>
          <a:ln>
            <a:noFill/>
          </a:ln>
        </p:spPr>
        <p:txBody>
          <a:bodyPr anchorCtr="0" anchor="t" bIns="45525" lIns="91075" spcFirstLastPara="1" rIns="91075" wrap="square" tIns="45525">
            <a:noAutofit/>
          </a:bodyPr>
          <a:lstStyle/>
          <a:p>
            <a:pPr indent="0" lvl="0" marL="0" rtl="0" algn="l">
              <a:lnSpc>
                <a:spcPct val="105555"/>
              </a:lnSpc>
              <a:spcBef>
                <a:spcPts val="0"/>
              </a:spcBef>
              <a:spcAft>
                <a:spcPts val="0"/>
              </a:spcAft>
              <a:buNone/>
            </a:pPr>
            <a:r>
              <a:rPr b="1" lang="en-US" sz="1700">
                <a:latin typeface="Calibri"/>
                <a:ea typeface="Calibri"/>
                <a:cs typeface="Calibri"/>
                <a:sym typeface="Calibri"/>
              </a:rPr>
              <a:t> Speaking Points</a:t>
            </a:r>
            <a:endParaRPr/>
          </a:p>
          <a:p>
            <a:pPr indent="-107950" lvl="0" marL="101600" rtl="0" algn="l">
              <a:lnSpc>
                <a:spcPct val="105555"/>
              </a:lnSpc>
              <a:spcBef>
                <a:spcPts val="0"/>
              </a:spcBef>
              <a:spcAft>
                <a:spcPts val="0"/>
              </a:spcAft>
              <a:buClr>
                <a:schemeClr val="dk1"/>
              </a:buClr>
              <a:buSzPts val="1700"/>
              <a:buFont typeface="Arial"/>
              <a:buChar char="•"/>
            </a:pPr>
            <a:r>
              <a:rPr i="1" lang="en-US" sz="1700">
                <a:latin typeface="Calibri"/>
                <a:ea typeface="Calibri"/>
                <a:cs typeface="Calibri"/>
                <a:sym typeface="Calibri"/>
              </a:rPr>
              <a:t>DIBELS® Next </a:t>
            </a:r>
            <a:r>
              <a:rPr lang="en-US" sz="1700">
                <a:latin typeface="Calibri"/>
                <a:ea typeface="Calibri"/>
                <a:cs typeface="Calibri"/>
                <a:sym typeface="Calibri"/>
              </a:rPr>
              <a:t>gives us information about accuracy in addition to rate. Understanding the importance of accuracy to measures of fluency is key to the creation of readers who can both read and comprehend. We know that for independent reading children need to be at least 95 percent accurate; in actuality, we want them to be closer to 98 percent accurate.</a:t>
            </a:r>
            <a:endParaRPr sz="1700">
              <a:latin typeface="Calibri"/>
              <a:ea typeface="Calibri"/>
              <a:cs typeface="Calibri"/>
              <a:sym typeface="Calibri"/>
            </a:endParaRPr>
          </a:p>
          <a:p>
            <a:pPr indent="0" lvl="0" marL="0" rtl="0" algn="l">
              <a:lnSpc>
                <a:spcPct val="105555"/>
              </a:lnSpc>
              <a:spcBef>
                <a:spcPts val="300"/>
              </a:spcBef>
              <a:spcAft>
                <a:spcPts val="0"/>
              </a:spcAft>
              <a:buNone/>
            </a:pPr>
            <a:r>
              <a:rPr lang="en-US" sz="1700" u="sng">
                <a:latin typeface="Calibri"/>
                <a:ea typeface="Calibri"/>
                <a:cs typeface="Calibri"/>
                <a:sym typeface="Calibri"/>
              </a:rPr>
              <a:t>References</a:t>
            </a:r>
            <a:endParaRPr/>
          </a:p>
          <a:p>
            <a:pPr indent="-330200" lvl="0" marL="330200" rtl="0" algn="l">
              <a:lnSpc>
                <a:spcPct val="105555"/>
              </a:lnSpc>
              <a:spcBef>
                <a:spcPts val="0"/>
              </a:spcBef>
              <a:spcAft>
                <a:spcPts val="0"/>
              </a:spcAft>
              <a:buNone/>
            </a:pPr>
            <a:r>
              <a:rPr lang="en-US" sz="1700">
                <a:latin typeface="Calibri"/>
                <a:ea typeface="Calibri"/>
                <a:cs typeface="Calibri"/>
                <a:sym typeface="Calibri"/>
              </a:rPr>
              <a:t>Good, R. H., &amp; Kaminski, R. (2010). </a:t>
            </a:r>
            <a:r>
              <a:rPr i="1" lang="en-US" sz="1700">
                <a:latin typeface="Calibri"/>
                <a:ea typeface="Calibri"/>
                <a:cs typeface="Calibri"/>
                <a:sym typeface="Calibri"/>
              </a:rPr>
              <a:t>DIBELS next: Dynamic indicators of basic early reading skills </a:t>
            </a:r>
            <a:r>
              <a:rPr lang="en-US" sz="1700">
                <a:latin typeface="Calibri"/>
                <a:ea typeface="Calibri"/>
                <a:cs typeface="Calibri"/>
                <a:sym typeface="Calibri"/>
              </a:rPr>
              <a:t>(7th ed.). Longmont, CO: Cambium/Sopris.</a:t>
            </a:r>
            <a:endParaRPr/>
          </a:p>
          <a:p>
            <a:pPr indent="-330200" lvl="0" marL="330200" rtl="0" algn="l">
              <a:lnSpc>
                <a:spcPct val="105555"/>
              </a:lnSpc>
              <a:spcBef>
                <a:spcPts val="300"/>
              </a:spcBef>
              <a:spcAft>
                <a:spcPts val="0"/>
              </a:spcAft>
              <a:buNone/>
            </a:pPr>
            <a:r>
              <a:rPr lang="en-US" sz="1700">
                <a:latin typeface="Calibri"/>
                <a:ea typeface="Calibri"/>
                <a:cs typeface="Calibri"/>
                <a:sym typeface="Calibri"/>
              </a:rPr>
              <a:t>Stainthorp, R., &amp; Tomlinson, P. (Eds.). (2002). </a:t>
            </a:r>
            <a:r>
              <a:rPr i="1" lang="en-US" sz="1700">
                <a:latin typeface="Calibri"/>
                <a:ea typeface="Calibri"/>
                <a:cs typeface="Calibri"/>
                <a:sym typeface="Calibri"/>
              </a:rPr>
              <a:t>Learning and teaching reading (Monograph series II: Psychological aspects of education, current trends). </a:t>
            </a:r>
            <a:r>
              <a:rPr lang="en-US" sz="1700">
                <a:latin typeface="Calibri"/>
                <a:ea typeface="Calibri"/>
                <a:cs typeface="Calibri"/>
                <a:sym typeface="Calibri"/>
              </a:rPr>
              <a:t>London, UK: British Journal of Educational Psychology. </a:t>
            </a:r>
            <a:endParaRPr/>
          </a:p>
        </p:txBody>
      </p:sp>
      <p:sp>
        <p:nvSpPr>
          <p:cNvPr id="326" name="Google Shape;326;gc68d7636fc_0_442:notes"/>
          <p:cNvSpPr txBox="1"/>
          <p:nvPr>
            <p:ph idx="12" type="sldNum"/>
          </p:nvPr>
        </p:nvSpPr>
        <p:spPr>
          <a:xfrm>
            <a:off x="3884613" y="8685214"/>
            <a:ext cx="2971800" cy="459000"/>
          </a:xfrm>
          <a:prstGeom prst="rect">
            <a:avLst/>
          </a:prstGeom>
          <a:noFill/>
          <a:ln>
            <a:noFill/>
          </a:ln>
        </p:spPr>
        <p:txBody>
          <a:bodyPr anchorCtr="0" anchor="b" bIns="45525" lIns="91075" spcFirstLastPara="1" rIns="91075" wrap="square" tIns="45525">
            <a:no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300"/>
              <a:t>‹#›</a:t>
            </a:fld>
            <a:endParaRPr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c68d7636fc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c68d7636fc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c68d7636fc_0_5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c68d7636fc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c68d7636fc_0_5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c68d7636fc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68d7636fc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68d7636f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(Bev Colombo)</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c68d7636fc_0_5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c68d7636fc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e3b642f138_0_5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e3b642f138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c68d7636fc_0_5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c68d7636fc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c6d8b19f00_0_3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c6d8b19f00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c6d8b19f00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c6d8b19f0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c6d8b19f00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c6d8b19f00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c6d8b19f00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c6d8b19f00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c6d8b19f00_0_3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c6d8b19f00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c6d8b19f00_0_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c6d8b19f00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c6d8b19f00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c6d8b19f00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3b642f138_0_4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3b642f138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e3b642f138_0_5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e3b642f138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c68d7636fc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c68d7636f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c3dd0e0601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c3dd0e060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c3dd0e0601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c3dd0e060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c3dd0e0601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c3dd0e060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c3dd0e0601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c3dd0e060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c3dd0e0601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c3dd0e060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c3dd0e0601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c3dd0e060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c68d7636fc_0_3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c68d7636fc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c3dd0e0601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c3dd0e060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3b642f138_0_5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3b642f138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c6d8b19f00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c6d8b19f0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c6d8b19f00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c6d8b19f0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c3dd0e0601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c3dd0e060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c6d8b19f00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c6d8b19f0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e3b642f138_0_4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e3b642f138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e3b642f138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4" name="Google Shape;524;ge3b642f138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3b642f138_0_4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3b642f138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3b642f138_0_4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3b642f138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68d7636fc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c68d7636fc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38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3dd0e060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c3dd0e060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0" name="Shape 50"/>
        <p:cNvGrpSpPr/>
        <p:nvPr/>
      </p:nvGrpSpPr>
      <p:grpSpPr>
        <a:xfrm>
          <a:off x="0" y="0"/>
          <a:ext cx="0" cy="0"/>
          <a:chOff x="0" y="0"/>
          <a:chExt cx="0" cy="0"/>
        </a:xfrm>
      </p:grpSpPr>
      <p:sp>
        <p:nvSpPr>
          <p:cNvPr id="51" name="Google Shape;51;p1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9" name="Google Shape;59;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2" name="Shape 6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Layout_1">
    <p:spTree>
      <p:nvGrpSpPr>
        <p:cNvPr id="63" name="Shape 6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p:spTree>
      <p:nvGrpSpPr>
        <p:cNvPr id="64" name="Shape 64"/>
        <p:cNvGrpSpPr/>
        <p:nvPr/>
      </p:nvGrpSpPr>
      <p:grpSpPr>
        <a:xfrm>
          <a:off x="0" y="0"/>
          <a:ext cx="0" cy="0"/>
          <a:chOff x="0" y="0"/>
          <a:chExt cx="0" cy="0"/>
        </a:xfrm>
      </p:grpSpPr>
      <p:sp>
        <p:nvSpPr>
          <p:cNvPr id="65" name="Google Shape;65;p17"/>
          <p:cNvSpPr txBox="1"/>
          <p:nvPr>
            <p:ph type="title"/>
          </p:nvPr>
        </p:nvSpPr>
        <p:spPr>
          <a:xfrm>
            <a:off x="559924" y="1434638"/>
            <a:ext cx="11048400" cy="1325700"/>
          </a:xfrm>
          <a:prstGeom prst="rect">
            <a:avLst/>
          </a:prstGeom>
          <a:noFill/>
          <a:ln>
            <a:noFill/>
          </a:ln>
        </p:spPr>
        <p:txBody>
          <a:bodyPr anchorCtr="0" anchor="t" bIns="45700" lIns="91425" spcFirstLastPara="1" rIns="91425" wrap="square" tIns="45700">
            <a:normAutofit/>
          </a:bodyPr>
          <a:lstStyle>
            <a:lvl1pPr lvl="0" marR="0" rtl="0" algn="l">
              <a:lnSpc>
                <a:spcPct val="95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p:cSld name="Title, Text, and 2 Content">
    <p:spTree>
      <p:nvGrpSpPr>
        <p:cNvPr id="66" name="Shape 66"/>
        <p:cNvGrpSpPr/>
        <p:nvPr/>
      </p:nvGrpSpPr>
      <p:grpSpPr>
        <a:xfrm>
          <a:off x="0" y="0"/>
          <a:ext cx="0" cy="0"/>
          <a:chOff x="0" y="0"/>
          <a:chExt cx="0" cy="0"/>
        </a:xfrm>
      </p:grpSpPr>
      <p:sp>
        <p:nvSpPr>
          <p:cNvPr id="67" name="Google Shape;67;p18"/>
          <p:cNvSpPr txBox="1"/>
          <p:nvPr>
            <p:ph idx="1" type="body"/>
          </p:nvPr>
        </p:nvSpPr>
        <p:spPr>
          <a:xfrm>
            <a:off x="914400" y="1828800"/>
            <a:ext cx="5029200" cy="36576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8"/>
          <p:cNvSpPr txBox="1"/>
          <p:nvPr>
            <p:ph idx="2" type="body"/>
          </p:nvPr>
        </p:nvSpPr>
        <p:spPr>
          <a:xfrm>
            <a:off x="6146800" y="1828800"/>
            <a:ext cx="5029200" cy="17526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8"/>
          <p:cNvSpPr txBox="1"/>
          <p:nvPr>
            <p:ph idx="3" type="body"/>
          </p:nvPr>
        </p:nvSpPr>
        <p:spPr>
          <a:xfrm>
            <a:off x="6146800" y="3733800"/>
            <a:ext cx="5029200" cy="17526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18"/>
          <p:cNvSpPr txBox="1"/>
          <p:nvPr>
            <p:ph type="title"/>
          </p:nvPr>
        </p:nvSpPr>
        <p:spPr>
          <a:xfrm>
            <a:off x="0" y="143383"/>
            <a:ext cx="10972800" cy="1030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FFFFFF"/>
              </a:buClr>
              <a:buSzPts val="4000"/>
              <a:buFont typeface="Calibri"/>
              <a:buNone/>
              <a:defRPr b="0" i="0" sz="4000" u="none" cap="none" strike="noStrike">
                <a:solidFill>
                  <a:srgbClr val="FFFFFF"/>
                </a:solidFill>
                <a:latin typeface="Calibri"/>
                <a:ea typeface="Calibri"/>
                <a:cs typeface="Calibri"/>
                <a:sym typeface="Calibri"/>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71" name="Shape 71"/>
        <p:cNvGrpSpPr/>
        <p:nvPr/>
      </p:nvGrpSpPr>
      <p:grpSpPr>
        <a:xfrm>
          <a:off x="0" y="0"/>
          <a:ext cx="0" cy="0"/>
          <a:chOff x="0" y="0"/>
          <a:chExt cx="0" cy="0"/>
        </a:xfrm>
      </p:grpSpPr>
      <p:sp>
        <p:nvSpPr>
          <p:cNvPr id="72" name="Google Shape;72;p19"/>
          <p:cNvSpPr txBox="1"/>
          <p:nvPr>
            <p:ph type="title"/>
          </p:nvPr>
        </p:nvSpPr>
        <p:spPr>
          <a:xfrm>
            <a:off x="0" y="0"/>
            <a:ext cx="9448800" cy="6303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73" name="Google Shape;73;p19"/>
          <p:cNvSpPr/>
          <p:nvPr>
            <p:ph idx="2" type="tbl"/>
          </p:nvPr>
        </p:nvSpPr>
        <p:spPr>
          <a:xfrm>
            <a:off x="914400" y="1219200"/>
            <a:ext cx="10972800" cy="472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74" name="Shape 74"/>
        <p:cNvGrpSpPr/>
        <p:nvPr/>
      </p:nvGrpSpPr>
      <p:grpSpPr>
        <a:xfrm>
          <a:off x="0" y="0"/>
          <a:ext cx="0" cy="0"/>
          <a:chOff x="0" y="0"/>
          <a:chExt cx="0" cy="0"/>
        </a:xfrm>
      </p:grpSpPr>
      <p:pic>
        <p:nvPicPr>
          <p:cNvPr descr="metc on demand ppt bg 3.png" id="75" name="Google Shape;75;p20"/>
          <p:cNvPicPr preferRelativeResize="0"/>
          <p:nvPr/>
        </p:nvPicPr>
        <p:blipFill rotWithShape="1">
          <a:blip r:embed="rId2">
            <a:alphaModFix/>
          </a:blip>
          <a:srcRect b="0" l="0" r="0" t="0"/>
          <a:stretch/>
        </p:blipFill>
        <p:spPr>
          <a:xfrm>
            <a:off x="761" y="428"/>
            <a:ext cx="12190478" cy="6857143"/>
          </a:xfrm>
          <a:prstGeom prst="rect">
            <a:avLst/>
          </a:prstGeom>
          <a:noFill/>
          <a:ln>
            <a:noFill/>
          </a:ln>
        </p:spPr>
      </p:pic>
      <p:sp>
        <p:nvSpPr>
          <p:cNvPr id="76" name="Google Shape;76;p20"/>
          <p:cNvSpPr txBox="1"/>
          <p:nvPr>
            <p:ph idx="1" type="body"/>
          </p:nvPr>
        </p:nvSpPr>
        <p:spPr>
          <a:xfrm>
            <a:off x="827315" y="19018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dese.mo.gov/sites/default/files/curr-dyslexia-screening-organizer-by-grade.pdf" TargetMode="External"/><Relationship Id="rId4" Type="http://schemas.openxmlformats.org/officeDocument/2006/relationships/hyperlink" Target="https://www.thepasttest.com/" TargetMode="External"/><Relationship Id="rId5" Type="http://schemas.openxmlformats.org/officeDocument/2006/relationships/hyperlink" Target="https://www.95percentgroup.com/downloads" TargetMode="External"/><Relationship Id="rId6" Type="http://schemas.openxmlformats.org/officeDocument/2006/relationships/hyperlink" Target="https://www.reallygreatreading.com/diagnostics" TargetMode="External"/><Relationship Id="rId7" Type="http://schemas.openxmlformats.org/officeDocument/2006/relationships/hyperlink" Target="https://spes.ncmcs.org/UserFiles/Servers/Server_19566293/File/Academics/Exceptional%20Children's%20Services/CORE%20Phonics%20Survey.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bit.ly/KUcolomb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easydefine.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jamboard.google.com/d/1tBBm0fibOWmfaCHBtvSEZtKF-mAKMEsNd0YzkGRCB1c/viewer?f=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hyperlink" Target="https://www.brtprojects.org/wp-content/uploads/2017/10/TechRpt_1702ORFNorms_Fini.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5.png"/><Relationship Id="rId4" Type="http://schemas.openxmlformats.org/officeDocument/2006/relationships/hyperlink" Target="https://media.carnegie.org/filer_public/3c/f5/3cf58727-34f4-4140-a014-723a00ac56f7/ccny_report_2007_writing.pdfWriting" TargetMode="External"/><Relationship Id="rId5" Type="http://schemas.openxmlformats.org/officeDocument/2006/relationships/hyperlink" Target="https://media.carnegie.org/filer_public/3c/f5/3cf58727-34f4-4140-a014-723a00ac56f7/ccny_report_2007_writing.pdfWrit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2.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hyperlink" Target="https://www.thewritingrevolution.org" TargetMode="External"/><Relationship Id="rId4" Type="http://schemas.openxmlformats.org/officeDocument/2006/relationships/hyperlink" Target="https://www.edgeenterprisesinc.com/wp-content/uploads/edge_order_form" TargetMode="External"/><Relationship Id="rId5" Type="http://schemas.openxmlformats.org/officeDocument/2006/relationships/hyperlink" Target="https://kucrl.ku.edu/sites/kucrl.ku.edu/files/images/general/Handouts/Writing%20Strategies2017%20copy.pdf" TargetMode="External"/><Relationship Id="rId6" Type="http://schemas.openxmlformats.org/officeDocument/2006/relationships/image" Target="../media/image27.png"/><Relationship Id="rId7" Type="http://schemas.openxmlformats.org/officeDocument/2006/relationships/image" Target="../media/image24.png"/><Relationship Id="rId8"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chrome.google.com/webstore/detail/mote-voice-notes-feedback/ajphlblkfpppdpkgokiejbjfohfohhmk" TargetMode="Externa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hyperlink" Target="https://www.understood.org/en/school-learning/for-educators/distance-learning/distance-learning-toolki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4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hyperlink" Target="https://tarheelreader.org/" TargetMode="External"/><Relationship Id="rId4" Type="http://schemas.openxmlformats.org/officeDocument/2006/relationships/hyperlink" Target="https://steinhardt.nyu.edu/metrocenter/resources/glossaries" TargetMode="External"/><Relationship Id="rId5"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31.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26.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36.pn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22.pn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37.jpg"/><Relationship Id="rId4" Type="http://schemas.openxmlformats.org/officeDocument/2006/relationships/image" Target="../media/image4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7.png"/><Relationship Id="rId4" Type="http://schemas.openxmlformats.org/officeDocument/2006/relationships/image" Target="../media/image1.jpg"/><Relationship Id="rId5"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21"/>
          <p:cNvPicPr preferRelativeResize="0"/>
          <p:nvPr/>
        </p:nvPicPr>
        <p:blipFill rotWithShape="1">
          <a:blip r:embed="rId3">
            <a:alphaModFix/>
          </a:blip>
          <a:srcRect b="0" l="0" r="0" t="0"/>
          <a:stretch/>
        </p:blipFill>
        <p:spPr>
          <a:xfrm>
            <a:off x="0" y="5771711"/>
            <a:ext cx="12192001" cy="1086289"/>
          </a:xfrm>
          <a:prstGeom prst="rect">
            <a:avLst/>
          </a:prstGeom>
          <a:noFill/>
          <a:ln>
            <a:noFill/>
          </a:ln>
        </p:spPr>
      </p:pic>
      <p:pic>
        <p:nvPicPr>
          <p:cNvPr id="82" name="Google Shape;82;p21"/>
          <p:cNvPicPr preferRelativeResize="0"/>
          <p:nvPr/>
        </p:nvPicPr>
        <p:blipFill rotWithShape="1">
          <a:blip r:embed="rId4">
            <a:alphaModFix/>
          </a:blip>
          <a:srcRect b="0" l="0" r="0" t="0"/>
          <a:stretch/>
        </p:blipFill>
        <p:spPr>
          <a:xfrm>
            <a:off x="115910" y="81480"/>
            <a:ext cx="3568990" cy="987467"/>
          </a:xfrm>
          <a:prstGeom prst="rect">
            <a:avLst/>
          </a:prstGeom>
          <a:noFill/>
          <a:ln>
            <a:noFill/>
          </a:ln>
        </p:spPr>
      </p:pic>
      <p:sp>
        <p:nvSpPr>
          <p:cNvPr id="83" name="Google Shape;83;p21"/>
          <p:cNvSpPr txBox="1"/>
          <p:nvPr/>
        </p:nvSpPr>
        <p:spPr>
          <a:xfrm>
            <a:off x="855871" y="853500"/>
            <a:ext cx="27747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EB Garamond"/>
                <a:ea typeface="EB Garamond"/>
                <a:cs typeface="EB Garamond"/>
                <a:sym typeface="EB Garamond"/>
              </a:rPr>
              <a:t>July 13-15, 2021</a:t>
            </a:r>
            <a:endParaRPr b="0" i="0" sz="1400" u="none" cap="none" strike="noStrike">
              <a:solidFill>
                <a:srgbClr val="000000"/>
              </a:solidFill>
              <a:latin typeface="EB Garamond"/>
              <a:ea typeface="EB Garamond"/>
              <a:cs typeface="EB Garamond"/>
              <a:sym typeface="EB Garamond"/>
            </a:endParaRPr>
          </a:p>
        </p:txBody>
      </p:sp>
      <p:sp>
        <p:nvSpPr>
          <p:cNvPr id="84" name="Google Shape;84;p21"/>
          <p:cNvSpPr txBox="1"/>
          <p:nvPr/>
        </p:nvSpPr>
        <p:spPr>
          <a:xfrm>
            <a:off x="589675" y="2159625"/>
            <a:ext cx="11265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000">
                <a:solidFill>
                  <a:schemeClr val="dk1"/>
                </a:solidFill>
                <a:latin typeface="Comic Sans MS"/>
                <a:ea typeface="Comic Sans MS"/>
                <a:cs typeface="Comic Sans MS"/>
                <a:sym typeface="Comic Sans MS"/>
              </a:rPr>
              <a:t>Teaching Methods and Scaffolding for Struggling Students in Virtual Environments </a:t>
            </a:r>
            <a:endParaRPr/>
          </a:p>
        </p:txBody>
      </p:sp>
      <p:sp>
        <p:nvSpPr>
          <p:cNvPr id="85" name="Google Shape;85;p21"/>
          <p:cNvSpPr txBox="1"/>
          <p:nvPr/>
        </p:nvSpPr>
        <p:spPr>
          <a:xfrm>
            <a:off x="4722325" y="4227375"/>
            <a:ext cx="3000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omic Sans MS"/>
                <a:ea typeface="Comic Sans MS"/>
                <a:cs typeface="Comic Sans MS"/>
                <a:sym typeface="Comic Sans MS"/>
              </a:rPr>
              <a:t>Bev Colombo</a:t>
            </a:r>
            <a:endParaRPr sz="2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US" sz="2800">
                <a:solidFill>
                  <a:schemeClr val="dk1"/>
                </a:solidFill>
                <a:latin typeface="Comic Sans MS"/>
                <a:ea typeface="Comic Sans MS"/>
                <a:cs typeface="Comic Sans MS"/>
                <a:sym typeface="Comic Sans MS"/>
              </a:rPr>
              <a:t>Education Plus </a:t>
            </a:r>
            <a:endParaRPr sz="2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US" sz="2800">
                <a:solidFill>
                  <a:schemeClr val="dk1"/>
                </a:solidFill>
                <a:latin typeface="Comic Sans MS"/>
                <a:ea typeface="Comic Sans MS"/>
                <a:cs typeface="Comic Sans MS"/>
                <a:sym typeface="Comic Sans MS"/>
              </a:rPr>
              <a:t>St. Louis, MO </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txBox="1"/>
          <p:nvPr>
            <p:ph type="title"/>
          </p:nvPr>
        </p:nvSpPr>
        <p:spPr>
          <a:xfrm>
            <a:off x="1121425" y="121251"/>
            <a:ext cx="10644000" cy="7551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SzPts val="990"/>
              <a:buNone/>
            </a:pPr>
            <a:r>
              <a:rPr lang="en-US" sz="3800"/>
              <a:t>Literacy Principles and Models </a:t>
            </a:r>
            <a:endParaRPr sz="3800"/>
          </a:p>
        </p:txBody>
      </p:sp>
      <p:pic>
        <p:nvPicPr>
          <p:cNvPr id="152" name="Google Shape;152;p30"/>
          <p:cNvPicPr preferRelativeResize="0"/>
          <p:nvPr/>
        </p:nvPicPr>
        <p:blipFill>
          <a:blip r:embed="rId3">
            <a:alphaModFix/>
          </a:blip>
          <a:stretch>
            <a:fillRect/>
          </a:stretch>
        </p:blipFill>
        <p:spPr>
          <a:xfrm>
            <a:off x="1624224" y="876350"/>
            <a:ext cx="8448950" cy="585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1"/>
          <p:cNvSpPr txBox="1"/>
          <p:nvPr/>
        </p:nvSpPr>
        <p:spPr>
          <a:xfrm>
            <a:off x="755433" y="993408"/>
            <a:ext cx="11048400" cy="171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Calibri"/>
              <a:buNone/>
            </a:pPr>
            <a:r>
              <a:rPr b="1" i="0" lang="en-US" sz="2800" u="none" cap="none" strike="noStrike">
                <a:solidFill>
                  <a:schemeClr val="dk1"/>
                </a:solidFill>
                <a:latin typeface="Calibri"/>
                <a:ea typeface="Calibri"/>
                <a:cs typeface="Calibri"/>
                <a:sym typeface="Calibri"/>
              </a:rPr>
              <a:t>Scientific literacy research identifies two</a:t>
            </a:r>
            <a:br>
              <a:rPr b="1" i="0" lang="en-US" sz="2800" u="none" cap="none" strike="noStrike">
                <a:solidFill>
                  <a:schemeClr val="dk1"/>
                </a:solidFill>
                <a:latin typeface="Calibri"/>
                <a:ea typeface="Calibri"/>
                <a:cs typeface="Calibri"/>
                <a:sym typeface="Calibri"/>
              </a:rPr>
            </a:br>
            <a:r>
              <a:rPr b="1" i="0" lang="en-US" sz="2800" u="none" cap="none" strike="noStrike">
                <a:solidFill>
                  <a:schemeClr val="dk1"/>
                </a:solidFill>
                <a:latin typeface="Calibri"/>
                <a:ea typeface="Calibri"/>
                <a:cs typeface="Calibri"/>
                <a:sym typeface="Calibri"/>
              </a:rPr>
              <a:t>major components of reading.</a:t>
            </a:r>
            <a:br>
              <a:rPr b="1" i="0" lang="en-US" sz="2800" u="none" cap="none" strike="noStrike">
                <a:solidFill>
                  <a:schemeClr val="dk1"/>
                </a:solidFill>
                <a:latin typeface="Calibri"/>
                <a:ea typeface="Calibri"/>
                <a:cs typeface="Calibri"/>
                <a:sym typeface="Calibri"/>
              </a:rPr>
            </a:br>
            <a:br>
              <a:rPr b="1" i="0" lang="en-US" sz="2800" u="none" cap="none" strike="noStrike">
                <a:solidFill>
                  <a:schemeClr val="dk1"/>
                </a:solidFill>
                <a:latin typeface="Calibri"/>
                <a:ea typeface="Calibri"/>
                <a:cs typeface="Calibri"/>
                <a:sym typeface="Calibri"/>
              </a:rPr>
            </a:br>
            <a:br>
              <a:rPr b="1" i="0" lang="en-US" sz="2800" u="none" cap="none" strike="noStrike">
                <a:solidFill>
                  <a:schemeClr val="dk1"/>
                </a:solidFill>
                <a:latin typeface="Calibri"/>
                <a:ea typeface="Calibri"/>
                <a:cs typeface="Calibri"/>
                <a:sym typeface="Calibri"/>
              </a:rPr>
            </a:br>
            <a:endParaRPr b="0" i="0" sz="2800" u="none" cap="none" strike="noStrike">
              <a:solidFill>
                <a:schemeClr val="dk1"/>
              </a:solidFill>
              <a:latin typeface="Calibri"/>
              <a:ea typeface="Calibri"/>
              <a:cs typeface="Calibri"/>
              <a:sym typeface="Calibri"/>
            </a:endParaRPr>
          </a:p>
        </p:txBody>
      </p:sp>
      <p:sp>
        <p:nvSpPr>
          <p:cNvPr id="159" name="Google Shape;159;p31"/>
          <p:cNvSpPr txBox="1"/>
          <p:nvPr/>
        </p:nvSpPr>
        <p:spPr>
          <a:xfrm>
            <a:off x="459333" y="2330325"/>
            <a:ext cx="11048400" cy="837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The Simple View of Reading</a:t>
            </a:r>
            <a:endParaRPr b="0" i="0" sz="1400" u="none" cap="none" strike="noStrike">
              <a:solidFill>
                <a:srgbClr val="000000"/>
              </a:solidFill>
              <a:latin typeface="Arial"/>
              <a:ea typeface="Arial"/>
              <a:cs typeface="Arial"/>
              <a:sym typeface="Arial"/>
            </a:endParaRPr>
          </a:p>
        </p:txBody>
      </p:sp>
      <p:sp>
        <p:nvSpPr>
          <p:cNvPr id="160" name="Google Shape;160;p31"/>
          <p:cNvSpPr txBox="1"/>
          <p:nvPr/>
        </p:nvSpPr>
        <p:spPr>
          <a:xfrm>
            <a:off x="0" y="6475968"/>
            <a:ext cx="1659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 xii</a:t>
            </a:r>
            <a:endParaRPr b="0" i="0" sz="1400" u="none" cap="none" strike="noStrike">
              <a:solidFill>
                <a:srgbClr val="000000"/>
              </a:solidFill>
              <a:latin typeface="Arial"/>
              <a:ea typeface="Arial"/>
              <a:cs typeface="Arial"/>
              <a:sym typeface="Arial"/>
            </a:endParaRPr>
          </a:p>
        </p:txBody>
      </p:sp>
      <p:sp>
        <p:nvSpPr>
          <p:cNvPr id="161" name="Google Shape;161;p31"/>
          <p:cNvSpPr txBox="1"/>
          <p:nvPr/>
        </p:nvSpPr>
        <p:spPr>
          <a:xfrm>
            <a:off x="6873614" y="4746447"/>
            <a:ext cx="5198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(Gough &amp; Tunmer, 1986; Hoover &amp; Gough, 1990)</a:t>
            </a:r>
            <a:endParaRPr b="0" i="0" sz="1400" u="none" cap="none" strike="noStrike">
              <a:solidFill>
                <a:srgbClr val="000000"/>
              </a:solidFill>
              <a:latin typeface="Arial"/>
              <a:ea typeface="Arial"/>
              <a:cs typeface="Arial"/>
              <a:sym typeface="Arial"/>
            </a:endParaRPr>
          </a:p>
        </p:txBody>
      </p:sp>
      <p:pic>
        <p:nvPicPr>
          <p:cNvPr id="162" name="Google Shape;162;p31"/>
          <p:cNvPicPr preferRelativeResize="0"/>
          <p:nvPr/>
        </p:nvPicPr>
        <p:blipFill rotWithShape="1">
          <a:blip r:embed="rId3">
            <a:alphaModFix/>
          </a:blip>
          <a:srcRect b="0" l="0" r="0" t="0"/>
          <a:stretch/>
        </p:blipFill>
        <p:spPr>
          <a:xfrm>
            <a:off x="2189846" y="3598688"/>
            <a:ext cx="8990756" cy="11477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txBox="1"/>
          <p:nvPr/>
        </p:nvSpPr>
        <p:spPr>
          <a:xfrm>
            <a:off x="9403458" y="6488668"/>
            <a:ext cx="2505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(Scarborough, 2001)</a:t>
            </a:r>
            <a:endParaRPr b="0" i="0" sz="1400" u="none" cap="none" strike="noStrike">
              <a:solidFill>
                <a:srgbClr val="000000"/>
              </a:solidFill>
              <a:latin typeface="Arial"/>
              <a:ea typeface="Arial"/>
              <a:cs typeface="Arial"/>
              <a:sym typeface="Arial"/>
            </a:endParaRPr>
          </a:p>
        </p:txBody>
      </p:sp>
      <p:sp>
        <p:nvSpPr>
          <p:cNvPr id="169" name="Google Shape;169;p32"/>
          <p:cNvSpPr txBox="1"/>
          <p:nvPr/>
        </p:nvSpPr>
        <p:spPr>
          <a:xfrm>
            <a:off x="0" y="6475968"/>
            <a:ext cx="1659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 xii</a:t>
            </a:r>
            <a:endParaRPr b="0" i="0" sz="1400" u="none" cap="none" strike="noStrike">
              <a:solidFill>
                <a:srgbClr val="000000"/>
              </a:solidFill>
              <a:latin typeface="Arial"/>
              <a:ea typeface="Arial"/>
              <a:cs typeface="Arial"/>
              <a:sym typeface="Arial"/>
            </a:endParaRPr>
          </a:p>
        </p:txBody>
      </p:sp>
      <p:pic>
        <p:nvPicPr>
          <p:cNvPr id="170" name="Google Shape;170;p32"/>
          <p:cNvPicPr preferRelativeResize="0"/>
          <p:nvPr/>
        </p:nvPicPr>
        <p:blipFill rotWithShape="1">
          <a:blip r:embed="rId3">
            <a:alphaModFix/>
          </a:blip>
          <a:srcRect b="0" l="0" r="0" t="0"/>
          <a:stretch/>
        </p:blipFill>
        <p:spPr>
          <a:xfrm>
            <a:off x="628100" y="942900"/>
            <a:ext cx="10579998" cy="5627775"/>
          </a:xfrm>
          <a:prstGeom prst="rect">
            <a:avLst/>
          </a:prstGeom>
          <a:noFill/>
          <a:ln>
            <a:noFill/>
          </a:ln>
        </p:spPr>
      </p:pic>
      <p:sp>
        <p:nvSpPr>
          <p:cNvPr id="171" name="Google Shape;171;p32"/>
          <p:cNvSpPr txBox="1"/>
          <p:nvPr>
            <p:ph idx="4294967295" type="title"/>
          </p:nvPr>
        </p:nvSpPr>
        <p:spPr>
          <a:xfrm>
            <a:off x="3849855" y="228600"/>
            <a:ext cx="5553600" cy="714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300"/>
              <a:buFont typeface="Calibri"/>
              <a:buNone/>
            </a:pPr>
            <a:r>
              <a:rPr b="1" i="0" lang="en-US" sz="3300" u="none" cap="none" strike="noStrike">
                <a:solidFill>
                  <a:srgbClr val="FF9900"/>
                </a:solidFill>
                <a:latin typeface="Calibri"/>
                <a:ea typeface="Calibri"/>
                <a:cs typeface="Calibri"/>
                <a:sym typeface="Calibri"/>
              </a:rPr>
              <a:t>Reading Rope</a:t>
            </a:r>
            <a:endParaRPr b="0" i="0" sz="1400" u="none" cap="none" strike="noStrike">
              <a:solidFill>
                <a:srgbClr val="FF99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800">
            <a:alpha val="37990"/>
          </a:srgbClr>
        </a:solidFill>
      </p:bgPr>
    </p:bg>
    <p:spTree>
      <p:nvGrpSpPr>
        <p:cNvPr id="175" name="Shape 175"/>
        <p:cNvGrpSpPr/>
        <p:nvPr/>
      </p:nvGrpSpPr>
      <p:grpSpPr>
        <a:xfrm>
          <a:off x="0" y="0"/>
          <a:ext cx="0" cy="0"/>
          <a:chOff x="0" y="0"/>
          <a:chExt cx="0" cy="0"/>
        </a:xfrm>
      </p:grpSpPr>
      <p:pic>
        <p:nvPicPr>
          <p:cNvPr id="176" name="Google Shape;176;p33"/>
          <p:cNvPicPr preferRelativeResize="0"/>
          <p:nvPr/>
        </p:nvPicPr>
        <p:blipFill rotWithShape="1">
          <a:blip r:embed="rId3">
            <a:alphaModFix/>
          </a:blip>
          <a:srcRect b="0" l="0" r="0" t="0"/>
          <a:stretch/>
        </p:blipFill>
        <p:spPr>
          <a:xfrm>
            <a:off x="766233" y="148167"/>
            <a:ext cx="2956983" cy="1775883"/>
          </a:xfrm>
          <a:prstGeom prst="rect">
            <a:avLst/>
          </a:prstGeom>
          <a:noFill/>
          <a:ln>
            <a:noFill/>
          </a:ln>
        </p:spPr>
      </p:pic>
      <p:sp>
        <p:nvSpPr>
          <p:cNvPr id="177" name="Google Shape;177;p33"/>
          <p:cNvSpPr txBox="1"/>
          <p:nvPr/>
        </p:nvSpPr>
        <p:spPr>
          <a:xfrm>
            <a:off x="472016" y="2004483"/>
            <a:ext cx="11214000" cy="3693600"/>
          </a:xfrm>
          <a:prstGeom prst="rect">
            <a:avLst/>
          </a:prstGeom>
          <a:noFill/>
          <a:ln>
            <a:noFill/>
          </a:ln>
        </p:spPr>
        <p:txBody>
          <a:bodyPr anchorCtr="0" anchor="t" bIns="45700" lIns="91425" spcFirstLastPara="1" rIns="91425" wrap="square" tIns="45700">
            <a:noAutofit/>
          </a:bodyPr>
          <a:lstStyle/>
          <a:p>
            <a:pPr indent="-428625" lvl="0" marL="428625" marR="0" rtl="0" algn="l">
              <a:lnSpc>
                <a:spcPct val="100000"/>
              </a:lnSpc>
              <a:spcBef>
                <a:spcPts val="0"/>
              </a:spcBef>
              <a:spcAft>
                <a:spcPts val="0"/>
              </a:spcAft>
              <a:buClr>
                <a:srgbClr val="004B8D"/>
              </a:buClr>
              <a:buSzPts val="300"/>
              <a:buFont typeface="Arial"/>
              <a:buChar char="•"/>
            </a:pPr>
            <a:r>
              <a:rPr b="0" i="0" lang="en-US" sz="2700" u="none" cap="none" strike="noStrike">
                <a:solidFill>
                  <a:srgbClr val="004B8D"/>
                </a:solidFill>
                <a:latin typeface="Calibri"/>
                <a:ea typeface="Calibri"/>
                <a:cs typeface="Calibri"/>
                <a:sym typeface="Calibri"/>
              </a:rPr>
              <a:t>Professional development course that bridges deep, meaningful research into practical classroom success.</a:t>
            </a:r>
            <a:endParaRPr/>
          </a:p>
          <a:p>
            <a:pPr indent="-428625" lvl="0" marL="428625"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4B8D"/>
              </a:solidFill>
              <a:latin typeface="Calibri"/>
              <a:ea typeface="Calibri"/>
              <a:cs typeface="Calibri"/>
              <a:sym typeface="Calibri"/>
            </a:endParaRPr>
          </a:p>
          <a:p>
            <a:pPr indent="-428625" lvl="0" marL="428625" marR="0" rtl="0" algn="l">
              <a:lnSpc>
                <a:spcPct val="100000"/>
              </a:lnSpc>
              <a:spcBef>
                <a:spcPts val="0"/>
              </a:spcBef>
              <a:spcAft>
                <a:spcPts val="0"/>
              </a:spcAft>
              <a:buClr>
                <a:srgbClr val="004B8D"/>
              </a:buClr>
              <a:buSzPts val="300"/>
              <a:buFont typeface="Arial"/>
              <a:buChar char="•"/>
            </a:pPr>
            <a:r>
              <a:rPr b="0" i="0" lang="en-US" sz="2700" u="none" cap="none" strike="noStrike">
                <a:solidFill>
                  <a:srgbClr val="004B8D"/>
                </a:solidFill>
                <a:latin typeface="Calibri"/>
                <a:ea typeface="Calibri"/>
                <a:cs typeface="Calibri"/>
                <a:sym typeface="Calibri"/>
              </a:rPr>
              <a:t>Provides educators with the background, depth of knowledge, and tools to teach language and literacy skills to every student.</a:t>
            </a:r>
            <a:endParaRPr/>
          </a:p>
          <a:p>
            <a:pPr indent="-428625" lvl="0" marL="428625"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4B8D"/>
              </a:solidFill>
              <a:latin typeface="Calibri"/>
              <a:ea typeface="Calibri"/>
              <a:cs typeface="Calibri"/>
              <a:sym typeface="Calibri"/>
            </a:endParaRPr>
          </a:p>
          <a:p>
            <a:pPr indent="-428625" lvl="0" marL="428625" marR="0" rtl="0" algn="l">
              <a:lnSpc>
                <a:spcPct val="100000"/>
              </a:lnSpc>
              <a:spcBef>
                <a:spcPts val="0"/>
              </a:spcBef>
              <a:spcAft>
                <a:spcPts val="0"/>
              </a:spcAft>
              <a:buClr>
                <a:srgbClr val="004B8D"/>
              </a:buClr>
              <a:buSzPts val="300"/>
              <a:buFont typeface="Arial"/>
              <a:buChar char="•"/>
            </a:pPr>
            <a:r>
              <a:rPr b="0" i="0" lang="en-US" sz="2700" u="none" cap="none" strike="noStrike">
                <a:solidFill>
                  <a:srgbClr val="004B8D"/>
                </a:solidFill>
                <a:latin typeface="Calibri"/>
                <a:ea typeface="Calibri"/>
                <a:cs typeface="Calibri"/>
                <a:sym typeface="Calibri"/>
              </a:rPr>
              <a:t>Can be used regardless of the literacy program in use.</a:t>
            </a:r>
            <a:endParaRPr/>
          </a:p>
        </p:txBody>
      </p:sp>
      <p:sp>
        <p:nvSpPr>
          <p:cNvPr id="178" name="Google Shape;178;p33"/>
          <p:cNvSpPr txBox="1"/>
          <p:nvPr/>
        </p:nvSpPr>
        <p:spPr>
          <a:xfrm>
            <a:off x="3418416" y="241300"/>
            <a:ext cx="8462400" cy="16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000000"/>
                </a:solidFill>
                <a:latin typeface="Arial"/>
                <a:ea typeface="Arial"/>
                <a:cs typeface="Arial"/>
                <a:sym typeface="Arial"/>
              </a:rPr>
              <a:t>Language Essentials </a:t>
            </a:r>
            <a:endParaRPr/>
          </a:p>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000000"/>
                </a:solidFill>
                <a:latin typeface="Arial"/>
                <a:ea typeface="Arial"/>
                <a:cs typeface="Arial"/>
                <a:sym typeface="Arial"/>
              </a:rPr>
              <a:t>for Teachers of Reading and Spelling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4"/>
          <p:cNvSpPr txBox="1"/>
          <p:nvPr>
            <p:ph type="title"/>
          </p:nvPr>
        </p:nvSpPr>
        <p:spPr>
          <a:xfrm>
            <a:off x="838200" y="191576"/>
            <a:ext cx="10515600" cy="948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Assessment </a:t>
            </a:r>
            <a:endParaRPr/>
          </a:p>
        </p:txBody>
      </p:sp>
      <p:sp>
        <p:nvSpPr>
          <p:cNvPr id="184" name="Google Shape;184;p34"/>
          <p:cNvSpPr txBox="1"/>
          <p:nvPr>
            <p:ph idx="1" type="body"/>
          </p:nvPr>
        </p:nvSpPr>
        <p:spPr>
          <a:xfrm>
            <a:off x="205900" y="1298750"/>
            <a:ext cx="11831100" cy="5115900"/>
          </a:xfrm>
          <a:prstGeom prst="rect">
            <a:avLst/>
          </a:prstGeom>
          <a:solidFill>
            <a:srgbClr val="D9EAD3"/>
          </a:solidFill>
        </p:spPr>
        <p:txBody>
          <a:bodyPr anchorCtr="0" anchor="t" bIns="45700" lIns="91425" spcFirstLastPara="1" rIns="91425" wrap="square" tIns="45700">
            <a:normAutofit/>
          </a:bodyPr>
          <a:lstStyle/>
          <a:p>
            <a:pPr indent="0" lvl="0" marL="0" rtl="0" algn="l">
              <a:spcBef>
                <a:spcPts val="1000"/>
              </a:spcBef>
              <a:spcAft>
                <a:spcPts val="0"/>
              </a:spcAft>
              <a:buNone/>
            </a:pPr>
            <a:r>
              <a:rPr lang="en-US">
                <a:solidFill>
                  <a:schemeClr val="dk1"/>
                </a:solidFill>
              </a:rPr>
              <a:t>DESE Screening Organizer - </a:t>
            </a:r>
            <a:r>
              <a:rPr lang="en-US" u="sng">
                <a:solidFill>
                  <a:schemeClr val="hlink"/>
                </a:solidFill>
                <a:hlinkClick r:id="rId3"/>
              </a:rPr>
              <a:t>https://dese.mo.gov/sites/default/files/curr-dyslexia-screening-organizer-by-grade.pdf</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en-US">
                <a:solidFill>
                  <a:schemeClr val="dk1"/>
                </a:solidFill>
              </a:rPr>
              <a:t>PAST - David Kilpatrick - </a:t>
            </a:r>
            <a:r>
              <a:rPr lang="en-US" u="sng">
                <a:solidFill>
                  <a:schemeClr val="hlink"/>
                </a:solidFill>
                <a:hlinkClick r:id="rId4"/>
              </a:rPr>
              <a:t>https://www.thepasttest.com/</a:t>
            </a:r>
            <a:endParaRPr>
              <a:solidFill>
                <a:schemeClr val="dk1"/>
              </a:solidFill>
            </a:endParaRPr>
          </a:p>
          <a:p>
            <a:pPr indent="0" lvl="0" marL="0" rtl="0" algn="l">
              <a:spcBef>
                <a:spcPts val="1000"/>
              </a:spcBef>
              <a:spcAft>
                <a:spcPts val="0"/>
              </a:spcAft>
              <a:buNone/>
            </a:pPr>
            <a:r>
              <a:rPr lang="en-US">
                <a:solidFill>
                  <a:schemeClr val="dk1"/>
                </a:solidFill>
              </a:rPr>
              <a:t>95% Phoneme Screeners - </a:t>
            </a:r>
            <a:r>
              <a:rPr lang="en-US" u="sng">
                <a:solidFill>
                  <a:schemeClr val="hlink"/>
                </a:solidFill>
                <a:hlinkClick r:id="rId5"/>
              </a:rPr>
              <a:t>https://www.95percentgroup.com/downloads</a:t>
            </a:r>
            <a:endParaRPr>
              <a:solidFill>
                <a:schemeClr val="dk1"/>
              </a:solidFill>
            </a:endParaRPr>
          </a:p>
          <a:p>
            <a:pPr indent="0" lvl="0" marL="0" rtl="0" algn="l">
              <a:spcBef>
                <a:spcPts val="1000"/>
              </a:spcBef>
              <a:spcAft>
                <a:spcPts val="0"/>
              </a:spcAft>
              <a:buNone/>
            </a:pPr>
            <a:r>
              <a:rPr lang="en-US">
                <a:solidFill>
                  <a:schemeClr val="dk1"/>
                </a:solidFill>
              </a:rPr>
              <a:t>Really Great Reading - </a:t>
            </a:r>
            <a:r>
              <a:rPr lang="en-US" u="sng">
                <a:solidFill>
                  <a:schemeClr val="hlink"/>
                </a:solidFill>
                <a:hlinkClick r:id="rId6"/>
              </a:rPr>
              <a:t>https://www.reallygreatreading.com/diagnostics</a:t>
            </a:r>
            <a:endParaRPr>
              <a:solidFill>
                <a:schemeClr val="dk1"/>
              </a:solidFill>
            </a:endParaRPr>
          </a:p>
          <a:p>
            <a:pPr indent="0" lvl="0" marL="0" rtl="0" algn="l">
              <a:spcBef>
                <a:spcPts val="1000"/>
              </a:spcBef>
              <a:spcAft>
                <a:spcPts val="0"/>
              </a:spcAft>
              <a:buNone/>
            </a:pPr>
            <a:r>
              <a:rPr lang="en-US">
                <a:solidFill>
                  <a:schemeClr val="dk1"/>
                </a:solidFill>
              </a:rPr>
              <a:t>CORE Phonics - </a:t>
            </a:r>
            <a:r>
              <a:rPr lang="en-US" u="sng">
                <a:solidFill>
                  <a:schemeClr val="hlink"/>
                </a:solidFill>
                <a:hlinkClick r:id="rId7"/>
              </a:rPr>
              <a:t>https://spes.ncmcs.org/UserFiles/Servers/Server_19566293/File/Academics/Exceptional%20Children's%20Services/CORE%20Phonics%20Survey.pdf</a:t>
            </a:r>
            <a:endParaRPr>
              <a:solidFill>
                <a:schemeClr val="dk1"/>
              </a:solidFill>
            </a:endParaRPr>
          </a:p>
          <a:p>
            <a:pPr indent="0" lvl="0" marL="0" rtl="0" algn="l">
              <a:spcBef>
                <a:spcPts val="1000"/>
              </a:spcBef>
              <a:spcAft>
                <a:spcPts val="0"/>
              </a:spcAft>
              <a:buNone/>
            </a:pPr>
            <a:r>
              <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5"/>
          <p:cNvSpPr txBox="1"/>
          <p:nvPr>
            <p:ph type="title"/>
          </p:nvPr>
        </p:nvSpPr>
        <p:spPr>
          <a:xfrm>
            <a:off x="1221594" y="187269"/>
            <a:ext cx="9482700" cy="10758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Calibri"/>
              <a:buNone/>
            </a:pPr>
            <a:r>
              <a:rPr lang="en-US" sz="3600">
                <a:solidFill>
                  <a:srgbClr val="000000"/>
                </a:solidFill>
              </a:rPr>
              <a:t>Teaching Phonological Skills: </a:t>
            </a:r>
            <a:br>
              <a:rPr lang="en-US" sz="3600">
                <a:solidFill>
                  <a:srgbClr val="000000"/>
                </a:solidFill>
              </a:rPr>
            </a:br>
            <a:r>
              <a:rPr lang="en-US" sz="3600">
                <a:solidFill>
                  <a:srgbClr val="000000"/>
                </a:solidFill>
              </a:rPr>
              <a:t>General Principles</a:t>
            </a:r>
            <a:endParaRPr>
              <a:solidFill>
                <a:srgbClr val="000000"/>
              </a:solidFill>
            </a:endParaRPr>
          </a:p>
        </p:txBody>
      </p:sp>
      <p:sp>
        <p:nvSpPr>
          <p:cNvPr id="191" name="Google Shape;191;p35"/>
          <p:cNvSpPr txBox="1"/>
          <p:nvPr/>
        </p:nvSpPr>
        <p:spPr>
          <a:xfrm>
            <a:off x="455175" y="1513675"/>
            <a:ext cx="11509200" cy="4900800"/>
          </a:xfrm>
          <a:prstGeom prst="rect">
            <a:avLst/>
          </a:prstGeom>
          <a:solidFill>
            <a:srgbClr val="FFF2CC"/>
          </a:solidFill>
          <a:ln>
            <a:noFill/>
          </a:ln>
        </p:spPr>
        <p:txBody>
          <a:bodyPr anchorCtr="0" anchor="t" bIns="45700" lIns="91425" spcFirstLastPara="1" rIns="91425" wrap="square" tIns="45700">
            <a:noAutofit/>
          </a:bodyPr>
          <a:lstStyle/>
          <a:p>
            <a:pPr indent="-365760" lvl="0" marL="365760" marR="0" rtl="0" algn="l">
              <a:lnSpc>
                <a:spcPct val="90000"/>
              </a:lnSpc>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Gradually move through the developmental progression of task difficulty (</a:t>
            </a:r>
            <a:r>
              <a:rPr i="1" lang="en-US" sz="2800">
                <a:solidFill>
                  <a:schemeClr val="dk1"/>
                </a:solidFill>
                <a:latin typeface="Calibri"/>
                <a:ea typeface="Calibri"/>
                <a:cs typeface="Calibri"/>
                <a:sym typeface="Calibri"/>
              </a:rPr>
              <a:t>Table 2.3</a:t>
            </a:r>
            <a:r>
              <a:rPr lang="en-US" sz="2800">
                <a:solidFill>
                  <a:schemeClr val="dk1"/>
                </a:solidFill>
                <a:latin typeface="Calibri"/>
                <a:ea typeface="Calibri"/>
                <a:cs typeface="Calibri"/>
                <a:sym typeface="Calibri"/>
              </a:rPr>
              <a:t>)</a:t>
            </a:r>
            <a:r>
              <a:rPr i="1" lang="en-US" sz="2800">
                <a:solidFill>
                  <a:schemeClr val="dk1"/>
                </a:solidFill>
                <a:latin typeface="Calibri"/>
                <a:ea typeface="Calibri"/>
                <a:cs typeface="Calibri"/>
                <a:sym typeface="Calibri"/>
              </a:rPr>
              <a:t>.</a:t>
            </a:r>
            <a:endParaRPr/>
          </a:p>
          <a:p>
            <a:pPr indent="-365760" lvl="0" marL="365760" marR="0" rtl="0" algn="l">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Focus on speech sounds </a:t>
            </a:r>
            <a:r>
              <a:rPr i="1" lang="en-US" sz="2800">
                <a:solidFill>
                  <a:schemeClr val="dk1"/>
                </a:solidFill>
                <a:latin typeface="Calibri"/>
                <a:ea typeface="Calibri"/>
                <a:cs typeface="Calibri"/>
                <a:sym typeface="Calibri"/>
              </a:rPr>
              <a:t>before</a:t>
            </a:r>
            <a:r>
              <a:rPr lang="en-US" sz="2800">
                <a:solidFill>
                  <a:schemeClr val="dk1"/>
                </a:solidFill>
                <a:latin typeface="Calibri"/>
                <a:ea typeface="Calibri"/>
                <a:cs typeface="Calibri"/>
                <a:sym typeface="Calibri"/>
              </a:rPr>
              <a:t> letters.</a:t>
            </a:r>
            <a:endParaRPr/>
          </a:p>
          <a:p>
            <a:pPr indent="-365760" lvl="0" marL="365760" marR="0" rtl="0" algn="l">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Encourage mouth awareness.</a:t>
            </a:r>
            <a:endParaRPr/>
          </a:p>
          <a:p>
            <a:pPr indent="-365760" lvl="0" marL="365760" marR="0" rtl="0" algn="l">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Include all English phonemes in instruction.</a:t>
            </a:r>
            <a:endParaRPr/>
          </a:p>
          <a:p>
            <a:pPr indent="-365760" lvl="0" marL="365760" marR="0" rtl="0" algn="l">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Use multisensory engagement: touch, move, say.</a:t>
            </a:r>
            <a:endParaRPr/>
          </a:p>
          <a:p>
            <a:pPr indent="-365760" lvl="0" marL="365760" marR="0" rtl="0" algn="l">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Do brief (5–10 minutes), distributed, frequent lessons.</a:t>
            </a:r>
            <a:endParaRPr/>
          </a:p>
          <a:p>
            <a:pPr indent="-365760" lvl="0" marL="365760" marR="0" rtl="0" algn="l">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Model (I DO), lead (WE DO), observe (YOU DO).</a:t>
            </a:r>
            <a:endParaRPr/>
          </a:p>
          <a:p>
            <a:pPr indent="-365760" lvl="0" marL="365760" marR="0" rtl="0" algn="l">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Give immediate corrective feedback.</a:t>
            </a:r>
            <a:endParaRPr/>
          </a:p>
          <a:p>
            <a:pPr indent="-365760" lvl="0" marL="365760" marR="0" rtl="0" algn="l">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Transition to letters when students are ready. </a:t>
            </a:r>
            <a:endParaRPr/>
          </a:p>
        </p:txBody>
      </p:sp>
      <p:sp>
        <p:nvSpPr>
          <p:cNvPr id="192" name="Google Shape;192;p35"/>
          <p:cNvSpPr txBox="1"/>
          <p:nvPr/>
        </p:nvSpPr>
        <p:spPr>
          <a:xfrm>
            <a:off x="0" y="6488668"/>
            <a:ext cx="1723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p. 141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6"/>
          <p:cNvSpPr txBox="1"/>
          <p:nvPr>
            <p:ph type="title"/>
          </p:nvPr>
        </p:nvSpPr>
        <p:spPr>
          <a:xfrm>
            <a:off x="838200" y="348450"/>
            <a:ext cx="10515600" cy="6336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4300"/>
              <a:t>Instructional Strategies</a:t>
            </a:r>
            <a:endParaRPr sz="4300"/>
          </a:p>
        </p:txBody>
      </p:sp>
      <p:sp>
        <p:nvSpPr>
          <p:cNvPr id="198" name="Google Shape;198;p36"/>
          <p:cNvSpPr txBox="1"/>
          <p:nvPr>
            <p:ph idx="1" type="body"/>
          </p:nvPr>
        </p:nvSpPr>
        <p:spPr>
          <a:xfrm>
            <a:off x="190050" y="1187875"/>
            <a:ext cx="11752200" cy="5274300"/>
          </a:xfrm>
          <a:prstGeom prst="rect">
            <a:avLst/>
          </a:prstGeom>
          <a:solidFill>
            <a:srgbClr val="FFF2CC"/>
          </a:solidFill>
        </p:spPr>
        <p:txBody>
          <a:bodyPr anchorCtr="0" anchor="t" bIns="45700" lIns="91425" spcFirstLastPara="1" rIns="91425" wrap="square" tIns="45700">
            <a:normAutofit/>
          </a:bodyPr>
          <a:lstStyle/>
          <a:p>
            <a:pPr indent="0" lvl="0" marL="0" rtl="0" algn="l">
              <a:spcBef>
                <a:spcPts val="1000"/>
              </a:spcBef>
              <a:spcAft>
                <a:spcPts val="0"/>
              </a:spcAft>
              <a:buNone/>
            </a:pPr>
            <a:r>
              <a:rPr lang="en-US">
                <a:solidFill>
                  <a:schemeClr val="dk1"/>
                </a:solidFill>
              </a:rPr>
              <a:t>Manipulation of sounds - identify, isolate, categorize, blend, segment, delete, add, substitute sounds - through at least 4-5 sounds:</a:t>
            </a:r>
            <a:endParaRPr>
              <a:solidFill>
                <a:schemeClr val="dk1"/>
              </a:solidFill>
            </a:endParaRPr>
          </a:p>
          <a:p>
            <a:pPr indent="0" lvl="0" marL="0" rtl="0" algn="l">
              <a:spcBef>
                <a:spcPts val="1000"/>
              </a:spcBef>
              <a:spcAft>
                <a:spcPts val="0"/>
              </a:spcAft>
              <a:buNone/>
            </a:pPr>
            <a:r>
              <a:rPr lang="en-US">
                <a:solidFill>
                  <a:schemeClr val="dk1"/>
                </a:solidFill>
              </a:rPr>
              <a:t> </a:t>
            </a:r>
            <a:endParaRPr>
              <a:solidFill>
                <a:schemeClr val="dk1"/>
              </a:solidFill>
            </a:endParaRPr>
          </a:p>
          <a:p>
            <a:pPr indent="-381000" lvl="0" marL="457200" rtl="0" algn="l">
              <a:spcBef>
                <a:spcPts val="1000"/>
              </a:spcBef>
              <a:spcAft>
                <a:spcPts val="0"/>
              </a:spcAft>
              <a:buClr>
                <a:schemeClr val="dk1"/>
              </a:buClr>
              <a:buSzPts val="2400"/>
              <a:buChar char="●"/>
            </a:pPr>
            <a:r>
              <a:rPr lang="en-US">
                <a:solidFill>
                  <a:schemeClr val="dk1"/>
                </a:solidFill>
              </a:rPr>
              <a:t>*coosh ball toss - begin with sentences, syllables and words - segment a nursery rhyme or familiar song, rhyming, then move to sounds - change the initial sound or the final sound</a:t>
            </a:r>
            <a:endParaRPr>
              <a:solidFill>
                <a:schemeClr val="dk1"/>
              </a:solidFill>
            </a:endParaRPr>
          </a:p>
          <a:p>
            <a:pPr indent="-381000" lvl="0" marL="457200" rtl="0" algn="l">
              <a:spcBef>
                <a:spcPts val="0"/>
              </a:spcBef>
              <a:spcAft>
                <a:spcPts val="0"/>
              </a:spcAft>
              <a:buClr>
                <a:schemeClr val="dk1"/>
              </a:buClr>
              <a:buSzPts val="2400"/>
              <a:buChar char="●"/>
            </a:pPr>
            <a:r>
              <a:rPr lang="en-US">
                <a:solidFill>
                  <a:schemeClr val="dk1"/>
                </a:solidFill>
              </a:rPr>
              <a:t>*rhyme - nursery rhymes, songs, making up rhymes</a:t>
            </a:r>
            <a:endParaRPr>
              <a:solidFill>
                <a:schemeClr val="dk1"/>
              </a:solidFill>
            </a:endParaRPr>
          </a:p>
          <a:p>
            <a:pPr indent="-381000" lvl="0" marL="457200" rtl="0" algn="l">
              <a:spcBef>
                <a:spcPts val="0"/>
              </a:spcBef>
              <a:spcAft>
                <a:spcPts val="0"/>
              </a:spcAft>
              <a:buClr>
                <a:schemeClr val="dk1"/>
              </a:buClr>
              <a:buSzPts val="2400"/>
              <a:buChar char="●"/>
            </a:pPr>
            <a:r>
              <a:rPr lang="en-US">
                <a:solidFill>
                  <a:schemeClr val="dk1"/>
                </a:solidFill>
              </a:rPr>
              <a:t>*kinesthetic - physical phonics, manipulating tiles/markers and letters</a:t>
            </a:r>
            <a:endParaRPr>
              <a:solidFill>
                <a:schemeClr val="dk1"/>
              </a:solidFill>
            </a:endParaRPr>
          </a:p>
          <a:p>
            <a:pPr indent="-381000" lvl="0" marL="457200" rtl="0" algn="l">
              <a:spcBef>
                <a:spcPts val="0"/>
              </a:spcBef>
              <a:spcAft>
                <a:spcPts val="0"/>
              </a:spcAft>
              <a:buClr>
                <a:schemeClr val="dk1"/>
              </a:buClr>
              <a:buSzPts val="2400"/>
              <a:buChar char="●"/>
            </a:pPr>
            <a:r>
              <a:rPr lang="en-US">
                <a:solidFill>
                  <a:schemeClr val="dk1"/>
                </a:solidFill>
              </a:rPr>
              <a:t>*repetition and chaining - repeating specific sounds and </a:t>
            </a:r>
            <a:r>
              <a:rPr lang="en-US">
                <a:solidFill>
                  <a:schemeClr val="dk1"/>
                </a:solidFill>
              </a:rPr>
              <a:t>changing</a:t>
            </a:r>
            <a:r>
              <a:rPr lang="en-US">
                <a:solidFill>
                  <a:schemeClr val="dk1"/>
                </a:solidFill>
              </a:rPr>
              <a:t> sounds </a:t>
            </a:r>
            <a:endParaRPr>
              <a:solidFill>
                <a:schemeClr val="dk1"/>
              </a:solidFill>
            </a:endParaRPr>
          </a:p>
          <a:p>
            <a:pPr indent="-381000" lvl="0" marL="457200" rtl="0" algn="l">
              <a:spcBef>
                <a:spcPts val="0"/>
              </a:spcBef>
              <a:spcAft>
                <a:spcPts val="0"/>
              </a:spcAft>
              <a:buClr>
                <a:schemeClr val="dk1"/>
              </a:buClr>
              <a:buSzPts val="2400"/>
              <a:buChar char="●"/>
            </a:pPr>
            <a:r>
              <a:rPr lang="en-US">
                <a:solidFill>
                  <a:schemeClr val="dk1"/>
                </a:solidFill>
              </a:rPr>
              <a:t>*introduce “easier” sounds first and progress to more difficult sounds </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en-US">
                <a:solidFill>
                  <a:srgbClr val="4A86E8"/>
                </a:solidFill>
              </a:rPr>
              <a:t>Which virtual tools can we use for these and other instructional methods?</a:t>
            </a:r>
            <a:endParaRPr>
              <a:solidFill>
                <a:srgbClr val="4A86E8"/>
              </a:solidFill>
            </a:endParaRPr>
          </a:p>
          <a:p>
            <a:pPr indent="0" lvl="0" marL="0" rtl="0" algn="l">
              <a:spcBef>
                <a:spcPts val="1000"/>
              </a:spcBef>
              <a:spcAft>
                <a:spcPts val="0"/>
              </a:spcAft>
              <a:buNone/>
            </a:pPr>
            <a:r>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7"/>
          <p:cNvSpPr txBox="1"/>
          <p:nvPr>
            <p:ph type="title"/>
          </p:nvPr>
        </p:nvSpPr>
        <p:spPr>
          <a:xfrm>
            <a:off x="2879123" y="380671"/>
            <a:ext cx="9160800" cy="1143000"/>
          </a:xfrm>
          <a:prstGeom prst="rect">
            <a:avLst/>
          </a:prstGeom>
          <a:noFill/>
          <a:ln>
            <a:noFill/>
          </a:ln>
        </p:spPr>
        <p:txBody>
          <a:bodyPr anchorCtr="0" anchor="t" bIns="45700" lIns="91425" spcFirstLastPara="1" rIns="91425" wrap="square" tIns="45700">
            <a:normAutofit/>
          </a:bodyPr>
          <a:lstStyle/>
          <a:p>
            <a:pPr indent="0" lvl="0" marL="112712" rtl="0" algn="l">
              <a:lnSpc>
                <a:spcPct val="90000"/>
              </a:lnSpc>
              <a:spcBef>
                <a:spcPts val="0"/>
              </a:spcBef>
              <a:spcAft>
                <a:spcPts val="0"/>
              </a:spcAft>
              <a:buClr>
                <a:schemeClr val="lt1"/>
              </a:buClr>
              <a:buSzPts val="3600"/>
              <a:buFont typeface="Calibri"/>
              <a:buNone/>
            </a:pPr>
            <a:r>
              <a:rPr lang="en-US" sz="3600">
                <a:solidFill>
                  <a:srgbClr val="000000"/>
                </a:solidFill>
              </a:rPr>
              <a:t>Tap It, Map It, and Zap It!</a:t>
            </a:r>
            <a:endParaRPr>
              <a:solidFill>
                <a:srgbClr val="000000"/>
              </a:solidFill>
            </a:endParaRPr>
          </a:p>
        </p:txBody>
      </p:sp>
      <p:sp>
        <p:nvSpPr>
          <p:cNvPr id="205" name="Google Shape;205;p37"/>
          <p:cNvSpPr txBox="1"/>
          <p:nvPr>
            <p:ph idx="1" type="body"/>
          </p:nvPr>
        </p:nvSpPr>
        <p:spPr>
          <a:xfrm>
            <a:off x="638973" y="1967344"/>
            <a:ext cx="11179200" cy="3843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1600"/>
              </a:spcAft>
              <a:buClr>
                <a:schemeClr val="dk1"/>
              </a:buClr>
              <a:buSzPts val="2800"/>
              <a:buNone/>
            </a:pPr>
            <a:r>
              <a:rPr lang="en-US"/>
              <a:t>Using sound boxes, ask students to move markers into each box as they segment the sounds in a word.</a:t>
            </a:r>
            <a:endParaRPr sz="2800">
              <a:latin typeface="Calibri"/>
              <a:ea typeface="Calibri"/>
              <a:cs typeface="Calibri"/>
              <a:sym typeface="Calibri"/>
            </a:endParaRPr>
          </a:p>
        </p:txBody>
      </p:sp>
      <p:graphicFrame>
        <p:nvGraphicFramePr>
          <p:cNvPr id="206" name="Google Shape;206;p37"/>
          <p:cNvGraphicFramePr/>
          <p:nvPr/>
        </p:nvGraphicFramePr>
        <p:xfrm>
          <a:off x="3496401" y="3695891"/>
          <a:ext cx="3000000" cy="3000000"/>
        </p:xfrm>
        <a:graphic>
          <a:graphicData uri="http://schemas.openxmlformats.org/drawingml/2006/table">
            <a:tbl>
              <a:tblPr>
                <a:noFill/>
                <a:tableStyleId>{D2ED5CBA-8CBD-4D2A-8BB0-2713F9D68E06}</a:tableStyleId>
              </a:tblPr>
              <a:tblGrid>
                <a:gridCol w="2010900"/>
                <a:gridCol w="1822300"/>
                <a:gridCol w="1775125"/>
              </a:tblGrid>
              <a:tr h="1371600">
                <a:tc>
                  <a:txBody>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07" name="Google Shape;207;p37"/>
          <p:cNvSpPr/>
          <p:nvPr/>
        </p:nvSpPr>
        <p:spPr>
          <a:xfrm>
            <a:off x="3830648" y="3883363"/>
            <a:ext cx="1338900" cy="1004100"/>
          </a:xfrm>
          <a:prstGeom prst="rect">
            <a:avLst/>
          </a:prstGeom>
          <a:solidFill>
            <a:srgbClr val="0033CC"/>
          </a:solidFill>
          <a:ln cap="flat" cmpd="sng" w="9525">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8" name="Google Shape;208;p37"/>
          <p:cNvSpPr/>
          <p:nvPr/>
        </p:nvSpPr>
        <p:spPr>
          <a:xfrm>
            <a:off x="5734669" y="3883363"/>
            <a:ext cx="1338900" cy="1004100"/>
          </a:xfrm>
          <a:prstGeom prst="rect">
            <a:avLst/>
          </a:prstGeom>
          <a:solidFill>
            <a:srgbClr val="0033CC"/>
          </a:solidFill>
          <a:ln cap="flat" cmpd="sng" w="9525">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9" name="Google Shape;209;p37"/>
          <p:cNvSpPr/>
          <p:nvPr/>
        </p:nvSpPr>
        <p:spPr>
          <a:xfrm>
            <a:off x="7521176" y="3883363"/>
            <a:ext cx="1338900" cy="1004100"/>
          </a:xfrm>
          <a:prstGeom prst="rect">
            <a:avLst/>
          </a:prstGeom>
          <a:solidFill>
            <a:srgbClr val="0033CC"/>
          </a:solidFill>
          <a:ln cap="flat" cmpd="sng" w="9525">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txBox="1"/>
          <p:nvPr>
            <p:ph type="title"/>
          </p:nvPr>
        </p:nvSpPr>
        <p:spPr>
          <a:xfrm>
            <a:off x="3108223" y="143071"/>
            <a:ext cx="9160800" cy="1143000"/>
          </a:xfrm>
          <a:prstGeom prst="rect">
            <a:avLst/>
          </a:prstGeom>
          <a:noFill/>
          <a:ln>
            <a:noFill/>
          </a:ln>
        </p:spPr>
        <p:txBody>
          <a:bodyPr anchorCtr="0" anchor="t" bIns="45700" lIns="91425" spcFirstLastPara="1" rIns="91425" wrap="square" tIns="45700">
            <a:normAutofit/>
          </a:bodyPr>
          <a:lstStyle/>
          <a:p>
            <a:pPr indent="0" lvl="0" marL="112712" rtl="0" algn="l">
              <a:lnSpc>
                <a:spcPct val="90000"/>
              </a:lnSpc>
              <a:spcBef>
                <a:spcPts val="0"/>
              </a:spcBef>
              <a:spcAft>
                <a:spcPts val="0"/>
              </a:spcAft>
              <a:buClr>
                <a:schemeClr val="lt1"/>
              </a:buClr>
              <a:buSzPts val="3600"/>
              <a:buFont typeface="Calibri"/>
              <a:buNone/>
            </a:pPr>
            <a:r>
              <a:rPr lang="en-US" sz="3600">
                <a:solidFill>
                  <a:srgbClr val="000000"/>
                </a:solidFill>
              </a:rPr>
              <a:t>Tap It, Map It, and Zap It!</a:t>
            </a:r>
            <a:endParaRPr>
              <a:solidFill>
                <a:srgbClr val="000000"/>
              </a:solidFill>
            </a:endParaRPr>
          </a:p>
        </p:txBody>
      </p:sp>
      <p:sp>
        <p:nvSpPr>
          <p:cNvPr id="216" name="Google Shape;216;p38"/>
          <p:cNvSpPr txBox="1"/>
          <p:nvPr>
            <p:ph idx="1" type="body"/>
          </p:nvPr>
        </p:nvSpPr>
        <p:spPr>
          <a:xfrm>
            <a:off x="638973" y="1967344"/>
            <a:ext cx="11179200" cy="3843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1600"/>
              </a:spcAft>
              <a:buClr>
                <a:schemeClr val="dk1"/>
              </a:buClr>
              <a:buSzPts val="2800"/>
              <a:buNone/>
            </a:pPr>
            <a:r>
              <a:rPr lang="en-US"/>
              <a:t>Using sound boxes, ask students to move markers into each box as they segment the sounds in a word.</a:t>
            </a:r>
            <a:endParaRPr sz="2800">
              <a:latin typeface="Calibri"/>
              <a:ea typeface="Calibri"/>
              <a:cs typeface="Calibri"/>
              <a:sym typeface="Calibri"/>
            </a:endParaRPr>
          </a:p>
        </p:txBody>
      </p:sp>
      <p:graphicFrame>
        <p:nvGraphicFramePr>
          <p:cNvPr id="217" name="Google Shape;217;p38"/>
          <p:cNvGraphicFramePr/>
          <p:nvPr/>
        </p:nvGraphicFramePr>
        <p:xfrm>
          <a:off x="2826623" y="3695891"/>
          <a:ext cx="3000000" cy="3000000"/>
        </p:xfrm>
        <a:graphic>
          <a:graphicData uri="http://schemas.openxmlformats.org/drawingml/2006/table">
            <a:tbl>
              <a:tblPr>
                <a:noFill/>
                <a:tableStyleId>{D2ED5CBA-8CBD-4D2A-8BB0-2713F9D68E06}</a:tableStyleId>
              </a:tblPr>
              <a:tblGrid>
                <a:gridCol w="1747475"/>
                <a:gridCol w="1583575"/>
                <a:gridCol w="1542600"/>
                <a:gridCol w="1691300"/>
              </a:tblGrid>
              <a:tr h="1371600">
                <a:tc>
                  <a:txBody>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18" name="Google Shape;218;p38"/>
          <p:cNvSpPr/>
          <p:nvPr/>
        </p:nvSpPr>
        <p:spPr>
          <a:xfrm>
            <a:off x="3029115" y="3879651"/>
            <a:ext cx="1338900" cy="1004100"/>
          </a:xfrm>
          <a:prstGeom prst="rect">
            <a:avLst/>
          </a:prstGeom>
          <a:solidFill>
            <a:srgbClr val="0033CC"/>
          </a:solidFill>
          <a:ln cap="flat" cmpd="sng" w="9525">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9" name="Google Shape;219;p38"/>
          <p:cNvSpPr/>
          <p:nvPr/>
        </p:nvSpPr>
        <p:spPr>
          <a:xfrm>
            <a:off x="4682877" y="3879651"/>
            <a:ext cx="1338900" cy="1004100"/>
          </a:xfrm>
          <a:prstGeom prst="rect">
            <a:avLst/>
          </a:prstGeom>
          <a:solidFill>
            <a:srgbClr val="0033CC"/>
          </a:solidFill>
          <a:ln cap="flat" cmpd="sng" w="9525">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0" name="Google Shape;220;p38"/>
          <p:cNvSpPr/>
          <p:nvPr/>
        </p:nvSpPr>
        <p:spPr>
          <a:xfrm>
            <a:off x="6211595" y="3879651"/>
            <a:ext cx="1338900" cy="1004100"/>
          </a:xfrm>
          <a:prstGeom prst="rect">
            <a:avLst/>
          </a:prstGeom>
          <a:solidFill>
            <a:srgbClr val="0033CC"/>
          </a:solidFill>
          <a:ln cap="flat" cmpd="sng" w="9525">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1" name="Google Shape;221;p38"/>
          <p:cNvSpPr/>
          <p:nvPr/>
        </p:nvSpPr>
        <p:spPr>
          <a:xfrm>
            <a:off x="7802835" y="3879651"/>
            <a:ext cx="1338900" cy="1004100"/>
          </a:xfrm>
          <a:prstGeom prst="rect">
            <a:avLst/>
          </a:prstGeom>
          <a:solidFill>
            <a:srgbClr val="0033CC"/>
          </a:solidFill>
          <a:ln cap="flat" cmpd="sng" w="9525">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9"/>
          <p:cNvSpPr txBox="1"/>
          <p:nvPr>
            <p:ph type="title"/>
          </p:nvPr>
        </p:nvSpPr>
        <p:spPr>
          <a:xfrm>
            <a:off x="3112209" y="350904"/>
            <a:ext cx="7842300" cy="60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US" sz="3600">
                <a:solidFill>
                  <a:srgbClr val="000000"/>
                </a:solidFill>
                <a:latin typeface="Calibri"/>
                <a:ea typeface="Calibri"/>
                <a:cs typeface="Calibri"/>
                <a:sym typeface="Calibri"/>
              </a:rPr>
              <a:t>Tap It, Map It, and Graph It!</a:t>
            </a:r>
            <a:endParaRPr>
              <a:solidFill>
                <a:srgbClr val="000000"/>
              </a:solidFill>
            </a:endParaRPr>
          </a:p>
        </p:txBody>
      </p:sp>
      <p:graphicFrame>
        <p:nvGraphicFramePr>
          <p:cNvPr id="228" name="Google Shape;228;p39"/>
          <p:cNvGraphicFramePr/>
          <p:nvPr/>
        </p:nvGraphicFramePr>
        <p:xfrm>
          <a:off x="1930400" y="2931496"/>
          <a:ext cx="3000000" cy="3000000"/>
        </p:xfrm>
        <a:graphic>
          <a:graphicData uri="http://schemas.openxmlformats.org/drawingml/2006/table">
            <a:tbl>
              <a:tblPr>
                <a:noFill/>
                <a:tableStyleId>{D2ED5CBA-8CBD-4D2A-8BB0-2713F9D68E06}</a:tableStyleId>
              </a:tblPr>
              <a:tblGrid>
                <a:gridCol w="1930400"/>
                <a:gridCol w="1930400"/>
                <a:gridCol w="1930400"/>
                <a:gridCol w="1930400"/>
              </a:tblGrid>
              <a:tr h="1188725">
                <a:tc>
                  <a:txBody>
                    <a:bodyPr/>
                    <a:lstStyle/>
                    <a:p>
                      <a:pPr indent="0" lvl="0" marL="0" marR="0" rtl="0" algn="l">
                        <a:lnSpc>
                          <a:spcPct val="100000"/>
                        </a:lnSpc>
                        <a:spcBef>
                          <a:spcPts val="0"/>
                        </a:spcBef>
                        <a:spcAft>
                          <a:spcPts val="0"/>
                        </a:spcAft>
                        <a:buClr>
                          <a:srgbClr val="FB6A4F"/>
                        </a:buClr>
                        <a:buSzPts val="3000"/>
                        <a:buFont typeface="Calibri"/>
                        <a:buNone/>
                      </a:pPr>
                      <a:r>
                        <a:t/>
                      </a:r>
                      <a:endParaRPr b="0" i="0" sz="2400" u="none" cap="none" strike="noStrike">
                        <a:solidFill>
                          <a:srgbClr val="993300"/>
                        </a:solidFill>
                        <a:latin typeface="Arial"/>
                        <a:ea typeface="Arial"/>
                        <a:cs typeface="Arial"/>
                        <a:sym typeface="Arial"/>
                      </a:endParaRPr>
                    </a:p>
                  </a:txBody>
                  <a:tcPr marT="45725" marB="45725" marR="91450" marL="91450">
                    <a:lnL cap="flat" cmpd="sng" w="12700">
                      <a:solidFill>
                        <a:srgbClr val="0033CC"/>
                      </a:solidFill>
                      <a:prstDash val="solid"/>
                      <a:round/>
                      <a:headEnd len="sm" w="sm" type="none"/>
                      <a:tailEnd len="sm" w="sm" type="none"/>
                    </a:lnL>
                    <a:lnR cap="flat" cmpd="sng" w="12700">
                      <a:solidFill>
                        <a:srgbClr val="0033CC"/>
                      </a:solidFill>
                      <a:prstDash val="solid"/>
                      <a:round/>
                      <a:headEnd len="sm" w="sm" type="none"/>
                      <a:tailEnd len="sm" w="sm" type="none"/>
                    </a:lnR>
                    <a:lnT cap="flat" cmpd="sng" w="12700">
                      <a:solidFill>
                        <a:srgbClr val="0033CC"/>
                      </a:solidFill>
                      <a:prstDash val="solid"/>
                      <a:round/>
                      <a:headEnd len="sm" w="sm" type="none"/>
                      <a:tailEnd len="sm" w="sm" type="none"/>
                    </a:lnT>
                    <a:lnB cap="flat" cmpd="sng" w="12700">
                      <a:solidFill>
                        <a:srgbClr val="0033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FB6A4F"/>
                        </a:buClr>
                        <a:buSzPts val="3000"/>
                        <a:buFont typeface="Calibri"/>
                        <a:buNone/>
                      </a:pPr>
                      <a:r>
                        <a:t/>
                      </a:r>
                      <a:endParaRPr b="0" i="0" sz="2400" u="none" cap="none" strike="noStrike">
                        <a:solidFill>
                          <a:srgbClr val="993300"/>
                        </a:solidFill>
                        <a:latin typeface="Arial"/>
                        <a:ea typeface="Arial"/>
                        <a:cs typeface="Arial"/>
                        <a:sym typeface="Arial"/>
                      </a:endParaRPr>
                    </a:p>
                  </a:txBody>
                  <a:tcPr marT="45725" marB="45725" marR="91450" marL="91450">
                    <a:lnL cap="flat" cmpd="sng" w="12700">
                      <a:solidFill>
                        <a:srgbClr val="0033CC"/>
                      </a:solidFill>
                      <a:prstDash val="solid"/>
                      <a:round/>
                      <a:headEnd len="sm" w="sm" type="none"/>
                      <a:tailEnd len="sm" w="sm" type="none"/>
                    </a:lnL>
                    <a:lnR cap="flat" cmpd="sng" w="12700">
                      <a:solidFill>
                        <a:srgbClr val="0033CC"/>
                      </a:solidFill>
                      <a:prstDash val="solid"/>
                      <a:round/>
                      <a:headEnd len="sm" w="sm" type="none"/>
                      <a:tailEnd len="sm" w="sm" type="none"/>
                    </a:lnR>
                    <a:lnT cap="flat" cmpd="sng" w="12700">
                      <a:solidFill>
                        <a:srgbClr val="0033CC"/>
                      </a:solidFill>
                      <a:prstDash val="solid"/>
                      <a:round/>
                      <a:headEnd len="sm" w="sm" type="none"/>
                      <a:tailEnd len="sm" w="sm" type="none"/>
                    </a:lnT>
                    <a:lnB cap="flat" cmpd="sng" w="12700">
                      <a:solidFill>
                        <a:srgbClr val="0033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FB6A4F"/>
                        </a:buClr>
                        <a:buSzPts val="3000"/>
                        <a:buFont typeface="Calibri"/>
                        <a:buNone/>
                      </a:pPr>
                      <a:r>
                        <a:t/>
                      </a:r>
                      <a:endParaRPr b="0" i="0" sz="2400" u="none" cap="none" strike="noStrike">
                        <a:solidFill>
                          <a:srgbClr val="993300"/>
                        </a:solidFill>
                        <a:latin typeface="Arial"/>
                        <a:ea typeface="Arial"/>
                        <a:cs typeface="Arial"/>
                        <a:sym typeface="Arial"/>
                      </a:endParaRPr>
                    </a:p>
                  </a:txBody>
                  <a:tcPr marT="45725" marB="45725" marR="91450" marL="91450">
                    <a:lnL cap="flat" cmpd="sng" w="12700">
                      <a:solidFill>
                        <a:srgbClr val="0033CC"/>
                      </a:solidFill>
                      <a:prstDash val="solid"/>
                      <a:round/>
                      <a:headEnd len="sm" w="sm" type="none"/>
                      <a:tailEnd len="sm" w="sm" type="none"/>
                    </a:lnL>
                    <a:lnR cap="flat" cmpd="sng" w="12700">
                      <a:solidFill>
                        <a:srgbClr val="0033CC"/>
                      </a:solidFill>
                      <a:prstDash val="solid"/>
                      <a:round/>
                      <a:headEnd len="sm" w="sm" type="none"/>
                      <a:tailEnd len="sm" w="sm" type="none"/>
                    </a:lnR>
                    <a:lnT cap="flat" cmpd="sng" w="12700">
                      <a:solidFill>
                        <a:srgbClr val="0033CC"/>
                      </a:solidFill>
                      <a:prstDash val="solid"/>
                      <a:round/>
                      <a:headEnd len="sm" w="sm" type="none"/>
                      <a:tailEnd len="sm" w="sm" type="none"/>
                    </a:lnT>
                    <a:lnB cap="flat" cmpd="sng" w="12700">
                      <a:solidFill>
                        <a:srgbClr val="0033C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FB6A4F"/>
                        </a:buClr>
                        <a:buSzPts val="3000"/>
                        <a:buFont typeface="Calibri"/>
                        <a:buNone/>
                      </a:pPr>
                      <a:r>
                        <a:t/>
                      </a:r>
                      <a:endParaRPr b="0" i="0" sz="2400" u="none" cap="none" strike="noStrike">
                        <a:solidFill>
                          <a:srgbClr val="993300"/>
                        </a:solidFill>
                        <a:latin typeface="Arial"/>
                        <a:ea typeface="Arial"/>
                        <a:cs typeface="Arial"/>
                        <a:sym typeface="Arial"/>
                      </a:endParaRPr>
                    </a:p>
                  </a:txBody>
                  <a:tcPr marT="45725" marB="45725" marR="91450" marL="91450">
                    <a:lnL cap="flat" cmpd="sng" w="12700">
                      <a:solidFill>
                        <a:srgbClr val="0033CC"/>
                      </a:solidFill>
                      <a:prstDash val="solid"/>
                      <a:round/>
                      <a:headEnd len="sm" w="sm" type="none"/>
                      <a:tailEnd len="sm" w="sm" type="none"/>
                    </a:lnL>
                    <a:lnR cap="flat" cmpd="sng" w="12700">
                      <a:solidFill>
                        <a:srgbClr val="0033CC"/>
                      </a:solidFill>
                      <a:prstDash val="solid"/>
                      <a:round/>
                      <a:headEnd len="sm" w="sm" type="none"/>
                      <a:tailEnd len="sm" w="sm" type="none"/>
                    </a:lnR>
                    <a:lnT cap="flat" cmpd="sng" w="12700">
                      <a:solidFill>
                        <a:srgbClr val="0033CC"/>
                      </a:solidFill>
                      <a:prstDash val="solid"/>
                      <a:round/>
                      <a:headEnd len="sm" w="sm" type="none"/>
                      <a:tailEnd len="sm" w="sm" type="none"/>
                    </a:lnT>
                    <a:lnB cap="flat" cmpd="sng" w="12700">
                      <a:solidFill>
                        <a:srgbClr val="0033CC"/>
                      </a:solidFill>
                      <a:prstDash val="solid"/>
                      <a:round/>
                      <a:headEnd len="sm" w="sm" type="none"/>
                      <a:tailEnd len="sm" w="sm" type="none"/>
                    </a:lnB>
                    <a:solidFill>
                      <a:schemeClr val="lt1"/>
                    </a:solidFill>
                  </a:tcPr>
                </a:tc>
              </a:tr>
            </a:tbl>
          </a:graphicData>
        </a:graphic>
      </p:graphicFrame>
      <p:sp>
        <p:nvSpPr>
          <p:cNvPr id="229" name="Google Shape;229;p39"/>
          <p:cNvSpPr/>
          <p:nvPr/>
        </p:nvSpPr>
        <p:spPr>
          <a:xfrm>
            <a:off x="2169770" y="3012273"/>
            <a:ext cx="1432800" cy="1027200"/>
          </a:xfrm>
          <a:prstGeom prst="rect">
            <a:avLst/>
          </a:prstGeom>
          <a:solidFill>
            <a:srgbClr val="FF0000"/>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39"/>
          <p:cNvSpPr/>
          <p:nvPr/>
        </p:nvSpPr>
        <p:spPr>
          <a:xfrm>
            <a:off x="4018555" y="3013786"/>
            <a:ext cx="1438800" cy="1024200"/>
          </a:xfrm>
          <a:prstGeom prst="rect">
            <a:avLst/>
          </a:prstGeom>
          <a:solidFill>
            <a:srgbClr val="7030A0"/>
          </a:solidFill>
          <a:ln cap="flat" cmpd="sng" w="9525">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39"/>
          <p:cNvSpPr/>
          <p:nvPr/>
        </p:nvSpPr>
        <p:spPr>
          <a:xfrm>
            <a:off x="6096010" y="3013773"/>
            <a:ext cx="1438800" cy="1024200"/>
          </a:xfrm>
          <a:prstGeom prst="rect">
            <a:avLst/>
          </a:prstGeom>
          <a:solidFill>
            <a:srgbClr val="0033CC"/>
          </a:solidFill>
          <a:ln cap="flat" cmpd="sng" w="9525">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39"/>
          <p:cNvSpPr/>
          <p:nvPr/>
        </p:nvSpPr>
        <p:spPr>
          <a:xfrm>
            <a:off x="8037735" y="3013786"/>
            <a:ext cx="1438800" cy="1024200"/>
          </a:xfrm>
          <a:prstGeom prst="rect">
            <a:avLst/>
          </a:prstGeom>
          <a:solidFill>
            <a:srgbClr val="00B050"/>
          </a:solidFill>
          <a:ln cap="flat" cmpd="sng" w="952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39"/>
          <p:cNvSpPr txBox="1"/>
          <p:nvPr/>
        </p:nvSpPr>
        <p:spPr>
          <a:xfrm>
            <a:off x="2235200" y="5442286"/>
            <a:ext cx="10245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ch</a:t>
            </a:r>
            <a:endParaRPr sz="4000">
              <a:solidFill>
                <a:schemeClr val="dk1"/>
              </a:solidFill>
              <a:latin typeface="Calibri"/>
              <a:ea typeface="Calibri"/>
              <a:cs typeface="Calibri"/>
              <a:sym typeface="Calibri"/>
            </a:endParaRPr>
          </a:p>
        </p:txBody>
      </p:sp>
      <p:sp>
        <p:nvSpPr>
          <p:cNvPr id="234" name="Google Shape;234;p39"/>
          <p:cNvSpPr txBox="1"/>
          <p:nvPr/>
        </p:nvSpPr>
        <p:spPr>
          <a:xfrm>
            <a:off x="4592320" y="5442286"/>
            <a:ext cx="10161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a</a:t>
            </a:r>
            <a:endParaRPr/>
          </a:p>
        </p:txBody>
      </p:sp>
      <p:sp>
        <p:nvSpPr>
          <p:cNvPr id="235" name="Google Shape;235;p39"/>
          <p:cNvSpPr txBox="1"/>
          <p:nvPr/>
        </p:nvSpPr>
        <p:spPr>
          <a:xfrm>
            <a:off x="6409267" y="5442286"/>
            <a:ext cx="1026300" cy="70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m</a:t>
            </a:r>
            <a:endParaRPr/>
          </a:p>
        </p:txBody>
      </p:sp>
      <p:sp>
        <p:nvSpPr>
          <p:cNvPr id="236" name="Google Shape;236;p39"/>
          <p:cNvSpPr txBox="1"/>
          <p:nvPr/>
        </p:nvSpPr>
        <p:spPr>
          <a:xfrm>
            <a:off x="8363373" y="5442286"/>
            <a:ext cx="787500" cy="70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 calcmode="lin" valueType="num">
                                      <p:cBhvr additive="base">
                                        <p:cTn dur="1000"/>
                                        <p:tgtEl>
                                          <p:spTgt spid="22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2"/>
          <p:cNvSpPr txBox="1"/>
          <p:nvPr>
            <p:ph type="title"/>
          </p:nvPr>
        </p:nvSpPr>
        <p:spPr>
          <a:xfrm>
            <a:off x="2036875" y="555850"/>
            <a:ext cx="8733600" cy="2852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b="0" lang="en-US" sz="4000">
                <a:latin typeface="Comic Sans MS"/>
                <a:ea typeface="Comic Sans MS"/>
                <a:cs typeface="Comic Sans MS"/>
                <a:sym typeface="Comic Sans MS"/>
              </a:rPr>
              <a:t>Teaching Methods and Scaffolding for Struggling Students in Virtual Environments </a:t>
            </a:r>
            <a:endParaRPr b="0" sz="4000">
              <a:latin typeface="Comic Sans MS"/>
              <a:ea typeface="Comic Sans MS"/>
              <a:cs typeface="Comic Sans MS"/>
              <a:sym typeface="Comic Sans MS"/>
            </a:endParaRPr>
          </a:p>
          <a:p>
            <a:pPr indent="0" lvl="0" marL="0" rtl="0" algn="ctr">
              <a:lnSpc>
                <a:spcPct val="90000"/>
              </a:lnSpc>
              <a:spcBef>
                <a:spcPts val="0"/>
              </a:spcBef>
              <a:spcAft>
                <a:spcPts val="0"/>
              </a:spcAft>
              <a:buClr>
                <a:schemeClr val="dk1"/>
              </a:buClr>
              <a:buSzPts val="5000"/>
              <a:buFont typeface="Open Sans"/>
              <a:buNone/>
            </a:pPr>
            <a:r>
              <a:t/>
            </a:r>
            <a:endParaRPr/>
          </a:p>
        </p:txBody>
      </p:sp>
      <p:sp>
        <p:nvSpPr>
          <p:cNvPr id="91" name="Google Shape;91;p22"/>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7F7F7F"/>
              </a:buClr>
              <a:buSzPts val="2400"/>
              <a:buNone/>
            </a:pPr>
            <a:r>
              <a:rPr lang="en-US" sz="5700" u="sng">
                <a:solidFill>
                  <a:schemeClr val="hlink"/>
                </a:solidFill>
                <a:hlinkClick r:id="rId3"/>
              </a:rPr>
              <a:t>https://bit.ly/KUcolombo</a:t>
            </a:r>
            <a:endParaRPr sz="5700">
              <a:solidFill>
                <a:srgbClr val="FF0000"/>
              </a:solidFill>
            </a:endParaRPr>
          </a:p>
          <a:p>
            <a:pPr indent="0" lvl="0" marL="0" rtl="0" algn="ctr">
              <a:lnSpc>
                <a:spcPct val="90000"/>
              </a:lnSpc>
              <a:spcBef>
                <a:spcPts val="0"/>
              </a:spcBef>
              <a:spcAft>
                <a:spcPts val="0"/>
              </a:spcAft>
              <a:buClr>
                <a:srgbClr val="7F7F7F"/>
              </a:buClr>
              <a:buSzPts val="2400"/>
              <a:buNone/>
            </a:pPr>
            <a:r>
              <a:t/>
            </a:r>
            <a:endParaRPr sz="570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416175" y="0"/>
            <a:ext cx="10515600" cy="8061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000"/>
              <a:t>Vocabulary </a:t>
            </a:r>
            <a:r>
              <a:rPr lang="en-US" sz="4000"/>
              <a:t>Instructional Strategies</a:t>
            </a:r>
            <a:endParaRPr sz="4000"/>
          </a:p>
        </p:txBody>
      </p:sp>
      <p:sp>
        <p:nvSpPr>
          <p:cNvPr id="242" name="Google Shape;242;p40"/>
          <p:cNvSpPr txBox="1"/>
          <p:nvPr>
            <p:ph idx="1" type="body"/>
          </p:nvPr>
        </p:nvSpPr>
        <p:spPr>
          <a:xfrm>
            <a:off x="200550" y="1216275"/>
            <a:ext cx="11790900" cy="5334000"/>
          </a:xfrm>
          <a:prstGeom prst="rect">
            <a:avLst/>
          </a:prstGeom>
          <a:solidFill>
            <a:srgbClr val="F9CB9C"/>
          </a:solidFill>
        </p:spPr>
        <p:txBody>
          <a:bodyPr anchorCtr="0" anchor="t" bIns="45700" lIns="91425" spcFirstLastPara="1" rIns="91425" wrap="square" tIns="45700">
            <a:normAutofit fontScale="47500"/>
          </a:bodyPr>
          <a:lstStyle/>
          <a:p>
            <a:pPr indent="0" lvl="0" marL="0" rtl="0" algn="l">
              <a:spcBef>
                <a:spcPts val="1000"/>
              </a:spcBef>
              <a:spcAft>
                <a:spcPts val="0"/>
              </a:spcAft>
              <a:buNone/>
            </a:pPr>
            <a:r>
              <a:t/>
            </a:r>
            <a:endParaRPr sz="4500">
              <a:solidFill>
                <a:schemeClr val="dk1"/>
              </a:solidFill>
            </a:endParaRPr>
          </a:p>
          <a:p>
            <a:pPr indent="-409575" lvl="0" marL="457200" rtl="0" algn="l">
              <a:lnSpc>
                <a:spcPct val="115000"/>
              </a:lnSpc>
              <a:spcBef>
                <a:spcPts val="0"/>
              </a:spcBef>
              <a:spcAft>
                <a:spcPts val="0"/>
              </a:spcAft>
              <a:buClr>
                <a:schemeClr val="dk1"/>
              </a:buClr>
              <a:buSzPct val="100000"/>
              <a:buFont typeface="Calibri"/>
              <a:buChar char="❖"/>
            </a:pPr>
            <a:r>
              <a:rPr lang="en-US" sz="6000">
                <a:solidFill>
                  <a:schemeClr val="dk1"/>
                </a:solidFill>
                <a:latin typeface="Calibri"/>
                <a:ea typeface="Calibri"/>
                <a:cs typeface="Calibri"/>
                <a:sym typeface="Calibri"/>
              </a:rPr>
              <a:t>Morphology – definition, strategies</a:t>
            </a:r>
            <a:endParaRPr sz="6000">
              <a:solidFill>
                <a:schemeClr val="dk1"/>
              </a:solidFill>
              <a:latin typeface="Calibri"/>
              <a:ea typeface="Calibri"/>
              <a:cs typeface="Calibri"/>
              <a:sym typeface="Calibri"/>
            </a:endParaRPr>
          </a:p>
          <a:p>
            <a:pPr indent="-409575" lvl="0" marL="457200" rtl="0" algn="l">
              <a:lnSpc>
                <a:spcPct val="115000"/>
              </a:lnSpc>
              <a:spcBef>
                <a:spcPts val="0"/>
              </a:spcBef>
              <a:spcAft>
                <a:spcPts val="0"/>
              </a:spcAft>
              <a:buClr>
                <a:schemeClr val="dk1"/>
              </a:buClr>
              <a:buSzPct val="100000"/>
              <a:buFont typeface="Calibri"/>
              <a:buChar char="❖"/>
            </a:pPr>
            <a:r>
              <a:rPr lang="en-US" sz="6000">
                <a:solidFill>
                  <a:schemeClr val="dk1"/>
                </a:solidFill>
                <a:latin typeface="Calibri"/>
                <a:ea typeface="Calibri"/>
                <a:cs typeface="Calibri"/>
                <a:sym typeface="Calibri"/>
              </a:rPr>
              <a:t>Multisensory  -Visual and kinesthetic activities</a:t>
            </a:r>
            <a:endParaRPr sz="6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5050">
              <a:solidFill>
                <a:schemeClr val="dk1"/>
              </a:solidFill>
              <a:latin typeface="Calibri"/>
              <a:ea typeface="Calibri"/>
              <a:cs typeface="Calibri"/>
              <a:sym typeface="Calibri"/>
            </a:endParaRPr>
          </a:p>
          <a:p>
            <a:pPr indent="-380920" lvl="0" marL="457200" rtl="0" algn="l">
              <a:lnSpc>
                <a:spcPct val="115000"/>
              </a:lnSpc>
              <a:spcBef>
                <a:spcPts val="0"/>
              </a:spcBef>
              <a:spcAft>
                <a:spcPts val="0"/>
              </a:spcAft>
              <a:buClr>
                <a:schemeClr val="dk1"/>
              </a:buClr>
              <a:buSzPct val="100000"/>
              <a:buFont typeface="Calibri"/>
              <a:buChar char="●"/>
            </a:pPr>
            <a:r>
              <a:rPr lang="en-US" sz="5050">
                <a:solidFill>
                  <a:schemeClr val="dk1"/>
                </a:solidFill>
                <a:latin typeface="Calibri"/>
                <a:ea typeface="Calibri"/>
                <a:cs typeface="Calibri"/>
                <a:sym typeface="Calibri"/>
              </a:rPr>
              <a:t>Rasinski – word spokes, word ladders - www.timrasinski.com</a:t>
            </a:r>
            <a:endParaRPr sz="5050">
              <a:solidFill>
                <a:schemeClr val="dk1"/>
              </a:solidFill>
              <a:latin typeface="Calibri"/>
              <a:ea typeface="Calibri"/>
              <a:cs typeface="Calibri"/>
              <a:sym typeface="Calibri"/>
            </a:endParaRPr>
          </a:p>
          <a:p>
            <a:pPr indent="-380920" lvl="0" marL="457200" rtl="0" algn="l">
              <a:lnSpc>
                <a:spcPct val="115000"/>
              </a:lnSpc>
              <a:spcBef>
                <a:spcPts val="0"/>
              </a:spcBef>
              <a:spcAft>
                <a:spcPts val="0"/>
              </a:spcAft>
              <a:buSzPct val="100000"/>
              <a:buFont typeface="Calibri"/>
              <a:buChar char="●"/>
            </a:pPr>
            <a:r>
              <a:rPr lang="en-US" sz="5050">
                <a:solidFill>
                  <a:schemeClr val="dk1"/>
                </a:solidFill>
                <a:latin typeface="Calibri"/>
                <a:ea typeface="Calibri"/>
                <a:cs typeface="Calibri"/>
                <a:sym typeface="Calibri"/>
              </a:rPr>
              <a:t>Easy Define  </a:t>
            </a:r>
            <a:r>
              <a:rPr lang="en-US" sz="5050" u="sng">
                <a:solidFill>
                  <a:schemeClr val="hlink"/>
                </a:solidFill>
                <a:latin typeface="Calibri"/>
                <a:ea typeface="Calibri"/>
                <a:cs typeface="Calibri"/>
                <a:sym typeface="Calibri"/>
                <a:hlinkClick r:id="rId3"/>
              </a:rPr>
              <a:t>Http://easydefine.com</a:t>
            </a:r>
            <a:endParaRPr sz="5050" u="sng">
              <a:solidFill>
                <a:schemeClr val="dk1"/>
              </a:solidFill>
              <a:latin typeface="Calibri"/>
              <a:ea typeface="Calibri"/>
              <a:cs typeface="Calibri"/>
              <a:sym typeface="Calibri"/>
            </a:endParaRPr>
          </a:p>
          <a:p>
            <a:pPr indent="-380920" lvl="0" marL="457200" rtl="0" algn="l">
              <a:lnSpc>
                <a:spcPct val="115000"/>
              </a:lnSpc>
              <a:spcBef>
                <a:spcPts val="0"/>
              </a:spcBef>
              <a:spcAft>
                <a:spcPts val="0"/>
              </a:spcAft>
              <a:buClr>
                <a:schemeClr val="dk1"/>
              </a:buClr>
              <a:buSzPct val="100000"/>
              <a:buFont typeface="Calibri"/>
              <a:buChar char="●"/>
            </a:pPr>
            <a:r>
              <a:rPr lang="en-US" sz="5050">
                <a:solidFill>
                  <a:schemeClr val="dk1"/>
                </a:solidFill>
                <a:latin typeface="Calibri"/>
                <a:ea typeface="Calibri"/>
                <a:cs typeface="Calibri"/>
                <a:sym typeface="Calibri"/>
              </a:rPr>
              <a:t>Word matrix - www.neilramsden.co.uk</a:t>
            </a:r>
            <a:endParaRPr sz="5050">
              <a:solidFill>
                <a:schemeClr val="dk1"/>
              </a:solidFill>
              <a:latin typeface="Calibri"/>
              <a:ea typeface="Calibri"/>
              <a:cs typeface="Calibri"/>
              <a:sym typeface="Calibri"/>
            </a:endParaRPr>
          </a:p>
          <a:p>
            <a:pPr indent="-380920" lvl="0" marL="457200" rtl="0" algn="l">
              <a:lnSpc>
                <a:spcPct val="115000"/>
              </a:lnSpc>
              <a:spcBef>
                <a:spcPts val="0"/>
              </a:spcBef>
              <a:spcAft>
                <a:spcPts val="0"/>
              </a:spcAft>
              <a:buClr>
                <a:schemeClr val="dk1"/>
              </a:buClr>
              <a:buSzPct val="100000"/>
              <a:buFont typeface="Calibri"/>
              <a:buChar char="●"/>
            </a:pPr>
            <a:r>
              <a:rPr lang="en-US" sz="5050">
                <a:solidFill>
                  <a:schemeClr val="dk1"/>
                </a:solidFill>
                <a:latin typeface="Calibri"/>
                <a:ea typeface="Calibri"/>
                <a:cs typeface="Calibri"/>
                <a:sym typeface="Calibri"/>
              </a:rPr>
              <a:t>Word Mapping</a:t>
            </a:r>
            <a:endParaRPr sz="505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5050">
                <a:solidFill>
                  <a:schemeClr val="dk1"/>
                </a:solidFill>
                <a:latin typeface="Calibri"/>
                <a:ea typeface="Calibri"/>
                <a:cs typeface="Calibri"/>
                <a:sym typeface="Calibri"/>
              </a:rPr>
              <a:t>https://www.edgeenterprisesinc.com/product/word-mapping-strategy-instructors-manual</a:t>
            </a:r>
            <a:endParaRPr sz="5050">
              <a:solidFill>
                <a:schemeClr val="dk1"/>
              </a:solidFill>
              <a:latin typeface="Calibri"/>
              <a:ea typeface="Calibri"/>
              <a:cs typeface="Calibri"/>
              <a:sym typeface="Calibri"/>
            </a:endParaRPr>
          </a:p>
          <a:p>
            <a:pPr indent="-380920" lvl="0" marL="457200" rtl="0" algn="l">
              <a:lnSpc>
                <a:spcPct val="115000"/>
              </a:lnSpc>
              <a:spcBef>
                <a:spcPts val="0"/>
              </a:spcBef>
              <a:spcAft>
                <a:spcPts val="0"/>
              </a:spcAft>
              <a:buClr>
                <a:schemeClr val="dk1"/>
              </a:buClr>
              <a:buSzPct val="100000"/>
              <a:buFont typeface="Calibri"/>
              <a:buChar char="●"/>
            </a:pPr>
            <a:r>
              <a:rPr lang="en-US" sz="5050">
                <a:solidFill>
                  <a:schemeClr val="dk1"/>
                </a:solidFill>
                <a:latin typeface="Calibri"/>
                <a:ea typeface="Calibri"/>
                <a:cs typeface="Calibri"/>
                <a:sym typeface="Calibri"/>
              </a:rPr>
              <a:t>Personal dictionary or interactive digital dictionary</a:t>
            </a:r>
            <a:endParaRPr sz="505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523"/>
              <a:buFont typeface="Arial"/>
              <a:buNone/>
            </a:pPr>
            <a:r>
              <a:t/>
            </a:r>
            <a:endParaRPr sz="5050">
              <a:solidFill>
                <a:schemeClr val="dk1"/>
              </a:solidFill>
              <a:latin typeface="Calibri"/>
              <a:ea typeface="Calibri"/>
              <a:cs typeface="Calibri"/>
              <a:sym typeface="Calibri"/>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41"/>
          <p:cNvGrpSpPr/>
          <p:nvPr/>
        </p:nvGrpSpPr>
        <p:grpSpPr>
          <a:xfrm>
            <a:off x="4666264" y="1332781"/>
            <a:ext cx="2029549" cy="548104"/>
            <a:chOff x="7128838" y="1554195"/>
            <a:chExt cx="1522200" cy="548104"/>
          </a:xfrm>
        </p:grpSpPr>
        <p:cxnSp>
          <p:nvCxnSpPr>
            <p:cNvPr id="249" name="Google Shape;249;p41"/>
            <p:cNvCxnSpPr/>
            <p:nvPr/>
          </p:nvCxnSpPr>
          <p:spPr>
            <a:xfrm>
              <a:off x="7128838" y="1876749"/>
              <a:ext cx="1522200" cy="0"/>
            </a:xfrm>
            <a:prstGeom prst="straightConnector1">
              <a:avLst/>
            </a:prstGeom>
            <a:noFill/>
            <a:ln cap="flat" cmpd="sng" w="9525">
              <a:solidFill>
                <a:schemeClr val="dk1"/>
              </a:solidFill>
              <a:prstDash val="solid"/>
              <a:round/>
              <a:headEnd len="sm" w="sm" type="none"/>
              <a:tailEnd len="sm" w="sm" type="none"/>
            </a:ln>
          </p:spPr>
        </p:cxnSp>
        <p:sp>
          <p:nvSpPr>
            <p:cNvPr id="250" name="Google Shape;250;p41"/>
            <p:cNvSpPr txBox="1"/>
            <p:nvPr/>
          </p:nvSpPr>
          <p:spPr>
            <a:xfrm>
              <a:off x="7174075" y="1554195"/>
              <a:ext cx="1428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1800"/>
                <a:buFont typeface="Calibri"/>
                <a:buNone/>
              </a:pPr>
              <a:r>
                <a:rPr b="0" i="0" lang="en-US" sz="1800" u="none" cap="none" strike="noStrike">
                  <a:solidFill>
                    <a:srgbClr val="0000FF"/>
                  </a:solidFill>
                  <a:latin typeface="Calibri"/>
                  <a:ea typeface="Calibri"/>
                  <a:cs typeface="Calibri"/>
                  <a:sym typeface="Calibri"/>
                </a:rPr>
                <a:t>verb/noun</a:t>
              </a:r>
              <a:endParaRPr b="0" i="0" sz="1400" u="none" cap="none" strike="noStrike">
                <a:solidFill>
                  <a:srgbClr val="000000"/>
                </a:solidFill>
                <a:latin typeface="Arial"/>
                <a:ea typeface="Arial"/>
                <a:cs typeface="Arial"/>
                <a:sym typeface="Arial"/>
              </a:endParaRPr>
            </a:p>
          </p:txBody>
        </p:sp>
        <p:sp>
          <p:nvSpPr>
            <p:cNvPr id="251" name="Google Shape;251;p41"/>
            <p:cNvSpPr txBox="1"/>
            <p:nvPr/>
          </p:nvSpPr>
          <p:spPr>
            <a:xfrm>
              <a:off x="7374606" y="1848499"/>
              <a:ext cx="10503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b="0" i="0" lang="en-US" sz="1050" u="none" cap="none" strike="noStrike">
                  <a:solidFill>
                    <a:srgbClr val="000000"/>
                  </a:solidFill>
                  <a:latin typeface="Calibri"/>
                  <a:ea typeface="Calibri"/>
                  <a:cs typeface="Calibri"/>
                  <a:sym typeface="Calibri"/>
                </a:rPr>
                <a:t>(part of speech)</a:t>
              </a:r>
              <a:endParaRPr b="0" i="0" sz="1400" u="none" cap="none" strike="noStrike">
                <a:solidFill>
                  <a:srgbClr val="000000"/>
                </a:solidFill>
                <a:latin typeface="Arial"/>
                <a:ea typeface="Arial"/>
                <a:cs typeface="Arial"/>
                <a:sym typeface="Arial"/>
              </a:endParaRPr>
            </a:p>
          </p:txBody>
        </p:sp>
      </p:grpSp>
      <p:sp>
        <p:nvSpPr>
          <p:cNvPr id="252" name="Google Shape;252;p41"/>
          <p:cNvSpPr txBox="1"/>
          <p:nvPr/>
        </p:nvSpPr>
        <p:spPr>
          <a:xfrm>
            <a:off x="199443" y="249231"/>
            <a:ext cx="6876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Calibri"/>
              <a:buNone/>
            </a:pPr>
            <a:r>
              <a:rPr b="0" i="0" lang="en-US" sz="2400" u="none" cap="none" strike="noStrike">
                <a:solidFill>
                  <a:schemeClr val="dk1"/>
                </a:solidFill>
                <a:latin typeface="Calibri"/>
                <a:ea typeface="Calibri"/>
                <a:cs typeface="Calibri"/>
                <a:sym typeface="Calibri"/>
              </a:rPr>
              <a:t>Connect to Word Meaning (Multiple Meaning Words)</a:t>
            </a:r>
            <a:endParaRPr b="0" i="0" sz="200" u="none" cap="none" strike="noStrike">
              <a:solidFill>
                <a:schemeClr val="dk1"/>
              </a:solidFill>
              <a:latin typeface="Arial"/>
              <a:ea typeface="Arial"/>
              <a:cs typeface="Arial"/>
              <a:sym typeface="Arial"/>
            </a:endParaRPr>
          </a:p>
        </p:txBody>
      </p:sp>
      <p:grpSp>
        <p:nvGrpSpPr>
          <p:cNvPr id="253" name="Google Shape;253;p41"/>
          <p:cNvGrpSpPr/>
          <p:nvPr/>
        </p:nvGrpSpPr>
        <p:grpSpPr>
          <a:xfrm>
            <a:off x="3193353" y="1975511"/>
            <a:ext cx="4907953" cy="4075505"/>
            <a:chOff x="1342341" y="2132"/>
            <a:chExt cx="3681057" cy="4075505"/>
          </a:xfrm>
        </p:grpSpPr>
        <p:sp>
          <p:nvSpPr>
            <p:cNvPr id="254" name="Google Shape;254;p41"/>
            <p:cNvSpPr/>
            <p:nvPr/>
          </p:nvSpPr>
          <p:spPr>
            <a:xfrm>
              <a:off x="2617220" y="1474235"/>
              <a:ext cx="1131300" cy="1131300"/>
            </a:xfrm>
            <a:prstGeom prst="ellipse">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1"/>
            <p:cNvSpPr txBox="1"/>
            <p:nvPr/>
          </p:nvSpPr>
          <p:spPr>
            <a:xfrm>
              <a:off x="2782915" y="1639930"/>
              <a:ext cx="800100" cy="800100"/>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lt1"/>
                </a:buClr>
                <a:buSzPts val="2900"/>
                <a:buFont typeface="Arial"/>
                <a:buNone/>
              </a:pPr>
              <a:r>
                <a:rPr b="0" i="0" lang="en-US" sz="2800" u="none" cap="none" strike="noStrike">
                  <a:solidFill>
                    <a:schemeClr val="lt1"/>
                  </a:solidFill>
                  <a:latin typeface="Arial"/>
                  <a:ea typeface="Arial"/>
                  <a:cs typeface="Arial"/>
                  <a:sym typeface="Arial"/>
                </a:rPr>
                <a:t>pitch</a:t>
              </a:r>
              <a:endParaRPr b="0" i="0" sz="1300" u="none" cap="none" strike="noStrike">
                <a:solidFill>
                  <a:srgbClr val="000000"/>
                </a:solidFill>
                <a:latin typeface="Arial"/>
                <a:ea typeface="Arial"/>
                <a:cs typeface="Arial"/>
                <a:sym typeface="Arial"/>
              </a:endParaRPr>
            </a:p>
          </p:txBody>
        </p:sp>
        <p:sp>
          <p:nvSpPr>
            <p:cNvPr id="256" name="Google Shape;256;p41"/>
            <p:cNvSpPr/>
            <p:nvPr/>
          </p:nvSpPr>
          <p:spPr>
            <a:xfrm rot="-5400000">
              <a:off x="3012590" y="1287784"/>
              <a:ext cx="340800" cy="32100"/>
            </a:xfrm>
            <a:custGeom>
              <a:rect b="b" l="l" r="r" t="t"/>
              <a:pathLst>
                <a:path extrusionOk="0" h="120000" w="120000">
                  <a:moveTo>
                    <a:pt x="0" y="60000"/>
                  </a:moveTo>
                  <a:lnTo>
                    <a:pt x="120000" y="60000"/>
                  </a:lnTo>
                </a:path>
              </a:pathLst>
            </a:cu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41"/>
            <p:cNvSpPr txBox="1"/>
            <p:nvPr/>
          </p:nvSpPr>
          <p:spPr>
            <a:xfrm rot="-5400000">
              <a:off x="3174420" y="1295317"/>
              <a:ext cx="17100" cy="171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58" name="Google Shape;258;p41"/>
            <p:cNvSpPr/>
            <p:nvPr/>
          </p:nvSpPr>
          <p:spPr>
            <a:xfrm>
              <a:off x="2617220" y="2132"/>
              <a:ext cx="1131300" cy="1131300"/>
            </a:xfrm>
            <a:prstGeom prst="ellipse">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1"/>
            <p:cNvSpPr txBox="1"/>
            <p:nvPr/>
          </p:nvSpPr>
          <p:spPr>
            <a:xfrm>
              <a:off x="2782915" y="167827"/>
              <a:ext cx="800100" cy="800100"/>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chemeClr val="lt1"/>
                </a:buClr>
                <a:buSzPts val="5200"/>
                <a:buFont typeface="Arial"/>
                <a:buNone/>
              </a:pPr>
              <a:r>
                <a:rPr b="0" i="0" lang="en-US" sz="52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0" name="Google Shape;260;p41"/>
            <p:cNvSpPr/>
            <p:nvPr/>
          </p:nvSpPr>
          <p:spPr>
            <a:xfrm rot="-1801219">
              <a:off x="3649969" y="1655914"/>
              <a:ext cx="340591" cy="31852"/>
            </a:xfrm>
            <a:custGeom>
              <a:rect b="b" l="l" r="r" t="t"/>
              <a:pathLst>
                <a:path extrusionOk="0" h="120000" w="120000">
                  <a:moveTo>
                    <a:pt x="0" y="60000"/>
                  </a:moveTo>
                  <a:lnTo>
                    <a:pt x="120000" y="60000"/>
                  </a:lnTo>
                </a:path>
              </a:pathLst>
            </a:cu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41"/>
            <p:cNvSpPr txBox="1"/>
            <p:nvPr/>
          </p:nvSpPr>
          <p:spPr>
            <a:xfrm rot="-1784693">
              <a:off x="3811826" y="1663494"/>
              <a:ext cx="16931" cy="1693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62" name="Google Shape;262;p41"/>
            <p:cNvSpPr/>
            <p:nvPr/>
          </p:nvSpPr>
          <p:spPr>
            <a:xfrm>
              <a:off x="3892098" y="738183"/>
              <a:ext cx="1131300" cy="1131300"/>
            </a:xfrm>
            <a:prstGeom prst="ellipse">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1"/>
            <p:cNvSpPr txBox="1"/>
            <p:nvPr/>
          </p:nvSpPr>
          <p:spPr>
            <a:xfrm>
              <a:off x="4057793" y="903878"/>
              <a:ext cx="800100" cy="800100"/>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chemeClr val="lt1"/>
                </a:buClr>
                <a:buSzPts val="5200"/>
                <a:buFont typeface="Arial"/>
                <a:buNone/>
              </a:pPr>
              <a:r>
                <a:rPr b="0" i="0" lang="en-US" sz="52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4" name="Google Shape;264;p41"/>
            <p:cNvSpPr/>
            <p:nvPr/>
          </p:nvSpPr>
          <p:spPr>
            <a:xfrm rot="1801219">
              <a:off x="3650065" y="2392032"/>
              <a:ext cx="340591" cy="31852"/>
            </a:xfrm>
            <a:custGeom>
              <a:rect b="b" l="l" r="r" t="t"/>
              <a:pathLst>
                <a:path extrusionOk="0" h="120000" w="120000">
                  <a:moveTo>
                    <a:pt x="0" y="60000"/>
                  </a:moveTo>
                  <a:lnTo>
                    <a:pt x="120000" y="60000"/>
                  </a:lnTo>
                </a:path>
              </a:pathLst>
            </a:cu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1"/>
            <p:cNvSpPr txBox="1"/>
            <p:nvPr/>
          </p:nvSpPr>
          <p:spPr>
            <a:xfrm rot="1784693">
              <a:off x="3811943" y="2399428"/>
              <a:ext cx="16931" cy="1693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66" name="Google Shape;266;p41"/>
            <p:cNvSpPr/>
            <p:nvPr/>
          </p:nvSpPr>
          <p:spPr>
            <a:xfrm>
              <a:off x="3892098" y="2210286"/>
              <a:ext cx="1131300" cy="1131300"/>
            </a:xfrm>
            <a:prstGeom prst="ellipse">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1"/>
            <p:cNvSpPr txBox="1"/>
            <p:nvPr/>
          </p:nvSpPr>
          <p:spPr>
            <a:xfrm>
              <a:off x="4057793" y="2375981"/>
              <a:ext cx="800100" cy="800100"/>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chemeClr val="lt1"/>
                </a:buClr>
                <a:buSzPts val="5200"/>
                <a:buFont typeface="Arial"/>
                <a:buNone/>
              </a:pPr>
              <a:r>
                <a:rPr b="0" i="0" lang="en-US" sz="52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8" name="Google Shape;268;p41"/>
            <p:cNvSpPr/>
            <p:nvPr/>
          </p:nvSpPr>
          <p:spPr>
            <a:xfrm rot="5400000">
              <a:off x="3012482" y="2760020"/>
              <a:ext cx="340800" cy="32100"/>
            </a:xfrm>
            <a:custGeom>
              <a:rect b="b" l="l" r="r" t="t"/>
              <a:pathLst>
                <a:path extrusionOk="0" h="120000" w="120000">
                  <a:moveTo>
                    <a:pt x="0" y="60000"/>
                  </a:moveTo>
                  <a:lnTo>
                    <a:pt x="120000" y="60000"/>
                  </a:lnTo>
                </a:path>
              </a:pathLst>
            </a:cu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1"/>
            <p:cNvSpPr txBox="1"/>
            <p:nvPr/>
          </p:nvSpPr>
          <p:spPr>
            <a:xfrm rot="5400000">
              <a:off x="3174353" y="2767487"/>
              <a:ext cx="17100" cy="171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70" name="Google Shape;270;p41"/>
            <p:cNvSpPr/>
            <p:nvPr/>
          </p:nvSpPr>
          <p:spPr>
            <a:xfrm>
              <a:off x="2617220" y="2946337"/>
              <a:ext cx="1131300" cy="1131300"/>
            </a:xfrm>
            <a:prstGeom prst="ellipse">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1"/>
            <p:cNvSpPr txBox="1"/>
            <p:nvPr/>
          </p:nvSpPr>
          <p:spPr>
            <a:xfrm>
              <a:off x="2782915" y="3112032"/>
              <a:ext cx="800100" cy="800100"/>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chemeClr val="lt1"/>
                </a:buClr>
                <a:buSzPts val="5200"/>
                <a:buFont typeface="Arial"/>
                <a:buNone/>
              </a:pPr>
              <a:r>
                <a:rPr b="0" i="0" lang="en-US" sz="52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2" name="Google Shape;272;p41"/>
            <p:cNvSpPr/>
            <p:nvPr/>
          </p:nvSpPr>
          <p:spPr>
            <a:xfrm rot="8998781">
              <a:off x="2375313" y="2392138"/>
              <a:ext cx="340591" cy="31852"/>
            </a:xfrm>
            <a:custGeom>
              <a:rect b="b" l="l" r="r" t="t"/>
              <a:pathLst>
                <a:path extrusionOk="0" h="120000" w="120000">
                  <a:moveTo>
                    <a:pt x="0" y="60000"/>
                  </a:moveTo>
                  <a:lnTo>
                    <a:pt x="120000" y="60000"/>
                  </a:lnTo>
                </a:path>
              </a:pathLst>
            </a:cu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1"/>
            <p:cNvSpPr txBox="1"/>
            <p:nvPr/>
          </p:nvSpPr>
          <p:spPr>
            <a:xfrm rot="-1784693">
              <a:off x="2536948" y="2399545"/>
              <a:ext cx="16931" cy="1693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74" name="Google Shape;274;p41"/>
            <p:cNvSpPr/>
            <p:nvPr/>
          </p:nvSpPr>
          <p:spPr>
            <a:xfrm>
              <a:off x="1342341" y="2210286"/>
              <a:ext cx="1131300" cy="1131300"/>
            </a:xfrm>
            <a:prstGeom prst="ellipse">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1"/>
            <p:cNvSpPr txBox="1"/>
            <p:nvPr/>
          </p:nvSpPr>
          <p:spPr>
            <a:xfrm>
              <a:off x="1508036" y="2375981"/>
              <a:ext cx="800100" cy="800100"/>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rgbClr val="000000"/>
                </a:buClr>
                <a:buSzPts val="5200"/>
                <a:buFont typeface="Arial"/>
                <a:buNone/>
              </a:pPr>
              <a:r>
                <a:t/>
              </a:r>
              <a:endParaRPr b="0" i="0" sz="5200" u="none" cap="none" strike="noStrike">
                <a:solidFill>
                  <a:schemeClr val="lt1"/>
                </a:solidFill>
                <a:latin typeface="Arial"/>
                <a:ea typeface="Arial"/>
                <a:cs typeface="Arial"/>
                <a:sym typeface="Arial"/>
              </a:endParaRPr>
            </a:p>
          </p:txBody>
        </p:sp>
        <p:sp>
          <p:nvSpPr>
            <p:cNvPr id="276" name="Google Shape;276;p41"/>
            <p:cNvSpPr/>
            <p:nvPr/>
          </p:nvSpPr>
          <p:spPr>
            <a:xfrm rot="-8998781">
              <a:off x="2375217" y="1656020"/>
              <a:ext cx="340591" cy="31852"/>
            </a:xfrm>
            <a:custGeom>
              <a:rect b="b" l="l" r="r" t="t"/>
              <a:pathLst>
                <a:path extrusionOk="0" h="120000" w="120000">
                  <a:moveTo>
                    <a:pt x="0" y="60000"/>
                  </a:moveTo>
                  <a:lnTo>
                    <a:pt x="120000" y="60000"/>
                  </a:lnTo>
                </a:path>
              </a:pathLst>
            </a:cu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1"/>
            <p:cNvSpPr txBox="1"/>
            <p:nvPr/>
          </p:nvSpPr>
          <p:spPr>
            <a:xfrm rot="1784693">
              <a:off x="2537065" y="1663377"/>
              <a:ext cx="16931" cy="1693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78" name="Google Shape;278;p41"/>
            <p:cNvSpPr/>
            <p:nvPr/>
          </p:nvSpPr>
          <p:spPr>
            <a:xfrm>
              <a:off x="1342341" y="738183"/>
              <a:ext cx="1131300" cy="1131300"/>
            </a:xfrm>
            <a:prstGeom prst="ellipse">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1"/>
            <p:cNvSpPr txBox="1"/>
            <p:nvPr/>
          </p:nvSpPr>
          <p:spPr>
            <a:xfrm>
              <a:off x="1508036" y="903878"/>
              <a:ext cx="800100" cy="800100"/>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rgbClr val="000000"/>
                </a:buClr>
                <a:buSzPts val="5200"/>
                <a:buFont typeface="Arial"/>
                <a:buNone/>
              </a:pPr>
              <a:r>
                <a:t/>
              </a:r>
              <a:endParaRPr b="0" i="0" sz="5200" u="none" cap="none" strike="noStrike">
                <a:solidFill>
                  <a:schemeClr val="lt1"/>
                </a:solidFill>
                <a:latin typeface="Arial"/>
                <a:ea typeface="Arial"/>
                <a:cs typeface="Arial"/>
                <a:sym typeface="Arial"/>
              </a:endParaRPr>
            </a:p>
          </p:txBody>
        </p:sp>
      </p:grpSp>
      <p:sp>
        <p:nvSpPr>
          <p:cNvPr id="280" name="Google Shape;280;p41"/>
          <p:cNvSpPr txBox="1"/>
          <p:nvPr/>
        </p:nvSpPr>
        <p:spPr>
          <a:xfrm>
            <a:off x="273107" y="2320780"/>
            <a:ext cx="3283200" cy="40038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Dark sticky substance</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Asphalt</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 resin from </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tree sap</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To throw, </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usually with careful aim</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To discard</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Music pitch</a:t>
            </a:r>
            <a:endParaRPr b="0" i="0" sz="1400" u="none" cap="none" strike="noStrike">
              <a:solidFill>
                <a:srgbClr val="000000"/>
              </a:solidFill>
              <a:latin typeface="Arial"/>
              <a:ea typeface="Arial"/>
              <a:cs typeface="Arial"/>
              <a:sym typeface="Arial"/>
            </a:endParaRPr>
          </a:p>
        </p:txBody>
      </p:sp>
      <p:sp>
        <p:nvSpPr>
          <p:cNvPr id="281" name="Google Shape;281;p41"/>
          <p:cNvSpPr txBox="1"/>
          <p:nvPr/>
        </p:nvSpPr>
        <p:spPr>
          <a:xfrm>
            <a:off x="8361929" y="2320780"/>
            <a:ext cx="3830100" cy="36090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Sales pitch</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To dip bow </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and stern</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To slope downward</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angle of a roof</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Soccer field</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Degree of intensity (e.g., work at a feverish pitch)</a:t>
            </a:r>
            <a:endParaRPr b="0" i="0" sz="1400" u="none" cap="none" strike="noStrike">
              <a:solidFill>
                <a:srgbClr val="000000"/>
              </a:solidFill>
              <a:latin typeface="Arial"/>
              <a:ea typeface="Arial"/>
              <a:cs typeface="Arial"/>
              <a:sym typeface="Arial"/>
            </a:endParaRPr>
          </a:p>
        </p:txBody>
      </p:sp>
      <p:pic>
        <p:nvPicPr>
          <p:cNvPr id="282" name="Google Shape;282;p41"/>
          <p:cNvPicPr preferRelativeResize="0"/>
          <p:nvPr/>
        </p:nvPicPr>
        <p:blipFill>
          <a:blip r:embed="rId3">
            <a:alphaModFix/>
          </a:blip>
          <a:stretch>
            <a:fillRect/>
          </a:stretch>
        </p:blipFill>
        <p:spPr>
          <a:xfrm>
            <a:off x="8604600" y="249225"/>
            <a:ext cx="2336299" cy="156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 calcmode="lin" valueType="num">
                                      <p:cBhvr additive="base">
                                        <p:cTn dur="500"/>
                                        <p:tgtEl>
                                          <p:spTgt spid="28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 calcmode="lin" valueType="num">
                                      <p:cBhvr additive="base">
                                        <p:cTn dur="500"/>
                                        <p:tgtEl>
                                          <p:spTgt spid="28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anim calcmode="lin" valueType="num">
                                      <p:cBhvr additive="base">
                                        <p:cTn dur="500"/>
                                        <p:tgtEl>
                                          <p:spTgt spid="28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0">
                                            <p:txEl>
                                              <p:pRg end="3" st="3"/>
                                            </p:txEl>
                                          </p:spTgt>
                                        </p:tgtEl>
                                        <p:attrNameLst>
                                          <p:attrName>style.visibility</p:attrName>
                                        </p:attrNameLst>
                                      </p:cBhvr>
                                      <p:to>
                                        <p:strVal val="visible"/>
                                      </p:to>
                                    </p:set>
                                    <p:anim calcmode="lin" valueType="num">
                                      <p:cBhvr additive="base">
                                        <p:cTn dur="500"/>
                                        <p:tgtEl>
                                          <p:spTgt spid="28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0">
                                            <p:txEl>
                                              <p:pRg end="4" st="4"/>
                                            </p:txEl>
                                          </p:spTgt>
                                        </p:tgtEl>
                                        <p:attrNameLst>
                                          <p:attrName>style.visibility</p:attrName>
                                        </p:attrNameLst>
                                      </p:cBhvr>
                                      <p:to>
                                        <p:strVal val="visible"/>
                                      </p:to>
                                    </p:set>
                                    <p:anim calcmode="lin" valueType="num">
                                      <p:cBhvr additive="base">
                                        <p:cTn dur="500"/>
                                        <p:tgtEl>
                                          <p:spTgt spid="28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0">
                                            <p:txEl>
                                              <p:pRg end="5" st="5"/>
                                            </p:txEl>
                                          </p:spTgt>
                                        </p:tgtEl>
                                        <p:attrNameLst>
                                          <p:attrName>style.visibility</p:attrName>
                                        </p:attrNameLst>
                                      </p:cBhvr>
                                      <p:to>
                                        <p:strVal val="visible"/>
                                      </p:to>
                                    </p:set>
                                    <p:anim calcmode="lin" valueType="num">
                                      <p:cBhvr additive="base">
                                        <p:cTn dur="500"/>
                                        <p:tgtEl>
                                          <p:spTgt spid="28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 calcmode="lin" valueType="num">
                                      <p:cBhvr additive="base">
                                        <p:cTn dur="500"/>
                                        <p:tgtEl>
                                          <p:spTgt spid="28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anim calcmode="lin" valueType="num">
                                      <p:cBhvr additive="base">
                                        <p:cTn dur="500"/>
                                        <p:tgtEl>
                                          <p:spTgt spid="28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anim calcmode="lin" valueType="num">
                                      <p:cBhvr additive="base">
                                        <p:cTn dur="500"/>
                                        <p:tgtEl>
                                          <p:spTgt spid="28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anim calcmode="lin" valueType="num">
                                      <p:cBhvr additive="base">
                                        <p:cTn dur="500"/>
                                        <p:tgtEl>
                                          <p:spTgt spid="28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1">
                                            <p:txEl>
                                              <p:pRg end="4" st="4"/>
                                            </p:txEl>
                                          </p:spTgt>
                                        </p:tgtEl>
                                        <p:attrNameLst>
                                          <p:attrName>style.visibility</p:attrName>
                                        </p:attrNameLst>
                                      </p:cBhvr>
                                      <p:to>
                                        <p:strVal val="visible"/>
                                      </p:to>
                                    </p:set>
                                    <p:anim calcmode="lin" valueType="num">
                                      <p:cBhvr additive="base">
                                        <p:cTn dur="500"/>
                                        <p:tgtEl>
                                          <p:spTgt spid="28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1">
                                            <p:txEl>
                                              <p:pRg end="5" st="5"/>
                                            </p:txEl>
                                          </p:spTgt>
                                        </p:tgtEl>
                                        <p:attrNameLst>
                                          <p:attrName>style.visibility</p:attrName>
                                        </p:attrNameLst>
                                      </p:cBhvr>
                                      <p:to>
                                        <p:strVal val="visible"/>
                                      </p:to>
                                    </p:set>
                                    <p:anim calcmode="lin" valueType="num">
                                      <p:cBhvr additive="base">
                                        <p:cTn dur="500"/>
                                        <p:tgtEl>
                                          <p:spTgt spid="28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2"/>
          <p:cNvSpPr txBox="1"/>
          <p:nvPr>
            <p:ph type="title"/>
          </p:nvPr>
        </p:nvSpPr>
        <p:spPr>
          <a:xfrm>
            <a:off x="415600" y="17981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Word Ladders - Tim Rasinski</a:t>
            </a:r>
            <a:endParaRPr/>
          </a:p>
        </p:txBody>
      </p:sp>
      <p:sp>
        <p:nvSpPr>
          <p:cNvPr id="288" name="Google Shape;288;p42"/>
          <p:cNvSpPr txBox="1"/>
          <p:nvPr>
            <p:ph idx="1" type="body"/>
          </p:nvPr>
        </p:nvSpPr>
        <p:spPr>
          <a:xfrm>
            <a:off x="415600" y="1015873"/>
            <a:ext cx="11360700" cy="5616300"/>
          </a:xfrm>
          <a:prstGeom prst="rect">
            <a:avLst/>
          </a:prstGeom>
        </p:spPr>
        <p:txBody>
          <a:bodyPr anchorCtr="0" anchor="t" bIns="121900" lIns="121900" spcFirstLastPara="1" rIns="121900" wrap="square" tIns="121900">
            <a:normAutofit fontScale="85000" lnSpcReduction="20000"/>
          </a:bodyPr>
          <a:lstStyle/>
          <a:p>
            <a:pPr indent="0" lvl="0" marL="0" rtl="0" algn="ctr">
              <a:spcBef>
                <a:spcPts val="0"/>
              </a:spcBef>
              <a:spcAft>
                <a:spcPts val="0"/>
              </a:spcAft>
              <a:buNone/>
            </a:pPr>
            <a:r>
              <a:rPr b="1" lang="en-US">
                <a:solidFill>
                  <a:srgbClr val="FF0000"/>
                </a:solidFill>
                <a:latin typeface="Calibri"/>
                <a:ea typeface="Calibri"/>
                <a:cs typeface="Calibri"/>
                <a:sym typeface="Calibri"/>
              </a:rPr>
              <a:t>Thanksgiving Word Ladder Lesson</a:t>
            </a:r>
            <a:endParaRPr b="1">
              <a:solidFill>
                <a:srgbClr val="FF0000"/>
              </a:solidFill>
              <a:latin typeface="Calibri"/>
              <a:ea typeface="Calibri"/>
              <a:cs typeface="Calibri"/>
              <a:sym typeface="Calibri"/>
            </a:endParaRPr>
          </a:p>
          <a:p>
            <a:pPr indent="0" lvl="0" marL="914400" rtl="0" algn="l">
              <a:lnSpc>
                <a:spcPct val="106999"/>
              </a:lnSpc>
              <a:spcBef>
                <a:spcPts val="800"/>
              </a:spcBef>
              <a:spcAft>
                <a:spcPts val="0"/>
              </a:spcAft>
              <a:buNone/>
            </a:pPr>
            <a:r>
              <a:rPr b="1" i="1" lang="en-US" sz="1908">
                <a:solidFill>
                  <a:srgbClr val="000000"/>
                </a:solidFill>
                <a:latin typeface="Calibri"/>
                <a:ea typeface="Calibri"/>
                <a:cs typeface="Calibri"/>
                <a:sym typeface="Calibri"/>
              </a:rPr>
              <a:t>Start with the word “Give” and work down.</a:t>
            </a:r>
            <a:endParaRPr b="1" i="1" sz="1908">
              <a:solidFill>
                <a:srgbClr val="000000"/>
              </a:solidFill>
              <a:latin typeface="Calibri"/>
              <a:ea typeface="Calibri"/>
              <a:cs typeface="Calibri"/>
              <a:sym typeface="Calibri"/>
            </a:endParaRPr>
          </a:p>
          <a:p>
            <a:pPr indent="0" lvl="0" marL="914400" rtl="0" algn="l">
              <a:lnSpc>
                <a:spcPct val="106999"/>
              </a:lnSpc>
              <a:spcBef>
                <a:spcPts val="800"/>
              </a:spcBef>
              <a:spcAft>
                <a:spcPts val="0"/>
              </a:spcAft>
              <a:buNone/>
            </a:pPr>
            <a:r>
              <a:rPr b="1" lang="en-US" sz="1908">
                <a:solidFill>
                  <a:srgbClr val="000000"/>
                </a:solidFill>
                <a:latin typeface="Calibri"/>
                <a:ea typeface="Calibri"/>
                <a:cs typeface="Calibri"/>
                <a:sym typeface="Calibri"/>
              </a:rPr>
              <a:t>Give</a:t>
            </a:r>
            <a:r>
              <a:rPr b="1" i="1" lang="en-US" sz="1908">
                <a:solidFill>
                  <a:srgbClr val="000000"/>
                </a:solidFill>
                <a:latin typeface="Calibri"/>
                <a:ea typeface="Calibri"/>
                <a:cs typeface="Calibri"/>
                <a:sym typeface="Calibri"/>
              </a:rPr>
              <a:t>           	Change 1 letter to make a place where bees live.</a:t>
            </a:r>
            <a:endParaRPr b="1" i="1" sz="1908">
              <a:solidFill>
                <a:srgbClr val="000000"/>
              </a:solidFill>
              <a:latin typeface="Calibri"/>
              <a:ea typeface="Calibri"/>
              <a:cs typeface="Calibri"/>
              <a:sym typeface="Calibri"/>
            </a:endParaRPr>
          </a:p>
          <a:p>
            <a:pPr indent="0" lvl="0" marL="914400" rtl="0" algn="l">
              <a:lnSpc>
                <a:spcPct val="106999"/>
              </a:lnSpc>
              <a:spcBef>
                <a:spcPts val="800"/>
              </a:spcBef>
              <a:spcAft>
                <a:spcPts val="0"/>
              </a:spcAft>
              <a:buNone/>
            </a:pPr>
            <a:r>
              <a:rPr b="1" lang="en-US" sz="1908">
                <a:solidFill>
                  <a:srgbClr val="000000"/>
                </a:solidFill>
                <a:latin typeface="Calibri"/>
                <a:ea typeface="Calibri"/>
                <a:cs typeface="Calibri"/>
                <a:sym typeface="Calibri"/>
              </a:rPr>
              <a:t>Hive</a:t>
            </a:r>
            <a:r>
              <a:rPr b="1" i="1" lang="en-US" sz="1908">
                <a:solidFill>
                  <a:srgbClr val="000000"/>
                </a:solidFill>
                <a:latin typeface="Calibri"/>
                <a:ea typeface="Calibri"/>
                <a:cs typeface="Calibri"/>
                <a:sym typeface="Calibri"/>
              </a:rPr>
              <a:t>           	Change 1 letter to make a way to jump or plunge headfirst into a swimming pool.</a:t>
            </a:r>
            <a:endParaRPr b="1" i="1" sz="1908">
              <a:solidFill>
                <a:srgbClr val="000000"/>
              </a:solidFill>
              <a:latin typeface="Calibri"/>
              <a:ea typeface="Calibri"/>
              <a:cs typeface="Calibri"/>
              <a:sym typeface="Calibri"/>
            </a:endParaRPr>
          </a:p>
          <a:p>
            <a:pPr indent="0" lvl="0" marL="914400" rtl="0" algn="l">
              <a:lnSpc>
                <a:spcPct val="106999"/>
              </a:lnSpc>
              <a:spcBef>
                <a:spcPts val="800"/>
              </a:spcBef>
              <a:spcAft>
                <a:spcPts val="0"/>
              </a:spcAft>
              <a:buNone/>
            </a:pPr>
            <a:r>
              <a:rPr b="1" lang="en-US" sz="1908">
                <a:solidFill>
                  <a:srgbClr val="000000"/>
                </a:solidFill>
                <a:latin typeface="Calibri"/>
                <a:ea typeface="Calibri"/>
                <a:cs typeface="Calibri"/>
                <a:sym typeface="Calibri"/>
              </a:rPr>
              <a:t>Dive</a:t>
            </a:r>
            <a:r>
              <a:rPr b="1" i="1" lang="en-US" sz="1908">
                <a:solidFill>
                  <a:srgbClr val="000000"/>
                </a:solidFill>
                <a:latin typeface="Calibri"/>
                <a:ea typeface="Calibri"/>
                <a:cs typeface="Calibri"/>
                <a:sym typeface="Calibri"/>
              </a:rPr>
              <a:t>           	Change 1 letter to make another name for supper or to eat dinner.</a:t>
            </a:r>
            <a:endParaRPr b="1" i="1" sz="1908">
              <a:solidFill>
                <a:srgbClr val="000000"/>
              </a:solidFill>
              <a:latin typeface="Calibri"/>
              <a:ea typeface="Calibri"/>
              <a:cs typeface="Calibri"/>
              <a:sym typeface="Calibri"/>
            </a:endParaRPr>
          </a:p>
          <a:p>
            <a:pPr indent="0" lvl="0" marL="914400" rtl="0" algn="l">
              <a:lnSpc>
                <a:spcPct val="106999"/>
              </a:lnSpc>
              <a:spcBef>
                <a:spcPts val="800"/>
              </a:spcBef>
              <a:spcAft>
                <a:spcPts val="0"/>
              </a:spcAft>
              <a:buNone/>
            </a:pPr>
            <a:r>
              <a:rPr b="1" lang="en-US" sz="1908">
                <a:solidFill>
                  <a:srgbClr val="000000"/>
                </a:solidFill>
                <a:latin typeface="Calibri"/>
                <a:ea typeface="Calibri"/>
                <a:cs typeface="Calibri"/>
                <a:sym typeface="Calibri"/>
              </a:rPr>
              <a:t>Dine           	</a:t>
            </a:r>
            <a:r>
              <a:rPr b="1" i="1" lang="en-US" sz="1908">
                <a:solidFill>
                  <a:srgbClr val="000000"/>
                </a:solidFill>
                <a:latin typeface="Calibri"/>
                <a:ea typeface="Calibri"/>
                <a:cs typeface="Calibri"/>
                <a:sym typeface="Calibri"/>
              </a:rPr>
              <a:t>Change 1 letter to make an evergreen coniferous tree.</a:t>
            </a:r>
            <a:endParaRPr b="1" i="1" sz="1908">
              <a:solidFill>
                <a:srgbClr val="000000"/>
              </a:solidFill>
              <a:latin typeface="Calibri"/>
              <a:ea typeface="Calibri"/>
              <a:cs typeface="Calibri"/>
              <a:sym typeface="Calibri"/>
            </a:endParaRPr>
          </a:p>
          <a:p>
            <a:pPr indent="0" lvl="0" marL="914400" rtl="0" algn="l">
              <a:lnSpc>
                <a:spcPct val="106999"/>
              </a:lnSpc>
              <a:spcBef>
                <a:spcPts val="800"/>
              </a:spcBef>
              <a:spcAft>
                <a:spcPts val="0"/>
              </a:spcAft>
              <a:buNone/>
            </a:pPr>
            <a:r>
              <a:rPr b="1" lang="en-US" sz="1908">
                <a:solidFill>
                  <a:srgbClr val="000000"/>
                </a:solidFill>
                <a:latin typeface="Calibri"/>
                <a:ea typeface="Calibri"/>
                <a:cs typeface="Calibri"/>
                <a:sym typeface="Calibri"/>
              </a:rPr>
              <a:t>Pine</a:t>
            </a:r>
            <a:r>
              <a:rPr b="1" i="1" lang="en-US" sz="1908">
                <a:solidFill>
                  <a:srgbClr val="000000"/>
                </a:solidFill>
                <a:latin typeface="Calibri"/>
                <a:ea typeface="Calibri"/>
                <a:cs typeface="Calibri"/>
                <a:sym typeface="Calibri"/>
              </a:rPr>
              <a:t>            	Add 1 letter to make another name for your backbone.</a:t>
            </a:r>
            <a:endParaRPr b="1" i="1" sz="1908">
              <a:solidFill>
                <a:srgbClr val="000000"/>
              </a:solidFill>
              <a:latin typeface="Calibri"/>
              <a:ea typeface="Calibri"/>
              <a:cs typeface="Calibri"/>
              <a:sym typeface="Calibri"/>
            </a:endParaRPr>
          </a:p>
          <a:p>
            <a:pPr indent="0" lvl="0" marL="914400" rtl="0" algn="l">
              <a:lnSpc>
                <a:spcPct val="106999"/>
              </a:lnSpc>
              <a:spcBef>
                <a:spcPts val="800"/>
              </a:spcBef>
              <a:spcAft>
                <a:spcPts val="0"/>
              </a:spcAft>
              <a:buNone/>
            </a:pPr>
            <a:r>
              <a:rPr b="1" lang="en-US" sz="1908">
                <a:solidFill>
                  <a:srgbClr val="000000"/>
                </a:solidFill>
                <a:latin typeface="Calibri"/>
                <a:ea typeface="Calibri"/>
                <a:cs typeface="Calibri"/>
                <a:sym typeface="Calibri"/>
              </a:rPr>
              <a:t>Spine</a:t>
            </a:r>
            <a:r>
              <a:rPr b="1" i="1" lang="en-US" sz="1908">
                <a:solidFill>
                  <a:srgbClr val="000000"/>
                </a:solidFill>
                <a:latin typeface="Calibri"/>
                <a:ea typeface="Calibri"/>
                <a:cs typeface="Calibri"/>
                <a:sym typeface="Calibri"/>
              </a:rPr>
              <a:t>         	Change 1 letter to make a word that means to give off a bright light or to perform well.   </a:t>
            </a:r>
            <a:endParaRPr b="1" i="1" sz="1908">
              <a:solidFill>
                <a:srgbClr val="000000"/>
              </a:solidFill>
              <a:latin typeface="Calibri"/>
              <a:ea typeface="Calibri"/>
              <a:cs typeface="Calibri"/>
              <a:sym typeface="Calibri"/>
            </a:endParaRPr>
          </a:p>
          <a:p>
            <a:pPr indent="457200" lvl="0" marL="1371600" rtl="0" algn="l">
              <a:lnSpc>
                <a:spcPct val="106999"/>
              </a:lnSpc>
              <a:spcBef>
                <a:spcPts val="800"/>
              </a:spcBef>
              <a:spcAft>
                <a:spcPts val="0"/>
              </a:spcAft>
              <a:buNone/>
            </a:pPr>
            <a:r>
              <a:rPr b="1" i="1" lang="en-US" sz="1908">
                <a:solidFill>
                  <a:srgbClr val="000000"/>
                </a:solidFill>
                <a:latin typeface="Calibri"/>
                <a:ea typeface="Calibri"/>
                <a:cs typeface="Calibri"/>
                <a:sym typeface="Calibri"/>
              </a:rPr>
              <a:t>“Rise and __________”</a:t>
            </a:r>
            <a:endParaRPr b="1" i="1" sz="1908">
              <a:solidFill>
                <a:srgbClr val="000000"/>
              </a:solidFill>
              <a:latin typeface="Calibri"/>
              <a:ea typeface="Calibri"/>
              <a:cs typeface="Calibri"/>
              <a:sym typeface="Calibri"/>
            </a:endParaRPr>
          </a:p>
          <a:p>
            <a:pPr indent="0" lvl="0" marL="914400" rtl="0" algn="l">
              <a:lnSpc>
                <a:spcPct val="106999"/>
              </a:lnSpc>
              <a:spcBef>
                <a:spcPts val="800"/>
              </a:spcBef>
              <a:spcAft>
                <a:spcPts val="0"/>
              </a:spcAft>
              <a:buNone/>
            </a:pPr>
            <a:r>
              <a:rPr b="1" lang="en-US" sz="1908">
                <a:solidFill>
                  <a:srgbClr val="000000"/>
                </a:solidFill>
                <a:latin typeface="Calibri"/>
                <a:ea typeface="Calibri"/>
                <a:cs typeface="Calibri"/>
                <a:sym typeface="Calibri"/>
              </a:rPr>
              <a:t>Shine</a:t>
            </a:r>
            <a:r>
              <a:rPr b="1" i="1" lang="en-US" sz="1908">
                <a:solidFill>
                  <a:srgbClr val="000000"/>
                </a:solidFill>
                <a:latin typeface="Calibri"/>
                <a:ea typeface="Calibri"/>
                <a:cs typeface="Calibri"/>
                <a:sym typeface="Calibri"/>
              </a:rPr>
              <a:t>         	Take away 1 letter to make the front part of your leg below the knee.</a:t>
            </a:r>
            <a:endParaRPr b="1" i="1" sz="1908">
              <a:solidFill>
                <a:srgbClr val="000000"/>
              </a:solidFill>
              <a:latin typeface="Calibri"/>
              <a:ea typeface="Calibri"/>
              <a:cs typeface="Calibri"/>
              <a:sym typeface="Calibri"/>
            </a:endParaRPr>
          </a:p>
          <a:p>
            <a:pPr indent="0" lvl="0" marL="914400" rtl="0" algn="l">
              <a:lnSpc>
                <a:spcPct val="106999"/>
              </a:lnSpc>
              <a:spcBef>
                <a:spcPts val="800"/>
              </a:spcBef>
              <a:spcAft>
                <a:spcPts val="0"/>
              </a:spcAft>
              <a:buNone/>
            </a:pPr>
            <a:r>
              <a:rPr b="1" lang="en-US" sz="1908">
                <a:solidFill>
                  <a:srgbClr val="000000"/>
                </a:solidFill>
                <a:latin typeface="Calibri"/>
                <a:ea typeface="Calibri"/>
                <a:cs typeface="Calibri"/>
                <a:sym typeface="Calibri"/>
              </a:rPr>
              <a:t>Shin           	</a:t>
            </a:r>
            <a:r>
              <a:rPr b="1" i="1" lang="en-US" sz="1908">
                <a:solidFill>
                  <a:srgbClr val="000000"/>
                </a:solidFill>
                <a:latin typeface="Calibri"/>
                <a:ea typeface="Calibri"/>
                <a:cs typeface="Calibri"/>
                <a:sym typeface="Calibri"/>
              </a:rPr>
              <a:t>Change 1 letter to make a word that means very underweight.  Also, the opposite of “thick.”     </a:t>
            </a:r>
            <a:endParaRPr b="1" i="1" sz="1908">
              <a:solidFill>
                <a:srgbClr val="000000"/>
              </a:solidFill>
              <a:latin typeface="Calibri"/>
              <a:ea typeface="Calibri"/>
              <a:cs typeface="Calibri"/>
              <a:sym typeface="Calibri"/>
            </a:endParaRPr>
          </a:p>
          <a:p>
            <a:pPr indent="457200" lvl="0" marL="1371600" rtl="0" algn="l">
              <a:lnSpc>
                <a:spcPct val="106999"/>
              </a:lnSpc>
              <a:spcBef>
                <a:spcPts val="800"/>
              </a:spcBef>
              <a:spcAft>
                <a:spcPts val="0"/>
              </a:spcAft>
              <a:buNone/>
            </a:pPr>
            <a:r>
              <a:rPr b="1" i="1" lang="en-US" sz="1908">
                <a:solidFill>
                  <a:srgbClr val="000000"/>
                </a:solidFill>
                <a:latin typeface="Calibri"/>
                <a:ea typeface="Calibri"/>
                <a:cs typeface="Calibri"/>
                <a:sym typeface="Calibri"/>
              </a:rPr>
              <a:t>“Let’s stick together through thick or _________”</a:t>
            </a:r>
            <a:endParaRPr b="1" i="1" sz="1908">
              <a:solidFill>
                <a:srgbClr val="000000"/>
              </a:solidFill>
              <a:latin typeface="Calibri"/>
              <a:ea typeface="Calibri"/>
              <a:cs typeface="Calibri"/>
              <a:sym typeface="Calibri"/>
            </a:endParaRPr>
          </a:p>
          <a:p>
            <a:pPr indent="0" lvl="0" marL="914400" rtl="0" algn="l">
              <a:lnSpc>
                <a:spcPct val="106999"/>
              </a:lnSpc>
              <a:spcBef>
                <a:spcPts val="800"/>
              </a:spcBef>
              <a:spcAft>
                <a:spcPts val="0"/>
              </a:spcAft>
              <a:buNone/>
            </a:pPr>
            <a:r>
              <a:rPr b="1" lang="en-US" sz="1908">
                <a:solidFill>
                  <a:srgbClr val="000000"/>
                </a:solidFill>
                <a:latin typeface="Calibri"/>
                <a:ea typeface="Calibri"/>
                <a:cs typeface="Calibri"/>
                <a:sym typeface="Calibri"/>
              </a:rPr>
              <a:t>Thin</a:t>
            </a:r>
            <a:r>
              <a:rPr b="1" i="1" lang="en-US" sz="1908">
                <a:solidFill>
                  <a:srgbClr val="000000"/>
                </a:solidFill>
                <a:latin typeface="Calibri"/>
                <a:ea typeface="Calibri"/>
                <a:cs typeface="Calibri"/>
                <a:sym typeface="Calibri"/>
              </a:rPr>
              <a:t>           	Add 2 letter to the end to describe what your brain does.</a:t>
            </a:r>
            <a:endParaRPr b="1" i="1" sz="1908">
              <a:solidFill>
                <a:srgbClr val="000000"/>
              </a:solidFill>
              <a:latin typeface="Calibri"/>
              <a:ea typeface="Calibri"/>
              <a:cs typeface="Calibri"/>
              <a:sym typeface="Calibri"/>
            </a:endParaRPr>
          </a:p>
          <a:p>
            <a:pPr indent="0" lvl="0" marL="914400" rtl="0" algn="l">
              <a:lnSpc>
                <a:spcPct val="106999"/>
              </a:lnSpc>
              <a:spcBef>
                <a:spcPts val="800"/>
              </a:spcBef>
              <a:spcAft>
                <a:spcPts val="0"/>
              </a:spcAft>
              <a:buNone/>
            </a:pPr>
            <a:r>
              <a:rPr b="1" lang="en-US" sz="1908">
                <a:solidFill>
                  <a:srgbClr val="000000"/>
                </a:solidFill>
                <a:latin typeface="Calibri"/>
                <a:ea typeface="Calibri"/>
                <a:cs typeface="Calibri"/>
                <a:sym typeface="Calibri"/>
              </a:rPr>
              <a:t>Thinks</a:t>
            </a:r>
            <a:r>
              <a:rPr b="1" i="1" lang="en-US" sz="1908">
                <a:solidFill>
                  <a:srgbClr val="000000"/>
                </a:solidFill>
                <a:latin typeface="Calibri"/>
                <a:ea typeface="Calibri"/>
                <a:cs typeface="Calibri"/>
                <a:sym typeface="Calibri"/>
              </a:rPr>
              <a:t>       	Change 1 letter to make what we “give” on the last Thursday in November in the United States.</a:t>
            </a:r>
            <a:endParaRPr b="1" i="1" sz="1908">
              <a:solidFill>
                <a:srgbClr val="000000"/>
              </a:solidFill>
              <a:latin typeface="Calibri"/>
              <a:ea typeface="Calibri"/>
              <a:cs typeface="Calibri"/>
              <a:sym typeface="Calibri"/>
            </a:endParaRPr>
          </a:p>
          <a:p>
            <a:pPr indent="0" lvl="0" marL="914400" rtl="0" algn="l">
              <a:lnSpc>
                <a:spcPct val="106999"/>
              </a:lnSpc>
              <a:spcBef>
                <a:spcPts val="800"/>
              </a:spcBef>
              <a:spcAft>
                <a:spcPts val="0"/>
              </a:spcAft>
              <a:buNone/>
            </a:pPr>
            <a:r>
              <a:rPr b="1" lang="en-US" sz="1908">
                <a:solidFill>
                  <a:srgbClr val="000000"/>
                </a:solidFill>
                <a:latin typeface="Calibri"/>
                <a:ea typeface="Calibri"/>
                <a:cs typeface="Calibri"/>
                <a:sym typeface="Calibri"/>
              </a:rPr>
              <a:t>Thanks</a:t>
            </a:r>
            <a:endParaRPr b="1" sz="1908">
              <a:solidFill>
                <a:srgbClr val="000000"/>
              </a:solidFill>
              <a:latin typeface="Calibri"/>
              <a:ea typeface="Calibri"/>
              <a:cs typeface="Calibri"/>
              <a:sym typeface="Calibri"/>
            </a:endParaRPr>
          </a:p>
          <a:p>
            <a:pPr indent="0" lvl="0" marL="0" rtl="0" algn="l">
              <a:spcBef>
                <a:spcPts val="800"/>
              </a:spcBef>
              <a:spcAft>
                <a:spcPts val="1600"/>
              </a:spcAft>
              <a:buNone/>
            </a:pPr>
            <a:r>
              <a:t/>
            </a:r>
            <a:endParaRPr sz="2908"/>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3"/>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Word Spokes - Rasinski</a:t>
            </a:r>
            <a:endParaRPr/>
          </a:p>
        </p:txBody>
      </p:sp>
      <p:sp>
        <p:nvSpPr>
          <p:cNvPr id="294" name="Google Shape;294;p43"/>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Jamboard activity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US" u="sng">
                <a:solidFill>
                  <a:schemeClr val="hlink"/>
                </a:solidFill>
                <a:hlinkClick r:id="rId3"/>
              </a:rPr>
              <a:t>https://jamboard.google.com/d/1tBBm0fibOWmfaCHBtvSEZtKF-mAKMEsNd0YzkGRCB1c/viewer?f=0</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US"/>
              <a:t>Choose a Jamboard - 1, 2 or 3 and add post its around the circle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ph idx="1" type="body"/>
          </p:nvPr>
        </p:nvSpPr>
        <p:spPr>
          <a:xfrm>
            <a:off x="373050" y="424950"/>
            <a:ext cx="10515600" cy="5828100"/>
          </a:xfrm>
          <a:prstGeom prst="rect">
            <a:avLst/>
          </a:prstGeom>
        </p:spPr>
        <p:txBody>
          <a:bodyPr anchorCtr="0" anchor="t" bIns="45700" lIns="91425" spcFirstLastPara="1" rIns="91425" wrap="square" tIns="45700">
            <a:normAutofit/>
          </a:bodyPr>
          <a:lstStyle/>
          <a:p>
            <a:pPr indent="0" lvl="0" marL="0" rtl="0" algn="l">
              <a:spcBef>
                <a:spcPts val="1000"/>
              </a:spcBef>
              <a:spcAft>
                <a:spcPts val="1600"/>
              </a:spcAft>
              <a:buNone/>
            </a:pPr>
            <a:r>
              <a:rPr lang="en-US"/>
              <a:t>Word Matrix										Word Mapping </a:t>
            </a:r>
            <a:endParaRPr/>
          </a:p>
        </p:txBody>
      </p:sp>
      <p:pic>
        <p:nvPicPr>
          <p:cNvPr id="300" name="Google Shape;300;p44"/>
          <p:cNvPicPr preferRelativeResize="0"/>
          <p:nvPr/>
        </p:nvPicPr>
        <p:blipFill>
          <a:blip r:embed="rId3">
            <a:alphaModFix/>
          </a:blip>
          <a:stretch>
            <a:fillRect/>
          </a:stretch>
        </p:blipFill>
        <p:spPr>
          <a:xfrm>
            <a:off x="805950" y="1201625"/>
            <a:ext cx="3766050" cy="3048000"/>
          </a:xfrm>
          <a:prstGeom prst="rect">
            <a:avLst/>
          </a:prstGeom>
          <a:noFill/>
          <a:ln>
            <a:noFill/>
          </a:ln>
        </p:spPr>
      </p:pic>
      <p:sp>
        <p:nvSpPr>
          <p:cNvPr id="301" name="Google Shape;301;p44"/>
          <p:cNvSpPr/>
          <p:nvPr/>
        </p:nvSpPr>
        <p:spPr>
          <a:xfrm>
            <a:off x="5468475" y="1001075"/>
            <a:ext cx="6155700" cy="558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4"/>
          <p:cNvSpPr txBox="1"/>
          <p:nvPr/>
        </p:nvSpPr>
        <p:spPr>
          <a:xfrm>
            <a:off x="5464450" y="1001075"/>
            <a:ext cx="6155700" cy="514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Open Sans"/>
                <a:ea typeface="Open Sans"/>
                <a:cs typeface="Open Sans"/>
                <a:sym typeface="Open Sans"/>
              </a:rPr>
              <a:t>Map the word parts</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US">
                <a:solidFill>
                  <a:schemeClr val="dk1"/>
                </a:solidFill>
                <a:latin typeface="Open Sans"/>
                <a:ea typeface="Open Sans"/>
                <a:cs typeface="Open Sans"/>
                <a:sym typeface="Open Sans"/>
              </a:rPr>
              <a:t>Attack the meaning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US">
                <a:solidFill>
                  <a:schemeClr val="dk1"/>
                </a:solidFill>
                <a:latin typeface="Open Sans"/>
                <a:ea typeface="Open Sans"/>
                <a:cs typeface="Open Sans"/>
                <a:sym typeface="Open Sans"/>
              </a:rPr>
              <a:t>Predict the meaning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US">
                <a:solidFill>
                  <a:schemeClr val="dk1"/>
                </a:solidFill>
                <a:latin typeface="Open Sans"/>
                <a:ea typeface="Open Sans"/>
                <a:cs typeface="Open Sans"/>
                <a:sym typeface="Open Sans"/>
              </a:rPr>
              <a:t>See if you are correct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p:txBody>
      </p:sp>
      <p:sp>
        <p:nvSpPr>
          <p:cNvPr id="303" name="Google Shape;303;p44"/>
          <p:cNvSpPr/>
          <p:nvPr/>
        </p:nvSpPr>
        <p:spPr>
          <a:xfrm>
            <a:off x="5647775" y="1688350"/>
            <a:ext cx="1539000" cy="5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4"/>
          <p:cNvSpPr/>
          <p:nvPr/>
        </p:nvSpPr>
        <p:spPr>
          <a:xfrm>
            <a:off x="7515400" y="1751100"/>
            <a:ext cx="1800300" cy="5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4"/>
          <p:cNvSpPr/>
          <p:nvPr/>
        </p:nvSpPr>
        <p:spPr>
          <a:xfrm>
            <a:off x="9538475" y="1751100"/>
            <a:ext cx="1539000" cy="5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4"/>
          <p:cNvSpPr txBox="1"/>
          <p:nvPr/>
        </p:nvSpPr>
        <p:spPr>
          <a:xfrm>
            <a:off x="5662700" y="1751100"/>
            <a:ext cx="1539000" cy="477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Open Sans"/>
                <a:ea typeface="Open Sans"/>
                <a:cs typeface="Open Sans"/>
                <a:sym typeface="Open Sans"/>
              </a:rPr>
              <a:t>pre</a:t>
            </a:r>
            <a:endParaRPr sz="1900">
              <a:latin typeface="Open Sans"/>
              <a:ea typeface="Open Sans"/>
              <a:cs typeface="Open Sans"/>
              <a:sym typeface="Open Sans"/>
            </a:endParaRPr>
          </a:p>
        </p:txBody>
      </p:sp>
      <p:sp>
        <p:nvSpPr>
          <p:cNvPr id="307" name="Google Shape;307;p44"/>
          <p:cNvSpPr txBox="1"/>
          <p:nvPr/>
        </p:nvSpPr>
        <p:spPr>
          <a:xfrm>
            <a:off x="7580788" y="1758750"/>
            <a:ext cx="1578600" cy="461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Open Sans"/>
                <a:ea typeface="Open Sans"/>
                <a:cs typeface="Open Sans"/>
                <a:sym typeface="Open Sans"/>
              </a:rPr>
              <a:t>ven</a:t>
            </a:r>
            <a:endParaRPr sz="1800">
              <a:latin typeface="Open Sans"/>
              <a:ea typeface="Open Sans"/>
              <a:cs typeface="Open Sans"/>
              <a:sym typeface="Open Sans"/>
            </a:endParaRPr>
          </a:p>
        </p:txBody>
      </p:sp>
      <p:sp>
        <p:nvSpPr>
          <p:cNvPr id="308" name="Google Shape;308;p44"/>
          <p:cNvSpPr txBox="1"/>
          <p:nvPr/>
        </p:nvSpPr>
        <p:spPr>
          <a:xfrm>
            <a:off x="9538500" y="1780800"/>
            <a:ext cx="1539000" cy="4926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Open Sans"/>
                <a:ea typeface="Open Sans"/>
                <a:cs typeface="Open Sans"/>
                <a:sym typeface="Open Sans"/>
              </a:rPr>
              <a:t>tion</a:t>
            </a:r>
            <a:endParaRPr sz="2000">
              <a:latin typeface="Open Sans"/>
              <a:ea typeface="Open Sans"/>
              <a:cs typeface="Open Sans"/>
              <a:sym typeface="Open Sans"/>
            </a:endParaRPr>
          </a:p>
        </p:txBody>
      </p:sp>
      <p:sp>
        <p:nvSpPr>
          <p:cNvPr id="309" name="Google Shape;309;p44"/>
          <p:cNvSpPr txBox="1"/>
          <p:nvPr/>
        </p:nvSpPr>
        <p:spPr>
          <a:xfrm>
            <a:off x="5561100" y="3100500"/>
            <a:ext cx="1539000" cy="507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Open Sans"/>
                <a:ea typeface="Open Sans"/>
                <a:cs typeface="Open Sans"/>
                <a:sym typeface="Open Sans"/>
              </a:rPr>
              <a:t>before</a:t>
            </a:r>
            <a:endParaRPr sz="2100">
              <a:latin typeface="Open Sans"/>
              <a:ea typeface="Open Sans"/>
              <a:cs typeface="Open Sans"/>
              <a:sym typeface="Open Sans"/>
            </a:endParaRPr>
          </a:p>
        </p:txBody>
      </p:sp>
      <p:sp>
        <p:nvSpPr>
          <p:cNvPr id="310" name="Google Shape;310;p44"/>
          <p:cNvSpPr txBox="1"/>
          <p:nvPr/>
        </p:nvSpPr>
        <p:spPr>
          <a:xfrm>
            <a:off x="7454176" y="3108150"/>
            <a:ext cx="1578600" cy="4926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Open Sans"/>
                <a:ea typeface="Open Sans"/>
                <a:cs typeface="Open Sans"/>
                <a:sym typeface="Open Sans"/>
              </a:rPr>
              <a:t>come</a:t>
            </a:r>
            <a:endParaRPr sz="2000">
              <a:latin typeface="Open Sans"/>
              <a:ea typeface="Open Sans"/>
              <a:cs typeface="Open Sans"/>
              <a:sym typeface="Open Sans"/>
            </a:endParaRPr>
          </a:p>
        </p:txBody>
      </p:sp>
      <p:sp>
        <p:nvSpPr>
          <p:cNvPr id="311" name="Google Shape;311;p44"/>
          <p:cNvSpPr txBox="1"/>
          <p:nvPr/>
        </p:nvSpPr>
        <p:spPr>
          <a:xfrm>
            <a:off x="9640850" y="3092700"/>
            <a:ext cx="1539000" cy="507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Open Sans"/>
                <a:ea typeface="Open Sans"/>
                <a:cs typeface="Open Sans"/>
                <a:sym typeface="Open Sans"/>
              </a:rPr>
              <a:t>act of</a:t>
            </a:r>
            <a:endParaRPr sz="2100">
              <a:latin typeface="Open Sans"/>
              <a:ea typeface="Open Sans"/>
              <a:cs typeface="Open Sans"/>
              <a:sym typeface="Open Sans"/>
            </a:endParaRPr>
          </a:p>
        </p:txBody>
      </p:sp>
      <p:sp>
        <p:nvSpPr>
          <p:cNvPr id="312" name="Google Shape;312;p44"/>
          <p:cNvSpPr/>
          <p:nvPr/>
        </p:nvSpPr>
        <p:spPr>
          <a:xfrm>
            <a:off x="5617900" y="4315950"/>
            <a:ext cx="5544000" cy="762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4"/>
          <p:cNvSpPr txBox="1"/>
          <p:nvPr/>
        </p:nvSpPr>
        <p:spPr>
          <a:xfrm>
            <a:off x="5602950" y="4419900"/>
            <a:ext cx="5393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Open Sans"/>
                <a:ea typeface="Open Sans"/>
                <a:cs typeface="Open Sans"/>
                <a:sym typeface="Open Sans"/>
              </a:rPr>
              <a:t>the act of coming before </a:t>
            </a:r>
            <a:endParaRPr sz="2400">
              <a:latin typeface="Open Sans"/>
              <a:ea typeface="Open Sans"/>
              <a:cs typeface="Open Sans"/>
              <a:sym typeface="Open Sans"/>
            </a:endParaRPr>
          </a:p>
        </p:txBody>
      </p:sp>
      <p:sp>
        <p:nvSpPr>
          <p:cNvPr id="314" name="Google Shape;314;p44"/>
          <p:cNvSpPr/>
          <p:nvPr/>
        </p:nvSpPr>
        <p:spPr>
          <a:xfrm>
            <a:off x="5543175" y="5692600"/>
            <a:ext cx="5812200" cy="702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4"/>
          <p:cNvSpPr txBox="1"/>
          <p:nvPr/>
        </p:nvSpPr>
        <p:spPr>
          <a:xfrm>
            <a:off x="5588000" y="5692600"/>
            <a:ext cx="5707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Open Sans"/>
                <a:ea typeface="Open Sans"/>
                <a:cs typeface="Open Sans"/>
                <a:sym typeface="Open Sans"/>
              </a:rPr>
              <a:t>come before or stop something from happening</a:t>
            </a:r>
            <a:endParaRPr sz="1900">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5"/>
          <p:cNvSpPr txBox="1"/>
          <p:nvPr>
            <p:ph type="title"/>
          </p:nvPr>
        </p:nvSpPr>
        <p:spPr>
          <a:xfrm>
            <a:off x="632300" y="381625"/>
            <a:ext cx="10280400" cy="8220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a:t>Fluency and Comprehension </a:t>
            </a:r>
            <a:endParaRPr/>
          </a:p>
        </p:txBody>
      </p:sp>
      <p:sp>
        <p:nvSpPr>
          <p:cNvPr id="321" name="Google Shape;321;p45"/>
          <p:cNvSpPr txBox="1"/>
          <p:nvPr>
            <p:ph idx="1" type="body"/>
          </p:nvPr>
        </p:nvSpPr>
        <p:spPr>
          <a:xfrm>
            <a:off x="514700" y="1455751"/>
            <a:ext cx="11031600" cy="47211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solidFill>
                  <a:srgbClr val="1155CC"/>
                </a:solidFill>
              </a:rPr>
              <a:t>Fluency </a:t>
            </a:r>
            <a:endParaRPr>
              <a:solidFill>
                <a:srgbClr val="1155CC"/>
              </a:solidFill>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sz="2150">
                <a:solidFill>
                  <a:srgbClr val="2581BC"/>
                </a:solidFill>
                <a:highlight>
                  <a:srgbClr val="FFFFFF"/>
                </a:highlight>
                <a:latin typeface="Verdana"/>
                <a:ea typeface="Verdana"/>
                <a:cs typeface="Verdana"/>
                <a:sym typeface="Verdana"/>
              </a:rPr>
              <a:t>Fluency is the ability to read a text accurately, quickly, and with expression. Reading fluency is important because it provides a bridge between word recognition and comprehension.</a:t>
            </a:r>
            <a:endParaRPr sz="3600"/>
          </a:p>
          <a:p>
            <a:pPr indent="0" lvl="0" marL="0" rtl="0" algn="l">
              <a:spcBef>
                <a:spcPts val="1000"/>
              </a:spcBef>
              <a:spcAft>
                <a:spcPts val="0"/>
              </a:spcAft>
              <a:buNone/>
            </a:pPr>
            <a:r>
              <a:t/>
            </a:r>
            <a:endParaRPr/>
          </a:p>
          <a:p>
            <a:pPr indent="0" lvl="0" marL="0" rtl="0" algn="l">
              <a:spcBef>
                <a:spcPts val="1000"/>
              </a:spcBef>
              <a:spcAft>
                <a:spcPts val="0"/>
              </a:spcAft>
              <a:buNone/>
            </a:pPr>
            <a:r>
              <a:rPr lang="en-US">
                <a:solidFill>
                  <a:srgbClr val="1155CC"/>
                </a:solidFill>
              </a:rPr>
              <a:t>Comprehension = byproduct of  </a:t>
            </a:r>
            <a:endParaRPr>
              <a:solidFill>
                <a:srgbClr val="1155CC"/>
              </a:solidFill>
            </a:endParaRPr>
          </a:p>
        </p:txBody>
      </p:sp>
      <p:pic>
        <p:nvPicPr>
          <p:cNvPr id="322" name="Google Shape;322;p45"/>
          <p:cNvPicPr preferRelativeResize="0"/>
          <p:nvPr/>
        </p:nvPicPr>
        <p:blipFill rotWithShape="1">
          <a:blip r:embed="rId3">
            <a:alphaModFix/>
          </a:blip>
          <a:srcRect b="0" l="0" r="0" t="0"/>
          <a:stretch/>
        </p:blipFill>
        <p:spPr>
          <a:xfrm>
            <a:off x="1921946" y="4929113"/>
            <a:ext cx="8990756" cy="11477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6"/>
          <p:cNvSpPr txBox="1"/>
          <p:nvPr>
            <p:ph type="title"/>
          </p:nvPr>
        </p:nvSpPr>
        <p:spPr>
          <a:xfrm>
            <a:off x="0" y="857250"/>
            <a:ext cx="10058400" cy="108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300"/>
              <a:buFont typeface="Calibri"/>
              <a:buNone/>
            </a:pPr>
            <a:r>
              <a:rPr lang="en-US"/>
              <a:t> </a:t>
            </a:r>
            <a:endParaRPr sz="2700">
              <a:latin typeface="Calibri"/>
              <a:ea typeface="Calibri"/>
              <a:cs typeface="Calibri"/>
              <a:sym typeface="Calibri"/>
            </a:endParaRPr>
          </a:p>
        </p:txBody>
      </p:sp>
      <p:sp>
        <p:nvSpPr>
          <p:cNvPr id="329" name="Google Shape;329;p46"/>
          <p:cNvSpPr txBox="1"/>
          <p:nvPr>
            <p:ph idx="1" type="body"/>
          </p:nvPr>
        </p:nvSpPr>
        <p:spPr>
          <a:xfrm>
            <a:off x="4561450" y="2106500"/>
            <a:ext cx="7192200" cy="26385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800"/>
              <a:buNone/>
            </a:pPr>
            <a:r>
              <a:rPr lang="en-US" sz="3333"/>
              <a:t>“There is no comprehension strategy powerful enough to compensate for the inability to read the words.”</a:t>
            </a:r>
            <a:endParaRPr sz="2633"/>
          </a:p>
          <a:p>
            <a:pPr indent="-171450" lvl="4" marL="228600" rtl="0" algn="r">
              <a:lnSpc>
                <a:spcPct val="90000"/>
              </a:lnSpc>
              <a:spcBef>
                <a:spcPts val="600"/>
              </a:spcBef>
              <a:spcAft>
                <a:spcPts val="0"/>
              </a:spcAft>
              <a:buClr>
                <a:schemeClr val="dk1"/>
              </a:buClr>
              <a:buSzPts val="2000"/>
              <a:buFont typeface="Calibri"/>
              <a:buNone/>
            </a:pPr>
            <a:r>
              <a:rPr lang="en-US" sz="2533"/>
              <a:t>—Dr. Joseph Torgesen</a:t>
            </a:r>
            <a:endParaRPr sz="2533"/>
          </a:p>
          <a:p>
            <a:pPr indent="-171450" lvl="4" marL="228600" rtl="0" algn="r">
              <a:lnSpc>
                <a:spcPct val="90000"/>
              </a:lnSpc>
              <a:spcBef>
                <a:spcPts val="375"/>
              </a:spcBef>
              <a:spcAft>
                <a:spcPts val="0"/>
              </a:spcAft>
              <a:buClr>
                <a:schemeClr val="dk1"/>
              </a:buClr>
              <a:buSzPts val="2000"/>
              <a:buFont typeface="Calibri"/>
              <a:buNone/>
            </a:pPr>
            <a:r>
              <a:rPr lang="en-US" sz="2000"/>
              <a:t>(Stainthorp &amp; Tomlinson, 2002)</a:t>
            </a:r>
            <a:endParaRPr/>
          </a:p>
          <a:p>
            <a:pPr indent="-171450" lvl="4" marL="1543050" rtl="0" algn="l">
              <a:lnSpc>
                <a:spcPct val="90000"/>
              </a:lnSpc>
              <a:spcBef>
                <a:spcPts val="375"/>
              </a:spcBef>
              <a:spcAft>
                <a:spcPts val="0"/>
              </a:spcAft>
              <a:buClr>
                <a:schemeClr val="dk1"/>
              </a:buClr>
              <a:buSzPts val="1350"/>
              <a:buFont typeface="Calibri"/>
              <a:buNone/>
            </a:pPr>
            <a:r>
              <a:t/>
            </a:r>
            <a:endParaRPr/>
          </a:p>
          <a:p>
            <a:pPr indent="-171450" lvl="4" marL="1543050" rtl="0" algn="l">
              <a:lnSpc>
                <a:spcPct val="90000"/>
              </a:lnSpc>
              <a:spcBef>
                <a:spcPts val="375"/>
              </a:spcBef>
              <a:spcAft>
                <a:spcPts val="0"/>
              </a:spcAft>
              <a:buClr>
                <a:schemeClr val="dk1"/>
              </a:buClr>
              <a:buSzPts val="1350"/>
              <a:buFont typeface="Calibri"/>
              <a:buNone/>
            </a:pPr>
            <a:r>
              <a:t/>
            </a:r>
            <a:endParaRPr/>
          </a:p>
          <a:p>
            <a:pPr indent="-171450" lvl="4" marL="1543050" rtl="0" algn="l">
              <a:lnSpc>
                <a:spcPct val="90000"/>
              </a:lnSpc>
              <a:spcBef>
                <a:spcPts val="375"/>
              </a:spcBef>
              <a:spcAft>
                <a:spcPts val="0"/>
              </a:spcAft>
              <a:buClr>
                <a:schemeClr val="dk1"/>
              </a:buClr>
              <a:buSzPts val="1350"/>
              <a:buFont typeface="Calibri"/>
              <a:buNone/>
            </a:pPr>
            <a:r>
              <a:t/>
            </a:r>
            <a:endParaRPr/>
          </a:p>
        </p:txBody>
      </p:sp>
      <p:sp>
        <p:nvSpPr>
          <p:cNvPr id="330" name="Google Shape;330;p46"/>
          <p:cNvSpPr txBox="1"/>
          <p:nvPr/>
        </p:nvSpPr>
        <p:spPr>
          <a:xfrm>
            <a:off x="2989574" y="391100"/>
            <a:ext cx="8968500" cy="1089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Calibri"/>
              <a:buNone/>
            </a:pPr>
            <a:r>
              <a:rPr b="0" i="0" lang="en-US" sz="3600" u="none" cap="none" strike="noStrike">
                <a:latin typeface="Calibri"/>
                <a:ea typeface="Calibri"/>
                <a:cs typeface="Calibri"/>
                <a:sym typeface="Calibri"/>
              </a:rPr>
              <a:t>Why Is Code-Emphasis Instruction Important?</a:t>
            </a:r>
            <a:endParaRPr/>
          </a:p>
        </p:txBody>
      </p:sp>
      <p:pic>
        <p:nvPicPr>
          <p:cNvPr id="331" name="Google Shape;331;p46"/>
          <p:cNvPicPr preferRelativeResize="0"/>
          <p:nvPr/>
        </p:nvPicPr>
        <p:blipFill>
          <a:blip r:embed="rId3">
            <a:alphaModFix/>
          </a:blip>
          <a:stretch>
            <a:fillRect/>
          </a:stretch>
        </p:blipFill>
        <p:spPr>
          <a:xfrm>
            <a:off x="184075" y="3236000"/>
            <a:ext cx="4256652" cy="28377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7"/>
          <p:cNvSpPr txBox="1"/>
          <p:nvPr>
            <p:ph type="title"/>
          </p:nvPr>
        </p:nvSpPr>
        <p:spPr>
          <a:xfrm>
            <a:off x="763550" y="112375"/>
            <a:ext cx="10515600" cy="1170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Assessment </a:t>
            </a:r>
            <a:endParaRPr/>
          </a:p>
        </p:txBody>
      </p:sp>
      <p:sp>
        <p:nvSpPr>
          <p:cNvPr id="337" name="Google Shape;337;p47"/>
          <p:cNvSpPr txBox="1"/>
          <p:nvPr>
            <p:ph idx="1" type="body"/>
          </p:nvPr>
        </p:nvSpPr>
        <p:spPr>
          <a:xfrm>
            <a:off x="221725" y="1282975"/>
            <a:ext cx="11371800" cy="5226600"/>
          </a:xfrm>
          <a:prstGeom prst="rect">
            <a:avLst/>
          </a:prstGeom>
          <a:solidFill>
            <a:srgbClr val="D9EAD3"/>
          </a:solidFill>
        </p:spPr>
        <p:txBody>
          <a:bodyPr anchorCtr="0" anchor="t" bIns="45700" lIns="91425" spcFirstLastPara="1" rIns="91425" wrap="square" tIns="45700">
            <a:normAutofit/>
          </a:bodyPr>
          <a:lstStyle/>
          <a:p>
            <a:pPr indent="0" lvl="0" marL="0" rtl="0" algn="l">
              <a:spcBef>
                <a:spcPts val="1000"/>
              </a:spcBef>
              <a:spcAft>
                <a:spcPts val="0"/>
              </a:spcAft>
              <a:buNone/>
            </a:pPr>
            <a:r>
              <a:rPr b="1" lang="en-US" u="sng">
                <a:solidFill>
                  <a:srgbClr val="000000"/>
                </a:solidFill>
              </a:rPr>
              <a:t>Oral Reading Fluency</a:t>
            </a:r>
            <a:endParaRPr b="1" u="sng">
              <a:solidFill>
                <a:srgbClr val="000000"/>
              </a:solidFill>
            </a:endParaRPr>
          </a:p>
          <a:p>
            <a:pPr indent="0" lvl="0" marL="0" rtl="0" algn="l">
              <a:spcBef>
                <a:spcPts val="1000"/>
              </a:spcBef>
              <a:spcAft>
                <a:spcPts val="0"/>
              </a:spcAft>
              <a:buNone/>
            </a:pPr>
            <a:r>
              <a:t/>
            </a:r>
            <a:endParaRPr b="1" u="sng">
              <a:solidFill>
                <a:srgbClr val="000000"/>
              </a:solidFill>
            </a:endParaRPr>
          </a:p>
          <a:p>
            <a:pPr indent="-381000" lvl="0" marL="457200" rtl="0" algn="l">
              <a:spcBef>
                <a:spcPts val="1000"/>
              </a:spcBef>
              <a:spcAft>
                <a:spcPts val="0"/>
              </a:spcAft>
              <a:buClr>
                <a:srgbClr val="000000"/>
              </a:buClr>
              <a:buSzPts val="2400"/>
              <a:buChar char="●"/>
            </a:pPr>
            <a:r>
              <a:rPr lang="en-US">
                <a:solidFill>
                  <a:srgbClr val="000000"/>
                </a:solidFill>
              </a:rPr>
              <a:t>AIMSweb R-CBM </a:t>
            </a:r>
            <a:endParaRPr>
              <a:solidFill>
                <a:srgbClr val="000000"/>
              </a:solidFill>
            </a:endParaRPr>
          </a:p>
          <a:p>
            <a:pPr indent="-381000" lvl="0" marL="457200" rtl="0" algn="l">
              <a:spcBef>
                <a:spcPts val="0"/>
              </a:spcBef>
              <a:spcAft>
                <a:spcPts val="0"/>
              </a:spcAft>
              <a:buClr>
                <a:srgbClr val="000000"/>
              </a:buClr>
              <a:buSzPts val="2400"/>
              <a:buChar char="●"/>
            </a:pPr>
            <a:r>
              <a:rPr lang="en-US">
                <a:solidFill>
                  <a:srgbClr val="000000"/>
                </a:solidFill>
              </a:rPr>
              <a:t>Oral AIMSweb Plus </a:t>
            </a:r>
            <a:endParaRPr>
              <a:solidFill>
                <a:srgbClr val="000000"/>
              </a:solidFill>
            </a:endParaRPr>
          </a:p>
          <a:p>
            <a:pPr indent="-381000" lvl="0" marL="457200" rtl="0" algn="l">
              <a:spcBef>
                <a:spcPts val="0"/>
              </a:spcBef>
              <a:spcAft>
                <a:spcPts val="0"/>
              </a:spcAft>
              <a:buClr>
                <a:srgbClr val="000000"/>
              </a:buClr>
              <a:buSzPts val="2400"/>
              <a:buChar char="●"/>
            </a:pPr>
            <a:r>
              <a:rPr lang="en-US">
                <a:solidFill>
                  <a:srgbClr val="000000"/>
                </a:solidFill>
              </a:rPr>
              <a:t>DIBELS 6th and Next ORF DIBELS 8th ORF </a:t>
            </a:r>
            <a:endParaRPr>
              <a:solidFill>
                <a:srgbClr val="000000"/>
              </a:solidFill>
            </a:endParaRPr>
          </a:p>
          <a:p>
            <a:pPr indent="-381000" lvl="0" marL="457200" rtl="0" algn="l">
              <a:spcBef>
                <a:spcPts val="0"/>
              </a:spcBef>
              <a:spcAft>
                <a:spcPts val="0"/>
              </a:spcAft>
              <a:buClr>
                <a:srgbClr val="000000"/>
              </a:buClr>
              <a:buSzPts val="2400"/>
              <a:buChar char="●"/>
            </a:pPr>
            <a:r>
              <a:rPr lang="en-US">
                <a:solidFill>
                  <a:srgbClr val="000000"/>
                </a:solidFill>
              </a:rPr>
              <a:t>EasyCBM Passage Fluency Renaissance </a:t>
            </a:r>
            <a:endParaRPr>
              <a:solidFill>
                <a:srgbClr val="000000"/>
              </a:solidFill>
            </a:endParaRPr>
          </a:p>
          <a:p>
            <a:pPr indent="-381000" lvl="0" marL="457200" rtl="0" algn="l">
              <a:spcBef>
                <a:spcPts val="0"/>
              </a:spcBef>
              <a:spcAft>
                <a:spcPts val="0"/>
              </a:spcAft>
              <a:buClr>
                <a:srgbClr val="000000"/>
              </a:buClr>
              <a:buSzPts val="2400"/>
              <a:buChar char="●"/>
            </a:pPr>
            <a:r>
              <a:rPr lang="en-US">
                <a:solidFill>
                  <a:srgbClr val="000000"/>
                </a:solidFill>
              </a:rPr>
              <a:t>STAR Early Literacy **1 Minute Fluency </a:t>
            </a:r>
            <a:endParaRPr>
              <a:solidFill>
                <a:srgbClr val="000000"/>
              </a:solidFill>
            </a:endParaRPr>
          </a:p>
          <a:p>
            <a:pPr indent="-381000" lvl="0" marL="457200" rtl="0" algn="l">
              <a:spcBef>
                <a:spcPts val="0"/>
              </a:spcBef>
              <a:spcAft>
                <a:spcPts val="0"/>
              </a:spcAft>
              <a:buClr>
                <a:srgbClr val="000000"/>
              </a:buClr>
              <a:buSzPts val="2400"/>
              <a:buChar char="●"/>
            </a:pPr>
            <a:r>
              <a:rPr lang="en-US">
                <a:solidFill>
                  <a:srgbClr val="000000"/>
                </a:solidFill>
              </a:rPr>
              <a:t>Hasbrouck and Tindal ORF norms (revised 2017)</a:t>
            </a:r>
            <a:endParaRPr>
              <a:solidFill>
                <a:srgbClr val="000000"/>
              </a:solidFill>
            </a:endParaRPr>
          </a:p>
          <a:p>
            <a:pPr indent="0" lvl="0" marL="0" rtl="0" algn="l">
              <a:spcBef>
                <a:spcPts val="1000"/>
              </a:spcBef>
              <a:spcAft>
                <a:spcPts val="0"/>
              </a:spcAft>
              <a:buNone/>
            </a:pPr>
            <a:r>
              <a:rPr lang="en-US" u="sng">
                <a:solidFill>
                  <a:schemeClr val="hlink"/>
                </a:solidFill>
                <a:hlinkClick r:id="rId3"/>
              </a:rPr>
              <a:t>https://www.brtprojects.org/wp-content/uploads/2017/10/TechRpt_1702ORFNorms_Fini.pdf</a:t>
            </a:r>
            <a:endParaRPr>
              <a:solidFill>
                <a:srgbClr val="000000"/>
              </a:solidFill>
            </a:endParaRPr>
          </a:p>
          <a:p>
            <a:pPr indent="0" lvl="0" marL="0" rtl="0" algn="l">
              <a:spcBef>
                <a:spcPts val="1000"/>
              </a:spcBef>
              <a:spcAft>
                <a:spcPts val="0"/>
              </a:spcAft>
              <a:buNone/>
            </a:pPr>
            <a:r>
              <a:t/>
            </a:r>
            <a:endParaRPr>
              <a:solidFill>
                <a:srgbClr val="000000"/>
              </a:solidFill>
            </a:endParaRPr>
          </a:p>
          <a:p>
            <a:pPr indent="0" lvl="0" marL="0" rtl="0" algn="l">
              <a:spcBef>
                <a:spcPts val="1000"/>
              </a:spcBef>
              <a:spcAft>
                <a:spcPts val="0"/>
              </a:spcAft>
              <a:buNone/>
            </a:pPr>
            <a:r>
              <a:t/>
            </a:r>
            <a:endParaRPr>
              <a:solidFill>
                <a:srgbClr val="000000"/>
              </a:solidFill>
            </a:endParaRPr>
          </a:p>
          <a:p>
            <a:pPr indent="0" lvl="0" marL="0" rtl="0" algn="l">
              <a:spcBef>
                <a:spcPts val="10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8"/>
          <p:cNvSpPr txBox="1"/>
          <p:nvPr>
            <p:ph type="title"/>
          </p:nvPr>
        </p:nvSpPr>
        <p:spPr>
          <a:xfrm>
            <a:off x="763550" y="112375"/>
            <a:ext cx="10515600" cy="1170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Assessment </a:t>
            </a:r>
            <a:endParaRPr/>
          </a:p>
        </p:txBody>
      </p:sp>
      <p:sp>
        <p:nvSpPr>
          <p:cNvPr id="343" name="Google Shape;343;p48"/>
          <p:cNvSpPr txBox="1"/>
          <p:nvPr>
            <p:ph idx="1" type="body"/>
          </p:nvPr>
        </p:nvSpPr>
        <p:spPr>
          <a:xfrm>
            <a:off x="221725" y="1282975"/>
            <a:ext cx="11371800" cy="5226600"/>
          </a:xfrm>
          <a:prstGeom prst="rect">
            <a:avLst/>
          </a:prstGeom>
          <a:solidFill>
            <a:srgbClr val="D9EAD3"/>
          </a:solidFill>
        </p:spPr>
        <p:txBody>
          <a:bodyPr anchorCtr="0" anchor="t" bIns="45700" lIns="91425" spcFirstLastPara="1" rIns="91425" wrap="square" tIns="45700">
            <a:normAutofit/>
          </a:bodyPr>
          <a:lstStyle/>
          <a:p>
            <a:pPr indent="0" lvl="0" marL="0" rtl="0" algn="l">
              <a:spcBef>
                <a:spcPts val="1000"/>
              </a:spcBef>
              <a:spcAft>
                <a:spcPts val="0"/>
              </a:spcAft>
              <a:buNone/>
            </a:pPr>
            <a:r>
              <a:rPr b="1" lang="en-US" u="sng">
                <a:solidFill>
                  <a:srgbClr val="000000"/>
                </a:solidFill>
              </a:rPr>
              <a:t>Comprehension</a:t>
            </a:r>
            <a:endParaRPr b="1" u="sng">
              <a:solidFill>
                <a:srgbClr val="000000"/>
              </a:solidFill>
            </a:endParaRPr>
          </a:p>
          <a:p>
            <a:pPr indent="0" lvl="0" marL="0" rtl="0" algn="l">
              <a:spcBef>
                <a:spcPts val="1000"/>
              </a:spcBef>
              <a:spcAft>
                <a:spcPts val="0"/>
              </a:spcAft>
              <a:buNone/>
            </a:pPr>
            <a:r>
              <a:t/>
            </a:r>
            <a:endParaRPr b="1" u="sng">
              <a:solidFill>
                <a:srgbClr val="000000"/>
              </a:solidFill>
            </a:endParaRPr>
          </a:p>
          <a:p>
            <a:pPr indent="-381000" lvl="0" marL="457200" rtl="0" algn="l">
              <a:spcBef>
                <a:spcPts val="1000"/>
              </a:spcBef>
              <a:spcAft>
                <a:spcPts val="0"/>
              </a:spcAft>
              <a:buClr>
                <a:srgbClr val="000000"/>
              </a:buClr>
              <a:buSzPts val="2400"/>
              <a:buChar char="●"/>
            </a:pPr>
            <a:r>
              <a:rPr lang="en-US">
                <a:solidFill>
                  <a:srgbClr val="000000"/>
                </a:solidFill>
              </a:rPr>
              <a:t>AIMSWeb Maze </a:t>
            </a:r>
            <a:endParaRPr>
              <a:solidFill>
                <a:srgbClr val="000000"/>
              </a:solidFill>
            </a:endParaRPr>
          </a:p>
          <a:p>
            <a:pPr indent="-381000" lvl="0" marL="457200" rtl="0" algn="l">
              <a:spcBef>
                <a:spcPts val="0"/>
              </a:spcBef>
              <a:spcAft>
                <a:spcPts val="0"/>
              </a:spcAft>
              <a:buClr>
                <a:srgbClr val="000000"/>
              </a:buClr>
              <a:buSzPts val="2400"/>
              <a:buChar char="●"/>
            </a:pPr>
            <a:r>
              <a:rPr lang="en-US">
                <a:solidFill>
                  <a:srgbClr val="000000"/>
                </a:solidFill>
              </a:rPr>
              <a:t>AIMSweb Plus </a:t>
            </a:r>
            <a:endParaRPr>
              <a:solidFill>
                <a:srgbClr val="000000"/>
              </a:solidFill>
            </a:endParaRPr>
          </a:p>
          <a:p>
            <a:pPr indent="-381000" lvl="0" marL="457200" rtl="0" algn="l">
              <a:spcBef>
                <a:spcPts val="0"/>
              </a:spcBef>
              <a:spcAft>
                <a:spcPts val="0"/>
              </a:spcAft>
              <a:buClr>
                <a:srgbClr val="000000"/>
              </a:buClr>
              <a:buSzPts val="2400"/>
              <a:buChar char="●"/>
            </a:pPr>
            <a:r>
              <a:rPr lang="en-US">
                <a:solidFill>
                  <a:srgbClr val="000000"/>
                </a:solidFill>
              </a:rPr>
              <a:t>DIBELS Next Daze </a:t>
            </a:r>
            <a:endParaRPr>
              <a:solidFill>
                <a:srgbClr val="000000"/>
              </a:solidFill>
            </a:endParaRPr>
          </a:p>
          <a:p>
            <a:pPr indent="-381000" lvl="0" marL="457200" rtl="0" algn="l">
              <a:spcBef>
                <a:spcPts val="0"/>
              </a:spcBef>
              <a:spcAft>
                <a:spcPts val="0"/>
              </a:spcAft>
              <a:buClr>
                <a:srgbClr val="000000"/>
              </a:buClr>
              <a:buSzPts val="2400"/>
              <a:buChar char="●"/>
            </a:pPr>
            <a:r>
              <a:rPr lang="en-US">
                <a:solidFill>
                  <a:srgbClr val="000000"/>
                </a:solidFill>
              </a:rPr>
              <a:t>DIBELS 8th Maze </a:t>
            </a:r>
            <a:endParaRPr>
              <a:solidFill>
                <a:srgbClr val="000000"/>
              </a:solidFill>
            </a:endParaRPr>
          </a:p>
          <a:p>
            <a:pPr indent="-381000" lvl="0" marL="457200" rtl="0" algn="l">
              <a:spcBef>
                <a:spcPts val="0"/>
              </a:spcBef>
              <a:spcAft>
                <a:spcPts val="0"/>
              </a:spcAft>
              <a:buClr>
                <a:srgbClr val="000000"/>
              </a:buClr>
              <a:buSzPts val="2400"/>
              <a:buChar char="●"/>
            </a:pPr>
            <a:r>
              <a:rPr lang="en-US">
                <a:solidFill>
                  <a:srgbClr val="000000"/>
                </a:solidFill>
              </a:rPr>
              <a:t>EasyCBM Reading Comprehension </a:t>
            </a:r>
            <a:endParaRPr>
              <a:solidFill>
                <a:srgbClr val="000000"/>
              </a:solidFill>
            </a:endParaRPr>
          </a:p>
          <a:p>
            <a:pPr indent="-381000" lvl="0" marL="457200" rtl="0" algn="l">
              <a:spcBef>
                <a:spcPts val="0"/>
              </a:spcBef>
              <a:spcAft>
                <a:spcPts val="0"/>
              </a:spcAft>
              <a:buClr>
                <a:srgbClr val="000000"/>
              </a:buClr>
              <a:buSzPts val="2400"/>
              <a:buChar char="●"/>
            </a:pPr>
            <a:r>
              <a:rPr lang="en-US">
                <a:solidFill>
                  <a:srgbClr val="000000"/>
                </a:solidFill>
              </a:rPr>
              <a:t>Renaissance STAR Early Literacy Curriculum Based Measures</a:t>
            </a:r>
            <a:endParaRPr>
              <a:solidFill>
                <a:srgbClr val="000000"/>
              </a:solidFill>
            </a:endParaRPr>
          </a:p>
          <a:p>
            <a:pPr indent="-381000" lvl="0" marL="457200" rtl="0" algn="l">
              <a:spcBef>
                <a:spcPts val="0"/>
              </a:spcBef>
              <a:spcAft>
                <a:spcPts val="0"/>
              </a:spcAft>
              <a:buClr>
                <a:srgbClr val="000000"/>
              </a:buClr>
              <a:buSzPts val="2400"/>
              <a:buChar char="●"/>
            </a:pPr>
            <a:r>
              <a:rPr lang="en-US">
                <a:solidFill>
                  <a:srgbClr val="000000"/>
                </a:solidFill>
              </a:rPr>
              <a:t>Curriculum Based measures - vetted, field-tested</a:t>
            </a:r>
            <a:endParaRPr>
              <a:solidFill>
                <a:srgbClr val="000000"/>
              </a:solidFill>
            </a:endParaRPr>
          </a:p>
          <a:p>
            <a:pPr indent="0" lvl="0" marL="0" rtl="0" algn="l">
              <a:spcBef>
                <a:spcPts val="1000"/>
              </a:spcBef>
              <a:spcAft>
                <a:spcPts val="0"/>
              </a:spcAft>
              <a:buNone/>
            </a:pPr>
            <a:r>
              <a:t/>
            </a:r>
            <a:endParaRPr>
              <a:solidFill>
                <a:srgbClr val="000000"/>
              </a:solidFill>
            </a:endParaRPr>
          </a:p>
          <a:p>
            <a:pPr indent="0" lvl="0" marL="0" rtl="0" algn="l">
              <a:spcBef>
                <a:spcPts val="1000"/>
              </a:spcBef>
              <a:spcAft>
                <a:spcPts val="0"/>
              </a:spcAft>
              <a:buNone/>
            </a:pPr>
            <a:r>
              <a:t/>
            </a:r>
            <a:endParaRPr>
              <a:solidFill>
                <a:srgbClr val="000000"/>
              </a:solidFill>
            </a:endParaRPr>
          </a:p>
          <a:p>
            <a:pPr indent="0" lvl="0" marL="0" rtl="0" algn="l">
              <a:spcBef>
                <a:spcPts val="10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9"/>
          <p:cNvSpPr txBox="1"/>
          <p:nvPr>
            <p:ph idx="1" type="body"/>
          </p:nvPr>
        </p:nvSpPr>
        <p:spPr>
          <a:xfrm>
            <a:off x="288374" y="505429"/>
            <a:ext cx="11685300" cy="60357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2550">
                <a:solidFill>
                  <a:schemeClr val="dk1"/>
                </a:solidFill>
                <a:latin typeface="Verdana"/>
                <a:ea typeface="Verdana"/>
                <a:cs typeface="Verdana"/>
                <a:sym typeface="Verdana"/>
              </a:rPr>
              <a:t>R</a:t>
            </a:r>
            <a:r>
              <a:rPr lang="en-US" sz="2450">
                <a:solidFill>
                  <a:schemeClr val="dk1"/>
                </a:solidFill>
                <a:latin typeface="Calibri"/>
                <a:ea typeface="Calibri"/>
                <a:cs typeface="Calibri"/>
                <a:sym typeface="Calibri"/>
              </a:rPr>
              <a:t>ead</a:t>
            </a:r>
            <a:r>
              <a:rPr lang="en-US" sz="2450">
                <a:solidFill>
                  <a:schemeClr val="dk1"/>
                </a:solidFill>
                <a:latin typeface="Calibri"/>
                <a:ea typeface="Calibri"/>
                <a:cs typeface="Calibri"/>
                <a:sym typeface="Calibri"/>
              </a:rPr>
              <a:t>ing comprehension is so affected by the readers’ prior knowledge of the subject matter being read about and the language used to express those ideas (e.g., vocabulary, sentence structure, cohesion, text organization, literary devices, graphics), that focusing one’s attention on which kinds of question the kids could answer is a fool’s errand.</a:t>
            </a:r>
            <a:endParaRPr sz="245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US" sz="2450">
                <a:solidFill>
                  <a:schemeClr val="dk1"/>
                </a:solidFill>
                <a:latin typeface="Calibri"/>
                <a:ea typeface="Calibri"/>
                <a:cs typeface="Calibri"/>
                <a:sym typeface="Calibri"/>
              </a:rPr>
              <a:t>If I were trying to assess reading comprehension information to determine who might need more help, the kind of help to provide, or who I should worry about concerning the end of year testing, then I wouldn’t hesitate to ask questions that seemed to reflect the standards… but the information I’d use for assessment would ignore how well the kids could answer particular types of questions.</a:t>
            </a:r>
            <a:endParaRPr sz="245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US" sz="2450">
                <a:solidFill>
                  <a:schemeClr val="dk1"/>
                </a:solidFill>
                <a:latin typeface="Calibri"/>
                <a:ea typeface="Calibri"/>
                <a:cs typeface="Calibri"/>
                <a:sym typeface="Calibri"/>
              </a:rPr>
              <a:t>My interest would be in how well students did with </a:t>
            </a:r>
            <a:r>
              <a:rPr i="1" lang="en-US" sz="2450">
                <a:solidFill>
                  <a:schemeClr val="dk1"/>
                </a:solidFill>
                <a:latin typeface="Calibri"/>
                <a:ea typeface="Calibri"/>
                <a:cs typeface="Calibri"/>
                <a:sym typeface="Calibri"/>
              </a:rPr>
              <a:t>particular types of texts</a:t>
            </a:r>
            <a:r>
              <a:rPr lang="en-US" sz="2450">
                <a:solidFill>
                  <a:schemeClr val="dk1"/>
                </a:solidFill>
                <a:latin typeface="Calibri"/>
                <a:ea typeface="Calibri"/>
                <a:cs typeface="Calibri"/>
                <a:sym typeface="Calibri"/>
              </a:rPr>
              <a:t>.</a:t>
            </a:r>
            <a:endParaRPr sz="2450">
              <a:solidFill>
                <a:schemeClr val="dk1"/>
              </a:solidFill>
              <a:latin typeface="Calibri"/>
              <a:ea typeface="Calibri"/>
              <a:cs typeface="Calibri"/>
              <a:sym typeface="Calibri"/>
            </a:endParaRPr>
          </a:p>
          <a:p>
            <a:pPr indent="0" lvl="0" marL="0" rtl="0" algn="l">
              <a:spcBef>
                <a:spcPts val="1000"/>
              </a:spcBef>
              <a:spcAft>
                <a:spcPts val="0"/>
              </a:spcAft>
              <a:buNone/>
            </a:pPr>
            <a:r>
              <a:rPr lang="en-US"/>
              <a:t>Tim Shanahan, 2019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3"/>
          <p:cNvSpPr txBox="1"/>
          <p:nvPr>
            <p:ph idx="1" type="body"/>
          </p:nvPr>
        </p:nvSpPr>
        <p:spPr>
          <a:xfrm>
            <a:off x="229700" y="1463433"/>
            <a:ext cx="11276100" cy="1201200"/>
          </a:xfrm>
          <a:prstGeom prst="rect">
            <a:avLst/>
          </a:prstGeom>
        </p:spPr>
        <p:txBody>
          <a:bodyPr anchorCtr="0" anchor="t" bIns="121900" lIns="121900" spcFirstLastPara="1" rIns="121900" wrap="square" tIns="121900">
            <a:normAutofit fontScale="77500" lnSpcReduction="20000"/>
          </a:bodyPr>
          <a:lstStyle/>
          <a:p>
            <a:pPr indent="0" lvl="0" marL="0" rtl="0" algn="l">
              <a:lnSpc>
                <a:spcPct val="90000"/>
              </a:lnSpc>
              <a:spcBef>
                <a:spcPts val="1000"/>
              </a:spcBef>
              <a:spcAft>
                <a:spcPts val="0"/>
              </a:spcAft>
              <a:buClr>
                <a:schemeClr val="dk1"/>
              </a:buClr>
              <a:buSzPct val="42857"/>
              <a:buFont typeface="Arial"/>
              <a:buNone/>
            </a:pPr>
            <a:r>
              <a:t/>
            </a:r>
            <a:endParaRPr sz="35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p>
          <a:p>
            <a:pPr indent="0" lvl="0" marL="0" rtl="0" algn="l">
              <a:spcBef>
                <a:spcPts val="1600"/>
              </a:spcBef>
              <a:spcAft>
                <a:spcPts val="1600"/>
              </a:spcAft>
              <a:buNone/>
            </a:pPr>
            <a:r>
              <a:t/>
            </a:r>
            <a:endParaRPr/>
          </a:p>
        </p:txBody>
      </p:sp>
      <p:sp>
        <p:nvSpPr>
          <p:cNvPr id="97" name="Google Shape;97;p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pic>
        <p:nvPicPr>
          <p:cNvPr id="98" name="Google Shape;98;p23"/>
          <p:cNvPicPr preferRelativeResize="0"/>
          <p:nvPr/>
        </p:nvPicPr>
        <p:blipFill>
          <a:blip r:embed="rId3">
            <a:alphaModFix/>
          </a:blip>
          <a:stretch>
            <a:fillRect/>
          </a:stretch>
        </p:blipFill>
        <p:spPr>
          <a:xfrm>
            <a:off x="1212767" y="2898800"/>
            <a:ext cx="2274125" cy="2347975"/>
          </a:xfrm>
          <a:prstGeom prst="rect">
            <a:avLst/>
          </a:prstGeom>
          <a:noFill/>
          <a:ln>
            <a:noFill/>
          </a:ln>
        </p:spPr>
      </p:pic>
      <p:pic>
        <p:nvPicPr>
          <p:cNvPr id="99" name="Google Shape;99;p23"/>
          <p:cNvPicPr preferRelativeResize="0"/>
          <p:nvPr/>
        </p:nvPicPr>
        <p:blipFill>
          <a:blip r:embed="rId4">
            <a:alphaModFix/>
          </a:blip>
          <a:stretch>
            <a:fillRect/>
          </a:stretch>
        </p:blipFill>
        <p:spPr>
          <a:xfrm>
            <a:off x="4099667" y="3036731"/>
            <a:ext cx="1695066" cy="2210033"/>
          </a:xfrm>
          <a:prstGeom prst="rect">
            <a:avLst/>
          </a:prstGeom>
          <a:noFill/>
          <a:ln>
            <a:noFill/>
          </a:ln>
        </p:spPr>
      </p:pic>
      <p:pic>
        <p:nvPicPr>
          <p:cNvPr id="100" name="Google Shape;100;p23"/>
          <p:cNvPicPr preferRelativeResize="0"/>
          <p:nvPr/>
        </p:nvPicPr>
        <p:blipFill>
          <a:blip r:embed="rId5">
            <a:alphaModFix/>
          </a:blip>
          <a:stretch>
            <a:fillRect/>
          </a:stretch>
        </p:blipFill>
        <p:spPr>
          <a:xfrm>
            <a:off x="6895733" y="2967766"/>
            <a:ext cx="1427456" cy="2347976"/>
          </a:xfrm>
          <a:prstGeom prst="rect">
            <a:avLst/>
          </a:prstGeom>
          <a:noFill/>
          <a:ln>
            <a:noFill/>
          </a:ln>
        </p:spPr>
      </p:pic>
      <p:pic>
        <p:nvPicPr>
          <p:cNvPr id="101" name="Google Shape;101;p23"/>
          <p:cNvPicPr preferRelativeResize="0"/>
          <p:nvPr/>
        </p:nvPicPr>
        <p:blipFill>
          <a:blip r:embed="rId6">
            <a:alphaModFix/>
          </a:blip>
          <a:stretch>
            <a:fillRect/>
          </a:stretch>
        </p:blipFill>
        <p:spPr>
          <a:xfrm>
            <a:off x="9045083" y="2622167"/>
            <a:ext cx="1934150" cy="2901248"/>
          </a:xfrm>
          <a:prstGeom prst="rect">
            <a:avLst/>
          </a:prstGeom>
          <a:noFill/>
          <a:ln>
            <a:noFill/>
          </a:ln>
        </p:spPr>
      </p:pic>
      <p:sp>
        <p:nvSpPr>
          <p:cNvPr id="102" name="Google Shape;102;p23"/>
          <p:cNvSpPr txBox="1"/>
          <p:nvPr/>
        </p:nvSpPr>
        <p:spPr>
          <a:xfrm>
            <a:off x="229700" y="1482700"/>
            <a:ext cx="11648100" cy="4609200"/>
          </a:xfrm>
          <a:prstGeom prst="rect">
            <a:avLst/>
          </a:prstGeom>
          <a:noFill/>
          <a:ln>
            <a:noFill/>
          </a:ln>
        </p:spPr>
        <p:txBody>
          <a:bodyPr anchorCtr="0" anchor="t" bIns="60925" lIns="121900" spcFirstLastPara="1" rIns="121900" wrap="square" tIns="60925">
            <a:noAutofit/>
          </a:bodyPr>
          <a:lstStyle/>
          <a:p>
            <a:pPr indent="0" lvl="0" marL="0" rtl="0" algn="ctr">
              <a:lnSpc>
                <a:spcPct val="90000"/>
              </a:lnSpc>
              <a:spcBef>
                <a:spcPts val="1000"/>
              </a:spcBef>
              <a:spcAft>
                <a:spcPts val="0"/>
              </a:spcAft>
              <a:buNone/>
            </a:pPr>
            <a:r>
              <a:rPr lang="en-US" sz="4500">
                <a:solidFill>
                  <a:srgbClr val="000000"/>
                </a:solidFill>
                <a:latin typeface="Calibri"/>
                <a:ea typeface="Calibri"/>
                <a:cs typeface="Calibri"/>
                <a:sym typeface="Calibri"/>
              </a:rPr>
              <a:t>Which minion describes how you are feeling? </a:t>
            </a:r>
            <a:endParaRPr sz="4500">
              <a:solidFill>
                <a:srgbClr val="000000"/>
              </a:solidFill>
              <a:latin typeface="Calibri"/>
              <a:ea typeface="Calibri"/>
              <a:cs typeface="Calibri"/>
              <a:sym typeface="Calibri"/>
            </a:endParaRPr>
          </a:p>
        </p:txBody>
      </p:sp>
      <p:sp>
        <p:nvSpPr>
          <p:cNvPr id="103" name="Google Shape;103;p23"/>
          <p:cNvSpPr txBox="1"/>
          <p:nvPr/>
        </p:nvSpPr>
        <p:spPr>
          <a:xfrm>
            <a:off x="1991400" y="5440958"/>
            <a:ext cx="579900" cy="475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4000">
                <a:latin typeface="Garamond"/>
                <a:ea typeface="Garamond"/>
                <a:cs typeface="Garamond"/>
                <a:sym typeface="Garamond"/>
              </a:rPr>
              <a:t>1</a:t>
            </a:r>
            <a:endParaRPr b="1" sz="4000">
              <a:latin typeface="Garamond"/>
              <a:ea typeface="Garamond"/>
              <a:cs typeface="Garamond"/>
              <a:sym typeface="Garamond"/>
            </a:endParaRPr>
          </a:p>
        </p:txBody>
      </p:sp>
      <p:sp>
        <p:nvSpPr>
          <p:cNvPr id="104" name="Google Shape;104;p23"/>
          <p:cNvSpPr txBox="1"/>
          <p:nvPr/>
        </p:nvSpPr>
        <p:spPr>
          <a:xfrm>
            <a:off x="7045488" y="5453263"/>
            <a:ext cx="579900" cy="475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4000">
                <a:latin typeface="Garamond"/>
                <a:ea typeface="Garamond"/>
                <a:cs typeface="Garamond"/>
                <a:sym typeface="Garamond"/>
              </a:rPr>
              <a:t>3</a:t>
            </a:r>
            <a:endParaRPr b="1" sz="4000">
              <a:latin typeface="Garamond"/>
              <a:ea typeface="Garamond"/>
              <a:cs typeface="Garamond"/>
              <a:sym typeface="Garamond"/>
            </a:endParaRPr>
          </a:p>
        </p:txBody>
      </p:sp>
      <p:sp>
        <p:nvSpPr>
          <p:cNvPr id="105" name="Google Shape;105;p23"/>
          <p:cNvSpPr txBox="1"/>
          <p:nvPr/>
        </p:nvSpPr>
        <p:spPr>
          <a:xfrm>
            <a:off x="4404150" y="5468280"/>
            <a:ext cx="579900" cy="475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4000">
                <a:latin typeface="Garamond"/>
                <a:ea typeface="Garamond"/>
                <a:cs typeface="Garamond"/>
                <a:sym typeface="Garamond"/>
              </a:rPr>
              <a:t>2</a:t>
            </a:r>
            <a:endParaRPr b="1" sz="4000">
              <a:latin typeface="Garamond"/>
              <a:ea typeface="Garamond"/>
              <a:cs typeface="Garamond"/>
              <a:sym typeface="Garamond"/>
            </a:endParaRPr>
          </a:p>
        </p:txBody>
      </p:sp>
      <p:sp>
        <p:nvSpPr>
          <p:cNvPr id="106" name="Google Shape;106;p23"/>
          <p:cNvSpPr txBox="1"/>
          <p:nvPr/>
        </p:nvSpPr>
        <p:spPr>
          <a:xfrm>
            <a:off x="9582633" y="5468267"/>
            <a:ext cx="579900" cy="718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4000">
                <a:latin typeface="Garamond"/>
                <a:ea typeface="Garamond"/>
                <a:cs typeface="Garamond"/>
                <a:sym typeface="Garamond"/>
              </a:rPr>
              <a:t>4</a:t>
            </a:r>
            <a:endParaRPr b="1" sz="4000">
              <a:latin typeface="Garamond"/>
              <a:ea typeface="Garamond"/>
              <a:cs typeface="Garamond"/>
              <a:sym typeface="Garamond"/>
            </a:endParaRPr>
          </a:p>
        </p:txBody>
      </p:sp>
      <p:sp>
        <p:nvSpPr>
          <p:cNvPr id="107" name="Google Shape;107;p23"/>
          <p:cNvSpPr/>
          <p:nvPr/>
        </p:nvSpPr>
        <p:spPr>
          <a:xfrm>
            <a:off x="9419700" y="214450"/>
            <a:ext cx="2280000" cy="12684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900"/>
              <a:t>Annotate or chat</a:t>
            </a:r>
            <a:endParaRPr sz="2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0"/>
          <p:cNvSpPr txBox="1"/>
          <p:nvPr>
            <p:ph idx="1" type="body"/>
          </p:nvPr>
        </p:nvSpPr>
        <p:spPr>
          <a:xfrm>
            <a:off x="190050" y="285075"/>
            <a:ext cx="11498700" cy="61296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1750">
                <a:solidFill>
                  <a:schemeClr val="dk1"/>
                </a:solidFill>
                <a:latin typeface="Verdana"/>
                <a:ea typeface="Verdana"/>
                <a:cs typeface="Verdana"/>
                <a:sym typeface="Verdana"/>
              </a:rPr>
              <a:t>Keep track of their overall comprehension with different types of text. I’d record the following information:</a:t>
            </a:r>
            <a:endParaRPr sz="1750">
              <a:solidFill>
                <a:schemeClr val="dk1"/>
              </a:solidFill>
              <a:latin typeface="Verdana"/>
              <a:ea typeface="Verdana"/>
              <a:cs typeface="Verdana"/>
              <a:sym typeface="Verdana"/>
            </a:endParaRPr>
          </a:p>
          <a:p>
            <a:pPr indent="-339725" lvl="0" marL="457200" rtl="0" algn="l">
              <a:lnSpc>
                <a:spcPct val="120000"/>
              </a:lnSpc>
              <a:spcBef>
                <a:spcPts val="2100"/>
              </a:spcBef>
              <a:spcAft>
                <a:spcPts val="0"/>
              </a:spcAft>
              <a:buClr>
                <a:schemeClr val="dk1"/>
              </a:buClr>
              <a:buSzPts val="1750"/>
              <a:buFont typeface="Verdana"/>
              <a:buAutoNum type="arabicPeriod"/>
            </a:pPr>
            <a:r>
              <a:rPr lang="en-US" sz="1750">
                <a:solidFill>
                  <a:schemeClr val="dk1"/>
                </a:solidFill>
                <a:latin typeface="Verdana"/>
                <a:ea typeface="Verdana"/>
                <a:cs typeface="Verdana"/>
                <a:sym typeface="Verdana"/>
              </a:rPr>
              <a:t>How the student did on each overall text (the percentage of questions answered correctly, or an estimate of the percentage of key information the student could include in a summary).</a:t>
            </a:r>
            <a:endParaRPr sz="1750">
              <a:solidFill>
                <a:schemeClr val="dk1"/>
              </a:solidFill>
              <a:latin typeface="Verdana"/>
              <a:ea typeface="Verdana"/>
              <a:cs typeface="Verdana"/>
              <a:sym typeface="Verdana"/>
            </a:endParaRPr>
          </a:p>
          <a:p>
            <a:pPr indent="-339725" lvl="0" marL="457200" rtl="0" algn="l">
              <a:lnSpc>
                <a:spcPct val="120000"/>
              </a:lnSpc>
              <a:spcBef>
                <a:spcPts val="0"/>
              </a:spcBef>
              <a:spcAft>
                <a:spcPts val="0"/>
              </a:spcAft>
              <a:buClr>
                <a:schemeClr val="dk1"/>
              </a:buClr>
              <a:buSzPts val="1750"/>
              <a:buFont typeface="Verdana"/>
              <a:buAutoNum type="arabicPeriod"/>
            </a:pPr>
            <a:r>
              <a:rPr lang="en-US" sz="1750">
                <a:solidFill>
                  <a:schemeClr val="dk1"/>
                </a:solidFill>
                <a:latin typeface="Verdana"/>
                <a:ea typeface="Verdana"/>
                <a:cs typeface="Verdana"/>
                <a:sym typeface="Verdana"/>
              </a:rPr>
              <a:t>The topics of the texts (with, perhaps, some rating of each child’s familiarity with those topics).</a:t>
            </a:r>
            <a:endParaRPr sz="1750">
              <a:solidFill>
                <a:schemeClr val="dk1"/>
              </a:solidFill>
              <a:latin typeface="Verdana"/>
              <a:ea typeface="Verdana"/>
              <a:cs typeface="Verdana"/>
              <a:sym typeface="Verdana"/>
            </a:endParaRPr>
          </a:p>
          <a:p>
            <a:pPr indent="-339725" lvl="0" marL="457200" rtl="0" algn="l">
              <a:lnSpc>
                <a:spcPct val="120000"/>
              </a:lnSpc>
              <a:spcBef>
                <a:spcPts val="0"/>
              </a:spcBef>
              <a:spcAft>
                <a:spcPts val="0"/>
              </a:spcAft>
              <a:buClr>
                <a:schemeClr val="dk1"/>
              </a:buClr>
              <a:buSzPts val="1750"/>
              <a:buFont typeface="Verdana"/>
              <a:buAutoNum type="arabicPeriod"/>
            </a:pPr>
            <a:r>
              <a:rPr lang="en-US" sz="1750">
                <a:solidFill>
                  <a:schemeClr val="dk1"/>
                </a:solidFill>
                <a:latin typeface="Verdana"/>
                <a:ea typeface="Verdana"/>
                <a:cs typeface="Verdana"/>
                <a:sym typeface="Verdana"/>
              </a:rPr>
              <a:t>An estimate of the text difficulty (in terms of Lexiles or another readability estimate).</a:t>
            </a:r>
            <a:endParaRPr sz="1750">
              <a:solidFill>
                <a:schemeClr val="dk1"/>
              </a:solidFill>
              <a:latin typeface="Verdana"/>
              <a:ea typeface="Verdana"/>
              <a:cs typeface="Verdana"/>
              <a:sym typeface="Verdana"/>
            </a:endParaRPr>
          </a:p>
          <a:p>
            <a:pPr indent="-339725" lvl="0" marL="457200" rtl="0" algn="l">
              <a:lnSpc>
                <a:spcPct val="120000"/>
              </a:lnSpc>
              <a:spcBef>
                <a:spcPts val="0"/>
              </a:spcBef>
              <a:spcAft>
                <a:spcPts val="0"/>
              </a:spcAft>
              <a:buClr>
                <a:schemeClr val="dk1"/>
              </a:buClr>
              <a:buSzPts val="1750"/>
              <a:buFont typeface="Verdana"/>
              <a:buAutoNum type="arabicPeriod"/>
            </a:pPr>
            <a:r>
              <a:rPr lang="en-US" sz="1750">
                <a:solidFill>
                  <a:schemeClr val="dk1"/>
                </a:solidFill>
                <a:latin typeface="Verdana"/>
                <a:ea typeface="Verdana"/>
                <a:cs typeface="Verdana"/>
                <a:sym typeface="Verdana"/>
              </a:rPr>
              <a:t>The lengths of the texts (in numbers of words, preferably).</a:t>
            </a:r>
            <a:endParaRPr sz="1750">
              <a:solidFill>
                <a:schemeClr val="dk1"/>
              </a:solidFill>
              <a:latin typeface="Verdana"/>
              <a:ea typeface="Verdana"/>
              <a:cs typeface="Verdana"/>
              <a:sym typeface="Verdana"/>
            </a:endParaRPr>
          </a:p>
          <a:p>
            <a:pPr indent="-339725" lvl="0" marL="457200" rtl="0" algn="l">
              <a:lnSpc>
                <a:spcPct val="120000"/>
              </a:lnSpc>
              <a:spcBef>
                <a:spcPts val="0"/>
              </a:spcBef>
              <a:spcAft>
                <a:spcPts val="0"/>
              </a:spcAft>
              <a:buClr>
                <a:schemeClr val="dk1"/>
              </a:buClr>
              <a:buSzPts val="1750"/>
              <a:buFont typeface="Verdana"/>
              <a:buAutoNum type="arabicPeriod"/>
            </a:pPr>
            <a:r>
              <a:rPr lang="en-US" sz="1750">
                <a:solidFill>
                  <a:schemeClr val="dk1"/>
                </a:solidFill>
                <a:latin typeface="Verdana"/>
                <a:ea typeface="Verdana"/>
                <a:cs typeface="Verdana"/>
                <a:sym typeface="Verdana"/>
              </a:rPr>
              <a:t>Whether the text was Literary (narrative or poetry), or Informational (expository or argumentative).</a:t>
            </a:r>
            <a:endParaRPr sz="1750">
              <a:solidFill>
                <a:schemeClr val="dk1"/>
              </a:solidFill>
              <a:latin typeface="Verdana"/>
              <a:ea typeface="Verdana"/>
              <a:cs typeface="Verdana"/>
              <a:sym typeface="Verdana"/>
            </a:endParaRPr>
          </a:p>
          <a:p>
            <a:pPr indent="0" lvl="0" marL="0" rtl="0" algn="l">
              <a:lnSpc>
                <a:spcPct val="115000"/>
              </a:lnSpc>
              <a:spcBef>
                <a:spcPts val="2800"/>
              </a:spcBef>
              <a:spcAft>
                <a:spcPts val="1000"/>
              </a:spcAft>
              <a:buClr>
                <a:schemeClr val="dk1"/>
              </a:buClr>
              <a:buSzPts val="1100"/>
              <a:buFont typeface="Arial"/>
              <a:buNone/>
            </a:pPr>
            <a:r>
              <a:t/>
            </a:r>
            <a:endParaRPr sz="1750">
              <a:solidFill>
                <a:schemeClr val="dk1"/>
              </a:solidFill>
              <a:latin typeface="Verdana"/>
              <a:ea typeface="Verdana"/>
              <a:cs typeface="Verdana"/>
              <a:sym typeface="Verdana"/>
            </a:endParaRPr>
          </a:p>
        </p:txBody>
      </p:sp>
      <p:pic>
        <p:nvPicPr>
          <p:cNvPr id="354" name="Google Shape;354;p50"/>
          <p:cNvPicPr preferRelativeResize="0"/>
          <p:nvPr/>
        </p:nvPicPr>
        <p:blipFill>
          <a:blip r:embed="rId3">
            <a:alphaModFix/>
          </a:blip>
          <a:stretch>
            <a:fillRect/>
          </a:stretch>
        </p:blipFill>
        <p:spPr>
          <a:xfrm>
            <a:off x="1637275" y="3563775"/>
            <a:ext cx="8604250" cy="2850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1"/>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Xtreme Reading Passages - </a:t>
            </a:r>
            <a:r>
              <a:rPr lang="en-US"/>
              <a:t>fluency</a:t>
            </a:r>
            <a:r>
              <a:rPr lang="en-US"/>
              <a:t> and comprehension  </a:t>
            </a:r>
            <a:endParaRPr/>
          </a:p>
        </p:txBody>
      </p:sp>
      <p:sp>
        <p:nvSpPr>
          <p:cNvPr id="360" name="Google Shape;360;p51"/>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381000" lvl="0" marL="457200" rtl="0" algn="l">
              <a:spcBef>
                <a:spcPts val="0"/>
              </a:spcBef>
              <a:spcAft>
                <a:spcPts val="0"/>
              </a:spcAft>
              <a:buSzPts val="2400"/>
              <a:buAutoNum type="arabicPeriod"/>
            </a:pPr>
            <a:r>
              <a:rPr lang="en-US"/>
              <a:t>Students go to a break out room with a partner and a passage </a:t>
            </a:r>
            <a:endParaRPr/>
          </a:p>
          <a:p>
            <a:pPr indent="-381000" lvl="0" marL="457200" rtl="0" algn="l">
              <a:spcBef>
                <a:spcPts val="0"/>
              </a:spcBef>
              <a:spcAft>
                <a:spcPts val="0"/>
              </a:spcAft>
              <a:buSzPts val="2400"/>
              <a:buAutoNum type="arabicPeriod"/>
            </a:pPr>
            <a:r>
              <a:rPr lang="en-US"/>
              <a:t>Partners take turns reading for one minute and count their words </a:t>
            </a:r>
            <a:endParaRPr/>
          </a:p>
          <a:p>
            <a:pPr indent="-381000" lvl="0" marL="457200" rtl="0" algn="l">
              <a:spcBef>
                <a:spcPts val="0"/>
              </a:spcBef>
              <a:spcAft>
                <a:spcPts val="0"/>
              </a:spcAft>
              <a:buSzPts val="2400"/>
              <a:buAutoNum type="arabicPeriod"/>
            </a:pPr>
            <a:r>
              <a:rPr lang="en-US"/>
              <a:t>Students chart their fluency rate </a:t>
            </a:r>
            <a:endParaRPr/>
          </a:p>
          <a:p>
            <a:pPr indent="-381000" lvl="0" marL="457200" rtl="0" algn="l">
              <a:spcBef>
                <a:spcPts val="0"/>
              </a:spcBef>
              <a:spcAft>
                <a:spcPts val="0"/>
              </a:spcAft>
              <a:buSzPts val="2400"/>
              <a:buAutoNum type="arabicPeriod"/>
            </a:pPr>
            <a:r>
              <a:rPr lang="en-US"/>
              <a:t>Students take </a:t>
            </a:r>
            <a:r>
              <a:rPr lang="en-US"/>
              <a:t>comprehension</a:t>
            </a:r>
            <a:r>
              <a:rPr lang="en-US"/>
              <a:t> test independently in Google doc </a:t>
            </a:r>
            <a:endParaRPr/>
          </a:p>
          <a:p>
            <a:pPr indent="-381000" lvl="0" marL="457200" rtl="0" algn="l">
              <a:spcBef>
                <a:spcPts val="0"/>
              </a:spcBef>
              <a:spcAft>
                <a:spcPts val="0"/>
              </a:spcAft>
              <a:buSzPts val="2400"/>
              <a:buAutoNum type="arabicPeriod"/>
            </a:pPr>
            <a:r>
              <a:rPr lang="en-US"/>
              <a:t>Students chart their co</a:t>
            </a:r>
            <a:r>
              <a:rPr lang="en-US"/>
              <a:t>mprehension score in Google sheets </a:t>
            </a:r>
            <a:endParaRPr/>
          </a:p>
          <a:p>
            <a:pPr indent="-381000" lvl="0" marL="457200" rtl="0" algn="l">
              <a:spcBef>
                <a:spcPts val="0"/>
              </a:spcBef>
              <a:spcAft>
                <a:spcPts val="0"/>
              </a:spcAft>
              <a:buSzPts val="2400"/>
              <a:buAutoNum type="arabicPeriod"/>
            </a:pPr>
            <a:r>
              <a:rPr lang="en-US"/>
              <a:t>Students discuss their comprehension test answers with their partner</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US"/>
              <a:t>Other ideas?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2"/>
          <p:cNvSpPr txBox="1"/>
          <p:nvPr>
            <p:ph type="title"/>
          </p:nvPr>
        </p:nvSpPr>
        <p:spPr>
          <a:xfrm>
            <a:off x="729625" y="381650"/>
            <a:ext cx="10628700" cy="9012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700"/>
              <a:t>Research on </a:t>
            </a:r>
            <a:r>
              <a:rPr lang="en-US" sz="3700"/>
              <a:t>Comprehension </a:t>
            </a:r>
            <a:endParaRPr sz="3700"/>
          </a:p>
          <a:p>
            <a:pPr indent="0" lvl="0" marL="0" rtl="0" algn="l">
              <a:spcBef>
                <a:spcPts val="0"/>
              </a:spcBef>
              <a:spcAft>
                <a:spcPts val="0"/>
              </a:spcAft>
              <a:buNone/>
            </a:pPr>
            <a:r>
              <a:rPr lang="en-US" sz="3700"/>
              <a:t>Instructional and Learning Strategies </a:t>
            </a:r>
            <a:endParaRPr sz="3700"/>
          </a:p>
        </p:txBody>
      </p:sp>
      <p:sp>
        <p:nvSpPr>
          <p:cNvPr id="366" name="Google Shape;366;p52"/>
          <p:cNvSpPr txBox="1"/>
          <p:nvPr>
            <p:ph idx="1" type="body"/>
          </p:nvPr>
        </p:nvSpPr>
        <p:spPr>
          <a:xfrm>
            <a:off x="185775" y="1377925"/>
            <a:ext cx="11703600" cy="4910100"/>
          </a:xfrm>
          <a:prstGeom prst="rect">
            <a:avLst/>
          </a:prstGeom>
        </p:spPr>
        <p:txBody>
          <a:bodyPr anchorCtr="0" anchor="t" bIns="45700" lIns="91425" spcFirstLastPara="1" rIns="91425" wrap="square" tIns="45700">
            <a:normAutofit fontScale="25000" lnSpcReduction="20000"/>
          </a:bodyPr>
          <a:lstStyle/>
          <a:p>
            <a:pPr indent="0" lvl="0" marL="0" rtl="0" algn="l">
              <a:spcBef>
                <a:spcPts val="1000"/>
              </a:spcBef>
              <a:spcAft>
                <a:spcPts val="0"/>
              </a:spcAft>
              <a:buClr>
                <a:schemeClr val="dk1"/>
              </a:buClr>
              <a:buSzPct val="1000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1000"/>
              </a:spcBef>
              <a:spcAft>
                <a:spcPts val="0"/>
              </a:spcAft>
              <a:buClr>
                <a:schemeClr val="dk1"/>
              </a:buClr>
              <a:buSzPct val="1000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374650" lvl="0" marL="457200" rtl="0" algn="l">
              <a:lnSpc>
                <a:spcPct val="100000"/>
              </a:lnSpc>
              <a:spcBef>
                <a:spcPts val="1000"/>
              </a:spcBef>
              <a:spcAft>
                <a:spcPts val="0"/>
              </a:spcAft>
              <a:buClr>
                <a:schemeClr val="dk1"/>
              </a:buClr>
              <a:buSzPct val="100000"/>
              <a:buFont typeface="Calibri"/>
              <a:buChar char="●"/>
            </a:pPr>
            <a:r>
              <a:rPr i="1" lang="en-US" sz="9200">
                <a:solidFill>
                  <a:schemeClr val="dk1"/>
                </a:solidFill>
                <a:latin typeface="Calibri"/>
                <a:ea typeface="Calibri"/>
                <a:cs typeface="Calibri"/>
                <a:sym typeface="Calibri"/>
              </a:rPr>
              <a:t>Metacognitive strategies and comprehension monitoring:  </a:t>
            </a:r>
            <a:r>
              <a:rPr lang="en-US" sz="9200">
                <a:solidFill>
                  <a:schemeClr val="dk1"/>
                </a:solidFill>
                <a:latin typeface="Calibri"/>
                <a:ea typeface="Calibri"/>
                <a:cs typeface="Calibri"/>
                <a:sym typeface="Calibri"/>
              </a:rPr>
              <a:t>University of Kansas, REWARDS					</a:t>
            </a:r>
            <a:endParaRPr sz="9200">
              <a:solidFill>
                <a:schemeClr val="dk1"/>
              </a:solidFill>
              <a:latin typeface="Calibri"/>
              <a:ea typeface="Calibri"/>
              <a:cs typeface="Calibri"/>
              <a:sym typeface="Calibri"/>
            </a:endParaRPr>
          </a:p>
          <a:p>
            <a:pPr indent="-374650" lvl="0" marL="457200" rtl="0" algn="l">
              <a:lnSpc>
                <a:spcPct val="100000"/>
              </a:lnSpc>
              <a:spcBef>
                <a:spcPts val="0"/>
              </a:spcBef>
              <a:spcAft>
                <a:spcPts val="0"/>
              </a:spcAft>
              <a:buClr>
                <a:schemeClr val="dk1"/>
              </a:buClr>
              <a:buSzPct val="100000"/>
              <a:buFont typeface="Calibri"/>
              <a:buChar char="●"/>
            </a:pPr>
            <a:r>
              <a:rPr i="1" lang="en-US" sz="9200">
                <a:solidFill>
                  <a:schemeClr val="dk1"/>
                </a:solidFill>
                <a:latin typeface="Calibri"/>
                <a:ea typeface="Calibri"/>
                <a:cs typeface="Calibri"/>
                <a:sym typeface="Calibri"/>
              </a:rPr>
              <a:t>Cooperative learning: Students learn reading strategies reciprocally:  </a:t>
            </a:r>
            <a:r>
              <a:rPr lang="en-US" sz="9200">
                <a:solidFill>
                  <a:schemeClr val="dk1"/>
                </a:solidFill>
                <a:latin typeface="Calibri"/>
                <a:ea typeface="Calibri"/>
                <a:cs typeface="Calibri"/>
                <a:sym typeface="Calibri"/>
              </a:rPr>
              <a:t>Reciprocal Teaching </a:t>
            </a:r>
            <a:br>
              <a:rPr lang="en-US" sz="9200">
                <a:solidFill>
                  <a:schemeClr val="dk1"/>
                </a:solidFill>
                <a:latin typeface="Calibri"/>
                <a:ea typeface="Calibri"/>
                <a:cs typeface="Calibri"/>
                <a:sym typeface="Calibri"/>
              </a:rPr>
            </a:br>
            <a:r>
              <a:rPr i="1" lang="en-US" sz="9200">
                <a:solidFill>
                  <a:schemeClr val="dk1"/>
                </a:solidFill>
                <a:latin typeface="Calibri"/>
                <a:ea typeface="Calibri"/>
                <a:cs typeface="Calibri"/>
                <a:sym typeface="Calibri"/>
              </a:rPr>
              <a:t> </a:t>
            </a:r>
            <a:r>
              <a:rPr lang="en-US" sz="9200">
                <a:solidFill>
                  <a:schemeClr val="dk1"/>
                </a:solidFill>
                <a:latin typeface="Calibri"/>
                <a:ea typeface="Calibri"/>
                <a:cs typeface="Calibri"/>
                <a:sym typeface="Calibri"/>
              </a:rPr>
              <a:t>						</a:t>
            </a:r>
            <a:endParaRPr sz="9200">
              <a:solidFill>
                <a:schemeClr val="dk1"/>
              </a:solidFill>
              <a:latin typeface="Calibri"/>
              <a:ea typeface="Calibri"/>
              <a:cs typeface="Calibri"/>
              <a:sym typeface="Calibri"/>
            </a:endParaRPr>
          </a:p>
          <a:p>
            <a:pPr indent="-374650" lvl="0" marL="457200" rtl="0" algn="l">
              <a:lnSpc>
                <a:spcPct val="100000"/>
              </a:lnSpc>
              <a:spcBef>
                <a:spcPts val="0"/>
              </a:spcBef>
              <a:spcAft>
                <a:spcPts val="0"/>
              </a:spcAft>
              <a:buClr>
                <a:schemeClr val="dk1"/>
              </a:buClr>
              <a:buSzPct val="100000"/>
              <a:buFont typeface="Calibri"/>
              <a:buChar char="●"/>
            </a:pPr>
            <a:r>
              <a:rPr i="1" lang="en-US" sz="9200">
                <a:solidFill>
                  <a:schemeClr val="dk1"/>
                </a:solidFill>
                <a:latin typeface="Calibri"/>
                <a:ea typeface="Calibri"/>
                <a:cs typeface="Calibri"/>
                <a:sym typeface="Calibri"/>
              </a:rPr>
              <a:t>Use of graphic and semantic organizers: </a:t>
            </a:r>
            <a:r>
              <a:rPr lang="en-US" sz="9200">
                <a:solidFill>
                  <a:schemeClr val="dk1"/>
                </a:solidFill>
                <a:latin typeface="Calibri"/>
                <a:ea typeface="Calibri"/>
                <a:cs typeface="Calibri"/>
                <a:sym typeface="Calibri"/>
              </a:rPr>
              <a:t>Thinking Maps, KU Content Enhancement </a:t>
            </a:r>
            <a:br>
              <a:rPr i="1" lang="en-US" sz="9200">
                <a:solidFill>
                  <a:schemeClr val="dk1"/>
                </a:solidFill>
                <a:latin typeface="Calibri"/>
                <a:ea typeface="Calibri"/>
                <a:cs typeface="Calibri"/>
                <a:sym typeface="Calibri"/>
              </a:rPr>
            </a:br>
            <a:r>
              <a:rPr i="1" lang="en-US" sz="9200">
                <a:solidFill>
                  <a:schemeClr val="dk1"/>
                </a:solidFill>
                <a:latin typeface="Calibri"/>
                <a:ea typeface="Calibri"/>
                <a:cs typeface="Calibri"/>
                <a:sym typeface="Calibri"/>
              </a:rPr>
              <a:t> </a:t>
            </a:r>
            <a:r>
              <a:rPr lang="en-US" sz="9200">
                <a:solidFill>
                  <a:schemeClr val="dk1"/>
                </a:solidFill>
                <a:latin typeface="Calibri"/>
                <a:ea typeface="Calibri"/>
                <a:cs typeface="Calibri"/>
                <a:sym typeface="Calibri"/>
              </a:rPr>
              <a:t>						</a:t>
            </a:r>
            <a:r>
              <a:rPr i="1" lang="en-US" sz="9200">
                <a:solidFill>
                  <a:schemeClr val="dk1"/>
                </a:solidFill>
                <a:latin typeface="Calibri"/>
                <a:ea typeface="Calibri"/>
                <a:cs typeface="Calibri"/>
                <a:sym typeface="Calibri"/>
              </a:rPr>
              <a:t> </a:t>
            </a:r>
            <a:r>
              <a:rPr lang="en-US" sz="9200">
                <a:solidFill>
                  <a:schemeClr val="dk1"/>
                </a:solidFill>
                <a:latin typeface="Calibri"/>
                <a:ea typeface="Calibri"/>
                <a:cs typeface="Calibri"/>
                <a:sym typeface="Calibri"/>
              </a:rPr>
              <a:t>						</a:t>
            </a:r>
            <a:endParaRPr sz="9200">
              <a:solidFill>
                <a:schemeClr val="dk1"/>
              </a:solidFill>
              <a:latin typeface="Calibri"/>
              <a:ea typeface="Calibri"/>
              <a:cs typeface="Calibri"/>
              <a:sym typeface="Calibri"/>
            </a:endParaRPr>
          </a:p>
          <a:p>
            <a:pPr indent="-374650" lvl="0" marL="457200" rtl="0" algn="l">
              <a:lnSpc>
                <a:spcPct val="100000"/>
              </a:lnSpc>
              <a:spcBef>
                <a:spcPts val="0"/>
              </a:spcBef>
              <a:spcAft>
                <a:spcPts val="0"/>
              </a:spcAft>
              <a:buClr>
                <a:schemeClr val="dk1"/>
              </a:buClr>
              <a:buSzPct val="100000"/>
              <a:buFont typeface="Calibri"/>
              <a:buChar char="●"/>
            </a:pPr>
            <a:r>
              <a:rPr i="1" lang="en-US" sz="9200">
                <a:solidFill>
                  <a:schemeClr val="dk1"/>
                </a:solidFill>
                <a:latin typeface="Calibri"/>
                <a:ea typeface="Calibri"/>
                <a:cs typeface="Calibri"/>
                <a:sym typeface="Calibri"/>
              </a:rPr>
              <a:t>Question generation: Students ask themselves questions - </a:t>
            </a:r>
            <a:r>
              <a:rPr lang="en-US" sz="9200">
                <a:solidFill>
                  <a:schemeClr val="dk1"/>
                </a:solidFill>
                <a:latin typeface="Calibri"/>
                <a:ea typeface="Calibri"/>
                <a:cs typeface="Calibri"/>
                <a:sym typeface="Calibri"/>
              </a:rPr>
              <a:t>Question Formulation Technique, KU Self-Questioning		</a:t>
            </a:r>
            <a:endParaRPr sz="9200">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US" sz="100">
                <a:solidFill>
                  <a:schemeClr val="dk1"/>
                </a:solidFill>
                <a:latin typeface="Calibri"/>
                <a:ea typeface="Calibri"/>
                <a:cs typeface="Calibri"/>
                <a:sym typeface="Calibri"/>
              </a:rPr>
              <a:t>		</a:t>
            </a:r>
            <a:r>
              <a:rPr lang="en-US" sz="400">
                <a:solidFill>
                  <a:schemeClr val="dk1"/>
                </a:solidFill>
                <a:latin typeface="Calibri"/>
                <a:ea typeface="Calibri"/>
                <a:cs typeface="Calibri"/>
                <a:sym typeface="Calibri"/>
              </a:rPr>
              <a:t>	</a:t>
            </a:r>
            <a:endParaRPr sz="400">
              <a:solidFill>
                <a:schemeClr val="dk1"/>
              </a:solidFill>
              <a:latin typeface="Calibri"/>
              <a:ea typeface="Calibri"/>
              <a:cs typeface="Calibri"/>
              <a:sym typeface="Calibri"/>
            </a:endParaRPr>
          </a:p>
          <a:p>
            <a:pPr indent="-374650" lvl="0" marL="457200" rtl="0" algn="l">
              <a:lnSpc>
                <a:spcPct val="100000"/>
              </a:lnSpc>
              <a:spcBef>
                <a:spcPts val="1200"/>
              </a:spcBef>
              <a:spcAft>
                <a:spcPts val="0"/>
              </a:spcAft>
              <a:buClr>
                <a:schemeClr val="dk1"/>
              </a:buClr>
              <a:buSzPct val="100000"/>
              <a:buFont typeface="Calibri"/>
              <a:buChar char="●"/>
            </a:pPr>
            <a:r>
              <a:rPr i="1" lang="en-US" sz="9200">
                <a:solidFill>
                  <a:schemeClr val="dk1"/>
                </a:solidFill>
                <a:latin typeface="Calibri"/>
                <a:ea typeface="Calibri"/>
                <a:cs typeface="Calibri"/>
                <a:sym typeface="Calibri"/>
              </a:rPr>
              <a:t>Story structure: use the structure of the story - </a:t>
            </a:r>
            <a:r>
              <a:rPr lang="en-US" sz="9200">
                <a:solidFill>
                  <a:schemeClr val="dk1"/>
                </a:solidFill>
                <a:latin typeface="Calibri"/>
                <a:ea typeface="Calibri"/>
                <a:cs typeface="Calibri"/>
                <a:sym typeface="Calibri"/>
              </a:rPr>
              <a:t>Story Grammar  </a:t>
            </a:r>
            <a:endParaRPr sz="9200">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US" sz="100">
                <a:solidFill>
                  <a:schemeClr val="dk1"/>
                </a:solidFill>
                <a:latin typeface="Calibri"/>
                <a:ea typeface="Calibri"/>
                <a:cs typeface="Calibri"/>
                <a:sym typeface="Calibri"/>
              </a:rPr>
              <a:t>			</a:t>
            </a:r>
            <a:r>
              <a:rPr lang="en-US" sz="9200">
                <a:solidFill>
                  <a:schemeClr val="dk1"/>
                </a:solidFill>
                <a:latin typeface="Calibri"/>
                <a:ea typeface="Calibri"/>
                <a:cs typeface="Calibri"/>
                <a:sym typeface="Calibri"/>
              </a:rPr>
              <a:t>			</a:t>
            </a:r>
            <a:endParaRPr sz="9200">
              <a:solidFill>
                <a:schemeClr val="dk1"/>
              </a:solidFill>
              <a:latin typeface="Calibri"/>
              <a:ea typeface="Calibri"/>
              <a:cs typeface="Calibri"/>
              <a:sym typeface="Calibri"/>
            </a:endParaRPr>
          </a:p>
          <a:p>
            <a:pPr indent="-355600" lvl="0" marL="457200" rtl="0" algn="l">
              <a:lnSpc>
                <a:spcPct val="100000"/>
              </a:lnSpc>
              <a:spcBef>
                <a:spcPts val="1200"/>
              </a:spcBef>
              <a:spcAft>
                <a:spcPts val="0"/>
              </a:spcAft>
              <a:buClr>
                <a:schemeClr val="dk1"/>
              </a:buClr>
              <a:buSzPct val="86956"/>
              <a:buFont typeface="Calibri"/>
              <a:buChar char="●"/>
            </a:pPr>
            <a:r>
              <a:rPr i="1" lang="en-US" sz="9200">
                <a:solidFill>
                  <a:schemeClr val="dk1"/>
                </a:solidFill>
                <a:latin typeface="Calibri"/>
                <a:ea typeface="Calibri"/>
                <a:cs typeface="Calibri"/>
                <a:sym typeface="Calibri"/>
              </a:rPr>
              <a:t>Summarization: Students are taught to integrate ideas and generalize from the text information - </a:t>
            </a:r>
            <a:r>
              <a:rPr lang="en-US" sz="9200">
                <a:solidFill>
                  <a:schemeClr val="dk1"/>
                </a:solidFill>
                <a:latin typeface="Calibri"/>
                <a:ea typeface="Calibri"/>
                <a:cs typeface="Calibri"/>
                <a:sym typeface="Calibri"/>
              </a:rPr>
              <a:t>KU Summarizing and Paraphrasing, Reciprocal Teaching </a:t>
            </a:r>
            <a:br>
              <a:rPr i="1" lang="en-US" sz="9200">
                <a:solidFill>
                  <a:schemeClr val="dk1"/>
                </a:solidFill>
                <a:latin typeface="Calibri"/>
                <a:ea typeface="Calibri"/>
                <a:cs typeface="Calibri"/>
                <a:sym typeface="Calibri"/>
              </a:rPr>
            </a:br>
            <a:r>
              <a:rPr lang="en-US" sz="8000">
                <a:solidFill>
                  <a:schemeClr val="dk1"/>
                </a:solidFill>
                <a:latin typeface="Calibri"/>
                <a:ea typeface="Calibri"/>
                <a:cs typeface="Calibri"/>
                <a:sym typeface="Calibri"/>
              </a:rPr>
              <a:t> 						</a:t>
            </a:r>
            <a:endParaRPr sz="8000">
              <a:solidFill>
                <a:schemeClr val="dk1"/>
              </a:solidFill>
              <a:latin typeface="Calibri"/>
              <a:ea typeface="Calibri"/>
              <a:cs typeface="Calibri"/>
              <a:sym typeface="Calibri"/>
            </a:endParaRPr>
          </a:p>
          <a:p>
            <a:pPr indent="0" lvl="0" marL="2286000" rtl="0" algn="l">
              <a:lnSpc>
                <a:spcPct val="115000"/>
              </a:lnSpc>
              <a:spcBef>
                <a:spcPts val="1200"/>
              </a:spcBef>
              <a:spcAft>
                <a:spcPts val="0"/>
              </a:spcAft>
              <a:buNone/>
            </a:pPr>
            <a:r>
              <a:rPr lang="en-US" sz="7200">
                <a:solidFill>
                  <a:schemeClr val="dk1"/>
                </a:solidFill>
                <a:latin typeface="Calibri"/>
                <a:ea typeface="Calibri"/>
                <a:cs typeface="Calibri"/>
                <a:sym typeface="Calibri"/>
              </a:rPr>
              <a:t> 				https://www2.ed.gov/programs/readingfirst/support/compfinal.pdf</a:t>
            </a:r>
            <a:endParaRPr sz="7200">
              <a:solidFill>
                <a:schemeClr val="dk1"/>
              </a:solidFill>
              <a:latin typeface="Calibri"/>
              <a:ea typeface="Calibri"/>
              <a:cs typeface="Calibri"/>
              <a:sym typeface="Calibri"/>
            </a:endParaRPr>
          </a:p>
          <a:p>
            <a:pPr indent="0" lvl="0" marL="1371600" rtl="0" algn="l">
              <a:spcBef>
                <a:spcPts val="1000"/>
              </a:spcBef>
              <a:spcAft>
                <a:spcPts val="0"/>
              </a:spcAft>
              <a:buNone/>
            </a:pPr>
            <a:r>
              <a:t/>
            </a:r>
            <a:endParaRPr sz="7200">
              <a:solidFill>
                <a:schemeClr val="dk1"/>
              </a:solidFill>
              <a:latin typeface="Calibri"/>
              <a:ea typeface="Calibri"/>
              <a:cs typeface="Calibri"/>
              <a:sym typeface="Calibri"/>
            </a:endParaRPr>
          </a:p>
          <a:p>
            <a:pPr indent="0" lvl="0" marL="914400" rtl="0" algn="l">
              <a:spcBef>
                <a:spcPts val="1000"/>
              </a:spcBef>
              <a:spcAft>
                <a:spcPts val="0"/>
              </a:spcAft>
              <a:buNone/>
            </a:pPr>
            <a:r>
              <a:t/>
            </a:r>
            <a:endParaRPr sz="7200">
              <a:solidFill>
                <a:schemeClr val="dk1"/>
              </a:solidFill>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53"/>
          <p:cNvPicPr preferRelativeResize="0"/>
          <p:nvPr/>
        </p:nvPicPr>
        <p:blipFill>
          <a:blip r:embed="rId3">
            <a:alphaModFix/>
          </a:blip>
          <a:stretch>
            <a:fillRect/>
          </a:stretch>
        </p:blipFill>
        <p:spPr>
          <a:xfrm>
            <a:off x="1966075" y="894850"/>
            <a:ext cx="7520824" cy="5640625"/>
          </a:xfrm>
          <a:prstGeom prst="rect">
            <a:avLst/>
          </a:prstGeom>
          <a:noFill/>
          <a:ln>
            <a:noFill/>
          </a:ln>
        </p:spPr>
      </p:pic>
      <p:sp>
        <p:nvSpPr>
          <p:cNvPr id="372" name="Google Shape;372;p53"/>
          <p:cNvSpPr txBox="1"/>
          <p:nvPr/>
        </p:nvSpPr>
        <p:spPr>
          <a:xfrm>
            <a:off x="1377800" y="356050"/>
            <a:ext cx="10062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latin typeface="Open Sans"/>
                <a:ea typeface="Open Sans"/>
                <a:cs typeface="Open Sans"/>
                <a:sym typeface="Open Sans"/>
              </a:rPr>
              <a:t>From Dyslexia Webinar today - latest research on adolescent literacy </a:t>
            </a:r>
            <a:endParaRPr sz="2300">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4"/>
          <p:cNvSpPr txBox="1"/>
          <p:nvPr>
            <p:ph type="title"/>
          </p:nvPr>
        </p:nvSpPr>
        <p:spPr>
          <a:xfrm>
            <a:off x="838200" y="215276"/>
            <a:ext cx="10515600" cy="8994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a:t>Writing </a:t>
            </a:r>
            <a:endParaRPr/>
          </a:p>
        </p:txBody>
      </p:sp>
      <p:pic>
        <p:nvPicPr>
          <p:cNvPr id="378" name="Google Shape;378;p54"/>
          <p:cNvPicPr preferRelativeResize="0"/>
          <p:nvPr/>
        </p:nvPicPr>
        <p:blipFill>
          <a:blip r:embed="rId3">
            <a:alphaModFix/>
          </a:blip>
          <a:stretch>
            <a:fillRect/>
          </a:stretch>
        </p:blipFill>
        <p:spPr>
          <a:xfrm>
            <a:off x="975300" y="1210300"/>
            <a:ext cx="9288475" cy="5101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5"/>
          <p:cNvSpPr txBox="1"/>
          <p:nvPr>
            <p:ph type="title"/>
          </p:nvPr>
        </p:nvSpPr>
        <p:spPr>
          <a:xfrm>
            <a:off x="853625" y="555851"/>
            <a:ext cx="10515600" cy="8064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a:t>Research on Writing Instruction</a:t>
            </a:r>
            <a:endParaRPr/>
          </a:p>
        </p:txBody>
      </p:sp>
      <p:pic>
        <p:nvPicPr>
          <p:cNvPr id="384" name="Google Shape;384;p55"/>
          <p:cNvPicPr preferRelativeResize="0"/>
          <p:nvPr/>
        </p:nvPicPr>
        <p:blipFill>
          <a:blip r:embed="rId3">
            <a:alphaModFix/>
          </a:blip>
          <a:stretch>
            <a:fillRect/>
          </a:stretch>
        </p:blipFill>
        <p:spPr>
          <a:xfrm>
            <a:off x="387175" y="1656450"/>
            <a:ext cx="10982049" cy="4535875"/>
          </a:xfrm>
          <a:prstGeom prst="rect">
            <a:avLst/>
          </a:prstGeom>
          <a:noFill/>
          <a:ln>
            <a:noFill/>
          </a:ln>
        </p:spPr>
      </p:pic>
      <p:sp>
        <p:nvSpPr>
          <p:cNvPr id="385" name="Google Shape;385;p55"/>
          <p:cNvSpPr txBox="1"/>
          <p:nvPr/>
        </p:nvSpPr>
        <p:spPr>
          <a:xfrm>
            <a:off x="4891950" y="5820800"/>
            <a:ext cx="6641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4"/>
              </a:rPr>
              <a:t>Wr</a:t>
            </a:r>
            <a:r>
              <a:rPr lang="en-US">
                <a:solidFill>
                  <a:schemeClr val="dk1"/>
                </a:solidFill>
              </a:rPr>
              <a:t>iting Next report </a:t>
            </a:r>
            <a:r>
              <a:rPr lang="en-US" u="sng">
                <a:solidFill>
                  <a:schemeClr val="hlink"/>
                </a:solidFill>
                <a:hlinkClick r:id="rId5"/>
              </a:rPr>
              <a:t>https://media.carnegie.org/filer_public/3c/f5/3cf58727-34f4-4140-a014-723a00ac56f7/ccny_report_2007_writing.pdf</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6"/>
          <p:cNvSpPr txBox="1"/>
          <p:nvPr>
            <p:ph type="title"/>
          </p:nvPr>
        </p:nvSpPr>
        <p:spPr>
          <a:xfrm>
            <a:off x="746500" y="168852"/>
            <a:ext cx="10515600" cy="713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990"/>
              <a:buNone/>
            </a:pPr>
            <a:r>
              <a:rPr lang="en-US" sz="3800"/>
              <a:t>Research-validated Instruction Programs  </a:t>
            </a:r>
            <a:endParaRPr sz="3800"/>
          </a:p>
        </p:txBody>
      </p:sp>
      <p:sp>
        <p:nvSpPr>
          <p:cNvPr id="391" name="Google Shape;391;p56"/>
          <p:cNvSpPr txBox="1"/>
          <p:nvPr>
            <p:ph idx="1" type="body"/>
          </p:nvPr>
        </p:nvSpPr>
        <p:spPr>
          <a:xfrm>
            <a:off x="108375" y="990775"/>
            <a:ext cx="11781000" cy="5294400"/>
          </a:xfrm>
          <a:prstGeom prst="rect">
            <a:avLst/>
          </a:prstGeom>
          <a:solidFill>
            <a:srgbClr val="FFF2CC"/>
          </a:solidFill>
        </p:spPr>
        <p:txBody>
          <a:bodyPr anchorCtr="0" anchor="t" bIns="45700" lIns="91425" spcFirstLastPara="1" rIns="91425" wrap="square" tIns="45700">
            <a:normAutofit/>
          </a:bodyPr>
          <a:lstStyle/>
          <a:p>
            <a:pPr indent="-381000" lvl="0" marL="457200" rtl="0" algn="l">
              <a:spcBef>
                <a:spcPts val="1000"/>
              </a:spcBef>
              <a:spcAft>
                <a:spcPts val="0"/>
              </a:spcAft>
              <a:buClr>
                <a:schemeClr val="dk1"/>
              </a:buClr>
              <a:buSzPts val="2400"/>
              <a:buChar char="●"/>
            </a:pPr>
            <a:r>
              <a:rPr lang="en-US">
                <a:solidFill>
                  <a:schemeClr val="dk1"/>
                </a:solidFill>
              </a:rPr>
              <a:t>Sentence writing and sentence combining instruction - Anita Archer REWARDS, University of Kansas, The Writing Revolution, Graham and Harris </a:t>
            </a:r>
            <a:endParaRPr>
              <a:solidFill>
                <a:schemeClr val="dk1"/>
              </a:solidFill>
            </a:endParaRPr>
          </a:p>
          <a:p>
            <a:pPr indent="0" lvl="0" marL="0" rtl="0" algn="l">
              <a:spcBef>
                <a:spcPts val="1000"/>
              </a:spcBef>
              <a:spcAft>
                <a:spcPts val="0"/>
              </a:spcAft>
              <a:buNone/>
            </a:pPr>
            <a:r>
              <a:t/>
            </a:r>
            <a:endParaRPr>
              <a:solidFill>
                <a:schemeClr val="dk1"/>
              </a:solidFill>
            </a:endParaRPr>
          </a:p>
          <a:p>
            <a:pPr indent="-381000" lvl="0" marL="457200" rtl="0" algn="l">
              <a:spcBef>
                <a:spcPts val="1000"/>
              </a:spcBef>
              <a:spcAft>
                <a:spcPts val="0"/>
              </a:spcAft>
              <a:buClr>
                <a:schemeClr val="dk1"/>
              </a:buClr>
              <a:buSzPts val="2400"/>
              <a:buChar char="●"/>
            </a:pPr>
            <a:r>
              <a:rPr lang="en-US">
                <a:solidFill>
                  <a:schemeClr val="dk1"/>
                </a:solidFill>
              </a:rPr>
              <a:t>Prewriting, writing process, study of models, writing for content learning - </a:t>
            </a:r>
            <a:endParaRPr>
              <a:solidFill>
                <a:schemeClr val="dk1"/>
              </a:solidFill>
            </a:endParaRPr>
          </a:p>
          <a:p>
            <a:pPr indent="457200" lvl="0" marL="0" rtl="0" algn="l">
              <a:spcBef>
                <a:spcPts val="1000"/>
              </a:spcBef>
              <a:spcAft>
                <a:spcPts val="0"/>
              </a:spcAft>
              <a:buNone/>
            </a:pPr>
            <a:r>
              <a:rPr lang="en-US">
                <a:solidFill>
                  <a:schemeClr val="dk1"/>
                </a:solidFill>
              </a:rPr>
              <a:t>Anita Archer, University of Kansas, The Writing Revolution, Graham and Harris </a:t>
            </a:r>
            <a:endParaRPr>
              <a:solidFill>
                <a:schemeClr val="dk1"/>
              </a:solidFill>
            </a:endParaRPr>
          </a:p>
          <a:p>
            <a:pPr indent="0" lvl="0" marL="0" rtl="0" algn="l">
              <a:spcBef>
                <a:spcPts val="1000"/>
              </a:spcBef>
              <a:spcAft>
                <a:spcPts val="0"/>
              </a:spcAft>
              <a:buNone/>
            </a:pPr>
            <a:r>
              <a:t/>
            </a:r>
            <a:endParaRPr>
              <a:solidFill>
                <a:schemeClr val="dk1"/>
              </a:solidFill>
            </a:endParaRPr>
          </a:p>
          <a:p>
            <a:pPr indent="-381000" lvl="0" marL="457200" rtl="0" algn="l">
              <a:spcBef>
                <a:spcPts val="1000"/>
              </a:spcBef>
              <a:spcAft>
                <a:spcPts val="0"/>
              </a:spcAft>
              <a:buClr>
                <a:schemeClr val="dk1"/>
              </a:buClr>
              <a:buSzPts val="2400"/>
              <a:buChar char="●"/>
            </a:pPr>
            <a:r>
              <a:rPr lang="en-US">
                <a:solidFill>
                  <a:schemeClr val="dk1"/>
                </a:solidFill>
              </a:rPr>
              <a:t>Writing strategies - University of Kansas Sentence, Paragraph and Theme Writing strategies, Anita Archer</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t/>
            </a: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7"/>
          <p:cNvSpPr txBox="1"/>
          <p:nvPr>
            <p:ph type="title"/>
          </p:nvPr>
        </p:nvSpPr>
        <p:spPr>
          <a:xfrm>
            <a:off x="6328200" y="882325"/>
            <a:ext cx="5561100" cy="5526600"/>
          </a:xfrm>
          <a:prstGeom prst="rect">
            <a:avLst/>
          </a:prstGeom>
        </p:spPr>
        <p:txBody>
          <a:bodyPr anchorCtr="0" anchor="b" bIns="45700" lIns="91425" spcFirstLastPara="1" rIns="91425" wrap="square" tIns="45700">
            <a:normAutofit/>
          </a:bodyPr>
          <a:lstStyle/>
          <a:p>
            <a:pPr indent="0" lvl="0" marL="0" rtl="0" algn="l">
              <a:spcBef>
                <a:spcPts val="400"/>
              </a:spcBef>
              <a:spcAft>
                <a:spcPts val="0"/>
              </a:spcAft>
              <a:buNone/>
            </a:pPr>
            <a:r>
              <a:rPr b="0" lang="en-US" sz="2950">
                <a:solidFill>
                  <a:srgbClr val="2DA2BF"/>
                </a:solidFill>
                <a:latin typeface="Calibri"/>
                <a:ea typeface="Calibri"/>
                <a:cs typeface="Calibri"/>
                <a:sym typeface="Calibri"/>
              </a:rPr>
              <a:t>6 + 1 Traits Carousel </a:t>
            </a:r>
            <a:endParaRPr b="0" sz="2950">
              <a:solidFill>
                <a:srgbClr val="2DA2BF"/>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b="0" lang="en-US" sz="2700">
                <a:latin typeface="Calibri"/>
                <a:ea typeface="Calibri"/>
                <a:cs typeface="Calibri"/>
                <a:sym typeface="Calibri"/>
              </a:rPr>
              <a:t>1. Write an </a:t>
            </a:r>
            <a:r>
              <a:rPr b="0" lang="en-US" sz="2700">
                <a:solidFill>
                  <a:srgbClr val="FF0930"/>
                </a:solidFill>
                <a:latin typeface="Calibri"/>
                <a:ea typeface="Calibri"/>
                <a:cs typeface="Calibri"/>
                <a:sym typeface="Calibri"/>
              </a:rPr>
              <a:t>SV</a:t>
            </a:r>
            <a:r>
              <a:rPr b="0" lang="en-US" sz="2700">
                <a:latin typeface="Calibri"/>
                <a:ea typeface="Calibri"/>
                <a:cs typeface="Calibri"/>
                <a:sym typeface="Calibri"/>
              </a:rPr>
              <a:t> sentence &amp; Search &amp; Check -</a:t>
            </a:r>
            <a:r>
              <a:rPr i="1" lang="en-US" sz="2700">
                <a:latin typeface="Calibri"/>
                <a:ea typeface="Calibri"/>
                <a:cs typeface="Calibri"/>
                <a:sym typeface="Calibri"/>
              </a:rPr>
              <a:t>“rotate”</a:t>
            </a:r>
            <a:r>
              <a:rPr b="0" lang="en-US" sz="2700">
                <a:latin typeface="Calibri"/>
                <a:ea typeface="Calibri"/>
                <a:cs typeface="Calibri"/>
                <a:sym typeface="Calibri"/>
              </a:rPr>
              <a:t>.</a:t>
            </a:r>
            <a:endParaRPr b="0" sz="2700">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b="0" lang="en-US" sz="2700">
                <a:latin typeface="Calibri"/>
                <a:ea typeface="Calibri"/>
                <a:cs typeface="Calibri"/>
                <a:sym typeface="Calibri"/>
              </a:rPr>
              <a:t>2.  Change the SV to an </a:t>
            </a:r>
            <a:r>
              <a:rPr b="0" lang="en-US" sz="2700">
                <a:solidFill>
                  <a:srgbClr val="F71758"/>
                </a:solidFill>
                <a:latin typeface="Calibri"/>
                <a:ea typeface="Calibri"/>
                <a:cs typeface="Calibri"/>
                <a:sym typeface="Calibri"/>
              </a:rPr>
              <a:t>SVV</a:t>
            </a:r>
            <a:r>
              <a:rPr b="0" lang="en-US" sz="2700">
                <a:solidFill>
                  <a:srgbClr val="8915DE"/>
                </a:solidFill>
                <a:latin typeface="Calibri"/>
                <a:ea typeface="Calibri"/>
                <a:cs typeface="Calibri"/>
                <a:sym typeface="Calibri"/>
              </a:rPr>
              <a:t> - </a:t>
            </a:r>
            <a:r>
              <a:rPr b="0" lang="en-US" sz="2700">
                <a:latin typeface="Calibri"/>
                <a:ea typeface="Calibri"/>
                <a:cs typeface="Calibri"/>
                <a:sym typeface="Calibri"/>
              </a:rPr>
              <a:t>Search &amp; Check -</a:t>
            </a:r>
            <a:r>
              <a:rPr b="0" lang="en-US" sz="2700">
                <a:solidFill>
                  <a:srgbClr val="FF0930"/>
                </a:solidFill>
                <a:latin typeface="Calibri"/>
                <a:ea typeface="Calibri"/>
                <a:cs typeface="Calibri"/>
                <a:sym typeface="Calibri"/>
              </a:rPr>
              <a:t> </a:t>
            </a:r>
            <a:r>
              <a:rPr lang="en-US" sz="2700">
                <a:latin typeface="Calibri"/>
                <a:ea typeface="Calibri"/>
                <a:cs typeface="Calibri"/>
                <a:sym typeface="Calibri"/>
              </a:rPr>
              <a:t>“rotate”</a:t>
            </a:r>
            <a:endParaRPr sz="2700">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b="0" lang="en-US" sz="2700">
                <a:latin typeface="Calibri"/>
                <a:ea typeface="Calibri"/>
                <a:cs typeface="Calibri"/>
                <a:sym typeface="Calibri"/>
              </a:rPr>
              <a:t>3. Rewrite SVV with </a:t>
            </a:r>
            <a:r>
              <a:rPr b="0" lang="en-US" sz="2700">
                <a:solidFill>
                  <a:srgbClr val="F71758"/>
                </a:solidFill>
                <a:latin typeface="Calibri"/>
                <a:ea typeface="Calibri"/>
                <a:cs typeface="Calibri"/>
                <a:sym typeface="Calibri"/>
              </a:rPr>
              <a:t>more powerful</a:t>
            </a:r>
            <a:r>
              <a:rPr b="0" lang="en-US" sz="2700">
                <a:latin typeface="Calibri"/>
                <a:ea typeface="Calibri"/>
                <a:cs typeface="Calibri"/>
                <a:sym typeface="Calibri"/>
              </a:rPr>
              <a:t> words - Search &amp; Check -</a:t>
            </a:r>
            <a:r>
              <a:rPr i="1" lang="en-US" sz="2700">
                <a:latin typeface="Calibri"/>
                <a:ea typeface="Calibri"/>
                <a:cs typeface="Calibri"/>
                <a:sym typeface="Calibri"/>
              </a:rPr>
              <a:t>“rotate”</a:t>
            </a:r>
            <a:endParaRPr i="1" sz="2700">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b="0" lang="en-US" sz="3000">
                <a:solidFill>
                  <a:srgbClr val="0000FF"/>
                </a:solidFill>
                <a:latin typeface="Calibri"/>
                <a:ea typeface="Calibri"/>
                <a:cs typeface="Calibri"/>
                <a:sym typeface="Calibri"/>
              </a:rPr>
              <a:t>4.  Change the SVV to a I,c I or I;I</a:t>
            </a:r>
            <a:endParaRPr b="0" sz="3000">
              <a:solidFill>
                <a:srgbClr val="0000FF"/>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b="0" lang="en-US" sz="2700">
                <a:latin typeface="Calibri"/>
                <a:ea typeface="Calibri"/>
                <a:cs typeface="Calibri"/>
                <a:sym typeface="Calibri"/>
              </a:rPr>
              <a:t>5. Share</a:t>
            </a:r>
            <a:endParaRPr b="0" sz="2700">
              <a:latin typeface="Calibri"/>
              <a:ea typeface="Calibri"/>
              <a:cs typeface="Calibri"/>
              <a:sym typeface="Calibri"/>
            </a:endParaRPr>
          </a:p>
          <a:p>
            <a:pPr indent="0" lvl="0" marL="0" rtl="0" algn="l">
              <a:spcBef>
                <a:spcPts val="0"/>
              </a:spcBef>
              <a:spcAft>
                <a:spcPts val="0"/>
              </a:spcAft>
              <a:buNone/>
            </a:pPr>
            <a:r>
              <a:t/>
            </a:r>
            <a:endParaRPr/>
          </a:p>
        </p:txBody>
      </p:sp>
      <p:sp>
        <p:nvSpPr>
          <p:cNvPr id="397" name="Google Shape;397;p57"/>
          <p:cNvSpPr txBox="1"/>
          <p:nvPr>
            <p:ph idx="1" type="body"/>
          </p:nvPr>
        </p:nvSpPr>
        <p:spPr>
          <a:xfrm>
            <a:off x="0" y="234924"/>
            <a:ext cx="10515600" cy="647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solidFill>
                  <a:srgbClr val="000000"/>
                </a:solidFill>
              </a:rPr>
              <a:t>University</a:t>
            </a:r>
            <a:r>
              <a:rPr lang="en-US">
                <a:solidFill>
                  <a:srgbClr val="000000"/>
                </a:solidFill>
              </a:rPr>
              <a:t> of Kansas Sentence Writing and Combining example</a:t>
            </a:r>
            <a:endParaRPr>
              <a:solidFill>
                <a:srgbClr val="000000"/>
              </a:solidFill>
            </a:endParaRPr>
          </a:p>
        </p:txBody>
      </p:sp>
      <p:sp>
        <p:nvSpPr>
          <p:cNvPr id="398" name="Google Shape;398;p57"/>
          <p:cNvSpPr txBox="1"/>
          <p:nvPr/>
        </p:nvSpPr>
        <p:spPr>
          <a:xfrm>
            <a:off x="712125" y="1006250"/>
            <a:ext cx="5186100" cy="45870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Open Sans"/>
                <a:ea typeface="Open Sans"/>
                <a:cs typeface="Open Sans"/>
                <a:sym typeface="Open Sans"/>
              </a:rPr>
              <a:t>Simple sentence = Independent clause </a:t>
            </a:r>
            <a:endParaRPr sz="2200">
              <a:latin typeface="Open Sans"/>
              <a:ea typeface="Open Sans"/>
              <a:cs typeface="Open Sans"/>
              <a:sym typeface="Open Sans"/>
            </a:endParaRPr>
          </a:p>
          <a:p>
            <a:pPr indent="0" lvl="0" marL="0" rtl="0" algn="l">
              <a:spcBef>
                <a:spcPts val="0"/>
              </a:spcBef>
              <a:spcAft>
                <a:spcPts val="0"/>
              </a:spcAft>
              <a:buNone/>
            </a:pPr>
            <a:r>
              <a:t/>
            </a:r>
            <a:endParaRPr sz="2200">
              <a:latin typeface="Open Sans"/>
              <a:ea typeface="Open Sans"/>
              <a:cs typeface="Open Sans"/>
              <a:sym typeface="Open Sans"/>
            </a:endParaRPr>
          </a:p>
          <a:p>
            <a:pPr indent="0" lvl="0" marL="0" rtl="0" algn="l">
              <a:spcBef>
                <a:spcPts val="0"/>
              </a:spcBef>
              <a:spcAft>
                <a:spcPts val="0"/>
              </a:spcAft>
              <a:buNone/>
            </a:pPr>
            <a:r>
              <a:rPr lang="en-US" sz="2200">
                <a:latin typeface="Open Sans"/>
                <a:ea typeface="Open Sans"/>
                <a:cs typeface="Open Sans"/>
                <a:sym typeface="Open Sans"/>
              </a:rPr>
              <a:t>SV</a:t>
            </a:r>
            <a:endParaRPr sz="2200">
              <a:latin typeface="Open Sans"/>
              <a:ea typeface="Open Sans"/>
              <a:cs typeface="Open Sans"/>
              <a:sym typeface="Open Sans"/>
            </a:endParaRPr>
          </a:p>
          <a:p>
            <a:pPr indent="0" lvl="0" marL="0" rtl="0" algn="l">
              <a:spcBef>
                <a:spcPts val="0"/>
              </a:spcBef>
              <a:spcAft>
                <a:spcPts val="0"/>
              </a:spcAft>
              <a:buNone/>
            </a:pPr>
            <a:r>
              <a:rPr lang="en-US" sz="2200">
                <a:latin typeface="Open Sans"/>
                <a:ea typeface="Open Sans"/>
                <a:cs typeface="Open Sans"/>
                <a:sym typeface="Open Sans"/>
              </a:rPr>
              <a:t>SSV		=   I</a:t>
            </a:r>
            <a:endParaRPr sz="2200">
              <a:latin typeface="Open Sans"/>
              <a:ea typeface="Open Sans"/>
              <a:cs typeface="Open Sans"/>
              <a:sym typeface="Open Sans"/>
            </a:endParaRPr>
          </a:p>
          <a:p>
            <a:pPr indent="0" lvl="0" marL="0" rtl="0" algn="l">
              <a:spcBef>
                <a:spcPts val="0"/>
              </a:spcBef>
              <a:spcAft>
                <a:spcPts val="0"/>
              </a:spcAft>
              <a:buNone/>
            </a:pPr>
            <a:r>
              <a:rPr lang="en-US" sz="2200">
                <a:latin typeface="Open Sans"/>
                <a:ea typeface="Open Sans"/>
                <a:cs typeface="Open Sans"/>
                <a:sym typeface="Open Sans"/>
              </a:rPr>
              <a:t>SVV</a:t>
            </a:r>
            <a:endParaRPr sz="2200">
              <a:latin typeface="Open Sans"/>
              <a:ea typeface="Open Sans"/>
              <a:cs typeface="Open Sans"/>
              <a:sym typeface="Open Sans"/>
            </a:endParaRPr>
          </a:p>
          <a:p>
            <a:pPr indent="0" lvl="0" marL="0" rtl="0" algn="l">
              <a:spcBef>
                <a:spcPts val="0"/>
              </a:spcBef>
              <a:spcAft>
                <a:spcPts val="0"/>
              </a:spcAft>
              <a:buNone/>
            </a:pPr>
            <a:r>
              <a:rPr lang="en-US" sz="2200">
                <a:latin typeface="Open Sans"/>
                <a:ea typeface="Open Sans"/>
                <a:cs typeface="Open Sans"/>
                <a:sym typeface="Open Sans"/>
              </a:rPr>
              <a:t>SSVV </a:t>
            </a:r>
            <a:endParaRPr sz="2200">
              <a:latin typeface="Open Sans"/>
              <a:ea typeface="Open Sans"/>
              <a:cs typeface="Open Sans"/>
              <a:sym typeface="Open Sans"/>
            </a:endParaRPr>
          </a:p>
          <a:p>
            <a:pPr indent="0" lvl="0" marL="0" rtl="0" algn="l">
              <a:spcBef>
                <a:spcPts val="0"/>
              </a:spcBef>
              <a:spcAft>
                <a:spcPts val="0"/>
              </a:spcAft>
              <a:buNone/>
            </a:pPr>
            <a:r>
              <a:t/>
            </a:r>
            <a:endParaRPr sz="2200">
              <a:latin typeface="Open Sans"/>
              <a:ea typeface="Open Sans"/>
              <a:cs typeface="Open Sans"/>
              <a:sym typeface="Open Sans"/>
            </a:endParaRPr>
          </a:p>
          <a:p>
            <a:pPr indent="0" lvl="0" marL="0" rtl="0" algn="l">
              <a:spcBef>
                <a:spcPts val="0"/>
              </a:spcBef>
              <a:spcAft>
                <a:spcPts val="0"/>
              </a:spcAft>
              <a:buNone/>
            </a:pPr>
            <a:r>
              <a:rPr lang="en-US" sz="2200">
                <a:latin typeface="Open Sans"/>
                <a:ea typeface="Open Sans"/>
                <a:cs typeface="Open Sans"/>
                <a:sym typeface="Open Sans"/>
              </a:rPr>
              <a:t>Compound sentence = 2 Independent clauses &amp; conjunction or ;</a:t>
            </a:r>
            <a:endParaRPr sz="2200">
              <a:latin typeface="Open Sans"/>
              <a:ea typeface="Open Sans"/>
              <a:cs typeface="Open Sans"/>
              <a:sym typeface="Open Sans"/>
            </a:endParaRPr>
          </a:p>
          <a:p>
            <a:pPr indent="0" lvl="0" marL="0" rtl="0" algn="l">
              <a:spcBef>
                <a:spcPts val="0"/>
              </a:spcBef>
              <a:spcAft>
                <a:spcPts val="0"/>
              </a:spcAft>
              <a:buNone/>
            </a:pPr>
            <a:r>
              <a:t/>
            </a:r>
            <a:endParaRPr sz="2200">
              <a:latin typeface="Open Sans"/>
              <a:ea typeface="Open Sans"/>
              <a:cs typeface="Open Sans"/>
              <a:sym typeface="Open Sans"/>
            </a:endParaRPr>
          </a:p>
          <a:p>
            <a:pPr indent="0" lvl="0" marL="0" rtl="0" algn="l">
              <a:spcBef>
                <a:spcPts val="0"/>
              </a:spcBef>
              <a:spcAft>
                <a:spcPts val="0"/>
              </a:spcAft>
              <a:buNone/>
            </a:pPr>
            <a:r>
              <a:rPr lang="en-US" sz="2200">
                <a:latin typeface="Open Sans"/>
                <a:ea typeface="Open Sans"/>
                <a:cs typeface="Open Sans"/>
                <a:sym typeface="Open Sans"/>
              </a:rPr>
              <a:t>I, c I</a:t>
            </a:r>
            <a:endParaRPr sz="2200">
              <a:latin typeface="Open Sans"/>
              <a:ea typeface="Open Sans"/>
              <a:cs typeface="Open Sans"/>
              <a:sym typeface="Open Sans"/>
            </a:endParaRPr>
          </a:p>
          <a:p>
            <a:pPr indent="0" lvl="0" marL="0" rtl="0" algn="l">
              <a:spcBef>
                <a:spcPts val="0"/>
              </a:spcBef>
              <a:spcAft>
                <a:spcPts val="0"/>
              </a:spcAft>
              <a:buNone/>
            </a:pPr>
            <a:r>
              <a:rPr lang="en-US" sz="2200">
                <a:latin typeface="Open Sans"/>
                <a:ea typeface="Open Sans"/>
                <a:cs typeface="Open Sans"/>
                <a:sym typeface="Open Sans"/>
              </a:rPr>
              <a:t>I ; I</a:t>
            </a:r>
            <a:endParaRPr sz="2200">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8"/>
          <p:cNvSpPr txBox="1"/>
          <p:nvPr>
            <p:ph type="title"/>
          </p:nvPr>
        </p:nvSpPr>
        <p:spPr>
          <a:xfrm>
            <a:off x="663125" y="131875"/>
            <a:ext cx="10515600" cy="5277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4000"/>
              <a:t>Planning Tools</a:t>
            </a:r>
            <a:endParaRPr sz="4000"/>
          </a:p>
        </p:txBody>
      </p:sp>
      <p:sp>
        <p:nvSpPr>
          <p:cNvPr id="404" name="Google Shape;404;p58"/>
          <p:cNvSpPr txBox="1"/>
          <p:nvPr>
            <p:ph idx="1" type="body"/>
          </p:nvPr>
        </p:nvSpPr>
        <p:spPr>
          <a:xfrm>
            <a:off x="175850" y="820625"/>
            <a:ext cx="11884200" cy="5670900"/>
          </a:xfrm>
          <a:prstGeom prst="rect">
            <a:avLst/>
          </a:prstGeom>
          <a:solidFill>
            <a:srgbClr val="D0E0E3"/>
          </a:solidFill>
        </p:spPr>
        <p:txBody>
          <a:bodyPr anchorCtr="0" anchor="t" bIns="45700" lIns="91425" spcFirstLastPara="1" rIns="91425" wrap="square" tIns="45700">
            <a:normAutofit/>
          </a:bodyPr>
          <a:lstStyle/>
          <a:p>
            <a:pPr indent="0" lvl="0" marL="0" rtl="0" algn="l">
              <a:spcBef>
                <a:spcPts val="1000"/>
              </a:spcBef>
              <a:spcAft>
                <a:spcPts val="0"/>
              </a:spcAft>
              <a:buNone/>
            </a:pPr>
            <a:r>
              <a:rPr lang="en-US">
                <a:solidFill>
                  <a:srgbClr val="1155CC"/>
                </a:solidFill>
              </a:rPr>
              <a:t>University of Kansas Center for Research on Learning</a:t>
            </a:r>
            <a:endParaRPr>
              <a:solidFill>
                <a:srgbClr val="1155CC"/>
              </a:solidFill>
            </a:endParaRPr>
          </a:p>
        </p:txBody>
      </p:sp>
      <p:pic>
        <p:nvPicPr>
          <p:cNvPr id="405" name="Google Shape;405;p58"/>
          <p:cNvPicPr preferRelativeResize="0"/>
          <p:nvPr/>
        </p:nvPicPr>
        <p:blipFill>
          <a:blip r:embed="rId3">
            <a:alphaModFix/>
          </a:blip>
          <a:stretch>
            <a:fillRect/>
          </a:stretch>
        </p:blipFill>
        <p:spPr>
          <a:xfrm>
            <a:off x="175850" y="1477100"/>
            <a:ext cx="5158150" cy="3200400"/>
          </a:xfrm>
          <a:prstGeom prst="rect">
            <a:avLst/>
          </a:prstGeom>
          <a:noFill/>
          <a:ln>
            <a:noFill/>
          </a:ln>
        </p:spPr>
      </p:pic>
      <p:pic>
        <p:nvPicPr>
          <p:cNvPr id="406" name="Google Shape;406;p58"/>
          <p:cNvPicPr preferRelativeResize="0"/>
          <p:nvPr/>
        </p:nvPicPr>
        <p:blipFill>
          <a:blip r:embed="rId4">
            <a:alphaModFix/>
          </a:blip>
          <a:stretch>
            <a:fillRect/>
          </a:stretch>
        </p:blipFill>
        <p:spPr>
          <a:xfrm>
            <a:off x="5509225" y="1477100"/>
            <a:ext cx="6389701" cy="45163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9"/>
          <p:cNvSpPr txBox="1"/>
          <p:nvPr>
            <p:ph type="title"/>
          </p:nvPr>
        </p:nvSpPr>
        <p:spPr>
          <a:xfrm>
            <a:off x="746500" y="168852"/>
            <a:ext cx="10515600" cy="713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990"/>
              <a:buNone/>
            </a:pPr>
            <a:r>
              <a:rPr lang="en-US" sz="3800"/>
              <a:t>Research-validated Instruction Programs  </a:t>
            </a:r>
            <a:endParaRPr sz="3800"/>
          </a:p>
        </p:txBody>
      </p:sp>
      <p:sp>
        <p:nvSpPr>
          <p:cNvPr id="412" name="Google Shape;412;p59"/>
          <p:cNvSpPr txBox="1"/>
          <p:nvPr>
            <p:ph idx="1" type="body"/>
          </p:nvPr>
        </p:nvSpPr>
        <p:spPr>
          <a:xfrm>
            <a:off x="108375" y="990775"/>
            <a:ext cx="11781000" cy="5294400"/>
          </a:xfrm>
          <a:prstGeom prst="rect">
            <a:avLst/>
          </a:prstGeom>
          <a:solidFill>
            <a:srgbClr val="FFF2CC"/>
          </a:solidFill>
        </p:spPr>
        <p:txBody>
          <a:bodyPr anchorCtr="0" anchor="t" bIns="45700" lIns="91425" spcFirstLastPara="1" rIns="91425" wrap="square" tIns="45700">
            <a:normAutofit/>
          </a:bodyPr>
          <a:lstStyle/>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en-US" u="sng">
                <a:solidFill>
                  <a:schemeClr val="hlink"/>
                </a:solidFill>
                <a:hlinkClick r:id="rId3"/>
              </a:rPr>
              <a:t>https://www.thewritingrevolution.org</a:t>
            </a:r>
            <a:endParaRPr>
              <a:solidFill>
                <a:schemeClr val="dk1"/>
              </a:solidFill>
            </a:endParaRPr>
          </a:p>
          <a:p>
            <a:pPr indent="0" lvl="0" marL="0" rtl="0" algn="l">
              <a:spcBef>
                <a:spcPts val="1000"/>
              </a:spcBef>
              <a:spcAft>
                <a:spcPts val="0"/>
              </a:spcAft>
              <a:buNone/>
            </a:pPr>
            <a:r>
              <a:rPr lang="en-US" u="sng">
                <a:solidFill>
                  <a:schemeClr val="hlink"/>
                </a:solidFill>
                <a:hlinkClick r:id="rId4"/>
              </a:rPr>
              <a:t>https://www.edgeenterprisesinc.com/wp-content/uploads/edge_order_form</a:t>
            </a:r>
            <a:endParaRPr>
              <a:solidFill>
                <a:schemeClr val="dk1"/>
              </a:solidFill>
            </a:endParaRPr>
          </a:p>
          <a:p>
            <a:pPr indent="0" lvl="0" marL="0" rtl="0" algn="l">
              <a:spcBef>
                <a:spcPts val="1000"/>
              </a:spcBef>
              <a:spcAft>
                <a:spcPts val="0"/>
              </a:spcAft>
              <a:buNone/>
            </a:pPr>
            <a:r>
              <a:rPr lang="en-US" u="sng">
                <a:solidFill>
                  <a:schemeClr val="hlink"/>
                </a:solidFill>
                <a:hlinkClick r:id="rId5"/>
              </a:rPr>
              <a:t>https://kucrl.ku.edu/sites/kucrl.ku.edu/files/images/general/Handouts/Writing%20Strategies2017%20copy.pdf</a:t>
            </a:r>
            <a:endParaRPr>
              <a:solidFill>
                <a:schemeClr val="dk1"/>
              </a:solidFill>
            </a:endParaRPr>
          </a:p>
          <a:p>
            <a:pPr indent="0" lvl="0" marL="0" rtl="0" algn="l">
              <a:spcBef>
                <a:spcPts val="1000"/>
              </a:spcBef>
              <a:spcAft>
                <a:spcPts val="0"/>
              </a:spcAft>
              <a:buNone/>
            </a:pPr>
            <a:r>
              <a:rPr lang="en-US">
                <a:solidFill>
                  <a:schemeClr val="dk1"/>
                </a:solidFill>
              </a:rPr>
              <a:t>http://store.voyagersopris.com/rewards-writing/</a:t>
            </a:r>
            <a:endParaRPr>
              <a:solidFill>
                <a:schemeClr val="dk1"/>
              </a:solidFill>
            </a:endParaRPr>
          </a:p>
          <a:p>
            <a:pPr indent="0" lvl="0" marL="0" rtl="0" algn="l">
              <a:spcBef>
                <a:spcPts val="1000"/>
              </a:spcBef>
              <a:spcAft>
                <a:spcPts val="0"/>
              </a:spcAft>
              <a:buNone/>
            </a:pPr>
            <a:r>
              <a:rPr lang="en-US">
                <a:solidFill>
                  <a:schemeClr val="dk1"/>
                </a:solidFill>
              </a:rPr>
              <a:t>https://products.brookespublishing.com/Powerful-Writing-Strategies-for-All-Students-P186.aspx</a:t>
            </a:r>
            <a:endParaRPr>
              <a:solidFill>
                <a:schemeClr val="dk1"/>
              </a:solidFill>
            </a:endParaRPr>
          </a:p>
        </p:txBody>
      </p:sp>
      <p:pic>
        <p:nvPicPr>
          <p:cNvPr id="413" name="Google Shape;413;p59"/>
          <p:cNvPicPr preferRelativeResize="0"/>
          <p:nvPr/>
        </p:nvPicPr>
        <p:blipFill>
          <a:blip r:embed="rId6">
            <a:alphaModFix/>
          </a:blip>
          <a:stretch>
            <a:fillRect/>
          </a:stretch>
        </p:blipFill>
        <p:spPr>
          <a:xfrm>
            <a:off x="8760000" y="1307075"/>
            <a:ext cx="1390650" cy="1581150"/>
          </a:xfrm>
          <a:prstGeom prst="rect">
            <a:avLst/>
          </a:prstGeom>
          <a:noFill/>
          <a:ln>
            <a:noFill/>
          </a:ln>
        </p:spPr>
      </p:pic>
      <p:pic>
        <p:nvPicPr>
          <p:cNvPr id="414" name="Google Shape;414;p59"/>
          <p:cNvPicPr preferRelativeResize="0"/>
          <p:nvPr/>
        </p:nvPicPr>
        <p:blipFill>
          <a:blip r:embed="rId7">
            <a:alphaModFix/>
          </a:blip>
          <a:stretch>
            <a:fillRect/>
          </a:stretch>
        </p:blipFill>
        <p:spPr>
          <a:xfrm>
            <a:off x="746500" y="1384475"/>
            <a:ext cx="1352550" cy="1704975"/>
          </a:xfrm>
          <a:prstGeom prst="rect">
            <a:avLst/>
          </a:prstGeom>
          <a:noFill/>
          <a:ln>
            <a:noFill/>
          </a:ln>
        </p:spPr>
      </p:pic>
      <p:pic>
        <p:nvPicPr>
          <p:cNvPr id="415" name="Google Shape;415;p59"/>
          <p:cNvPicPr preferRelativeResize="0"/>
          <p:nvPr/>
        </p:nvPicPr>
        <p:blipFill>
          <a:blip r:embed="rId8">
            <a:alphaModFix/>
          </a:blip>
          <a:stretch>
            <a:fillRect/>
          </a:stretch>
        </p:blipFill>
        <p:spPr>
          <a:xfrm>
            <a:off x="2952600" y="1166573"/>
            <a:ext cx="4953875" cy="1704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4"/>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Agenda/Outcomes </a:t>
            </a:r>
            <a:endParaRPr/>
          </a:p>
        </p:txBody>
      </p:sp>
      <p:sp>
        <p:nvSpPr>
          <p:cNvPr id="113" name="Google Shape;113;p24"/>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90366" lvl="0" marL="914400" rtl="0" algn="l">
              <a:lnSpc>
                <a:spcPct val="180000"/>
              </a:lnSpc>
              <a:spcBef>
                <a:spcPts val="0"/>
              </a:spcBef>
              <a:spcAft>
                <a:spcPts val="0"/>
              </a:spcAft>
              <a:buSzPts val="2548"/>
              <a:buChar char="●"/>
            </a:pPr>
            <a:r>
              <a:rPr lang="en-US" sz="2547"/>
              <a:t>Virtual Tools - what have you been using? share and learn</a:t>
            </a:r>
            <a:endParaRPr sz="2547"/>
          </a:p>
          <a:p>
            <a:pPr indent="-390366" lvl="0" marL="457200" rtl="0" algn="l">
              <a:lnSpc>
                <a:spcPct val="180000"/>
              </a:lnSpc>
              <a:spcBef>
                <a:spcPts val="0"/>
              </a:spcBef>
              <a:spcAft>
                <a:spcPts val="0"/>
              </a:spcAft>
              <a:buSzPts val="2548"/>
              <a:buChar char="●"/>
            </a:pPr>
            <a:r>
              <a:rPr lang="en-US" sz="2547"/>
              <a:t>Struggling Readers and Writers - reflect on data and why </a:t>
            </a:r>
            <a:endParaRPr sz="2547"/>
          </a:p>
          <a:p>
            <a:pPr indent="-390366" lvl="0" marL="457200" rtl="0" algn="l">
              <a:lnSpc>
                <a:spcPct val="180000"/>
              </a:lnSpc>
              <a:spcBef>
                <a:spcPts val="0"/>
              </a:spcBef>
              <a:spcAft>
                <a:spcPts val="0"/>
              </a:spcAft>
              <a:buSzPts val="2548"/>
              <a:buChar char="●"/>
            </a:pPr>
            <a:r>
              <a:rPr lang="en-US" sz="2547"/>
              <a:t>Reading Instructional and Learning Strategies - share and discuss tools</a:t>
            </a:r>
            <a:endParaRPr sz="2547"/>
          </a:p>
          <a:p>
            <a:pPr indent="-390366" lvl="0" marL="457200" rtl="0" algn="l">
              <a:lnSpc>
                <a:spcPct val="180000"/>
              </a:lnSpc>
              <a:spcBef>
                <a:spcPts val="0"/>
              </a:spcBef>
              <a:spcAft>
                <a:spcPts val="0"/>
              </a:spcAft>
              <a:buSzPts val="2548"/>
              <a:buChar char="●"/>
            </a:pPr>
            <a:r>
              <a:rPr lang="en-US" sz="2547"/>
              <a:t>Writing Instructional and Learning Strategies - share and discuss tools</a:t>
            </a:r>
            <a:endParaRPr sz="2547"/>
          </a:p>
          <a:p>
            <a:pPr indent="-390366" lvl="0" marL="457200" rtl="0" algn="l">
              <a:lnSpc>
                <a:spcPct val="180000"/>
              </a:lnSpc>
              <a:spcBef>
                <a:spcPts val="0"/>
              </a:spcBef>
              <a:spcAft>
                <a:spcPts val="0"/>
              </a:spcAft>
              <a:buSzPts val="2548"/>
              <a:buChar char="●"/>
            </a:pPr>
            <a:r>
              <a:rPr lang="en-US" sz="2547"/>
              <a:t>Supporting Students through Scaffolding - discuss tools and methods</a:t>
            </a:r>
            <a:endParaRPr sz="2547"/>
          </a:p>
          <a:p>
            <a:pPr indent="-390366" lvl="0" marL="457200" rtl="0" algn="l">
              <a:lnSpc>
                <a:spcPct val="180000"/>
              </a:lnSpc>
              <a:spcBef>
                <a:spcPts val="0"/>
              </a:spcBef>
              <a:spcAft>
                <a:spcPts val="0"/>
              </a:spcAft>
              <a:buSzPts val="2548"/>
              <a:buChar char="●"/>
            </a:pPr>
            <a:r>
              <a:rPr lang="en-US" sz="2547"/>
              <a:t>Assessment in Virtual Environment - embedded - share tools and issues</a:t>
            </a:r>
            <a:endParaRPr sz="2547"/>
          </a:p>
          <a:p>
            <a:pPr indent="0" lvl="0" marL="0" rtl="0" algn="l">
              <a:lnSpc>
                <a:spcPct val="95000"/>
              </a:lnSpc>
              <a:spcBef>
                <a:spcPts val="1600"/>
              </a:spcBef>
              <a:spcAft>
                <a:spcPts val="1600"/>
              </a:spcAft>
              <a:buSzPts val="852"/>
              <a:buNone/>
            </a:pPr>
            <a:r>
              <a:t/>
            </a:r>
            <a:endParaRPr sz="186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0"/>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Clr>
                <a:schemeClr val="dk1"/>
              </a:buClr>
              <a:buSzPct val="29729"/>
              <a:buFont typeface="Arial"/>
              <a:buNone/>
            </a:pPr>
            <a:r>
              <a:rPr b="1" lang="en-US">
                <a:latin typeface="Open Sans"/>
                <a:ea typeface="Open Sans"/>
                <a:cs typeface="Open Sans"/>
                <a:sym typeface="Open Sans"/>
              </a:rPr>
              <a:t>Providing Feedback</a:t>
            </a:r>
            <a:r>
              <a:rPr lang="en-US">
                <a:latin typeface="Open Sans"/>
                <a:ea typeface="Open Sans"/>
                <a:cs typeface="Open Sans"/>
                <a:sym typeface="Open Sans"/>
              </a:rPr>
              <a:t> </a:t>
            </a:r>
            <a:endParaRPr/>
          </a:p>
        </p:txBody>
      </p:sp>
      <p:sp>
        <p:nvSpPr>
          <p:cNvPr id="421" name="Google Shape;421;p60"/>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lnSpcReduction="20000"/>
          </a:bodyPr>
          <a:lstStyle/>
          <a:p>
            <a:pPr indent="0" lvl="0" marL="0" rtl="0" algn="l">
              <a:lnSpc>
                <a:spcPct val="100000"/>
              </a:lnSpc>
              <a:spcBef>
                <a:spcPts val="0"/>
              </a:spcBef>
              <a:spcAft>
                <a:spcPts val="0"/>
              </a:spcAft>
              <a:buClr>
                <a:schemeClr val="dk1"/>
              </a:buClr>
              <a:buSzPts val="1100"/>
              <a:buFont typeface="Arial"/>
              <a:buNone/>
            </a:pPr>
            <a:r>
              <a:rPr lang="en-US" sz="2200">
                <a:solidFill>
                  <a:schemeClr val="dk1"/>
                </a:solidFill>
                <a:latin typeface="Open Sans"/>
                <a:ea typeface="Open Sans"/>
                <a:cs typeface="Open Sans"/>
                <a:sym typeface="Open Sans"/>
              </a:rPr>
              <a:t>Decades of education research support the idea that by teaching </a:t>
            </a:r>
            <a:r>
              <a:rPr i="1" lang="en-US" sz="2200">
                <a:solidFill>
                  <a:schemeClr val="dk1"/>
                </a:solidFill>
                <a:latin typeface="Open Sans"/>
                <a:ea typeface="Open Sans"/>
                <a:cs typeface="Open Sans"/>
                <a:sym typeface="Open Sans"/>
              </a:rPr>
              <a:t>less </a:t>
            </a:r>
            <a:r>
              <a:rPr lang="en-US" sz="2200">
                <a:solidFill>
                  <a:schemeClr val="dk1"/>
                </a:solidFill>
                <a:latin typeface="Open Sans"/>
                <a:ea typeface="Open Sans"/>
                <a:cs typeface="Open Sans"/>
                <a:sym typeface="Open Sans"/>
              </a:rPr>
              <a:t>and providing </a:t>
            </a:r>
            <a:r>
              <a:rPr i="1" lang="en-US" sz="2200">
                <a:solidFill>
                  <a:schemeClr val="dk1"/>
                </a:solidFill>
                <a:latin typeface="Open Sans"/>
                <a:ea typeface="Open Sans"/>
                <a:cs typeface="Open Sans"/>
                <a:sym typeface="Open Sans"/>
              </a:rPr>
              <a:t>more</a:t>
            </a:r>
            <a:r>
              <a:rPr lang="en-US" sz="2200">
                <a:solidFill>
                  <a:schemeClr val="dk1"/>
                </a:solidFill>
                <a:latin typeface="Open Sans"/>
                <a:ea typeface="Open Sans"/>
                <a:cs typeface="Open Sans"/>
                <a:sym typeface="Open Sans"/>
              </a:rPr>
              <a:t> feedback, we can produce greater learning (see Bransford, Brown, &amp; Cocking, 2000; Hattie, 2008; Marzano, Pickering, &amp; Pollock, 2001).</a:t>
            </a:r>
            <a:endParaRPr sz="2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lnSpc>
                <a:spcPct val="90000"/>
              </a:lnSpc>
              <a:spcBef>
                <a:spcPts val="1600"/>
              </a:spcBef>
              <a:spcAft>
                <a:spcPts val="0"/>
              </a:spcAft>
              <a:buClr>
                <a:schemeClr val="dk1"/>
              </a:buClr>
              <a:buSzPts val="1100"/>
              <a:buFont typeface="Arial"/>
              <a:buNone/>
            </a:pPr>
            <a:r>
              <a:rPr lang="en-US" sz="3100">
                <a:solidFill>
                  <a:schemeClr val="dk1"/>
                </a:solidFill>
                <a:latin typeface="Open Sans"/>
                <a:ea typeface="Open Sans"/>
                <a:cs typeface="Open Sans"/>
                <a:sym typeface="Open Sans"/>
              </a:rPr>
              <a:t>Tool: </a:t>
            </a:r>
            <a:r>
              <a:rPr lang="en-US" sz="3100" u="sng">
                <a:solidFill>
                  <a:srgbClr val="0000FF"/>
                </a:solidFill>
                <a:latin typeface="Open Sans"/>
                <a:ea typeface="Open Sans"/>
                <a:cs typeface="Open Sans"/>
                <a:sym typeface="Open Sans"/>
                <a:hlinkClick r:id="rId3">
                  <a:extLst>
                    <a:ext uri="{A12FA001-AC4F-418D-AE19-62706E023703}">
                      <ahyp:hlinkClr val="tx"/>
                    </a:ext>
                  </a:extLst>
                </a:hlinkClick>
              </a:rPr>
              <a:t>Mote extension</a:t>
            </a:r>
            <a:r>
              <a:rPr lang="en-US" sz="3100">
                <a:solidFill>
                  <a:schemeClr val="dk1"/>
                </a:solidFill>
                <a:latin typeface="Open Sans"/>
                <a:ea typeface="Open Sans"/>
                <a:cs typeface="Open Sans"/>
                <a:sym typeface="Open Sans"/>
              </a:rPr>
              <a:t> for Google Chrome</a:t>
            </a:r>
            <a:br>
              <a:rPr lang="en-US" sz="3100">
                <a:solidFill>
                  <a:schemeClr val="dk1"/>
                </a:solidFill>
                <a:latin typeface="Open Sans"/>
                <a:ea typeface="Open Sans"/>
                <a:cs typeface="Open Sans"/>
                <a:sym typeface="Open Sans"/>
              </a:rPr>
            </a:br>
            <a:endParaRPr sz="3100">
              <a:solidFill>
                <a:schemeClr val="dk1"/>
              </a:solidFill>
              <a:latin typeface="Open Sans"/>
              <a:ea typeface="Open Sans"/>
              <a:cs typeface="Open Sans"/>
              <a:sym typeface="Open Sans"/>
            </a:endParaRPr>
          </a:p>
          <a:p>
            <a:pPr indent="-425450" lvl="0" marL="457200" rtl="0" algn="l">
              <a:spcBef>
                <a:spcPts val="1000"/>
              </a:spcBef>
              <a:spcAft>
                <a:spcPts val="0"/>
              </a:spcAft>
              <a:buClr>
                <a:schemeClr val="dk1"/>
              </a:buClr>
              <a:buSzPts val="3100"/>
              <a:buChar char="•"/>
            </a:pPr>
            <a:r>
              <a:rPr lang="en-US" sz="3100">
                <a:solidFill>
                  <a:schemeClr val="dk1"/>
                </a:solidFill>
                <a:latin typeface="Open Sans"/>
                <a:ea typeface="Open Sans"/>
                <a:cs typeface="Open Sans"/>
                <a:sym typeface="Open Sans"/>
              </a:rPr>
              <a:t>Easily provide audio feedback to students</a:t>
            </a:r>
            <a:br>
              <a:rPr lang="en-US" sz="3100">
                <a:solidFill>
                  <a:schemeClr val="dk1"/>
                </a:solidFill>
                <a:latin typeface="Open Sans"/>
                <a:ea typeface="Open Sans"/>
                <a:cs typeface="Open Sans"/>
                <a:sym typeface="Open Sans"/>
              </a:rPr>
            </a:br>
            <a:endParaRPr sz="3100">
              <a:solidFill>
                <a:schemeClr val="dk1"/>
              </a:solidFill>
              <a:latin typeface="Open Sans"/>
              <a:ea typeface="Open Sans"/>
              <a:cs typeface="Open Sans"/>
              <a:sym typeface="Open Sans"/>
            </a:endParaRPr>
          </a:p>
          <a:p>
            <a:pPr indent="-425450" lvl="0" marL="457200" rtl="0" algn="l">
              <a:spcBef>
                <a:spcPts val="0"/>
              </a:spcBef>
              <a:spcAft>
                <a:spcPts val="0"/>
              </a:spcAft>
              <a:buClr>
                <a:schemeClr val="dk1"/>
              </a:buClr>
              <a:buSzPts val="3100"/>
              <a:buChar char="•"/>
            </a:pPr>
            <a:r>
              <a:rPr lang="en-US" sz="3100">
                <a:solidFill>
                  <a:schemeClr val="dk1"/>
                </a:solidFill>
                <a:latin typeface="Open Sans"/>
                <a:ea typeface="Open Sans"/>
                <a:cs typeface="Open Sans"/>
                <a:sym typeface="Open Sans"/>
              </a:rPr>
              <a:t>Comments are transcribed and can be translated in more than 20 languages</a:t>
            </a:r>
            <a:endParaRPr sz="3100">
              <a:solidFill>
                <a:schemeClr val="dk1"/>
              </a:solidFill>
              <a:latin typeface="Open Sans"/>
              <a:ea typeface="Open Sans"/>
              <a:cs typeface="Open Sans"/>
              <a:sym typeface="Open Sans"/>
            </a:endParaRPr>
          </a:p>
          <a:p>
            <a:pPr indent="0" lvl="0" marL="0" rtl="0" algn="l">
              <a:spcBef>
                <a:spcPts val="0"/>
              </a:spcBef>
              <a:spcAft>
                <a:spcPts val="1600"/>
              </a:spcAft>
              <a:buNone/>
            </a:pPr>
            <a:r>
              <a:t/>
            </a:r>
            <a:endParaRPr/>
          </a:p>
        </p:txBody>
      </p:sp>
      <p:pic>
        <p:nvPicPr>
          <p:cNvPr id="422" name="Google Shape;422;p60"/>
          <p:cNvPicPr preferRelativeResize="0"/>
          <p:nvPr/>
        </p:nvPicPr>
        <p:blipFill>
          <a:blip r:embed="rId4">
            <a:alphaModFix/>
          </a:blip>
          <a:stretch>
            <a:fillRect/>
          </a:stretch>
        </p:blipFill>
        <p:spPr>
          <a:xfrm>
            <a:off x="9258800" y="2727588"/>
            <a:ext cx="2841150" cy="1402825"/>
          </a:xfrm>
          <a:prstGeom prst="rect">
            <a:avLst/>
          </a:prstGeom>
          <a:noFill/>
          <a:ln cap="flat" cmpd="sng" w="19050">
            <a:solidFill>
              <a:srgbClr val="595959"/>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6" name="Shape 426"/>
        <p:cNvGrpSpPr/>
        <p:nvPr/>
      </p:nvGrpSpPr>
      <p:grpSpPr>
        <a:xfrm>
          <a:off x="0" y="0"/>
          <a:ext cx="0" cy="0"/>
          <a:chOff x="0" y="0"/>
          <a:chExt cx="0" cy="0"/>
        </a:xfrm>
      </p:grpSpPr>
      <p:sp>
        <p:nvSpPr>
          <p:cNvPr id="427" name="Google Shape;427;p61"/>
          <p:cNvSpPr txBox="1"/>
          <p:nvPr>
            <p:ph type="title"/>
          </p:nvPr>
        </p:nvSpPr>
        <p:spPr>
          <a:xfrm>
            <a:off x="915550" y="153351"/>
            <a:ext cx="10515600" cy="961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800"/>
              <a:t>Resources for Virtual Learning</a:t>
            </a:r>
            <a:endParaRPr sz="3800"/>
          </a:p>
        </p:txBody>
      </p:sp>
      <p:sp>
        <p:nvSpPr>
          <p:cNvPr id="428" name="Google Shape;428;p61"/>
          <p:cNvSpPr txBox="1"/>
          <p:nvPr>
            <p:ph idx="1" type="body"/>
          </p:nvPr>
        </p:nvSpPr>
        <p:spPr>
          <a:xfrm>
            <a:off x="749850" y="1194753"/>
            <a:ext cx="10515600" cy="47808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US" u="sng">
                <a:solidFill>
                  <a:srgbClr val="1155CC"/>
                </a:solidFill>
              </a:rPr>
              <a:t>Websites with tools and strategies</a:t>
            </a:r>
            <a:endParaRPr u="sng">
              <a:solidFill>
                <a:srgbClr val="1155CC"/>
              </a:solidFill>
            </a:endParaRPr>
          </a:p>
          <a:p>
            <a:pPr indent="0" lvl="0" marL="0" rtl="0" algn="l">
              <a:spcBef>
                <a:spcPts val="1000"/>
              </a:spcBef>
              <a:spcAft>
                <a:spcPts val="0"/>
              </a:spcAft>
              <a:buNone/>
            </a:pPr>
            <a:r>
              <a:t/>
            </a:r>
            <a:endParaRPr>
              <a:solidFill>
                <a:srgbClr val="1155CC"/>
              </a:solidFill>
            </a:endParaRPr>
          </a:p>
          <a:p>
            <a:pPr indent="0" lvl="0" marL="0" rtl="0" algn="l">
              <a:spcBef>
                <a:spcPts val="1000"/>
              </a:spcBef>
              <a:spcAft>
                <a:spcPts val="0"/>
              </a:spcAft>
              <a:buNone/>
            </a:pPr>
            <a:r>
              <a:rPr lang="en-US" u="sng">
                <a:solidFill>
                  <a:schemeClr val="hlink"/>
                </a:solidFill>
                <a:hlinkClick r:id="rId3"/>
              </a:rPr>
              <a:t>https://www.understood.org/en/school-learning/for-educators/distance-learning/distance-learning-toolkit</a:t>
            </a:r>
            <a:endParaRPr>
              <a:solidFill>
                <a:srgbClr val="1155CC"/>
              </a:solidFill>
            </a:endParaRPr>
          </a:p>
          <a:p>
            <a:pPr indent="0" lvl="0" marL="0" rtl="0" algn="l">
              <a:spcBef>
                <a:spcPts val="1000"/>
              </a:spcBef>
              <a:spcAft>
                <a:spcPts val="0"/>
              </a:spcAft>
              <a:buNone/>
            </a:pPr>
            <a:r>
              <a:t/>
            </a:r>
            <a:endParaRPr>
              <a:solidFill>
                <a:srgbClr val="1155CC"/>
              </a:solidFill>
            </a:endParaRPr>
          </a:p>
          <a:p>
            <a:pPr indent="0" lvl="0" marL="0" rtl="0" algn="l">
              <a:spcBef>
                <a:spcPts val="1000"/>
              </a:spcBef>
              <a:spcAft>
                <a:spcPts val="0"/>
              </a:spcAft>
              <a:buClr>
                <a:schemeClr val="dk1"/>
              </a:buClr>
              <a:buSzPts val="1100"/>
              <a:buFont typeface="Arial"/>
              <a:buNone/>
            </a:pPr>
            <a:r>
              <a:rPr lang="en-US" u="sng">
                <a:solidFill>
                  <a:srgbClr val="38761D"/>
                </a:solidFill>
              </a:rPr>
              <a:t>Apps</a:t>
            </a:r>
            <a:endParaRPr u="sng">
              <a:solidFill>
                <a:srgbClr val="38761D"/>
              </a:solidFill>
            </a:endParaRPr>
          </a:p>
          <a:p>
            <a:pPr indent="0" lvl="0" marL="0" rtl="0" algn="l">
              <a:spcBef>
                <a:spcPts val="1000"/>
              </a:spcBef>
              <a:spcAft>
                <a:spcPts val="0"/>
              </a:spcAft>
              <a:buClr>
                <a:schemeClr val="dk1"/>
              </a:buClr>
              <a:buSzPts val="1100"/>
              <a:buFont typeface="Arial"/>
              <a:buNone/>
            </a:pPr>
            <a:r>
              <a:t/>
            </a:r>
            <a:endParaRPr u="sng">
              <a:solidFill>
                <a:srgbClr val="38761D"/>
              </a:solidFill>
            </a:endParaRPr>
          </a:p>
          <a:p>
            <a:pPr indent="0" lvl="0" marL="0" rtl="0" algn="l">
              <a:spcBef>
                <a:spcPts val="1000"/>
              </a:spcBef>
              <a:spcAft>
                <a:spcPts val="0"/>
              </a:spcAft>
              <a:buClr>
                <a:schemeClr val="dk1"/>
              </a:buClr>
              <a:buSzPts val="1100"/>
              <a:buFont typeface="Arial"/>
              <a:buNone/>
            </a:pPr>
            <a:r>
              <a:rPr lang="en-US">
                <a:solidFill>
                  <a:srgbClr val="38761D"/>
                </a:solidFill>
              </a:rPr>
              <a:t>OG Card Deck - learning and practicing phonemic awareness</a:t>
            </a:r>
            <a:endParaRPr>
              <a:solidFill>
                <a:srgbClr val="38761D"/>
              </a:solidFill>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solidFill>
                <a:srgbClr val="1155CC"/>
              </a:solidFill>
            </a:endParaRPr>
          </a:p>
          <a:p>
            <a:pPr indent="0" lvl="0" marL="0" rtl="0" algn="l">
              <a:spcBef>
                <a:spcPts val="1000"/>
              </a:spcBef>
              <a:spcAft>
                <a:spcPts val="0"/>
              </a:spcAft>
              <a:buNone/>
            </a:pPr>
            <a:r>
              <a:t/>
            </a:r>
            <a:endParaRPr>
              <a:solidFill>
                <a:srgbClr val="1155CC"/>
              </a:solidFill>
            </a:endParaRPr>
          </a:p>
          <a:p>
            <a:pPr indent="0" lvl="0" marL="0" rtl="0" algn="l">
              <a:spcBef>
                <a:spcPts val="1000"/>
              </a:spcBef>
              <a:spcAft>
                <a:spcPts val="0"/>
              </a:spcAft>
              <a:buNone/>
            </a:pPr>
            <a:r>
              <a:t/>
            </a:r>
            <a:endParaRPr>
              <a:solidFill>
                <a:srgbClr val="1155CC"/>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2"/>
          <p:cNvSpPr txBox="1"/>
          <p:nvPr>
            <p:ph type="title"/>
          </p:nvPr>
        </p:nvSpPr>
        <p:spPr>
          <a:xfrm>
            <a:off x="842725" y="348025"/>
            <a:ext cx="10515600" cy="1225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6100"/>
              <a:t>Scaffolding </a:t>
            </a:r>
            <a:endParaRPr sz="6100"/>
          </a:p>
        </p:txBody>
      </p:sp>
      <p:pic>
        <p:nvPicPr>
          <p:cNvPr id="434" name="Google Shape;434;p62"/>
          <p:cNvPicPr preferRelativeResize="0"/>
          <p:nvPr/>
        </p:nvPicPr>
        <p:blipFill>
          <a:blip r:embed="rId3">
            <a:alphaModFix/>
          </a:blip>
          <a:stretch>
            <a:fillRect/>
          </a:stretch>
        </p:blipFill>
        <p:spPr>
          <a:xfrm>
            <a:off x="1524000" y="1721925"/>
            <a:ext cx="9144006" cy="513607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3"/>
          <p:cNvSpPr txBox="1"/>
          <p:nvPr>
            <p:ph type="title"/>
          </p:nvPr>
        </p:nvSpPr>
        <p:spPr>
          <a:xfrm>
            <a:off x="853625" y="73149"/>
            <a:ext cx="10515600" cy="1500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SzPts val="990"/>
              <a:buNone/>
            </a:pPr>
            <a:r>
              <a:rPr lang="en-US" sz="4000"/>
              <a:t>How would you define or describe </a:t>
            </a:r>
            <a:endParaRPr sz="4000"/>
          </a:p>
          <a:p>
            <a:pPr indent="0" lvl="0" marL="0" rtl="0" algn="l">
              <a:spcBef>
                <a:spcPts val="0"/>
              </a:spcBef>
              <a:spcAft>
                <a:spcPts val="0"/>
              </a:spcAft>
              <a:buSzPts val="990"/>
              <a:buNone/>
            </a:pPr>
            <a:r>
              <a:rPr lang="en-US" sz="4000"/>
              <a:t>scaffolding?</a:t>
            </a:r>
            <a:endParaRPr sz="4000"/>
          </a:p>
        </p:txBody>
      </p:sp>
      <p:sp>
        <p:nvSpPr>
          <p:cNvPr id="440" name="Google Shape;440;p63"/>
          <p:cNvSpPr txBox="1"/>
          <p:nvPr>
            <p:ph idx="1" type="body"/>
          </p:nvPr>
        </p:nvSpPr>
        <p:spPr>
          <a:xfrm>
            <a:off x="356250" y="1929750"/>
            <a:ext cx="11459700" cy="4572000"/>
          </a:xfrm>
          <a:prstGeom prst="rect">
            <a:avLst/>
          </a:prstGeom>
          <a:solidFill>
            <a:srgbClr val="FFFFFF"/>
          </a:solidFill>
        </p:spPr>
        <p:txBody>
          <a:bodyPr anchorCtr="0" anchor="t" bIns="45700" lIns="91425" spcFirstLastPara="1" rIns="91425" wrap="square" tIns="45700">
            <a:normAutofit lnSpcReduction="10000"/>
          </a:bodyPr>
          <a:lstStyle/>
          <a:p>
            <a:pPr indent="-393700" lvl="0" marL="457200" rtl="0" algn="l">
              <a:spcBef>
                <a:spcPts val="1000"/>
              </a:spcBef>
              <a:spcAft>
                <a:spcPts val="0"/>
              </a:spcAft>
              <a:buClr>
                <a:srgbClr val="073763"/>
              </a:buClr>
              <a:buSzPts val="2600"/>
              <a:buChar char="●"/>
            </a:pPr>
            <a:r>
              <a:rPr lang="en-US" sz="2600">
                <a:solidFill>
                  <a:srgbClr val="073763"/>
                </a:solidFill>
              </a:rPr>
              <a:t>process by which the teacher adds supports for students in order to enhance </a:t>
            </a:r>
            <a:r>
              <a:rPr lang="en-US" sz="2600">
                <a:solidFill>
                  <a:srgbClr val="073763"/>
                </a:solidFill>
              </a:rPr>
              <a:t>learning</a:t>
            </a:r>
            <a:r>
              <a:rPr lang="en-US" sz="2600">
                <a:solidFill>
                  <a:srgbClr val="073763"/>
                </a:solidFill>
              </a:rPr>
              <a:t> and assist in the mastery of tasks</a:t>
            </a:r>
            <a:endParaRPr sz="2600">
              <a:solidFill>
                <a:srgbClr val="073763"/>
              </a:solidFill>
            </a:endParaRPr>
          </a:p>
          <a:p>
            <a:pPr indent="0" lvl="0" marL="0" rtl="0" algn="l">
              <a:spcBef>
                <a:spcPts val="1000"/>
              </a:spcBef>
              <a:spcAft>
                <a:spcPts val="0"/>
              </a:spcAft>
              <a:buNone/>
            </a:pPr>
            <a:r>
              <a:t/>
            </a:r>
            <a:endParaRPr sz="2600">
              <a:solidFill>
                <a:srgbClr val="073763"/>
              </a:solidFill>
            </a:endParaRPr>
          </a:p>
          <a:p>
            <a:pPr indent="-393700" lvl="0" marL="457200" rtl="0" algn="l">
              <a:spcBef>
                <a:spcPts val="1000"/>
              </a:spcBef>
              <a:spcAft>
                <a:spcPts val="0"/>
              </a:spcAft>
              <a:buClr>
                <a:srgbClr val="073763"/>
              </a:buClr>
              <a:buSzPts val="2600"/>
              <a:buChar char="●"/>
            </a:pPr>
            <a:r>
              <a:rPr lang="en-US" sz="2600">
                <a:solidFill>
                  <a:srgbClr val="073763"/>
                </a:solidFill>
              </a:rPr>
              <a:t>building on student’s experiences, knowledge and skills as they are learning new knowledge and skills</a:t>
            </a:r>
            <a:endParaRPr sz="2600">
              <a:solidFill>
                <a:srgbClr val="073763"/>
              </a:solidFill>
            </a:endParaRPr>
          </a:p>
          <a:p>
            <a:pPr indent="0" lvl="0" marL="457200" rtl="0" algn="l">
              <a:spcBef>
                <a:spcPts val="1000"/>
              </a:spcBef>
              <a:spcAft>
                <a:spcPts val="0"/>
              </a:spcAft>
              <a:buNone/>
            </a:pPr>
            <a:r>
              <a:t/>
            </a:r>
            <a:endParaRPr sz="2600">
              <a:solidFill>
                <a:srgbClr val="073763"/>
              </a:solidFill>
            </a:endParaRPr>
          </a:p>
          <a:p>
            <a:pPr indent="-393700" lvl="0" marL="457200" rtl="0" algn="l">
              <a:spcBef>
                <a:spcPts val="1000"/>
              </a:spcBef>
              <a:spcAft>
                <a:spcPts val="0"/>
              </a:spcAft>
              <a:buClr>
                <a:srgbClr val="073763"/>
              </a:buClr>
              <a:buSzPts val="2600"/>
              <a:buChar char="●"/>
            </a:pPr>
            <a:r>
              <a:rPr lang="en-US" sz="2600">
                <a:solidFill>
                  <a:srgbClr val="073763"/>
                </a:solidFill>
              </a:rPr>
              <a:t>like scaffolding for building, these supports are temporary and adjustable; as students acquire knowledge and master skills, the supports are gradually removed</a:t>
            </a:r>
            <a:endParaRPr sz="2600">
              <a:solidFill>
                <a:srgbClr val="073763"/>
              </a:solidFill>
            </a:endParaRPr>
          </a:p>
          <a:p>
            <a:pPr indent="0" lvl="0" marL="0" rtl="0" algn="l">
              <a:spcBef>
                <a:spcPts val="1000"/>
              </a:spcBef>
              <a:spcAft>
                <a:spcPts val="0"/>
              </a:spcAft>
              <a:buNone/>
            </a:pPr>
            <a:r>
              <a:t/>
            </a:r>
            <a:endParaRPr sz="2600">
              <a:solidFill>
                <a:srgbClr val="073763"/>
              </a:solidFill>
            </a:endParaRPr>
          </a:p>
          <a:p>
            <a:pPr indent="-393700" lvl="0" marL="457200" rtl="0" algn="l">
              <a:spcBef>
                <a:spcPts val="1000"/>
              </a:spcBef>
              <a:spcAft>
                <a:spcPts val="0"/>
              </a:spcAft>
              <a:buClr>
                <a:srgbClr val="073763"/>
              </a:buClr>
              <a:buSzPts val="2600"/>
              <a:buChar char="●"/>
            </a:pPr>
            <a:r>
              <a:rPr lang="en-US" sz="2600">
                <a:solidFill>
                  <a:srgbClr val="073763"/>
                </a:solidFill>
              </a:rPr>
              <a:t>analogies: training wheels on a bike</a:t>
            </a:r>
            <a:endParaRPr sz="2600">
              <a:solidFill>
                <a:srgbClr val="07376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0" st="0"/>
                                            </p:txEl>
                                          </p:spTgt>
                                        </p:tgtEl>
                                        <p:attrNameLst>
                                          <p:attrName>style.visibility</p:attrName>
                                        </p:attrNameLst>
                                      </p:cBhvr>
                                      <p:to>
                                        <p:strVal val="visible"/>
                                      </p:to>
                                    </p:set>
                                    <p:animEffect filter="fade" transition="in">
                                      <p:cBhvr>
                                        <p:cTn dur="1000"/>
                                        <p:tgtEl>
                                          <p:spTgt spid="4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1" st="1"/>
                                            </p:txEl>
                                          </p:spTgt>
                                        </p:tgtEl>
                                        <p:attrNameLst>
                                          <p:attrName>style.visibility</p:attrName>
                                        </p:attrNameLst>
                                      </p:cBhvr>
                                      <p:to>
                                        <p:strVal val="visible"/>
                                      </p:to>
                                    </p:set>
                                    <p:animEffect filter="fade" transition="in">
                                      <p:cBhvr>
                                        <p:cTn dur="1000"/>
                                        <p:tgtEl>
                                          <p:spTgt spid="4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2" st="2"/>
                                            </p:txEl>
                                          </p:spTgt>
                                        </p:tgtEl>
                                        <p:attrNameLst>
                                          <p:attrName>style.visibility</p:attrName>
                                        </p:attrNameLst>
                                      </p:cBhvr>
                                      <p:to>
                                        <p:strVal val="visible"/>
                                      </p:to>
                                    </p:set>
                                    <p:animEffect filter="fade" transition="in">
                                      <p:cBhvr>
                                        <p:cTn dur="1000"/>
                                        <p:tgtEl>
                                          <p:spTgt spid="4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3" st="3"/>
                                            </p:txEl>
                                          </p:spTgt>
                                        </p:tgtEl>
                                        <p:attrNameLst>
                                          <p:attrName>style.visibility</p:attrName>
                                        </p:attrNameLst>
                                      </p:cBhvr>
                                      <p:to>
                                        <p:strVal val="visible"/>
                                      </p:to>
                                    </p:set>
                                    <p:animEffect filter="fade" transition="in">
                                      <p:cBhvr>
                                        <p:cTn dur="1000"/>
                                        <p:tgtEl>
                                          <p:spTgt spid="4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4" st="4"/>
                                            </p:txEl>
                                          </p:spTgt>
                                        </p:tgtEl>
                                        <p:attrNameLst>
                                          <p:attrName>style.visibility</p:attrName>
                                        </p:attrNameLst>
                                      </p:cBhvr>
                                      <p:to>
                                        <p:strVal val="visible"/>
                                      </p:to>
                                    </p:set>
                                    <p:animEffect filter="fade" transition="in">
                                      <p:cBhvr>
                                        <p:cTn dur="1000"/>
                                        <p:tgtEl>
                                          <p:spTgt spid="4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5" st="5"/>
                                            </p:txEl>
                                          </p:spTgt>
                                        </p:tgtEl>
                                        <p:attrNameLst>
                                          <p:attrName>style.visibility</p:attrName>
                                        </p:attrNameLst>
                                      </p:cBhvr>
                                      <p:to>
                                        <p:strVal val="visible"/>
                                      </p:to>
                                    </p:set>
                                    <p:animEffect filter="fade" transition="in">
                                      <p:cBhvr>
                                        <p:cTn dur="1000"/>
                                        <p:tgtEl>
                                          <p:spTgt spid="4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6" st="6"/>
                                            </p:txEl>
                                          </p:spTgt>
                                        </p:tgtEl>
                                        <p:attrNameLst>
                                          <p:attrName>style.visibility</p:attrName>
                                        </p:attrNameLst>
                                      </p:cBhvr>
                                      <p:to>
                                        <p:strVal val="visible"/>
                                      </p:to>
                                    </p:set>
                                    <p:animEffect filter="fade" transition="in">
                                      <p:cBhvr>
                                        <p:cTn dur="1000"/>
                                        <p:tgtEl>
                                          <p:spTgt spid="44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4"/>
          <p:cNvSpPr txBox="1"/>
          <p:nvPr>
            <p:ph idx="1" type="body"/>
          </p:nvPr>
        </p:nvSpPr>
        <p:spPr>
          <a:xfrm>
            <a:off x="207825" y="1365650"/>
            <a:ext cx="11637900" cy="4887300"/>
          </a:xfrm>
          <a:prstGeom prst="rect">
            <a:avLst/>
          </a:prstGeom>
          <a:solidFill>
            <a:srgbClr val="F9CB9C"/>
          </a:solidFill>
        </p:spPr>
        <p:txBody>
          <a:bodyPr anchorCtr="0" anchor="t" bIns="45700" lIns="91425" spcFirstLastPara="1" rIns="91425" wrap="square" tIns="45700">
            <a:normAutofit/>
          </a:bodyPr>
          <a:lstStyle/>
          <a:p>
            <a:pPr indent="-419100" lvl="0" marL="457200" rtl="0" algn="l">
              <a:spcBef>
                <a:spcPts val="1000"/>
              </a:spcBef>
              <a:spcAft>
                <a:spcPts val="0"/>
              </a:spcAft>
              <a:buSzPts val="3000"/>
              <a:buChar char="●"/>
            </a:pPr>
            <a:r>
              <a:rPr lang="en-US" sz="4000"/>
              <a:t>Content scaffolding - </a:t>
            </a:r>
            <a:r>
              <a:rPr lang="en-US" sz="3100"/>
              <a:t>same content but change</a:t>
            </a:r>
            <a:endParaRPr sz="3100"/>
          </a:p>
          <a:p>
            <a:pPr indent="-419100" lvl="1" marL="914400" rtl="0" algn="l">
              <a:spcBef>
                <a:spcPts val="0"/>
              </a:spcBef>
              <a:spcAft>
                <a:spcPts val="0"/>
              </a:spcAft>
              <a:buSzPts val="3000"/>
              <a:buChar char="○"/>
            </a:pPr>
            <a:r>
              <a:rPr lang="en-US" sz="3600"/>
              <a:t>Reading level or access (e.g. text to speech)</a:t>
            </a:r>
            <a:endParaRPr sz="3600"/>
          </a:p>
          <a:p>
            <a:pPr indent="-419100" lvl="1" marL="914400" rtl="0" algn="l">
              <a:spcBef>
                <a:spcPts val="0"/>
              </a:spcBef>
              <a:spcAft>
                <a:spcPts val="0"/>
              </a:spcAft>
              <a:buSzPts val="3000"/>
              <a:buChar char="○"/>
            </a:pPr>
            <a:r>
              <a:rPr lang="en-US" sz="3600"/>
              <a:t>Vocabulary</a:t>
            </a:r>
            <a:endParaRPr sz="3600"/>
          </a:p>
          <a:p>
            <a:pPr indent="-419100" lvl="1" marL="914400" rtl="0" algn="l">
              <a:spcBef>
                <a:spcPts val="0"/>
              </a:spcBef>
              <a:spcAft>
                <a:spcPts val="0"/>
              </a:spcAft>
              <a:buSzPts val="3000"/>
              <a:buChar char="○"/>
            </a:pPr>
            <a:r>
              <a:rPr lang="en-US" sz="3600"/>
              <a:t>Interest or relevance</a:t>
            </a:r>
            <a:endParaRPr sz="3600"/>
          </a:p>
          <a:p>
            <a:pPr indent="-457200" lvl="1" marL="914400" rtl="0" algn="l">
              <a:spcBef>
                <a:spcPts val="0"/>
              </a:spcBef>
              <a:spcAft>
                <a:spcPts val="0"/>
              </a:spcAft>
              <a:buSzPts val="3600"/>
              <a:buChar char="○"/>
            </a:pPr>
            <a:r>
              <a:rPr lang="en-US" sz="3600"/>
              <a:t>Conceptual or organization of ideas</a:t>
            </a:r>
            <a:endParaRPr sz="3600"/>
          </a:p>
          <a:p>
            <a:pPr indent="-419100" lvl="0" marL="457200" rtl="0" algn="l">
              <a:spcBef>
                <a:spcPts val="0"/>
              </a:spcBef>
              <a:spcAft>
                <a:spcPts val="0"/>
              </a:spcAft>
              <a:buSzPts val="3000"/>
              <a:buChar char="●"/>
            </a:pPr>
            <a:r>
              <a:rPr lang="en-US" sz="4000"/>
              <a:t>Task scaffolding</a:t>
            </a:r>
            <a:endParaRPr sz="4000"/>
          </a:p>
          <a:p>
            <a:pPr indent="-419100" lvl="0" marL="457200" rtl="0" algn="l">
              <a:spcBef>
                <a:spcPts val="0"/>
              </a:spcBef>
              <a:spcAft>
                <a:spcPts val="0"/>
              </a:spcAft>
              <a:buSzPts val="3000"/>
              <a:buChar char="●"/>
            </a:pPr>
            <a:r>
              <a:rPr lang="en-US" sz="4000"/>
              <a:t>Material scaffolding </a:t>
            </a:r>
            <a:endParaRPr sz="4000"/>
          </a:p>
          <a:p>
            <a:pPr indent="-419100" lvl="0" marL="457200" rtl="0" algn="l">
              <a:spcBef>
                <a:spcPts val="0"/>
              </a:spcBef>
              <a:spcAft>
                <a:spcPts val="0"/>
              </a:spcAft>
              <a:buSzPts val="3000"/>
              <a:buChar char="●"/>
            </a:pPr>
            <a:r>
              <a:rPr lang="en-US" sz="4000"/>
              <a:t>Peer scaffolding</a:t>
            </a:r>
            <a:endParaRPr sz="4000"/>
          </a:p>
        </p:txBody>
      </p:sp>
      <p:sp>
        <p:nvSpPr>
          <p:cNvPr id="446" name="Google Shape;446;p64"/>
          <p:cNvSpPr txBox="1"/>
          <p:nvPr/>
        </p:nvSpPr>
        <p:spPr>
          <a:xfrm>
            <a:off x="207825" y="326575"/>
            <a:ext cx="117861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900">
                <a:latin typeface="Open Sans"/>
                <a:ea typeface="Open Sans"/>
                <a:cs typeface="Open Sans"/>
                <a:sym typeface="Open Sans"/>
              </a:rPr>
              <a:t>What kinds of scaffolding support diverse learners  </a:t>
            </a:r>
            <a:endParaRPr sz="3900">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5"/>
          <p:cNvSpPr txBox="1"/>
          <p:nvPr>
            <p:ph type="title"/>
          </p:nvPr>
        </p:nvSpPr>
        <p:spPr>
          <a:xfrm>
            <a:off x="842725" y="113201"/>
            <a:ext cx="10515600" cy="8097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a:t>Reading Level</a:t>
            </a:r>
            <a:endParaRPr/>
          </a:p>
        </p:txBody>
      </p:sp>
      <p:sp>
        <p:nvSpPr>
          <p:cNvPr id="452" name="Google Shape;452;p65"/>
          <p:cNvSpPr txBox="1"/>
          <p:nvPr>
            <p:ph idx="1" type="body"/>
          </p:nvPr>
        </p:nvSpPr>
        <p:spPr>
          <a:xfrm>
            <a:off x="239825" y="1567675"/>
            <a:ext cx="8581800" cy="4590900"/>
          </a:xfrm>
          <a:prstGeom prst="rect">
            <a:avLst/>
          </a:prstGeom>
          <a:solidFill>
            <a:srgbClr val="FCE5CD"/>
          </a:solidFill>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	</a:t>
            </a:r>
            <a:r>
              <a:rPr lang="en-US">
                <a:solidFill>
                  <a:schemeClr val="dk1"/>
                </a:solidFill>
                <a:latin typeface="Arial"/>
                <a:ea typeface="Arial"/>
                <a:cs typeface="Arial"/>
                <a:sym typeface="Arial"/>
              </a:rPr>
              <a:t>https://newsela.com/</a:t>
            </a:r>
            <a:endParaRPr>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	https://www.commonlit.org/</a:t>
            </a:r>
            <a:endParaRPr>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	https://www.readworks.org/ (including ebooks)</a:t>
            </a:r>
            <a:endParaRPr>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	rewordify.com</a:t>
            </a:r>
            <a:endParaRPr>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	http://donjohnston.com/start-to-finish-core-curriculum/</a:t>
            </a:r>
            <a:endParaRPr>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US">
                <a:solidFill>
                  <a:schemeClr val="dk1"/>
                </a:solidFill>
                <a:latin typeface="Arial"/>
                <a:ea typeface="Arial"/>
                <a:cs typeface="Arial"/>
                <a:sym typeface="Arial"/>
              </a:rPr>
              <a:t>●	</a:t>
            </a:r>
            <a:r>
              <a:rPr lang="en-US" u="sng">
                <a:solidFill>
                  <a:schemeClr val="hlink"/>
                </a:solidFill>
                <a:latin typeface="Arial"/>
                <a:ea typeface="Arial"/>
                <a:cs typeface="Arial"/>
                <a:sym typeface="Arial"/>
                <a:hlinkClick r:id="rId3"/>
              </a:rPr>
              <a:t>https://tarheelreader.org/</a:t>
            </a:r>
            <a:endParaRPr>
              <a:solidFill>
                <a:schemeClr val="dk1"/>
              </a:solidFill>
              <a:latin typeface="Arial"/>
              <a:ea typeface="Arial"/>
              <a:cs typeface="Arial"/>
              <a:sym typeface="Arial"/>
            </a:endParaRPr>
          </a:p>
          <a:p>
            <a:pPr indent="-381000" lvl="0" marL="457200" rtl="0" algn="l">
              <a:lnSpc>
                <a:spcPct val="70000"/>
              </a:lnSpc>
              <a:spcBef>
                <a:spcPts val="600"/>
              </a:spcBef>
              <a:spcAft>
                <a:spcPts val="0"/>
              </a:spcAft>
              <a:buSzPts val="2400"/>
              <a:buFont typeface="Calibri"/>
              <a:buChar char="●"/>
            </a:pPr>
            <a:r>
              <a:rPr lang="en-US" u="sng">
                <a:solidFill>
                  <a:srgbClr val="2998E3"/>
                </a:solidFill>
                <a:latin typeface="Calibri"/>
                <a:ea typeface="Calibri"/>
                <a:cs typeface="Calibri"/>
                <a:sym typeface="Calibri"/>
                <a:hlinkClick r:id="rId4">
                  <a:extLst>
                    <a:ext uri="{A12FA001-AC4F-418D-AE19-62706E023703}">
                      <ahyp:hlinkClr val="tx"/>
                    </a:ext>
                  </a:extLst>
                </a:hlinkClick>
              </a:rPr>
              <a:t>https://steinhardt.nyu.edu/metrocenter/resources/glossaries</a:t>
            </a:r>
            <a:endParaRPr>
              <a:solidFill>
                <a:srgbClr val="3F3F3F"/>
              </a:solidFill>
              <a:latin typeface="Calibri"/>
              <a:ea typeface="Calibri"/>
              <a:cs typeface="Calibri"/>
              <a:sym typeface="Calibri"/>
            </a:endParaRPr>
          </a:p>
          <a:p>
            <a:pPr indent="0" lvl="0" marL="0" rtl="0" algn="l">
              <a:spcBef>
                <a:spcPts val="600"/>
              </a:spcBef>
              <a:spcAft>
                <a:spcPts val="0"/>
              </a:spcAft>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sz="2700">
              <a:solidFill>
                <a:schemeClr val="dk1"/>
              </a:solidFill>
              <a:latin typeface="Arial"/>
              <a:ea typeface="Arial"/>
              <a:cs typeface="Arial"/>
              <a:sym typeface="Arial"/>
            </a:endParaRPr>
          </a:p>
          <a:p>
            <a:pPr indent="0" lvl="0" marL="0" rtl="0" algn="l">
              <a:spcBef>
                <a:spcPts val="1000"/>
              </a:spcBef>
              <a:spcAft>
                <a:spcPts val="0"/>
              </a:spcAft>
              <a:buNone/>
            </a:pPr>
            <a:r>
              <a:t/>
            </a:r>
            <a:endParaRPr/>
          </a:p>
        </p:txBody>
      </p:sp>
      <p:sp>
        <p:nvSpPr>
          <p:cNvPr id="453" name="Google Shape;453;p65"/>
          <p:cNvSpPr/>
          <p:nvPr/>
        </p:nvSpPr>
        <p:spPr>
          <a:xfrm rot="-1390435">
            <a:off x="99080" y="401323"/>
            <a:ext cx="2167129" cy="62179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9900"/>
                </a:solidFill>
                <a:latin typeface="Comic Sans MS"/>
              </a:rPr>
              <a:t>Content</a:t>
            </a:r>
          </a:p>
        </p:txBody>
      </p:sp>
      <p:pic>
        <p:nvPicPr>
          <p:cNvPr id="454" name="Google Shape;454;p65"/>
          <p:cNvPicPr preferRelativeResize="0"/>
          <p:nvPr/>
        </p:nvPicPr>
        <p:blipFill>
          <a:blip r:embed="rId5">
            <a:alphaModFix/>
          </a:blip>
          <a:stretch>
            <a:fillRect/>
          </a:stretch>
        </p:blipFill>
        <p:spPr>
          <a:xfrm>
            <a:off x="8995375" y="1075938"/>
            <a:ext cx="2914650" cy="3457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6"/>
          <p:cNvSpPr txBox="1"/>
          <p:nvPr>
            <p:ph type="title"/>
          </p:nvPr>
        </p:nvSpPr>
        <p:spPr>
          <a:xfrm>
            <a:off x="1204550" y="144401"/>
            <a:ext cx="10515600" cy="8364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a:t>Access to Text</a:t>
            </a:r>
            <a:endParaRPr/>
          </a:p>
        </p:txBody>
      </p:sp>
      <p:sp>
        <p:nvSpPr>
          <p:cNvPr id="460" name="Google Shape;460;p66"/>
          <p:cNvSpPr txBox="1"/>
          <p:nvPr>
            <p:ph idx="1" type="body"/>
          </p:nvPr>
        </p:nvSpPr>
        <p:spPr>
          <a:xfrm>
            <a:off x="842725" y="1318849"/>
            <a:ext cx="10515600" cy="5026200"/>
          </a:xfrm>
          <a:prstGeom prst="rect">
            <a:avLst/>
          </a:prstGeom>
          <a:solidFill>
            <a:srgbClr val="FCE5CD"/>
          </a:solidFill>
        </p:spPr>
        <p:txBody>
          <a:bodyPr anchorCtr="0" anchor="t" bIns="45700" lIns="91425" spcFirstLastPara="1" rIns="91425" wrap="square" tIns="45700">
            <a:normAutofit/>
          </a:bodyPr>
          <a:lstStyle/>
          <a:p>
            <a:pPr indent="0" lvl="0" marL="0" rtl="0" algn="l">
              <a:spcBef>
                <a:spcPts val="1000"/>
              </a:spcBef>
              <a:spcAft>
                <a:spcPts val="0"/>
              </a:spcAft>
              <a:buNone/>
            </a:pPr>
            <a:r>
              <a:rPr b="1" lang="en-US" sz="3800">
                <a:solidFill>
                  <a:schemeClr val="dk1"/>
                </a:solidFill>
                <a:latin typeface="Calibri"/>
                <a:ea typeface="Calibri"/>
                <a:cs typeface="Calibri"/>
                <a:sym typeface="Calibri"/>
              </a:rPr>
              <a:t>Microsoft Immersive Reader</a:t>
            </a:r>
            <a:endParaRPr b="1" sz="3800">
              <a:solidFill>
                <a:schemeClr val="dk1"/>
              </a:solidFill>
              <a:latin typeface="Calibri"/>
              <a:ea typeface="Calibri"/>
              <a:cs typeface="Calibri"/>
              <a:sym typeface="Calibri"/>
            </a:endParaRPr>
          </a:p>
          <a:p>
            <a:pPr indent="0" lvl="0" marL="0" rtl="0" algn="l">
              <a:spcBef>
                <a:spcPts val="1000"/>
              </a:spcBef>
              <a:spcAft>
                <a:spcPts val="0"/>
              </a:spcAft>
              <a:buNone/>
            </a:pPr>
            <a:r>
              <a:t/>
            </a:r>
            <a:endParaRPr b="1" sz="4800">
              <a:solidFill>
                <a:schemeClr val="dk1"/>
              </a:solidFill>
              <a:latin typeface="Calibri"/>
              <a:ea typeface="Calibri"/>
              <a:cs typeface="Calibri"/>
              <a:sym typeface="Calibri"/>
            </a:endParaRPr>
          </a:p>
          <a:p>
            <a:pPr indent="0" lvl="0" marL="0" rtl="0" algn="l">
              <a:spcBef>
                <a:spcPts val="1000"/>
              </a:spcBef>
              <a:spcAft>
                <a:spcPts val="0"/>
              </a:spcAft>
              <a:buNone/>
            </a:pPr>
            <a:r>
              <a:t/>
            </a:r>
            <a:endParaRPr b="1" sz="4800">
              <a:solidFill>
                <a:schemeClr val="dk1"/>
              </a:solidFill>
              <a:latin typeface="Calibri"/>
              <a:ea typeface="Calibri"/>
              <a:cs typeface="Calibri"/>
              <a:sym typeface="Calibri"/>
            </a:endParaRPr>
          </a:p>
        </p:txBody>
      </p:sp>
      <p:sp>
        <p:nvSpPr>
          <p:cNvPr id="461" name="Google Shape;461;p66"/>
          <p:cNvSpPr/>
          <p:nvPr/>
        </p:nvSpPr>
        <p:spPr>
          <a:xfrm rot="-1390435">
            <a:off x="392155" y="719673"/>
            <a:ext cx="2167129" cy="62179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9900"/>
                </a:solidFill>
                <a:latin typeface="Comic Sans MS"/>
              </a:rPr>
              <a:t>Content</a:t>
            </a:r>
          </a:p>
        </p:txBody>
      </p:sp>
      <p:pic>
        <p:nvPicPr>
          <p:cNvPr id="462" name="Google Shape;462;p66"/>
          <p:cNvPicPr preferRelativeResize="0"/>
          <p:nvPr/>
        </p:nvPicPr>
        <p:blipFill>
          <a:blip r:embed="rId3">
            <a:alphaModFix/>
          </a:blip>
          <a:stretch>
            <a:fillRect/>
          </a:stretch>
        </p:blipFill>
        <p:spPr>
          <a:xfrm>
            <a:off x="4633675" y="2491152"/>
            <a:ext cx="2933700" cy="3853900"/>
          </a:xfrm>
          <a:prstGeom prst="rect">
            <a:avLst/>
          </a:prstGeom>
          <a:noFill/>
          <a:ln>
            <a:noFill/>
          </a:ln>
        </p:spPr>
      </p:pic>
      <p:pic>
        <p:nvPicPr>
          <p:cNvPr id="463" name="Google Shape;463;p66"/>
          <p:cNvPicPr preferRelativeResize="0"/>
          <p:nvPr/>
        </p:nvPicPr>
        <p:blipFill>
          <a:blip r:embed="rId4">
            <a:alphaModFix/>
          </a:blip>
          <a:stretch>
            <a:fillRect/>
          </a:stretch>
        </p:blipFill>
        <p:spPr>
          <a:xfrm>
            <a:off x="6954850" y="1429712"/>
            <a:ext cx="612526" cy="61252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67"/>
          <p:cNvPicPr preferRelativeResize="0"/>
          <p:nvPr/>
        </p:nvPicPr>
        <p:blipFill>
          <a:blip r:embed="rId3">
            <a:alphaModFix/>
          </a:blip>
          <a:stretch>
            <a:fillRect/>
          </a:stretch>
        </p:blipFill>
        <p:spPr>
          <a:xfrm>
            <a:off x="3464175" y="401525"/>
            <a:ext cx="7848599" cy="5386750"/>
          </a:xfrm>
          <a:prstGeom prst="rect">
            <a:avLst/>
          </a:prstGeom>
          <a:noFill/>
          <a:ln>
            <a:noFill/>
          </a:ln>
        </p:spPr>
      </p:pic>
      <p:sp>
        <p:nvSpPr>
          <p:cNvPr id="469" name="Google Shape;469;p67"/>
          <p:cNvSpPr txBox="1"/>
          <p:nvPr/>
        </p:nvSpPr>
        <p:spPr>
          <a:xfrm>
            <a:off x="0" y="0"/>
            <a:ext cx="3000000" cy="2557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b="1" lang="en-US" sz="3800">
                <a:solidFill>
                  <a:schemeClr val="dk1"/>
                </a:solidFill>
                <a:latin typeface="Calibri"/>
                <a:ea typeface="Calibri"/>
                <a:cs typeface="Calibri"/>
                <a:sym typeface="Calibri"/>
              </a:rPr>
              <a:t>Microsoft Immersive Reader</a:t>
            </a:r>
            <a:endParaRPr b="1" sz="3800">
              <a:solidFill>
                <a:schemeClr val="dk1"/>
              </a:solidFill>
              <a:latin typeface="Calibri"/>
              <a:ea typeface="Calibri"/>
              <a:cs typeface="Calibri"/>
              <a:sym typeface="Calibri"/>
            </a:endParaRPr>
          </a:p>
          <a:p>
            <a:pPr indent="0" lvl="0" marL="0" rtl="0" algn="ctr">
              <a:lnSpc>
                <a:spcPct val="90000"/>
              </a:lnSpc>
              <a:spcBef>
                <a:spcPts val="1000"/>
              </a:spcBef>
              <a:spcAft>
                <a:spcPts val="0"/>
              </a:spcAft>
              <a:buNone/>
            </a:pPr>
            <a:r>
              <a:t/>
            </a:r>
            <a:endParaRPr b="1" sz="4800">
              <a:solidFill>
                <a:schemeClr val="dk1"/>
              </a:solidFill>
              <a:latin typeface="Calibri"/>
              <a:ea typeface="Calibri"/>
              <a:cs typeface="Calibri"/>
              <a:sym typeface="Calibri"/>
            </a:endParaRPr>
          </a:p>
        </p:txBody>
      </p:sp>
      <p:pic>
        <p:nvPicPr>
          <p:cNvPr id="470" name="Google Shape;470;p67"/>
          <p:cNvPicPr preferRelativeResize="0"/>
          <p:nvPr/>
        </p:nvPicPr>
        <p:blipFill>
          <a:blip r:embed="rId4">
            <a:alphaModFix/>
          </a:blip>
          <a:stretch>
            <a:fillRect/>
          </a:stretch>
        </p:blipFill>
        <p:spPr>
          <a:xfrm>
            <a:off x="366350" y="1758450"/>
            <a:ext cx="1795000" cy="3062675"/>
          </a:xfrm>
          <a:prstGeom prst="rect">
            <a:avLst/>
          </a:prstGeom>
          <a:noFill/>
          <a:ln>
            <a:noFill/>
          </a:ln>
        </p:spPr>
      </p:pic>
      <p:sp>
        <p:nvSpPr>
          <p:cNvPr id="471" name="Google Shape;471;p67"/>
          <p:cNvSpPr/>
          <p:nvPr/>
        </p:nvSpPr>
        <p:spPr>
          <a:xfrm>
            <a:off x="556850" y="4865075"/>
            <a:ext cx="1575300" cy="12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7"/>
          <p:cNvSpPr txBox="1"/>
          <p:nvPr/>
        </p:nvSpPr>
        <p:spPr>
          <a:xfrm>
            <a:off x="586150" y="4938350"/>
            <a:ext cx="1575300" cy="10467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Open Sans"/>
                <a:ea typeface="Open Sans"/>
                <a:cs typeface="Open Sans"/>
                <a:sym typeface="Open Sans"/>
              </a:rPr>
              <a:t>Speed, voice</a:t>
            </a:r>
            <a:endParaRPr>
              <a:latin typeface="Open Sans"/>
              <a:ea typeface="Open Sans"/>
              <a:cs typeface="Open Sans"/>
              <a:sym typeface="Open Sans"/>
            </a:endParaRPr>
          </a:p>
          <a:p>
            <a:pPr indent="0" lvl="0" marL="0" rtl="0" algn="l">
              <a:spcBef>
                <a:spcPts val="0"/>
              </a:spcBef>
              <a:spcAft>
                <a:spcPts val="0"/>
              </a:spcAft>
              <a:buNone/>
            </a:pPr>
            <a:r>
              <a:rPr lang="en-US">
                <a:latin typeface="Open Sans"/>
                <a:ea typeface="Open Sans"/>
                <a:cs typeface="Open Sans"/>
                <a:sym typeface="Open Sans"/>
              </a:rPr>
              <a:t>Syllables </a:t>
            </a:r>
            <a:endParaRPr>
              <a:latin typeface="Open Sans"/>
              <a:ea typeface="Open Sans"/>
              <a:cs typeface="Open Sans"/>
              <a:sym typeface="Open Sans"/>
            </a:endParaRPr>
          </a:p>
          <a:p>
            <a:pPr indent="0" lvl="0" marL="0" rtl="0" algn="l">
              <a:spcBef>
                <a:spcPts val="0"/>
              </a:spcBef>
              <a:spcAft>
                <a:spcPts val="0"/>
              </a:spcAft>
              <a:buNone/>
            </a:pPr>
            <a:r>
              <a:rPr lang="en-US">
                <a:latin typeface="Open Sans"/>
                <a:ea typeface="Open Sans"/>
                <a:cs typeface="Open Sans"/>
                <a:sym typeface="Open Sans"/>
              </a:rPr>
              <a:t>Language</a:t>
            </a:r>
            <a:endParaRPr>
              <a:latin typeface="Open Sans"/>
              <a:ea typeface="Open Sans"/>
              <a:cs typeface="Open Sans"/>
              <a:sym typeface="Open Sans"/>
            </a:endParaRPr>
          </a:p>
          <a:p>
            <a:pPr indent="0" lvl="0" marL="0" rtl="0" algn="l">
              <a:spcBef>
                <a:spcPts val="0"/>
              </a:spcBef>
              <a:spcAft>
                <a:spcPts val="0"/>
              </a:spcAft>
              <a:buNone/>
            </a:pPr>
            <a:r>
              <a:rPr lang="en-US">
                <a:latin typeface="Open Sans"/>
                <a:ea typeface="Open Sans"/>
                <a:cs typeface="Open Sans"/>
                <a:sym typeface="Open Sans"/>
              </a:rPr>
              <a:t>Parts of speech </a:t>
            </a:r>
            <a:endParaRPr>
              <a:latin typeface="Open Sans"/>
              <a:ea typeface="Open Sans"/>
              <a:cs typeface="Open Sans"/>
              <a:sym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8"/>
          <p:cNvSpPr txBox="1"/>
          <p:nvPr>
            <p:ph type="title"/>
          </p:nvPr>
        </p:nvSpPr>
        <p:spPr>
          <a:xfrm>
            <a:off x="416175" y="0"/>
            <a:ext cx="10515600" cy="8061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000"/>
              <a:t>Vocabulary</a:t>
            </a:r>
            <a:endParaRPr sz="4000"/>
          </a:p>
        </p:txBody>
      </p:sp>
      <p:sp>
        <p:nvSpPr>
          <p:cNvPr id="478" name="Google Shape;478;p68"/>
          <p:cNvSpPr txBox="1"/>
          <p:nvPr>
            <p:ph idx="1" type="body"/>
          </p:nvPr>
        </p:nvSpPr>
        <p:spPr>
          <a:xfrm>
            <a:off x="200550" y="1216275"/>
            <a:ext cx="11790900" cy="5334000"/>
          </a:xfrm>
          <a:prstGeom prst="rect">
            <a:avLst/>
          </a:prstGeom>
          <a:solidFill>
            <a:srgbClr val="F9CB9C"/>
          </a:solidFill>
        </p:spPr>
        <p:txBody>
          <a:bodyPr anchorCtr="0" anchor="t" bIns="45700" lIns="91425" spcFirstLastPara="1" rIns="91425" wrap="square" tIns="45700">
            <a:normAutofit fontScale="85000" lnSpcReduction="10000"/>
          </a:bodyPr>
          <a:lstStyle/>
          <a:p>
            <a:pPr indent="0" lvl="0" marL="0" rtl="0" algn="l">
              <a:spcBef>
                <a:spcPts val="1000"/>
              </a:spcBef>
              <a:spcAft>
                <a:spcPts val="0"/>
              </a:spcAft>
              <a:buNone/>
            </a:pPr>
            <a:r>
              <a:rPr lang="en-US" sz="4500">
                <a:solidFill>
                  <a:schemeClr val="dk1"/>
                </a:solidFill>
              </a:rPr>
              <a:t>Immediate scaffolds to hear words and see definitions:</a:t>
            </a:r>
            <a:endParaRPr sz="4500">
              <a:solidFill>
                <a:schemeClr val="dk1"/>
              </a:solidFill>
            </a:endParaRPr>
          </a:p>
          <a:p>
            <a:pPr indent="0" lvl="0" marL="0" rtl="0" algn="l">
              <a:spcBef>
                <a:spcPts val="1000"/>
              </a:spcBef>
              <a:spcAft>
                <a:spcPts val="0"/>
              </a:spcAft>
              <a:buNone/>
            </a:pPr>
            <a:r>
              <a:t/>
            </a:r>
            <a:endParaRPr sz="4500">
              <a:solidFill>
                <a:schemeClr val="dk1"/>
              </a:solidFill>
            </a:endParaRPr>
          </a:p>
          <a:p>
            <a:pPr indent="-471487" lvl="0" marL="457200" rtl="0" algn="l">
              <a:spcBef>
                <a:spcPts val="1000"/>
              </a:spcBef>
              <a:spcAft>
                <a:spcPts val="0"/>
              </a:spcAft>
              <a:buClr>
                <a:schemeClr val="dk1"/>
              </a:buClr>
              <a:buSzPct val="100000"/>
              <a:buChar char="❖"/>
            </a:pPr>
            <a:r>
              <a:rPr lang="en-US" sz="4500">
                <a:solidFill>
                  <a:schemeClr val="dk1"/>
                </a:solidFill>
              </a:rPr>
              <a:t>Immersive Reader</a:t>
            </a:r>
            <a:endParaRPr sz="4500">
              <a:solidFill>
                <a:schemeClr val="dk1"/>
              </a:solidFill>
            </a:endParaRPr>
          </a:p>
          <a:p>
            <a:pPr indent="-471487" lvl="0" marL="457200" rtl="0" algn="l">
              <a:spcBef>
                <a:spcPts val="0"/>
              </a:spcBef>
              <a:spcAft>
                <a:spcPts val="0"/>
              </a:spcAft>
              <a:buClr>
                <a:schemeClr val="dk1"/>
              </a:buClr>
              <a:buSzPct val="100000"/>
              <a:buChar char="❖"/>
            </a:pPr>
            <a:r>
              <a:rPr lang="en-US" sz="4500">
                <a:solidFill>
                  <a:schemeClr val="dk1"/>
                </a:solidFill>
              </a:rPr>
              <a:t>Read &amp; Write</a:t>
            </a:r>
            <a:endParaRPr sz="4500">
              <a:solidFill>
                <a:schemeClr val="dk1"/>
              </a:solidFill>
            </a:endParaRPr>
          </a:p>
          <a:p>
            <a:pPr indent="-471487" lvl="0" marL="457200" rtl="0" algn="l">
              <a:spcBef>
                <a:spcPts val="0"/>
              </a:spcBef>
              <a:spcAft>
                <a:spcPts val="0"/>
              </a:spcAft>
              <a:buClr>
                <a:schemeClr val="dk1"/>
              </a:buClr>
              <a:buSzPct val="100000"/>
              <a:buChar char="❖"/>
            </a:pPr>
            <a:r>
              <a:rPr lang="en-US" sz="4500">
                <a:solidFill>
                  <a:schemeClr val="dk1"/>
                </a:solidFill>
              </a:rPr>
              <a:t>Dictionary </a:t>
            </a:r>
            <a:endParaRPr sz="4500">
              <a:solidFill>
                <a:schemeClr val="dk1"/>
              </a:solidFill>
            </a:endParaRPr>
          </a:p>
          <a:p>
            <a:pPr indent="-471487" lvl="0" marL="457200" rtl="0" algn="l">
              <a:spcBef>
                <a:spcPts val="0"/>
              </a:spcBef>
              <a:spcAft>
                <a:spcPts val="0"/>
              </a:spcAft>
              <a:buClr>
                <a:schemeClr val="dk1"/>
              </a:buClr>
              <a:buSzPct val="89108"/>
              <a:buChar char="❖"/>
            </a:pPr>
            <a:r>
              <a:rPr lang="en-US" sz="5050">
                <a:solidFill>
                  <a:schemeClr val="dk1"/>
                </a:solidFill>
                <a:latin typeface="Calibri"/>
                <a:ea typeface="Calibri"/>
                <a:cs typeface="Calibri"/>
                <a:sym typeface="Calibri"/>
              </a:rPr>
              <a:t>Personal dictionary or interactive digital dictionary</a:t>
            </a:r>
            <a:endParaRPr sz="505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935"/>
              <a:buFont typeface="Arial"/>
              <a:buNone/>
            </a:pPr>
            <a:r>
              <a:t/>
            </a:r>
            <a:endParaRPr sz="5050">
              <a:solidFill>
                <a:schemeClr val="dk1"/>
              </a:solidFill>
              <a:latin typeface="Calibri"/>
              <a:ea typeface="Calibri"/>
              <a:cs typeface="Calibri"/>
              <a:sym typeface="Calibri"/>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t/>
            </a:r>
            <a:endParaRPr/>
          </a:p>
        </p:txBody>
      </p:sp>
      <p:sp>
        <p:nvSpPr>
          <p:cNvPr id="479" name="Google Shape;479;p68"/>
          <p:cNvSpPr/>
          <p:nvPr/>
        </p:nvSpPr>
        <p:spPr>
          <a:xfrm rot="-1390454">
            <a:off x="172854" y="457414"/>
            <a:ext cx="1520888" cy="49179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9900"/>
                </a:solidFill>
                <a:latin typeface="Comic Sans MS"/>
              </a:rPr>
              <a:t>Content</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9"/>
          <p:cNvSpPr txBox="1"/>
          <p:nvPr>
            <p:ph type="title"/>
          </p:nvPr>
        </p:nvSpPr>
        <p:spPr>
          <a:xfrm>
            <a:off x="677775" y="365351"/>
            <a:ext cx="10515600" cy="7338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a:t>Concepts &amp; Organization of Ideas</a:t>
            </a:r>
            <a:endParaRPr/>
          </a:p>
        </p:txBody>
      </p:sp>
      <p:sp>
        <p:nvSpPr>
          <p:cNvPr id="485" name="Google Shape;485;p69"/>
          <p:cNvSpPr txBox="1"/>
          <p:nvPr>
            <p:ph idx="1" type="body"/>
          </p:nvPr>
        </p:nvSpPr>
        <p:spPr>
          <a:xfrm>
            <a:off x="424950" y="1397000"/>
            <a:ext cx="10845600" cy="5211900"/>
          </a:xfrm>
          <a:prstGeom prst="rect">
            <a:avLst/>
          </a:prstGeom>
          <a:solidFill>
            <a:srgbClr val="F9CB9C"/>
          </a:solidFill>
        </p:spPr>
        <p:txBody>
          <a:bodyPr anchorCtr="0" anchor="t" bIns="45700" lIns="91425" spcFirstLastPara="1" rIns="91425" wrap="square" tIns="45700">
            <a:normAutofit/>
          </a:bodyPr>
          <a:lstStyle/>
          <a:p>
            <a:pPr indent="0" lvl="0" marL="0" rtl="0" algn="l">
              <a:spcBef>
                <a:spcPts val="1000"/>
              </a:spcBef>
              <a:spcAft>
                <a:spcPts val="0"/>
              </a:spcAft>
              <a:buNone/>
            </a:pPr>
            <a:r>
              <a:rPr lang="en-US">
                <a:solidFill>
                  <a:schemeClr val="dk1"/>
                </a:solidFill>
              </a:rPr>
              <a:t>Graphic Organizers:</a:t>
            </a:r>
            <a:endParaRPr>
              <a:solidFill>
                <a:schemeClr val="dk1"/>
              </a:solidFill>
            </a:endParaRPr>
          </a:p>
          <a:p>
            <a:pPr indent="-381000" lvl="0" marL="457200" rtl="0" algn="l">
              <a:spcBef>
                <a:spcPts val="1000"/>
              </a:spcBef>
              <a:spcAft>
                <a:spcPts val="0"/>
              </a:spcAft>
              <a:buClr>
                <a:schemeClr val="dk1"/>
              </a:buClr>
              <a:buSzPts val="2400"/>
              <a:buChar char="●"/>
            </a:pPr>
            <a:r>
              <a:rPr lang="en-US">
                <a:solidFill>
                  <a:schemeClr val="dk1"/>
                </a:solidFill>
              </a:rPr>
              <a:t>limited number </a:t>
            </a:r>
            <a:endParaRPr>
              <a:solidFill>
                <a:schemeClr val="dk1"/>
              </a:solidFill>
            </a:endParaRPr>
          </a:p>
          <a:p>
            <a:pPr indent="-381000" lvl="0" marL="457200" rtl="0" algn="l">
              <a:spcBef>
                <a:spcPts val="0"/>
              </a:spcBef>
              <a:spcAft>
                <a:spcPts val="0"/>
              </a:spcAft>
              <a:buClr>
                <a:schemeClr val="dk1"/>
              </a:buClr>
              <a:buSzPts val="2400"/>
              <a:buChar char="●"/>
            </a:pPr>
            <a:r>
              <a:rPr lang="en-US">
                <a:solidFill>
                  <a:schemeClr val="dk1"/>
                </a:solidFill>
              </a:rPr>
              <a:t>focused on ways of thinking (compare, contrast, argumentation)</a:t>
            </a:r>
            <a:endParaRPr>
              <a:solidFill>
                <a:schemeClr val="dk1"/>
              </a:solidFill>
            </a:endParaRPr>
          </a:p>
          <a:p>
            <a:pPr indent="-381000" lvl="0" marL="457200" rtl="0" algn="l">
              <a:spcBef>
                <a:spcPts val="0"/>
              </a:spcBef>
              <a:spcAft>
                <a:spcPts val="0"/>
              </a:spcAft>
              <a:buClr>
                <a:schemeClr val="dk1"/>
              </a:buClr>
              <a:buSzPts val="2400"/>
              <a:buChar char="●"/>
            </a:pPr>
            <a:r>
              <a:rPr lang="en-US">
                <a:solidFill>
                  <a:schemeClr val="dk1"/>
                </a:solidFill>
              </a:rPr>
              <a:t>explains relationship of ideas (how ideas are connected)</a:t>
            </a:r>
            <a:endParaRPr>
              <a:solidFill>
                <a:schemeClr val="dk1"/>
              </a:solidFill>
            </a:endParaRPr>
          </a:p>
          <a:p>
            <a:pPr indent="-381000" lvl="0" marL="457200" rtl="0" algn="l">
              <a:spcBef>
                <a:spcPts val="0"/>
              </a:spcBef>
              <a:spcAft>
                <a:spcPts val="0"/>
              </a:spcAft>
              <a:buClr>
                <a:schemeClr val="dk1"/>
              </a:buClr>
              <a:buSzPts val="2400"/>
              <a:buChar char="●"/>
            </a:pPr>
            <a:r>
              <a:rPr lang="en-US">
                <a:solidFill>
                  <a:schemeClr val="dk1"/>
                </a:solidFill>
              </a:rPr>
              <a:t>assists students in explaining and </a:t>
            </a:r>
            <a:r>
              <a:rPr lang="en-US">
                <a:solidFill>
                  <a:schemeClr val="dk1"/>
                </a:solidFill>
              </a:rPr>
              <a:t>writing</a:t>
            </a:r>
            <a:r>
              <a:rPr lang="en-US">
                <a:solidFill>
                  <a:schemeClr val="dk1"/>
                </a:solidFill>
              </a:rPr>
              <a:t> </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en-US">
                <a:solidFill>
                  <a:schemeClr val="dk1"/>
                </a:solidFill>
              </a:rPr>
              <a:t>Tools for organizing ideas for projects and collaborating:</a:t>
            </a:r>
            <a:endParaRPr>
              <a:solidFill>
                <a:schemeClr val="dk1"/>
              </a:solidFill>
            </a:endParaRPr>
          </a:p>
          <a:p>
            <a:pPr indent="0" lvl="0" marL="0" rtl="0" algn="l">
              <a:spcBef>
                <a:spcPts val="1000"/>
              </a:spcBef>
              <a:spcAft>
                <a:spcPts val="0"/>
              </a:spcAft>
              <a:buNone/>
            </a:pPr>
            <a:r>
              <a:rPr lang="en-US">
                <a:solidFill>
                  <a:schemeClr val="dk1"/>
                </a:solidFill>
              </a:rPr>
              <a:t>Wakelet</a:t>
            </a:r>
            <a:endParaRPr>
              <a:solidFill>
                <a:schemeClr val="dk1"/>
              </a:solidFill>
            </a:endParaRPr>
          </a:p>
          <a:p>
            <a:pPr indent="0" lvl="0" marL="0" rtl="0" algn="l">
              <a:spcBef>
                <a:spcPts val="1000"/>
              </a:spcBef>
              <a:spcAft>
                <a:spcPts val="0"/>
              </a:spcAft>
              <a:buNone/>
            </a:pPr>
            <a:r>
              <a:rPr lang="en-US">
                <a:solidFill>
                  <a:schemeClr val="dk1"/>
                </a:solidFill>
              </a:rPr>
              <a:t>Hyperdocs</a:t>
            </a:r>
            <a:endParaRPr>
              <a:solidFill>
                <a:schemeClr val="dk1"/>
              </a:solidFill>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solidFill>
                <a:srgbClr val="000000"/>
              </a:solidFill>
            </a:endParaRPr>
          </a:p>
        </p:txBody>
      </p:sp>
      <p:sp>
        <p:nvSpPr>
          <p:cNvPr id="486" name="Google Shape;486;p69"/>
          <p:cNvSpPr/>
          <p:nvPr/>
        </p:nvSpPr>
        <p:spPr>
          <a:xfrm rot="-1390454">
            <a:off x="35404" y="193639"/>
            <a:ext cx="1520888" cy="49179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9900"/>
                </a:solidFill>
                <a:latin typeface="Comic Sans MS"/>
              </a:rPr>
              <a:t>Content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5"/>
          <p:cNvSpPr txBox="1"/>
          <p:nvPr>
            <p:ph type="title"/>
          </p:nvPr>
        </p:nvSpPr>
        <p:spPr>
          <a:xfrm>
            <a:off x="415600" y="164529"/>
            <a:ext cx="11360700" cy="1106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130"/>
              <a:t>What tools have you and your staff used to prompt and increase student and adult participation?</a:t>
            </a:r>
            <a:endParaRPr sz="3130"/>
          </a:p>
        </p:txBody>
      </p:sp>
      <p:sp>
        <p:nvSpPr>
          <p:cNvPr id="119" name="Google Shape;119;p25"/>
          <p:cNvSpPr txBox="1"/>
          <p:nvPr>
            <p:ph idx="1" type="body"/>
          </p:nvPr>
        </p:nvSpPr>
        <p:spPr>
          <a:xfrm>
            <a:off x="415600" y="1409125"/>
            <a:ext cx="11360700" cy="5131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solidFill>
                  <a:schemeClr val="dk1"/>
                </a:solidFill>
              </a:rPr>
              <a:t>Google - annotate, chat, reactions, break outs, docs and forms</a:t>
            </a:r>
            <a:endParaRPr>
              <a:solidFill>
                <a:schemeClr val="dk1"/>
              </a:solidFill>
            </a:endParaRPr>
          </a:p>
          <a:p>
            <a:pPr indent="0" lvl="0" marL="0" rtl="0" algn="l">
              <a:spcBef>
                <a:spcPts val="1600"/>
              </a:spcBef>
              <a:spcAft>
                <a:spcPts val="0"/>
              </a:spcAft>
              <a:buNone/>
            </a:pPr>
            <a:r>
              <a:rPr lang="en-US">
                <a:solidFill>
                  <a:schemeClr val="dk1"/>
                </a:solidFill>
              </a:rPr>
              <a:t>Jamboard </a:t>
            </a:r>
            <a:endParaRPr>
              <a:solidFill>
                <a:schemeClr val="dk1"/>
              </a:solidFill>
            </a:endParaRPr>
          </a:p>
          <a:p>
            <a:pPr indent="0" lvl="0" marL="0" rtl="0" algn="l">
              <a:spcBef>
                <a:spcPts val="1600"/>
              </a:spcBef>
              <a:spcAft>
                <a:spcPts val="0"/>
              </a:spcAft>
              <a:buNone/>
            </a:pPr>
            <a:r>
              <a:rPr lang="en-US">
                <a:solidFill>
                  <a:schemeClr val="dk1"/>
                </a:solidFill>
              </a:rPr>
              <a:t>Peardeck</a:t>
            </a:r>
            <a:endParaRPr>
              <a:solidFill>
                <a:schemeClr val="dk1"/>
              </a:solidFill>
            </a:endParaRPr>
          </a:p>
          <a:p>
            <a:pPr indent="0" lvl="0" marL="0" rtl="0" algn="l">
              <a:spcBef>
                <a:spcPts val="1600"/>
              </a:spcBef>
              <a:spcAft>
                <a:spcPts val="0"/>
              </a:spcAft>
              <a:buNone/>
            </a:pPr>
            <a:r>
              <a:rPr lang="en-US">
                <a:solidFill>
                  <a:schemeClr val="dk1"/>
                </a:solidFill>
              </a:rPr>
              <a:t>Padlet </a:t>
            </a:r>
            <a:endParaRPr>
              <a:solidFill>
                <a:schemeClr val="dk1"/>
              </a:solidFill>
            </a:endParaRPr>
          </a:p>
          <a:p>
            <a:pPr indent="0" lvl="0" marL="0" rtl="0" algn="l">
              <a:spcBef>
                <a:spcPts val="1600"/>
              </a:spcBef>
              <a:spcAft>
                <a:spcPts val="0"/>
              </a:spcAft>
              <a:buNone/>
            </a:pPr>
            <a:r>
              <a:rPr lang="en-US">
                <a:solidFill>
                  <a:schemeClr val="dk1"/>
                </a:solidFill>
              </a:rPr>
              <a:t>Kahoot</a:t>
            </a:r>
            <a:endParaRPr>
              <a:solidFill>
                <a:schemeClr val="dk1"/>
              </a:solidFill>
            </a:endParaRPr>
          </a:p>
          <a:p>
            <a:pPr indent="0" lvl="0" marL="0" rtl="0" algn="l">
              <a:spcBef>
                <a:spcPts val="1600"/>
              </a:spcBef>
              <a:spcAft>
                <a:spcPts val="0"/>
              </a:spcAft>
              <a:buNone/>
            </a:pPr>
            <a:r>
              <a:rPr lang="en-US">
                <a:solidFill>
                  <a:schemeClr val="dk1"/>
                </a:solidFill>
              </a:rPr>
              <a:t>Nearpod</a:t>
            </a:r>
            <a:endParaRPr>
              <a:solidFill>
                <a:schemeClr val="dk1"/>
              </a:solidFill>
            </a:endParaRPr>
          </a:p>
          <a:p>
            <a:pPr indent="0" lvl="0" marL="0" rtl="0" algn="l">
              <a:spcBef>
                <a:spcPts val="1600"/>
              </a:spcBef>
              <a:spcAft>
                <a:spcPts val="0"/>
              </a:spcAft>
              <a:buNone/>
            </a:pPr>
            <a:r>
              <a:rPr lang="en-US">
                <a:solidFill>
                  <a:schemeClr val="dk1"/>
                </a:solidFill>
              </a:rPr>
              <a:t>Wakelet </a:t>
            </a:r>
            <a:endParaRPr>
              <a:solidFill>
                <a:schemeClr val="dk1"/>
              </a:solidFill>
            </a:endParaRPr>
          </a:p>
          <a:p>
            <a:pPr indent="0" lvl="0" marL="0" rtl="0" algn="l">
              <a:spcBef>
                <a:spcPts val="1600"/>
              </a:spcBef>
              <a:spcAft>
                <a:spcPts val="1600"/>
              </a:spcAft>
              <a:buNone/>
            </a:pPr>
            <a:r>
              <a:rPr lang="en-US">
                <a:solidFill>
                  <a:schemeClr val="dk1"/>
                </a:solidFill>
              </a:rPr>
              <a:t>Gimkit</a:t>
            </a:r>
            <a:endParaRPr>
              <a:solidFill>
                <a:schemeClr val="dk1"/>
              </a:solidFill>
            </a:endParaRPr>
          </a:p>
        </p:txBody>
      </p:sp>
      <p:sp>
        <p:nvSpPr>
          <p:cNvPr id="120" name="Google Shape;120;p25"/>
          <p:cNvSpPr/>
          <p:nvPr/>
        </p:nvSpPr>
        <p:spPr>
          <a:xfrm>
            <a:off x="9496275" y="1179375"/>
            <a:ext cx="2280000" cy="15165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900"/>
              <a:t>Annotate</a:t>
            </a:r>
            <a:endParaRPr sz="2900"/>
          </a:p>
        </p:txBody>
      </p:sp>
      <p:sp>
        <p:nvSpPr>
          <p:cNvPr id="121" name="Google Shape;121;p25"/>
          <p:cNvSpPr/>
          <p:nvPr/>
        </p:nvSpPr>
        <p:spPr>
          <a:xfrm>
            <a:off x="9266525" y="4947275"/>
            <a:ext cx="1884000" cy="11946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t>Others?</a:t>
            </a:r>
            <a:endParaRPr sz="2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0"/>
          <p:cNvSpPr txBox="1"/>
          <p:nvPr>
            <p:ph type="title"/>
          </p:nvPr>
        </p:nvSpPr>
        <p:spPr>
          <a:xfrm>
            <a:off x="926125" y="101601"/>
            <a:ext cx="10515600" cy="777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500"/>
              <a:t>Concepts &amp; Organization of Ideas</a:t>
            </a:r>
            <a:endParaRPr sz="3500"/>
          </a:p>
        </p:txBody>
      </p:sp>
      <p:sp>
        <p:nvSpPr>
          <p:cNvPr id="492" name="Google Shape;492;p70"/>
          <p:cNvSpPr txBox="1"/>
          <p:nvPr>
            <p:ph idx="1" type="body"/>
          </p:nvPr>
        </p:nvSpPr>
        <p:spPr>
          <a:xfrm>
            <a:off x="447074" y="1250503"/>
            <a:ext cx="11290800" cy="505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93" name="Google Shape;493;p70"/>
          <p:cNvPicPr preferRelativeResize="0"/>
          <p:nvPr/>
        </p:nvPicPr>
        <p:blipFill>
          <a:blip r:embed="rId3">
            <a:alphaModFix/>
          </a:blip>
          <a:stretch>
            <a:fillRect/>
          </a:stretch>
        </p:blipFill>
        <p:spPr>
          <a:xfrm>
            <a:off x="307725" y="898387"/>
            <a:ext cx="7366125" cy="5755025"/>
          </a:xfrm>
          <a:prstGeom prst="rect">
            <a:avLst/>
          </a:prstGeom>
          <a:noFill/>
          <a:ln>
            <a:noFill/>
          </a:ln>
        </p:spPr>
      </p:pic>
      <p:pic>
        <p:nvPicPr>
          <p:cNvPr id="494" name="Google Shape;494;p70"/>
          <p:cNvPicPr preferRelativeResize="0"/>
          <p:nvPr/>
        </p:nvPicPr>
        <p:blipFill>
          <a:blip r:embed="rId4">
            <a:alphaModFix/>
          </a:blip>
          <a:stretch>
            <a:fillRect/>
          </a:stretch>
        </p:blipFill>
        <p:spPr>
          <a:xfrm>
            <a:off x="5776175" y="1045875"/>
            <a:ext cx="6415825" cy="54600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71"/>
          <p:cNvPicPr preferRelativeResize="0"/>
          <p:nvPr/>
        </p:nvPicPr>
        <p:blipFill>
          <a:blip r:embed="rId3">
            <a:alphaModFix/>
          </a:blip>
          <a:stretch>
            <a:fillRect/>
          </a:stretch>
        </p:blipFill>
        <p:spPr>
          <a:xfrm>
            <a:off x="849925" y="152400"/>
            <a:ext cx="10287000" cy="65532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2"/>
          <p:cNvSpPr txBox="1"/>
          <p:nvPr>
            <p:ph type="title"/>
          </p:nvPr>
        </p:nvSpPr>
        <p:spPr>
          <a:xfrm>
            <a:off x="1117400" y="145551"/>
            <a:ext cx="10107600" cy="9534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Task Scaffolding</a:t>
            </a:r>
            <a:endParaRPr/>
          </a:p>
        </p:txBody>
      </p:sp>
      <p:sp>
        <p:nvSpPr>
          <p:cNvPr id="505" name="Google Shape;505;p72"/>
          <p:cNvSpPr txBox="1"/>
          <p:nvPr>
            <p:ph idx="1" type="body"/>
          </p:nvPr>
        </p:nvSpPr>
        <p:spPr>
          <a:xfrm>
            <a:off x="432425" y="1270000"/>
            <a:ext cx="11070900" cy="5001900"/>
          </a:xfrm>
          <a:prstGeom prst="rect">
            <a:avLst/>
          </a:prstGeom>
          <a:solidFill>
            <a:srgbClr val="D0E0E3"/>
          </a:solidFill>
        </p:spPr>
        <p:txBody>
          <a:bodyPr anchorCtr="0" anchor="t" bIns="45700" lIns="91425" spcFirstLastPara="1" rIns="91425" wrap="square" tIns="45700">
            <a:normAutofit/>
          </a:bodyPr>
          <a:lstStyle/>
          <a:p>
            <a:pPr indent="0" lvl="0" marL="0" rtl="0" algn="l">
              <a:spcBef>
                <a:spcPts val="1000"/>
              </a:spcBef>
              <a:spcAft>
                <a:spcPts val="0"/>
              </a:spcAft>
              <a:buNone/>
            </a:pPr>
            <a:r>
              <a:rPr lang="en-US">
                <a:solidFill>
                  <a:schemeClr val="dk1"/>
                </a:solidFill>
              </a:rPr>
              <a:t>Writing:</a:t>
            </a:r>
            <a:endParaRPr>
              <a:solidFill>
                <a:schemeClr val="dk1"/>
              </a:solidFill>
            </a:endParaRPr>
          </a:p>
          <a:p>
            <a:pPr indent="0" lvl="0" marL="0" rtl="0" algn="l">
              <a:spcBef>
                <a:spcPts val="1000"/>
              </a:spcBef>
              <a:spcAft>
                <a:spcPts val="0"/>
              </a:spcAft>
              <a:buNone/>
            </a:pPr>
            <a:r>
              <a:rPr lang="en-US">
                <a:solidFill>
                  <a:schemeClr val="dk1"/>
                </a:solidFill>
              </a:rPr>
              <a:t>Graphic Organizers and planning tools </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en-US">
                <a:solidFill>
                  <a:schemeClr val="dk1"/>
                </a:solidFill>
              </a:rPr>
              <a:t>Speech to text/dictation:</a:t>
            </a:r>
            <a:endParaRPr>
              <a:solidFill>
                <a:schemeClr val="dk1"/>
              </a:solidFill>
            </a:endParaRPr>
          </a:p>
          <a:p>
            <a:pPr indent="0" lvl="0" marL="0" rtl="0" algn="l">
              <a:spcBef>
                <a:spcPts val="1000"/>
              </a:spcBef>
              <a:spcAft>
                <a:spcPts val="0"/>
              </a:spcAft>
              <a:buNone/>
            </a:pPr>
            <a:r>
              <a:t/>
            </a:r>
            <a:endParaRPr>
              <a:solidFill>
                <a:schemeClr val="dk1"/>
              </a:solidFill>
            </a:endParaRPr>
          </a:p>
        </p:txBody>
      </p:sp>
      <p:pic>
        <p:nvPicPr>
          <p:cNvPr id="506" name="Google Shape;506;p72"/>
          <p:cNvPicPr preferRelativeResize="0"/>
          <p:nvPr/>
        </p:nvPicPr>
        <p:blipFill>
          <a:blip r:embed="rId3">
            <a:alphaModFix/>
          </a:blip>
          <a:stretch>
            <a:fillRect/>
          </a:stretch>
        </p:blipFill>
        <p:spPr>
          <a:xfrm>
            <a:off x="5776550" y="2705100"/>
            <a:ext cx="4800600" cy="33528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73"/>
          <p:cNvSpPr txBox="1"/>
          <p:nvPr>
            <p:ph type="title"/>
          </p:nvPr>
        </p:nvSpPr>
        <p:spPr>
          <a:xfrm>
            <a:off x="663125" y="131875"/>
            <a:ext cx="10515600" cy="5277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4000"/>
              <a:t>Planning Tools</a:t>
            </a:r>
            <a:endParaRPr sz="4000"/>
          </a:p>
        </p:txBody>
      </p:sp>
      <p:sp>
        <p:nvSpPr>
          <p:cNvPr id="512" name="Google Shape;512;p73"/>
          <p:cNvSpPr txBox="1"/>
          <p:nvPr>
            <p:ph idx="1" type="body"/>
          </p:nvPr>
        </p:nvSpPr>
        <p:spPr>
          <a:xfrm>
            <a:off x="175850" y="820625"/>
            <a:ext cx="11884200" cy="5670900"/>
          </a:xfrm>
          <a:prstGeom prst="rect">
            <a:avLst/>
          </a:prstGeom>
          <a:solidFill>
            <a:srgbClr val="D0E0E3"/>
          </a:solidFill>
        </p:spPr>
        <p:txBody>
          <a:bodyPr anchorCtr="0" anchor="t" bIns="45700" lIns="91425" spcFirstLastPara="1" rIns="91425" wrap="square" tIns="45700">
            <a:normAutofit/>
          </a:bodyPr>
          <a:lstStyle/>
          <a:p>
            <a:pPr indent="0" lvl="0" marL="0" rtl="0" algn="l">
              <a:spcBef>
                <a:spcPts val="1000"/>
              </a:spcBef>
              <a:spcAft>
                <a:spcPts val="0"/>
              </a:spcAft>
              <a:buNone/>
            </a:pPr>
            <a:r>
              <a:rPr lang="en-US">
                <a:solidFill>
                  <a:srgbClr val="1155CC"/>
                </a:solidFill>
              </a:rPr>
              <a:t>University of Kansas Center for Research on Learning</a:t>
            </a:r>
            <a:endParaRPr>
              <a:solidFill>
                <a:srgbClr val="1155CC"/>
              </a:solidFill>
            </a:endParaRPr>
          </a:p>
        </p:txBody>
      </p:sp>
      <p:pic>
        <p:nvPicPr>
          <p:cNvPr id="513" name="Google Shape;513;p73"/>
          <p:cNvPicPr preferRelativeResize="0"/>
          <p:nvPr/>
        </p:nvPicPr>
        <p:blipFill>
          <a:blip r:embed="rId3">
            <a:alphaModFix/>
          </a:blip>
          <a:stretch>
            <a:fillRect/>
          </a:stretch>
        </p:blipFill>
        <p:spPr>
          <a:xfrm>
            <a:off x="175850" y="1477100"/>
            <a:ext cx="5158150" cy="3200400"/>
          </a:xfrm>
          <a:prstGeom prst="rect">
            <a:avLst/>
          </a:prstGeom>
          <a:noFill/>
          <a:ln>
            <a:noFill/>
          </a:ln>
        </p:spPr>
      </p:pic>
      <p:pic>
        <p:nvPicPr>
          <p:cNvPr id="514" name="Google Shape;514;p73"/>
          <p:cNvPicPr preferRelativeResize="0"/>
          <p:nvPr/>
        </p:nvPicPr>
        <p:blipFill>
          <a:blip r:embed="rId4">
            <a:alphaModFix/>
          </a:blip>
          <a:stretch>
            <a:fillRect/>
          </a:stretch>
        </p:blipFill>
        <p:spPr>
          <a:xfrm>
            <a:off x="5509225" y="1477100"/>
            <a:ext cx="6389701" cy="45163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Thoughts? Questions?</a:t>
            </a:r>
            <a:endParaRPr/>
          </a:p>
        </p:txBody>
      </p:sp>
      <p:pic>
        <p:nvPicPr>
          <p:cNvPr id="520" name="Google Shape;520;p74"/>
          <p:cNvPicPr preferRelativeResize="0"/>
          <p:nvPr/>
        </p:nvPicPr>
        <p:blipFill>
          <a:blip r:embed="rId3">
            <a:alphaModFix/>
          </a:blip>
          <a:stretch>
            <a:fillRect/>
          </a:stretch>
        </p:blipFill>
        <p:spPr>
          <a:xfrm>
            <a:off x="5529275" y="2129000"/>
            <a:ext cx="3995725" cy="4728998"/>
          </a:xfrm>
          <a:prstGeom prst="rect">
            <a:avLst/>
          </a:prstGeom>
          <a:noFill/>
          <a:ln>
            <a:noFill/>
          </a:ln>
        </p:spPr>
      </p:pic>
      <p:pic>
        <p:nvPicPr>
          <p:cNvPr id="521" name="Google Shape;521;p74"/>
          <p:cNvPicPr preferRelativeResize="0"/>
          <p:nvPr/>
        </p:nvPicPr>
        <p:blipFill>
          <a:blip r:embed="rId4">
            <a:alphaModFix/>
          </a:blip>
          <a:stretch>
            <a:fillRect/>
          </a:stretch>
        </p:blipFill>
        <p:spPr>
          <a:xfrm>
            <a:off x="152400" y="1843225"/>
            <a:ext cx="5224474" cy="391835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75"/>
          <p:cNvPicPr preferRelativeResize="0"/>
          <p:nvPr/>
        </p:nvPicPr>
        <p:blipFill rotWithShape="1">
          <a:blip r:embed="rId3">
            <a:alphaModFix/>
          </a:blip>
          <a:srcRect b="0" l="0" r="0" t="0"/>
          <a:stretch/>
        </p:blipFill>
        <p:spPr>
          <a:xfrm>
            <a:off x="0" y="5771711"/>
            <a:ext cx="12192001" cy="1086289"/>
          </a:xfrm>
          <a:prstGeom prst="rect">
            <a:avLst/>
          </a:prstGeom>
          <a:noFill/>
          <a:ln>
            <a:noFill/>
          </a:ln>
        </p:spPr>
      </p:pic>
      <p:pic>
        <p:nvPicPr>
          <p:cNvPr id="527" name="Google Shape;527;p75"/>
          <p:cNvPicPr preferRelativeResize="0"/>
          <p:nvPr/>
        </p:nvPicPr>
        <p:blipFill rotWithShape="1">
          <a:blip r:embed="rId4">
            <a:alphaModFix/>
          </a:blip>
          <a:srcRect b="0" l="0" r="0" t="0"/>
          <a:stretch/>
        </p:blipFill>
        <p:spPr>
          <a:xfrm>
            <a:off x="115910" y="81480"/>
            <a:ext cx="3568990" cy="987467"/>
          </a:xfrm>
          <a:prstGeom prst="rect">
            <a:avLst/>
          </a:prstGeom>
          <a:noFill/>
          <a:ln>
            <a:noFill/>
          </a:ln>
        </p:spPr>
      </p:pic>
      <p:sp>
        <p:nvSpPr>
          <p:cNvPr id="528" name="Google Shape;528;p75"/>
          <p:cNvSpPr txBox="1"/>
          <p:nvPr/>
        </p:nvSpPr>
        <p:spPr>
          <a:xfrm>
            <a:off x="855871" y="853500"/>
            <a:ext cx="27747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EB Garamond"/>
                <a:ea typeface="EB Garamond"/>
                <a:cs typeface="EB Garamond"/>
                <a:sym typeface="EB Garamond"/>
              </a:rPr>
              <a:t>July 13-15, 2021</a:t>
            </a:r>
            <a:endParaRPr b="0" i="0" sz="1400" u="none" cap="none" strike="noStrike">
              <a:solidFill>
                <a:srgbClr val="000000"/>
              </a:solidFill>
              <a:latin typeface="EB Garamond"/>
              <a:ea typeface="EB Garamond"/>
              <a:cs typeface="EB Garamond"/>
              <a:sym typeface="EB Garamond"/>
            </a:endParaRPr>
          </a:p>
        </p:txBody>
      </p:sp>
      <p:pic>
        <p:nvPicPr>
          <p:cNvPr id="529" name="Google Shape;529;p75"/>
          <p:cNvPicPr preferRelativeResize="0"/>
          <p:nvPr/>
        </p:nvPicPr>
        <p:blipFill rotWithShape="1">
          <a:blip r:embed="rId5">
            <a:alphaModFix/>
          </a:blip>
          <a:srcRect b="0" l="0" r="0" t="0"/>
          <a:stretch/>
        </p:blipFill>
        <p:spPr>
          <a:xfrm>
            <a:off x="4813400" y="1897950"/>
            <a:ext cx="2056850" cy="2070750"/>
          </a:xfrm>
          <a:prstGeom prst="rect">
            <a:avLst/>
          </a:prstGeom>
          <a:noFill/>
          <a:ln>
            <a:noFill/>
          </a:ln>
        </p:spPr>
      </p:pic>
      <p:sp>
        <p:nvSpPr>
          <p:cNvPr id="530" name="Google Shape;530;p75"/>
          <p:cNvSpPr txBox="1"/>
          <p:nvPr/>
        </p:nvSpPr>
        <p:spPr>
          <a:xfrm>
            <a:off x="2512675" y="4152000"/>
            <a:ext cx="77439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Don’t forget to complete a session evaluation!</a:t>
            </a:r>
            <a:endParaRPr b="1"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https://www.surveymonkey.com/r/2021SIMposiumEvals</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4000">
                <a:latin typeface="Open Sans"/>
                <a:ea typeface="Open Sans"/>
                <a:cs typeface="Open Sans"/>
                <a:sym typeface="Open Sans"/>
              </a:rPr>
              <a:t>Achievement Data from 1970’s-2020’s  </a:t>
            </a:r>
            <a:endParaRPr/>
          </a:p>
        </p:txBody>
      </p:sp>
      <p:pic>
        <p:nvPicPr>
          <p:cNvPr id="127" name="Google Shape;127;p26"/>
          <p:cNvPicPr preferRelativeResize="0"/>
          <p:nvPr/>
        </p:nvPicPr>
        <p:blipFill>
          <a:blip r:embed="rId3">
            <a:alphaModFix/>
          </a:blip>
          <a:stretch>
            <a:fillRect/>
          </a:stretch>
        </p:blipFill>
        <p:spPr>
          <a:xfrm>
            <a:off x="399450" y="2034750"/>
            <a:ext cx="6824274" cy="4365600"/>
          </a:xfrm>
          <a:prstGeom prst="rect">
            <a:avLst/>
          </a:prstGeom>
          <a:noFill/>
          <a:ln>
            <a:noFill/>
          </a:ln>
        </p:spPr>
      </p:pic>
      <p:pic>
        <p:nvPicPr>
          <p:cNvPr id="128" name="Google Shape;128;p26"/>
          <p:cNvPicPr preferRelativeResize="0"/>
          <p:nvPr/>
        </p:nvPicPr>
        <p:blipFill>
          <a:blip r:embed="rId4">
            <a:alphaModFix/>
          </a:blip>
          <a:stretch>
            <a:fillRect/>
          </a:stretch>
        </p:blipFill>
        <p:spPr>
          <a:xfrm>
            <a:off x="6704400" y="1690825"/>
            <a:ext cx="5324200" cy="4706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7"/>
          <p:cNvSpPr txBox="1"/>
          <p:nvPr>
            <p:ph type="title"/>
          </p:nvPr>
        </p:nvSpPr>
        <p:spPr>
          <a:xfrm>
            <a:off x="838200" y="365125"/>
            <a:ext cx="10515600" cy="798900"/>
          </a:xfrm>
          <a:prstGeom prst="rect">
            <a:avLst/>
          </a:prstGeom>
        </p:spPr>
        <p:txBody>
          <a:bodyPr anchorCtr="0" anchor="ctr" bIns="45700" lIns="91425" spcFirstLastPara="1" rIns="91425" wrap="square" tIns="45700">
            <a:normAutofit fontScale="90000"/>
          </a:bodyPr>
          <a:lstStyle/>
          <a:p>
            <a:pPr indent="0" lvl="0" marL="0" rtl="0" algn="l">
              <a:spcBef>
                <a:spcPts val="1000"/>
              </a:spcBef>
              <a:spcAft>
                <a:spcPts val="0"/>
              </a:spcAft>
              <a:buClr>
                <a:schemeClr val="dk1"/>
              </a:buClr>
              <a:buSzPct val="39285"/>
              <a:buFont typeface="Arial"/>
              <a:buNone/>
            </a:pPr>
            <a:r>
              <a:rPr lang="en-US" sz="2800"/>
              <a:t>A different way to look at similar data - what do you notice? </a:t>
            </a:r>
            <a:endParaRPr sz="2800"/>
          </a:p>
          <a:p>
            <a:pPr indent="0" lvl="0" marL="0" rtl="0" algn="l">
              <a:spcBef>
                <a:spcPts val="0"/>
              </a:spcBef>
              <a:spcAft>
                <a:spcPts val="0"/>
              </a:spcAft>
              <a:buNone/>
            </a:pPr>
            <a:r>
              <a:t/>
            </a:r>
            <a:endParaRPr/>
          </a:p>
        </p:txBody>
      </p:sp>
      <p:pic>
        <p:nvPicPr>
          <p:cNvPr id="134" name="Google Shape;134;p27"/>
          <p:cNvPicPr preferRelativeResize="0"/>
          <p:nvPr/>
        </p:nvPicPr>
        <p:blipFill>
          <a:blip r:embed="rId3">
            <a:alphaModFix/>
          </a:blip>
          <a:stretch>
            <a:fillRect/>
          </a:stretch>
        </p:blipFill>
        <p:spPr>
          <a:xfrm>
            <a:off x="1113325" y="1065800"/>
            <a:ext cx="9273001" cy="5229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8"/>
          <p:cNvPicPr preferRelativeResize="0"/>
          <p:nvPr/>
        </p:nvPicPr>
        <p:blipFill rotWithShape="1">
          <a:blip r:embed="rId3">
            <a:alphaModFix/>
          </a:blip>
          <a:srcRect b="0" l="0" r="0" t="0"/>
          <a:stretch/>
        </p:blipFill>
        <p:spPr>
          <a:xfrm>
            <a:off x="0" y="193900"/>
            <a:ext cx="11970774" cy="6664100"/>
          </a:xfrm>
          <a:prstGeom prst="rect">
            <a:avLst/>
          </a:prstGeom>
          <a:noFill/>
          <a:ln>
            <a:noFill/>
          </a:ln>
        </p:spPr>
      </p:pic>
      <p:sp>
        <p:nvSpPr>
          <p:cNvPr id="140" name="Google Shape;140;p28"/>
          <p:cNvSpPr txBox="1"/>
          <p:nvPr/>
        </p:nvSpPr>
        <p:spPr>
          <a:xfrm>
            <a:off x="0" y="6427200"/>
            <a:ext cx="3999900" cy="430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  </a:t>
            </a:r>
            <a:r>
              <a:rPr b="0" i="1" lang="en-US" sz="1200" u="none" cap="none" strike="noStrike">
                <a:solidFill>
                  <a:srgbClr val="656F7A"/>
                </a:solidFill>
                <a:highlight>
                  <a:srgbClr val="FFFFFF"/>
                </a:highlight>
                <a:latin typeface="Arial"/>
                <a:ea typeface="Arial"/>
                <a:cs typeface="Arial"/>
                <a:sym typeface="Arial"/>
              </a:rPr>
              <a:t>© 2020, TNTP. All rights reserved</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txBox="1"/>
          <p:nvPr>
            <p:ph type="title"/>
          </p:nvPr>
        </p:nvSpPr>
        <p:spPr>
          <a:xfrm>
            <a:off x="838200" y="153376"/>
            <a:ext cx="10515600" cy="961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990"/>
              <a:buNone/>
            </a:pPr>
            <a:r>
              <a:rPr lang="en-US" sz="3200"/>
              <a:t>Big Findings and Ideas about </a:t>
            </a:r>
            <a:endParaRPr sz="3200"/>
          </a:p>
          <a:p>
            <a:pPr indent="0" lvl="0" marL="0" rtl="0" algn="l">
              <a:spcBef>
                <a:spcPts val="0"/>
              </a:spcBef>
              <a:spcAft>
                <a:spcPts val="0"/>
              </a:spcAft>
              <a:buSzPts val="990"/>
              <a:buNone/>
            </a:pPr>
            <a:r>
              <a:rPr lang="en-US" sz="3200"/>
              <a:t>Students who Struggle to Learn and Perform</a:t>
            </a:r>
            <a:endParaRPr sz="3200"/>
          </a:p>
        </p:txBody>
      </p:sp>
      <p:sp>
        <p:nvSpPr>
          <p:cNvPr id="146" name="Google Shape;146;p29"/>
          <p:cNvSpPr txBox="1"/>
          <p:nvPr>
            <p:ph idx="1" type="body"/>
          </p:nvPr>
        </p:nvSpPr>
        <p:spPr>
          <a:xfrm>
            <a:off x="371550" y="1253950"/>
            <a:ext cx="11455800" cy="5232300"/>
          </a:xfrm>
          <a:prstGeom prst="rect">
            <a:avLst/>
          </a:prstGeom>
        </p:spPr>
        <p:txBody>
          <a:bodyPr anchorCtr="0" anchor="t" bIns="45700" lIns="91425" spcFirstLastPara="1" rIns="91425" wrap="square" tIns="45700">
            <a:normAutofit fontScale="55000"/>
          </a:bodyPr>
          <a:lstStyle/>
          <a:p>
            <a:pPr indent="-375340" lvl="0" marL="457200" rtl="0" algn="l">
              <a:spcBef>
                <a:spcPts val="1000"/>
              </a:spcBef>
              <a:spcAft>
                <a:spcPts val="0"/>
              </a:spcAft>
              <a:buClr>
                <a:srgbClr val="38761D"/>
              </a:buClr>
              <a:buSzPct val="100000"/>
              <a:buChar char="★"/>
            </a:pPr>
            <a:r>
              <a:rPr lang="en-US" sz="4201">
                <a:solidFill>
                  <a:srgbClr val="38761D"/>
                </a:solidFill>
              </a:rPr>
              <a:t>Students struggle for different reasons and to different degrees</a:t>
            </a:r>
            <a:endParaRPr sz="4201">
              <a:solidFill>
                <a:srgbClr val="38761D"/>
              </a:solidFill>
            </a:endParaRPr>
          </a:p>
          <a:p>
            <a:pPr indent="0" lvl="0" marL="0" rtl="0" algn="l">
              <a:spcBef>
                <a:spcPts val="1000"/>
              </a:spcBef>
              <a:spcAft>
                <a:spcPts val="0"/>
              </a:spcAft>
              <a:buNone/>
            </a:pPr>
            <a:r>
              <a:t/>
            </a:r>
            <a:endParaRPr sz="4201">
              <a:solidFill>
                <a:srgbClr val="38761D"/>
              </a:solidFill>
            </a:endParaRPr>
          </a:p>
          <a:p>
            <a:pPr indent="-375340" lvl="0" marL="457200" rtl="0" algn="l">
              <a:spcBef>
                <a:spcPts val="1000"/>
              </a:spcBef>
              <a:spcAft>
                <a:spcPts val="0"/>
              </a:spcAft>
              <a:buClr>
                <a:srgbClr val="38761D"/>
              </a:buClr>
              <a:buSzPct val="100000"/>
              <a:buChar char="★"/>
            </a:pPr>
            <a:r>
              <a:rPr lang="en-US" sz="4201">
                <a:solidFill>
                  <a:srgbClr val="38761D"/>
                </a:solidFill>
              </a:rPr>
              <a:t>Overall these students are 2-4 years below grade level by 6th grade</a:t>
            </a:r>
            <a:endParaRPr sz="4201">
              <a:solidFill>
                <a:srgbClr val="38761D"/>
              </a:solidFill>
            </a:endParaRPr>
          </a:p>
          <a:p>
            <a:pPr indent="0" lvl="0" marL="0" rtl="0" algn="l">
              <a:spcBef>
                <a:spcPts val="1000"/>
              </a:spcBef>
              <a:spcAft>
                <a:spcPts val="0"/>
              </a:spcAft>
              <a:buNone/>
            </a:pPr>
            <a:r>
              <a:t/>
            </a:r>
            <a:endParaRPr sz="4201">
              <a:solidFill>
                <a:srgbClr val="38761D"/>
              </a:solidFill>
            </a:endParaRPr>
          </a:p>
          <a:p>
            <a:pPr indent="-375340" lvl="0" marL="457200" rtl="0" algn="l">
              <a:spcBef>
                <a:spcPts val="1000"/>
              </a:spcBef>
              <a:spcAft>
                <a:spcPts val="0"/>
              </a:spcAft>
              <a:buClr>
                <a:srgbClr val="38761D"/>
              </a:buClr>
              <a:buSzPct val="100000"/>
              <a:buChar char="★"/>
            </a:pPr>
            <a:r>
              <a:rPr lang="en-US" sz="4201">
                <a:solidFill>
                  <a:srgbClr val="38761D"/>
                </a:solidFill>
              </a:rPr>
              <a:t>Instructional strategies/methods seem to be effective regardless of why the students have difficulty (but they may need targeted instruction)</a:t>
            </a:r>
            <a:endParaRPr sz="4201">
              <a:solidFill>
                <a:srgbClr val="38761D"/>
              </a:solidFill>
            </a:endParaRPr>
          </a:p>
          <a:p>
            <a:pPr indent="0" lvl="0" marL="0" rtl="0" algn="l">
              <a:spcBef>
                <a:spcPts val="1000"/>
              </a:spcBef>
              <a:spcAft>
                <a:spcPts val="0"/>
              </a:spcAft>
              <a:buNone/>
            </a:pPr>
            <a:r>
              <a:t/>
            </a:r>
            <a:endParaRPr sz="4201">
              <a:solidFill>
                <a:srgbClr val="38761D"/>
              </a:solidFill>
            </a:endParaRPr>
          </a:p>
          <a:p>
            <a:pPr indent="-375340" lvl="0" marL="457200" rtl="0" algn="l">
              <a:spcBef>
                <a:spcPts val="1000"/>
              </a:spcBef>
              <a:spcAft>
                <a:spcPts val="0"/>
              </a:spcAft>
              <a:buClr>
                <a:srgbClr val="38761D"/>
              </a:buClr>
              <a:buSzPct val="100000"/>
              <a:buChar char="★"/>
            </a:pPr>
            <a:r>
              <a:rPr lang="en-US" sz="4201">
                <a:solidFill>
                  <a:srgbClr val="38761D"/>
                </a:solidFill>
              </a:rPr>
              <a:t>Students benefit from learning strategies they can use to learn and perform</a:t>
            </a:r>
            <a:endParaRPr sz="4201">
              <a:solidFill>
                <a:srgbClr val="38761D"/>
              </a:solidFill>
            </a:endParaRPr>
          </a:p>
          <a:p>
            <a:pPr indent="0" lvl="0" marL="0" rtl="0" algn="l">
              <a:spcBef>
                <a:spcPts val="1000"/>
              </a:spcBef>
              <a:spcAft>
                <a:spcPts val="0"/>
              </a:spcAft>
              <a:buNone/>
            </a:pPr>
            <a:r>
              <a:t/>
            </a:r>
            <a:endParaRPr sz="4201">
              <a:solidFill>
                <a:srgbClr val="38761D"/>
              </a:solidFill>
            </a:endParaRPr>
          </a:p>
          <a:p>
            <a:pPr indent="-375340" lvl="0" marL="457200" rtl="0" algn="l">
              <a:spcBef>
                <a:spcPts val="1000"/>
              </a:spcBef>
              <a:spcAft>
                <a:spcPts val="0"/>
              </a:spcAft>
              <a:buClr>
                <a:srgbClr val="38761D"/>
              </a:buClr>
              <a:buSzPct val="100000"/>
              <a:buChar char="★"/>
            </a:pPr>
            <a:r>
              <a:rPr lang="en-US" sz="4201">
                <a:solidFill>
                  <a:srgbClr val="38761D"/>
                </a:solidFill>
              </a:rPr>
              <a:t>Good news - the same methods can often help students regardless of the reason they have difficulty and we can scaffold learning while they are learning to read and write (and most can be used in virtual/online environments)</a:t>
            </a:r>
            <a:endParaRPr sz="4201">
              <a:solidFill>
                <a:srgbClr val="38761D"/>
              </a:solidFill>
            </a:endParaRPr>
          </a:p>
          <a:p>
            <a:pPr indent="0" lvl="0" marL="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10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1000"/>
                                        <p:tgtEl>
                                          <p:spTgt spid="1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Effect filter="fade" transition="in">
                                      <p:cBhvr>
                                        <p:cTn dur="1000"/>
                                        <p:tgtEl>
                                          <p:spTgt spid="1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Effect filter="fade" transition="in">
                                      <p:cBhvr>
                                        <p:cTn dur="1000"/>
                                        <p:tgtEl>
                                          <p:spTgt spid="14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6" st="6"/>
                                            </p:txEl>
                                          </p:spTgt>
                                        </p:tgtEl>
                                        <p:attrNameLst>
                                          <p:attrName>style.visibility</p:attrName>
                                        </p:attrNameLst>
                                      </p:cBhvr>
                                      <p:to>
                                        <p:strVal val="visible"/>
                                      </p:to>
                                    </p:set>
                                    <p:animEffect filter="fade" transition="in">
                                      <p:cBhvr>
                                        <p:cTn dur="1000"/>
                                        <p:tgtEl>
                                          <p:spTgt spid="14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7" st="7"/>
                                            </p:txEl>
                                          </p:spTgt>
                                        </p:tgtEl>
                                        <p:attrNameLst>
                                          <p:attrName>style.visibility</p:attrName>
                                        </p:attrNameLst>
                                      </p:cBhvr>
                                      <p:to>
                                        <p:strVal val="visible"/>
                                      </p:to>
                                    </p:set>
                                    <p:animEffect filter="fade" transition="in">
                                      <p:cBhvr>
                                        <p:cTn dur="1000"/>
                                        <p:tgtEl>
                                          <p:spTgt spid="14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8" st="8"/>
                                            </p:txEl>
                                          </p:spTgt>
                                        </p:tgtEl>
                                        <p:attrNameLst>
                                          <p:attrName>style.visibility</p:attrName>
                                        </p:attrNameLst>
                                      </p:cBhvr>
                                      <p:to>
                                        <p:strVal val="visible"/>
                                      </p:to>
                                    </p:set>
                                    <p:animEffect filter="fade" transition="in">
                                      <p:cBhvr>
                                        <p:cTn dur="1000"/>
                                        <p:tgtEl>
                                          <p:spTgt spid="14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9" st="9"/>
                                            </p:txEl>
                                          </p:spTgt>
                                        </p:tgtEl>
                                        <p:attrNameLst>
                                          <p:attrName>style.visibility</p:attrName>
                                        </p:attrNameLst>
                                      </p:cBhvr>
                                      <p:to>
                                        <p:strVal val="visible"/>
                                      </p:to>
                                    </p:set>
                                    <p:animEffect filter="fade" transition="in">
                                      <p:cBhvr>
                                        <p:cTn dur="1000"/>
                                        <p:tgtEl>
                                          <p:spTgt spid="146">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