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62"/>
  </p:notesMasterIdLst>
  <p:sldIdLst>
    <p:sldId id="256" r:id="rId2"/>
    <p:sldId id="291" r:id="rId3"/>
    <p:sldId id="292" r:id="rId4"/>
    <p:sldId id="293" r:id="rId5"/>
    <p:sldId id="294" r:id="rId6"/>
    <p:sldId id="296" r:id="rId7"/>
    <p:sldId id="295" r:id="rId8"/>
    <p:sldId id="297" r:id="rId9"/>
    <p:sldId id="257" r:id="rId10"/>
    <p:sldId id="258" r:id="rId11"/>
    <p:sldId id="259" r:id="rId12"/>
    <p:sldId id="269" r:id="rId13"/>
    <p:sldId id="260" r:id="rId14"/>
    <p:sldId id="261" r:id="rId15"/>
    <p:sldId id="262" r:id="rId16"/>
    <p:sldId id="298" r:id="rId17"/>
    <p:sldId id="301" r:id="rId18"/>
    <p:sldId id="265" r:id="rId19"/>
    <p:sldId id="268" r:id="rId20"/>
    <p:sldId id="264" r:id="rId21"/>
    <p:sldId id="319" r:id="rId22"/>
    <p:sldId id="270" r:id="rId23"/>
    <p:sldId id="266" r:id="rId24"/>
    <p:sldId id="267" r:id="rId25"/>
    <p:sldId id="302" r:id="rId26"/>
    <p:sldId id="299" r:id="rId27"/>
    <p:sldId id="271" r:id="rId28"/>
    <p:sldId id="272" r:id="rId29"/>
    <p:sldId id="274" r:id="rId30"/>
    <p:sldId id="275" r:id="rId31"/>
    <p:sldId id="276" r:id="rId32"/>
    <p:sldId id="273" r:id="rId33"/>
    <p:sldId id="277" r:id="rId34"/>
    <p:sldId id="278" r:id="rId35"/>
    <p:sldId id="303" r:id="rId36"/>
    <p:sldId id="300" r:id="rId37"/>
    <p:sldId id="280" r:id="rId38"/>
    <p:sldId id="281" r:id="rId39"/>
    <p:sldId id="282" r:id="rId40"/>
    <p:sldId id="283" r:id="rId41"/>
    <p:sldId id="284" r:id="rId42"/>
    <p:sldId id="287" r:id="rId43"/>
    <p:sldId id="285" r:id="rId44"/>
    <p:sldId id="308" r:id="rId45"/>
    <p:sldId id="305" r:id="rId46"/>
    <p:sldId id="306" r:id="rId47"/>
    <p:sldId id="307" r:id="rId48"/>
    <p:sldId id="313" r:id="rId49"/>
    <p:sldId id="314" r:id="rId50"/>
    <p:sldId id="309" r:id="rId51"/>
    <p:sldId id="310" r:id="rId52"/>
    <p:sldId id="315" r:id="rId53"/>
    <p:sldId id="316" r:id="rId54"/>
    <p:sldId id="317" r:id="rId55"/>
    <p:sldId id="318" r:id="rId56"/>
    <p:sldId id="311" r:id="rId57"/>
    <p:sldId id="312" r:id="rId58"/>
    <p:sldId id="289" r:id="rId59"/>
    <p:sldId id="320" r:id="rId60"/>
    <p:sldId id="304" r:id="rId6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interSettings" Target="printerSettings/printerSettings1.bin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package" Target="../embeddings/Microsoft_Excel_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Jr High</c:v>
                </c:pt>
                <c:pt idx="1">
                  <c:v>Sr High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43.0</c:v>
                </c:pt>
                <c:pt idx="1">
                  <c:v>45.0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Jr High</c:v>
                </c:pt>
                <c:pt idx="1">
                  <c:v>Sr High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96.0</c:v>
                </c:pt>
                <c:pt idx="1">
                  <c:v>96.0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5742408"/>
        <c:axId val="-2085739432"/>
      </c:barChart>
      <c:catAx>
        <c:axId val="-2085742408"/>
        <c:scaling>
          <c:orientation val="minMax"/>
        </c:scaling>
        <c:delete val="0"/>
        <c:axPos val="b"/>
        <c:majorTickMark val="out"/>
        <c:minorTickMark val="none"/>
        <c:tickLblPos val="nextTo"/>
        <c:crossAx val="-2085739432"/>
        <c:crosses val="autoZero"/>
        <c:auto val="1"/>
        <c:lblAlgn val="ctr"/>
        <c:lblOffset val="100"/>
        <c:noMultiLvlLbl val="0"/>
      </c:catAx>
      <c:valAx>
        <c:axId val="-2085739432"/>
        <c:scaling>
          <c:orientation val="minMax"/>
          <c:max val="10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Mean</a:t>
                </a:r>
                <a:r>
                  <a:rPr lang="en-US" baseline="0" dirty="0" smtClean="0"/>
                  <a:t> P</a:t>
                </a:r>
                <a:r>
                  <a:rPr lang="en-US" dirty="0" smtClean="0"/>
                  <a:t>ercent</a:t>
                </a:r>
                <a:r>
                  <a:rPr lang="en-US" baseline="0" dirty="0" smtClean="0"/>
                  <a:t>age  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857424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Jr High</c:v>
                </c:pt>
                <c:pt idx="1">
                  <c:v>Sr High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17.0</c:v>
                </c:pt>
                <c:pt idx="1">
                  <c:v>22.0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Jr High</c:v>
                </c:pt>
                <c:pt idx="1">
                  <c:v>Sr High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93.0</c:v>
                </c:pt>
                <c:pt idx="1">
                  <c:v>96.0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5680168"/>
        <c:axId val="-2085677192"/>
      </c:barChart>
      <c:catAx>
        <c:axId val="-2085680168"/>
        <c:scaling>
          <c:orientation val="minMax"/>
        </c:scaling>
        <c:delete val="0"/>
        <c:axPos val="b"/>
        <c:majorTickMark val="out"/>
        <c:minorTickMark val="none"/>
        <c:tickLblPos val="nextTo"/>
        <c:crossAx val="-2085677192"/>
        <c:crosses val="autoZero"/>
        <c:auto val="1"/>
        <c:lblAlgn val="ctr"/>
        <c:lblOffset val="100"/>
        <c:noMultiLvlLbl val="0"/>
      </c:catAx>
      <c:valAx>
        <c:axId val="-2085677192"/>
        <c:scaling>
          <c:orientation val="minMax"/>
          <c:max val="10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Mean</a:t>
                </a:r>
                <a:r>
                  <a:rPr lang="en-US" baseline="0" dirty="0" smtClean="0"/>
                  <a:t> P</a:t>
                </a:r>
                <a:r>
                  <a:rPr lang="en-US" dirty="0" smtClean="0"/>
                  <a:t>ercent</a:t>
                </a:r>
                <a:r>
                  <a:rPr lang="en-US" baseline="0" dirty="0" smtClean="0"/>
                  <a:t>age of Prompts 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856801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Writing</c:v>
                </c:pt>
                <c:pt idx="1">
                  <c:v>Reading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46.0</c:v>
                </c:pt>
                <c:pt idx="1">
                  <c:v>63.0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Writing</c:v>
                </c:pt>
                <c:pt idx="1">
                  <c:v>Reading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86.0</c:v>
                </c:pt>
                <c:pt idx="1">
                  <c:v>58.0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8053128"/>
        <c:axId val="-2128055752"/>
      </c:barChart>
      <c:catAx>
        <c:axId val="-212805312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8055752"/>
        <c:crosses val="autoZero"/>
        <c:auto val="1"/>
        <c:lblAlgn val="ctr"/>
        <c:lblOffset val="100"/>
        <c:noMultiLvlLbl val="0"/>
      </c:catAx>
      <c:valAx>
        <c:axId val="-2128055752"/>
        <c:scaling>
          <c:orientation val="minMax"/>
          <c:max val="10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Mean</a:t>
                </a:r>
                <a:r>
                  <a:rPr lang="en-US" baseline="0" dirty="0" smtClean="0"/>
                  <a:t> P</a:t>
                </a:r>
                <a:r>
                  <a:rPr lang="en-US" dirty="0" smtClean="0"/>
                  <a:t>ercent</a:t>
                </a:r>
                <a:r>
                  <a:rPr lang="en-US" baseline="0" dirty="0" smtClean="0"/>
                  <a:t>age  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80531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Writing</c:v>
                </c:pt>
                <c:pt idx="1">
                  <c:v>Reading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38.0</c:v>
                </c:pt>
                <c:pt idx="1">
                  <c:v>38.0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Writing</c:v>
                </c:pt>
                <c:pt idx="1">
                  <c:v>Reading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84.0</c:v>
                </c:pt>
                <c:pt idx="1">
                  <c:v>33.0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6617960"/>
        <c:axId val="-2086614984"/>
      </c:barChart>
      <c:catAx>
        <c:axId val="-2086617960"/>
        <c:scaling>
          <c:orientation val="minMax"/>
        </c:scaling>
        <c:delete val="0"/>
        <c:axPos val="b"/>
        <c:majorTickMark val="out"/>
        <c:minorTickMark val="none"/>
        <c:tickLblPos val="nextTo"/>
        <c:crossAx val="-2086614984"/>
        <c:crosses val="autoZero"/>
        <c:auto val="1"/>
        <c:lblAlgn val="ctr"/>
        <c:lblOffset val="100"/>
        <c:noMultiLvlLbl val="0"/>
      </c:catAx>
      <c:valAx>
        <c:axId val="-2086614984"/>
        <c:scaling>
          <c:orientation val="minMax"/>
          <c:max val="10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Mean</a:t>
                </a:r>
                <a:r>
                  <a:rPr lang="en-US" baseline="0" dirty="0" smtClean="0"/>
                  <a:t> P</a:t>
                </a:r>
                <a:r>
                  <a:rPr lang="en-US" dirty="0" smtClean="0"/>
                  <a:t>ercent</a:t>
                </a:r>
                <a:r>
                  <a:rPr lang="en-US" baseline="0" dirty="0" smtClean="0"/>
                  <a:t>age of Prompts 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866179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Writing Grp</c:v>
                </c:pt>
                <c:pt idx="1">
                  <c:v>Reading Grp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44.0</c:v>
                </c:pt>
                <c:pt idx="1">
                  <c:v>44.0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Writing Grp</c:v>
                </c:pt>
                <c:pt idx="1">
                  <c:v>Reading Grp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78.0</c:v>
                </c:pt>
                <c:pt idx="1">
                  <c:v>50.0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2178872"/>
        <c:axId val="-2082175896"/>
      </c:barChart>
      <c:catAx>
        <c:axId val="-2082178872"/>
        <c:scaling>
          <c:orientation val="minMax"/>
        </c:scaling>
        <c:delete val="0"/>
        <c:axPos val="b"/>
        <c:majorTickMark val="out"/>
        <c:minorTickMark val="none"/>
        <c:tickLblPos val="nextTo"/>
        <c:crossAx val="-2082175896"/>
        <c:crosses val="autoZero"/>
        <c:auto val="1"/>
        <c:lblAlgn val="ctr"/>
        <c:lblOffset val="100"/>
        <c:noMultiLvlLbl val="0"/>
      </c:catAx>
      <c:valAx>
        <c:axId val="-2082175896"/>
        <c:scaling>
          <c:orientation val="minMax"/>
          <c:max val="10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Mean</a:t>
                </a:r>
                <a:r>
                  <a:rPr lang="en-US" baseline="0" dirty="0" smtClean="0"/>
                  <a:t> P</a:t>
                </a:r>
                <a:r>
                  <a:rPr lang="en-US" dirty="0" smtClean="0"/>
                  <a:t>ercent</a:t>
                </a:r>
                <a:r>
                  <a:rPr lang="en-US" baseline="0" dirty="0" smtClean="0"/>
                  <a:t>age of Points 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821788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Writing Grp</c:v>
                </c:pt>
                <c:pt idx="1">
                  <c:v>Reading Grp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18.0</c:v>
                </c:pt>
                <c:pt idx="1">
                  <c:v>18.0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Writing Grp</c:v>
                </c:pt>
                <c:pt idx="1">
                  <c:v>Reading Grp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95.0</c:v>
                </c:pt>
                <c:pt idx="1">
                  <c:v>18.0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2116664"/>
        <c:axId val="-2082113688"/>
      </c:barChart>
      <c:catAx>
        <c:axId val="-2082116664"/>
        <c:scaling>
          <c:orientation val="minMax"/>
        </c:scaling>
        <c:delete val="0"/>
        <c:axPos val="b"/>
        <c:majorTickMark val="out"/>
        <c:minorTickMark val="none"/>
        <c:tickLblPos val="nextTo"/>
        <c:crossAx val="-2082113688"/>
        <c:crosses val="autoZero"/>
        <c:auto val="1"/>
        <c:lblAlgn val="ctr"/>
        <c:lblOffset val="100"/>
        <c:noMultiLvlLbl val="0"/>
      </c:catAx>
      <c:valAx>
        <c:axId val="-2082113688"/>
        <c:scaling>
          <c:orientation val="minMax"/>
          <c:max val="10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Mean</a:t>
                </a:r>
                <a:r>
                  <a:rPr lang="en-US" baseline="0" dirty="0" smtClean="0"/>
                  <a:t> P</a:t>
                </a:r>
                <a:r>
                  <a:rPr lang="en-US" dirty="0" smtClean="0"/>
                  <a:t>ercent</a:t>
                </a:r>
                <a:r>
                  <a:rPr lang="en-US" baseline="0" dirty="0" smtClean="0"/>
                  <a:t>age of Points 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82116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63B5A-61A3-964B-8AC8-6525CFD13E2C}" type="datetimeFigureOut">
              <a:rPr lang="en-US" smtClean="0"/>
              <a:t>7/16/19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7E45A-369B-F04C-8528-4064E96CC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5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Once study had</a:t>
            </a:r>
            <a:r>
              <a:rPr lang="en-US" baseline="0" dirty="0" smtClean="0"/>
              <a:t> 8 students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7E45A-369B-F04C-8528-4064E96CC92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61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SWDs = 19</a:t>
            </a:r>
          </a:p>
          <a:p>
            <a:r>
              <a:rPr lang="en-US" dirty="0" smtClean="0"/>
              <a:t>Results showed differences</a:t>
            </a:r>
            <a:r>
              <a:rPr lang="en-US" baseline="0" dirty="0" smtClean="0"/>
              <a:t> between the Whole groups and between the subgroups of SWDs.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7E45A-369B-F04C-8528-4064E96CC92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63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ANCOVA compared the posttest scores of School A to the posttest scores of School B, while controlling for the pretest scores in each school.  School A posttest scores on this measure were significantly higher than the School B posttest scores. The effect size is very large.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5CF1D-BD93-F645-9A01-633627F59B0F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57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ANCOVA compared the posttest scores of School A to the posttest scores of School B, while controlling for the pretest scores in each school.  School A posttest scores on this measure were significantly higher than the School B posttest scores. The effect size is very large.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5CF1D-BD93-F645-9A01-633627F59B0F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57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ANCOVA compared the posttest scores of School A to the posttest scores of School B, while controlling for the pretest scores in each school.  School A posttest scores on this measure were significantly higher than the School B posttest scores. The effect size is very large.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5CF1D-BD93-F645-9A01-633627F59B0F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57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ANCOVA compared the posttest scores of School A to the posttest scores of School B, while controlling for the pretest scores in each school.  School A posttest scores on this measure were significantly higher than the School B posttest scores. The effect size is very large.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5CF1D-BD93-F645-9A01-633627F59B0F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57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ANCOVA compared the posttest scores of the writing group with the reading group.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5CF1D-BD93-F645-9A01-633627F59B0F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57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ANCOVA compared the posttest scores of the writing group with the reading group.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5CF1D-BD93-F645-9A01-633627F59B0F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57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03454A-39B8-2C4C-AF93-679E1FDC553A}" type="datetimeFigureOut">
              <a:rPr lang="en-US" smtClean="0"/>
              <a:t>7/16/19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454A-39B8-2C4C-AF93-679E1FDC553A}" type="datetimeFigureOut">
              <a:rPr lang="en-US" smtClean="0"/>
              <a:t>7/16/19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2239-5B45-B74E-B6B6-C54B838B3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454A-39B8-2C4C-AF93-679E1FDC553A}" type="datetimeFigureOut">
              <a:rPr lang="en-US" smtClean="0"/>
              <a:t>7/16/19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2239-5B45-B74E-B6B6-C54B838B3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454A-39B8-2C4C-AF93-679E1FDC553A}" type="datetimeFigureOut">
              <a:rPr lang="en-US" smtClean="0"/>
              <a:t>7/16/19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2239-5B45-B74E-B6B6-C54B838B3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454A-39B8-2C4C-AF93-679E1FDC553A}" type="datetimeFigureOut">
              <a:rPr lang="en-US" smtClean="0"/>
              <a:t>7/16/19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2239-5B45-B74E-B6B6-C54B838B3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454A-39B8-2C4C-AF93-679E1FDC553A}" type="datetimeFigureOut">
              <a:rPr lang="en-US" smtClean="0"/>
              <a:t>7/16/19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2239-5B45-B74E-B6B6-C54B838B3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03454A-39B8-2C4C-AF93-679E1FDC553A}" type="datetimeFigureOut">
              <a:rPr lang="en-US" smtClean="0"/>
              <a:t>7/16/19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454A-39B8-2C4C-AF93-679E1FDC553A}" type="datetimeFigureOut">
              <a:rPr lang="en-US" smtClean="0"/>
              <a:t>7/16/19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2239-5B45-B74E-B6B6-C54B838B357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454A-39B8-2C4C-AF93-679E1FDC553A}" type="datetimeFigureOut">
              <a:rPr lang="en-US" smtClean="0"/>
              <a:t>7/16/19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2239-5B45-B74E-B6B6-C54B838B3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454A-39B8-2C4C-AF93-679E1FDC553A}" type="datetimeFigureOut">
              <a:rPr lang="en-US" smtClean="0"/>
              <a:t>7/16/19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2239-5B45-B74E-B6B6-C54B838B357A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454A-39B8-2C4C-AF93-679E1FDC553A}" type="datetimeFigureOut">
              <a:rPr lang="en-US" smtClean="0"/>
              <a:t>7/16/19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2239-5B45-B74E-B6B6-C54B838B3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454A-39B8-2C4C-AF93-679E1FDC553A}" type="datetimeFigureOut">
              <a:rPr lang="en-US" smtClean="0"/>
              <a:t>7/16/19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2239-5B45-B74E-B6B6-C54B838B3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454A-39B8-2C4C-AF93-679E1FDC553A}" type="datetimeFigureOut">
              <a:rPr lang="en-US" smtClean="0"/>
              <a:t>7/16/19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E8C32239-5B45-B74E-B6B6-C54B838B3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DC03454A-39B8-2C4C-AF93-679E1FDC553A}" type="datetimeFigureOut">
              <a:rPr lang="en-US" smtClean="0"/>
              <a:t>7/16/19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E8C32239-5B45-B74E-B6B6-C54B838B357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Sentence-Writing Programs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badi MT Condensed Extra Bold"/>
                <a:cs typeface="Abadi MT Condensed Extra Bold"/>
              </a:rPr>
              <a:t>What does the research tell us?</a:t>
            </a:r>
            <a:endParaRPr lang="en-US" sz="2000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131095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Basic Frames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I want ____________.</a:t>
            </a:r>
          </a:p>
          <a:p>
            <a:r>
              <a:rPr lang="en-US" b="1" dirty="0" smtClean="0"/>
              <a:t>I see _____________.</a:t>
            </a:r>
          </a:p>
          <a:p>
            <a:pPr marL="0" indent="0">
              <a:buNone/>
            </a:pPr>
            <a:r>
              <a:rPr lang="en-US" b="1" dirty="0" smtClean="0"/>
              <a:t>(Students are prompted to fill in the blank with an article (“a,” “the”) and a noun.)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• The ______ is _______.</a:t>
            </a:r>
          </a:p>
          <a:p>
            <a:pPr marL="0" indent="0">
              <a:buNone/>
            </a:pPr>
            <a:r>
              <a:rPr lang="en-US" b="1" dirty="0" smtClean="0"/>
              <a:t>(Students are prompted to fill in the blanks with a noun and an adjective.)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10800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Software Program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Presents the students with:</a:t>
            </a:r>
          </a:p>
          <a:p>
            <a:pPr marL="0" indent="0">
              <a:buNone/>
            </a:pPr>
            <a:r>
              <a:rPr lang="en-US" b="1" dirty="0" smtClean="0"/>
              <a:t>        Word banks for filling in the blanks</a:t>
            </a:r>
          </a:p>
          <a:p>
            <a:pPr marL="0" indent="0">
              <a:buNone/>
            </a:pPr>
            <a:r>
              <a:rPr lang="en-US" b="1" dirty="0" smtClean="0"/>
              <a:t>        Picture for each frame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• a picture of candy (“I want candy.”)</a:t>
            </a:r>
          </a:p>
          <a:p>
            <a:pPr marL="0" indent="0">
              <a:buNone/>
            </a:pPr>
            <a:r>
              <a:rPr lang="en-US" b="1" dirty="0" smtClean="0"/>
              <a:t>              • a picture of a blue whale</a:t>
            </a:r>
          </a:p>
          <a:p>
            <a:pPr marL="0" indent="0">
              <a:buNone/>
            </a:pPr>
            <a:r>
              <a:rPr lang="en-US" b="1" dirty="0"/>
              <a:t>	 </a:t>
            </a:r>
            <a:r>
              <a:rPr lang="en-US" b="1" dirty="0" smtClean="0"/>
              <a:t>    (“The whale is blue.”)</a:t>
            </a:r>
          </a:p>
          <a:p>
            <a:pPr marL="0" indent="0">
              <a:buNone/>
            </a:pPr>
            <a:r>
              <a:rPr lang="en-US" b="1" dirty="0" smtClean="0"/>
              <a:t>         Buttons for clicking on words in sequence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97349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Program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899" y="1761565"/>
            <a:ext cx="5956050" cy="4289611"/>
          </a:xfrm>
        </p:spPr>
        <p:txBody>
          <a:bodyPr/>
          <a:lstStyle/>
          <a:p>
            <a:r>
              <a:rPr lang="en-US" b="1" dirty="0" smtClean="0"/>
              <a:t>One-on-one instruction</a:t>
            </a:r>
          </a:p>
          <a:p>
            <a:r>
              <a:rPr lang="en-US" b="1" dirty="0" smtClean="0"/>
              <a:t>Modeling</a:t>
            </a:r>
          </a:p>
          <a:p>
            <a:r>
              <a:rPr lang="en-US" b="1" dirty="0" smtClean="0"/>
              <a:t>Practice</a:t>
            </a:r>
          </a:p>
          <a:p>
            <a:r>
              <a:rPr lang="en-US" b="1" dirty="0" smtClean="0"/>
              <a:t>Feedback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62532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Prompts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“Write a sentence that tells me what you want.”  (“I want a ________.”)</a:t>
            </a:r>
          </a:p>
          <a:p>
            <a:r>
              <a:rPr lang="en-US" b="1" dirty="0" smtClean="0"/>
              <a:t>“Write a sentence that tells me what you see.”   (“I see a _________.”)</a:t>
            </a:r>
          </a:p>
          <a:p>
            <a:r>
              <a:rPr lang="en-US" b="1" dirty="0" smtClean="0"/>
              <a:t>“Write a sentence telling me about the _____.”  (“The ball is red.”)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199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 (N=3)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Students wrote more complete sentences after the instruction.</a:t>
            </a:r>
          </a:p>
          <a:p>
            <a:r>
              <a:rPr lang="en-US" b="1" dirty="0" smtClean="0"/>
              <a:t>They wrote three types of sentences.</a:t>
            </a:r>
          </a:p>
          <a:p>
            <a:r>
              <a:rPr lang="en-US" b="1" dirty="0" smtClean="0"/>
              <a:t>They generalized their responses by writing complete sentences for new items.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96881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Concepts Taught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Using articles with nouns</a:t>
            </a:r>
          </a:p>
          <a:p>
            <a:r>
              <a:rPr lang="en-US" b="1" dirty="0" smtClean="0"/>
              <a:t>Nouns as direct objects</a:t>
            </a:r>
          </a:p>
          <a:p>
            <a:r>
              <a:rPr lang="en-US" b="1" dirty="0" smtClean="0"/>
              <a:t>Adjectives corresponding to nouns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64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Issues??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35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Handout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57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Picture-Word Prompts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Datchuk</a:t>
            </a:r>
            <a:r>
              <a:rPr lang="en-US" b="1" dirty="0" smtClean="0"/>
              <a:t> and colleagues have conducted a series of studies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9673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Parts of a Picture-word Prompt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612" y="1761565"/>
            <a:ext cx="6443337" cy="428961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Subject or object</a:t>
            </a:r>
          </a:p>
          <a:p>
            <a:r>
              <a:rPr lang="en-US" sz="3200" b="1" dirty="0" smtClean="0"/>
              <a:t>Engaged in an activity</a:t>
            </a:r>
          </a:p>
          <a:p>
            <a:r>
              <a:rPr lang="en-US" sz="3200" b="1" dirty="0" smtClean="0"/>
              <a:t>Single words that can be used in the sentence about the picture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15514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“</a:t>
            </a:r>
            <a:r>
              <a:rPr lang="en-US" sz="3500" b="1" dirty="0" smtClean="0"/>
              <a:t>Research based</a:t>
            </a:r>
            <a:r>
              <a:rPr lang="en-US" b="1" dirty="0" smtClean="0"/>
              <a:t>” program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A program containing a package of instructional methods,  some of which have been shown to be effective (e.g., reinforcement).</a:t>
            </a:r>
          </a:p>
          <a:p>
            <a:pPr marL="0" indent="0">
              <a:buNone/>
            </a:pPr>
            <a:r>
              <a:rPr lang="en-US" b="1" dirty="0" smtClean="0"/>
              <a:t>• “</a:t>
            </a:r>
            <a:r>
              <a:rPr lang="en-US" sz="3500" b="1" dirty="0" smtClean="0"/>
              <a:t>Empirically validated</a:t>
            </a:r>
            <a:r>
              <a:rPr lang="en-US" b="1" dirty="0" smtClean="0"/>
              <a:t>” program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A program which has been validated in a methodologically sound research study which has been published.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706451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</a:t>
            </a:r>
            <a:br>
              <a:rPr lang="en-US" b="1" dirty="0" smtClean="0"/>
            </a:br>
            <a:r>
              <a:rPr lang="en-US" b="1" dirty="0" smtClean="0"/>
              <a:t>Picture-word Prompt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448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461" y="140480"/>
            <a:ext cx="5223078" cy="657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81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</a:t>
            </a:r>
            <a:r>
              <a:rPr lang="en-US" b="1" dirty="0" smtClean="0"/>
              <a:t>he Program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872" y="1761565"/>
            <a:ext cx="6207077" cy="4289611"/>
          </a:xfrm>
        </p:spPr>
        <p:txBody>
          <a:bodyPr/>
          <a:lstStyle/>
          <a:p>
            <a:r>
              <a:rPr lang="en-US" b="1" dirty="0" smtClean="0"/>
              <a:t>One-on-one instruction</a:t>
            </a:r>
          </a:p>
          <a:p>
            <a:r>
              <a:rPr lang="en-US" b="1" dirty="0" smtClean="0"/>
              <a:t>Picture-word Prompts</a:t>
            </a:r>
          </a:p>
          <a:p>
            <a:r>
              <a:rPr lang="en-US" b="1" dirty="0" smtClean="0"/>
              <a:t>Model-lead-test Steps</a:t>
            </a:r>
          </a:p>
          <a:p>
            <a:r>
              <a:rPr lang="en-US" b="1" dirty="0" smtClean="0"/>
              <a:t>Timed practice </a:t>
            </a:r>
          </a:p>
          <a:p>
            <a:r>
              <a:rPr lang="en-US" b="1" dirty="0" smtClean="0"/>
              <a:t>Goal setting</a:t>
            </a:r>
          </a:p>
          <a:p>
            <a:r>
              <a:rPr lang="en-US" b="1" dirty="0" smtClean="0"/>
              <a:t>Feedback &amp; error correction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372156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 (N=3)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Students wrote more complete word sequences within 1 minute</a:t>
            </a:r>
          </a:p>
          <a:p>
            <a:r>
              <a:rPr lang="en-US" b="1" dirty="0" smtClean="0"/>
              <a:t>Students wrote fewer incomplete word sequences within 1 minute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394807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Concepts Taught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Capital letter</a:t>
            </a:r>
          </a:p>
          <a:p>
            <a:r>
              <a:rPr lang="en-US" b="1" dirty="0" smtClean="0"/>
              <a:t>Period</a:t>
            </a:r>
          </a:p>
          <a:p>
            <a:r>
              <a:rPr lang="en-US" b="1" dirty="0" smtClean="0"/>
              <a:t>Subject (part that names someone or something)</a:t>
            </a:r>
          </a:p>
          <a:p>
            <a:r>
              <a:rPr lang="en-US" b="1" dirty="0" smtClean="0"/>
              <a:t>Predicate (part that tells more)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6891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Handout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587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Issues??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582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Sentence Combining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Saddler and colleagues have published several studies.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523592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Students are given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Two independent clauses</a:t>
            </a:r>
          </a:p>
          <a:p>
            <a:r>
              <a:rPr lang="en-US" b="1" dirty="0" smtClean="0"/>
              <a:t>Connector words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adjectives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phrases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conjunctions (but &amp; because)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643690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with adjectives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room was dark.</a:t>
            </a:r>
          </a:p>
          <a:p>
            <a:r>
              <a:rPr lang="en-US" b="1" dirty="0" smtClean="0"/>
              <a:t>The room was small.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Combined sentence: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The room was dark and small.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3375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482" y="0"/>
            <a:ext cx="7570787" cy="1411941"/>
          </a:xfrm>
        </p:spPr>
        <p:txBody>
          <a:bodyPr/>
          <a:lstStyle/>
          <a:p>
            <a:r>
              <a:rPr lang="en-US" b="1" dirty="0" smtClean="0"/>
              <a:t>Three Ways to Determine Value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4574" y="1600200"/>
            <a:ext cx="6232226" cy="45259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Statistical significance</a:t>
            </a:r>
          </a:p>
          <a:p>
            <a:r>
              <a:rPr lang="en-US" sz="3200" b="1" dirty="0" smtClean="0"/>
              <a:t>Effect size</a:t>
            </a:r>
          </a:p>
          <a:p>
            <a:r>
              <a:rPr lang="en-US" sz="3200" b="1" dirty="0" smtClean="0"/>
              <a:t>Social significance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585426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with phrase embedding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The ground shook.</a:t>
            </a:r>
          </a:p>
          <a:p>
            <a:r>
              <a:rPr lang="en-US" b="1" dirty="0" smtClean="0"/>
              <a:t>The ground was </a:t>
            </a:r>
            <a:r>
              <a:rPr lang="en-US" b="1" u="sng" dirty="0" smtClean="0"/>
              <a:t>around the mountain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The mountain was </a:t>
            </a:r>
            <a:r>
              <a:rPr lang="en-US" b="1" u="sng" dirty="0" smtClean="0"/>
              <a:t>tall.</a:t>
            </a:r>
          </a:p>
          <a:p>
            <a:pPr marL="0" indent="0">
              <a:buNone/>
            </a:pPr>
            <a:endParaRPr lang="en-US" b="1" u="sng" dirty="0" smtClean="0"/>
          </a:p>
          <a:p>
            <a:r>
              <a:rPr lang="en-US" b="1" dirty="0" smtClean="0"/>
              <a:t>Combined sentence: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The ground around the tall mountain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shook.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872398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with Connector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They landed in the water.</a:t>
            </a:r>
          </a:p>
          <a:p>
            <a:r>
              <a:rPr lang="en-US" b="1" dirty="0" smtClean="0"/>
              <a:t>The water was swirling.</a:t>
            </a:r>
          </a:p>
          <a:p>
            <a:r>
              <a:rPr lang="en-US" b="1" dirty="0" smtClean="0"/>
              <a:t>They did not sink.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Combined sentence:</a:t>
            </a:r>
          </a:p>
          <a:p>
            <a:pPr marL="349250" lvl="1" indent="0">
              <a:buNone/>
            </a:pPr>
            <a:endParaRPr lang="en-US" b="1" dirty="0"/>
          </a:p>
          <a:p>
            <a:pPr marL="349250" lvl="1" indent="0">
              <a:buNone/>
            </a:pPr>
            <a:r>
              <a:rPr lang="en-US" b="1" dirty="0" smtClean="0"/>
              <a:t>They landed in the swirling water but they did not sink.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4108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Instruction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</a:p>
          <a:p>
            <a:r>
              <a:rPr lang="en-US" b="1" dirty="0" smtClean="0"/>
              <a:t>Models of combining sentences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Each lesson focused on one type.</a:t>
            </a:r>
          </a:p>
          <a:p>
            <a:r>
              <a:rPr lang="en-US" b="1" dirty="0" smtClean="0"/>
              <a:t>Oral guided practice</a:t>
            </a:r>
          </a:p>
          <a:p>
            <a:r>
              <a:rPr lang="en-US" b="1" dirty="0" smtClean="0"/>
              <a:t>Written guided practice</a:t>
            </a:r>
          </a:p>
          <a:p>
            <a:r>
              <a:rPr lang="en-US" b="1" dirty="0" smtClean="0"/>
              <a:t>Student ratings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2675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 (N=6)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Mean scores on the Sentence Combining Subtest of the TOWL-3 increased from 6.3 to 11.5.</a:t>
            </a:r>
          </a:p>
          <a:p>
            <a:r>
              <a:rPr lang="en-US" b="1" dirty="0" smtClean="0"/>
              <a:t>T-unit length per sentence increased for all students (sentences were more complex).</a:t>
            </a:r>
          </a:p>
          <a:p>
            <a:r>
              <a:rPr lang="en-US" b="1" dirty="0" smtClean="0"/>
              <a:t>The number of combining constructions increased for several students. Adjectives were the most used.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8884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Concepts Taught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Adjectives</a:t>
            </a:r>
          </a:p>
          <a:p>
            <a:r>
              <a:rPr lang="en-US" b="1" dirty="0" smtClean="0"/>
              <a:t>Phrases</a:t>
            </a:r>
          </a:p>
          <a:p>
            <a:r>
              <a:rPr lang="en-US" b="1" dirty="0" smtClean="0"/>
              <a:t>Compound sentences with “but” (but no comma)</a:t>
            </a:r>
          </a:p>
          <a:p>
            <a:r>
              <a:rPr lang="en-US" b="1" dirty="0" smtClean="0"/>
              <a:t>Complex sentences with “because”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568838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Handout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58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Issues??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060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Strategic Instruction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Several studies have been conducted by researchers associated with the KU-CRL and Edge Enterprises, Inc.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256864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Five Programs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Fundamentals of the Sentence Writing Strategy</a:t>
            </a:r>
          </a:p>
          <a:p>
            <a:r>
              <a:rPr lang="en-US" b="1" dirty="0" smtClean="0"/>
              <a:t>Proficiency in the Sentence Writing Strategy</a:t>
            </a:r>
          </a:p>
          <a:p>
            <a:r>
              <a:rPr lang="en-US" b="1" dirty="0" smtClean="0"/>
              <a:t>The Commas Strategies Program (CD)</a:t>
            </a:r>
          </a:p>
          <a:p>
            <a:r>
              <a:rPr lang="en-US" b="1" dirty="0" smtClean="0"/>
              <a:t>The Punctuation Strategies Program (CD)</a:t>
            </a:r>
          </a:p>
          <a:p>
            <a:r>
              <a:rPr lang="en-US" b="1" dirty="0" smtClean="0"/>
              <a:t>Fundamentals of Paragraph Writing (CD)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905043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Instruction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0730" y="1761565"/>
            <a:ext cx="5882219" cy="4289611"/>
          </a:xfrm>
        </p:spPr>
        <p:txBody>
          <a:bodyPr/>
          <a:lstStyle/>
          <a:p>
            <a:r>
              <a:rPr lang="en-US" b="1" dirty="0" smtClean="0"/>
              <a:t>Describe</a:t>
            </a:r>
          </a:p>
          <a:p>
            <a:r>
              <a:rPr lang="en-US" b="1" dirty="0" smtClean="0"/>
              <a:t>Model</a:t>
            </a:r>
          </a:p>
          <a:p>
            <a:r>
              <a:rPr lang="en-US" b="1" dirty="0" smtClean="0"/>
              <a:t>Verbal Practice</a:t>
            </a:r>
          </a:p>
          <a:p>
            <a:r>
              <a:rPr lang="en-US" b="1" dirty="0" smtClean="0"/>
              <a:t>Guided Practice</a:t>
            </a:r>
          </a:p>
          <a:p>
            <a:r>
              <a:rPr lang="en-US" b="1" dirty="0" smtClean="0"/>
              <a:t>Independent Practice</a:t>
            </a:r>
          </a:p>
          <a:p>
            <a:r>
              <a:rPr lang="en-US" b="1" dirty="0" smtClean="0"/>
              <a:t>Generalization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09838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Statistical Significance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Probability is less than .05 that two groups are the same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46541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Fundamentals Results  (N=113)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Bui Study: Fundamentals of Sentence Writing-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Fifth-grade classes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u="sng" dirty="0"/>
              <a:t>W</a:t>
            </a:r>
            <a:r>
              <a:rPr lang="en-US" b="1" u="sng" dirty="0" smtClean="0"/>
              <a:t>hole group difference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Complicated sentences: ES </a:t>
            </a:r>
            <a:r>
              <a:rPr lang="en-US" b="1" dirty="0"/>
              <a:t>=</a:t>
            </a:r>
            <a:r>
              <a:rPr lang="en-US" b="1" dirty="0" smtClean="0"/>
              <a:t> .222  (.14 is large)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u="sng" dirty="0" smtClean="0"/>
              <a:t>LD subgroup difference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b="1" dirty="0"/>
              <a:t>	 </a:t>
            </a:r>
            <a:r>
              <a:rPr lang="en-US" b="1" dirty="0" smtClean="0"/>
              <a:t>Complete sentences: ES = .699 (very large)</a:t>
            </a:r>
          </a:p>
          <a:p>
            <a:pPr marL="0" indent="0">
              <a:buNone/>
            </a:pPr>
            <a:r>
              <a:rPr lang="en-US" b="1" dirty="0"/>
              <a:t>	 </a:t>
            </a:r>
            <a:r>
              <a:rPr lang="en-US" b="1" dirty="0" smtClean="0"/>
              <a:t>Complicated sentences: ES = .22 (large)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100122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Proficiency Results (N=9)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Schmidt study: Proficiency in Sentence Writing</a:t>
            </a:r>
          </a:p>
          <a:p>
            <a:pPr marL="0" indent="0">
              <a:buNone/>
            </a:pPr>
            <a:r>
              <a:rPr lang="en-US" b="1" dirty="0" smtClean="0"/>
              <a:t>High school students with LD (grades 10, 11, 12)</a:t>
            </a:r>
          </a:p>
          <a:p>
            <a:pPr marL="0" indent="0">
              <a:buNone/>
            </a:pPr>
            <a:r>
              <a:rPr lang="en-US" b="1" u="sng" dirty="0" smtClean="0"/>
              <a:t>Complete sentences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b="1" dirty="0" smtClean="0"/>
              <a:t>Social Significance: Growth from 70% to 94%</a:t>
            </a:r>
          </a:p>
          <a:p>
            <a:pPr marL="0" indent="0">
              <a:buNone/>
            </a:pPr>
            <a:r>
              <a:rPr lang="en-US" b="1" u="sng" dirty="0" smtClean="0"/>
              <a:t>Complicated sentences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b="1" dirty="0" smtClean="0"/>
              <a:t>Social Significance: Growth from 0% to 40%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093875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Sentence Results with Commas Strategies CD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Construction of complicated sentences</a:t>
            </a:r>
          </a:p>
          <a:p>
            <a:r>
              <a:rPr lang="en-US" b="1" dirty="0" smtClean="0"/>
              <a:t>Statistically significant difference between experimental and control students p&lt;.001</a:t>
            </a:r>
          </a:p>
          <a:p>
            <a:r>
              <a:rPr lang="en-US" b="1" dirty="0" smtClean="0"/>
              <a:t>Middle </a:t>
            </a:r>
            <a:r>
              <a:rPr lang="en-US" b="1" dirty="0" err="1" smtClean="0"/>
              <a:t>schoolers</a:t>
            </a:r>
            <a:r>
              <a:rPr lang="en-US" b="1" dirty="0" smtClean="0"/>
              <a:t>: Effect size d = 5.653</a:t>
            </a:r>
          </a:p>
          <a:p>
            <a:r>
              <a:rPr lang="en-US" b="1" dirty="0" smtClean="0"/>
              <a:t>High </a:t>
            </a:r>
            <a:r>
              <a:rPr lang="en-US" b="1" dirty="0" err="1" smtClean="0"/>
              <a:t>schoolers</a:t>
            </a:r>
            <a:r>
              <a:rPr lang="en-US" b="1" dirty="0" smtClean="0"/>
              <a:t>: Effect size d = 6.360</a:t>
            </a:r>
          </a:p>
          <a:p>
            <a:r>
              <a:rPr lang="en-US" b="1" dirty="0" smtClean="0"/>
              <a:t>Socially significant: </a:t>
            </a:r>
            <a:r>
              <a:rPr lang="en-US" b="1" dirty="0"/>
              <a:t>G</a:t>
            </a:r>
            <a:r>
              <a:rPr lang="en-US" b="1" dirty="0" smtClean="0"/>
              <a:t>rowth from 11% to 91%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040036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949458" cy="1411941"/>
          </a:xfrm>
        </p:spPr>
        <p:txBody>
          <a:bodyPr/>
          <a:lstStyle/>
          <a:p>
            <a:r>
              <a:rPr lang="en-US" b="1" dirty="0" smtClean="0"/>
              <a:t>Sentence Results with Punctuation Strategies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Construction of complicated sentences</a:t>
            </a:r>
          </a:p>
          <a:p>
            <a:r>
              <a:rPr lang="en-US" b="1" dirty="0" smtClean="0"/>
              <a:t>Statistically significant difference between experimental and control students p&lt;.001</a:t>
            </a:r>
          </a:p>
          <a:p>
            <a:r>
              <a:rPr lang="en-US" b="1" dirty="0" smtClean="0"/>
              <a:t>Middle </a:t>
            </a:r>
            <a:r>
              <a:rPr lang="en-US" b="1" dirty="0" err="1" smtClean="0"/>
              <a:t>schoolers</a:t>
            </a:r>
            <a:r>
              <a:rPr lang="en-US" b="1" dirty="0" smtClean="0"/>
              <a:t>:  Effect size, d = 5.05</a:t>
            </a:r>
          </a:p>
          <a:p>
            <a:r>
              <a:rPr lang="en-US" b="1" dirty="0" smtClean="0"/>
              <a:t>High </a:t>
            </a:r>
            <a:r>
              <a:rPr lang="en-US" b="1" dirty="0" err="1" smtClean="0"/>
              <a:t>schoolers</a:t>
            </a:r>
            <a:r>
              <a:rPr lang="en-US" b="1" dirty="0" smtClean="0"/>
              <a:t>: Effect size d = 6.68</a:t>
            </a:r>
          </a:p>
          <a:p>
            <a:r>
              <a:rPr lang="en-US" b="1" dirty="0" smtClean="0"/>
              <a:t>Socially significant: </a:t>
            </a:r>
            <a:r>
              <a:rPr lang="en-US" b="1" dirty="0"/>
              <a:t>G</a:t>
            </a:r>
            <a:r>
              <a:rPr lang="en-US" b="1" dirty="0" smtClean="0"/>
              <a:t>rowth from 20% to 88%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689402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Results with the Paragraph Writing 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7565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latin typeface="Arial Rounded MT Bold"/>
                <a:cs typeface="Arial Rounded MT Bold"/>
              </a:rPr>
              <a:t>Study 1 Details</a:t>
            </a:r>
            <a:endParaRPr lang="en-US" sz="3600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dirty="0" smtClean="0">
                <a:latin typeface="Arial Rounded MT Bold"/>
                <a:cs typeface="Arial Rounded MT Bold"/>
              </a:rPr>
              <a:t>18 Students</a:t>
            </a:r>
          </a:p>
          <a:p>
            <a:pPr marL="0" indent="0">
              <a:buNone/>
            </a:pPr>
            <a:r>
              <a:rPr lang="en-US" sz="3600" dirty="0">
                <a:latin typeface="Arial Rounded MT Bold"/>
                <a:cs typeface="Arial Rounded MT Bold"/>
              </a:rPr>
              <a:t> </a:t>
            </a:r>
            <a:r>
              <a:rPr lang="en-US" sz="3600" dirty="0" smtClean="0">
                <a:latin typeface="Arial Rounded MT Bold"/>
                <a:cs typeface="Arial Rounded MT Bold"/>
              </a:rPr>
              <a:t>    9 Junior-high students</a:t>
            </a:r>
          </a:p>
          <a:p>
            <a:pPr marL="0" indent="0">
              <a:buNone/>
            </a:pPr>
            <a:r>
              <a:rPr lang="en-US" sz="3600" dirty="0">
                <a:latin typeface="Arial Rounded MT Bold"/>
                <a:cs typeface="Arial Rounded MT Bold"/>
              </a:rPr>
              <a:t> </a:t>
            </a:r>
            <a:r>
              <a:rPr lang="en-US" sz="3600" dirty="0" smtClean="0">
                <a:latin typeface="Arial Rounded MT Bold"/>
                <a:cs typeface="Arial Rounded MT Bold"/>
              </a:rPr>
              <a:t>    9 Senior-high students</a:t>
            </a:r>
          </a:p>
          <a:p>
            <a:r>
              <a:rPr lang="en-US" sz="3600" dirty="0" smtClean="0">
                <a:latin typeface="Arial Rounded MT Bold"/>
                <a:cs typeface="Arial Rounded MT Bold"/>
              </a:rPr>
              <a:t>Multiple-baseline across-students design</a:t>
            </a:r>
          </a:p>
        </p:txBody>
      </p:sp>
    </p:spTree>
    <p:extLst>
      <p:ext uri="{BB962C8B-B14F-4D97-AF65-F5344CB8AC3E}">
        <p14:creationId xmlns:p14="http://schemas.microsoft.com/office/powerpoint/2010/main" val="2896303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latin typeface="Arial Rounded MT Bold"/>
                <a:cs typeface="Arial Rounded MT Bold"/>
              </a:rPr>
              <a:t>PARAGRAPH Test:</a:t>
            </a:r>
            <a:br>
              <a:rPr lang="en-US" sz="2800" dirty="0" smtClean="0">
                <a:latin typeface="Arial Rounded MT Bold"/>
                <a:cs typeface="Arial Rounded MT Bold"/>
              </a:rPr>
            </a:br>
            <a:r>
              <a:rPr lang="en-US" sz="2800" dirty="0" smtClean="0">
                <a:latin typeface="Arial Rounded MT Bold"/>
                <a:cs typeface="Arial Rounded MT Bold"/>
              </a:rPr>
              <a:t>Percent of COMPLETE SENTENCES</a:t>
            </a:r>
            <a:endParaRPr lang="en-US" sz="2800" dirty="0">
              <a:latin typeface="Arial Rounded MT Bold"/>
              <a:cs typeface="Arial Rounded MT Bold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953264392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60500" y="6197600"/>
            <a:ext cx="6413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Repeated Measures ANOVA </a:t>
            </a:r>
            <a:r>
              <a:rPr lang="en-US" dirty="0"/>
              <a:t>Result: F(</a:t>
            </a:r>
            <a:r>
              <a:rPr lang="en-US" dirty="0" smtClean="0"/>
              <a:t>1,16)=46.41, </a:t>
            </a:r>
            <a:r>
              <a:rPr lang="en-US" dirty="0"/>
              <a:t>p &lt;.0005,  Eta </a:t>
            </a:r>
            <a:r>
              <a:rPr lang="en-US" dirty="0" smtClean="0"/>
              <a:t>Squared=.74  (very large)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666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latin typeface="Arial Rounded MT Bold"/>
                <a:cs typeface="Arial Rounded MT Bold"/>
              </a:rPr>
              <a:t>Sentence Test:</a:t>
            </a:r>
            <a:br>
              <a:rPr lang="en-US" sz="2800" dirty="0" smtClean="0">
                <a:latin typeface="Arial Rounded MT Bold"/>
                <a:cs typeface="Arial Rounded MT Bold"/>
              </a:rPr>
            </a:br>
            <a:r>
              <a:rPr lang="en-US" sz="2800" dirty="0">
                <a:latin typeface="Arial Rounded MT Bold"/>
                <a:cs typeface="Arial Rounded MT Bold"/>
              </a:rPr>
              <a:t>P</a:t>
            </a:r>
            <a:r>
              <a:rPr lang="en-US" sz="2800" dirty="0" smtClean="0">
                <a:latin typeface="Arial Rounded MT Bold"/>
                <a:cs typeface="Arial Rounded MT Bold"/>
              </a:rPr>
              <a:t>ercent of Prompts Matched</a:t>
            </a:r>
            <a:endParaRPr lang="en-US" sz="2800" dirty="0">
              <a:latin typeface="Arial Rounded MT Bold"/>
              <a:cs typeface="Arial Rounded MT Bold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301624177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60500" y="6197600"/>
            <a:ext cx="6413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Repeated Measures ANOVA </a:t>
            </a:r>
            <a:r>
              <a:rPr lang="en-US" dirty="0"/>
              <a:t>Result: F</a:t>
            </a:r>
            <a:r>
              <a:rPr lang="en-US" dirty="0" smtClean="0"/>
              <a:t>(1,16) = 306.95, p &lt; .0005, Eta squared = .95 (very large)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574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949458" cy="1411941"/>
          </a:xfrm>
        </p:spPr>
        <p:txBody>
          <a:bodyPr/>
          <a:lstStyle/>
          <a:p>
            <a:r>
              <a:rPr lang="en-US" b="1" dirty="0" smtClean="0"/>
              <a:t>Sentence Results with Paragraph Writing CD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Construction of prompted sentences:</a:t>
            </a:r>
          </a:p>
          <a:p>
            <a:r>
              <a:rPr lang="en-US" b="1" dirty="0" smtClean="0"/>
              <a:t>Statistically significant difference between experimental and control students p &lt; .0005</a:t>
            </a:r>
          </a:p>
          <a:p>
            <a:r>
              <a:rPr lang="en-US" b="1" dirty="0" smtClean="0"/>
              <a:t>Eta Squared Effect size = .95 (very large)</a:t>
            </a:r>
          </a:p>
          <a:p>
            <a:r>
              <a:rPr lang="en-US" b="1" dirty="0" smtClean="0"/>
              <a:t>Socially significant: </a:t>
            </a:r>
            <a:r>
              <a:rPr lang="en-US" b="1" dirty="0"/>
              <a:t>G</a:t>
            </a:r>
            <a:r>
              <a:rPr lang="en-US" b="1" dirty="0" smtClean="0"/>
              <a:t>rowth from 20% to 95%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0930026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949458" cy="1411941"/>
          </a:xfrm>
        </p:spPr>
        <p:txBody>
          <a:bodyPr/>
          <a:lstStyle/>
          <a:p>
            <a:r>
              <a:rPr lang="en-US" b="1" dirty="0" smtClean="0"/>
              <a:t>Sentence Results with Paragraph Writing CD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Construction of complete sentences within a paragraph:</a:t>
            </a:r>
          </a:p>
          <a:p>
            <a:r>
              <a:rPr lang="en-US" b="1" dirty="0" smtClean="0"/>
              <a:t>Statistically significant difference between pretest and posttest scores: p&lt;.0005</a:t>
            </a:r>
          </a:p>
          <a:p>
            <a:r>
              <a:rPr lang="en-US" b="1" dirty="0" smtClean="0"/>
              <a:t>Eta Squared Effect size = .74 (very large)</a:t>
            </a:r>
          </a:p>
          <a:p>
            <a:r>
              <a:rPr lang="en-US" b="1" dirty="0" smtClean="0"/>
              <a:t>Socially significant: </a:t>
            </a:r>
            <a:r>
              <a:rPr lang="en-US" b="1" dirty="0"/>
              <a:t>G</a:t>
            </a:r>
            <a:r>
              <a:rPr lang="en-US" b="1" dirty="0" smtClean="0"/>
              <a:t>rowth from 44% to 95%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74774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Cohen’s d Effect Size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3500" y="1600200"/>
            <a:ext cx="6673299" cy="4525963"/>
          </a:xfrm>
        </p:spPr>
        <p:txBody>
          <a:bodyPr>
            <a:normAutofit/>
          </a:bodyPr>
          <a:lstStyle/>
          <a:p>
            <a:r>
              <a:rPr lang="en-US" sz="4000" b="1" dirty="0"/>
              <a:t>d</a:t>
            </a:r>
            <a:r>
              <a:rPr lang="en-US" sz="4000" b="1" dirty="0" smtClean="0"/>
              <a:t> = .2 to .4  is small</a:t>
            </a:r>
          </a:p>
          <a:p>
            <a:r>
              <a:rPr lang="en-US" sz="4000" b="1" dirty="0"/>
              <a:t>d</a:t>
            </a:r>
            <a:r>
              <a:rPr lang="en-US" sz="4000" b="1" dirty="0" smtClean="0"/>
              <a:t> = .5 to .7 is medium</a:t>
            </a:r>
          </a:p>
          <a:p>
            <a:r>
              <a:rPr lang="en-US" sz="4000" b="1" dirty="0"/>
              <a:t>d</a:t>
            </a:r>
            <a:r>
              <a:rPr lang="en-US" sz="4000" b="1" dirty="0" smtClean="0"/>
              <a:t> = above .8 is large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6598270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latin typeface="Arial Rounded MT Bold"/>
                <a:cs typeface="Arial Rounded MT Bold"/>
              </a:rPr>
              <a:t>Study 2 Details</a:t>
            </a:r>
            <a:endParaRPr lang="en-US" sz="3600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dirty="0" smtClean="0">
                <a:latin typeface="Arial Rounded MT Bold"/>
                <a:cs typeface="Arial Rounded MT Bold"/>
              </a:rPr>
              <a:t>Control-group design with randomly selected groups (experimental and control groups)</a:t>
            </a:r>
          </a:p>
          <a:p>
            <a:r>
              <a:rPr lang="en-US" sz="3600" dirty="0" smtClean="0">
                <a:latin typeface="Arial Rounded MT Bold"/>
                <a:cs typeface="Arial Rounded MT Bold"/>
              </a:rPr>
              <a:t>Plus a normative group</a:t>
            </a:r>
          </a:p>
        </p:txBody>
      </p:sp>
    </p:spTree>
    <p:extLst>
      <p:ext uri="{BB962C8B-B14F-4D97-AF65-F5344CB8AC3E}">
        <p14:creationId xmlns:p14="http://schemas.microsoft.com/office/powerpoint/2010/main" val="3378764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latin typeface="Arial Rounded MT Bold"/>
                <a:cs typeface="Arial Rounded MT Bold"/>
              </a:rPr>
              <a:t>More Study Details</a:t>
            </a:r>
            <a:endParaRPr lang="en-US" sz="3600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Arial Rounded MT Bold"/>
                <a:cs typeface="Arial Rounded MT Bold"/>
              </a:rPr>
              <a:t>STRUGGLING WRITERS</a:t>
            </a:r>
          </a:p>
          <a:p>
            <a:r>
              <a:rPr lang="en-US" sz="2000" dirty="0" smtClean="0">
                <a:latin typeface="Arial Rounded MT Bold"/>
                <a:cs typeface="Arial Rounded MT Bold"/>
              </a:rPr>
              <a:t>Junior high writing group = 24 students</a:t>
            </a:r>
          </a:p>
          <a:p>
            <a:r>
              <a:rPr lang="en-US" sz="2000" dirty="0" smtClean="0">
                <a:latin typeface="Arial Rounded MT Bold"/>
                <a:cs typeface="Arial Rounded MT Bold"/>
              </a:rPr>
              <a:t>Junior high reading group = 17 students</a:t>
            </a:r>
          </a:p>
          <a:p>
            <a:endParaRPr lang="en-US" sz="2000" dirty="0">
              <a:latin typeface="Arial Rounded MT Bold"/>
              <a:cs typeface="Arial Rounded MT Bold"/>
            </a:endParaRPr>
          </a:p>
          <a:p>
            <a:r>
              <a:rPr lang="en-US" sz="2000" dirty="0" smtClean="0">
                <a:latin typeface="Arial Rounded MT Bold"/>
                <a:cs typeface="Arial Rounded MT Bold"/>
              </a:rPr>
              <a:t>Senior-high writing group = 18 students</a:t>
            </a:r>
          </a:p>
          <a:p>
            <a:r>
              <a:rPr lang="en-US" sz="2000" dirty="0" smtClean="0">
                <a:latin typeface="Arial Rounded MT Bold"/>
                <a:cs typeface="Arial Rounded MT Bold"/>
              </a:rPr>
              <a:t>Senior-high reading group = 18 students</a:t>
            </a:r>
          </a:p>
          <a:p>
            <a:endParaRPr lang="en-US" sz="2000" dirty="0">
              <a:latin typeface="Arial Rounded MT Bold"/>
              <a:cs typeface="Arial Rounded MT Bold"/>
            </a:endParaRPr>
          </a:p>
          <a:p>
            <a:pPr marL="0" indent="0">
              <a:buNone/>
            </a:pPr>
            <a:r>
              <a:rPr lang="en-US" sz="2000" dirty="0" smtClean="0">
                <a:latin typeface="Arial Rounded MT Bold"/>
                <a:cs typeface="Arial Rounded MT Bold"/>
              </a:rPr>
              <a:t>NORMAL LEARNERS</a:t>
            </a:r>
          </a:p>
          <a:p>
            <a:pPr marL="0" indent="0">
              <a:buNone/>
            </a:pPr>
            <a:r>
              <a:rPr lang="en-US" sz="2000" dirty="0" smtClean="0">
                <a:latin typeface="Arial Rounded MT Bold"/>
                <a:cs typeface="Arial Rounded MT Bold"/>
              </a:rPr>
              <a:t>• Junior-high </a:t>
            </a:r>
            <a:r>
              <a:rPr lang="en-US" sz="2000" dirty="0">
                <a:latin typeface="Arial Rounded MT Bold"/>
                <a:cs typeface="Arial Rounded MT Bold"/>
              </a:rPr>
              <a:t>group = 24 students</a:t>
            </a:r>
          </a:p>
          <a:p>
            <a:pPr marL="0" indent="0">
              <a:buNone/>
            </a:pPr>
            <a:r>
              <a:rPr lang="en-US" sz="2000" dirty="0" smtClean="0">
                <a:latin typeface="Arial Rounded MT Bold"/>
                <a:cs typeface="Arial Rounded MT Bold"/>
              </a:rPr>
              <a:t>• Senior-high group = 21 students</a:t>
            </a:r>
          </a:p>
        </p:txBody>
      </p:sp>
    </p:spTree>
    <p:extLst>
      <p:ext uri="{BB962C8B-B14F-4D97-AF65-F5344CB8AC3E}">
        <p14:creationId xmlns:p14="http://schemas.microsoft.com/office/powerpoint/2010/main" val="3502726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latin typeface="Arial Rounded MT Bold"/>
                <a:cs typeface="Arial Rounded MT Bold"/>
              </a:rPr>
              <a:t>Sentences Test:</a:t>
            </a:r>
            <a:br>
              <a:rPr lang="en-US" sz="2800" dirty="0" smtClean="0">
                <a:latin typeface="Arial Rounded MT Bold"/>
                <a:cs typeface="Arial Rounded MT Bold"/>
              </a:rPr>
            </a:br>
            <a:r>
              <a:rPr lang="en-US" sz="2800" dirty="0" smtClean="0">
                <a:latin typeface="Arial Rounded MT Bold"/>
                <a:cs typeface="Arial Rounded MT Bold"/>
              </a:rPr>
              <a:t>Percent of Complete Sentences</a:t>
            </a:r>
            <a:endParaRPr lang="en-US" sz="2800" dirty="0">
              <a:latin typeface="Arial Rounded MT Bold"/>
              <a:cs typeface="Arial Rounded MT Bold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820074919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60500" y="6197600"/>
            <a:ext cx="641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ANCOVA </a:t>
            </a:r>
            <a:r>
              <a:rPr lang="en-US" dirty="0"/>
              <a:t>Result: F(</a:t>
            </a:r>
            <a:r>
              <a:rPr lang="en-US" dirty="0" smtClean="0"/>
              <a:t>1,68)=32.645, </a:t>
            </a:r>
            <a:r>
              <a:rPr lang="en-US" dirty="0"/>
              <a:t>p &lt;.</a:t>
            </a:r>
            <a:r>
              <a:rPr lang="en-US" dirty="0" smtClean="0"/>
              <a:t>001,  </a:t>
            </a:r>
            <a:r>
              <a:rPr lang="en-US" dirty="0"/>
              <a:t>Eta </a:t>
            </a:r>
            <a:r>
              <a:rPr lang="en-US" dirty="0" smtClean="0"/>
              <a:t>Squared=.331  (large)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064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latin typeface="Arial Rounded MT Bold"/>
                <a:cs typeface="Arial Rounded MT Bold"/>
              </a:rPr>
              <a:t>Sentence Test:</a:t>
            </a:r>
            <a:br>
              <a:rPr lang="en-US" sz="2800" dirty="0" smtClean="0">
                <a:latin typeface="Arial Rounded MT Bold"/>
                <a:cs typeface="Arial Rounded MT Bold"/>
              </a:rPr>
            </a:br>
            <a:r>
              <a:rPr lang="en-US" sz="2800" dirty="0" smtClean="0">
                <a:latin typeface="Arial Rounded MT Bold"/>
                <a:cs typeface="Arial Rounded MT Bold"/>
              </a:rPr>
              <a:t>Percent of Prompts </a:t>
            </a:r>
            <a:r>
              <a:rPr lang="en-US" sz="2800" dirty="0">
                <a:latin typeface="Arial Rounded MT Bold"/>
                <a:cs typeface="Arial Rounded MT Bold"/>
              </a:rPr>
              <a:t>M</a:t>
            </a:r>
            <a:r>
              <a:rPr lang="en-US" sz="2800" dirty="0" smtClean="0">
                <a:latin typeface="Arial Rounded MT Bold"/>
                <a:cs typeface="Arial Rounded MT Bold"/>
              </a:rPr>
              <a:t>atched</a:t>
            </a:r>
            <a:endParaRPr lang="en-US" sz="2800" dirty="0">
              <a:latin typeface="Arial Rounded MT Bold"/>
              <a:cs typeface="Arial Rounded MT Bold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03476838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60500" y="6197600"/>
            <a:ext cx="6413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ANCOVA </a:t>
            </a:r>
            <a:r>
              <a:rPr lang="en-US" dirty="0"/>
              <a:t>Result: F</a:t>
            </a:r>
            <a:r>
              <a:rPr lang="en-US" dirty="0" smtClean="0"/>
              <a:t>(1,68) = 203.541, p &lt; .001, Eta squared = .755 (very large)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144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latin typeface="Arial Rounded MT Bold"/>
                <a:cs typeface="Arial Rounded MT Bold"/>
              </a:rPr>
              <a:t>Paragraph Test:</a:t>
            </a:r>
            <a:br>
              <a:rPr lang="en-US" sz="2800" dirty="0" smtClean="0">
                <a:latin typeface="Arial Rounded MT Bold"/>
                <a:cs typeface="Arial Rounded MT Bold"/>
              </a:rPr>
            </a:br>
            <a:r>
              <a:rPr lang="en-US" sz="2800" dirty="0" smtClean="0">
                <a:latin typeface="Arial Rounded MT Bold"/>
                <a:cs typeface="Arial Rounded MT Bold"/>
              </a:rPr>
              <a:t>% of </a:t>
            </a:r>
            <a:r>
              <a:rPr lang="en-US" sz="2800" dirty="0" err="1" smtClean="0">
                <a:latin typeface="Arial Rounded MT Bold"/>
                <a:cs typeface="Arial Rounded MT Bold"/>
              </a:rPr>
              <a:t>pts</a:t>
            </a:r>
            <a:r>
              <a:rPr lang="en-US" sz="2800" dirty="0" smtClean="0">
                <a:latin typeface="Arial Rounded MT Bold"/>
                <a:cs typeface="Arial Rounded MT Bold"/>
              </a:rPr>
              <a:t> earned on Organization</a:t>
            </a:r>
            <a:endParaRPr lang="en-US" sz="2800" dirty="0">
              <a:latin typeface="Arial Rounded MT Bold"/>
              <a:cs typeface="Arial Rounded MT Bold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647937223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60500" y="6197600"/>
            <a:ext cx="6413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ANCOVA </a:t>
            </a:r>
            <a:r>
              <a:rPr lang="en-US" dirty="0"/>
              <a:t>Result: F</a:t>
            </a:r>
            <a:r>
              <a:rPr lang="en-US" dirty="0" smtClean="0"/>
              <a:t>(1,68) = 76.239, p &lt; .001, Eta squared = .536 (very large)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097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latin typeface="Arial Rounded MT Bold"/>
                <a:cs typeface="Arial Rounded MT Bold"/>
              </a:rPr>
              <a:t>Paragraph Test:</a:t>
            </a:r>
            <a:br>
              <a:rPr lang="en-US" sz="2800" dirty="0" smtClean="0">
                <a:latin typeface="Arial Rounded MT Bold"/>
                <a:cs typeface="Arial Rounded MT Bold"/>
              </a:rPr>
            </a:br>
            <a:r>
              <a:rPr lang="en-US" sz="2800" dirty="0" smtClean="0">
                <a:latin typeface="Arial Rounded MT Bold"/>
                <a:cs typeface="Arial Rounded MT Bold"/>
              </a:rPr>
              <a:t>% </a:t>
            </a:r>
            <a:r>
              <a:rPr lang="en-US" sz="2800" dirty="0" err="1" smtClean="0">
                <a:latin typeface="Arial Rounded MT Bold"/>
                <a:cs typeface="Arial Rounded MT Bold"/>
              </a:rPr>
              <a:t>pts</a:t>
            </a:r>
            <a:r>
              <a:rPr lang="en-US" sz="2800" dirty="0" smtClean="0">
                <a:latin typeface="Arial Rounded MT Bold"/>
                <a:cs typeface="Arial Rounded MT Bold"/>
              </a:rPr>
              <a:t> earned on Planning Diagram</a:t>
            </a:r>
            <a:endParaRPr lang="en-US" sz="2800" dirty="0">
              <a:latin typeface="Arial Rounded MT Bold"/>
              <a:cs typeface="Arial Rounded MT Bold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44875826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60500" y="6197600"/>
            <a:ext cx="6413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ANCOVA </a:t>
            </a:r>
            <a:r>
              <a:rPr lang="en-US" dirty="0"/>
              <a:t>Result: F</a:t>
            </a:r>
            <a:r>
              <a:rPr lang="en-US" dirty="0" smtClean="0"/>
              <a:t>(1,68) = 412.112, p &lt; .001, Eta squared = .862 (very large)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5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Arial Rounded MT Bold"/>
                <a:cs typeface="Arial Rounded MT Bold"/>
              </a:rPr>
              <a:t>Results summary</a:t>
            </a:r>
            <a:endParaRPr lang="en-US" sz="4000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All experimental group students met mastery on the sentence writing and paragraph writing skills.</a:t>
            </a:r>
          </a:p>
          <a:p>
            <a:r>
              <a:rPr lang="en-US" sz="2800" dirty="0" smtClean="0"/>
              <a:t>All experimental group students made statistically significant and socially significant gains on all measures of sentence writing, paragraph planning, and paragraph organization. </a:t>
            </a:r>
          </a:p>
          <a:p>
            <a:r>
              <a:rPr lang="en-US" sz="2800" dirty="0" smtClean="0"/>
              <a:t>The control students made no gains on any measures of writing.</a:t>
            </a:r>
          </a:p>
        </p:txBody>
      </p:sp>
    </p:spTree>
    <p:extLst>
      <p:ext uri="{BB962C8B-B14F-4D97-AF65-F5344CB8AC3E}">
        <p14:creationId xmlns:p14="http://schemas.microsoft.com/office/powerpoint/2010/main" val="406771801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Rounded MT Bold"/>
                <a:cs typeface="Arial Rounded MT Bold"/>
              </a:rPr>
              <a:t>Results summary (continued)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There were no significant differences between the experimental junior-high and senior-high students’ scores on the posttests while controlling for the pretest scores. (Junior-high and senior-high students learned equally well from the program.)</a:t>
            </a:r>
          </a:p>
          <a:p>
            <a:r>
              <a:rPr lang="en-US" sz="2800" dirty="0"/>
              <a:t>There were significant differences between the experimental and control students’ posttest scores while controlling for the pretest scores, with very large effect sizes for each measure.</a:t>
            </a:r>
          </a:p>
          <a:p>
            <a:r>
              <a:rPr lang="en-US" sz="2800" dirty="0"/>
              <a:t>The experimental students’ mean posttest scores exceeded the mean end-of-year scores of the normal students.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31444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Concepts Taught</a:t>
            </a:r>
            <a:br>
              <a:rPr lang="en-US" b="1" dirty="0" smtClean="0"/>
            </a:br>
            <a:r>
              <a:rPr lang="en-US" b="1" dirty="0" smtClean="0"/>
              <a:t>Fundamentals of SWS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See handout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0749491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Issues??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19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Eta Squared Effect Size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2523" y="1761565"/>
            <a:ext cx="6380426" cy="4289611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Large effect = .14 or larger</a:t>
            </a:r>
          </a:p>
          <a:p>
            <a:r>
              <a:rPr lang="en-US" sz="3600" b="1" dirty="0" smtClean="0"/>
              <a:t>Medium effect = .06 to .13</a:t>
            </a:r>
          </a:p>
          <a:p>
            <a:r>
              <a:rPr lang="en-US" sz="3600" b="1" dirty="0" smtClean="0"/>
              <a:t>Small effect = .01 to .05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5744692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Thoughts??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27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Social Significance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Use what you know about the world to make a decision about whether something is socially significant.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00335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Empirically Validated Sentence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4400" y="1761565"/>
            <a:ext cx="6178549" cy="4289611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Writing Frames</a:t>
            </a:r>
          </a:p>
          <a:p>
            <a:r>
              <a:rPr lang="en-US" sz="3600" b="1" dirty="0" smtClean="0"/>
              <a:t>Picture-Word Prompts</a:t>
            </a:r>
          </a:p>
          <a:p>
            <a:r>
              <a:rPr lang="en-US" sz="3600" b="1" dirty="0" smtClean="0"/>
              <a:t>Sentence Combining</a:t>
            </a:r>
          </a:p>
          <a:p>
            <a:r>
              <a:rPr lang="en-US" sz="3600" b="1" dirty="0" smtClean="0"/>
              <a:t>Strategic Instruction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39188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Writing Frames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Research conducted by Pennington, Flick, and Smith-</a:t>
            </a:r>
            <a:r>
              <a:rPr lang="en-US" b="1" dirty="0" err="1" smtClean="0"/>
              <a:t>Wehr</a:t>
            </a:r>
            <a:r>
              <a:rPr lang="en-US" b="1" dirty="0" smtClean="0"/>
              <a:t> (2018).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24654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  <a:fontScheme name="Horizon">
    <a:majorFont>
      <a:latin typeface="Arial Narrow"/>
      <a:ea typeface=""/>
      <a:cs typeface=""/>
      <a:font script="Jpan" typeface="ＭＳ ゴシック"/>
      <a:font script="Hang" typeface="HY얕은샘물M"/>
      <a:font script="Hans" typeface="方正姚体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Arial Narrow"/>
      <a:ea typeface=""/>
      <a:cs typeface=""/>
      <a:font script="Jpan" typeface="ＭＳ ゴシック"/>
      <a:font script="Hang" typeface="HY얕은샘물M"/>
      <a:font script="Hans" typeface="方正姚体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Horizon">
    <a:fillStyleLst>
      <a:solidFill>
        <a:schemeClr val="phClr"/>
      </a:solidFill>
      <a:gradFill rotWithShape="1">
        <a:gsLst>
          <a:gs pos="0">
            <a:schemeClr val="phClr">
              <a:tint val="83000"/>
              <a:shade val="100000"/>
              <a:satMod val="100000"/>
            </a:schemeClr>
          </a:gs>
          <a:gs pos="100000">
            <a:schemeClr val="phClr">
              <a:tint val="61000"/>
              <a:alpha val="100000"/>
              <a:satMod val="20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</a:schemeClr>
          </a:gs>
          <a:gs pos="100000">
            <a:schemeClr val="phClr">
              <a:tint val="90000"/>
              <a:alpha val="100000"/>
              <a:satMod val="200000"/>
            </a:schemeClr>
          </a:gs>
        </a:gsLst>
        <a:path path="circle">
          <a:fillToRect l="100000" t="100000" r="100000" b="10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0795" cap="flat" cmpd="sng" algn="ctr">
        <a:solidFill>
          <a:schemeClr val="phClr"/>
        </a:solidFill>
        <a:prstDash val="solid"/>
      </a:ln>
      <a:ln w="15240" cap="flat" cmpd="sng" algn="ctr">
        <a:solidFill>
          <a:schemeClr val="phClr">
            <a:tint val="25000"/>
            <a:alpha val="25000"/>
          </a:schemeClr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2924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6000"/>
              <a:shade val="100000"/>
              <a:alpha val="100000"/>
              <a:satMod val="140000"/>
            </a:schemeClr>
          </a:gs>
          <a:gs pos="31000">
            <a:schemeClr val="phClr">
              <a:tint val="100000"/>
              <a:shade val="90000"/>
              <a:alpha val="100000"/>
            </a:schemeClr>
          </a:gs>
          <a:gs pos="100000">
            <a:schemeClr val="phClr">
              <a:tint val="100000"/>
              <a:shade val="80000"/>
              <a:alpha val="10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shade val="100000"/>
              <a:alpha val="100000"/>
              <a:satMod val="180000"/>
            </a:schemeClr>
          </a:gs>
          <a:gs pos="41000">
            <a:schemeClr val="phClr">
              <a:tint val="100000"/>
              <a:shade val="100000"/>
              <a:alpha val="100000"/>
              <a:satMod val="150000"/>
            </a:schemeClr>
          </a:gs>
          <a:gs pos="100000">
            <a:schemeClr val="phClr">
              <a:tint val="100000"/>
              <a:shade val="65000"/>
              <a:alpha val="100000"/>
            </a:schemeClr>
          </a:gs>
        </a:gsLst>
        <a:path path="circle">
          <a:fillToRect l="50000" t="80000" r="100000" b="10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  <a:fontScheme name="Horizon">
    <a:majorFont>
      <a:latin typeface="Arial Narrow"/>
      <a:ea typeface=""/>
      <a:cs typeface=""/>
      <a:font script="Jpan" typeface="ＭＳ ゴシック"/>
      <a:font script="Hang" typeface="HY얕은샘물M"/>
      <a:font script="Hans" typeface="方正姚体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Arial Narrow"/>
      <a:ea typeface=""/>
      <a:cs typeface=""/>
      <a:font script="Jpan" typeface="ＭＳ ゴシック"/>
      <a:font script="Hang" typeface="HY얕은샘물M"/>
      <a:font script="Hans" typeface="方正姚体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Horizon">
    <a:fillStyleLst>
      <a:solidFill>
        <a:schemeClr val="phClr"/>
      </a:solidFill>
      <a:gradFill rotWithShape="1">
        <a:gsLst>
          <a:gs pos="0">
            <a:schemeClr val="phClr">
              <a:tint val="83000"/>
              <a:shade val="100000"/>
              <a:satMod val="100000"/>
            </a:schemeClr>
          </a:gs>
          <a:gs pos="100000">
            <a:schemeClr val="phClr">
              <a:tint val="61000"/>
              <a:alpha val="100000"/>
              <a:satMod val="20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</a:schemeClr>
          </a:gs>
          <a:gs pos="100000">
            <a:schemeClr val="phClr">
              <a:tint val="90000"/>
              <a:alpha val="100000"/>
              <a:satMod val="200000"/>
            </a:schemeClr>
          </a:gs>
        </a:gsLst>
        <a:path path="circle">
          <a:fillToRect l="100000" t="100000" r="100000" b="10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0795" cap="flat" cmpd="sng" algn="ctr">
        <a:solidFill>
          <a:schemeClr val="phClr"/>
        </a:solidFill>
        <a:prstDash val="solid"/>
      </a:ln>
      <a:ln w="15240" cap="flat" cmpd="sng" algn="ctr">
        <a:solidFill>
          <a:schemeClr val="phClr">
            <a:tint val="25000"/>
            <a:alpha val="25000"/>
          </a:schemeClr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2924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6000"/>
              <a:shade val="100000"/>
              <a:alpha val="100000"/>
              <a:satMod val="140000"/>
            </a:schemeClr>
          </a:gs>
          <a:gs pos="31000">
            <a:schemeClr val="phClr">
              <a:tint val="100000"/>
              <a:shade val="90000"/>
              <a:alpha val="100000"/>
            </a:schemeClr>
          </a:gs>
          <a:gs pos="100000">
            <a:schemeClr val="phClr">
              <a:tint val="100000"/>
              <a:shade val="80000"/>
              <a:alpha val="10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shade val="100000"/>
              <a:alpha val="100000"/>
              <a:satMod val="180000"/>
            </a:schemeClr>
          </a:gs>
          <a:gs pos="41000">
            <a:schemeClr val="phClr">
              <a:tint val="100000"/>
              <a:shade val="100000"/>
              <a:alpha val="100000"/>
              <a:satMod val="150000"/>
            </a:schemeClr>
          </a:gs>
          <a:gs pos="100000">
            <a:schemeClr val="phClr">
              <a:tint val="100000"/>
              <a:shade val="65000"/>
              <a:alpha val="100000"/>
            </a:schemeClr>
          </a:gs>
        </a:gsLst>
        <a:path path="circle">
          <a:fillToRect l="50000" t="80000" r="100000" b="10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  <a:fontScheme name="Horizon">
    <a:majorFont>
      <a:latin typeface="Arial Narrow"/>
      <a:ea typeface=""/>
      <a:cs typeface=""/>
      <a:font script="Jpan" typeface="ＭＳ ゴシック"/>
      <a:font script="Hang" typeface="HY얕은샘물M"/>
      <a:font script="Hans" typeface="方正姚体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Arial Narrow"/>
      <a:ea typeface=""/>
      <a:cs typeface=""/>
      <a:font script="Jpan" typeface="ＭＳ ゴシック"/>
      <a:font script="Hang" typeface="HY얕은샘물M"/>
      <a:font script="Hans" typeface="方正姚体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Horizon">
    <a:fillStyleLst>
      <a:solidFill>
        <a:schemeClr val="phClr"/>
      </a:solidFill>
      <a:gradFill rotWithShape="1">
        <a:gsLst>
          <a:gs pos="0">
            <a:schemeClr val="phClr">
              <a:tint val="83000"/>
              <a:shade val="100000"/>
              <a:satMod val="100000"/>
            </a:schemeClr>
          </a:gs>
          <a:gs pos="100000">
            <a:schemeClr val="phClr">
              <a:tint val="61000"/>
              <a:alpha val="100000"/>
              <a:satMod val="20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</a:schemeClr>
          </a:gs>
          <a:gs pos="100000">
            <a:schemeClr val="phClr">
              <a:tint val="90000"/>
              <a:alpha val="100000"/>
              <a:satMod val="200000"/>
            </a:schemeClr>
          </a:gs>
        </a:gsLst>
        <a:path path="circle">
          <a:fillToRect l="100000" t="100000" r="100000" b="10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0795" cap="flat" cmpd="sng" algn="ctr">
        <a:solidFill>
          <a:schemeClr val="phClr"/>
        </a:solidFill>
        <a:prstDash val="solid"/>
      </a:ln>
      <a:ln w="15240" cap="flat" cmpd="sng" algn="ctr">
        <a:solidFill>
          <a:schemeClr val="phClr">
            <a:tint val="25000"/>
            <a:alpha val="25000"/>
          </a:schemeClr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2924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6000"/>
              <a:shade val="100000"/>
              <a:alpha val="100000"/>
              <a:satMod val="140000"/>
            </a:schemeClr>
          </a:gs>
          <a:gs pos="31000">
            <a:schemeClr val="phClr">
              <a:tint val="100000"/>
              <a:shade val="90000"/>
              <a:alpha val="100000"/>
            </a:schemeClr>
          </a:gs>
          <a:gs pos="100000">
            <a:schemeClr val="phClr">
              <a:tint val="100000"/>
              <a:shade val="80000"/>
              <a:alpha val="10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shade val="100000"/>
              <a:alpha val="100000"/>
              <a:satMod val="180000"/>
            </a:schemeClr>
          </a:gs>
          <a:gs pos="41000">
            <a:schemeClr val="phClr">
              <a:tint val="100000"/>
              <a:shade val="100000"/>
              <a:alpha val="100000"/>
              <a:satMod val="150000"/>
            </a:schemeClr>
          </a:gs>
          <a:gs pos="100000">
            <a:schemeClr val="phClr">
              <a:tint val="100000"/>
              <a:shade val="65000"/>
              <a:alpha val="100000"/>
            </a:schemeClr>
          </a:gs>
        </a:gsLst>
        <a:path path="circle">
          <a:fillToRect l="50000" t="80000" r="100000" b="10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  <a:fontScheme name="Horizon">
    <a:majorFont>
      <a:latin typeface="Arial Narrow"/>
      <a:ea typeface=""/>
      <a:cs typeface=""/>
      <a:font script="Jpan" typeface="ＭＳ ゴシック"/>
      <a:font script="Hang" typeface="HY얕은샘물M"/>
      <a:font script="Hans" typeface="方正姚体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Arial Narrow"/>
      <a:ea typeface=""/>
      <a:cs typeface=""/>
      <a:font script="Jpan" typeface="ＭＳ ゴシック"/>
      <a:font script="Hang" typeface="HY얕은샘물M"/>
      <a:font script="Hans" typeface="方正姚体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Horizon">
    <a:fillStyleLst>
      <a:solidFill>
        <a:schemeClr val="phClr"/>
      </a:solidFill>
      <a:gradFill rotWithShape="1">
        <a:gsLst>
          <a:gs pos="0">
            <a:schemeClr val="phClr">
              <a:tint val="83000"/>
              <a:shade val="100000"/>
              <a:satMod val="100000"/>
            </a:schemeClr>
          </a:gs>
          <a:gs pos="100000">
            <a:schemeClr val="phClr">
              <a:tint val="61000"/>
              <a:alpha val="100000"/>
              <a:satMod val="20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</a:schemeClr>
          </a:gs>
          <a:gs pos="100000">
            <a:schemeClr val="phClr">
              <a:tint val="90000"/>
              <a:alpha val="100000"/>
              <a:satMod val="200000"/>
            </a:schemeClr>
          </a:gs>
        </a:gsLst>
        <a:path path="circle">
          <a:fillToRect l="100000" t="100000" r="100000" b="10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0795" cap="flat" cmpd="sng" algn="ctr">
        <a:solidFill>
          <a:schemeClr val="phClr"/>
        </a:solidFill>
        <a:prstDash val="solid"/>
      </a:ln>
      <a:ln w="15240" cap="flat" cmpd="sng" algn="ctr">
        <a:solidFill>
          <a:schemeClr val="phClr">
            <a:tint val="25000"/>
            <a:alpha val="25000"/>
          </a:schemeClr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2924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6000"/>
              <a:shade val="100000"/>
              <a:alpha val="100000"/>
              <a:satMod val="140000"/>
            </a:schemeClr>
          </a:gs>
          <a:gs pos="31000">
            <a:schemeClr val="phClr">
              <a:tint val="100000"/>
              <a:shade val="90000"/>
              <a:alpha val="100000"/>
            </a:schemeClr>
          </a:gs>
          <a:gs pos="100000">
            <a:schemeClr val="phClr">
              <a:tint val="100000"/>
              <a:shade val="80000"/>
              <a:alpha val="10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shade val="100000"/>
              <a:alpha val="100000"/>
              <a:satMod val="180000"/>
            </a:schemeClr>
          </a:gs>
          <a:gs pos="41000">
            <a:schemeClr val="phClr">
              <a:tint val="100000"/>
              <a:shade val="100000"/>
              <a:alpha val="100000"/>
              <a:satMod val="150000"/>
            </a:schemeClr>
          </a:gs>
          <a:gs pos="100000">
            <a:schemeClr val="phClr">
              <a:tint val="100000"/>
              <a:shade val="65000"/>
              <a:alpha val="100000"/>
            </a:schemeClr>
          </a:gs>
        </a:gsLst>
        <a:path path="circle">
          <a:fillToRect l="50000" t="80000" r="100000" b="10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  <a:fontScheme name="Horizon">
    <a:majorFont>
      <a:latin typeface="Arial Narrow"/>
      <a:ea typeface=""/>
      <a:cs typeface=""/>
      <a:font script="Jpan" typeface="ＭＳ ゴシック"/>
      <a:font script="Hang" typeface="HY얕은샘물M"/>
      <a:font script="Hans" typeface="方正姚体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Arial Narrow"/>
      <a:ea typeface=""/>
      <a:cs typeface=""/>
      <a:font script="Jpan" typeface="ＭＳ ゴシック"/>
      <a:font script="Hang" typeface="HY얕은샘물M"/>
      <a:font script="Hans" typeface="方正姚体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Horizon">
    <a:fillStyleLst>
      <a:solidFill>
        <a:schemeClr val="phClr"/>
      </a:solidFill>
      <a:gradFill rotWithShape="1">
        <a:gsLst>
          <a:gs pos="0">
            <a:schemeClr val="phClr">
              <a:tint val="83000"/>
              <a:shade val="100000"/>
              <a:satMod val="100000"/>
            </a:schemeClr>
          </a:gs>
          <a:gs pos="100000">
            <a:schemeClr val="phClr">
              <a:tint val="61000"/>
              <a:alpha val="100000"/>
              <a:satMod val="20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</a:schemeClr>
          </a:gs>
          <a:gs pos="100000">
            <a:schemeClr val="phClr">
              <a:tint val="90000"/>
              <a:alpha val="100000"/>
              <a:satMod val="200000"/>
            </a:schemeClr>
          </a:gs>
        </a:gsLst>
        <a:path path="circle">
          <a:fillToRect l="100000" t="100000" r="100000" b="10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0795" cap="flat" cmpd="sng" algn="ctr">
        <a:solidFill>
          <a:schemeClr val="phClr"/>
        </a:solidFill>
        <a:prstDash val="solid"/>
      </a:ln>
      <a:ln w="15240" cap="flat" cmpd="sng" algn="ctr">
        <a:solidFill>
          <a:schemeClr val="phClr">
            <a:tint val="25000"/>
            <a:alpha val="25000"/>
          </a:schemeClr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2924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6000"/>
              <a:shade val="100000"/>
              <a:alpha val="100000"/>
              <a:satMod val="140000"/>
            </a:schemeClr>
          </a:gs>
          <a:gs pos="31000">
            <a:schemeClr val="phClr">
              <a:tint val="100000"/>
              <a:shade val="90000"/>
              <a:alpha val="100000"/>
            </a:schemeClr>
          </a:gs>
          <a:gs pos="100000">
            <a:schemeClr val="phClr">
              <a:tint val="100000"/>
              <a:shade val="80000"/>
              <a:alpha val="10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shade val="100000"/>
              <a:alpha val="100000"/>
              <a:satMod val="180000"/>
            </a:schemeClr>
          </a:gs>
          <a:gs pos="41000">
            <a:schemeClr val="phClr">
              <a:tint val="100000"/>
              <a:shade val="100000"/>
              <a:alpha val="100000"/>
              <a:satMod val="150000"/>
            </a:schemeClr>
          </a:gs>
          <a:gs pos="100000">
            <a:schemeClr val="phClr">
              <a:tint val="100000"/>
              <a:shade val="65000"/>
              <a:alpha val="100000"/>
            </a:schemeClr>
          </a:gs>
        </a:gsLst>
        <a:path path="circle">
          <a:fillToRect l="50000" t="80000" r="100000" b="10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  <a:fontScheme name="Horizon">
    <a:majorFont>
      <a:latin typeface="Arial Narrow"/>
      <a:ea typeface=""/>
      <a:cs typeface=""/>
      <a:font script="Jpan" typeface="ＭＳ ゴシック"/>
      <a:font script="Hang" typeface="HY얕은샘물M"/>
      <a:font script="Hans" typeface="方正姚体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Arial Narrow"/>
      <a:ea typeface=""/>
      <a:cs typeface=""/>
      <a:font script="Jpan" typeface="ＭＳ ゴシック"/>
      <a:font script="Hang" typeface="HY얕은샘물M"/>
      <a:font script="Hans" typeface="方正姚体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Horizon">
    <a:fillStyleLst>
      <a:solidFill>
        <a:schemeClr val="phClr"/>
      </a:solidFill>
      <a:gradFill rotWithShape="1">
        <a:gsLst>
          <a:gs pos="0">
            <a:schemeClr val="phClr">
              <a:tint val="83000"/>
              <a:shade val="100000"/>
              <a:satMod val="100000"/>
            </a:schemeClr>
          </a:gs>
          <a:gs pos="100000">
            <a:schemeClr val="phClr">
              <a:tint val="61000"/>
              <a:alpha val="100000"/>
              <a:satMod val="20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</a:schemeClr>
          </a:gs>
          <a:gs pos="100000">
            <a:schemeClr val="phClr">
              <a:tint val="90000"/>
              <a:alpha val="100000"/>
              <a:satMod val="200000"/>
            </a:schemeClr>
          </a:gs>
        </a:gsLst>
        <a:path path="circle">
          <a:fillToRect l="100000" t="100000" r="100000" b="10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0795" cap="flat" cmpd="sng" algn="ctr">
        <a:solidFill>
          <a:schemeClr val="phClr"/>
        </a:solidFill>
        <a:prstDash val="solid"/>
      </a:ln>
      <a:ln w="15240" cap="flat" cmpd="sng" algn="ctr">
        <a:solidFill>
          <a:schemeClr val="phClr">
            <a:tint val="25000"/>
            <a:alpha val="25000"/>
          </a:schemeClr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2924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6000"/>
              <a:shade val="100000"/>
              <a:alpha val="100000"/>
              <a:satMod val="140000"/>
            </a:schemeClr>
          </a:gs>
          <a:gs pos="31000">
            <a:schemeClr val="phClr">
              <a:tint val="100000"/>
              <a:shade val="90000"/>
              <a:alpha val="100000"/>
            </a:schemeClr>
          </a:gs>
          <a:gs pos="100000">
            <a:schemeClr val="phClr">
              <a:tint val="100000"/>
              <a:shade val="80000"/>
              <a:alpha val="10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shade val="100000"/>
              <a:alpha val="100000"/>
              <a:satMod val="180000"/>
            </a:schemeClr>
          </a:gs>
          <a:gs pos="41000">
            <a:schemeClr val="phClr">
              <a:tint val="100000"/>
              <a:shade val="100000"/>
              <a:alpha val="100000"/>
              <a:satMod val="150000"/>
            </a:schemeClr>
          </a:gs>
          <a:gs pos="100000">
            <a:schemeClr val="phClr">
              <a:tint val="100000"/>
              <a:shade val="65000"/>
              <a:alpha val="100000"/>
            </a:schemeClr>
          </a:gs>
        </a:gsLst>
        <a:path path="circle">
          <a:fillToRect l="50000" t="80000" r="100000" b="10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9144</TotalTime>
  <Words>1773</Words>
  <Application>Microsoft Macintosh PowerPoint</Application>
  <PresentationFormat>On-screen Show (4:3)</PresentationFormat>
  <Paragraphs>256</Paragraphs>
  <Slides>60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Infusion</vt:lpstr>
      <vt:lpstr>Sentence-Writing Programs</vt:lpstr>
      <vt:lpstr>Definitions</vt:lpstr>
      <vt:lpstr>Three Ways to Determine Value</vt:lpstr>
      <vt:lpstr>Statistical Significance</vt:lpstr>
      <vt:lpstr>Cohen’s d Effect Size</vt:lpstr>
      <vt:lpstr>Eta Squared Effect Size</vt:lpstr>
      <vt:lpstr>Social Significance</vt:lpstr>
      <vt:lpstr>Empirically Validated Sentence Instruction</vt:lpstr>
      <vt:lpstr>Writing Frames</vt:lpstr>
      <vt:lpstr>Basic Frames</vt:lpstr>
      <vt:lpstr>Software Program</vt:lpstr>
      <vt:lpstr>The Program</vt:lpstr>
      <vt:lpstr>Prompts</vt:lpstr>
      <vt:lpstr>Results (N=3)</vt:lpstr>
      <vt:lpstr>Concepts Taught</vt:lpstr>
      <vt:lpstr>Issues??</vt:lpstr>
      <vt:lpstr>Handout Activity</vt:lpstr>
      <vt:lpstr>Picture-Word Prompts</vt:lpstr>
      <vt:lpstr>Parts of a Picture-word Prompt</vt:lpstr>
      <vt:lpstr>Example  Picture-word Prompt</vt:lpstr>
      <vt:lpstr>PowerPoint Presentation</vt:lpstr>
      <vt:lpstr>The Program</vt:lpstr>
      <vt:lpstr>Results (N=3)</vt:lpstr>
      <vt:lpstr>Concepts Taught</vt:lpstr>
      <vt:lpstr>Handout Activity</vt:lpstr>
      <vt:lpstr>Issues??</vt:lpstr>
      <vt:lpstr>Sentence Combining</vt:lpstr>
      <vt:lpstr>Students are given</vt:lpstr>
      <vt:lpstr>Example with adjectives</vt:lpstr>
      <vt:lpstr>Example with phrase embedding</vt:lpstr>
      <vt:lpstr>Example with Connector</vt:lpstr>
      <vt:lpstr>The Instruction</vt:lpstr>
      <vt:lpstr>Results (N=6)</vt:lpstr>
      <vt:lpstr>Concepts Taught</vt:lpstr>
      <vt:lpstr>Handout Activity</vt:lpstr>
      <vt:lpstr>Issues??</vt:lpstr>
      <vt:lpstr>Strategic Instruction</vt:lpstr>
      <vt:lpstr>Five Programs</vt:lpstr>
      <vt:lpstr>The Instruction</vt:lpstr>
      <vt:lpstr>Fundamentals Results  (N=113)</vt:lpstr>
      <vt:lpstr>Proficiency Results (N=9)</vt:lpstr>
      <vt:lpstr>Sentence Results with Commas Strategies CD </vt:lpstr>
      <vt:lpstr>Sentence Results with Punctuation Strategies  </vt:lpstr>
      <vt:lpstr>Sentence Results with the Paragraph Writing CD</vt:lpstr>
      <vt:lpstr>Study 1 Details</vt:lpstr>
      <vt:lpstr>PARAGRAPH Test: Percent of COMPLETE SENTENCES</vt:lpstr>
      <vt:lpstr>Sentence Test: Percent of Prompts Matched</vt:lpstr>
      <vt:lpstr>Sentence Results with Paragraph Writing CD  </vt:lpstr>
      <vt:lpstr>Sentence Results with Paragraph Writing CD  </vt:lpstr>
      <vt:lpstr>Study 2 Details</vt:lpstr>
      <vt:lpstr>More Study Details</vt:lpstr>
      <vt:lpstr>Sentences Test: Percent of Complete Sentences</vt:lpstr>
      <vt:lpstr>Sentence Test: Percent of Prompts Matched</vt:lpstr>
      <vt:lpstr>Paragraph Test: % of pts earned on Organization</vt:lpstr>
      <vt:lpstr>Paragraph Test: % pts earned on Planning Diagram</vt:lpstr>
      <vt:lpstr>Results summary</vt:lpstr>
      <vt:lpstr>Results summary (continued)</vt:lpstr>
      <vt:lpstr>Concepts Taught Fundamentals of SWS</vt:lpstr>
      <vt:lpstr>Issues??</vt:lpstr>
      <vt:lpstr>Thoughts??</vt:lpstr>
    </vt:vector>
  </TitlesOfParts>
  <Company>University Of Kansas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Sentence-Writing Programs</dc:title>
  <dc:creator>Jean Schumaker</dc:creator>
  <cp:lastModifiedBy>Jean Schumaker</cp:lastModifiedBy>
  <cp:revision>41</cp:revision>
  <dcterms:created xsi:type="dcterms:W3CDTF">2019-07-08T16:11:19Z</dcterms:created>
  <dcterms:modified xsi:type="dcterms:W3CDTF">2019-07-16T10:31:57Z</dcterms:modified>
</cp:coreProperties>
</file>