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11"/>
  </p:notesMasterIdLst>
  <p:handoutMasterIdLst>
    <p:handoutMasterId r:id="rId12"/>
  </p:handoutMasterIdLst>
  <p:sldIdLst>
    <p:sldId id="269" r:id="rId2"/>
    <p:sldId id="309" r:id="rId3"/>
    <p:sldId id="276" r:id="rId4"/>
    <p:sldId id="285" r:id="rId5"/>
    <p:sldId id="280" r:id="rId6"/>
    <p:sldId id="275" r:id="rId7"/>
    <p:sldId id="291" r:id="rId8"/>
    <p:sldId id="294" r:id="rId9"/>
    <p:sldId id="28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448" y="-8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137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FAC6C-52DF-934A-9CA1-ACF763B0A5D2}" type="datetimeFigureOut">
              <a:rPr lang="en-US" smtClean="0"/>
              <a:t>7/8/15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F50058-EFAF-9D45-AF9F-33D2DAF3331A}" type="slidenum">
              <a:rPr lang="en-US" smtClean="0"/>
              <a:t>‹#›</a:t>
            </a:fld>
            <a:endParaRPr lang="en-US"/>
          </a:p>
        </p:txBody>
      </p:sp>
    </p:spTree>
    <p:extLst>
      <p:ext uri="{BB962C8B-B14F-4D97-AF65-F5344CB8AC3E}">
        <p14:creationId xmlns:p14="http://schemas.microsoft.com/office/powerpoint/2010/main" val="381039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015C1-7F36-8446-924A-A4A1747436BF}" type="datetimeFigureOut">
              <a:rPr lang="en-US" smtClean="0"/>
              <a:t>7/8/15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1DBD8-6C70-2242-B3C0-0472296EBE96}" type="slidenum">
              <a:rPr lang="en-US" smtClean="0"/>
              <a:t>‹#›</a:t>
            </a:fld>
            <a:endParaRPr lang="en-US"/>
          </a:p>
        </p:txBody>
      </p:sp>
    </p:spTree>
    <p:extLst>
      <p:ext uri="{BB962C8B-B14F-4D97-AF65-F5344CB8AC3E}">
        <p14:creationId xmlns:p14="http://schemas.microsoft.com/office/powerpoint/2010/main" val="3653274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372451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75F9-F156-6749-83E0-68266680EA06}"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312749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75F9-F156-6749-83E0-68266680EA06}"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345991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75F9-F156-6749-83E0-68266680EA06}"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134183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31731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075F9-F156-6749-83E0-68266680EA06}"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169913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075F9-F156-6749-83E0-68266680EA06}" type="datetimeFigureOut">
              <a:rPr lang="en-US" smtClean="0"/>
              <a:t>7/8/15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302115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075F9-F156-6749-83E0-68266680EA06}" type="datetimeFigureOut">
              <a:rPr lang="en-US" smtClean="0"/>
              <a:t>7/8/15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907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075F9-F156-6749-83E0-68266680EA06}" type="datetimeFigureOut">
              <a:rPr lang="en-US" smtClean="0"/>
              <a:t>7/8/15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81676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075F9-F156-6749-83E0-68266680EA06}"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400730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075F9-F156-6749-83E0-68266680EA06}"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4931F-7627-0C47-AC57-5641DC446B6A}" type="slidenum">
              <a:rPr lang="en-US" smtClean="0"/>
              <a:t>‹#›</a:t>
            </a:fld>
            <a:endParaRPr lang="en-US"/>
          </a:p>
        </p:txBody>
      </p:sp>
    </p:spTree>
    <p:extLst>
      <p:ext uri="{BB962C8B-B14F-4D97-AF65-F5344CB8AC3E}">
        <p14:creationId xmlns:p14="http://schemas.microsoft.com/office/powerpoint/2010/main" val="3253630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75F9-F156-6749-83E0-68266680EA06}" type="datetimeFigureOut">
              <a:rPr lang="en-US" smtClean="0"/>
              <a:t>7/8/15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4931F-7627-0C47-AC57-5641DC446B6A}" type="slidenum">
              <a:rPr lang="en-US" smtClean="0"/>
              <a:t>‹#›</a:t>
            </a:fld>
            <a:endParaRPr lang="en-US"/>
          </a:p>
        </p:txBody>
      </p:sp>
    </p:spTree>
    <p:extLst>
      <p:ext uri="{BB962C8B-B14F-4D97-AF65-F5344CB8AC3E}">
        <p14:creationId xmlns:p14="http://schemas.microsoft.com/office/powerpoint/2010/main" val="133579971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45754" y="482828"/>
            <a:ext cx="8259774" cy="5638654"/>
          </a:xfrm>
        </p:spPr>
        <p:style>
          <a:lnRef idx="2">
            <a:schemeClr val="dk1"/>
          </a:lnRef>
          <a:fillRef idx="1">
            <a:schemeClr val="lt1"/>
          </a:fillRef>
          <a:effectRef idx="0">
            <a:schemeClr val="dk1"/>
          </a:effectRef>
          <a:fontRef idx="minor">
            <a:schemeClr val="dk1"/>
          </a:fontRef>
        </p:style>
        <p:txBody>
          <a:bodyPr>
            <a:noAutofit/>
          </a:bodyPr>
          <a:lstStyle/>
          <a:p>
            <a:endParaRPr lang="en-US" sz="4400" dirty="0" smtClean="0"/>
          </a:p>
          <a:p>
            <a:r>
              <a:rPr lang="en-US" sz="4400" dirty="0"/>
              <a:t>T</a:t>
            </a:r>
            <a:r>
              <a:rPr lang="en-US" sz="4400" dirty="0" smtClean="0"/>
              <a:t>he Scientific Argumentation Routine</a:t>
            </a:r>
          </a:p>
          <a:p>
            <a:endParaRPr lang="en-US" sz="4400" dirty="0"/>
          </a:p>
          <a:p>
            <a:r>
              <a:rPr lang="en-US" dirty="0" smtClean="0"/>
              <a:t>Janis A. Bulgren</a:t>
            </a:r>
          </a:p>
          <a:p>
            <a:r>
              <a:rPr lang="en-US" dirty="0" smtClean="0"/>
              <a:t>James D. Ellis</a:t>
            </a:r>
          </a:p>
          <a:p>
            <a:r>
              <a:rPr lang="en-US" dirty="0" smtClean="0"/>
              <a:t>University of Kansas</a:t>
            </a:r>
          </a:p>
          <a:p>
            <a:r>
              <a:rPr lang="en-US" dirty="0" smtClean="0"/>
              <a:t>Center for Research on Learning</a:t>
            </a:r>
          </a:p>
        </p:txBody>
      </p:sp>
      <p:pic>
        <p:nvPicPr>
          <p:cNvPr id="3"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65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Argumentation Guide</a:t>
            </a:r>
            <a:endParaRPr lang="en-US" dirty="0"/>
          </a:p>
        </p:txBody>
      </p:sp>
      <p:pic>
        <p:nvPicPr>
          <p:cNvPr id="4" name="Content Placeholder 3" descr="Cola 2015 AEG Cola 1.19.15docx copy 4.pdf"/>
          <p:cNvPicPr>
            <a:picLocks noGrp="1" noChangeAspect="1"/>
          </p:cNvPicPr>
          <p:nvPr>
            <p:ph idx="1"/>
          </p:nvPr>
        </p:nvPicPr>
        <p:blipFill>
          <a:blip r:embed="rId2">
            <a:extLst>
              <a:ext uri="{28A0092B-C50C-407E-A947-70E740481C1C}">
                <a14:useLocalDpi xmlns:a14="http://schemas.microsoft.com/office/drawing/2010/main" val="0"/>
              </a:ext>
            </a:extLst>
          </a:blip>
          <a:srcRect t="16723" b="16723"/>
          <a:stretch>
            <a:fillRect/>
          </a:stretch>
        </p:blipFill>
        <p:spPr>
          <a:xfrm>
            <a:off x="571501" y="1587704"/>
            <a:ext cx="8617964" cy="4432096"/>
          </a:xfrm>
        </p:spPr>
      </p:pic>
      <p:pic>
        <p:nvPicPr>
          <p:cNvPr id="5" name="Picture 32" descr="sim_2color_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02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45754" y="723287"/>
            <a:ext cx="8259774" cy="5263176"/>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t>Argumentation</a:t>
            </a:r>
          </a:p>
          <a:p>
            <a:r>
              <a:rPr lang="en-US" sz="4000" b="1" dirty="0"/>
              <a:t>i</a:t>
            </a:r>
            <a:r>
              <a:rPr lang="en-US" sz="4000" b="1" dirty="0" smtClean="0"/>
              <a:t>s</a:t>
            </a:r>
          </a:p>
          <a:p>
            <a:r>
              <a:rPr lang="en-US" sz="4000" b="1" dirty="0"/>
              <a:t>t</a:t>
            </a:r>
            <a:r>
              <a:rPr lang="en-US" sz="4000" b="1" dirty="0" smtClean="0"/>
              <a:t>he activity of making a </a:t>
            </a:r>
            <a:r>
              <a:rPr lang="en-US" sz="4000" b="1" u="sng" dirty="0" smtClean="0"/>
              <a:t>claim</a:t>
            </a:r>
            <a:r>
              <a:rPr lang="en-US" sz="4000" b="1" dirty="0" smtClean="0"/>
              <a:t>, presenting </a:t>
            </a:r>
            <a:r>
              <a:rPr lang="en-US" sz="4000" b="1" u="sng" dirty="0" smtClean="0"/>
              <a:t>evidence</a:t>
            </a:r>
            <a:r>
              <a:rPr lang="en-US" sz="4000" b="1" dirty="0" smtClean="0"/>
              <a:t>, and backing it up by producing </a:t>
            </a:r>
            <a:r>
              <a:rPr lang="en-US" sz="4000" b="1" u="sng" dirty="0" smtClean="0"/>
              <a:t>reasons</a:t>
            </a:r>
            <a:r>
              <a:rPr lang="en-US" sz="4000" b="1" dirty="0" smtClean="0"/>
              <a:t> why the evidence allows the claim to be made (Toulmin, 2004).</a:t>
            </a:r>
            <a:r>
              <a:rPr lang="en-US" sz="4400" b="1" dirty="0"/>
              <a:t>	</a:t>
            </a:r>
            <a:endParaRPr lang="en-US" sz="4400" dirty="0"/>
          </a:p>
        </p:txBody>
      </p:sp>
      <p:pic>
        <p:nvPicPr>
          <p:cNvPr id="3"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43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57166" y="482828"/>
            <a:ext cx="8048362" cy="5330900"/>
          </a:xfrm>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t>Chapter 1: Introduction</a:t>
            </a:r>
          </a:p>
          <a:p>
            <a:r>
              <a:rPr lang="en-US" sz="2400" dirty="0" smtClean="0"/>
              <a:t> </a:t>
            </a:r>
          </a:p>
          <a:p>
            <a:r>
              <a:rPr lang="en-US" sz="3600" dirty="0" smtClean="0"/>
              <a:t>Purpose</a:t>
            </a:r>
          </a:p>
          <a:p>
            <a:r>
              <a:rPr lang="en-US" sz="3600" dirty="0" smtClean="0"/>
              <a:t>Supporting Research</a:t>
            </a:r>
          </a:p>
          <a:p>
            <a:r>
              <a:rPr lang="en-US" sz="3600" dirty="0" smtClean="0"/>
              <a:t>Overview of Manual</a:t>
            </a:r>
          </a:p>
          <a:p>
            <a:r>
              <a:rPr lang="en-US" sz="3600" dirty="0" smtClean="0"/>
              <a:t>For Further Information</a:t>
            </a:r>
          </a:p>
          <a:p>
            <a:r>
              <a:rPr lang="en-US" sz="3600" dirty="0" smtClean="0"/>
              <a:t>References </a:t>
            </a:r>
          </a:p>
        </p:txBody>
      </p:sp>
      <p:pic>
        <p:nvPicPr>
          <p:cNvPr id="3"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37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680" y="282259"/>
            <a:ext cx="8141860" cy="5188103"/>
          </a:xfrm>
        </p:spPr>
        <p:txBody>
          <a:bodyPr>
            <a:normAutofit fontScale="90000"/>
          </a:bodyPr>
          <a:lstStyle/>
          <a:p>
            <a:r>
              <a:rPr lang="en-US" sz="2400" dirty="0" smtClean="0"/>
              <a:t/>
            </a:r>
            <a:br>
              <a:rPr lang="en-US" sz="2400" dirty="0" smtClean="0"/>
            </a:br>
            <a:r>
              <a:rPr lang="en-US" sz="3200" dirty="0" smtClean="0"/>
              <a:t>Chapter 2: Sections </a:t>
            </a:r>
            <a:r>
              <a:rPr lang="en-US" sz="3200" dirty="0" smtClean="0"/>
              <a:t>of the Guide  </a:t>
            </a:r>
            <a:r>
              <a:rPr lang="en-US" sz="3200" dirty="0"/>
              <a:t/>
            </a:r>
            <a:br>
              <a:rPr lang="en-US" sz="3200" dirty="0"/>
            </a:br>
            <a:r>
              <a:rPr lang="en-US" sz="3200" dirty="0" smtClean="0"/>
              <a:t/>
            </a:r>
            <a:br>
              <a:rPr lang="en-US" sz="3200" dirty="0" smtClean="0"/>
            </a:br>
            <a:r>
              <a:rPr lang="en-US" sz="3200" dirty="0" smtClean="0"/>
              <a:t>1.	A description of each section of the guide</a:t>
            </a:r>
            <a:br>
              <a:rPr lang="en-US" sz="3200" dirty="0" smtClean="0"/>
            </a:br>
            <a:r>
              <a:rPr lang="en-US" sz="3200" dirty="0" smtClean="0"/>
              <a:t>2.	An overview of a blank guide</a:t>
            </a:r>
            <a:br>
              <a:rPr lang="en-US" sz="3200" dirty="0" smtClean="0"/>
            </a:br>
            <a:r>
              <a:rPr lang="en-US" sz="3200" dirty="0" smtClean="0"/>
              <a:t>3.	A review of critical definitions for each section</a:t>
            </a:r>
            <a:br>
              <a:rPr lang="en-US" sz="3200" dirty="0" smtClean="0"/>
            </a:br>
            <a:r>
              <a:rPr lang="en-US" sz="3200" dirty="0"/>
              <a:t/>
            </a:r>
            <a:br>
              <a:rPr lang="en-US" sz="3200" dirty="0"/>
            </a:br>
            <a:r>
              <a:rPr lang="en-US" sz="3200" dirty="0" smtClean="0"/>
              <a:t>Things to do Before Using the Guide</a:t>
            </a:r>
            <a:br>
              <a:rPr lang="en-US" sz="3200" dirty="0" smtClean="0"/>
            </a:br>
            <a:r>
              <a:rPr lang="en-US" sz="3200" dirty="0"/>
              <a:t/>
            </a:r>
            <a:br>
              <a:rPr lang="en-US" sz="3200" dirty="0"/>
            </a:br>
            <a:endParaRPr lang="en-US" sz="3200" dirty="0"/>
          </a:p>
        </p:txBody>
      </p:sp>
      <p:pic>
        <p:nvPicPr>
          <p:cNvPr id="3"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69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740" y="1476107"/>
            <a:ext cx="8141860" cy="4115371"/>
          </a:xfrm>
        </p:spPr>
        <p:txBody>
          <a:bodyPr>
            <a:normAutofit/>
          </a:bodyPr>
          <a:lstStyle/>
          <a:p>
            <a:pPr algn="l"/>
            <a:r>
              <a:rPr lang="en-US" sz="2400" dirty="0" smtClean="0"/>
              <a:t/>
            </a:r>
            <a:br>
              <a:rPr lang="en-US" sz="2400" dirty="0" smtClean="0"/>
            </a:br>
            <a:r>
              <a:rPr lang="en-US" sz="2400" dirty="0" smtClean="0"/>
              <a:t/>
            </a:r>
            <a:br>
              <a:rPr lang="en-US" sz="2400" dirty="0" smtClean="0"/>
            </a:br>
            <a:r>
              <a:rPr lang="en-US" sz="3600" dirty="0" smtClean="0"/>
              <a:t> </a:t>
            </a:r>
            <a:br>
              <a:rPr lang="en-US" sz="3600" dirty="0" smtClean="0"/>
            </a:br>
            <a:r>
              <a:rPr lang="en-US" sz="2400" dirty="0"/>
              <a:t>	</a:t>
            </a:r>
          </a:p>
        </p:txBody>
      </p:sp>
      <p:sp>
        <p:nvSpPr>
          <p:cNvPr id="6" name="Subtitle 5"/>
          <p:cNvSpPr>
            <a:spLocks noGrp="1"/>
          </p:cNvSpPr>
          <p:nvPr>
            <p:ph type="subTitle" idx="1"/>
          </p:nvPr>
        </p:nvSpPr>
        <p:spPr>
          <a:xfrm>
            <a:off x="1443202" y="261674"/>
            <a:ext cx="6555258" cy="5329803"/>
          </a:xfrm>
        </p:spPr>
        <p:txBody>
          <a:bodyPr>
            <a:normAutofit fontScale="92500" lnSpcReduction="20000"/>
          </a:bodyPr>
          <a:lstStyle/>
          <a:p>
            <a:endParaRPr lang="en-US" dirty="0" smtClean="0"/>
          </a:p>
          <a:p>
            <a:endParaRPr lang="en-US" dirty="0"/>
          </a:p>
          <a:p>
            <a:r>
              <a:rPr lang="en-US" sz="4000" dirty="0" smtClean="0"/>
              <a:t>Chapter 3:  Using the Routine with Students</a:t>
            </a:r>
          </a:p>
          <a:p>
            <a:endParaRPr lang="en-US" dirty="0"/>
          </a:p>
          <a:p>
            <a:endParaRPr lang="en-US" dirty="0" smtClean="0"/>
          </a:p>
          <a:p>
            <a:r>
              <a:rPr lang="en-US" dirty="0" smtClean="0"/>
              <a:t>Cue Do Review</a:t>
            </a:r>
          </a:p>
          <a:p>
            <a:endParaRPr lang="en-US" dirty="0" smtClean="0"/>
          </a:p>
          <a:p>
            <a:r>
              <a:rPr lang="en-US" dirty="0" smtClean="0"/>
              <a:t>Instructional Guidelines</a:t>
            </a:r>
          </a:p>
          <a:p>
            <a:endParaRPr lang="en-US" dirty="0"/>
          </a:p>
          <a:p>
            <a:r>
              <a:rPr lang="en-US" dirty="0" smtClean="0"/>
              <a:t>Group Structures</a:t>
            </a:r>
          </a:p>
        </p:txBody>
      </p:sp>
      <p:sp>
        <p:nvSpPr>
          <p:cNvPr id="5" name="Title 1"/>
          <p:cNvSpPr txBox="1">
            <a:spLocks/>
          </p:cNvSpPr>
          <p:nvPr/>
        </p:nvSpPr>
        <p:spPr>
          <a:xfrm>
            <a:off x="1002140" y="1628507"/>
            <a:ext cx="8141860" cy="41153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mtClean="0"/>
              <a:t/>
            </a:r>
            <a:br>
              <a:rPr lang="en-US" sz="2400" smtClean="0"/>
            </a:br>
            <a:r>
              <a:rPr lang="en-US" sz="2400" smtClean="0"/>
              <a:t/>
            </a:r>
            <a:br>
              <a:rPr lang="en-US" sz="2400" smtClean="0"/>
            </a:br>
            <a:r>
              <a:rPr lang="en-US" sz="3600" smtClean="0"/>
              <a:t> </a:t>
            </a:r>
            <a:br>
              <a:rPr lang="en-US" sz="3600" smtClean="0"/>
            </a:br>
            <a:r>
              <a:rPr lang="en-US" sz="2400" smtClean="0"/>
              <a:t>	</a:t>
            </a:r>
            <a:endParaRPr lang="en-US" sz="2400" dirty="0"/>
          </a:p>
        </p:txBody>
      </p:sp>
      <p:pic>
        <p:nvPicPr>
          <p:cNvPr id="7"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5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680" y="1354991"/>
            <a:ext cx="8141860" cy="4115371"/>
          </a:xfrm>
        </p:spPr>
        <p:txBody>
          <a:bodyPr>
            <a:normAutofit/>
          </a:bodyPr>
          <a:lstStyle/>
          <a:p>
            <a:pPr algn="l"/>
            <a:r>
              <a:rPr lang="en-US" sz="2400" dirty="0" smtClean="0"/>
              <a:t/>
            </a:r>
            <a:br>
              <a:rPr lang="en-US" sz="2400" dirty="0" smtClean="0"/>
            </a:br>
            <a:r>
              <a:rPr lang="en-US" sz="2400" dirty="0" smtClean="0"/>
              <a:t/>
            </a:r>
            <a:br>
              <a:rPr lang="en-US" sz="2400" dirty="0" smtClean="0"/>
            </a:br>
            <a:r>
              <a:rPr lang="en-US" sz="3600" dirty="0" smtClean="0"/>
              <a:t> </a:t>
            </a:r>
            <a:br>
              <a:rPr lang="en-US" sz="3600" dirty="0" smtClean="0"/>
            </a:br>
            <a:r>
              <a:rPr lang="en-US" sz="2400" dirty="0"/>
              <a:t>	</a:t>
            </a:r>
          </a:p>
        </p:txBody>
      </p:sp>
      <p:sp>
        <p:nvSpPr>
          <p:cNvPr id="6" name="Subtitle 5"/>
          <p:cNvSpPr>
            <a:spLocks noGrp="1"/>
          </p:cNvSpPr>
          <p:nvPr>
            <p:ph type="subTitle" idx="1"/>
          </p:nvPr>
        </p:nvSpPr>
        <p:spPr>
          <a:xfrm>
            <a:off x="1371599" y="1905406"/>
            <a:ext cx="6664129" cy="3717356"/>
          </a:xfrm>
        </p:spPr>
        <p:txBody>
          <a:bodyPr>
            <a:normAutofit fontScale="92500" lnSpcReduction="20000"/>
          </a:bodyPr>
          <a:lstStyle/>
          <a:p>
            <a:r>
              <a:rPr lang="en-US" dirty="0" smtClean="0"/>
              <a:t>Chapter 4: Extend Student Learning</a:t>
            </a:r>
            <a:endParaRPr lang="en-US" dirty="0"/>
          </a:p>
          <a:p>
            <a:r>
              <a:rPr lang="en-US" dirty="0" smtClean="0"/>
              <a:t>With</a:t>
            </a:r>
          </a:p>
          <a:p>
            <a:r>
              <a:rPr lang="en-US" dirty="0" smtClean="0"/>
              <a:t> </a:t>
            </a:r>
          </a:p>
          <a:p>
            <a:r>
              <a:rPr lang="en-US" dirty="0" smtClean="0"/>
              <a:t>Assessment and Evaluation</a:t>
            </a:r>
          </a:p>
          <a:p>
            <a:r>
              <a:rPr lang="en-US" dirty="0" smtClean="0"/>
              <a:t>Writing Supports for Argumentation Essays</a:t>
            </a:r>
          </a:p>
          <a:p>
            <a:r>
              <a:rPr lang="en-US" dirty="0" smtClean="0"/>
              <a:t>Strategies (embedded, general, generalization)</a:t>
            </a:r>
          </a:p>
          <a:p>
            <a:endParaRPr lang="en-US" dirty="0" smtClean="0"/>
          </a:p>
          <a:p>
            <a:endParaRPr lang="en-US" dirty="0"/>
          </a:p>
        </p:txBody>
      </p:sp>
      <p:sp>
        <p:nvSpPr>
          <p:cNvPr id="5" name="Title 1"/>
          <p:cNvSpPr txBox="1">
            <a:spLocks/>
          </p:cNvSpPr>
          <p:nvPr/>
        </p:nvSpPr>
        <p:spPr>
          <a:xfrm>
            <a:off x="776080" y="1507391"/>
            <a:ext cx="8141860" cy="41153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mtClean="0"/>
              <a:t/>
            </a:r>
            <a:br>
              <a:rPr lang="en-US" sz="2400" smtClean="0"/>
            </a:br>
            <a:r>
              <a:rPr lang="en-US" sz="2400" smtClean="0"/>
              <a:t/>
            </a:r>
            <a:br>
              <a:rPr lang="en-US" sz="2400" smtClean="0"/>
            </a:br>
            <a:r>
              <a:rPr lang="en-US" sz="3600" smtClean="0"/>
              <a:t> </a:t>
            </a:r>
            <a:br>
              <a:rPr lang="en-US" sz="3600" smtClean="0"/>
            </a:br>
            <a:r>
              <a:rPr lang="en-US" sz="2400" smtClean="0"/>
              <a:t>	</a:t>
            </a:r>
            <a:endParaRPr lang="en-US" sz="2400" dirty="0"/>
          </a:p>
        </p:txBody>
      </p:sp>
      <p:pic>
        <p:nvPicPr>
          <p:cNvPr id="7"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11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788" y="1062210"/>
            <a:ext cx="7971752" cy="4988707"/>
          </a:xfrm>
        </p:spPr>
        <p:txBody>
          <a:bodyPr>
            <a:normAutofit/>
          </a:bodyPr>
          <a:lstStyle/>
          <a:p>
            <a:r>
              <a:rPr lang="en-US" sz="2400" dirty="0" smtClean="0"/>
              <a:t/>
            </a:r>
            <a:br>
              <a:rPr lang="en-US" sz="2400" dirty="0" smtClean="0"/>
            </a:br>
            <a:r>
              <a:rPr lang="en-US" sz="3600" dirty="0" smtClean="0"/>
              <a:t/>
            </a:r>
            <a:br>
              <a:rPr lang="en-US" sz="3600" dirty="0" smtClean="0"/>
            </a:br>
            <a:r>
              <a:rPr lang="en-US" sz="2400" dirty="0"/>
              <a:t>	</a:t>
            </a:r>
          </a:p>
        </p:txBody>
      </p:sp>
      <p:sp>
        <p:nvSpPr>
          <p:cNvPr id="4" name="Subtitle 3"/>
          <p:cNvSpPr>
            <a:spLocks noGrp="1"/>
          </p:cNvSpPr>
          <p:nvPr>
            <p:ph type="subTitle" idx="1"/>
          </p:nvPr>
        </p:nvSpPr>
        <p:spPr>
          <a:xfrm>
            <a:off x="1564870" y="1269745"/>
            <a:ext cx="6627097" cy="933395"/>
          </a:xfrm>
        </p:spPr>
        <p:txBody>
          <a:bodyPr>
            <a:noAutofit/>
          </a:bodyPr>
          <a:lstStyle/>
          <a:p>
            <a:r>
              <a:rPr lang="en-US" sz="2800" dirty="0" smtClean="0">
                <a:solidFill>
                  <a:srgbClr val="FF0000"/>
                </a:solidFill>
              </a:rPr>
              <a:t>Appendices</a:t>
            </a:r>
          </a:p>
          <a:p>
            <a:pPr marL="514350" indent="-514350" algn="l">
              <a:buAutoNum type="alphaUcPeriod"/>
            </a:pPr>
            <a:r>
              <a:rPr lang="en-US" sz="2800" dirty="0" smtClean="0">
                <a:solidFill>
                  <a:srgbClr val="FF0000"/>
                </a:solidFill>
              </a:rPr>
              <a:t>Blank Guide</a:t>
            </a:r>
          </a:p>
          <a:p>
            <a:pPr algn="l"/>
            <a:r>
              <a:rPr lang="en-US" sz="2800" dirty="0" smtClean="0">
                <a:solidFill>
                  <a:srgbClr val="FF0000"/>
                </a:solidFill>
              </a:rPr>
              <a:t>B.  Examples of Scientific Argumentation  	Guides and accompanying materials 	(completed Guides and articles)</a:t>
            </a:r>
          </a:p>
          <a:p>
            <a:pPr marL="514350" indent="-514350" algn="l">
              <a:buAutoNum type="alphaUcPeriod" startAt="3"/>
            </a:pPr>
            <a:r>
              <a:rPr lang="en-US" sz="2800" dirty="0" smtClean="0">
                <a:solidFill>
                  <a:srgbClr val="FF0000"/>
                </a:solidFill>
              </a:rPr>
              <a:t>Instructional materials (definition list, qualifier list, strategy steps, cue-do-review and sample script)</a:t>
            </a:r>
          </a:p>
          <a:p>
            <a:pPr marL="514350" indent="-514350" algn="l">
              <a:buAutoNum type="alphaUcPeriod" startAt="3"/>
            </a:pPr>
            <a:r>
              <a:rPr lang="en-US" sz="2800" dirty="0" smtClean="0">
                <a:solidFill>
                  <a:srgbClr val="FF0000"/>
                </a:solidFill>
              </a:rPr>
              <a:t>Assessing, Evaluating and Extending (test, checklist, essay guide) </a:t>
            </a:r>
          </a:p>
        </p:txBody>
      </p:sp>
      <p:pic>
        <p:nvPicPr>
          <p:cNvPr id="5"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47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508" y="529234"/>
            <a:ext cx="7690928" cy="4974807"/>
          </a:xfrm>
        </p:spPr>
        <p:txBody>
          <a:bodyPr>
            <a:normAutofit fontScale="90000"/>
          </a:bodyPr>
          <a:lstStyle/>
          <a:p>
            <a:pPr algn="l"/>
            <a:r>
              <a:rPr lang="en-US" sz="2000" dirty="0"/>
              <a:t> </a:t>
            </a:r>
            <a:br>
              <a:rPr lang="en-US" sz="2000" dirty="0"/>
            </a:br>
            <a:r>
              <a:rPr lang="en-US" sz="4000" b="1" dirty="0"/>
              <a:t>Supporting </a:t>
            </a:r>
            <a:r>
              <a:rPr lang="en-US" sz="4000" b="1" dirty="0" smtClean="0"/>
              <a:t>Research</a:t>
            </a:r>
            <a:br>
              <a:rPr lang="en-US" sz="4000" b="1" dirty="0" smtClean="0"/>
            </a:br>
            <a:r>
              <a:rPr lang="en-US" sz="2000" dirty="0"/>
              <a:t>	</a:t>
            </a:r>
            <a:br>
              <a:rPr lang="en-US" sz="2000" dirty="0"/>
            </a:br>
            <a:r>
              <a:rPr lang="en-US" sz="2000" dirty="0" smtClean="0"/>
              <a:t>     Research </a:t>
            </a:r>
            <a:r>
              <a:rPr lang="en-US" sz="2000" dirty="0"/>
              <a:t>on the </a:t>
            </a:r>
            <a:r>
              <a:rPr lang="en-US" sz="2000" dirty="0" smtClean="0"/>
              <a:t>Scientific Argumentation Routine </a:t>
            </a:r>
            <a:r>
              <a:rPr lang="en-US" sz="2000" dirty="0"/>
              <a:t>included studies involving </a:t>
            </a:r>
            <a:r>
              <a:rPr lang="en-US" sz="2000" dirty="0" smtClean="0"/>
              <a:t>almost 200  </a:t>
            </a:r>
            <a:r>
              <a:rPr lang="en-US" sz="2200" dirty="0"/>
              <a:t>students enrolled </a:t>
            </a:r>
            <a:r>
              <a:rPr lang="en-US" sz="2200" dirty="0" smtClean="0"/>
              <a:t>in middle school and high school science </a:t>
            </a:r>
            <a:r>
              <a:rPr lang="en-US" sz="2200" dirty="0"/>
              <a:t>classes. Participating students represented those identified as having learning disabilities</a:t>
            </a:r>
            <a:r>
              <a:rPr lang="en-US" sz="2200" dirty="0" smtClean="0"/>
              <a:t>, </a:t>
            </a:r>
            <a:r>
              <a:rPr lang="en-US" sz="2200" dirty="0"/>
              <a:t> </a:t>
            </a:r>
            <a:r>
              <a:rPr lang="en-US" sz="2200" dirty="0" smtClean="0"/>
              <a:t>were identified as gifted, and by gender as well as whole group. </a:t>
            </a:r>
            <a:br>
              <a:rPr lang="en-US" sz="2200" dirty="0" smtClean="0"/>
            </a:br>
            <a:r>
              <a:rPr lang="en-US" sz="2200" dirty="0"/>
              <a:t/>
            </a:r>
            <a:br>
              <a:rPr lang="en-US" sz="2200" dirty="0"/>
            </a:br>
            <a:r>
              <a:rPr lang="en-US" sz="2200" dirty="0" smtClean="0"/>
              <a:t>    Findings </a:t>
            </a:r>
            <a:r>
              <a:rPr lang="en-US" sz="2200" dirty="0"/>
              <a:t>from studies </a:t>
            </a:r>
            <a:r>
              <a:rPr lang="en-US" sz="2200" dirty="0" smtClean="0"/>
              <a:t>indicate significant differences and large effect sizes </a:t>
            </a:r>
            <a:r>
              <a:rPr lang="en-US" sz="2200" dirty="0"/>
              <a:t>students in the experimental group </a:t>
            </a:r>
            <a:r>
              <a:rPr lang="en-US" sz="2200" dirty="0" smtClean="0"/>
              <a:t>over students </a:t>
            </a:r>
            <a:r>
              <a:rPr lang="en-US" sz="2200" dirty="0"/>
              <a:t>in the control </a:t>
            </a:r>
            <a:r>
              <a:rPr lang="en-US" sz="2200" dirty="0" smtClean="0"/>
              <a:t>group on an open ended assessment in terms of</a:t>
            </a:r>
            <a:br>
              <a:rPr lang="en-US" sz="2200" dirty="0" smtClean="0"/>
            </a:br>
            <a:r>
              <a:rPr lang="en-US" sz="2200" dirty="0" smtClean="0"/>
              <a:t/>
            </a:r>
            <a:br>
              <a:rPr lang="en-US" sz="2200" dirty="0" smtClean="0"/>
            </a:br>
            <a:r>
              <a:rPr lang="en-US" sz="2200" dirty="0" smtClean="0"/>
              <a:t>… overall ability to analyze and critique a claim, evidence &amp; reasoning</a:t>
            </a:r>
            <a:br>
              <a:rPr lang="en-US" sz="2200" dirty="0" smtClean="0"/>
            </a:br>
            <a:r>
              <a:rPr lang="en-US" sz="2200" dirty="0" smtClean="0"/>
              <a:t>… ability to identify and evaluate evidence, and </a:t>
            </a:r>
            <a:br>
              <a:rPr lang="en-US" sz="2200" dirty="0" smtClean="0"/>
            </a:br>
            <a:r>
              <a:rPr lang="en-US" sz="2200" dirty="0" smtClean="0"/>
              <a:t>…ability to identify and evaluate reasoning. </a:t>
            </a:r>
            <a:r>
              <a:rPr lang="en-US" sz="2200" dirty="0"/>
              <a:t/>
            </a:r>
            <a:br>
              <a:rPr lang="en-US" sz="2200" dirty="0"/>
            </a:br>
            <a:r>
              <a:rPr lang="en-US" sz="2200" dirty="0"/>
              <a:t>	</a:t>
            </a:r>
          </a:p>
        </p:txBody>
      </p:sp>
      <p:pic>
        <p:nvPicPr>
          <p:cNvPr id="3" name="Picture 32"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26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12212</TotalTime>
  <Words>120</Words>
  <Application>Microsoft Macintosh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Scientific Argumentation Guide</vt:lpstr>
      <vt:lpstr>PowerPoint Presentation</vt:lpstr>
      <vt:lpstr>PowerPoint Presentation</vt:lpstr>
      <vt:lpstr> Chapter 2: Sections of the Guide    1. A description of each section of the guide 2. An overview of a blank guide 3. A review of critical definitions for each section  Things to do Before Using the Guide  </vt:lpstr>
      <vt:lpstr>     </vt:lpstr>
      <vt:lpstr>     </vt:lpstr>
      <vt:lpstr>   </vt:lpstr>
      <vt:lpstr>  Supporting Research        Research on the Scientific Argumentation Routine included studies involving almost 200  students enrolled in middle school and high school science classes. Participating students represented those identified as having learning disabilities,  were identified as gifted, and by gender as well as whole group.       Findings from studies indicate significant differences and large effect sizes students in the experimental group over students in the control group on an open ended assessment in terms of  … overall ability to analyze and critique a claim, evidence &amp; reasoning … ability to identify and evaluate evidence, and  …ability to identify and evaluate reasoning.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dc:creator>
  <cp:lastModifiedBy>Jan Bulgren</cp:lastModifiedBy>
  <cp:revision>153</cp:revision>
  <cp:lastPrinted>2015-01-28T17:08:52Z</cp:lastPrinted>
  <dcterms:created xsi:type="dcterms:W3CDTF">2013-06-05T17:16:30Z</dcterms:created>
  <dcterms:modified xsi:type="dcterms:W3CDTF">2015-07-08T15:11:49Z</dcterms:modified>
</cp:coreProperties>
</file>