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7"/>
  </p:notesMasterIdLst>
  <p:sldIdLst>
    <p:sldId id="256" r:id="rId2"/>
    <p:sldId id="257" r:id="rId3"/>
    <p:sldId id="275" r:id="rId4"/>
    <p:sldId id="258" r:id="rId5"/>
    <p:sldId id="276" r:id="rId6"/>
    <p:sldId id="277" r:id="rId7"/>
    <p:sldId id="274" r:id="rId8"/>
    <p:sldId id="270" r:id="rId9"/>
    <p:sldId id="273" r:id="rId10"/>
    <p:sldId id="263" r:id="rId11"/>
    <p:sldId id="261" r:id="rId12"/>
    <p:sldId id="272" r:id="rId13"/>
    <p:sldId id="260" r:id="rId14"/>
    <p:sldId id="267" r:id="rId15"/>
    <p:sldId id="268"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4480"/>
  </p:normalViewPr>
  <p:slideViewPr>
    <p:cSldViewPr snapToGrid="0" snapToObjects="1">
      <p:cViewPr varScale="1">
        <p:scale>
          <a:sx n="62" d="100"/>
          <a:sy n="62" d="100"/>
        </p:scale>
        <p:origin x="24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Dana</a:t>
            </a:r>
          </a:p>
          <a:p>
            <a:pPr marL="0" lvl="0" indent="0" algn="l" rtl="0">
              <a:spcBef>
                <a:spcPts val="0"/>
              </a:spcBef>
              <a:spcAft>
                <a:spcPts val="0"/>
              </a:spcAft>
              <a:buNone/>
            </a:pPr>
            <a:r>
              <a:rPr lang="en-US" dirty="0"/>
              <a:t>We know by 4th grade normally achieving students are reading to learn.  Comprehension of text is accounted for by language comprehension, background knowledge, and the upper strands of the reading rope.   We also know that students with weak/limited vocabularies, weaknesses in verbal-reasoning ability, and limited background knowledge often have trouble with reading comprehension.  </a:t>
            </a:r>
            <a:endParaRPr dirty="0"/>
          </a:p>
          <a:p>
            <a:pPr marL="0" lvl="0" indent="0" algn="l" rtl="0">
              <a:spcBef>
                <a:spcPts val="0"/>
              </a:spcBef>
              <a:spcAft>
                <a:spcPts val="0"/>
              </a:spcAft>
              <a:buNone/>
            </a:pPr>
            <a:r>
              <a:rPr lang="en-US" dirty="0"/>
              <a:t>When we look at the reading strategies, what elements do we see from the </a:t>
            </a:r>
            <a:r>
              <a:rPr lang="en-US" dirty="0" err="1"/>
              <a:t>SoR</a:t>
            </a:r>
            <a:r>
              <a:rPr lang="en-US" dirty="0"/>
              <a:t> and what we know about adolescent literacy needs and best practice for instruction?  Fundamentals of PS, Paraphrasing, Inference, Self Questioning, , Main Idea, Word Mapping, and Academic Lang are included in the Language Comprehension strand of the reading rope.   </a:t>
            </a:r>
            <a:endParaRPr dirty="0"/>
          </a:p>
          <a:p>
            <a:pPr marL="0" lvl="0" indent="0" algn="l" rtl="0">
              <a:spcBef>
                <a:spcPts val="0"/>
              </a:spcBef>
              <a:spcAft>
                <a:spcPts val="0"/>
              </a:spcAft>
              <a:buNone/>
            </a:pPr>
            <a:r>
              <a:rPr lang="en-US" dirty="0"/>
              <a:t>The learner’s reading development will help us determine the focus of instruction.  These strategies address specific skills and purposes and should be used as intended.  Both the reading rope and SIM place emphasis on the importance of explicit, systematic, and sequential instruction.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Comprehensive set of reading strategies:</a:t>
            </a:r>
          </a:p>
          <a:p>
            <a:pPr marL="0" marR="0" lvl="0" indent="0" algn="l" rtl="0">
              <a:spcBef>
                <a:spcPts val="0"/>
              </a:spcBef>
              <a:spcAft>
                <a:spcPts val="0"/>
              </a:spcAft>
              <a:buNone/>
            </a:pPr>
            <a:r>
              <a:rPr lang="en-US" sz="1200" b="1" u="sng" dirty="0">
                <a:solidFill>
                  <a:schemeClr val="dk1"/>
                </a:solidFill>
                <a:latin typeface="Century Gothic"/>
                <a:ea typeface="Century Gothic"/>
                <a:cs typeface="Century Gothic"/>
                <a:sym typeface="Century Gothic"/>
              </a:rPr>
              <a:t>Features of Both Reading Programs</a:t>
            </a:r>
            <a:endParaRPr lang="en-US" dirty="0"/>
          </a:p>
          <a:p>
            <a:pPr marL="0" marR="0" lvl="0" indent="0" algn="l" rtl="0">
              <a:spcBef>
                <a:spcPts val="0"/>
              </a:spcBef>
              <a:spcAft>
                <a:spcPts val="0"/>
              </a:spcAft>
              <a:buNone/>
            </a:pPr>
            <a:r>
              <a:rPr lang="en-US" sz="1200" dirty="0">
                <a:solidFill>
                  <a:schemeClr val="dk1"/>
                </a:solidFill>
                <a:latin typeface="Century Gothic"/>
                <a:ea typeface="Century Gothic"/>
                <a:cs typeface="Century Gothic"/>
                <a:sym typeface="Century Gothic"/>
              </a:rPr>
              <a:t>Explicit direct instruction</a:t>
            </a:r>
            <a:endParaRPr lang="en-US" dirty="0"/>
          </a:p>
          <a:p>
            <a:pPr marL="0" marR="0" lvl="0" indent="0" algn="l" rtl="0">
              <a:spcBef>
                <a:spcPts val="0"/>
              </a:spcBef>
              <a:spcAft>
                <a:spcPts val="0"/>
              </a:spcAft>
              <a:buNone/>
            </a:pPr>
            <a:r>
              <a:rPr lang="en-US" sz="1200" dirty="0">
                <a:solidFill>
                  <a:schemeClr val="dk1"/>
                </a:solidFill>
                <a:latin typeface="Century Gothic"/>
                <a:ea typeface="Century Gothic"/>
                <a:cs typeface="Century Gothic"/>
                <a:sym typeface="Century Gothic"/>
              </a:rPr>
              <a:t>Data-driven decision making</a:t>
            </a:r>
            <a:endParaRPr lang="en-US" dirty="0"/>
          </a:p>
          <a:p>
            <a:pPr marL="0" marR="0" lvl="0" indent="0" algn="l" rtl="0">
              <a:spcBef>
                <a:spcPts val="0"/>
              </a:spcBef>
              <a:spcAft>
                <a:spcPts val="0"/>
              </a:spcAft>
              <a:buNone/>
            </a:pPr>
            <a:r>
              <a:rPr lang="en-US" sz="1200" dirty="0">
                <a:solidFill>
                  <a:schemeClr val="dk1"/>
                </a:solidFill>
                <a:latin typeface="Century Gothic"/>
                <a:ea typeface="Century Gothic"/>
                <a:cs typeface="Century Gothic"/>
                <a:sym typeface="Century Gothic"/>
              </a:rPr>
              <a:t>Positive, Corrective Feedback</a:t>
            </a:r>
            <a:endParaRPr lang="en-US" dirty="0"/>
          </a:p>
          <a:p>
            <a:pPr marL="0" marR="0" lvl="0" indent="0" algn="l" rtl="0">
              <a:spcBef>
                <a:spcPts val="0"/>
              </a:spcBef>
              <a:spcAft>
                <a:spcPts val="0"/>
              </a:spcAft>
              <a:buNone/>
            </a:pPr>
            <a:r>
              <a:rPr lang="en-US" sz="1200" dirty="0">
                <a:solidFill>
                  <a:schemeClr val="dk1"/>
                </a:solidFill>
                <a:latin typeface="Century Gothic"/>
                <a:ea typeface="Century Gothic"/>
                <a:cs typeface="Century Gothic"/>
                <a:sym typeface="Century Gothic"/>
              </a:rPr>
              <a:t>Personalized, differentiated learning</a:t>
            </a:r>
            <a:r>
              <a:rPr lang="en-US" sz="1050" dirty="0">
                <a:solidFill>
                  <a:schemeClr val="dk1"/>
                </a:solidFill>
                <a:latin typeface="Century Gothic"/>
                <a:ea typeface="Century Gothic"/>
                <a:cs typeface="Century Gothic"/>
                <a:sym typeface="Century Gothic"/>
              </a:rPr>
              <a:t> </a:t>
            </a:r>
          </a:p>
          <a:p>
            <a:pPr marL="0" marR="0" lvl="0" indent="0" algn="l" rtl="0">
              <a:spcBef>
                <a:spcPts val="0"/>
              </a:spcBef>
              <a:spcAft>
                <a:spcPts val="0"/>
              </a:spcAft>
              <a:buNone/>
            </a:pPr>
            <a:endParaRPr lang="en-US" sz="1200" dirty="0"/>
          </a:p>
          <a:p>
            <a:pPr marL="0" marR="0" lvl="0" indent="0" algn="l" rtl="0">
              <a:spcBef>
                <a:spcPts val="0"/>
              </a:spcBef>
              <a:spcAft>
                <a:spcPts val="0"/>
              </a:spcAft>
              <a:buNone/>
            </a:pPr>
            <a:r>
              <a:rPr lang="en-US" sz="1200" dirty="0"/>
              <a:t>Let’s talk about the specific strategies in a course that focuses on reading instruction for adolescents. Which strands do they teach and are there other elements of AL they foster?</a:t>
            </a:r>
            <a:endParaRPr dirty="0"/>
          </a:p>
        </p:txBody>
      </p:sp>
      <p:sp>
        <p:nvSpPr>
          <p:cNvPr id="192" name="Google Shape;19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Dana</a:t>
            </a:r>
          </a:p>
          <a:p>
            <a:pPr marL="0" lvl="0" indent="0" algn="l" rtl="0">
              <a:spcBef>
                <a:spcPts val="0"/>
              </a:spcBef>
              <a:spcAft>
                <a:spcPts val="0"/>
              </a:spcAft>
              <a:buNone/>
            </a:pPr>
            <a:r>
              <a:rPr lang="en-US" dirty="0"/>
              <a:t>Probably everyone in this session is or has worked with struggling readers; that is why we are here.  We know from first-hand experiences what some of the implications are.  Take a minute to think on this and share a couple of your thoughts in the chat box.  See if any of your thoughts/responses change by the end of the session. </a:t>
            </a:r>
            <a:endParaRPr dirty="0"/>
          </a:p>
        </p:txBody>
      </p:sp>
      <p:sp>
        <p:nvSpPr>
          <p:cNvPr id="155" name="Google Shape;15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Jocelyn</a:t>
            </a:r>
          </a:p>
          <a:p>
            <a:r>
              <a:rPr lang="en-US" dirty="0"/>
              <a:t>Let’s turn to CER and discuss what connections we see between the body of evidence for good reading instruction (Science of Reading) and the features of CER instruction</a:t>
            </a:r>
          </a:p>
          <a:p>
            <a:endParaRPr lang="en-US" dirty="0"/>
          </a:p>
          <a:p>
            <a:r>
              <a:rPr lang="en-US" dirty="0"/>
              <a:t>To do this, let’s bring to the forefront of our minds the features common to all CERs and the range of CERs available to teachers</a:t>
            </a:r>
          </a:p>
          <a:p>
            <a:endParaRPr lang="en-US" dirty="0"/>
          </a:p>
          <a:p>
            <a:r>
              <a:rPr lang="en-US" dirty="0"/>
              <a:t>ADD ANSWER TO CHAT: What is common to all Content Enhancement Routines?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79903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r>
              <a:rPr lang="en-US" sz="1200" b="0" i="0" u="none" strike="noStrike" cap="none" dirty="0">
                <a:solidFill>
                  <a:schemeClr val="dk1"/>
                </a:solidFill>
                <a:effectLst/>
                <a:latin typeface="Calibri"/>
                <a:ea typeface="Calibri"/>
                <a:cs typeface="Calibri"/>
                <a:sym typeface="Calibri"/>
              </a:rPr>
              <a:t>Jocelyn</a:t>
            </a:r>
          </a:p>
          <a:p>
            <a:pPr rtl="0"/>
            <a:r>
              <a:rPr lang="en-US" sz="1200" b="0" i="0" u="none" strike="noStrike" cap="none" dirty="0">
                <a:solidFill>
                  <a:schemeClr val="dk1"/>
                </a:solidFill>
                <a:effectLst/>
                <a:latin typeface="Calibri"/>
                <a:ea typeface="Calibri"/>
                <a:cs typeface="Calibri"/>
                <a:sym typeface="Calibri"/>
              </a:rPr>
              <a:t>First, add to the Chat – What connections do you see? How does CER instruction give teachers actionable ways to delivery evidence-based reading instruction in content classrooms?</a:t>
            </a:r>
          </a:p>
          <a:p>
            <a:pPr rtl="0"/>
            <a:endParaRPr lang="en-US" sz="1200" b="0" i="0" u="none" strike="noStrike" cap="none" dirty="0">
              <a:solidFill>
                <a:schemeClr val="dk1"/>
              </a:solidFill>
              <a:effectLst/>
              <a:latin typeface="Calibri"/>
              <a:ea typeface="Calibri"/>
              <a:cs typeface="Calibri"/>
              <a:sym typeface="Calibri"/>
            </a:endParaRPr>
          </a:p>
          <a:p>
            <a:pPr rtl="0"/>
            <a:r>
              <a:rPr lang="en-US" sz="1200" b="0" i="0" u="none" strike="noStrike" cap="none" dirty="0">
                <a:solidFill>
                  <a:schemeClr val="dk1"/>
                </a:solidFill>
                <a:effectLst/>
                <a:latin typeface="Calibri"/>
                <a:ea typeface="Calibri"/>
                <a:cs typeface="Calibri"/>
                <a:sym typeface="Calibri"/>
              </a:rPr>
              <a:t>Here are some additional questions as conversation starters for us…</a:t>
            </a:r>
          </a:p>
          <a:p>
            <a:pPr rtl="0"/>
            <a:endParaRPr lang="en-US" sz="1200" b="0" i="0" u="none" strike="noStrike" cap="none" dirty="0">
              <a:solidFill>
                <a:schemeClr val="dk1"/>
              </a:solidFill>
              <a:effectLst/>
              <a:latin typeface="Calibri"/>
              <a:ea typeface="Calibri"/>
              <a:cs typeface="Calibri"/>
              <a:sym typeface="Calibri"/>
            </a:endParaRPr>
          </a:p>
          <a:p>
            <a:pPr rtl="0"/>
            <a:r>
              <a:rPr lang="en-US" sz="1200" b="0" i="0" u="none" strike="noStrike" cap="none" dirty="0">
                <a:solidFill>
                  <a:schemeClr val="dk1"/>
                </a:solidFill>
                <a:effectLst/>
                <a:latin typeface="Calibri"/>
                <a:ea typeface="Calibri"/>
                <a:cs typeface="Calibri"/>
                <a:sym typeface="Calibri"/>
              </a:rPr>
              <a:t>Notes for us: Connect to Language Comprehension: Background Knowledge, Vocabulary Knowledge (and Conceptual Knowledge), Language Structures, Verbal Reasoning, and Literacy Knowledge, Disciplinary Literacy and Text Discourse</a:t>
            </a:r>
            <a:endParaRPr lang="en-US" b="0" dirty="0">
              <a:effectLst/>
            </a:endParaRPr>
          </a:p>
          <a:p>
            <a:br>
              <a:rPr lang="en-US" dirty="0"/>
            </a:br>
            <a:endParaRPr dirty="0"/>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Hidden Slide, but we can pull up these questions if we need more after we’ve discussed the ones participants add to the Padlet</a:t>
            </a:r>
          </a:p>
        </p:txBody>
      </p:sp>
      <p:sp>
        <p:nvSpPr>
          <p:cNvPr id="237" name="Google Shape;23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Dana</a:t>
            </a:r>
          </a:p>
          <a:p>
            <a:pPr marL="0" lvl="0" indent="0" algn="l" rtl="0">
              <a:spcBef>
                <a:spcPts val="0"/>
              </a:spcBef>
              <a:spcAft>
                <a:spcPts val="0"/>
              </a:spcAft>
              <a:buNone/>
            </a:pPr>
            <a:r>
              <a:rPr lang="en-US" dirty="0"/>
              <a:t>Remember it’s all about the purpose of addressing student needs based on what multiple data points is telling us.  We hope you found this session informative and are leaving with a deeper understanding of each idea.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Informed teachers are our best assurance against reading failure.  While programs are very helpful, programs don’t teach; teachers do.  Student reading success depends on whether teachers use effective practices or programs and whether those practices or programs are implemented with sufficient skill, intensity, and duration.  Furthermore, teachers must understand current, scientifically derived ideas about how students learn to read and scientific studies that describe and report the most effective teaching practices.   </a:t>
            </a:r>
          </a:p>
          <a:p>
            <a:pPr marL="0" lvl="0" indent="0" algn="l" rtl="0">
              <a:spcBef>
                <a:spcPts val="0"/>
              </a:spcBef>
              <a:spcAft>
                <a:spcPts val="0"/>
              </a:spcAft>
              <a:buClr>
                <a:schemeClr val="dk1"/>
              </a:buClr>
              <a:buFont typeface="Arial"/>
              <a:buNone/>
            </a:pPr>
            <a:r>
              <a:rPr lang="en-US" dirty="0"/>
              <a:t>Sometimes we are unconsciously incompetent-- we are doing things that we think are educationally sound but may have changed over time.  The “Peter Effect” states that one cannot give to others what one does not have oneself.</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you have additional questions once you go home and have time to process all of this, please feel free to email us.  Thank you for your deep thinking and rich discussions.</a:t>
            </a:r>
            <a:endParaRPr dirty="0"/>
          </a:p>
        </p:txBody>
      </p:sp>
      <p:sp>
        <p:nvSpPr>
          <p:cNvPr id="244" name="Google Shape;24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we first started planning for this session, we were discussing all our ideas and possible topics.  At some point we said this could be a Unit Organizer!  We have all of these ideas that need to be organized and tied together for understanding.  From there we decided the balloons would be a nice visual for this session.  Together, with Laura’s help and your help, we want to tie these ideas (balloons) together with a bow by the end of the session.  Get ready for some deep discussion!</a:t>
            </a:r>
            <a:endParaRPr dirty="0"/>
          </a:p>
        </p:txBody>
      </p:sp>
      <p:sp>
        <p:nvSpPr>
          <p:cNvPr id="110" name="Google Shape;11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a:extLst>
              <a:ext uri="{FF2B5EF4-FFF2-40B4-BE49-F238E27FC236}">
                <a16:creationId xmlns:a16="http://schemas.microsoft.com/office/drawing/2014/main" id="{EA29E8D7-A8E2-0941-900F-02E40B19ABEF}"/>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University of Kansas Center for Research on Learning  2002</a:t>
            </a:r>
          </a:p>
        </p:txBody>
      </p:sp>
      <p:sp>
        <p:nvSpPr>
          <p:cNvPr id="4099" name="Rectangle 7">
            <a:extLst>
              <a:ext uri="{FF2B5EF4-FFF2-40B4-BE49-F238E27FC236}">
                <a16:creationId xmlns:a16="http://schemas.microsoft.com/office/drawing/2014/main" id="{D42B1C4D-BBBC-4A40-913F-F3AA6037F6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UO Overhead  </a:t>
            </a:r>
            <a:fld id="{E9951BF0-731B-4A43-9EEF-D395F4364D16}" type="slidenum">
              <a:rPr lang="en-US" altLang="en-US"/>
              <a:pPr/>
              <a:t>3</a:t>
            </a:fld>
            <a:endParaRPr lang="en-US" altLang="en-US"/>
          </a:p>
        </p:txBody>
      </p:sp>
      <p:sp>
        <p:nvSpPr>
          <p:cNvPr id="4100" name="Rectangle 2">
            <a:extLst>
              <a:ext uri="{FF2B5EF4-FFF2-40B4-BE49-F238E27FC236}">
                <a16:creationId xmlns:a16="http://schemas.microsoft.com/office/drawing/2014/main" id="{5430943F-D75A-2640-8B70-F3ADAEAB15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3">
            <a:extLst>
              <a:ext uri="{FF2B5EF4-FFF2-40B4-BE49-F238E27FC236}">
                <a16:creationId xmlns:a16="http://schemas.microsoft.com/office/drawing/2014/main" id="{8FAF3018-633A-FF44-9DD4-3C901469C7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What does the </a:t>
            </a:r>
            <a:r>
              <a:rPr lang="en-US" i="1" dirty="0"/>
              <a:t>Science of Reading </a:t>
            </a:r>
            <a:r>
              <a:rPr lang="en-US" dirty="0"/>
              <a:t>mean?</a:t>
            </a:r>
          </a:p>
          <a:p>
            <a:pPr>
              <a:spcBef>
                <a:spcPct val="0"/>
              </a:spcBef>
            </a:pPr>
            <a:endParaRPr lang="en-US" altLang="en-US" dirty="0"/>
          </a:p>
          <a:p>
            <a:r>
              <a:rPr lang="en-US" sz="1200" b="0" i="0" u="none" strike="noStrike" cap="none" dirty="0">
                <a:solidFill>
                  <a:schemeClr val="dk1"/>
                </a:solidFill>
                <a:effectLst/>
                <a:latin typeface="Calibri"/>
                <a:ea typeface="Calibri"/>
                <a:cs typeface="Calibri"/>
                <a:sym typeface="Calibri"/>
              </a:rPr>
              <a:t>From Director of the Reading League, Maria Murray, CEO &amp; President: She learned about a vast body of scientific research - “the science of reading.” More than four decades of evidence exists showing that almost all children can become proficient readers, yet the kind of instruction needed to make that happen was not present in schools. The science was separated from our classrooms. Through no fault of their own, educators lacked this knowledge.</a:t>
            </a:r>
          </a:p>
          <a:p>
            <a:r>
              <a:rPr lang="en-US" sz="1200" b="0" i="0" u="none" strike="noStrike" cap="none" dirty="0">
                <a:solidFill>
                  <a:schemeClr val="dk1"/>
                </a:solidFill>
                <a:effectLst/>
                <a:latin typeface="Calibri"/>
                <a:cs typeface="Calibri"/>
                <a:sym typeface="Calibri"/>
              </a:rPr>
              <a:t>Based on brain research, debunks earlier understandings about reading instruction which were based on observation.</a:t>
            </a:r>
            <a:endParaRPr lang="en-US" dirty="0"/>
          </a:p>
          <a:p>
            <a:endParaRPr lang="en-US" dirty="0"/>
          </a:p>
          <a:p>
            <a:r>
              <a:rPr lang="en-US" dirty="0"/>
              <a:t>Breakout rooms to discuss background knowledge and then add questions to </a:t>
            </a:r>
            <a:r>
              <a:rPr lang="en-US" dirty="0" err="1"/>
              <a:t>padlet</a:t>
            </a:r>
            <a:endParaRPr lang="en-US" dirty="0"/>
          </a:p>
          <a:p>
            <a:endParaRPr lang="en-US" dirty="0"/>
          </a:p>
          <a:p>
            <a:r>
              <a:rPr lang="en-US" dirty="0"/>
              <a:t>Set stage with the challenge when something new is introduced and how to connect what we are currently doing (SIM) and how to connect that works to </a:t>
            </a:r>
            <a:r>
              <a:rPr lang="en-US" dirty="0" err="1"/>
              <a:t>SoR</a:t>
            </a:r>
            <a:r>
              <a:rPr lang="en-US" dirty="0"/>
              <a:t>. We ask ourselves questions to reflect on: Is it still relevant, current, viable?</a:t>
            </a:r>
          </a:p>
          <a:p>
            <a:pPr>
              <a:spcBef>
                <a:spcPct val="0"/>
              </a:spcBef>
            </a:pP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Dana</a:t>
            </a:r>
          </a:p>
          <a:p>
            <a:pPr marL="0" lvl="0" indent="0" algn="l" rtl="0">
              <a:spcBef>
                <a:spcPts val="0"/>
              </a:spcBef>
              <a:spcAft>
                <a:spcPts val="0"/>
              </a:spcAft>
              <a:buNone/>
            </a:pPr>
            <a:r>
              <a:rPr lang="en-US" dirty="0"/>
              <a:t>Overview of key theories behind the science of reading</a:t>
            </a:r>
          </a:p>
          <a:p>
            <a:pPr marL="0" lvl="0" indent="0" algn="l" rtl="0">
              <a:spcBef>
                <a:spcPts val="0"/>
              </a:spcBef>
              <a:spcAft>
                <a:spcPts val="0"/>
              </a:spcAft>
              <a:buNone/>
            </a:pPr>
            <a:r>
              <a:rPr lang="en-US" dirty="0"/>
              <a:t>Video on Rope</a:t>
            </a:r>
            <a:endParaRPr dirty="0"/>
          </a:p>
        </p:txBody>
      </p:sp>
      <p:sp>
        <p:nvSpPr>
          <p:cNvPr id="131" name="Google Shape;13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36661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33876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Jocelyn</a:t>
            </a:r>
          </a:p>
          <a:p>
            <a:pPr marL="0" marR="0" lvl="0" indent="0" algn="l" rtl="0">
              <a:lnSpc>
                <a:spcPct val="100000"/>
              </a:lnSpc>
              <a:spcBef>
                <a:spcPts val="0"/>
              </a:spcBef>
              <a:spcAft>
                <a:spcPts val="0"/>
              </a:spcAft>
              <a:buClr>
                <a:schemeClr val="dk1"/>
              </a:buClr>
              <a:buSzPts val="1200"/>
              <a:buFont typeface="Calibri"/>
              <a:buNone/>
            </a:pPr>
            <a:r>
              <a:rPr lang="en-US" dirty="0"/>
              <a:t>Ask the group to verbally share or type in the chat the key words they think about when asked “What do we know about adolescent literacy?”</a:t>
            </a:r>
          </a:p>
          <a:p>
            <a:pPr marL="0" lvl="0" indent="0" algn="l" rtl="0">
              <a:spcBef>
                <a:spcPts val="0"/>
              </a:spcBef>
              <a:spcAft>
                <a:spcPts val="0"/>
              </a:spcAft>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About 15 years ago, “we” used to say </a:t>
            </a:r>
            <a:r>
              <a:rPr lang="en-US" i="1" dirty="0"/>
              <a:t>we don’t know as much about adolescent literacy as they do for the early years, </a:t>
            </a:r>
            <a:r>
              <a:rPr lang="en-US" dirty="0"/>
              <a:t>but look at all we know now!!!</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Some background in theory:</a:t>
            </a:r>
          </a:p>
          <a:p>
            <a:pPr marL="0" marR="0" lvl="0" indent="0" algn="l" rtl="0">
              <a:lnSpc>
                <a:spcPct val="100000"/>
              </a:lnSpc>
              <a:spcBef>
                <a:spcPts val="0"/>
              </a:spcBef>
              <a:spcAft>
                <a:spcPts val="0"/>
              </a:spcAft>
              <a:buClr>
                <a:schemeClr val="dk1"/>
              </a:buClr>
              <a:buSzPts val="1200"/>
              <a:buFont typeface="Calibri"/>
              <a:buNone/>
            </a:pPr>
            <a:r>
              <a:rPr lang="en-US" dirty="0"/>
              <a:t>The Simple View of Reading is not only applicable to early reading. In Sept. 2018, the Remedial and Special Education journal devoted their entire issue to SVR. In that issue, Hoover and </a:t>
            </a:r>
            <a:r>
              <a:rPr lang="en-US" dirty="0" err="1"/>
              <a:t>Tunmer</a:t>
            </a:r>
            <a:r>
              <a:rPr lang="en-US" dirty="0"/>
              <a:t> wrote about </a:t>
            </a:r>
            <a:r>
              <a:rPr lang="en-US" sz="1200" b="0" i="0" u="none" strike="noStrike" cap="none" dirty="0">
                <a:solidFill>
                  <a:schemeClr val="dk1"/>
                </a:solidFill>
                <a:effectLst/>
                <a:latin typeface="Calibri"/>
                <a:cs typeface="Calibri"/>
                <a:sym typeface="Calibri"/>
              </a:rPr>
              <a:t>t</a:t>
            </a:r>
            <a:r>
              <a:rPr lang="en-US" sz="1200" b="0" i="0" u="none" strike="noStrike" cap="none" dirty="0">
                <a:solidFill>
                  <a:schemeClr val="dk1"/>
                </a:solidFill>
                <a:effectLst/>
                <a:latin typeface="Calibri"/>
                <a:ea typeface="Calibri"/>
                <a:cs typeface="Calibri"/>
                <a:sym typeface="Calibri"/>
              </a:rPr>
              <a:t>he SVR and explained that it is a static model, describing reading at a single point in time and is not intended to describe </a:t>
            </a:r>
            <a:r>
              <a:rPr lang="en-US" sz="1200" b="0" i="1" u="none" strike="noStrike" cap="none" dirty="0">
                <a:solidFill>
                  <a:schemeClr val="dk1"/>
                </a:solidFill>
                <a:effectLst/>
                <a:latin typeface="Calibri"/>
                <a:ea typeface="Calibri"/>
                <a:cs typeface="Calibri"/>
                <a:sym typeface="Calibri"/>
              </a:rPr>
              <a:t>how</a:t>
            </a:r>
            <a:r>
              <a:rPr lang="en-US" sz="1200" b="0" i="0" u="none" strike="noStrike" cap="none" dirty="0">
                <a:solidFill>
                  <a:schemeClr val="dk1"/>
                </a:solidFill>
                <a:effectLst/>
                <a:latin typeface="Calibri"/>
                <a:ea typeface="Calibri"/>
                <a:cs typeface="Calibri"/>
                <a:sym typeface="Calibri"/>
              </a:rPr>
              <a:t> reading develops over time. </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cap="none" dirty="0">
              <a:solidFill>
                <a:schemeClr val="dk1"/>
              </a:solidFill>
              <a:effectLs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effectLst/>
                <a:latin typeface="Calibri"/>
                <a:ea typeface="Calibri"/>
                <a:cs typeface="Calibri"/>
                <a:sym typeface="Calibri"/>
              </a:rPr>
              <a:t>However, in this same issue, Francis and colleagues shared the results of their study to extend the SVR. The intent of their research was to examine any personalization within the act of reading. Their proposed model, the Complete View of Reading (</a:t>
            </a:r>
            <a:r>
              <a:rPr lang="en-US" sz="1200" b="0" i="0" u="none" strike="noStrike" cap="none" dirty="0" err="1">
                <a:solidFill>
                  <a:schemeClr val="dk1"/>
                </a:solidFill>
                <a:effectLst/>
                <a:latin typeface="Calibri"/>
                <a:ea typeface="Calibri"/>
                <a:cs typeface="Calibri"/>
                <a:sym typeface="Calibri"/>
              </a:rPr>
              <a:t>CVRi</a:t>
            </a:r>
            <a:r>
              <a:rPr lang="en-US" sz="1200" b="0" i="0" u="none" strike="noStrike" cap="none" dirty="0">
                <a:solidFill>
                  <a:schemeClr val="dk1"/>
                </a:solidFill>
                <a:effectLst/>
                <a:latin typeface="Calibri"/>
                <a:ea typeface="Calibri"/>
                <a:cs typeface="Calibri"/>
                <a:sym typeface="Calibri"/>
              </a:rPr>
              <a:t>), shows that readers approach reading tasks differently due to a differential influence of text features and familiarity with the subject matter on their fluency. With the more complex text at the secondary level and increased expectations for vocabulary and background knowledge, some students may fluctuate their rate in order to improve their decoding and language comprehension. Even still, a strong foundation in basic and intermediate reading makes this possible for all readers. </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cap="none" dirty="0">
              <a:solidFill>
                <a:schemeClr val="dk1"/>
              </a:solidFill>
              <a:effectLs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effectLst/>
                <a:latin typeface="Calibri"/>
                <a:ea typeface="Calibri"/>
                <a:cs typeface="Calibri"/>
                <a:sym typeface="Calibri"/>
              </a:rPr>
              <a:t>Hoover and </a:t>
            </a:r>
            <a:r>
              <a:rPr lang="en-US" sz="1200" b="0" i="0" u="none" strike="noStrike" cap="none" dirty="0" err="1">
                <a:solidFill>
                  <a:schemeClr val="dk1"/>
                </a:solidFill>
                <a:effectLst/>
                <a:latin typeface="Calibri"/>
                <a:ea typeface="Calibri"/>
                <a:cs typeface="Calibri"/>
                <a:sym typeface="Calibri"/>
              </a:rPr>
              <a:t>Tunmer</a:t>
            </a:r>
            <a:r>
              <a:rPr lang="en-US" sz="1200" b="0" i="0" u="none" strike="noStrike" cap="none" dirty="0">
                <a:solidFill>
                  <a:schemeClr val="dk1"/>
                </a:solidFill>
                <a:effectLst/>
                <a:latin typeface="Calibri"/>
                <a:ea typeface="Calibri"/>
                <a:cs typeface="Calibri"/>
                <a:sym typeface="Calibri"/>
              </a:rPr>
              <a:t> (2018) assert that a direct relationship between the SVR and the </a:t>
            </a:r>
            <a:r>
              <a:rPr lang="en-US" sz="1200" b="0" i="0" u="none" strike="noStrike" cap="none" dirty="0" err="1">
                <a:solidFill>
                  <a:schemeClr val="dk1"/>
                </a:solidFill>
                <a:effectLst/>
                <a:latin typeface="Calibri"/>
                <a:ea typeface="Calibri"/>
                <a:cs typeface="Calibri"/>
                <a:sym typeface="Calibri"/>
              </a:rPr>
              <a:t>CVRi</a:t>
            </a:r>
            <a:r>
              <a:rPr lang="en-US" sz="1200" b="0" i="0" u="none" strike="noStrike" cap="none" dirty="0">
                <a:solidFill>
                  <a:schemeClr val="dk1"/>
                </a:solidFill>
                <a:effectLst/>
                <a:latin typeface="Calibri"/>
                <a:ea typeface="Calibri"/>
                <a:cs typeface="Calibri"/>
                <a:sym typeface="Calibri"/>
              </a:rPr>
              <a:t> requires additional research, yet they expressed value in the </a:t>
            </a:r>
            <a:r>
              <a:rPr lang="en-US" sz="1200" b="0" i="0" u="none" strike="noStrike" cap="none" dirty="0" err="1">
                <a:solidFill>
                  <a:schemeClr val="dk1"/>
                </a:solidFill>
                <a:effectLst/>
                <a:latin typeface="Calibri"/>
                <a:ea typeface="Calibri"/>
                <a:cs typeface="Calibri"/>
                <a:sym typeface="Calibri"/>
              </a:rPr>
              <a:t>CVRi</a:t>
            </a:r>
            <a:r>
              <a:rPr lang="en-US" sz="1200" b="0" i="0" u="none" strike="noStrike" cap="none" dirty="0">
                <a:solidFill>
                  <a:schemeClr val="dk1"/>
                </a:solidFill>
                <a:effectLst/>
                <a:latin typeface="Calibri"/>
                <a:ea typeface="Calibri"/>
                <a:cs typeface="Calibri"/>
                <a:sym typeface="Calibri"/>
              </a:rPr>
              <a:t> for enabling individualization for instructional interventions that target personalized reading profiles. This seems most applicable to distinct adolescent reader profiles that show different gaps. Often, they have in common below average in word level skills.</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cap="none" dirty="0">
              <a:solidFill>
                <a:schemeClr val="dk1"/>
              </a:solidFill>
              <a:effectLs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effectLst/>
                <a:latin typeface="Calibri"/>
                <a:ea typeface="Calibri"/>
                <a:cs typeface="Calibri"/>
                <a:sym typeface="Calibri"/>
              </a:rPr>
              <a:t>Issues that are increasingly important to address AL are…</a:t>
            </a: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effectLst/>
                <a:latin typeface="Calibri"/>
                <a:ea typeface="Calibri"/>
                <a:cs typeface="Calibri"/>
                <a:sym typeface="Calibri"/>
              </a:rPr>
              <a:t>Literacy is more than reading… of course… and has to be promoted across settings by different content area teachers</a:t>
            </a: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effectLst/>
                <a:latin typeface="Calibri"/>
                <a:ea typeface="Calibri"/>
                <a:cs typeface="Calibri"/>
                <a:sym typeface="Calibri"/>
              </a:rPr>
              <a:t>Vocabulary so they can recognize from their spoken vocabulary the words they decode, even as the words become more challenging</a:t>
            </a: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effectLst/>
                <a:latin typeface="Calibri"/>
                <a:ea typeface="Calibri"/>
                <a:cs typeface="Calibri"/>
                <a:sym typeface="Calibri"/>
              </a:rPr>
              <a:t>Advanced phonics and multisyllabic words (continuing to support students who have mastered basic and intermediate reading skills into disciplinary reading)</a:t>
            </a: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effectLst/>
                <a:latin typeface="Calibri"/>
                <a:ea typeface="Calibri"/>
                <a:cs typeface="Calibri"/>
                <a:sym typeface="Calibri"/>
              </a:rPr>
              <a:t>Keep going down the list here ETC…</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54299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Jocelyn</a:t>
            </a:r>
          </a:p>
          <a:p>
            <a:r>
              <a:rPr lang="en-US" dirty="0"/>
              <a:t>Brasseur-hock 80% of readers who are not proficient with reading comprehension need some form of word level skill instruction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4808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Jocelyn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42725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pic>
        <p:nvPicPr>
          <p:cNvPr id="20" name="Google Shape;20;p2"/>
          <p:cNvPicPr preferRelativeResize="0"/>
          <p:nvPr/>
        </p:nvPicPr>
        <p:blipFill rotWithShape="1">
          <a:blip r:embed="rId2">
            <a:alphaModFix/>
          </a:blip>
          <a:srcRect/>
          <a:stretch/>
        </p:blipFill>
        <p:spPr>
          <a:xfrm>
            <a:off x="-55034" y="-9525"/>
            <a:ext cx="12261851" cy="668338"/>
          </a:xfrm>
          <a:prstGeom prst="rect">
            <a:avLst/>
          </a:prstGeom>
          <a:noFill/>
          <a:ln>
            <a:noFill/>
          </a:ln>
        </p:spPr>
      </p:pic>
      <p:cxnSp>
        <p:nvCxnSpPr>
          <p:cNvPr id="21" name="Google Shape;21;p2"/>
          <p:cNvCxnSpPr/>
          <p:nvPr/>
        </p:nvCxnSpPr>
        <p:spPr>
          <a:xfrm>
            <a:off x="4267200" y="762000"/>
            <a:ext cx="0" cy="2133600"/>
          </a:xfrm>
          <a:prstGeom prst="straightConnector1">
            <a:avLst/>
          </a:prstGeom>
          <a:noFill/>
          <a:ln w="12700" cap="flat" cmpd="sng">
            <a:solidFill>
              <a:schemeClr val="dk2"/>
            </a:solidFill>
            <a:prstDash val="solid"/>
            <a:round/>
            <a:headEnd type="none" w="med" len="med"/>
            <a:tailEnd type="none" w="med" len="med"/>
          </a:ln>
        </p:spPr>
      </p:cxnSp>
      <p:pic>
        <p:nvPicPr>
          <p:cNvPr id="22" name="Google Shape;22;p2"/>
          <p:cNvPicPr preferRelativeResize="0"/>
          <p:nvPr/>
        </p:nvPicPr>
        <p:blipFill rotWithShape="1">
          <a:blip r:embed="rId3">
            <a:alphaModFix/>
          </a:blip>
          <a:srcRect/>
          <a:stretch/>
        </p:blipFill>
        <p:spPr>
          <a:xfrm>
            <a:off x="-38100" y="5384800"/>
            <a:ext cx="12242800" cy="1493838"/>
          </a:xfrm>
          <a:prstGeom prst="rect">
            <a:avLst/>
          </a:prstGeom>
          <a:noFill/>
          <a:ln>
            <a:noFill/>
          </a:ln>
        </p:spPr>
      </p:pic>
      <p:pic>
        <p:nvPicPr>
          <p:cNvPr id="23" name="Google Shape;23;p2" descr="sim_2color_sig"/>
          <p:cNvPicPr preferRelativeResize="0"/>
          <p:nvPr/>
        </p:nvPicPr>
        <p:blipFill rotWithShape="1">
          <a:blip r:embed="rId4">
            <a:alphaModFix/>
          </a:blip>
          <a:srcRect/>
          <a:stretch/>
        </p:blipFill>
        <p:spPr>
          <a:xfrm>
            <a:off x="508000" y="990600"/>
            <a:ext cx="3556000" cy="1524000"/>
          </a:xfrm>
          <a:prstGeom prst="rect">
            <a:avLst/>
          </a:prstGeom>
          <a:noFill/>
          <a:ln>
            <a:noFill/>
          </a:ln>
        </p:spPr>
      </p:pic>
      <p:sp>
        <p:nvSpPr>
          <p:cNvPr id="24" name="Google Shape;24;p2"/>
          <p:cNvSpPr txBox="1">
            <a:spLocks noGrp="1"/>
          </p:cNvSpPr>
          <p:nvPr>
            <p:ph type="ctrTitle"/>
          </p:nvPr>
        </p:nvSpPr>
        <p:spPr>
          <a:xfrm>
            <a:off x="4572000" y="1046163"/>
            <a:ext cx="7213600" cy="1600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200" b="1" u="sng"/>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2"/>
          <p:cNvSpPr txBox="1">
            <a:spLocks noGrp="1"/>
          </p:cNvSpPr>
          <p:nvPr>
            <p:ph type="subTitle" idx="1"/>
          </p:nvPr>
        </p:nvSpPr>
        <p:spPr>
          <a:xfrm>
            <a:off x="4572000" y="3124200"/>
            <a:ext cx="6807200" cy="2895600"/>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400"/>
              </a:spcBef>
              <a:spcAft>
                <a:spcPts val="0"/>
              </a:spcAft>
              <a:buClr>
                <a:schemeClr val="dk1"/>
              </a:buClr>
              <a:buSzPts val="2000"/>
              <a:buFont typeface="Arial"/>
              <a:buNone/>
              <a:defRPr sz="2000"/>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26" name="Google Shape;26;p2"/>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1pPr>
            <a:lvl2pPr marL="0" lvl="1" indent="0" algn="r">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2pPr>
            <a:lvl3pPr marL="0" lvl="2" indent="0" algn="r">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3pPr>
            <a:lvl4pPr marL="0" lvl="3" indent="0" algn="r">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4pPr>
            <a:lvl5pPr marL="0" lvl="4" indent="0" algn="r">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5pPr>
            <a:lvl6pPr marL="0" lvl="5" indent="0" algn="r">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6pPr>
            <a:lvl7pPr marL="0" lvl="6" indent="0" algn="r">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7pPr>
            <a:lvl8pPr marL="0" lvl="7" indent="0" algn="r">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8pPr>
            <a:lvl9pPr marL="0" lvl="8" indent="0" algn="r">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3"/>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1pPr>
            <a:lvl2pPr marL="0" lvl="1" indent="0" algn="r">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2pPr>
            <a:lvl3pPr marL="0" lvl="2" indent="0" algn="r">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3pPr>
            <a:lvl4pPr marL="0" lvl="3" indent="0" algn="r">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4pPr>
            <a:lvl5pPr marL="0" lvl="4" indent="0" algn="r">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5pPr>
            <a:lvl6pPr marL="0" lvl="5" indent="0" algn="r">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6pPr>
            <a:lvl7pPr marL="0" lvl="6" indent="0" algn="r">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7pPr>
            <a:lvl8pPr marL="0" lvl="7" indent="0" algn="r">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8pPr>
            <a:lvl9pPr marL="0" lvl="8" indent="0" algn="r">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914400" y="304800"/>
            <a:ext cx="103632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914400" y="2133600"/>
            <a:ext cx="10363200" cy="3962400"/>
          </a:xfrm>
          <a:prstGeom prst="rect">
            <a:avLst/>
          </a:prstGeom>
          <a:noFill/>
          <a:ln>
            <a:noFill/>
          </a:ln>
        </p:spPr>
        <p:txBody>
          <a:bodyPr spcFirstLastPara="1" wrap="square" lIns="91425" tIns="45700" rIns="91425" bIns="45700" anchor="t" anchorCtr="0">
            <a:noAutofit/>
          </a:bodyPr>
          <a:lstStyle>
            <a:lvl1pPr marL="457200" lvl="0" indent="-228600" algn="ctr">
              <a:spcBef>
                <a:spcPts val="360"/>
              </a:spcBef>
              <a:spcAft>
                <a:spcPts val="0"/>
              </a:spcAft>
              <a:buSzPts val="14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4"/>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46"/>
        <p:cNvGrpSpPr/>
        <p:nvPr/>
      </p:nvGrpSpPr>
      <p:grpSpPr>
        <a:xfrm>
          <a:off x="0" y="0"/>
          <a:ext cx="0" cy="0"/>
          <a:chOff x="0" y="0"/>
          <a:chExt cx="0" cy="0"/>
        </a:xfrm>
      </p:grpSpPr>
      <p:pic>
        <p:nvPicPr>
          <p:cNvPr id="47" name="Google Shape;47;p6"/>
          <p:cNvPicPr preferRelativeResize="0"/>
          <p:nvPr/>
        </p:nvPicPr>
        <p:blipFill rotWithShape="1">
          <a:blip r:embed="rId2">
            <a:alphaModFix/>
          </a:blip>
          <a:srcRect/>
          <a:stretch/>
        </p:blipFill>
        <p:spPr>
          <a:xfrm>
            <a:off x="-55034" y="-9525"/>
            <a:ext cx="12261851" cy="668338"/>
          </a:xfrm>
          <a:prstGeom prst="rect">
            <a:avLst/>
          </a:prstGeom>
          <a:noFill/>
          <a:ln>
            <a:noFill/>
          </a:ln>
        </p:spPr>
      </p:pic>
      <p:cxnSp>
        <p:nvCxnSpPr>
          <p:cNvPr id="48" name="Google Shape;48;p6"/>
          <p:cNvCxnSpPr/>
          <p:nvPr/>
        </p:nvCxnSpPr>
        <p:spPr>
          <a:xfrm>
            <a:off x="4267200" y="762000"/>
            <a:ext cx="0" cy="2133600"/>
          </a:xfrm>
          <a:prstGeom prst="straightConnector1">
            <a:avLst/>
          </a:prstGeom>
          <a:noFill/>
          <a:ln w="12700" cap="flat" cmpd="sng">
            <a:solidFill>
              <a:schemeClr val="dk2"/>
            </a:solidFill>
            <a:prstDash val="solid"/>
            <a:round/>
            <a:headEnd type="none" w="med" len="med"/>
            <a:tailEnd type="none" w="med" len="med"/>
          </a:ln>
        </p:spPr>
      </p:cxnSp>
      <p:pic>
        <p:nvPicPr>
          <p:cNvPr id="49" name="Google Shape;49;p6"/>
          <p:cNvPicPr preferRelativeResize="0"/>
          <p:nvPr/>
        </p:nvPicPr>
        <p:blipFill rotWithShape="1">
          <a:blip r:embed="rId3">
            <a:alphaModFix/>
          </a:blip>
          <a:srcRect/>
          <a:stretch/>
        </p:blipFill>
        <p:spPr>
          <a:xfrm>
            <a:off x="-38100" y="5384800"/>
            <a:ext cx="12242800" cy="1493838"/>
          </a:xfrm>
          <a:prstGeom prst="rect">
            <a:avLst/>
          </a:prstGeom>
          <a:noFill/>
          <a:ln>
            <a:noFill/>
          </a:ln>
        </p:spPr>
      </p:pic>
      <p:pic>
        <p:nvPicPr>
          <p:cNvPr id="50" name="Google Shape;50;p6" descr="sim_2color_sig"/>
          <p:cNvPicPr preferRelativeResize="0"/>
          <p:nvPr/>
        </p:nvPicPr>
        <p:blipFill rotWithShape="1">
          <a:blip r:embed="rId4">
            <a:alphaModFix/>
          </a:blip>
          <a:srcRect/>
          <a:stretch/>
        </p:blipFill>
        <p:spPr>
          <a:xfrm>
            <a:off x="508000" y="990600"/>
            <a:ext cx="3556000" cy="1524000"/>
          </a:xfrm>
          <a:prstGeom prst="rect">
            <a:avLst/>
          </a:prstGeom>
          <a:noFill/>
          <a:ln>
            <a:noFill/>
          </a:ln>
        </p:spPr>
      </p:pic>
      <p:sp>
        <p:nvSpPr>
          <p:cNvPr id="51" name="Google Shape;51;p6"/>
          <p:cNvSpPr txBox="1">
            <a:spLocks noGrp="1"/>
          </p:cNvSpPr>
          <p:nvPr>
            <p:ph type="ctrTitle"/>
          </p:nvPr>
        </p:nvSpPr>
        <p:spPr>
          <a:xfrm>
            <a:off x="4572000" y="1046163"/>
            <a:ext cx="7213600" cy="1600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200" b="1" u="sng"/>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6"/>
          <p:cNvSpPr txBox="1">
            <a:spLocks noGrp="1"/>
          </p:cNvSpPr>
          <p:nvPr>
            <p:ph type="subTitle" idx="1"/>
          </p:nvPr>
        </p:nvSpPr>
        <p:spPr>
          <a:xfrm>
            <a:off x="4572000" y="3124200"/>
            <a:ext cx="6807200" cy="2895600"/>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400"/>
              </a:spcBef>
              <a:spcAft>
                <a:spcPts val="0"/>
              </a:spcAft>
              <a:buClr>
                <a:schemeClr val="dk1"/>
              </a:buClr>
              <a:buSzPts val="2000"/>
              <a:buFont typeface="Arial"/>
              <a:buNone/>
              <a:defRPr sz="2000"/>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53" name="Google Shape;53;p6"/>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Century Gothic"/>
                <a:ea typeface="Century Gothic"/>
                <a:cs typeface="Century Gothic"/>
                <a:sym typeface="Century Gothic"/>
              </a:defRPr>
            </a:lvl1pPr>
            <a:lvl2pPr marL="0" lvl="1" indent="0" algn="r">
              <a:spcBef>
                <a:spcPts val="0"/>
              </a:spcBef>
              <a:spcAft>
                <a:spcPts val="0"/>
              </a:spcAft>
              <a:buNone/>
              <a:defRPr sz="1400">
                <a:solidFill>
                  <a:schemeClr val="dk1"/>
                </a:solidFill>
                <a:latin typeface="Century Gothic"/>
                <a:ea typeface="Century Gothic"/>
                <a:cs typeface="Century Gothic"/>
                <a:sym typeface="Century Gothic"/>
              </a:defRPr>
            </a:lvl2pPr>
            <a:lvl3pPr marL="0" lvl="2" indent="0" algn="r">
              <a:spcBef>
                <a:spcPts val="0"/>
              </a:spcBef>
              <a:spcAft>
                <a:spcPts val="0"/>
              </a:spcAft>
              <a:buNone/>
              <a:defRPr sz="1400">
                <a:solidFill>
                  <a:schemeClr val="dk1"/>
                </a:solidFill>
                <a:latin typeface="Century Gothic"/>
                <a:ea typeface="Century Gothic"/>
                <a:cs typeface="Century Gothic"/>
                <a:sym typeface="Century Gothic"/>
              </a:defRPr>
            </a:lvl3pPr>
            <a:lvl4pPr marL="0" lvl="3" indent="0" algn="r">
              <a:spcBef>
                <a:spcPts val="0"/>
              </a:spcBef>
              <a:spcAft>
                <a:spcPts val="0"/>
              </a:spcAft>
              <a:buNone/>
              <a:defRPr sz="1400">
                <a:solidFill>
                  <a:schemeClr val="dk1"/>
                </a:solidFill>
                <a:latin typeface="Century Gothic"/>
                <a:ea typeface="Century Gothic"/>
                <a:cs typeface="Century Gothic"/>
                <a:sym typeface="Century Gothic"/>
              </a:defRPr>
            </a:lvl4pPr>
            <a:lvl5pPr marL="0" lvl="4" indent="0" algn="r">
              <a:spcBef>
                <a:spcPts val="0"/>
              </a:spcBef>
              <a:spcAft>
                <a:spcPts val="0"/>
              </a:spcAft>
              <a:buNone/>
              <a:defRPr sz="1400">
                <a:solidFill>
                  <a:schemeClr val="dk1"/>
                </a:solidFill>
                <a:latin typeface="Century Gothic"/>
                <a:ea typeface="Century Gothic"/>
                <a:cs typeface="Century Gothic"/>
                <a:sym typeface="Century Gothic"/>
              </a:defRPr>
            </a:lvl5pPr>
            <a:lvl6pPr marL="0" lvl="5" indent="0" algn="r">
              <a:spcBef>
                <a:spcPts val="0"/>
              </a:spcBef>
              <a:spcAft>
                <a:spcPts val="0"/>
              </a:spcAft>
              <a:buNone/>
              <a:defRPr sz="1400">
                <a:solidFill>
                  <a:schemeClr val="dk1"/>
                </a:solidFill>
                <a:latin typeface="Century Gothic"/>
                <a:ea typeface="Century Gothic"/>
                <a:cs typeface="Century Gothic"/>
                <a:sym typeface="Century Gothic"/>
              </a:defRPr>
            </a:lvl6pPr>
            <a:lvl7pPr marL="0" lvl="6" indent="0" algn="r">
              <a:spcBef>
                <a:spcPts val="0"/>
              </a:spcBef>
              <a:spcAft>
                <a:spcPts val="0"/>
              </a:spcAft>
              <a:buNone/>
              <a:defRPr sz="1400">
                <a:solidFill>
                  <a:schemeClr val="dk1"/>
                </a:solidFill>
                <a:latin typeface="Century Gothic"/>
                <a:ea typeface="Century Gothic"/>
                <a:cs typeface="Century Gothic"/>
                <a:sym typeface="Century Gothic"/>
              </a:defRPr>
            </a:lvl7pPr>
            <a:lvl8pPr marL="0" lvl="7" indent="0" algn="r">
              <a:spcBef>
                <a:spcPts val="0"/>
              </a:spcBef>
              <a:spcAft>
                <a:spcPts val="0"/>
              </a:spcAft>
              <a:buNone/>
              <a:defRPr sz="1400">
                <a:solidFill>
                  <a:schemeClr val="dk1"/>
                </a:solidFill>
                <a:latin typeface="Century Gothic"/>
                <a:ea typeface="Century Gothic"/>
                <a:cs typeface="Century Gothic"/>
                <a:sym typeface="Century Gothic"/>
              </a:defRPr>
            </a:lvl8pPr>
            <a:lvl9pPr marL="0" lvl="8" indent="0" algn="r">
              <a:spcBef>
                <a:spcPts val="0"/>
              </a:spcBef>
              <a:spcAft>
                <a:spcPts val="0"/>
              </a:spcAft>
              <a:buNone/>
              <a:defRPr sz="1400">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spTree>
      <p:nvGrpSpPr>
        <p:cNvPr id="1" name="Shape 56"/>
        <p:cNvGrpSpPr/>
        <p:nvPr/>
      </p:nvGrpSpPr>
      <p:grpSpPr>
        <a:xfrm>
          <a:off x="0" y="0"/>
          <a:ext cx="0" cy="0"/>
          <a:chOff x="0" y="0"/>
          <a:chExt cx="0" cy="0"/>
        </a:xfrm>
      </p:grpSpPr>
      <p:pic>
        <p:nvPicPr>
          <p:cNvPr id="57" name="Google Shape;57;p7"/>
          <p:cNvPicPr preferRelativeResize="0"/>
          <p:nvPr/>
        </p:nvPicPr>
        <p:blipFill rotWithShape="1">
          <a:blip r:embed="rId2">
            <a:alphaModFix/>
          </a:blip>
          <a:srcRect/>
          <a:stretch/>
        </p:blipFill>
        <p:spPr>
          <a:xfrm>
            <a:off x="-55034" y="-9525"/>
            <a:ext cx="12261851" cy="668338"/>
          </a:xfrm>
          <a:prstGeom prst="rect">
            <a:avLst/>
          </a:prstGeom>
          <a:noFill/>
          <a:ln>
            <a:noFill/>
          </a:ln>
        </p:spPr>
      </p:pic>
      <p:cxnSp>
        <p:nvCxnSpPr>
          <p:cNvPr id="58" name="Google Shape;58;p7"/>
          <p:cNvCxnSpPr/>
          <p:nvPr/>
        </p:nvCxnSpPr>
        <p:spPr>
          <a:xfrm>
            <a:off x="4267200" y="762000"/>
            <a:ext cx="0" cy="2133600"/>
          </a:xfrm>
          <a:prstGeom prst="straightConnector1">
            <a:avLst/>
          </a:prstGeom>
          <a:noFill/>
          <a:ln w="12700" cap="flat" cmpd="sng">
            <a:solidFill>
              <a:schemeClr val="dk2"/>
            </a:solidFill>
            <a:prstDash val="solid"/>
            <a:round/>
            <a:headEnd type="none" w="med" len="med"/>
            <a:tailEnd type="none" w="med" len="med"/>
          </a:ln>
        </p:spPr>
      </p:cxnSp>
      <p:pic>
        <p:nvPicPr>
          <p:cNvPr id="59" name="Google Shape;59;p7"/>
          <p:cNvPicPr preferRelativeResize="0"/>
          <p:nvPr/>
        </p:nvPicPr>
        <p:blipFill rotWithShape="1">
          <a:blip r:embed="rId3">
            <a:alphaModFix/>
          </a:blip>
          <a:srcRect/>
          <a:stretch/>
        </p:blipFill>
        <p:spPr>
          <a:xfrm>
            <a:off x="-38100" y="5384800"/>
            <a:ext cx="12242800" cy="1493838"/>
          </a:xfrm>
          <a:prstGeom prst="rect">
            <a:avLst/>
          </a:prstGeom>
          <a:noFill/>
          <a:ln>
            <a:noFill/>
          </a:ln>
        </p:spPr>
      </p:pic>
      <p:pic>
        <p:nvPicPr>
          <p:cNvPr id="60" name="Google Shape;60;p7" descr="sim_2color_sig"/>
          <p:cNvPicPr preferRelativeResize="0"/>
          <p:nvPr/>
        </p:nvPicPr>
        <p:blipFill rotWithShape="1">
          <a:blip r:embed="rId4">
            <a:alphaModFix/>
          </a:blip>
          <a:srcRect/>
          <a:stretch/>
        </p:blipFill>
        <p:spPr>
          <a:xfrm>
            <a:off x="508000" y="990600"/>
            <a:ext cx="3556000" cy="1524000"/>
          </a:xfrm>
          <a:prstGeom prst="rect">
            <a:avLst/>
          </a:prstGeom>
          <a:noFill/>
          <a:ln>
            <a:noFill/>
          </a:ln>
        </p:spPr>
      </p:pic>
      <p:sp>
        <p:nvSpPr>
          <p:cNvPr id="61" name="Google Shape;61;p7"/>
          <p:cNvSpPr txBox="1">
            <a:spLocks noGrp="1"/>
          </p:cNvSpPr>
          <p:nvPr>
            <p:ph type="ctrTitle"/>
          </p:nvPr>
        </p:nvSpPr>
        <p:spPr>
          <a:xfrm>
            <a:off x="4572000" y="1046163"/>
            <a:ext cx="7213600" cy="1600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200" b="1" u="sng"/>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7"/>
          <p:cNvSpPr txBox="1">
            <a:spLocks noGrp="1"/>
          </p:cNvSpPr>
          <p:nvPr>
            <p:ph type="subTitle" idx="1"/>
          </p:nvPr>
        </p:nvSpPr>
        <p:spPr>
          <a:xfrm>
            <a:off x="4572000" y="3124200"/>
            <a:ext cx="6807200" cy="2895600"/>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400"/>
              </a:spcBef>
              <a:spcAft>
                <a:spcPts val="0"/>
              </a:spcAft>
              <a:buClr>
                <a:schemeClr val="dk1"/>
              </a:buClr>
              <a:buSzPts val="2000"/>
              <a:buFont typeface="Arial"/>
              <a:buNone/>
              <a:defRPr sz="2000"/>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63" name="Google Shape;63;p7"/>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7"/>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Century Gothic"/>
                <a:ea typeface="Century Gothic"/>
                <a:cs typeface="Century Gothic"/>
                <a:sym typeface="Century Gothic"/>
              </a:defRPr>
            </a:lvl1pPr>
            <a:lvl2pPr marL="0" lvl="1" indent="0" algn="r">
              <a:spcBef>
                <a:spcPts val="0"/>
              </a:spcBef>
              <a:spcAft>
                <a:spcPts val="0"/>
              </a:spcAft>
              <a:buNone/>
              <a:defRPr sz="1400">
                <a:solidFill>
                  <a:schemeClr val="dk1"/>
                </a:solidFill>
                <a:latin typeface="Century Gothic"/>
                <a:ea typeface="Century Gothic"/>
                <a:cs typeface="Century Gothic"/>
                <a:sym typeface="Century Gothic"/>
              </a:defRPr>
            </a:lvl2pPr>
            <a:lvl3pPr marL="0" lvl="2" indent="0" algn="r">
              <a:spcBef>
                <a:spcPts val="0"/>
              </a:spcBef>
              <a:spcAft>
                <a:spcPts val="0"/>
              </a:spcAft>
              <a:buNone/>
              <a:defRPr sz="1400">
                <a:solidFill>
                  <a:schemeClr val="dk1"/>
                </a:solidFill>
                <a:latin typeface="Century Gothic"/>
                <a:ea typeface="Century Gothic"/>
                <a:cs typeface="Century Gothic"/>
                <a:sym typeface="Century Gothic"/>
              </a:defRPr>
            </a:lvl3pPr>
            <a:lvl4pPr marL="0" lvl="3" indent="0" algn="r">
              <a:spcBef>
                <a:spcPts val="0"/>
              </a:spcBef>
              <a:spcAft>
                <a:spcPts val="0"/>
              </a:spcAft>
              <a:buNone/>
              <a:defRPr sz="1400">
                <a:solidFill>
                  <a:schemeClr val="dk1"/>
                </a:solidFill>
                <a:latin typeface="Century Gothic"/>
                <a:ea typeface="Century Gothic"/>
                <a:cs typeface="Century Gothic"/>
                <a:sym typeface="Century Gothic"/>
              </a:defRPr>
            </a:lvl4pPr>
            <a:lvl5pPr marL="0" lvl="4" indent="0" algn="r">
              <a:spcBef>
                <a:spcPts val="0"/>
              </a:spcBef>
              <a:spcAft>
                <a:spcPts val="0"/>
              </a:spcAft>
              <a:buNone/>
              <a:defRPr sz="1400">
                <a:solidFill>
                  <a:schemeClr val="dk1"/>
                </a:solidFill>
                <a:latin typeface="Century Gothic"/>
                <a:ea typeface="Century Gothic"/>
                <a:cs typeface="Century Gothic"/>
                <a:sym typeface="Century Gothic"/>
              </a:defRPr>
            </a:lvl5pPr>
            <a:lvl6pPr marL="0" lvl="5" indent="0" algn="r">
              <a:spcBef>
                <a:spcPts val="0"/>
              </a:spcBef>
              <a:spcAft>
                <a:spcPts val="0"/>
              </a:spcAft>
              <a:buNone/>
              <a:defRPr sz="1400">
                <a:solidFill>
                  <a:schemeClr val="dk1"/>
                </a:solidFill>
                <a:latin typeface="Century Gothic"/>
                <a:ea typeface="Century Gothic"/>
                <a:cs typeface="Century Gothic"/>
                <a:sym typeface="Century Gothic"/>
              </a:defRPr>
            </a:lvl6pPr>
            <a:lvl7pPr marL="0" lvl="6" indent="0" algn="r">
              <a:spcBef>
                <a:spcPts val="0"/>
              </a:spcBef>
              <a:spcAft>
                <a:spcPts val="0"/>
              </a:spcAft>
              <a:buNone/>
              <a:defRPr sz="1400">
                <a:solidFill>
                  <a:schemeClr val="dk1"/>
                </a:solidFill>
                <a:latin typeface="Century Gothic"/>
                <a:ea typeface="Century Gothic"/>
                <a:cs typeface="Century Gothic"/>
                <a:sym typeface="Century Gothic"/>
              </a:defRPr>
            </a:lvl7pPr>
            <a:lvl8pPr marL="0" lvl="7" indent="0" algn="r">
              <a:spcBef>
                <a:spcPts val="0"/>
              </a:spcBef>
              <a:spcAft>
                <a:spcPts val="0"/>
              </a:spcAft>
              <a:buNone/>
              <a:defRPr sz="1400">
                <a:solidFill>
                  <a:schemeClr val="dk1"/>
                </a:solidFill>
                <a:latin typeface="Century Gothic"/>
                <a:ea typeface="Century Gothic"/>
                <a:cs typeface="Century Gothic"/>
                <a:sym typeface="Century Gothic"/>
              </a:defRPr>
            </a:lvl8pPr>
            <a:lvl9pPr marL="0" lvl="8" indent="0" algn="r">
              <a:spcBef>
                <a:spcPts val="0"/>
              </a:spcBef>
              <a:spcAft>
                <a:spcPts val="0"/>
              </a:spcAft>
              <a:buNone/>
              <a:defRPr sz="1400">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3_Title Slide">
  <p:cSld name="3_Title Slide">
    <p:spTree>
      <p:nvGrpSpPr>
        <p:cNvPr id="1" name="Shape 66"/>
        <p:cNvGrpSpPr/>
        <p:nvPr/>
      </p:nvGrpSpPr>
      <p:grpSpPr>
        <a:xfrm>
          <a:off x="0" y="0"/>
          <a:ext cx="0" cy="0"/>
          <a:chOff x="0" y="0"/>
          <a:chExt cx="0" cy="0"/>
        </a:xfrm>
      </p:grpSpPr>
      <p:pic>
        <p:nvPicPr>
          <p:cNvPr id="67" name="Google Shape;67;p8"/>
          <p:cNvPicPr preferRelativeResize="0"/>
          <p:nvPr/>
        </p:nvPicPr>
        <p:blipFill rotWithShape="1">
          <a:blip r:embed="rId2">
            <a:alphaModFix/>
          </a:blip>
          <a:srcRect/>
          <a:stretch/>
        </p:blipFill>
        <p:spPr>
          <a:xfrm>
            <a:off x="-55034" y="-9525"/>
            <a:ext cx="12261851" cy="668338"/>
          </a:xfrm>
          <a:prstGeom prst="rect">
            <a:avLst/>
          </a:prstGeom>
          <a:noFill/>
          <a:ln>
            <a:noFill/>
          </a:ln>
        </p:spPr>
      </p:pic>
      <p:cxnSp>
        <p:nvCxnSpPr>
          <p:cNvPr id="68" name="Google Shape;68;p8"/>
          <p:cNvCxnSpPr/>
          <p:nvPr/>
        </p:nvCxnSpPr>
        <p:spPr>
          <a:xfrm>
            <a:off x="4267200" y="762000"/>
            <a:ext cx="0" cy="2133600"/>
          </a:xfrm>
          <a:prstGeom prst="straightConnector1">
            <a:avLst/>
          </a:prstGeom>
          <a:noFill/>
          <a:ln w="12700" cap="flat" cmpd="sng">
            <a:solidFill>
              <a:schemeClr val="dk2"/>
            </a:solidFill>
            <a:prstDash val="solid"/>
            <a:round/>
            <a:headEnd type="none" w="med" len="med"/>
            <a:tailEnd type="none" w="med" len="med"/>
          </a:ln>
        </p:spPr>
      </p:cxnSp>
      <p:pic>
        <p:nvPicPr>
          <p:cNvPr id="69" name="Google Shape;69;p8"/>
          <p:cNvPicPr preferRelativeResize="0"/>
          <p:nvPr/>
        </p:nvPicPr>
        <p:blipFill rotWithShape="1">
          <a:blip r:embed="rId3">
            <a:alphaModFix/>
          </a:blip>
          <a:srcRect/>
          <a:stretch/>
        </p:blipFill>
        <p:spPr>
          <a:xfrm>
            <a:off x="-38100" y="5384800"/>
            <a:ext cx="12242800" cy="1493838"/>
          </a:xfrm>
          <a:prstGeom prst="rect">
            <a:avLst/>
          </a:prstGeom>
          <a:noFill/>
          <a:ln>
            <a:noFill/>
          </a:ln>
        </p:spPr>
      </p:pic>
      <p:pic>
        <p:nvPicPr>
          <p:cNvPr id="70" name="Google Shape;70;p8" descr="sim_2color_sig"/>
          <p:cNvPicPr preferRelativeResize="0"/>
          <p:nvPr/>
        </p:nvPicPr>
        <p:blipFill rotWithShape="1">
          <a:blip r:embed="rId4">
            <a:alphaModFix/>
          </a:blip>
          <a:srcRect/>
          <a:stretch/>
        </p:blipFill>
        <p:spPr>
          <a:xfrm>
            <a:off x="508000" y="990600"/>
            <a:ext cx="3556000" cy="1524000"/>
          </a:xfrm>
          <a:prstGeom prst="rect">
            <a:avLst/>
          </a:prstGeom>
          <a:noFill/>
          <a:ln>
            <a:noFill/>
          </a:ln>
        </p:spPr>
      </p:pic>
      <p:sp>
        <p:nvSpPr>
          <p:cNvPr id="71" name="Google Shape;71;p8"/>
          <p:cNvSpPr txBox="1">
            <a:spLocks noGrp="1"/>
          </p:cNvSpPr>
          <p:nvPr>
            <p:ph type="ctrTitle"/>
          </p:nvPr>
        </p:nvSpPr>
        <p:spPr>
          <a:xfrm>
            <a:off x="4572000" y="1046163"/>
            <a:ext cx="7213600" cy="1600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200" b="1" u="sng"/>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 name="Google Shape;72;p8"/>
          <p:cNvSpPr txBox="1">
            <a:spLocks noGrp="1"/>
          </p:cNvSpPr>
          <p:nvPr>
            <p:ph type="subTitle" idx="1"/>
          </p:nvPr>
        </p:nvSpPr>
        <p:spPr>
          <a:xfrm>
            <a:off x="4572000" y="3124200"/>
            <a:ext cx="6807200" cy="2895600"/>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400"/>
              </a:spcBef>
              <a:spcAft>
                <a:spcPts val="0"/>
              </a:spcAft>
              <a:buClr>
                <a:schemeClr val="dk1"/>
              </a:buClr>
              <a:buSzPts val="2000"/>
              <a:buFont typeface="Arial"/>
              <a:buNone/>
              <a:defRPr sz="2000"/>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73" name="Google Shape;73;p8"/>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8"/>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8"/>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Century Gothic"/>
                <a:ea typeface="Century Gothic"/>
                <a:cs typeface="Century Gothic"/>
                <a:sym typeface="Century Gothic"/>
              </a:defRPr>
            </a:lvl1pPr>
            <a:lvl2pPr marL="0" lvl="1" indent="0" algn="r">
              <a:spcBef>
                <a:spcPts val="0"/>
              </a:spcBef>
              <a:spcAft>
                <a:spcPts val="0"/>
              </a:spcAft>
              <a:buNone/>
              <a:defRPr sz="1400">
                <a:solidFill>
                  <a:schemeClr val="dk1"/>
                </a:solidFill>
                <a:latin typeface="Century Gothic"/>
                <a:ea typeface="Century Gothic"/>
                <a:cs typeface="Century Gothic"/>
                <a:sym typeface="Century Gothic"/>
              </a:defRPr>
            </a:lvl2pPr>
            <a:lvl3pPr marL="0" lvl="2" indent="0" algn="r">
              <a:spcBef>
                <a:spcPts val="0"/>
              </a:spcBef>
              <a:spcAft>
                <a:spcPts val="0"/>
              </a:spcAft>
              <a:buNone/>
              <a:defRPr sz="1400">
                <a:solidFill>
                  <a:schemeClr val="dk1"/>
                </a:solidFill>
                <a:latin typeface="Century Gothic"/>
                <a:ea typeface="Century Gothic"/>
                <a:cs typeface="Century Gothic"/>
                <a:sym typeface="Century Gothic"/>
              </a:defRPr>
            </a:lvl3pPr>
            <a:lvl4pPr marL="0" lvl="3" indent="0" algn="r">
              <a:spcBef>
                <a:spcPts val="0"/>
              </a:spcBef>
              <a:spcAft>
                <a:spcPts val="0"/>
              </a:spcAft>
              <a:buNone/>
              <a:defRPr sz="1400">
                <a:solidFill>
                  <a:schemeClr val="dk1"/>
                </a:solidFill>
                <a:latin typeface="Century Gothic"/>
                <a:ea typeface="Century Gothic"/>
                <a:cs typeface="Century Gothic"/>
                <a:sym typeface="Century Gothic"/>
              </a:defRPr>
            </a:lvl4pPr>
            <a:lvl5pPr marL="0" lvl="4" indent="0" algn="r">
              <a:spcBef>
                <a:spcPts val="0"/>
              </a:spcBef>
              <a:spcAft>
                <a:spcPts val="0"/>
              </a:spcAft>
              <a:buNone/>
              <a:defRPr sz="1400">
                <a:solidFill>
                  <a:schemeClr val="dk1"/>
                </a:solidFill>
                <a:latin typeface="Century Gothic"/>
                <a:ea typeface="Century Gothic"/>
                <a:cs typeface="Century Gothic"/>
                <a:sym typeface="Century Gothic"/>
              </a:defRPr>
            </a:lvl5pPr>
            <a:lvl6pPr marL="0" lvl="5" indent="0" algn="r">
              <a:spcBef>
                <a:spcPts val="0"/>
              </a:spcBef>
              <a:spcAft>
                <a:spcPts val="0"/>
              </a:spcAft>
              <a:buNone/>
              <a:defRPr sz="1400">
                <a:solidFill>
                  <a:schemeClr val="dk1"/>
                </a:solidFill>
                <a:latin typeface="Century Gothic"/>
                <a:ea typeface="Century Gothic"/>
                <a:cs typeface="Century Gothic"/>
                <a:sym typeface="Century Gothic"/>
              </a:defRPr>
            </a:lvl6pPr>
            <a:lvl7pPr marL="0" lvl="6" indent="0" algn="r">
              <a:spcBef>
                <a:spcPts val="0"/>
              </a:spcBef>
              <a:spcAft>
                <a:spcPts val="0"/>
              </a:spcAft>
              <a:buNone/>
              <a:defRPr sz="1400">
                <a:solidFill>
                  <a:schemeClr val="dk1"/>
                </a:solidFill>
                <a:latin typeface="Century Gothic"/>
                <a:ea typeface="Century Gothic"/>
                <a:cs typeface="Century Gothic"/>
                <a:sym typeface="Century Gothic"/>
              </a:defRPr>
            </a:lvl7pPr>
            <a:lvl8pPr marL="0" lvl="7" indent="0" algn="r">
              <a:spcBef>
                <a:spcPts val="0"/>
              </a:spcBef>
              <a:spcAft>
                <a:spcPts val="0"/>
              </a:spcAft>
              <a:buNone/>
              <a:defRPr sz="1400">
                <a:solidFill>
                  <a:schemeClr val="dk1"/>
                </a:solidFill>
                <a:latin typeface="Century Gothic"/>
                <a:ea typeface="Century Gothic"/>
                <a:cs typeface="Century Gothic"/>
                <a:sym typeface="Century Gothic"/>
              </a:defRPr>
            </a:lvl8pPr>
            <a:lvl9pPr marL="0" lvl="8" indent="0" algn="r">
              <a:spcBef>
                <a:spcPts val="0"/>
              </a:spcBef>
              <a:spcAft>
                <a:spcPts val="0"/>
              </a:spcAft>
              <a:buNone/>
              <a:defRPr sz="1400">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4_Title Slide">
  <p:cSld name="4_Title Slide">
    <p:spTree>
      <p:nvGrpSpPr>
        <p:cNvPr id="1" name="Shape 76"/>
        <p:cNvGrpSpPr/>
        <p:nvPr/>
      </p:nvGrpSpPr>
      <p:grpSpPr>
        <a:xfrm>
          <a:off x="0" y="0"/>
          <a:ext cx="0" cy="0"/>
          <a:chOff x="0" y="0"/>
          <a:chExt cx="0" cy="0"/>
        </a:xfrm>
      </p:grpSpPr>
      <p:pic>
        <p:nvPicPr>
          <p:cNvPr id="77" name="Google Shape;77;p9"/>
          <p:cNvPicPr preferRelativeResize="0"/>
          <p:nvPr/>
        </p:nvPicPr>
        <p:blipFill rotWithShape="1">
          <a:blip r:embed="rId2">
            <a:alphaModFix/>
          </a:blip>
          <a:srcRect/>
          <a:stretch/>
        </p:blipFill>
        <p:spPr>
          <a:xfrm>
            <a:off x="-55034" y="-9525"/>
            <a:ext cx="12261851" cy="668338"/>
          </a:xfrm>
          <a:prstGeom prst="rect">
            <a:avLst/>
          </a:prstGeom>
          <a:noFill/>
          <a:ln>
            <a:noFill/>
          </a:ln>
        </p:spPr>
      </p:pic>
      <p:cxnSp>
        <p:nvCxnSpPr>
          <p:cNvPr id="78" name="Google Shape;78;p9"/>
          <p:cNvCxnSpPr/>
          <p:nvPr/>
        </p:nvCxnSpPr>
        <p:spPr>
          <a:xfrm>
            <a:off x="4267200" y="762000"/>
            <a:ext cx="0" cy="2133600"/>
          </a:xfrm>
          <a:prstGeom prst="straightConnector1">
            <a:avLst/>
          </a:prstGeom>
          <a:noFill/>
          <a:ln w="12700" cap="flat" cmpd="sng">
            <a:solidFill>
              <a:schemeClr val="dk2"/>
            </a:solidFill>
            <a:prstDash val="solid"/>
            <a:round/>
            <a:headEnd type="none" w="med" len="med"/>
            <a:tailEnd type="none" w="med" len="med"/>
          </a:ln>
        </p:spPr>
      </p:cxnSp>
      <p:pic>
        <p:nvPicPr>
          <p:cNvPr id="79" name="Google Shape;79;p9"/>
          <p:cNvPicPr preferRelativeResize="0"/>
          <p:nvPr/>
        </p:nvPicPr>
        <p:blipFill rotWithShape="1">
          <a:blip r:embed="rId3">
            <a:alphaModFix/>
          </a:blip>
          <a:srcRect/>
          <a:stretch/>
        </p:blipFill>
        <p:spPr>
          <a:xfrm>
            <a:off x="-38100" y="5384800"/>
            <a:ext cx="12242800" cy="1493838"/>
          </a:xfrm>
          <a:prstGeom prst="rect">
            <a:avLst/>
          </a:prstGeom>
          <a:noFill/>
          <a:ln>
            <a:noFill/>
          </a:ln>
        </p:spPr>
      </p:pic>
      <p:pic>
        <p:nvPicPr>
          <p:cNvPr id="80" name="Google Shape;80;p9" descr="sim_2color_sig"/>
          <p:cNvPicPr preferRelativeResize="0"/>
          <p:nvPr/>
        </p:nvPicPr>
        <p:blipFill rotWithShape="1">
          <a:blip r:embed="rId4">
            <a:alphaModFix/>
          </a:blip>
          <a:srcRect/>
          <a:stretch/>
        </p:blipFill>
        <p:spPr>
          <a:xfrm>
            <a:off x="508000" y="990600"/>
            <a:ext cx="3556000" cy="1524000"/>
          </a:xfrm>
          <a:prstGeom prst="rect">
            <a:avLst/>
          </a:prstGeom>
          <a:noFill/>
          <a:ln>
            <a:noFill/>
          </a:ln>
        </p:spPr>
      </p:pic>
      <p:sp>
        <p:nvSpPr>
          <p:cNvPr id="81" name="Google Shape;81;p9"/>
          <p:cNvSpPr txBox="1">
            <a:spLocks noGrp="1"/>
          </p:cNvSpPr>
          <p:nvPr>
            <p:ph type="ctrTitle"/>
          </p:nvPr>
        </p:nvSpPr>
        <p:spPr>
          <a:xfrm>
            <a:off x="4572000" y="1046163"/>
            <a:ext cx="7213600" cy="1600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200" b="1" u="sng"/>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2" name="Google Shape;82;p9"/>
          <p:cNvSpPr txBox="1">
            <a:spLocks noGrp="1"/>
          </p:cNvSpPr>
          <p:nvPr>
            <p:ph type="subTitle" idx="1"/>
          </p:nvPr>
        </p:nvSpPr>
        <p:spPr>
          <a:xfrm>
            <a:off x="4572000" y="3124200"/>
            <a:ext cx="6807200" cy="2895600"/>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400"/>
              </a:spcBef>
              <a:spcAft>
                <a:spcPts val="0"/>
              </a:spcAft>
              <a:buClr>
                <a:schemeClr val="dk1"/>
              </a:buClr>
              <a:buSzPts val="2000"/>
              <a:buFont typeface="Arial"/>
              <a:buNone/>
              <a:defRPr sz="2000"/>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83" name="Google Shape;83;p9"/>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9"/>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9"/>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Century Gothic"/>
                <a:ea typeface="Century Gothic"/>
                <a:cs typeface="Century Gothic"/>
                <a:sym typeface="Century Gothic"/>
              </a:defRPr>
            </a:lvl1pPr>
            <a:lvl2pPr marL="0" lvl="1" indent="0" algn="r">
              <a:spcBef>
                <a:spcPts val="0"/>
              </a:spcBef>
              <a:spcAft>
                <a:spcPts val="0"/>
              </a:spcAft>
              <a:buNone/>
              <a:defRPr sz="1400">
                <a:solidFill>
                  <a:schemeClr val="dk1"/>
                </a:solidFill>
                <a:latin typeface="Century Gothic"/>
                <a:ea typeface="Century Gothic"/>
                <a:cs typeface="Century Gothic"/>
                <a:sym typeface="Century Gothic"/>
              </a:defRPr>
            </a:lvl2pPr>
            <a:lvl3pPr marL="0" lvl="2" indent="0" algn="r">
              <a:spcBef>
                <a:spcPts val="0"/>
              </a:spcBef>
              <a:spcAft>
                <a:spcPts val="0"/>
              </a:spcAft>
              <a:buNone/>
              <a:defRPr sz="1400">
                <a:solidFill>
                  <a:schemeClr val="dk1"/>
                </a:solidFill>
                <a:latin typeface="Century Gothic"/>
                <a:ea typeface="Century Gothic"/>
                <a:cs typeface="Century Gothic"/>
                <a:sym typeface="Century Gothic"/>
              </a:defRPr>
            </a:lvl3pPr>
            <a:lvl4pPr marL="0" lvl="3" indent="0" algn="r">
              <a:spcBef>
                <a:spcPts val="0"/>
              </a:spcBef>
              <a:spcAft>
                <a:spcPts val="0"/>
              </a:spcAft>
              <a:buNone/>
              <a:defRPr sz="1400">
                <a:solidFill>
                  <a:schemeClr val="dk1"/>
                </a:solidFill>
                <a:latin typeface="Century Gothic"/>
                <a:ea typeface="Century Gothic"/>
                <a:cs typeface="Century Gothic"/>
                <a:sym typeface="Century Gothic"/>
              </a:defRPr>
            </a:lvl4pPr>
            <a:lvl5pPr marL="0" lvl="4" indent="0" algn="r">
              <a:spcBef>
                <a:spcPts val="0"/>
              </a:spcBef>
              <a:spcAft>
                <a:spcPts val="0"/>
              </a:spcAft>
              <a:buNone/>
              <a:defRPr sz="1400">
                <a:solidFill>
                  <a:schemeClr val="dk1"/>
                </a:solidFill>
                <a:latin typeface="Century Gothic"/>
                <a:ea typeface="Century Gothic"/>
                <a:cs typeface="Century Gothic"/>
                <a:sym typeface="Century Gothic"/>
              </a:defRPr>
            </a:lvl5pPr>
            <a:lvl6pPr marL="0" lvl="5" indent="0" algn="r">
              <a:spcBef>
                <a:spcPts val="0"/>
              </a:spcBef>
              <a:spcAft>
                <a:spcPts val="0"/>
              </a:spcAft>
              <a:buNone/>
              <a:defRPr sz="1400">
                <a:solidFill>
                  <a:schemeClr val="dk1"/>
                </a:solidFill>
                <a:latin typeface="Century Gothic"/>
                <a:ea typeface="Century Gothic"/>
                <a:cs typeface="Century Gothic"/>
                <a:sym typeface="Century Gothic"/>
              </a:defRPr>
            </a:lvl6pPr>
            <a:lvl7pPr marL="0" lvl="6" indent="0" algn="r">
              <a:spcBef>
                <a:spcPts val="0"/>
              </a:spcBef>
              <a:spcAft>
                <a:spcPts val="0"/>
              </a:spcAft>
              <a:buNone/>
              <a:defRPr sz="1400">
                <a:solidFill>
                  <a:schemeClr val="dk1"/>
                </a:solidFill>
                <a:latin typeface="Century Gothic"/>
                <a:ea typeface="Century Gothic"/>
                <a:cs typeface="Century Gothic"/>
                <a:sym typeface="Century Gothic"/>
              </a:defRPr>
            </a:lvl7pPr>
            <a:lvl8pPr marL="0" lvl="7" indent="0" algn="r">
              <a:spcBef>
                <a:spcPts val="0"/>
              </a:spcBef>
              <a:spcAft>
                <a:spcPts val="0"/>
              </a:spcAft>
              <a:buNone/>
              <a:defRPr sz="1400">
                <a:solidFill>
                  <a:schemeClr val="dk1"/>
                </a:solidFill>
                <a:latin typeface="Century Gothic"/>
                <a:ea typeface="Century Gothic"/>
                <a:cs typeface="Century Gothic"/>
                <a:sym typeface="Century Gothic"/>
              </a:defRPr>
            </a:lvl8pPr>
            <a:lvl9pPr marL="0" lvl="8" indent="0" algn="r">
              <a:spcBef>
                <a:spcPts val="0"/>
              </a:spcBef>
              <a:spcAft>
                <a:spcPts val="0"/>
              </a:spcAft>
              <a:buNone/>
              <a:defRPr sz="1400">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5_Title Slide">
  <p:cSld name="5_Title Slide">
    <p:spTree>
      <p:nvGrpSpPr>
        <p:cNvPr id="1" name="Shape 86"/>
        <p:cNvGrpSpPr/>
        <p:nvPr/>
      </p:nvGrpSpPr>
      <p:grpSpPr>
        <a:xfrm>
          <a:off x="0" y="0"/>
          <a:ext cx="0" cy="0"/>
          <a:chOff x="0" y="0"/>
          <a:chExt cx="0" cy="0"/>
        </a:xfrm>
      </p:grpSpPr>
      <p:pic>
        <p:nvPicPr>
          <p:cNvPr id="87" name="Google Shape;87;p10"/>
          <p:cNvPicPr preferRelativeResize="0"/>
          <p:nvPr/>
        </p:nvPicPr>
        <p:blipFill rotWithShape="1">
          <a:blip r:embed="rId2">
            <a:alphaModFix/>
          </a:blip>
          <a:srcRect/>
          <a:stretch/>
        </p:blipFill>
        <p:spPr>
          <a:xfrm>
            <a:off x="-55034" y="-9525"/>
            <a:ext cx="12261851" cy="668338"/>
          </a:xfrm>
          <a:prstGeom prst="rect">
            <a:avLst/>
          </a:prstGeom>
          <a:noFill/>
          <a:ln>
            <a:noFill/>
          </a:ln>
        </p:spPr>
      </p:pic>
      <p:cxnSp>
        <p:nvCxnSpPr>
          <p:cNvPr id="88" name="Google Shape;88;p10"/>
          <p:cNvCxnSpPr/>
          <p:nvPr/>
        </p:nvCxnSpPr>
        <p:spPr>
          <a:xfrm>
            <a:off x="4267200" y="762000"/>
            <a:ext cx="0" cy="2133600"/>
          </a:xfrm>
          <a:prstGeom prst="straightConnector1">
            <a:avLst/>
          </a:prstGeom>
          <a:noFill/>
          <a:ln w="12700" cap="flat" cmpd="sng">
            <a:solidFill>
              <a:schemeClr val="dk2"/>
            </a:solidFill>
            <a:prstDash val="solid"/>
            <a:round/>
            <a:headEnd type="none" w="med" len="med"/>
            <a:tailEnd type="none" w="med" len="med"/>
          </a:ln>
        </p:spPr>
      </p:cxnSp>
      <p:pic>
        <p:nvPicPr>
          <p:cNvPr id="89" name="Google Shape;89;p10"/>
          <p:cNvPicPr preferRelativeResize="0"/>
          <p:nvPr/>
        </p:nvPicPr>
        <p:blipFill rotWithShape="1">
          <a:blip r:embed="rId3">
            <a:alphaModFix/>
          </a:blip>
          <a:srcRect/>
          <a:stretch/>
        </p:blipFill>
        <p:spPr>
          <a:xfrm>
            <a:off x="-38100" y="5384800"/>
            <a:ext cx="12242800" cy="1493838"/>
          </a:xfrm>
          <a:prstGeom prst="rect">
            <a:avLst/>
          </a:prstGeom>
          <a:noFill/>
          <a:ln>
            <a:noFill/>
          </a:ln>
        </p:spPr>
      </p:pic>
      <p:pic>
        <p:nvPicPr>
          <p:cNvPr id="90" name="Google Shape;90;p10" descr="sim_2color_sig"/>
          <p:cNvPicPr preferRelativeResize="0"/>
          <p:nvPr/>
        </p:nvPicPr>
        <p:blipFill rotWithShape="1">
          <a:blip r:embed="rId4">
            <a:alphaModFix/>
          </a:blip>
          <a:srcRect/>
          <a:stretch/>
        </p:blipFill>
        <p:spPr>
          <a:xfrm>
            <a:off x="508000" y="990600"/>
            <a:ext cx="3556000" cy="1524000"/>
          </a:xfrm>
          <a:prstGeom prst="rect">
            <a:avLst/>
          </a:prstGeom>
          <a:noFill/>
          <a:ln>
            <a:noFill/>
          </a:ln>
        </p:spPr>
      </p:pic>
      <p:sp>
        <p:nvSpPr>
          <p:cNvPr id="91" name="Google Shape;91;p10"/>
          <p:cNvSpPr txBox="1">
            <a:spLocks noGrp="1"/>
          </p:cNvSpPr>
          <p:nvPr>
            <p:ph type="ctrTitle"/>
          </p:nvPr>
        </p:nvSpPr>
        <p:spPr>
          <a:xfrm>
            <a:off x="4572000" y="1046163"/>
            <a:ext cx="7213600" cy="1600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200" b="1" u="sng"/>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2" name="Google Shape;92;p10"/>
          <p:cNvSpPr txBox="1">
            <a:spLocks noGrp="1"/>
          </p:cNvSpPr>
          <p:nvPr>
            <p:ph type="subTitle" idx="1"/>
          </p:nvPr>
        </p:nvSpPr>
        <p:spPr>
          <a:xfrm>
            <a:off x="4572000" y="3124200"/>
            <a:ext cx="6807200" cy="2895600"/>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400"/>
              </a:spcBef>
              <a:spcAft>
                <a:spcPts val="0"/>
              </a:spcAft>
              <a:buClr>
                <a:schemeClr val="dk1"/>
              </a:buClr>
              <a:buSzPts val="2000"/>
              <a:buFont typeface="Arial"/>
              <a:buNone/>
              <a:defRPr sz="2000"/>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93" name="Google Shape;93;p10"/>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0"/>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0"/>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Century Gothic"/>
                <a:ea typeface="Century Gothic"/>
                <a:cs typeface="Century Gothic"/>
                <a:sym typeface="Century Gothic"/>
              </a:defRPr>
            </a:lvl1pPr>
            <a:lvl2pPr marL="0" lvl="1" indent="0" algn="r">
              <a:spcBef>
                <a:spcPts val="0"/>
              </a:spcBef>
              <a:spcAft>
                <a:spcPts val="0"/>
              </a:spcAft>
              <a:buNone/>
              <a:defRPr sz="1400">
                <a:solidFill>
                  <a:schemeClr val="dk1"/>
                </a:solidFill>
                <a:latin typeface="Century Gothic"/>
                <a:ea typeface="Century Gothic"/>
                <a:cs typeface="Century Gothic"/>
                <a:sym typeface="Century Gothic"/>
              </a:defRPr>
            </a:lvl2pPr>
            <a:lvl3pPr marL="0" lvl="2" indent="0" algn="r">
              <a:spcBef>
                <a:spcPts val="0"/>
              </a:spcBef>
              <a:spcAft>
                <a:spcPts val="0"/>
              </a:spcAft>
              <a:buNone/>
              <a:defRPr sz="1400">
                <a:solidFill>
                  <a:schemeClr val="dk1"/>
                </a:solidFill>
                <a:latin typeface="Century Gothic"/>
                <a:ea typeface="Century Gothic"/>
                <a:cs typeface="Century Gothic"/>
                <a:sym typeface="Century Gothic"/>
              </a:defRPr>
            </a:lvl3pPr>
            <a:lvl4pPr marL="0" lvl="3" indent="0" algn="r">
              <a:spcBef>
                <a:spcPts val="0"/>
              </a:spcBef>
              <a:spcAft>
                <a:spcPts val="0"/>
              </a:spcAft>
              <a:buNone/>
              <a:defRPr sz="1400">
                <a:solidFill>
                  <a:schemeClr val="dk1"/>
                </a:solidFill>
                <a:latin typeface="Century Gothic"/>
                <a:ea typeface="Century Gothic"/>
                <a:cs typeface="Century Gothic"/>
                <a:sym typeface="Century Gothic"/>
              </a:defRPr>
            </a:lvl4pPr>
            <a:lvl5pPr marL="0" lvl="4" indent="0" algn="r">
              <a:spcBef>
                <a:spcPts val="0"/>
              </a:spcBef>
              <a:spcAft>
                <a:spcPts val="0"/>
              </a:spcAft>
              <a:buNone/>
              <a:defRPr sz="1400">
                <a:solidFill>
                  <a:schemeClr val="dk1"/>
                </a:solidFill>
                <a:latin typeface="Century Gothic"/>
                <a:ea typeface="Century Gothic"/>
                <a:cs typeface="Century Gothic"/>
                <a:sym typeface="Century Gothic"/>
              </a:defRPr>
            </a:lvl5pPr>
            <a:lvl6pPr marL="0" lvl="5" indent="0" algn="r">
              <a:spcBef>
                <a:spcPts val="0"/>
              </a:spcBef>
              <a:spcAft>
                <a:spcPts val="0"/>
              </a:spcAft>
              <a:buNone/>
              <a:defRPr sz="1400">
                <a:solidFill>
                  <a:schemeClr val="dk1"/>
                </a:solidFill>
                <a:latin typeface="Century Gothic"/>
                <a:ea typeface="Century Gothic"/>
                <a:cs typeface="Century Gothic"/>
                <a:sym typeface="Century Gothic"/>
              </a:defRPr>
            </a:lvl6pPr>
            <a:lvl7pPr marL="0" lvl="6" indent="0" algn="r">
              <a:spcBef>
                <a:spcPts val="0"/>
              </a:spcBef>
              <a:spcAft>
                <a:spcPts val="0"/>
              </a:spcAft>
              <a:buNone/>
              <a:defRPr sz="1400">
                <a:solidFill>
                  <a:schemeClr val="dk1"/>
                </a:solidFill>
                <a:latin typeface="Century Gothic"/>
                <a:ea typeface="Century Gothic"/>
                <a:cs typeface="Century Gothic"/>
                <a:sym typeface="Century Gothic"/>
              </a:defRPr>
            </a:lvl7pPr>
            <a:lvl8pPr marL="0" lvl="7" indent="0" algn="r">
              <a:spcBef>
                <a:spcPts val="0"/>
              </a:spcBef>
              <a:spcAft>
                <a:spcPts val="0"/>
              </a:spcAft>
              <a:buNone/>
              <a:defRPr sz="1400">
                <a:solidFill>
                  <a:schemeClr val="dk1"/>
                </a:solidFill>
                <a:latin typeface="Century Gothic"/>
                <a:ea typeface="Century Gothic"/>
                <a:cs typeface="Century Gothic"/>
                <a:sym typeface="Century Gothic"/>
              </a:defRPr>
            </a:lvl8pPr>
            <a:lvl9pPr marL="0" lvl="8" indent="0" algn="r">
              <a:spcBef>
                <a:spcPts val="0"/>
              </a:spcBef>
              <a:spcAft>
                <a:spcPts val="0"/>
              </a:spcAft>
              <a:buNone/>
              <a:defRPr sz="1400">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1"/>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1"/>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Century Gothic"/>
                <a:ea typeface="Century Gothic"/>
                <a:cs typeface="Century Gothic"/>
                <a:sym typeface="Century Gothic"/>
              </a:defRPr>
            </a:lvl1pPr>
            <a:lvl2pPr marL="0" lvl="1" indent="0" algn="r">
              <a:spcBef>
                <a:spcPts val="0"/>
              </a:spcBef>
              <a:spcAft>
                <a:spcPts val="0"/>
              </a:spcAft>
              <a:buNone/>
              <a:defRPr sz="1400">
                <a:solidFill>
                  <a:schemeClr val="dk1"/>
                </a:solidFill>
                <a:latin typeface="Century Gothic"/>
                <a:ea typeface="Century Gothic"/>
                <a:cs typeface="Century Gothic"/>
                <a:sym typeface="Century Gothic"/>
              </a:defRPr>
            </a:lvl2pPr>
            <a:lvl3pPr marL="0" lvl="2" indent="0" algn="r">
              <a:spcBef>
                <a:spcPts val="0"/>
              </a:spcBef>
              <a:spcAft>
                <a:spcPts val="0"/>
              </a:spcAft>
              <a:buNone/>
              <a:defRPr sz="1400">
                <a:solidFill>
                  <a:schemeClr val="dk1"/>
                </a:solidFill>
                <a:latin typeface="Century Gothic"/>
                <a:ea typeface="Century Gothic"/>
                <a:cs typeface="Century Gothic"/>
                <a:sym typeface="Century Gothic"/>
              </a:defRPr>
            </a:lvl3pPr>
            <a:lvl4pPr marL="0" lvl="3" indent="0" algn="r">
              <a:spcBef>
                <a:spcPts val="0"/>
              </a:spcBef>
              <a:spcAft>
                <a:spcPts val="0"/>
              </a:spcAft>
              <a:buNone/>
              <a:defRPr sz="1400">
                <a:solidFill>
                  <a:schemeClr val="dk1"/>
                </a:solidFill>
                <a:latin typeface="Century Gothic"/>
                <a:ea typeface="Century Gothic"/>
                <a:cs typeface="Century Gothic"/>
                <a:sym typeface="Century Gothic"/>
              </a:defRPr>
            </a:lvl4pPr>
            <a:lvl5pPr marL="0" lvl="4" indent="0" algn="r">
              <a:spcBef>
                <a:spcPts val="0"/>
              </a:spcBef>
              <a:spcAft>
                <a:spcPts val="0"/>
              </a:spcAft>
              <a:buNone/>
              <a:defRPr sz="1400">
                <a:solidFill>
                  <a:schemeClr val="dk1"/>
                </a:solidFill>
                <a:latin typeface="Century Gothic"/>
                <a:ea typeface="Century Gothic"/>
                <a:cs typeface="Century Gothic"/>
                <a:sym typeface="Century Gothic"/>
              </a:defRPr>
            </a:lvl5pPr>
            <a:lvl6pPr marL="0" lvl="5" indent="0" algn="r">
              <a:spcBef>
                <a:spcPts val="0"/>
              </a:spcBef>
              <a:spcAft>
                <a:spcPts val="0"/>
              </a:spcAft>
              <a:buNone/>
              <a:defRPr sz="1400">
                <a:solidFill>
                  <a:schemeClr val="dk1"/>
                </a:solidFill>
                <a:latin typeface="Century Gothic"/>
                <a:ea typeface="Century Gothic"/>
                <a:cs typeface="Century Gothic"/>
                <a:sym typeface="Century Gothic"/>
              </a:defRPr>
            </a:lvl6pPr>
            <a:lvl7pPr marL="0" lvl="6" indent="0" algn="r">
              <a:spcBef>
                <a:spcPts val="0"/>
              </a:spcBef>
              <a:spcAft>
                <a:spcPts val="0"/>
              </a:spcAft>
              <a:buNone/>
              <a:defRPr sz="1400">
                <a:solidFill>
                  <a:schemeClr val="dk1"/>
                </a:solidFill>
                <a:latin typeface="Century Gothic"/>
                <a:ea typeface="Century Gothic"/>
                <a:cs typeface="Century Gothic"/>
                <a:sym typeface="Century Gothic"/>
              </a:defRPr>
            </a:lvl7pPr>
            <a:lvl8pPr marL="0" lvl="7" indent="0" algn="r">
              <a:spcBef>
                <a:spcPts val="0"/>
              </a:spcBef>
              <a:spcAft>
                <a:spcPts val="0"/>
              </a:spcAft>
              <a:buNone/>
              <a:defRPr sz="1400">
                <a:solidFill>
                  <a:schemeClr val="dk1"/>
                </a:solidFill>
                <a:latin typeface="Century Gothic"/>
                <a:ea typeface="Century Gothic"/>
                <a:cs typeface="Century Gothic"/>
                <a:sym typeface="Century Gothic"/>
              </a:defRPr>
            </a:lvl8pPr>
            <a:lvl9pPr marL="0" lvl="8" indent="0" algn="r">
              <a:spcBef>
                <a:spcPts val="0"/>
              </a:spcBef>
              <a:spcAft>
                <a:spcPts val="0"/>
              </a:spcAft>
              <a:buNone/>
              <a:defRPr sz="1400">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sim_2color_sig"/>
          <p:cNvPicPr preferRelativeResize="0"/>
          <p:nvPr/>
        </p:nvPicPr>
        <p:blipFill rotWithShape="1">
          <a:blip r:embed="rId11">
            <a:alphaModFix/>
          </a:blip>
          <a:srcRect/>
          <a:stretch/>
        </p:blipFill>
        <p:spPr>
          <a:xfrm>
            <a:off x="9956800" y="5986464"/>
            <a:ext cx="2032000" cy="871537"/>
          </a:xfrm>
          <a:prstGeom prst="rect">
            <a:avLst/>
          </a:prstGeom>
          <a:noFill/>
          <a:ln>
            <a:noFill/>
          </a:ln>
        </p:spPr>
      </p:pic>
      <p:sp>
        <p:nvSpPr>
          <p:cNvPr id="11" name="Google Shape;11;p1"/>
          <p:cNvSpPr txBox="1">
            <a:spLocks noGrp="1"/>
          </p:cNvSpPr>
          <p:nvPr>
            <p:ph type="title"/>
          </p:nvPr>
        </p:nvSpPr>
        <p:spPr>
          <a:xfrm>
            <a:off x="914400" y="304800"/>
            <a:ext cx="103632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0" i="0" u="none" strike="noStrike" cap="none">
                <a:solidFill>
                  <a:schemeClr val="dk2"/>
                </a:solidFill>
                <a:latin typeface="Century Gothic"/>
                <a:ea typeface="Century Gothic"/>
                <a:cs typeface="Century Gothic"/>
                <a:sym typeface="Century Gothic"/>
              </a:defRPr>
            </a:lvl1pPr>
            <a:lvl2pPr marR="0" lvl="1" algn="ctr" rtl="0">
              <a:spcBef>
                <a:spcPts val="0"/>
              </a:spcBef>
              <a:spcAft>
                <a:spcPts val="0"/>
              </a:spcAft>
              <a:buSzPts val="1400"/>
              <a:buNone/>
              <a:defRPr sz="40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0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0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0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914400" y="2133600"/>
            <a:ext cx="10363200" cy="39624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640"/>
              </a:spcBef>
              <a:spcAft>
                <a:spcPts val="0"/>
              </a:spcAft>
              <a:buSzPts val="1400"/>
              <a:buNone/>
              <a:defRPr sz="3200" b="0" i="0" u="none" strike="noStrike" cap="none">
                <a:solidFill>
                  <a:schemeClr val="dk1"/>
                </a:solidFill>
                <a:latin typeface="Century Gothic"/>
                <a:ea typeface="Century Gothic"/>
                <a:cs typeface="Century Gothic"/>
                <a:sym typeface="Century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1pPr>
            <a:lvl2pPr marL="0" marR="0" lvl="1" indent="0" algn="r" rtl="0">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2pPr>
            <a:lvl3pPr marL="0" marR="0" lvl="2" indent="0" algn="r" rtl="0">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3pPr>
            <a:lvl4pPr marL="0" marR="0" lvl="3" indent="0" algn="r" rtl="0">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4pPr>
            <a:lvl5pPr marL="0" marR="0" lvl="4" indent="0" algn="r" rtl="0">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5pPr>
            <a:lvl6pPr marL="0" marR="0" lvl="5" indent="0" algn="r" rtl="0">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6pPr>
            <a:lvl7pPr marL="0" marR="0" lvl="6" indent="0" algn="r" rtl="0">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7pPr>
            <a:lvl8pPr marL="0" marR="0" lvl="7" indent="0" algn="r" rtl="0">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8pPr>
            <a:lvl9pPr marL="0" marR="0" lvl="8" indent="0" algn="r" rtl="0">
              <a:spcBef>
                <a:spcPts val="0"/>
              </a:spcBef>
              <a:spcAft>
                <a:spcPts val="0"/>
              </a:spcAft>
              <a:buNone/>
              <a:defRPr sz="14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
          <p:cNvPicPr preferRelativeResize="0"/>
          <p:nvPr/>
        </p:nvPicPr>
        <p:blipFill rotWithShape="1">
          <a:blip r:embed="rId12">
            <a:alphaModFix/>
          </a:blip>
          <a:srcRect/>
          <a:stretch/>
        </p:blipFill>
        <p:spPr>
          <a:xfrm rot="10800000">
            <a:off x="-10584" y="6197600"/>
            <a:ext cx="12261851" cy="668338"/>
          </a:xfrm>
          <a:prstGeom prst="rect">
            <a:avLst/>
          </a:prstGeom>
          <a:noFill/>
          <a:ln>
            <a:noFill/>
          </a:ln>
        </p:spPr>
      </p:pic>
      <p:cxnSp>
        <p:nvCxnSpPr>
          <p:cNvPr id="17" name="Google Shape;17;p1"/>
          <p:cNvCxnSpPr/>
          <p:nvPr/>
        </p:nvCxnSpPr>
        <p:spPr>
          <a:xfrm>
            <a:off x="1117600" y="1524000"/>
            <a:ext cx="9753600" cy="0"/>
          </a:xfrm>
          <a:prstGeom prst="straightConnector1">
            <a:avLst/>
          </a:prstGeom>
          <a:noFill/>
          <a:ln w="19050" cap="flat" cmpd="sng">
            <a:solidFill>
              <a:schemeClr val="dk2"/>
            </a:solidFill>
            <a:prstDash val="solid"/>
            <a:round/>
            <a:headEnd type="none" w="med" len="med"/>
            <a:tailEnd type="none" w="med" len="med"/>
          </a:ln>
        </p:spPr>
      </p:cxnSp>
      <p:pic>
        <p:nvPicPr>
          <p:cNvPr id="18" name="Google Shape;18;p1"/>
          <p:cNvPicPr preferRelativeResize="0"/>
          <p:nvPr/>
        </p:nvPicPr>
        <p:blipFill rotWithShape="1">
          <a:blip r:embed="rId12">
            <a:alphaModFix/>
          </a:blip>
          <a:srcRect/>
          <a:stretch/>
        </p:blipFill>
        <p:spPr>
          <a:xfrm rot="10800000">
            <a:off x="-40218" y="6197600"/>
            <a:ext cx="12261851" cy="6683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Lst>
  <p:transition>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2"/>
          <p:cNvSpPr txBox="1">
            <a:spLocks noGrp="1"/>
          </p:cNvSpPr>
          <p:nvPr>
            <p:ph type="ctrTitle"/>
          </p:nvPr>
        </p:nvSpPr>
        <p:spPr>
          <a:xfrm>
            <a:off x="4572000" y="1046163"/>
            <a:ext cx="7213600" cy="1600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u="none" dirty="0"/>
              <a:t>Science of Reading and SIM: What do I need to know?</a:t>
            </a:r>
            <a:endParaRPr sz="3600" dirty="0"/>
          </a:p>
        </p:txBody>
      </p:sp>
      <p:sp>
        <p:nvSpPr>
          <p:cNvPr id="106" name="Google Shape;106;p12"/>
          <p:cNvSpPr txBox="1">
            <a:spLocks noGrp="1"/>
          </p:cNvSpPr>
          <p:nvPr>
            <p:ph type="subTitle" idx="1"/>
          </p:nvPr>
        </p:nvSpPr>
        <p:spPr>
          <a:xfrm>
            <a:off x="3990109" y="2985655"/>
            <a:ext cx="8257309" cy="2895600"/>
          </a:xfrm>
          <a:prstGeom prst="rect">
            <a:avLst/>
          </a:prstGeom>
          <a:noFill/>
          <a:ln>
            <a:noFill/>
          </a:ln>
        </p:spPr>
        <p:txBody>
          <a:bodyPr spcFirstLastPara="1" wrap="square" lIns="91425" tIns="45700" rIns="91425" bIns="45700" anchor="t" anchorCtr="0">
            <a:noAutofit/>
          </a:bodyPr>
          <a:lstStyle/>
          <a:p>
            <a:pPr marL="0" indent="0"/>
            <a:r>
              <a:rPr lang="en-US" sz="2800" dirty="0"/>
              <a:t>Jocelyn Washburn, Ph.D. </a:t>
            </a:r>
          </a:p>
          <a:p>
            <a:pPr marL="0" indent="0"/>
            <a:r>
              <a:rPr lang="en-US" sz="2800" dirty="0"/>
              <a:t>Director of Professional Development &amp; Senior Associate Researcher, KUCRL</a:t>
            </a:r>
          </a:p>
          <a:p>
            <a:pPr marL="0" indent="0"/>
            <a:endParaRPr lang="en-US" sz="2800" dirty="0"/>
          </a:p>
          <a:p>
            <a:pPr marL="0" marR="0" lvl="0" indent="0" algn="ctr" rtl="0">
              <a:lnSpc>
                <a:spcPct val="100000"/>
              </a:lnSpc>
              <a:spcBef>
                <a:spcPts val="400"/>
              </a:spcBef>
              <a:spcAft>
                <a:spcPts val="0"/>
              </a:spcAft>
              <a:buClr>
                <a:schemeClr val="dk1"/>
              </a:buClr>
              <a:buSzPts val="2000"/>
              <a:buFont typeface="Arial"/>
              <a:buNone/>
            </a:pPr>
            <a:r>
              <a:rPr lang="en-US" sz="2800" dirty="0"/>
              <a:t>Dana </a:t>
            </a:r>
            <a:r>
              <a:rPr lang="en-US" sz="2800" dirty="0" err="1"/>
              <a:t>McCaleb</a:t>
            </a:r>
            <a:br>
              <a:rPr lang="en-US" sz="2800" dirty="0"/>
            </a:br>
            <a:r>
              <a:rPr lang="en-US" sz="2800" dirty="0"/>
              <a:t>SIM Professional Developer &amp; Coordinator, T/TAC at Virginia Tech</a:t>
            </a:r>
            <a:endParaRPr sz="2800" dirty="0"/>
          </a:p>
        </p:txBody>
      </p:sp>
    </p:spTree>
  </p:cSld>
  <p:clrMapOvr>
    <a:masterClrMapping/>
  </p:clrMapOvr>
  <p:transition>
    <p:push/>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93"/>
        <p:cNvGrpSpPr/>
        <p:nvPr/>
      </p:nvGrpSpPr>
      <p:grpSpPr>
        <a:xfrm>
          <a:off x="0" y="0"/>
          <a:ext cx="0" cy="0"/>
          <a:chOff x="0" y="0"/>
          <a:chExt cx="0" cy="0"/>
        </a:xfrm>
      </p:grpSpPr>
      <p:sp>
        <p:nvSpPr>
          <p:cNvPr id="195" name="Google Shape;195;p19"/>
          <p:cNvSpPr txBox="1">
            <a:spLocks noGrp="1"/>
          </p:cNvSpPr>
          <p:nvPr>
            <p:ph type="body" idx="1"/>
          </p:nvPr>
        </p:nvSpPr>
        <p:spPr>
          <a:xfrm>
            <a:off x="9328194" y="3955775"/>
            <a:ext cx="2689239" cy="2184252"/>
          </a:xfrm>
          <a:prstGeom prst="rect">
            <a:avLst/>
          </a:prstGeom>
          <a:noFill/>
          <a:ln w="25400" cap="flat" cmpd="sng">
            <a:noFill/>
            <a:prstDash val="solid"/>
            <a:round/>
            <a:headEnd type="none" w="sm" len="sm"/>
            <a:tailEnd type="none" w="sm" len="sm"/>
          </a:ln>
        </p:spPr>
        <p:txBody>
          <a:bodyPr spcFirstLastPara="1" wrap="square" lIns="91425" tIns="45700" rIns="91425" bIns="45700" anchor="t" anchorCtr="0">
            <a:noAutofit/>
          </a:bodyPr>
          <a:lstStyle/>
          <a:p>
            <a:pPr marL="0" lvl="0" indent="0" rtl="0">
              <a:spcBef>
                <a:spcPts val="0"/>
              </a:spcBef>
              <a:spcAft>
                <a:spcPts val="1200"/>
              </a:spcAft>
              <a:buClr>
                <a:schemeClr val="dk1"/>
              </a:buClr>
              <a:buSzPts val="2400"/>
            </a:pPr>
            <a:r>
              <a:rPr lang="en-US" sz="2400" dirty="0"/>
              <a:t>Pre-requisite:</a:t>
            </a:r>
          </a:p>
          <a:p>
            <a:pPr marL="0" lvl="0" indent="0" rtl="0">
              <a:spcBef>
                <a:spcPts val="0"/>
              </a:spcBef>
              <a:spcAft>
                <a:spcPts val="1200"/>
              </a:spcAft>
              <a:buClr>
                <a:schemeClr val="dk1"/>
              </a:buClr>
              <a:buSzPts val="2400"/>
            </a:pPr>
            <a:r>
              <a:rPr lang="en-US" sz="2400" dirty="0"/>
              <a:t>read at approximately the 4</a:t>
            </a:r>
            <a:r>
              <a:rPr lang="en-US" sz="2400" baseline="30000" dirty="0"/>
              <a:t>th</a:t>
            </a:r>
            <a:r>
              <a:rPr lang="en-US" sz="2400" dirty="0"/>
              <a:t> grade level</a:t>
            </a:r>
          </a:p>
        </p:txBody>
      </p:sp>
      <p:pic>
        <p:nvPicPr>
          <p:cNvPr id="196" name="Google Shape;196;p19"/>
          <p:cNvPicPr preferRelativeResize="0"/>
          <p:nvPr/>
        </p:nvPicPr>
        <p:blipFill rotWithShape="1">
          <a:blip r:embed="rId3">
            <a:alphaModFix/>
          </a:blip>
          <a:srcRect l="36421" r="37211" b="70643"/>
          <a:stretch/>
        </p:blipFill>
        <p:spPr>
          <a:xfrm>
            <a:off x="2394877" y="269282"/>
            <a:ext cx="2380892" cy="2774526"/>
          </a:xfrm>
          <a:prstGeom prst="rect">
            <a:avLst/>
          </a:prstGeom>
          <a:noFill/>
          <a:ln>
            <a:noFill/>
          </a:ln>
        </p:spPr>
      </p:pic>
      <p:pic>
        <p:nvPicPr>
          <p:cNvPr id="197" name="Google Shape;197;p19"/>
          <p:cNvPicPr preferRelativeResize="0"/>
          <p:nvPr/>
        </p:nvPicPr>
        <p:blipFill rotWithShape="1">
          <a:blip r:embed="rId3">
            <a:alphaModFix/>
          </a:blip>
          <a:srcRect l="1881" t="37778" r="72543" b="32046"/>
          <a:stretch/>
        </p:blipFill>
        <p:spPr>
          <a:xfrm>
            <a:off x="174567" y="55570"/>
            <a:ext cx="2220310" cy="2846656"/>
          </a:xfrm>
          <a:prstGeom prst="rect">
            <a:avLst/>
          </a:prstGeom>
          <a:noFill/>
          <a:ln>
            <a:noFill/>
          </a:ln>
        </p:spPr>
      </p:pic>
      <p:pic>
        <p:nvPicPr>
          <p:cNvPr id="198" name="Google Shape;198;p19"/>
          <p:cNvPicPr preferRelativeResize="0"/>
          <p:nvPr/>
        </p:nvPicPr>
        <p:blipFill rotWithShape="1">
          <a:blip r:embed="rId3">
            <a:alphaModFix/>
          </a:blip>
          <a:srcRect l="36948" t="70234" r="37211"/>
          <a:stretch/>
        </p:blipFill>
        <p:spPr>
          <a:xfrm>
            <a:off x="4731959" y="3439868"/>
            <a:ext cx="2307185" cy="3229115"/>
          </a:xfrm>
          <a:prstGeom prst="rect">
            <a:avLst/>
          </a:prstGeom>
          <a:noFill/>
          <a:ln>
            <a:noFill/>
          </a:ln>
        </p:spPr>
      </p:pic>
      <p:pic>
        <p:nvPicPr>
          <p:cNvPr id="199" name="Google Shape;199;p19"/>
          <p:cNvPicPr preferRelativeResize="0"/>
          <p:nvPr/>
        </p:nvPicPr>
        <p:blipFill rotWithShape="1">
          <a:blip r:embed="rId3">
            <a:alphaModFix/>
          </a:blip>
          <a:srcRect l="1617" t="69825" r="73071"/>
          <a:stretch/>
        </p:blipFill>
        <p:spPr>
          <a:xfrm>
            <a:off x="2488063" y="3155526"/>
            <a:ext cx="2125991" cy="2846656"/>
          </a:xfrm>
          <a:prstGeom prst="rect">
            <a:avLst/>
          </a:prstGeom>
          <a:noFill/>
          <a:ln>
            <a:noFill/>
          </a:ln>
        </p:spPr>
      </p:pic>
      <p:pic>
        <p:nvPicPr>
          <p:cNvPr id="200" name="Google Shape;200;p19"/>
          <p:cNvPicPr preferRelativeResize="0"/>
          <p:nvPr/>
        </p:nvPicPr>
        <p:blipFill rotWithShape="1">
          <a:blip r:embed="rId3">
            <a:alphaModFix/>
          </a:blip>
          <a:srcRect r="72675" b="70234"/>
          <a:stretch/>
        </p:blipFill>
        <p:spPr>
          <a:xfrm>
            <a:off x="174567" y="3155526"/>
            <a:ext cx="2548755" cy="3433192"/>
          </a:xfrm>
          <a:prstGeom prst="rect">
            <a:avLst/>
          </a:prstGeom>
          <a:noFill/>
          <a:ln>
            <a:noFill/>
          </a:ln>
        </p:spPr>
      </p:pic>
      <p:pic>
        <p:nvPicPr>
          <p:cNvPr id="201" name="Google Shape;201;p19"/>
          <p:cNvPicPr preferRelativeResize="0"/>
          <p:nvPr/>
        </p:nvPicPr>
        <p:blipFill rotWithShape="1">
          <a:blip r:embed="rId3">
            <a:alphaModFix/>
          </a:blip>
          <a:srcRect l="36948" t="37544" r="37211" b="32690"/>
          <a:stretch/>
        </p:blipFill>
        <p:spPr>
          <a:xfrm>
            <a:off x="4985845" y="55570"/>
            <a:ext cx="2220310" cy="2774526"/>
          </a:xfrm>
          <a:prstGeom prst="rect">
            <a:avLst/>
          </a:prstGeom>
          <a:noFill/>
          <a:ln>
            <a:noFill/>
          </a:ln>
        </p:spPr>
      </p:pic>
      <p:pic>
        <p:nvPicPr>
          <p:cNvPr id="202" name="Google Shape;202;p19"/>
          <p:cNvPicPr preferRelativeResize="0"/>
          <p:nvPr/>
        </p:nvPicPr>
        <p:blipFill rotWithShape="1">
          <a:blip r:embed="rId3">
            <a:alphaModFix/>
          </a:blip>
          <a:srcRect l="74161" t="70234" r="2582" b="2455"/>
          <a:stretch/>
        </p:blipFill>
        <p:spPr>
          <a:xfrm>
            <a:off x="7222621" y="3495489"/>
            <a:ext cx="2105573" cy="2846655"/>
          </a:xfrm>
          <a:prstGeom prst="rect">
            <a:avLst/>
          </a:prstGeom>
          <a:noFill/>
          <a:ln>
            <a:noFill/>
          </a:ln>
        </p:spPr>
      </p:pic>
      <p:pic>
        <p:nvPicPr>
          <p:cNvPr id="203" name="Google Shape;203;p19"/>
          <p:cNvPicPr preferRelativeResize="0"/>
          <p:nvPr/>
        </p:nvPicPr>
        <p:blipFill rotWithShape="1">
          <a:blip r:embed="rId3">
            <a:alphaModFix/>
          </a:blip>
          <a:srcRect l="70101" t="39182" r="5834" b="33450"/>
          <a:stretch/>
        </p:blipFill>
        <p:spPr>
          <a:xfrm>
            <a:off x="9577910" y="151822"/>
            <a:ext cx="2105573" cy="2750404"/>
          </a:xfrm>
          <a:prstGeom prst="rect">
            <a:avLst/>
          </a:prstGeom>
          <a:noFill/>
          <a:ln>
            <a:noFill/>
          </a:ln>
        </p:spPr>
      </p:pic>
      <p:pic>
        <p:nvPicPr>
          <p:cNvPr id="205" name="Google Shape;205;p19"/>
          <p:cNvPicPr preferRelativeResize="0"/>
          <p:nvPr/>
        </p:nvPicPr>
        <p:blipFill rotWithShape="1">
          <a:blip r:embed="rId3">
            <a:alphaModFix/>
          </a:blip>
          <a:srcRect l="73633" r="2504" b="70234"/>
          <a:stretch/>
        </p:blipFill>
        <p:spPr>
          <a:xfrm>
            <a:off x="7339246" y="581786"/>
            <a:ext cx="2105573" cy="27745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56"/>
        <p:cNvGrpSpPr/>
        <p:nvPr/>
      </p:nvGrpSpPr>
      <p:grpSpPr>
        <a:xfrm>
          <a:off x="0" y="0"/>
          <a:ext cx="0" cy="0"/>
          <a:chOff x="0" y="0"/>
          <a:chExt cx="0" cy="0"/>
        </a:xfrm>
      </p:grpSpPr>
      <p:sp>
        <p:nvSpPr>
          <p:cNvPr id="158" name="Google Shape;158;p17"/>
          <p:cNvSpPr txBox="1">
            <a:spLocks noGrp="1"/>
          </p:cNvSpPr>
          <p:nvPr>
            <p:ph type="body" idx="1"/>
          </p:nvPr>
        </p:nvSpPr>
        <p:spPr>
          <a:xfrm>
            <a:off x="0" y="4480226"/>
            <a:ext cx="12192000" cy="1615773"/>
          </a:xfrm>
          <a:prstGeom prst="rect">
            <a:avLst/>
          </a:prstGeom>
          <a:noFill/>
          <a:ln>
            <a:noFill/>
          </a:ln>
        </p:spPr>
        <p:txBody>
          <a:bodyPr spcFirstLastPara="1" wrap="square" lIns="91425" tIns="45700" rIns="91425" bIns="45700" anchor="t" anchorCtr="0">
            <a:noAutofit/>
          </a:bodyPr>
          <a:lstStyle/>
          <a:p>
            <a:pPr lvl="0" indent="-457200" algn="l">
              <a:spcBef>
                <a:spcPts val="0"/>
              </a:spcBef>
              <a:buFont typeface="Arial" panose="020B0604020202020204" pitchFamily="34" charset="0"/>
              <a:buChar char="•"/>
            </a:pPr>
            <a:r>
              <a:rPr lang="en-US" sz="2400" dirty="0"/>
              <a:t>It is crucial for students to have access to evidence-aligned reading instruction “early.” What are the implications for struggling adolescent readers?</a:t>
            </a:r>
          </a:p>
          <a:p>
            <a:pPr lvl="0" indent="-457200" algn="l" rtl="0">
              <a:spcBef>
                <a:spcPts val="0"/>
              </a:spcBef>
              <a:spcAft>
                <a:spcPts val="0"/>
              </a:spcAft>
              <a:buFont typeface="Arial" panose="020B0604020202020204" pitchFamily="34" charset="0"/>
              <a:buChar char="•"/>
            </a:pPr>
            <a:endParaRPr lang="en-US" sz="2400" dirty="0"/>
          </a:p>
          <a:p>
            <a:pPr indent="-457200" algn="l">
              <a:spcBef>
                <a:spcPts val="0"/>
              </a:spcBef>
              <a:buFont typeface="Arial" panose="020B0604020202020204" pitchFamily="34" charset="0"/>
              <a:buChar char="•"/>
            </a:pPr>
            <a:r>
              <a:rPr lang="en-US" sz="2400" dirty="0"/>
              <a:t>Which strands of the rope do reading LS teach, and are there other elements of adolescent literacy they foster? </a:t>
            </a:r>
            <a:endParaRPr sz="2400" dirty="0"/>
          </a:p>
        </p:txBody>
      </p:sp>
      <p:pic>
        <p:nvPicPr>
          <p:cNvPr id="4" name="Google Shape;134;p14">
            <a:extLst>
              <a:ext uri="{FF2B5EF4-FFF2-40B4-BE49-F238E27FC236}">
                <a16:creationId xmlns:a16="http://schemas.microsoft.com/office/drawing/2014/main" id="{852B4B88-83A6-4F46-8EB5-2C6D1CDDA66F}"/>
              </a:ext>
            </a:extLst>
          </p:cNvPr>
          <p:cNvPicPr preferRelativeResize="0"/>
          <p:nvPr/>
        </p:nvPicPr>
        <p:blipFill rotWithShape="1">
          <a:blip r:embed="rId3">
            <a:alphaModFix/>
          </a:blip>
          <a:srcRect l="1525" t="18854" r="1525" b="4551"/>
          <a:stretch/>
        </p:blipFill>
        <p:spPr>
          <a:xfrm>
            <a:off x="2109849" y="0"/>
            <a:ext cx="7972302" cy="44802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58E8C21-71EA-AC4C-B94E-D612E9B7A9AF}"/>
              </a:ext>
            </a:extLst>
          </p:cNvPr>
          <p:cNvPicPr>
            <a:picLocks noChangeAspect="1"/>
          </p:cNvPicPr>
          <p:nvPr/>
        </p:nvPicPr>
        <p:blipFill rotWithShape="1">
          <a:blip r:embed="rId3"/>
          <a:srcRect l="2278" t="4242" r="3155" b="4556"/>
          <a:stretch/>
        </p:blipFill>
        <p:spPr>
          <a:xfrm>
            <a:off x="3685309" y="290945"/>
            <a:ext cx="8392937" cy="6254676"/>
          </a:xfrm>
          <a:prstGeom prst="rect">
            <a:avLst/>
          </a:prstGeom>
        </p:spPr>
      </p:pic>
      <p:sp>
        <p:nvSpPr>
          <p:cNvPr id="6" name="Google Shape;166;p18">
            <a:extLst>
              <a:ext uri="{FF2B5EF4-FFF2-40B4-BE49-F238E27FC236}">
                <a16:creationId xmlns:a16="http://schemas.microsoft.com/office/drawing/2014/main" id="{C41A34FC-28C0-AF47-9C8B-42F6EC61898D}"/>
              </a:ext>
            </a:extLst>
          </p:cNvPr>
          <p:cNvSpPr txBox="1">
            <a:spLocks noGrp="1"/>
          </p:cNvSpPr>
          <p:nvPr>
            <p:ph type="body" idx="1"/>
          </p:nvPr>
        </p:nvSpPr>
        <p:spPr>
          <a:xfrm>
            <a:off x="280008" y="290945"/>
            <a:ext cx="3405301" cy="6254676"/>
          </a:xfrm>
          <a:prstGeom prst="rect">
            <a:avLst/>
          </a:prstGeom>
          <a:noFill/>
          <a:ln w="15875" cap="flat" cmpd="sng">
            <a:solidFill>
              <a:srgbClr val="A33A27"/>
            </a:solidFill>
            <a:prstDash val="solid"/>
            <a:round/>
            <a:headEnd type="none" w="sm" len="sm"/>
            <a:tailEnd type="none" w="sm" len="sm"/>
          </a:ln>
        </p:spPr>
        <p:txBody>
          <a:bodyPr spcFirstLastPara="1" wrap="square" lIns="91425" tIns="45700" rIns="91425" bIns="45700" anchor="t" anchorCtr="0">
            <a:noAutofit/>
          </a:bodyPr>
          <a:lstStyle/>
          <a:p>
            <a:pPr marL="342900" lvl="0" indent="-342900" algn="ctr" rtl="0">
              <a:spcBef>
                <a:spcPts val="0"/>
              </a:spcBef>
              <a:spcAft>
                <a:spcPts val="0"/>
              </a:spcAft>
              <a:buNone/>
            </a:pPr>
            <a:r>
              <a:rPr lang="en-US" sz="2500" b="1" dirty="0"/>
              <a:t>Common CER Features</a:t>
            </a:r>
          </a:p>
          <a:p>
            <a:pPr marL="342900" lvl="0" indent="-342900" algn="ctr" rtl="0">
              <a:spcBef>
                <a:spcPts val="0"/>
              </a:spcBef>
              <a:spcAft>
                <a:spcPts val="0"/>
              </a:spcAft>
              <a:buNone/>
            </a:pPr>
            <a:endParaRPr sz="2500" dirty="0"/>
          </a:p>
          <a:p>
            <a:pPr marL="342900" lvl="0" indent="-342900" algn="l" rtl="0">
              <a:spcBef>
                <a:spcPts val="0"/>
              </a:spcBef>
              <a:spcAft>
                <a:spcPts val="1200"/>
              </a:spcAft>
              <a:buFont typeface="Arial" panose="020B0604020202020204" pitchFamily="34" charset="0"/>
              <a:buChar char="•"/>
            </a:pPr>
            <a:r>
              <a:rPr lang="en-US" sz="2500" dirty="0"/>
              <a:t>Cue-do-review instructional sequence</a:t>
            </a:r>
            <a:endParaRPr sz="2500" dirty="0"/>
          </a:p>
          <a:p>
            <a:pPr marL="342900" lvl="0" indent="-342900" algn="l" rtl="0">
              <a:spcBef>
                <a:spcPts val="0"/>
              </a:spcBef>
              <a:spcAft>
                <a:spcPts val="1200"/>
              </a:spcAft>
              <a:buFont typeface="Arial" panose="020B0604020202020204" pitchFamily="34" charset="0"/>
              <a:buChar char="•"/>
            </a:pPr>
            <a:r>
              <a:rPr lang="en-US" sz="2500" dirty="0"/>
              <a:t>Visual device</a:t>
            </a:r>
          </a:p>
          <a:p>
            <a:pPr marL="342900" lvl="0" indent="-342900" algn="l" rtl="0">
              <a:spcBef>
                <a:spcPts val="0"/>
              </a:spcBef>
              <a:spcAft>
                <a:spcPts val="1200"/>
              </a:spcAft>
              <a:buFont typeface="Arial" panose="020B0604020202020204" pitchFamily="34" charset="0"/>
              <a:buChar char="•"/>
            </a:pPr>
            <a:r>
              <a:rPr lang="en-US" sz="2500" dirty="0"/>
              <a:t>Linking steps</a:t>
            </a:r>
            <a:endParaRPr sz="2500" dirty="0"/>
          </a:p>
          <a:p>
            <a:pPr marL="342900" lvl="0" indent="-342900" algn="l" rtl="0">
              <a:spcBef>
                <a:spcPts val="0"/>
              </a:spcBef>
              <a:spcAft>
                <a:spcPts val="1200"/>
              </a:spcAft>
              <a:buFont typeface="Arial" panose="020B0604020202020204" pitchFamily="34" charset="0"/>
              <a:buChar char="•"/>
            </a:pPr>
            <a:r>
              <a:rPr lang="en-US" sz="2500" dirty="0"/>
              <a:t>Focus on critical vocabulary, concepts, and topics</a:t>
            </a:r>
          </a:p>
          <a:p>
            <a:pPr marL="342900" lvl="0" indent="-342900" algn="l" rtl="0">
              <a:spcBef>
                <a:spcPts val="0"/>
              </a:spcBef>
              <a:spcAft>
                <a:spcPts val="1200"/>
              </a:spcAft>
              <a:buFont typeface="Arial" panose="020B0604020202020204" pitchFamily="34" charset="0"/>
              <a:buChar char="•"/>
            </a:pPr>
            <a:r>
              <a:rPr lang="en-US" sz="2500" dirty="0"/>
              <a:t>Metacognition</a:t>
            </a:r>
            <a:endParaRPr sz="2500" dirty="0"/>
          </a:p>
        </p:txBody>
      </p:sp>
    </p:spTree>
    <p:extLst>
      <p:ext uri="{BB962C8B-B14F-4D97-AF65-F5344CB8AC3E}">
        <p14:creationId xmlns:p14="http://schemas.microsoft.com/office/powerpoint/2010/main" val="2583519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49"/>
        <p:cNvGrpSpPr/>
        <p:nvPr/>
      </p:nvGrpSpPr>
      <p:grpSpPr>
        <a:xfrm>
          <a:off x="0" y="0"/>
          <a:ext cx="0" cy="0"/>
          <a:chOff x="0" y="0"/>
          <a:chExt cx="0" cy="0"/>
        </a:xfrm>
      </p:grpSpPr>
      <p:sp>
        <p:nvSpPr>
          <p:cNvPr id="151" name="Google Shape;151;p16"/>
          <p:cNvSpPr txBox="1">
            <a:spLocks noGrp="1"/>
          </p:cNvSpPr>
          <p:nvPr>
            <p:ph type="body" idx="1"/>
          </p:nvPr>
        </p:nvSpPr>
        <p:spPr>
          <a:xfrm>
            <a:off x="221673" y="4576376"/>
            <a:ext cx="11748654" cy="2240059"/>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Clr>
                <a:schemeClr val="dk1"/>
              </a:buClr>
              <a:buSzPts val="3200"/>
              <a:buFont typeface="Arial" panose="020B0604020202020204" pitchFamily="34" charset="0"/>
              <a:buChar char="•"/>
            </a:pPr>
            <a:r>
              <a:rPr lang="en-US" sz="2400" dirty="0"/>
              <a:t>What challenges in reading do teachers face in teaching their content at the secondary level?</a:t>
            </a:r>
          </a:p>
          <a:p>
            <a:pPr lvl="0" indent="-457200" algn="l" rtl="0">
              <a:spcBef>
                <a:spcPts val="0"/>
              </a:spcBef>
              <a:spcAft>
                <a:spcPts val="1200"/>
              </a:spcAft>
              <a:buClr>
                <a:schemeClr val="dk1"/>
              </a:buClr>
              <a:buSzPts val="3200"/>
              <a:buFont typeface="Arial" panose="020B0604020202020204" pitchFamily="34" charset="0"/>
              <a:buChar char="•"/>
            </a:pPr>
            <a:r>
              <a:rPr lang="en-US" sz="2400" dirty="0"/>
              <a:t>How do we address these challenges?  What supports are needed?</a:t>
            </a:r>
          </a:p>
          <a:p>
            <a:pPr lvl="0" indent="-457200" algn="l" rtl="0">
              <a:spcBef>
                <a:spcPts val="0"/>
              </a:spcBef>
              <a:spcAft>
                <a:spcPts val="1200"/>
              </a:spcAft>
              <a:buClr>
                <a:schemeClr val="dk1"/>
              </a:buClr>
              <a:buSzPts val="3200"/>
              <a:buFont typeface="Arial" panose="020B0604020202020204" pitchFamily="34" charset="0"/>
              <a:buChar char="•"/>
            </a:pPr>
            <a:r>
              <a:rPr lang="en-US" sz="2400" dirty="0"/>
              <a:t>How can we make targeted connections to the strands within Scarborough’s Rope to disciplinary literacy and instruction with CERs? </a:t>
            </a:r>
            <a:endParaRPr sz="2400" dirty="0"/>
          </a:p>
        </p:txBody>
      </p:sp>
      <p:pic>
        <p:nvPicPr>
          <p:cNvPr id="5" name="Google Shape;134;p14">
            <a:extLst>
              <a:ext uri="{FF2B5EF4-FFF2-40B4-BE49-F238E27FC236}">
                <a16:creationId xmlns:a16="http://schemas.microsoft.com/office/drawing/2014/main" id="{A6674977-AAE4-C84D-B87B-4CBDF6CC72B8}"/>
              </a:ext>
            </a:extLst>
          </p:cNvPr>
          <p:cNvPicPr preferRelativeResize="0"/>
          <p:nvPr/>
        </p:nvPicPr>
        <p:blipFill rotWithShape="1">
          <a:blip r:embed="rId3">
            <a:alphaModFix/>
          </a:blip>
          <a:srcRect l="1525" t="18854" r="1525" b="4551"/>
          <a:stretch/>
        </p:blipFill>
        <p:spPr>
          <a:xfrm>
            <a:off x="2109849" y="23581"/>
            <a:ext cx="7972302" cy="44802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238"/>
        <p:cNvGrpSpPr/>
        <p:nvPr/>
      </p:nvGrpSpPr>
      <p:grpSpPr>
        <a:xfrm>
          <a:off x="0" y="0"/>
          <a:ext cx="0" cy="0"/>
          <a:chOff x="0" y="0"/>
          <a:chExt cx="0" cy="0"/>
        </a:xfrm>
      </p:grpSpPr>
      <p:sp>
        <p:nvSpPr>
          <p:cNvPr id="4" name="Google Shape;112;p13">
            <a:extLst>
              <a:ext uri="{FF2B5EF4-FFF2-40B4-BE49-F238E27FC236}">
                <a16:creationId xmlns:a16="http://schemas.microsoft.com/office/drawing/2014/main" id="{B6BDADD8-4B8A-BE40-AC3B-B3DD82FF2165}"/>
              </a:ext>
            </a:extLst>
          </p:cNvPr>
          <p:cNvSpPr/>
          <p:nvPr/>
        </p:nvSpPr>
        <p:spPr>
          <a:xfrm>
            <a:off x="1009403" y="1389413"/>
            <a:ext cx="9987148" cy="26125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39" name="Google Shape;239;p23"/>
          <p:cNvSpPr txBox="1">
            <a:spLocks noGrp="1"/>
          </p:cNvSpPr>
          <p:nvPr>
            <p:ph type="title"/>
          </p:nvPr>
        </p:nvSpPr>
        <p:spPr>
          <a:xfrm>
            <a:off x="914400" y="246413"/>
            <a:ext cx="10363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t>Overall Questions for Conversation Starters</a:t>
            </a:r>
            <a:endParaRPr sz="3600" dirty="0"/>
          </a:p>
        </p:txBody>
      </p:sp>
      <p:sp>
        <p:nvSpPr>
          <p:cNvPr id="240" name="Google Shape;240;p23"/>
          <p:cNvSpPr txBox="1">
            <a:spLocks noGrp="1"/>
          </p:cNvSpPr>
          <p:nvPr>
            <p:ph type="body" idx="1"/>
          </p:nvPr>
        </p:nvSpPr>
        <p:spPr>
          <a:xfrm>
            <a:off x="254000" y="1650670"/>
            <a:ext cx="11684000" cy="419594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1600"/>
              </a:spcAft>
              <a:buClr>
                <a:schemeClr val="dk1"/>
              </a:buClr>
              <a:buSzPts val="3200"/>
              <a:buFont typeface="Century Gothic"/>
              <a:buNone/>
            </a:pPr>
            <a:r>
              <a:rPr lang="en-US" dirty="0">
                <a:latin typeface="Century Gothic" panose="020B0502020202020204" pitchFamily="34" charset="0"/>
              </a:rPr>
              <a:t>At the secondary level, what should we be doing? What should we not be doing?</a:t>
            </a:r>
            <a:endParaRPr dirty="0">
              <a:latin typeface="Century Gothic" panose="020B0502020202020204" pitchFamily="34" charset="0"/>
            </a:endParaRPr>
          </a:p>
          <a:p>
            <a:pPr marL="0" lvl="0" indent="0" algn="l" rtl="0">
              <a:spcBef>
                <a:spcPts val="0"/>
              </a:spcBef>
              <a:spcAft>
                <a:spcPts val="1600"/>
              </a:spcAft>
              <a:buClr>
                <a:schemeClr val="dk1"/>
              </a:buClr>
              <a:buSzPts val="3200"/>
              <a:buFont typeface="Century Gothic"/>
              <a:buNone/>
            </a:pPr>
            <a:r>
              <a:rPr lang="en-US" dirty="0">
                <a:latin typeface="Century Gothic" panose="020B0502020202020204" pitchFamily="34" charset="0"/>
              </a:rPr>
              <a:t>What do we know now that changes how we provide reading instruction at the secondary level?</a:t>
            </a:r>
          </a:p>
          <a:p>
            <a:pPr marL="0" lvl="0" indent="0" algn="l">
              <a:spcBef>
                <a:spcPts val="0"/>
              </a:spcBef>
              <a:spcAft>
                <a:spcPts val="1600"/>
              </a:spcAft>
              <a:buClr>
                <a:schemeClr val="dk1"/>
              </a:buClr>
              <a:buSzPts val="3200"/>
            </a:pPr>
            <a:r>
              <a:rPr lang="en-US" dirty="0">
                <a:latin typeface="Century Gothic" panose="020B0502020202020204" pitchFamily="34" charset="0"/>
                <a:ea typeface="Calibri"/>
                <a:cs typeface="Calibri"/>
                <a:sym typeface="Calibri"/>
              </a:rPr>
              <a:t>How can school divisions systematically address in-service teachers' gap in knowledge and skills they did not receive in their teacher preparation programs? </a:t>
            </a:r>
            <a:endParaRPr sz="2800" dirty="0"/>
          </a:p>
          <a:p>
            <a:pPr marL="342900" lvl="0" indent="-342900" algn="ctr" rtl="0">
              <a:spcBef>
                <a:spcPts val="640"/>
              </a:spcBef>
              <a:spcAft>
                <a:spcPts val="0"/>
              </a:spcAft>
              <a:buNone/>
            </a:pPr>
            <a:endParaRPr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63" name="Google Shape;263;p24"/>
          <p:cNvSpPr/>
          <p:nvPr/>
        </p:nvSpPr>
        <p:spPr>
          <a:xfrm>
            <a:off x="6482801" y="3087020"/>
            <a:ext cx="106878" cy="3241964"/>
          </a:xfrm>
          <a:custGeom>
            <a:avLst/>
            <a:gdLst/>
            <a:ahLst/>
            <a:cxnLst/>
            <a:rect l="l" t="t" r="r" b="b"/>
            <a:pathLst>
              <a:path w="106878" h="3241964" extrusionOk="0">
                <a:moveTo>
                  <a:pt x="47501" y="0"/>
                </a:moveTo>
                <a:cubicBezTo>
                  <a:pt x="43543" y="265216"/>
                  <a:pt x="42513" y="530491"/>
                  <a:pt x="35626" y="795647"/>
                </a:cubicBezTo>
                <a:cubicBezTo>
                  <a:pt x="34593" y="835415"/>
                  <a:pt x="27148" y="874764"/>
                  <a:pt x="23751" y="914400"/>
                </a:cubicBezTo>
                <a:cubicBezTo>
                  <a:pt x="15273" y="1013314"/>
                  <a:pt x="0" y="1211283"/>
                  <a:pt x="0" y="1211283"/>
                </a:cubicBezTo>
                <a:cubicBezTo>
                  <a:pt x="3958" y="1385455"/>
                  <a:pt x="5305" y="1559705"/>
                  <a:pt x="11875" y="1733798"/>
                </a:cubicBezTo>
                <a:cubicBezTo>
                  <a:pt x="13227" y="1769618"/>
                  <a:pt x="20506" y="1804978"/>
                  <a:pt x="23751" y="1840676"/>
                </a:cubicBezTo>
                <a:cubicBezTo>
                  <a:pt x="68549" y="2333449"/>
                  <a:pt x="7465" y="1713442"/>
                  <a:pt x="47501" y="2113808"/>
                </a:cubicBezTo>
                <a:cubicBezTo>
                  <a:pt x="51460" y="2260270"/>
                  <a:pt x="52724" y="2406830"/>
                  <a:pt x="59377" y="2553195"/>
                </a:cubicBezTo>
                <a:cubicBezTo>
                  <a:pt x="60648" y="2581156"/>
                  <a:pt x="69390" y="2608394"/>
                  <a:pt x="71252" y="2636322"/>
                </a:cubicBezTo>
                <a:cubicBezTo>
                  <a:pt x="77314" y="2727251"/>
                  <a:pt x="78337" y="2818451"/>
                  <a:pt x="83127" y="2909455"/>
                </a:cubicBezTo>
                <a:cubicBezTo>
                  <a:pt x="86255" y="2968881"/>
                  <a:pt x="90607" y="3028239"/>
                  <a:pt x="95003" y="3087585"/>
                </a:cubicBezTo>
                <a:cubicBezTo>
                  <a:pt x="107207" y="3252333"/>
                  <a:pt x="106878" y="3180903"/>
                  <a:pt x="106878" y="3241964"/>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65" name="Google Shape;265;p24"/>
          <p:cNvSpPr/>
          <p:nvPr/>
        </p:nvSpPr>
        <p:spPr>
          <a:xfrm>
            <a:off x="6000995" y="2774868"/>
            <a:ext cx="1959429" cy="3527002"/>
          </a:xfrm>
          <a:custGeom>
            <a:avLst/>
            <a:gdLst/>
            <a:ahLst/>
            <a:cxnLst/>
            <a:rect l="l" t="t" r="r" b="b"/>
            <a:pathLst>
              <a:path w="1959429" h="3527002" extrusionOk="0">
                <a:moveTo>
                  <a:pt x="1959429" y="0"/>
                </a:moveTo>
                <a:lnTo>
                  <a:pt x="1876302" y="130628"/>
                </a:lnTo>
                <a:cubicBezTo>
                  <a:pt x="1868584" y="142634"/>
                  <a:pt x="1861688" y="155290"/>
                  <a:pt x="1852551" y="166254"/>
                </a:cubicBezTo>
                <a:cubicBezTo>
                  <a:pt x="1812967" y="213755"/>
                  <a:pt x="1772789" y="260769"/>
                  <a:pt x="1733798" y="308758"/>
                </a:cubicBezTo>
                <a:cubicBezTo>
                  <a:pt x="1721317" y="324119"/>
                  <a:pt x="1709151" y="339791"/>
                  <a:pt x="1698172" y="356259"/>
                </a:cubicBezTo>
                <a:cubicBezTo>
                  <a:pt x="1682338" y="380010"/>
                  <a:pt x="1668747" y="405419"/>
                  <a:pt x="1650671" y="427511"/>
                </a:cubicBezTo>
                <a:cubicBezTo>
                  <a:pt x="1632946" y="449175"/>
                  <a:pt x="1608088" y="464496"/>
                  <a:pt x="1591294" y="486888"/>
                </a:cubicBezTo>
                <a:cubicBezTo>
                  <a:pt x="1572146" y="512419"/>
                  <a:pt x="1561959" y="543776"/>
                  <a:pt x="1543793" y="570015"/>
                </a:cubicBezTo>
                <a:cubicBezTo>
                  <a:pt x="1526195" y="595434"/>
                  <a:pt x="1502517" y="616204"/>
                  <a:pt x="1484416" y="641267"/>
                </a:cubicBezTo>
                <a:cubicBezTo>
                  <a:pt x="1450991" y="687548"/>
                  <a:pt x="1425076" y="739191"/>
                  <a:pt x="1389413" y="783771"/>
                </a:cubicBezTo>
                <a:cubicBezTo>
                  <a:pt x="1373579" y="803563"/>
                  <a:pt x="1355972" y="822058"/>
                  <a:pt x="1341912" y="843148"/>
                </a:cubicBezTo>
                <a:cubicBezTo>
                  <a:pt x="1316305" y="881558"/>
                  <a:pt x="1294411" y="922317"/>
                  <a:pt x="1270660" y="961901"/>
                </a:cubicBezTo>
                <a:cubicBezTo>
                  <a:pt x="1258785" y="981693"/>
                  <a:pt x="1248883" y="1002813"/>
                  <a:pt x="1235034" y="1021278"/>
                </a:cubicBezTo>
                <a:cubicBezTo>
                  <a:pt x="1211283" y="1052945"/>
                  <a:pt x="1184148" y="1082337"/>
                  <a:pt x="1163782" y="1116280"/>
                </a:cubicBezTo>
                <a:cubicBezTo>
                  <a:pt x="1151907" y="1136072"/>
                  <a:pt x="1139365" y="1155480"/>
                  <a:pt x="1128156" y="1175657"/>
                </a:cubicBezTo>
                <a:cubicBezTo>
                  <a:pt x="1119559" y="1191132"/>
                  <a:pt x="1113788" y="1208146"/>
                  <a:pt x="1104406" y="1223158"/>
                </a:cubicBezTo>
                <a:cubicBezTo>
                  <a:pt x="1081078" y="1260483"/>
                  <a:pt x="1037321" y="1301802"/>
                  <a:pt x="1021278" y="1341911"/>
                </a:cubicBezTo>
                <a:cubicBezTo>
                  <a:pt x="1013361" y="1361703"/>
                  <a:pt x="1007061" y="1382222"/>
                  <a:pt x="997528" y="1401288"/>
                </a:cubicBezTo>
                <a:cubicBezTo>
                  <a:pt x="974624" y="1447097"/>
                  <a:pt x="956111" y="1468387"/>
                  <a:pt x="926276" y="1508166"/>
                </a:cubicBezTo>
                <a:cubicBezTo>
                  <a:pt x="898425" y="1591716"/>
                  <a:pt x="934673" y="1488572"/>
                  <a:pt x="890650" y="1591293"/>
                </a:cubicBezTo>
                <a:cubicBezTo>
                  <a:pt x="885719" y="1602799"/>
                  <a:pt x="884372" y="1615723"/>
                  <a:pt x="878774" y="1626919"/>
                </a:cubicBezTo>
                <a:cubicBezTo>
                  <a:pt x="872391" y="1639684"/>
                  <a:pt x="862105" y="1650153"/>
                  <a:pt x="855024" y="1662545"/>
                </a:cubicBezTo>
                <a:cubicBezTo>
                  <a:pt x="846241" y="1677915"/>
                  <a:pt x="841563" y="1695641"/>
                  <a:pt x="831273" y="1710046"/>
                </a:cubicBezTo>
                <a:cubicBezTo>
                  <a:pt x="821511" y="1723712"/>
                  <a:pt x="805958" y="1732415"/>
                  <a:pt x="795647" y="1745672"/>
                </a:cubicBezTo>
                <a:cubicBezTo>
                  <a:pt x="778122" y="1768204"/>
                  <a:pt x="768330" y="1796740"/>
                  <a:pt x="748146" y="1816924"/>
                </a:cubicBezTo>
                <a:cubicBezTo>
                  <a:pt x="736271" y="1828799"/>
                  <a:pt x="723450" y="1839799"/>
                  <a:pt x="712520" y="1852550"/>
                </a:cubicBezTo>
                <a:cubicBezTo>
                  <a:pt x="699639" y="1867578"/>
                  <a:pt x="689775" y="1885024"/>
                  <a:pt x="676894" y="1900052"/>
                </a:cubicBezTo>
                <a:cubicBezTo>
                  <a:pt x="665964" y="1912803"/>
                  <a:pt x="652019" y="1922776"/>
                  <a:pt x="641268" y="1935678"/>
                </a:cubicBezTo>
                <a:cubicBezTo>
                  <a:pt x="632131" y="1946642"/>
                  <a:pt x="627609" y="1961212"/>
                  <a:pt x="617517" y="1971304"/>
                </a:cubicBezTo>
                <a:cubicBezTo>
                  <a:pt x="607425" y="1981396"/>
                  <a:pt x="592558" y="1985572"/>
                  <a:pt x="581891" y="1995054"/>
                </a:cubicBezTo>
                <a:lnTo>
                  <a:pt x="475013" y="2101932"/>
                </a:lnTo>
                <a:cubicBezTo>
                  <a:pt x="463138" y="2113807"/>
                  <a:pt x="452822" y="2127481"/>
                  <a:pt x="439387" y="2137558"/>
                </a:cubicBezTo>
                <a:cubicBezTo>
                  <a:pt x="423553" y="2149433"/>
                  <a:pt x="405881" y="2159189"/>
                  <a:pt x="391886" y="2173184"/>
                </a:cubicBezTo>
                <a:cubicBezTo>
                  <a:pt x="376977" y="2188093"/>
                  <a:pt x="351372" y="2240009"/>
                  <a:pt x="344385" y="2256311"/>
                </a:cubicBezTo>
                <a:cubicBezTo>
                  <a:pt x="335894" y="2276124"/>
                  <a:pt x="324402" y="2320599"/>
                  <a:pt x="320634" y="2339439"/>
                </a:cubicBezTo>
                <a:cubicBezTo>
                  <a:pt x="315912" y="2363050"/>
                  <a:pt x="313804" y="2387147"/>
                  <a:pt x="308759" y="2410691"/>
                </a:cubicBezTo>
                <a:cubicBezTo>
                  <a:pt x="301920" y="2442608"/>
                  <a:pt x="291409" y="2473685"/>
                  <a:pt x="285008" y="2505693"/>
                </a:cubicBezTo>
                <a:cubicBezTo>
                  <a:pt x="276847" y="2546501"/>
                  <a:pt x="272437" y="2573444"/>
                  <a:pt x="261258" y="2612571"/>
                </a:cubicBezTo>
                <a:cubicBezTo>
                  <a:pt x="257819" y="2624607"/>
                  <a:pt x="252418" y="2636053"/>
                  <a:pt x="249382" y="2648197"/>
                </a:cubicBezTo>
                <a:cubicBezTo>
                  <a:pt x="230203" y="2724911"/>
                  <a:pt x="230170" y="2791754"/>
                  <a:pt x="213756" y="2873828"/>
                </a:cubicBezTo>
                <a:cubicBezTo>
                  <a:pt x="204335" y="2920937"/>
                  <a:pt x="192456" y="2985227"/>
                  <a:pt x="178130" y="3028207"/>
                </a:cubicBezTo>
                <a:cubicBezTo>
                  <a:pt x="170213" y="3051958"/>
                  <a:pt x="160452" y="3075171"/>
                  <a:pt x="154380" y="3099459"/>
                </a:cubicBezTo>
                <a:cubicBezTo>
                  <a:pt x="139042" y="3160807"/>
                  <a:pt x="151557" y="3133381"/>
                  <a:pt x="118754" y="3182587"/>
                </a:cubicBezTo>
                <a:cubicBezTo>
                  <a:pt x="82920" y="3361743"/>
                  <a:pt x="128557" y="3138466"/>
                  <a:pt x="95003" y="3289465"/>
                </a:cubicBezTo>
                <a:cubicBezTo>
                  <a:pt x="87568" y="3322926"/>
                  <a:pt x="77914" y="3392287"/>
                  <a:pt x="59377" y="3420093"/>
                </a:cubicBezTo>
                <a:lnTo>
                  <a:pt x="35626" y="3455719"/>
                </a:lnTo>
                <a:cubicBezTo>
                  <a:pt x="10624" y="3530727"/>
                  <a:pt x="36911" y="3526971"/>
                  <a:pt x="0" y="3526971"/>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46" name="Google Shape;246;p24"/>
          <p:cNvSpPr/>
          <p:nvPr/>
        </p:nvSpPr>
        <p:spPr>
          <a:xfrm>
            <a:off x="1009403" y="1389413"/>
            <a:ext cx="9987148" cy="26125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nvGrpSpPr>
          <p:cNvPr id="247" name="Google Shape;247;p24"/>
          <p:cNvGrpSpPr/>
          <p:nvPr/>
        </p:nvGrpSpPr>
        <p:grpSpPr>
          <a:xfrm rot="-578382">
            <a:off x="2278557" y="1307044"/>
            <a:ext cx="2277005" cy="2527407"/>
            <a:chOff x="299940" y="753539"/>
            <a:chExt cx="2277005" cy="2527407"/>
          </a:xfrm>
        </p:grpSpPr>
        <p:sp>
          <p:nvSpPr>
            <p:cNvPr id="248" name="Google Shape;248;p24"/>
            <p:cNvSpPr/>
            <p:nvPr/>
          </p:nvSpPr>
          <p:spPr>
            <a:xfrm rot="-594041">
              <a:off x="474237" y="902985"/>
              <a:ext cx="1928411" cy="2194438"/>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Century Gothic"/>
                <a:buNone/>
              </a:pPr>
              <a:r>
                <a:rPr lang="en-US" sz="1600" b="0" i="0" u="none" strike="noStrike" cap="none" dirty="0">
                  <a:solidFill>
                    <a:schemeClr val="lt1"/>
                  </a:solidFill>
                  <a:latin typeface="Century Gothic"/>
                  <a:ea typeface="Century Gothic"/>
                  <a:cs typeface="Century Gothic"/>
                  <a:sym typeface="Century Gothic"/>
                </a:rPr>
                <a:t>Science of Reading</a:t>
              </a:r>
              <a:endParaRPr dirty="0"/>
            </a:p>
          </p:txBody>
        </p:sp>
        <p:sp>
          <p:nvSpPr>
            <p:cNvPr id="249" name="Google Shape;249;p24"/>
            <p:cNvSpPr/>
            <p:nvPr/>
          </p:nvSpPr>
          <p:spPr>
            <a:xfrm rot="-1061607">
              <a:off x="1508168" y="2876346"/>
              <a:ext cx="332509" cy="362649"/>
            </a:xfrm>
            <a:prstGeom prst="triangl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grpSp>
        <p:nvGrpSpPr>
          <p:cNvPr id="253" name="Google Shape;253;p24"/>
          <p:cNvGrpSpPr/>
          <p:nvPr/>
        </p:nvGrpSpPr>
        <p:grpSpPr>
          <a:xfrm>
            <a:off x="5512286" y="753539"/>
            <a:ext cx="2064269" cy="2466387"/>
            <a:chOff x="4874979" y="753539"/>
            <a:chExt cx="2064269" cy="2466387"/>
          </a:xfrm>
        </p:grpSpPr>
        <p:sp>
          <p:nvSpPr>
            <p:cNvPr id="254" name="Google Shape;254;p24"/>
            <p:cNvSpPr/>
            <p:nvPr/>
          </p:nvSpPr>
          <p:spPr>
            <a:xfrm rot="219114">
              <a:off x="4942908" y="812726"/>
              <a:ext cx="1928411" cy="2194438"/>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Century Gothic"/>
                <a:buNone/>
              </a:pPr>
              <a:r>
                <a:rPr lang="en-US" sz="1600" b="0" i="0" u="none" strike="noStrike" cap="none">
                  <a:solidFill>
                    <a:schemeClr val="lt1"/>
                  </a:solidFill>
                  <a:latin typeface="Century Gothic"/>
                  <a:ea typeface="Century Gothic"/>
                  <a:cs typeface="Century Gothic"/>
                  <a:sym typeface="Century Gothic"/>
                </a:rPr>
                <a:t>SIM </a:t>
              </a:r>
              <a:endParaRPr/>
            </a:p>
            <a:p>
              <a:pPr marL="0" marR="0" lvl="0" indent="0" algn="ctr" rtl="0">
                <a:lnSpc>
                  <a:spcPct val="100000"/>
                </a:lnSpc>
                <a:spcBef>
                  <a:spcPts val="0"/>
                </a:spcBef>
                <a:spcAft>
                  <a:spcPts val="0"/>
                </a:spcAft>
                <a:buClr>
                  <a:schemeClr val="lt1"/>
                </a:buClr>
                <a:buSzPts val="1600"/>
                <a:buFont typeface="Century Gothic"/>
                <a:buNone/>
              </a:pPr>
              <a:r>
                <a:rPr lang="en-US" sz="1600" b="0" i="0" u="none" strike="noStrike" cap="none">
                  <a:solidFill>
                    <a:schemeClr val="lt1"/>
                  </a:solidFill>
                  <a:latin typeface="Century Gothic"/>
                  <a:ea typeface="Century Gothic"/>
                  <a:cs typeface="Century Gothic"/>
                  <a:sym typeface="Century Gothic"/>
                </a:rPr>
                <a:t>Learning Strategies</a:t>
              </a:r>
              <a:endParaRPr/>
            </a:p>
          </p:txBody>
        </p:sp>
        <p:sp>
          <p:nvSpPr>
            <p:cNvPr id="255" name="Google Shape;255;p24"/>
            <p:cNvSpPr/>
            <p:nvPr/>
          </p:nvSpPr>
          <p:spPr>
            <a:xfrm>
              <a:off x="5715582" y="2857277"/>
              <a:ext cx="332509" cy="362649"/>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grpSp>
        <p:nvGrpSpPr>
          <p:cNvPr id="256" name="Google Shape;256;p24"/>
          <p:cNvGrpSpPr/>
          <p:nvPr/>
        </p:nvGrpSpPr>
        <p:grpSpPr>
          <a:xfrm rot="1483614">
            <a:off x="7314365" y="707832"/>
            <a:ext cx="2014794" cy="2482076"/>
            <a:chOff x="7326079" y="849304"/>
            <a:chExt cx="2014794" cy="2482076"/>
          </a:xfrm>
        </p:grpSpPr>
        <p:sp>
          <p:nvSpPr>
            <p:cNvPr id="257" name="Google Shape;257;p24"/>
            <p:cNvSpPr/>
            <p:nvPr/>
          </p:nvSpPr>
          <p:spPr>
            <a:xfrm rot="20964560">
              <a:off x="7326079" y="849304"/>
              <a:ext cx="2014794" cy="2194438"/>
            </a:xfrm>
            <a:prstGeom prst="ellipse">
              <a:avLst/>
            </a:prstGeom>
            <a:solidFill>
              <a:srgbClr val="FFD5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Century Gothic"/>
                <a:buNone/>
              </a:pPr>
              <a:r>
                <a:rPr lang="en-US" sz="1600" b="0" i="0" u="none" strike="noStrike" cap="none" dirty="0">
                  <a:solidFill>
                    <a:schemeClr val="dk1"/>
                  </a:solidFill>
                  <a:latin typeface="Century Gothic"/>
                  <a:ea typeface="Century Gothic"/>
                  <a:cs typeface="Century Gothic"/>
                  <a:sym typeface="Century Gothic"/>
                </a:rPr>
                <a:t>SIM</a:t>
              </a:r>
              <a:endParaRPr dirty="0"/>
            </a:p>
            <a:p>
              <a:pPr marL="0" marR="0" lvl="0" indent="0" algn="ctr" rtl="0">
                <a:lnSpc>
                  <a:spcPct val="100000"/>
                </a:lnSpc>
                <a:spcBef>
                  <a:spcPts val="0"/>
                </a:spcBef>
                <a:spcAft>
                  <a:spcPts val="0"/>
                </a:spcAft>
                <a:buClr>
                  <a:schemeClr val="dk1"/>
                </a:buClr>
                <a:buSzPts val="1600"/>
                <a:buFont typeface="Century Gothic"/>
                <a:buNone/>
              </a:pPr>
              <a:r>
                <a:rPr lang="en-US" sz="1600" dirty="0">
                  <a:solidFill>
                    <a:schemeClr val="dk1"/>
                  </a:solidFill>
                  <a:latin typeface="Century Gothic"/>
                  <a:ea typeface="Century Gothic"/>
                  <a:cs typeface="Century Gothic"/>
                  <a:sym typeface="Century Gothic"/>
                </a:rPr>
                <a:t>Content </a:t>
              </a:r>
              <a:endParaRPr dirty="0"/>
            </a:p>
            <a:p>
              <a:pPr marL="0" marR="0" lvl="0" indent="0" algn="ctr" rtl="0">
                <a:lnSpc>
                  <a:spcPct val="100000"/>
                </a:lnSpc>
                <a:spcBef>
                  <a:spcPts val="0"/>
                </a:spcBef>
                <a:spcAft>
                  <a:spcPts val="0"/>
                </a:spcAft>
                <a:buClr>
                  <a:schemeClr val="dk1"/>
                </a:buClr>
                <a:buSzPts val="1600"/>
                <a:buFont typeface="Century Gothic"/>
                <a:buNone/>
              </a:pPr>
              <a:r>
                <a:rPr lang="en-US" dirty="0">
                  <a:solidFill>
                    <a:schemeClr val="dk1"/>
                  </a:solidFill>
                  <a:latin typeface="Century Gothic"/>
                  <a:ea typeface="Century Gothic"/>
                  <a:cs typeface="Century Gothic"/>
                  <a:sym typeface="Century Gothic"/>
                </a:rPr>
                <a:t>Enhancement</a:t>
              </a:r>
              <a:endParaRPr sz="1200" dirty="0"/>
            </a:p>
            <a:p>
              <a:pPr marL="0" marR="0" lvl="0" indent="0" algn="ctr" rtl="0">
                <a:lnSpc>
                  <a:spcPct val="100000"/>
                </a:lnSpc>
                <a:spcBef>
                  <a:spcPts val="0"/>
                </a:spcBef>
                <a:spcAft>
                  <a:spcPts val="0"/>
                </a:spcAft>
                <a:buClr>
                  <a:schemeClr val="dk1"/>
                </a:buClr>
                <a:buSzPts val="1600"/>
                <a:buFont typeface="Century Gothic"/>
                <a:buNone/>
              </a:pPr>
              <a:r>
                <a:rPr lang="en-US" sz="1600" b="0" i="0" u="none" strike="noStrike" cap="none" dirty="0">
                  <a:solidFill>
                    <a:schemeClr val="dk1"/>
                  </a:solidFill>
                  <a:latin typeface="Century Gothic"/>
                  <a:ea typeface="Century Gothic"/>
                  <a:cs typeface="Century Gothic"/>
                  <a:sym typeface="Century Gothic"/>
                </a:rPr>
                <a:t>Routines</a:t>
              </a:r>
              <a:endParaRPr sz="1400" b="0" i="0" u="none" strike="noStrike" cap="none" dirty="0">
                <a:solidFill>
                  <a:schemeClr val="dk1"/>
                </a:solidFill>
                <a:latin typeface="Century Gothic"/>
                <a:ea typeface="Century Gothic"/>
                <a:cs typeface="Century Gothic"/>
                <a:sym typeface="Century Gothic"/>
              </a:endParaRPr>
            </a:p>
          </p:txBody>
        </p:sp>
        <p:sp>
          <p:nvSpPr>
            <p:cNvPr id="258" name="Google Shape;258;p24"/>
            <p:cNvSpPr/>
            <p:nvPr/>
          </p:nvSpPr>
          <p:spPr>
            <a:xfrm rot="21060213">
              <a:off x="8160617" y="2968731"/>
              <a:ext cx="332509" cy="362649"/>
            </a:xfrm>
            <a:prstGeom prst="triangle">
              <a:avLst>
                <a:gd name="adj" fmla="val 50000"/>
              </a:avLst>
            </a:prstGeom>
            <a:solidFill>
              <a:srgbClr val="FFD5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grpSp>
        <p:nvGrpSpPr>
          <p:cNvPr id="259" name="Google Shape;259;p24"/>
          <p:cNvGrpSpPr/>
          <p:nvPr/>
        </p:nvGrpSpPr>
        <p:grpSpPr>
          <a:xfrm rot="-950029">
            <a:off x="3678238" y="63430"/>
            <a:ext cx="2233077" cy="2541756"/>
            <a:chOff x="2550513" y="394929"/>
            <a:chExt cx="2233077" cy="2541756"/>
          </a:xfrm>
        </p:grpSpPr>
        <p:sp>
          <p:nvSpPr>
            <p:cNvPr id="260" name="Google Shape;260;p24"/>
            <p:cNvSpPr/>
            <p:nvPr/>
          </p:nvSpPr>
          <p:spPr>
            <a:xfrm rot="512718">
              <a:off x="2702846" y="526021"/>
              <a:ext cx="1928411" cy="2194438"/>
            </a:xfrm>
            <a:prstGeom prst="ellipse">
              <a:avLst/>
            </a:prstGeom>
            <a:solidFill>
              <a:srgbClr val="D76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Century Gothic"/>
                <a:buNone/>
              </a:pPr>
              <a:r>
                <a:rPr lang="en-US" sz="1600" b="0" i="0" u="none" strike="noStrike" cap="none">
                  <a:solidFill>
                    <a:schemeClr val="dk1"/>
                  </a:solidFill>
                  <a:latin typeface="Century Gothic"/>
                  <a:ea typeface="Century Gothic"/>
                  <a:cs typeface="Century Gothic"/>
                  <a:sym typeface="Century Gothic"/>
                </a:rPr>
                <a:t>Adolescent Literacy</a:t>
              </a:r>
              <a:endParaRPr/>
            </a:p>
          </p:txBody>
        </p:sp>
        <p:sp>
          <p:nvSpPr>
            <p:cNvPr id="261" name="Google Shape;261;p24"/>
            <p:cNvSpPr/>
            <p:nvPr/>
          </p:nvSpPr>
          <p:spPr>
            <a:xfrm rot="363530">
              <a:off x="3365345" y="2557501"/>
              <a:ext cx="332509" cy="362649"/>
            </a:xfrm>
            <a:prstGeom prst="triangle">
              <a:avLst>
                <a:gd name="adj" fmla="val 50000"/>
              </a:avLst>
            </a:prstGeom>
            <a:solidFill>
              <a:srgbClr val="D76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262" name="Google Shape;262;p24"/>
          <p:cNvSpPr/>
          <p:nvPr/>
        </p:nvSpPr>
        <p:spPr>
          <a:xfrm>
            <a:off x="3879271" y="3740727"/>
            <a:ext cx="2993613" cy="2600696"/>
          </a:xfrm>
          <a:custGeom>
            <a:avLst/>
            <a:gdLst/>
            <a:ahLst/>
            <a:cxnLst/>
            <a:rect l="l" t="t" r="r" b="b"/>
            <a:pathLst>
              <a:path w="2993613" h="2600696" extrusionOk="0">
                <a:moveTo>
                  <a:pt x="0" y="0"/>
                </a:moveTo>
                <a:cubicBezTo>
                  <a:pt x="43543" y="27709"/>
                  <a:pt x="84465" y="60047"/>
                  <a:pt x="130628" y="83128"/>
                </a:cubicBezTo>
                <a:lnTo>
                  <a:pt x="344384" y="190005"/>
                </a:lnTo>
                <a:cubicBezTo>
                  <a:pt x="376052" y="205839"/>
                  <a:pt x="406844" y="223560"/>
                  <a:pt x="439387" y="237507"/>
                </a:cubicBezTo>
                <a:cubicBezTo>
                  <a:pt x="467096" y="249382"/>
                  <a:pt x="494524" y="261937"/>
                  <a:pt x="522514" y="273133"/>
                </a:cubicBezTo>
                <a:cubicBezTo>
                  <a:pt x="553916" y="285694"/>
                  <a:pt x="586611" y="295023"/>
                  <a:pt x="617517" y="308759"/>
                </a:cubicBezTo>
                <a:cubicBezTo>
                  <a:pt x="657959" y="326733"/>
                  <a:pt x="695912" y="349974"/>
                  <a:pt x="736270" y="368135"/>
                </a:cubicBezTo>
                <a:cubicBezTo>
                  <a:pt x="775149" y="385630"/>
                  <a:pt x="816144" y="398142"/>
                  <a:pt x="855023" y="415637"/>
                </a:cubicBezTo>
                <a:cubicBezTo>
                  <a:pt x="895381" y="433798"/>
                  <a:pt x="933098" y="457579"/>
                  <a:pt x="973776" y="475013"/>
                </a:cubicBezTo>
                <a:cubicBezTo>
                  <a:pt x="1016362" y="493264"/>
                  <a:pt x="1061562" y="504874"/>
                  <a:pt x="1104405" y="522515"/>
                </a:cubicBezTo>
                <a:cubicBezTo>
                  <a:pt x="1498200" y="684666"/>
                  <a:pt x="1250157" y="588467"/>
                  <a:pt x="1508166" y="700644"/>
                </a:cubicBezTo>
                <a:cubicBezTo>
                  <a:pt x="1555358" y="721162"/>
                  <a:pt x="1604643" y="737007"/>
                  <a:pt x="1650670" y="760021"/>
                </a:cubicBezTo>
                <a:cubicBezTo>
                  <a:pt x="1690254" y="779813"/>
                  <a:pt x="1730373" y="798571"/>
                  <a:pt x="1769423" y="819398"/>
                </a:cubicBezTo>
                <a:cubicBezTo>
                  <a:pt x="1789789" y="830260"/>
                  <a:pt x="1808155" y="844702"/>
                  <a:pt x="1828800" y="855024"/>
                </a:cubicBezTo>
                <a:cubicBezTo>
                  <a:pt x="1863670" y="872459"/>
                  <a:pt x="1900808" y="885090"/>
                  <a:pt x="1935678" y="902525"/>
                </a:cubicBezTo>
                <a:cubicBezTo>
                  <a:pt x="1972130" y="920751"/>
                  <a:pt x="2006397" y="943100"/>
                  <a:pt x="2042555" y="961902"/>
                </a:cubicBezTo>
                <a:cubicBezTo>
                  <a:pt x="2105380" y="994571"/>
                  <a:pt x="2171080" y="1021772"/>
                  <a:pt x="2232561" y="1056904"/>
                </a:cubicBezTo>
                <a:cubicBezTo>
                  <a:pt x="2287979" y="1088572"/>
                  <a:pt x="2341726" y="1123362"/>
                  <a:pt x="2398815" y="1151907"/>
                </a:cubicBezTo>
                <a:cubicBezTo>
                  <a:pt x="2566329" y="1235664"/>
                  <a:pt x="2381568" y="1141007"/>
                  <a:pt x="2529444" y="1223159"/>
                </a:cubicBezTo>
                <a:cubicBezTo>
                  <a:pt x="2587067" y="1255171"/>
                  <a:pt x="2571259" y="1236946"/>
                  <a:pt x="2624446" y="1282535"/>
                </a:cubicBezTo>
                <a:cubicBezTo>
                  <a:pt x="2664063" y="1316492"/>
                  <a:pt x="2690878" y="1358433"/>
                  <a:pt x="2719449" y="1401289"/>
                </a:cubicBezTo>
                <a:cubicBezTo>
                  <a:pt x="2723407" y="1413164"/>
                  <a:pt x="2725726" y="1425719"/>
                  <a:pt x="2731324" y="1436915"/>
                </a:cubicBezTo>
                <a:cubicBezTo>
                  <a:pt x="2737707" y="1449681"/>
                  <a:pt x="2752445" y="1458513"/>
                  <a:pt x="2755075" y="1472541"/>
                </a:cubicBezTo>
                <a:cubicBezTo>
                  <a:pt x="2764586" y="1523269"/>
                  <a:pt x="2753815" y="1577008"/>
                  <a:pt x="2766950" y="1626920"/>
                </a:cubicBezTo>
                <a:cubicBezTo>
                  <a:pt x="2774215" y="1654525"/>
                  <a:pt x="2814452" y="1698172"/>
                  <a:pt x="2814452" y="1698172"/>
                </a:cubicBezTo>
                <a:cubicBezTo>
                  <a:pt x="2842715" y="1782964"/>
                  <a:pt x="2824315" y="1748593"/>
                  <a:pt x="2861953" y="1805050"/>
                </a:cubicBezTo>
                <a:cubicBezTo>
                  <a:pt x="2897985" y="1913148"/>
                  <a:pt x="2842713" y="1742420"/>
                  <a:pt x="2885704" y="1900052"/>
                </a:cubicBezTo>
                <a:cubicBezTo>
                  <a:pt x="2892291" y="1924205"/>
                  <a:pt x="2901537" y="1947553"/>
                  <a:pt x="2909454" y="1971304"/>
                </a:cubicBezTo>
                <a:cubicBezTo>
                  <a:pt x="2913412" y="1983179"/>
                  <a:pt x="2918294" y="1994786"/>
                  <a:pt x="2921330" y="2006930"/>
                </a:cubicBezTo>
                <a:lnTo>
                  <a:pt x="2933205" y="2054431"/>
                </a:lnTo>
                <a:cubicBezTo>
                  <a:pt x="2941122" y="2125683"/>
                  <a:pt x="2942895" y="2197889"/>
                  <a:pt x="2956955" y="2268187"/>
                </a:cubicBezTo>
                <a:cubicBezTo>
                  <a:pt x="2969309" y="2329955"/>
                  <a:pt x="2970576" y="2332968"/>
                  <a:pt x="2980706" y="2398816"/>
                </a:cubicBezTo>
                <a:cubicBezTo>
                  <a:pt x="2984962" y="2426481"/>
                  <a:pt x="2990937" y="2454001"/>
                  <a:pt x="2992581" y="2481943"/>
                </a:cubicBezTo>
                <a:cubicBezTo>
                  <a:pt x="2994905" y="2521459"/>
                  <a:pt x="2992581" y="2561112"/>
                  <a:pt x="2992581" y="2600696"/>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64" name="Google Shape;264;p24"/>
          <p:cNvSpPr/>
          <p:nvPr/>
        </p:nvSpPr>
        <p:spPr>
          <a:xfrm>
            <a:off x="4937502" y="2553950"/>
            <a:ext cx="1996010" cy="4001984"/>
          </a:xfrm>
          <a:custGeom>
            <a:avLst/>
            <a:gdLst/>
            <a:ahLst/>
            <a:cxnLst/>
            <a:rect l="l" t="t" r="r" b="b"/>
            <a:pathLst>
              <a:path w="1996010" h="4001984" extrusionOk="0">
                <a:moveTo>
                  <a:pt x="0" y="0"/>
                </a:moveTo>
                <a:cubicBezTo>
                  <a:pt x="27709" y="39584"/>
                  <a:pt x="52194" y="81633"/>
                  <a:pt x="83127" y="118753"/>
                </a:cubicBezTo>
                <a:cubicBezTo>
                  <a:pt x="92264" y="129717"/>
                  <a:pt x="108661" y="132412"/>
                  <a:pt x="118753" y="142504"/>
                </a:cubicBezTo>
                <a:cubicBezTo>
                  <a:pt x="128845" y="152596"/>
                  <a:pt x="134208" y="166516"/>
                  <a:pt x="142504" y="178130"/>
                </a:cubicBezTo>
                <a:cubicBezTo>
                  <a:pt x="154008" y="194235"/>
                  <a:pt x="164135" y="211636"/>
                  <a:pt x="178130" y="225631"/>
                </a:cubicBezTo>
                <a:cubicBezTo>
                  <a:pt x="192125" y="239626"/>
                  <a:pt x="209797" y="249382"/>
                  <a:pt x="225631" y="261257"/>
                </a:cubicBezTo>
                <a:cubicBezTo>
                  <a:pt x="290719" y="369738"/>
                  <a:pt x="227530" y="275303"/>
                  <a:pt x="308759" y="368135"/>
                </a:cubicBezTo>
                <a:cubicBezTo>
                  <a:pt x="350179" y="415471"/>
                  <a:pt x="343596" y="420391"/>
                  <a:pt x="380011" y="475013"/>
                </a:cubicBezTo>
                <a:cubicBezTo>
                  <a:pt x="390990" y="491481"/>
                  <a:pt x="404934" y="505865"/>
                  <a:pt x="415637" y="522514"/>
                </a:cubicBezTo>
                <a:cubicBezTo>
                  <a:pt x="440600" y="561345"/>
                  <a:pt x="459191" y="604337"/>
                  <a:pt x="486888" y="641267"/>
                </a:cubicBezTo>
                <a:cubicBezTo>
                  <a:pt x="498763" y="657101"/>
                  <a:pt x="512024" y="671985"/>
                  <a:pt x="522514" y="688769"/>
                </a:cubicBezTo>
                <a:cubicBezTo>
                  <a:pt x="531896" y="703781"/>
                  <a:pt x="537668" y="720795"/>
                  <a:pt x="546265" y="736270"/>
                </a:cubicBezTo>
                <a:cubicBezTo>
                  <a:pt x="557474" y="756447"/>
                  <a:pt x="569088" y="776442"/>
                  <a:pt x="581891" y="795647"/>
                </a:cubicBezTo>
                <a:cubicBezTo>
                  <a:pt x="592870" y="812115"/>
                  <a:pt x="607027" y="826364"/>
                  <a:pt x="617517" y="843148"/>
                </a:cubicBezTo>
                <a:cubicBezTo>
                  <a:pt x="626899" y="858160"/>
                  <a:pt x="631448" y="875920"/>
                  <a:pt x="641268" y="890649"/>
                </a:cubicBezTo>
                <a:cubicBezTo>
                  <a:pt x="663226" y="923585"/>
                  <a:pt x="694818" y="950246"/>
                  <a:pt x="712520" y="985652"/>
                </a:cubicBezTo>
                <a:cubicBezTo>
                  <a:pt x="720437" y="1001486"/>
                  <a:pt x="725981" y="1018748"/>
                  <a:pt x="736270" y="1033153"/>
                </a:cubicBezTo>
                <a:cubicBezTo>
                  <a:pt x="746031" y="1046819"/>
                  <a:pt x="762134" y="1055113"/>
                  <a:pt x="771896" y="1068779"/>
                </a:cubicBezTo>
                <a:cubicBezTo>
                  <a:pt x="782186" y="1083184"/>
                  <a:pt x="786265" y="1101268"/>
                  <a:pt x="795647" y="1116280"/>
                </a:cubicBezTo>
                <a:cubicBezTo>
                  <a:pt x="832883" y="1175857"/>
                  <a:pt x="842673" y="1162833"/>
                  <a:pt x="878774" y="1235034"/>
                </a:cubicBezTo>
                <a:cubicBezTo>
                  <a:pt x="886691" y="1250868"/>
                  <a:pt x="893417" y="1267355"/>
                  <a:pt x="902525" y="1282535"/>
                </a:cubicBezTo>
                <a:cubicBezTo>
                  <a:pt x="917211" y="1307012"/>
                  <a:pt x="934192" y="1330036"/>
                  <a:pt x="950026" y="1353787"/>
                </a:cubicBezTo>
                <a:cubicBezTo>
                  <a:pt x="957943" y="1365662"/>
                  <a:pt x="967394" y="1376647"/>
                  <a:pt x="973777" y="1389413"/>
                </a:cubicBezTo>
                <a:cubicBezTo>
                  <a:pt x="1045534" y="1532931"/>
                  <a:pt x="954148" y="1355065"/>
                  <a:pt x="1021278" y="1472540"/>
                </a:cubicBezTo>
                <a:cubicBezTo>
                  <a:pt x="1066291" y="1551312"/>
                  <a:pt x="1028355" y="1489052"/>
                  <a:pt x="1056904" y="1555667"/>
                </a:cubicBezTo>
                <a:cubicBezTo>
                  <a:pt x="1091214" y="1635725"/>
                  <a:pt x="1071238" y="1572459"/>
                  <a:pt x="1116281" y="1662545"/>
                </a:cubicBezTo>
                <a:cubicBezTo>
                  <a:pt x="1121879" y="1673741"/>
                  <a:pt x="1122976" y="1686775"/>
                  <a:pt x="1128156" y="1698171"/>
                </a:cubicBezTo>
                <a:cubicBezTo>
                  <a:pt x="1166645" y="1782848"/>
                  <a:pt x="1162223" y="1773024"/>
                  <a:pt x="1199408" y="1828800"/>
                </a:cubicBezTo>
                <a:cubicBezTo>
                  <a:pt x="1224123" y="1927661"/>
                  <a:pt x="1194029" y="1829916"/>
                  <a:pt x="1235034" y="1911927"/>
                </a:cubicBezTo>
                <a:cubicBezTo>
                  <a:pt x="1245008" y="1931876"/>
                  <a:pt x="1253080" y="1976038"/>
                  <a:pt x="1258785" y="1995054"/>
                </a:cubicBezTo>
                <a:cubicBezTo>
                  <a:pt x="1281911" y="2072140"/>
                  <a:pt x="1271576" y="2049868"/>
                  <a:pt x="1306286" y="2101932"/>
                </a:cubicBezTo>
                <a:lnTo>
                  <a:pt x="1341912" y="2208810"/>
                </a:lnTo>
                <a:cubicBezTo>
                  <a:pt x="1345870" y="2220685"/>
                  <a:pt x="1346843" y="2234021"/>
                  <a:pt x="1353787" y="2244436"/>
                </a:cubicBezTo>
                <a:lnTo>
                  <a:pt x="1377538" y="2280062"/>
                </a:lnTo>
                <a:cubicBezTo>
                  <a:pt x="1407386" y="2369609"/>
                  <a:pt x="1367123" y="2259231"/>
                  <a:pt x="1413164" y="2351314"/>
                </a:cubicBezTo>
                <a:cubicBezTo>
                  <a:pt x="1462330" y="2449646"/>
                  <a:pt x="1380723" y="2320466"/>
                  <a:pt x="1448790" y="2422566"/>
                </a:cubicBezTo>
                <a:cubicBezTo>
                  <a:pt x="1452748" y="2434441"/>
                  <a:pt x="1455067" y="2446996"/>
                  <a:pt x="1460665" y="2458192"/>
                </a:cubicBezTo>
                <a:cubicBezTo>
                  <a:pt x="1467048" y="2470958"/>
                  <a:pt x="1478619" y="2480776"/>
                  <a:pt x="1484416" y="2493818"/>
                </a:cubicBezTo>
                <a:cubicBezTo>
                  <a:pt x="1494584" y="2516696"/>
                  <a:pt x="1500249" y="2541319"/>
                  <a:pt x="1508166" y="2565070"/>
                </a:cubicBezTo>
                <a:cubicBezTo>
                  <a:pt x="1512124" y="2576945"/>
                  <a:pt x="1508167" y="2596738"/>
                  <a:pt x="1520042" y="2600696"/>
                </a:cubicBezTo>
                <a:lnTo>
                  <a:pt x="1555668" y="2612571"/>
                </a:lnTo>
                <a:cubicBezTo>
                  <a:pt x="1577096" y="2741140"/>
                  <a:pt x="1556033" y="2637602"/>
                  <a:pt x="1579418" y="2719449"/>
                </a:cubicBezTo>
                <a:cubicBezTo>
                  <a:pt x="1583902" y="2735142"/>
                  <a:pt x="1585563" y="2751668"/>
                  <a:pt x="1591294" y="2766950"/>
                </a:cubicBezTo>
                <a:cubicBezTo>
                  <a:pt x="1597510" y="2783526"/>
                  <a:pt x="1607127" y="2798618"/>
                  <a:pt x="1615044" y="2814452"/>
                </a:cubicBezTo>
                <a:cubicBezTo>
                  <a:pt x="1633864" y="2908545"/>
                  <a:pt x="1617894" y="2855777"/>
                  <a:pt x="1674421" y="2968831"/>
                </a:cubicBezTo>
                <a:lnTo>
                  <a:pt x="1698172" y="3016332"/>
                </a:lnTo>
                <a:cubicBezTo>
                  <a:pt x="1718071" y="3095929"/>
                  <a:pt x="1700258" y="3033771"/>
                  <a:pt x="1733798" y="3123210"/>
                </a:cubicBezTo>
                <a:cubicBezTo>
                  <a:pt x="1757818" y="3187264"/>
                  <a:pt x="1733926" y="3131599"/>
                  <a:pt x="1757548" y="3218213"/>
                </a:cubicBezTo>
                <a:cubicBezTo>
                  <a:pt x="1764135" y="3242366"/>
                  <a:pt x="1773382" y="3265714"/>
                  <a:pt x="1781299" y="3289465"/>
                </a:cubicBezTo>
                <a:lnTo>
                  <a:pt x="1793174" y="3325091"/>
                </a:lnTo>
                <a:cubicBezTo>
                  <a:pt x="1797133" y="3336966"/>
                  <a:pt x="1802014" y="3348573"/>
                  <a:pt x="1805050" y="3360717"/>
                </a:cubicBezTo>
                <a:cubicBezTo>
                  <a:pt x="1809008" y="3376551"/>
                  <a:pt x="1812235" y="3392585"/>
                  <a:pt x="1816925" y="3408218"/>
                </a:cubicBezTo>
                <a:cubicBezTo>
                  <a:pt x="1824119" y="3432198"/>
                  <a:pt x="1832759" y="3455719"/>
                  <a:pt x="1840676" y="3479470"/>
                </a:cubicBezTo>
                <a:lnTo>
                  <a:pt x="1852551" y="3515096"/>
                </a:lnTo>
                <a:lnTo>
                  <a:pt x="1864426" y="3550722"/>
                </a:lnTo>
                <a:cubicBezTo>
                  <a:pt x="1868384" y="3562597"/>
                  <a:pt x="1869357" y="3575933"/>
                  <a:pt x="1876301" y="3586348"/>
                </a:cubicBezTo>
                <a:lnTo>
                  <a:pt x="1900052" y="3621974"/>
                </a:lnTo>
                <a:lnTo>
                  <a:pt x="1959429" y="3800104"/>
                </a:lnTo>
                <a:lnTo>
                  <a:pt x="1971304" y="3835730"/>
                </a:lnTo>
                <a:cubicBezTo>
                  <a:pt x="1982895" y="3870505"/>
                  <a:pt x="1991473" y="3891329"/>
                  <a:pt x="1995055" y="3930732"/>
                </a:cubicBezTo>
                <a:cubicBezTo>
                  <a:pt x="1997205" y="3954385"/>
                  <a:pt x="1995055" y="3978233"/>
                  <a:pt x="1995055" y="4001984"/>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67" name="Google Shape;267;p24"/>
          <p:cNvSpPr/>
          <p:nvPr/>
        </p:nvSpPr>
        <p:spPr>
          <a:xfrm rot="5400000">
            <a:off x="5392837" y="4541446"/>
            <a:ext cx="1269687" cy="825335"/>
          </a:xfrm>
          <a:prstGeom prst="triangle">
            <a:avLst>
              <a:gd name="adj" fmla="val 50000"/>
            </a:avLst>
          </a:prstGeom>
          <a:solidFill>
            <a:srgbClr val="4E8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68" name="Google Shape;268;p24"/>
          <p:cNvSpPr/>
          <p:nvPr/>
        </p:nvSpPr>
        <p:spPr>
          <a:xfrm rot="-5400000">
            <a:off x="6099419" y="4577071"/>
            <a:ext cx="1269687" cy="825335"/>
          </a:xfrm>
          <a:prstGeom prst="triangle">
            <a:avLst>
              <a:gd name="adj" fmla="val 50000"/>
            </a:avLst>
          </a:prstGeom>
          <a:solidFill>
            <a:srgbClr val="4E8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69" name="Google Shape;269;p24"/>
          <p:cNvSpPr/>
          <p:nvPr/>
        </p:nvSpPr>
        <p:spPr>
          <a:xfrm>
            <a:off x="6179124" y="4791695"/>
            <a:ext cx="469076" cy="362198"/>
          </a:xfrm>
          <a:prstGeom prst="roundRect">
            <a:avLst>
              <a:gd name="adj" fmla="val 16667"/>
            </a:avLst>
          </a:prstGeom>
          <a:solidFill>
            <a:srgbClr val="4E8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70" name="Google Shape;270;p24"/>
          <p:cNvSpPr txBox="1"/>
          <p:nvPr/>
        </p:nvSpPr>
        <p:spPr>
          <a:xfrm>
            <a:off x="5867465" y="4762007"/>
            <a:ext cx="132357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lt1"/>
                </a:solidFill>
                <a:latin typeface="Century Gothic"/>
                <a:ea typeface="Century Gothic"/>
                <a:cs typeface="Century Gothic"/>
                <a:sym typeface="Century Gothic"/>
              </a:rPr>
              <a:t>Purpose</a:t>
            </a:r>
            <a:endParaRPr dirty="0"/>
          </a:p>
        </p:txBody>
      </p:sp>
    </p:spTree>
  </p:cSld>
  <p:clrMapOvr>
    <a:masterClrMapping/>
  </p:clrMapOvr>
  <p:transition>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grpSp>
        <p:nvGrpSpPr>
          <p:cNvPr id="3" name="Group 2">
            <a:extLst>
              <a:ext uri="{FF2B5EF4-FFF2-40B4-BE49-F238E27FC236}">
                <a16:creationId xmlns:a16="http://schemas.microsoft.com/office/drawing/2014/main" id="{AEC340FC-D298-334D-89A2-C923ABEDE458}"/>
              </a:ext>
            </a:extLst>
          </p:cNvPr>
          <p:cNvGrpSpPr/>
          <p:nvPr/>
        </p:nvGrpSpPr>
        <p:grpSpPr>
          <a:xfrm>
            <a:off x="1120239" y="526021"/>
            <a:ext cx="9987148" cy="2571402"/>
            <a:chOff x="1009403" y="526021"/>
            <a:chExt cx="9987148" cy="2571402"/>
          </a:xfrm>
        </p:grpSpPr>
        <p:sp>
          <p:nvSpPr>
            <p:cNvPr id="112" name="Google Shape;112;p13"/>
            <p:cNvSpPr/>
            <p:nvPr/>
          </p:nvSpPr>
          <p:spPr>
            <a:xfrm>
              <a:off x="1009403" y="1389413"/>
              <a:ext cx="9987148" cy="26125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3" name="Google Shape;113;p13"/>
            <p:cNvSpPr/>
            <p:nvPr/>
          </p:nvSpPr>
          <p:spPr>
            <a:xfrm rot="-594041">
              <a:off x="1250089" y="902985"/>
              <a:ext cx="1928411" cy="2194438"/>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Century Gothic"/>
                <a:buNone/>
              </a:pPr>
              <a:r>
                <a:rPr lang="en-US" sz="1600" b="0" i="0" u="none" strike="noStrike" cap="none" dirty="0">
                  <a:solidFill>
                    <a:schemeClr val="lt1"/>
                  </a:solidFill>
                  <a:latin typeface="Century Gothic"/>
                  <a:ea typeface="Century Gothic"/>
                  <a:cs typeface="Century Gothic"/>
                  <a:sym typeface="Century Gothic"/>
                </a:rPr>
                <a:t>Science of Reading</a:t>
              </a:r>
              <a:endParaRPr dirty="0"/>
            </a:p>
          </p:txBody>
        </p:sp>
        <p:sp>
          <p:nvSpPr>
            <p:cNvPr id="114" name="Google Shape;114;p13"/>
            <p:cNvSpPr/>
            <p:nvPr/>
          </p:nvSpPr>
          <p:spPr>
            <a:xfrm rot="512718">
              <a:off x="3478698" y="526021"/>
              <a:ext cx="1928411" cy="2194438"/>
            </a:xfrm>
            <a:prstGeom prst="ellipse">
              <a:avLst/>
            </a:prstGeom>
            <a:solidFill>
              <a:srgbClr val="D76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Century Gothic"/>
                <a:buNone/>
              </a:pPr>
              <a:r>
                <a:rPr lang="en-US" sz="1600" b="0" i="0" u="none" strike="noStrike" cap="none">
                  <a:solidFill>
                    <a:schemeClr val="dk1"/>
                  </a:solidFill>
                  <a:latin typeface="Century Gothic"/>
                  <a:ea typeface="Century Gothic"/>
                  <a:cs typeface="Century Gothic"/>
                  <a:sym typeface="Century Gothic"/>
                </a:rPr>
                <a:t>Adolescent Literacy</a:t>
              </a:r>
              <a:endParaRPr/>
            </a:p>
          </p:txBody>
        </p:sp>
      </p:grpSp>
      <p:grpSp>
        <p:nvGrpSpPr>
          <p:cNvPr id="2" name="Group 1">
            <a:extLst>
              <a:ext uri="{FF2B5EF4-FFF2-40B4-BE49-F238E27FC236}">
                <a16:creationId xmlns:a16="http://schemas.microsoft.com/office/drawing/2014/main" id="{22B7D8AC-C1E6-8940-8E31-892F14A1F934}"/>
              </a:ext>
            </a:extLst>
          </p:cNvPr>
          <p:cNvGrpSpPr/>
          <p:nvPr/>
        </p:nvGrpSpPr>
        <p:grpSpPr>
          <a:xfrm>
            <a:off x="2367147" y="596339"/>
            <a:ext cx="7798774" cy="5851962"/>
            <a:chOff x="1508168" y="596339"/>
            <a:chExt cx="7798774" cy="5851962"/>
          </a:xfrm>
        </p:grpSpPr>
        <p:sp>
          <p:nvSpPr>
            <p:cNvPr id="115" name="Google Shape;115;p13"/>
            <p:cNvSpPr/>
            <p:nvPr/>
          </p:nvSpPr>
          <p:spPr>
            <a:xfrm rot="219114">
              <a:off x="4942908" y="812726"/>
              <a:ext cx="1928411" cy="2194438"/>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Century Gothic"/>
                <a:buNone/>
              </a:pPr>
              <a:r>
                <a:rPr lang="en-US" sz="1600" b="0" i="0" u="none" strike="noStrike" cap="none">
                  <a:solidFill>
                    <a:schemeClr val="lt1"/>
                  </a:solidFill>
                  <a:latin typeface="Century Gothic"/>
                  <a:ea typeface="Century Gothic"/>
                  <a:cs typeface="Century Gothic"/>
                  <a:sym typeface="Century Gothic"/>
                </a:rPr>
                <a:t>SIM </a:t>
              </a:r>
              <a:endParaRPr/>
            </a:p>
            <a:p>
              <a:pPr marL="0" marR="0" lvl="0" indent="0" algn="ctr" rtl="0">
                <a:lnSpc>
                  <a:spcPct val="100000"/>
                </a:lnSpc>
                <a:spcBef>
                  <a:spcPts val="0"/>
                </a:spcBef>
                <a:spcAft>
                  <a:spcPts val="0"/>
                </a:spcAft>
                <a:buClr>
                  <a:schemeClr val="lt1"/>
                </a:buClr>
                <a:buSzPts val="1600"/>
                <a:buFont typeface="Century Gothic"/>
                <a:buNone/>
              </a:pPr>
              <a:r>
                <a:rPr lang="en-US" sz="1600" b="0" i="0" u="none" strike="noStrike" cap="none">
                  <a:solidFill>
                    <a:schemeClr val="lt1"/>
                  </a:solidFill>
                  <a:latin typeface="Century Gothic"/>
                  <a:ea typeface="Century Gothic"/>
                  <a:cs typeface="Century Gothic"/>
                  <a:sym typeface="Century Gothic"/>
                </a:rPr>
                <a:t>Learning Strategies</a:t>
              </a:r>
              <a:endParaRPr/>
            </a:p>
          </p:txBody>
        </p:sp>
        <p:sp>
          <p:nvSpPr>
            <p:cNvPr id="116" name="Google Shape;116;p13"/>
            <p:cNvSpPr/>
            <p:nvPr/>
          </p:nvSpPr>
          <p:spPr>
            <a:xfrm rot="-635440">
              <a:off x="7267804" y="596339"/>
              <a:ext cx="2039138" cy="2194438"/>
            </a:xfrm>
            <a:prstGeom prst="ellipse">
              <a:avLst/>
            </a:prstGeom>
            <a:solidFill>
              <a:srgbClr val="FFD5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Century Gothic"/>
                <a:buNone/>
              </a:pPr>
              <a:r>
                <a:rPr lang="en-US" sz="1600" b="0" i="0" u="none" strike="noStrike" cap="none" dirty="0">
                  <a:solidFill>
                    <a:schemeClr val="dk1"/>
                  </a:solidFill>
                  <a:latin typeface="Century Gothic"/>
                  <a:ea typeface="Century Gothic"/>
                  <a:cs typeface="Century Gothic"/>
                  <a:sym typeface="Century Gothic"/>
                </a:rPr>
                <a:t>SIM</a:t>
              </a:r>
              <a:endParaRPr dirty="0"/>
            </a:p>
            <a:p>
              <a:pPr marL="0" marR="0" lvl="0" indent="0" algn="ctr" rtl="0">
                <a:lnSpc>
                  <a:spcPct val="100000"/>
                </a:lnSpc>
                <a:spcBef>
                  <a:spcPts val="0"/>
                </a:spcBef>
                <a:spcAft>
                  <a:spcPts val="0"/>
                </a:spcAft>
                <a:buClr>
                  <a:schemeClr val="dk1"/>
                </a:buClr>
                <a:buSzPts val="1600"/>
                <a:buFont typeface="Century Gothic"/>
                <a:buNone/>
              </a:pPr>
              <a:r>
                <a:rPr lang="en-US" sz="1600" b="0" i="0" u="none" strike="noStrike" cap="none" dirty="0">
                  <a:solidFill>
                    <a:schemeClr val="dk1"/>
                  </a:solidFill>
                  <a:latin typeface="Century Gothic"/>
                  <a:ea typeface="Century Gothic"/>
                  <a:cs typeface="Century Gothic"/>
                  <a:sym typeface="Century Gothic"/>
                </a:rPr>
                <a:t>Content </a:t>
              </a:r>
              <a:endParaRPr dirty="0"/>
            </a:p>
            <a:p>
              <a:pPr marL="0" marR="0" lvl="0" indent="0" algn="ctr" rtl="0">
                <a:lnSpc>
                  <a:spcPct val="100000"/>
                </a:lnSpc>
                <a:spcBef>
                  <a:spcPts val="0"/>
                </a:spcBef>
                <a:spcAft>
                  <a:spcPts val="0"/>
                </a:spcAft>
                <a:buClr>
                  <a:schemeClr val="dk1"/>
                </a:buClr>
                <a:buSzPts val="1600"/>
                <a:buFont typeface="Century Gothic"/>
                <a:buNone/>
              </a:pPr>
              <a:r>
                <a:rPr lang="en-US" b="0" i="0" u="none" strike="noStrike" cap="none" dirty="0">
                  <a:solidFill>
                    <a:schemeClr val="dk1"/>
                  </a:solidFill>
                  <a:latin typeface="Century Gothic"/>
                  <a:ea typeface="Century Gothic"/>
                  <a:cs typeface="Century Gothic"/>
                  <a:sym typeface="Century Gothic"/>
                </a:rPr>
                <a:t>Enhancement</a:t>
              </a:r>
              <a:endParaRPr sz="1200" dirty="0"/>
            </a:p>
            <a:p>
              <a:pPr marL="0" marR="0" lvl="0" indent="0" algn="ctr" rtl="0">
                <a:lnSpc>
                  <a:spcPct val="100000"/>
                </a:lnSpc>
                <a:spcBef>
                  <a:spcPts val="0"/>
                </a:spcBef>
                <a:spcAft>
                  <a:spcPts val="0"/>
                </a:spcAft>
                <a:buClr>
                  <a:schemeClr val="dk1"/>
                </a:buClr>
                <a:buSzPts val="1600"/>
                <a:buFont typeface="Century Gothic"/>
                <a:buNone/>
              </a:pPr>
              <a:r>
                <a:rPr lang="en-US" sz="1600" b="0" i="0" u="none" strike="noStrike" cap="none" dirty="0">
                  <a:solidFill>
                    <a:schemeClr val="dk1"/>
                  </a:solidFill>
                  <a:latin typeface="Century Gothic"/>
                  <a:ea typeface="Century Gothic"/>
                  <a:cs typeface="Century Gothic"/>
                  <a:sym typeface="Century Gothic"/>
                </a:rPr>
                <a:t>Routines</a:t>
              </a:r>
              <a:endParaRPr sz="1400" b="0" i="0" u="none" strike="noStrike" cap="none" dirty="0">
                <a:solidFill>
                  <a:schemeClr val="dk1"/>
                </a:solidFill>
                <a:latin typeface="Century Gothic"/>
                <a:ea typeface="Century Gothic"/>
                <a:cs typeface="Century Gothic"/>
                <a:sym typeface="Century Gothic"/>
              </a:endParaRPr>
            </a:p>
          </p:txBody>
        </p:sp>
        <p:sp>
          <p:nvSpPr>
            <p:cNvPr id="118" name="Google Shape;118;p13"/>
            <p:cNvSpPr/>
            <p:nvPr/>
          </p:nvSpPr>
          <p:spPr>
            <a:xfrm rot="-1061607">
              <a:off x="1508168" y="2876346"/>
              <a:ext cx="332509" cy="362649"/>
            </a:xfrm>
            <a:prstGeom prst="triangl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20" name="Google Shape;120;p13"/>
            <p:cNvSpPr/>
            <p:nvPr/>
          </p:nvSpPr>
          <p:spPr>
            <a:xfrm>
              <a:off x="5715582" y="2857277"/>
              <a:ext cx="332509" cy="362649"/>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21" name="Google Shape;121;p13"/>
            <p:cNvSpPr/>
            <p:nvPr/>
          </p:nvSpPr>
          <p:spPr>
            <a:xfrm rot="-539787">
              <a:off x="8195722" y="2647504"/>
              <a:ext cx="332509" cy="362649"/>
            </a:xfrm>
            <a:prstGeom prst="triangle">
              <a:avLst>
                <a:gd name="adj" fmla="val 50000"/>
              </a:avLst>
            </a:prstGeom>
            <a:solidFill>
              <a:srgbClr val="FFD5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22" name="Google Shape;122;p13"/>
            <p:cNvSpPr/>
            <p:nvPr/>
          </p:nvSpPr>
          <p:spPr>
            <a:xfrm rot="363530">
              <a:off x="3365345" y="2557501"/>
              <a:ext cx="332509" cy="362649"/>
            </a:xfrm>
            <a:prstGeom prst="triangle">
              <a:avLst>
                <a:gd name="adj" fmla="val 50000"/>
              </a:avLst>
            </a:prstGeom>
            <a:solidFill>
              <a:srgbClr val="D76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23" name="Google Shape;123;p13"/>
            <p:cNvSpPr/>
            <p:nvPr/>
          </p:nvSpPr>
          <p:spPr>
            <a:xfrm>
              <a:off x="1555668" y="3230088"/>
              <a:ext cx="1294410" cy="2542827"/>
            </a:xfrm>
            <a:custGeom>
              <a:avLst/>
              <a:gdLst/>
              <a:ahLst/>
              <a:cxnLst/>
              <a:rect l="l" t="t" r="r" b="b"/>
              <a:pathLst>
                <a:path w="1294410" h="2542827" extrusionOk="0">
                  <a:moveTo>
                    <a:pt x="178129" y="0"/>
                  </a:moveTo>
                  <a:cubicBezTo>
                    <a:pt x="190004" y="27709"/>
                    <a:pt x="200273" y="56164"/>
                    <a:pt x="213755" y="83128"/>
                  </a:cubicBezTo>
                  <a:cubicBezTo>
                    <a:pt x="220138" y="95894"/>
                    <a:pt x="231123" y="105988"/>
                    <a:pt x="237506" y="118754"/>
                  </a:cubicBezTo>
                  <a:cubicBezTo>
                    <a:pt x="286672" y="217086"/>
                    <a:pt x="205065" y="87906"/>
                    <a:pt x="273132" y="190006"/>
                  </a:cubicBezTo>
                  <a:cubicBezTo>
                    <a:pt x="277090" y="201881"/>
                    <a:pt x="281568" y="213595"/>
                    <a:pt x="285007" y="225631"/>
                  </a:cubicBezTo>
                  <a:cubicBezTo>
                    <a:pt x="296190" y="264770"/>
                    <a:pt x="300594" y="291686"/>
                    <a:pt x="308758" y="332509"/>
                  </a:cubicBezTo>
                  <a:cubicBezTo>
                    <a:pt x="304800" y="399803"/>
                    <a:pt x="306883" y="467726"/>
                    <a:pt x="296883" y="534390"/>
                  </a:cubicBezTo>
                  <a:cubicBezTo>
                    <a:pt x="294766" y="548505"/>
                    <a:pt x="278929" y="556974"/>
                    <a:pt x="273132" y="570016"/>
                  </a:cubicBezTo>
                  <a:cubicBezTo>
                    <a:pt x="262964" y="592894"/>
                    <a:pt x="257298" y="617517"/>
                    <a:pt x="249381" y="641268"/>
                  </a:cubicBezTo>
                  <a:cubicBezTo>
                    <a:pt x="245423" y="653143"/>
                    <a:pt x="244450" y="666479"/>
                    <a:pt x="237506" y="676894"/>
                  </a:cubicBezTo>
                  <a:lnTo>
                    <a:pt x="190005" y="748146"/>
                  </a:lnTo>
                  <a:cubicBezTo>
                    <a:pt x="174987" y="808216"/>
                    <a:pt x="180062" y="802512"/>
                    <a:pt x="142503" y="866899"/>
                  </a:cubicBezTo>
                  <a:cubicBezTo>
                    <a:pt x="128120" y="891555"/>
                    <a:pt x="95002" y="938151"/>
                    <a:pt x="95002" y="938151"/>
                  </a:cubicBezTo>
                  <a:cubicBezTo>
                    <a:pt x="91044" y="953985"/>
                    <a:pt x="89556" y="970651"/>
                    <a:pt x="83127" y="985652"/>
                  </a:cubicBezTo>
                  <a:cubicBezTo>
                    <a:pt x="77505" y="998770"/>
                    <a:pt x="64253" y="1007865"/>
                    <a:pt x="59376" y="1021278"/>
                  </a:cubicBezTo>
                  <a:cubicBezTo>
                    <a:pt x="48221" y="1051955"/>
                    <a:pt x="43543" y="1084613"/>
                    <a:pt x="35626" y="1116281"/>
                  </a:cubicBezTo>
                  <a:cubicBezTo>
                    <a:pt x="31668" y="1132115"/>
                    <a:pt x="26951" y="1147778"/>
                    <a:pt x="23750" y="1163782"/>
                  </a:cubicBezTo>
                  <a:cubicBezTo>
                    <a:pt x="8674" y="1239163"/>
                    <a:pt x="16770" y="1203577"/>
                    <a:pt x="0" y="1270660"/>
                  </a:cubicBezTo>
                  <a:cubicBezTo>
                    <a:pt x="7917" y="1413164"/>
                    <a:pt x="9549" y="1556157"/>
                    <a:pt x="23750" y="1698172"/>
                  </a:cubicBezTo>
                  <a:cubicBezTo>
                    <a:pt x="25511" y="1715787"/>
                    <a:pt x="38718" y="1730303"/>
                    <a:pt x="47501" y="1745673"/>
                  </a:cubicBezTo>
                  <a:cubicBezTo>
                    <a:pt x="54582" y="1758065"/>
                    <a:pt x="62114" y="1770335"/>
                    <a:pt x="71251" y="1781299"/>
                  </a:cubicBezTo>
                  <a:cubicBezTo>
                    <a:pt x="96184" y="1811219"/>
                    <a:pt x="153905" y="1856923"/>
                    <a:pt x="178129" y="1876302"/>
                  </a:cubicBezTo>
                  <a:cubicBezTo>
                    <a:pt x="229482" y="1917384"/>
                    <a:pt x="210752" y="1906969"/>
                    <a:pt x="261257" y="1923803"/>
                  </a:cubicBezTo>
                  <a:cubicBezTo>
                    <a:pt x="383564" y="2015534"/>
                    <a:pt x="228179" y="1905426"/>
                    <a:pt x="368135" y="1983180"/>
                  </a:cubicBezTo>
                  <a:cubicBezTo>
                    <a:pt x="385436" y="1992792"/>
                    <a:pt x="398987" y="2008103"/>
                    <a:pt x="415636" y="2018806"/>
                  </a:cubicBezTo>
                  <a:cubicBezTo>
                    <a:pt x="454467" y="2043769"/>
                    <a:pt x="501747" y="2057415"/>
                    <a:pt x="534389" y="2090057"/>
                  </a:cubicBezTo>
                  <a:cubicBezTo>
                    <a:pt x="554181" y="2109849"/>
                    <a:pt x="572846" y="2130838"/>
                    <a:pt x="593766" y="2149434"/>
                  </a:cubicBezTo>
                  <a:cubicBezTo>
                    <a:pt x="677307" y="2223693"/>
                    <a:pt x="607971" y="2140180"/>
                    <a:pt x="700644" y="2244437"/>
                  </a:cubicBezTo>
                  <a:cubicBezTo>
                    <a:pt x="713793" y="2259230"/>
                    <a:pt x="723121" y="2277145"/>
                    <a:pt x="736270" y="2291938"/>
                  </a:cubicBezTo>
                  <a:cubicBezTo>
                    <a:pt x="754866" y="2312858"/>
                    <a:pt x="777214" y="2330250"/>
                    <a:pt x="795646" y="2351315"/>
                  </a:cubicBezTo>
                  <a:cubicBezTo>
                    <a:pt x="816505" y="2375155"/>
                    <a:pt x="837436" y="2424821"/>
                    <a:pt x="855023" y="2446317"/>
                  </a:cubicBezTo>
                  <a:cubicBezTo>
                    <a:pt x="876293" y="2472313"/>
                    <a:pt x="894410" y="2506948"/>
                    <a:pt x="926275" y="2517569"/>
                  </a:cubicBezTo>
                  <a:cubicBezTo>
                    <a:pt x="944444" y="2523625"/>
                    <a:pt x="992706" y="2540724"/>
                    <a:pt x="1009402" y="2541320"/>
                  </a:cubicBezTo>
                  <a:cubicBezTo>
                    <a:pt x="1104344" y="2544711"/>
                    <a:pt x="1199407" y="2541320"/>
                    <a:pt x="1294410" y="254132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24" name="Google Shape;124;p13"/>
            <p:cNvSpPr/>
            <p:nvPr/>
          </p:nvSpPr>
          <p:spPr>
            <a:xfrm>
              <a:off x="3111335" y="2921330"/>
              <a:ext cx="534390" cy="3158836"/>
            </a:xfrm>
            <a:custGeom>
              <a:avLst/>
              <a:gdLst/>
              <a:ahLst/>
              <a:cxnLst/>
              <a:rect l="l" t="t" r="r" b="b"/>
              <a:pathLst>
                <a:path w="534390" h="3158836" extrusionOk="0">
                  <a:moveTo>
                    <a:pt x="391886" y="0"/>
                  </a:moveTo>
                  <a:cubicBezTo>
                    <a:pt x="340268" y="206468"/>
                    <a:pt x="395518" y="14668"/>
                    <a:pt x="344384" y="142504"/>
                  </a:cubicBezTo>
                  <a:cubicBezTo>
                    <a:pt x="335086" y="165749"/>
                    <a:pt x="328551" y="190005"/>
                    <a:pt x="320634" y="213756"/>
                  </a:cubicBezTo>
                  <a:cubicBezTo>
                    <a:pt x="316676" y="225631"/>
                    <a:pt x="314357" y="238186"/>
                    <a:pt x="308759" y="249382"/>
                  </a:cubicBezTo>
                  <a:cubicBezTo>
                    <a:pt x="300842" y="265216"/>
                    <a:pt x="291058" y="280246"/>
                    <a:pt x="285008" y="296883"/>
                  </a:cubicBezTo>
                  <a:cubicBezTo>
                    <a:pt x="275160" y="323966"/>
                    <a:pt x="268839" y="352208"/>
                    <a:pt x="261257" y="380010"/>
                  </a:cubicBezTo>
                  <a:cubicBezTo>
                    <a:pt x="256963" y="395756"/>
                    <a:pt x="255113" y="412230"/>
                    <a:pt x="249382" y="427512"/>
                  </a:cubicBezTo>
                  <a:cubicBezTo>
                    <a:pt x="243166" y="444088"/>
                    <a:pt x="233548" y="459179"/>
                    <a:pt x="225631" y="475013"/>
                  </a:cubicBezTo>
                  <a:cubicBezTo>
                    <a:pt x="197587" y="587189"/>
                    <a:pt x="216479" y="540819"/>
                    <a:pt x="178130" y="617517"/>
                  </a:cubicBezTo>
                  <a:cubicBezTo>
                    <a:pt x="174172" y="637309"/>
                    <a:pt x="173342" y="657994"/>
                    <a:pt x="166255" y="676893"/>
                  </a:cubicBezTo>
                  <a:cubicBezTo>
                    <a:pt x="161244" y="690257"/>
                    <a:pt x="147515" y="699155"/>
                    <a:pt x="142504" y="712519"/>
                  </a:cubicBezTo>
                  <a:cubicBezTo>
                    <a:pt x="73444" y="896678"/>
                    <a:pt x="186765" y="659627"/>
                    <a:pt x="106878" y="819397"/>
                  </a:cubicBezTo>
                  <a:cubicBezTo>
                    <a:pt x="102920" y="835231"/>
                    <a:pt x="98544" y="850966"/>
                    <a:pt x="95003" y="866899"/>
                  </a:cubicBezTo>
                  <a:cubicBezTo>
                    <a:pt x="90624" y="886602"/>
                    <a:pt x="88927" y="906942"/>
                    <a:pt x="83127" y="926275"/>
                  </a:cubicBezTo>
                  <a:cubicBezTo>
                    <a:pt x="45822" y="1050626"/>
                    <a:pt x="70285" y="926828"/>
                    <a:pt x="47501" y="1033153"/>
                  </a:cubicBezTo>
                  <a:cubicBezTo>
                    <a:pt x="39043" y="1072625"/>
                    <a:pt x="31668" y="1112322"/>
                    <a:pt x="23751" y="1151906"/>
                  </a:cubicBezTo>
                  <a:lnTo>
                    <a:pt x="11875" y="1211283"/>
                  </a:lnTo>
                  <a:cubicBezTo>
                    <a:pt x="7917" y="1250867"/>
                    <a:pt x="0" y="1290254"/>
                    <a:pt x="0" y="1330036"/>
                  </a:cubicBezTo>
                  <a:cubicBezTo>
                    <a:pt x="0" y="1436987"/>
                    <a:pt x="4989" y="1543941"/>
                    <a:pt x="11875" y="1650670"/>
                  </a:cubicBezTo>
                  <a:cubicBezTo>
                    <a:pt x="14000" y="1683609"/>
                    <a:pt x="31686" y="1717996"/>
                    <a:pt x="47501" y="1745673"/>
                  </a:cubicBezTo>
                  <a:cubicBezTo>
                    <a:pt x="54582" y="1758065"/>
                    <a:pt x="61964" y="1770463"/>
                    <a:pt x="71252" y="1781299"/>
                  </a:cubicBezTo>
                  <a:cubicBezTo>
                    <a:pt x="85825" y="1798300"/>
                    <a:pt x="105318" y="1810886"/>
                    <a:pt x="118753" y="1828800"/>
                  </a:cubicBezTo>
                  <a:cubicBezTo>
                    <a:pt x="129375" y="1842962"/>
                    <a:pt x="130983" y="1862860"/>
                    <a:pt x="142504" y="1876301"/>
                  </a:cubicBezTo>
                  <a:cubicBezTo>
                    <a:pt x="155385" y="1891328"/>
                    <a:pt x="174978" y="1899046"/>
                    <a:pt x="190005" y="1911927"/>
                  </a:cubicBezTo>
                  <a:cubicBezTo>
                    <a:pt x="305778" y="2011161"/>
                    <a:pt x="134234" y="1879007"/>
                    <a:pt x="273133" y="1983179"/>
                  </a:cubicBezTo>
                  <a:cubicBezTo>
                    <a:pt x="281050" y="1999013"/>
                    <a:pt x="285550" y="2017080"/>
                    <a:pt x="296883" y="2030680"/>
                  </a:cubicBezTo>
                  <a:cubicBezTo>
                    <a:pt x="306020" y="2041644"/>
                    <a:pt x="322417" y="2044339"/>
                    <a:pt x="332509" y="2054431"/>
                  </a:cubicBezTo>
                  <a:cubicBezTo>
                    <a:pt x="346504" y="2068426"/>
                    <a:pt x="356785" y="2085718"/>
                    <a:pt x="368135" y="2101932"/>
                  </a:cubicBezTo>
                  <a:cubicBezTo>
                    <a:pt x="384504" y="2125317"/>
                    <a:pt x="399802" y="2149433"/>
                    <a:pt x="415636" y="2173184"/>
                  </a:cubicBezTo>
                  <a:lnTo>
                    <a:pt x="439387" y="2208810"/>
                  </a:lnTo>
                  <a:cubicBezTo>
                    <a:pt x="443345" y="2224644"/>
                    <a:pt x="444833" y="2241310"/>
                    <a:pt x="451262" y="2256312"/>
                  </a:cubicBezTo>
                  <a:cubicBezTo>
                    <a:pt x="456884" y="2269430"/>
                    <a:pt x="470912" y="2278267"/>
                    <a:pt x="475013" y="2291938"/>
                  </a:cubicBezTo>
                  <a:cubicBezTo>
                    <a:pt x="483056" y="2318748"/>
                    <a:pt x="482286" y="2347456"/>
                    <a:pt x="486888" y="2375065"/>
                  </a:cubicBezTo>
                  <a:cubicBezTo>
                    <a:pt x="490206" y="2394974"/>
                    <a:pt x="495153" y="2414583"/>
                    <a:pt x="498764" y="2434441"/>
                  </a:cubicBezTo>
                  <a:cubicBezTo>
                    <a:pt x="529167" y="2601654"/>
                    <a:pt x="493167" y="2418330"/>
                    <a:pt x="522514" y="2565070"/>
                  </a:cubicBezTo>
                  <a:cubicBezTo>
                    <a:pt x="518556" y="2608613"/>
                    <a:pt x="522976" y="2653753"/>
                    <a:pt x="510639" y="2695699"/>
                  </a:cubicBezTo>
                  <a:cubicBezTo>
                    <a:pt x="502585" y="2723084"/>
                    <a:pt x="463138" y="2766951"/>
                    <a:pt x="463138" y="2766951"/>
                  </a:cubicBezTo>
                  <a:cubicBezTo>
                    <a:pt x="467096" y="2790701"/>
                    <a:pt x="469790" y="2814697"/>
                    <a:pt x="475013" y="2838202"/>
                  </a:cubicBezTo>
                  <a:cubicBezTo>
                    <a:pt x="477728" y="2850422"/>
                    <a:pt x="483449" y="2861792"/>
                    <a:pt x="486888" y="2873828"/>
                  </a:cubicBezTo>
                  <a:cubicBezTo>
                    <a:pt x="491372" y="2889521"/>
                    <a:pt x="494280" y="2905637"/>
                    <a:pt x="498764" y="2921330"/>
                  </a:cubicBezTo>
                  <a:cubicBezTo>
                    <a:pt x="510689" y="2963066"/>
                    <a:pt x="534390" y="3009631"/>
                    <a:pt x="534390" y="3051958"/>
                  </a:cubicBezTo>
                  <a:lnTo>
                    <a:pt x="534390" y="3158836"/>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25" name="Google Shape;125;p13"/>
            <p:cNvSpPr/>
            <p:nvPr/>
          </p:nvSpPr>
          <p:spPr>
            <a:xfrm>
              <a:off x="5672616" y="3230088"/>
              <a:ext cx="193794" cy="3218213"/>
            </a:xfrm>
            <a:custGeom>
              <a:avLst/>
              <a:gdLst/>
              <a:ahLst/>
              <a:cxnLst/>
              <a:rect l="l" t="t" r="r" b="b"/>
              <a:pathLst>
                <a:path w="193794" h="3218213" extrusionOk="0">
                  <a:moveTo>
                    <a:pt x="193794" y="0"/>
                  </a:moveTo>
                  <a:cubicBezTo>
                    <a:pt x="189836" y="166255"/>
                    <a:pt x="192981" y="332831"/>
                    <a:pt x="181919" y="498764"/>
                  </a:cubicBezTo>
                  <a:cubicBezTo>
                    <a:pt x="177114" y="570839"/>
                    <a:pt x="156508" y="641011"/>
                    <a:pt x="146293" y="712520"/>
                  </a:cubicBezTo>
                  <a:cubicBezTo>
                    <a:pt x="142335" y="740229"/>
                    <a:pt x="138117" y="767902"/>
                    <a:pt x="134418" y="795647"/>
                  </a:cubicBezTo>
                  <a:cubicBezTo>
                    <a:pt x="130200" y="827281"/>
                    <a:pt x="128423" y="859282"/>
                    <a:pt x="122542" y="890650"/>
                  </a:cubicBezTo>
                  <a:cubicBezTo>
                    <a:pt x="116526" y="922733"/>
                    <a:pt x="103682" y="953378"/>
                    <a:pt x="98792" y="985652"/>
                  </a:cubicBezTo>
                  <a:cubicBezTo>
                    <a:pt x="83861" y="1084198"/>
                    <a:pt x="69384" y="1183058"/>
                    <a:pt x="63166" y="1282535"/>
                  </a:cubicBezTo>
                  <a:cubicBezTo>
                    <a:pt x="49544" y="1500477"/>
                    <a:pt x="60264" y="1409720"/>
                    <a:pt x="39415" y="1555668"/>
                  </a:cubicBezTo>
                  <a:cubicBezTo>
                    <a:pt x="35457" y="1638795"/>
                    <a:pt x="27540" y="1721828"/>
                    <a:pt x="27540" y="1805050"/>
                  </a:cubicBezTo>
                  <a:cubicBezTo>
                    <a:pt x="27540" y="2052894"/>
                    <a:pt x="54614" y="2066790"/>
                    <a:pt x="27540" y="2256312"/>
                  </a:cubicBezTo>
                  <a:cubicBezTo>
                    <a:pt x="25770" y="2268704"/>
                    <a:pt x="19623" y="2280063"/>
                    <a:pt x="15665" y="2291938"/>
                  </a:cubicBezTo>
                  <a:cubicBezTo>
                    <a:pt x="-1774" y="2431446"/>
                    <a:pt x="-8408" y="2439888"/>
                    <a:pt x="15665" y="2624447"/>
                  </a:cubicBezTo>
                  <a:cubicBezTo>
                    <a:pt x="18145" y="2643461"/>
                    <a:pt x="65313" y="2685971"/>
                    <a:pt x="75041" y="2695699"/>
                  </a:cubicBezTo>
                  <a:cubicBezTo>
                    <a:pt x="115772" y="2817892"/>
                    <a:pt x="111939" y="2776989"/>
                    <a:pt x="86916" y="2968831"/>
                  </a:cubicBezTo>
                  <a:cubicBezTo>
                    <a:pt x="83678" y="2993656"/>
                    <a:pt x="68076" y="3015534"/>
                    <a:pt x="63166" y="3040083"/>
                  </a:cubicBezTo>
                  <a:cubicBezTo>
                    <a:pt x="59207" y="3059875"/>
                    <a:pt x="55669" y="3079756"/>
                    <a:pt x="51290" y="3099460"/>
                  </a:cubicBezTo>
                  <a:cubicBezTo>
                    <a:pt x="47749" y="3115392"/>
                    <a:pt x="41039" y="3130721"/>
                    <a:pt x="39415" y="3146961"/>
                  </a:cubicBezTo>
                  <a:cubicBezTo>
                    <a:pt x="37052" y="3170594"/>
                    <a:pt x="39415" y="3194462"/>
                    <a:pt x="39415" y="3218213"/>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26" name="Google Shape;126;p13"/>
            <p:cNvSpPr/>
            <p:nvPr/>
          </p:nvSpPr>
          <p:spPr>
            <a:xfrm>
              <a:off x="7374577" y="3016332"/>
              <a:ext cx="1033153" cy="2648233"/>
            </a:xfrm>
            <a:custGeom>
              <a:avLst/>
              <a:gdLst/>
              <a:ahLst/>
              <a:cxnLst/>
              <a:rect l="l" t="t" r="r" b="b"/>
              <a:pathLst>
                <a:path w="1033153" h="2648233" extrusionOk="0">
                  <a:moveTo>
                    <a:pt x="997527" y="0"/>
                  </a:moveTo>
                  <a:cubicBezTo>
                    <a:pt x="1001485" y="31668"/>
                    <a:pt x="1002715" y="63797"/>
                    <a:pt x="1009402" y="95003"/>
                  </a:cubicBezTo>
                  <a:cubicBezTo>
                    <a:pt x="1014648" y="119483"/>
                    <a:pt x="1033153" y="166255"/>
                    <a:pt x="1033153" y="166255"/>
                  </a:cubicBezTo>
                  <a:cubicBezTo>
                    <a:pt x="1029195" y="213756"/>
                    <a:pt x="1032195" y="262360"/>
                    <a:pt x="1021278" y="308759"/>
                  </a:cubicBezTo>
                  <a:cubicBezTo>
                    <a:pt x="1015991" y="331227"/>
                    <a:pt x="996861" y="347959"/>
                    <a:pt x="985652" y="368136"/>
                  </a:cubicBezTo>
                  <a:cubicBezTo>
                    <a:pt x="922695" y="481457"/>
                    <a:pt x="1004206" y="342902"/>
                    <a:pt x="938150" y="475013"/>
                  </a:cubicBezTo>
                  <a:cubicBezTo>
                    <a:pt x="903457" y="544399"/>
                    <a:pt x="922421" y="476624"/>
                    <a:pt x="902524" y="546265"/>
                  </a:cubicBezTo>
                  <a:cubicBezTo>
                    <a:pt x="898040" y="561958"/>
                    <a:pt x="895133" y="578074"/>
                    <a:pt x="890649" y="593767"/>
                  </a:cubicBezTo>
                  <a:cubicBezTo>
                    <a:pt x="873793" y="652765"/>
                    <a:pt x="878969" y="610307"/>
                    <a:pt x="866898" y="688769"/>
                  </a:cubicBezTo>
                  <a:cubicBezTo>
                    <a:pt x="850271" y="796846"/>
                    <a:pt x="850813" y="851131"/>
                    <a:pt x="843148" y="973777"/>
                  </a:cubicBezTo>
                  <a:cubicBezTo>
                    <a:pt x="847106" y="1219200"/>
                    <a:pt x="847912" y="1464695"/>
                    <a:pt x="855023" y="1710047"/>
                  </a:cubicBezTo>
                  <a:cubicBezTo>
                    <a:pt x="855834" y="1738026"/>
                    <a:pt x="863199" y="1765429"/>
                    <a:pt x="866898" y="1793174"/>
                  </a:cubicBezTo>
                  <a:cubicBezTo>
                    <a:pt x="870130" y="1817414"/>
                    <a:pt x="879566" y="1914304"/>
                    <a:pt x="890649" y="1947554"/>
                  </a:cubicBezTo>
                  <a:cubicBezTo>
                    <a:pt x="896247" y="1964348"/>
                    <a:pt x="907427" y="1978784"/>
                    <a:pt x="914400" y="1995055"/>
                  </a:cubicBezTo>
                  <a:cubicBezTo>
                    <a:pt x="943900" y="2063889"/>
                    <a:pt x="904381" y="1997840"/>
                    <a:pt x="950026" y="2066307"/>
                  </a:cubicBezTo>
                  <a:cubicBezTo>
                    <a:pt x="953984" y="2078182"/>
                    <a:pt x="956303" y="2090737"/>
                    <a:pt x="961901" y="2101933"/>
                  </a:cubicBezTo>
                  <a:cubicBezTo>
                    <a:pt x="968284" y="2114699"/>
                    <a:pt x="984076" y="2123374"/>
                    <a:pt x="985652" y="2137559"/>
                  </a:cubicBezTo>
                  <a:cubicBezTo>
                    <a:pt x="989294" y="2170339"/>
                    <a:pt x="963172" y="2267764"/>
                    <a:pt x="926275" y="2280063"/>
                  </a:cubicBezTo>
                  <a:lnTo>
                    <a:pt x="890649" y="2291938"/>
                  </a:lnTo>
                  <a:cubicBezTo>
                    <a:pt x="763333" y="2376816"/>
                    <a:pt x="956563" y="2244631"/>
                    <a:pt x="819397" y="2351315"/>
                  </a:cubicBezTo>
                  <a:cubicBezTo>
                    <a:pt x="796865" y="2368840"/>
                    <a:pt x="768329" y="2378632"/>
                    <a:pt x="748145" y="2398816"/>
                  </a:cubicBezTo>
                  <a:cubicBezTo>
                    <a:pt x="715398" y="2431563"/>
                    <a:pt x="715469" y="2436150"/>
                    <a:pt x="676893" y="2458193"/>
                  </a:cubicBezTo>
                  <a:cubicBezTo>
                    <a:pt x="661523" y="2466976"/>
                    <a:pt x="644762" y="2473160"/>
                    <a:pt x="629392" y="2481943"/>
                  </a:cubicBezTo>
                  <a:cubicBezTo>
                    <a:pt x="617000" y="2489024"/>
                    <a:pt x="606532" y="2499311"/>
                    <a:pt x="593766" y="2505694"/>
                  </a:cubicBezTo>
                  <a:cubicBezTo>
                    <a:pt x="582570" y="2511292"/>
                    <a:pt x="569646" y="2512638"/>
                    <a:pt x="558140" y="2517569"/>
                  </a:cubicBezTo>
                  <a:cubicBezTo>
                    <a:pt x="541869" y="2524542"/>
                    <a:pt x="526910" y="2534347"/>
                    <a:pt x="510639" y="2541320"/>
                  </a:cubicBezTo>
                  <a:cubicBezTo>
                    <a:pt x="482173" y="2553520"/>
                    <a:pt x="457633" y="2556465"/>
                    <a:pt x="427511" y="2565071"/>
                  </a:cubicBezTo>
                  <a:cubicBezTo>
                    <a:pt x="415475" y="2568510"/>
                    <a:pt x="403962" y="2573652"/>
                    <a:pt x="391885" y="2576946"/>
                  </a:cubicBezTo>
                  <a:cubicBezTo>
                    <a:pt x="340466" y="2590969"/>
                    <a:pt x="289833" y="2603338"/>
                    <a:pt x="237506" y="2612572"/>
                  </a:cubicBezTo>
                  <a:lnTo>
                    <a:pt x="95002" y="2636323"/>
                  </a:lnTo>
                  <a:cubicBezTo>
                    <a:pt x="15943" y="2649499"/>
                    <a:pt x="47828" y="2648198"/>
                    <a:pt x="0" y="2648198"/>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9" name="Footer Placeholder 2">
            <a:extLst>
              <a:ext uri="{FF2B5EF4-FFF2-40B4-BE49-F238E27FC236}">
                <a16:creationId xmlns:a16="http://schemas.microsoft.com/office/drawing/2014/main" id="{157FAA54-24D5-414B-B98A-A4688D1740E7}"/>
              </a:ext>
            </a:extLst>
          </p:cNvPr>
          <p:cNvSpPr>
            <a:spLocks noGrp="1"/>
          </p:cNvSpPr>
          <p:nvPr>
            <p:ph type="ftr" sz="quarter" idx="11"/>
          </p:nvPr>
        </p:nvSpPr>
        <p:spPr>
          <a:xfrm>
            <a:off x="4165600" y="6248400"/>
            <a:ext cx="5331326" cy="457200"/>
          </a:xfrm>
        </p:spPr>
        <p:txBody>
          <a:bodyPr/>
          <a:lstStyle/>
          <a:p>
            <a:pPr>
              <a:defRPr/>
            </a:pPr>
            <a:r>
              <a:rPr lang="en-US" dirty="0"/>
              <a:t>University of Kansas Center for Research on Learning  2006</a:t>
            </a:r>
          </a:p>
        </p:txBody>
      </p:sp>
      <p:grpSp>
        <p:nvGrpSpPr>
          <p:cNvPr id="2052" name="Group 2">
            <a:extLst>
              <a:ext uri="{FF2B5EF4-FFF2-40B4-BE49-F238E27FC236}">
                <a16:creationId xmlns:a16="http://schemas.microsoft.com/office/drawing/2014/main" id="{A68F474A-A50A-0742-8781-8729B154140A}"/>
              </a:ext>
            </a:extLst>
          </p:cNvPr>
          <p:cNvGrpSpPr>
            <a:grpSpLocks/>
          </p:cNvGrpSpPr>
          <p:nvPr/>
        </p:nvGrpSpPr>
        <p:grpSpPr bwMode="auto">
          <a:xfrm>
            <a:off x="1817689" y="52388"/>
            <a:ext cx="8682037" cy="6172200"/>
            <a:chOff x="185" y="240"/>
            <a:chExt cx="5469" cy="3888"/>
          </a:xfrm>
        </p:grpSpPr>
        <p:sp>
          <p:nvSpPr>
            <p:cNvPr id="2053" name="AutoShape 3">
              <a:extLst>
                <a:ext uri="{FF2B5EF4-FFF2-40B4-BE49-F238E27FC236}">
                  <a16:creationId xmlns:a16="http://schemas.microsoft.com/office/drawing/2014/main" id="{7C9FDC8E-FF97-3640-8185-B69E8FBF2E85}"/>
                </a:ext>
              </a:extLst>
            </p:cNvPr>
            <p:cNvSpPr>
              <a:spLocks noChangeArrowheads="1"/>
            </p:cNvSpPr>
            <p:nvPr/>
          </p:nvSpPr>
          <p:spPr bwMode="auto">
            <a:xfrm>
              <a:off x="1152" y="288"/>
              <a:ext cx="3504" cy="816"/>
            </a:xfrm>
            <a:prstGeom prst="flowChartTerminator">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4" name="Rectangle 4">
              <a:extLst>
                <a:ext uri="{FF2B5EF4-FFF2-40B4-BE49-F238E27FC236}">
                  <a16:creationId xmlns:a16="http://schemas.microsoft.com/office/drawing/2014/main" id="{A5B18B54-D475-3E4E-AF74-2EEB7DF0E23E}"/>
                </a:ext>
              </a:extLst>
            </p:cNvPr>
            <p:cNvSpPr>
              <a:spLocks noChangeArrowheads="1"/>
            </p:cNvSpPr>
            <p:nvPr/>
          </p:nvSpPr>
          <p:spPr bwMode="auto">
            <a:xfrm>
              <a:off x="982" y="715"/>
              <a:ext cx="3890" cy="4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2055" name="Group 5">
              <a:extLst>
                <a:ext uri="{FF2B5EF4-FFF2-40B4-BE49-F238E27FC236}">
                  <a16:creationId xmlns:a16="http://schemas.microsoft.com/office/drawing/2014/main" id="{2F7B7E00-9F1B-0249-AC85-33A830DE8E63}"/>
                </a:ext>
              </a:extLst>
            </p:cNvPr>
            <p:cNvGrpSpPr>
              <a:grpSpLocks/>
            </p:cNvGrpSpPr>
            <p:nvPr/>
          </p:nvGrpSpPr>
          <p:grpSpPr bwMode="auto">
            <a:xfrm>
              <a:off x="243" y="1632"/>
              <a:ext cx="5304" cy="1872"/>
              <a:chOff x="232" y="1632"/>
              <a:chExt cx="5336" cy="1872"/>
            </a:xfrm>
          </p:grpSpPr>
          <p:sp>
            <p:nvSpPr>
              <p:cNvPr id="2088" name="Line 6">
                <a:extLst>
                  <a:ext uri="{FF2B5EF4-FFF2-40B4-BE49-F238E27FC236}">
                    <a16:creationId xmlns:a16="http://schemas.microsoft.com/office/drawing/2014/main" id="{3AE6F101-487D-3049-8BC6-C923C5BF25F7}"/>
                  </a:ext>
                </a:extLst>
              </p:cNvPr>
              <p:cNvSpPr>
                <a:spLocks noChangeShapeType="1"/>
              </p:cNvSpPr>
              <p:nvPr/>
            </p:nvSpPr>
            <p:spPr bwMode="auto">
              <a:xfrm>
                <a:off x="237" y="2832"/>
                <a:ext cx="53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9" name="Line 7">
                <a:extLst>
                  <a:ext uri="{FF2B5EF4-FFF2-40B4-BE49-F238E27FC236}">
                    <a16:creationId xmlns:a16="http://schemas.microsoft.com/office/drawing/2014/main" id="{FDF7817A-AFCC-4D46-9A25-7DD5F44D8A15}"/>
                  </a:ext>
                </a:extLst>
              </p:cNvPr>
              <p:cNvSpPr>
                <a:spLocks noChangeShapeType="1"/>
              </p:cNvSpPr>
              <p:nvPr/>
            </p:nvSpPr>
            <p:spPr bwMode="auto">
              <a:xfrm>
                <a:off x="239" y="3280"/>
                <a:ext cx="53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0" name="Line 8">
                <a:extLst>
                  <a:ext uri="{FF2B5EF4-FFF2-40B4-BE49-F238E27FC236}">
                    <a16:creationId xmlns:a16="http://schemas.microsoft.com/office/drawing/2014/main" id="{808DAC1C-9767-D346-9702-E074E03030FC}"/>
                  </a:ext>
                </a:extLst>
              </p:cNvPr>
              <p:cNvSpPr>
                <a:spLocks noChangeShapeType="1"/>
              </p:cNvSpPr>
              <p:nvPr/>
            </p:nvSpPr>
            <p:spPr bwMode="auto">
              <a:xfrm>
                <a:off x="240" y="3504"/>
                <a:ext cx="53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1" name="Line 9">
                <a:extLst>
                  <a:ext uri="{FF2B5EF4-FFF2-40B4-BE49-F238E27FC236}">
                    <a16:creationId xmlns:a16="http://schemas.microsoft.com/office/drawing/2014/main" id="{FFFBC333-D708-8445-A14D-30AFD5E75ED1}"/>
                  </a:ext>
                </a:extLst>
              </p:cNvPr>
              <p:cNvSpPr>
                <a:spLocks noChangeShapeType="1"/>
              </p:cNvSpPr>
              <p:nvPr/>
            </p:nvSpPr>
            <p:spPr bwMode="auto">
              <a:xfrm>
                <a:off x="238" y="3056"/>
                <a:ext cx="53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2" name="Line 10">
                <a:extLst>
                  <a:ext uri="{FF2B5EF4-FFF2-40B4-BE49-F238E27FC236}">
                    <a16:creationId xmlns:a16="http://schemas.microsoft.com/office/drawing/2014/main" id="{62960039-349B-B040-8945-F120B09B6D5A}"/>
                  </a:ext>
                </a:extLst>
              </p:cNvPr>
              <p:cNvSpPr>
                <a:spLocks noChangeShapeType="1"/>
              </p:cNvSpPr>
              <p:nvPr/>
            </p:nvSpPr>
            <p:spPr bwMode="auto">
              <a:xfrm>
                <a:off x="233" y="1632"/>
                <a:ext cx="53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3" name="Line 11">
                <a:extLst>
                  <a:ext uri="{FF2B5EF4-FFF2-40B4-BE49-F238E27FC236}">
                    <a16:creationId xmlns:a16="http://schemas.microsoft.com/office/drawing/2014/main" id="{77438463-A215-A745-BD08-8AF20F1C0BA9}"/>
                  </a:ext>
                </a:extLst>
              </p:cNvPr>
              <p:cNvSpPr>
                <a:spLocks noChangeShapeType="1"/>
              </p:cNvSpPr>
              <p:nvPr/>
            </p:nvSpPr>
            <p:spPr bwMode="auto">
              <a:xfrm>
                <a:off x="235" y="2080"/>
                <a:ext cx="53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4" name="Line 12">
                <a:extLst>
                  <a:ext uri="{FF2B5EF4-FFF2-40B4-BE49-F238E27FC236}">
                    <a16:creationId xmlns:a16="http://schemas.microsoft.com/office/drawing/2014/main" id="{857C6BA0-7D4A-1F49-AB43-14835D85932F}"/>
                  </a:ext>
                </a:extLst>
              </p:cNvPr>
              <p:cNvSpPr>
                <a:spLocks noChangeShapeType="1"/>
              </p:cNvSpPr>
              <p:nvPr/>
            </p:nvSpPr>
            <p:spPr bwMode="auto">
              <a:xfrm>
                <a:off x="236" y="2304"/>
                <a:ext cx="53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5" name="Line 13">
                <a:extLst>
                  <a:ext uri="{FF2B5EF4-FFF2-40B4-BE49-F238E27FC236}">
                    <a16:creationId xmlns:a16="http://schemas.microsoft.com/office/drawing/2014/main" id="{B888D127-2C9E-5E43-97B3-A76DDD9579DA}"/>
                  </a:ext>
                </a:extLst>
              </p:cNvPr>
              <p:cNvSpPr>
                <a:spLocks noChangeShapeType="1"/>
              </p:cNvSpPr>
              <p:nvPr/>
            </p:nvSpPr>
            <p:spPr bwMode="auto">
              <a:xfrm>
                <a:off x="234" y="1856"/>
                <a:ext cx="53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6" name="Line 14">
                <a:extLst>
                  <a:ext uri="{FF2B5EF4-FFF2-40B4-BE49-F238E27FC236}">
                    <a16:creationId xmlns:a16="http://schemas.microsoft.com/office/drawing/2014/main" id="{90DC81A3-E4CE-014B-8067-60DA82088048}"/>
                  </a:ext>
                </a:extLst>
              </p:cNvPr>
              <p:cNvSpPr>
                <a:spLocks noChangeShapeType="1"/>
              </p:cNvSpPr>
              <p:nvPr/>
            </p:nvSpPr>
            <p:spPr bwMode="auto">
              <a:xfrm>
                <a:off x="232" y="2552"/>
                <a:ext cx="53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56" name="Rectangle 15">
              <a:extLst>
                <a:ext uri="{FF2B5EF4-FFF2-40B4-BE49-F238E27FC236}">
                  <a16:creationId xmlns:a16="http://schemas.microsoft.com/office/drawing/2014/main" id="{3366B61E-54CE-8647-BE16-73106DF65BF6}"/>
                </a:ext>
              </a:extLst>
            </p:cNvPr>
            <p:cNvSpPr>
              <a:spLocks noChangeArrowheads="1"/>
            </p:cNvSpPr>
            <p:nvPr/>
          </p:nvSpPr>
          <p:spPr bwMode="auto">
            <a:xfrm>
              <a:off x="185" y="1464"/>
              <a:ext cx="146" cy="2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7" name="Rectangle 16">
              <a:extLst>
                <a:ext uri="{FF2B5EF4-FFF2-40B4-BE49-F238E27FC236}">
                  <a16:creationId xmlns:a16="http://schemas.microsoft.com/office/drawing/2014/main" id="{DA50D851-D6DD-2043-94EF-A49D579420F2}"/>
                </a:ext>
              </a:extLst>
            </p:cNvPr>
            <p:cNvSpPr>
              <a:spLocks noChangeArrowheads="1"/>
            </p:cNvSpPr>
            <p:nvPr/>
          </p:nvSpPr>
          <p:spPr bwMode="auto">
            <a:xfrm>
              <a:off x="5496" y="1424"/>
              <a:ext cx="158" cy="2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8" name="AutoShape 17">
              <a:extLst>
                <a:ext uri="{FF2B5EF4-FFF2-40B4-BE49-F238E27FC236}">
                  <a16:creationId xmlns:a16="http://schemas.microsoft.com/office/drawing/2014/main" id="{E04D519D-1886-8043-897C-18BE833D38AA}"/>
                </a:ext>
              </a:extLst>
            </p:cNvPr>
            <p:cNvSpPr>
              <a:spLocks noChangeArrowheads="1"/>
            </p:cNvSpPr>
            <p:nvPr/>
          </p:nvSpPr>
          <p:spPr bwMode="auto">
            <a:xfrm>
              <a:off x="240" y="720"/>
              <a:ext cx="5328" cy="3408"/>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9" name="Rectangle 18">
              <a:extLst>
                <a:ext uri="{FF2B5EF4-FFF2-40B4-BE49-F238E27FC236}">
                  <a16:creationId xmlns:a16="http://schemas.microsoft.com/office/drawing/2014/main" id="{FB069289-A948-5F4E-A049-CBE9B980D9B7}"/>
                </a:ext>
              </a:extLst>
            </p:cNvPr>
            <p:cNvSpPr>
              <a:spLocks noChangeArrowheads="1"/>
            </p:cNvSpPr>
            <p:nvPr/>
          </p:nvSpPr>
          <p:spPr bwMode="auto">
            <a:xfrm>
              <a:off x="280" y="2384"/>
              <a:ext cx="1752" cy="2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0" name="Rectangle 19">
              <a:extLst>
                <a:ext uri="{FF2B5EF4-FFF2-40B4-BE49-F238E27FC236}">
                  <a16:creationId xmlns:a16="http://schemas.microsoft.com/office/drawing/2014/main" id="{B71C2432-1B46-1443-B73D-06392644A15D}"/>
                </a:ext>
              </a:extLst>
            </p:cNvPr>
            <p:cNvSpPr>
              <a:spLocks noChangeArrowheads="1"/>
            </p:cNvSpPr>
            <p:nvPr/>
          </p:nvSpPr>
          <p:spPr bwMode="auto">
            <a:xfrm>
              <a:off x="542" y="1200"/>
              <a:ext cx="82" cy="82"/>
            </a:xfrm>
            <a:prstGeom prst="rect">
              <a:avLst/>
            </a:prstGeom>
            <a:solidFill>
              <a:srgbClr val="000000"/>
            </a:solidFill>
            <a:ln w="1270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1" name="Rectangle 20">
              <a:extLst>
                <a:ext uri="{FF2B5EF4-FFF2-40B4-BE49-F238E27FC236}">
                  <a16:creationId xmlns:a16="http://schemas.microsoft.com/office/drawing/2014/main" id="{D3F966E1-E372-A340-B137-2D0B3D9C7C48}"/>
                </a:ext>
              </a:extLst>
            </p:cNvPr>
            <p:cNvSpPr>
              <a:spLocks noChangeArrowheads="1"/>
            </p:cNvSpPr>
            <p:nvPr/>
          </p:nvSpPr>
          <p:spPr bwMode="auto">
            <a:xfrm>
              <a:off x="528" y="1214"/>
              <a:ext cx="82" cy="82"/>
            </a:xfrm>
            <a:prstGeom prst="rect">
              <a:avLst/>
            </a:prstGeom>
            <a:solidFill>
              <a:srgbClr val="FFFFFF"/>
            </a:solidFill>
            <a:ln w="1270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2" name="Text Box 21">
              <a:extLst>
                <a:ext uri="{FF2B5EF4-FFF2-40B4-BE49-F238E27FC236}">
                  <a16:creationId xmlns:a16="http://schemas.microsoft.com/office/drawing/2014/main" id="{3860FCC9-D74D-4F47-B616-8ED290990401}"/>
                </a:ext>
              </a:extLst>
            </p:cNvPr>
            <p:cNvSpPr txBox="1">
              <a:spLocks noChangeArrowheads="1"/>
            </p:cNvSpPr>
            <p:nvPr/>
          </p:nvSpPr>
          <p:spPr bwMode="auto">
            <a:xfrm>
              <a:off x="2597" y="288"/>
              <a:ext cx="3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00" b="1"/>
                <a:t>Term</a:t>
              </a:r>
            </a:p>
          </p:txBody>
        </p:sp>
        <p:sp>
          <p:nvSpPr>
            <p:cNvPr id="2063" name="Text Box 22">
              <a:extLst>
                <a:ext uri="{FF2B5EF4-FFF2-40B4-BE49-F238E27FC236}">
                  <a16:creationId xmlns:a16="http://schemas.microsoft.com/office/drawing/2014/main" id="{1F19BDE2-6F70-594A-ADF1-EA8DB955435C}"/>
                </a:ext>
              </a:extLst>
            </p:cNvPr>
            <p:cNvSpPr txBox="1">
              <a:spLocks noChangeArrowheads="1"/>
            </p:cNvSpPr>
            <p:nvPr/>
          </p:nvSpPr>
          <p:spPr bwMode="auto">
            <a:xfrm>
              <a:off x="2488" y="720"/>
              <a:ext cx="64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00" b="1"/>
                <a:t>Core idea</a:t>
              </a:r>
            </a:p>
          </p:txBody>
        </p:sp>
        <p:sp>
          <p:nvSpPr>
            <p:cNvPr id="2064" name="Text Box 23">
              <a:extLst>
                <a:ext uri="{FF2B5EF4-FFF2-40B4-BE49-F238E27FC236}">
                  <a16:creationId xmlns:a16="http://schemas.microsoft.com/office/drawing/2014/main" id="{76007F45-A6BB-644F-A663-3C87C89CC290}"/>
                </a:ext>
              </a:extLst>
            </p:cNvPr>
            <p:cNvSpPr txBox="1">
              <a:spLocks noChangeArrowheads="1"/>
            </p:cNvSpPr>
            <p:nvPr/>
          </p:nvSpPr>
          <p:spPr bwMode="auto">
            <a:xfrm>
              <a:off x="648" y="1152"/>
              <a:ext cx="114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00" b="1"/>
                <a:t>Use it to describe...</a:t>
              </a:r>
            </a:p>
          </p:txBody>
        </p:sp>
        <p:sp>
          <p:nvSpPr>
            <p:cNvPr id="2065" name="Text Box 24">
              <a:extLst>
                <a:ext uri="{FF2B5EF4-FFF2-40B4-BE49-F238E27FC236}">
                  <a16:creationId xmlns:a16="http://schemas.microsoft.com/office/drawing/2014/main" id="{AED1D265-C3D9-3244-BB43-70DBC8AF0D79}"/>
                </a:ext>
              </a:extLst>
            </p:cNvPr>
            <p:cNvSpPr txBox="1">
              <a:spLocks noChangeArrowheads="1"/>
            </p:cNvSpPr>
            <p:nvPr/>
          </p:nvSpPr>
          <p:spPr bwMode="auto">
            <a:xfrm>
              <a:off x="648" y="1315"/>
              <a:ext cx="8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00" b="1"/>
                <a:t>Example of...</a:t>
              </a:r>
            </a:p>
          </p:txBody>
        </p:sp>
        <p:sp>
          <p:nvSpPr>
            <p:cNvPr id="2066" name="Text Box 25">
              <a:extLst>
                <a:ext uri="{FF2B5EF4-FFF2-40B4-BE49-F238E27FC236}">
                  <a16:creationId xmlns:a16="http://schemas.microsoft.com/office/drawing/2014/main" id="{65660D56-FA88-3549-96A7-78C8DF3973EE}"/>
                </a:ext>
              </a:extLst>
            </p:cNvPr>
            <p:cNvSpPr txBox="1">
              <a:spLocks noChangeArrowheads="1"/>
            </p:cNvSpPr>
            <p:nvPr/>
          </p:nvSpPr>
          <p:spPr bwMode="auto">
            <a:xfrm>
              <a:off x="648" y="2361"/>
              <a:ext cx="135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00" b="1"/>
                <a:t>Don’t confuse it with...</a:t>
              </a:r>
            </a:p>
          </p:txBody>
        </p:sp>
        <p:sp>
          <p:nvSpPr>
            <p:cNvPr id="2067" name="Text Box 26">
              <a:extLst>
                <a:ext uri="{FF2B5EF4-FFF2-40B4-BE49-F238E27FC236}">
                  <a16:creationId xmlns:a16="http://schemas.microsoft.com/office/drawing/2014/main" id="{DE4BAB8C-A982-3144-8F6F-7F238815F290}"/>
                </a:ext>
              </a:extLst>
            </p:cNvPr>
            <p:cNvSpPr txBox="1">
              <a:spLocks noChangeArrowheads="1"/>
            </p:cNvSpPr>
            <p:nvPr/>
          </p:nvSpPr>
          <p:spPr bwMode="auto">
            <a:xfrm>
              <a:off x="648" y="2524"/>
              <a:ext cx="120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00" b="1"/>
                <a:t>Not an example of...</a:t>
              </a:r>
            </a:p>
          </p:txBody>
        </p:sp>
        <p:sp>
          <p:nvSpPr>
            <p:cNvPr id="2068" name="Text Box 27">
              <a:extLst>
                <a:ext uri="{FF2B5EF4-FFF2-40B4-BE49-F238E27FC236}">
                  <a16:creationId xmlns:a16="http://schemas.microsoft.com/office/drawing/2014/main" id="{835B633E-1723-0F41-B39E-C74552AF7146}"/>
                </a:ext>
              </a:extLst>
            </p:cNvPr>
            <p:cNvSpPr txBox="1">
              <a:spLocks noChangeArrowheads="1"/>
            </p:cNvSpPr>
            <p:nvPr/>
          </p:nvSpPr>
          <p:spPr bwMode="auto">
            <a:xfrm>
              <a:off x="648" y="3532"/>
              <a:ext cx="10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00" b="1"/>
                <a:t>Example sentence</a:t>
              </a:r>
            </a:p>
          </p:txBody>
        </p:sp>
        <p:sp>
          <p:nvSpPr>
            <p:cNvPr id="2069" name="Text Box 28">
              <a:extLst>
                <a:ext uri="{FF2B5EF4-FFF2-40B4-BE49-F238E27FC236}">
                  <a16:creationId xmlns:a16="http://schemas.microsoft.com/office/drawing/2014/main" id="{D7662F74-CD8A-DB4D-97F8-2E95B7BDA455}"/>
                </a:ext>
              </a:extLst>
            </p:cNvPr>
            <p:cNvSpPr txBox="1">
              <a:spLocks noChangeArrowheads="1"/>
            </p:cNvSpPr>
            <p:nvPr/>
          </p:nvSpPr>
          <p:spPr bwMode="auto">
            <a:xfrm>
              <a:off x="2493" y="1152"/>
              <a:ext cx="59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00" b="1"/>
                <a:t>Clarifiers</a:t>
              </a:r>
            </a:p>
          </p:txBody>
        </p:sp>
        <p:sp>
          <p:nvSpPr>
            <p:cNvPr id="2070" name="Text Box 29">
              <a:extLst>
                <a:ext uri="{FF2B5EF4-FFF2-40B4-BE49-F238E27FC236}">
                  <a16:creationId xmlns:a16="http://schemas.microsoft.com/office/drawing/2014/main" id="{77399593-C17B-924A-BF45-07F2072223F5}"/>
                </a:ext>
              </a:extLst>
            </p:cNvPr>
            <p:cNvSpPr txBox="1">
              <a:spLocks noChangeArrowheads="1"/>
            </p:cNvSpPr>
            <p:nvPr/>
          </p:nvSpPr>
          <p:spPr bwMode="auto">
            <a:xfrm>
              <a:off x="3984" y="1152"/>
              <a:ext cx="1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00" b="1"/>
                <a:t>Knowledge connections</a:t>
              </a:r>
            </a:p>
          </p:txBody>
        </p:sp>
        <p:sp>
          <p:nvSpPr>
            <p:cNvPr id="2071" name="Line 30">
              <a:extLst>
                <a:ext uri="{FF2B5EF4-FFF2-40B4-BE49-F238E27FC236}">
                  <a16:creationId xmlns:a16="http://schemas.microsoft.com/office/drawing/2014/main" id="{4C4DB72C-F020-A342-B559-0A75497B1630}"/>
                </a:ext>
              </a:extLst>
            </p:cNvPr>
            <p:cNvSpPr>
              <a:spLocks noChangeShapeType="1"/>
            </p:cNvSpPr>
            <p:nvPr/>
          </p:nvSpPr>
          <p:spPr bwMode="auto">
            <a:xfrm>
              <a:off x="240" y="1152"/>
              <a:ext cx="53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2" name="Text Box 31">
              <a:extLst>
                <a:ext uri="{FF2B5EF4-FFF2-40B4-BE49-F238E27FC236}">
                  <a16:creationId xmlns:a16="http://schemas.microsoft.com/office/drawing/2014/main" id="{CF5644BE-4D8B-5B4A-B119-7B44CEB15501}"/>
                </a:ext>
              </a:extLst>
            </p:cNvPr>
            <p:cNvSpPr txBox="1">
              <a:spLocks noChangeArrowheads="1"/>
            </p:cNvSpPr>
            <p:nvPr/>
          </p:nvSpPr>
          <p:spPr bwMode="auto">
            <a:xfrm>
              <a:off x="422" y="3496"/>
              <a:ext cx="2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sym typeface="Wingdings" pitchFamily="2" charset="2"/>
                </a:rPr>
                <a:t></a:t>
              </a:r>
            </a:p>
          </p:txBody>
        </p:sp>
        <p:sp>
          <p:nvSpPr>
            <p:cNvPr id="2073" name="Rectangle 32">
              <a:extLst>
                <a:ext uri="{FF2B5EF4-FFF2-40B4-BE49-F238E27FC236}">
                  <a16:creationId xmlns:a16="http://schemas.microsoft.com/office/drawing/2014/main" id="{D3253B1F-AE75-174E-87D3-839488996C72}"/>
                </a:ext>
              </a:extLst>
            </p:cNvPr>
            <p:cNvSpPr>
              <a:spLocks noChangeArrowheads="1"/>
            </p:cNvSpPr>
            <p:nvPr/>
          </p:nvSpPr>
          <p:spPr bwMode="auto">
            <a:xfrm>
              <a:off x="2400" y="240"/>
              <a:ext cx="2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sym typeface="Wingdings" pitchFamily="2" charset="2"/>
                </a:rPr>
                <a:t></a:t>
              </a:r>
            </a:p>
          </p:txBody>
        </p:sp>
        <p:sp>
          <p:nvSpPr>
            <p:cNvPr id="2074" name="Rectangle 33">
              <a:extLst>
                <a:ext uri="{FF2B5EF4-FFF2-40B4-BE49-F238E27FC236}">
                  <a16:creationId xmlns:a16="http://schemas.microsoft.com/office/drawing/2014/main" id="{429889A8-D669-3345-A582-84BFA9DAA36A}"/>
                </a:ext>
              </a:extLst>
            </p:cNvPr>
            <p:cNvSpPr>
              <a:spLocks noChangeArrowheads="1"/>
            </p:cNvSpPr>
            <p:nvPr/>
          </p:nvSpPr>
          <p:spPr bwMode="auto">
            <a:xfrm>
              <a:off x="2304" y="1104"/>
              <a:ext cx="2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sym typeface="Wingdings" pitchFamily="2" charset="2"/>
                </a:rPr>
                <a:t></a:t>
              </a:r>
            </a:p>
          </p:txBody>
        </p:sp>
        <p:sp>
          <p:nvSpPr>
            <p:cNvPr id="2075" name="Rectangle 34">
              <a:extLst>
                <a:ext uri="{FF2B5EF4-FFF2-40B4-BE49-F238E27FC236}">
                  <a16:creationId xmlns:a16="http://schemas.microsoft.com/office/drawing/2014/main" id="{DDEA2102-8A97-8B4E-8578-2E3F7244C62B}"/>
                </a:ext>
              </a:extLst>
            </p:cNvPr>
            <p:cNvSpPr>
              <a:spLocks noChangeArrowheads="1"/>
            </p:cNvSpPr>
            <p:nvPr/>
          </p:nvSpPr>
          <p:spPr bwMode="auto">
            <a:xfrm>
              <a:off x="2304" y="672"/>
              <a:ext cx="2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sym typeface="Wingdings" pitchFamily="2" charset="2"/>
                </a:rPr>
                <a:t></a:t>
              </a:r>
            </a:p>
          </p:txBody>
        </p:sp>
        <p:sp>
          <p:nvSpPr>
            <p:cNvPr id="2076" name="Rectangle 35">
              <a:extLst>
                <a:ext uri="{FF2B5EF4-FFF2-40B4-BE49-F238E27FC236}">
                  <a16:creationId xmlns:a16="http://schemas.microsoft.com/office/drawing/2014/main" id="{EFD43D8D-AB62-5446-B254-CD482156FD00}"/>
                </a:ext>
              </a:extLst>
            </p:cNvPr>
            <p:cNvSpPr>
              <a:spLocks noChangeArrowheads="1"/>
            </p:cNvSpPr>
            <p:nvPr/>
          </p:nvSpPr>
          <p:spPr bwMode="auto">
            <a:xfrm>
              <a:off x="3792" y="1104"/>
              <a:ext cx="2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sym typeface="Wingdings" pitchFamily="2" charset="2"/>
                </a:rPr>
                <a:t></a:t>
              </a:r>
            </a:p>
          </p:txBody>
        </p:sp>
        <p:sp>
          <p:nvSpPr>
            <p:cNvPr id="2077" name="Rectangle 36">
              <a:extLst>
                <a:ext uri="{FF2B5EF4-FFF2-40B4-BE49-F238E27FC236}">
                  <a16:creationId xmlns:a16="http://schemas.microsoft.com/office/drawing/2014/main" id="{E69780BD-CE40-F646-BADC-4F0EBBCD6872}"/>
                </a:ext>
              </a:extLst>
            </p:cNvPr>
            <p:cNvSpPr>
              <a:spLocks noChangeArrowheads="1"/>
            </p:cNvSpPr>
            <p:nvPr/>
          </p:nvSpPr>
          <p:spPr bwMode="auto">
            <a:xfrm>
              <a:off x="264" y="1168"/>
              <a:ext cx="2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sym typeface="Wingdings" pitchFamily="2" charset="2"/>
                </a:rPr>
                <a:t></a:t>
              </a:r>
            </a:p>
          </p:txBody>
        </p:sp>
        <p:sp>
          <p:nvSpPr>
            <p:cNvPr id="2078" name="Rectangle 37">
              <a:extLst>
                <a:ext uri="{FF2B5EF4-FFF2-40B4-BE49-F238E27FC236}">
                  <a16:creationId xmlns:a16="http://schemas.microsoft.com/office/drawing/2014/main" id="{C1148486-40C0-3341-A5A2-23D1281CC46C}"/>
                </a:ext>
              </a:extLst>
            </p:cNvPr>
            <p:cNvSpPr>
              <a:spLocks noChangeArrowheads="1"/>
            </p:cNvSpPr>
            <p:nvPr/>
          </p:nvSpPr>
          <p:spPr bwMode="auto">
            <a:xfrm>
              <a:off x="542" y="1352"/>
              <a:ext cx="82" cy="82"/>
            </a:xfrm>
            <a:prstGeom prst="rect">
              <a:avLst/>
            </a:prstGeom>
            <a:solidFill>
              <a:srgbClr val="000000"/>
            </a:solidFill>
            <a:ln w="1270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79" name="Rectangle 38">
              <a:extLst>
                <a:ext uri="{FF2B5EF4-FFF2-40B4-BE49-F238E27FC236}">
                  <a16:creationId xmlns:a16="http://schemas.microsoft.com/office/drawing/2014/main" id="{DC292264-CB10-0D47-AD52-01B3C51EBBFB}"/>
                </a:ext>
              </a:extLst>
            </p:cNvPr>
            <p:cNvSpPr>
              <a:spLocks noChangeArrowheads="1"/>
            </p:cNvSpPr>
            <p:nvPr/>
          </p:nvSpPr>
          <p:spPr bwMode="auto">
            <a:xfrm>
              <a:off x="528" y="1366"/>
              <a:ext cx="82" cy="82"/>
            </a:xfrm>
            <a:prstGeom prst="rect">
              <a:avLst/>
            </a:prstGeom>
            <a:solidFill>
              <a:srgbClr val="FFFFFF"/>
            </a:solidFill>
            <a:ln w="1270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80" name="Rectangle 39">
              <a:extLst>
                <a:ext uri="{FF2B5EF4-FFF2-40B4-BE49-F238E27FC236}">
                  <a16:creationId xmlns:a16="http://schemas.microsoft.com/office/drawing/2014/main" id="{7FB6063F-FA8B-414D-903D-59BD495673AB}"/>
                </a:ext>
              </a:extLst>
            </p:cNvPr>
            <p:cNvSpPr>
              <a:spLocks noChangeArrowheads="1"/>
            </p:cNvSpPr>
            <p:nvPr/>
          </p:nvSpPr>
          <p:spPr bwMode="auto">
            <a:xfrm>
              <a:off x="542" y="2400"/>
              <a:ext cx="82" cy="82"/>
            </a:xfrm>
            <a:prstGeom prst="rect">
              <a:avLst/>
            </a:prstGeom>
            <a:solidFill>
              <a:srgbClr val="000000"/>
            </a:solidFill>
            <a:ln w="1270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81" name="Rectangle 40">
              <a:extLst>
                <a:ext uri="{FF2B5EF4-FFF2-40B4-BE49-F238E27FC236}">
                  <a16:creationId xmlns:a16="http://schemas.microsoft.com/office/drawing/2014/main" id="{AA40BE92-DEDA-9248-B85B-C294EA59BD5A}"/>
                </a:ext>
              </a:extLst>
            </p:cNvPr>
            <p:cNvSpPr>
              <a:spLocks noChangeArrowheads="1"/>
            </p:cNvSpPr>
            <p:nvPr/>
          </p:nvSpPr>
          <p:spPr bwMode="auto">
            <a:xfrm>
              <a:off x="528" y="2414"/>
              <a:ext cx="82" cy="82"/>
            </a:xfrm>
            <a:prstGeom prst="rect">
              <a:avLst/>
            </a:prstGeom>
            <a:solidFill>
              <a:srgbClr val="FFFFFF"/>
            </a:solidFill>
            <a:ln w="1270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82" name="Rectangle 41">
              <a:extLst>
                <a:ext uri="{FF2B5EF4-FFF2-40B4-BE49-F238E27FC236}">
                  <a16:creationId xmlns:a16="http://schemas.microsoft.com/office/drawing/2014/main" id="{7FB292ED-8332-8448-BC94-3FA4E8701341}"/>
                </a:ext>
              </a:extLst>
            </p:cNvPr>
            <p:cNvSpPr>
              <a:spLocks noChangeArrowheads="1"/>
            </p:cNvSpPr>
            <p:nvPr/>
          </p:nvSpPr>
          <p:spPr bwMode="auto">
            <a:xfrm>
              <a:off x="542" y="2560"/>
              <a:ext cx="82" cy="82"/>
            </a:xfrm>
            <a:prstGeom prst="rect">
              <a:avLst/>
            </a:prstGeom>
            <a:solidFill>
              <a:srgbClr val="000000"/>
            </a:solidFill>
            <a:ln w="1270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83" name="Rectangle 42">
              <a:extLst>
                <a:ext uri="{FF2B5EF4-FFF2-40B4-BE49-F238E27FC236}">
                  <a16:creationId xmlns:a16="http://schemas.microsoft.com/office/drawing/2014/main" id="{71C969B5-B481-F741-9D92-021D8B3937F5}"/>
                </a:ext>
              </a:extLst>
            </p:cNvPr>
            <p:cNvSpPr>
              <a:spLocks noChangeArrowheads="1"/>
            </p:cNvSpPr>
            <p:nvPr/>
          </p:nvSpPr>
          <p:spPr bwMode="auto">
            <a:xfrm>
              <a:off x="528" y="2574"/>
              <a:ext cx="82" cy="82"/>
            </a:xfrm>
            <a:prstGeom prst="rect">
              <a:avLst/>
            </a:prstGeom>
            <a:solidFill>
              <a:srgbClr val="FFFFFF"/>
            </a:solidFill>
            <a:ln w="1270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84" name="Rectangle 43">
              <a:extLst>
                <a:ext uri="{FF2B5EF4-FFF2-40B4-BE49-F238E27FC236}">
                  <a16:creationId xmlns:a16="http://schemas.microsoft.com/office/drawing/2014/main" id="{C30F3C70-A94A-574F-98D0-F78472C5B451}"/>
                </a:ext>
              </a:extLst>
            </p:cNvPr>
            <p:cNvSpPr>
              <a:spLocks noChangeArrowheads="1"/>
            </p:cNvSpPr>
            <p:nvPr/>
          </p:nvSpPr>
          <p:spPr bwMode="auto">
            <a:xfrm>
              <a:off x="264" y="2390"/>
              <a:ext cx="2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sym typeface="Wingdings" pitchFamily="2" charset="2"/>
                </a:rPr>
                <a:t></a:t>
              </a:r>
            </a:p>
          </p:txBody>
        </p:sp>
        <p:sp>
          <p:nvSpPr>
            <p:cNvPr id="2085" name="Rectangle 44">
              <a:extLst>
                <a:ext uri="{FF2B5EF4-FFF2-40B4-BE49-F238E27FC236}">
                  <a16:creationId xmlns:a16="http://schemas.microsoft.com/office/drawing/2014/main" id="{8648AF82-7A63-044F-B120-FD65F60AB4F0}"/>
                </a:ext>
              </a:extLst>
            </p:cNvPr>
            <p:cNvSpPr>
              <a:spLocks noChangeArrowheads="1"/>
            </p:cNvSpPr>
            <p:nvPr/>
          </p:nvSpPr>
          <p:spPr bwMode="auto">
            <a:xfrm>
              <a:off x="1981" y="1576"/>
              <a:ext cx="96" cy="20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86" name="Rectangle 45">
              <a:extLst>
                <a:ext uri="{FF2B5EF4-FFF2-40B4-BE49-F238E27FC236}">
                  <a16:creationId xmlns:a16="http://schemas.microsoft.com/office/drawing/2014/main" id="{749CB55D-0691-B84A-A538-DB37C8DAA4A1}"/>
                </a:ext>
              </a:extLst>
            </p:cNvPr>
            <p:cNvSpPr>
              <a:spLocks noChangeArrowheads="1"/>
            </p:cNvSpPr>
            <p:nvPr/>
          </p:nvSpPr>
          <p:spPr bwMode="auto">
            <a:xfrm>
              <a:off x="3738" y="1512"/>
              <a:ext cx="96" cy="20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87" name="Line 46">
              <a:extLst>
                <a:ext uri="{FF2B5EF4-FFF2-40B4-BE49-F238E27FC236}">
                  <a16:creationId xmlns:a16="http://schemas.microsoft.com/office/drawing/2014/main" id="{ADD595C8-D3C8-0B41-8A59-40433027F06E}"/>
                </a:ext>
              </a:extLst>
            </p:cNvPr>
            <p:cNvSpPr>
              <a:spLocks noChangeShapeType="1"/>
            </p:cNvSpPr>
            <p:nvPr/>
          </p:nvSpPr>
          <p:spPr bwMode="auto">
            <a:xfrm>
              <a:off x="368" y="3920"/>
              <a:ext cx="50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 name="Rectangle 1">
            <a:extLst>
              <a:ext uri="{FF2B5EF4-FFF2-40B4-BE49-F238E27FC236}">
                <a16:creationId xmlns:a16="http://schemas.microsoft.com/office/drawing/2014/main" id="{4C51CC43-1FD7-014F-A69B-3044E3A83A14}"/>
              </a:ext>
            </a:extLst>
          </p:cNvPr>
          <p:cNvSpPr/>
          <p:nvPr/>
        </p:nvSpPr>
        <p:spPr>
          <a:xfrm>
            <a:off x="2431239" y="1060104"/>
            <a:ext cx="7890871" cy="400110"/>
          </a:xfrm>
          <a:prstGeom prst="rect">
            <a:avLst/>
          </a:prstGeom>
        </p:spPr>
        <p:txBody>
          <a:bodyPr wrap="square">
            <a:spAutoFit/>
          </a:bodyPr>
          <a:lstStyle/>
          <a:p>
            <a:r>
              <a:rPr lang="en-US" sz="2000" dirty="0">
                <a:solidFill>
                  <a:srgbClr val="C00000"/>
                </a:solidFill>
                <a:latin typeface="Century Gothic" panose="020B0502020202020204" pitchFamily="34" charset="0"/>
              </a:rPr>
              <a:t>vast body of scientific research on how reading instruction</a:t>
            </a:r>
          </a:p>
        </p:txBody>
      </p:sp>
      <p:sp>
        <p:nvSpPr>
          <p:cNvPr id="50" name="Rectangle 49">
            <a:extLst>
              <a:ext uri="{FF2B5EF4-FFF2-40B4-BE49-F238E27FC236}">
                <a16:creationId xmlns:a16="http://schemas.microsoft.com/office/drawing/2014/main" id="{F0521506-3F04-3D44-9AE8-79588735E492}"/>
              </a:ext>
            </a:extLst>
          </p:cNvPr>
          <p:cNvSpPr/>
          <p:nvPr/>
        </p:nvSpPr>
        <p:spPr>
          <a:xfrm>
            <a:off x="4519846" y="344489"/>
            <a:ext cx="3118161" cy="461665"/>
          </a:xfrm>
          <a:prstGeom prst="rect">
            <a:avLst/>
          </a:prstGeom>
        </p:spPr>
        <p:txBody>
          <a:bodyPr wrap="none">
            <a:spAutoFit/>
          </a:bodyPr>
          <a:lstStyle/>
          <a:p>
            <a:r>
              <a:rPr lang="en-US" sz="2400" dirty="0">
                <a:solidFill>
                  <a:srgbClr val="C00000"/>
                </a:solidFill>
                <a:latin typeface="Century Gothic" panose="020B0502020202020204" pitchFamily="34" charset="0"/>
              </a:rPr>
              <a:t>Science of Reading</a:t>
            </a:r>
          </a:p>
        </p:txBody>
      </p:sp>
      <p:sp>
        <p:nvSpPr>
          <p:cNvPr id="3" name="5-Point Star 2">
            <a:extLst>
              <a:ext uri="{FF2B5EF4-FFF2-40B4-BE49-F238E27FC236}">
                <a16:creationId xmlns:a16="http://schemas.microsoft.com/office/drawing/2014/main" id="{8A545D89-7494-9048-8251-89CE87D6D168}"/>
              </a:ext>
            </a:extLst>
          </p:cNvPr>
          <p:cNvSpPr/>
          <p:nvPr/>
        </p:nvSpPr>
        <p:spPr>
          <a:xfrm>
            <a:off x="2273050" y="1470026"/>
            <a:ext cx="352926" cy="3492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5-Point Star 51">
            <a:extLst>
              <a:ext uri="{FF2B5EF4-FFF2-40B4-BE49-F238E27FC236}">
                <a16:creationId xmlns:a16="http://schemas.microsoft.com/office/drawing/2014/main" id="{8BE240FD-AD7E-C846-8BC4-769FD15C6397}"/>
              </a:ext>
            </a:extLst>
          </p:cNvPr>
          <p:cNvSpPr/>
          <p:nvPr/>
        </p:nvSpPr>
        <p:spPr>
          <a:xfrm>
            <a:off x="2273050" y="3370766"/>
            <a:ext cx="352926" cy="3492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BF2F8A0-BBAE-3549-8165-19C2BA581282}"/>
              </a:ext>
            </a:extLst>
          </p:cNvPr>
          <p:cNvSpPr/>
          <p:nvPr/>
        </p:nvSpPr>
        <p:spPr>
          <a:xfrm>
            <a:off x="4727703" y="1951772"/>
            <a:ext cx="2948243" cy="3508653"/>
          </a:xfrm>
          <a:prstGeom prst="rect">
            <a:avLst/>
          </a:prstGeom>
        </p:spPr>
        <p:txBody>
          <a:bodyPr wrap="none">
            <a:spAutoFit/>
          </a:bodyPr>
          <a:lstStyle/>
          <a:p>
            <a:r>
              <a:rPr lang="en-US" sz="1800" dirty="0">
                <a:solidFill>
                  <a:srgbClr val="C00000"/>
                </a:solidFill>
                <a:latin typeface="Century Gothic" panose="020B0502020202020204" pitchFamily="34" charset="0"/>
              </a:rPr>
              <a:t>Simple View of Reading</a:t>
            </a:r>
          </a:p>
          <a:p>
            <a:endParaRPr lang="en-US" sz="2800" dirty="0">
              <a:solidFill>
                <a:srgbClr val="C00000"/>
              </a:solidFill>
              <a:latin typeface="Century Gothic" panose="020B0502020202020204" pitchFamily="34" charset="0"/>
            </a:endParaRPr>
          </a:p>
          <a:p>
            <a:r>
              <a:rPr lang="en-US" sz="1800" dirty="0">
                <a:solidFill>
                  <a:srgbClr val="C00000"/>
                </a:solidFill>
                <a:latin typeface="Century Gothic" panose="020B0502020202020204" pitchFamily="34" charset="0"/>
              </a:rPr>
              <a:t>Scarborough’s Rope</a:t>
            </a:r>
          </a:p>
          <a:p>
            <a:endParaRPr lang="en-US" sz="3200" dirty="0">
              <a:solidFill>
                <a:srgbClr val="C00000"/>
              </a:solidFill>
              <a:latin typeface="Century Gothic" panose="020B0502020202020204" pitchFamily="34" charset="0"/>
            </a:endParaRPr>
          </a:p>
          <a:p>
            <a:r>
              <a:rPr lang="en-US" sz="1800" dirty="0">
                <a:solidFill>
                  <a:srgbClr val="C00000"/>
                </a:solidFill>
                <a:latin typeface="Century Gothic" panose="020B0502020202020204" pitchFamily="34" charset="0"/>
              </a:rPr>
              <a:t>Components of Reading</a:t>
            </a:r>
          </a:p>
          <a:p>
            <a:endParaRPr lang="en-US" sz="1800" dirty="0">
              <a:solidFill>
                <a:srgbClr val="C00000"/>
              </a:solidFill>
              <a:latin typeface="Century Gothic" panose="020B0502020202020204" pitchFamily="34" charset="0"/>
            </a:endParaRPr>
          </a:p>
          <a:p>
            <a:endParaRPr lang="en-US" sz="1800" dirty="0">
              <a:solidFill>
                <a:srgbClr val="C00000"/>
              </a:solidFill>
              <a:latin typeface="Century Gothic" panose="020B0502020202020204" pitchFamily="34" charset="0"/>
            </a:endParaRPr>
          </a:p>
          <a:p>
            <a:r>
              <a:rPr lang="en-US" sz="1800" dirty="0">
                <a:solidFill>
                  <a:srgbClr val="C00000"/>
                </a:solidFill>
                <a:latin typeface="Century Gothic" panose="020B0502020202020204" pitchFamily="34" charset="0"/>
              </a:rPr>
              <a:t>Structure Literacy</a:t>
            </a:r>
          </a:p>
          <a:p>
            <a:endParaRPr lang="en-US" sz="1800" dirty="0">
              <a:solidFill>
                <a:srgbClr val="C00000"/>
              </a:solidFill>
              <a:latin typeface="Century Gothic" panose="020B0502020202020204" pitchFamily="34" charset="0"/>
            </a:endParaRPr>
          </a:p>
          <a:p>
            <a:r>
              <a:rPr lang="en-US" sz="1800" dirty="0">
                <a:solidFill>
                  <a:srgbClr val="C00000"/>
                </a:solidFill>
                <a:latin typeface="Century Gothic" panose="020B0502020202020204" pitchFamily="34" charset="0"/>
              </a:rPr>
              <a:t>Adolescent Literacy </a:t>
            </a:r>
          </a:p>
          <a:p>
            <a:r>
              <a:rPr lang="en-US" sz="1800" dirty="0">
                <a:solidFill>
                  <a:srgbClr val="C00000"/>
                </a:solidFill>
                <a:latin typeface="Century Gothic" panose="020B0502020202020204" pitchFamily="34" charset="0"/>
              </a:rPr>
              <a:t>Research</a:t>
            </a:r>
          </a:p>
        </p:txBody>
      </p:sp>
      <p:sp>
        <p:nvSpPr>
          <p:cNvPr id="4" name="Rounded Rectangle 3">
            <a:extLst>
              <a:ext uri="{FF2B5EF4-FFF2-40B4-BE49-F238E27FC236}">
                <a16:creationId xmlns:a16="http://schemas.microsoft.com/office/drawing/2014/main" id="{BBFF76A6-32C9-5141-9660-A2D389F4083D}"/>
              </a:ext>
            </a:extLst>
          </p:cNvPr>
          <p:cNvSpPr/>
          <p:nvPr/>
        </p:nvSpPr>
        <p:spPr>
          <a:xfrm>
            <a:off x="7458076" y="1833563"/>
            <a:ext cx="2905125" cy="36957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a:extLst>
              <a:ext uri="{FF2B5EF4-FFF2-40B4-BE49-F238E27FC236}">
                <a16:creationId xmlns:a16="http://schemas.microsoft.com/office/drawing/2014/main" id="{3359908E-8C3C-B04E-B1C5-E419F96E6310}"/>
              </a:ext>
            </a:extLst>
          </p:cNvPr>
          <p:cNvSpPr/>
          <p:nvPr/>
        </p:nvSpPr>
        <p:spPr>
          <a:xfrm rot="20498465">
            <a:off x="9984374" y="769710"/>
            <a:ext cx="1716505" cy="1182687"/>
          </a:xfrm>
          <a:prstGeom prst="lef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t>The focus of our session!</a:t>
            </a:r>
          </a:p>
        </p:txBody>
      </p:sp>
      <p:sp>
        <p:nvSpPr>
          <p:cNvPr id="57" name="Rectangle 56">
            <a:extLst>
              <a:ext uri="{FF2B5EF4-FFF2-40B4-BE49-F238E27FC236}">
                <a16:creationId xmlns:a16="http://schemas.microsoft.com/office/drawing/2014/main" id="{D8235AB6-C300-2147-B5EA-29865615158D}"/>
              </a:ext>
            </a:extLst>
          </p:cNvPr>
          <p:cNvSpPr/>
          <p:nvPr/>
        </p:nvSpPr>
        <p:spPr>
          <a:xfrm>
            <a:off x="2180230" y="1950917"/>
            <a:ext cx="2321468" cy="1384995"/>
          </a:xfrm>
          <a:prstGeom prst="rect">
            <a:avLst/>
          </a:prstGeom>
        </p:spPr>
        <p:txBody>
          <a:bodyPr wrap="none">
            <a:spAutoFit/>
          </a:bodyPr>
          <a:lstStyle/>
          <a:p>
            <a:pPr algn="ctr"/>
            <a:r>
              <a:rPr lang="en-US" sz="2000" dirty="0">
                <a:solidFill>
                  <a:srgbClr val="C00000"/>
                </a:solidFill>
                <a:latin typeface="Century Gothic" panose="020B0502020202020204" pitchFamily="34" charset="0"/>
              </a:rPr>
              <a:t>A </a:t>
            </a:r>
            <a:r>
              <a:rPr lang="en-US" sz="2000" i="1" dirty="0">
                <a:solidFill>
                  <a:srgbClr val="C00000"/>
                </a:solidFill>
                <a:latin typeface="Century Gothic" panose="020B0502020202020204" pitchFamily="34" charset="0"/>
              </a:rPr>
              <a:t>movement</a:t>
            </a:r>
          </a:p>
          <a:p>
            <a:pPr algn="ctr"/>
            <a:r>
              <a:rPr lang="en-US" sz="2400" i="1" dirty="0">
                <a:solidFill>
                  <a:srgbClr val="C00000"/>
                </a:solidFill>
                <a:latin typeface="Century Gothic" panose="020B0502020202020204" pitchFamily="34" charset="0"/>
              </a:rPr>
              <a:t>&amp;</a:t>
            </a:r>
          </a:p>
          <a:p>
            <a:pPr algn="ctr"/>
            <a:r>
              <a:rPr lang="en-US" sz="2000" dirty="0">
                <a:solidFill>
                  <a:srgbClr val="C00000"/>
                </a:solidFill>
                <a:latin typeface="Century Gothic" panose="020B0502020202020204" pitchFamily="34" charset="0"/>
              </a:rPr>
              <a:t>Addressing the</a:t>
            </a:r>
          </a:p>
          <a:p>
            <a:pPr algn="ctr"/>
            <a:r>
              <a:rPr lang="en-US" sz="2000" i="1" dirty="0">
                <a:solidFill>
                  <a:srgbClr val="C00000"/>
                </a:solidFill>
                <a:latin typeface="Century Gothic" panose="020B0502020202020204" pitchFamily="34" charset="0"/>
              </a:rPr>
              <a:t>Opportunity Gap</a:t>
            </a:r>
          </a:p>
        </p:txBody>
      </p:sp>
      <p:sp>
        <p:nvSpPr>
          <p:cNvPr id="58" name="Rectangle 57">
            <a:extLst>
              <a:ext uri="{FF2B5EF4-FFF2-40B4-BE49-F238E27FC236}">
                <a16:creationId xmlns:a16="http://schemas.microsoft.com/office/drawing/2014/main" id="{6005ACC4-65BB-0041-9C49-06EEAFFECCA7}"/>
              </a:ext>
            </a:extLst>
          </p:cNvPr>
          <p:cNvSpPr/>
          <p:nvPr/>
        </p:nvSpPr>
        <p:spPr>
          <a:xfrm>
            <a:off x="2366915" y="4228293"/>
            <a:ext cx="1973617" cy="1015663"/>
          </a:xfrm>
          <a:prstGeom prst="rect">
            <a:avLst/>
          </a:prstGeom>
        </p:spPr>
        <p:txBody>
          <a:bodyPr wrap="none">
            <a:spAutoFit/>
          </a:bodyPr>
          <a:lstStyle/>
          <a:p>
            <a:pPr algn="ctr"/>
            <a:r>
              <a:rPr lang="en-US" sz="2000" i="1" dirty="0">
                <a:solidFill>
                  <a:srgbClr val="C00000"/>
                </a:solidFill>
                <a:latin typeface="Century Gothic" panose="020B0502020202020204" pitchFamily="34" charset="0"/>
              </a:rPr>
              <a:t>only</a:t>
            </a:r>
            <a:r>
              <a:rPr lang="en-US" sz="2000" dirty="0">
                <a:solidFill>
                  <a:srgbClr val="C00000"/>
                </a:solidFill>
                <a:latin typeface="Century Gothic" panose="020B0502020202020204" pitchFamily="34" charset="0"/>
              </a:rPr>
              <a:t> teaching </a:t>
            </a:r>
          </a:p>
          <a:p>
            <a:pPr algn="ctr"/>
            <a:r>
              <a:rPr lang="en-US" sz="2000" dirty="0">
                <a:solidFill>
                  <a:srgbClr val="C00000"/>
                </a:solidFill>
                <a:latin typeface="Century Gothic" panose="020B0502020202020204" pitchFamily="34" charset="0"/>
              </a:rPr>
              <a:t>phonics and </a:t>
            </a:r>
          </a:p>
          <a:p>
            <a:pPr algn="ctr"/>
            <a:r>
              <a:rPr lang="en-US" sz="2000" dirty="0">
                <a:solidFill>
                  <a:srgbClr val="C00000"/>
                </a:solidFill>
                <a:latin typeface="Century Gothic" panose="020B0502020202020204" pitchFamily="34" charset="0"/>
              </a:rPr>
              <a:t>decoding</a:t>
            </a:r>
          </a:p>
        </p:txBody>
      </p:sp>
      <p:sp>
        <p:nvSpPr>
          <p:cNvPr id="59" name="Rectangle 58">
            <a:extLst>
              <a:ext uri="{FF2B5EF4-FFF2-40B4-BE49-F238E27FC236}">
                <a16:creationId xmlns:a16="http://schemas.microsoft.com/office/drawing/2014/main" id="{337512D4-F99D-BC4D-A46F-8B644AF4FD75}"/>
              </a:ext>
            </a:extLst>
          </p:cNvPr>
          <p:cNvSpPr/>
          <p:nvPr/>
        </p:nvSpPr>
        <p:spPr>
          <a:xfrm>
            <a:off x="2065306" y="5562223"/>
            <a:ext cx="8005795" cy="707886"/>
          </a:xfrm>
          <a:prstGeom prst="rect">
            <a:avLst/>
          </a:prstGeom>
        </p:spPr>
        <p:txBody>
          <a:bodyPr wrap="square">
            <a:spAutoFit/>
          </a:bodyPr>
          <a:lstStyle/>
          <a:p>
            <a:pPr algn="ctr"/>
            <a:r>
              <a:rPr lang="en-US" sz="2000" dirty="0">
                <a:solidFill>
                  <a:srgbClr val="C00000"/>
                </a:solidFill>
                <a:latin typeface="Century Gothic" panose="020B0502020202020204" pitchFamily="34" charset="0"/>
              </a:rPr>
              <a:t>The Science of Reading movement focuses attention on using research to make reading instructional decisions.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4"/>
          <p:cNvSpPr/>
          <p:nvPr/>
        </p:nvSpPr>
        <p:spPr>
          <a:xfrm>
            <a:off x="1009403" y="1389413"/>
            <a:ext cx="9987148" cy="26125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34" name="Google Shape;134;p14"/>
          <p:cNvPicPr preferRelativeResize="0"/>
          <p:nvPr/>
        </p:nvPicPr>
        <p:blipFill rotWithShape="1">
          <a:blip r:embed="rId3">
            <a:alphaModFix/>
          </a:blip>
          <a:srcRect l="1525" t="6137" r="1525" b="4550"/>
          <a:stretch/>
        </p:blipFill>
        <p:spPr>
          <a:xfrm>
            <a:off x="4122016" y="513015"/>
            <a:ext cx="7972302" cy="5224086"/>
          </a:xfrm>
          <a:prstGeom prst="rect">
            <a:avLst/>
          </a:prstGeom>
          <a:noFill/>
          <a:ln>
            <a:noFill/>
          </a:ln>
        </p:spPr>
      </p:pic>
      <p:pic>
        <p:nvPicPr>
          <p:cNvPr id="135" name="Google Shape;135;p14"/>
          <p:cNvPicPr preferRelativeResize="0"/>
          <p:nvPr/>
        </p:nvPicPr>
        <p:blipFill rotWithShape="1">
          <a:blip r:embed="rId4">
            <a:alphaModFix/>
          </a:blip>
          <a:srcRect/>
          <a:stretch/>
        </p:blipFill>
        <p:spPr>
          <a:xfrm>
            <a:off x="97682" y="3152474"/>
            <a:ext cx="4083710" cy="2584627"/>
          </a:xfrm>
          <a:prstGeom prst="rect">
            <a:avLst/>
          </a:prstGeom>
          <a:noFill/>
          <a:ln>
            <a:noFill/>
          </a:ln>
        </p:spPr>
      </p:pic>
      <p:sp>
        <p:nvSpPr>
          <p:cNvPr id="136" name="Google Shape;136;p14"/>
          <p:cNvSpPr txBox="1"/>
          <p:nvPr/>
        </p:nvSpPr>
        <p:spPr>
          <a:xfrm>
            <a:off x="117474" y="527638"/>
            <a:ext cx="3526972" cy="21852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0" i="0" u="none" strike="noStrike" cap="none">
                <a:solidFill>
                  <a:schemeClr val="dk1"/>
                </a:solidFill>
                <a:latin typeface="Century Gothic"/>
                <a:ea typeface="Century Gothic"/>
                <a:cs typeface="Century Gothic"/>
                <a:sym typeface="Century Gothic"/>
              </a:rPr>
              <a:t>Science of Reading</a:t>
            </a:r>
            <a:endParaRPr/>
          </a:p>
          <a:p>
            <a:pPr marL="0" marR="0" lvl="0" indent="0" algn="l" rtl="0">
              <a:spcBef>
                <a:spcPts val="0"/>
              </a:spcBef>
              <a:spcAft>
                <a:spcPts val="0"/>
              </a:spcAft>
              <a:buNone/>
            </a:pPr>
            <a:r>
              <a:rPr lang="en-US" sz="1600">
                <a:solidFill>
                  <a:schemeClr val="dk1"/>
                </a:solidFill>
                <a:latin typeface="Century Gothic"/>
                <a:ea typeface="Century Gothic"/>
                <a:cs typeface="Century Gothic"/>
                <a:sym typeface="Century Gothic"/>
              </a:rPr>
              <a:t>based on</a:t>
            </a:r>
            <a:endParaRPr/>
          </a:p>
          <a:p>
            <a:pPr marL="0" marR="0" lvl="0" indent="0" algn="l" rtl="0">
              <a:spcBef>
                <a:spcPts val="0"/>
              </a:spcBef>
              <a:spcAft>
                <a:spcPts val="0"/>
              </a:spcAft>
              <a:buNone/>
            </a:pPr>
            <a:r>
              <a:rPr lang="en-US" sz="1600">
                <a:solidFill>
                  <a:schemeClr val="dk1"/>
                </a:solidFill>
                <a:latin typeface="Century Gothic"/>
                <a:ea typeface="Century Gothic"/>
                <a:cs typeface="Century Gothic"/>
                <a:sym typeface="Century Gothic"/>
              </a:rPr>
              <a:t>Gough &amp; Tumner, 1986</a:t>
            </a:r>
            <a:endParaRPr/>
          </a:p>
          <a:p>
            <a:pPr marL="0" marR="0" lvl="0" indent="0" algn="l" rtl="0">
              <a:spcBef>
                <a:spcPts val="0"/>
              </a:spcBef>
              <a:spcAft>
                <a:spcPts val="0"/>
              </a:spcAft>
              <a:buNone/>
            </a:pPr>
            <a:r>
              <a:rPr lang="en-US" sz="1600">
                <a:solidFill>
                  <a:schemeClr val="dk1"/>
                </a:solidFill>
                <a:latin typeface="Century Gothic"/>
                <a:ea typeface="Century Gothic"/>
                <a:cs typeface="Century Gothic"/>
                <a:sym typeface="Century Gothic"/>
              </a:rPr>
              <a:t>Scarborough, 2001</a:t>
            </a:r>
            <a:endParaRPr/>
          </a:p>
        </p:txBody>
      </p:sp>
    </p:spTree>
  </p:cSld>
  <p:clrMapOvr>
    <a:masterClrMapping/>
  </p:clrMapOvr>
  <p:transition>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9;p16">
            <a:extLst>
              <a:ext uri="{FF2B5EF4-FFF2-40B4-BE49-F238E27FC236}">
                <a16:creationId xmlns:a16="http://schemas.microsoft.com/office/drawing/2014/main" id="{05C40B35-24F4-0E44-9E0D-668DE1FD03D3}"/>
              </a:ext>
            </a:extLst>
          </p:cNvPr>
          <p:cNvSpPr txBox="1">
            <a:spLocks/>
          </p:cNvSpPr>
          <p:nvPr/>
        </p:nvSpPr>
        <p:spPr>
          <a:xfrm>
            <a:off x="1078924" y="508182"/>
            <a:ext cx="10395900" cy="10492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2400"/>
            </a:pPr>
            <a:r>
              <a:rPr lang="en-US" sz="4400" b="1" dirty="0">
                <a:latin typeface="Century Gothic" panose="020B0502020202020204" pitchFamily="34" charset="0"/>
              </a:rPr>
              <a:t>5 COMPONENTS OF READING</a:t>
            </a:r>
            <a:endParaRPr lang="en-US" sz="2800" dirty="0">
              <a:latin typeface="Century Gothic" panose="020B0502020202020204" pitchFamily="34" charset="0"/>
            </a:endParaRPr>
          </a:p>
        </p:txBody>
      </p:sp>
      <p:pic>
        <p:nvPicPr>
          <p:cNvPr id="3" name="Google Shape;164;p16">
            <a:extLst>
              <a:ext uri="{FF2B5EF4-FFF2-40B4-BE49-F238E27FC236}">
                <a16:creationId xmlns:a16="http://schemas.microsoft.com/office/drawing/2014/main" id="{782EDC3A-7B7F-CE4F-8C88-DCE8A8AEB0CA}"/>
              </a:ext>
            </a:extLst>
          </p:cNvPr>
          <p:cNvPicPr preferRelativeResize="0"/>
          <p:nvPr/>
        </p:nvPicPr>
        <p:blipFill rotWithShape="1">
          <a:blip r:embed="rId3">
            <a:alphaModFix/>
          </a:blip>
          <a:srcRect l="14298" r="14329"/>
          <a:stretch/>
        </p:blipFill>
        <p:spPr>
          <a:xfrm>
            <a:off x="655410" y="1546594"/>
            <a:ext cx="4697785" cy="4803224"/>
          </a:xfrm>
          <a:prstGeom prst="rect">
            <a:avLst/>
          </a:prstGeom>
          <a:noFill/>
          <a:ln>
            <a:noFill/>
          </a:ln>
        </p:spPr>
      </p:pic>
      <p:sp>
        <p:nvSpPr>
          <p:cNvPr id="4" name="Google Shape;165;p16">
            <a:extLst>
              <a:ext uri="{FF2B5EF4-FFF2-40B4-BE49-F238E27FC236}">
                <a16:creationId xmlns:a16="http://schemas.microsoft.com/office/drawing/2014/main" id="{1CA2060E-A846-C64C-B136-1A4425ADA972}"/>
              </a:ext>
            </a:extLst>
          </p:cNvPr>
          <p:cNvSpPr txBox="1">
            <a:spLocks/>
          </p:cNvSpPr>
          <p:nvPr/>
        </p:nvSpPr>
        <p:spPr>
          <a:xfrm>
            <a:off x="5353195" y="1714250"/>
            <a:ext cx="6121629" cy="5143750"/>
          </a:xfrm>
          <a:prstGeom prst="rect">
            <a:avLst/>
          </a:prstGeom>
          <a:noFill/>
          <a:ln>
            <a:noFill/>
          </a:ln>
        </p:spPr>
        <p:txBody>
          <a:bodyPr spcFirstLastPara="1" wrap="square" lIns="91425" tIns="45700" rIns="91425" bIns="45700" anchor="t" anchorCtr="0">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10000"/>
              </a:lnSpc>
              <a:buSzPct val="100000"/>
              <a:buFont typeface="Arial"/>
              <a:buChar char="•"/>
            </a:pPr>
            <a:r>
              <a:rPr lang="en-US" sz="2900" dirty="0">
                <a:latin typeface="Century Gothic" panose="020B0502020202020204" pitchFamily="34" charset="0"/>
              </a:rPr>
              <a:t>Phonemic Awareness - Recognizing and using sounds to create words</a:t>
            </a:r>
          </a:p>
          <a:p>
            <a:pPr marL="228600" indent="-228600">
              <a:lnSpc>
                <a:spcPct val="110000"/>
              </a:lnSpc>
              <a:spcBef>
                <a:spcPts val="1000"/>
              </a:spcBef>
              <a:buSzPct val="100000"/>
              <a:buFont typeface="Arial"/>
              <a:buChar char="•"/>
            </a:pPr>
            <a:br>
              <a:rPr lang="en-US" sz="2900" dirty="0">
                <a:latin typeface="Century Gothic" panose="020B0502020202020204" pitchFamily="34" charset="0"/>
              </a:rPr>
            </a:br>
            <a:r>
              <a:rPr lang="en-US" sz="2900" dirty="0">
                <a:latin typeface="Century Gothic" panose="020B0502020202020204" pitchFamily="34" charset="0"/>
              </a:rPr>
              <a:t>Phonics - Understanding the relationship between letters and sounds</a:t>
            </a:r>
          </a:p>
          <a:p>
            <a:pPr marL="228600" indent="-228600">
              <a:lnSpc>
                <a:spcPct val="110000"/>
              </a:lnSpc>
              <a:spcBef>
                <a:spcPts val="1000"/>
              </a:spcBef>
              <a:buSzPct val="100000"/>
              <a:buFont typeface="Arial"/>
              <a:buChar char="•"/>
            </a:pPr>
            <a:br>
              <a:rPr lang="en-US" sz="2900" dirty="0">
                <a:latin typeface="Century Gothic" panose="020B0502020202020204" pitchFamily="34" charset="0"/>
              </a:rPr>
            </a:br>
            <a:r>
              <a:rPr lang="en-US" sz="2900" dirty="0">
                <a:latin typeface="Century Gothic" panose="020B0502020202020204" pitchFamily="34" charset="0"/>
              </a:rPr>
              <a:t>Fluency - Reading accurately &amp; Quickly</a:t>
            </a:r>
          </a:p>
          <a:p>
            <a:pPr marL="228600" indent="-228600">
              <a:lnSpc>
                <a:spcPct val="110000"/>
              </a:lnSpc>
              <a:spcBef>
                <a:spcPts val="1000"/>
              </a:spcBef>
              <a:buSzPct val="100000"/>
              <a:buFont typeface="Arial"/>
              <a:buChar char="•"/>
            </a:pPr>
            <a:br>
              <a:rPr lang="en-US" sz="2900" dirty="0">
                <a:latin typeface="Century Gothic" panose="020B0502020202020204" pitchFamily="34" charset="0"/>
              </a:rPr>
            </a:br>
            <a:r>
              <a:rPr lang="en-US" sz="2900" dirty="0">
                <a:latin typeface="Century Gothic" panose="020B0502020202020204" pitchFamily="34" charset="0"/>
              </a:rPr>
              <a:t>Vocabulary -  Learning the meaning and pronunciation of words</a:t>
            </a:r>
            <a:endParaRPr lang="en-US" dirty="0">
              <a:latin typeface="Century Gothic" panose="020B0502020202020204" pitchFamily="34" charset="0"/>
            </a:endParaRPr>
          </a:p>
          <a:p>
            <a:pPr marL="228600" indent="-228600">
              <a:lnSpc>
                <a:spcPct val="110000"/>
              </a:lnSpc>
              <a:spcBef>
                <a:spcPts val="1000"/>
              </a:spcBef>
              <a:buSzPct val="100000"/>
              <a:buFont typeface="Arial"/>
              <a:buChar char="•"/>
            </a:pPr>
            <a:br>
              <a:rPr lang="en-US" sz="2900" dirty="0">
                <a:latin typeface="Century Gothic" panose="020B0502020202020204" pitchFamily="34" charset="0"/>
              </a:rPr>
            </a:br>
            <a:r>
              <a:rPr lang="en-US" sz="2900" dirty="0">
                <a:latin typeface="Century Gothic" panose="020B0502020202020204" pitchFamily="34" charset="0"/>
              </a:rPr>
              <a:t>Comprehension - Understanding, remembering and communicating </a:t>
            </a:r>
            <a:endParaRPr lang="en-US" dirty="0">
              <a:latin typeface="Century Gothic" panose="020B0502020202020204" pitchFamily="34" charset="0"/>
            </a:endParaRPr>
          </a:p>
          <a:p>
            <a:pPr marL="228600" indent="-158750">
              <a:lnSpc>
                <a:spcPct val="120000"/>
              </a:lnSpc>
              <a:spcBef>
                <a:spcPts val="1000"/>
              </a:spcBef>
              <a:buSzPct val="100000"/>
            </a:pPr>
            <a:endParaRPr lang="en-US" dirty="0">
              <a:latin typeface="Century Gothic" panose="020B0502020202020204" pitchFamily="34" charset="0"/>
            </a:endParaRPr>
          </a:p>
        </p:txBody>
      </p:sp>
    </p:spTree>
    <p:extLst>
      <p:ext uri="{BB962C8B-B14F-4D97-AF65-F5344CB8AC3E}">
        <p14:creationId xmlns:p14="http://schemas.microsoft.com/office/powerpoint/2010/main" val="3734092769"/>
      </p:ext>
    </p:extLst>
  </p:cSld>
  <p:clrMapOvr>
    <a:masterClrMapping/>
  </p:clrMapOvr>
  <p:transition>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AA13-E32B-D347-87C1-4E2A3B9E92A9}"/>
              </a:ext>
            </a:extLst>
          </p:cNvPr>
          <p:cNvSpPr>
            <a:spLocks noGrp="1"/>
          </p:cNvSpPr>
          <p:nvPr>
            <p:ph type="title"/>
          </p:nvPr>
        </p:nvSpPr>
        <p:spPr/>
        <p:txBody>
          <a:bodyPr/>
          <a:lstStyle/>
          <a:p>
            <a:r>
              <a:rPr lang="en-US" dirty="0"/>
              <a:t>Structured Literacy</a:t>
            </a:r>
          </a:p>
        </p:txBody>
      </p:sp>
      <p:sp>
        <p:nvSpPr>
          <p:cNvPr id="3" name="Text Placeholder 2">
            <a:extLst>
              <a:ext uri="{FF2B5EF4-FFF2-40B4-BE49-F238E27FC236}">
                <a16:creationId xmlns:a16="http://schemas.microsoft.com/office/drawing/2014/main" id="{6B9419C6-F8F4-3E45-9DA6-38252D6BD8F2}"/>
              </a:ext>
            </a:extLst>
          </p:cNvPr>
          <p:cNvSpPr>
            <a:spLocks noGrp="1"/>
          </p:cNvSpPr>
          <p:nvPr>
            <p:ph type="body" idx="1"/>
          </p:nvPr>
        </p:nvSpPr>
        <p:spPr>
          <a:xfrm>
            <a:off x="-268941" y="1918447"/>
            <a:ext cx="6364941" cy="3962400"/>
          </a:xfrm>
        </p:spPr>
        <p:txBody>
          <a:bodyPr/>
          <a:lstStyle/>
          <a:p>
            <a:r>
              <a:rPr lang="en-US" sz="2800" dirty="0"/>
              <a:t>the term adopted by the International Dyslexia Association in 2014 that is meant to be inclusive of all programs and approaches that teach reading through an explicit and systematic approach </a:t>
            </a:r>
          </a:p>
          <a:p>
            <a:endParaRPr lang="en-US" dirty="0"/>
          </a:p>
        </p:txBody>
      </p:sp>
      <p:sp>
        <p:nvSpPr>
          <p:cNvPr id="4" name="TextBox 3">
            <a:extLst>
              <a:ext uri="{FF2B5EF4-FFF2-40B4-BE49-F238E27FC236}">
                <a16:creationId xmlns:a16="http://schemas.microsoft.com/office/drawing/2014/main" id="{2E1A35AD-9682-804C-88D5-B40FEEA354DD}"/>
              </a:ext>
            </a:extLst>
          </p:cNvPr>
          <p:cNvSpPr txBox="1"/>
          <p:nvPr/>
        </p:nvSpPr>
        <p:spPr>
          <a:xfrm>
            <a:off x="6293224" y="1918447"/>
            <a:ext cx="5504329" cy="3323987"/>
          </a:xfrm>
          <a:prstGeom prst="rect">
            <a:avLst/>
          </a:prstGeom>
          <a:noFill/>
        </p:spPr>
        <p:txBody>
          <a:bodyPr wrap="square" rtlCol="0">
            <a:spAutoFit/>
          </a:bodyPr>
          <a:lstStyle/>
          <a:p>
            <a:r>
              <a:rPr lang="en-US" sz="2800" b="1" dirty="0">
                <a:latin typeface="Century Gothic" panose="020B0502020202020204" pitchFamily="34" charset="0"/>
              </a:rPr>
              <a:t>Instructional principles </a:t>
            </a:r>
            <a:r>
              <a:rPr lang="en-US" sz="2800" dirty="0">
                <a:latin typeface="Century Gothic" panose="020B0502020202020204" pitchFamily="34" charset="0"/>
              </a:rPr>
              <a:t>are</a:t>
            </a:r>
          </a:p>
          <a:p>
            <a:pPr marL="685800" indent="-457200">
              <a:buFont typeface="Arial" panose="020B0604020202020204" pitchFamily="34" charset="0"/>
              <a:buChar char="•"/>
            </a:pPr>
            <a:r>
              <a:rPr lang="en-US" sz="2800" dirty="0">
                <a:latin typeface="Century Gothic" panose="020B0502020202020204" pitchFamily="34" charset="0"/>
              </a:rPr>
              <a:t>explicit and direct, </a:t>
            </a:r>
          </a:p>
          <a:p>
            <a:pPr marL="685800" indent="-457200">
              <a:buFont typeface="Arial" panose="020B0604020202020204" pitchFamily="34" charset="0"/>
              <a:buChar char="•"/>
            </a:pPr>
            <a:r>
              <a:rPr lang="en-US" sz="2800" dirty="0">
                <a:latin typeface="Century Gothic" panose="020B0502020202020204" pitchFamily="34" charset="0"/>
              </a:rPr>
              <a:t>systematic and sequential, </a:t>
            </a:r>
          </a:p>
          <a:p>
            <a:pPr marL="685800" indent="-457200">
              <a:buFont typeface="Arial" panose="020B0604020202020204" pitchFamily="34" charset="0"/>
              <a:buChar char="•"/>
            </a:pPr>
            <a:r>
              <a:rPr lang="en-US" sz="2800" dirty="0">
                <a:latin typeface="Century Gothic" panose="020B0502020202020204" pitchFamily="34" charset="0"/>
              </a:rPr>
              <a:t>cumulative, </a:t>
            </a:r>
          </a:p>
          <a:p>
            <a:pPr marL="685800" indent="-457200">
              <a:buFont typeface="Arial" panose="020B0604020202020204" pitchFamily="34" charset="0"/>
              <a:buChar char="•"/>
            </a:pPr>
            <a:r>
              <a:rPr lang="en-US" sz="2800" dirty="0">
                <a:latin typeface="Century Gothic" panose="020B0502020202020204" pitchFamily="34" charset="0"/>
              </a:rPr>
              <a:t>diagnostic, </a:t>
            </a:r>
          </a:p>
          <a:p>
            <a:pPr marL="685800" indent="-457200">
              <a:buFont typeface="Arial" panose="020B0604020202020204" pitchFamily="34" charset="0"/>
              <a:buChar char="•"/>
            </a:pPr>
            <a:r>
              <a:rPr lang="en-US" sz="2800" dirty="0">
                <a:latin typeface="Century Gothic" panose="020B0502020202020204" pitchFamily="34" charset="0"/>
              </a:rPr>
              <a:t>multisensory, and </a:t>
            </a:r>
          </a:p>
          <a:p>
            <a:pPr marL="685800" indent="-457200">
              <a:buFont typeface="Arial" panose="020B0604020202020204" pitchFamily="34" charset="0"/>
              <a:buChar char="•"/>
            </a:pPr>
            <a:r>
              <a:rPr lang="en-US" sz="2800" dirty="0">
                <a:latin typeface="Century Gothic" panose="020B0502020202020204" pitchFamily="34" charset="0"/>
              </a:rPr>
              <a:t>progress monitoring</a:t>
            </a:r>
          </a:p>
          <a:p>
            <a:endParaRPr lang="en-US" dirty="0"/>
          </a:p>
        </p:txBody>
      </p:sp>
    </p:spTree>
    <p:extLst>
      <p:ext uri="{BB962C8B-B14F-4D97-AF65-F5344CB8AC3E}">
        <p14:creationId xmlns:p14="http://schemas.microsoft.com/office/powerpoint/2010/main" val="2546333522"/>
      </p:ext>
    </p:extLst>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DDE5D2AC-A7C0-EB4F-B51E-F3D0DB8F5650}"/>
              </a:ext>
            </a:extLst>
          </p:cNvPr>
          <p:cNvPicPr>
            <a:picLocks noChangeAspect="1"/>
          </p:cNvPicPr>
          <p:nvPr/>
        </p:nvPicPr>
        <p:blipFill>
          <a:blip r:embed="rId3"/>
          <a:stretch>
            <a:fillRect/>
          </a:stretch>
        </p:blipFill>
        <p:spPr>
          <a:xfrm>
            <a:off x="3789278" y="654717"/>
            <a:ext cx="8123197" cy="5826293"/>
          </a:xfrm>
          <a:prstGeom prst="rect">
            <a:avLst/>
          </a:prstGeom>
        </p:spPr>
      </p:pic>
      <p:pic>
        <p:nvPicPr>
          <p:cNvPr id="1029" name="Picture 5" descr="Improving Adolescent Literacy: Effective Classroom and Intervention  Practices">
            <a:extLst>
              <a:ext uri="{FF2B5EF4-FFF2-40B4-BE49-F238E27FC236}">
                <a16:creationId xmlns:a16="http://schemas.microsoft.com/office/drawing/2014/main" id="{1E2E45DF-82EA-D34F-9170-D0A53ACD41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18" y="783054"/>
            <a:ext cx="3088260" cy="3997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292262"/>
      </p:ext>
    </p:extLst>
  </p:cSld>
  <p:clrMapOvr>
    <a:masterClrMapping/>
  </p:clrMapOvr>
  <p:transition>
    <p:push/>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Image">
            <a:extLst>
              <a:ext uri="{FF2B5EF4-FFF2-40B4-BE49-F238E27FC236}">
                <a16:creationId xmlns:a16="http://schemas.microsoft.com/office/drawing/2014/main" id="{465527AC-38A5-FB42-9136-3E350C009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496636"/>
            <a:ext cx="8940800" cy="61214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a:extLst>
              <a:ext uri="{FF2B5EF4-FFF2-40B4-BE49-F238E27FC236}">
                <a16:creationId xmlns:a16="http://schemas.microsoft.com/office/drawing/2014/main" id="{2E9BA8AA-A5F8-5044-BBF7-480A5F9519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0406" y="2981153"/>
            <a:ext cx="9185109" cy="26175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4376BBE-D1DD-FB4C-8B5B-B4C9C1F78BFB}"/>
              </a:ext>
            </a:extLst>
          </p:cNvPr>
          <p:cNvSpPr txBox="1"/>
          <p:nvPr/>
        </p:nvSpPr>
        <p:spPr>
          <a:xfrm>
            <a:off x="1904496" y="239964"/>
            <a:ext cx="9923041" cy="646331"/>
          </a:xfrm>
          <a:prstGeom prst="rect">
            <a:avLst/>
          </a:prstGeom>
          <a:noFill/>
        </p:spPr>
        <p:txBody>
          <a:bodyPr wrap="square" rtlCol="0">
            <a:spAutoFit/>
          </a:bodyPr>
          <a:lstStyle/>
          <a:p>
            <a:r>
              <a:rPr lang="en-US" sz="3600" dirty="0">
                <a:solidFill>
                  <a:schemeClr val="bg2"/>
                </a:solidFill>
                <a:latin typeface="Century Gothic" panose="020B0502020202020204" pitchFamily="34" charset="0"/>
              </a:rPr>
              <a:t>”Clusters” of Poor Comprehenders</a:t>
            </a:r>
          </a:p>
        </p:txBody>
      </p:sp>
    </p:spTree>
    <p:extLst>
      <p:ext uri="{BB962C8B-B14F-4D97-AF65-F5344CB8AC3E}">
        <p14:creationId xmlns:p14="http://schemas.microsoft.com/office/powerpoint/2010/main" val="392007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42A08D2-ECF9-5D45-96D0-F4EE1FDA13B9}"/>
              </a:ext>
            </a:extLst>
          </p:cNvPr>
          <p:cNvSpPr>
            <a:spLocks noGrp="1"/>
          </p:cNvSpPr>
          <p:nvPr>
            <p:ph type="body" idx="1"/>
          </p:nvPr>
        </p:nvSpPr>
        <p:spPr>
          <a:xfrm>
            <a:off x="8025" y="6398792"/>
            <a:ext cx="11253537" cy="499312"/>
          </a:xfrm>
        </p:spPr>
        <p:txBody>
          <a:bodyPr/>
          <a:lstStyle/>
          <a:p>
            <a:r>
              <a:rPr lang="en-US" sz="1400" dirty="0"/>
              <a:t>Baye et al., 2019; Deshler &amp; </a:t>
            </a:r>
            <a:r>
              <a:rPr lang="en-US" sz="1400" dirty="0" err="1"/>
              <a:t>Schumaker</a:t>
            </a:r>
            <a:r>
              <a:rPr lang="en-US" sz="1400" dirty="0"/>
              <a:t>, 2012; Kamil et al., 2008; Shanahan &amp; Shanahan, 2012; Reynolds, 2020</a:t>
            </a:r>
          </a:p>
        </p:txBody>
      </p:sp>
      <p:graphicFrame>
        <p:nvGraphicFramePr>
          <p:cNvPr id="7" name="Table 7">
            <a:extLst>
              <a:ext uri="{FF2B5EF4-FFF2-40B4-BE49-F238E27FC236}">
                <a16:creationId xmlns:a16="http://schemas.microsoft.com/office/drawing/2014/main" id="{5A14F77B-3A8D-D04E-B19C-E108193B8725}"/>
              </a:ext>
            </a:extLst>
          </p:cNvPr>
          <p:cNvGraphicFramePr>
            <a:graphicFrameLocks noGrp="1"/>
          </p:cNvGraphicFramePr>
          <p:nvPr>
            <p:extLst>
              <p:ext uri="{D42A27DB-BD31-4B8C-83A1-F6EECF244321}">
                <p14:modId xmlns:p14="http://schemas.microsoft.com/office/powerpoint/2010/main" val="491325338"/>
              </p:ext>
            </p:extLst>
          </p:nvPr>
        </p:nvGraphicFramePr>
        <p:xfrm>
          <a:off x="601579" y="248652"/>
          <a:ext cx="10988842" cy="6004560"/>
        </p:xfrm>
        <a:graphic>
          <a:graphicData uri="http://schemas.openxmlformats.org/drawingml/2006/table">
            <a:tbl>
              <a:tblPr firstRow="1" bandRow="1">
                <a:tableStyleId>{5940675A-B579-460E-94D1-54222C63F5DA}</a:tableStyleId>
              </a:tblPr>
              <a:tblGrid>
                <a:gridCol w="5927558">
                  <a:extLst>
                    <a:ext uri="{9D8B030D-6E8A-4147-A177-3AD203B41FA5}">
                      <a16:colId xmlns:a16="http://schemas.microsoft.com/office/drawing/2014/main" val="894320030"/>
                    </a:ext>
                  </a:extLst>
                </a:gridCol>
                <a:gridCol w="5061284">
                  <a:extLst>
                    <a:ext uri="{9D8B030D-6E8A-4147-A177-3AD203B41FA5}">
                      <a16:colId xmlns:a16="http://schemas.microsoft.com/office/drawing/2014/main" val="850257048"/>
                    </a:ext>
                  </a:extLst>
                </a:gridCol>
              </a:tblGrid>
              <a:tr h="192506">
                <a:tc>
                  <a:txBody>
                    <a:bodyPr/>
                    <a:lstStyle/>
                    <a:p>
                      <a:pPr algn="ctr"/>
                      <a:r>
                        <a:rPr lang="en-US" sz="2200" dirty="0">
                          <a:solidFill>
                            <a:schemeClr val="bg2"/>
                          </a:solidFill>
                          <a:latin typeface="Century Gothic" panose="020B0502020202020204" pitchFamily="34" charset="0"/>
                        </a:rPr>
                        <a:t>2008 Recommendations for effective classroom and intervention practices for adolescents</a:t>
                      </a:r>
                    </a:p>
                  </a:txBody>
                  <a:tcPr>
                    <a:solidFill>
                      <a:schemeClr val="accent5"/>
                    </a:solidFill>
                  </a:tcPr>
                </a:tc>
                <a:tc>
                  <a:txBody>
                    <a:bodyPr/>
                    <a:lstStyle/>
                    <a:p>
                      <a:pPr algn="ctr"/>
                      <a:r>
                        <a:rPr lang="en-US" sz="2200" dirty="0">
                          <a:solidFill>
                            <a:schemeClr val="bg2"/>
                          </a:solidFill>
                          <a:latin typeface="Century Gothic" panose="020B0502020202020204" pitchFamily="34" charset="0"/>
                        </a:rPr>
                        <a:t>What are </a:t>
                      </a:r>
                      <a:r>
                        <a:rPr lang="en-US" sz="2200" b="1" u="sng" dirty="0">
                          <a:solidFill>
                            <a:schemeClr val="bg2"/>
                          </a:solidFill>
                          <a:latin typeface="Century Gothic" panose="020B0502020202020204" pitchFamily="34" charset="0"/>
                        </a:rPr>
                        <a:t>expanded</a:t>
                      </a:r>
                      <a:r>
                        <a:rPr lang="en-US" sz="2200" dirty="0">
                          <a:solidFill>
                            <a:schemeClr val="bg2"/>
                          </a:solidFill>
                          <a:latin typeface="Century Gothic" panose="020B0502020202020204" pitchFamily="34" charset="0"/>
                        </a:rPr>
                        <a:t> recommendations based on recent research?</a:t>
                      </a:r>
                      <a:endParaRPr lang="en-US" sz="2200" dirty="0">
                        <a:latin typeface="Century Gothic" panose="020B0502020202020204" pitchFamily="34" charset="0"/>
                      </a:endParaRPr>
                    </a:p>
                  </a:txBody>
                  <a:tcPr>
                    <a:solidFill>
                      <a:schemeClr val="accent5"/>
                    </a:solidFill>
                  </a:tcPr>
                </a:tc>
                <a:extLst>
                  <a:ext uri="{0D108BD9-81ED-4DB2-BD59-A6C34878D82A}">
                    <a16:rowId xmlns:a16="http://schemas.microsoft.com/office/drawing/2014/main" val="3505990148"/>
                  </a:ext>
                </a:extLst>
              </a:tr>
              <a:tr h="371197">
                <a:tc>
                  <a:txBody>
                    <a:bodyPr/>
                    <a:lstStyle/>
                    <a:p>
                      <a:r>
                        <a:rPr lang="en-US" sz="2200" dirty="0">
                          <a:latin typeface="Century Gothic" panose="020B0502020202020204" pitchFamily="34" charset="0"/>
                        </a:rPr>
                        <a:t>1. Provide explicit vocabulary instruction.</a:t>
                      </a:r>
                    </a:p>
                  </a:txBody>
                  <a:tcPr/>
                </a:tc>
                <a:tc>
                  <a:txBody>
                    <a:bodyPr/>
                    <a:lstStyle/>
                    <a:p>
                      <a:r>
                        <a:rPr lang="en-US" sz="2200" dirty="0">
                          <a:latin typeface="Century Gothic" panose="020B0502020202020204" pitchFamily="34" charset="0"/>
                        </a:rPr>
                        <a:t>Morphology, Word selection</a:t>
                      </a:r>
                    </a:p>
                  </a:txBody>
                  <a:tcPr/>
                </a:tc>
                <a:extLst>
                  <a:ext uri="{0D108BD9-81ED-4DB2-BD59-A6C34878D82A}">
                    <a16:rowId xmlns:a16="http://schemas.microsoft.com/office/drawing/2014/main" val="1529009248"/>
                  </a:ext>
                </a:extLst>
              </a:tr>
              <a:tr h="72189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latin typeface="Century Gothic" panose="020B0502020202020204" pitchFamily="34" charset="0"/>
                        </a:rPr>
                        <a:t>2. Provide direct and explicit comprehension strategy instruction.</a:t>
                      </a:r>
                    </a:p>
                  </a:txBody>
                  <a:tcPr/>
                </a:tc>
                <a:tc>
                  <a:txBody>
                    <a:bodyPr/>
                    <a:lstStyle/>
                    <a:p>
                      <a:r>
                        <a:rPr lang="en-US" sz="2200" dirty="0">
                          <a:latin typeface="Century Gothic" panose="020B0502020202020204" pitchFamily="34" charset="0"/>
                        </a:rPr>
                        <a:t>THIS IS NOT ALL…</a:t>
                      </a:r>
                    </a:p>
                  </a:txBody>
                  <a:tcPr/>
                </a:tc>
                <a:extLst>
                  <a:ext uri="{0D108BD9-81ED-4DB2-BD59-A6C34878D82A}">
                    <a16:rowId xmlns:a16="http://schemas.microsoft.com/office/drawing/2014/main" val="1567630580"/>
                  </a:ext>
                </a:extLst>
              </a:tr>
              <a:tr h="8575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latin typeface="Century Gothic" panose="020B0502020202020204" pitchFamily="34" charset="0"/>
                        </a:rPr>
                        <a:t>3. Provide opportunities for extended discussion of text meaning and interpretation.</a:t>
                      </a:r>
                    </a:p>
                  </a:txBody>
                  <a:tcPr/>
                </a:tc>
                <a:tc>
                  <a:txBody>
                    <a:bodyPr/>
                    <a:lstStyle/>
                    <a:p>
                      <a:r>
                        <a:rPr lang="en-US" sz="2200" dirty="0">
                          <a:latin typeface="Century Gothic" panose="020B0502020202020204" pitchFamily="34" charset="0"/>
                        </a:rPr>
                        <a:t>Metacognitive and strategic approach to content learning</a:t>
                      </a:r>
                    </a:p>
                  </a:txBody>
                  <a:tcPr/>
                </a:tc>
                <a:extLst>
                  <a:ext uri="{0D108BD9-81ED-4DB2-BD59-A6C34878D82A}">
                    <a16:rowId xmlns:a16="http://schemas.microsoft.com/office/drawing/2014/main" val="332544138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latin typeface="Century Gothic" panose="020B0502020202020204" pitchFamily="34" charset="0"/>
                        </a:rPr>
                        <a:t>4. Increase student motivation and engagement for literacy learning.</a:t>
                      </a:r>
                    </a:p>
                  </a:txBody>
                  <a:tcPr/>
                </a:tc>
                <a:tc>
                  <a:txBody>
                    <a:bodyPr/>
                    <a:lstStyle/>
                    <a:p>
                      <a:r>
                        <a:rPr lang="en-US" sz="2200" dirty="0">
                          <a:latin typeface="Century Gothic" panose="020B0502020202020204" pitchFamily="34" charset="0"/>
                        </a:rPr>
                        <a:t>Importance of relationship building and social emotional well being</a:t>
                      </a:r>
                    </a:p>
                  </a:txBody>
                  <a:tcPr/>
                </a:tc>
                <a:extLst>
                  <a:ext uri="{0D108BD9-81ED-4DB2-BD59-A6C34878D82A}">
                    <a16:rowId xmlns:a16="http://schemas.microsoft.com/office/drawing/2014/main" val="1877155965"/>
                  </a:ext>
                </a:extLst>
              </a:tr>
              <a:tr h="370840">
                <a:tc>
                  <a:txBody>
                    <a:bodyPr/>
                    <a:lstStyle/>
                    <a:p>
                      <a:r>
                        <a:rPr lang="en-US" sz="2200" dirty="0">
                          <a:latin typeface="Century Gothic" panose="020B0502020202020204" pitchFamily="34" charset="0"/>
                        </a:rPr>
                        <a:t>5. Make available intensive and individualized interventions for struggling readers that can be provided by trained specialists.</a:t>
                      </a:r>
                    </a:p>
                  </a:txBody>
                  <a:tcPr/>
                </a:tc>
                <a:tc>
                  <a:txBody>
                    <a:bodyPr/>
                    <a:lstStyle/>
                    <a:p>
                      <a:pPr fontAlgn="base">
                        <a:buFont typeface="Arial" panose="020B0604020202020204" pitchFamily="34" charset="0"/>
                        <a:buNone/>
                      </a:pPr>
                      <a:r>
                        <a:rPr lang="en-US" sz="2200" dirty="0">
                          <a:latin typeface="Century Gothic" panose="020B0502020202020204" pitchFamily="34" charset="0"/>
                        </a:rPr>
                        <a:t>Include advanced phonics, decoding of multisyllabic words, practice with prosodic (fluent, expressive) reading</a:t>
                      </a:r>
                    </a:p>
                  </a:txBody>
                  <a:tcPr/>
                </a:tc>
                <a:extLst>
                  <a:ext uri="{0D108BD9-81ED-4DB2-BD59-A6C34878D82A}">
                    <a16:rowId xmlns:a16="http://schemas.microsoft.com/office/drawing/2014/main" val="2861568094"/>
                  </a:ext>
                </a:extLst>
              </a:tr>
              <a:tr h="370840">
                <a:tc>
                  <a:txBody>
                    <a:bodyPr/>
                    <a:lstStyle/>
                    <a:p>
                      <a:endParaRPr lang="en-US" sz="2200" dirty="0">
                        <a:latin typeface="Century Gothic" panose="020B0502020202020204" pitchFamily="34" charset="0"/>
                      </a:endParaRPr>
                    </a:p>
                  </a:txBody>
                  <a:tcPr/>
                </a:tc>
                <a:tc>
                  <a:txBody>
                    <a:bodyPr/>
                    <a:lstStyle/>
                    <a:p>
                      <a:pPr fontAlgn="base">
                        <a:buFont typeface="Arial" panose="020B0604020202020204" pitchFamily="34" charset="0"/>
                        <a:buNone/>
                      </a:pPr>
                      <a:r>
                        <a:rPr lang="en-US" sz="2200" dirty="0">
                          <a:latin typeface="Century Gothic" panose="020B0502020202020204" pitchFamily="34" charset="0"/>
                        </a:rPr>
                        <a:t>Writing instruction</a:t>
                      </a:r>
                    </a:p>
                  </a:txBody>
                  <a:tcPr/>
                </a:tc>
                <a:extLst>
                  <a:ext uri="{0D108BD9-81ED-4DB2-BD59-A6C34878D82A}">
                    <a16:rowId xmlns:a16="http://schemas.microsoft.com/office/drawing/2014/main" val="2651553103"/>
                  </a:ext>
                </a:extLst>
              </a:tr>
            </a:tbl>
          </a:graphicData>
        </a:graphic>
      </p:graphicFrame>
    </p:spTree>
    <p:extLst>
      <p:ext uri="{BB962C8B-B14F-4D97-AF65-F5344CB8AC3E}">
        <p14:creationId xmlns:p14="http://schemas.microsoft.com/office/powerpoint/2010/main" val="2809234443"/>
      </p:ext>
    </p:extLst>
  </p:cSld>
  <p:clrMapOvr>
    <a:masterClrMapping/>
  </p:clrMapOvr>
  <p:transition>
    <p:push/>
  </p:transition>
</p:sld>
</file>

<file path=ppt/theme/theme1.xml><?xml version="1.0" encoding="utf-8"?>
<a:theme xmlns:a="http://schemas.openxmlformats.org/drawingml/2006/main" name="SIM">
  <a:themeElements>
    <a:clrScheme name="">
      <a:dk1>
        <a:srgbClr val="000000"/>
      </a:dk1>
      <a:lt1>
        <a:srgbClr val="FFFFFF"/>
      </a:lt1>
      <a:dk2>
        <a:srgbClr val="601314"/>
      </a:dk2>
      <a:lt2>
        <a:srgbClr val="808080"/>
      </a:lt2>
      <a:accent1>
        <a:srgbClr val="DC5A21"/>
      </a:accent1>
      <a:accent2>
        <a:srgbClr val="FFFFFF"/>
      </a:accent2>
      <a:accent3>
        <a:srgbClr val="FFFFFF"/>
      </a:accent3>
      <a:accent4>
        <a:srgbClr val="000000"/>
      </a:accent4>
      <a:accent5>
        <a:srgbClr val="EBB5AB"/>
      </a:accent5>
      <a:accent6>
        <a:srgbClr val="E7E7E7"/>
      </a:accent6>
      <a:hlink>
        <a:srgbClr val="495B60"/>
      </a:hlink>
      <a:folHlink>
        <a:srgbClr val="5FB3D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TotalTime>
  <Words>2041</Words>
  <Application>Microsoft Macintosh PowerPoint</Application>
  <PresentationFormat>Widescreen</PresentationFormat>
  <Paragraphs>200</Paragraphs>
  <Slides>15</Slides>
  <Notes>15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Calibri</vt:lpstr>
      <vt:lpstr>SIM</vt:lpstr>
      <vt:lpstr>Science of Reading and SIM: What do I need to know?</vt:lpstr>
      <vt:lpstr>PowerPoint Presentation</vt:lpstr>
      <vt:lpstr>PowerPoint Presentation</vt:lpstr>
      <vt:lpstr>PowerPoint Presentation</vt:lpstr>
      <vt:lpstr>PowerPoint Presentation</vt:lpstr>
      <vt:lpstr>Structured Literacy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Overall Questions for Conversation Starters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of Reading and SIM: What do I need to know?</dc:title>
  <cp:lastModifiedBy>Washburn, Jocelyn Christine</cp:lastModifiedBy>
  <cp:revision>21</cp:revision>
  <cp:lastPrinted>2020-10-26T17:20:51Z</cp:lastPrinted>
  <dcterms:modified xsi:type="dcterms:W3CDTF">2022-01-20T21:55:54Z</dcterms:modified>
</cp:coreProperties>
</file>