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8" r:id="rId3"/>
    <p:sldId id="257" r:id="rId4"/>
    <p:sldId id="267" r:id="rId5"/>
    <p:sldId id="277" r:id="rId6"/>
    <p:sldId id="268" r:id="rId7"/>
    <p:sldId id="271" r:id="rId8"/>
    <p:sldId id="274" r:id="rId9"/>
    <p:sldId id="269" r:id="rId10"/>
    <p:sldId id="272" r:id="rId11"/>
    <p:sldId id="273" r:id="rId12"/>
    <p:sldId id="276" r:id="rId13"/>
    <p:sldId id="258" r:id="rId14"/>
    <p:sldId id="266" r:id="rId15"/>
    <p:sldId id="259" r:id="rId16"/>
    <p:sldId id="260" r:id="rId17"/>
    <p:sldId id="265" r:id="rId18"/>
    <p:sldId id="263" r:id="rId19"/>
    <p:sldId id="261" r:id="rId20"/>
    <p:sldId id="264" r:id="rId21"/>
    <p:sldId id="270"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p:restoredTop sz="94649"/>
  </p:normalViewPr>
  <p:slideViewPr>
    <p:cSldViewPr snapToGrid="0" snapToObjects="1">
      <p:cViewPr varScale="1">
        <p:scale>
          <a:sx n="149" d="100"/>
          <a:sy n="149"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6:44.181"/>
    </inkml:context>
    <inkml:brush xml:id="br0">
      <inkml:brushProperty name="width" value="0.05" units="cm"/>
      <inkml:brushProperty name="height" value="0.05" units="cm"/>
      <inkml:brushProperty name="color" value="#AB008B"/>
    </inkml:brush>
  </inkml:definitions>
  <inkml:trace contextRef="#ctx0" brushRef="#br0">1 68 24575,'12'0'0,"-4"4"0,4 0 0,-4 4 0,-1-1 0,26 56 0,-18-26 0,23 34 0,-31-38 0,4-19 0,-7 8 0,1-13 0,2 7 0,-2-7 0,0 2 0,-2-3 0,1-4 0,-4 3 0,7-2 0,-6 2 0,6 1 0,-3 0 0,1 4 0,2-3 0,-3 7 0,4-7 0,-3 7 0,2-7 0,-2 7 0,-1-7 0,3 3 0,-2-4 0,-1 0 0,3-4 0,-3-1 0,3-3 0,1 0 0,-1-3 0,1-1 0,0-8 0,0 3 0,1-12 0,8 6 0,-2-13 0,14 3 0,3-6 0,0 0 0,5-1 0,-6 1 0,0 0 0,-6 6 0,-2 2 0,-6 5 0,-3 1 0,-2 4 0,-3-3 0,-1 3 0,0-5 0,1 1 0,0-5 0,0 3 0,0-3 0,-1 9 0,-3-3 0,2 7 0,-6-3 0,6 8 0,-7 0 0,4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39.153"/>
    </inkml:context>
    <inkml:brush xml:id="br0">
      <inkml:brushProperty name="width" value="0.05" units="cm"/>
      <inkml:brushProperty name="height" value="0.05" units="cm"/>
      <inkml:brushProperty name="color" value="#FF0066"/>
    </inkml:brush>
  </inkml:definitions>
  <inkml:trace contextRef="#ctx0" brushRef="#br0">479 25 24575,'-15'0'0,"-1"0"0,3-3 0,-3 2 0,3-3 0,-4-3 0,0 5 0,0-6 0,5 8 0,-5 0 0,9 0 0,-9 0 0,9 0 0,-4 0 0,4 0 0,0 4 0,0 0 0,1 4 0,2-1 0,-2-3 0,7 3 0,-7-2 0,6 3 0,-3-1 0,1 1 0,2 0 0,-2-1 0,-1 1 0,3 0 0,-6 0 0,6 0 0,-6-1 0,7 1 0,-4 0 0,4 0 0,0 0 0,0-1 0,0 1 0,0-1 0,0 1 0,0 0 0,0-1 0,4 1 0,0 0 0,4 4 0,0-3 0,-3 3 0,2-4 0,-6 0 0,2-1 0,0 1 0,-2 0 0,3 0 0,-4 0 0,0-1 0,0 1 0,0 0 0,3-4 0,-2 3 0,6-6 0,-3 3 0,3-4 0,1 0 0,-1 0 0,1 0 0,0 0 0,-1 0 0,1 0 0,0 0 0,0 0 0,0 0 0,-1 0 0,1 0 0,0 0 0,0 0 0,0 0 0,-1 0 0,-3 3 0,3 1 0,-6 8 0,2 6 0,1 1 0,-3 3 0,7 0 0,-7-7 0,4 6 0,-5-8 0,0 0 0,0-1 0,0-4 0,0 0 0,0-1 0,0 1 0,0 0 0,0-1 0,0 1 0,0 0 0,-4-4 0,3 2 0,-6-1 0,3 2 0,0 0 0,-2-3 0,2 3 0,-4-6 0,4 5 0,-3-5 0,3 6 0,-4-6 0,1 2 0,-1-3 0,0 0 0,0 0 0,1 0 0,-5 0 0,3 0 0,-3 0 0,4 0 0,-4 0 0,3 0 0,-7 0 0,3 0 0,0 0 0,-3-4 0,3 3 0,0-6 0,1 6 0,0-6 0,3 6 0,-3-6 0,4 2 0,0-3 0,0 1 0,1 2 0,-1-2 0,0 3 0,0-4 0,0 0 0,1 4 0,-1-3 0,0 6 0,0-2 0,0-1 0,1 4 0,-1-4 0,4 4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59.668"/>
    </inkml:context>
    <inkml:brush xml:id="br0">
      <inkml:brushProperty name="width" value="0.05" units="cm"/>
      <inkml:brushProperty name="height" value="0.05" units="cm"/>
      <inkml:brushProperty name="color" value="#FF0066"/>
    </inkml:brush>
  </inkml:definitions>
  <inkml:trace contextRef="#ctx0" brushRef="#br0">1 276 24575,'0'19'0,"0"-4"0,0 10 0,0 0 0,0-6 0,0 2 0,0-6 0,0-6 0,3-2 0,-2 4 0,6-5 0,-3 5 0,5 2 0,-1 0 0,0 4 0,1 5 0,4-3 0,-3 3 0,3-5 0,-5-4 0,0 3 0,0-7 0,0 3 0,0-4 0,0 0 0,-4 0 0,0-1 0,-1-3 0,1-3 0,0-10 0,2 0 0,-5-7 0,7 3 0,-4-4 0,5 0 0,-1 4 0,1-4 0,-1 4 0,0 0 0,1-3 0,-1 7 0,0-3 0,-4 0 0,3 3 0,-2-7 0,3 3 0,-3-4 0,3-1 0,-3-4 0,4 4 0,0-15 0,1 8 0,-1-9 0,1 0 0,-1 9 0,1-8 0,-1 9 0,1-4 0,-1 4 0,0-3 0,-4 9 0,3-5 0,-7 10 0,7 1 0,-8 5 0,4 2 0,-4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01.736"/>
    </inkml:context>
    <inkml:brush xml:id="br0">
      <inkml:brushProperty name="width" value="0.05" units="cm"/>
      <inkml:brushProperty name="height" value="0.05" units="cm"/>
      <inkml:brushProperty name="color" value="#FF0066"/>
    </inkml:brush>
  </inkml:definitions>
  <inkml:trace contextRef="#ctx0" brushRef="#br0">0 174 24575,'5'3'0,"-2"1"0,-3 4 0,0 9 0,0-7 0,0 7 0,0 0 0,0-3 0,0 21 0,3-19 0,7 18 0,-5-15 0,11 1 0,-10 1 0,6-12 0,-3 7 0,-1-7 0,0 3 0,-4-4 0,3-1 0,-7-5 0,4-3 0,-4-11 0,0-1 0,3 0 0,2-3 0,3 2 0,0 1 0,1-8 0,-1 11 0,1-11 0,3 8 0,-2-4 0,6-1 0,-6 1 0,7-5 0,-7 3 0,8-8 0,-9 9 0,8-5 0,-7 1 0,3 4 0,-4 0 0,-1 6 0,0 0 0,0 3 0,0 0 0,0 2 0,0 6 0,-4-6 0,3 7 0,-6-7 0,6 6 0,-6-6 0,5 3 0,-5-4 0,2 1 0,-3-1 0,0 4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04.125"/>
    </inkml:context>
    <inkml:brush xml:id="br0">
      <inkml:brushProperty name="width" value="0.05" units="cm"/>
      <inkml:brushProperty name="height" value="0.05" units="cm"/>
      <inkml:brushProperty name="color" value="#FF0066"/>
    </inkml:brush>
  </inkml:definitions>
  <inkml:trace contextRef="#ctx0" brushRef="#br0">0 179 24575,'8'3'0,"-2"8"0,7 6 0,0 11 0,1-10 0,4 4 0,-9-4 0,13 6 0,-14-10 0,10 5 0,-13-11 0,-2 0 0,1-1 0,-4 1 0,7-4 0,-6 3 0,5-6 0,-5 6 0,2-3 0,1 1 0,0 1 0,4-1 0,0 3 0,0-1 0,-1 1 0,1-3 0,0-2 0,0 0 0,-1-2 0,-3-1 0,3-1 0,-6-5 0,2 1 0,1-2 0,-3-1 0,2-4 0,-3-1 0,4-4 0,1-6 0,0 5 0,3-4 0,-3 4 0,3 1 0,1 0 0,0 0 0,-1 4 0,1-4 0,-2 8 0,2-7 0,-1 7 0,0-7 0,1 3 0,-1-4 0,5 0 0,-4 3 0,3-2 0,-3 3 0,-1 0 0,0 1 0,0 4 0,0 1 0,-1-1 0,1 0 0,-3 0 0,2 4 0,-7-3 0,4 3 0,-4-1 0,0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13.267"/>
    </inkml:context>
    <inkml:brush xml:id="br0">
      <inkml:brushProperty name="width" value="0.05" units="cm"/>
      <inkml:brushProperty name="height" value="0.05" units="cm"/>
      <inkml:brushProperty name="color" value="#FF0066"/>
    </inkml:brush>
  </inkml:definitions>
  <inkml:trace contextRef="#ctx0" brushRef="#br0">346 74 24575,'0'-7'0,"0"0"0,-3 2 0,-1 2 0,-3 3 0,-1 0 0,0 0 0,0 0 0,0 0 0,-4-8 0,4 6 0,-9-9 0,4 6 0,0-3 0,-3 3 0,3-2 0,0 6 0,-3-3 0,7 4 0,-3 0 0,4 0 0,1 0 0,-1 0 0,1 3 0,3 2 0,-3 2 0,6 1 0,-6 0 0,6 0 0,-6-1 0,3 1 0,-4 0 0,4 0 0,-3-4 0,3 3 0,-1-3 0,-2 1 0,6 2 0,-5-3 0,5 4 0,-3-1 0,4 0 0,0 1 0,0-1 0,0 0 0,0 1 0,0-1 0,0 1 0,0-1 0,0 1 0,0-1 0,0 1 0,3-1 0,-2 1 0,6-4 0,-6 3 0,6-2 0,-6 2 0,6-2 0,-6 2 0,5-3 0,-5 4 0,6 0 0,-6-1 0,3 1 0,-1-4 0,1-1 0,4-3 0,-1 0 0,0 0 0,1 0 0,0 0 0,-1 0 0,1 0 0,-1 0 0,1 0 0,-1 0 0,0 0 0,1 0 0,-1 4 0,1 0 0,-4 3 0,3 1 0,-6 0 0,6 0 0,-6-1 0,2 1 0,0 0 0,2 0 0,-1 0 0,3-1 0,-3 1 0,4 0 0,0 0 0,0 0 0,-4 0 0,3-1 0,-6 1 0,6-4 0,-6 3 0,2-2 0,-3 3 0,0-1 0,0 1 0,0 0 0,0 0 0,0 0 0,0-1 0,0 1 0,0 0 0,0 0 0,0-1 0,0 1 0,0 0 0,0 0 0,0-1 0,-3 1 0,-2 0 0,1 0 0,-3 0 0,3-1 0,-1 1 0,-1 0 0,1-4 0,1 3 0,-3-6 0,3 3 0,-3-1 0,-1-2 0,1 5 0,-1-5 0,1 2 0,-1-3 0,0 0 0,-4 0 0,4 0 0,-4 0 0,4 0 0,-4 0 0,3 0 0,-3 0 0,4 0 0,0 0 0,0 0 0,1 0 0,-1 0 0,0 0 0,1 0 0,-1 0 0,1 0 0,-1 0 0,1 0 0,-1 0 0,4-3 0,-2 2 0,5-6 0,-6 3 0,6-4 0,-2 1 0,3-1 0,0 1 0,0-1 0,-4 4 0,4-3 0,-4 6 0,4-2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26.482"/>
    </inkml:context>
    <inkml:brush xml:id="br0">
      <inkml:brushProperty name="width" value="0.05" units="cm"/>
      <inkml:brushProperty name="height" value="0.05" units="cm"/>
      <inkml:brushProperty name="color" value="#FF0066"/>
    </inkml:brush>
  </inkml:definitions>
  <inkml:trace contextRef="#ctx0" brushRef="#br0">0 1 24575,'12'4'0,"-4"-3"0,9 2 0,-8 1 0,7-3 0,0 9 0,2-4 0,3 6 0,-4-7 0,0 3 0,1-7 0,-1 6 0,0-6 0,1 3 0,-1 0 0,0-3 0,0 3 0,-4-4 0,4 4 0,-4-3 0,0 6 0,3-2 0,-3 3 0,0 0 0,3 1 0,-3-1 0,0 0 0,3 1 0,-7-1 0,3 0 0,-4-4 0,0 3 0,0-6 0,-4 6 0,0-7 0,-4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29.564"/>
    </inkml:context>
    <inkml:brush xml:id="br0">
      <inkml:brushProperty name="width" value="0.05" units="cm"/>
      <inkml:brushProperty name="height" value="0.05" units="cm"/>
      <inkml:brushProperty name="color" value="#FF0066"/>
    </inkml:brush>
  </inkml:definitions>
  <inkml:trace contextRef="#ctx0" brushRef="#br0">119 1 24575,'0'7'0,"0"1"0,0-1 0,0 1 0,0 0 0,0 0 0,0 0 0,0-1 0,0 1 0,0-1 0,0 1 0,0 0 0,0-1 0,0 0 0,0 1 0,0-1 0,0 0 0,0 1 0,0-1 0,0 0 0,0 1 0,0 0 0,0 0 0,-8 0 0,6 0 0,-5 0 0,7 0 0,0-1 0,0 1 0,0 0 0,0 0 0,0-1 0,0 1 0,0-1 0,0 1 0,0 0 0,0-1 0,0 1 0,0 0 0,0 0 0,0-1 0,-7-2 0,3-2 0,-7-3 0,4 0 0,-1 0 0,0 0 0,1 0 0,-5 0 0,3 0 0,-3 0 0,4 0 0,0 0 0,7 0 0,2 3 0,6-2 0,1 3 0,-1-4 0,1 0 0,0 0 0,-1 0 0,1 3 0,4-2 0,1 3 0,4-4 0,6 4 0,-5-3 0,4 3 0,-9-4 0,3 0 0,-7 0 0,8 0 0,-9 0 0,4 0 0,-4 0 0,0 0 0,0 0 0,-1 0 0,1 0 0,-4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30.726"/>
    </inkml:context>
    <inkml:brush xml:id="br0">
      <inkml:brushProperty name="width" value="0.05" units="cm"/>
      <inkml:brushProperty name="height" value="0.05" units="cm"/>
      <inkml:brushProperty name="color" value="#FF0066"/>
    </inkml:brush>
  </inkml:definitions>
  <inkml:trace contextRef="#ctx0" brushRef="#br0">0 0 24575,'12'0'0,"11"0"0,-3 0 0,13 0 0,-10 0 0,6 0 0,12 0 0,-19 0 0,12 0 0,-25 0 0,3 0 0,-5 0 0,1 0 0,0 0 0,0 0 0,-1 0 0,1 0 0,-1 0 0,1 0 0,-1 0 0,-3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34.773"/>
    </inkml:context>
    <inkml:brush xml:id="br0">
      <inkml:brushProperty name="width" value="0.05" units="cm"/>
      <inkml:brushProperty name="height" value="0.05" units="cm"/>
      <inkml:brushProperty name="color" value="#FF0066"/>
    </inkml:brush>
  </inkml:definitions>
  <inkml:trace contextRef="#ctx0" brushRef="#br0">0 1 24575,'0'2'0,"0"5"0,0 5 0,0 0 0,0-5 0,0 5 0,0 1 0,0 10 0,0-9 0,0 12 0,0-16 0,8 11 0,-3-12 0,4 8 0,-2-9 0,-3 4 0,4 0 0,0-3 0,1 7 0,-1-2 0,1 3 0,-1 0 0,1 0 0,-1-4 0,1 4 0,-2-9 0,-2 4 0,2-4 0,-3 0 0,1 0 0,-2 0 0,1-4 0,0-1 0,3-3 0,0 0 0,-3-7 0,3 1 0,-6-6 0,6 5 0,-6-1 0,6 0 0,-7 0 0,7 1 0,-6-1 0,6 1 0,-7-1 0,7 0 0,-2 0 0,-1 0 0,3 1 0,-2-5 0,3-2 0,0 1 0,1-3 0,-1 3 0,1-4 0,-1 0 0,-3-1 0,2 5 0,-2-3 0,3 3 0,1 0 0,-1-3 0,-3 3 0,2 0 0,-6 1 0,6 4 0,-6 0 0,5 0 0,-5 1 0,2 3 0,-3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37.329"/>
    </inkml:context>
    <inkml:brush xml:id="br0">
      <inkml:brushProperty name="width" value="0.05" units="cm"/>
      <inkml:brushProperty name="height" value="0.05" units="cm"/>
      <inkml:brushProperty name="color" value="#FF0066"/>
    </inkml:brush>
  </inkml:definitions>
  <inkml:trace contextRef="#ctx0" brushRef="#br0">0 108 24575,'0'12'0,"0"-8"0,0 21 0,0-16 0,0 3 0,0-5 0,0 1 0,3-4 0,-2 7 0,6-9 0,-3 9 0,4-6 0,0 3 0,0 4 0,0-4 0,0 1 0,4-2 0,-3-2 0,3 3 0,-4 0 0,-1-1 0,1 1 0,0 0 0,-4 0 0,3 0 0,-6-1 0,6 1 0,-6 0 0,6 0 0,-6 0 0,5-4 0,-5 3 0,2-3 0,1 3 0,-3 1 0,2 0 0,-3 0 0,4-1 0,-4 1 0,4 0 0,-1 0 0,-2 0 0,6-4 0,-6-4 0,2-4 0,-3-3 0,0-1 0,0 0 0,0 1 0,0-5 0,3 3 0,2-7 0,3 7 0,0-8 0,5 4 0,-4-4 0,7 0 0,-6-5 0,3 3 0,0-3 0,-3 0 0,6 3 0,-6-3 0,3 5 0,-1-1 0,-2-4 0,3 4 0,-1-4 0,-2 4 0,2 5 0,-3-3 0,-1 7 0,0 1 0,0 1 0,-4 3 0,-1-1 0,-3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6:49.546"/>
    </inkml:context>
    <inkml:brush xml:id="br0">
      <inkml:brushProperty name="width" value="0.05" units="cm"/>
      <inkml:brushProperty name="height" value="0.05" units="cm"/>
      <inkml:brushProperty name="color" value="#AB008B"/>
    </inkml:brush>
  </inkml:definitions>
  <inkml:trace contextRef="#ctx0" brushRef="#br0">275 15 24575,'-7'-7'0,"2"3"0,-6 1 0,3 3 0,-3 0 0,2 0 0,-2 0 0,4 0 0,-1 0 0,0 0 0,0 0 0,0 0 0,1 0 0,-5 0 0,3 3 0,-3 2 0,0 7 0,3-4 0,-3 4 0,4-4 0,0 0 0,1 0 0,-1 0 0,0-1 0,4 1 0,-3 0 0,6 0 0,-6 0 0,6-1 0,-2 1 0,-1 0 0,3 0 0,-2-1 0,3 1 0,0 0 0,0 0 0,0 4 0,0 1 0,0 9 0,0-4 0,0 5 0,0-6 0,0 0 0,0-4 0,0-1 0,0-4 0,3-3 0,1-2 0,4-3 0,-1 0 0,1 0 0,0 0 0,0 0 0,0 0 0,-1 0 0,1 0 0,0 0 0,0 0 0,-1 0 0,0 0 0,1 0 0,-1 0 0,-2 3 0,2-2 0,-3 3 0,4-4 0,-1 0 0,1 0 0,0 0 0,-1 0 0,1 3 0,0-2 0,0 6 0,0-6 0,-1 6 0,1-6 0,0 6 0,0-7 0,0 4 0,-4-1 0,3-2 0,-6 6 0,2-3 0,-3 4 0,0 0 0,0 0 0,0-1 0,0 5 0,0-3 0,0 7 0,0-7 0,0 8 0,0-9 0,0 4 0,0-4 0,0 0 0,0 0 0,0-1 0,-3-3 0,-1-1 0,-4-3 0,0 0 0,1 0 0,-1 4 0,0-4 0,0 4 0,0-1 0,1-2 0,-1 3 0,0-4 0,0 0 0,1 0 0,-1 0 0,0 0 0,1 0 0,-5 0 0,3 0 0,-7 0 0,7 0 0,-7 0 0,7 0 0,-3 0 0,0 0 0,3 0 0,-3 0 0,4 0 0,0 0 0,1 0 0,-1 0 0,1 0 0,3 0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40.372"/>
    </inkml:context>
    <inkml:brush xml:id="br0">
      <inkml:brushProperty name="width" value="0.05" units="cm"/>
      <inkml:brushProperty name="height" value="0.05" units="cm"/>
      <inkml:brushProperty name="color" value="#FF0066"/>
    </inkml:brush>
  </inkml:definitions>
  <inkml:trace contextRef="#ctx0" brushRef="#br0">448 9 24575,'-7'0'0,"-1"-4"0,-3 3 0,2-2 0,-7 3 0,3 0 0,-5 0 0,5 0 0,-3 0 0,3 0 0,0 0 0,-3 0 0,7 0 0,-7 0 0,7 0 0,-7 0 0,7 0 0,-3 0 0,4 0 0,0 3 0,0-2 0,1 3 0,2-1 0,-1-2 0,5 6 0,-6-3 0,6 4 0,-2-1 0,3 1 0,-4 0 0,4 0 0,-4 0 0,4-1 0,0 1 0,0 0 0,0 0 0,3-4 0,1 3 0,4-3 0,-4 4 0,3 0 0,-6 0 0,6 0 0,-3-4 0,4-1 0,-1-3 0,1 0 0,-1 0 0,1 0 0,0 0 0,0 0 0,-1 0 0,1 0 0,0 0 0,0 0 0,0 0 0,0 0 0,-1 0 0,1 4 0,0-3 0,0 6 0,-4-3 0,3 4 0,-3 0 0,1 4 0,-2 1 0,1 0 0,-4 3 0,4-3 0,0 4 0,-3-4 0,3 4 0,-4-9 0,0 4 0,0-4 0,0 4 0,0-3 0,0 3 0,0-4 0,0 0 0,0-1 0,0 1 0,0 0 0,0 0 0,0 0 0,0-1 0,0 1 0,-4-4 0,0-1 0,-3 0 0,-1-2 0,0 3 0,0-4 0,1 0 0,-1 0 0,0 3 0,0-2 0,1 3 0,-1-1 0,0-2 0,1 2 0,-1-3 0,0 0 0,-3 0 0,2 0 0,-8 0 0,4 0 0,-4 0 0,0 0 0,0 0 0,-1 0 0,1 0 0,4 0 0,-3 0 0,7 0 0,-3 0 0,4 0 0,0 0 0,1 0 0,-1 0 0,0 0 0,0 0 0,0 0 0,1 0 0,3-3 0,0 2 0,4-2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43.443"/>
    </inkml:context>
    <inkml:brush xml:id="br0">
      <inkml:brushProperty name="width" value="0.05" units="cm"/>
      <inkml:brushProperty name="height" value="0.05" units="cm"/>
      <inkml:brushProperty name="color" value="#FF0066"/>
    </inkml:brush>
  </inkml:definitions>
  <inkml:trace contextRef="#ctx0" brushRef="#br0">1 42 24575,'20'0'0,"2"0"0,12 0 0,2 0 0,11 0 0,18 0 0,-12 0 0,23 0 0,0 0 0,-1 0 0,-22 0 0,0 0 0,22 0 0,7 0 0,-13 0 0,-4 0 0,-7 0 0,10 0 0,-23 0 0,4 0 0,-9 0 0,-15 0 0,8 0 0,-10 0 0,1 0 0,3 0 0,-4 0 0,6 0 0,-1 0 0,1 0 0,-1 0 0,6 0 0,-4 0 0,10 0 0,-10 0 0,4 0 0,-6 0 0,1 0 0,-1 0 0,0 0 0,1 0 0,-1 0 0,6-4 0,-4 2 0,16-7 0,-9 8 0,11-9 0,-7 9 0,1-8 0,-1 8 0,-6-4 0,5 5 0,-15 0 0,8 0 0,-14 0 0,3 0 0,-5 0 0,0 0 0,1 0 0,-1 0 0,0 0 0,0 0 0,6 0 0,-5 0 0,9 0 0,-8 0 0,3 0 0,0 0 0,-3 0 0,3 0 0,-5 0 0,1 0 0,-5 0 0,3 0 0,-3 0 0,0 0 0,-1 0 0,-4 0 0,0 0 0,-1 0 0,1 0 0,0 0 0,0 0 0,-1 0 0,1 0 0,-1 0 0,1 0 0,-1 0 0,-3 3 0,3 2 0,-3-1 0,4 3 0,0-3 0,0 4 0,4-4 0,1-1 0,4 1 0,0-3 0,-4 3 0,-1-4 0,-4 0 0,0 0 0,0 0 0,0 0 0,-1 0 0,-3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8:45.877"/>
    </inkml:context>
    <inkml:brush xml:id="br0">
      <inkml:brushProperty name="width" value="0.05" units="cm"/>
      <inkml:brushProperty name="height" value="0.05" units="cm"/>
      <inkml:brushProperty name="color" value="#FF0066"/>
    </inkml:brush>
  </inkml:definitions>
  <inkml:trace contextRef="#ctx0" brushRef="#br0">66 153 24575,'0'12'0,"0"5"0,0 12 0,0 7 0,0-1 0,5 5 0,4-3 0,-3 5 0,6-10 0,-11 1 0,7-9 0,-4-5 0,5 7 0,-4-12 0,3 4 0,-8-6 0,7-4 0,-6 0 0,3-1 0,-4-5 0,0-6 0,0-4 0,0-3 0,0 3 0,0 0 0,0 1 0,0-1 0,0 0 0,0 1 0,0-1 0,0-4 0,-4-1 0,-1-4 0,-4-1 0,-4-4 0,4 4 0,-5-10 0,1 10 0,3-4 0,-2 4 0,4 5 0,3 1 0,-2 5 0,6-1 0,-2 0 0,-1 1 0,4-1 0,-4 0 0,1 1 0,2-5 0,-6 3 0,6-7 0,-2 7 0,-1-7 0,3 7 0,-3-3 0,4 0 0,0 3 0,0-3 0,0 0 0,0 3 0,0-7 0,0 7 0,0-3 0,0 4 0,0-4 0,0 3 0,4-3 0,0 4 0,4 4 0,4-3 0,-3 2 0,7 1 0,-7 0 0,7 4 0,-7-3 0,7 2 0,-7-3 0,7 4 0,-3 0 0,0 0 0,-1-3 0,0 2 0,-3-2 0,3 3 0,-5 0 0,1 0 0,0 0 0,0 0 0,0 0 0,-1 0 0,1 0 0,4 0 0,-3 0 0,7 0 0,-3 3 0,0 2 0,4 3 0,-4 1 0,0-1 0,-1 0 0,-4 0 0,-1 0 0,2 4 0,-2-4 0,-2 9 0,-1-4 0,-4 0 0,0-1 0,0 0 0,0-3 0,0 7 0,0-7 0,0 7 0,0-7 0,0 7 0,-4-7 0,0 3 0,-1-4 0,-1 0 0,1-1 0,-3 1 0,1 0 0,-1 0 0,0-4 0,0 0 0,1-4 0,-1 0 0,0 0 0,-4 0 0,3 0 0,-3 0 0,5 0 0,-6 0 0,5 0 0,-4 0 0,4 3 0,0-2 0,0 2 0,1-3 0,-1 0 0,0 4 0,-4-3 0,-1 2 0,-4-3 0,0 4 0,-5-3 0,3 3 0,-3-4 0,9 0 0,-4 0 0,9 0 0,-4 3 0,7 1 0,2 4 0,3-1 0,0 0 0,4-3 0,0 3 0,4-6 0,-4 6 0,3-6 0,-6 2 0,2-3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6:56.609"/>
    </inkml:context>
    <inkml:brush xml:id="br0">
      <inkml:brushProperty name="width" value="0.05" units="cm"/>
      <inkml:brushProperty name="height" value="0.05" units="cm"/>
      <inkml:brushProperty name="color" value="#AB008B"/>
    </inkml:brush>
  </inkml:definitions>
  <inkml:trace contextRef="#ctx0" brushRef="#br0">1 0 24575,'4'8'0,"-1"-1"0,-3 20 0,0-10 0,0 28 0,0-24 0,0 9 0,0-17 0,3-1 0,-2-4 0,6-4 0,-3-1 0,3 1 0,-2 0 0,-2 3 0,-3 1 0,3 0 0,-2-1 0,2 1 0,1 0 0,0-1 0,4 1 0,0 0 0,0 0 0,-1 0 0,1-1 0,0 1 0,-4 0 0,3 0 0,-6 0 0,6-4 0,-3-1 0,4-3 0,-1 0 0,1 0 0,0 0 0,-1 0 0,1 0 0,0 0 0,0 0 0,-4 4 0,3-3 0,-3 2 0,4-3 0,-1-3 0,1-11 0,1-5 0,5-9 0,0-1 0,11 0 0,0-1 0,6-1 0,-5 1 0,2 5 0,-8 3 0,2 4 0,-9 1 0,-1 3 0,-4 3 0,0 6 0,-3-2 0,-2 6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6:58.455"/>
    </inkml:context>
    <inkml:brush xml:id="br0">
      <inkml:brushProperty name="width" value="0.05" units="cm"/>
      <inkml:brushProperty name="height" value="0.05" units="cm"/>
      <inkml:brushProperty name="color" value="#AB008B"/>
    </inkml:brush>
  </inkml:definitions>
  <inkml:trace contextRef="#ctx0" brushRef="#br0">1 18 24575,'0'8'0,"3"-1"0,2 1 0,-1 0 0,3 0 0,-3-1 0,8 9 0,1-6 0,0 10 0,-1-7 0,1 1 0,0 2 0,4-3 0,-3 10 0,3-9 0,-3 12 0,-4-6 0,6 0 0,-10 1 0,6-8 0,-3 5 0,0-1 0,-1-4 0,0-1 0,-4-4 0,0-1 0,-1-2 0,1-2 0,3-3 0,-2-3 0,1-2 0,-1-3 0,3-4 0,-4-1 0,4-4 0,-3 4 0,3-3 0,0 3 0,1-4 0,0-1 0,-1 1 0,1-5 0,0 3 0,0-8 0,4 9 0,-3-5 0,2 6 0,-3 0 0,-1 4 0,1-3 0,3 6 0,-3-2 0,3 4 0,-4 0 0,0 4 0,0-3 0,-1 6 0,-2-6 0,2 6 0,-7-2 0,4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01.439"/>
    </inkml:context>
    <inkml:brush xml:id="br0">
      <inkml:brushProperty name="width" value="0.05" units="cm"/>
      <inkml:brushProperty name="height" value="0.05" units="cm"/>
      <inkml:brushProperty name="color" value="#AB008B"/>
    </inkml:brush>
  </inkml:definitions>
  <inkml:trace contextRef="#ctx0" brushRef="#br0">673 63 24575,'0'-3'0,"0"2"0,0-9 0,-4 2 0,-4 0 0,-1 4 0,-3-4 0,0 8 0,3-7 0,-7 6 0,7-3 0,-3 4 0,0 0 0,3 0 0,-3 0 0,0-4 0,-1 4 0,-4-4 0,-1 4 0,1 0 0,0 0 0,0 0 0,-1 0 0,1 0 0,-5 0 0,3 0 0,1 0 0,2 0 0,3 0 0,-4 0 0,4 0 0,-4 0 0,9 0 0,-9 0 0,8 0 0,-7 0 0,7 0 0,-7 0 0,7 0 0,-3 0 0,5 0 0,-1 0 0,0 3 0,0-2 0,0 6 0,4-3 0,-3 4 0,6 0 0,-6 0 0,6-1 0,-2 1 0,3-1 0,0 1 0,0-1 0,0 1 0,3 0 0,6 0 0,4 0 0,4 1 0,1-1 0,-5 5 0,3-4 0,-2 4 0,-1-5 0,-1 0 0,-4-3 0,-1 2 0,1-7 0,0 7 0,0-6 0,0 6 0,-1-3 0,1 4 0,-1-1 0,1 1 0,0 0 0,-4-1 0,3-3 0,-3-1 0,3-3 0,1 4 0,0-3 0,0 2 0,-1-3 0,1 0 0,4 4 0,1-3 0,0 6 0,3-2 0,-7-1 0,3 4 0,-4-4 0,0 4 0,0-1 0,0 1 0,-1 0 0,-2 0 0,-2 0 0,-3-1 0,0 1 0,0 0 0,0 0 0,0 0 0,0 0 0,0-1 0,0 1 0,0 0 0,0 0 0,0-1 0,-4 6 0,0-5 0,-4 4 0,3-4 0,-2 0 0,3-4 0,-3 3 0,-1-6 0,0 2 0,4 1 0,-3-3 0,3 2 0,-4 0 0,0-2 0,0 6 0,1-6 0,-1 2 0,0-3 0,1 0 0,-1 0 0,0 0 0,-4 0 0,-1 0 0,-4 0 0,-5 0 0,-2 0 0,-4 0 0,0 0 0,-1 0 0,1-4 0,4 3 0,2-7 0,5 7 0,4-3 0,1 4 0,4 0 0,0 0 0,4-3 0,-3 2 0,3-2 0,-4-1 0,1 4 0,-1-4 0,0 1 0,1 2 0,3-3 0,0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08.635"/>
    </inkml:context>
    <inkml:brush xml:id="br0">
      <inkml:brushProperty name="width" value="0.05" units="cm"/>
      <inkml:brushProperty name="height" value="0.05" units="cm"/>
      <inkml:brushProperty name="color" value="#AB008B"/>
    </inkml:brush>
  </inkml:definitions>
  <inkml:trace contextRef="#ctx0" brushRef="#br0">0 219 24575,'0'16'0,"0"25"0,0-18 0,4 20 0,-3-21 0,3-8 0,-1 3 0,-2-9 0,6 0 0,-6 0 0,5-4 0,-5 3 0,6-3 0,-6 4 0,6 4 0,-6-3 0,7 3 0,-7-5 0,6 5 0,-6-3 0,6 3 0,-6-5 0,6-2 0,-3-2 0,3-3 0,-3 3 0,-1 1 0,-3 4 0,3 0 0,2-1 0,2 1 0,-2 0 0,2 0 0,-6 0 0,2-1 0,1-2 0,-4 2 0,4-10 0,-4-2 0,0-7 0,0-10 0,4-2 0,-3-4 0,8-1 0,-4 1 0,4 0 0,1-1 0,-1 6 0,0 0 0,-1 10 0,0 1 0,0 5 0,0 2 0,0-2 0,-1 6 0,1-5 0,0 2 0,-1 0 0,-3-3 0,3 2 0,-6-7 0,3 4 0,-1-4 0,-2 4 0,2 0 0,-3 0 0,4-4 0,-3 3 0,7-3 0,-8 0 0,7 3 0,-6-7 0,6 7 0,-6-7 0,6 3 0,-6 0 0,3-3 0,0 7 0,-4-3 0,4 0 0,-1 3 0,2-3 0,-1 4 0,3 4 0,-3-3 0,1 3 0,2-1 0,-7-1 0,7 5 0,1-2 0,-3 3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12.574"/>
    </inkml:context>
    <inkml:brush xml:id="br0">
      <inkml:brushProperty name="width" value="0.05" units="cm"/>
      <inkml:brushProperty name="height" value="0.05" units="cm"/>
      <inkml:brushProperty name="color" value="#AB008B"/>
    </inkml:brush>
  </inkml:definitions>
  <inkml:trace contextRef="#ctx0" brushRef="#br0">41 246 24575,'4'-10'0,"-1"4"0,-3-24 0,0 9 0,0-11 0,-4 5 0,-9-11 0,3 15 0,-3-13 0,6 27 0,7-3 0,-1 11 0,5 1 0,4 7 0,-4 1 0,2-1 0,-1 1 0,-1 0 0,3 0 0,-3 0 0,1-1 0,1 1 0,-1 0 0,-1 0 0,3-1 0,-6 1 0,2 0 0,0 0 0,2-1 0,3 5 0,1 6 0,0 6 0,0-1 0,0 5 0,0-5 0,0 0 0,0-1 0,0-4 0,0-1 0,-1-4 0,0-1 0,0-4 0,-4 0 0,3-1 0,-6 1 0,6 0 0,-6 0 0,6 0 0,-6-1 0,5 1 0,-5 0 0,6 0 0,-6 0 0,3 0 0,-1-4 0,-2 3 0,2-3 0,-3-3 0,4-7 0,1-11 0,8-2 0,-3-8 0,8 3 0,-8 1 0,3-4 0,-4 3 0,0 1 0,1 1 0,-2 4 0,0 5 0,-3-3 0,2 7 0,-6-7 0,2 7 0,1-3 0,-4 4 0,4 1 0,-4-1 0,3 4 0,-2-2 0,3 2 0,-4-3 0,3 2 0,1 2 0,4 3 0,-4-3 0,2 2 0,-2-5 0,1 5 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16.423"/>
    </inkml:context>
    <inkml:brush xml:id="br0">
      <inkml:brushProperty name="width" value="0.05" units="cm"/>
      <inkml:brushProperty name="height" value="0.05" units="cm"/>
      <inkml:brushProperty name="color" value="#AB008B"/>
    </inkml:brush>
  </inkml:definitions>
  <inkml:trace contextRef="#ctx0" brushRef="#br0">548 128 24575,'0'-11'0,"0"2"0,-3 1 0,2 1 0,-10 2 0,6 1 0,-7 0 0,5 4 0,-1 0 0,-4 0 0,3-4 0,-7 0 0,3-5 0,-4 1 0,-6-5 0,5 3 0,-4-3 0,-1 4 0,5 4 0,0 0 0,2 5 0,3 0 0,0 0 0,1 0 0,4 0 0,0 0 0,0 0 0,0 0 0,1 0 0,-1 0 0,0 0 0,0 0 0,0 0 0,-4 0 0,4 4 0,-9 1 0,8 3 0,-7 0 0,7 0 0,-3 0 0,5 0 0,-1 0 0,0-1 0,4 1 0,0 0 0,4 0 0,0-1 0,0 1 0,0 0 0,0 0 0,0 4 0,0 1 0,0 0 0,0 3 0,0-3 0,4 0 0,-3 3 0,6-7 0,-7 3 0,8 0 0,-7-3 0,6 3 0,-6-5 0,2 1 0,1 0 0,0 0 0,4-1 0,-1-3 0,1 3 0,0-2 0,0-1 0,0 0 0,4-4 0,-4 0 0,9 0 0,-4 0 0,4 0 0,0 0 0,1 0 0,-1 0 0,-4 0 0,3 0 0,-7 0 0,7 0 0,-7 0 0,3 0 0,-4 0 0,4-4 0,-3 3 0,7-3 0,-7 4 0,3 0 0,0 0 0,-3 0 0,3 0 0,-5 0 0,1 3 0,-4 1 0,0 4 0,-4 0 0,0-1 0,0 1 0,0 0 0,0 4 0,0-3 0,0 7 0,0-3 0,0 4 0,0 0 0,0-3 0,0 2 0,0-3 0,0 0 0,0 3 0,0-7 0,0 3 0,0-4 0,0-1 0,0 1 0,-4 0 0,0 0 0,-8-4 0,3 3 0,-3-3 0,4 4 0,0 0 0,1 0 0,-1 0 0,0-4 0,0 3 0,0-3 0,1 1 0,-5 2 0,3-6 0,-3 3 0,0-4 0,3 0 0,-7 0 0,7 0 0,-7 0 0,7 0 0,-7 0 0,7 0 0,-7 0 0,7 0 0,-3 0 0,4 0 0,-4 0 0,3 0 0,-3 0 0,4 0 0,0 0 0,1 0 0,-1 0 0,0 0 0,0 0 0,0 0 0,1 0 0,-1 0 0,-4 0 0,3 0 0,-3 0 0,4 0 0,0 0 0,1-4 0,-1 3 0,0-5 0,4 1 0,-3-2 0,6-1 0,-2 0 0,-1 0 0,3 0 0,-2 1 0,3-1 0,0 0 0,0 1 0,0-1 0,0 4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3T12:47:36.343"/>
    </inkml:context>
    <inkml:brush xml:id="br0">
      <inkml:brushProperty name="width" value="0.05" units="cm"/>
      <inkml:brushProperty name="height" value="0.05" units="cm"/>
      <inkml:brushProperty name="color" value="#FF0066"/>
    </inkml:brush>
  </inkml:definitions>
  <inkml:trace contextRef="#ctx0" brushRef="#br0">0 137 24575,'0'3'0,"0"3"0,0 11 0,0-4 0,0 3 0,0-3 0,8 37 0,-6-29 0,14 25 0,-10-22 0,3-11 0,-1 15 0,-7-15 0,6-3 0,-6 5 0,6-9 0,-6 10 0,6-7 0,-7 3 0,4-4 0,-1-1 0,-2 1 0,3 4 0,-1-3 0,-2 3 0,3-4 0,-1 0 0,-2-1 0,2 1 0,1-3 0,-3 1 0,5-5 0,-5 6 0,2-10 0,-3 3 0,0-8 0,0 1 0,0-1 0,0-4 0,4-1 0,1-4 0,3 4 0,1-3 0,-1 3 0,1-5 0,-1 5 0,0 1 0,0 0 0,0 3 0,1-3 0,-2 5 0,1-1 0,0 3 0,-4-6 0,3 9 0,-2-9 0,-1 7 0,3-8 0,-6 3 0,6-3 0,-6 0 0,6 3 0,-2-7 0,-1 7 0,4-3 0,-7 4 0,5 0 0,-5 1 0,6-1 0,-6 0 0,3 0 0,-1 4 0,-2-3 0,2 3 0,0-3 0,-2-1 0,6 0 0,-6 1 0,6-1 0,-6 0 0,5 0 0,-5-4 0,6 3 0,-6-3 0,3 5 0,-1-1 0,-2 0 0,6 0 0,-3 4 0,0-5 0,2 7 0,-2-8 0,4 6 0,0-4 0,-1 0 0,1 0 0,0 4 0,0 1 0,-4-1 0,3 3 0,-3-2 0,0 6 0,0-2 0,-4 2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9A2D0200-B6A2-9245-AE00-2CA3F0666BC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2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44B74-5CB7-DB4D-91E3-3B07709EA355}" type="datetimeFigureOut">
              <a:rPr lang="en-US" smtClean="0"/>
              <a:t>7/12/21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299361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58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69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422721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5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824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81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80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226995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44B74-5CB7-DB4D-91E3-3B07709EA355}" type="datetimeFigureOut">
              <a:rPr lang="en-US" smtClean="0"/>
              <a:t>7/12/21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0200-B6A2-9245-AE00-2CA3F0666BC9}"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44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44B74-5CB7-DB4D-91E3-3B07709EA355}" type="datetimeFigureOut">
              <a:rPr lang="en-US" smtClean="0"/>
              <a:t>7/12/21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29623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44B74-5CB7-DB4D-91E3-3B07709EA355}" type="datetimeFigureOut">
              <a:rPr lang="en-US" smtClean="0"/>
              <a:t>7/12/21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D0200-B6A2-9245-AE00-2CA3F0666BC9}"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35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44B74-5CB7-DB4D-91E3-3B07709EA355}" type="datetimeFigureOut">
              <a:rPr lang="en-US" smtClean="0"/>
              <a:t>7/12/21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D0200-B6A2-9245-AE00-2CA3F0666BC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79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44B74-5CB7-DB4D-91E3-3B07709EA355}" type="datetimeFigureOut">
              <a:rPr lang="en-US" smtClean="0"/>
              <a:t>7/12/21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402648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44B74-5CB7-DB4D-91E3-3B07709EA355}" type="datetimeFigureOut">
              <a:rPr lang="en-US" smtClean="0"/>
              <a:t>7/12/21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0200-B6A2-9245-AE00-2CA3F0666BC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51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44B74-5CB7-DB4D-91E3-3B07709EA355}" type="datetimeFigureOut">
              <a:rPr lang="en-US" smtClean="0"/>
              <a:t>7/12/21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0200-B6A2-9245-AE00-2CA3F0666BC9}" type="slidenum">
              <a:rPr lang="en-US" smtClean="0"/>
              <a:t>‹#›</a:t>
            </a:fld>
            <a:endParaRPr lang="en-US" dirty="0"/>
          </a:p>
        </p:txBody>
      </p:sp>
    </p:spTree>
    <p:extLst>
      <p:ext uri="{BB962C8B-B14F-4D97-AF65-F5344CB8AC3E}">
        <p14:creationId xmlns:p14="http://schemas.microsoft.com/office/powerpoint/2010/main" val="6956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544B74-5CB7-DB4D-91E3-3B07709EA355}" type="datetimeFigureOut">
              <a:rPr lang="en-US" smtClean="0"/>
              <a:t>7/12/21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2D0200-B6A2-9245-AE00-2CA3F0666BC9}" type="slidenum">
              <a:rPr lang="en-US" smtClean="0"/>
              <a:t>‹#›</a:t>
            </a:fld>
            <a:endParaRPr lang="en-US" dirty="0"/>
          </a:p>
        </p:txBody>
      </p:sp>
    </p:spTree>
    <p:extLst>
      <p:ext uri="{BB962C8B-B14F-4D97-AF65-F5344CB8AC3E}">
        <p14:creationId xmlns:p14="http://schemas.microsoft.com/office/powerpoint/2010/main" val="922476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6.xml"/><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1.png"/><Relationship Id="rId24" Type="http://schemas.openxmlformats.org/officeDocument/2006/relationships/customXml" Target="../ink/ink12.xml"/><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10.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20.xml"/><Relationship Id="rId17" Type="http://schemas.openxmlformats.org/officeDocument/2006/relationships/image" Target="../media/image28.png"/><Relationship Id="rId2" Type="http://schemas.openxmlformats.org/officeDocument/2006/relationships/customXml" Target="../ink/ink15.xml"/><Relationship Id="rId16"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4.png"/><Relationship Id="rId14" Type="http://schemas.openxmlformats.org/officeDocument/2006/relationships/customXml" Target="../ink/ink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reations.com/lesson/view/making-a-compound-complex-sentence/58812768/?s=b6bzih&amp;ref=link" TargetMode="External"/><Relationship Id="rId2" Type="http://schemas.openxmlformats.org/officeDocument/2006/relationships/hyperlink" Target="http://www.educreations.com/lesson/view/fundamentals-in-sentence-writing-overview/22231436/?s=vOYNZ2&amp;ref=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2AD3-F6D4-054D-ABDC-639680FBD0DB}"/>
              </a:ext>
            </a:extLst>
          </p:cNvPr>
          <p:cNvSpPr>
            <a:spLocks noGrp="1"/>
          </p:cNvSpPr>
          <p:nvPr>
            <p:ph type="ctrTitle"/>
          </p:nvPr>
        </p:nvSpPr>
        <p:spPr/>
        <p:txBody>
          <a:bodyPr>
            <a:noAutofit/>
          </a:bodyPr>
          <a:lstStyle/>
          <a:p>
            <a:r>
              <a:rPr lang="en-US" sz="2800" dirty="0">
                <a:latin typeface="+mn-lt"/>
                <a:cs typeface="Arial" panose="020B0604020202020204" pitchFamily="34" charset="0"/>
              </a:rPr>
              <a:t>Embedding SIM into our Special Education Teacher Licensure Program: Ensuring Quality and Competence</a:t>
            </a:r>
          </a:p>
        </p:txBody>
      </p:sp>
      <p:sp>
        <p:nvSpPr>
          <p:cNvPr id="3" name="Subtitle 2">
            <a:extLst>
              <a:ext uri="{FF2B5EF4-FFF2-40B4-BE49-F238E27FC236}">
                <a16:creationId xmlns:a16="http://schemas.microsoft.com/office/drawing/2014/main" id="{75C897DB-290E-B641-9559-D0A6E4DB2B4E}"/>
              </a:ext>
            </a:extLst>
          </p:cNvPr>
          <p:cNvSpPr>
            <a:spLocks noGrp="1"/>
          </p:cNvSpPr>
          <p:nvPr>
            <p:ph type="subTitle" idx="1"/>
          </p:nvPr>
        </p:nvSpPr>
        <p:spPr/>
        <p:txBody>
          <a:bodyPr/>
          <a:lstStyle/>
          <a:p>
            <a:r>
              <a:rPr lang="en-US" dirty="0">
                <a:cs typeface="Arial" panose="020B0604020202020204" pitchFamily="34" charset="0"/>
              </a:rPr>
              <a:t>Bradley J. Kaffar, Ph.D.</a:t>
            </a:r>
          </a:p>
          <a:p>
            <a:r>
              <a:rPr lang="en-US" dirty="0">
                <a:cs typeface="Arial" panose="020B0604020202020204" pitchFamily="34" charset="0"/>
              </a:rPr>
              <a:t>Marc Markell, Ph.D., CT</a:t>
            </a:r>
          </a:p>
        </p:txBody>
      </p:sp>
    </p:spTree>
    <p:extLst>
      <p:ext uri="{BB962C8B-B14F-4D97-AF65-F5344CB8AC3E}">
        <p14:creationId xmlns:p14="http://schemas.microsoft.com/office/powerpoint/2010/main" val="23525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8456-E272-CB45-9A23-127C3EDEC503}"/>
              </a:ext>
            </a:extLst>
          </p:cNvPr>
          <p:cNvSpPr>
            <a:spLocks noGrp="1"/>
          </p:cNvSpPr>
          <p:nvPr>
            <p:ph type="title"/>
          </p:nvPr>
        </p:nvSpPr>
        <p:spPr/>
        <p:txBody>
          <a:bodyPr/>
          <a:lstStyle/>
          <a:p>
            <a:r>
              <a:rPr lang="en-US" dirty="0"/>
              <a:t> </a:t>
            </a:r>
            <a:r>
              <a:rPr lang="en-US" b="1" dirty="0"/>
              <a:t>SIM in SPED 413/513</a:t>
            </a:r>
          </a:p>
        </p:txBody>
      </p:sp>
      <p:sp>
        <p:nvSpPr>
          <p:cNvPr id="3" name="Content Placeholder 2">
            <a:extLst>
              <a:ext uri="{FF2B5EF4-FFF2-40B4-BE49-F238E27FC236}">
                <a16:creationId xmlns:a16="http://schemas.microsoft.com/office/drawing/2014/main" id="{3EF00B8C-291E-654E-BDEC-A5E9163449FC}"/>
              </a:ext>
            </a:extLst>
          </p:cNvPr>
          <p:cNvSpPr>
            <a:spLocks noGrp="1"/>
          </p:cNvSpPr>
          <p:nvPr>
            <p:ph idx="1"/>
          </p:nvPr>
        </p:nvSpPr>
        <p:spPr/>
        <p:txBody>
          <a:bodyPr>
            <a:normAutofit fontScale="77500" lnSpcReduction="20000"/>
          </a:bodyPr>
          <a:lstStyle/>
          <a:p>
            <a:r>
              <a:rPr lang="en-US" dirty="0"/>
              <a:t>Strategic Math Series</a:t>
            </a:r>
          </a:p>
          <a:p>
            <a:pPr lvl="1"/>
            <a:r>
              <a:rPr lang="en-US" dirty="0"/>
              <a:t>Addition Facts 0 to 9</a:t>
            </a:r>
          </a:p>
          <a:p>
            <a:pPr lvl="1"/>
            <a:r>
              <a:rPr lang="en-US" dirty="0"/>
              <a:t>Subtraction Facts 0 to 9</a:t>
            </a:r>
          </a:p>
          <a:p>
            <a:pPr lvl="1"/>
            <a:r>
              <a:rPr lang="en-US" dirty="0"/>
              <a:t>Place Value: Discovering Tens and Ones</a:t>
            </a:r>
          </a:p>
          <a:p>
            <a:pPr lvl="1"/>
            <a:r>
              <a:rPr lang="en-US" dirty="0"/>
              <a:t>Addition Facts 10 to 18</a:t>
            </a:r>
          </a:p>
          <a:p>
            <a:pPr lvl="1"/>
            <a:r>
              <a:rPr lang="en-US" dirty="0"/>
              <a:t>Subtraction Facts 10 to 18</a:t>
            </a:r>
          </a:p>
          <a:p>
            <a:pPr lvl="1"/>
            <a:r>
              <a:rPr lang="en-US" dirty="0"/>
              <a:t>Multiplication Facts 0 to 81</a:t>
            </a:r>
          </a:p>
          <a:p>
            <a:pPr lvl="1"/>
            <a:r>
              <a:rPr lang="en-US" dirty="0"/>
              <a:t>Division Facts 0 to 81</a:t>
            </a:r>
          </a:p>
          <a:p>
            <a:pPr lvl="1"/>
            <a:r>
              <a:rPr lang="en-US" dirty="0"/>
              <a:t>Addition With Regrouping</a:t>
            </a:r>
          </a:p>
          <a:p>
            <a:pPr lvl="1"/>
            <a:r>
              <a:rPr lang="en-US" dirty="0"/>
              <a:t>Subtraction With Regrouping </a:t>
            </a:r>
          </a:p>
        </p:txBody>
      </p:sp>
    </p:spTree>
    <p:extLst>
      <p:ext uri="{BB962C8B-B14F-4D97-AF65-F5344CB8AC3E}">
        <p14:creationId xmlns:p14="http://schemas.microsoft.com/office/powerpoint/2010/main" val="236032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C67E-5E4E-A04F-A527-25BC9A8C193B}"/>
              </a:ext>
            </a:extLst>
          </p:cNvPr>
          <p:cNvSpPr>
            <a:spLocks noGrp="1"/>
          </p:cNvSpPr>
          <p:nvPr>
            <p:ph type="title"/>
          </p:nvPr>
        </p:nvSpPr>
        <p:spPr/>
        <p:txBody>
          <a:bodyPr/>
          <a:lstStyle/>
          <a:p>
            <a:r>
              <a:rPr lang="en-US" b="1" dirty="0"/>
              <a:t>New to SPED 413/513 for Fall 2021</a:t>
            </a:r>
          </a:p>
        </p:txBody>
      </p:sp>
      <p:sp>
        <p:nvSpPr>
          <p:cNvPr id="3" name="Content Placeholder 2">
            <a:extLst>
              <a:ext uri="{FF2B5EF4-FFF2-40B4-BE49-F238E27FC236}">
                <a16:creationId xmlns:a16="http://schemas.microsoft.com/office/drawing/2014/main" id="{623A8E2E-2F60-A246-B9F3-02D21258D649}"/>
              </a:ext>
            </a:extLst>
          </p:cNvPr>
          <p:cNvSpPr>
            <a:spLocks noGrp="1"/>
          </p:cNvSpPr>
          <p:nvPr>
            <p:ph idx="1"/>
          </p:nvPr>
        </p:nvSpPr>
        <p:spPr/>
        <p:txBody>
          <a:bodyPr/>
          <a:lstStyle/>
          <a:p>
            <a:r>
              <a:rPr lang="en-US" dirty="0"/>
              <a:t>Instruction High-Leverage Practices</a:t>
            </a:r>
          </a:p>
          <a:p>
            <a:r>
              <a:rPr lang="en-US" dirty="0"/>
              <a:t>CRA-Integrated Sequence</a:t>
            </a:r>
          </a:p>
          <a:p>
            <a:pPr lvl="1"/>
            <a:r>
              <a:rPr lang="en-US" dirty="0"/>
              <a:t>Addition Within 20</a:t>
            </a:r>
          </a:p>
          <a:p>
            <a:r>
              <a:rPr lang="en-US" dirty="0"/>
              <a:t>Multiplication With Regrouping: Partial Products</a:t>
            </a:r>
          </a:p>
          <a:p>
            <a:r>
              <a:rPr lang="en-US" dirty="0"/>
              <a:t>Multiplication With Regrouping: Standard Algorithm </a:t>
            </a:r>
          </a:p>
        </p:txBody>
      </p:sp>
    </p:spTree>
    <p:extLst>
      <p:ext uri="{BB962C8B-B14F-4D97-AF65-F5344CB8AC3E}">
        <p14:creationId xmlns:p14="http://schemas.microsoft.com/office/powerpoint/2010/main" val="264763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6D8-13B4-A943-9C55-350317993C82}"/>
              </a:ext>
            </a:extLst>
          </p:cNvPr>
          <p:cNvSpPr>
            <a:spLocks noGrp="1"/>
          </p:cNvSpPr>
          <p:nvPr>
            <p:ph type="title"/>
          </p:nvPr>
        </p:nvSpPr>
        <p:spPr/>
        <p:txBody>
          <a:bodyPr>
            <a:normAutofit fontScale="90000"/>
          </a:bodyPr>
          <a:lstStyle/>
          <a:p>
            <a:r>
              <a:rPr lang="en-US" b="1" dirty="0">
                <a:cs typeface="Arial" panose="020B0604020202020204" pitchFamily="34" charset="0"/>
              </a:rPr>
              <a:t>SPED 419/519 Teaching Methods in Special Education</a:t>
            </a:r>
            <a:endParaRPr lang="en-US" dirty="0">
              <a:latin typeface="+mn-lt"/>
            </a:endParaRPr>
          </a:p>
        </p:txBody>
      </p:sp>
      <p:sp>
        <p:nvSpPr>
          <p:cNvPr id="3" name="Content Placeholder 2">
            <a:extLst>
              <a:ext uri="{FF2B5EF4-FFF2-40B4-BE49-F238E27FC236}">
                <a16:creationId xmlns:a16="http://schemas.microsoft.com/office/drawing/2014/main" id="{0E39E5DE-FEC9-BA46-A05E-E9AC78128EF3}"/>
              </a:ext>
            </a:extLst>
          </p:cNvPr>
          <p:cNvSpPr>
            <a:spLocks noGrp="1"/>
          </p:cNvSpPr>
          <p:nvPr>
            <p:ph idx="1"/>
          </p:nvPr>
        </p:nvSpPr>
        <p:spPr/>
        <p:txBody>
          <a:bodyPr/>
          <a:lstStyle/>
          <a:p>
            <a:r>
              <a:rPr lang="en-US" b="1" dirty="0"/>
              <a:t>Course Description: </a:t>
            </a:r>
            <a:r>
              <a:rPr lang="en-US" dirty="0"/>
              <a:t>Adaptive teaching techniques and materials for reading and language arts. Informal assessment including curriculum-based evaluation and instruction.</a:t>
            </a:r>
          </a:p>
          <a:p>
            <a:r>
              <a:rPr lang="en-US" b="1" dirty="0"/>
              <a:t>Key Assignment: </a:t>
            </a:r>
            <a:r>
              <a:rPr lang="en-US" dirty="0"/>
              <a:t>Generalized Outcome Measurement Project</a:t>
            </a:r>
          </a:p>
        </p:txBody>
      </p:sp>
    </p:spTree>
    <p:extLst>
      <p:ext uri="{BB962C8B-B14F-4D97-AF65-F5344CB8AC3E}">
        <p14:creationId xmlns:p14="http://schemas.microsoft.com/office/powerpoint/2010/main" val="179925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5CB4-2FCC-C447-8976-E58C3FEB0F14}"/>
              </a:ext>
            </a:extLst>
          </p:cNvPr>
          <p:cNvSpPr>
            <a:spLocks noGrp="1"/>
          </p:cNvSpPr>
          <p:nvPr>
            <p:ph type="title"/>
          </p:nvPr>
        </p:nvSpPr>
        <p:spPr/>
        <p:txBody>
          <a:bodyPr>
            <a:normAutofit fontScale="90000"/>
          </a:bodyPr>
          <a:lstStyle/>
          <a:p>
            <a:r>
              <a:rPr lang="en-US" b="1" dirty="0">
                <a:latin typeface="+mn-lt"/>
                <a:cs typeface="Arial" panose="020B0604020202020204" pitchFamily="34" charset="0"/>
              </a:rPr>
              <a:t>SPED 419/519 Teaching Methods in Special Education</a:t>
            </a:r>
            <a:endParaRPr lang="en-US"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A705D772-BF22-7A43-9A8A-804212CE3AE7}"/>
              </a:ext>
            </a:extLst>
          </p:cNvPr>
          <p:cNvSpPr>
            <a:spLocks noGrp="1"/>
          </p:cNvSpPr>
          <p:nvPr>
            <p:ph idx="1"/>
          </p:nvPr>
        </p:nvSpPr>
        <p:spPr/>
        <p:txBody>
          <a:bodyPr>
            <a:normAutofit fontScale="85000" lnSpcReduction="20000"/>
          </a:bodyPr>
          <a:lstStyle/>
          <a:p>
            <a:r>
              <a:rPr lang="en-US" sz="3400" dirty="0">
                <a:cs typeface="Arial" panose="020B0604020202020204" pitchFamily="34" charset="0"/>
              </a:rPr>
              <a:t>SPED 419/519</a:t>
            </a:r>
          </a:p>
          <a:p>
            <a:r>
              <a:rPr lang="en-US" sz="3400" dirty="0">
                <a:cs typeface="Arial" panose="020B0604020202020204" pitchFamily="34" charset="0"/>
              </a:rPr>
              <a:t>Asynchronous – with 4 optional synchronous zoom sessions</a:t>
            </a:r>
          </a:p>
          <a:p>
            <a:r>
              <a:rPr lang="en-US" sz="3400" dirty="0">
                <a:cs typeface="Arial" panose="020B0604020202020204" pitchFamily="34" charset="0"/>
              </a:rPr>
              <a:t>The students watch video presentations on:</a:t>
            </a:r>
          </a:p>
          <a:p>
            <a:pPr lvl="1"/>
            <a:r>
              <a:rPr lang="en-US" sz="3400" dirty="0">
                <a:cs typeface="Arial" panose="020B0604020202020204" pitchFamily="34" charset="0"/>
              </a:rPr>
              <a:t>Overview of SIM</a:t>
            </a:r>
          </a:p>
          <a:p>
            <a:pPr lvl="1"/>
            <a:r>
              <a:rPr lang="en-US" sz="3400" dirty="0">
                <a:cs typeface="Arial" panose="020B0604020202020204" pitchFamily="34" charset="0"/>
              </a:rPr>
              <a:t>Fundamentals in sentence lessons 1-5</a:t>
            </a:r>
          </a:p>
          <a:p>
            <a:pPr lvl="2"/>
            <a:r>
              <a:rPr lang="en-US" sz="3400" dirty="0">
                <a:cs typeface="Arial" panose="020B0604020202020204" pitchFamily="34" charset="0"/>
              </a:rPr>
              <a:t>Lessons 6-11 are doing independently followed by a quiz</a:t>
            </a:r>
          </a:p>
          <a:p>
            <a:pPr lvl="1"/>
            <a:endParaRPr lang="en-US" dirty="0"/>
          </a:p>
          <a:p>
            <a:endParaRPr lang="en-US" dirty="0"/>
          </a:p>
        </p:txBody>
      </p:sp>
    </p:spTree>
    <p:extLst>
      <p:ext uri="{BB962C8B-B14F-4D97-AF65-F5344CB8AC3E}">
        <p14:creationId xmlns:p14="http://schemas.microsoft.com/office/powerpoint/2010/main" val="335809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5D772-BF22-7A43-9A8A-804212CE3AE7}"/>
              </a:ext>
            </a:extLst>
          </p:cNvPr>
          <p:cNvSpPr>
            <a:spLocks noGrp="1"/>
          </p:cNvSpPr>
          <p:nvPr>
            <p:ph idx="1"/>
          </p:nvPr>
        </p:nvSpPr>
        <p:spPr/>
        <p:txBody>
          <a:bodyPr>
            <a:normAutofit/>
          </a:bodyPr>
          <a:lstStyle/>
          <a:p>
            <a:pPr lvl="1"/>
            <a:r>
              <a:rPr lang="en-US" sz="2600" dirty="0">
                <a:cs typeface="Arial" panose="020B0604020202020204" pitchFamily="34" charset="0"/>
              </a:rPr>
              <a:t>Proficiencies in Sentence Writing</a:t>
            </a:r>
          </a:p>
          <a:p>
            <a:pPr lvl="2"/>
            <a:r>
              <a:rPr lang="en-US" sz="2600" dirty="0">
                <a:cs typeface="Arial" panose="020B0604020202020204" pitchFamily="34" charset="0"/>
              </a:rPr>
              <a:t>Assignment: After listening to the recorded presentations</a:t>
            </a:r>
          </a:p>
          <a:p>
            <a:pPr lvl="3"/>
            <a:r>
              <a:rPr lang="en-US" sz="2600" dirty="0">
                <a:cs typeface="Arial" panose="020B0604020202020204" pitchFamily="34" charset="0"/>
              </a:rPr>
              <a:t>Students record themselves modeling a compound-complex sentence (also incorporating MARK from Fundamentals)</a:t>
            </a:r>
          </a:p>
          <a:p>
            <a:pPr lvl="3"/>
            <a:r>
              <a:rPr lang="en-US" sz="2600" dirty="0">
                <a:cs typeface="Arial" panose="020B0604020202020204" pitchFamily="34" charset="0"/>
              </a:rPr>
              <a:t>Send me the recording and receive feedback</a:t>
            </a:r>
          </a:p>
          <a:p>
            <a:pPr lvl="1"/>
            <a:endParaRPr lang="en-US" sz="2600" dirty="0"/>
          </a:p>
          <a:p>
            <a:endParaRPr lang="en-US" sz="2600" dirty="0"/>
          </a:p>
        </p:txBody>
      </p:sp>
    </p:spTree>
    <p:extLst>
      <p:ext uri="{BB962C8B-B14F-4D97-AF65-F5344CB8AC3E}">
        <p14:creationId xmlns:p14="http://schemas.microsoft.com/office/powerpoint/2010/main" val="330995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7848-F7FC-134B-805F-FFB417B4667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24A3546-B654-4D43-B7F0-AE7377021AC8}"/>
              </a:ext>
            </a:extLst>
          </p:cNvPr>
          <p:cNvSpPr>
            <a:spLocks noGrp="1"/>
          </p:cNvSpPr>
          <p:nvPr>
            <p:ph idx="1"/>
          </p:nvPr>
        </p:nvSpPr>
        <p:spPr>
          <a:xfrm>
            <a:off x="1295401" y="2438400"/>
            <a:ext cx="9601196" cy="3437468"/>
          </a:xfrm>
        </p:spPr>
        <p:txBody>
          <a:bodyPr>
            <a:normAutofit fontScale="85000" lnSpcReduction="20000"/>
          </a:bodyPr>
          <a:lstStyle/>
          <a:p>
            <a:r>
              <a:rPr lang="en-US" sz="3100" dirty="0">
                <a:cs typeface="Arial" panose="020B0604020202020204" pitchFamily="34" charset="0"/>
              </a:rPr>
              <a:t>The students can redo their model recorded assignment</a:t>
            </a:r>
          </a:p>
          <a:p>
            <a:r>
              <a:rPr lang="en-US" sz="3100" dirty="0">
                <a:cs typeface="Arial" panose="020B0604020202020204" pitchFamily="34" charset="0"/>
              </a:rPr>
              <a:t>The final is predominantly questions on SIM</a:t>
            </a:r>
          </a:p>
          <a:p>
            <a:endParaRPr lang="en-US" sz="3100" dirty="0">
              <a:cs typeface="Arial" panose="020B0604020202020204" pitchFamily="34" charset="0"/>
            </a:endParaRPr>
          </a:p>
          <a:p>
            <a:r>
              <a:rPr lang="en-US" sz="3100" dirty="0">
                <a:cs typeface="Arial" panose="020B0604020202020204" pitchFamily="34" charset="0"/>
              </a:rPr>
              <a:t>Recordings Spring semester</a:t>
            </a:r>
          </a:p>
          <a:p>
            <a:pPr lvl="1"/>
            <a:r>
              <a:rPr lang="en-US" sz="3100" dirty="0">
                <a:cs typeface="Arial" panose="020B0604020202020204" pitchFamily="34" charset="0"/>
              </a:rPr>
              <a:t>43 students in class</a:t>
            </a:r>
          </a:p>
          <a:p>
            <a:pPr lvl="1"/>
            <a:r>
              <a:rPr lang="en-US" sz="3100" dirty="0">
                <a:cs typeface="Arial" panose="020B0604020202020204" pitchFamily="34" charset="0"/>
              </a:rPr>
              <a:t>5 redid model at least once</a:t>
            </a:r>
          </a:p>
          <a:p>
            <a:pPr lvl="1"/>
            <a:r>
              <a:rPr lang="en-US" sz="3100" dirty="0">
                <a:cs typeface="Arial" panose="020B0604020202020204" pitchFamily="34" charset="0"/>
              </a:rPr>
              <a:t>17 scored under 20/50 because of major errors</a:t>
            </a:r>
          </a:p>
          <a:p>
            <a:endParaRPr lang="en-US" dirty="0"/>
          </a:p>
        </p:txBody>
      </p:sp>
    </p:spTree>
    <p:extLst>
      <p:ext uri="{BB962C8B-B14F-4D97-AF65-F5344CB8AC3E}">
        <p14:creationId xmlns:p14="http://schemas.microsoft.com/office/powerpoint/2010/main" val="57734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706C-4605-5D44-9468-27D8BB3AFC1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9601176-3EE5-AC4B-8C19-4F702AB980F9}"/>
              </a:ext>
            </a:extLst>
          </p:cNvPr>
          <p:cNvSpPr>
            <a:spLocks noGrp="1"/>
          </p:cNvSpPr>
          <p:nvPr>
            <p:ph idx="1"/>
          </p:nvPr>
        </p:nvSpPr>
        <p:spPr/>
        <p:txBody>
          <a:bodyPr>
            <a:normAutofit/>
          </a:bodyPr>
          <a:lstStyle/>
          <a:p>
            <a:r>
              <a:rPr lang="en-US" sz="2600" dirty="0">
                <a:cs typeface="Arial" panose="020B0604020202020204" pitchFamily="34" charset="0"/>
              </a:rPr>
              <a:t>Listening to the recordings gives me the opportunity to see if the students understand sentence writing and if they are having difficulty with some parts of writing: identifying verbs, subjects, independent and dependent clauses…</a:t>
            </a:r>
          </a:p>
          <a:p>
            <a:pPr marL="0" indent="0">
              <a:buNone/>
            </a:pPr>
            <a:endParaRPr lang="en-US" sz="26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18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706C-4605-5D44-9468-27D8BB3AFC14}"/>
              </a:ext>
            </a:extLst>
          </p:cNvPr>
          <p:cNvSpPr>
            <a:spLocks noGrp="1"/>
          </p:cNvSpPr>
          <p:nvPr>
            <p:ph type="title"/>
          </p:nvPr>
        </p:nvSpPr>
        <p:spPr/>
        <p:txBody>
          <a:bodyPr/>
          <a:lstStyle/>
          <a:p>
            <a:r>
              <a:rPr lang="en-US" dirty="0"/>
              <a:t>Some major errors</a:t>
            </a:r>
          </a:p>
        </p:txBody>
      </p:sp>
      <p:sp>
        <p:nvSpPr>
          <p:cNvPr id="3" name="Content Placeholder 2">
            <a:extLst>
              <a:ext uri="{FF2B5EF4-FFF2-40B4-BE49-F238E27FC236}">
                <a16:creationId xmlns:a16="http://schemas.microsoft.com/office/drawing/2014/main" id="{29601176-3EE5-AC4B-8C19-4F702AB980F9}"/>
              </a:ext>
            </a:extLst>
          </p:cNvPr>
          <p:cNvSpPr>
            <a:spLocks noGrp="1"/>
          </p:cNvSpPr>
          <p:nvPr>
            <p:ph idx="1"/>
          </p:nvPr>
        </p:nvSpPr>
        <p:spPr/>
        <p:txBody>
          <a:bodyPr>
            <a:normAutofit/>
          </a:bodyPr>
          <a:lstStyle/>
          <a:p>
            <a:pPr marL="0" indent="0">
              <a:buNone/>
            </a:pPr>
            <a:r>
              <a:rPr lang="en-US" dirty="0"/>
              <a:t>D, I; I</a:t>
            </a:r>
          </a:p>
          <a:p>
            <a:pPr marL="0" indent="0">
              <a:buNone/>
            </a:pPr>
            <a:r>
              <a:rPr lang="en-US" dirty="0"/>
              <a:t>When Angel has time, she will write her paper; she will also do her math.</a:t>
            </a:r>
          </a:p>
          <a:p>
            <a:pPr marL="0" indent="0">
              <a:buNone/>
            </a:pPr>
            <a:r>
              <a:rPr lang="en-US" dirty="0" err="1"/>
              <a:t>I,c</a:t>
            </a:r>
            <a:r>
              <a:rPr lang="en-US" dirty="0"/>
              <a:t> ID</a:t>
            </a:r>
          </a:p>
          <a:p>
            <a:pPr marL="0" indent="0">
              <a:buNone/>
            </a:pPr>
            <a:r>
              <a:rPr lang="en-US" dirty="0"/>
              <a:t>Tomorrow is Jen’s birthday, so I will make her a cake for lunch.</a:t>
            </a:r>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CE6D7DB-5358-E447-989D-AFE91AC69366}"/>
                  </a:ext>
                </a:extLst>
              </p14:cNvPr>
              <p14:cNvContentPartPr/>
              <p14:nvPr/>
            </p14:nvContentPartPr>
            <p14:xfrm>
              <a:off x="3019783" y="2933280"/>
              <a:ext cx="266040" cy="199800"/>
            </p14:xfrm>
          </p:contentPart>
        </mc:Choice>
        <mc:Fallback xmlns="">
          <p:pic>
            <p:nvPicPr>
              <p:cNvPr id="4" name="Ink 3">
                <a:extLst>
                  <a:ext uri="{FF2B5EF4-FFF2-40B4-BE49-F238E27FC236}">
                    <a16:creationId xmlns:a16="http://schemas.microsoft.com/office/drawing/2014/main" id="{1CE6D7DB-5358-E447-989D-AFE91AC69366}"/>
                  </a:ext>
                </a:extLst>
              </p:cNvPr>
              <p:cNvPicPr/>
              <p:nvPr/>
            </p:nvPicPr>
            <p:blipFill>
              <a:blip r:embed="rId3"/>
              <a:stretch>
                <a:fillRect/>
              </a:stretch>
            </p:blipFill>
            <p:spPr>
              <a:xfrm>
                <a:off x="3011143" y="2924280"/>
                <a:ext cx="283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50FF74A-A203-9345-AFE8-2FD4A6EFB781}"/>
                  </a:ext>
                </a:extLst>
              </p14:cNvPr>
              <p14:cNvContentPartPr/>
              <p14:nvPr/>
            </p14:nvContentPartPr>
            <p14:xfrm>
              <a:off x="3595423" y="2943720"/>
              <a:ext cx="102960" cy="201240"/>
            </p14:xfrm>
          </p:contentPart>
        </mc:Choice>
        <mc:Fallback xmlns="">
          <p:pic>
            <p:nvPicPr>
              <p:cNvPr id="6" name="Ink 5">
                <a:extLst>
                  <a:ext uri="{FF2B5EF4-FFF2-40B4-BE49-F238E27FC236}">
                    <a16:creationId xmlns:a16="http://schemas.microsoft.com/office/drawing/2014/main" id="{250FF74A-A203-9345-AFE8-2FD4A6EFB781}"/>
                  </a:ext>
                </a:extLst>
              </p:cNvPr>
              <p:cNvPicPr/>
              <p:nvPr/>
            </p:nvPicPr>
            <p:blipFill>
              <a:blip r:embed="rId5"/>
              <a:stretch>
                <a:fillRect/>
              </a:stretch>
            </p:blipFill>
            <p:spPr>
              <a:xfrm>
                <a:off x="3586783" y="2935080"/>
                <a:ext cx="120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5878630-5D0B-9B45-B4ED-1DF2134CC499}"/>
                  </a:ext>
                </a:extLst>
              </p14:cNvPr>
              <p14:cNvContentPartPr/>
              <p14:nvPr/>
            </p14:nvContentPartPr>
            <p14:xfrm>
              <a:off x="4707823" y="3011040"/>
              <a:ext cx="174960" cy="123480"/>
            </p14:xfrm>
          </p:contentPart>
        </mc:Choice>
        <mc:Fallback xmlns="">
          <p:pic>
            <p:nvPicPr>
              <p:cNvPr id="11" name="Ink 10">
                <a:extLst>
                  <a:ext uri="{FF2B5EF4-FFF2-40B4-BE49-F238E27FC236}">
                    <a16:creationId xmlns:a16="http://schemas.microsoft.com/office/drawing/2014/main" id="{15878630-5D0B-9B45-B4ED-1DF2134CC499}"/>
                  </a:ext>
                </a:extLst>
              </p:cNvPr>
              <p:cNvPicPr/>
              <p:nvPr/>
            </p:nvPicPr>
            <p:blipFill>
              <a:blip r:embed="rId7"/>
              <a:stretch>
                <a:fillRect/>
              </a:stretch>
            </p:blipFill>
            <p:spPr>
              <a:xfrm>
                <a:off x="4699183" y="3002040"/>
                <a:ext cx="192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0737644-3B09-394E-85E6-08EE93F90EF0}"/>
                  </a:ext>
                </a:extLst>
              </p14:cNvPr>
              <p14:cNvContentPartPr/>
              <p14:nvPr/>
            </p14:nvContentPartPr>
            <p14:xfrm>
              <a:off x="5225503" y="3042360"/>
              <a:ext cx="184680" cy="138960"/>
            </p14:xfrm>
          </p:contentPart>
        </mc:Choice>
        <mc:Fallback xmlns="">
          <p:pic>
            <p:nvPicPr>
              <p:cNvPr id="12" name="Ink 11">
                <a:extLst>
                  <a:ext uri="{FF2B5EF4-FFF2-40B4-BE49-F238E27FC236}">
                    <a16:creationId xmlns:a16="http://schemas.microsoft.com/office/drawing/2014/main" id="{A0737644-3B09-394E-85E6-08EE93F90EF0}"/>
                  </a:ext>
                </a:extLst>
              </p:cNvPr>
              <p:cNvPicPr/>
              <p:nvPr/>
            </p:nvPicPr>
            <p:blipFill>
              <a:blip r:embed="rId9"/>
              <a:stretch>
                <a:fillRect/>
              </a:stretch>
            </p:blipFill>
            <p:spPr>
              <a:xfrm>
                <a:off x="5216863" y="3033720"/>
                <a:ext cx="202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459273FF-0A97-394E-9880-D28F1533FAE5}"/>
                  </a:ext>
                </a:extLst>
              </p14:cNvPr>
              <p14:cNvContentPartPr/>
              <p14:nvPr/>
            </p14:nvContentPartPr>
            <p14:xfrm>
              <a:off x="6381463" y="2979000"/>
              <a:ext cx="242280" cy="184680"/>
            </p14:xfrm>
          </p:contentPart>
        </mc:Choice>
        <mc:Fallback xmlns="">
          <p:pic>
            <p:nvPicPr>
              <p:cNvPr id="13" name="Ink 12">
                <a:extLst>
                  <a:ext uri="{FF2B5EF4-FFF2-40B4-BE49-F238E27FC236}">
                    <a16:creationId xmlns:a16="http://schemas.microsoft.com/office/drawing/2014/main" id="{459273FF-0A97-394E-9880-D28F1533FAE5}"/>
                  </a:ext>
                </a:extLst>
              </p:cNvPr>
              <p:cNvPicPr/>
              <p:nvPr/>
            </p:nvPicPr>
            <p:blipFill>
              <a:blip r:embed="rId11"/>
              <a:stretch>
                <a:fillRect/>
              </a:stretch>
            </p:blipFill>
            <p:spPr>
              <a:xfrm>
                <a:off x="6372463" y="2970360"/>
                <a:ext cx="259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1B5F0FCF-FA53-F149-B10F-A06AC6B651B5}"/>
                  </a:ext>
                </a:extLst>
              </p14:cNvPr>
              <p14:cNvContentPartPr/>
              <p14:nvPr/>
            </p14:nvContentPartPr>
            <p14:xfrm>
              <a:off x="7555423" y="2880000"/>
              <a:ext cx="141480" cy="219960"/>
            </p14:xfrm>
          </p:contentPart>
        </mc:Choice>
        <mc:Fallback xmlns="">
          <p:pic>
            <p:nvPicPr>
              <p:cNvPr id="14" name="Ink 13">
                <a:extLst>
                  <a:ext uri="{FF2B5EF4-FFF2-40B4-BE49-F238E27FC236}">
                    <a16:creationId xmlns:a16="http://schemas.microsoft.com/office/drawing/2014/main" id="{1B5F0FCF-FA53-F149-B10F-A06AC6B651B5}"/>
                  </a:ext>
                </a:extLst>
              </p:cNvPr>
              <p:cNvPicPr/>
              <p:nvPr/>
            </p:nvPicPr>
            <p:blipFill>
              <a:blip r:embed="rId13"/>
              <a:stretch>
                <a:fillRect/>
              </a:stretch>
            </p:blipFill>
            <p:spPr>
              <a:xfrm>
                <a:off x="7546423" y="2871360"/>
                <a:ext cx="159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1D0E7D0-36B7-EB4A-B3AA-069F7C17FEC4}"/>
                  </a:ext>
                </a:extLst>
              </p14:cNvPr>
              <p14:cNvContentPartPr/>
              <p14:nvPr/>
            </p14:nvContentPartPr>
            <p14:xfrm>
              <a:off x="7519423" y="2907000"/>
              <a:ext cx="156600" cy="171000"/>
            </p14:xfrm>
          </p:contentPart>
        </mc:Choice>
        <mc:Fallback xmlns="">
          <p:pic>
            <p:nvPicPr>
              <p:cNvPr id="15" name="Ink 14">
                <a:extLst>
                  <a:ext uri="{FF2B5EF4-FFF2-40B4-BE49-F238E27FC236}">
                    <a16:creationId xmlns:a16="http://schemas.microsoft.com/office/drawing/2014/main" id="{B1D0E7D0-36B7-EB4A-B3AA-069F7C17FEC4}"/>
                  </a:ext>
                </a:extLst>
              </p:cNvPr>
              <p:cNvPicPr/>
              <p:nvPr/>
            </p:nvPicPr>
            <p:blipFill>
              <a:blip r:embed="rId15"/>
              <a:stretch>
                <a:fillRect/>
              </a:stretch>
            </p:blipFill>
            <p:spPr>
              <a:xfrm>
                <a:off x="7510423" y="2898360"/>
                <a:ext cx="174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FCAA4D9-DFF8-6D4F-B7BB-0E864A20049E}"/>
                  </a:ext>
                </a:extLst>
              </p14:cNvPr>
              <p14:cNvContentPartPr/>
              <p14:nvPr/>
            </p14:nvContentPartPr>
            <p14:xfrm>
              <a:off x="9480703" y="2892240"/>
              <a:ext cx="197280" cy="238680"/>
            </p14:xfrm>
          </p:contentPart>
        </mc:Choice>
        <mc:Fallback xmlns="">
          <p:pic>
            <p:nvPicPr>
              <p:cNvPr id="16" name="Ink 15">
                <a:extLst>
                  <a:ext uri="{FF2B5EF4-FFF2-40B4-BE49-F238E27FC236}">
                    <a16:creationId xmlns:a16="http://schemas.microsoft.com/office/drawing/2014/main" id="{9FCAA4D9-DFF8-6D4F-B7BB-0E864A20049E}"/>
                  </a:ext>
                </a:extLst>
              </p:cNvPr>
              <p:cNvPicPr/>
              <p:nvPr/>
            </p:nvPicPr>
            <p:blipFill>
              <a:blip r:embed="rId17"/>
              <a:stretch>
                <a:fillRect/>
              </a:stretch>
            </p:blipFill>
            <p:spPr>
              <a:xfrm>
                <a:off x="9472063" y="2883240"/>
                <a:ext cx="214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09F6CD0D-C932-E640-ACE5-4556A1D29E9E}"/>
                  </a:ext>
                </a:extLst>
              </p14:cNvPr>
              <p14:cNvContentPartPr/>
              <p14:nvPr/>
            </p14:nvContentPartPr>
            <p14:xfrm>
              <a:off x="2201143" y="4033800"/>
              <a:ext cx="161280" cy="206640"/>
            </p14:xfrm>
          </p:contentPart>
        </mc:Choice>
        <mc:Fallback xmlns="">
          <p:pic>
            <p:nvPicPr>
              <p:cNvPr id="17" name="Ink 16">
                <a:extLst>
                  <a:ext uri="{FF2B5EF4-FFF2-40B4-BE49-F238E27FC236}">
                    <a16:creationId xmlns:a16="http://schemas.microsoft.com/office/drawing/2014/main" id="{09F6CD0D-C932-E640-ACE5-4556A1D29E9E}"/>
                  </a:ext>
                </a:extLst>
              </p:cNvPr>
              <p:cNvPicPr/>
              <p:nvPr/>
            </p:nvPicPr>
            <p:blipFill>
              <a:blip r:embed="rId19"/>
              <a:stretch>
                <a:fillRect/>
              </a:stretch>
            </p:blipFill>
            <p:spPr>
              <a:xfrm>
                <a:off x="2192143" y="4025160"/>
                <a:ext cx="178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D1BC9815-57E6-054D-9C67-41BECF8A0059}"/>
                  </a:ext>
                </a:extLst>
              </p14:cNvPr>
              <p14:cNvContentPartPr/>
              <p14:nvPr/>
            </p14:nvContentPartPr>
            <p14:xfrm>
              <a:off x="3976663" y="3988440"/>
              <a:ext cx="172800" cy="227520"/>
            </p14:xfrm>
          </p:contentPart>
        </mc:Choice>
        <mc:Fallback xmlns="">
          <p:pic>
            <p:nvPicPr>
              <p:cNvPr id="21" name="Ink 20">
                <a:extLst>
                  <a:ext uri="{FF2B5EF4-FFF2-40B4-BE49-F238E27FC236}">
                    <a16:creationId xmlns:a16="http://schemas.microsoft.com/office/drawing/2014/main" id="{D1BC9815-57E6-054D-9C67-41BECF8A0059}"/>
                  </a:ext>
                </a:extLst>
              </p:cNvPr>
              <p:cNvPicPr/>
              <p:nvPr/>
            </p:nvPicPr>
            <p:blipFill>
              <a:blip r:embed="rId21"/>
              <a:stretch>
                <a:fillRect/>
              </a:stretch>
            </p:blipFill>
            <p:spPr>
              <a:xfrm>
                <a:off x="3968023" y="3979440"/>
                <a:ext cx="190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7789A291-B112-C049-82FB-D0B60C2A3391}"/>
                  </a:ext>
                </a:extLst>
              </p14:cNvPr>
              <p14:cNvContentPartPr/>
              <p14:nvPr/>
            </p14:nvContentPartPr>
            <p14:xfrm>
              <a:off x="5974303" y="3961800"/>
              <a:ext cx="147600" cy="240480"/>
            </p14:xfrm>
          </p:contentPart>
        </mc:Choice>
        <mc:Fallback xmlns="">
          <p:pic>
            <p:nvPicPr>
              <p:cNvPr id="24" name="Ink 23">
                <a:extLst>
                  <a:ext uri="{FF2B5EF4-FFF2-40B4-BE49-F238E27FC236}">
                    <a16:creationId xmlns:a16="http://schemas.microsoft.com/office/drawing/2014/main" id="{7789A291-B112-C049-82FB-D0B60C2A3391}"/>
                  </a:ext>
                </a:extLst>
              </p:cNvPr>
              <p:cNvPicPr/>
              <p:nvPr/>
            </p:nvPicPr>
            <p:blipFill>
              <a:blip r:embed="rId23"/>
              <a:stretch>
                <a:fillRect/>
              </a:stretch>
            </p:blipFill>
            <p:spPr>
              <a:xfrm>
                <a:off x="5965663" y="3953160"/>
                <a:ext cx="1652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BC48234E-24CC-3A42-BAEF-EC2592E7BACF}"/>
                  </a:ext>
                </a:extLst>
              </p14:cNvPr>
              <p14:cNvContentPartPr/>
              <p14:nvPr/>
            </p14:nvContentPartPr>
            <p14:xfrm>
              <a:off x="5395063" y="3976560"/>
              <a:ext cx="136800" cy="170280"/>
            </p14:xfrm>
          </p:contentPart>
        </mc:Choice>
        <mc:Fallback xmlns="">
          <p:pic>
            <p:nvPicPr>
              <p:cNvPr id="27" name="Ink 26">
                <a:extLst>
                  <a:ext uri="{FF2B5EF4-FFF2-40B4-BE49-F238E27FC236}">
                    <a16:creationId xmlns:a16="http://schemas.microsoft.com/office/drawing/2014/main" id="{BC48234E-24CC-3A42-BAEF-EC2592E7BACF}"/>
                  </a:ext>
                </a:extLst>
              </p:cNvPr>
              <p:cNvPicPr/>
              <p:nvPr/>
            </p:nvPicPr>
            <p:blipFill>
              <a:blip r:embed="rId25"/>
              <a:stretch>
                <a:fillRect/>
              </a:stretch>
            </p:blipFill>
            <p:spPr>
              <a:xfrm>
                <a:off x="5386063" y="3967560"/>
                <a:ext cx="154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D5203FF2-3008-5740-A84F-53A0F93A1B6A}"/>
                  </a:ext>
                </a:extLst>
              </p14:cNvPr>
              <p14:cNvContentPartPr/>
              <p14:nvPr/>
            </p14:nvContentPartPr>
            <p14:xfrm>
              <a:off x="7728583" y="4023720"/>
              <a:ext cx="172080" cy="165240"/>
            </p14:xfrm>
          </p:contentPart>
        </mc:Choice>
        <mc:Fallback xmlns="">
          <p:pic>
            <p:nvPicPr>
              <p:cNvPr id="28" name="Ink 27">
                <a:extLst>
                  <a:ext uri="{FF2B5EF4-FFF2-40B4-BE49-F238E27FC236}">
                    <a16:creationId xmlns:a16="http://schemas.microsoft.com/office/drawing/2014/main" id="{D5203FF2-3008-5740-A84F-53A0F93A1B6A}"/>
                  </a:ext>
                </a:extLst>
              </p:cNvPr>
              <p:cNvPicPr/>
              <p:nvPr/>
            </p:nvPicPr>
            <p:blipFill>
              <a:blip r:embed="rId27"/>
              <a:stretch>
                <a:fillRect/>
              </a:stretch>
            </p:blipFill>
            <p:spPr>
              <a:xfrm>
                <a:off x="7719583" y="4014720"/>
                <a:ext cx="189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76D0C6E7-9EFC-F74E-A5FA-B89DDE8F6A97}"/>
                  </a:ext>
                </a:extLst>
              </p14:cNvPr>
              <p14:cNvContentPartPr/>
              <p14:nvPr/>
            </p14:nvContentPartPr>
            <p14:xfrm>
              <a:off x="8354623" y="3986640"/>
              <a:ext cx="124920" cy="233280"/>
            </p14:xfrm>
          </p:contentPart>
        </mc:Choice>
        <mc:Fallback xmlns="">
          <p:pic>
            <p:nvPicPr>
              <p:cNvPr id="29" name="Ink 28">
                <a:extLst>
                  <a:ext uri="{FF2B5EF4-FFF2-40B4-BE49-F238E27FC236}">
                    <a16:creationId xmlns:a16="http://schemas.microsoft.com/office/drawing/2014/main" id="{76D0C6E7-9EFC-F74E-A5FA-B89DDE8F6A97}"/>
                  </a:ext>
                </a:extLst>
              </p:cNvPr>
              <p:cNvPicPr/>
              <p:nvPr/>
            </p:nvPicPr>
            <p:blipFill>
              <a:blip r:embed="rId29"/>
              <a:stretch>
                <a:fillRect/>
              </a:stretch>
            </p:blipFill>
            <p:spPr>
              <a:xfrm>
                <a:off x="8345623" y="3978000"/>
                <a:ext cx="142560" cy="250920"/>
              </a:xfrm>
              <a:prstGeom prst="rect">
                <a:avLst/>
              </a:prstGeom>
            </p:spPr>
          </p:pic>
        </mc:Fallback>
      </mc:AlternateContent>
    </p:spTree>
    <p:extLst>
      <p:ext uri="{BB962C8B-B14F-4D97-AF65-F5344CB8AC3E}">
        <p14:creationId xmlns:p14="http://schemas.microsoft.com/office/powerpoint/2010/main" val="155066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EE3D-B69C-2E4C-9BEC-8CFA9B4EA2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9FEFEB-BC7B-A744-BE01-1B8246D7173E}"/>
              </a:ext>
            </a:extLst>
          </p:cNvPr>
          <p:cNvSpPr>
            <a:spLocks noGrp="1"/>
          </p:cNvSpPr>
          <p:nvPr>
            <p:ph idx="1"/>
          </p:nvPr>
        </p:nvSpPr>
        <p:spPr/>
        <p:txBody>
          <a:bodyPr/>
          <a:lstStyle/>
          <a:p>
            <a:r>
              <a:rPr lang="en-US" dirty="0"/>
              <a:t>The student said, “The coordinating conjunctions are the FAN BOYS. This mnemonic will help us remember: For, and, yet, nor, or, so.”</a:t>
            </a:r>
          </a:p>
          <a:p>
            <a:endParaRPr lang="en-US" dirty="0"/>
          </a:p>
          <a:p>
            <a:r>
              <a:rPr lang="en-US" dirty="0"/>
              <a:t>ID;I</a:t>
            </a:r>
          </a:p>
          <a:p>
            <a:r>
              <a:rPr lang="en-US" dirty="0"/>
              <a:t>I went for a walk in the woods; it was fun.</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710BBE7-1728-D44F-A020-0DAC2BE326C0}"/>
                  </a:ext>
                </a:extLst>
              </p14:cNvPr>
              <p14:cNvContentPartPr/>
              <p14:nvPr/>
            </p14:nvContentPartPr>
            <p14:xfrm>
              <a:off x="1615063" y="4670280"/>
              <a:ext cx="173160" cy="65880"/>
            </p14:xfrm>
          </p:contentPart>
        </mc:Choice>
        <mc:Fallback xmlns="">
          <p:pic>
            <p:nvPicPr>
              <p:cNvPr id="8" name="Ink 7">
                <a:extLst>
                  <a:ext uri="{FF2B5EF4-FFF2-40B4-BE49-F238E27FC236}">
                    <a16:creationId xmlns:a16="http://schemas.microsoft.com/office/drawing/2014/main" id="{C710BBE7-1728-D44F-A020-0DAC2BE326C0}"/>
                  </a:ext>
                </a:extLst>
              </p:cNvPr>
              <p:cNvPicPr/>
              <p:nvPr/>
            </p:nvPicPr>
            <p:blipFill>
              <a:blip r:embed="rId3"/>
              <a:stretch>
                <a:fillRect/>
              </a:stretch>
            </p:blipFill>
            <p:spPr>
              <a:xfrm>
                <a:off x="1606063" y="4661640"/>
                <a:ext cx="190800" cy="83520"/>
              </a:xfrm>
              <a:prstGeom prst="rect">
                <a:avLst/>
              </a:prstGeom>
            </p:spPr>
          </p:pic>
        </mc:Fallback>
      </mc:AlternateContent>
      <p:grpSp>
        <p:nvGrpSpPr>
          <p:cNvPr id="19" name="Group 18">
            <a:extLst>
              <a:ext uri="{FF2B5EF4-FFF2-40B4-BE49-F238E27FC236}">
                <a16:creationId xmlns:a16="http://schemas.microsoft.com/office/drawing/2014/main" id="{7A5630D3-EBB0-A343-8897-2C8571752DF1}"/>
              </a:ext>
            </a:extLst>
          </p:cNvPr>
          <p:cNvGrpSpPr/>
          <p:nvPr/>
        </p:nvGrpSpPr>
        <p:grpSpPr>
          <a:xfrm>
            <a:off x="1676623" y="4415760"/>
            <a:ext cx="120240" cy="129960"/>
            <a:chOff x="1676623" y="4415760"/>
            <a:chExt cx="120240" cy="129960"/>
          </a:xfrm>
        </p:grpSpPr>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81394974-9564-EF43-8056-A384E1B6B12E}"/>
                    </a:ext>
                  </a:extLst>
                </p14:cNvPr>
                <p14:cNvContentPartPr/>
                <p14:nvPr/>
              </p14:nvContentPartPr>
              <p14:xfrm>
                <a:off x="1692103" y="4420800"/>
                <a:ext cx="101160" cy="124920"/>
              </p14:xfrm>
            </p:contentPart>
          </mc:Choice>
          <mc:Fallback xmlns="">
            <p:pic>
              <p:nvPicPr>
                <p:cNvPr id="17" name="Ink 16">
                  <a:extLst>
                    <a:ext uri="{FF2B5EF4-FFF2-40B4-BE49-F238E27FC236}">
                      <a16:creationId xmlns:a16="http://schemas.microsoft.com/office/drawing/2014/main" id="{81394974-9564-EF43-8056-A384E1B6B12E}"/>
                    </a:ext>
                  </a:extLst>
                </p:cNvPr>
                <p:cNvPicPr/>
                <p:nvPr/>
              </p:nvPicPr>
              <p:blipFill>
                <a:blip r:embed="rId5"/>
                <a:stretch>
                  <a:fillRect/>
                </a:stretch>
              </p:blipFill>
              <p:spPr>
                <a:xfrm>
                  <a:off x="1683103" y="4412160"/>
                  <a:ext cx="118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0A7D31A-52AD-284B-806C-7C79832D425D}"/>
                    </a:ext>
                  </a:extLst>
                </p14:cNvPr>
                <p14:cNvContentPartPr/>
                <p14:nvPr/>
              </p14:nvContentPartPr>
              <p14:xfrm>
                <a:off x="1676623" y="4415760"/>
                <a:ext cx="120240" cy="360"/>
              </p14:xfrm>
            </p:contentPart>
          </mc:Choice>
          <mc:Fallback xmlns="">
            <p:pic>
              <p:nvPicPr>
                <p:cNvPr id="18" name="Ink 17">
                  <a:extLst>
                    <a:ext uri="{FF2B5EF4-FFF2-40B4-BE49-F238E27FC236}">
                      <a16:creationId xmlns:a16="http://schemas.microsoft.com/office/drawing/2014/main" id="{70A7D31A-52AD-284B-806C-7C79832D425D}"/>
                    </a:ext>
                  </a:extLst>
                </p:cNvPr>
                <p:cNvPicPr/>
                <p:nvPr/>
              </p:nvPicPr>
              <p:blipFill>
                <a:blip r:embed="rId7"/>
                <a:stretch>
                  <a:fillRect/>
                </a:stretch>
              </p:blipFill>
              <p:spPr>
                <a:xfrm>
                  <a:off x="1667623" y="4406760"/>
                  <a:ext cx="1378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B5F96B60-9F6E-3C4B-8EDC-F7EFEDE3E001}"/>
                  </a:ext>
                </a:extLst>
              </p14:cNvPr>
              <p14:cNvContentPartPr/>
              <p14:nvPr/>
            </p14:nvContentPartPr>
            <p14:xfrm>
              <a:off x="2180983" y="4484520"/>
              <a:ext cx="128160" cy="143280"/>
            </p14:xfrm>
          </p:contentPart>
        </mc:Choice>
        <mc:Fallback xmlns="">
          <p:pic>
            <p:nvPicPr>
              <p:cNvPr id="20" name="Ink 19">
                <a:extLst>
                  <a:ext uri="{FF2B5EF4-FFF2-40B4-BE49-F238E27FC236}">
                    <a16:creationId xmlns:a16="http://schemas.microsoft.com/office/drawing/2014/main" id="{B5F96B60-9F6E-3C4B-8EDC-F7EFEDE3E001}"/>
                  </a:ext>
                </a:extLst>
              </p:cNvPr>
              <p:cNvPicPr/>
              <p:nvPr/>
            </p:nvPicPr>
            <p:blipFill>
              <a:blip r:embed="rId9"/>
              <a:stretch>
                <a:fillRect/>
              </a:stretch>
            </p:blipFill>
            <p:spPr>
              <a:xfrm>
                <a:off x="2171983" y="4475880"/>
                <a:ext cx="145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49C3E5E9-C55E-9141-8B13-BBF6C9E69068}"/>
                  </a:ext>
                </a:extLst>
              </p14:cNvPr>
              <p14:cNvContentPartPr/>
              <p14:nvPr/>
            </p14:nvContentPartPr>
            <p14:xfrm>
              <a:off x="3308143" y="4373640"/>
              <a:ext cx="160200" cy="162360"/>
            </p14:xfrm>
          </p:contentPart>
        </mc:Choice>
        <mc:Fallback xmlns="">
          <p:pic>
            <p:nvPicPr>
              <p:cNvPr id="21" name="Ink 20">
                <a:extLst>
                  <a:ext uri="{FF2B5EF4-FFF2-40B4-BE49-F238E27FC236}">
                    <a16:creationId xmlns:a16="http://schemas.microsoft.com/office/drawing/2014/main" id="{49C3E5E9-C55E-9141-8B13-BBF6C9E69068}"/>
                  </a:ext>
                </a:extLst>
              </p:cNvPr>
              <p:cNvPicPr/>
              <p:nvPr/>
            </p:nvPicPr>
            <p:blipFill>
              <a:blip r:embed="rId11"/>
              <a:stretch>
                <a:fillRect/>
              </a:stretch>
            </p:blipFill>
            <p:spPr>
              <a:xfrm>
                <a:off x="3299143" y="4364640"/>
                <a:ext cx="177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B97881DA-FE59-0245-9AAC-B84C8A945A79}"/>
                  </a:ext>
                </a:extLst>
              </p14:cNvPr>
              <p14:cNvContentPartPr/>
              <p14:nvPr/>
            </p14:nvContentPartPr>
            <p14:xfrm>
              <a:off x="4790983" y="4372200"/>
              <a:ext cx="161640" cy="166680"/>
            </p14:xfrm>
          </p:contentPart>
        </mc:Choice>
        <mc:Fallback xmlns="">
          <p:pic>
            <p:nvPicPr>
              <p:cNvPr id="22" name="Ink 21">
                <a:extLst>
                  <a:ext uri="{FF2B5EF4-FFF2-40B4-BE49-F238E27FC236}">
                    <a16:creationId xmlns:a16="http://schemas.microsoft.com/office/drawing/2014/main" id="{B97881DA-FE59-0245-9AAC-B84C8A945A79}"/>
                  </a:ext>
                </a:extLst>
              </p:cNvPr>
              <p:cNvPicPr/>
              <p:nvPr/>
            </p:nvPicPr>
            <p:blipFill>
              <a:blip r:embed="rId13"/>
              <a:stretch>
                <a:fillRect/>
              </a:stretch>
            </p:blipFill>
            <p:spPr>
              <a:xfrm>
                <a:off x="4781983" y="4363560"/>
                <a:ext cx="179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DCDBB6BA-3140-2C4E-9ED5-679A10192C1F}"/>
                  </a:ext>
                </a:extLst>
              </p14:cNvPr>
              <p14:cNvContentPartPr/>
              <p14:nvPr/>
            </p14:nvContentPartPr>
            <p14:xfrm>
              <a:off x="5469223" y="4757040"/>
              <a:ext cx="1041480" cy="17280"/>
            </p14:xfrm>
          </p:contentPart>
        </mc:Choice>
        <mc:Fallback xmlns="">
          <p:pic>
            <p:nvPicPr>
              <p:cNvPr id="23" name="Ink 22">
                <a:extLst>
                  <a:ext uri="{FF2B5EF4-FFF2-40B4-BE49-F238E27FC236}">
                    <a16:creationId xmlns:a16="http://schemas.microsoft.com/office/drawing/2014/main" id="{DCDBB6BA-3140-2C4E-9ED5-679A10192C1F}"/>
                  </a:ext>
                </a:extLst>
              </p:cNvPr>
              <p:cNvPicPr/>
              <p:nvPr/>
            </p:nvPicPr>
            <p:blipFill>
              <a:blip r:embed="rId15"/>
              <a:stretch>
                <a:fillRect/>
              </a:stretch>
            </p:blipFill>
            <p:spPr>
              <a:xfrm>
                <a:off x="5460583" y="4748040"/>
                <a:ext cx="105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BFB92563-2B65-B449-8895-C39233D1F50F}"/>
                  </a:ext>
                </a:extLst>
              </p14:cNvPr>
              <p14:cNvContentPartPr/>
              <p14:nvPr/>
            </p14:nvContentPartPr>
            <p14:xfrm>
              <a:off x="5820223" y="4327920"/>
              <a:ext cx="148320" cy="217440"/>
            </p14:xfrm>
          </p:contentPart>
        </mc:Choice>
        <mc:Fallback xmlns="">
          <p:pic>
            <p:nvPicPr>
              <p:cNvPr id="24" name="Ink 23">
                <a:extLst>
                  <a:ext uri="{FF2B5EF4-FFF2-40B4-BE49-F238E27FC236}">
                    <a16:creationId xmlns:a16="http://schemas.microsoft.com/office/drawing/2014/main" id="{BFB92563-2B65-B449-8895-C39233D1F50F}"/>
                  </a:ext>
                </a:extLst>
              </p:cNvPr>
              <p:cNvPicPr/>
              <p:nvPr/>
            </p:nvPicPr>
            <p:blipFill>
              <a:blip r:embed="rId17"/>
              <a:stretch>
                <a:fillRect/>
              </a:stretch>
            </p:blipFill>
            <p:spPr>
              <a:xfrm>
                <a:off x="5811223" y="4319280"/>
                <a:ext cx="165960" cy="235080"/>
              </a:xfrm>
              <a:prstGeom prst="rect">
                <a:avLst/>
              </a:prstGeom>
            </p:spPr>
          </p:pic>
        </mc:Fallback>
      </mc:AlternateContent>
    </p:spTree>
    <p:extLst>
      <p:ext uri="{BB962C8B-B14F-4D97-AF65-F5344CB8AC3E}">
        <p14:creationId xmlns:p14="http://schemas.microsoft.com/office/powerpoint/2010/main" val="338618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C6EC-4FC7-FB4C-AE9A-EC6084A814D0}"/>
              </a:ext>
            </a:extLst>
          </p:cNvPr>
          <p:cNvSpPr>
            <a:spLocks noGrp="1"/>
          </p:cNvSpPr>
          <p:nvPr>
            <p:ph type="title"/>
          </p:nvPr>
        </p:nvSpPr>
        <p:spPr/>
        <p:txBody>
          <a:bodyPr/>
          <a:lstStyle/>
          <a:p>
            <a:r>
              <a:rPr lang="en-US" dirty="0"/>
              <a:t>Presentations that students watch:</a:t>
            </a:r>
          </a:p>
        </p:txBody>
      </p:sp>
      <p:sp>
        <p:nvSpPr>
          <p:cNvPr id="3" name="Content Placeholder 2">
            <a:extLst>
              <a:ext uri="{FF2B5EF4-FFF2-40B4-BE49-F238E27FC236}">
                <a16:creationId xmlns:a16="http://schemas.microsoft.com/office/drawing/2014/main" id="{35966908-4DD4-124D-8D97-238F5E11A9B9}"/>
              </a:ext>
            </a:extLst>
          </p:cNvPr>
          <p:cNvSpPr>
            <a:spLocks noGrp="1"/>
          </p:cNvSpPr>
          <p:nvPr>
            <p:ph idx="1"/>
          </p:nvPr>
        </p:nvSpPr>
        <p:spPr/>
        <p:txBody>
          <a:bodyPr>
            <a:normAutofit fontScale="77500" lnSpcReduction="20000"/>
          </a:bodyPr>
          <a:lstStyle/>
          <a:p>
            <a:r>
              <a:rPr lang="en-US" dirty="0"/>
              <a:t>#11 20:39 minutes - Fundamentals Overview: </a:t>
            </a:r>
            <a:r>
              <a:rPr lang="en-US" u="sng" dirty="0">
                <a:hlinkClick r:id="rId2"/>
              </a:rPr>
              <a:t>http://www.educreations.com/lesson/view/fundamentals-in-sentence-writing-overview/22231436/?s=vOYNZ2&amp;ref=link</a:t>
            </a:r>
            <a:endParaRPr lang="en-US" dirty="0"/>
          </a:p>
          <a:p>
            <a:endParaRPr lang="en-US" dirty="0"/>
          </a:p>
          <a:p>
            <a:r>
              <a:rPr lang="en-US" dirty="0"/>
              <a:t>Recordings sent to me:</a:t>
            </a:r>
          </a:p>
          <a:p>
            <a:endParaRPr lang="en-US" dirty="0"/>
          </a:p>
          <a:p>
            <a:r>
              <a:rPr lang="en-US" u="sng" dirty="0">
                <a:hlinkClick r:id="rId3" tooltip="Original URL:&#10;https://www.educreations.com/lesson/view/making-a-compound-complex-sentence/58812768/?s=b6bzih&amp;ref=link&#10;&#10;Click to follow link."/>
              </a:rPr>
              <a:t>https://www.educreations.com/lesson/view/making-a-compound-complex-sentence/58812768/?s=b6bzih&amp;ref=link</a:t>
            </a:r>
            <a:endParaRPr lang="en-US" u="sng" dirty="0"/>
          </a:p>
          <a:p>
            <a:endParaRPr lang="en-US" dirty="0"/>
          </a:p>
          <a:p>
            <a:r>
              <a:rPr lang="en-US" dirty="0"/>
              <a:t> </a:t>
            </a:r>
          </a:p>
          <a:p>
            <a:endParaRPr lang="en-US" dirty="0"/>
          </a:p>
        </p:txBody>
      </p:sp>
    </p:spTree>
    <p:extLst>
      <p:ext uri="{BB962C8B-B14F-4D97-AF65-F5344CB8AC3E}">
        <p14:creationId xmlns:p14="http://schemas.microsoft.com/office/powerpoint/2010/main" val="365522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1CE6-B513-6C47-9944-654B0FD20D5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FEE5823-5E74-5045-A8AC-B504A0A24ABD}"/>
              </a:ext>
            </a:extLst>
          </p:cNvPr>
          <p:cNvSpPr>
            <a:spLocks noGrp="1"/>
          </p:cNvSpPr>
          <p:nvPr>
            <p:ph idx="1"/>
          </p:nvPr>
        </p:nvSpPr>
        <p:spPr/>
        <p:txBody>
          <a:bodyPr>
            <a:normAutofit lnSpcReduction="10000"/>
          </a:bodyPr>
          <a:lstStyle/>
          <a:p>
            <a:r>
              <a:rPr lang="en-US" dirty="0"/>
              <a:t>Name</a:t>
            </a:r>
          </a:p>
          <a:p>
            <a:r>
              <a:rPr lang="en-US" dirty="0"/>
              <a:t>Position</a:t>
            </a:r>
          </a:p>
          <a:p>
            <a:r>
              <a:rPr lang="en-US" dirty="0"/>
              <a:t>Currently embedding SIM into courses?</a:t>
            </a:r>
          </a:p>
          <a:p>
            <a:pPr lvl="1"/>
            <a:r>
              <a:rPr lang="en-US" dirty="0"/>
              <a:t>If so, how is it going?</a:t>
            </a:r>
          </a:p>
          <a:p>
            <a:pPr lvl="1"/>
            <a:r>
              <a:rPr lang="en-US" dirty="0"/>
              <a:t>If not, what is needed to do so?</a:t>
            </a:r>
          </a:p>
          <a:p>
            <a:r>
              <a:rPr lang="en-US" dirty="0"/>
              <a:t>Favorite Strategy</a:t>
            </a:r>
          </a:p>
          <a:p>
            <a:r>
              <a:rPr lang="en-US"/>
              <a:t>Fun Fact </a:t>
            </a:r>
            <a:r>
              <a:rPr lang="en-US">
                <a:sym typeface="Wingdings" pitchFamily="2" charset="2"/>
              </a:rPr>
              <a:t> </a:t>
            </a:r>
            <a:r>
              <a:rPr lang="en-US"/>
              <a:t> </a:t>
            </a:r>
            <a:endParaRPr lang="en-US" dirty="0"/>
          </a:p>
        </p:txBody>
      </p:sp>
    </p:spTree>
    <p:extLst>
      <p:ext uri="{BB962C8B-B14F-4D97-AF65-F5344CB8AC3E}">
        <p14:creationId xmlns:p14="http://schemas.microsoft.com/office/powerpoint/2010/main" val="415350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FEF-83D8-5640-9B15-BF2B2BCFBB8F}"/>
              </a:ext>
            </a:extLst>
          </p:cNvPr>
          <p:cNvSpPr>
            <a:spLocks noGrp="1"/>
          </p:cNvSpPr>
          <p:nvPr>
            <p:ph type="title"/>
          </p:nvPr>
        </p:nvSpPr>
        <p:spPr/>
        <p:txBody>
          <a:bodyPr>
            <a:normAutofit/>
          </a:bodyPr>
          <a:lstStyle/>
          <a:p>
            <a:r>
              <a:rPr lang="en-US" sz="3600" dirty="0">
                <a:latin typeface="+mn-lt"/>
                <a:cs typeface="Arial" panose="020B0604020202020204" pitchFamily="34" charset="0"/>
              </a:rPr>
              <a:t>Moving Forward…</a:t>
            </a:r>
          </a:p>
        </p:txBody>
      </p:sp>
      <p:sp>
        <p:nvSpPr>
          <p:cNvPr id="3" name="Content Placeholder 2">
            <a:extLst>
              <a:ext uri="{FF2B5EF4-FFF2-40B4-BE49-F238E27FC236}">
                <a16:creationId xmlns:a16="http://schemas.microsoft.com/office/drawing/2014/main" id="{AD9294CE-424F-0E4A-987F-1391F86A515D}"/>
              </a:ext>
            </a:extLst>
          </p:cNvPr>
          <p:cNvSpPr>
            <a:spLocks noGrp="1"/>
          </p:cNvSpPr>
          <p:nvPr>
            <p:ph idx="1"/>
          </p:nvPr>
        </p:nvSpPr>
        <p:spPr/>
        <p:txBody>
          <a:bodyPr/>
          <a:lstStyle/>
          <a:p>
            <a:r>
              <a:rPr lang="en-US" sz="2600" dirty="0">
                <a:cs typeface="Arial" panose="020B0604020202020204" pitchFamily="34" charset="0"/>
              </a:rPr>
              <a:t>Ungraded pre-quiz at the start of class.</a:t>
            </a:r>
          </a:p>
          <a:p>
            <a:pPr lvl="1"/>
            <a:r>
              <a:rPr lang="en-US" sz="2600" dirty="0">
                <a:cs typeface="Arial" panose="020B0604020202020204" pitchFamily="34" charset="0"/>
              </a:rPr>
              <a:t>Subjects, verbs, infinitive, prepositional phrases, independent clause, dependent cause, punctuation.</a:t>
            </a:r>
          </a:p>
          <a:p>
            <a:pPr lvl="1"/>
            <a:r>
              <a:rPr lang="en-US" sz="2600" dirty="0">
                <a:cs typeface="Arial" panose="020B0604020202020204" pitchFamily="34" charset="0"/>
              </a:rPr>
              <a:t>Thoughts?</a:t>
            </a:r>
          </a:p>
          <a:p>
            <a:pPr lvl="1"/>
            <a:endParaRPr lang="en-US" dirty="0"/>
          </a:p>
          <a:p>
            <a:pPr lvl="1"/>
            <a:endParaRPr lang="en-US" dirty="0"/>
          </a:p>
        </p:txBody>
      </p:sp>
    </p:spTree>
    <p:extLst>
      <p:ext uri="{BB962C8B-B14F-4D97-AF65-F5344CB8AC3E}">
        <p14:creationId xmlns:p14="http://schemas.microsoft.com/office/powerpoint/2010/main" val="218451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A827-4FB0-914D-A85B-1EF0479341B3}"/>
              </a:ext>
            </a:extLst>
          </p:cNvPr>
          <p:cNvSpPr>
            <a:spLocks noGrp="1"/>
          </p:cNvSpPr>
          <p:nvPr>
            <p:ph type="title"/>
          </p:nvPr>
        </p:nvSpPr>
        <p:spPr/>
        <p:txBody>
          <a:bodyPr>
            <a:normAutofit fontScale="90000"/>
          </a:bodyPr>
          <a:lstStyle/>
          <a:p>
            <a:r>
              <a:rPr lang="en-US" b="1" dirty="0"/>
              <a:t>Reading and Math Camp</a:t>
            </a:r>
            <a:br>
              <a:rPr lang="en-US" b="1" dirty="0"/>
            </a:br>
            <a:r>
              <a:rPr lang="en-US" b="1" dirty="0"/>
              <a:t>(Learning Disabilities Practicum)  </a:t>
            </a:r>
          </a:p>
        </p:txBody>
      </p:sp>
      <p:sp>
        <p:nvSpPr>
          <p:cNvPr id="8" name="Rectangle 3">
            <a:extLst>
              <a:ext uri="{FF2B5EF4-FFF2-40B4-BE49-F238E27FC236}">
                <a16:creationId xmlns:a16="http://schemas.microsoft.com/office/drawing/2014/main" id="{1543BAEE-85A8-E540-8CA0-8CB75D294EE2}"/>
              </a:ext>
            </a:extLst>
          </p:cNvPr>
          <p:cNvSpPr>
            <a:spLocks noChangeArrowheads="1"/>
          </p:cNvSpPr>
          <p:nvPr/>
        </p:nvSpPr>
        <p:spPr bwMode="auto">
          <a:xfrm>
            <a:off x="2957513" y="3895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Content Placeholder 9">
            <a:extLst>
              <a:ext uri="{FF2B5EF4-FFF2-40B4-BE49-F238E27FC236}">
                <a16:creationId xmlns:a16="http://schemas.microsoft.com/office/drawing/2014/main" id="{7B87DA2F-1B7E-AF48-961C-8D99E847B970}"/>
              </a:ext>
            </a:extLst>
          </p:cNvPr>
          <p:cNvSpPr>
            <a:spLocks noGrp="1"/>
          </p:cNvSpPr>
          <p:nvPr>
            <p:ph idx="1"/>
          </p:nvPr>
        </p:nvSpPr>
        <p:spPr/>
        <p:txBody>
          <a:bodyPr>
            <a:normAutofit lnSpcReduction="10000"/>
          </a:bodyPr>
          <a:lstStyle/>
          <a:p>
            <a:pPr marL="0" indent="0">
              <a:buNone/>
            </a:pPr>
            <a:r>
              <a:rPr lang="en-US" b="1" dirty="0"/>
              <a:t>SIM in the Reading and Math Camp</a:t>
            </a:r>
          </a:p>
          <a:p>
            <a:r>
              <a:rPr lang="en-US" dirty="0"/>
              <a:t>Paraphrasing Strategy</a:t>
            </a:r>
          </a:p>
          <a:p>
            <a:r>
              <a:rPr lang="en-US" dirty="0"/>
              <a:t>Fundamentals of Paraphrasing and Summarizing</a:t>
            </a:r>
          </a:p>
          <a:p>
            <a:r>
              <a:rPr lang="en-US" dirty="0"/>
              <a:t>Sentence Writing Strategy </a:t>
            </a:r>
          </a:p>
          <a:p>
            <a:r>
              <a:rPr lang="en-US" dirty="0"/>
              <a:t>Quality Assignment Planning Routine</a:t>
            </a:r>
          </a:p>
          <a:p>
            <a:r>
              <a:rPr lang="en-US" dirty="0"/>
              <a:t>Content Enhancement Series</a:t>
            </a:r>
          </a:p>
          <a:p>
            <a:r>
              <a:rPr lang="en-US" dirty="0"/>
              <a:t>Strategic Math Series </a:t>
            </a:r>
          </a:p>
        </p:txBody>
      </p:sp>
      <p:pic>
        <p:nvPicPr>
          <p:cNvPr id="1025" name="Picture 1" descr="View Details">
            <a:extLst>
              <a:ext uri="{FF2B5EF4-FFF2-40B4-BE49-F238E27FC236}">
                <a16:creationId xmlns:a16="http://schemas.microsoft.com/office/drawing/2014/main" id="{7CE7878B-26FA-0D43-8CAF-5C1DAF741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200" cy="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8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A6F5-6CA4-D842-B2FC-DCF0EF5988AD}"/>
              </a:ext>
            </a:extLst>
          </p:cNvPr>
          <p:cNvSpPr>
            <a:spLocks noGrp="1"/>
          </p:cNvSpPr>
          <p:nvPr>
            <p:ph type="title"/>
          </p:nvPr>
        </p:nvSpPr>
        <p:spPr/>
        <p:txBody>
          <a:bodyPr/>
          <a:lstStyle/>
          <a:p>
            <a:r>
              <a:rPr lang="en-US" b="1" dirty="0"/>
              <a:t>Reading and Math Camp</a:t>
            </a:r>
          </a:p>
        </p:txBody>
      </p:sp>
      <p:sp>
        <p:nvSpPr>
          <p:cNvPr id="3" name="Content Placeholder 2">
            <a:extLst>
              <a:ext uri="{FF2B5EF4-FFF2-40B4-BE49-F238E27FC236}">
                <a16:creationId xmlns:a16="http://schemas.microsoft.com/office/drawing/2014/main" id="{A3FC37CC-7FFE-FC40-96D7-1AB9F62FC616}"/>
              </a:ext>
            </a:extLst>
          </p:cNvPr>
          <p:cNvSpPr>
            <a:spLocks noGrp="1"/>
          </p:cNvSpPr>
          <p:nvPr>
            <p:ph idx="1"/>
          </p:nvPr>
        </p:nvSpPr>
        <p:spPr/>
        <p:txBody>
          <a:bodyPr>
            <a:normAutofit fontScale="92500" lnSpcReduction="20000"/>
          </a:bodyPr>
          <a:lstStyle/>
          <a:p>
            <a:r>
              <a:rPr lang="en-US" dirty="0"/>
              <a:t>Use assessment procedures to plan instruction for reading and math</a:t>
            </a:r>
          </a:p>
          <a:p>
            <a:r>
              <a:rPr lang="en-US" dirty="0"/>
              <a:t>Organize the learning environment</a:t>
            </a:r>
          </a:p>
          <a:p>
            <a:r>
              <a:rPr lang="en-US" dirty="0"/>
              <a:t>Select validated instructional models to provide instruction in reading and math</a:t>
            </a:r>
          </a:p>
          <a:p>
            <a:r>
              <a:rPr lang="en-US" dirty="0"/>
              <a:t>Use effective teaching behaviors</a:t>
            </a:r>
          </a:p>
          <a:p>
            <a:r>
              <a:rPr lang="en-US" dirty="0"/>
              <a:t>Use evidence-based methodology to develop reading and math skills</a:t>
            </a:r>
          </a:p>
          <a:p>
            <a:r>
              <a:rPr lang="en-US" dirty="0"/>
              <a:t>Monitor student progress using curriculum-based measurement (CBM)</a:t>
            </a:r>
          </a:p>
          <a:p>
            <a:r>
              <a:rPr lang="en-US" dirty="0"/>
              <a:t>Modify curriculum and instruction</a:t>
            </a:r>
          </a:p>
          <a:p>
            <a:r>
              <a:rPr lang="en-US" dirty="0"/>
              <a:t>Evaluate teaching effectiveness via daily reflection</a:t>
            </a:r>
          </a:p>
        </p:txBody>
      </p:sp>
    </p:spTree>
    <p:extLst>
      <p:ext uri="{BB962C8B-B14F-4D97-AF65-F5344CB8AC3E}">
        <p14:creationId xmlns:p14="http://schemas.microsoft.com/office/powerpoint/2010/main" val="235329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B182-1D64-C645-8A2E-71BF41922ECA}"/>
              </a:ext>
            </a:extLst>
          </p:cNvPr>
          <p:cNvSpPr>
            <a:spLocks noGrp="1"/>
          </p:cNvSpPr>
          <p:nvPr>
            <p:ph type="title"/>
          </p:nvPr>
        </p:nvSpPr>
        <p:spPr/>
        <p:txBody>
          <a:bodyPr/>
          <a:lstStyle/>
          <a:p>
            <a:r>
              <a:rPr lang="en-US" sz="3600" dirty="0">
                <a:latin typeface="+mn-lt"/>
                <a:cs typeface="Arial" panose="020B0604020202020204" pitchFamily="34" charset="0"/>
              </a:rPr>
              <a:t>Courses/Practicum</a:t>
            </a:r>
            <a:endParaRPr lang="en-US"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8217DF9A-4A6E-E746-A575-9B2F27C00F04}"/>
              </a:ext>
            </a:extLst>
          </p:cNvPr>
          <p:cNvSpPr>
            <a:spLocks noGrp="1"/>
          </p:cNvSpPr>
          <p:nvPr>
            <p:ph idx="1"/>
          </p:nvPr>
        </p:nvSpPr>
        <p:spPr>
          <a:xfrm>
            <a:off x="1295401" y="2556931"/>
            <a:ext cx="9601196" cy="3560839"/>
          </a:xfrm>
        </p:spPr>
        <p:txBody>
          <a:bodyPr>
            <a:normAutofit fontScale="40000" lnSpcReduction="20000"/>
          </a:bodyPr>
          <a:lstStyle/>
          <a:p>
            <a:r>
              <a:rPr lang="en-US" sz="4400" dirty="0">
                <a:cs typeface="Arial" panose="020B0604020202020204" pitchFamily="34" charset="0"/>
              </a:rPr>
              <a:t>SPED 306 – Academic Writing Skills</a:t>
            </a:r>
          </a:p>
          <a:p>
            <a:pPr lvl="1"/>
            <a:r>
              <a:rPr lang="en-US" sz="4000" dirty="0">
                <a:cs typeface="Arial" panose="020B0604020202020204" pitchFamily="34" charset="0"/>
              </a:rPr>
              <a:t>Domestic students who scored below 10% in writing on the GRE  - Fundamentals and Proficiency in the Sentence Writing Strategy and the Paragraph Writing Strategy</a:t>
            </a:r>
          </a:p>
          <a:p>
            <a:r>
              <a:rPr lang="en-US" sz="4400" dirty="0">
                <a:cs typeface="Arial" panose="020B0604020202020204" pitchFamily="34" charset="0"/>
              </a:rPr>
              <a:t>SPED 445/545 - Social and Natural Sciences for Special Educators</a:t>
            </a:r>
          </a:p>
          <a:p>
            <a:pPr lvl="1"/>
            <a:r>
              <a:rPr lang="en-US" sz="4000" dirty="0">
                <a:cs typeface="Arial" panose="020B0604020202020204" pitchFamily="34" charset="0"/>
              </a:rPr>
              <a:t>Test-Taking, FRAME, LINCS, Unit and Lesson Organizer, Quality Assignment, TRIMS</a:t>
            </a:r>
          </a:p>
          <a:p>
            <a:r>
              <a:rPr lang="en-US" sz="4400" dirty="0">
                <a:cs typeface="Arial" panose="020B0604020202020204" pitchFamily="34" charset="0"/>
              </a:rPr>
              <a:t>SPED 413/513 – Mathematics Instruction for Students with Special Needs</a:t>
            </a:r>
          </a:p>
          <a:p>
            <a:pPr lvl="1"/>
            <a:r>
              <a:rPr lang="en-US" sz="4000" dirty="0">
                <a:cs typeface="Arial" panose="020B0604020202020204" pitchFamily="34" charset="0"/>
              </a:rPr>
              <a:t>Strategic Math Series</a:t>
            </a:r>
          </a:p>
          <a:p>
            <a:r>
              <a:rPr lang="en-US" sz="4400" dirty="0">
                <a:cs typeface="Arial" panose="020B0604020202020204" pitchFamily="34" charset="0"/>
              </a:rPr>
              <a:t>SPED 419/519 - Teaching Methods in Special Education</a:t>
            </a:r>
          </a:p>
          <a:p>
            <a:pPr lvl="1"/>
            <a:r>
              <a:rPr lang="en-US" sz="4000" dirty="0">
                <a:cs typeface="Arial" panose="020B0604020202020204" pitchFamily="34" charset="0"/>
              </a:rPr>
              <a:t>Fundamentals and Proficiency in the Sentence Writing Strategy</a:t>
            </a:r>
          </a:p>
          <a:p>
            <a:r>
              <a:rPr lang="en-US" sz="4400" dirty="0">
                <a:cs typeface="Arial" panose="020B0604020202020204" pitchFamily="34" charset="0"/>
              </a:rPr>
              <a:t>Reading and Math Camp – Learning Disabilities Practicum</a:t>
            </a:r>
          </a:p>
          <a:p>
            <a:pPr lvl="1"/>
            <a:r>
              <a:rPr lang="en-US" sz="4000" dirty="0">
                <a:cs typeface="Arial" panose="020B0604020202020204" pitchFamily="34" charset="0"/>
              </a:rPr>
              <a:t>Learning Strategies Curriculum and Content Enhancement Series</a:t>
            </a:r>
          </a:p>
        </p:txBody>
      </p:sp>
    </p:spTree>
    <p:extLst>
      <p:ext uri="{BB962C8B-B14F-4D97-AF65-F5344CB8AC3E}">
        <p14:creationId xmlns:p14="http://schemas.microsoft.com/office/powerpoint/2010/main" val="2497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9D73-A974-EB41-AB4F-5ADD639F28E7}"/>
              </a:ext>
            </a:extLst>
          </p:cNvPr>
          <p:cNvSpPr>
            <a:spLocks noGrp="1"/>
          </p:cNvSpPr>
          <p:nvPr>
            <p:ph type="title"/>
          </p:nvPr>
        </p:nvSpPr>
        <p:spPr/>
        <p:txBody>
          <a:bodyPr>
            <a:normAutofit fontScale="90000"/>
          </a:bodyPr>
          <a:lstStyle/>
          <a:p>
            <a:r>
              <a:rPr lang="en-US" b="1" dirty="0">
                <a:latin typeface="+mn-lt"/>
                <a:cs typeface="Arial" panose="020B0604020202020204" pitchFamily="34" charset="0"/>
              </a:rPr>
              <a:t>SPED 306 - </a:t>
            </a:r>
            <a:r>
              <a:rPr lang="en-US" b="1" dirty="0">
                <a:latin typeface="+mn-lt"/>
              </a:rPr>
              <a:t>Academic Writing Skills</a:t>
            </a:r>
            <a:br>
              <a:rPr lang="en-US" b="1" dirty="0">
                <a:latin typeface="+mn-lt"/>
              </a:rPr>
            </a:br>
            <a:endParaRPr lang="en-US" dirty="0">
              <a:latin typeface="+mn-lt"/>
            </a:endParaRPr>
          </a:p>
        </p:txBody>
      </p:sp>
      <p:sp>
        <p:nvSpPr>
          <p:cNvPr id="3" name="Content Placeholder 2">
            <a:extLst>
              <a:ext uri="{FF2B5EF4-FFF2-40B4-BE49-F238E27FC236}">
                <a16:creationId xmlns:a16="http://schemas.microsoft.com/office/drawing/2014/main" id="{C170E08F-029B-5040-9558-F535BA2B19BC}"/>
              </a:ext>
            </a:extLst>
          </p:cNvPr>
          <p:cNvSpPr>
            <a:spLocks noGrp="1"/>
          </p:cNvSpPr>
          <p:nvPr>
            <p:ph idx="1"/>
          </p:nvPr>
        </p:nvSpPr>
        <p:spPr/>
        <p:txBody>
          <a:bodyPr>
            <a:normAutofit/>
          </a:bodyPr>
          <a:lstStyle/>
          <a:p>
            <a:r>
              <a:rPr lang="en-US" b="1" dirty="0"/>
              <a:t>Course Description: </a:t>
            </a:r>
            <a:r>
              <a:rPr lang="en-US" dirty="0">
                <a:cs typeface="Arial" panose="020B0604020202020204" pitchFamily="34" charset="0"/>
              </a:rPr>
              <a:t>This course is designed to help domestic students who scored below 10% in writing on the GRE improve writing skills. </a:t>
            </a:r>
          </a:p>
          <a:p>
            <a:r>
              <a:rPr lang="en-US" b="1" dirty="0"/>
              <a:t>Key Assignment: </a:t>
            </a:r>
            <a:r>
              <a:rPr lang="en-US" dirty="0">
                <a:cs typeface="Arial" panose="020B0604020202020204" pitchFamily="34" charset="0"/>
              </a:rPr>
              <a:t>Fundamentals and Proficiency Sentence Writing</a:t>
            </a:r>
            <a:endParaRPr lang="en-US" dirty="0"/>
          </a:p>
          <a:p>
            <a:endParaRPr lang="en-US" dirty="0"/>
          </a:p>
        </p:txBody>
      </p:sp>
    </p:spTree>
    <p:extLst>
      <p:ext uri="{BB962C8B-B14F-4D97-AF65-F5344CB8AC3E}">
        <p14:creationId xmlns:p14="http://schemas.microsoft.com/office/powerpoint/2010/main" val="347892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9D73-A974-EB41-AB4F-5ADD639F28E7}"/>
              </a:ext>
            </a:extLst>
          </p:cNvPr>
          <p:cNvSpPr>
            <a:spLocks noGrp="1"/>
          </p:cNvSpPr>
          <p:nvPr>
            <p:ph type="title"/>
          </p:nvPr>
        </p:nvSpPr>
        <p:spPr/>
        <p:txBody>
          <a:bodyPr>
            <a:normAutofit fontScale="90000"/>
          </a:bodyPr>
          <a:lstStyle/>
          <a:p>
            <a:r>
              <a:rPr lang="en-US" b="1" dirty="0">
                <a:latin typeface="+mn-lt"/>
                <a:cs typeface="Arial" panose="020B0604020202020204" pitchFamily="34" charset="0"/>
              </a:rPr>
              <a:t>SPED 306 - </a:t>
            </a:r>
            <a:r>
              <a:rPr lang="en-US" b="1" dirty="0">
                <a:latin typeface="+mn-lt"/>
              </a:rPr>
              <a:t>Academic Writing Skills</a:t>
            </a:r>
            <a:br>
              <a:rPr lang="en-US" b="1" dirty="0">
                <a:latin typeface="+mn-lt"/>
              </a:rPr>
            </a:br>
            <a:endParaRPr lang="en-US" dirty="0">
              <a:latin typeface="+mn-lt"/>
            </a:endParaRPr>
          </a:p>
        </p:txBody>
      </p:sp>
      <p:sp>
        <p:nvSpPr>
          <p:cNvPr id="3" name="Content Placeholder 2">
            <a:extLst>
              <a:ext uri="{FF2B5EF4-FFF2-40B4-BE49-F238E27FC236}">
                <a16:creationId xmlns:a16="http://schemas.microsoft.com/office/drawing/2014/main" id="{C170E08F-029B-5040-9558-F535BA2B19BC}"/>
              </a:ext>
            </a:extLst>
          </p:cNvPr>
          <p:cNvSpPr>
            <a:spLocks noGrp="1"/>
          </p:cNvSpPr>
          <p:nvPr>
            <p:ph idx="1"/>
          </p:nvPr>
        </p:nvSpPr>
        <p:spPr/>
        <p:txBody>
          <a:bodyPr>
            <a:normAutofit/>
          </a:bodyPr>
          <a:lstStyle/>
          <a:p>
            <a:r>
              <a:rPr lang="en-US" dirty="0">
                <a:cs typeface="Arial" panose="020B0604020202020204" pitchFamily="34" charset="0"/>
              </a:rPr>
              <a:t>Fundamentals</a:t>
            </a:r>
          </a:p>
          <a:p>
            <a:r>
              <a:rPr lang="en-US" dirty="0">
                <a:cs typeface="Arial" panose="020B0604020202020204" pitchFamily="34" charset="0"/>
              </a:rPr>
              <a:t>Proficiency in Sentence Writing</a:t>
            </a:r>
            <a:endParaRPr lang="en-US" dirty="0"/>
          </a:p>
          <a:p>
            <a:endParaRPr lang="en-US" dirty="0"/>
          </a:p>
        </p:txBody>
      </p:sp>
    </p:spTree>
    <p:extLst>
      <p:ext uri="{BB962C8B-B14F-4D97-AF65-F5344CB8AC3E}">
        <p14:creationId xmlns:p14="http://schemas.microsoft.com/office/powerpoint/2010/main" val="331882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6D8-13B4-A943-9C55-350317993C82}"/>
              </a:ext>
            </a:extLst>
          </p:cNvPr>
          <p:cNvSpPr>
            <a:spLocks noGrp="1"/>
          </p:cNvSpPr>
          <p:nvPr>
            <p:ph type="title"/>
          </p:nvPr>
        </p:nvSpPr>
        <p:spPr/>
        <p:txBody>
          <a:bodyPr>
            <a:normAutofit fontScale="90000"/>
          </a:bodyPr>
          <a:lstStyle/>
          <a:p>
            <a:r>
              <a:rPr lang="en-US" b="1" dirty="0">
                <a:latin typeface="+mn-lt"/>
                <a:cs typeface="Arial" panose="020B0604020202020204" pitchFamily="34" charset="0"/>
              </a:rPr>
              <a:t>SPED 445/545 - </a:t>
            </a:r>
            <a:r>
              <a:rPr lang="en-US" b="1" dirty="0">
                <a:latin typeface="+mn-lt"/>
              </a:rPr>
              <a:t>Social and Natural Sciences for Special Educators</a:t>
            </a:r>
            <a:endParaRPr lang="en-US" dirty="0">
              <a:latin typeface="+mn-lt"/>
            </a:endParaRPr>
          </a:p>
        </p:txBody>
      </p:sp>
      <p:sp>
        <p:nvSpPr>
          <p:cNvPr id="3" name="Content Placeholder 2">
            <a:extLst>
              <a:ext uri="{FF2B5EF4-FFF2-40B4-BE49-F238E27FC236}">
                <a16:creationId xmlns:a16="http://schemas.microsoft.com/office/drawing/2014/main" id="{0E39E5DE-FEC9-BA46-A05E-E9AC78128EF3}"/>
              </a:ext>
            </a:extLst>
          </p:cNvPr>
          <p:cNvSpPr>
            <a:spLocks noGrp="1"/>
          </p:cNvSpPr>
          <p:nvPr>
            <p:ph idx="1"/>
          </p:nvPr>
        </p:nvSpPr>
        <p:spPr/>
        <p:txBody>
          <a:bodyPr/>
          <a:lstStyle/>
          <a:p>
            <a:r>
              <a:rPr lang="en-US" b="1" dirty="0"/>
              <a:t>Course Description: </a:t>
            </a:r>
            <a:r>
              <a:rPr lang="en-US" dirty="0"/>
              <a:t>Research-supported strategic teaching practices, adaptations, and modifications for students with disabilities in content area classes and in oral and written expression, math, and listening comprehension. </a:t>
            </a:r>
          </a:p>
          <a:p>
            <a:r>
              <a:rPr lang="en-US" b="1" dirty="0"/>
              <a:t>Key Assignment: </a:t>
            </a:r>
            <a:r>
              <a:rPr lang="en-US" dirty="0"/>
              <a:t>Unit Modification Project</a:t>
            </a:r>
          </a:p>
        </p:txBody>
      </p:sp>
    </p:spTree>
    <p:extLst>
      <p:ext uri="{BB962C8B-B14F-4D97-AF65-F5344CB8AC3E}">
        <p14:creationId xmlns:p14="http://schemas.microsoft.com/office/powerpoint/2010/main" val="187755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FF1A-2CCD-1D4E-8A45-26AB2EBA2CAC}"/>
              </a:ext>
            </a:extLst>
          </p:cNvPr>
          <p:cNvSpPr>
            <a:spLocks noGrp="1"/>
          </p:cNvSpPr>
          <p:nvPr>
            <p:ph type="title"/>
          </p:nvPr>
        </p:nvSpPr>
        <p:spPr/>
        <p:txBody>
          <a:bodyPr/>
          <a:lstStyle/>
          <a:p>
            <a:r>
              <a:rPr lang="en-US" b="1" dirty="0"/>
              <a:t>SIM in SPED 445/545</a:t>
            </a:r>
          </a:p>
        </p:txBody>
      </p:sp>
      <p:sp>
        <p:nvSpPr>
          <p:cNvPr id="3" name="Content Placeholder 2">
            <a:extLst>
              <a:ext uri="{FF2B5EF4-FFF2-40B4-BE49-F238E27FC236}">
                <a16:creationId xmlns:a16="http://schemas.microsoft.com/office/drawing/2014/main" id="{40E157F0-F896-2D40-8915-3F2AFFECFA66}"/>
              </a:ext>
            </a:extLst>
          </p:cNvPr>
          <p:cNvSpPr>
            <a:spLocks noGrp="1"/>
          </p:cNvSpPr>
          <p:nvPr>
            <p:ph idx="1"/>
          </p:nvPr>
        </p:nvSpPr>
        <p:spPr/>
        <p:txBody>
          <a:bodyPr>
            <a:normAutofit lnSpcReduction="10000"/>
          </a:bodyPr>
          <a:lstStyle/>
          <a:p>
            <a:r>
              <a:rPr lang="en-US" dirty="0"/>
              <a:t>Unit Organizer</a:t>
            </a:r>
          </a:p>
          <a:p>
            <a:r>
              <a:rPr lang="en-US" dirty="0"/>
              <a:t>Lesson Organizer</a:t>
            </a:r>
          </a:p>
          <a:p>
            <a:r>
              <a:rPr lang="en-US" dirty="0"/>
              <a:t>Framing Routine</a:t>
            </a:r>
          </a:p>
          <a:p>
            <a:r>
              <a:rPr lang="en-US" dirty="0"/>
              <a:t>Vocabulary </a:t>
            </a:r>
            <a:r>
              <a:rPr lang="en-US" dirty="0" err="1"/>
              <a:t>LINCing</a:t>
            </a:r>
            <a:r>
              <a:rPr lang="en-US" dirty="0"/>
              <a:t> Routine</a:t>
            </a:r>
          </a:p>
          <a:p>
            <a:r>
              <a:rPr lang="en-US" dirty="0"/>
              <a:t>Survey Routine (i.e., TRIMS)</a:t>
            </a:r>
          </a:p>
          <a:p>
            <a:r>
              <a:rPr lang="en-US" dirty="0"/>
              <a:t>Quality Assignment Routine</a:t>
            </a:r>
          </a:p>
          <a:p>
            <a:r>
              <a:rPr lang="en-US" dirty="0"/>
              <a:t>Test-Taking Strategy </a:t>
            </a:r>
          </a:p>
        </p:txBody>
      </p:sp>
    </p:spTree>
    <p:extLst>
      <p:ext uri="{BB962C8B-B14F-4D97-AF65-F5344CB8AC3E}">
        <p14:creationId xmlns:p14="http://schemas.microsoft.com/office/powerpoint/2010/main" val="106626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CC61-DA6A-8E44-9D9D-76970EC76E19}"/>
              </a:ext>
            </a:extLst>
          </p:cNvPr>
          <p:cNvSpPr>
            <a:spLocks noGrp="1"/>
          </p:cNvSpPr>
          <p:nvPr>
            <p:ph type="title"/>
          </p:nvPr>
        </p:nvSpPr>
        <p:spPr/>
        <p:txBody>
          <a:bodyPr/>
          <a:lstStyle/>
          <a:p>
            <a:r>
              <a:rPr lang="en-US" b="1" dirty="0"/>
              <a:t>New to SPED 445/545 for Fall 2021</a:t>
            </a:r>
          </a:p>
        </p:txBody>
      </p:sp>
      <p:sp>
        <p:nvSpPr>
          <p:cNvPr id="3" name="Content Placeholder 2">
            <a:extLst>
              <a:ext uri="{FF2B5EF4-FFF2-40B4-BE49-F238E27FC236}">
                <a16:creationId xmlns:a16="http://schemas.microsoft.com/office/drawing/2014/main" id="{9608C816-9411-DC40-9F0A-A1A22A85B059}"/>
              </a:ext>
            </a:extLst>
          </p:cNvPr>
          <p:cNvSpPr>
            <a:spLocks noGrp="1"/>
          </p:cNvSpPr>
          <p:nvPr>
            <p:ph idx="1"/>
          </p:nvPr>
        </p:nvSpPr>
        <p:spPr/>
        <p:txBody>
          <a:bodyPr/>
          <a:lstStyle/>
          <a:p>
            <a:r>
              <a:rPr lang="en-US" b="1" dirty="0"/>
              <a:t>High-Leverage Practices</a:t>
            </a:r>
          </a:p>
          <a:p>
            <a:r>
              <a:rPr lang="en-US" b="1" dirty="0"/>
              <a:t>Textbook: </a:t>
            </a:r>
          </a:p>
          <a:p>
            <a:pPr marL="457200" lvl="1" indent="0">
              <a:buNone/>
            </a:pPr>
            <a:r>
              <a:rPr lang="en-US" dirty="0" err="1"/>
              <a:t>McLeskey</a:t>
            </a:r>
            <a:r>
              <a:rPr lang="en-US" dirty="0"/>
              <a:t>, J., </a:t>
            </a:r>
            <a:r>
              <a:rPr lang="en-US" dirty="0" err="1"/>
              <a:t>Maheady</a:t>
            </a:r>
            <a:r>
              <a:rPr lang="en-US" dirty="0"/>
              <a:t>, L., Billingsley, B., Brownell, M. T., &amp; Lewis, T. J. (2019). </a:t>
            </a:r>
            <a:r>
              <a:rPr lang="en-US" i="1" dirty="0"/>
              <a:t>High leverage 	practices for inclusive classrooms. </a:t>
            </a:r>
            <a:r>
              <a:rPr lang="en-US" dirty="0"/>
              <a:t>Routledge. </a:t>
            </a:r>
          </a:p>
          <a:p>
            <a:pPr marL="0" indent="0">
              <a:buNone/>
            </a:pPr>
            <a:endParaRPr lang="en-US" b="1" dirty="0"/>
          </a:p>
        </p:txBody>
      </p:sp>
    </p:spTree>
    <p:extLst>
      <p:ext uri="{BB962C8B-B14F-4D97-AF65-F5344CB8AC3E}">
        <p14:creationId xmlns:p14="http://schemas.microsoft.com/office/powerpoint/2010/main" val="377371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ED4A-C3AC-4B44-89EE-14174AF39E10}"/>
              </a:ext>
            </a:extLst>
          </p:cNvPr>
          <p:cNvSpPr>
            <a:spLocks noGrp="1"/>
          </p:cNvSpPr>
          <p:nvPr>
            <p:ph type="title"/>
          </p:nvPr>
        </p:nvSpPr>
        <p:spPr/>
        <p:txBody>
          <a:bodyPr>
            <a:normAutofit fontScale="90000"/>
          </a:bodyPr>
          <a:lstStyle/>
          <a:p>
            <a:r>
              <a:rPr lang="en-US" b="1" dirty="0">
                <a:latin typeface="+mn-lt"/>
                <a:cs typeface="Arial" panose="020B0604020202020204" pitchFamily="34" charset="0"/>
              </a:rPr>
              <a:t>SPED 413/513 - </a:t>
            </a:r>
            <a:r>
              <a:rPr lang="en-US" b="1" dirty="0">
                <a:latin typeface="+mn-lt"/>
              </a:rPr>
              <a:t>Mathematics Instruction for Students with Special Needs</a:t>
            </a:r>
            <a:endParaRPr lang="en-US" dirty="0">
              <a:latin typeface="+mn-lt"/>
            </a:endParaRPr>
          </a:p>
        </p:txBody>
      </p:sp>
      <p:sp>
        <p:nvSpPr>
          <p:cNvPr id="3" name="Content Placeholder 2">
            <a:extLst>
              <a:ext uri="{FF2B5EF4-FFF2-40B4-BE49-F238E27FC236}">
                <a16:creationId xmlns:a16="http://schemas.microsoft.com/office/drawing/2014/main" id="{FA042A0C-508A-704C-A316-A85B8F938088}"/>
              </a:ext>
            </a:extLst>
          </p:cNvPr>
          <p:cNvSpPr>
            <a:spLocks noGrp="1"/>
          </p:cNvSpPr>
          <p:nvPr>
            <p:ph idx="1"/>
          </p:nvPr>
        </p:nvSpPr>
        <p:spPr/>
        <p:txBody>
          <a:bodyPr>
            <a:normAutofit/>
          </a:bodyPr>
          <a:lstStyle/>
          <a:p>
            <a:r>
              <a:rPr lang="en-US" b="1" dirty="0"/>
              <a:t>Course Description: </a:t>
            </a:r>
            <a:r>
              <a:rPr lang="en-US" dirty="0"/>
              <a:t>This course is designed to introduce effective classroom methods and strategies for assessing, instructing, and monitoring the mathematical performance of diverse students within classroom settings.  An emphasis is placed on practical classroom techniques to facilitate, maintain, retain, and generalize skill acquisition.  Also, computation and problem-solving techniques are covered.</a:t>
            </a:r>
          </a:p>
          <a:p>
            <a:r>
              <a:rPr lang="en-US" b="1" dirty="0"/>
              <a:t>Key Assignment: </a:t>
            </a:r>
            <a:r>
              <a:rPr lang="en-US" dirty="0"/>
              <a:t>Strategic Math Series Project </a:t>
            </a:r>
            <a:endParaRPr lang="en-US" b="1" dirty="0"/>
          </a:p>
          <a:p>
            <a:endParaRPr lang="en-US" dirty="0"/>
          </a:p>
        </p:txBody>
      </p:sp>
    </p:spTree>
    <p:extLst>
      <p:ext uri="{BB962C8B-B14F-4D97-AF65-F5344CB8AC3E}">
        <p14:creationId xmlns:p14="http://schemas.microsoft.com/office/powerpoint/2010/main" val="1716097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{9E34E2D5-51B0-364D-8ED1-05B0656626B4}tf10001064</Template>
  <TotalTime>293</TotalTime>
  <Words>970</Words>
  <Application>Microsoft Macintosh PowerPoint</Application>
  <PresentationFormat>Widescreen</PresentationFormat>
  <Paragraphs>125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Garamond</vt:lpstr>
      <vt:lpstr>Wingdings</vt:lpstr>
      <vt:lpstr>Organic</vt:lpstr>
      <vt:lpstr>Embedding SIM into our Special Education Teacher Licensure Program: Ensuring Quality and Competence</vt:lpstr>
      <vt:lpstr>Introductions</vt:lpstr>
      <vt:lpstr>Courses/Practicum</vt:lpstr>
      <vt:lpstr>SPED 306 - Academic Writing Skills </vt:lpstr>
      <vt:lpstr>SPED 306 - Academic Writing Skills </vt:lpstr>
      <vt:lpstr>SPED 445/545 - Social and Natural Sciences for Special Educators</vt:lpstr>
      <vt:lpstr>SIM in SPED 445/545</vt:lpstr>
      <vt:lpstr>New to SPED 445/545 for Fall 2021</vt:lpstr>
      <vt:lpstr>SPED 413/513 - Mathematics Instruction for Students with Special Needs</vt:lpstr>
      <vt:lpstr> SIM in SPED 413/513</vt:lpstr>
      <vt:lpstr>New to SPED 413/513 for Fall 2021</vt:lpstr>
      <vt:lpstr>SPED 419/519 Teaching Methods in Special Education</vt:lpstr>
      <vt:lpstr>SPED 419/519 Teaching Methods in Special Education</vt:lpstr>
      <vt:lpstr>PowerPoint Presentation</vt:lpstr>
      <vt:lpstr>PowerPoint Presentation</vt:lpstr>
      <vt:lpstr>PowerPoint Presentation</vt:lpstr>
      <vt:lpstr>Some major errors</vt:lpstr>
      <vt:lpstr>PowerPoint Presentation</vt:lpstr>
      <vt:lpstr>Presentations that students watch:</vt:lpstr>
      <vt:lpstr>Moving Forward…</vt:lpstr>
      <vt:lpstr>Reading and Math Camp (Learning Disabilities Practicum)  </vt:lpstr>
      <vt:lpstr>Reading and Math Camp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Markell, Marc A</dc:creator>
  <cp:lastModifiedBy>Kaffar, Bradley J</cp:lastModifiedBy>
  <cp:revision>34</cp:revision>
  <dcterms:created xsi:type="dcterms:W3CDTF">2021-03-24T15:54:02Z</dcterms:created>
  <dcterms:modified xsi:type="dcterms:W3CDTF">2021-07-12T22:48:16Z</dcterms:modified>
</cp:coreProperties>
</file>