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50" d="100"/>
          <a:sy n="50" d="100"/>
        </p:scale>
        <p:origin x="-1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26E64-5573-9249-B4F3-684CF86E1ECC}" type="datetimeFigureOut">
              <a:rPr lang="en-US" smtClean="0"/>
              <a:t>7/6/09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2E913-BD4E-524A-BC5D-3880A1AB4C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University of Kansas Center for Research on Learning  2002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UO Overhead  </a:t>
            </a:r>
            <a:fld id="{D5572DE3-4283-494C-BFCD-9D6ED3D25281}" type="slidenum">
              <a:rPr lang="en-US"/>
              <a:pPr/>
              <a:t>1</a:t>
            </a:fld>
            <a:endParaRPr lang="en-US"/>
          </a:p>
        </p:txBody>
      </p:sp>
      <p:sp>
        <p:nvSpPr>
          <p:cNvPr id="2600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B4A68-AA98-964A-A642-4C203C1732E3}" type="datetimeFigureOut">
              <a:rPr lang="en-US" smtClean="0"/>
              <a:t>7/6/09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7CE2B-90E2-BE43-954D-C2C790AC72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2036763" y="762000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prstTxWarp prst="textNoShape">
              <a:avLst/>
            </a:prstTxWarp>
          </a:bodyPr>
          <a:lstStyle/>
          <a:p>
            <a:pPr eaLnBrk="1" hangingPunct="1"/>
            <a:endParaRPr lang="en-US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-109" charset="0"/>
            </a:endParaRPr>
          </a:p>
        </p:txBody>
      </p:sp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1371600" y="525463"/>
            <a:ext cx="7005638" cy="1000125"/>
          </a:xfrm>
          <a:prstGeom prst="rect">
            <a:avLst/>
          </a:prstGeom>
          <a:gradFill rotWithShape="1">
            <a:gsLst>
              <a:gs pos="0">
                <a:srgbClr val="000066">
                  <a:gamma/>
                  <a:shade val="46275"/>
                  <a:invGamma/>
                </a:srgbClr>
              </a:gs>
              <a:gs pos="50000">
                <a:srgbClr val="000066">
                  <a:alpha val="75000"/>
                </a:srgbClr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2700000" scaled="1"/>
          </a:gradFill>
          <a:ln w="76200">
            <a:noFill/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66"/>
            </a:extrusionClr>
          </a:sp3d>
        </p:spPr>
        <p:txBody>
          <a:bodyPr anchor="ctr">
            <a:prstTxWarp prst="textNoShape">
              <a:avLst/>
            </a:prstTxWarp>
            <a:flatTx/>
          </a:bodyPr>
          <a:lstStyle/>
          <a:p>
            <a:pPr algn="ctr" eaLnBrk="1" hangingPunct="1"/>
            <a:r>
              <a:rPr lang="en-US" sz="4400" b="1">
                <a:solidFill>
                  <a:srgbClr val="F8CB0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SMARTER Planning</a:t>
            </a:r>
            <a:endParaRPr lang="en-US" sz="4400">
              <a:solidFill>
                <a:srgbClr val="F8CB0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390525" y="1768475"/>
            <a:ext cx="8462963" cy="4024313"/>
          </a:xfrm>
          <a:prstGeom prst="rect">
            <a:avLst/>
          </a:prstGeom>
          <a:gradFill rotWithShape="1">
            <a:gsLst>
              <a:gs pos="0">
                <a:schemeClr val="bg1">
                  <a:alpha val="75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  <a:buFont typeface="Wingdings" pitchFamily="-109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" pitchFamily="-109" charset="0"/>
              </a:rPr>
              <a:t>Key Planning Principles</a:t>
            </a:r>
          </a:p>
          <a:p>
            <a:pPr>
              <a:lnSpc>
                <a:spcPct val="150000"/>
              </a:lnSpc>
              <a:buFont typeface="Wingdings" pitchFamily="-109" charset="2"/>
              <a:buChar char="Ø"/>
            </a:pPr>
            <a:r>
              <a:rPr lang="en-US" sz="2000" b="1" dirty="0">
                <a:solidFill>
                  <a:schemeClr val="tx1"/>
                </a:solidFill>
                <a:latin typeface="Times" pitchFamily="-10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Know the </a:t>
            </a:r>
            <a:r>
              <a:rPr lang="en-US" sz="2000" b="1" dirty="0">
                <a:solidFill>
                  <a:schemeClr val="hlink"/>
                </a:solidFill>
              </a:rPr>
              <a:t>critical content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  <a:buFont typeface="Wingdings" pitchFamily="-109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 Teach truly </a:t>
            </a:r>
            <a:r>
              <a:rPr lang="en-US" sz="2000" b="1" dirty="0">
                <a:solidFill>
                  <a:schemeClr val="hlink"/>
                </a:solidFill>
              </a:rPr>
              <a:t>critical content</a:t>
            </a:r>
          </a:p>
          <a:p>
            <a:pPr>
              <a:lnSpc>
                <a:spcPct val="150000"/>
              </a:lnSpc>
              <a:buFont typeface="Wingdings" pitchFamily="-109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 Know what makes the </a:t>
            </a:r>
            <a:r>
              <a:rPr lang="en-US" sz="2000" b="1" dirty="0">
                <a:solidFill>
                  <a:schemeClr val="hlink"/>
                </a:solidFill>
              </a:rPr>
              <a:t>critical content</a:t>
            </a:r>
            <a:r>
              <a:rPr lang="en-US" sz="2000" b="1" dirty="0">
                <a:solidFill>
                  <a:schemeClr val="tx1"/>
                </a:solidFill>
              </a:rPr>
              <a:t> difficult</a:t>
            </a:r>
          </a:p>
          <a:p>
            <a:pPr>
              <a:lnSpc>
                <a:spcPct val="150000"/>
              </a:lnSpc>
              <a:buFont typeface="Wingdings" pitchFamily="-109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 Use Teaching Routines that make </a:t>
            </a:r>
            <a:r>
              <a:rPr lang="en-US" sz="2000" b="1" dirty="0">
                <a:solidFill>
                  <a:schemeClr val="hlink"/>
                </a:solidFill>
              </a:rPr>
              <a:t>critical content</a:t>
            </a:r>
            <a:r>
              <a:rPr lang="en-US" sz="2000" b="1" dirty="0">
                <a:solidFill>
                  <a:schemeClr val="tx1"/>
                </a:solidFill>
              </a:rPr>
              <a:t> accessible</a:t>
            </a:r>
          </a:p>
          <a:p>
            <a:pPr>
              <a:lnSpc>
                <a:spcPct val="150000"/>
              </a:lnSpc>
              <a:buFont typeface="Wingdings" pitchFamily="-109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 Teach strategies that will help students learn </a:t>
            </a:r>
            <a:r>
              <a:rPr lang="en-US" sz="2000" b="1" dirty="0">
                <a:solidFill>
                  <a:schemeClr val="hlink"/>
                </a:solidFill>
              </a:rPr>
              <a:t>critical content</a:t>
            </a:r>
          </a:p>
          <a:p>
            <a:pPr>
              <a:lnSpc>
                <a:spcPct val="150000"/>
              </a:lnSpc>
              <a:buFont typeface="Wingdings" pitchFamily="-109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 Be explicit about how you will teach </a:t>
            </a:r>
            <a:r>
              <a:rPr lang="en-US" sz="2000" b="1" dirty="0">
                <a:solidFill>
                  <a:schemeClr val="hlink"/>
                </a:solidFill>
              </a:rPr>
              <a:t>critical content</a:t>
            </a:r>
          </a:p>
          <a:p>
            <a:pPr>
              <a:lnSpc>
                <a:spcPct val="150000"/>
              </a:lnSpc>
              <a:buFont typeface="Wingdings" pitchFamily="-109" charset="2"/>
              <a:buNone/>
            </a:pP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KBear</dc:creator>
  <cp:lastModifiedBy>KBear</cp:lastModifiedBy>
  <cp:revision>1</cp:revision>
  <dcterms:created xsi:type="dcterms:W3CDTF">2009-07-06T12:47:32Z</dcterms:created>
  <dcterms:modified xsi:type="dcterms:W3CDTF">2009-07-06T12:49:32Z</dcterms:modified>
</cp:coreProperties>
</file>