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1" r:id="rId2"/>
    <p:sldId id="257" r:id="rId3"/>
    <p:sldId id="272" r:id="rId4"/>
    <p:sldId id="258" r:id="rId5"/>
    <p:sldId id="259" r:id="rId6"/>
    <p:sldId id="260" r:id="rId7"/>
    <p:sldId id="264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0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C7C59-7D7A-4082-A6BD-AD97C7FE7804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008C9-AAE5-4688-8FF0-5DA1D752C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5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smtClean="0">
                <a:latin typeface="Times" panose="02020603050405020304" pitchFamily="18" charset="0"/>
              </a:rPr>
              <a:t>University of Kansas Center for Research on Learning  2002</a:t>
            </a:r>
          </a:p>
        </p:txBody>
      </p:sp>
      <p:sp>
        <p:nvSpPr>
          <p:cNvPr id="389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Times" panose="02020603050405020304" pitchFamily="18" charset="0"/>
              </a:rPr>
              <a:t>UO Overhead  </a:t>
            </a:r>
            <a:fld id="{1349B64B-53A7-4754-B37C-8B9A3BEA2B25}" type="slidenum">
              <a:rPr lang="en-US" altLang="en-US" sz="1200">
                <a:latin typeface="Times" panose="02020603050405020304" pitchFamily="18" charset="0"/>
              </a:rPr>
              <a:pPr/>
              <a:t>1</a:t>
            </a:fld>
            <a:endParaRPr lang="en-US" altLang="en-US" sz="1200">
              <a:latin typeface="Times" panose="02020603050405020304" pitchFamily="18" charset="0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8712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415F-CB07-4A0F-B0ED-910AB43AFCF8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9EAD-C38E-42AE-81BA-8236F9755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415F-CB07-4A0F-B0ED-910AB43AFCF8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9EAD-C38E-42AE-81BA-8236F9755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34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415F-CB07-4A0F-B0ED-910AB43AFCF8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9EAD-C38E-42AE-81BA-8236F9755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9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415F-CB07-4A0F-B0ED-910AB43AFCF8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9EAD-C38E-42AE-81BA-8236F9755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39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415F-CB07-4A0F-B0ED-910AB43AFCF8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9EAD-C38E-42AE-81BA-8236F9755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415F-CB07-4A0F-B0ED-910AB43AFCF8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9EAD-C38E-42AE-81BA-8236F9755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1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415F-CB07-4A0F-B0ED-910AB43AFCF8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9EAD-C38E-42AE-81BA-8236F9755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8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415F-CB07-4A0F-B0ED-910AB43AFCF8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9EAD-C38E-42AE-81BA-8236F9755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4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415F-CB07-4A0F-B0ED-910AB43AFCF8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9EAD-C38E-42AE-81BA-8236F9755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84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415F-CB07-4A0F-B0ED-910AB43AFCF8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9EAD-C38E-42AE-81BA-8236F9755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0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415F-CB07-4A0F-B0ED-910AB43AFCF8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9EAD-C38E-42AE-81BA-8236F9755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2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2415F-CB07-4A0F-B0ED-910AB43AFCF8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89EAD-C38E-42AE-81BA-8236F9755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2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879725" y="3717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371725" y="1516063"/>
            <a:ext cx="9144000" cy="2387600"/>
          </a:xfrm>
        </p:spPr>
        <p:txBody>
          <a:bodyPr>
            <a:normAutofit fontScale="90000"/>
          </a:bodyPr>
          <a:lstStyle/>
          <a:p>
            <a:pPr algn="ctr" eaLnBrk="1" hangingPunct="1">
              <a:spcBef>
                <a:spcPct val="25000"/>
              </a:spcBef>
            </a:pPr>
            <a:r>
              <a:rPr lang="en-US" b="1" dirty="0">
                <a:solidFill>
                  <a:srgbClr val="960000"/>
                </a:solidFill>
              </a:rPr>
              <a:t>Implementing Strategic Math Series to Address Current Mathematics Standards</a:t>
            </a:r>
            <a:endParaRPr lang="en-US" altLang="en-US" b="1" dirty="0" smtClean="0">
              <a:solidFill>
                <a:srgbClr val="960000"/>
              </a:solidFill>
            </a:endParaRPr>
          </a:p>
        </p:txBody>
      </p:sp>
      <p:sp>
        <p:nvSpPr>
          <p:cNvPr id="307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3728244"/>
            <a:ext cx="7913914" cy="2895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endParaRPr lang="en-US" altLang="en-US" b="1" dirty="0" smtClean="0"/>
          </a:p>
          <a:p>
            <a:pPr algn="ctr"/>
            <a:r>
              <a:rPr lang="en-US" dirty="0"/>
              <a:t>Margaret M. Flores, </a:t>
            </a:r>
            <a:r>
              <a:rPr lang="en-US" sz="1600" dirty="0"/>
              <a:t>Ph.D., BCBA-D      </a:t>
            </a:r>
            <a:r>
              <a:rPr lang="en-US" dirty="0"/>
              <a:t>Jessica H. Milton, </a:t>
            </a:r>
            <a:r>
              <a:rPr lang="en-US" sz="1600" dirty="0"/>
              <a:t>M.Ed.</a:t>
            </a:r>
          </a:p>
          <a:p>
            <a:pPr algn="ctr"/>
            <a:r>
              <a:rPr lang="en-US" sz="1600" b="1" dirty="0"/>
              <a:t>Auburn University </a:t>
            </a:r>
          </a:p>
          <a:p>
            <a:pPr algn="ctr"/>
            <a:endParaRPr lang="en-US" sz="1600" dirty="0"/>
          </a:p>
          <a:p>
            <a:pPr algn="ctr"/>
            <a:r>
              <a:rPr lang="en-US" dirty="0"/>
              <a:t>Bradley J. </a:t>
            </a:r>
            <a:r>
              <a:rPr lang="en-US" dirty="0" err="1"/>
              <a:t>Kaffar</a:t>
            </a:r>
            <a:r>
              <a:rPr lang="en-US" dirty="0"/>
              <a:t>, </a:t>
            </a:r>
            <a:r>
              <a:rPr lang="en-US" sz="1600" dirty="0"/>
              <a:t>Ph.D.     </a:t>
            </a:r>
            <a:r>
              <a:rPr lang="en-US" dirty="0"/>
              <a:t>Margaret </a:t>
            </a:r>
            <a:r>
              <a:rPr lang="en-US" dirty="0" smtClean="0"/>
              <a:t>A. </a:t>
            </a:r>
            <a:r>
              <a:rPr lang="en-US" dirty="0" err="1" smtClean="0"/>
              <a:t>Vanderwarn</a:t>
            </a:r>
            <a:r>
              <a:rPr lang="en-US" dirty="0"/>
              <a:t>, </a:t>
            </a:r>
            <a:r>
              <a:rPr lang="en-US" sz="1600" dirty="0" smtClean="0"/>
              <a:t>M.S. </a:t>
            </a:r>
            <a:endParaRPr lang="en-US" sz="1600" dirty="0"/>
          </a:p>
          <a:p>
            <a:pPr algn="ctr"/>
            <a:r>
              <a:rPr lang="en-US" sz="1600" b="1" dirty="0"/>
              <a:t>St. Cloud State University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</p:txBody>
      </p:sp>
      <p:pic>
        <p:nvPicPr>
          <p:cNvPr id="307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" y="243682"/>
            <a:ext cx="2728913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5483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466" y="1117599"/>
            <a:ext cx="10515600" cy="5376333"/>
          </a:xfrm>
        </p:spPr>
        <p:txBody>
          <a:bodyPr/>
          <a:lstStyle/>
          <a:p>
            <a:r>
              <a:rPr lang="en-US" dirty="0" smtClean="0"/>
              <a:t>Standards that can be addressed with simple instructional changes</a:t>
            </a:r>
          </a:p>
          <a:p>
            <a:pPr lvl="1"/>
            <a:r>
              <a:rPr lang="en-US" dirty="0" smtClean="0"/>
              <a:t>Use of varied strategies such as counting up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960000"/>
                </a:solidFill>
              </a:rPr>
              <a:t>Subtraction Facts 0 to 9, 10 to 18</a:t>
            </a:r>
            <a:endParaRPr lang="en-US" b="1" dirty="0">
              <a:solidFill>
                <a:srgbClr val="960000"/>
              </a:solidFill>
            </a:endParaRPr>
          </a:p>
        </p:txBody>
      </p:sp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656570"/>
              </p:ext>
            </p:extLst>
          </p:nvPr>
        </p:nvGraphicFramePr>
        <p:xfrm>
          <a:off x="1185333" y="1958403"/>
          <a:ext cx="9753600" cy="2321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68247"/>
                <a:gridCol w="46853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Concrete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Representational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  </a:t>
                      </a:r>
                      <a:r>
                        <a:rPr lang="en-US" sz="3200" dirty="0" smtClean="0"/>
                        <a:t>-</a:t>
                      </a:r>
                      <a:r>
                        <a:rPr lang="en-US" sz="2400" dirty="0" smtClean="0"/>
                        <a:t>  2  = ___ </a:t>
                      </a:r>
                    </a:p>
                    <a:p>
                      <a:pPr algn="l"/>
                      <a:r>
                        <a:rPr lang="en-US" sz="1800" dirty="0" smtClean="0"/>
                        <a:t>Solve like missing addend and count up from 2</a:t>
                      </a:r>
                    </a:p>
                    <a:p>
                      <a:pPr algn="ctr"/>
                      <a:r>
                        <a:rPr lang="en-US" sz="1800" dirty="0" smtClean="0"/>
                        <a:t>2</a:t>
                      </a:r>
                      <a:r>
                        <a:rPr lang="en-US" sz="1800" baseline="0" dirty="0" smtClean="0"/>
                        <a:t> + ___ =  3</a:t>
                      </a:r>
                    </a:p>
                    <a:p>
                      <a:pPr algn="ctr"/>
                      <a:endParaRPr lang="en-US" sz="1800" baseline="0" dirty="0" smtClean="0"/>
                    </a:p>
                    <a:p>
                      <a:pPr algn="ctr"/>
                      <a:endParaRPr lang="en-US" sz="1800" baseline="0" dirty="0" smtClean="0"/>
                    </a:p>
                    <a:p>
                      <a:pPr algn="l"/>
                      <a:r>
                        <a:rPr lang="en-US" sz="1800" baseline="0" dirty="0" smtClean="0"/>
                        <a:t>How many are added to make 3? 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5</a:t>
                      </a:r>
                      <a:r>
                        <a:rPr lang="en-US" sz="2400" u="none" baseline="0" dirty="0" smtClean="0"/>
                        <a:t> – 2 =</a:t>
                      </a:r>
                    </a:p>
                    <a:p>
                      <a:pPr algn="ctr"/>
                      <a:r>
                        <a:rPr lang="en-US" sz="2400" u="none" baseline="0" dirty="0" smtClean="0"/>
                        <a:t>2 + __ = 5</a:t>
                      </a:r>
                    </a:p>
                    <a:p>
                      <a:pPr algn="ctr"/>
                      <a:endParaRPr lang="en-US" sz="2400" u="none" baseline="0" dirty="0" smtClean="0"/>
                    </a:p>
                    <a:p>
                      <a:pPr algn="l"/>
                      <a:r>
                        <a:rPr lang="en-US" sz="1800" u="none" baseline="0" dirty="0" smtClean="0"/>
                        <a:t>Begin with 2, draw and count until reach 5 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8" name="Picture 6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582" y="3380317"/>
            <a:ext cx="1490352" cy="531283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056" y="3380317"/>
            <a:ext cx="1043010" cy="531283"/>
          </a:xfrm>
          <a:prstGeom prst="rect">
            <a:avLst/>
          </a:prstGeom>
        </p:spPr>
      </p:pic>
      <p:grpSp>
        <p:nvGrpSpPr>
          <p:cNvPr id="70" name="Group 69"/>
          <p:cNvGrpSpPr/>
          <p:nvPr/>
        </p:nvGrpSpPr>
        <p:grpSpPr>
          <a:xfrm>
            <a:off x="9154825" y="3120876"/>
            <a:ext cx="491067" cy="270934"/>
            <a:chOff x="8706092" y="3532717"/>
            <a:chExt cx="491067" cy="270934"/>
          </a:xfrm>
        </p:grpSpPr>
        <p:grpSp>
          <p:nvGrpSpPr>
            <p:cNvPr id="71" name="Group 70"/>
            <p:cNvGrpSpPr/>
            <p:nvPr/>
          </p:nvGrpSpPr>
          <p:grpSpPr>
            <a:xfrm>
              <a:off x="8706092" y="3532717"/>
              <a:ext cx="245533" cy="270934"/>
              <a:chOff x="3911600" y="5274733"/>
              <a:chExt cx="245533" cy="270934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3911600" y="5274733"/>
                <a:ext cx="0" cy="2709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038600" y="5274733"/>
                <a:ext cx="0" cy="2709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4157133" y="5274733"/>
                <a:ext cx="0" cy="2709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9087093" y="3532717"/>
              <a:ext cx="110066" cy="270934"/>
              <a:chOff x="4038600" y="5672666"/>
              <a:chExt cx="110066" cy="270934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>
                <a:off x="4038600" y="5672666"/>
                <a:ext cx="0" cy="2709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4148666" y="5672666"/>
                <a:ext cx="0" cy="2709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8" name="Group 77"/>
          <p:cNvGrpSpPr/>
          <p:nvPr/>
        </p:nvGrpSpPr>
        <p:grpSpPr>
          <a:xfrm>
            <a:off x="7933752" y="3120876"/>
            <a:ext cx="110066" cy="270934"/>
            <a:chOff x="4038600" y="5672666"/>
            <a:chExt cx="110066" cy="270934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4038600" y="5672666"/>
              <a:ext cx="0" cy="2709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4148666" y="5672666"/>
              <a:ext cx="0" cy="2709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2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1370" y="5583238"/>
            <a:ext cx="1635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406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0208"/>
          </a:xfrm>
        </p:spPr>
        <p:txBody>
          <a:bodyPr/>
          <a:lstStyle/>
          <a:p>
            <a:r>
              <a:rPr lang="en-US" b="1" dirty="0" smtClean="0">
                <a:solidFill>
                  <a:srgbClr val="960000"/>
                </a:solidFill>
              </a:rPr>
              <a:t>Multiplication Facts 0 to 81</a:t>
            </a:r>
            <a:endParaRPr lang="en-US" b="1" dirty="0">
              <a:solidFill>
                <a:srgbClr val="96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681329"/>
              </p:ext>
            </p:extLst>
          </p:nvPr>
        </p:nvGraphicFramePr>
        <p:xfrm>
          <a:off x="1298558" y="3396117"/>
          <a:ext cx="9754866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2815"/>
                <a:gridCol w="2193584"/>
                <a:gridCol w="2286000"/>
                <a:gridCol w="28024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Concrete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Representational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Abstract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Solve with objects.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Solve with</a:t>
                      </a:r>
                      <a:r>
                        <a:rPr lang="en-US" sz="1800" baseline="0" dirty="0" smtClean="0"/>
                        <a:t> pre-drawn pictures.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 smtClean="0"/>
                        <a:t>Solve with drawings.</a:t>
                      </a:r>
                      <a:endParaRPr lang="en-US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Solve using DRAW strategy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and numbers only.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     3  x  2  = ___</a:t>
                      </a:r>
                    </a:p>
                    <a:p>
                      <a:pPr algn="l"/>
                      <a:r>
                        <a:rPr lang="en-US" sz="2000" dirty="0" smtClean="0"/>
                        <a:t>3 groups of 2 objects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2</a:t>
                      </a:r>
                    </a:p>
                    <a:p>
                      <a:r>
                        <a:rPr lang="en-US" sz="2400" u="sng" dirty="0" smtClean="0"/>
                        <a:t>x3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3</a:t>
                      </a:r>
                    </a:p>
                    <a:p>
                      <a:r>
                        <a:rPr lang="en-US" sz="2400" u="sng" dirty="0" smtClean="0"/>
                        <a:t>x2</a:t>
                      </a:r>
                      <a:endParaRPr lang="en-US" sz="2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3 x 2 = ___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7492"/>
            <a:ext cx="10515600" cy="24494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Standards addressed by program</a:t>
            </a:r>
          </a:p>
          <a:p>
            <a:pPr marL="914400" lvl="1" indent="-457200"/>
            <a:r>
              <a:rPr lang="en-US" dirty="0" smtClean="0"/>
              <a:t>Interpret products of whole numbers as the total number of objects when groups of objects are combined</a:t>
            </a:r>
          </a:p>
          <a:p>
            <a:pPr marL="914400" lvl="1" indent="-457200"/>
            <a:r>
              <a:rPr lang="en-US" dirty="0" smtClean="0"/>
              <a:t>Apply commutative property as strategy to multiply</a:t>
            </a:r>
          </a:p>
          <a:p>
            <a:pPr marL="914400" lvl="1" indent="-457200"/>
            <a:r>
              <a:rPr lang="en-US" dirty="0" smtClean="0"/>
              <a:t>Know from memory all products of two one-digit numbers</a:t>
            </a:r>
          </a:p>
          <a:p>
            <a:r>
              <a:rPr lang="en-US" dirty="0" smtClean="0"/>
              <a:t>Procedures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374543" y="5237692"/>
            <a:ext cx="618067" cy="627063"/>
            <a:chOff x="0" y="0"/>
            <a:chExt cx="914400" cy="914400"/>
          </a:xfrm>
        </p:grpSpPr>
        <p:sp>
          <p:nvSpPr>
            <p:cNvPr id="6" name="Donut 5"/>
            <p:cNvSpPr/>
            <p:nvPr/>
          </p:nvSpPr>
          <p:spPr>
            <a:xfrm>
              <a:off x="0" y="0"/>
              <a:ext cx="914400" cy="914400"/>
            </a:xfrm>
            <a:prstGeom prst="donut">
              <a:avLst>
                <a:gd name="adj" fmla="val 724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Flowchart: Magnetic Disk 6"/>
            <p:cNvSpPr/>
            <p:nvPr/>
          </p:nvSpPr>
          <p:spPr>
            <a:xfrm>
              <a:off x="152400" y="352425"/>
              <a:ext cx="285750" cy="180975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gnetic Disk 7"/>
            <p:cNvSpPr/>
            <p:nvPr/>
          </p:nvSpPr>
          <p:spPr>
            <a:xfrm>
              <a:off x="495300" y="352425"/>
              <a:ext cx="285750" cy="180975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159650" y="5259100"/>
            <a:ext cx="618067" cy="627063"/>
            <a:chOff x="0" y="0"/>
            <a:chExt cx="914400" cy="914400"/>
          </a:xfrm>
        </p:grpSpPr>
        <p:sp>
          <p:nvSpPr>
            <p:cNvPr id="14" name="Donut 13"/>
            <p:cNvSpPr/>
            <p:nvPr/>
          </p:nvSpPr>
          <p:spPr>
            <a:xfrm>
              <a:off x="0" y="0"/>
              <a:ext cx="914400" cy="914400"/>
            </a:xfrm>
            <a:prstGeom prst="donut">
              <a:avLst>
                <a:gd name="adj" fmla="val 724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" name="Flowchart: Magnetic Disk 14"/>
            <p:cNvSpPr/>
            <p:nvPr/>
          </p:nvSpPr>
          <p:spPr>
            <a:xfrm>
              <a:off x="152400" y="352425"/>
              <a:ext cx="285750" cy="180975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Flowchart: Magnetic Disk 15"/>
            <p:cNvSpPr/>
            <p:nvPr/>
          </p:nvSpPr>
          <p:spPr>
            <a:xfrm>
              <a:off x="495300" y="352425"/>
              <a:ext cx="285750" cy="180975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953752" y="5259100"/>
            <a:ext cx="618067" cy="627063"/>
            <a:chOff x="0" y="0"/>
            <a:chExt cx="914400" cy="914400"/>
          </a:xfrm>
        </p:grpSpPr>
        <p:sp>
          <p:nvSpPr>
            <p:cNvPr id="18" name="Donut 17"/>
            <p:cNvSpPr/>
            <p:nvPr/>
          </p:nvSpPr>
          <p:spPr>
            <a:xfrm>
              <a:off x="0" y="0"/>
              <a:ext cx="914400" cy="914400"/>
            </a:xfrm>
            <a:prstGeom prst="donut">
              <a:avLst>
                <a:gd name="adj" fmla="val 724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" name="Flowchart: Magnetic Disk 18"/>
            <p:cNvSpPr/>
            <p:nvPr/>
          </p:nvSpPr>
          <p:spPr>
            <a:xfrm>
              <a:off x="152400" y="352425"/>
              <a:ext cx="285750" cy="180975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" name="Flowchart: Magnetic Disk 19"/>
            <p:cNvSpPr/>
            <p:nvPr/>
          </p:nvSpPr>
          <p:spPr>
            <a:xfrm>
              <a:off x="495300" y="352425"/>
              <a:ext cx="285750" cy="180975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634677" y="4507161"/>
            <a:ext cx="554567" cy="321128"/>
            <a:chOff x="0" y="0"/>
            <a:chExt cx="685800" cy="438150"/>
          </a:xfrm>
        </p:grpSpPr>
        <p:sp>
          <p:nvSpPr>
            <p:cNvPr id="22" name="Rectangle 21"/>
            <p:cNvSpPr/>
            <p:nvPr/>
          </p:nvSpPr>
          <p:spPr>
            <a:xfrm>
              <a:off x="0" y="0"/>
              <a:ext cx="685800" cy="43815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76200" y="123825"/>
              <a:ext cx="209550" cy="1905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81000" y="123825"/>
              <a:ext cx="209550" cy="1905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624662" y="4937972"/>
            <a:ext cx="554567" cy="321128"/>
            <a:chOff x="0" y="0"/>
            <a:chExt cx="685800" cy="438150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685800" cy="43815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6200" y="123825"/>
              <a:ext cx="209550" cy="1905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81000" y="123825"/>
              <a:ext cx="209550" cy="1905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615305" y="5349854"/>
            <a:ext cx="554567" cy="321128"/>
            <a:chOff x="0" y="0"/>
            <a:chExt cx="685800" cy="438150"/>
          </a:xfrm>
        </p:grpSpPr>
        <p:sp>
          <p:nvSpPr>
            <p:cNvPr id="30" name="Rectangle 29"/>
            <p:cNvSpPr/>
            <p:nvPr/>
          </p:nvSpPr>
          <p:spPr>
            <a:xfrm>
              <a:off x="0" y="0"/>
              <a:ext cx="685800" cy="43815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76200" y="123825"/>
              <a:ext cx="209550" cy="1905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81000" y="123825"/>
              <a:ext cx="209550" cy="1905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804025" y="4528461"/>
            <a:ext cx="666750" cy="200025"/>
            <a:chOff x="0" y="0"/>
            <a:chExt cx="666750" cy="200025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0" y="200025"/>
              <a:ext cx="66675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57175" y="0"/>
              <a:ext cx="0" cy="2000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47675" y="0"/>
              <a:ext cx="0" cy="2000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6804025" y="4870155"/>
            <a:ext cx="666750" cy="200025"/>
            <a:chOff x="0" y="0"/>
            <a:chExt cx="666750" cy="200025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0" y="200025"/>
              <a:ext cx="66675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57175" y="0"/>
              <a:ext cx="0" cy="2000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47675" y="0"/>
              <a:ext cx="0" cy="2000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6807200" y="5231050"/>
            <a:ext cx="666750" cy="200025"/>
            <a:chOff x="0" y="0"/>
            <a:chExt cx="666750" cy="200025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0" y="200025"/>
              <a:ext cx="66675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57175" y="0"/>
              <a:ext cx="0" cy="2000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47675" y="0"/>
              <a:ext cx="0" cy="2000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652" y="5869767"/>
            <a:ext cx="1635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1621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/>
          <a:lstStyle/>
          <a:p>
            <a:r>
              <a:rPr lang="en-US" b="1" dirty="0" smtClean="0">
                <a:solidFill>
                  <a:srgbClr val="960000"/>
                </a:solidFill>
              </a:rPr>
              <a:t>Division Facts 0 to 81</a:t>
            </a:r>
            <a:endParaRPr lang="en-US" b="1" dirty="0">
              <a:solidFill>
                <a:srgbClr val="96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790163"/>
              </p:ext>
            </p:extLst>
          </p:nvPr>
        </p:nvGraphicFramePr>
        <p:xfrm>
          <a:off x="1218567" y="2519643"/>
          <a:ext cx="9754866" cy="320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2815"/>
                <a:gridCol w="2193584"/>
                <a:gridCol w="2286000"/>
                <a:gridCol w="28024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Concrete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Representational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Abstract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Solve with objects.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Solve with</a:t>
                      </a:r>
                      <a:r>
                        <a:rPr lang="en-US" sz="1800" baseline="0" dirty="0" smtClean="0"/>
                        <a:t> pre-drawn pictures.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 smtClean="0"/>
                        <a:t>Solve with drawings.</a:t>
                      </a:r>
                      <a:endParaRPr lang="en-US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Solve using DRAW strategy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and numbers only.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     6  ÷  2  = ___</a:t>
                      </a:r>
                    </a:p>
                    <a:p>
                      <a:pPr algn="l"/>
                      <a:r>
                        <a:rPr lang="en-US" sz="2000" dirty="0" smtClean="0"/>
                        <a:t>How</a:t>
                      </a:r>
                      <a:r>
                        <a:rPr lang="en-US" sz="2000" baseline="0" dirty="0" smtClean="0"/>
                        <a:t> many groups of 2 can be made from 6</a:t>
                      </a:r>
                    </a:p>
                    <a:p>
                      <a:pPr algn="l"/>
                      <a:endParaRPr lang="en-US" sz="2000" baseline="0" dirty="0" smtClean="0"/>
                    </a:p>
                    <a:p>
                      <a:pPr algn="l"/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 6  ÷  2  = ___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6  ÷  2  = ___</a:t>
                      </a:r>
                    </a:p>
                    <a:p>
                      <a:endParaRPr lang="en-US" sz="2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6  ÷  2  = ___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959"/>
            <a:ext cx="10515600" cy="1367091"/>
          </a:xfrm>
        </p:spPr>
        <p:txBody>
          <a:bodyPr>
            <a:normAutofit/>
          </a:bodyPr>
          <a:lstStyle/>
          <a:p>
            <a:r>
              <a:rPr lang="en-US" dirty="0" smtClean="0"/>
              <a:t>Standards Addressed by program</a:t>
            </a:r>
          </a:p>
          <a:p>
            <a:pPr marL="914400" lvl="1" indent="-457200"/>
            <a:r>
              <a:rPr lang="en-US" dirty="0"/>
              <a:t>Interpret whole-number quotients of whole </a:t>
            </a:r>
            <a:r>
              <a:rPr lang="en-US" dirty="0" smtClean="0"/>
              <a:t>numbers as </a:t>
            </a:r>
            <a:r>
              <a:rPr lang="en-US" dirty="0"/>
              <a:t>the number of objects in each </a:t>
            </a:r>
            <a:r>
              <a:rPr lang="en-US" dirty="0" smtClean="0"/>
              <a:t>equal share or the number of equal shares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643562" y="4636849"/>
            <a:ext cx="424921" cy="124106"/>
            <a:chOff x="152400" y="352425"/>
            <a:chExt cx="628650" cy="180975"/>
          </a:xfrm>
        </p:grpSpPr>
        <p:sp>
          <p:nvSpPr>
            <p:cNvPr id="7" name="Flowchart: Magnetic Disk 6"/>
            <p:cNvSpPr/>
            <p:nvPr/>
          </p:nvSpPr>
          <p:spPr>
            <a:xfrm>
              <a:off x="152400" y="352425"/>
              <a:ext cx="285750" cy="180975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gnetic Disk 7"/>
            <p:cNvSpPr/>
            <p:nvPr/>
          </p:nvSpPr>
          <p:spPr>
            <a:xfrm>
              <a:off x="495300" y="352425"/>
              <a:ext cx="285750" cy="180975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368753" y="4516133"/>
            <a:ext cx="2182489" cy="1169642"/>
            <a:chOff x="1297721" y="5300979"/>
            <a:chExt cx="2182489" cy="1169642"/>
          </a:xfrm>
        </p:grpSpPr>
        <p:grpSp>
          <p:nvGrpSpPr>
            <p:cNvPr id="15" name="Group 14"/>
            <p:cNvGrpSpPr/>
            <p:nvPr/>
          </p:nvGrpSpPr>
          <p:grpSpPr>
            <a:xfrm>
              <a:off x="1297721" y="5843558"/>
              <a:ext cx="618067" cy="627063"/>
              <a:chOff x="0" y="0"/>
              <a:chExt cx="914400" cy="914400"/>
            </a:xfrm>
          </p:grpSpPr>
          <p:sp>
            <p:nvSpPr>
              <p:cNvPr id="16" name="Donut 15"/>
              <p:cNvSpPr/>
              <p:nvPr/>
            </p:nvSpPr>
            <p:spPr>
              <a:xfrm>
                <a:off x="0" y="0"/>
                <a:ext cx="914400" cy="914400"/>
              </a:xfrm>
              <a:prstGeom prst="donut">
                <a:avLst>
                  <a:gd name="adj" fmla="val 7241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7" name="Flowchart: Magnetic Disk 16"/>
              <p:cNvSpPr/>
              <p:nvPr/>
            </p:nvSpPr>
            <p:spPr>
              <a:xfrm>
                <a:off x="152400" y="352425"/>
                <a:ext cx="285750" cy="180975"/>
              </a:xfrm>
              <a:prstGeom prst="flowChartMagneticDisk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8" name="Flowchart: Magnetic Disk 17"/>
              <p:cNvSpPr/>
              <p:nvPr/>
            </p:nvSpPr>
            <p:spPr>
              <a:xfrm>
                <a:off x="495300" y="352425"/>
                <a:ext cx="285750" cy="180975"/>
              </a:xfrm>
              <a:prstGeom prst="flowChartMagneticDisk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2053892" y="5833760"/>
              <a:ext cx="618067" cy="627063"/>
              <a:chOff x="0" y="0"/>
              <a:chExt cx="914400" cy="914400"/>
            </a:xfrm>
          </p:grpSpPr>
          <p:sp>
            <p:nvSpPr>
              <p:cNvPr id="20" name="Donut 19"/>
              <p:cNvSpPr/>
              <p:nvPr/>
            </p:nvSpPr>
            <p:spPr>
              <a:xfrm>
                <a:off x="0" y="0"/>
                <a:ext cx="914400" cy="914400"/>
              </a:xfrm>
              <a:prstGeom prst="donut">
                <a:avLst>
                  <a:gd name="adj" fmla="val 7241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1" name="Flowchart: Magnetic Disk 20"/>
              <p:cNvSpPr/>
              <p:nvPr/>
            </p:nvSpPr>
            <p:spPr>
              <a:xfrm>
                <a:off x="152400" y="352425"/>
                <a:ext cx="285750" cy="180975"/>
              </a:xfrm>
              <a:prstGeom prst="flowChartMagneticDisk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" name="Flowchart: Magnetic Disk 21"/>
              <p:cNvSpPr/>
              <p:nvPr/>
            </p:nvSpPr>
            <p:spPr>
              <a:xfrm>
                <a:off x="495300" y="352425"/>
                <a:ext cx="285750" cy="180975"/>
              </a:xfrm>
              <a:prstGeom prst="flowChartMagneticDisk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2862143" y="5823962"/>
              <a:ext cx="618067" cy="627063"/>
              <a:chOff x="0" y="0"/>
              <a:chExt cx="914400" cy="914400"/>
            </a:xfrm>
          </p:grpSpPr>
          <p:sp>
            <p:nvSpPr>
              <p:cNvPr id="24" name="Donut 23"/>
              <p:cNvSpPr/>
              <p:nvPr/>
            </p:nvSpPr>
            <p:spPr>
              <a:xfrm>
                <a:off x="0" y="0"/>
                <a:ext cx="914400" cy="914400"/>
              </a:xfrm>
              <a:prstGeom prst="donut">
                <a:avLst>
                  <a:gd name="adj" fmla="val 7241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5" name="Flowchart: Magnetic Disk 24"/>
              <p:cNvSpPr/>
              <p:nvPr/>
            </p:nvSpPr>
            <p:spPr>
              <a:xfrm>
                <a:off x="152400" y="352425"/>
                <a:ext cx="285750" cy="180975"/>
              </a:xfrm>
              <a:prstGeom prst="flowChartMagneticDisk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6" name="Flowchart: Magnetic Disk 25"/>
              <p:cNvSpPr/>
              <p:nvPr/>
            </p:nvSpPr>
            <p:spPr>
              <a:xfrm>
                <a:off x="495300" y="352425"/>
                <a:ext cx="285750" cy="180975"/>
              </a:xfrm>
              <a:prstGeom prst="flowChartMagneticDisk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1556152" y="5300979"/>
              <a:ext cx="1383309" cy="532781"/>
              <a:chOff x="1556152" y="5300979"/>
              <a:chExt cx="1383309" cy="532781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2514540" y="5427424"/>
                <a:ext cx="424921" cy="124106"/>
                <a:chOff x="152400" y="352425"/>
                <a:chExt cx="628650" cy="180975"/>
              </a:xfrm>
            </p:grpSpPr>
            <p:sp>
              <p:nvSpPr>
                <p:cNvPr id="13" name="Flowchart: Magnetic Disk 12"/>
                <p:cNvSpPr/>
                <p:nvPr/>
              </p:nvSpPr>
              <p:spPr>
                <a:xfrm>
                  <a:off x="152400" y="352425"/>
                  <a:ext cx="285750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4" name="Flowchart: Magnetic Disk 13"/>
                <p:cNvSpPr/>
                <p:nvPr/>
              </p:nvSpPr>
              <p:spPr>
                <a:xfrm>
                  <a:off x="495300" y="352425"/>
                  <a:ext cx="285750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1556152" y="5300979"/>
                <a:ext cx="919759" cy="532781"/>
                <a:chOff x="1556152" y="5300979"/>
                <a:chExt cx="919759" cy="532781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2050990" y="5427424"/>
                  <a:ext cx="424921" cy="124106"/>
                  <a:chOff x="152400" y="352425"/>
                  <a:chExt cx="628650" cy="180975"/>
                </a:xfrm>
              </p:grpSpPr>
              <p:sp>
                <p:nvSpPr>
                  <p:cNvPr id="10" name="Flowchart: Magnetic Disk 9"/>
                  <p:cNvSpPr/>
                  <p:nvPr/>
                </p:nvSpPr>
                <p:spPr>
                  <a:xfrm>
                    <a:off x="152400" y="352425"/>
                    <a:ext cx="285750" cy="180975"/>
                  </a:xfrm>
                  <a:prstGeom prst="flowChartMagneticDisk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" name="Flowchart: Magnetic Disk 10"/>
                  <p:cNvSpPr/>
                  <p:nvPr/>
                </p:nvSpPr>
                <p:spPr>
                  <a:xfrm>
                    <a:off x="495300" y="352425"/>
                    <a:ext cx="285750" cy="180975"/>
                  </a:xfrm>
                  <a:prstGeom prst="flowChartMagneticDisk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" name="Group 39"/>
                <p:cNvGrpSpPr/>
                <p:nvPr/>
              </p:nvGrpSpPr>
              <p:grpSpPr>
                <a:xfrm>
                  <a:off x="1556152" y="5300979"/>
                  <a:ext cx="475524" cy="532781"/>
                  <a:chOff x="1556152" y="5300979"/>
                  <a:chExt cx="475524" cy="532781"/>
                </a:xfrm>
              </p:grpSpPr>
              <p:sp>
                <p:nvSpPr>
                  <p:cNvPr id="27" name="Oval 26"/>
                  <p:cNvSpPr/>
                  <p:nvPr/>
                </p:nvSpPr>
                <p:spPr>
                  <a:xfrm>
                    <a:off x="1556152" y="5300979"/>
                    <a:ext cx="475524" cy="368986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9" name="Straight Arrow Connector 28"/>
                  <p:cNvCxnSpPr/>
                  <p:nvPr/>
                </p:nvCxnSpPr>
                <p:spPr>
                  <a:xfrm flipH="1">
                    <a:off x="1684013" y="5686425"/>
                    <a:ext cx="109901" cy="147335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30" name="Group 29"/>
          <p:cNvGrpSpPr/>
          <p:nvPr/>
        </p:nvGrpSpPr>
        <p:grpSpPr>
          <a:xfrm>
            <a:off x="3848100" y="4986654"/>
            <a:ext cx="514350" cy="190500"/>
            <a:chOff x="76200" y="123825"/>
            <a:chExt cx="514350" cy="190500"/>
          </a:xfrm>
        </p:grpSpPr>
        <p:sp>
          <p:nvSpPr>
            <p:cNvPr id="32" name="Oval 31"/>
            <p:cNvSpPr/>
            <p:nvPr/>
          </p:nvSpPr>
          <p:spPr>
            <a:xfrm>
              <a:off x="76200" y="123825"/>
              <a:ext cx="209550" cy="1905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81000" y="123825"/>
              <a:ext cx="209550" cy="1905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447542" y="4986654"/>
            <a:ext cx="514350" cy="190500"/>
            <a:chOff x="76200" y="123825"/>
            <a:chExt cx="514350" cy="190500"/>
          </a:xfrm>
        </p:grpSpPr>
        <p:sp>
          <p:nvSpPr>
            <p:cNvPr id="35" name="Oval 34"/>
            <p:cNvSpPr/>
            <p:nvPr/>
          </p:nvSpPr>
          <p:spPr>
            <a:xfrm>
              <a:off x="76200" y="123825"/>
              <a:ext cx="209550" cy="1905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81000" y="123825"/>
              <a:ext cx="209550" cy="1905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075559" y="4986654"/>
            <a:ext cx="514350" cy="190500"/>
            <a:chOff x="76200" y="123825"/>
            <a:chExt cx="514350" cy="190500"/>
          </a:xfrm>
        </p:grpSpPr>
        <p:sp>
          <p:nvSpPr>
            <p:cNvPr id="38" name="Oval 37"/>
            <p:cNvSpPr/>
            <p:nvPr/>
          </p:nvSpPr>
          <p:spPr>
            <a:xfrm>
              <a:off x="76200" y="123825"/>
              <a:ext cx="209550" cy="1905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81000" y="123825"/>
              <a:ext cx="209550" cy="1905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44" name="Oval 43"/>
          <p:cNvSpPr/>
          <p:nvPr/>
        </p:nvSpPr>
        <p:spPr>
          <a:xfrm>
            <a:off x="3780792" y="4923415"/>
            <a:ext cx="610233" cy="32514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408492" y="4923415"/>
            <a:ext cx="610233" cy="32514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037142" y="4940639"/>
            <a:ext cx="610233" cy="32514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6543675" y="5103212"/>
            <a:ext cx="190500" cy="200025"/>
            <a:chOff x="257175" y="0"/>
            <a:chExt cx="190500" cy="200025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257175" y="0"/>
              <a:ext cx="0" cy="2000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447675" y="0"/>
              <a:ext cx="0" cy="2000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6939754" y="5100954"/>
            <a:ext cx="190500" cy="200025"/>
            <a:chOff x="257175" y="0"/>
            <a:chExt cx="190500" cy="200025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257175" y="0"/>
              <a:ext cx="0" cy="2000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447675" y="0"/>
              <a:ext cx="0" cy="2000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7318684" y="5100954"/>
            <a:ext cx="190500" cy="200025"/>
            <a:chOff x="257175" y="0"/>
            <a:chExt cx="190500" cy="200025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257175" y="0"/>
              <a:ext cx="0" cy="2000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447675" y="0"/>
              <a:ext cx="0" cy="2000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" name="Straight Connector 60"/>
          <p:cNvCxnSpPr/>
          <p:nvPr/>
        </p:nvCxnSpPr>
        <p:spPr>
          <a:xfrm>
            <a:off x="7271059" y="5300979"/>
            <a:ext cx="2917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882604" y="5300979"/>
            <a:ext cx="2917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490009" y="5300979"/>
            <a:ext cx="2917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963" y="5745653"/>
            <a:ext cx="1635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1424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500"/>
          </a:xfrm>
        </p:spPr>
        <p:txBody>
          <a:bodyPr/>
          <a:lstStyle/>
          <a:p>
            <a:r>
              <a:rPr lang="en-US" b="1" dirty="0" smtClean="0">
                <a:solidFill>
                  <a:srgbClr val="960000"/>
                </a:solidFill>
              </a:rPr>
              <a:t>Multiplication and Division </a:t>
            </a:r>
            <a:endParaRPr lang="en-US" b="1" dirty="0">
              <a:solidFill>
                <a:srgbClr val="96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063388"/>
              </p:ext>
            </p:extLst>
          </p:nvPr>
        </p:nvGraphicFramePr>
        <p:xfrm>
          <a:off x="1218567" y="2988916"/>
          <a:ext cx="9754866" cy="302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208"/>
                <a:gridCol w="591565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Multiplication Lesson 1 (concrete)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Division Lessons 1 (concrete)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Groups of the same size are combined </a:t>
                      </a:r>
                    </a:p>
                    <a:p>
                      <a:r>
                        <a:rPr lang="en-US" dirty="0" smtClean="0"/>
                        <a:t>4 x 3 </a:t>
                      </a:r>
                    </a:p>
                    <a:p>
                      <a:r>
                        <a:rPr lang="en-US" dirty="0" smtClean="0"/>
                        <a:t>4 groups of 3 </a:t>
                      </a:r>
                    </a:p>
                    <a:p>
                      <a:r>
                        <a:rPr lang="en-US" dirty="0" smtClean="0"/>
                        <a:t>or </a:t>
                      </a:r>
                    </a:p>
                    <a:p>
                      <a:r>
                        <a:rPr lang="en-US" dirty="0" smtClean="0"/>
                        <a:t>3 groups</a:t>
                      </a:r>
                      <a:r>
                        <a:rPr lang="en-US" baseline="0" dirty="0" smtClean="0"/>
                        <a:t> of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group is separated</a:t>
                      </a:r>
                      <a:r>
                        <a:rPr lang="en-US" baseline="0" dirty="0" smtClean="0"/>
                        <a:t> into equal shares </a:t>
                      </a:r>
                    </a:p>
                    <a:p>
                      <a:r>
                        <a:rPr lang="en-US" dirty="0" smtClean="0"/>
                        <a:t>12 ÷ 4 </a:t>
                      </a:r>
                    </a:p>
                    <a:p>
                      <a:r>
                        <a:rPr lang="en-US" dirty="0" smtClean="0"/>
                        <a:t>12 is separated into groups</a:t>
                      </a:r>
                      <a:r>
                        <a:rPr lang="en-US" baseline="0" dirty="0" smtClean="0"/>
                        <a:t> of 4 or 12 is separated into 4 groups with the same amount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 ÷ 4 can be solved with 4 x __ = 12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                     OR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         OR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5050"/>
            <a:ext cx="10515600" cy="2022475"/>
          </a:xfrm>
        </p:spPr>
        <p:txBody>
          <a:bodyPr>
            <a:normAutofit/>
          </a:bodyPr>
          <a:lstStyle/>
          <a:p>
            <a:r>
              <a:rPr lang="en-US" dirty="0" smtClean="0"/>
              <a:t>Standards that can be addressed with order of presentation</a:t>
            </a:r>
          </a:p>
          <a:p>
            <a:pPr lvl="1"/>
            <a:r>
              <a:rPr lang="en-US" dirty="0" smtClean="0"/>
              <a:t>Demonstrate understanding of relations between operations</a:t>
            </a:r>
          </a:p>
          <a:p>
            <a:pPr lvl="1"/>
            <a:r>
              <a:rPr lang="en-US" dirty="0" smtClean="0"/>
              <a:t>Implement multiplication and division  together and alternate lessons to show the inverse nature of multiplication and division (concrete multiplication lesson one followed by concrete division lesson one)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30" name="Group 129"/>
          <p:cNvGrpSpPr/>
          <p:nvPr/>
        </p:nvGrpSpPr>
        <p:grpSpPr>
          <a:xfrm>
            <a:off x="5195299" y="4910715"/>
            <a:ext cx="2330510" cy="967246"/>
            <a:chOff x="6718240" y="4886224"/>
            <a:chExt cx="2800496" cy="1084670"/>
          </a:xfrm>
        </p:grpSpPr>
        <p:cxnSp>
          <p:nvCxnSpPr>
            <p:cNvPr id="16" name="Straight Arrow Connector 15"/>
            <p:cNvCxnSpPr/>
            <p:nvPr/>
          </p:nvCxnSpPr>
          <p:spPr>
            <a:xfrm flipH="1">
              <a:off x="8243429" y="5039565"/>
              <a:ext cx="1263" cy="17364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2" name="Group 71"/>
            <p:cNvGrpSpPr/>
            <p:nvPr/>
          </p:nvGrpSpPr>
          <p:grpSpPr>
            <a:xfrm>
              <a:off x="6718240" y="4886224"/>
              <a:ext cx="2785056" cy="132426"/>
              <a:chOff x="5832415" y="4886224"/>
              <a:chExt cx="2785056" cy="132426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6295965" y="4890229"/>
                <a:ext cx="424921" cy="124106"/>
                <a:chOff x="152400" y="352425"/>
                <a:chExt cx="628650" cy="180975"/>
              </a:xfrm>
            </p:grpSpPr>
            <p:sp>
              <p:nvSpPr>
                <p:cNvPr id="19" name="Flowchart: Magnetic Disk 18"/>
                <p:cNvSpPr/>
                <p:nvPr/>
              </p:nvSpPr>
              <p:spPr>
                <a:xfrm>
                  <a:off x="152400" y="352425"/>
                  <a:ext cx="285750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Flowchart: Magnetic Disk 19"/>
                <p:cNvSpPr/>
                <p:nvPr/>
              </p:nvSpPr>
              <p:spPr>
                <a:xfrm>
                  <a:off x="495300" y="352425"/>
                  <a:ext cx="285750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5832415" y="4890229"/>
                <a:ext cx="424921" cy="124106"/>
                <a:chOff x="152400" y="352425"/>
                <a:chExt cx="628650" cy="180975"/>
              </a:xfrm>
            </p:grpSpPr>
            <p:sp>
              <p:nvSpPr>
                <p:cNvPr id="17" name="Flowchart: Magnetic Disk 16"/>
                <p:cNvSpPr/>
                <p:nvPr/>
              </p:nvSpPr>
              <p:spPr>
                <a:xfrm>
                  <a:off x="152400" y="352425"/>
                  <a:ext cx="285750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Flowchart: Magnetic Disk 17"/>
                <p:cNvSpPr/>
                <p:nvPr/>
              </p:nvSpPr>
              <p:spPr>
                <a:xfrm>
                  <a:off x="495300" y="352425"/>
                  <a:ext cx="285750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6773242" y="4890229"/>
                <a:ext cx="424921" cy="124106"/>
                <a:chOff x="152400" y="352425"/>
                <a:chExt cx="628650" cy="180975"/>
              </a:xfrm>
            </p:grpSpPr>
            <p:sp>
              <p:nvSpPr>
                <p:cNvPr id="31" name="Flowchart: Magnetic Disk 30"/>
                <p:cNvSpPr/>
                <p:nvPr/>
              </p:nvSpPr>
              <p:spPr>
                <a:xfrm>
                  <a:off x="152400" y="352425"/>
                  <a:ext cx="285750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Flowchart: Magnetic Disk 31"/>
                <p:cNvSpPr/>
                <p:nvPr/>
              </p:nvSpPr>
              <p:spPr>
                <a:xfrm>
                  <a:off x="495300" y="352425"/>
                  <a:ext cx="285750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7246198" y="4886224"/>
                <a:ext cx="424921" cy="124106"/>
                <a:chOff x="152400" y="352425"/>
                <a:chExt cx="628650" cy="180975"/>
              </a:xfrm>
            </p:grpSpPr>
            <p:sp>
              <p:nvSpPr>
                <p:cNvPr id="34" name="Flowchart: Magnetic Disk 33"/>
                <p:cNvSpPr/>
                <p:nvPr/>
              </p:nvSpPr>
              <p:spPr>
                <a:xfrm>
                  <a:off x="152400" y="352425"/>
                  <a:ext cx="285750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Flowchart: Magnetic Disk 34"/>
                <p:cNvSpPr/>
                <p:nvPr/>
              </p:nvSpPr>
              <p:spPr>
                <a:xfrm>
                  <a:off x="495300" y="352425"/>
                  <a:ext cx="285750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>
                <a:off x="7705748" y="4894544"/>
                <a:ext cx="424921" cy="124106"/>
                <a:chOff x="152400" y="352425"/>
                <a:chExt cx="628650" cy="180975"/>
              </a:xfrm>
            </p:grpSpPr>
            <p:sp>
              <p:nvSpPr>
                <p:cNvPr id="37" name="Flowchart: Magnetic Disk 36"/>
                <p:cNvSpPr/>
                <p:nvPr/>
              </p:nvSpPr>
              <p:spPr>
                <a:xfrm>
                  <a:off x="152400" y="352425"/>
                  <a:ext cx="285750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Flowchart: Magnetic Disk 37"/>
                <p:cNvSpPr/>
                <p:nvPr/>
              </p:nvSpPr>
              <p:spPr>
                <a:xfrm>
                  <a:off x="495300" y="352425"/>
                  <a:ext cx="285750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9" name="Group 38"/>
              <p:cNvGrpSpPr/>
              <p:nvPr/>
            </p:nvGrpSpPr>
            <p:grpSpPr>
              <a:xfrm>
                <a:off x="8192550" y="4894544"/>
                <a:ext cx="424921" cy="124106"/>
                <a:chOff x="152400" y="352425"/>
                <a:chExt cx="628650" cy="180975"/>
              </a:xfrm>
            </p:grpSpPr>
            <p:sp>
              <p:nvSpPr>
                <p:cNvPr id="40" name="Flowchart: Magnetic Disk 39"/>
                <p:cNvSpPr/>
                <p:nvPr/>
              </p:nvSpPr>
              <p:spPr>
                <a:xfrm>
                  <a:off x="152400" y="352425"/>
                  <a:ext cx="285750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" name="Flowchart: Magnetic Disk 40"/>
                <p:cNvSpPr/>
                <p:nvPr/>
              </p:nvSpPr>
              <p:spPr>
                <a:xfrm>
                  <a:off x="495300" y="352425"/>
                  <a:ext cx="285750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51" name="Group 50"/>
            <p:cNvGrpSpPr/>
            <p:nvPr/>
          </p:nvGrpSpPr>
          <p:grpSpPr>
            <a:xfrm>
              <a:off x="6964138" y="5255025"/>
              <a:ext cx="687577" cy="705151"/>
              <a:chOff x="5724275" y="5306363"/>
              <a:chExt cx="687577" cy="705151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5724275" y="5306363"/>
                <a:ext cx="687577" cy="705151"/>
                <a:chOff x="0" y="-113870"/>
                <a:chExt cx="1017237" cy="1028270"/>
              </a:xfrm>
            </p:grpSpPr>
            <p:sp>
              <p:nvSpPr>
                <p:cNvPr id="56" name="Donut 55"/>
                <p:cNvSpPr/>
                <p:nvPr/>
              </p:nvSpPr>
              <p:spPr>
                <a:xfrm>
                  <a:off x="0" y="-113870"/>
                  <a:ext cx="1017237" cy="1028270"/>
                </a:xfrm>
                <a:prstGeom prst="donut">
                  <a:avLst>
                    <a:gd name="adj" fmla="val 7241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Flowchart: Magnetic Disk 56"/>
                <p:cNvSpPr/>
                <p:nvPr/>
              </p:nvSpPr>
              <p:spPr>
                <a:xfrm>
                  <a:off x="152400" y="352425"/>
                  <a:ext cx="285750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3" name="Flowchart: Magnetic Disk 52"/>
              <p:cNvSpPr/>
              <p:nvPr/>
            </p:nvSpPr>
            <p:spPr>
              <a:xfrm>
                <a:off x="5979686" y="5778532"/>
                <a:ext cx="193146" cy="124106"/>
              </a:xfrm>
              <a:prstGeom prst="flowChartMagneticDisk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4" name="Flowchart: Magnetic Disk 53"/>
              <p:cNvSpPr/>
              <p:nvPr/>
            </p:nvSpPr>
            <p:spPr>
              <a:xfrm>
                <a:off x="6123443" y="5607603"/>
                <a:ext cx="193146" cy="124106"/>
              </a:xfrm>
              <a:prstGeom prst="flowChartMagneticDisk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5" name="Flowchart: Magnetic Disk 54"/>
              <p:cNvSpPr/>
              <p:nvPr/>
            </p:nvSpPr>
            <p:spPr>
              <a:xfrm>
                <a:off x="5971491" y="5455203"/>
                <a:ext cx="193146" cy="124106"/>
              </a:xfrm>
              <a:prstGeom prst="flowChartMagneticDisk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891445" y="5255025"/>
              <a:ext cx="687577" cy="705151"/>
              <a:chOff x="5724275" y="5306363"/>
              <a:chExt cx="687577" cy="705151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5724275" y="5306363"/>
                <a:ext cx="687577" cy="705151"/>
                <a:chOff x="0" y="-113870"/>
                <a:chExt cx="1017237" cy="1028270"/>
              </a:xfrm>
            </p:grpSpPr>
            <p:sp>
              <p:nvSpPr>
                <p:cNvPr id="63" name="Donut 62"/>
                <p:cNvSpPr/>
                <p:nvPr/>
              </p:nvSpPr>
              <p:spPr>
                <a:xfrm>
                  <a:off x="0" y="-113870"/>
                  <a:ext cx="1017237" cy="1028270"/>
                </a:xfrm>
                <a:prstGeom prst="donut">
                  <a:avLst>
                    <a:gd name="adj" fmla="val 7241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Flowchart: Magnetic Disk 63"/>
                <p:cNvSpPr/>
                <p:nvPr/>
              </p:nvSpPr>
              <p:spPr>
                <a:xfrm>
                  <a:off x="152400" y="352425"/>
                  <a:ext cx="285750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0" name="Flowchart: Magnetic Disk 59"/>
              <p:cNvSpPr/>
              <p:nvPr/>
            </p:nvSpPr>
            <p:spPr>
              <a:xfrm>
                <a:off x="5979686" y="5778532"/>
                <a:ext cx="193146" cy="124106"/>
              </a:xfrm>
              <a:prstGeom prst="flowChartMagneticDisk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1" name="Flowchart: Magnetic Disk 60"/>
              <p:cNvSpPr/>
              <p:nvPr/>
            </p:nvSpPr>
            <p:spPr>
              <a:xfrm>
                <a:off x="6123443" y="5607603"/>
                <a:ext cx="193146" cy="124106"/>
              </a:xfrm>
              <a:prstGeom prst="flowChartMagneticDisk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2" name="Flowchart: Magnetic Disk 61"/>
              <p:cNvSpPr/>
              <p:nvPr/>
            </p:nvSpPr>
            <p:spPr>
              <a:xfrm>
                <a:off x="5971491" y="5455203"/>
                <a:ext cx="193146" cy="124106"/>
              </a:xfrm>
              <a:prstGeom prst="flowChartMagneticDisk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8831159" y="5265743"/>
              <a:ext cx="687577" cy="705151"/>
              <a:chOff x="5724275" y="5306363"/>
              <a:chExt cx="687577" cy="705151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5724275" y="5306363"/>
                <a:ext cx="687577" cy="705151"/>
                <a:chOff x="0" y="-113870"/>
                <a:chExt cx="1017237" cy="1028270"/>
              </a:xfrm>
            </p:grpSpPr>
            <p:sp>
              <p:nvSpPr>
                <p:cNvPr id="70" name="Donut 69"/>
                <p:cNvSpPr/>
                <p:nvPr/>
              </p:nvSpPr>
              <p:spPr>
                <a:xfrm>
                  <a:off x="0" y="-113870"/>
                  <a:ext cx="1017237" cy="1028270"/>
                </a:xfrm>
                <a:prstGeom prst="donut">
                  <a:avLst>
                    <a:gd name="adj" fmla="val 7241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lowchart: Magnetic Disk 70"/>
                <p:cNvSpPr/>
                <p:nvPr/>
              </p:nvSpPr>
              <p:spPr>
                <a:xfrm>
                  <a:off x="152400" y="352425"/>
                  <a:ext cx="285750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7" name="Flowchart: Magnetic Disk 66"/>
              <p:cNvSpPr/>
              <p:nvPr/>
            </p:nvSpPr>
            <p:spPr>
              <a:xfrm>
                <a:off x="5979686" y="5778532"/>
                <a:ext cx="193146" cy="124106"/>
              </a:xfrm>
              <a:prstGeom prst="flowChartMagneticDisk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8" name="Flowchart: Magnetic Disk 67"/>
              <p:cNvSpPr/>
              <p:nvPr/>
            </p:nvSpPr>
            <p:spPr>
              <a:xfrm>
                <a:off x="6123443" y="5607603"/>
                <a:ext cx="193146" cy="124106"/>
              </a:xfrm>
              <a:prstGeom prst="flowChartMagneticDisk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9" name="Flowchart: Magnetic Disk 68"/>
              <p:cNvSpPr/>
              <p:nvPr/>
            </p:nvSpPr>
            <p:spPr>
              <a:xfrm>
                <a:off x="5971491" y="5455203"/>
                <a:ext cx="193146" cy="124106"/>
              </a:xfrm>
              <a:prstGeom prst="flowChartMagneticDisk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4" name="Group 73"/>
          <p:cNvGrpSpPr/>
          <p:nvPr/>
        </p:nvGrpSpPr>
        <p:grpSpPr>
          <a:xfrm>
            <a:off x="3483671" y="5330356"/>
            <a:ext cx="594515" cy="597359"/>
            <a:chOff x="5724275" y="5306363"/>
            <a:chExt cx="687577" cy="705151"/>
          </a:xfrm>
        </p:grpSpPr>
        <p:grpSp>
          <p:nvGrpSpPr>
            <p:cNvPr id="75" name="Group 74"/>
            <p:cNvGrpSpPr/>
            <p:nvPr/>
          </p:nvGrpSpPr>
          <p:grpSpPr>
            <a:xfrm>
              <a:off x="5724275" y="5306363"/>
              <a:ext cx="687577" cy="705151"/>
              <a:chOff x="0" y="-113870"/>
              <a:chExt cx="1017237" cy="1028270"/>
            </a:xfrm>
          </p:grpSpPr>
          <p:sp>
            <p:nvSpPr>
              <p:cNvPr id="79" name="Donut 78"/>
              <p:cNvSpPr/>
              <p:nvPr/>
            </p:nvSpPr>
            <p:spPr>
              <a:xfrm>
                <a:off x="0" y="-113870"/>
                <a:ext cx="1017237" cy="1028270"/>
              </a:xfrm>
              <a:prstGeom prst="donut">
                <a:avLst>
                  <a:gd name="adj" fmla="val 7241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0" name="Flowchart: Magnetic Disk 79"/>
              <p:cNvSpPr/>
              <p:nvPr/>
            </p:nvSpPr>
            <p:spPr>
              <a:xfrm>
                <a:off x="152400" y="352425"/>
                <a:ext cx="285750" cy="180975"/>
              </a:xfrm>
              <a:prstGeom prst="flowChartMagneticDisk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76" name="Flowchart: Magnetic Disk 75"/>
            <p:cNvSpPr/>
            <p:nvPr/>
          </p:nvSpPr>
          <p:spPr>
            <a:xfrm>
              <a:off x="5979686" y="5778532"/>
              <a:ext cx="193146" cy="124106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7" name="Flowchart: Magnetic Disk 76"/>
            <p:cNvSpPr/>
            <p:nvPr/>
          </p:nvSpPr>
          <p:spPr>
            <a:xfrm>
              <a:off x="6123443" y="5607603"/>
              <a:ext cx="193146" cy="124106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8" name="Flowchart: Magnetic Disk 77"/>
            <p:cNvSpPr/>
            <p:nvPr/>
          </p:nvSpPr>
          <p:spPr>
            <a:xfrm>
              <a:off x="5971491" y="5455203"/>
              <a:ext cx="193146" cy="124106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400814" y="5306406"/>
            <a:ext cx="569315" cy="586641"/>
            <a:chOff x="5724275" y="5306363"/>
            <a:chExt cx="687577" cy="705151"/>
          </a:xfrm>
        </p:grpSpPr>
        <p:grpSp>
          <p:nvGrpSpPr>
            <p:cNvPr id="82" name="Group 81"/>
            <p:cNvGrpSpPr/>
            <p:nvPr/>
          </p:nvGrpSpPr>
          <p:grpSpPr>
            <a:xfrm>
              <a:off x="5724275" y="5306363"/>
              <a:ext cx="687577" cy="705151"/>
              <a:chOff x="0" y="-113870"/>
              <a:chExt cx="1017237" cy="1028270"/>
            </a:xfrm>
          </p:grpSpPr>
          <p:sp>
            <p:nvSpPr>
              <p:cNvPr id="86" name="Donut 85"/>
              <p:cNvSpPr/>
              <p:nvPr/>
            </p:nvSpPr>
            <p:spPr>
              <a:xfrm>
                <a:off x="0" y="-113870"/>
                <a:ext cx="1017237" cy="1028270"/>
              </a:xfrm>
              <a:prstGeom prst="donut">
                <a:avLst>
                  <a:gd name="adj" fmla="val 7241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7" name="Flowchart: Magnetic Disk 86"/>
              <p:cNvSpPr/>
              <p:nvPr/>
            </p:nvSpPr>
            <p:spPr>
              <a:xfrm>
                <a:off x="152400" y="352425"/>
                <a:ext cx="285750" cy="180975"/>
              </a:xfrm>
              <a:prstGeom prst="flowChartMagneticDisk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83" name="Flowchart: Magnetic Disk 82"/>
            <p:cNvSpPr/>
            <p:nvPr/>
          </p:nvSpPr>
          <p:spPr>
            <a:xfrm>
              <a:off x="5979686" y="5778532"/>
              <a:ext cx="193146" cy="124106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4" name="Flowchart: Magnetic Disk 83"/>
            <p:cNvSpPr/>
            <p:nvPr/>
          </p:nvSpPr>
          <p:spPr>
            <a:xfrm>
              <a:off x="6123443" y="5607603"/>
              <a:ext cx="193146" cy="124106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5" name="Flowchart: Magnetic Disk 84"/>
            <p:cNvSpPr/>
            <p:nvPr/>
          </p:nvSpPr>
          <p:spPr>
            <a:xfrm>
              <a:off x="5971491" y="5455203"/>
              <a:ext cx="193146" cy="124106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3917209" y="4886224"/>
            <a:ext cx="516905" cy="556311"/>
            <a:chOff x="5724275" y="5306363"/>
            <a:chExt cx="687577" cy="705151"/>
          </a:xfrm>
        </p:grpSpPr>
        <p:grpSp>
          <p:nvGrpSpPr>
            <p:cNvPr id="89" name="Group 88"/>
            <p:cNvGrpSpPr/>
            <p:nvPr/>
          </p:nvGrpSpPr>
          <p:grpSpPr>
            <a:xfrm>
              <a:off x="5724275" y="5306363"/>
              <a:ext cx="687577" cy="705151"/>
              <a:chOff x="0" y="-113870"/>
              <a:chExt cx="1017237" cy="1028270"/>
            </a:xfrm>
          </p:grpSpPr>
          <p:sp>
            <p:nvSpPr>
              <p:cNvPr id="93" name="Donut 92"/>
              <p:cNvSpPr/>
              <p:nvPr/>
            </p:nvSpPr>
            <p:spPr>
              <a:xfrm>
                <a:off x="0" y="-113870"/>
                <a:ext cx="1017237" cy="1028270"/>
              </a:xfrm>
              <a:prstGeom prst="donut">
                <a:avLst>
                  <a:gd name="adj" fmla="val 7241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4" name="Flowchart: Magnetic Disk 93"/>
              <p:cNvSpPr/>
              <p:nvPr/>
            </p:nvSpPr>
            <p:spPr>
              <a:xfrm>
                <a:off x="152400" y="352425"/>
                <a:ext cx="285750" cy="180975"/>
              </a:xfrm>
              <a:prstGeom prst="flowChartMagneticDisk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90" name="Flowchart: Magnetic Disk 89"/>
            <p:cNvSpPr/>
            <p:nvPr/>
          </p:nvSpPr>
          <p:spPr>
            <a:xfrm>
              <a:off x="5979686" y="5778532"/>
              <a:ext cx="193146" cy="124106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1" name="Flowchart: Magnetic Disk 90"/>
            <p:cNvSpPr/>
            <p:nvPr/>
          </p:nvSpPr>
          <p:spPr>
            <a:xfrm>
              <a:off x="6123443" y="5607603"/>
              <a:ext cx="193146" cy="124106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2" name="Flowchart: Magnetic Disk 91"/>
            <p:cNvSpPr/>
            <p:nvPr/>
          </p:nvSpPr>
          <p:spPr>
            <a:xfrm>
              <a:off x="5971491" y="5455203"/>
              <a:ext cx="193146" cy="124106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1285623" y="4868917"/>
            <a:ext cx="516905" cy="556311"/>
            <a:chOff x="5724275" y="5306363"/>
            <a:chExt cx="687577" cy="705151"/>
          </a:xfrm>
        </p:grpSpPr>
        <p:grpSp>
          <p:nvGrpSpPr>
            <p:cNvPr id="103" name="Group 102"/>
            <p:cNvGrpSpPr/>
            <p:nvPr/>
          </p:nvGrpSpPr>
          <p:grpSpPr>
            <a:xfrm>
              <a:off x="5724275" y="5306363"/>
              <a:ext cx="687577" cy="705151"/>
              <a:chOff x="0" y="-113870"/>
              <a:chExt cx="1017237" cy="1028270"/>
            </a:xfrm>
          </p:grpSpPr>
          <p:sp>
            <p:nvSpPr>
              <p:cNvPr id="107" name="Donut 106"/>
              <p:cNvSpPr/>
              <p:nvPr/>
            </p:nvSpPr>
            <p:spPr>
              <a:xfrm>
                <a:off x="0" y="-113870"/>
                <a:ext cx="1017237" cy="1028270"/>
              </a:xfrm>
              <a:prstGeom prst="donut">
                <a:avLst>
                  <a:gd name="adj" fmla="val 7241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8" name="Flowchart: Magnetic Disk 107"/>
              <p:cNvSpPr/>
              <p:nvPr/>
            </p:nvSpPr>
            <p:spPr>
              <a:xfrm>
                <a:off x="321101" y="546088"/>
                <a:ext cx="285751" cy="180974"/>
              </a:xfrm>
              <a:prstGeom prst="flowChartMagneticDisk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105" name="Flowchart: Magnetic Disk 104"/>
            <p:cNvSpPr/>
            <p:nvPr/>
          </p:nvSpPr>
          <p:spPr>
            <a:xfrm>
              <a:off x="6123443" y="5607603"/>
              <a:ext cx="193146" cy="124106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6" name="Flowchart: Magnetic Disk 105"/>
            <p:cNvSpPr/>
            <p:nvPr/>
          </p:nvSpPr>
          <p:spPr>
            <a:xfrm>
              <a:off x="5946150" y="5431057"/>
              <a:ext cx="193146" cy="124106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1544075" y="5397526"/>
            <a:ext cx="516905" cy="556311"/>
            <a:chOff x="5724275" y="5306363"/>
            <a:chExt cx="687577" cy="705151"/>
          </a:xfrm>
        </p:grpSpPr>
        <p:grpSp>
          <p:nvGrpSpPr>
            <p:cNvPr id="110" name="Group 109"/>
            <p:cNvGrpSpPr/>
            <p:nvPr/>
          </p:nvGrpSpPr>
          <p:grpSpPr>
            <a:xfrm>
              <a:off x="5724275" y="5306363"/>
              <a:ext cx="687577" cy="705151"/>
              <a:chOff x="0" y="-113870"/>
              <a:chExt cx="1017237" cy="1028270"/>
            </a:xfrm>
          </p:grpSpPr>
          <p:sp>
            <p:nvSpPr>
              <p:cNvPr id="114" name="Donut 113"/>
              <p:cNvSpPr/>
              <p:nvPr/>
            </p:nvSpPr>
            <p:spPr>
              <a:xfrm>
                <a:off x="0" y="-113870"/>
                <a:ext cx="1017237" cy="1028270"/>
              </a:xfrm>
              <a:prstGeom prst="donut">
                <a:avLst>
                  <a:gd name="adj" fmla="val 7241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5" name="Flowchart: Magnetic Disk 114"/>
              <p:cNvSpPr/>
              <p:nvPr/>
            </p:nvSpPr>
            <p:spPr>
              <a:xfrm>
                <a:off x="152400" y="352425"/>
                <a:ext cx="285750" cy="180975"/>
              </a:xfrm>
              <a:prstGeom prst="flowChartMagneticDisk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111" name="Flowchart: Magnetic Disk 110"/>
            <p:cNvSpPr/>
            <p:nvPr/>
          </p:nvSpPr>
          <p:spPr>
            <a:xfrm>
              <a:off x="5979686" y="5778532"/>
              <a:ext cx="193146" cy="124106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2" name="Flowchart: Magnetic Disk 111"/>
            <p:cNvSpPr/>
            <p:nvPr/>
          </p:nvSpPr>
          <p:spPr>
            <a:xfrm>
              <a:off x="6034754" y="5462723"/>
              <a:ext cx="193146" cy="124106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889697" y="4894679"/>
            <a:ext cx="516905" cy="556311"/>
            <a:chOff x="5724275" y="5306363"/>
            <a:chExt cx="687577" cy="705151"/>
          </a:xfrm>
        </p:grpSpPr>
        <p:grpSp>
          <p:nvGrpSpPr>
            <p:cNvPr id="117" name="Group 116"/>
            <p:cNvGrpSpPr/>
            <p:nvPr/>
          </p:nvGrpSpPr>
          <p:grpSpPr>
            <a:xfrm>
              <a:off x="5724275" y="5306363"/>
              <a:ext cx="687577" cy="705151"/>
              <a:chOff x="0" y="-113870"/>
              <a:chExt cx="1017237" cy="1028270"/>
            </a:xfrm>
          </p:grpSpPr>
          <p:sp>
            <p:nvSpPr>
              <p:cNvPr id="121" name="Donut 120"/>
              <p:cNvSpPr/>
              <p:nvPr/>
            </p:nvSpPr>
            <p:spPr>
              <a:xfrm>
                <a:off x="0" y="-113870"/>
                <a:ext cx="1017237" cy="1028270"/>
              </a:xfrm>
              <a:prstGeom prst="donut">
                <a:avLst>
                  <a:gd name="adj" fmla="val 7241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2" name="Flowchart: Magnetic Disk 121"/>
              <p:cNvSpPr/>
              <p:nvPr/>
            </p:nvSpPr>
            <p:spPr>
              <a:xfrm>
                <a:off x="171144" y="282002"/>
                <a:ext cx="285751" cy="180974"/>
              </a:xfrm>
              <a:prstGeom prst="flowChartMagneticDisk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118" name="Flowchart: Magnetic Disk 117"/>
            <p:cNvSpPr/>
            <p:nvPr/>
          </p:nvSpPr>
          <p:spPr>
            <a:xfrm>
              <a:off x="5979686" y="5778532"/>
              <a:ext cx="193146" cy="124106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9" name="Flowchart: Magnetic Disk 118"/>
            <p:cNvSpPr/>
            <p:nvPr/>
          </p:nvSpPr>
          <p:spPr>
            <a:xfrm>
              <a:off x="6085434" y="5498943"/>
              <a:ext cx="193146" cy="124106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2267856" y="5394338"/>
            <a:ext cx="516905" cy="556311"/>
            <a:chOff x="5724275" y="5306363"/>
            <a:chExt cx="687577" cy="705151"/>
          </a:xfrm>
        </p:grpSpPr>
        <p:grpSp>
          <p:nvGrpSpPr>
            <p:cNvPr id="124" name="Group 123"/>
            <p:cNvGrpSpPr/>
            <p:nvPr/>
          </p:nvGrpSpPr>
          <p:grpSpPr>
            <a:xfrm>
              <a:off x="5724275" y="5306363"/>
              <a:ext cx="687577" cy="705151"/>
              <a:chOff x="0" y="-113870"/>
              <a:chExt cx="1017237" cy="1028270"/>
            </a:xfrm>
          </p:grpSpPr>
          <p:sp>
            <p:nvSpPr>
              <p:cNvPr id="128" name="Donut 127"/>
              <p:cNvSpPr/>
              <p:nvPr/>
            </p:nvSpPr>
            <p:spPr>
              <a:xfrm>
                <a:off x="0" y="-113870"/>
                <a:ext cx="1017237" cy="1028270"/>
              </a:xfrm>
              <a:prstGeom prst="donut">
                <a:avLst>
                  <a:gd name="adj" fmla="val 7241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9" name="Flowchart: Magnetic Disk 128"/>
              <p:cNvSpPr/>
              <p:nvPr/>
            </p:nvSpPr>
            <p:spPr>
              <a:xfrm>
                <a:off x="152400" y="352425"/>
                <a:ext cx="285750" cy="180975"/>
              </a:xfrm>
              <a:prstGeom prst="flowChartMagneticDisk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126" name="Flowchart: Magnetic Disk 125"/>
            <p:cNvSpPr/>
            <p:nvPr/>
          </p:nvSpPr>
          <p:spPr>
            <a:xfrm>
              <a:off x="6047424" y="5728337"/>
              <a:ext cx="193146" cy="124106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7" name="Flowchart: Magnetic Disk 126"/>
            <p:cNvSpPr/>
            <p:nvPr/>
          </p:nvSpPr>
          <p:spPr>
            <a:xfrm>
              <a:off x="5971491" y="5455203"/>
              <a:ext cx="193146" cy="124106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516043" y="4894679"/>
            <a:ext cx="2330510" cy="967246"/>
            <a:chOff x="6718240" y="4886224"/>
            <a:chExt cx="2800496" cy="1084670"/>
          </a:xfrm>
        </p:grpSpPr>
        <p:cxnSp>
          <p:nvCxnSpPr>
            <p:cNvPr id="132" name="Straight Arrow Connector 131"/>
            <p:cNvCxnSpPr/>
            <p:nvPr/>
          </p:nvCxnSpPr>
          <p:spPr>
            <a:xfrm flipH="1">
              <a:off x="8094633" y="5071609"/>
              <a:ext cx="1263" cy="17364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3" name="Group 132"/>
            <p:cNvGrpSpPr/>
            <p:nvPr/>
          </p:nvGrpSpPr>
          <p:grpSpPr>
            <a:xfrm>
              <a:off x="6718240" y="4886224"/>
              <a:ext cx="2785056" cy="132426"/>
              <a:chOff x="5832415" y="4886224"/>
              <a:chExt cx="2785056" cy="132426"/>
            </a:xfrm>
          </p:grpSpPr>
          <p:grpSp>
            <p:nvGrpSpPr>
              <p:cNvPr id="155" name="Group 154"/>
              <p:cNvGrpSpPr/>
              <p:nvPr/>
            </p:nvGrpSpPr>
            <p:grpSpPr>
              <a:xfrm>
                <a:off x="6295965" y="4890229"/>
                <a:ext cx="424921" cy="124106"/>
                <a:chOff x="152400" y="352425"/>
                <a:chExt cx="628650" cy="180975"/>
              </a:xfrm>
            </p:grpSpPr>
            <p:sp>
              <p:nvSpPr>
                <p:cNvPr id="171" name="Flowchart: Magnetic Disk 170"/>
                <p:cNvSpPr/>
                <p:nvPr/>
              </p:nvSpPr>
              <p:spPr>
                <a:xfrm>
                  <a:off x="152400" y="352425"/>
                  <a:ext cx="285750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2" name="Flowchart: Magnetic Disk 171"/>
                <p:cNvSpPr/>
                <p:nvPr/>
              </p:nvSpPr>
              <p:spPr>
                <a:xfrm>
                  <a:off x="495300" y="352425"/>
                  <a:ext cx="285750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6" name="Group 155"/>
              <p:cNvGrpSpPr/>
              <p:nvPr/>
            </p:nvGrpSpPr>
            <p:grpSpPr>
              <a:xfrm>
                <a:off x="5832415" y="4890229"/>
                <a:ext cx="424921" cy="124106"/>
                <a:chOff x="152400" y="352425"/>
                <a:chExt cx="628650" cy="180975"/>
              </a:xfrm>
            </p:grpSpPr>
            <p:sp>
              <p:nvSpPr>
                <p:cNvPr id="169" name="Flowchart: Magnetic Disk 168"/>
                <p:cNvSpPr/>
                <p:nvPr/>
              </p:nvSpPr>
              <p:spPr>
                <a:xfrm>
                  <a:off x="152400" y="352425"/>
                  <a:ext cx="285750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lowchart: Magnetic Disk 169"/>
                <p:cNvSpPr/>
                <p:nvPr/>
              </p:nvSpPr>
              <p:spPr>
                <a:xfrm>
                  <a:off x="495300" y="352425"/>
                  <a:ext cx="285750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7" name="Group 156"/>
              <p:cNvGrpSpPr/>
              <p:nvPr/>
            </p:nvGrpSpPr>
            <p:grpSpPr>
              <a:xfrm>
                <a:off x="6773242" y="4890229"/>
                <a:ext cx="424921" cy="124106"/>
                <a:chOff x="152400" y="352425"/>
                <a:chExt cx="628650" cy="180975"/>
              </a:xfrm>
            </p:grpSpPr>
            <p:sp>
              <p:nvSpPr>
                <p:cNvPr id="167" name="Flowchart: Magnetic Disk 166"/>
                <p:cNvSpPr/>
                <p:nvPr/>
              </p:nvSpPr>
              <p:spPr>
                <a:xfrm>
                  <a:off x="152400" y="352425"/>
                  <a:ext cx="285750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lowchart: Magnetic Disk 167"/>
                <p:cNvSpPr/>
                <p:nvPr/>
              </p:nvSpPr>
              <p:spPr>
                <a:xfrm>
                  <a:off x="495300" y="352425"/>
                  <a:ext cx="285750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8" name="Group 157"/>
              <p:cNvGrpSpPr/>
              <p:nvPr/>
            </p:nvGrpSpPr>
            <p:grpSpPr>
              <a:xfrm>
                <a:off x="7246198" y="4886224"/>
                <a:ext cx="424921" cy="124106"/>
                <a:chOff x="152400" y="352425"/>
                <a:chExt cx="628650" cy="180975"/>
              </a:xfrm>
            </p:grpSpPr>
            <p:sp>
              <p:nvSpPr>
                <p:cNvPr id="165" name="Flowchart: Magnetic Disk 164"/>
                <p:cNvSpPr/>
                <p:nvPr/>
              </p:nvSpPr>
              <p:spPr>
                <a:xfrm>
                  <a:off x="152400" y="352425"/>
                  <a:ext cx="285750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lowchart: Magnetic Disk 165"/>
                <p:cNvSpPr/>
                <p:nvPr/>
              </p:nvSpPr>
              <p:spPr>
                <a:xfrm>
                  <a:off x="495300" y="352425"/>
                  <a:ext cx="285750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9" name="Group 158"/>
              <p:cNvGrpSpPr/>
              <p:nvPr/>
            </p:nvGrpSpPr>
            <p:grpSpPr>
              <a:xfrm>
                <a:off x="7705748" y="4894544"/>
                <a:ext cx="424921" cy="124106"/>
                <a:chOff x="152400" y="352425"/>
                <a:chExt cx="628650" cy="180975"/>
              </a:xfrm>
            </p:grpSpPr>
            <p:sp>
              <p:nvSpPr>
                <p:cNvPr id="163" name="Flowchart: Magnetic Disk 162"/>
                <p:cNvSpPr/>
                <p:nvPr/>
              </p:nvSpPr>
              <p:spPr>
                <a:xfrm>
                  <a:off x="152400" y="352425"/>
                  <a:ext cx="285750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lowchart: Magnetic Disk 163"/>
                <p:cNvSpPr/>
                <p:nvPr/>
              </p:nvSpPr>
              <p:spPr>
                <a:xfrm>
                  <a:off x="495300" y="352425"/>
                  <a:ext cx="285750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0" name="Group 159"/>
              <p:cNvGrpSpPr/>
              <p:nvPr/>
            </p:nvGrpSpPr>
            <p:grpSpPr>
              <a:xfrm>
                <a:off x="8192550" y="4894544"/>
                <a:ext cx="424921" cy="124106"/>
                <a:chOff x="152400" y="352425"/>
                <a:chExt cx="628650" cy="180975"/>
              </a:xfrm>
            </p:grpSpPr>
            <p:sp>
              <p:nvSpPr>
                <p:cNvPr id="161" name="Flowchart: Magnetic Disk 160"/>
                <p:cNvSpPr/>
                <p:nvPr/>
              </p:nvSpPr>
              <p:spPr>
                <a:xfrm>
                  <a:off x="152400" y="352425"/>
                  <a:ext cx="285750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lowchart: Magnetic Disk 161"/>
                <p:cNvSpPr/>
                <p:nvPr/>
              </p:nvSpPr>
              <p:spPr>
                <a:xfrm>
                  <a:off x="495300" y="352425"/>
                  <a:ext cx="285750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4" name="Group 133"/>
            <p:cNvGrpSpPr/>
            <p:nvPr/>
          </p:nvGrpSpPr>
          <p:grpSpPr>
            <a:xfrm>
              <a:off x="6900878" y="5253047"/>
              <a:ext cx="1128621" cy="705151"/>
              <a:chOff x="5661015" y="5304385"/>
              <a:chExt cx="1128621" cy="705151"/>
            </a:xfrm>
          </p:grpSpPr>
          <p:grpSp>
            <p:nvGrpSpPr>
              <p:cNvPr id="149" name="Group 148"/>
              <p:cNvGrpSpPr/>
              <p:nvPr/>
            </p:nvGrpSpPr>
            <p:grpSpPr>
              <a:xfrm>
                <a:off x="5661015" y="5304385"/>
                <a:ext cx="1128621" cy="705151"/>
                <a:chOff x="-93590" y="-116755"/>
                <a:chExt cx="1669740" cy="1028270"/>
              </a:xfrm>
            </p:grpSpPr>
            <p:sp>
              <p:nvSpPr>
                <p:cNvPr id="153" name="Donut 152"/>
                <p:cNvSpPr/>
                <p:nvPr/>
              </p:nvSpPr>
              <p:spPr>
                <a:xfrm>
                  <a:off x="558913" y="-116755"/>
                  <a:ext cx="1017237" cy="1028270"/>
                </a:xfrm>
                <a:prstGeom prst="donut">
                  <a:avLst>
                    <a:gd name="adj" fmla="val 7241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lowchart: Magnetic Disk 153"/>
                <p:cNvSpPr/>
                <p:nvPr/>
              </p:nvSpPr>
              <p:spPr>
                <a:xfrm>
                  <a:off x="-93590" y="303787"/>
                  <a:ext cx="285751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50" name="Flowchart: Magnetic Disk 149"/>
              <p:cNvSpPr/>
              <p:nvPr/>
            </p:nvSpPr>
            <p:spPr>
              <a:xfrm>
                <a:off x="6231839" y="5564340"/>
                <a:ext cx="193146" cy="124106"/>
              </a:xfrm>
              <a:prstGeom prst="flowChartMagneticDisk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1" name="Flowchart: Magnetic Disk 150"/>
              <p:cNvSpPr/>
              <p:nvPr/>
            </p:nvSpPr>
            <p:spPr>
              <a:xfrm>
                <a:off x="6419204" y="5692572"/>
                <a:ext cx="193146" cy="124106"/>
              </a:xfrm>
              <a:prstGeom prst="flowChartMagneticDisk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2" name="Flowchart: Magnetic Disk 151"/>
              <p:cNvSpPr/>
              <p:nvPr/>
            </p:nvSpPr>
            <p:spPr>
              <a:xfrm>
                <a:off x="6473714" y="5455202"/>
                <a:ext cx="193146" cy="124106"/>
              </a:xfrm>
              <a:prstGeom prst="flowChartMagneticDisk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8097143" y="5263988"/>
              <a:ext cx="687577" cy="705151"/>
              <a:chOff x="5929973" y="5315326"/>
              <a:chExt cx="687577" cy="705151"/>
            </a:xfrm>
          </p:grpSpPr>
          <p:sp>
            <p:nvSpPr>
              <p:cNvPr id="147" name="Donut 146"/>
              <p:cNvSpPr/>
              <p:nvPr/>
            </p:nvSpPr>
            <p:spPr>
              <a:xfrm>
                <a:off x="5929973" y="5315326"/>
                <a:ext cx="687577" cy="705151"/>
              </a:xfrm>
              <a:prstGeom prst="donut">
                <a:avLst>
                  <a:gd name="adj" fmla="val 7241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4" name="Flowchart: Magnetic Disk 143"/>
              <p:cNvSpPr/>
              <p:nvPr/>
            </p:nvSpPr>
            <p:spPr>
              <a:xfrm>
                <a:off x="6139270" y="5736304"/>
                <a:ext cx="193146" cy="124106"/>
              </a:xfrm>
              <a:prstGeom prst="flowChartMagneticDisk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5" name="Flowchart: Magnetic Disk 144"/>
              <p:cNvSpPr/>
              <p:nvPr/>
            </p:nvSpPr>
            <p:spPr>
              <a:xfrm>
                <a:off x="6335250" y="5588299"/>
                <a:ext cx="193146" cy="124106"/>
              </a:xfrm>
              <a:prstGeom prst="flowChartMagneticDisk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6" name="Flowchart: Magnetic Disk 145"/>
              <p:cNvSpPr/>
              <p:nvPr/>
            </p:nvSpPr>
            <p:spPr>
              <a:xfrm>
                <a:off x="6100054" y="5455203"/>
                <a:ext cx="193146" cy="124106"/>
              </a:xfrm>
              <a:prstGeom prst="flowChartMagneticDisk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8831159" y="5265743"/>
              <a:ext cx="687577" cy="705151"/>
              <a:chOff x="5724275" y="5306363"/>
              <a:chExt cx="687577" cy="705151"/>
            </a:xfrm>
          </p:grpSpPr>
          <p:grpSp>
            <p:nvGrpSpPr>
              <p:cNvPr id="137" name="Group 136"/>
              <p:cNvGrpSpPr/>
              <p:nvPr/>
            </p:nvGrpSpPr>
            <p:grpSpPr>
              <a:xfrm>
                <a:off x="5724275" y="5306363"/>
                <a:ext cx="687577" cy="705151"/>
                <a:chOff x="0" y="-113870"/>
                <a:chExt cx="1017237" cy="1028270"/>
              </a:xfrm>
            </p:grpSpPr>
            <p:sp>
              <p:nvSpPr>
                <p:cNvPr id="141" name="Donut 140"/>
                <p:cNvSpPr/>
                <p:nvPr/>
              </p:nvSpPr>
              <p:spPr>
                <a:xfrm>
                  <a:off x="0" y="-113870"/>
                  <a:ext cx="1017237" cy="1028270"/>
                </a:xfrm>
                <a:prstGeom prst="donut">
                  <a:avLst>
                    <a:gd name="adj" fmla="val 7241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42" name="Flowchart: Magnetic Disk 141"/>
                <p:cNvSpPr/>
                <p:nvPr/>
              </p:nvSpPr>
              <p:spPr>
                <a:xfrm>
                  <a:off x="152400" y="352425"/>
                  <a:ext cx="285750" cy="180975"/>
                </a:xfrm>
                <a:prstGeom prst="flowChartMagneticDisk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8" name="Flowchart: Magnetic Disk 137"/>
              <p:cNvSpPr/>
              <p:nvPr/>
            </p:nvSpPr>
            <p:spPr>
              <a:xfrm>
                <a:off x="5979686" y="5778532"/>
                <a:ext cx="193146" cy="124106"/>
              </a:xfrm>
              <a:prstGeom prst="flowChartMagneticDisk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0" name="Flowchart: Magnetic Disk 139"/>
              <p:cNvSpPr/>
              <p:nvPr/>
            </p:nvSpPr>
            <p:spPr>
              <a:xfrm>
                <a:off x="5971491" y="5455203"/>
                <a:ext cx="193146" cy="124106"/>
              </a:xfrm>
              <a:prstGeom prst="flowChartMagneticDisk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73" name="Donut 172"/>
          <p:cNvSpPr/>
          <p:nvPr/>
        </p:nvSpPr>
        <p:spPr>
          <a:xfrm>
            <a:off x="8416230" y="5231546"/>
            <a:ext cx="572186" cy="628813"/>
          </a:xfrm>
          <a:prstGeom prst="donut">
            <a:avLst>
              <a:gd name="adj" fmla="val 724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4" name="Flowchart: Magnetic Disk 173"/>
          <p:cNvSpPr/>
          <p:nvPr/>
        </p:nvSpPr>
        <p:spPr>
          <a:xfrm>
            <a:off x="8640308" y="5633850"/>
            <a:ext cx="160732" cy="110671"/>
          </a:xfrm>
          <a:prstGeom prst="flowChartMagneticDisk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5" name="Flowchart: Magnetic Disk 174"/>
          <p:cNvSpPr/>
          <p:nvPr/>
        </p:nvSpPr>
        <p:spPr>
          <a:xfrm>
            <a:off x="8593123" y="5326539"/>
            <a:ext cx="160732" cy="110671"/>
          </a:xfrm>
          <a:prstGeom prst="flowChartMagneticDisk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7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367" y="5897563"/>
            <a:ext cx="1635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2123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35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60000"/>
                </a:solidFill>
              </a:rPr>
              <a:t>Place Value: Discovering Tens and Ones</a:t>
            </a:r>
            <a:endParaRPr lang="en-US" b="1" dirty="0">
              <a:solidFill>
                <a:srgbClr val="96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307609"/>
              </p:ext>
            </p:extLst>
          </p:nvPr>
        </p:nvGraphicFramePr>
        <p:xfrm>
          <a:off x="1218567" y="2769570"/>
          <a:ext cx="9754866" cy="3296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2815"/>
                <a:gridCol w="2193584"/>
                <a:gridCol w="2286000"/>
                <a:gridCol w="28024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Concrete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Representational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Abstract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Solve with objects.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Solve with</a:t>
                      </a:r>
                      <a:r>
                        <a:rPr lang="en-US" sz="1800" baseline="0" dirty="0" smtClean="0"/>
                        <a:t> pre-drawn pictures.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 smtClean="0"/>
                        <a:t>Solve with drawings.</a:t>
                      </a:r>
                      <a:endParaRPr lang="en-US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Solve using FIND strategy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and numbers only.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tens    ones</a:t>
                      </a:r>
                    </a:p>
                    <a:p>
                      <a:r>
                        <a:rPr lang="en-US" dirty="0" smtClean="0"/>
                        <a:t>23=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   </a:t>
                      </a:r>
                      <a:r>
                        <a:rPr lang="en-US" sz="1800" dirty="0" smtClean="0"/>
                        <a:t>tens  ones</a:t>
                      </a:r>
                      <a:r>
                        <a:rPr lang="en-US" sz="2000" dirty="0" smtClean="0"/>
                        <a:t>       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          2     4</a:t>
                      </a:r>
                    </a:p>
                    <a:p>
                      <a:r>
                        <a:rPr lang="en-US" sz="2400" dirty="0" smtClean="0"/>
                        <a:t>       </a:t>
                      </a:r>
                    </a:p>
                    <a:p>
                      <a:r>
                        <a:rPr lang="en-US" sz="2400" dirty="0" smtClean="0"/>
                        <a:t>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        </a:t>
                      </a:r>
                    </a:p>
                    <a:p>
                      <a:r>
                        <a:rPr lang="en-US" sz="2400" dirty="0" smtClean="0"/>
                        <a:t>        = _</a:t>
                      </a:r>
                      <a:r>
                        <a:rPr lang="en-US" sz="2400" u="sng" dirty="0" smtClean="0"/>
                        <a:t>24</a:t>
                      </a:r>
                      <a:r>
                        <a:rPr lang="en-US" sz="2400" dirty="0" smtClean="0"/>
                        <a:t>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   </a:t>
                      </a:r>
                      <a:r>
                        <a:rPr lang="en-US" sz="2000" dirty="0" smtClean="0"/>
                        <a:t>tens    ones</a:t>
                      </a:r>
                    </a:p>
                    <a:p>
                      <a:r>
                        <a:rPr lang="en-US" sz="2400" dirty="0" smtClean="0"/>
                        <a:t>17=   1       7</a:t>
                      </a:r>
                    </a:p>
                    <a:p>
                      <a:endParaRPr lang="en-US" sz="2400" dirty="0" smtClean="0"/>
                    </a:p>
                    <a:p>
                      <a:endParaRPr lang="en-US" sz="2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</a:t>
                      </a:r>
                      <a:r>
                        <a:rPr lang="en-US" sz="2400" dirty="0" smtClean="0"/>
                        <a:t>35 =</a:t>
                      </a:r>
                    </a:p>
                    <a:p>
                      <a:r>
                        <a:rPr lang="en-US" sz="2400" u="sng" dirty="0" smtClean="0"/>
                        <a:t>_3_ </a:t>
                      </a:r>
                      <a:r>
                        <a:rPr lang="en-US" sz="2400" u="none" dirty="0" smtClean="0"/>
                        <a:t>tens</a:t>
                      </a:r>
                      <a:r>
                        <a:rPr lang="en-US" sz="2400" u="none" baseline="0" dirty="0" smtClean="0"/>
                        <a:t>  _</a:t>
                      </a:r>
                      <a:r>
                        <a:rPr lang="en-US" sz="2400" u="sng" baseline="0" dirty="0" smtClean="0"/>
                        <a:t>5</a:t>
                      </a:r>
                      <a:r>
                        <a:rPr lang="en-US" sz="2400" u="none" baseline="0" dirty="0" smtClean="0"/>
                        <a:t>_ ones</a:t>
                      </a:r>
                    </a:p>
                    <a:p>
                      <a:r>
                        <a:rPr lang="en-US" sz="2400" u="none" baseline="0" dirty="0" smtClean="0"/>
                        <a:t>               T    O</a:t>
                      </a:r>
                    </a:p>
                    <a:p>
                      <a:r>
                        <a:rPr lang="en-US" sz="2400" u="none" baseline="0" dirty="0" smtClean="0"/>
                        <a:t>              3     5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8700"/>
            <a:ext cx="10515600" cy="1857375"/>
          </a:xfrm>
        </p:spPr>
        <p:txBody>
          <a:bodyPr/>
          <a:lstStyle/>
          <a:p>
            <a:r>
              <a:rPr lang="en-US" dirty="0" smtClean="0"/>
              <a:t>Standards addressed by the program</a:t>
            </a:r>
          </a:p>
          <a:p>
            <a:pPr lvl="1"/>
            <a:r>
              <a:rPr lang="en-US" dirty="0"/>
              <a:t>Understand that the two digits of a two-digit number represent amounts of tens and </a:t>
            </a:r>
            <a:r>
              <a:rPr lang="en-US" dirty="0" smtClean="0"/>
              <a:t>ones</a:t>
            </a:r>
          </a:p>
          <a:p>
            <a:r>
              <a:rPr lang="en-US" dirty="0" smtClean="0"/>
              <a:t>Procedures </a:t>
            </a:r>
            <a:endParaRPr lang="en-US" dirty="0"/>
          </a:p>
          <a:p>
            <a:endParaRPr lang="en-US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1876425" y="4260868"/>
            <a:ext cx="1209675" cy="876300"/>
            <a:chOff x="1933575" y="4781550"/>
            <a:chExt cx="1209675" cy="876300"/>
          </a:xfrm>
        </p:grpSpPr>
        <p:grpSp>
          <p:nvGrpSpPr>
            <p:cNvPr id="13" name="Group 12"/>
            <p:cNvGrpSpPr/>
            <p:nvPr/>
          </p:nvGrpSpPr>
          <p:grpSpPr>
            <a:xfrm>
              <a:off x="1933575" y="4781550"/>
              <a:ext cx="1209675" cy="876300"/>
              <a:chOff x="1933575" y="4781550"/>
              <a:chExt cx="1209675" cy="876300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2533650" y="4781550"/>
                <a:ext cx="0" cy="8763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933575" y="4933950"/>
                <a:ext cx="1209675" cy="952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Cube 16"/>
            <p:cNvSpPr/>
            <p:nvPr/>
          </p:nvSpPr>
          <p:spPr>
            <a:xfrm>
              <a:off x="2674810" y="5067300"/>
              <a:ext cx="135065" cy="94115"/>
            </a:xfrm>
            <a:prstGeom prst="cub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2032236" y="5008063"/>
              <a:ext cx="287223" cy="649787"/>
              <a:chOff x="0" y="0"/>
              <a:chExt cx="293730" cy="753502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198408" y="0"/>
                <a:ext cx="95322" cy="744875"/>
                <a:chOff x="0" y="0"/>
                <a:chExt cx="133350" cy="1216025"/>
              </a:xfrm>
            </p:grpSpPr>
            <p:sp>
              <p:nvSpPr>
                <p:cNvPr id="43" name="Cube 42"/>
                <p:cNvSpPr/>
                <p:nvPr/>
              </p:nvSpPr>
              <p:spPr>
                <a:xfrm>
                  <a:off x="0" y="0"/>
                  <a:ext cx="133350" cy="1216025"/>
                </a:xfrm>
                <a:prstGeom prst="cub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9525" y="161925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9525" y="276225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9525" y="390525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9525" y="514350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9525" y="647700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9525" y="762000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0" y="895350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9525" y="1009650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9525" y="1123950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flipV="1">
                  <a:off x="114300" y="104775"/>
                  <a:ext cx="19050" cy="4762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flipV="1">
                  <a:off x="104775" y="228600"/>
                  <a:ext cx="19050" cy="4762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V="1">
                  <a:off x="114300" y="352425"/>
                  <a:ext cx="19050" cy="4762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flipV="1">
                  <a:off x="114300" y="457200"/>
                  <a:ext cx="19050" cy="4762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flipV="1">
                  <a:off x="114300" y="590550"/>
                  <a:ext cx="19050" cy="4762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flipV="1">
                  <a:off x="114300" y="714375"/>
                  <a:ext cx="19050" cy="4762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flipV="1">
                  <a:off x="114300" y="828675"/>
                  <a:ext cx="19050" cy="4762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flipV="1">
                  <a:off x="104775" y="971550"/>
                  <a:ext cx="19050" cy="4762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flipV="1">
                  <a:off x="114300" y="1076325"/>
                  <a:ext cx="19050" cy="4762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22"/>
              <p:cNvGrpSpPr/>
              <p:nvPr/>
            </p:nvGrpSpPr>
            <p:grpSpPr>
              <a:xfrm>
                <a:off x="0" y="8627"/>
                <a:ext cx="95322" cy="744875"/>
                <a:chOff x="0" y="0"/>
                <a:chExt cx="133350" cy="1216025"/>
              </a:xfrm>
            </p:grpSpPr>
            <p:sp>
              <p:nvSpPr>
                <p:cNvPr id="24" name="Cube 23"/>
                <p:cNvSpPr/>
                <p:nvPr/>
              </p:nvSpPr>
              <p:spPr>
                <a:xfrm>
                  <a:off x="0" y="0"/>
                  <a:ext cx="133350" cy="1216025"/>
                </a:xfrm>
                <a:prstGeom prst="cub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9525" y="161925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9525" y="276225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9525" y="390525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9525" y="514350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9525" y="647700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9525" y="762000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0" y="895350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9525" y="1009650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9525" y="1123950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flipV="1">
                  <a:off x="114300" y="104775"/>
                  <a:ext cx="19050" cy="4762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flipV="1">
                  <a:off x="104775" y="228600"/>
                  <a:ext cx="19050" cy="4762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flipV="1">
                  <a:off x="114300" y="352425"/>
                  <a:ext cx="19050" cy="4762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flipV="1">
                  <a:off x="114300" y="457200"/>
                  <a:ext cx="19050" cy="4762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flipV="1">
                  <a:off x="114300" y="590550"/>
                  <a:ext cx="19050" cy="4762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flipV="1">
                  <a:off x="114300" y="714375"/>
                  <a:ext cx="19050" cy="4762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flipV="1">
                  <a:off x="114300" y="828675"/>
                  <a:ext cx="19050" cy="4762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flipV="1">
                  <a:off x="104775" y="971550"/>
                  <a:ext cx="19050" cy="4762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flipV="1">
                  <a:off x="114300" y="1076325"/>
                  <a:ext cx="19050" cy="4762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0" name="Cube 99"/>
            <p:cNvSpPr/>
            <p:nvPr/>
          </p:nvSpPr>
          <p:spPr>
            <a:xfrm>
              <a:off x="2883501" y="5074794"/>
              <a:ext cx="135065" cy="94115"/>
            </a:xfrm>
            <a:prstGeom prst="cub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2770918" y="5219384"/>
              <a:ext cx="135065" cy="94115"/>
            </a:xfrm>
            <a:prstGeom prst="cub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4170356" y="3995879"/>
            <a:ext cx="1209675" cy="876300"/>
            <a:chOff x="1933575" y="4781550"/>
            <a:chExt cx="1209675" cy="876300"/>
          </a:xfrm>
        </p:grpSpPr>
        <p:cxnSp>
          <p:nvCxnSpPr>
            <p:cNvPr id="149" name="Straight Connector 148"/>
            <p:cNvCxnSpPr/>
            <p:nvPr/>
          </p:nvCxnSpPr>
          <p:spPr>
            <a:xfrm>
              <a:off x="2533650" y="4781550"/>
              <a:ext cx="0" cy="876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1933575" y="4933950"/>
              <a:ext cx="1209675" cy="95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oup 192"/>
          <p:cNvGrpSpPr/>
          <p:nvPr/>
        </p:nvGrpSpPr>
        <p:grpSpPr>
          <a:xfrm>
            <a:off x="8995287" y="4806770"/>
            <a:ext cx="1209675" cy="766637"/>
            <a:chOff x="1933575" y="4781550"/>
            <a:chExt cx="1209675" cy="766637"/>
          </a:xfrm>
        </p:grpSpPr>
        <p:cxnSp>
          <p:nvCxnSpPr>
            <p:cNvPr id="238" name="Straight Connector 237"/>
            <p:cNvCxnSpPr/>
            <p:nvPr/>
          </p:nvCxnSpPr>
          <p:spPr>
            <a:xfrm>
              <a:off x="2533650" y="4781550"/>
              <a:ext cx="4762" cy="76663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>
              <a:off x="1933575" y="4933950"/>
              <a:ext cx="1209675" cy="95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7" name="Group 276"/>
          <p:cNvGrpSpPr/>
          <p:nvPr/>
        </p:nvGrpSpPr>
        <p:grpSpPr>
          <a:xfrm>
            <a:off x="6096000" y="5297637"/>
            <a:ext cx="1533525" cy="238524"/>
            <a:chOff x="6096000" y="5297637"/>
            <a:chExt cx="1533525" cy="238524"/>
          </a:xfrm>
        </p:grpSpPr>
        <p:grpSp>
          <p:nvGrpSpPr>
            <p:cNvPr id="248" name="Group 247"/>
            <p:cNvGrpSpPr/>
            <p:nvPr/>
          </p:nvGrpSpPr>
          <p:grpSpPr>
            <a:xfrm>
              <a:off x="6096000" y="5331768"/>
              <a:ext cx="285750" cy="204393"/>
              <a:chOff x="6096000" y="5331768"/>
              <a:chExt cx="285750" cy="204393"/>
            </a:xfrm>
          </p:grpSpPr>
          <p:cxnSp>
            <p:nvCxnSpPr>
              <p:cNvPr id="241" name="Straight Connector 240"/>
              <p:cNvCxnSpPr/>
              <p:nvPr/>
            </p:nvCxnSpPr>
            <p:spPr>
              <a:xfrm>
                <a:off x="6096000" y="5331768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>
                <a:off x="6181725" y="5345139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>
                <a:off x="6285165" y="5332660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>
                <a:off x="6381750" y="5331768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7" name="Straight Connector 246"/>
            <p:cNvCxnSpPr/>
            <p:nvPr/>
          </p:nvCxnSpPr>
          <p:spPr>
            <a:xfrm>
              <a:off x="7629525" y="5297637"/>
              <a:ext cx="0" cy="1910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9" name="Group 248"/>
            <p:cNvGrpSpPr/>
            <p:nvPr/>
          </p:nvGrpSpPr>
          <p:grpSpPr>
            <a:xfrm>
              <a:off x="6488239" y="5323135"/>
              <a:ext cx="285750" cy="204393"/>
              <a:chOff x="6096000" y="5331768"/>
              <a:chExt cx="285750" cy="204393"/>
            </a:xfrm>
          </p:grpSpPr>
          <p:cxnSp>
            <p:nvCxnSpPr>
              <p:cNvPr id="250" name="Straight Connector 249"/>
              <p:cNvCxnSpPr/>
              <p:nvPr/>
            </p:nvCxnSpPr>
            <p:spPr>
              <a:xfrm>
                <a:off x="6096000" y="5331768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/>
              <p:nvPr/>
            </p:nvCxnSpPr>
            <p:spPr>
              <a:xfrm>
                <a:off x="6181725" y="5345139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/>
              <p:nvPr/>
            </p:nvCxnSpPr>
            <p:spPr>
              <a:xfrm>
                <a:off x="6285165" y="5332660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>
                <a:off x="6381750" y="5331768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4" name="Group 253"/>
            <p:cNvGrpSpPr/>
            <p:nvPr/>
          </p:nvGrpSpPr>
          <p:grpSpPr>
            <a:xfrm>
              <a:off x="6867550" y="5313275"/>
              <a:ext cx="285750" cy="204393"/>
              <a:chOff x="6096000" y="5331768"/>
              <a:chExt cx="285750" cy="204393"/>
            </a:xfrm>
          </p:grpSpPr>
          <p:cxnSp>
            <p:nvCxnSpPr>
              <p:cNvPr id="255" name="Straight Connector 254"/>
              <p:cNvCxnSpPr/>
              <p:nvPr/>
            </p:nvCxnSpPr>
            <p:spPr>
              <a:xfrm>
                <a:off x="6096000" y="5331768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>
                <a:off x="6181725" y="5345139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>
                <a:off x="6285165" y="5332660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>
                <a:off x="6381750" y="5331768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9" name="Group 258"/>
            <p:cNvGrpSpPr/>
            <p:nvPr/>
          </p:nvGrpSpPr>
          <p:grpSpPr>
            <a:xfrm>
              <a:off x="7239025" y="5299904"/>
              <a:ext cx="285750" cy="204393"/>
              <a:chOff x="6096000" y="5331768"/>
              <a:chExt cx="285750" cy="204393"/>
            </a:xfrm>
          </p:grpSpPr>
          <p:cxnSp>
            <p:nvCxnSpPr>
              <p:cNvPr id="260" name="Straight Connector 259"/>
              <p:cNvCxnSpPr/>
              <p:nvPr/>
            </p:nvCxnSpPr>
            <p:spPr>
              <a:xfrm>
                <a:off x="6096000" y="5331768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6181725" y="5345139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6285165" y="5332660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>
                <a:off x="6381750" y="5331768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65" name="Straight Connector 264"/>
          <p:cNvCxnSpPr/>
          <p:nvPr/>
        </p:nvCxnSpPr>
        <p:spPr>
          <a:xfrm flipH="1">
            <a:off x="6045481" y="5411937"/>
            <a:ext cx="945896" cy="315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6" name="Group 275"/>
          <p:cNvGrpSpPr/>
          <p:nvPr/>
        </p:nvGrpSpPr>
        <p:grpSpPr>
          <a:xfrm>
            <a:off x="3647338" y="4967776"/>
            <a:ext cx="2247328" cy="604498"/>
            <a:chOff x="3655123" y="5183163"/>
            <a:chExt cx="2247328" cy="604498"/>
          </a:xfrm>
        </p:grpSpPr>
        <p:grpSp>
          <p:nvGrpSpPr>
            <p:cNvPr id="275" name="Group 274"/>
            <p:cNvGrpSpPr/>
            <p:nvPr/>
          </p:nvGrpSpPr>
          <p:grpSpPr>
            <a:xfrm>
              <a:off x="3655123" y="5183163"/>
              <a:ext cx="2237803" cy="604498"/>
              <a:chOff x="3655123" y="5183163"/>
              <a:chExt cx="2237803" cy="604498"/>
            </a:xfrm>
          </p:grpSpPr>
          <p:grpSp>
            <p:nvGrpSpPr>
              <p:cNvPr id="161" name="Group 160"/>
              <p:cNvGrpSpPr/>
              <p:nvPr/>
            </p:nvGrpSpPr>
            <p:grpSpPr>
              <a:xfrm>
                <a:off x="3799141" y="5262016"/>
                <a:ext cx="1969616" cy="130871"/>
                <a:chOff x="3726026" y="5300962"/>
                <a:chExt cx="1969616" cy="130871"/>
              </a:xfrm>
            </p:grpSpPr>
            <p:sp>
              <p:nvSpPr>
                <p:cNvPr id="151" name="Oval 150"/>
                <p:cNvSpPr/>
                <p:nvPr/>
              </p:nvSpPr>
              <p:spPr>
                <a:xfrm>
                  <a:off x="3915409" y="530413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Oval 151"/>
                <p:cNvSpPr/>
                <p:nvPr/>
              </p:nvSpPr>
              <p:spPr>
                <a:xfrm>
                  <a:off x="4097241" y="5301015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Oval 152"/>
                <p:cNvSpPr/>
                <p:nvPr/>
              </p:nvSpPr>
              <p:spPr>
                <a:xfrm>
                  <a:off x="4307648" y="5302128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Oval 153"/>
                <p:cNvSpPr/>
                <p:nvPr/>
              </p:nvSpPr>
              <p:spPr>
                <a:xfrm>
                  <a:off x="4703382" y="5309595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Oval 154"/>
                <p:cNvSpPr/>
                <p:nvPr/>
              </p:nvSpPr>
              <p:spPr>
                <a:xfrm>
                  <a:off x="4915310" y="5301015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Oval 155"/>
                <p:cNvSpPr/>
                <p:nvPr/>
              </p:nvSpPr>
              <p:spPr>
                <a:xfrm>
                  <a:off x="5134208" y="530096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Oval 156"/>
                <p:cNvSpPr/>
                <p:nvPr/>
              </p:nvSpPr>
              <p:spPr>
                <a:xfrm>
                  <a:off x="4499071" y="5302128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Oval 157"/>
                <p:cNvSpPr/>
                <p:nvPr/>
              </p:nvSpPr>
              <p:spPr>
                <a:xfrm>
                  <a:off x="5353106" y="530096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Oval 158"/>
                <p:cNvSpPr/>
                <p:nvPr/>
              </p:nvSpPr>
              <p:spPr>
                <a:xfrm>
                  <a:off x="5543242" y="530096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Oval 159"/>
                <p:cNvSpPr/>
                <p:nvPr/>
              </p:nvSpPr>
              <p:spPr>
                <a:xfrm>
                  <a:off x="3726026" y="530096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2" name="Group 161"/>
              <p:cNvGrpSpPr/>
              <p:nvPr/>
            </p:nvGrpSpPr>
            <p:grpSpPr>
              <a:xfrm>
                <a:off x="3791689" y="5453038"/>
                <a:ext cx="1969616" cy="130871"/>
                <a:chOff x="3726026" y="5300962"/>
                <a:chExt cx="1969616" cy="130871"/>
              </a:xfrm>
            </p:grpSpPr>
            <p:sp>
              <p:nvSpPr>
                <p:cNvPr id="163" name="Oval 162"/>
                <p:cNvSpPr/>
                <p:nvPr/>
              </p:nvSpPr>
              <p:spPr>
                <a:xfrm>
                  <a:off x="3915409" y="530413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Oval 163"/>
                <p:cNvSpPr/>
                <p:nvPr/>
              </p:nvSpPr>
              <p:spPr>
                <a:xfrm>
                  <a:off x="4097241" y="5301015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Oval 164"/>
                <p:cNvSpPr/>
                <p:nvPr/>
              </p:nvSpPr>
              <p:spPr>
                <a:xfrm>
                  <a:off x="4307648" y="5302128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Oval 165"/>
                <p:cNvSpPr/>
                <p:nvPr/>
              </p:nvSpPr>
              <p:spPr>
                <a:xfrm>
                  <a:off x="4703382" y="5309595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Oval 166"/>
                <p:cNvSpPr/>
                <p:nvPr/>
              </p:nvSpPr>
              <p:spPr>
                <a:xfrm>
                  <a:off x="4915310" y="5301015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Oval 167"/>
                <p:cNvSpPr/>
                <p:nvPr/>
              </p:nvSpPr>
              <p:spPr>
                <a:xfrm>
                  <a:off x="5134208" y="530096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Oval 168"/>
                <p:cNvSpPr/>
                <p:nvPr/>
              </p:nvSpPr>
              <p:spPr>
                <a:xfrm>
                  <a:off x="4499071" y="5302128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Oval 169"/>
                <p:cNvSpPr/>
                <p:nvPr/>
              </p:nvSpPr>
              <p:spPr>
                <a:xfrm>
                  <a:off x="5353106" y="530096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Oval 170"/>
                <p:cNvSpPr/>
                <p:nvPr/>
              </p:nvSpPr>
              <p:spPr>
                <a:xfrm>
                  <a:off x="5543242" y="530096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Oval 171"/>
                <p:cNvSpPr/>
                <p:nvPr/>
              </p:nvSpPr>
              <p:spPr>
                <a:xfrm>
                  <a:off x="3726026" y="530096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3" name="Group 172"/>
              <p:cNvGrpSpPr/>
              <p:nvPr/>
            </p:nvGrpSpPr>
            <p:grpSpPr>
              <a:xfrm>
                <a:off x="5022171" y="5662253"/>
                <a:ext cx="734022" cy="125408"/>
                <a:chOff x="3726026" y="5300962"/>
                <a:chExt cx="734022" cy="125408"/>
              </a:xfrm>
            </p:grpSpPr>
            <p:sp>
              <p:nvSpPr>
                <p:cNvPr id="174" name="Oval 173"/>
                <p:cNvSpPr/>
                <p:nvPr/>
              </p:nvSpPr>
              <p:spPr>
                <a:xfrm>
                  <a:off x="3915409" y="530413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Oval 174"/>
                <p:cNvSpPr/>
                <p:nvPr/>
              </p:nvSpPr>
              <p:spPr>
                <a:xfrm>
                  <a:off x="4097241" y="5301015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Oval 175"/>
                <p:cNvSpPr/>
                <p:nvPr/>
              </p:nvSpPr>
              <p:spPr>
                <a:xfrm>
                  <a:off x="4307648" y="5302128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Oval 182"/>
                <p:cNvSpPr/>
                <p:nvPr/>
              </p:nvSpPr>
              <p:spPr>
                <a:xfrm>
                  <a:off x="3726026" y="530096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68" name="Oval 267"/>
              <p:cNvSpPr/>
              <p:nvPr/>
            </p:nvSpPr>
            <p:spPr>
              <a:xfrm>
                <a:off x="3655123" y="5183163"/>
                <a:ext cx="2237803" cy="25082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9" name="Oval 268"/>
            <p:cNvSpPr/>
            <p:nvPr/>
          </p:nvSpPr>
          <p:spPr>
            <a:xfrm>
              <a:off x="3664648" y="5392713"/>
              <a:ext cx="2237803" cy="25082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6488239" y="4021589"/>
            <a:ext cx="1209675" cy="876300"/>
            <a:chOff x="1933575" y="4781550"/>
            <a:chExt cx="1209675" cy="876300"/>
          </a:xfrm>
        </p:grpSpPr>
        <p:cxnSp>
          <p:nvCxnSpPr>
            <p:cNvPr id="271" name="Straight Connector 270"/>
            <p:cNvCxnSpPr/>
            <p:nvPr/>
          </p:nvCxnSpPr>
          <p:spPr>
            <a:xfrm>
              <a:off x="2533650" y="4781550"/>
              <a:ext cx="0" cy="876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/>
            <p:nvPr/>
          </p:nvCxnSpPr>
          <p:spPr>
            <a:xfrm>
              <a:off x="1933575" y="4933950"/>
              <a:ext cx="1209675" cy="95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4" name="Rectangle 273"/>
          <p:cNvSpPr/>
          <p:nvPr/>
        </p:nvSpPr>
        <p:spPr>
          <a:xfrm>
            <a:off x="8942128" y="4640733"/>
            <a:ext cx="1381965" cy="102677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4093" y="5832113"/>
            <a:ext cx="1635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4810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0848"/>
            <a:ext cx="10515600" cy="806450"/>
          </a:xfrm>
        </p:spPr>
        <p:txBody>
          <a:bodyPr/>
          <a:lstStyle/>
          <a:p>
            <a:r>
              <a:rPr lang="en-US" b="1" dirty="0" smtClean="0">
                <a:solidFill>
                  <a:srgbClr val="960000"/>
                </a:solidFill>
              </a:rPr>
              <a:t>Place Value </a:t>
            </a:r>
            <a:endParaRPr lang="en-US" b="1" dirty="0">
              <a:solidFill>
                <a:srgbClr val="96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17"/>
            <a:ext cx="10515600" cy="1719687"/>
          </a:xfrm>
        </p:spPr>
        <p:txBody>
          <a:bodyPr/>
          <a:lstStyle/>
          <a:p>
            <a:r>
              <a:rPr lang="en-US" dirty="0" smtClean="0"/>
              <a:t>Standards that can be addressed with procedural changes</a:t>
            </a:r>
          </a:p>
          <a:p>
            <a:pPr lvl="1"/>
            <a:r>
              <a:rPr lang="en-US" dirty="0" smtClean="0"/>
              <a:t>Compose </a:t>
            </a:r>
            <a:r>
              <a:rPr lang="en-US" dirty="0"/>
              <a:t>and decompose numbers </a:t>
            </a:r>
            <a:r>
              <a:rPr lang="en-US" dirty="0" smtClean="0"/>
              <a:t>using </a:t>
            </a:r>
            <a:r>
              <a:rPr lang="en-US" dirty="0"/>
              <a:t>objects or drawings, and record each composition or decomposition with an </a:t>
            </a:r>
            <a:r>
              <a:rPr lang="en-US" dirty="0" smtClean="0"/>
              <a:t>equation</a:t>
            </a:r>
          </a:p>
          <a:p>
            <a:r>
              <a:rPr lang="en-US" dirty="0" smtClean="0"/>
              <a:t>Procedures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76425" y="4260868"/>
            <a:ext cx="1209675" cy="876300"/>
            <a:chOff x="1933575" y="4781550"/>
            <a:chExt cx="1209675" cy="876300"/>
          </a:xfrm>
        </p:grpSpPr>
        <p:grpSp>
          <p:nvGrpSpPr>
            <p:cNvPr id="6" name="Group 5"/>
            <p:cNvGrpSpPr/>
            <p:nvPr/>
          </p:nvGrpSpPr>
          <p:grpSpPr>
            <a:xfrm>
              <a:off x="1933575" y="4781550"/>
              <a:ext cx="1209675" cy="876300"/>
              <a:chOff x="1933575" y="4781550"/>
              <a:chExt cx="1209675" cy="87630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2533650" y="4781550"/>
                <a:ext cx="0" cy="8763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933575" y="4933950"/>
                <a:ext cx="1209675" cy="952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Cube 6"/>
            <p:cNvSpPr/>
            <p:nvPr/>
          </p:nvSpPr>
          <p:spPr>
            <a:xfrm>
              <a:off x="2674810" y="5067300"/>
              <a:ext cx="135065" cy="94115"/>
            </a:xfrm>
            <a:prstGeom prst="cub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2032236" y="5008063"/>
              <a:ext cx="287223" cy="649787"/>
              <a:chOff x="0" y="0"/>
              <a:chExt cx="293730" cy="753502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198408" y="0"/>
                <a:ext cx="95322" cy="744875"/>
                <a:chOff x="0" y="0"/>
                <a:chExt cx="133350" cy="1216025"/>
              </a:xfrm>
            </p:grpSpPr>
            <p:sp>
              <p:nvSpPr>
                <p:cNvPr id="32" name="Cube 31"/>
                <p:cNvSpPr/>
                <p:nvPr/>
              </p:nvSpPr>
              <p:spPr>
                <a:xfrm>
                  <a:off x="0" y="0"/>
                  <a:ext cx="133350" cy="1216025"/>
                </a:xfrm>
                <a:prstGeom prst="cub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9525" y="161925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9525" y="276225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9525" y="390525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9525" y="514350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9525" y="647700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9525" y="762000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0" y="895350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9525" y="1009650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9525" y="1123950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flipV="1">
                  <a:off x="114300" y="104775"/>
                  <a:ext cx="19050" cy="4762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flipV="1">
                  <a:off x="104775" y="228600"/>
                  <a:ext cx="19050" cy="4762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flipV="1">
                  <a:off x="114300" y="352425"/>
                  <a:ext cx="19050" cy="4762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flipV="1">
                  <a:off x="114300" y="457200"/>
                  <a:ext cx="19050" cy="4762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flipV="1">
                  <a:off x="114300" y="590550"/>
                  <a:ext cx="19050" cy="4762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flipV="1">
                  <a:off x="114300" y="714375"/>
                  <a:ext cx="19050" cy="4762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flipV="1">
                  <a:off x="114300" y="828675"/>
                  <a:ext cx="19050" cy="4762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flipV="1">
                  <a:off x="104775" y="971550"/>
                  <a:ext cx="19050" cy="4762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V="1">
                  <a:off x="114300" y="1076325"/>
                  <a:ext cx="19050" cy="4762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1"/>
              <p:cNvGrpSpPr/>
              <p:nvPr/>
            </p:nvGrpSpPr>
            <p:grpSpPr>
              <a:xfrm>
                <a:off x="0" y="8627"/>
                <a:ext cx="95322" cy="744875"/>
                <a:chOff x="0" y="0"/>
                <a:chExt cx="133350" cy="1216025"/>
              </a:xfrm>
            </p:grpSpPr>
            <p:sp>
              <p:nvSpPr>
                <p:cNvPr id="13" name="Cube 12"/>
                <p:cNvSpPr/>
                <p:nvPr/>
              </p:nvSpPr>
              <p:spPr>
                <a:xfrm>
                  <a:off x="0" y="0"/>
                  <a:ext cx="133350" cy="1216025"/>
                </a:xfrm>
                <a:prstGeom prst="cub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9525" y="161925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9525" y="276225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9525" y="390525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9525" y="514350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9525" y="647700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9525" y="762000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0" y="895350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9525" y="1009650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9525" y="1123950"/>
                  <a:ext cx="76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14300" y="104775"/>
                  <a:ext cx="19050" cy="4762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04775" y="228600"/>
                  <a:ext cx="19050" cy="4762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14300" y="352425"/>
                  <a:ext cx="19050" cy="4762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V="1">
                  <a:off x="114300" y="457200"/>
                  <a:ext cx="19050" cy="4762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114300" y="590550"/>
                  <a:ext cx="19050" cy="4762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flipV="1">
                  <a:off x="114300" y="714375"/>
                  <a:ext cx="19050" cy="4762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V="1">
                  <a:off x="114300" y="828675"/>
                  <a:ext cx="19050" cy="4762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104775" y="971550"/>
                  <a:ext cx="19050" cy="4762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114300" y="1076325"/>
                  <a:ext cx="19050" cy="4762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" name="Cube 8"/>
            <p:cNvSpPr/>
            <p:nvPr/>
          </p:nvSpPr>
          <p:spPr>
            <a:xfrm>
              <a:off x="2883501" y="5074794"/>
              <a:ext cx="135065" cy="94115"/>
            </a:xfrm>
            <a:prstGeom prst="cub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ube 9"/>
            <p:cNvSpPr/>
            <p:nvPr/>
          </p:nvSpPr>
          <p:spPr>
            <a:xfrm>
              <a:off x="2770918" y="5219384"/>
              <a:ext cx="135065" cy="94115"/>
            </a:xfrm>
            <a:prstGeom prst="cub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629976" y="3679773"/>
            <a:ext cx="2247328" cy="604498"/>
            <a:chOff x="3655123" y="5183163"/>
            <a:chExt cx="2247328" cy="604498"/>
          </a:xfrm>
        </p:grpSpPr>
        <p:grpSp>
          <p:nvGrpSpPr>
            <p:cNvPr id="54" name="Group 53"/>
            <p:cNvGrpSpPr/>
            <p:nvPr/>
          </p:nvGrpSpPr>
          <p:grpSpPr>
            <a:xfrm>
              <a:off x="3655123" y="5183163"/>
              <a:ext cx="2237803" cy="604498"/>
              <a:chOff x="3655123" y="5183163"/>
              <a:chExt cx="2237803" cy="604498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3799141" y="5262016"/>
                <a:ext cx="1969616" cy="130871"/>
                <a:chOff x="3726026" y="5300962"/>
                <a:chExt cx="1969616" cy="130871"/>
              </a:xfrm>
            </p:grpSpPr>
            <p:sp>
              <p:nvSpPr>
                <p:cNvPr id="74" name="Oval 73"/>
                <p:cNvSpPr/>
                <p:nvPr/>
              </p:nvSpPr>
              <p:spPr>
                <a:xfrm>
                  <a:off x="3915409" y="530413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Oval 74"/>
                <p:cNvSpPr/>
                <p:nvPr/>
              </p:nvSpPr>
              <p:spPr>
                <a:xfrm>
                  <a:off x="4097241" y="5301015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4307648" y="5302128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Oval 76"/>
                <p:cNvSpPr/>
                <p:nvPr/>
              </p:nvSpPr>
              <p:spPr>
                <a:xfrm>
                  <a:off x="4703382" y="5309595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Oval 77"/>
                <p:cNvSpPr/>
                <p:nvPr/>
              </p:nvSpPr>
              <p:spPr>
                <a:xfrm>
                  <a:off x="4915310" y="5301015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Oval 78"/>
                <p:cNvSpPr/>
                <p:nvPr/>
              </p:nvSpPr>
              <p:spPr>
                <a:xfrm>
                  <a:off x="5134208" y="530096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Oval 79"/>
                <p:cNvSpPr/>
                <p:nvPr/>
              </p:nvSpPr>
              <p:spPr>
                <a:xfrm>
                  <a:off x="4499071" y="5302128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80"/>
                <p:cNvSpPr/>
                <p:nvPr/>
              </p:nvSpPr>
              <p:spPr>
                <a:xfrm>
                  <a:off x="5353106" y="530096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Oval 81"/>
                <p:cNvSpPr/>
                <p:nvPr/>
              </p:nvSpPr>
              <p:spPr>
                <a:xfrm>
                  <a:off x="5543242" y="530096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82"/>
                <p:cNvSpPr/>
                <p:nvPr/>
              </p:nvSpPr>
              <p:spPr>
                <a:xfrm>
                  <a:off x="3726026" y="530096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" name="Group 56"/>
              <p:cNvGrpSpPr/>
              <p:nvPr/>
            </p:nvGrpSpPr>
            <p:grpSpPr>
              <a:xfrm>
                <a:off x="3791689" y="5453038"/>
                <a:ext cx="1969616" cy="130871"/>
                <a:chOff x="3726026" y="5300962"/>
                <a:chExt cx="1969616" cy="130871"/>
              </a:xfrm>
            </p:grpSpPr>
            <p:sp>
              <p:nvSpPr>
                <p:cNvPr id="64" name="Oval 63"/>
                <p:cNvSpPr/>
                <p:nvPr/>
              </p:nvSpPr>
              <p:spPr>
                <a:xfrm>
                  <a:off x="3915409" y="530413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4097241" y="5301015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4307648" y="5302128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4703382" y="5309595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4915310" y="5301015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5134208" y="530096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4499071" y="5302128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5353106" y="530096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5543242" y="530096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Oval 72"/>
                <p:cNvSpPr/>
                <p:nvPr/>
              </p:nvSpPr>
              <p:spPr>
                <a:xfrm>
                  <a:off x="3726026" y="530096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8" name="Group 57"/>
              <p:cNvGrpSpPr/>
              <p:nvPr/>
            </p:nvGrpSpPr>
            <p:grpSpPr>
              <a:xfrm>
                <a:off x="5022171" y="5662253"/>
                <a:ext cx="734022" cy="125408"/>
                <a:chOff x="3726026" y="5300962"/>
                <a:chExt cx="734022" cy="125408"/>
              </a:xfrm>
            </p:grpSpPr>
            <p:sp>
              <p:nvSpPr>
                <p:cNvPr id="60" name="Oval 59"/>
                <p:cNvSpPr/>
                <p:nvPr/>
              </p:nvSpPr>
              <p:spPr>
                <a:xfrm>
                  <a:off x="3915409" y="530413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Oval 60"/>
                <p:cNvSpPr/>
                <p:nvPr/>
              </p:nvSpPr>
              <p:spPr>
                <a:xfrm>
                  <a:off x="4097241" y="5301015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Oval 61"/>
                <p:cNvSpPr/>
                <p:nvPr/>
              </p:nvSpPr>
              <p:spPr>
                <a:xfrm>
                  <a:off x="4307648" y="5302128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3726026" y="530096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9" name="Oval 58"/>
              <p:cNvSpPr/>
              <p:nvPr/>
            </p:nvSpPr>
            <p:spPr>
              <a:xfrm>
                <a:off x="3655123" y="5183163"/>
                <a:ext cx="2237803" cy="25082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" name="Oval 54"/>
            <p:cNvSpPr/>
            <p:nvPr/>
          </p:nvSpPr>
          <p:spPr>
            <a:xfrm>
              <a:off x="3664648" y="5392713"/>
              <a:ext cx="2237803" cy="25082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596909" y="4695744"/>
            <a:ext cx="2247328" cy="757189"/>
            <a:chOff x="3655123" y="5164113"/>
            <a:chExt cx="2247328" cy="757189"/>
          </a:xfrm>
        </p:grpSpPr>
        <p:grpSp>
          <p:nvGrpSpPr>
            <p:cNvPr id="85" name="Group 84"/>
            <p:cNvGrpSpPr/>
            <p:nvPr/>
          </p:nvGrpSpPr>
          <p:grpSpPr>
            <a:xfrm>
              <a:off x="3655123" y="5164113"/>
              <a:ext cx="2237803" cy="623548"/>
              <a:chOff x="3655123" y="5164113"/>
              <a:chExt cx="2237803" cy="623548"/>
            </a:xfrm>
          </p:grpSpPr>
          <p:grpSp>
            <p:nvGrpSpPr>
              <p:cNvPr id="87" name="Group 86"/>
              <p:cNvGrpSpPr/>
              <p:nvPr/>
            </p:nvGrpSpPr>
            <p:grpSpPr>
              <a:xfrm>
                <a:off x="3799141" y="5223916"/>
                <a:ext cx="1969616" cy="140396"/>
                <a:chOff x="3726026" y="5262862"/>
                <a:chExt cx="1969616" cy="140396"/>
              </a:xfrm>
            </p:grpSpPr>
            <p:sp>
              <p:nvSpPr>
                <p:cNvPr id="105" name="Oval 104"/>
                <p:cNvSpPr/>
                <p:nvPr/>
              </p:nvSpPr>
              <p:spPr>
                <a:xfrm>
                  <a:off x="3915409" y="5275557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Oval 105"/>
                <p:cNvSpPr/>
                <p:nvPr/>
              </p:nvSpPr>
              <p:spPr>
                <a:xfrm>
                  <a:off x="4097241" y="5272440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106"/>
                <p:cNvSpPr/>
                <p:nvPr/>
              </p:nvSpPr>
              <p:spPr>
                <a:xfrm>
                  <a:off x="4307648" y="5273553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107"/>
                <p:cNvSpPr/>
                <p:nvPr/>
              </p:nvSpPr>
              <p:spPr>
                <a:xfrm>
                  <a:off x="4703382" y="5281020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108"/>
                <p:cNvSpPr/>
                <p:nvPr/>
              </p:nvSpPr>
              <p:spPr>
                <a:xfrm>
                  <a:off x="4915310" y="5272440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Oval 109"/>
                <p:cNvSpPr/>
                <p:nvPr/>
              </p:nvSpPr>
              <p:spPr>
                <a:xfrm>
                  <a:off x="5134208" y="5272387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Oval 110"/>
                <p:cNvSpPr/>
                <p:nvPr/>
              </p:nvSpPr>
              <p:spPr>
                <a:xfrm>
                  <a:off x="4499071" y="5273553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111"/>
                <p:cNvSpPr/>
                <p:nvPr/>
              </p:nvSpPr>
              <p:spPr>
                <a:xfrm>
                  <a:off x="5353106" y="526286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112"/>
                <p:cNvSpPr/>
                <p:nvPr/>
              </p:nvSpPr>
              <p:spPr>
                <a:xfrm>
                  <a:off x="5543242" y="526286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>
                  <a:off x="3726026" y="5272387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87"/>
              <p:cNvGrpSpPr/>
              <p:nvPr/>
            </p:nvGrpSpPr>
            <p:grpSpPr>
              <a:xfrm>
                <a:off x="3791689" y="5453038"/>
                <a:ext cx="1969616" cy="130871"/>
                <a:chOff x="3726026" y="5300962"/>
                <a:chExt cx="1969616" cy="130871"/>
              </a:xfrm>
            </p:grpSpPr>
            <p:sp>
              <p:nvSpPr>
                <p:cNvPr id="95" name="Oval 94"/>
                <p:cNvSpPr/>
                <p:nvPr/>
              </p:nvSpPr>
              <p:spPr>
                <a:xfrm>
                  <a:off x="3915409" y="530413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Oval 95"/>
                <p:cNvSpPr/>
                <p:nvPr/>
              </p:nvSpPr>
              <p:spPr>
                <a:xfrm>
                  <a:off x="4097241" y="5301015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Oval 96"/>
                <p:cNvSpPr/>
                <p:nvPr/>
              </p:nvSpPr>
              <p:spPr>
                <a:xfrm>
                  <a:off x="4307648" y="5302128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Oval 97"/>
                <p:cNvSpPr/>
                <p:nvPr/>
              </p:nvSpPr>
              <p:spPr>
                <a:xfrm>
                  <a:off x="4703382" y="5309595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98"/>
                <p:cNvSpPr/>
                <p:nvPr/>
              </p:nvSpPr>
              <p:spPr>
                <a:xfrm>
                  <a:off x="4915310" y="5301015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Oval 99"/>
                <p:cNvSpPr/>
                <p:nvPr/>
              </p:nvSpPr>
              <p:spPr>
                <a:xfrm>
                  <a:off x="5134208" y="530096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100"/>
                <p:cNvSpPr/>
                <p:nvPr/>
              </p:nvSpPr>
              <p:spPr>
                <a:xfrm>
                  <a:off x="4499071" y="5302128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Oval 101"/>
                <p:cNvSpPr/>
                <p:nvPr/>
              </p:nvSpPr>
              <p:spPr>
                <a:xfrm>
                  <a:off x="5353106" y="530096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Oval 102"/>
                <p:cNvSpPr/>
                <p:nvPr/>
              </p:nvSpPr>
              <p:spPr>
                <a:xfrm>
                  <a:off x="5543242" y="530096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103"/>
                <p:cNvSpPr/>
                <p:nvPr/>
              </p:nvSpPr>
              <p:spPr>
                <a:xfrm>
                  <a:off x="3726026" y="530096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9" name="Group 88"/>
              <p:cNvGrpSpPr/>
              <p:nvPr/>
            </p:nvGrpSpPr>
            <p:grpSpPr>
              <a:xfrm>
                <a:off x="5022171" y="5662253"/>
                <a:ext cx="734022" cy="125408"/>
                <a:chOff x="3726026" y="5300962"/>
                <a:chExt cx="734022" cy="125408"/>
              </a:xfrm>
            </p:grpSpPr>
            <p:sp>
              <p:nvSpPr>
                <p:cNvPr id="91" name="Oval 90"/>
                <p:cNvSpPr/>
                <p:nvPr/>
              </p:nvSpPr>
              <p:spPr>
                <a:xfrm>
                  <a:off x="3915409" y="530413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Oval 91"/>
                <p:cNvSpPr/>
                <p:nvPr/>
              </p:nvSpPr>
              <p:spPr>
                <a:xfrm>
                  <a:off x="4097241" y="5301015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4307648" y="5302128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93"/>
                <p:cNvSpPr/>
                <p:nvPr/>
              </p:nvSpPr>
              <p:spPr>
                <a:xfrm>
                  <a:off x="3726026" y="5300962"/>
                  <a:ext cx="152400" cy="1222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0" name="Oval 89"/>
              <p:cNvSpPr/>
              <p:nvPr/>
            </p:nvSpPr>
            <p:spPr>
              <a:xfrm>
                <a:off x="3655123" y="5164113"/>
                <a:ext cx="2237803" cy="25082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</p:txBody>
          </p:sp>
        </p:grpSp>
        <p:sp>
          <p:nvSpPr>
            <p:cNvPr id="86" name="Oval 85"/>
            <p:cNvSpPr/>
            <p:nvPr/>
          </p:nvSpPr>
          <p:spPr>
            <a:xfrm>
              <a:off x="3664648" y="5392713"/>
              <a:ext cx="2237803" cy="52858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6136588" y="3992941"/>
            <a:ext cx="1533525" cy="238524"/>
            <a:chOff x="6096000" y="5297637"/>
            <a:chExt cx="1533525" cy="238524"/>
          </a:xfrm>
        </p:grpSpPr>
        <p:grpSp>
          <p:nvGrpSpPr>
            <p:cNvPr id="116" name="Group 115"/>
            <p:cNvGrpSpPr/>
            <p:nvPr/>
          </p:nvGrpSpPr>
          <p:grpSpPr>
            <a:xfrm>
              <a:off x="6096000" y="5331768"/>
              <a:ext cx="285750" cy="204393"/>
              <a:chOff x="6096000" y="5331768"/>
              <a:chExt cx="285750" cy="204393"/>
            </a:xfrm>
          </p:grpSpPr>
          <p:cxnSp>
            <p:nvCxnSpPr>
              <p:cNvPr id="133" name="Straight Connector 132"/>
              <p:cNvCxnSpPr/>
              <p:nvPr/>
            </p:nvCxnSpPr>
            <p:spPr>
              <a:xfrm>
                <a:off x="6096000" y="5331768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6181725" y="5345139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6285165" y="5332660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6381750" y="5331768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Straight Connector 116"/>
            <p:cNvCxnSpPr/>
            <p:nvPr/>
          </p:nvCxnSpPr>
          <p:spPr>
            <a:xfrm>
              <a:off x="7629525" y="5297637"/>
              <a:ext cx="0" cy="1910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8" name="Group 117"/>
            <p:cNvGrpSpPr/>
            <p:nvPr/>
          </p:nvGrpSpPr>
          <p:grpSpPr>
            <a:xfrm>
              <a:off x="6488239" y="5323135"/>
              <a:ext cx="285750" cy="204393"/>
              <a:chOff x="6096000" y="5331768"/>
              <a:chExt cx="285750" cy="204393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>
                <a:off x="6096000" y="5331768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6181725" y="5345139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6285165" y="5332660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6381750" y="5331768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9" name="Group 118"/>
            <p:cNvGrpSpPr/>
            <p:nvPr/>
          </p:nvGrpSpPr>
          <p:grpSpPr>
            <a:xfrm>
              <a:off x="6867550" y="5313275"/>
              <a:ext cx="285750" cy="204393"/>
              <a:chOff x="6096000" y="5331768"/>
              <a:chExt cx="285750" cy="204393"/>
            </a:xfrm>
          </p:grpSpPr>
          <p:cxnSp>
            <p:nvCxnSpPr>
              <p:cNvPr id="125" name="Straight Connector 124"/>
              <p:cNvCxnSpPr/>
              <p:nvPr/>
            </p:nvCxnSpPr>
            <p:spPr>
              <a:xfrm>
                <a:off x="6096000" y="5331768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6181725" y="5345139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6285165" y="5332660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6381750" y="5331768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0" name="Group 119"/>
            <p:cNvGrpSpPr/>
            <p:nvPr/>
          </p:nvGrpSpPr>
          <p:grpSpPr>
            <a:xfrm>
              <a:off x="7239025" y="5299904"/>
              <a:ext cx="285750" cy="204393"/>
              <a:chOff x="6096000" y="5331768"/>
              <a:chExt cx="285750" cy="204393"/>
            </a:xfrm>
          </p:grpSpPr>
          <p:cxnSp>
            <p:nvCxnSpPr>
              <p:cNvPr id="121" name="Straight Connector 120"/>
              <p:cNvCxnSpPr/>
              <p:nvPr/>
            </p:nvCxnSpPr>
            <p:spPr>
              <a:xfrm>
                <a:off x="6096000" y="5331768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6181725" y="5345139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6285165" y="5332660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6381750" y="5331768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7" name="Group 136"/>
          <p:cNvGrpSpPr/>
          <p:nvPr/>
        </p:nvGrpSpPr>
        <p:grpSpPr>
          <a:xfrm>
            <a:off x="6152820" y="4724451"/>
            <a:ext cx="1533525" cy="238524"/>
            <a:chOff x="6096000" y="5297637"/>
            <a:chExt cx="1533525" cy="238524"/>
          </a:xfrm>
        </p:grpSpPr>
        <p:grpSp>
          <p:nvGrpSpPr>
            <p:cNvPr id="138" name="Group 137"/>
            <p:cNvGrpSpPr/>
            <p:nvPr/>
          </p:nvGrpSpPr>
          <p:grpSpPr>
            <a:xfrm>
              <a:off x="6096000" y="5331768"/>
              <a:ext cx="285750" cy="204393"/>
              <a:chOff x="6096000" y="5331768"/>
              <a:chExt cx="285750" cy="204393"/>
            </a:xfrm>
          </p:grpSpPr>
          <p:cxnSp>
            <p:nvCxnSpPr>
              <p:cNvPr id="155" name="Straight Connector 154"/>
              <p:cNvCxnSpPr/>
              <p:nvPr/>
            </p:nvCxnSpPr>
            <p:spPr>
              <a:xfrm>
                <a:off x="6096000" y="5331768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>
                <a:off x="6181725" y="5345139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>
                <a:off x="6285165" y="5332660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6381750" y="5331768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9" name="Straight Connector 138"/>
            <p:cNvCxnSpPr/>
            <p:nvPr/>
          </p:nvCxnSpPr>
          <p:spPr>
            <a:xfrm>
              <a:off x="7629525" y="5297637"/>
              <a:ext cx="0" cy="1910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0" name="Group 139"/>
            <p:cNvGrpSpPr/>
            <p:nvPr/>
          </p:nvGrpSpPr>
          <p:grpSpPr>
            <a:xfrm>
              <a:off x="6488239" y="5323135"/>
              <a:ext cx="285750" cy="204393"/>
              <a:chOff x="6096000" y="5331768"/>
              <a:chExt cx="285750" cy="204393"/>
            </a:xfrm>
          </p:grpSpPr>
          <p:cxnSp>
            <p:nvCxnSpPr>
              <p:cNvPr id="151" name="Straight Connector 150"/>
              <p:cNvCxnSpPr/>
              <p:nvPr/>
            </p:nvCxnSpPr>
            <p:spPr>
              <a:xfrm>
                <a:off x="6096000" y="5331768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6210300" y="5345139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6285165" y="5332660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>
                <a:off x="6381750" y="5331768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1" name="Group 140"/>
            <p:cNvGrpSpPr/>
            <p:nvPr/>
          </p:nvGrpSpPr>
          <p:grpSpPr>
            <a:xfrm>
              <a:off x="6867550" y="5313275"/>
              <a:ext cx="304800" cy="204393"/>
              <a:chOff x="6096000" y="5331768"/>
              <a:chExt cx="304800" cy="204393"/>
            </a:xfrm>
          </p:grpSpPr>
          <p:cxnSp>
            <p:nvCxnSpPr>
              <p:cNvPr id="147" name="Straight Connector 146"/>
              <p:cNvCxnSpPr/>
              <p:nvPr/>
            </p:nvCxnSpPr>
            <p:spPr>
              <a:xfrm>
                <a:off x="6096000" y="5331768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6181725" y="5345139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6323265" y="5332660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6400800" y="5331768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2" name="Group 141"/>
            <p:cNvGrpSpPr/>
            <p:nvPr/>
          </p:nvGrpSpPr>
          <p:grpSpPr>
            <a:xfrm>
              <a:off x="7248550" y="5299904"/>
              <a:ext cx="276225" cy="204393"/>
              <a:chOff x="6105525" y="5331768"/>
              <a:chExt cx="276225" cy="204393"/>
            </a:xfrm>
          </p:grpSpPr>
          <p:cxnSp>
            <p:nvCxnSpPr>
              <p:cNvPr id="143" name="Straight Connector 142"/>
              <p:cNvCxnSpPr/>
              <p:nvPr/>
            </p:nvCxnSpPr>
            <p:spPr>
              <a:xfrm>
                <a:off x="6105525" y="5331768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6200775" y="5345139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6285165" y="5332660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>
                <a:off x="6381750" y="5331768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82" name="Straight Connector 181"/>
          <p:cNvCxnSpPr/>
          <p:nvPr/>
        </p:nvCxnSpPr>
        <p:spPr>
          <a:xfrm flipV="1">
            <a:off x="6048375" y="4105822"/>
            <a:ext cx="980439" cy="78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6076620" y="4857028"/>
            <a:ext cx="50993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6581445" y="4818928"/>
            <a:ext cx="50993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1" name="Group 190"/>
          <p:cNvGrpSpPr/>
          <p:nvPr/>
        </p:nvGrpSpPr>
        <p:grpSpPr>
          <a:xfrm>
            <a:off x="6103555" y="5470440"/>
            <a:ext cx="1624037" cy="238524"/>
            <a:chOff x="6152820" y="5985631"/>
            <a:chExt cx="1624037" cy="238524"/>
          </a:xfrm>
        </p:grpSpPr>
        <p:grpSp>
          <p:nvGrpSpPr>
            <p:cNvPr id="159" name="Group 158"/>
            <p:cNvGrpSpPr/>
            <p:nvPr/>
          </p:nvGrpSpPr>
          <p:grpSpPr>
            <a:xfrm>
              <a:off x="6243332" y="5985631"/>
              <a:ext cx="1533525" cy="238524"/>
              <a:chOff x="6096000" y="5297637"/>
              <a:chExt cx="1533525" cy="238524"/>
            </a:xfrm>
          </p:grpSpPr>
          <p:grpSp>
            <p:nvGrpSpPr>
              <p:cNvPr id="160" name="Group 159"/>
              <p:cNvGrpSpPr/>
              <p:nvPr/>
            </p:nvGrpSpPr>
            <p:grpSpPr>
              <a:xfrm>
                <a:off x="6096000" y="5331768"/>
                <a:ext cx="285750" cy="204393"/>
                <a:chOff x="6096000" y="5331768"/>
                <a:chExt cx="285750" cy="204393"/>
              </a:xfrm>
            </p:grpSpPr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6096000" y="5331768"/>
                  <a:ext cx="0" cy="19102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6181725" y="5345139"/>
                  <a:ext cx="0" cy="19102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6285165" y="5332660"/>
                  <a:ext cx="0" cy="19102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6381750" y="5331768"/>
                  <a:ext cx="0" cy="19102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1" name="Straight Connector 160"/>
              <p:cNvCxnSpPr/>
              <p:nvPr/>
            </p:nvCxnSpPr>
            <p:spPr>
              <a:xfrm>
                <a:off x="7629525" y="5297637"/>
                <a:ext cx="0" cy="1910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2" name="Group 161"/>
              <p:cNvGrpSpPr/>
              <p:nvPr/>
            </p:nvGrpSpPr>
            <p:grpSpPr>
              <a:xfrm>
                <a:off x="6459664" y="5323135"/>
                <a:ext cx="314325" cy="204393"/>
                <a:chOff x="6067425" y="5331768"/>
                <a:chExt cx="314325" cy="204393"/>
              </a:xfrm>
            </p:grpSpPr>
            <p:cxnSp>
              <p:nvCxnSpPr>
                <p:cNvPr id="173" name="Straight Connector 172"/>
                <p:cNvCxnSpPr/>
                <p:nvPr/>
              </p:nvCxnSpPr>
              <p:spPr>
                <a:xfrm>
                  <a:off x="6067425" y="5331768"/>
                  <a:ext cx="0" cy="19102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>
                  <a:off x="6200775" y="5345139"/>
                  <a:ext cx="0" cy="19102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>
                  <a:off x="6285165" y="5332660"/>
                  <a:ext cx="0" cy="19102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>
                  <a:off x="6381750" y="5331768"/>
                  <a:ext cx="0" cy="19102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3" name="Group 162"/>
              <p:cNvGrpSpPr/>
              <p:nvPr/>
            </p:nvGrpSpPr>
            <p:grpSpPr>
              <a:xfrm>
                <a:off x="6867550" y="5313275"/>
                <a:ext cx="285750" cy="204393"/>
                <a:chOff x="6096000" y="5331768"/>
                <a:chExt cx="285750" cy="204393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6096000" y="5331768"/>
                  <a:ext cx="0" cy="19102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>
                  <a:off x="6181725" y="5345139"/>
                  <a:ext cx="0" cy="19102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>
                  <a:off x="6294690" y="5332660"/>
                  <a:ext cx="0" cy="19102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6381750" y="5331768"/>
                  <a:ext cx="0" cy="19102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4" name="Group 163"/>
              <p:cNvGrpSpPr/>
              <p:nvPr/>
            </p:nvGrpSpPr>
            <p:grpSpPr>
              <a:xfrm>
                <a:off x="7239025" y="5299904"/>
                <a:ext cx="314325" cy="204393"/>
                <a:chOff x="6096000" y="5331768"/>
                <a:chExt cx="314325" cy="204393"/>
              </a:xfrm>
            </p:grpSpPr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6096000" y="5331768"/>
                  <a:ext cx="0" cy="19102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>
                  <a:off x="6181725" y="5345139"/>
                  <a:ext cx="0" cy="19102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6285165" y="5332660"/>
                  <a:ext cx="0" cy="19102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>
                  <a:off x="6410325" y="5331768"/>
                  <a:ext cx="0" cy="19102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86" name="Straight Connector 185"/>
            <p:cNvCxnSpPr/>
            <p:nvPr/>
          </p:nvCxnSpPr>
          <p:spPr>
            <a:xfrm>
              <a:off x="6152820" y="6114551"/>
              <a:ext cx="50993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flipV="1">
              <a:off x="6700189" y="6128644"/>
              <a:ext cx="467387" cy="584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>
              <a:off x="7171995" y="6066703"/>
              <a:ext cx="466419" cy="1443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727" y="5870133"/>
            <a:ext cx="1635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041291"/>
              </p:ext>
            </p:extLst>
          </p:nvPr>
        </p:nvGraphicFramePr>
        <p:xfrm>
          <a:off x="1189992" y="2560734"/>
          <a:ext cx="9754866" cy="3357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2815"/>
                <a:gridCol w="2193584"/>
                <a:gridCol w="2286000"/>
                <a:gridCol w="28024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Concrete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Representational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Abstract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Solve with objects.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Solve with</a:t>
                      </a:r>
                      <a:r>
                        <a:rPr lang="en-US" sz="1800" baseline="0" dirty="0" smtClean="0"/>
                        <a:t> pre-drawn pictures.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 smtClean="0"/>
                        <a:t>Solve with drawings.</a:t>
                      </a:r>
                      <a:endParaRPr lang="en-US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Solve using numbers only.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tens    ones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2000" dirty="0" smtClean="0"/>
                        <a:t>23= 10</a:t>
                      </a:r>
                      <a:r>
                        <a:rPr lang="en-US" sz="2000" baseline="0" dirty="0" smtClean="0"/>
                        <a:t> + 10 + 3</a:t>
                      </a:r>
                      <a:endParaRPr lang="en-US" sz="2000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          </a:t>
                      </a:r>
                    </a:p>
                    <a:p>
                      <a:r>
                        <a:rPr lang="en-US" sz="2400" dirty="0" smtClean="0"/>
                        <a:t>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  24</a:t>
                      </a:r>
                      <a:r>
                        <a:rPr lang="en-US" sz="2000" baseline="0" dirty="0" smtClean="0"/>
                        <a:t> = 10 + 10 +  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24 = 14 + 10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17 = 10 + 7  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17 =</a:t>
                      </a:r>
                      <a:r>
                        <a:rPr lang="en-US" sz="2400" baseline="0" dirty="0" smtClean="0"/>
                        <a:t> 5 + 5  + 7</a:t>
                      </a:r>
                    </a:p>
                    <a:p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17 = 5 + 5 + 5 + 2</a:t>
                      </a:r>
                      <a:endParaRPr lang="en-US" sz="2000" dirty="0" smtClean="0"/>
                    </a:p>
                    <a:p>
                      <a:endParaRPr lang="en-US" sz="2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</a:t>
                      </a:r>
                      <a:r>
                        <a:rPr lang="en-US" sz="2000" dirty="0" smtClean="0"/>
                        <a:t>35 = 30 + 5</a:t>
                      </a:r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35 = 10 +10 +10 +</a:t>
                      </a:r>
                      <a:r>
                        <a:rPr lang="en-US" sz="2000" baseline="0" dirty="0" smtClean="0"/>
                        <a:t> 5</a:t>
                      </a:r>
                    </a:p>
                    <a:p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35 = 10 + 10 + 15</a:t>
                      </a:r>
                    </a:p>
                    <a:p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35 = 10 + 10 + 10 + 2 + 3</a:t>
                      </a:r>
                      <a:endParaRPr lang="en-US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616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9300"/>
          </a:xfrm>
        </p:spPr>
        <p:txBody>
          <a:bodyPr/>
          <a:lstStyle/>
          <a:p>
            <a:r>
              <a:rPr lang="en-US" b="1" dirty="0" smtClean="0">
                <a:solidFill>
                  <a:srgbClr val="960000"/>
                </a:solidFill>
              </a:rPr>
              <a:t>In Summary</a:t>
            </a:r>
            <a:endParaRPr lang="en-US" b="1" dirty="0">
              <a:solidFill>
                <a:srgbClr val="96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4426"/>
            <a:ext cx="10515600" cy="48482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Current mathematics standards and practices ask that students demonstrate understanding of numbers and operations with models and representations </a:t>
            </a:r>
          </a:p>
          <a:p>
            <a:pPr lvl="1"/>
            <a:r>
              <a:rPr lang="en-US" dirty="0" smtClean="0"/>
              <a:t>How answers are found is as important as arriving at correct answer</a:t>
            </a:r>
          </a:p>
          <a:p>
            <a:pPr lvl="1"/>
            <a:r>
              <a:rPr lang="en-US" dirty="0" smtClean="0"/>
              <a:t>Strategic Math Series provides an explicit graduated sequence of instruction that assists students in this process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Current mathematics standards and practices ask that students compute problems using varied approaches or strategies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Simple changes to current content can allow additional standards to be taught and meet standards related to flexible understanding of mathematics 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913" y="5561012"/>
            <a:ext cx="1635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970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6342"/>
          </a:xfrm>
        </p:spPr>
        <p:txBody>
          <a:bodyPr/>
          <a:lstStyle/>
          <a:p>
            <a:r>
              <a:rPr lang="en-US" b="1" dirty="0" smtClean="0">
                <a:solidFill>
                  <a:srgbClr val="960000"/>
                </a:solidFill>
              </a:rPr>
              <a:t>Overview</a:t>
            </a:r>
            <a:r>
              <a:rPr lang="en-US" dirty="0" smtClean="0">
                <a:solidFill>
                  <a:srgbClr val="960000"/>
                </a:solidFill>
              </a:rPr>
              <a:t> </a:t>
            </a:r>
            <a:endParaRPr lang="en-US" dirty="0">
              <a:solidFill>
                <a:srgbClr val="96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1468"/>
            <a:ext cx="10515600" cy="55371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Session will describe </a:t>
            </a:r>
            <a:r>
              <a:rPr lang="en-US" i="1" dirty="0" smtClean="0"/>
              <a:t>Strategic Math Series </a:t>
            </a:r>
            <a:r>
              <a:rPr lang="en-US" dirty="0" smtClean="0"/>
              <a:t>manuals </a:t>
            </a:r>
          </a:p>
          <a:p>
            <a:r>
              <a:rPr lang="en-US" dirty="0" smtClean="0"/>
              <a:t>Participants will practice ways to enhance current content to meet mathematics standards</a:t>
            </a:r>
          </a:p>
          <a:p>
            <a:pPr lvl="1"/>
            <a:r>
              <a:rPr lang="en-US" i="1" dirty="0" smtClean="0"/>
              <a:t>Addition Facts 0 to 9, Addition Facts 10 to 18</a:t>
            </a:r>
          </a:p>
          <a:p>
            <a:pPr lvl="2"/>
            <a:r>
              <a:rPr lang="en-US" dirty="0" smtClean="0"/>
              <a:t>Meaning of equal sign</a:t>
            </a:r>
          </a:p>
          <a:p>
            <a:pPr lvl="2"/>
            <a:r>
              <a:rPr lang="en-US" dirty="0" smtClean="0"/>
              <a:t>Varied strategies such as counting on, and alternate facts</a:t>
            </a:r>
          </a:p>
          <a:p>
            <a:pPr lvl="1"/>
            <a:r>
              <a:rPr lang="en-US" i="1" dirty="0" smtClean="0"/>
              <a:t>Subtraction Facts 0 to 9, Subtraction Facts 10 to 18 </a:t>
            </a:r>
          </a:p>
          <a:p>
            <a:pPr lvl="2"/>
            <a:r>
              <a:rPr lang="en-US" dirty="0" smtClean="0"/>
              <a:t>Missing addend</a:t>
            </a:r>
          </a:p>
          <a:p>
            <a:pPr lvl="2"/>
            <a:r>
              <a:rPr lang="en-US" dirty="0" smtClean="0"/>
              <a:t>Varied strategies such as counting up</a:t>
            </a:r>
          </a:p>
          <a:p>
            <a:pPr lvl="1"/>
            <a:r>
              <a:rPr lang="en-US" i="1" dirty="0" smtClean="0"/>
              <a:t>Multiplication Facts 0 to 81</a:t>
            </a:r>
          </a:p>
          <a:p>
            <a:pPr lvl="1"/>
            <a:r>
              <a:rPr lang="en-US" i="1" dirty="0" smtClean="0"/>
              <a:t>Division Facts 0 to 81</a:t>
            </a:r>
          </a:p>
          <a:p>
            <a:pPr lvl="2"/>
            <a:r>
              <a:rPr lang="en-US" dirty="0" smtClean="0"/>
              <a:t>Relation between operations </a:t>
            </a:r>
          </a:p>
          <a:p>
            <a:pPr lvl="1"/>
            <a:r>
              <a:rPr lang="en-US" i="1" dirty="0" smtClean="0"/>
              <a:t>Place Value: Discovering Tens and Ones </a:t>
            </a:r>
          </a:p>
          <a:p>
            <a:pPr lvl="2"/>
            <a:r>
              <a:rPr lang="en-US" dirty="0" smtClean="0"/>
              <a:t>Making numbers</a:t>
            </a:r>
          </a:p>
          <a:p>
            <a:pPr lvl="2"/>
            <a:r>
              <a:rPr lang="en-US" dirty="0" smtClean="0"/>
              <a:t>Decomposition of numbers </a:t>
            </a:r>
          </a:p>
          <a:p>
            <a:pPr lvl="2"/>
            <a:r>
              <a:rPr lang="en-US" dirty="0" smtClean="0"/>
              <a:t>Numbers greater than 99 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0163" y="5802313"/>
            <a:ext cx="1635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0963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0362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960000"/>
                </a:solidFill>
              </a:rPr>
              <a:t>Strategic Math Series</a:t>
            </a:r>
            <a:endParaRPr lang="en-US" b="1" dirty="0">
              <a:solidFill>
                <a:srgbClr val="96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5925"/>
            <a:ext cx="10401300" cy="4862513"/>
          </a:xfrm>
        </p:spPr>
        <p:txBody>
          <a:bodyPr/>
          <a:lstStyle/>
          <a:p>
            <a:pPr>
              <a:buNone/>
            </a:pPr>
            <a:r>
              <a:rPr lang="en-US" altLang="x-none" b="1" dirty="0"/>
              <a:t>Level </a:t>
            </a:r>
            <a:r>
              <a:rPr lang="en-US" altLang="x-none" b="1" dirty="0" smtClean="0"/>
              <a:t>1 by Susan P. Miller and Cecil D. Mercer</a:t>
            </a:r>
            <a:endParaRPr lang="en-US" altLang="x-none" b="1" dirty="0"/>
          </a:p>
          <a:p>
            <a:r>
              <a:rPr lang="en-US" altLang="x-none" dirty="0"/>
              <a:t>Addition Facts 0 to 9</a:t>
            </a:r>
          </a:p>
          <a:p>
            <a:r>
              <a:rPr lang="en-US" altLang="x-none" dirty="0"/>
              <a:t>Subtraction Facts 0 to 9</a:t>
            </a:r>
          </a:p>
          <a:p>
            <a:r>
              <a:rPr lang="en-US" altLang="x-none" dirty="0"/>
              <a:t>Place Value: Discovering Tens and Ones</a:t>
            </a:r>
          </a:p>
          <a:p>
            <a:r>
              <a:rPr lang="en-US" altLang="x-none" dirty="0"/>
              <a:t>Addition Facts 10 to 18</a:t>
            </a:r>
          </a:p>
          <a:p>
            <a:r>
              <a:rPr lang="en-US" altLang="x-none" dirty="0"/>
              <a:t>Subtraction Facts 10 to 18</a:t>
            </a:r>
          </a:p>
          <a:p>
            <a:r>
              <a:rPr lang="en-US" altLang="x-none" dirty="0"/>
              <a:t>Multiplication Facts 0 to 81</a:t>
            </a:r>
          </a:p>
          <a:p>
            <a:r>
              <a:rPr lang="en-US" altLang="x-none" dirty="0"/>
              <a:t>Division Facts 0 to </a:t>
            </a:r>
            <a:r>
              <a:rPr lang="en-US" altLang="x-none" dirty="0" smtClean="0"/>
              <a:t>81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482883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60000"/>
                </a:solidFill>
              </a:rPr>
              <a:t>Methods Used Across Strategic Math Series </a:t>
            </a:r>
            <a:endParaRPr lang="en-US" b="1" dirty="0">
              <a:solidFill>
                <a:srgbClr val="96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875" y="1377950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Explicit Instruction</a:t>
            </a:r>
          </a:p>
          <a:p>
            <a:r>
              <a:rPr lang="en-US" dirty="0" smtClean="0"/>
              <a:t>Concrete-representational-abstract (CRA) Sequence </a:t>
            </a:r>
          </a:p>
          <a:p>
            <a:r>
              <a:rPr lang="en-US" dirty="0" smtClean="0"/>
              <a:t>Concrete-semi-concrete-abstract (CSA) Sequence </a:t>
            </a:r>
          </a:p>
          <a:p>
            <a:pPr lvl="1"/>
            <a:r>
              <a:rPr lang="en-US" sz="3200" b="1" dirty="0" smtClean="0"/>
              <a:t>C </a:t>
            </a:r>
            <a:r>
              <a:rPr lang="en-US" sz="2300" dirty="0" smtClean="0"/>
              <a:t>Computation and identification of numbers using objects</a:t>
            </a:r>
          </a:p>
          <a:p>
            <a:pPr lvl="1"/>
            <a:r>
              <a:rPr lang="en-US" sz="3200" b="1" dirty="0" smtClean="0"/>
              <a:t>R </a:t>
            </a:r>
            <a:r>
              <a:rPr lang="en-US" sz="1800" b="1" dirty="0" smtClean="0"/>
              <a:t>or </a:t>
            </a:r>
            <a:r>
              <a:rPr lang="en-US" sz="3200" b="1" dirty="0" smtClean="0"/>
              <a:t>S </a:t>
            </a:r>
            <a:r>
              <a:rPr lang="en-US" sz="2300" dirty="0" smtClean="0"/>
              <a:t>Computation and identification of numbers using pictures and drawings</a:t>
            </a:r>
          </a:p>
          <a:p>
            <a:pPr lvl="1"/>
            <a:r>
              <a:rPr lang="en-US" sz="3200" b="1" dirty="0" smtClean="0"/>
              <a:t>A </a:t>
            </a:r>
            <a:r>
              <a:rPr lang="en-US" sz="2300" dirty="0" smtClean="0"/>
              <a:t>Computation and identification of numbers without visual aids </a:t>
            </a:r>
            <a:r>
              <a:rPr lang="en-US" sz="2000" dirty="0" smtClean="0"/>
              <a:t>(just numbers)</a:t>
            </a:r>
          </a:p>
          <a:p>
            <a:r>
              <a:rPr lang="en-US" dirty="0" smtClean="0"/>
              <a:t>Strategy-use </a:t>
            </a:r>
          </a:p>
          <a:p>
            <a:pPr lvl="1"/>
            <a:r>
              <a:rPr lang="en-US" dirty="0" smtClean="0"/>
              <a:t>DRAW </a:t>
            </a:r>
            <a:r>
              <a:rPr lang="en-US" sz="2000" dirty="0" smtClean="0"/>
              <a:t>(</a:t>
            </a:r>
            <a:r>
              <a:rPr lang="en-US" sz="2000" b="1" dirty="0" smtClean="0"/>
              <a:t>D</a:t>
            </a:r>
            <a:r>
              <a:rPr lang="en-US" sz="2000" dirty="0" smtClean="0"/>
              <a:t>iscover the sign; </a:t>
            </a:r>
            <a:r>
              <a:rPr lang="en-US" sz="2000" b="1" dirty="0" smtClean="0"/>
              <a:t>R</a:t>
            </a:r>
            <a:r>
              <a:rPr lang="en-US" sz="2000" dirty="0" smtClean="0"/>
              <a:t>ead the problem; </a:t>
            </a:r>
            <a:r>
              <a:rPr lang="en-US" sz="2000" b="1" dirty="0" smtClean="0"/>
              <a:t>A</a:t>
            </a:r>
            <a:r>
              <a:rPr lang="en-US" sz="2000" dirty="0" smtClean="0"/>
              <a:t>nswer, or draw and check; </a:t>
            </a:r>
            <a:r>
              <a:rPr lang="en-US" sz="2000" b="1" dirty="0" smtClean="0"/>
              <a:t>W</a:t>
            </a:r>
            <a:r>
              <a:rPr lang="en-US" sz="2000" dirty="0" smtClean="0"/>
              <a:t>rite the answer.)</a:t>
            </a:r>
          </a:p>
          <a:p>
            <a:pPr lvl="1"/>
            <a:r>
              <a:rPr lang="en-US" dirty="0" smtClean="0"/>
              <a:t>FIND </a:t>
            </a:r>
            <a:r>
              <a:rPr lang="en-US" sz="2000" dirty="0" smtClean="0"/>
              <a:t>(</a:t>
            </a:r>
            <a:r>
              <a:rPr lang="en-US" sz="2000" b="1" dirty="0" smtClean="0"/>
              <a:t>F</a:t>
            </a:r>
            <a:r>
              <a:rPr lang="en-US" sz="2000" dirty="0" smtClean="0"/>
              <a:t>ind the columns; </a:t>
            </a:r>
            <a:r>
              <a:rPr lang="en-US" sz="2000" b="1" dirty="0" smtClean="0"/>
              <a:t>I</a:t>
            </a:r>
            <a:r>
              <a:rPr lang="en-US" sz="2000" dirty="0" smtClean="0"/>
              <a:t>nsert the T; </a:t>
            </a:r>
            <a:r>
              <a:rPr lang="en-US" sz="2000" b="1" dirty="0" smtClean="0"/>
              <a:t>N</a:t>
            </a:r>
            <a:r>
              <a:rPr lang="en-US" sz="2000" dirty="0" smtClean="0"/>
              <a:t>ame the columns; </a:t>
            </a:r>
            <a:r>
              <a:rPr lang="en-US" sz="2000" b="1" dirty="0" smtClean="0"/>
              <a:t>D</a:t>
            </a:r>
            <a:r>
              <a:rPr lang="en-US" sz="2000" dirty="0" smtClean="0"/>
              <a:t>etermine the answer.)</a:t>
            </a:r>
            <a:endParaRPr lang="en-US" sz="20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6838" y="5821363"/>
            <a:ext cx="1635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8485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60000"/>
                </a:solidFill>
              </a:rPr>
              <a:t>Addition Facts 0 to 9, 10 to 18</a:t>
            </a:r>
            <a:endParaRPr lang="en-US" b="1" dirty="0">
              <a:solidFill>
                <a:srgbClr val="96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03063"/>
              </p:ext>
            </p:extLst>
          </p:nvPr>
        </p:nvGraphicFramePr>
        <p:xfrm>
          <a:off x="1340701" y="3908608"/>
          <a:ext cx="9754866" cy="2291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2815"/>
                <a:gridCol w="2193584"/>
                <a:gridCol w="2286000"/>
                <a:gridCol w="28024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Concrete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Representational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Abstract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Solve with objects.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Solve with</a:t>
                      </a:r>
                      <a:r>
                        <a:rPr lang="en-US" sz="1800" baseline="0" dirty="0" smtClean="0"/>
                        <a:t> pre-drawn pictures.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 smtClean="0"/>
                        <a:t>Solve with drawings.</a:t>
                      </a:r>
                      <a:endParaRPr lang="en-US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Solve using DRAW strategy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and numbers only.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      3  +  2  = ___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2</a:t>
                      </a:r>
                    </a:p>
                    <a:p>
                      <a:r>
                        <a:rPr lang="en-US" sz="2400" u="sng" dirty="0" smtClean="0"/>
                        <a:t>+3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3</a:t>
                      </a:r>
                    </a:p>
                    <a:p>
                      <a:r>
                        <a:rPr lang="en-US" sz="2400" u="sng" dirty="0" smtClean="0"/>
                        <a:t>+2</a:t>
                      </a:r>
                      <a:endParaRPr lang="en-US" sz="2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3 + 2 = ___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8900"/>
            <a:ext cx="10515600" cy="4351338"/>
          </a:xfrm>
        </p:spPr>
        <p:txBody>
          <a:bodyPr/>
          <a:lstStyle/>
          <a:p>
            <a:r>
              <a:rPr lang="en-US" dirty="0" smtClean="0"/>
              <a:t>Standards addressed by program</a:t>
            </a:r>
          </a:p>
          <a:p>
            <a:pPr lvl="1"/>
            <a:r>
              <a:rPr lang="en-US" dirty="0"/>
              <a:t>Represent addition with objects, mental images, drawings, </a:t>
            </a:r>
            <a:r>
              <a:rPr lang="en-US" dirty="0" smtClean="0"/>
              <a:t>expressions</a:t>
            </a:r>
            <a:r>
              <a:rPr lang="en-US" dirty="0"/>
              <a:t>, or </a:t>
            </a:r>
            <a:r>
              <a:rPr lang="en-US" dirty="0" smtClean="0"/>
              <a:t>equations</a:t>
            </a:r>
            <a:endParaRPr lang="en-US" dirty="0"/>
          </a:p>
          <a:p>
            <a:pPr lvl="1"/>
            <a:r>
              <a:rPr lang="en-US" dirty="0" smtClean="0"/>
              <a:t>Fluently add within 20</a:t>
            </a:r>
          </a:p>
          <a:p>
            <a:pPr lvl="1"/>
            <a:r>
              <a:rPr lang="en-US" dirty="0" smtClean="0"/>
              <a:t>Apply commutative property (3+2 = 2+3)</a:t>
            </a:r>
          </a:p>
          <a:p>
            <a:r>
              <a:rPr lang="en-US" dirty="0" smtClean="0"/>
              <a:t> Procedures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919" y="5338960"/>
            <a:ext cx="1377495" cy="742556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4489983" y="5054148"/>
            <a:ext cx="639235" cy="502343"/>
            <a:chOff x="4687891" y="5579500"/>
            <a:chExt cx="639235" cy="502343"/>
          </a:xfrm>
        </p:grpSpPr>
        <p:grpSp>
          <p:nvGrpSpPr>
            <p:cNvPr id="10" name="Group 9"/>
            <p:cNvGrpSpPr/>
            <p:nvPr/>
          </p:nvGrpSpPr>
          <p:grpSpPr>
            <a:xfrm>
              <a:off x="4687891" y="5929443"/>
              <a:ext cx="639235" cy="152400"/>
              <a:chOff x="3793065" y="3784600"/>
              <a:chExt cx="639235" cy="152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793065" y="3784600"/>
                <a:ext cx="169334" cy="1524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025901" y="3784600"/>
                <a:ext cx="169334" cy="1524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262966" y="3784600"/>
                <a:ext cx="169334" cy="1524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764089" y="5579500"/>
              <a:ext cx="393703" cy="152400"/>
              <a:chOff x="3793065" y="3784600"/>
              <a:chExt cx="393703" cy="1524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3793065" y="3784600"/>
                <a:ext cx="169334" cy="1524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017434" y="3784600"/>
                <a:ext cx="169334" cy="1524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6529289" y="4943540"/>
            <a:ext cx="905933" cy="809890"/>
            <a:chOff x="6437842" y="3398043"/>
            <a:chExt cx="905933" cy="809890"/>
          </a:xfrm>
        </p:grpSpPr>
        <p:sp>
          <p:nvSpPr>
            <p:cNvPr id="15" name="Rectangle 14"/>
            <p:cNvSpPr/>
            <p:nvPr/>
          </p:nvSpPr>
          <p:spPr>
            <a:xfrm>
              <a:off x="6437842" y="3398043"/>
              <a:ext cx="905933" cy="8098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6768041" y="3436672"/>
              <a:ext cx="245533" cy="270934"/>
              <a:chOff x="3911600" y="5274733"/>
              <a:chExt cx="245533" cy="270934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3911600" y="5274733"/>
                <a:ext cx="0" cy="2709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038600" y="5274733"/>
                <a:ext cx="0" cy="2709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157133" y="5274733"/>
                <a:ext cx="0" cy="2709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6835775" y="3821376"/>
              <a:ext cx="110066" cy="270934"/>
              <a:chOff x="4038600" y="5672666"/>
              <a:chExt cx="110066" cy="270934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4038600" y="5672666"/>
                <a:ext cx="0" cy="2709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4148666" y="5672666"/>
                <a:ext cx="0" cy="2709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8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8004" y="5900738"/>
            <a:ext cx="1635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7413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8923"/>
            <a:ext cx="10515600" cy="6678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60000"/>
                </a:solidFill>
              </a:rPr>
              <a:t>Addition Facts 0 to 9, 10 to 18</a:t>
            </a:r>
            <a:endParaRPr lang="en-US" b="1" dirty="0">
              <a:solidFill>
                <a:srgbClr val="96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7" y="1032933"/>
            <a:ext cx="11218333" cy="5655734"/>
          </a:xfrm>
        </p:spPr>
        <p:txBody>
          <a:bodyPr/>
          <a:lstStyle/>
          <a:p>
            <a:r>
              <a:rPr lang="en-US" dirty="0" smtClean="0"/>
              <a:t>Standards to add to the current content with simple instructional changes </a:t>
            </a:r>
          </a:p>
          <a:p>
            <a:pPr lvl="1"/>
            <a:r>
              <a:rPr lang="en-US" dirty="0" smtClean="0"/>
              <a:t>Meaning of the equal sign (= means that both sides of equation have same value)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Use of varied strategies such as counting 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877037"/>
              </p:ext>
            </p:extLst>
          </p:nvPr>
        </p:nvGraphicFramePr>
        <p:xfrm>
          <a:off x="1125434" y="1927398"/>
          <a:ext cx="6122033" cy="20637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5433"/>
                <a:gridCol w="3276600"/>
              </a:tblGrid>
              <a:tr h="3924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Concrete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Representational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en-US" dirty="0" smtClean="0"/>
                        <a:t>Solve with objects.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 smtClean="0"/>
                        <a:t>Solve with drawings.</a:t>
                      </a:r>
                      <a:endParaRPr lang="en-US" sz="1800" u="none" dirty="0"/>
                    </a:p>
                  </a:txBody>
                  <a:tcPr/>
                </a:tc>
              </a:tr>
              <a:tr h="1273355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     3  +  2  = ___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3</a:t>
                      </a:r>
                    </a:p>
                    <a:p>
                      <a:r>
                        <a:rPr lang="en-US" sz="2400" u="sng" dirty="0" smtClean="0"/>
                        <a:t>+2</a:t>
                      </a:r>
                      <a:endParaRPr lang="en-US" sz="2400" u="sng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154" y="3326152"/>
            <a:ext cx="2342264" cy="567267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4656823" y="2785668"/>
            <a:ext cx="245533" cy="655638"/>
            <a:chOff x="6768041" y="3436672"/>
            <a:chExt cx="245533" cy="655638"/>
          </a:xfrm>
        </p:grpSpPr>
        <p:grpSp>
          <p:nvGrpSpPr>
            <p:cNvPr id="8" name="Group 7"/>
            <p:cNvGrpSpPr/>
            <p:nvPr/>
          </p:nvGrpSpPr>
          <p:grpSpPr>
            <a:xfrm>
              <a:off x="6768041" y="3436672"/>
              <a:ext cx="245533" cy="270934"/>
              <a:chOff x="3911600" y="5274733"/>
              <a:chExt cx="245533" cy="270934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3911600" y="5274733"/>
                <a:ext cx="0" cy="2709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038600" y="5274733"/>
                <a:ext cx="0" cy="2709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4157133" y="5274733"/>
                <a:ext cx="0" cy="2709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6835775" y="3821376"/>
              <a:ext cx="110066" cy="270934"/>
              <a:chOff x="4038600" y="5672666"/>
              <a:chExt cx="110066" cy="270934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4038600" y="5672666"/>
                <a:ext cx="0" cy="2709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4148666" y="5672666"/>
                <a:ext cx="0" cy="2709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Group 14"/>
          <p:cNvGrpSpPr/>
          <p:nvPr/>
        </p:nvGrpSpPr>
        <p:grpSpPr>
          <a:xfrm>
            <a:off x="4525613" y="3568477"/>
            <a:ext cx="516420" cy="270934"/>
            <a:chOff x="6813822" y="3436672"/>
            <a:chExt cx="126917" cy="270934"/>
          </a:xfrm>
        </p:grpSpPr>
        <p:grpSp>
          <p:nvGrpSpPr>
            <p:cNvPr id="16" name="Group 15"/>
            <p:cNvGrpSpPr/>
            <p:nvPr/>
          </p:nvGrpSpPr>
          <p:grpSpPr>
            <a:xfrm>
              <a:off x="6813822" y="3436672"/>
              <a:ext cx="126917" cy="270934"/>
              <a:chOff x="3957381" y="5274733"/>
              <a:chExt cx="126917" cy="270934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3957381" y="5274733"/>
                <a:ext cx="0" cy="2709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4017790" y="5274733"/>
                <a:ext cx="0" cy="2709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4084298" y="5274733"/>
                <a:ext cx="0" cy="2709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/>
            <p:cNvGrpSpPr/>
            <p:nvPr/>
          </p:nvGrpSpPr>
          <p:grpSpPr>
            <a:xfrm>
              <a:off x="6842017" y="3436672"/>
              <a:ext cx="66366" cy="270934"/>
              <a:chOff x="4044842" y="5287962"/>
              <a:chExt cx="66366" cy="270934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4044842" y="5287962"/>
                <a:ext cx="0" cy="2709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111208" y="5287962"/>
                <a:ext cx="0" cy="2709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420564"/>
              </p:ext>
            </p:extLst>
          </p:nvPr>
        </p:nvGraphicFramePr>
        <p:xfrm>
          <a:off x="2285368" y="4673915"/>
          <a:ext cx="7925432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5899"/>
                <a:gridCol w="4309533"/>
              </a:tblGrid>
              <a:tr h="3562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Concrete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Representational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04508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     3  +  2  = ___</a:t>
                      </a:r>
                      <a:endParaRPr lang="en-US" sz="1400" dirty="0" smtClean="0"/>
                    </a:p>
                    <a:p>
                      <a:pPr algn="l"/>
                      <a:r>
                        <a:rPr lang="en-US" sz="1400" dirty="0" smtClean="0"/>
                        <a:t>                                                            </a:t>
                      </a:r>
                      <a:r>
                        <a:rPr lang="en-US" sz="1800" dirty="0" smtClean="0"/>
                        <a:t>Have</a:t>
                      </a:r>
                      <a:r>
                        <a:rPr lang="en-US" sz="1800" baseline="0" dirty="0" smtClean="0"/>
                        <a:t> 3,                                              …………………………………..     count up   </a:t>
                      </a:r>
                      <a:endParaRPr lang="en-US" sz="1800" dirty="0" smtClean="0"/>
                    </a:p>
                    <a:p>
                      <a:pPr algn="l"/>
                      <a:r>
                        <a:rPr lang="en-US" sz="1400" dirty="0" smtClean="0"/>
                        <a:t>                                                              </a:t>
                      </a:r>
                      <a:r>
                        <a:rPr lang="en-US" sz="2000" dirty="0" smtClean="0"/>
                        <a:t>4, 5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lain" startAt="3"/>
                        <a:tabLst/>
                        <a:defRPr/>
                      </a:pPr>
                      <a:r>
                        <a:rPr lang="en-US" sz="2400" dirty="0" smtClean="0"/>
                        <a:t>+  2  = ___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lain" startAt="3"/>
                        <a:tabLst/>
                        <a:defRPr/>
                      </a:pPr>
                      <a:endParaRPr lang="en-US" sz="2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                        4, 5</a:t>
                      </a:r>
                      <a:endParaRPr lang="en-US" sz="1400" dirty="0" smtClean="0"/>
                    </a:p>
                    <a:p>
                      <a:endParaRPr lang="en-US" sz="2400" u="sng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293" y="5534498"/>
            <a:ext cx="2342264" cy="567267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6002313" y="5497640"/>
            <a:ext cx="245533" cy="270934"/>
            <a:chOff x="3911600" y="5274733"/>
            <a:chExt cx="245533" cy="270934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3911600" y="5274733"/>
              <a:ext cx="0" cy="2709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038600" y="5274733"/>
              <a:ext cx="0" cy="2709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157133" y="5274733"/>
              <a:ext cx="0" cy="2709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6610507" y="5497640"/>
            <a:ext cx="110066" cy="270934"/>
            <a:chOff x="4038600" y="5672666"/>
            <a:chExt cx="110066" cy="270934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4038600" y="5672666"/>
              <a:ext cx="0" cy="2709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148666" y="5672666"/>
              <a:ext cx="0" cy="2709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7297635" y="5497640"/>
            <a:ext cx="245533" cy="270934"/>
            <a:chOff x="3911600" y="5274733"/>
            <a:chExt cx="245533" cy="270934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3911600" y="5274733"/>
              <a:ext cx="0" cy="2709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038600" y="5274733"/>
              <a:ext cx="0" cy="2709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157133" y="5274733"/>
              <a:ext cx="0" cy="2709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7661701" y="5497640"/>
            <a:ext cx="110066" cy="270934"/>
            <a:chOff x="4038600" y="5672666"/>
            <a:chExt cx="110066" cy="270934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4038600" y="5672666"/>
              <a:ext cx="0" cy="270934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148666" y="5672666"/>
              <a:ext cx="0" cy="270934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1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865" y="5768574"/>
            <a:ext cx="1635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858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075"/>
          </a:xfrm>
        </p:spPr>
        <p:txBody>
          <a:bodyPr/>
          <a:lstStyle/>
          <a:p>
            <a:r>
              <a:rPr lang="en-US" b="1" dirty="0" smtClean="0">
                <a:solidFill>
                  <a:srgbClr val="960000"/>
                </a:solidFill>
              </a:rPr>
              <a:t>Addition Facts 0 to 9, 10 to 18</a:t>
            </a:r>
            <a:endParaRPr lang="en-US" b="1" dirty="0">
              <a:solidFill>
                <a:srgbClr val="96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2200"/>
            <a:ext cx="10515600" cy="4597400"/>
          </a:xfrm>
        </p:spPr>
        <p:txBody>
          <a:bodyPr/>
          <a:lstStyle/>
          <a:p>
            <a:r>
              <a:rPr lang="en-US" dirty="0" smtClean="0"/>
              <a:t>Standards to add to the current content with simple instructional changes </a:t>
            </a:r>
          </a:p>
          <a:p>
            <a:pPr lvl="1"/>
            <a:r>
              <a:rPr lang="en-US" dirty="0" smtClean="0"/>
              <a:t>Varied strategies such as alternate facts, use CRA to help students develop mental strategies  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173775"/>
              </p:ext>
            </p:extLst>
          </p:nvPr>
        </p:nvGraphicFramePr>
        <p:xfrm>
          <a:off x="973667" y="2676053"/>
          <a:ext cx="9753601" cy="268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68248"/>
                <a:gridCol w="46853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Concrete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Representational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 + 4</a:t>
                      </a:r>
                      <a:r>
                        <a:rPr lang="en-US" sz="2400" baseline="0" dirty="0" smtClean="0"/>
                        <a:t>  = 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Easier problem if add to 10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baseline="0" dirty="0" smtClean="0"/>
                        <a:t> 8 + 5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Easier problem if add to 10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800" u="none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New problem</a:t>
                      </a:r>
                      <a:r>
                        <a:rPr lang="en-US" sz="1800" baseline="0" dirty="0" smtClean="0"/>
                        <a:t> 10 + 3 = 13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baseline="0" dirty="0" smtClean="0"/>
                        <a:t>New problem 10 + 3 = 13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u="none" baseline="0" dirty="0" smtClean="0"/>
                    </a:p>
                    <a:p>
                      <a:pPr algn="l"/>
                      <a:endParaRPr lang="en-US" sz="1800" u="none" baseline="0" dirty="0" smtClean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2759559" y="4772764"/>
            <a:ext cx="1980380" cy="498474"/>
            <a:chOff x="2782858" y="3993409"/>
            <a:chExt cx="1980380" cy="498474"/>
          </a:xfrm>
        </p:grpSpPr>
        <p:grpSp>
          <p:nvGrpSpPr>
            <p:cNvPr id="5" name="Group 4"/>
            <p:cNvGrpSpPr/>
            <p:nvPr/>
          </p:nvGrpSpPr>
          <p:grpSpPr>
            <a:xfrm>
              <a:off x="2782858" y="4005277"/>
              <a:ext cx="498474" cy="462916"/>
              <a:chOff x="0" y="0"/>
              <a:chExt cx="498763" cy="463138"/>
            </a:xfrm>
          </p:grpSpPr>
          <p:sp>
            <p:nvSpPr>
              <p:cNvPr id="6" name="Cube 5"/>
              <p:cNvSpPr/>
              <p:nvPr/>
            </p:nvSpPr>
            <p:spPr>
              <a:xfrm>
                <a:off x="23751" y="0"/>
                <a:ext cx="201880" cy="190006"/>
              </a:xfrm>
              <a:prstGeom prst="cub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" name="Cube 6"/>
              <p:cNvSpPr/>
              <p:nvPr/>
            </p:nvSpPr>
            <p:spPr>
              <a:xfrm>
                <a:off x="296883" y="0"/>
                <a:ext cx="201880" cy="190006"/>
              </a:xfrm>
              <a:prstGeom prst="cub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" name="Cube 7"/>
              <p:cNvSpPr/>
              <p:nvPr/>
            </p:nvSpPr>
            <p:spPr>
              <a:xfrm>
                <a:off x="0" y="273132"/>
                <a:ext cx="201880" cy="190006"/>
              </a:xfrm>
              <a:prstGeom prst="cub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 rot="5400000">
              <a:off x="4009494" y="3738138"/>
              <a:ext cx="498474" cy="1009015"/>
              <a:chOff x="0" y="0"/>
              <a:chExt cx="498763" cy="1009403"/>
            </a:xfrm>
          </p:grpSpPr>
          <p:sp>
            <p:nvSpPr>
              <p:cNvPr id="11" name="Cube 10"/>
              <p:cNvSpPr/>
              <p:nvPr/>
            </p:nvSpPr>
            <p:spPr>
              <a:xfrm>
                <a:off x="0" y="0"/>
                <a:ext cx="201880" cy="190006"/>
              </a:xfrm>
              <a:prstGeom prst="cub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" name="Cube 11"/>
              <p:cNvSpPr/>
              <p:nvPr/>
            </p:nvSpPr>
            <p:spPr>
              <a:xfrm>
                <a:off x="0" y="213756"/>
                <a:ext cx="201880" cy="190006"/>
              </a:xfrm>
              <a:prstGeom prst="cub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" name="Cube 12"/>
              <p:cNvSpPr/>
              <p:nvPr/>
            </p:nvSpPr>
            <p:spPr>
              <a:xfrm>
                <a:off x="0" y="427512"/>
                <a:ext cx="201295" cy="189865"/>
              </a:xfrm>
              <a:prstGeom prst="cub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" name="Cube 13"/>
              <p:cNvSpPr/>
              <p:nvPr/>
            </p:nvSpPr>
            <p:spPr>
              <a:xfrm>
                <a:off x="0" y="629392"/>
                <a:ext cx="201880" cy="190006"/>
              </a:xfrm>
              <a:prstGeom prst="cub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" name="Cube 14"/>
              <p:cNvSpPr/>
              <p:nvPr/>
            </p:nvSpPr>
            <p:spPr>
              <a:xfrm>
                <a:off x="296883" y="0"/>
                <a:ext cx="201880" cy="190006"/>
              </a:xfrm>
              <a:prstGeom prst="cub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" name="Cube 15"/>
              <p:cNvSpPr/>
              <p:nvPr/>
            </p:nvSpPr>
            <p:spPr>
              <a:xfrm>
                <a:off x="296883" y="213756"/>
                <a:ext cx="201880" cy="190006"/>
              </a:xfrm>
              <a:prstGeom prst="cub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7" name="Cube 16"/>
              <p:cNvSpPr/>
              <p:nvPr/>
            </p:nvSpPr>
            <p:spPr>
              <a:xfrm>
                <a:off x="296883" y="427512"/>
                <a:ext cx="201295" cy="189865"/>
              </a:xfrm>
              <a:prstGeom prst="cub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8" name="Cube 17"/>
              <p:cNvSpPr/>
              <p:nvPr/>
            </p:nvSpPr>
            <p:spPr>
              <a:xfrm>
                <a:off x="285007" y="629392"/>
                <a:ext cx="201880" cy="190006"/>
              </a:xfrm>
              <a:prstGeom prst="cub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9" name="Cube 18"/>
              <p:cNvSpPr/>
              <p:nvPr/>
            </p:nvSpPr>
            <p:spPr>
              <a:xfrm>
                <a:off x="285007" y="819397"/>
                <a:ext cx="201880" cy="190006"/>
              </a:xfrm>
              <a:prstGeom prst="cub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7158331" y="3974938"/>
            <a:ext cx="1100666" cy="274921"/>
            <a:chOff x="7114263" y="3830520"/>
            <a:chExt cx="1100666" cy="274921"/>
          </a:xfrm>
        </p:grpSpPr>
        <p:grpSp>
          <p:nvGrpSpPr>
            <p:cNvPr id="25" name="Group 24"/>
            <p:cNvGrpSpPr/>
            <p:nvPr/>
          </p:nvGrpSpPr>
          <p:grpSpPr>
            <a:xfrm>
              <a:off x="7723862" y="3830520"/>
              <a:ext cx="491067" cy="270934"/>
              <a:chOff x="8706092" y="3532717"/>
              <a:chExt cx="491067" cy="270934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8706092" y="3532717"/>
                <a:ext cx="245533" cy="270934"/>
                <a:chOff x="3911600" y="5274733"/>
                <a:chExt cx="245533" cy="270934"/>
              </a:xfrm>
            </p:grpSpPr>
            <p:cxnSp>
              <p:nvCxnSpPr>
                <p:cNvPr id="30" name="Straight Connector 29"/>
                <p:cNvCxnSpPr/>
                <p:nvPr/>
              </p:nvCxnSpPr>
              <p:spPr>
                <a:xfrm>
                  <a:off x="3911600" y="5274733"/>
                  <a:ext cx="0" cy="2709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4038600" y="5274733"/>
                  <a:ext cx="0" cy="2709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4157133" y="5274733"/>
                  <a:ext cx="0" cy="2709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26"/>
              <p:cNvGrpSpPr/>
              <p:nvPr/>
            </p:nvGrpSpPr>
            <p:grpSpPr>
              <a:xfrm>
                <a:off x="9087093" y="3532717"/>
                <a:ext cx="110066" cy="270934"/>
                <a:chOff x="4038600" y="5672666"/>
                <a:chExt cx="110066" cy="270934"/>
              </a:xfrm>
            </p:grpSpPr>
            <p:cxnSp>
              <p:nvCxnSpPr>
                <p:cNvPr id="28" name="Straight Connector 27"/>
                <p:cNvCxnSpPr/>
                <p:nvPr/>
              </p:nvCxnSpPr>
              <p:spPr>
                <a:xfrm>
                  <a:off x="4038600" y="5672666"/>
                  <a:ext cx="0" cy="2709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4148666" y="5672666"/>
                  <a:ext cx="0" cy="2709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1" name="Group 40"/>
            <p:cNvGrpSpPr/>
            <p:nvPr/>
          </p:nvGrpSpPr>
          <p:grpSpPr>
            <a:xfrm>
              <a:off x="7114263" y="3834507"/>
              <a:ext cx="491067" cy="270934"/>
              <a:chOff x="8706092" y="3532717"/>
              <a:chExt cx="491067" cy="270934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8706092" y="3532717"/>
                <a:ext cx="245533" cy="270934"/>
                <a:chOff x="3911600" y="5274733"/>
                <a:chExt cx="245533" cy="270934"/>
              </a:xfrm>
            </p:grpSpPr>
            <p:cxnSp>
              <p:nvCxnSpPr>
                <p:cNvPr id="46" name="Straight Connector 45"/>
                <p:cNvCxnSpPr/>
                <p:nvPr/>
              </p:nvCxnSpPr>
              <p:spPr>
                <a:xfrm>
                  <a:off x="3911600" y="5274733"/>
                  <a:ext cx="0" cy="2709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4038600" y="5274733"/>
                  <a:ext cx="0" cy="2709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4157133" y="5274733"/>
                  <a:ext cx="0" cy="2709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" name="Group 42"/>
              <p:cNvGrpSpPr/>
              <p:nvPr/>
            </p:nvGrpSpPr>
            <p:grpSpPr>
              <a:xfrm>
                <a:off x="9087093" y="3532717"/>
                <a:ext cx="110066" cy="270934"/>
                <a:chOff x="4038600" y="5672666"/>
                <a:chExt cx="110066" cy="270934"/>
              </a:xfrm>
            </p:grpSpPr>
            <p:cxnSp>
              <p:nvCxnSpPr>
                <p:cNvPr id="44" name="Straight Connector 43"/>
                <p:cNvCxnSpPr/>
                <p:nvPr/>
              </p:nvCxnSpPr>
              <p:spPr>
                <a:xfrm>
                  <a:off x="4038600" y="5672666"/>
                  <a:ext cx="0" cy="2709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4148666" y="5672666"/>
                  <a:ext cx="0" cy="2709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78" name="Group 77"/>
          <p:cNvGrpSpPr/>
          <p:nvPr/>
        </p:nvGrpSpPr>
        <p:grpSpPr>
          <a:xfrm>
            <a:off x="7403864" y="4837479"/>
            <a:ext cx="1963136" cy="359545"/>
            <a:chOff x="6563930" y="4648756"/>
            <a:chExt cx="1963136" cy="359545"/>
          </a:xfrm>
        </p:grpSpPr>
        <p:grpSp>
          <p:nvGrpSpPr>
            <p:cNvPr id="50" name="Group 49"/>
            <p:cNvGrpSpPr/>
            <p:nvPr/>
          </p:nvGrpSpPr>
          <p:grpSpPr>
            <a:xfrm>
              <a:off x="6563930" y="4695055"/>
              <a:ext cx="1100666" cy="274921"/>
              <a:chOff x="7114263" y="3830520"/>
              <a:chExt cx="1100666" cy="274921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7723862" y="3830520"/>
                <a:ext cx="491067" cy="270934"/>
                <a:chOff x="8706092" y="3532717"/>
                <a:chExt cx="491067" cy="270934"/>
              </a:xfrm>
            </p:grpSpPr>
            <p:grpSp>
              <p:nvGrpSpPr>
                <p:cNvPr id="60" name="Group 59"/>
                <p:cNvGrpSpPr/>
                <p:nvPr/>
              </p:nvGrpSpPr>
              <p:grpSpPr>
                <a:xfrm>
                  <a:off x="8706092" y="3532717"/>
                  <a:ext cx="245533" cy="270934"/>
                  <a:chOff x="3911600" y="5274733"/>
                  <a:chExt cx="245533" cy="270934"/>
                </a:xfrm>
              </p:grpSpPr>
              <p:cxnSp>
                <p:nvCxnSpPr>
                  <p:cNvPr id="64" name="Straight Connector 63"/>
                  <p:cNvCxnSpPr/>
                  <p:nvPr/>
                </p:nvCxnSpPr>
                <p:spPr>
                  <a:xfrm>
                    <a:off x="3911600" y="5274733"/>
                    <a:ext cx="0" cy="27093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/>
                  <p:nvPr/>
                </p:nvCxnSpPr>
                <p:spPr>
                  <a:xfrm>
                    <a:off x="4038600" y="5274733"/>
                    <a:ext cx="0" cy="27093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>
                    <a:off x="4157133" y="5274733"/>
                    <a:ext cx="0" cy="27093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1" name="Group 60"/>
                <p:cNvGrpSpPr/>
                <p:nvPr/>
              </p:nvGrpSpPr>
              <p:grpSpPr>
                <a:xfrm>
                  <a:off x="9087093" y="3532717"/>
                  <a:ext cx="110066" cy="270934"/>
                  <a:chOff x="4038600" y="5672666"/>
                  <a:chExt cx="110066" cy="270934"/>
                </a:xfrm>
              </p:grpSpPr>
              <p:cxnSp>
                <p:nvCxnSpPr>
                  <p:cNvPr id="62" name="Straight Connector 61"/>
                  <p:cNvCxnSpPr/>
                  <p:nvPr/>
                </p:nvCxnSpPr>
                <p:spPr>
                  <a:xfrm>
                    <a:off x="4038600" y="5672666"/>
                    <a:ext cx="0" cy="27093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>
                    <a:off x="4148666" y="5672666"/>
                    <a:ext cx="0" cy="27093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52" name="Group 51"/>
              <p:cNvGrpSpPr/>
              <p:nvPr/>
            </p:nvGrpSpPr>
            <p:grpSpPr>
              <a:xfrm>
                <a:off x="7114263" y="3834507"/>
                <a:ext cx="491067" cy="270934"/>
                <a:chOff x="8706092" y="3532717"/>
                <a:chExt cx="491067" cy="270934"/>
              </a:xfrm>
            </p:grpSpPr>
            <p:grpSp>
              <p:nvGrpSpPr>
                <p:cNvPr id="53" name="Group 52"/>
                <p:cNvGrpSpPr/>
                <p:nvPr/>
              </p:nvGrpSpPr>
              <p:grpSpPr>
                <a:xfrm>
                  <a:off x="8706092" y="3532717"/>
                  <a:ext cx="245533" cy="270934"/>
                  <a:chOff x="3911600" y="5274733"/>
                  <a:chExt cx="245533" cy="270934"/>
                </a:xfrm>
              </p:grpSpPr>
              <p:cxnSp>
                <p:nvCxnSpPr>
                  <p:cNvPr id="57" name="Straight Connector 56"/>
                  <p:cNvCxnSpPr/>
                  <p:nvPr/>
                </p:nvCxnSpPr>
                <p:spPr>
                  <a:xfrm>
                    <a:off x="3911600" y="5274733"/>
                    <a:ext cx="0" cy="27093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>
                    <a:off x="4038600" y="5274733"/>
                    <a:ext cx="0" cy="27093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/>
                  <p:cNvCxnSpPr/>
                  <p:nvPr/>
                </p:nvCxnSpPr>
                <p:spPr>
                  <a:xfrm>
                    <a:off x="4157133" y="5274733"/>
                    <a:ext cx="0" cy="27093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4" name="Group 53"/>
                <p:cNvGrpSpPr/>
                <p:nvPr/>
              </p:nvGrpSpPr>
              <p:grpSpPr>
                <a:xfrm>
                  <a:off x="9087093" y="3532717"/>
                  <a:ext cx="110066" cy="270934"/>
                  <a:chOff x="4038600" y="5672666"/>
                  <a:chExt cx="110066" cy="270934"/>
                </a:xfrm>
              </p:grpSpPr>
              <p:cxnSp>
                <p:nvCxnSpPr>
                  <p:cNvPr id="55" name="Straight Connector 54"/>
                  <p:cNvCxnSpPr/>
                  <p:nvPr/>
                </p:nvCxnSpPr>
                <p:spPr>
                  <a:xfrm>
                    <a:off x="4038600" y="5672666"/>
                    <a:ext cx="0" cy="27093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>
                    <a:off x="4148666" y="5672666"/>
                    <a:ext cx="0" cy="27093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67" name="Group 66"/>
            <p:cNvGrpSpPr/>
            <p:nvPr/>
          </p:nvGrpSpPr>
          <p:grpSpPr>
            <a:xfrm>
              <a:off x="7908998" y="4695055"/>
              <a:ext cx="491067" cy="270934"/>
              <a:chOff x="8706092" y="3532717"/>
              <a:chExt cx="491067" cy="270934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8706092" y="3532717"/>
                <a:ext cx="245533" cy="270934"/>
                <a:chOff x="3911600" y="5274733"/>
                <a:chExt cx="245533" cy="270934"/>
              </a:xfrm>
            </p:grpSpPr>
            <p:cxnSp>
              <p:nvCxnSpPr>
                <p:cNvPr id="72" name="Straight Connector 71"/>
                <p:cNvCxnSpPr/>
                <p:nvPr/>
              </p:nvCxnSpPr>
              <p:spPr>
                <a:xfrm>
                  <a:off x="3911600" y="5274733"/>
                  <a:ext cx="0" cy="2709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4038600" y="5274733"/>
                  <a:ext cx="0" cy="2709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4157133" y="5274733"/>
                  <a:ext cx="0" cy="2709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9" name="Group 68"/>
              <p:cNvGrpSpPr/>
              <p:nvPr/>
            </p:nvGrpSpPr>
            <p:grpSpPr>
              <a:xfrm>
                <a:off x="9087093" y="3532717"/>
                <a:ext cx="110066" cy="270934"/>
                <a:chOff x="4038600" y="5672666"/>
                <a:chExt cx="110066" cy="270934"/>
              </a:xfrm>
            </p:grpSpPr>
            <p:cxnSp>
              <p:nvCxnSpPr>
                <p:cNvPr id="70" name="Straight Connector 69"/>
                <p:cNvCxnSpPr/>
                <p:nvPr/>
              </p:nvCxnSpPr>
              <p:spPr>
                <a:xfrm>
                  <a:off x="4038600" y="5672666"/>
                  <a:ext cx="0" cy="2709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4148666" y="5672666"/>
                  <a:ext cx="0" cy="2709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76" name="Straight Connector 75"/>
            <p:cNvCxnSpPr/>
            <p:nvPr/>
          </p:nvCxnSpPr>
          <p:spPr>
            <a:xfrm flipH="1">
              <a:off x="8231864" y="4648756"/>
              <a:ext cx="295202" cy="3595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8713896" y="3930632"/>
            <a:ext cx="597466" cy="359545"/>
            <a:chOff x="8734498" y="3769321"/>
            <a:chExt cx="597466" cy="359545"/>
          </a:xfrm>
        </p:grpSpPr>
        <p:grpSp>
          <p:nvGrpSpPr>
            <p:cNvPr id="33" name="Group 32"/>
            <p:cNvGrpSpPr/>
            <p:nvPr/>
          </p:nvGrpSpPr>
          <p:grpSpPr>
            <a:xfrm>
              <a:off x="8734498" y="3830520"/>
              <a:ext cx="491067" cy="270934"/>
              <a:chOff x="8706092" y="3532717"/>
              <a:chExt cx="491067" cy="270934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8706092" y="3532717"/>
                <a:ext cx="245533" cy="270934"/>
                <a:chOff x="3911600" y="5274733"/>
                <a:chExt cx="245533" cy="270934"/>
              </a:xfrm>
            </p:grpSpPr>
            <p:cxnSp>
              <p:nvCxnSpPr>
                <p:cNvPr id="38" name="Straight Connector 37"/>
                <p:cNvCxnSpPr/>
                <p:nvPr/>
              </p:nvCxnSpPr>
              <p:spPr>
                <a:xfrm>
                  <a:off x="3911600" y="5274733"/>
                  <a:ext cx="0" cy="2709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4038600" y="5274733"/>
                  <a:ext cx="0" cy="2709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4157133" y="5274733"/>
                  <a:ext cx="0" cy="2709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" name="Group 34"/>
              <p:cNvGrpSpPr/>
              <p:nvPr/>
            </p:nvGrpSpPr>
            <p:grpSpPr>
              <a:xfrm>
                <a:off x="9087093" y="3532717"/>
                <a:ext cx="110066" cy="270934"/>
                <a:chOff x="4038600" y="5672666"/>
                <a:chExt cx="110066" cy="270934"/>
              </a:xfrm>
            </p:grpSpPr>
            <p:cxnSp>
              <p:nvCxnSpPr>
                <p:cNvPr id="36" name="Straight Connector 35"/>
                <p:cNvCxnSpPr/>
                <p:nvPr/>
              </p:nvCxnSpPr>
              <p:spPr>
                <a:xfrm>
                  <a:off x="4038600" y="5672666"/>
                  <a:ext cx="0" cy="2709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4148666" y="5672666"/>
                  <a:ext cx="0" cy="2709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77" name="Straight Connector 76"/>
            <p:cNvCxnSpPr/>
            <p:nvPr/>
          </p:nvCxnSpPr>
          <p:spPr>
            <a:xfrm flipH="1">
              <a:off x="9036762" y="3769321"/>
              <a:ext cx="295202" cy="3595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2835700" y="3884859"/>
            <a:ext cx="1980380" cy="498474"/>
            <a:chOff x="2782858" y="3993409"/>
            <a:chExt cx="1980380" cy="498474"/>
          </a:xfrm>
        </p:grpSpPr>
        <p:grpSp>
          <p:nvGrpSpPr>
            <p:cNvPr id="81" name="Group 80"/>
            <p:cNvGrpSpPr/>
            <p:nvPr/>
          </p:nvGrpSpPr>
          <p:grpSpPr>
            <a:xfrm>
              <a:off x="2782858" y="4005277"/>
              <a:ext cx="498474" cy="462916"/>
              <a:chOff x="0" y="0"/>
              <a:chExt cx="498763" cy="463138"/>
            </a:xfrm>
          </p:grpSpPr>
          <p:sp>
            <p:nvSpPr>
              <p:cNvPr id="93" name="Cube 92"/>
              <p:cNvSpPr/>
              <p:nvPr/>
            </p:nvSpPr>
            <p:spPr>
              <a:xfrm>
                <a:off x="23751" y="0"/>
                <a:ext cx="201880" cy="190006"/>
              </a:xfrm>
              <a:prstGeom prst="cub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4" name="Cube 93"/>
              <p:cNvSpPr/>
              <p:nvPr/>
            </p:nvSpPr>
            <p:spPr>
              <a:xfrm>
                <a:off x="296883" y="0"/>
                <a:ext cx="201880" cy="190006"/>
              </a:xfrm>
              <a:prstGeom prst="cub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5" name="Cube 94"/>
              <p:cNvSpPr/>
              <p:nvPr/>
            </p:nvSpPr>
            <p:spPr>
              <a:xfrm>
                <a:off x="0" y="273132"/>
                <a:ext cx="201880" cy="190006"/>
              </a:xfrm>
              <a:prstGeom prst="cub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6" name="Cube 95"/>
              <p:cNvSpPr/>
              <p:nvPr/>
            </p:nvSpPr>
            <p:spPr>
              <a:xfrm>
                <a:off x="296883" y="261257"/>
                <a:ext cx="201880" cy="190006"/>
              </a:xfrm>
              <a:prstGeom prst="cub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 rot="5400000">
              <a:off x="4009494" y="3738138"/>
              <a:ext cx="498474" cy="1009015"/>
              <a:chOff x="0" y="0"/>
              <a:chExt cx="498763" cy="1009403"/>
            </a:xfrm>
          </p:grpSpPr>
          <p:sp>
            <p:nvSpPr>
              <p:cNvPr id="84" name="Cube 83"/>
              <p:cNvSpPr/>
              <p:nvPr/>
            </p:nvSpPr>
            <p:spPr>
              <a:xfrm>
                <a:off x="0" y="0"/>
                <a:ext cx="201880" cy="190006"/>
              </a:xfrm>
              <a:prstGeom prst="cub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5" name="Cube 84"/>
              <p:cNvSpPr/>
              <p:nvPr/>
            </p:nvSpPr>
            <p:spPr>
              <a:xfrm>
                <a:off x="0" y="213756"/>
                <a:ext cx="201880" cy="190006"/>
              </a:xfrm>
              <a:prstGeom prst="cub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6" name="Cube 85"/>
              <p:cNvSpPr/>
              <p:nvPr/>
            </p:nvSpPr>
            <p:spPr>
              <a:xfrm>
                <a:off x="0" y="427512"/>
                <a:ext cx="201295" cy="189865"/>
              </a:xfrm>
              <a:prstGeom prst="cub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7" name="Cube 86"/>
              <p:cNvSpPr/>
              <p:nvPr/>
            </p:nvSpPr>
            <p:spPr>
              <a:xfrm>
                <a:off x="0" y="629392"/>
                <a:ext cx="201880" cy="190006"/>
              </a:xfrm>
              <a:prstGeom prst="cub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8" name="Cube 87"/>
              <p:cNvSpPr/>
              <p:nvPr/>
            </p:nvSpPr>
            <p:spPr>
              <a:xfrm>
                <a:off x="296883" y="0"/>
                <a:ext cx="201880" cy="190006"/>
              </a:xfrm>
              <a:prstGeom prst="cub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9" name="Cube 88"/>
              <p:cNvSpPr/>
              <p:nvPr/>
            </p:nvSpPr>
            <p:spPr>
              <a:xfrm>
                <a:off x="296883" y="213756"/>
                <a:ext cx="201880" cy="190006"/>
              </a:xfrm>
              <a:prstGeom prst="cub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0" name="Cube 89"/>
              <p:cNvSpPr/>
              <p:nvPr/>
            </p:nvSpPr>
            <p:spPr>
              <a:xfrm>
                <a:off x="296883" y="427512"/>
                <a:ext cx="201295" cy="189865"/>
              </a:xfrm>
              <a:prstGeom prst="cub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1" name="Cube 90"/>
              <p:cNvSpPr/>
              <p:nvPr/>
            </p:nvSpPr>
            <p:spPr>
              <a:xfrm>
                <a:off x="285007" y="629392"/>
                <a:ext cx="201880" cy="190006"/>
              </a:xfrm>
              <a:prstGeom prst="cub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2" name="Cube 91"/>
              <p:cNvSpPr/>
              <p:nvPr/>
            </p:nvSpPr>
            <p:spPr>
              <a:xfrm>
                <a:off x="285007" y="819397"/>
                <a:ext cx="201880" cy="190006"/>
              </a:xfrm>
              <a:prstGeom prst="cub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cxnSp>
          <p:nvCxnSpPr>
            <p:cNvPr id="83" name="Straight Arrow Connector 82"/>
            <p:cNvCxnSpPr>
              <a:stCxn id="96" idx="4"/>
            </p:cNvCxnSpPr>
            <p:nvPr/>
          </p:nvCxnSpPr>
          <p:spPr>
            <a:xfrm flipV="1">
              <a:off x="3233853" y="4093998"/>
              <a:ext cx="615336" cy="29110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Cube 96"/>
          <p:cNvSpPr/>
          <p:nvPr/>
        </p:nvSpPr>
        <p:spPr>
          <a:xfrm rot="5400000">
            <a:off x="3675707" y="4772381"/>
            <a:ext cx="201178" cy="201944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9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3488" y="5689600"/>
            <a:ext cx="1635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5689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585826"/>
              </p:ext>
            </p:extLst>
          </p:nvPr>
        </p:nvGraphicFramePr>
        <p:xfrm>
          <a:off x="702733" y="3302522"/>
          <a:ext cx="10651067" cy="287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9998"/>
                <a:gridCol w="2395113"/>
                <a:gridCol w="2496020"/>
                <a:gridCol w="30599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Concrete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Representational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Abstract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Solve with objects.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Solve with</a:t>
                      </a:r>
                      <a:r>
                        <a:rPr lang="en-US" sz="1800" baseline="0" dirty="0" smtClean="0"/>
                        <a:t> pre-drawn pictures.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 smtClean="0"/>
                        <a:t>Solve with drawings.</a:t>
                      </a:r>
                      <a:endParaRPr lang="en-US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Solve using DRAW strategy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and numbers only.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     3  </a:t>
                      </a:r>
                      <a:r>
                        <a:rPr lang="en-US" sz="3200" dirty="0" smtClean="0"/>
                        <a:t>-</a:t>
                      </a:r>
                      <a:r>
                        <a:rPr lang="en-US" sz="2400" dirty="0" smtClean="0"/>
                        <a:t>  1  = ___</a:t>
                      </a:r>
                    </a:p>
                    <a:p>
                      <a:pPr algn="l"/>
                      <a:endParaRPr lang="en-US" sz="2400" dirty="0" smtClean="0"/>
                    </a:p>
                    <a:p>
                      <a:pPr algn="l"/>
                      <a:endParaRPr lang="en-US" sz="2400" dirty="0" smtClean="0"/>
                    </a:p>
                    <a:p>
                      <a:pPr algn="l"/>
                      <a:r>
                        <a:rPr lang="en-US" sz="1800" dirty="0" smtClean="0"/>
                        <a:t>Remove 1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3</a:t>
                      </a:r>
                    </a:p>
                    <a:p>
                      <a:r>
                        <a:rPr lang="en-US" sz="2400" u="sng" dirty="0" smtClean="0"/>
                        <a:t> -1</a:t>
                      </a:r>
                      <a:endParaRPr lang="en-US" sz="2400" u="none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3</a:t>
                      </a:r>
                    </a:p>
                    <a:p>
                      <a:r>
                        <a:rPr lang="en-US" sz="2400" u="sng" dirty="0" smtClean="0"/>
                        <a:t>-</a:t>
                      </a:r>
                      <a:r>
                        <a:rPr lang="en-US" sz="2400" u="sng" baseline="0" dirty="0" smtClean="0"/>
                        <a:t> 1</a:t>
                      </a:r>
                      <a:endParaRPr lang="en-US" sz="2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3 - 1 = ___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542"/>
          </a:xfrm>
        </p:spPr>
        <p:txBody>
          <a:bodyPr/>
          <a:lstStyle/>
          <a:p>
            <a:r>
              <a:rPr lang="en-US" b="1" dirty="0" smtClean="0">
                <a:solidFill>
                  <a:srgbClr val="960000"/>
                </a:solidFill>
              </a:rPr>
              <a:t>Subtraction Facts 0 to 9, 10 to 18</a:t>
            </a:r>
            <a:endParaRPr lang="en-US" b="1" dirty="0">
              <a:solidFill>
                <a:srgbClr val="96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8292"/>
            <a:ext cx="10515600" cy="2111896"/>
          </a:xfrm>
        </p:spPr>
        <p:txBody>
          <a:bodyPr/>
          <a:lstStyle/>
          <a:p>
            <a:r>
              <a:rPr lang="en-US" dirty="0" smtClean="0"/>
              <a:t>Standards addressed by program</a:t>
            </a:r>
          </a:p>
          <a:p>
            <a:pPr lvl="1"/>
            <a:r>
              <a:rPr lang="en-US" dirty="0"/>
              <a:t>Represent </a:t>
            </a:r>
            <a:r>
              <a:rPr lang="en-US" dirty="0" smtClean="0"/>
              <a:t>subtraction (taking from, taking apart) with </a:t>
            </a:r>
            <a:r>
              <a:rPr lang="en-US" dirty="0"/>
              <a:t>objects, mental images, drawings, </a:t>
            </a:r>
            <a:r>
              <a:rPr lang="en-US" dirty="0" smtClean="0"/>
              <a:t>expressions</a:t>
            </a:r>
            <a:r>
              <a:rPr lang="en-US" dirty="0"/>
              <a:t>, or </a:t>
            </a:r>
            <a:r>
              <a:rPr lang="en-US" dirty="0" smtClean="0"/>
              <a:t>equations</a:t>
            </a:r>
            <a:endParaRPr lang="en-US" dirty="0"/>
          </a:p>
          <a:p>
            <a:pPr lvl="1"/>
            <a:r>
              <a:rPr lang="en-US" dirty="0" smtClean="0"/>
              <a:t>Fluently subtract within 20</a:t>
            </a:r>
          </a:p>
          <a:p>
            <a:r>
              <a:rPr lang="en-US" dirty="0" smtClean="0"/>
              <a:t>Procedures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70" y="4921772"/>
            <a:ext cx="1514104" cy="539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369" y="5521701"/>
            <a:ext cx="1159933" cy="590841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6590649" y="4409798"/>
            <a:ext cx="905933" cy="809890"/>
            <a:chOff x="6616861" y="3899742"/>
            <a:chExt cx="905933" cy="809890"/>
          </a:xfrm>
        </p:grpSpPr>
        <p:grpSp>
          <p:nvGrpSpPr>
            <p:cNvPr id="15" name="Group 14"/>
            <p:cNvGrpSpPr/>
            <p:nvPr/>
          </p:nvGrpSpPr>
          <p:grpSpPr>
            <a:xfrm>
              <a:off x="6616861" y="3899742"/>
              <a:ext cx="905933" cy="809890"/>
              <a:chOff x="6437842" y="3398043"/>
              <a:chExt cx="905933" cy="80989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6437842" y="3398043"/>
                <a:ext cx="905933" cy="80989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6725706" y="3606012"/>
                <a:ext cx="321736" cy="270934"/>
                <a:chOff x="3869265" y="5444073"/>
                <a:chExt cx="321736" cy="270934"/>
              </a:xfrm>
            </p:grpSpPr>
            <p:cxnSp>
              <p:nvCxnSpPr>
                <p:cNvPr id="21" name="Straight Connector 20"/>
                <p:cNvCxnSpPr/>
                <p:nvPr/>
              </p:nvCxnSpPr>
              <p:spPr>
                <a:xfrm>
                  <a:off x="3869265" y="5444073"/>
                  <a:ext cx="0" cy="2709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4038600" y="5444073"/>
                  <a:ext cx="0" cy="2709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4191001" y="5444073"/>
                  <a:ext cx="0" cy="2709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5" name="Straight Connector 24"/>
            <p:cNvCxnSpPr/>
            <p:nvPr/>
          </p:nvCxnSpPr>
          <p:spPr>
            <a:xfrm flipH="1">
              <a:off x="6807199" y="4091142"/>
              <a:ext cx="177800" cy="3298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4145490" y="4523841"/>
            <a:ext cx="1005659" cy="427561"/>
            <a:chOff x="4097865" y="3804179"/>
            <a:chExt cx="1005659" cy="427561"/>
          </a:xfrm>
        </p:grpSpPr>
        <p:sp>
          <p:nvSpPr>
            <p:cNvPr id="26" name="Oval 25"/>
            <p:cNvSpPr/>
            <p:nvPr/>
          </p:nvSpPr>
          <p:spPr>
            <a:xfrm>
              <a:off x="4097865" y="3899742"/>
              <a:ext cx="262467" cy="2418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457858" y="3899742"/>
              <a:ext cx="262467" cy="2418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841057" y="3899742"/>
              <a:ext cx="262467" cy="2418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flipH="1">
              <a:off x="4097865" y="3804179"/>
              <a:ext cx="249767" cy="4275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3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5888" y="5771084"/>
            <a:ext cx="1635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5347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067" y="257928"/>
            <a:ext cx="10515600" cy="6762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60000"/>
                </a:solidFill>
              </a:rPr>
              <a:t>Subtraction Facts 0 to 9, 10 to 18</a:t>
            </a:r>
            <a:endParaRPr lang="en-US" b="1" dirty="0">
              <a:solidFill>
                <a:srgbClr val="96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239332"/>
              </p:ext>
            </p:extLst>
          </p:nvPr>
        </p:nvGraphicFramePr>
        <p:xfrm>
          <a:off x="939800" y="2796604"/>
          <a:ext cx="9753600" cy="324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68247"/>
                <a:gridCol w="46853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Concrete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Representational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Solve with objects.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 smtClean="0"/>
                        <a:t>Solve with drawings.</a:t>
                      </a:r>
                      <a:endParaRPr lang="en-US" sz="180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  </a:t>
                      </a:r>
                      <a:r>
                        <a:rPr lang="en-US" sz="3200" dirty="0" smtClean="0"/>
                        <a:t>-</a:t>
                      </a:r>
                      <a:r>
                        <a:rPr lang="en-US" sz="2400" dirty="0" smtClean="0"/>
                        <a:t>  1  = ___</a:t>
                      </a:r>
                    </a:p>
                    <a:p>
                      <a:pPr algn="ctr"/>
                      <a:r>
                        <a:rPr lang="en-US" sz="2400" dirty="0" smtClean="0"/>
                        <a:t>1 + __</a:t>
                      </a:r>
                      <a:r>
                        <a:rPr lang="en-US" sz="2400" baseline="0" dirty="0" smtClean="0"/>
                        <a:t> = 3</a:t>
                      </a:r>
                      <a:endParaRPr lang="en-US" sz="2400" dirty="0" smtClean="0"/>
                    </a:p>
                    <a:p>
                      <a:pPr algn="l"/>
                      <a:r>
                        <a:rPr lang="en-US" sz="2400" dirty="0" smtClean="0"/>
                        <a:t>  </a:t>
                      </a:r>
                    </a:p>
                    <a:p>
                      <a:pPr algn="l"/>
                      <a:endParaRPr lang="en-US" sz="2400" dirty="0" smtClean="0"/>
                    </a:p>
                    <a:p>
                      <a:pPr algn="l"/>
                      <a:r>
                        <a:rPr lang="en-US" sz="1800" dirty="0" smtClean="0"/>
                        <a:t>Understanding</a:t>
                      </a:r>
                      <a:r>
                        <a:rPr lang="en-US" sz="1800" baseline="0" dirty="0" smtClean="0"/>
                        <a:t> of the equal sign critical – determine what must be added to </a:t>
                      </a:r>
                      <a:r>
                        <a:rPr lang="en-US" sz="1800" baseline="0" dirty="0" smtClean="0"/>
                        <a:t>left </a:t>
                      </a:r>
                      <a:r>
                        <a:rPr lang="en-US" sz="1800" baseline="0" dirty="0" smtClean="0"/>
                        <a:t>side in order to make 3  </a:t>
                      </a:r>
                      <a:endParaRPr lang="en-US" sz="1800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5</a:t>
                      </a:r>
                      <a:r>
                        <a:rPr lang="en-US" sz="2400" u="none" baseline="0" dirty="0" smtClean="0"/>
                        <a:t> – 2 =</a:t>
                      </a:r>
                    </a:p>
                    <a:p>
                      <a:pPr algn="ctr"/>
                      <a:r>
                        <a:rPr lang="en-US" sz="2400" u="none" baseline="0" dirty="0" smtClean="0"/>
                        <a:t>2 + __ = 5</a:t>
                      </a:r>
                    </a:p>
                    <a:p>
                      <a:pPr algn="ctr"/>
                      <a:endParaRPr lang="en-US" sz="2400" u="none" baseline="0" dirty="0" smtClean="0"/>
                    </a:p>
                    <a:p>
                      <a:pPr algn="ctr"/>
                      <a:endParaRPr lang="en-US" sz="2400" u="none" baseline="0" dirty="0" smtClean="0"/>
                    </a:p>
                    <a:p>
                      <a:pPr algn="ctr"/>
                      <a:r>
                        <a:rPr lang="en-US" sz="2400" u="none" baseline="0" dirty="0" smtClean="0"/>
                        <a:t>2 + </a:t>
                      </a:r>
                      <a:r>
                        <a:rPr lang="en-US" sz="2400" u="sng" baseline="0" dirty="0" smtClean="0"/>
                        <a:t>3</a:t>
                      </a:r>
                      <a:r>
                        <a:rPr lang="en-US" sz="2400" u="none" baseline="0" dirty="0" smtClean="0"/>
                        <a:t> = 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335" y="1261924"/>
            <a:ext cx="10515600" cy="5404909"/>
          </a:xfrm>
        </p:spPr>
        <p:txBody>
          <a:bodyPr/>
          <a:lstStyle/>
          <a:p>
            <a:r>
              <a:rPr lang="en-US" dirty="0" smtClean="0"/>
              <a:t>Standards that can be addressed with simple instructional changes</a:t>
            </a:r>
          </a:p>
          <a:p>
            <a:pPr lvl="1"/>
            <a:r>
              <a:rPr lang="en-US" dirty="0" smtClean="0"/>
              <a:t>Use of varied strategies and understanding of relation between operations by solving using missing addend problem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828" y="4487235"/>
            <a:ext cx="493321" cy="4466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59" y="4487235"/>
            <a:ext cx="1422399" cy="507059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7779799" y="4351768"/>
            <a:ext cx="110066" cy="270934"/>
            <a:chOff x="4038600" y="5672666"/>
            <a:chExt cx="110066" cy="270934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038600" y="5672666"/>
              <a:ext cx="0" cy="2709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148666" y="5672666"/>
              <a:ext cx="0" cy="2709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8781435" y="4381990"/>
            <a:ext cx="491067" cy="270934"/>
            <a:chOff x="8706092" y="3532717"/>
            <a:chExt cx="491067" cy="270934"/>
          </a:xfrm>
        </p:grpSpPr>
        <p:grpSp>
          <p:nvGrpSpPr>
            <p:cNvPr id="9" name="Group 8"/>
            <p:cNvGrpSpPr/>
            <p:nvPr/>
          </p:nvGrpSpPr>
          <p:grpSpPr>
            <a:xfrm>
              <a:off x="8706092" y="3532717"/>
              <a:ext cx="245533" cy="270934"/>
              <a:chOff x="3911600" y="5274733"/>
              <a:chExt cx="245533" cy="270934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3911600" y="5274733"/>
                <a:ext cx="0" cy="2709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4038600" y="5274733"/>
                <a:ext cx="0" cy="2709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4157133" y="5274733"/>
                <a:ext cx="0" cy="2709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9087093" y="3532717"/>
              <a:ext cx="110066" cy="270934"/>
              <a:chOff x="4038600" y="5672666"/>
              <a:chExt cx="110066" cy="270934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038600" y="5672666"/>
                <a:ext cx="0" cy="2709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148666" y="5672666"/>
                <a:ext cx="0" cy="2709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" name="Group 18"/>
          <p:cNvGrpSpPr/>
          <p:nvPr/>
        </p:nvGrpSpPr>
        <p:grpSpPr>
          <a:xfrm>
            <a:off x="7791854" y="5451395"/>
            <a:ext cx="110066" cy="270934"/>
            <a:chOff x="4038600" y="5672666"/>
            <a:chExt cx="110066" cy="270934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4038600" y="5672666"/>
              <a:ext cx="0" cy="2709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148666" y="5672666"/>
              <a:ext cx="0" cy="2709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8261754" y="5494298"/>
            <a:ext cx="245533" cy="270934"/>
            <a:chOff x="3911600" y="5274733"/>
            <a:chExt cx="245533" cy="270934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3911600" y="5274733"/>
              <a:ext cx="0" cy="270934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038600" y="5274733"/>
              <a:ext cx="0" cy="270934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157133" y="5274733"/>
              <a:ext cx="0" cy="270934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8891501" y="5476226"/>
            <a:ext cx="491067" cy="270934"/>
            <a:chOff x="8706092" y="3532717"/>
            <a:chExt cx="491067" cy="270934"/>
          </a:xfrm>
        </p:grpSpPr>
        <p:grpSp>
          <p:nvGrpSpPr>
            <p:cNvPr id="28" name="Group 27"/>
            <p:cNvGrpSpPr/>
            <p:nvPr/>
          </p:nvGrpSpPr>
          <p:grpSpPr>
            <a:xfrm>
              <a:off x="8706092" y="3532717"/>
              <a:ext cx="245533" cy="270934"/>
              <a:chOff x="3911600" y="5274733"/>
              <a:chExt cx="245533" cy="270934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3911600" y="5274733"/>
                <a:ext cx="0" cy="2709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4038600" y="5274733"/>
                <a:ext cx="0" cy="2709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4157133" y="5274733"/>
                <a:ext cx="0" cy="2709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/>
            <p:cNvGrpSpPr/>
            <p:nvPr/>
          </p:nvGrpSpPr>
          <p:grpSpPr>
            <a:xfrm>
              <a:off x="9087093" y="3532717"/>
              <a:ext cx="110066" cy="270934"/>
              <a:chOff x="4038600" y="5672666"/>
              <a:chExt cx="110066" cy="270934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4038600" y="5672666"/>
                <a:ext cx="0" cy="2709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4148666" y="5672666"/>
                <a:ext cx="0" cy="2709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5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6373" y="5777745"/>
            <a:ext cx="1635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9266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50878</TotalTime>
  <Words>1394</Words>
  <Application>Microsoft Office PowerPoint</Application>
  <PresentationFormat>Widescreen</PresentationFormat>
  <Paragraphs>289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ＭＳ Ｐゴシック</vt:lpstr>
      <vt:lpstr>Arial</vt:lpstr>
      <vt:lpstr>Calibri</vt:lpstr>
      <vt:lpstr>Calibri Light</vt:lpstr>
      <vt:lpstr>Times</vt:lpstr>
      <vt:lpstr>Office Theme</vt:lpstr>
      <vt:lpstr>Implementing Strategic Math Series to Address Current Mathematics Standards</vt:lpstr>
      <vt:lpstr>Overview </vt:lpstr>
      <vt:lpstr>Strategic Math Series</vt:lpstr>
      <vt:lpstr>Methods Used Across Strategic Math Series </vt:lpstr>
      <vt:lpstr>Addition Facts 0 to 9, 10 to 18</vt:lpstr>
      <vt:lpstr>Addition Facts 0 to 9, 10 to 18</vt:lpstr>
      <vt:lpstr>Addition Facts 0 to 9, 10 to 18</vt:lpstr>
      <vt:lpstr>Subtraction Facts 0 to 9, 10 to 18</vt:lpstr>
      <vt:lpstr>Subtraction Facts 0 to 9, 10 to 18</vt:lpstr>
      <vt:lpstr>Subtraction Facts 0 to 9, 10 to 18</vt:lpstr>
      <vt:lpstr>Multiplication Facts 0 to 81</vt:lpstr>
      <vt:lpstr>Division Facts 0 to 81</vt:lpstr>
      <vt:lpstr>Multiplication and Division </vt:lpstr>
      <vt:lpstr>Place Value: Discovering Tens and Ones</vt:lpstr>
      <vt:lpstr>Place Value </vt:lpstr>
      <vt:lpstr>In Summary</vt:lpstr>
    </vt:vector>
  </TitlesOfParts>
  <Company>Auburn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Strategic Math Series to Address Current Mathematics Standards</dc:title>
  <dc:creator>Margaret Flores</dc:creator>
  <cp:lastModifiedBy>Margaret Flores</cp:lastModifiedBy>
  <cp:revision>50</cp:revision>
  <dcterms:created xsi:type="dcterms:W3CDTF">2017-05-31T20:29:14Z</dcterms:created>
  <dcterms:modified xsi:type="dcterms:W3CDTF">2017-07-06T19:58:31Z</dcterms:modified>
</cp:coreProperties>
</file>