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D2427-E275-4F56-AFB6-E261DABFDEFD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72049-C197-4617-A8A9-5C1B8BA6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86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B0FF0-2E52-42CD-979C-799D0600BD7C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2492D-E5D2-41B0-9B55-0BF6CDA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04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8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8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87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6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12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5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7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1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01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Multiplication with Regrouping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2492D-E5D2-41B0-9B55-0BF6CDA0AA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294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8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59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3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9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8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2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7EC0-D8DD-475C-8807-DABF097E3C3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01B05C-CE06-41CD-8DFF-3F30610F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4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925" y="1991387"/>
            <a:ext cx="10778066" cy="2387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993300"/>
                </a:solidFill>
              </a:rPr>
              <a:t>Introduction to a New Intervention for Teaching Multiplication with Regrouping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1867" y="4499505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Margaret M. Flores, </a:t>
            </a:r>
            <a:r>
              <a:rPr lang="en-US" sz="2000" dirty="0" smtClean="0"/>
              <a:t>Ph.D., BCBA-D</a:t>
            </a:r>
          </a:p>
          <a:p>
            <a:pPr algn="ctr"/>
            <a:r>
              <a:rPr lang="en-US" sz="1800" dirty="0" smtClean="0"/>
              <a:t>Auburn University</a:t>
            </a:r>
          </a:p>
          <a:p>
            <a:pPr algn="ctr"/>
            <a:r>
              <a:rPr lang="en-US" dirty="0" smtClean="0"/>
              <a:t>Bradley J. </a:t>
            </a:r>
            <a:r>
              <a:rPr lang="en-US" dirty="0" err="1" smtClean="0"/>
              <a:t>Kaffar</a:t>
            </a:r>
            <a:r>
              <a:rPr lang="en-US" dirty="0" smtClean="0"/>
              <a:t>, </a:t>
            </a:r>
            <a:r>
              <a:rPr lang="en-US" sz="2000" dirty="0" smtClean="0"/>
              <a:t>Ph.D.</a:t>
            </a:r>
          </a:p>
          <a:p>
            <a:pPr algn="ctr"/>
            <a:r>
              <a:rPr lang="en-US" sz="1800" dirty="0" smtClean="0"/>
              <a:t>St. Cloud State University </a:t>
            </a:r>
            <a:endParaRPr lang="en-US" sz="18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243681"/>
            <a:ext cx="2728913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42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57416" cy="1320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993300"/>
                </a:solidFill>
              </a:rPr>
              <a:t>Beginning Abstract Instruction </a:t>
            </a:r>
            <a:r>
              <a:rPr lang="en-US" b="1" dirty="0" smtClean="0">
                <a:solidFill>
                  <a:srgbClr val="993300"/>
                </a:solidFill>
              </a:rPr>
              <a:t>(Lesson 10) </a:t>
            </a:r>
            <a:endParaRPr lang="en-US" sz="40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multiplication word problems and computation problems using RENAME </a:t>
            </a:r>
          </a:p>
          <a:p>
            <a:r>
              <a:rPr lang="en-US" sz="2400" dirty="0" smtClean="0"/>
              <a:t>Examples (Lesson 10):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24307"/>
              </p:ext>
            </p:extLst>
          </p:nvPr>
        </p:nvGraphicFramePr>
        <p:xfrm>
          <a:off x="1647825" y="3360917"/>
          <a:ext cx="5619749" cy="2804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3185"/>
                <a:gridCol w="1288282"/>
                <a:gridCol w="1288282"/>
              </a:tblGrid>
              <a:tr h="1078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35 classes</a:t>
                      </a:r>
                      <a:r>
                        <a:rPr lang="en-US" baseline="0" dirty="0" smtClean="0"/>
                        <a:t> with 25 students in each class. How many students in all?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   35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u="sng" dirty="0" smtClean="0"/>
                        <a:t>x 32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72589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dirty="0" smtClean="0"/>
                    </a:p>
                    <a:p>
                      <a:pPr marL="0" indent="0" algn="ctr">
                        <a:buNone/>
                      </a:pPr>
                      <a:r>
                        <a:rPr lang="en-US" dirty="0" smtClean="0"/>
                        <a:t>    </a:t>
                      </a:r>
                      <a:r>
                        <a:rPr lang="en-US" sz="2800" dirty="0" smtClean="0"/>
                        <a:t>35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2800" u="sng" dirty="0" smtClean="0"/>
                        <a:t>x 25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16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69" y="17727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93300"/>
                </a:solidFill>
              </a:rPr>
              <a:t>FAST RENAME </a:t>
            </a:r>
            <a:r>
              <a:rPr lang="en-US" sz="4000" dirty="0" smtClean="0">
                <a:solidFill>
                  <a:srgbClr val="993300"/>
                </a:solidFill>
              </a:rPr>
              <a:t>Strategy </a:t>
            </a:r>
            <a:endParaRPr lang="en-US" sz="4000" dirty="0">
              <a:solidFill>
                <a:srgbClr val="9933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426" y="1601257"/>
            <a:ext cx="4747068" cy="3304117"/>
          </a:xfrm>
        </p:spPr>
        <p:txBody>
          <a:bodyPr/>
          <a:lstStyle/>
          <a:p>
            <a:r>
              <a:rPr lang="en-US" sz="2000" dirty="0" smtClean="0"/>
              <a:t>Simple generalizable strategy that assists students in thinking about how to solve a word problem</a:t>
            </a:r>
          </a:p>
          <a:p>
            <a:r>
              <a:rPr lang="en-US" sz="2000" dirty="0" smtClean="0"/>
              <a:t>Teach strategy within context of solving different word problems</a:t>
            </a:r>
          </a:p>
          <a:p>
            <a:r>
              <a:rPr lang="en-US" sz="2000" dirty="0" smtClean="0"/>
              <a:t>Students memorize FAST strategy 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03253356"/>
              </p:ext>
            </p:extLst>
          </p:nvPr>
        </p:nvGraphicFramePr>
        <p:xfrm>
          <a:off x="5676900" y="736600"/>
          <a:ext cx="6238875" cy="593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875"/>
              </a:tblGrid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ind what you are solving for.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463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sk yourself, “What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are the parts of the problem?”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/>
                </a:tc>
              </a:tr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et up the numbers.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ie down the sign.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/>
                </a:tc>
              </a:tr>
              <a:tr h="285367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ead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the problem.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3488" marR="63488"/>
                </a:tc>
              </a:tr>
              <a:tr h="61463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</a:t>
                      </a:r>
                      <a:r>
                        <a:rPr lang="en-US" sz="1800" b="1" dirty="0" smtClean="0"/>
                        <a:t>xamine the ones</a:t>
                      </a:r>
                      <a:r>
                        <a:rPr lang="en-US" sz="1800" b="1" baseline="0" dirty="0" smtClean="0"/>
                        <a:t> column: </a:t>
                      </a:r>
                      <a:r>
                        <a:rPr lang="en-US" sz="1800" b="1" dirty="0" smtClean="0"/>
                        <a:t>10 or more, go next door.</a:t>
                      </a:r>
                      <a:endParaRPr lang="en-US" sz="1800" b="1" dirty="0"/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</a:t>
                      </a:r>
                      <a:r>
                        <a:rPr lang="en-US" sz="1800" b="1" dirty="0" smtClean="0"/>
                        <a:t>ote</a:t>
                      </a:r>
                      <a:r>
                        <a:rPr lang="en-US" sz="1800" b="1" baseline="0" dirty="0" smtClean="0"/>
                        <a:t> the ones.</a:t>
                      </a:r>
                      <a:endParaRPr lang="en-US" sz="1800" b="1" dirty="0"/>
                    </a:p>
                  </a:txBody>
                  <a:tcPr marL="63488" marR="63488"/>
                </a:tc>
              </a:tr>
              <a:tr h="61463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</a:t>
                      </a:r>
                      <a:r>
                        <a:rPr lang="en-US" sz="1800" b="1" dirty="0" smtClean="0"/>
                        <a:t>ddress the tens column: 10 or more</a:t>
                      </a:r>
                      <a:r>
                        <a:rPr lang="en-US" sz="1800" b="1" baseline="0" dirty="0" smtClean="0"/>
                        <a:t>, go next door.</a:t>
                      </a:r>
                      <a:endParaRPr lang="en-US" sz="1800" b="1" dirty="0"/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7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</a:t>
                      </a:r>
                      <a:r>
                        <a:rPr lang="en-US" sz="1800" b="1" dirty="0" smtClean="0"/>
                        <a:t>ark the tens.</a:t>
                      </a:r>
                      <a:endParaRPr lang="en-US" sz="1800" b="1" dirty="0"/>
                    </a:p>
                  </a:txBody>
                  <a:tcPr marL="63488" marR="63488"/>
                </a:tc>
              </a:tr>
              <a:tr h="61463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</a:t>
                      </a:r>
                      <a:r>
                        <a:rPr lang="en-US" sz="1800" b="1" dirty="0" smtClean="0"/>
                        <a:t>xamine the</a:t>
                      </a:r>
                      <a:r>
                        <a:rPr lang="en-US" sz="1800" b="1" baseline="0" dirty="0" smtClean="0"/>
                        <a:t> columns</a:t>
                      </a:r>
                      <a:r>
                        <a:rPr lang="en-US" sz="1800" b="1" dirty="0" smtClean="0"/>
                        <a:t>, begin again, or add</a:t>
                      </a:r>
                      <a:r>
                        <a:rPr lang="en-US" sz="1800" b="1" baseline="0" dirty="0" smtClean="0"/>
                        <a:t> and check.</a:t>
                      </a:r>
                      <a:endParaRPr lang="en-US" sz="1800" b="1" dirty="0"/>
                    </a:p>
                  </a:txBody>
                  <a:tcPr marL="63488" marR="6348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30" y="5734049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60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25108"/>
            <a:ext cx="11668125" cy="1168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Abstract Instruction, Fluency, Differentiation </a:t>
            </a:r>
            <a:r>
              <a:rPr lang="en-US" b="1" dirty="0">
                <a:solidFill>
                  <a:srgbClr val="993300"/>
                </a:solidFill>
              </a:rPr>
              <a:t>B</a:t>
            </a:r>
            <a:r>
              <a:rPr lang="en-US" b="1" dirty="0" smtClean="0">
                <a:solidFill>
                  <a:srgbClr val="993300"/>
                </a:solidFill>
              </a:rPr>
              <a:t>etween Operations in Word Problems </a:t>
            </a:r>
            <a:r>
              <a:rPr lang="en-US" sz="3200" b="1" dirty="0" smtClean="0">
                <a:solidFill>
                  <a:srgbClr val="993300"/>
                </a:solidFill>
              </a:rPr>
              <a:t>(Lessons 12-18) </a:t>
            </a:r>
            <a:endParaRPr lang="en-US" sz="32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435100"/>
            <a:ext cx="10515600" cy="2832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word problems that require addition, subtraction, or multiplication with regrouping</a:t>
            </a:r>
          </a:p>
          <a:p>
            <a:r>
              <a:rPr lang="en-US" sz="2400" dirty="0" smtClean="0"/>
              <a:t>Solve computation problems using multiplication with regrouping </a:t>
            </a:r>
          </a:p>
          <a:p>
            <a:r>
              <a:rPr lang="en-US" sz="2400" dirty="0" smtClean="0"/>
              <a:t>Teacher modeling and guidance faded until all items are independent practice in lessons 16-18</a:t>
            </a:r>
          </a:p>
          <a:p>
            <a:r>
              <a:rPr lang="en-US" sz="2400" dirty="0" smtClean="0"/>
              <a:t>Examples (Lesson 14)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9068"/>
              </p:ext>
            </p:extLst>
          </p:nvPr>
        </p:nvGraphicFramePr>
        <p:xfrm>
          <a:off x="1085847" y="4350384"/>
          <a:ext cx="10182228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4126"/>
                <a:gridCol w="2340068"/>
                <a:gridCol w="2804476"/>
                <a:gridCol w="558568"/>
                <a:gridCol w="1954990"/>
              </a:tblGrid>
              <a:tr h="201162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There are 14 boys in the class and 17 girls in the class. How many students are in the class?</a:t>
                      </a:r>
                    </a:p>
                    <a:p>
                      <a:r>
                        <a:rPr lang="en-US" sz="1800" kern="1200" dirty="0" smtClean="0">
                          <a:effectLst/>
                        </a:rPr>
                        <a:t>Write and solve.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There are 12 football teams and each team has 36 players. How many players in all? Write and solve.</a:t>
                      </a:r>
                      <a:endParaRPr lang="en-US" dirty="0" smtClean="0"/>
                    </a:p>
                    <a:p>
                      <a:pPr marL="0" indent="0" algn="ctr">
                        <a:buNone/>
                      </a:pP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There are 42 students on soccer teams. There are 56 students on hockey teams. How many more students are on hockey teams?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 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54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10515600" cy="7302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Fluency</a:t>
            </a:r>
            <a:endParaRPr lang="en-US" sz="48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96950"/>
            <a:ext cx="11001375" cy="55181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Regrouping Rate Assessments: administer after students complete lesson 12</a:t>
            </a:r>
          </a:p>
          <a:p>
            <a:pPr lvl="1"/>
            <a:r>
              <a:rPr lang="en-US" sz="2000" dirty="0" smtClean="0"/>
              <a:t>3 versions (A, B, C), administer by rotating versions across lessons</a:t>
            </a:r>
          </a:p>
          <a:p>
            <a:pPr lvl="1"/>
            <a:r>
              <a:rPr lang="en-US" sz="2000" dirty="0" smtClean="0"/>
              <a:t>2-minute timed multiplication with regrouping assessment 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 assess retention from previous session, </a:t>
            </a:r>
            <a:r>
              <a:rPr lang="en-US" sz="2000" dirty="0"/>
              <a:t>a</a:t>
            </a:r>
            <a:r>
              <a:rPr lang="en-US" sz="2000" dirty="0" smtClean="0"/>
              <a:t>dminister before lessons </a:t>
            </a:r>
          </a:p>
          <a:p>
            <a:pPr lvl="1"/>
            <a:r>
              <a:rPr lang="en-US" sz="2000" dirty="0" smtClean="0"/>
              <a:t>Fluency defined as 30 correct digits written </a:t>
            </a:r>
          </a:p>
          <a:p>
            <a:pPr lvl="2"/>
            <a:r>
              <a:rPr lang="en-US" sz="1800" dirty="0" smtClean="0"/>
              <a:t>What is a correct digit?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9611"/>
              </p:ext>
            </p:extLst>
          </p:nvPr>
        </p:nvGraphicFramePr>
        <p:xfrm>
          <a:off x="2041525" y="3784600"/>
          <a:ext cx="7245349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855"/>
                <a:gridCol w="351855"/>
                <a:gridCol w="376988"/>
                <a:gridCol w="387759"/>
                <a:gridCol w="2037234"/>
                <a:gridCol w="577364"/>
                <a:gridCol w="3162294"/>
              </a:tblGrid>
              <a:tr h="37084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 correct digits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6600" dirty="0" smtClean="0"/>
                        <a:t>}</a:t>
                      </a:r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 correct digits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correct digits total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 correct digits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(crutch numbers not counted)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76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Practice Games</a:t>
            </a:r>
            <a:endParaRPr lang="en-US" sz="48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57325"/>
            <a:ext cx="9676341" cy="45840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Beginning with Lesson 17, the last lesson activity is “Game Practice”</a:t>
            </a:r>
          </a:p>
          <a:p>
            <a:pPr lvl="1"/>
            <a:r>
              <a:rPr lang="en-US" sz="2800" dirty="0" smtClean="0"/>
              <a:t>supplemental practice in which students compete with each other in solving computation problems </a:t>
            </a:r>
          </a:p>
          <a:p>
            <a:pPr lvl="2"/>
            <a:r>
              <a:rPr lang="en-US" sz="2400" b="1" u="sng" dirty="0" smtClean="0"/>
              <a:t>Example</a:t>
            </a:r>
            <a:r>
              <a:rPr lang="en-US" sz="2400" b="1" dirty="0" smtClean="0"/>
              <a:t>  </a:t>
            </a:r>
            <a:r>
              <a:rPr lang="en-US" sz="2400" dirty="0" smtClean="0"/>
              <a:t>Object of game is to be first to complete problems correctly; use dice to determine how many problems are completed within a student’s turn</a:t>
            </a:r>
          </a:p>
          <a:p>
            <a:pPr lvl="3"/>
            <a:r>
              <a:rPr lang="en-US" sz="2000" dirty="0" smtClean="0"/>
              <a:t>Roll numbers 1-5, complete one problem </a:t>
            </a:r>
          </a:p>
          <a:p>
            <a:pPr lvl="3"/>
            <a:r>
              <a:rPr lang="en-US" sz="2000" dirty="0" smtClean="0"/>
              <a:t>Roll double sixes, can complete 2 problems</a:t>
            </a:r>
          </a:p>
          <a:p>
            <a:pPr lvl="3"/>
            <a:r>
              <a:rPr lang="en-US" sz="2000" dirty="0" smtClean="0"/>
              <a:t>Roll one six, lose turn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65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Intervention Summary</a:t>
            </a:r>
            <a:endParaRPr lang="en-US" sz="48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76375"/>
            <a:ext cx="10819341" cy="4564987"/>
          </a:xfrm>
        </p:spPr>
        <p:txBody>
          <a:bodyPr/>
          <a:lstStyle/>
          <a:p>
            <a:r>
              <a:rPr lang="en-US" sz="2800" dirty="0" smtClean="0"/>
              <a:t>18 lessons that teach multiplication using standard algorithm </a:t>
            </a:r>
          </a:p>
          <a:p>
            <a:r>
              <a:rPr lang="en-US" sz="2800" dirty="0" smtClean="0"/>
              <a:t>Emphasis on understanding the operation and its application to real-life situations </a:t>
            </a:r>
          </a:p>
          <a:p>
            <a:r>
              <a:rPr lang="en-US" sz="2800" dirty="0" smtClean="0"/>
              <a:t>Lesson sequence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45958"/>
              </p:ext>
            </p:extLst>
          </p:nvPr>
        </p:nvGraphicFramePr>
        <p:xfrm>
          <a:off x="962020" y="4001294"/>
          <a:ext cx="10391780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0752"/>
                <a:gridCol w="609600"/>
                <a:gridCol w="1924053"/>
                <a:gridCol w="647697"/>
                <a:gridCol w="1571625"/>
                <a:gridCol w="647700"/>
                <a:gridCol w="2800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Concrete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Representational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Abstract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solving using base-ten blocks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&gt;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solving using drawings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&gt;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solving using numbers only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&gt;</a:t>
                      </a:r>
                      <a:endParaRPr lang="en-US" sz="6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 fluency and discrimination between operations within word problems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1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3342"/>
          </a:xfrm>
        </p:spPr>
        <p:txBody>
          <a:bodyPr/>
          <a:lstStyle/>
          <a:p>
            <a:r>
              <a:rPr lang="en-US" b="1" dirty="0" smtClean="0">
                <a:solidFill>
                  <a:srgbClr val="993300"/>
                </a:solidFill>
              </a:rPr>
              <a:t>Purpose of the Intervention Program </a:t>
            </a: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333"/>
            <a:ext cx="10515600" cy="499163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each </a:t>
            </a:r>
            <a:r>
              <a:rPr lang="en-US" sz="2400" dirty="0"/>
              <a:t>the standard algorithm for multiplication with regrouping using the Concrete-Representational-Abstract (C-R-A) </a:t>
            </a:r>
            <a:r>
              <a:rPr lang="en-US" sz="2400" dirty="0" smtClean="0"/>
              <a:t>sequence</a:t>
            </a:r>
          </a:p>
          <a:p>
            <a:pPr lvl="1"/>
            <a:r>
              <a:rPr lang="en-US" sz="2000" dirty="0" smtClean="0"/>
              <a:t>emphasis </a:t>
            </a:r>
            <a:r>
              <a:rPr lang="en-US" sz="2000" dirty="0"/>
              <a:t>on the mathematical practices infused throughout the Numbers and Operations </a:t>
            </a:r>
            <a:r>
              <a:rPr lang="en-US" sz="2000" dirty="0" smtClean="0"/>
              <a:t>mathematics standards </a:t>
            </a:r>
            <a:r>
              <a:rPr lang="en-US" sz="2000" dirty="0"/>
              <a:t>in most </a:t>
            </a:r>
            <a:r>
              <a:rPr lang="en-US" sz="2000" dirty="0" smtClean="0"/>
              <a:t>states 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uild </a:t>
            </a:r>
            <a:r>
              <a:rPr lang="en-US" sz="2400" dirty="0"/>
              <a:t>students’ sense of numbers and understanding of the multiplication </a:t>
            </a:r>
            <a:r>
              <a:rPr lang="en-US" sz="2400" dirty="0" smtClean="0"/>
              <a:t>operation </a:t>
            </a:r>
          </a:p>
          <a:p>
            <a:r>
              <a:rPr lang="en-US" sz="2400" dirty="0" smtClean="0"/>
              <a:t>Build students’ understanding of the </a:t>
            </a:r>
            <a:r>
              <a:rPr lang="en-US" sz="2400" dirty="0"/>
              <a:t>operation in the context of real-life </a:t>
            </a:r>
            <a:r>
              <a:rPr lang="en-US" sz="2400" dirty="0" smtClean="0"/>
              <a:t>situations 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lesson presents computation problems with </a:t>
            </a:r>
            <a:r>
              <a:rPr lang="en-US" sz="2000" dirty="0" smtClean="0"/>
              <a:t>words, laying foundation for word problems</a:t>
            </a:r>
          </a:p>
          <a:p>
            <a:pPr lvl="1"/>
            <a:r>
              <a:rPr lang="en-US" sz="2000" dirty="0" smtClean="0"/>
              <a:t>After mastery of multiplication with regrouping, students differentiate between </a:t>
            </a:r>
            <a:r>
              <a:rPr lang="en-US" sz="2000" dirty="0"/>
              <a:t>addition, subtraction, and multiplication </a:t>
            </a:r>
            <a:r>
              <a:rPr lang="en-US" sz="2000" dirty="0" smtClean="0"/>
              <a:t>within word problems </a:t>
            </a:r>
            <a:endParaRPr lang="en-US" sz="2000" dirty="0"/>
          </a:p>
          <a:p>
            <a:pPr lvl="2"/>
            <a:r>
              <a:rPr lang="en-US" sz="1800" dirty="0" smtClean="0"/>
              <a:t>allows </a:t>
            </a:r>
            <a:r>
              <a:rPr lang="en-US" sz="1800" dirty="0"/>
              <a:t>students to engage in mathematical </a:t>
            </a:r>
            <a:r>
              <a:rPr lang="en-US" sz="1800" dirty="0" smtClean="0"/>
              <a:t>practices 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03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93300"/>
                </a:solidFill>
              </a:rPr>
              <a:t>The intervention is for students who demonstrate the following</a:t>
            </a:r>
            <a:endParaRPr lang="en-US" sz="40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476625"/>
            <a:ext cx="11525250" cy="3038475"/>
          </a:xfrm>
        </p:spPr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onsistent error patterns when solving multiplication with regrouping problems 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ack of number sense </a:t>
            </a:r>
          </a:p>
          <a:p>
            <a:pPr lvl="1"/>
            <a:r>
              <a:rPr lang="en-US" sz="2000" dirty="0" smtClean="0"/>
              <a:t>multi-digit </a:t>
            </a:r>
            <a:r>
              <a:rPr lang="en-US" sz="2000" dirty="0"/>
              <a:t>numbers are not just separate numerals, but each one has a different value (</a:t>
            </a:r>
            <a:r>
              <a:rPr lang="en-US" sz="2000" dirty="0" smtClean="0"/>
              <a:t>42 </a:t>
            </a:r>
            <a:r>
              <a:rPr lang="en-US" sz="2000" dirty="0"/>
              <a:t>is 4 tens and 2 ones rather than a 4 and 2</a:t>
            </a:r>
            <a:r>
              <a:rPr lang="en-US" sz="2000" dirty="0" smtClean="0"/>
              <a:t>) </a:t>
            </a:r>
          </a:p>
          <a:p>
            <a:r>
              <a:rPr lang="en-US" sz="2400" dirty="0" smtClean="0"/>
              <a:t>Students attempt to </a:t>
            </a:r>
            <a:r>
              <a:rPr lang="en-US" sz="2400" dirty="0"/>
              <a:t>memorize steps </a:t>
            </a:r>
            <a:r>
              <a:rPr lang="en-US" sz="2400" dirty="0" smtClean="0"/>
              <a:t>within </a:t>
            </a:r>
            <a:r>
              <a:rPr lang="en-US" sz="2400" dirty="0"/>
              <a:t>the algorithm without a sense of </a:t>
            </a:r>
            <a:r>
              <a:rPr lang="en-US" sz="2400" dirty="0" smtClean="0"/>
              <a:t>numbers or understanding meaning of the operation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313" y="5940955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56844"/>
              </p:ext>
            </p:extLst>
          </p:nvPr>
        </p:nvGraphicFramePr>
        <p:xfrm>
          <a:off x="2395537" y="1588691"/>
          <a:ext cx="7978777" cy="1851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800"/>
                <a:gridCol w="407024"/>
                <a:gridCol w="647197"/>
                <a:gridCol w="488792"/>
                <a:gridCol w="488792"/>
                <a:gridCol w="330387"/>
                <a:gridCol w="565733"/>
                <a:gridCol w="407326"/>
                <a:gridCol w="407326"/>
                <a:gridCol w="407326"/>
                <a:gridCol w="520254"/>
                <a:gridCol w="299830"/>
                <a:gridCol w="487889"/>
                <a:gridCol w="326767"/>
                <a:gridCol w="509642"/>
                <a:gridCol w="289503"/>
                <a:gridCol w="488008"/>
                <a:gridCol w="504181"/>
              </a:tblGrid>
              <a:tr h="3799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  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4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lang="en-US" sz="160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x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75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en-US" sz="1600" baseline="0" dirty="0" smtClean="0">
                          <a:effectLst/>
                        </a:rPr>
                        <a:t>  </a:t>
                      </a:r>
                      <a:r>
                        <a:rPr lang="en-US" sz="1600" dirty="0" smtClean="0">
                          <a:effectLst/>
                        </a:rPr>
                        <a:t>6   </a:t>
                      </a:r>
                      <a:r>
                        <a:rPr lang="en-US" sz="1600" dirty="0">
                          <a:effectLst/>
                        </a:rPr>
                        <a:t>1 </a:t>
                      </a: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en-US" sz="1600" dirty="0" smtClean="0">
                          <a:effectLst/>
                        </a:rPr>
                        <a:t> 2   2   4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2   4   8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35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94773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Pre-requisite Skills </a:t>
            </a:r>
            <a:endParaRPr lang="en-US" sz="48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Autofit/>
          </a:bodyPr>
          <a:lstStyle/>
          <a:p>
            <a:r>
              <a:rPr lang="en-US" sz="2400" dirty="0" smtClean="0"/>
              <a:t>Mastery of </a:t>
            </a:r>
            <a:r>
              <a:rPr lang="en-US" sz="2400" dirty="0"/>
              <a:t>basic multiplication facts (zero through five) </a:t>
            </a:r>
            <a:endParaRPr lang="en-US" sz="2400" dirty="0" smtClean="0"/>
          </a:p>
          <a:p>
            <a:pPr lvl="1"/>
            <a:r>
              <a:rPr lang="en-US" sz="2000" dirty="0" smtClean="0"/>
              <a:t>problems in manual intentionally developed so that students who have not mastered facts involving larger numbers can be successful (e.g., 8x7 or 6x9)</a:t>
            </a:r>
          </a:p>
          <a:p>
            <a:pPr lvl="1"/>
            <a:r>
              <a:rPr lang="en-US" sz="2000" dirty="0" smtClean="0"/>
              <a:t>Mastery of addition </a:t>
            </a:r>
            <a:r>
              <a:rPr lang="en-US" sz="2000" dirty="0"/>
              <a:t>and subtraction involving </a:t>
            </a:r>
            <a:r>
              <a:rPr lang="en-US" sz="2000" dirty="0" smtClean="0"/>
              <a:t>regrouping </a:t>
            </a:r>
          </a:p>
          <a:p>
            <a:r>
              <a:rPr lang="en-US" sz="2400" dirty="0" smtClean="0"/>
              <a:t>Field-testing </a:t>
            </a:r>
            <a:r>
              <a:rPr lang="en-US" sz="2400" dirty="0"/>
              <a:t>has shown that deficits in these areas will significantly interfere with student </a:t>
            </a:r>
            <a:r>
              <a:rPr lang="en-US" sz="2400" dirty="0" smtClean="0"/>
              <a:t>learning</a:t>
            </a:r>
            <a:endParaRPr lang="en-US" sz="2400" dirty="0"/>
          </a:p>
          <a:p>
            <a:r>
              <a:rPr lang="en-US" sz="2400" dirty="0" smtClean="0"/>
              <a:t>Manuals </a:t>
            </a:r>
            <a:r>
              <a:rPr lang="en-US" sz="2400" dirty="0"/>
              <a:t>within the Strategic Math Series can be used to </a:t>
            </a:r>
            <a:r>
              <a:rPr lang="en-US" sz="2400" dirty="0" smtClean="0"/>
              <a:t>remediate</a:t>
            </a:r>
          </a:p>
          <a:p>
            <a:pPr lvl="1"/>
            <a:r>
              <a:rPr lang="en-US" sz="2000" i="1" dirty="0" smtClean="0"/>
              <a:t>Multiplication </a:t>
            </a:r>
            <a:r>
              <a:rPr lang="en-US" sz="2000" i="1" dirty="0"/>
              <a:t>Facts</a:t>
            </a:r>
            <a:r>
              <a:rPr lang="en-US" sz="2000" dirty="0"/>
              <a:t> </a:t>
            </a:r>
            <a:r>
              <a:rPr lang="en-US" sz="2000" dirty="0" smtClean="0"/>
              <a:t>0 to 81 (Miller </a:t>
            </a:r>
            <a:r>
              <a:rPr lang="en-US" sz="2000" dirty="0"/>
              <a:t>&amp; Mercer, </a:t>
            </a:r>
            <a:r>
              <a:rPr lang="en-US" sz="2000" dirty="0" smtClean="0"/>
              <a:t>1993)</a:t>
            </a:r>
          </a:p>
          <a:p>
            <a:pPr lvl="1"/>
            <a:r>
              <a:rPr lang="en-US" sz="2000" i="1" dirty="0" smtClean="0"/>
              <a:t>Addition </a:t>
            </a:r>
            <a:r>
              <a:rPr lang="en-US" sz="2000" i="1" dirty="0"/>
              <a:t>W</a:t>
            </a:r>
            <a:r>
              <a:rPr lang="en-US" sz="2000" i="1" dirty="0" smtClean="0"/>
              <a:t>ith </a:t>
            </a:r>
            <a:r>
              <a:rPr lang="en-US" sz="2000" i="1" dirty="0"/>
              <a:t>Regrouping</a:t>
            </a:r>
            <a:r>
              <a:rPr lang="en-US" sz="2000" dirty="0"/>
              <a:t> (Miller, Kaffar, &amp; Mercer, </a:t>
            </a:r>
            <a:r>
              <a:rPr lang="en-US" sz="2000" dirty="0" smtClean="0"/>
              <a:t>2011)</a:t>
            </a:r>
          </a:p>
          <a:p>
            <a:pPr lvl="1"/>
            <a:r>
              <a:rPr lang="en-US" sz="2000" i="1" dirty="0" smtClean="0"/>
              <a:t>Subtraction </a:t>
            </a:r>
            <a:r>
              <a:rPr lang="en-US" sz="2000" i="1" dirty="0"/>
              <a:t>W</a:t>
            </a:r>
            <a:r>
              <a:rPr lang="en-US" sz="2000" i="1" dirty="0" smtClean="0"/>
              <a:t>ith </a:t>
            </a:r>
            <a:r>
              <a:rPr lang="en-US" sz="2000" i="1" dirty="0"/>
              <a:t>Regrouping </a:t>
            </a:r>
            <a:r>
              <a:rPr lang="en-US" sz="2000" dirty="0"/>
              <a:t>(Miller, Kaffar, &amp; Mercer, 2011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9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Field Testing </a:t>
            </a: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5214938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in public elementary </a:t>
            </a:r>
            <a:r>
              <a:rPr lang="en-US" sz="2400" dirty="0"/>
              <a:t>and middle </a:t>
            </a:r>
            <a:r>
              <a:rPr lang="en-US" sz="2400" dirty="0" smtClean="0"/>
              <a:t>schools </a:t>
            </a:r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with disabilities </a:t>
            </a:r>
            <a:endParaRPr lang="en-US" sz="2000" dirty="0" smtClean="0"/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at-risk for failure who received the intervention within </a:t>
            </a:r>
            <a:r>
              <a:rPr lang="en-US" sz="2000" dirty="0" err="1" smtClean="0"/>
              <a:t>RtI</a:t>
            </a:r>
            <a:r>
              <a:rPr lang="en-US" sz="2000" dirty="0" smtClean="0"/>
              <a:t> model </a:t>
            </a:r>
          </a:p>
          <a:p>
            <a:r>
              <a:rPr lang="en-US" sz="2400" dirty="0" smtClean="0"/>
              <a:t>Three studies conducted </a:t>
            </a:r>
            <a:r>
              <a:rPr lang="en-US" sz="2400" dirty="0"/>
              <a:t>using single case designs (Flores, Hinton, &amp; Strozier, 2014; Flores, Schweck, Hinton, </a:t>
            </a:r>
            <a:r>
              <a:rPr lang="en-US" sz="2400" dirty="0" smtClean="0"/>
              <a:t>2014; </a:t>
            </a:r>
            <a:r>
              <a:rPr lang="en-US" sz="2400" dirty="0"/>
              <a:t>Flores &amp; Hinton, in press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Two with larger </a:t>
            </a:r>
            <a:r>
              <a:rPr lang="en-US" sz="2400" dirty="0"/>
              <a:t>groups of students and the results were analyzed using statistical </a:t>
            </a:r>
            <a:r>
              <a:rPr lang="en-US" sz="2400" dirty="0" smtClean="0"/>
              <a:t>methods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ompared </a:t>
            </a:r>
            <a:r>
              <a:rPr lang="en-US" sz="2000" i="1" dirty="0"/>
              <a:t>Multiplication With Regrouping</a:t>
            </a:r>
            <a:r>
              <a:rPr lang="en-US" sz="2000" dirty="0"/>
              <a:t> with a Direct Instruction intervention program </a:t>
            </a:r>
            <a:r>
              <a:rPr lang="en-US" sz="2000" dirty="0" smtClean="0"/>
              <a:t>(Flores </a:t>
            </a:r>
            <a:r>
              <a:rPr lang="en-US" sz="2000" dirty="0"/>
              <a:t>&amp; </a:t>
            </a:r>
            <a:r>
              <a:rPr lang="en-US" sz="2000" dirty="0" err="1"/>
              <a:t>Kaffar</a:t>
            </a:r>
            <a:r>
              <a:rPr lang="en-US" sz="2000" dirty="0"/>
              <a:t>, under review). </a:t>
            </a:r>
            <a:endParaRPr lang="en-US" sz="2000" dirty="0" smtClean="0"/>
          </a:p>
          <a:p>
            <a:pPr lvl="1"/>
            <a:r>
              <a:rPr lang="en-US" sz="2000" dirty="0" smtClean="0"/>
              <a:t>One group, pre-test and post test (Flores &amp; Franklin, 2014)</a:t>
            </a:r>
            <a:endParaRPr lang="en-US" sz="20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56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46050"/>
            <a:ext cx="10515600" cy="7969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Instructional Sequence </a:t>
            </a:r>
            <a:endParaRPr lang="en-US" sz="4800" b="1" dirty="0">
              <a:solidFill>
                <a:srgbClr val="9933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657923"/>
              </p:ext>
            </p:extLst>
          </p:nvPr>
        </p:nvGraphicFramePr>
        <p:xfrm>
          <a:off x="514349" y="801784"/>
          <a:ext cx="11210926" cy="609081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971551"/>
                <a:gridCol w="6086475"/>
                <a:gridCol w="1628775"/>
                <a:gridCol w="2524125"/>
              </a:tblGrid>
              <a:tr h="476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Phase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Purpose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Lessons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Mastery Criteria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238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Pretest and  Commitment with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Learning</a:t>
                      </a:r>
                      <a:r>
                        <a:rPr lang="en-US" sz="2000" baseline="0" dirty="0" smtClean="0">
                          <a:effectLst/>
                        </a:rPr>
                        <a:t> Contract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Pretest Lesson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715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Teach </a:t>
                      </a:r>
                      <a:r>
                        <a:rPr lang="en-US" sz="2000" dirty="0">
                          <a:effectLst/>
                        </a:rPr>
                        <a:t>multiplication with regrouping at the concrete level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Lessons 1-4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2/2 </a:t>
                      </a:r>
                      <a:r>
                        <a:rPr lang="en-US" sz="1600" dirty="0" err="1" smtClean="0">
                          <a:effectLst/>
                        </a:rPr>
                        <a:t>ind.</a:t>
                      </a:r>
                      <a:r>
                        <a:rPr lang="en-US" sz="1600" dirty="0" smtClean="0">
                          <a:effectLst/>
                        </a:rPr>
                        <a:t> practice </a:t>
                      </a:r>
                      <a:r>
                        <a:rPr lang="en-US" sz="1600" dirty="0">
                          <a:effectLst/>
                        </a:rPr>
                        <a:t>items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715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 multiplication with regrouping at the representational level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Lessons 5-8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 2/2 </a:t>
                      </a:r>
                      <a:r>
                        <a:rPr lang="en-US" sz="1600" dirty="0" err="1" smtClean="0">
                          <a:effectLst/>
                        </a:rPr>
                        <a:t>ind.</a:t>
                      </a:r>
                      <a:r>
                        <a:rPr lang="en-US" sz="1600" dirty="0" smtClean="0">
                          <a:effectLst/>
                        </a:rPr>
                        <a:t> practice </a:t>
                      </a:r>
                      <a:r>
                        <a:rPr lang="en-US" sz="1600" dirty="0">
                          <a:effectLst/>
                        </a:rPr>
                        <a:t>items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476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 RENAME </a:t>
                      </a:r>
                      <a:r>
                        <a:rPr lang="en-US" sz="2000" dirty="0" smtClean="0">
                          <a:effectLst/>
                        </a:rPr>
                        <a:t>Strategy </a:t>
                      </a:r>
                      <a:r>
                        <a:rPr lang="en-US" sz="2000" dirty="0">
                          <a:effectLst/>
                        </a:rPr>
                        <a:t>applied to multiplication with regrouping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 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 accuracy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715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 multiplication with regrouping at the abstract level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 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80% 4/5 </a:t>
                      </a:r>
                      <a:r>
                        <a:rPr lang="en-US" sz="1600" dirty="0" err="1" smtClean="0">
                          <a:effectLst/>
                        </a:rPr>
                        <a:t>ind.</a:t>
                      </a:r>
                      <a:r>
                        <a:rPr lang="en-US" sz="1600" dirty="0" smtClean="0">
                          <a:effectLst/>
                        </a:rPr>
                        <a:t> practice </a:t>
                      </a:r>
                      <a:r>
                        <a:rPr lang="en-US" sz="1600" dirty="0">
                          <a:effectLst/>
                        </a:rPr>
                        <a:t>items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476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 FAST RENAME </a:t>
                      </a:r>
                      <a:r>
                        <a:rPr lang="en-US" sz="2000" dirty="0" smtClean="0">
                          <a:effectLst/>
                        </a:rPr>
                        <a:t>Strategy </a:t>
                      </a:r>
                      <a:r>
                        <a:rPr lang="en-US" sz="2000" dirty="0">
                          <a:effectLst/>
                        </a:rPr>
                        <a:t>for solving word problems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 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 accuracy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71516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Teach </a:t>
                      </a:r>
                      <a:r>
                        <a:rPr lang="en-US" sz="2000" dirty="0">
                          <a:effectLst/>
                        </a:rPr>
                        <a:t>computation and problem solving at the abstract level, differentiating between operations within word problems. Teacher guidance fades.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Lessons 12-15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85%  6/7 </a:t>
                      </a:r>
                      <a:r>
                        <a:rPr lang="en-US" sz="1600" dirty="0" err="1" smtClean="0">
                          <a:effectLst/>
                        </a:rPr>
                        <a:t>ind.</a:t>
                      </a:r>
                      <a:r>
                        <a:rPr lang="en-US" sz="1600" dirty="0" smtClean="0">
                          <a:effectLst/>
                        </a:rPr>
                        <a:t> practice </a:t>
                      </a:r>
                      <a:r>
                        <a:rPr lang="en-US" sz="1600" dirty="0">
                          <a:effectLst/>
                        </a:rPr>
                        <a:t>items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39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Lessons 16-18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87% 7/8 </a:t>
                      </a:r>
                      <a:r>
                        <a:rPr lang="en-US" sz="1600" dirty="0" err="1" smtClean="0">
                          <a:effectLst/>
                        </a:rPr>
                        <a:t>ind.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practice items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4399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Post-test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Post-test Lesson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692" marR="6169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229" y="202669"/>
            <a:ext cx="10895541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93300"/>
                </a:solidFill>
              </a:rPr>
              <a:t>Concrete Level Instruction (Lessons 1-4)</a:t>
            </a:r>
            <a:endParaRPr lang="en-US" sz="40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968375"/>
            <a:ext cx="10987089" cy="23897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Teach multiplication with regrouping using base-ten blocks </a:t>
            </a:r>
          </a:p>
          <a:p>
            <a:r>
              <a:rPr lang="en-US" sz="2400" dirty="0" smtClean="0"/>
              <a:t>Materials: multiplication mat, base-ten blocks, learning sheets</a:t>
            </a:r>
          </a:p>
          <a:p>
            <a:r>
              <a:rPr lang="en-US" sz="2400" dirty="0" smtClean="0"/>
              <a:t>Problems presented using words, translated into multiplication problems, problem solved using base-ten blocks and mat</a:t>
            </a:r>
          </a:p>
          <a:p>
            <a:r>
              <a:rPr lang="en-US" sz="2400" dirty="0" smtClean="0"/>
              <a:t>Examples (Lesson 3):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675"/>
              </p:ext>
            </p:extLst>
          </p:nvPr>
        </p:nvGraphicFramePr>
        <p:xfrm>
          <a:off x="1677988" y="3481916"/>
          <a:ext cx="851217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583"/>
                <a:gridCol w="4455592"/>
              </a:tblGrid>
              <a:tr h="1078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There are 15 bags of candy and 24 candies in each bag. How many pieces of candy all together?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There are 23 students and each completes 24 assignments each week. How many assignments were completed?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589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__ groups of __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__ x __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   15</a:t>
                      </a:r>
                    </a:p>
                    <a:p>
                      <a:pPr marL="0" indent="0">
                        <a:buNone/>
                      </a:pPr>
                      <a:r>
                        <a:rPr lang="en-US" u="sng" dirty="0" smtClean="0"/>
                        <a:t>x 24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__ groups of __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__ x __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   23</a:t>
                      </a:r>
                    </a:p>
                    <a:p>
                      <a:pPr marL="0" indent="0">
                        <a:buNone/>
                      </a:pPr>
                      <a:r>
                        <a:rPr lang="en-US" u="sng" dirty="0" smtClean="0"/>
                        <a:t>x 24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4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00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433" y="276225"/>
            <a:ext cx="10761133" cy="80645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Representational Level </a:t>
            </a:r>
            <a:r>
              <a:rPr lang="en-US" b="1" smtClean="0">
                <a:solidFill>
                  <a:srgbClr val="993300"/>
                </a:solidFill>
              </a:rPr>
              <a:t>Instruction (Lessons </a:t>
            </a:r>
            <a:r>
              <a:rPr lang="en-US" b="1" dirty="0" smtClean="0">
                <a:solidFill>
                  <a:srgbClr val="993300"/>
                </a:solidFill>
              </a:rPr>
              <a:t>5-8)</a:t>
            </a:r>
            <a:endParaRPr lang="en-US" sz="40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2675"/>
            <a:ext cx="10515600" cy="2408766"/>
          </a:xfrm>
        </p:spPr>
        <p:txBody>
          <a:bodyPr/>
          <a:lstStyle/>
          <a:p>
            <a:r>
              <a:rPr lang="en-US" sz="2400" dirty="0" smtClean="0"/>
              <a:t>Teach multiplication with regrouping using drawings</a:t>
            </a:r>
          </a:p>
          <a:p>
            <a:r>
              <a:rPr lang="en-US" sz="2400" dirty="0" smtClean="0"/>
              <a:t>Materials: learning sheets that include multiplication table</a:t>
            </a:r>
          </a:p>
          <a:p>
            <a:r>
              <a:rPr lang="en-US" sz="2400" dirty="0" smtClean="0"/>
              <a:t>Problems presented using words, no prompts for translation, problem solved using drawings</a:t>
            </a:r>
          </a:p>
          <a:p>
            <a:r>
              <a:rPr lang="en-US" sz="2400" dirty="0" smtClean="0"/>
              <a:t>Example (Lesson 7):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99681"/>
              </p:ext>
            </p:extLst>
          </p:nvPr>
        </p:nvGraphicFramePr>
        <p:xfrm>
          <a:off x="1851025" y="3491441"/>
          <a:ext cx="8128000" cy="322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1354667"/>
                <a:gridCol w="451555"/>
                <a:gridCol w="451556"/>
                <a:gridCol w="451555"/>
                <a:gridCol w="451556"/>
                <a:gridCol w="451555"/>
                <a:gridCol w="451556"/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sz="2000" kern="1200" dirty="0" smtClean="0">
                          <a:effectLst/>
                        </a:rPr>
                        <a:t>There are 14 shelves of books, 24 books on each shelf. How many books all together?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Hundreds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sz="2000" baseline="0" dirty="0" smtClean="0"/>
                        <a:t>  </a:t>
                      </a:r>
                      <a:r>
                        <a:rPr lang="en-US" sz="2000" dirty="0" smtClean="0"/>
                        <a:t> 14</a:t>
                      </a:r>
                    </a:p>
                    <a:p>
                      <a:r>
                        <a:rPr lang="en-US" sz="2000" u="sng" dirty="0" smtClean="0"/>
                        <a:t>x 24</a:t>
                      </a:r>
                      <a:endParaRPr lang="en-US" sz="2000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163" y="5802313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0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73977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993300"/>
                </a:solidFill>
              </a:rPr>
              <a:t>RENAME Strategy</a:t>
            </a:r>
            <a:endParaRPr lang="en-US" sz="4800" b="1" dirty="0">
              <a:solidFill>
                <a:srgbClr val="99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499"/>
            <a:ext cx="10515600" cy="58388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Bridge between representational and abstract </a:t>
            </a:r>
          </a:p>
          <a:p>
            <a:r>
              <a:rPr lang="en-US" sz="2400" dirty="0" smtClean="0"/>
              <a:t>Simple generalizable strategy that assists students in remembering procedures for standard algorithm </a:t>
            </a:r>
          </a:p>
          <a:p>
            <a:r>
              <a:rPr lang="en-US" sz="2400" dirty="0" smtClean="0"/>
              <a:t>Teach strategy within context</a:t>
            </a:r>
          </a:p>
          <a:p>
            <a:r>
              <a:rPr lang="en-US" sz="2400" dirty="0" smtClean="0"/>
              <a:t>Students memorize strategy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27586"/>
              </p:ext>
            </p:extLst>
          </p:nvPr>
        </p:nvGraphicFramePr>
        <p:xfrm>
          <a:off x="6334126" y="1933575"/>
          <a:ext cx="501967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9674"/>
              </a:tblGrid>
              <a:tr h="58981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ead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 problem.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06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E</a:t>
                      </a:r>
                      <a:r>
                        <a:rPr lang="en-US" sz="2000" b="1" dirty="0" smtClean="0"/>
                        <a:t>xamine the ones</a:t>
                      </a:r>
                      <a:r>
                        <a:rPr lang="en-US" sz="2000" b="1" baseline="0" dirty="0" smtClean="0"/>
                        <a:t> column: </a:t>
                      </a:r>
                      <a:r>
                        <a:rPr lang="en-US" sz="2000" b="1" dirty="0" smtClean="0"/>
                        <a:t>10 or more, go next door.</a:t>
                      </a:r>
                      <a:endParaRPr lang="en-US" sz="2000" b="1" dirty="0"/>
                    </a:p>
                  </a:txBody>
                  <a:tcPr/>
                </a:tc>
              </a:tr>
              <a:tr h="589817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N</a:t>
                      </a:r>
                      <a:r>
                        <a:rPr lang="en-US" sz="2000" b="1" dirty="0" smtClean="0"/>
                        <a:t>ote</a:t>
                      </a:r>
                      <a:r>
                        <a:rPr lang="en-US" sz="2000" b="1" baseline="0" dirty="0" smtClean="0"/>
                        <a:t> the ones.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06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r>
                        <a:rPr lang="en-US" sz="2000" b="1" dirty="0" smtClean="0"/>
                        <a:t>ddress the tens column: 10 or more</a:t>
                      </a:r>
                      <a:r>
                        <a:rPr lang="en-US" sz="2000" b="1" baseline="0" dirty="0" smtClean="0"/>
                        <a:t>, go next door.</a:t>
                      </a:r>
                      <a:endParaRPr lang="en-US" sz="2000" b="1" dirty="0"/>
                    </a:p>
                  </a:txBody>
                  <a:tcPr/>
                </a:tc>
              </a:tr>
              <a:tr h="589817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M</a:t>
                      </a:r>
                      <a:r>
                        <a:rPr lang="en-US" sz="2000" b="1" dirty="0" smtClean="0"/>
                        <a:t>ark the tens.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06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E</a:t>
                      </a:r>
                      <a:r>
                        <a:rPr lang="en-US" sz="2000" b="1" dirty="0" smtClean="0"/>
                        <a:t>xamine the</a:t>
                      </a:r>
                      <a:r>
                        <a:rPr lang="en-US" sz="2000" b="1" baseline="0" dirty="0" smtClean="0"/>
                        <a:t> columns</a:t>
                      </a:r>
                      <a:r>
                        <a:rPr lang="en-US" sz="2000" b="1" dirty="0" smtClean="0"/>
                        <a:t>, begin again, or add</a:t>
                      </a:r>
                      <a:r>
                        <a:rPr lang="en-US" sz="2000" b="1" baseline="0" dirty="0" smtClean="0"/>
                        <a:t> and check.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" y="5683779"/>
            <a:ext cx="1635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224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20000"/>
      </a:accent1>
      <a:accent2>
        <a:srgbClr val="EA7666"/>
      </a:accent2>
      <a:accent3>
        <a:srgbClr val="FFC000"/>
      </a:accent3>
      <a:accent4>
        <a:srgbClr val="E76618"/>
      </a:accent4>
      <a:accent5>
        <a:srgbClr val="C42F1A"/>
      </a:accent5>
      <a:accent6>
        <a:srgbClr val="62170C"/>
      </a:accent6>
      <a:hlink>
        <a:srgbClr val="C00000"/>
      </a:hlink>
      <a:folHlink>
        <a:srgbClr val="EA766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44322</TotalTime>
  <Words>1396</Words>
  <Application>Microsoft Office PowerPoint</Application>
  <PresentationFormat>Widescreen</PresentationFormat>
  <Paragraphs>305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Introduction to a New Intervention for Teaching Multiplication with Regrouping</vt:lpstr>
      <vt:lpstr>Purpose of the Intervention Program </vt:lpstr>
      <vt:lpstr>The intervention is for students who demonstrate the following</vt:lpstr>
      <vt:lpstr>Pre-requisite Skills </vt:lpstr>
      <vt:lpstr>Field Testing </vt:lpstr>
      <vt:lpstr>Instructional Sequence </vt:lpstr>
      <vt:lpstr>Concrete Level Instruction (Lessons 1-4)</vt:lpstr>
      <vt:lpstr>Representational Level Instruction (Lessons 5-8)</vt:lpstr>
      <vt:lpstr>RENAME Strategy</vt:lpstr>
      <vt:lpstr>Beginning Abstract Instruction (Lesson 10) </vt:lpstr>
      <vt:lpstr>FAST RENAME Strategy </vt:lpstr>
      <vt:lpstr>Abstract Instruction, Fluency, Differentiation Between Operations in Word Problems (Lessons 12-18) </vt:lpstr>
      <vt:lpstr>Fluency</vt:lpstr>
      <vt:lpstr>Practice Games</vt:lpstr>
      <vt:lpstr>Intervention Summary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with Regrouping</dc:title>
  <dc:creator>Margaret Flores</dc:creator>
  <cp:lastModifiedBy>Margaret Flores</cp:lastModifiedBy>
  <cp:revision>36</cp:revision>
  <dcterms:created xsi:type="dcterms:W3CDTF">2017-05-31T15:48:50Z</dcterms:created>
  <dcterms:modified xsi:type="dcterms:W3CDTF">2017-07-06T19:52:36Z</dcterms:modified>
</cp:coreProperties>
</file>