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8" r:id="rId3"/>
    <p:sldId id="259" r:id="rId4"/>
    <p:sldId id="260" r:id="rId5"/>
    <p:sldId id="280" r:id="rId6"/>
    <p:sldId id="261" r:id="rId7"/>
    <p:sldId id="263" r:id="rId8"/>
    <p:sldId id="281" r:id="rId9"/>
    <p:sldId id="282" r:id="rId10"/>
    <p:sldId id="264" r:id="rId11"/>
    <p:sldId id="265" r:id="rId12"/>
    <p:sldId id="267" r:id="rId13"/>
    <p:sldId id="268" r:id="rId14"/>
    <p:sldId id="283" r:id="rId15"/>
    <p:sldId id="269" r:id="rId16"/>
    <p:sldId id="270" r:id="rId17"/>
    <p:sldId id="284" r:id="rId18"/>
    <p:sldId id="271" r:id="rId19"/>
    <p:sldId id="273" r:id="rId20"/>
    <p:sldId id="274" r:id="rId21"/>
    <p:sldId id="285" r:id="rId22"/>
    <p:sldId id="286" r:id="rId23"/>
    <p:sldId id="287" r:id="rId24"/>
    <p:sldId id="288" r:id="rId25"/>
    <p:sldId id="275" r:id="rId26"/>
    <p:sldId id="276" r:id="rId27"/>
    <p:sldId id="277" r:id="rId28"/>
    <p:sldId id="289" r:id="rId29"/>
    <p:sldId id="290" r:id="rId30"/>
    <p:sldId id="291" r:id="rId31"/>
    <p:sldId id="292" r:id="rId32"/>
    <p:sldId id="293" r:id="rId33"/>
    <p:sldId id="294" r:id="rId34"/>
    <p:sldId id="295" r:id="rId35"/>
    <p:sldId id="278" r:id="rId36"/>
    <p:sldId id="27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53100-0F02-402E-A6D4-AE7B716029FA}"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A5790-0652-43AE-861D-D0617E034973}" type="slidenum">
              <a:rPr lang="en-US" smtClean="0"/>
              <a:t>‹#›</a:t>
            </a:fld>
            <a:endParaRPr lang="en-US"/>
          </a:p>
        </p:txBody>
      </p:sp>
    </p:spTree>
    <p:extLst>
      <p:ext uri="{BB962C8B-B14F-4D97-AF65-F5344CB8AC3E}">
        <p14:creationId xmlns:p14="http://schemas.microsoft.com/office/powerpoint/2010/main" val="318996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eb9edb5ef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eb9edb5ef_2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ae8ced0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eae8ced0c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Joiner’s theory</a:t>
            </a:r>
            <a:r>
              <a:rPr lang="en"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Low belonging </a:t>
            </a:r>
            <a:r>
              <a:rPr lang="en" sz="1200" b="0" i="0" u="none" strike="noStrike" cap="none">
                <a:solidFill>
                  <a:schemeClr val="dk1"/>
                </a:solidFill>
                <a:latin typeface="Calibri"/>
                <a:ea typeface="Calibri"/>
                <a:cs typeface="Calibri"/>
                <a:sym typeface="Calibri"/>
              </a:rPr>
              <a:t>– typically a sense of isolation (internally and externally). This also comes with a sense of lack of purpose</a:t>
            </a:r>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Perceived Burdensomeness </a:t>
            </a:r>
            <a:r>
              <a:rPr lang="en" sz="1200" b="0" i="0" u="none" strike="noStrike" cap="none">
                <a:solidFill>
                  <a:schemeClr val="dk1"/>
                </a:solidFill>
                <a:latin typeface="Calibri"/>
                <a:ea typeface="Calibri"/>
                <a:cs typeface="Calibri"/>
                <a:sym typeface="Calibri"/>
              </a:rPr>
              <a:t>– “Perceived” is used because this perception is not typically shared by the loved ones of the person with thoughts of suicide. Sometimes comes with feelings of ineffectuality or not being useful to a family unit or friends</a:t>
            </a:r>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Acquired capability </a:t>
            </a:r>
            <a:r>
              <a:rPr lang="en" sz="1200" b="0" i="0" u="none" strike="noStrike" cap="none">
                <a:solidFill>
                  <a:schemeClr val="dk1"/>
                </a:solidFill>
                <a:latin typeface="Calibri"/>
                <a:ea typeface="Calibri"/>
                <a:cs typeface="Calibri"/>
                <a:sym typeface="Calibri"/>
              </a:rPr>
              <a:t>– This is the habituation of dangerous or violent behaviors, in effect deadening the natural sensitivity we have for self-injury. One who is thinking about suicide has most likely tried to use all of the coping skills they are aware of before attempting to use more violent or dangerous ones (cutting, reckless behavior, aggressiveness). This component can also be increased in certain occupations like physicians or soldiers where seeing death desensitizes someone to violence or death. All in all, this component refers to someone surmounting the fear we naturally have for self-injury.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Selfishness (People who attempt suicide or have thoughts of suicide often believe they are a burden on others. By ending their life, they perceive that this will relieve the burden they have on others. When someone attempts suicide, they are often thinking about how their death will BENEFIT their loved ones. This is inherently not selfish).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Three-step theory</a:t>
            </a:r>
            <a:r>
              <a:rPr lang="en" sz="1200" b="0" i="0" u="none" strike="noStrike" cap="none">
                <a:solidFill>
                  <a:schemeClr val="dk1"/>
                </a:solidFill>
                <a:latin typeface="Calibri"/>
                <a:ea typeface="Calibri"/>
                <a:cs typeface="Calibri"/>
                <a:sym typeface="Calibri"/>
              </a:rPr>
              <a:t>: Klonsky and May (2014) argued that an “ideation-to-action” framework should guide suicide theory, research, and prevention. From this perspective, (a) the development of suicide ideation and (b) the progression from ideation to suicide attempts are distinct processes with distinct explanations. The Three-Step Theory (3ST). First, the theory hypothesizes that suicide ideation results from the combination of pain (usually psychological pain) and hopelessness. Second, among those experiencing both pain and hopelessness, connectedness is a key protective factor against escalating ideation. Third, the theory views the progression from ideation to attempts as facilitated by dispositional, acquired, and practical contributors to the capacity to attempt suicide.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In step one, a combination of physical or emotional pain and hopelessness spurs thoughts of killing oneself. “Depression and other traditional risk factors matter to the extent that they increase hopelessness and pain,” Klonsky says.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Second, he and May suggest that suicidal thoughts further intensify for people who lack connections to loved ones, to valued roles or to any sense of purpose in life.</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Finally, echoing Joiner, the researchers hold that suicide attempts occur only among people with a low sensitivity to pain — a partly genetic trait, according to studies of animals, human genetic variants and human twins — and an ability to overcome fears of death.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Dispositional:</a:t>
            </a:r>
            <a:r>
              <a:rPr lang="en" sz="1200" b="0" i="0" u="none" strike="noStrike" cap="none">
                <a:solidFill>
                  <a:schemeClr val="dk1"/>
                </a:solidFill>
                <a:latin typeface="Calibri"/>
                <a:ea typeface="Calibri"/>
                <a:cs typeface="Calibri"/>
                <a:sym typeface="Calibri"/>
              </a:rPr>
              <a:t> long-standing traits, such as low pain sensitivity and general fearlessness, that are assumed to be largely genetic</a:t>
            </a:r>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Acquired:</a:t>
            </a:r>
            <a:r>
              <a:rPr lang="en" sz="1200" b="0" i="0" u="none" strike="noStrike" cap="none">
                <a:solidFill>
                  <a:schemeClr val="dk1"/>
                </a:solidFill>
                <a:latin typeface="Calibri"/>
                <a:ea typeface="Calibri"/>
                <a:cs typeface="Calibri"/>
                <a:sym typeface="Calibri"/>
              </a:rPr>
              <a:t> experiences associated with pain, injury, fear and death that boost suicide risk over time</a:t>
            </a:r>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Practical:</a:t>
            </a:r>
            <a:r>
              <a:rPr lang="en" sz="1200" b="0" i="0" u="none" strike="noStrike" cap="none">
                <a:solidFill>
                  <a:schemeClr val="dk1"/>
                </a:solidFill>
                <a:latin typeface="Calibri"/>
                <a:ea typeface="Calibri"/>
                <a:cs typeface="Calibri"/>
                <a:sym typeface="Calibri"/>
              </a:rPr>
              <a:t> concrete factors that make it easier to kill oneself, such as access to guns and other lethal methods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E. David Klonsky and Alexis M. May (2015). The Three-Step Theory (3ST): A New Theory of Suicide Rooted in the “Ideation-to-Action” Framework. International Journal of Cognitive Therapy: Vol. 8, Special Issue: Recent Advances in Suicide Research: Mediators and Moderators of Risk and Resilience, pp. 114-129.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eae8ced0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eae8ced0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ae8ced0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eae8ced0c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04019fb9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04019fb9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f007911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f007911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f007911f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f007911f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04019fb9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04019fb9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f007911f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f007911f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eb9edb5e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eb9edb5e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Need to think about sharing comprehensive suicide prevention strategies with our communities and partners. It is not enough just to promote awareness or to think about identifying people at risk. We need all the parts.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eb9edb5e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eb9edb5e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f007911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f007911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c0b7bad7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c0b7bad7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c0b7bad7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c0b7bad7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04019fb9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04019fb9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04019fb9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04019fb9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f007911f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f007911f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eb9edb5ef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eb9edb5e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f007911f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f007911f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5b9c86e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5b9c86e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5b9c86ec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45b9c86ec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5b9c86e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5b9c86e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eb9edb5e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eb9edb5e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45b9c86ec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45b9c86ec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04019fb99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04019fb99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04019fb99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04019fb99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4c0b7bad7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4c0b7bad7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eb9edb5ef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eb9edb5ef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f007911f3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f007911f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eae8ced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eae8ced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Methods: The CDC report analysed data available for suicide deaths of individuals 10 years and older. Characteristics of these deaths were pulled from 27 states in 2015 for which the National Violent Death Reporting System is used. Kansas is one of those states. NVDRS utilizes data from death certificates, coroner/medical examiner reports, and law enforcement reports.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eb9edb5e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eb9edb5e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ae8ced0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eae8ced0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c0b7bad7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c0b7bad7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4019fb9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04019fb9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 Questions:</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Do you know someone who died or might have died by suicide?</a:t>
            </a:r>
            <a:endParaRPr/>
          </a:p>
          <a:p>
            <a:pPr marL="457200" lvl="0" indent="-298450" algn="l" rtl="0">
              <a:spcBef>
                <a:spcPts val="0"/>
              </a:spcBef>
              <a:spcAft>
                <a:spcPts val="0"/>
              </a:spcAft>
              <a:buSzPts val="1100"/>
              <a:buAutoNum type="arabicPeriod"/>
            </a:pPr>
            <a:r>
              <a:rPr lang="en"/>
              <a:t>Do you know someone who injured themselves with suicide in mind?</a:t>
            </a:r>
            <a:endParaRPr/>
          </a:p>
          <a:p>
            <a:pPr marL="457200" lvl="0" indent="-298450" algn="l" rtl="0">
              <a:spcBef>
                <a:spcPts val="0"/>
              </a:spcBef>
              <a:spcAft>
                <a:spcPts val="0"/>
              </a:spcAft>
              <a:buSzPts val="1100"/>
              <a:buAutoNum type="arabicPeriod"/>
            </a:pPr>
            <a:r>
              <a:rPr lang="en"/>
              <a:t>Do you know someone who has or had thoughts of suicide?</a:t>
            </a:r>
            <a:endParaRPr/>
          </a:p>
          <a:p>
            <a:pPr marL="457200" lvl="0" indent="-298450" algn="l" rtl="0">
              <a:spcBef>
                <a:spcPts val="0"/>
              </a:spcBef>
              <a:spcAft>
                <a:spcPts val="0"/>
              </a:spcAft>
              <a:buSzPts val="1100"/>
              <a:buAutoNum type="arabicPeriod"/>
            </a:pPr>
            <a:r>
              <a:rPr lang="en"/>
              <a:t>Do you know someone, including you, who is or has been personally impacted by suicide?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ae8ced0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ae8ced0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769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287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791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8380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070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2" name="Google Shape;22;p3"/>
          <p:cNvSpPr/>
          <p:nvPr/>
        </p:nvSpPr>
        <p:spPr>
          <a:xfrm>
            <a:off x="-67" y="3429200"/>
            <a:ext cx="121920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3" name="Google Shape;23;p3"/>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556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367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www.kansassuicideprevention.org/"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14FA-6D80-466F-9107-0DCE31FF5D83}"/>
              </a:ext>
            </a:extLst>
          </p:cNvPr>
          <p:cNvSpPr>
            <a:spLocks noGrp="1"/>
          </p:cNvSpPr>
          <p:nvPr>
            <p:ph type="ctrTitle"/>
          </p:nvPr>
        </p:nvSpPr>
        <p:spPr/>
        <p:txBody>
          <a:bodyPr/>
          <a:lstStyle/>
          <a:p>
            <a:pPr algn="ctr"/>
            <a:r>
              <a:rPr lang="en-US" dirty="0"/>
              <a:t>Introduction to Suicide Prevention</a:t>
            </a:r>
          </a:p>
        </p:txBody>
      </p:sp>
      <p:sp>
        <p:nvSpPr>
          <p:cNvPr id="3" name="Subtitle 2">
            <a:extLst>
              <a:ext uri="{FF2B5EF4-FFF2-40B4-BE49-F238E27FC236}">
                <a16:creationId xmlns:a16="http://schemas.microsoft.com/office/drawing/2014/main" id="{F57DA896-B0CB-414F-93CC-959953A0C81D}"/>
              </a:ext>
            </a:extLst>
          </p:cNvPr>
          <p:cNvSpPr>
            <a:spLocks noGrp="1"/>
          </p:cNvSpPr>
          <p:nvPr>
            <p:ph type="subTitle" idx="1"/>
          </p:nvPr>
        </p:nvSpPr>
        <p:spPr/>
        <p:txBody>
          <a:bodyPr/>
          <a:lstStyle/>
          <a:p>
            <a:r>
              <a:rPr lang="en-US" dirty="0"/>
              <a:t>Monica </a:t>
            </a:r>
            <a:r>
              <a:rPr lang="en-US" dirty="0" err="1"/>
              <a:t>Kurz</a:t>
            </a:r>
            <a:r>
              <a:rPr lang="en-US" dirty="0"/>
              <a:t>, BA</a:t>
            </a:r>
          </a:p>
          <a:p>
            <a:r>
              <a:rPr lang="en-US" dirty="0"/>
              <a:t>Kristin Vernon, LSCSW</a:t>
            </a:r>
          </a:p>
        </p:txBody>
      </p:sp>
    </p:spTree>
    <p:extLst>
      <p:ext uri="{BB962C8B-B14F-4D97-AF65-F5344CB8AC3E}">
        <p14:creationId xmlns:p14="http://schemas.microsoft.com/office/powerpoint/2010/main" val="53702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54000" y="1386233"/>
            <a:ext cx="5393600" cy="2234400"/>
          </a:xfrm>
          <a:prstGeom prst="rect">
            <a:avLst/>
          </a:prstGeom>
        </p:spPr>
        <p:txBody>
          <a:bodyPr spcFirstLastPara="1" vert="horz" wrap="square" lIns="121900" tIns="121900" rIns="121900" bIns="121900" rtlCol="0" anchor="b" anchorCtr="0">
            <a:noAutofit/>
          </a:bodyPr>
          <a:lstStyle/>
          <a:p>
            <a:r>
              <a:rPr lang="en"/>
              <a:t>Suicide is Complex</a:t>
            </a:r>
            <a:endParaRPr/>
          </a:p>
        </p:txBody>
      </p:sp>
      <p:sp>
        <p:nvSpPr>
          <p:cNvPr id="192" name="Google Shape;192;p33"/>
          <p:cNvSpPr txBox="1">
            <a:spLocks noGrp="1"/>
          </p:cNvSpPr>
          <p:nvPr>
            <p:ph type="subTitle" idx="1"/>
          </p:nvPr>
        </p:nvSpPr>
        <p:spPr>
          <a:xfrm>
            <a:off x="354000" y="3635833"/>
            <a:ext cx="5393600" cy="1646800"/>
          </a:xfrm>
          <a:prstGeom prst="rect">
            <a:avLst/>
          </a:prstGeom>
        </p:spPr>
        <p:txBody>
          <a:bodyPr spcFirstLastPara="1" vert="horz" wrap="square" lIns="121900" tIns="121900" rIns="121900" bIns="121900" rtlCol="0" anchor="t" anchorCtr="0">
            <a:noAutofit/>
          </a:bodyPr>
          <a:lstStyle/>
          <a:p>
            <a:pPr marL="0" indent="0"/>
            <a:r>
              <a:rPr lang="en"/>
              <a:t>More investigation will be needed to understand the increasing suicide death rate trend</a:t>
            </a:r>
            <a:endParaRPr/>
          </a:p>
        </p:txBody>
      </p:sp>
      <p:sp>
        <p:nvSpPr>
          <p:cNvPr id="193" name="Google Shape;193;p33"/>
          <p:cNvSpPr txBox="1">
            <a:spLocks noGrp="1"/>
          </p:cNvSpPr>
          <p:nvPr>
            <p:ph type="body" idx="2"/>
          </p:nvPr>
        </p:nvSpPr>
        <p:spPr>
          <a:xfrm>
            <a:off x="6586000" y="965600"/>
            <a:ext cx="5116000" cy="4926800"/>
          </a:xfrm>
          <a:prstGeom prst="rect">
            <a:avLst/>
          </a:prstGeom>
        </p:spPr>
        <p:txBody>
          <a:bodyPr spcFirstLastPara="1" vert="horz" wrap="square" lIns="121900" tIns="121900" rIns="121900" bIns="121900" rtlCol="0" anchor="ctr" anchorCtr="0">
            <a:noAutofit/>
          </a:bodyPr>
          <a:lstStyle/>
          <a:p>
            <a:pPr marL="0" indent="0">
              <a:buNone/>
            </a:pPr>
            <a:r>
              <a:rPr lang="en" sz="3200">
                <a:solidFill>
                  <a:srgbClr val="FEFEFE"/>
                </a:solidFill>
                <a:latin typeface="PT Sans Narrow"/>
                <a:ea typeface="PT Sans Narrow"/>
                <a:cs typeface="PT Sans Narrow"/>
                <a:sym typeface="PT Sans Narrow"/>
              </a:rPr>
              <a:t>Suicide prevention has often prioritized identifying suicidal individuals and treatment of mental health conditions. The information from the CDC report shows that more upstream work is needed due to the large percentage of suicide deaths which occurred when no mental health condition was identified.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subTitle" idx="4294967295"/>
          </p:nvPr>
        </p:nvSpPr>
        <p:spPr>
          <a:xfrm>
            <a:off x="2849633" y="2850039"/>
            <a:ext cx="6494000" cy="792400"/>
          </a:xfrm>
          <a:prstGeom prst="rect">
            <a:avLst/>
          </a:prstGeom>
          <a:noFill/>
          <a:ln>
            <a:noFill/>
          </a:ln>
        </p:spPr>
        <p:txBody>
          <a:bodyPr spcFirstLastPara="1" vert="horz" wrap="square" lIns="121900" tIns="12167" rIns="121900" bIns="60933" rtlCol="0" anchor="t" anchorCtr="0">
            <a:noAutofit/>
          </a:bodyPr>
          <a:lstStyle/>
          <a:p>
            <a:pPr marL="0" indent="0">
              <a:spcBef>
                <a:spcPts val="0"/>
              </a:spcBef>
              <a:spcAft>
                <a:spcPts val="2133"/>
              </a:spcAft>
              <a:buClr>
                <a:schemeClr val="dk1"/>
              </a:buClr>
              <a:buSzPts val="1400"/>
              <a:buNone/>
            </a:pPr>
            <a:r>
              <a:rPr lang="en" sz="1867">
                <a:solidFill>
                  <a:schemeClr val="dk1"/>
                </a:solidFill>
                <a:latin typeface="Source Sans Pro"/>
                <a:ea typeface="Source Sans Pro"/>
                <a:cs typeface="Source Sans Pro"/>
                <a:sym typeface="Source Sans Pro"/>
              </a:rPr>
              <a:t>FROM A COMMUNITY PERSPECTIVE</a:t>
            </a:r>
            <a:endParaRPr/>
          </a:p>
        </p:txBody>
      </p:sp>
      <p:pic>
        <p:nvPicPr>
          <p:cNvPr id="199" name="Google Shape;199;p34"/>
          <p:cNvPicPr preferRelativeResize="0"/>
          <p:nvPr/>
        </p:nvPicPr>
        <p:blipFill rotWithShape="1">
          <a:blip r:embed="rId3">
            <a:alphaModFix/>
          </a:blip>
          <a:srcRect/>
          <a:stretch/>
        </p:blipFill>
        <p:spPr>
          <a:xfrm>
            <a:off x="1884934" y="0"/>
            <a:ext cx="914399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body" idx="1"/>
          </p:nvPr>
        </p:nvSpPr>
        <p:spPr>
          <a:xfrm>
            <a:off x="6587300" y="1311100"/>
            <a:ext cx="5333200" cy="4403600"/>
          </a:xfrm>
          <a:prstGeom prst="rect">
            <a:avLst/>
          </a:prstGeom>
        </p:spPr>
        <p:txBody>
          <a:bodyPr spcFirstLastPara="1" vert="horz" wrap="square" lIns="121900" tIns="121900" rIns="121900" bIns="121900" rtlCol="0" anchor="t" anchorCtr="0">
            <a:noAutofit/>
          </a:bodyPr>
          <a:lstStyle/>
          <a:p>
            <a:pPr marL="0" indent="0">
              <a:buNone/>
            </a:pPr>
            <a:r>
              <a:rPr lang="en"/>
              <a:t>Physical or sexual abuse</a:t>
            </a:r>
            <a:endParaRPr/>
          </a:p>
          <a:p>
            <a:pPr marL="0" indent="0">
              <a:spcBef>
                <a:spcPts val="2133"/>
              </a:spcBef>
              <a:buNone/>
            </a:pPr>
            <a:r>
              <a:rPr lang="en"/>
              <a:t>Witnessing/experiencing childhood trauma</a:t>
            </a:r>
            <a:endParaRPr/>
          </a:p>
          <a:p>
            <a:pPr marL="0" indent="0">
              <a:spcBef>
                <a:spcPts val="2133"/>
              </a:spcBef>
              <a:buNone/>
            </a:pPr>
            <a:r>
              <a:rPr lang="en"/>
              <a:t>Pressure to be a good student/athlete</a:t>
            </a:r>
            <a:endParaRPr/>
          </a:p>
          <a:p>
            <a:pPr marL="0" indent="0">
              <a:spcBef>
                <a:spcPts val="2133"/>
              </a:spcBef>
              <a:buNone/>
            </a:pPr>
            <a:r>
              <a:rPr lang="en"/>
              <a:t>Easy access to lethal methods (guns)</a:t>
            </a:r>
            <a:endParaRPr/>
          </a:p>
          <a:p>
            <a:pPr marL="0" indent="0">
              <a:spcBef>
                <a:spcPts val="2133"/>
              </a:spcBef>
              <a:buNone/>
            </a:pPr>
            <a:r>
              <a:rPr lang="en"/>
              <a:t>Isolation (lack of connectedness)</a:t>
            </a:r>
            <a:endParaRPr/>
          </a:p>
          <a:p>
            <a:pPr marL="0" indent="0">
              <a:spcBef>
                <a:spcPts val="2133"/>
              </a:spcBef>
              <a:buNone/>
            </a:pPr>
            <a:r>
              <a:rPr lang="en"/>
              <a:t>Recent Traumatic Event</a:t>
            </a:r>
            <a:endParaRPr/>
          </a:p>
          <a:p>
            <a:pPr marL="0" indent="0">
              <a:spcBef>
                <a:spcPts val="2133"/>
              </a:spcBef>
              <a:buNone/>
            </a:pPr>
            <a:r>
              <a:rPr lang="en"/>
              <a:t>Poor familial communications</a:t>
            </a:r>
            <a:endParaRPr/>
          </a:p>
          <a:p>
            <a:pPr marL="0" indent="0">
              <a:spcBef>
                <a:spcPts val="2133"/>
              </a:spcBef>
              <a:buNone/>
            </a:pPr>
            <a:r>
              <a:rPr lang="en"/>
              <a:t>Romantic difficulties for older youth</a:t>
            </a:r>
            <a:endParaRPr/>
          </a:p>
          <a:p>
            <a:pPr marL="0" indent="0">
              <a:spcBef>
                <a:spcPts val="2133"/>
              </a:spcBef>
              <a:buNone/>
            </a:pPr>
            <a:r>
              <a:rPr lang="en"/>
              <a:t>Prior suicide attempt </a:t>
            </a:r>
            <a:endParaRPr/>
          </a:p>
          <a:p>
            <a:pPr marL="0" indent="0">
              <a:spcBef>
                <a:spcPts val="2133"/>
              </a:spcBef>
              <a:spcAft>
                <a:spcPts val="2133"/>
              </a:spcAft>
              <a:buNone/>
            </a:pPr>
            <a:r>
              <a:rPr lang="en"/>
              <a:t> </a:t>
            </a:r>
            <a:endParaRPr/>
          </a:p>
        </p:txBody>
      </p:sp>
      <p:sp>
        <p:nvSpPr>
          <p:cNvPr id="232" name="Google Shape;232;p36"/>
          <p:cNvSpPr txBox="1">
            <a:spLocks noGrp="1"/>
          </p:cNvSpPr>
          <p:nvPr>
            <p:ph type="subTitle" idx="4294967295"/>
          </p:nvPr>
        </p:nvSpPr>
        <p:spPr>
          <a:xfrm>
            <a:off x="897300" y="1311100"/>
            <a:ext cx="4499200" cy="4034000"/>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1867"/>
              <a:t>Gender: Male</a:t>
            </a:r>
            <a:endParaRPr sz="1867"/>
          </a:p>
          <a:p>
            <a:pPr marL="0" indent="0">
              <a:spcBef>
                <a:spcPts val="2133"/>
              </a:spcBef>
              <a:buNone/>
            </a:pPr>
            <a:r>
              <a:rPr lang="en" sz="1867"/>
              <a:t>Middle Age</a:t>
            </a:r>
            <a:endParaRPr sz="1867"/>
          </a:p>
          <a:p>
            <a:pPr marL="0" indent="0">
              <a:spcBef>
                <a:spcPts val="2133"/>
              </a:spcBef>
              <a:buNone/>
            </a:pPr>
            <a:r>
              <a:rPr lang="en" sz="1867"/>
              <a:t>Reading Disability</a:t>
            </a:r>
            <a:endParaRPr sz="1867"/>
          </a:p>
          <a:p>
            <a:pPr marL="0" indent="0">
              <a:spcBef>
                <a:spcPts val="2133"/>
              </a:spcBef>
              <a:buNone/>
            </a:pPr>
            <a:r>
              <a:rPr lang="en" sz="1867"/>
              <a:t>Sexual orientation</a:t>
            </a:r>
            <a:endParaRPr sz="1867"/>
          </a:p>
          <a:p>
            <a:pPr marL="0" indent="0">
              <a:spcBef>
                <a:spcPts val="2133"/>
              </a:spcBef>
              <a:buNone/>
            </a:pPr>
            <a:r>
              <a:rPr lang="en" sz="1867"/>
              <a:t>Conduct Disorder</a:t>
            </a:r>
            <a:endParaRPr sz="1867"/>
          </a:p>
          <a:p>
            <a:pPr marL="0" indent="0">
              <a:spcBef>
                <a:spcPts val="2133"/>
              </a:spcBef>
              <a:buNone/>
            </a:pPr>
            <a:r>
              <a:rPr lang="en" sz="1867"/>
              <a:t>Impulsivity</a:t>
            </a:r>
            <a:endParaRPr sz="1867"/>
          </a:p>
          <a:p>
            <a:pPr marL="0" indent="0">
              <a:spcBef>
                <a:spcPts val="2133"/>
              </a:spcBef>
              <a:buNone/>
            </a:pPr>
            <a:r>
              <a:rPr lang="en" sz="1867"/>
              <a:t>Aggressiveness</a:t>
            </a:r>
            <a:endParaRPr sz="1867"/>
          </a:p>
          <a:p>
            <a:pPr marL="0" indent="0">
              <a:spcBef>
                <a:spcPts val="2133"/>
              </a:spcBef>
              <a:buNone/>
            </a:pPr>
            <a:r>
              <a:rPr lang="en" sz="1867"/>
              <a:t>Family History of Depression</a:t>
            </a:r>
            <a:endParaRPr sz="1867"/>
          </a:p>
          <a:p>
            <a:pPr marL="0" indent="0">
              <a:spcBef>
                <a:spcPts val="2133"/>
              </a:spcBef>
              <a:spcAft>
                <a:spcPts val="2133"/>
              </a:spcAft>
              <a:buNone/>
            </a:pPr>
            <a:r>
              <a:rPr lang="en" sz="1867"/>
              <a:t>History of Mental Illnes</a:t>
            </a:r>
            <a:r>
              <a:rPr lang="en"/>
              <a:t>s</a:t>
            </a:r>
            <a:endParaRPr/>
          </a:p>
        </p:txBody>
      </p:sp>
      <p:sp>
        <p:nvSpPr>
          <p:cNvPr id="233" name="Google Shape;233;p36"/>
          <p:cNvSpPr txBox="1"/>
          <p:nvPr/>
        </p:nvSpPr>
        <p:spPr>
          <a:xfrm>
            <a:off x="897300" y="631200"/>
            <a:ext cx="3484400" cy="374000"/>
          </a:xfrm>
          <a:prstGeom prst="rect">
            <a:avLst/>
          </a:prstGeom>
          <a:noFill/>
          <a:ln>
            <a:noFill/>
          </a:ln>
        </p:spPr>
        <p:txBody>
          <a:bodyPr spcFirstLastPara="1" wrap="square" lIns="121900" tIns="121900" rIns="121900" bIns="121900" anchor="t" anchorCtr="0">
            <a:noAutofit/>
          </a:bodyPr>
          <a:lstStyle/>
          <a:p>
            <a:r>
              <a:rPr lang="en" sz="3200">
                <a:solidFill>
                  <a:schemeClr val="accent1"/>
                </a:solidFill>
              </a:rPr>
              <a:t>Biological</a:t>
            </a:r>
            <a:endParaRPr sz="3200">
              <a:solidFill>
                <a:schemeClr val="accent1"/>
              </a:solidFill>
            </a:endParaRPr>
          </a:p>
        </p:txBody>
      </p:sp>
      <p:sp>
        <p:nvSpPr>
          <p:cNvPr id="234" name="Google Shape;234;p36"/>
          <p:cNvSpPr txBox="1"/>
          <p:nvPr/>
        </p:nvSpPr>
        <p:spPr>
          <a:xfrm>
            <a:off x="6848500" y="631200"/>
            <a:ext cx="4586800" cy="374000"/>
          </a:xfrm>
          <a:prstGeom prst="rect">
            <a:avLst/>
          </a:prstGeom>
          <a:noFill/>
          <a:ln>
            <a:noFill/>
          </a:ln>
        </p:spPr>
        <p:txBody>
          <a:bodyPr spcFirstLastPara="1" wrap="square" lIns="121900" tIns="121900" rIns="121900" bIns="121900" anchor="t" anchorCtr="0">
            <a:noAutofit/>
          </a:bodyPr>
          <a:lstStyle/>
          <a:p>
            <a:r>
              <a:rPr lang="en" sz="3200">
                <a:solidFill>
                  <a:schemeClr val="accent1"/>
                </a:solidFill>
              </a:rPr>
              <a:t>Social/ Environmental</a:t>
            </a:r>
            <a:endParaRPr sz="32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Physiological</a:t>
            </a:r>
            <a:endParaRPr/>
          </a:p>
        </p:txBody>
      </p:sp>
      <p:sp>
        <p:nvSpPr>
          <p:cNvPr id="240" name="Google Shape;240;p37"/>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a:buFont typeface="Courier New" panose="02070309020205020404" pitchFamily="49" charset="0"/>
              <a:buChar char="o"/>
            </a:pPr>
            <a:r>
              <a:rPr lang="en" sz="3200" dirty="0"/>
              <a:t>Mental Health or psychiatric illness</a:t>
            </a:r>
            <a:endParaRPr sz="3200" dirty="0"/>
          </a:p>
          <a:p>
            <a:pPr lvl="1">
              <a:spcBef>
                <a:spcPts val="0"/>
              </a:spcBef>
              <a:buFont typeface="Courier New" panose="02070309020205020404" pitchFamily="49" charset="0"/>
              <a:buChar char="o"/>
            </a:pPr>
            <a:r>
              <a:rPr lang="en" sz="3200" dirty="0"/>
              <a:t>Low self esteem</a:t>
            </a:r>
            <a:endParaRPr sz="3200" dirty="0"/>
          </a:p>
          <a:p>
            <a:pPr>
              <a:buFont typeface="Courier New" panose="02070309020205020404" pitchFamily="49" charset="0"/>
              <a:buChar char="o"/>
            </a:pPr>
            <a:r>
              <a:rPr lang="en" sz="3200" dirty="0"/>
              <a:t>Medical Illness</a:t>
            </a:r>
            <a:endParaRPr sz="3200" dirty="0"/>
          </a:p>
          <a:p>
            <a:pPr lvl="1">
              <a:spcBef>
                <a:spcPts val="0"/>
              </a:spcBef>
              <a:buFont typeface="Courier New" panose="02070309020205020404" pitchFamily="49" charset="0"/>
              <a:buChar char="o"/>
            </a:pPr>
            <a:r>
              <a:rPr lang="en" sz="3200" dirty="0"/>
              <a:t>Chronic pain and HIV increase risk</a:t>
            </a:r>
            <a:endParaRPr sz="3200" dirty="0"/>
          </a:p>
          <a:p>
            <a:pPr>
              <a:buFont typeface="Courier New" panose="02070309020205020404" pitchFamily="49" charset="0"/>
              <a:buChar char="o"/>
            </a:pPr>
            <a:r>
              <a:rPr lang="en" sz="3200" dirty="0"/>
              <a:t>Self Harm &amp; Self Destructive behavior</a:t>
            </a:r>
            <a:endParaRPr sz="3200" dirty="0"/>
          </a:p>
          <a:p>
            <a:pPr lvl="1">
              <a:spcBef>
                <a:spcPts val="0"/>
              </a:spcBef>
              <a:buFont typeface="Courier New" panose="02070309020205020404" pitchFamily="49" charset="0"/>
              <a:buChar char="o"/>
            </a:pPr>
            <a:r>
              <a:rPr lang="en" sz="3200" dirty="0"/>
              <a:t>Cutting, eating disorders, etc</a:t>
            </a:r>
            <a:endParaRPr sz="3200" dirty="0"/>
          </a:p>
          <a:p>
            <a:pPr>
              <a:buFont typeface="Courier New" panose="02070309020205020404" pitchFamily="49" charset="0"/>
              <a:buChar char="o"/>
            </a:pPr>
            <a:r>
              <a:rPr lang="en" sz="3200" dirty="0"/>
              <a:t>50% of people who die by suicide have alcohol or drugs in their system upon death</a:t>
            </a:r>
            <a:endParaRPr sz="3200" dirty="0"/>
          </a:p>
        </p:txBody>
      </p:sp>
      <p:sp>
        <p:nvSpPr>
          <p:cNvPr id="241" name="Google Shape;241;p37"/>
          <p:cNvSpPr txBox="1"/>
          <p:nvPr/>
        </p:nvSpPr>
        <p:spPr>
          <a:xfrm>
            <a:off x="455267" y="6190100"/>
            <a:ext cx="11323600" cy="377600"/>
          </a:xfrm>
          <a:prstGeom prst="rect">
            <a:avLst/>
          </a:prstGeom>
          <a:noFill/>
          <a:ln>
            <a:noFill/>
          </a:ln>
        </p:spPr>
        <p:txBody>
          <a:bodyPr spcFirstLastPara="1" wrap="square" lIns="121900" tIns="121900" rIns="121900" bIns="121900" anchor="t" anchorCtr="0">
            <a:noAutofit/>
          </a:bodyPr>
          <a:lstStyle/>
          <a:p>
            <a:r>
              <a:rPr lang="en" sz="1067"/>
              <a:t>© 2015 Terri A. Erbacher, Jonathan B. Singer, and Scott Poland.  To be used only in teaching material from: Erbacher, T. A., Singer, J. B., and Poland, S.(2015), Suicide in Schools: A Practitioner’s Guide to Multi-level Prevention, Assessment, Intervention, and Postvention. New York: Routledge.</a:t>
            </a:r>
            <a:br>
              <a:rPr lang="en" sz="2400"/>
            </a:b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972600" y="1763267"/>
            <a:ext cx="10251200" cy="2024800"/>
          </a:xfrm>
          <a:prstGeom prst="rect">
            <a:avLst/>
          </a:prstGeom>
        </p:spPr>
        <p:txBody>
          <a:bodyPr spcFirstLastPara="1" vert="horz" wrap="square" lIns="121900" tIns="121900" rIns="121900" bIns="121900" rtlCol="0" anchor="t" anchorCtr="0">
            <a:noAutofit/>
          </a:bodyPr>
          <a:lstStyle/>
          <a:p>
            <a:pPr algn="l"/>
            <a:r>
              <a:rPr lang="en" dirty="0"/>
              <a:t>People thinking about suicide give some warning signs: Indirectly or directly. </a:t>
            </a:r>
            <a:endParaRPr dirty="0"/>
          </a:p>
        </p:txBody>
      </p:sp>
      <p:sp>
        <p:nvSpPr>
          <p:cNvPr id="336" name="Google Shape;336;p52"/>
          <p:cNvSpPr txBox="1"/>
          <p:nvPr/>
        </p:nvSpPr>
        <p:spPr>
          <a:xfrm>
            <a:off x="455267" y="6190100"/>
            <a:ext cx="11323600" cy="377600"/>
          </a:xfrm>
          <a:prstGeom prst="rect">
            <a:avLst/>
          </a:prstGeom>
          <a:noFill/>
          <a:ln>
            <a:noFill/>
          </a:ln>
        </p:spPr>
        <p:txBody>
          <a:bodyPr spcFirstLastPara="1" wrap="square" lIns="121900" tIns="121900" rIns="121900" bIns="121900" anchor="t" anchorCtr="0">
            <a:noAutofit/>
          </a:bodyPr>
          <a:lstStyle/>
          <a:p>
            <a:r>
              <a:rPr lang="en" sz="1067"/>
              <a:t>© 2015 Terri A. Erbacher, Jonathan B. Singer, and Scott Poland.  To be used only in teaching material from: Erbacher, T. A., Singer, J. B., and Poland, S.(2015), Suicide in Schools: A Practitioner’s Guide to Multi-level Prevention, Assessment, Intervention, and Postvention. New York: Routledge.</a:t>
            </a:r>
            <a:br>
              <a:rPr lang="en" sz="2400"/>
            </a:b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Warning Signs for Suicide</a:t>
            </a:r>
            <a:endParaRPr/>
          </a:p>
        </p:txBody>
      </p:sp>
      <p:sp>
        <p:nvSpPr>
          <p:cNvPr id="247" name="Google Shape;247;p38"/>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a:buFont typeface="Courier New" panose="02070309020205020404" pitchFamily="49" charset="0"/>
              <a:buChar char="o"/>
            </a:pPr>
            <a:r>
              <a:rPr lang="en" sz="2800" dirty="0"/>
              <a:t>Take note when you see these in yourself or someone else</a:t>
            </a:r>
            <a:endParaRPr sz="2800" dirty="0"/>
          </a:p>
          <a:p>
            <a:pPr>
              <a:buFont typeface="Courier New" panose="02070309020205020404" pitchFamily="49" charset="0"/>
              <a:buChar char="o"/>
            </a:pPr>
            <a:r>
              <a:rPr lang="en" sz="2800" dirty="0"/>
              <a:t>Significant changes in behavior</a:t>
            </a:r>
            <a:endParaRPr sz="2800" dirty="0"/>
          </a:p>
          <a:p>
            <a:pPr>
              <a:buFont typeface="Courier New" panose="02070309020205020404" pitchFamily="49" charset="0"/>
              <a:buChar char="o"/>
            </a:pPr>
            <a:r>
              <a:rPr lang="en" sz="2800" dirty="0"/>
              <a:t>Appetite, sleep, concentration, hygiene</a:t>
            </a:r>
            <a:endParaRPr sz="2800" dirty="0"/>
          </a:p>
          <a:p>
            <a:pPr>
              <a:buFont typeface="Courier New" panose="02070309020205020404" pitchFamily="49" charset="0"/>
              <a:buChar char="o"/>
            </a:pPr>
            <a:r>
              <a:rPr lang="en" sz="2800" dirty="0"/>
              <a:t>Increasing use of alcohol, drugs, or other risky bx</a:t>
            </a:r>
            <a:endParaRPr sz="2800" dirty="0"/>
          </a:p>
          <a:p>
            <a:pPr>
              <a:buFont typeface="Courier New" panose="02070309020205020404" pitchFamily="49" charset="0"/>
              <a:buChar char="o"/>
            </a:pPr>
            <a:r>
              <a:rPr lang="en" sz="2800" dirty="0"/>
              <a:t>Extreme mood swings, increasingly anxious or agitated</a:t>
            </a:r>
            <a:endParaRPr sz="2800" dirty="0"/>
          </a:p>
          <a:p>
            <a:pPr>
              <a:buFont typeface="Courier New" panose="02070309020205020404" pitchFamily="49" charset="0"/>
              <a:buChar char="o"/>
            </a:pPr>
            <a:r>
              <a:rPr lang="en" sz="2800" dirty="0"/>
              <a:t>Withdrawal, isolation</a:t>
            </a:r>
            <a:endParaRPr sz="2800" dirty="0"/>
          </a:p>
          <a:p>
            <a:pPr>
              <a:buFont typeface="Courier New" panose="02070309020205020404" pitchFamily="49" charset="0"/>
              <a:buChar char="o"/>
            </a:pPr>
            <a:r>
              <a:rPr lang="en" sz="2800" dirty="0"/>
              <a:t>Experience of loss – relationship, self-esteem, sense of belonging</a:t>
            </a:r>
            <a:endParaRPr sz="2800" dirty="0"/>
          </a:p>
          <a:p>
            <a:pPr>
              <a:buFont typeface="Courier New" panose="02070309020205020404" pitchFamily="49" charset="0"/>
              <a:buChar char="o"/>
            </a:pPr>
            <a:r>
              <a:rPr lang="en" sz="2800" dirty="0"/>
              <a:t>Negative thoughts – “this will never end,” “I’m trapped”</a:t>
            </a:r>
            <a:endParaRPr sz="2800" dirty="0"/>
          </a:p>
          <a:p>
            <a:pPr>
              <a:buFont typeface="Courier New" panose="02070309020205020404" pitchFamily="49" charset="0"/>
              <a:buChar char="o"/>
            </a:pPr>
            <a:r>
              <a:rPr lang="en" sz="2800" dirty="0"/>
              <a:t>Painful feelings – shame, despair, anger, sadness, rejection</a:t>
            </a:r>
            <a:br>
              <a:rPr lang="en" sz="2800" dirty="0"/>
            </a:b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Imminent Warning Signs </a:t>
            </a:r>
            <a:endParaRPr/>
          </a:p>
        </p:txBody>
      </p:sp>
      <p:sp>
        <p:nvSpPr>
          <p:cNvPr id="253" name="Google Shape;253;p39"/>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a:buFont typeface="Courier New" panose="02070309020205020404" pitchFamily="49" charset="0"/>
              <a:buChar char="o"/>
            </a:pPr>
            <a:r>
              <a:rPr lang="en" sz="3200" dirty="0"/>
              <a:t>Talks or writes about suicide</a:t>
            </a:r>
            <a:endParaRPr sz="3200" dirty="0"/>
          </a:p>
          <a:p>
            <a:pPr>
              <a:buFont typeface="Courier New" panose="02070309020205020404" pitchFamily="49" charset="0"/>
              <a:buChar char="o"/>
            </a:pPr>
            <a:r>
              <a:rPr lang="en" sz="3200" dirty="0"/>
              <a:t>Has a plan</a:t>
            </a:r>
            <a:endParaRPr sz="3200" dirty="0"/>
          </a:p>
          <a:p>
            <a:pPr>
              <a:buFont typeface="Courier New" panose="02070309020205020404" pitchFamily="49" charset="0"/>
              <a:buChar char="o"/>
            </a:pPr>
            <a:r>
              <a:rPr lang="en" sz="3200" dirty="0"/>
              <a:t>Expressing hopelessness about the future</a:t>
            </a:r>
            <a:endParaRPr sz="3200" dirty="0"/>
          </a:p>
          <a:p>
            <a:pPr>
              <a:buFont typeface="Courier New" panose="02070309020205020404" pitchFamily="49" charset="0"/>
              <a:buChar char="o"/>
            </a:pPr>
            <a:r>
              <a:rPr lang="en" sz="3200" dirty="0"/>
              <a:t>Making Preparations for suicide</a:t>
            </a:r>
            <a:endParaRPr sz="3200" dirty="0"/>
          </a:p>
          <a:p>
            <a:pPr lvl="1">
              <a:spcBef>
                <a:spcPts val="0"/>
              </a:spcBef>
              <a:buFont typeface="Courier New" panose="02070309020205020404" pitchFamily="49" charset="0"/>
              <a:buChar char="o"/>
            </a:pPr>
            <a:r>
              <a:rPr lang="en" sz="3200" dirty="0"/>
              <a:t>Giving away of treasured belongings</a:t>
            </a:r>
            <a:endParaRPr sz="3200" dirty="0"/>
          </a:p>
          <a:p>
            <a:pPr lvl="1">
              <a:spcBef>
                <a:spcPts val="0"/>
              </a:spcBef>
              <a:buFont typeface="Courier New" panose="02070309020205020404" pitchFamily="49" charset="0"/>
              <a:buChar char="o"/>
            </a:pPr>
            <a:r>
              <a:rPr lang="en" sz="3200" dirty="0"/>
              <a:t>Sorting out care of pets or loved ones</a:t>
            </a:r>
            <a:endParaRPr sz="3200" dirty="0"/>
          </a:p>
          <a:p>
            <a:pPr lvl="1">
              <a:spcBef>
                <a:spcPts val="0"/>
              </a:spcBef>
              <a:buFont typeface="Courier New" panose="02070309020205020404" pitchFamily="49" charset="0"/>
              <a:buChar char="o"/>
            </a:pPr>
            <a:r>
              <a:rPr lang="en" sz="3200" dirty="0"/>
              <a:t>Writing a suicide note</a:t>
            </a:r>
            <a:endParaRPr sz="3200" dirty="0"/>
          </a:p>
          <a:p>
            <a:pPr lvl="1">
              <a:spcBef>
                <a:spcPts val="0"/>
              </a:spcBef>
              <a:buFont typeface="Courier New" panose="02070309020205020404" pitchFamily="49" charset="0"/>
              <a:buChar char="o"/>
            </a:pPr>
            <a:r>
              <a:rPr lang="en" sz="3200" dirty="0"/>
              <a:t>Looking for means to attempt suicide</a:t>
            </a:r>
            <a:br>
              <a:rPr lang="en" sz="3200" dirty="0"/>
            </a:br>
            <a:endParaRP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txBox="1">
            <a:spLocks noGrp="1"/>
          </p:cNvSpPr>
          <p:nvPr>
            <p:ph type="title"/>
          </p:nvPr>
        </p:nvSpPr>
        <p:spPr>
          <a:xfrm>
            <a:off x="972600" y="1763267"/>
            <a:ext cx="10251200" cy="1535104"/>
          </a:xfrm>
          <a:prstGeom prst="rect">
            <a:avLst/>
          </a:prstGeom>
        </p:spPr>
        <p:txBody>
          <a:bodyPr spcFirstLastPara="1" vert="horz" wrap="square" lIns="121900" tIns="121900" rIns="121900" bIns="121900" rtlCol="0" anchor="t" anchorCtr="0">
            <a:noAutofit/>
          </a:bodyPr>
          <a:lstStyle/>
          <a:p>
            <a:pPr algn="l"/>
            <a:r>
              <a:rPr lang="en" sz="3200" dirty="0"/>
              <a:t>If ANY of these warning signs are present, follow district procedure for referral and intervention. </a:t>
            </a:r>
            <a:br>
              <a:rPr lang="en" sz="3200" dirty="0"/>
            </a:br>
            <a:br>
              <a:rPr lang="en" sz="3200" dirty="0"/>
            </a:br>
            <a:br>
              <a:rPr lang="en" sz="3200" dirty="0"/>
            </a:br>
            <a:r>
              <a:rPr lang="en" sz="3200" dirty="0"/>
              <a:t>This typically involves referring to a principal, guidance director, or other mental health staff…</a:t>
            </a:r>
            <a:br>
              <a:rPr lang="en" dirty="0"/>
            </a:b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653667" y="701800"/>
            <a:ext cx="7484800" cy="5454400"/>
          </a:xfrm>
          <a:prstGeom prst="rect">
            <a:avLst/>
          </a:prstGeom>
        </p:spPr>
        <p:txBody>
          <a:bodyPr spcFirstLastPara="1" vert="horz" wrap="square" lIns="121900" tIns="121900" rIns="121900" bIns="121900" rtlCol="0" anchor="ctr" anchorCtr="0">
            <a:noAutofit/>
          </a:bodyPr>
          <a:lstStyle/>
          <a:p>
            <a:r>
              <a:rPr lang="en" sz="5400" dirty="0"/>
              <a:t>So how do we help?</a:t>
            </a:r>
            <a:endParaRPr sz="5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p:nvPr/>
        </p:nvSpPr>
        <p:spPr>
          <a:xfrm rot="-3280241">
            <a:off x="5207976" y="2542310"/>
            <a:ext cx="1764557" cy="1761117"/>
          </a:xfrm>
          <a:prstGeom prst="ellipse">
            <a:avLst/>
          </a:prstGeom>
          <a:solidFill>
            <a:srgbClr val="A1C3FA"/>
          </a:solidFill>
          <a:ln>
            <a:noFill/>
          </a:ln>
        </p:spPr>
        <p:txBody>
          <a:bodyPr spcFirstLastPara="1" wrap="square" lIns="121900" tIns="60933" rIns="121900" bIns="60933" anchor="ctr" anchorCtr="0">
            <a:noAutofit/>
          </a:bodyPr>
          <a:lstStyle/>
          <a:p>
            <a:endParaRPr sz="2400"/>
          </a:p>
        </p:txBody>
      </p:sp>
      <p:grpSp>
        <p:nvGrpSpPr>
          <p:cNvPr id="271" name="Google Shape;271;p42"/>
          <p:cNvGrpSpPr/>
          <p:nvPr/>
        </p:nvGrpSpPr>
        <p:grpSpPr>
          <a:xfrm>
            <a:off x="5579818" y="2026931"/>
            <a:ext cx="3944605" cy="4397796"/>
            <a:chOff x="4184863" y="1520198"/>
            <a:chExt cx="2958454" cy="3298347"/>
          </a:xfrm>
        </p:grpSpPr>
        <p:sp>
          <p:nvSpPr>
            <p:cNvPr id="272" name="Google Shape;272;p42"/>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73" name="Google Shape;273;p42"/>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74" name="Google Shape;274;p42"/>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Intervention</a:t>
              </a:r>
              <a:endParaRPr sz="2400">
                <a:solidFill>
                  <a:srgbClr val="FFFFFF"/>
                </a:solidFill>
                <a:latin typeface="Roboto"/>
                <a:ea typeface="Roboto"/>
                <a:cs typeface="Roboto"/>
                <a:sym typeface="Roboto"/>
              </a:endParaRPr>
            </a:p>
          </p:txBody>
        </p:sp>
      </p:grpSp>
      <p:grpSp>
        <p:nvGrpSpPr>
          <p:cNvPr id="275" name="Google Shape;275;p42"/>
          <p:cNvGrpSpPr/>
          <p:nvPr/>
        </p:nvGrpSpPr>
        <p:grpSpPr>
          <a:xfrm>
            <a:off x="3810309" y="-95109"/>
            <a:ext cx="4391436" cy="4297221"/>
            <a:chOff x="2857731" y="-71332"/>
            <a:chExt cx="3293577" cy="3222916"/>
          </a:xfrm>
        </p:grpSpPr>
        <p:sp>
          <p:nvSpPr>
            <p:cNvPr id="276" name="Google Shape;276;p42"/>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77" name="Google Shape;277;p42"/>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78" name="Google Shape;278;p42"/>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Prevention</a:t>
              </a:r>
              <a:endParaRPr sz="2400">
                <a:solidFill>
                  <a:srgbClr val="FFFFFF"/>
                </a:solidFill>
                <a:latin typeface="Roboto"/>
                <a:ea typeface="Roboto"/>
                <a:cs typeface="Roboto"/>
                <a:sym typeface="Roboto"/>
              </a:endParaRPr>
            </a:p>
          </p:txBody>
        </p:sp>
      </p:grpSp>
      <p:grpSp>
        <p:nvGrpSpPr>
          <p:cNvPr id="279" name="Google Shape;279;p42"/>
          <p:cNvGrpSpPr/>
          <p:nvPr/>
        </p:nvGrpSpPr>
        <p:grpSpPr>
          <a:xfrm>
            <a:off x="2613183" y="2246229"/>
            <a:ext cx="4565911" cy="4163039"/>
            <a:chOff x="1959887" y="1684671"/>
            <a:chExt cx="3424433" cy="3122279"/>
          </a:xfrm>
        </p:grpSpPr>
        <p:sp>
          <p:nvSpPr>
            <p:cNvPr id="280" name="Google Shape;280;p42"/>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81" name="Google Shape;281;p42"/>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82" name="Google Shape;282;p42"/>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2400">
                  <a:solidFill>
                    <a:srgbClr val="FFFFFF"/>
                  </a:solidFill>
                  <a:latin typeface="Roboto"/>
                  <a:ea typeface="Roboto"/>
                  <a:cs typeface="Roboto"/>
                  <a:sym typeface="Roboto"/>
                </a:rPr>
                <a:t>Post-vention</a:t>
              </a:r>
              <a:endParaRPr sz="2400">
                <a:solidFill>
                  <a:srgbClr val="FFFFFF"/>
                </a:solidFill>
                <a:latin typeface="Roboto"/>
                <a:ea typeface="Roboto"/>
                <a:cs typeface="Roboto"/>
                <a:sym typeface="Roboto"/>
              </a:endParaRPr>
            </a:p>
          </p:txBody>
        </p:sp>
      </p:grpSp>
      <p:sp>
        <p:nvSpPr>
          <p:cNvPr id="283" name="Google Shape;283;p42"/>
          <p:cNvSpPr txBox="1"/>
          <p:nvPr/>
        </p:nvSpPr>
        <p:spPr>
          <a:xfrm>
            <a:off x="5394900" y="3196533"/>
            <a:ext cx="1414000" cy="499200"/>
          </a:xfrm>
          <a:prstGeom prst="rect">
            <a:avLst/>
          </a:prstGeom>
          <a:noFill/>
          <a:ln>
            <a:noFill/>
          </a:ln>
        </p:spPr>
        <p:txBody>
          <a:bodyPr spcFirstLastPara="1" wrap="square" lIns="121900" tIns="121900" rIns="121900" bIns="121900" anchor="t" anchorCtr="0">
            <a:noAutofit/>
          </a:bodyPr>
          <a:lstStyle/>
          <a:p>
            <a:pPr algn="ctr"/>
            <a:r>
              <a:rPr lang="en" sz="2400">
                <a:solidFill>
                  <a:srgbClr val="FFFFFF"/>
                </a:solidFill>
              </a:rPr>
              <a:t>Suicide</a:t>
            </a:r>
            <a:endParaRPr sz="2400">
              <a:solidFill>
                <a:srgbClr val="FFFFFF"/>
              </a:solidFill>
            </a:endParaRPr>
          </a:p>
        </p:txBody>
      </p:sp>
      <p:sp>
        <p:nvSpPr>
          <p:cNvPr id="284" name="Google Shape;284;p42"/>
          <p:cNvSpPr txBox="1"/>
          <p:nvPr/>
        </p:nvSpPr>
        <p:spPr>
          <a:xfrm>
            <a:off x="1632833" y="302733"/>
            <a:ext cx="2774800" cy="1311600"/>
          </a:xfrm>
          <a:prstGeom prst="rect">
            <a:avLst/>
          </a:prstGeom>
          <a:noFill/>
          <a:ln>
            <a:noFill/>
          </a:ln>
        </p:spPr>
        <p:txBody>
          <a:bodyPr spcFirstLastPara="1" wrap="square" lIns="121900" tIns="121900" rIns="121900" bIns="121900" anchor="t" anchorCtr="0">
            <a:noAutofit/>
          </a:bodyPr>
          <a:lstStyle/>
          <a:p>
            <a:r>
              <a:rPr lang="en" sz="2400"/>
              <a:t>Help to prepare communities or people to be safe from suicide before it occurs</a:t>
            </a:r>
            <a:endParaRPr sz="2400"/>
          </a:p>
        </p:txBody>
      </p:sp>
      <p:sp>
        <p:nvSpPr>
          <p:cNvPr id="285" name="Google Shape;285;p42"/>
          <p:cNvSpPr txBox="1"/>
          <p:nvPr/>
        </p:nvSpPr>
        <p:spPr>
          <a:xfrm>
            <a:off x="8579800" y="3893000"/>
            <a:ext cx="2707600" cy="1345200"/>
          </a:xfrm>
          <a:prstGeom prst="rect">
            <a:avLst/>
          </a:prstGeom>
          <a:noFill/>
          <a:ln>
            <a:noFill/>
          </a:ln>
        </p:spPr>
        <p:txBody>
          <a:bodyPr spcFirstLastPara="1" wrap="square" lIns="121900" tIns="121900" rIns="121900" bIns="121900" anchor="t" anchorCtr="0">
            <a:noAutofit/>
          </a:bodyPr>
          <a:lstStyle/>
          <a:p>
            <a:r>
              <a:rPr lang="en" sz="2400"/>
              <a:t>Actions that help to support those who are already at risk of suicide</a:t>
            </a:r>
            <a:endParaRPr sz="2400"/>
          </a:p>
        </p:txBody>
      </p:sp>
      <p:sp>
        <p:nvSpPr>
          <p:cNvPr id="286" name="Google Shape;286;p42"/>
          <p:cNvSpPr txBox="1"/>
          <p:nvPr/>
        </p:nvSpPr>
        <p:spPr>
          <a:xfrm>
            <a:off x="1102700" y="3893000"/>
            <a:ext cx="2707600" cy="2051600"/>
          </a:xfrm>
          <a:prstGeom prst="rect">
            <a:avLst/>
          </a:prstGeom>
          <a:noFill/>
          <a:ln>
            <a:noFill/>
          </a:ln>
        </p:spPr>
        <p:txBody>
          <a:bodyPr spcFirstLastPara="1" wrap="square" lIns="121900" tIns="121900" rIns="121900" bIns="121900" anchor="t" anchorCtr="0">
            <a:noAutofit/>
          </a:bodyPr>
          <a:lstStyle/>
          <a:p>
            <a:r>
              <a:rPr lang="en" sz="2400"/>
              <a:t>Activities that happen after a suicide to support those who are affected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15600" y="289633"/>
            <a:ext cx="11360800" cy="943200"/>
          </a:xfrm>
          <a:prstGeom prst="rect">
            <a:avLst/>
          </a:prstGeom>
        </p:spPr>
        <p:txBody>
          <a:bodyPr spcFirstLastPara="1" vert="horz" wrap="square" lIns="121900" tIns="121900" rIns="121900" bIns="121900" rtlCol="0" anchor="t" anchorCtr="0">
            <a:noAutofit/>
          </a:bodyPr>
          <a:lstStyle/>
          <a:p>
            <a:r>
              <a:rPr lang="en"/>
              <a:t>Headquarters, Inc</a:t>
            </a:r>
            <a:endParaRPr/>
          </a:p>
        </p:txBody>
      </p:sp>
      <p:sp>
        <p:nvSpPr>
          <p:cNvPr id="148" name="Google Shape;148;p26"/>
          <p:cNvSpPr txBox="1">
            <a:spLocks noGrp="1"/>
          </p:cNvSpPr>
          <p:nvPr>
            <p:ph type="body" idx="1"/>
          </p:nvPr>
        </p:nvSpPr>
        <p:spPr>
          <a:xfrm>
            <a:off x="852567" y="4481900"/>
            <a:ext cx="4732800" cy="2139600"/>
          </a:xfrm>
          <a:prstGeom prst="rect">
            <a:avLst/>
          </a:prstGeom>
        </p:spPr>
        <p:txBody>
          <a:bodyPr spcFirstLastPara="1" vert="horz" wrap="square" lIns="121900" tIns="121900" rIns="121900" bIns="121900" rtlCol="0" anchor="t" anchorCtr="0">
            <a:noAutofit/>
          </a:bodyPr>
          <a:lstStyle/>
          <a:p>
            <a:pPr indent="-406390">
              <a:buSzPts val="1200"/>
            </a:pPr>
            <a:r>
              <a:rPr lang="en" sz="1600"/>
              <a:t>National Suicide Prevention Lifeline Crisis Center</a:t>
            </a:r>
            <a:endParaRPr sz="1600"/>
          </a:p>
          <a:p>
            <a:pPr indent="-406390">
              <a:buSzPts val="1200"/>
            </a:pPr>
            <a:r>
              <a:rPr lang="en" sz="1600"/>
              <a:t>Open since 1969</a:t>
            </a:r>
            <a:endParaRPr sz="1600"/>
          </a:p>
          <a:p>
            <a:pPr indent="-406390">
              <a:buSzPts val="1200"/>
            </a:pPr>
            <a:r>
              <a:rPr lang="en" sz="1600"/>
              <a:t>Student Clinic providing therapy sessions</a:t>
            </a:r>
            <a:endParaRPr sz="1600"/>
          </a:p>
          <a:p>
            <a:pPr indent="-406390">
              <a:buSzPts val="1200"/>
            </a:pPr>
            <a:r>
              <a:rPr lang="en" sz="1600"/>
              <a:t>Online chat service at www.headquarterscounselingcenter.org</a:t>
            </a:r>
            <a:endParaRPr sz="1600"/>
          </a:p>
        </p:txBody>
      </p:sp>
      <p:pic>
        <p:nvPicPr>
          <p:cNvPr id="149" name="Google Shape;149;p26"/>
          <p:cNvPicPr preferRelativeResize="0"/>
          <p:nvPr/>
        </p:nvPicPr>
        <p:blipFill>
          <a:blip r:embed="rId3">
            <a:alphaModFix/>
          </a:blip>
          <a:stretch>
            <a:fillRect/>
          </a:stretch>
        </p:blipFill>
        <p:spPr>
          <a:xfrm>
            <a:off x="1898167" y="1536567"/>
            <a:ext cx="2641600" cy="2641600"/>
          </a:xfrm>
          <a:prstGeom prst="rect">
            <a:avLst/>
          </a:prstGeom>
          <a:noFill/>
          <a:ln>
            <a:noFill/>
          </a:ln>
        </p:spPr>
      </p:pic>
      <p:pic>
        <p:nvPicPr>
          <p:cNvPr id="150" name="Google Shape;150;p26"/>
          <p:cNvPicPr preferRelativeResize="0"/>
          <p:nvPr/>
        </p:nvPicPr>
        <p:blipFill>
          <a:blip r:embed="rId4">
            <a:alphaModFix/>
          </a:blip>
          <a:stretch>
            <a:fillRect/>
          </a:stretch>
        </p:blipFill>
        <p:spPr>
          <a:xfrm>
            <a:off x="6937968" y="1960385"/>
            <a:ext cx="4430833" cy="2097700"/>
          </a:xfrm>
          <a:prstGeom prst="rect">
            <a:avLst/>
          </a:prstGeom>
          <a:noFill/>
          <a:ln>
            <a:noFill/>
          </a:ln>
        </p:spPr>
      </p:pic>
      <p:sp>
        <p:nvSpPr>
          <p:cNvPr id="151" name="Google Shape;151;p26"/>
          <p:cNvSpPr txBox="1">
            <a:spLocks noGrp="1"/>
          </p:cNvSpPr>
          <p:nvPr>
            <p:ph type="body" idx="1"/>
          </p:nvPr>
        </p:nvSpPr>
        <p:spPr>
          <a:xfrm>
            <a:off x="6582533" y="4481900"/>
            <a:ext cx="4691200" cy="2139600"/>
          </a:xfrm>
          <a:prstGeom prst="rect">
            <a:avLst/>
          </a:prstGeom>
        </p:spPr>
        <p:txBody>
          <a:bodyPr spcFirstLastPara="1" vert="horz" wrap="square" lIns="121900" tIns="121900" rIns="121900" bIns="121900" rtlCol="0" anchor="t" anchorCtr="0">
            <a:noAutofit/>
          </a:bodyPr>
          <a:lstStyle/>
          <a:p>
            <a:pPr indent="-406390">
              <a:buSzPts val="1200"/>
            </a:pPr>
            <a:r>
              <a:rPr lang="en" sz="1600"/>
              <a:t>Providing suicide prevention training and technical assistance to communities across the state</a:t>
            </a:r>
            <a:endParaRPr sz="1600"/>
          </a:p>
          <a:p>
            <a:pPr indent="-406390">
              <a:buSzPts val="1200"/>
            </a:pPr>
            <a:r>
              <a:rPr lang="en" sz="1600"/>
              <a:t>Online resources at www.kansassuicideprevention.org</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751933" y="724000"/>
            <a:ext cx="3744000" cy="1007600"/>
          </a:xfrm>
          <a:prstGeom prst="rect">
            <a:avLst/>
          </a:prstGeom>
        </p:spPr>
        <p:txBody>
          <a:bodyPr spcFirstLastPara="1" vert="horz" wrap="square" lIns="121900" tIns="121900" rIns="121900" bIns="121900" rtlCol="0" anchor="b" anchorCtr="0">
            <a:noAutofit/>
          </a:bodyPr>
          <a:lstStyle/>
          <a:p>
            <a:r>
              <a:rPr lang="en"/>
              <a:t>Prevention</a:t>
            </a:r>
            <a:endParaRPr/>
          </a:p>
        </p:txBody>
      </p:sp>
      <p:sp>
        <p:nvSpPr>
          <p:cNvPr id="292" name="Google Shape;292;p43"/>
          <p:cNvSpPr txBox="1">
            <a:spLocks noGrp="1"/>
          </p:cNvSpPr>
          <p:nvPr>
            <p:ph type="body" idx="1"/>
          </p:nvPr>
        </p:nvSpPr>
        <p:spPr>
          <a:xfrm>
            <a:off x="415600" y="1852800"/>
            <a:ext cx="3744000" cy="4239200"/>
          </a:xfrm>
          <a:prstGeom prst="rect">
            <a:avLst/>
          </a:prstGeom>
        </p:spPr>
        <p:txBody>
          <a:bodyPr spcFirstLastPara="1" vert="horz" wrap="square" lIns="121900" tIns="121900" rIns="121900" bIns="121900" rtlCol="0" anchor="t" anchorCtr="0">
            <a:noAutofit/>
          </a:bodyPr>
          <a:lstStyle/>
          <a:p>
            <a:pPr indent="-423323">
              <a:buSzPts val="1400"/>
              <a:buFont typeface="Courier New" panose="02070309020205020404" pitchFamily="49" charset="0"/>
              <a:buChar char="o"/>
            </a:pPr>
            <a:r>
              <a:rPr lang="en" sz="2000" dirty="0"/>
              <a:t>Social skill development groups</a:t>
            </a:r>
            <a:endParaRPr sz="2000" dirty="0"/>
          </a:p>
          <a:p>
            <a:pPr indent="-423323">
              <a:buSzPts val="1400"/>
              <a:buFont typeface="Courier New" panose="02070309020205020404" pitchFamily="49" charset="0"/>
              <a:buChar char="o"/>
            </a:pPr>
            <a:r>
              <a:rPr lang="en" sz="2000" dirty="0"/>
              <a:t>Activities that promote community connectedness</a:t>
            </a:r>
            <a:endParaRPr sz="2000" dirty="0"/>
          </a:p>
          <a:p>
            <a:pPr indent="-423323">
              <a:buSzPts val="1400"/>
              <a:buFont typeface="Courier New" panose="02070309020205020404" pitchFamily="49" charset="0"/>
              <a:buChar char="o"/>
            </a:pPr>
            <a:r>
              <a:rPr lang="en" sz="2000" dirty="0"/>
              <a:t>Dissemination of means restriction information</a:t>
            </a:r>
            <a:endParaRPr sz="2000" dirty="0"/>
          </a:p>
          <a:p>
            <a:pPr indent="-423323">
              <a:buSzPts val="1400"/>
              <a:buFont typeface="Courier New" panose="02070309020205020404" pitchFamily="49" charset="0"/>
              <a:buChar char="o"/>
            </a:pPr>
            <a:r>
              <a:rPr lang="en" sz="2000" dirty="0"/>
              <a:t>Promotion of the National Suicide Prevention Lifeline</a:t>
            </a:r>
            <a:endParaRPr sz="2000" dirty="0"/>
          </a:p>
          <a:p>
            <a:pPr indent="-423323">
              <a:buSzPts val="1400"/>
              <a:buFont typeface="Courier New" panose="02070309020205020404" pitchFamily="49" charset="0"/>
              <a:buChar char="o"/>
            </a:pPr>
            <a:r>
              <a:rPr lang="en" sz="2000" dirty="0"/>
              <a:t>“Gatekeeper” training</a:t>
            </a:r>
            <a:endParaRPr sz="2000" dirty="0"/>
          </a:p>
        </p:txBody>
      </p:sp>
      <p:pic>
        <p:nvPicPr>
          <p:cNvPr id="293" name="Google Shape;293;p43"/>
          <p:cNvPicPr preferRelativeResize="0"/>
          <p:nvPr/>
        </p:nvPicPr>
        <p:blipFill>
          <a:blip r:embed="rId3">
            <a:alphaModFix/>
          </a:blip>
          <a:stretch>
            <a:fillRect/>
          </a:stretch>
        </p:blipFill>
        <p:spPr>
          <a:xfrm>
            <a:off x="4749600" y="999117"/>
            <a:ext cx="7289667" cy="48597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title"/>
          </p:nvPr>
        </p:nvSpPr>
        <p:spPr>
          <a:xfrm>
            <a:off x="354000" y="1386233"/>
            <a:ext cx="5393600" cy="2234400"/>
          </a:xfrm>
          <a:prstGeom prst="rect">
            <a:avLst/>
          </a:prstGeom>
        </p:spPr>
        <p:txBody>
          <a:bodyPr spcFirstLastPara="1" vert="horz" wrap="square" lIns="121900" tIns="121900" rIns="121900" bIns="121900" rtlCol="0" anchor="b" anchorCtr="0">
            <a:noAutofit/>
          </a:bodyPr>
          <a:lstStyle/>
          <a:p>
            <a:r>
              <a:rPr lang="en"/>
              <a:t>Building Protective Factors</a:t>
            </a:r>
            <a:endParaRPr/>
          </a:p>
        </p:txBody>
      </p:sp>
      <p:sp>
        <p:nvSpPr>
          <p:cNvPr id="399" name="Google Shape;399;p60"/>
          <p:cNvSpPr txBox="1">
            <a:spLocks noGrp="1"/>
          </p:cNvSpPr>
          <p:nvPr>
            <p:ph type="subTitle" idx="1"/>
          </p:nvPr>
        </p:nvSpPr>
        <p:spPr>
          <a:xfrm>
            <a:off x="354000" y="3635833"/>
            <a:ext cx="5393600" cy="1646800"/>
          </a:xfrm>
          <a:prstGeom prst="rect">
            <a:avLst/>
          </a:prstGeom>
        </p:spPr>
        <p:txBody>
          <a:bodyPr spcFirstLastPara="1" vert="horz" wrap="square" lIns="121900" tIns="121900" rIns="121900" bIns="121900" rtlCol="0" anchor="t" anchorCtr="0">
            <a:noAutofit/>
          </a:bodyPr>
          <a:lstStyle/>
          <a:p>
            <a:pPr marL="0" indent="0"/>
            <a:r>
              <a:rPr lang="en" dirty="0"/>
              <a:t>Relationships &amp; Connection are essential</a:t>
            </a:r>
            <a:endParaRPr dirty="0"/>
          </a:p>
        </p:txBody>
      </p:sp>
      <p:sp>
        <p:nvSpPr>
          <p:cNvPr id="400" name="Google Shape;400;p60"/>
          <p:cNvSpPr txBox="1">
            <a:spLocks noGrp="1"/>
          </p:cNvSpPr>
          <p:nvPr>
            <p:ph type="body" idx="2"/>
          </p:nvPr>
        </p:nvSpPr>
        <p:spPr>
          <a:xfrm>
            <a:off x="6586000" y="965600"/>
            <a:ext cx="5116000" cy="4926800"/>
          </a:xfrm>
          <a:prstGeom prst="rect">
            <a:avLst/>
          </a:prstGeom>
        </p:spPr>
        <p:txBody>
          <a:bodyPr spcFirstLastPara="1" vert="horz" wrap="square" lIns="121900" tIns="121900" rIns="121900" bIns="121900" rtlCol="0" anchor="ctr" anchorCtr="0">
            <a:noAutofit/>
          </a:bodyPr>
          <a:lstStyle/>
          <a:p>
            <a:pPr>
              <a:buFont typeface="Courier New" panose="02070309020205020404" pitchFamily="49" charset="0"/>
              <a:buChar char="o"/>
            </a:pPr>
            <a:r>
              <a:rPr lang="en" sz="2800" dirty="0"/>
              <a:t>HS students report that creative activities are important to supporting mental wellness</a:t>
            </a:r>
            <a:endParaRPr sz="2800" dirty="0"/>
          </a:p>
          <a:p>
            <a:pPr>
              <a:buFont typeface="Courier New" panose="02070309020205020404" pitchFamily="49" charset="0"/>
              <a:buChar char="o"/>
            </a:pPr>
            <a:r>
              <a:rPr lang="en" sz="2800" dirty="0"/>
              <a:t>Parents overestimate how likely they are to hear about stressful life circumstances</a:t>
            </a:r>
            <a:endParaRPr sz="2800" dirty="0"/>
          </a:p>
          <a:p>
            <a:pPr>
              <a:buFont typeface="Courier New" panose="02070309020205020404" pitchFamily="49" charset="0"/>
              <a:buChar char="o"/>
            </a:pPr>
            <a:r>
              <a:rPr lang="en" sz="2800" dirty="0"/>
              <a:t>Kind Environments Foster Mental Wellness</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1"/>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sz="6400"/>
              <a:t>Kind High Schools</a:t>
            </a:r>
            <a:endParaRPr sz="6400"/>
          </a:p>
        </p:txBody>
      </p:sp>
      <p:sp>
        <p:nvSpPr>
          <p:cNvPr id="406" name="Google Shape;406;p61"/>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indent="-558786">
              <a:buSzPts val="3000"/>
              <a:buAutoNum type="arabicPeriod"/>
            </a:pPr>
            <a:r>
              <a:rPr lang="en" sz="4000"/>
              <a:t>Teachers say “hi”</a:t>
            </a:r>
            <a:endParaRPr sz="4000"/>
          </a:p>
          <a:p>
            <a:pPr indent="-558786">
              <a:buSzPts val="3000"/>
              <a:buAutoNum type="arabicPeriod"/>
            </a:pPr>
            <a:r>
              <a:rPr lang="en" sz="4000"/>
              <a:t>Classes on MH are offered</a:t>
            </a:r>
            <a:endParaRPr sz="4000"/>
          </a:p>
          <a:p>
            <a:pPr indent="-558786">
              <a:buSzPts val="3000"/>
              <a:buAutoNum type="arabicPeriod"/>
            </a:pPr>
            <a:r>
              <a:rPr lang="en" sz="4000"/>
              <a:t>Classmates make an effort to include students who are different</a:t>
            </a:r>
            <a:br>
              <a:rPr lang="en" sz="4000"/>
            </a:br>
            <a:endParaRPr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2"/>
          <p:cNvSpPr txBox="1">
            <a:spLocks noGrp="1"/>
          </p:cNvSpPr>
          <p:nvPr>
            <p:ph type="title"/>
          </p:nvPr>
        </p:nvSpPr>
        <p:spPr>
          <a:xfrm>
            <a:off x="7006133" y="664400"/>
            <a:ext cx="3744000" cy="1007600"/>
          </a:xfrm>
          <a:prstGeom prst="rect">
            <a:avLst/>
          </a:prstGeom>
        </p:spPr>
        <p:txBody>
          <a:bodyPr spcFirstLastPara="1" vert="horz" wrap="square" lIns="121900" tIns="121900" rIns="121900" bIns="121900" rtlCol="0" anchor="b" anchorCtr="0">
            <a:noAutofit/>
          </a:bodyPr>
          <a:lstStyle/>
          <a:p>
            <a:r>
              <a:rPr lang="en">
                <a:solidFill>
                  <a:schemeClr val="dk2"/>
                </a:solidFill>
              </a:rPr>
              <a:t>Engaged Students</a:t>
            </a:r>
            <a:endParaRPr>
              <a:solidFill>
                <a:schemeClr val="dk2"/>
              </a:solidFill>
            </a:endParaRPr>
          </a:p>
        </p:txBody>
      </p:sp>
      <p:sp>
        <p:nvSpPr>
          <p:cNvPr id="412" name="Google Shape;412;p62"/>
          <p:cNvSpPr txBox="1">
            <a:spLocks noGrp="1"/>
          </p:cNvSpPr>
          <p:nvPr>
            <p:ph type="body" idx="1"/>
          </p:nvPr>
        </p:nvSpPr>
        <p:spPr>
          <a:xfrm>
            <a:off x="6671833" y="1785933"/>
            <a:ext cx="3744000" cy="4239200"/>
          </a:xfrm>
          <a:prstGeom prst="rect">
            <a:avLst/>
          </a:prstGeom>
        </p:spPr>
        <p:txBody>
          <a:bodyPr spcFirstLastPara="1" vert="horz" wrap="square" lIns="121900" tIns="121900" rIns="121900" bIns="121900" rtlCol="0" anchor="t" anchorCtr="0">
            <a:noAutofit/>
          </a:bodyPr>
          <a:lstStyle/>
          <a:p>
            <a:pPr indent="-423323">
              <a:buSzPts val="1400"/>
              <a:buFont typeface="Courier New" panose="02070309020205020404" pitchFamily="49" charset="0"/>
              <a:buChar char="o"/>
            </a:pPr>
            <a:r>
              <a:rPr lang="en" sz="2000" dirty="0"/>
              <a:t>Create opportunities for students to express what gives them hope</a:t>
            </a:r>
            <a:endParaRPr sz="2000" dirty="0"/>
          </a:p>
          <a:p>
            <a:pPr indent="-423323">
              <a:buSzPts val="1400"/>
              <a:buFont typeface="Courier New" panose="02070309020205020404" pitchFamily="49" charset="0"/>
              <a:buChar char="o"/>
            </a:pPr>
            <a:r>
              <a:rPr lang="en" sz="2000" dirty="0"/>
              <a:t>Students talk to each other; help prepare them for how to navigate tough conversations</a:t>
            </a:r>
            <a:endParaRPr sz="2000" dirty="0"/>
          </a:p>
          <a:p>
            <a:pPr indent="-423323">
              <a:buSzPts val="1400"/>
              <a:buFont typeface="Courier New" panose="02070309020205020404" pitchFamily="49" charset="0"/>
              <a:buChar char="o"/>
            </a:pPr>
            <a:r>
              <a:rPr lang="en" sz="2000" dirty="0"/>
              <a:t>What can students expect when they turn to school staff for help?</a:t>
            </a:r>
            <a:endParaRPr sz="2000" dirty="0"/>
          </a:p>
        </p:txBody>
      </p:sp>
      <p:pic>
        <p:nvPicPr>
          <p:cNvPr id="413" name="Google Shape;413;p62"/>
          <p:cNvPicPr preferRelativeResize="0"/>
          <p:nvPr/>
        </p:nvPicPr>
        <p:blipFill>
          <a:blip r:embed="rId3">
            <a:alphaModFix/>
          </a:blip>
          <a:stretch>
            <a:fillRect/>
          </a:stretch>
        </p:blipFill>
        <p:spPr>
          <a:xfrm>
            <a:off x="1215633" y="203200"/>
            <a:ext cx="4303019" cy="645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63"/>
          <p:cNvPicPr preferRelativeResize="0"/>
          <p:nvPr/>
        </p:nvPicPr>
        <p:blipFill rotWithShape="1">
          <a:blip r:embed="rId3">
            <a:alphaModFix/>
          </a:blip>
          <a:srcRect r="1009" b="3006"/>
          <a:stretch/>
        </p:blipFill>
        <p:spPr>
          <a:xfrm>
            <a:off x="1164967" y="0"/>
            <a:ext cx="9332167"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415600" y="776400"/>
            <a:ext cx="3744000" cy="1007600"/>
          </a:xfrm>
          <a:prstGeom prst="rect">
            <a:avLst/>
          </a:prstGeom>
        </p:spPr>
        <p:txBody>
          <a:bodyPr spcFirstLastPara="1" vert="horz" wrap="square" lIns="121900" tIns="121900" rIns="121900" bIns="121900" rtlCol="0" anchor="b" anchorCtr="0">
            <a:noAutofit/>
          </a:bodyPr>
          <a:lstStyle/>
          <a:p>
            <a:r>
              <a:rPr lang="en"/>
              <a:t>GateKeeper Training</a:t>
            </a:r>
            <a:endParaRPr/>
          </a:p>
        </p:txBody>
      </p:sp>
      <p:sp>
        <p:nvSpPr>
          <p:cNvPr id="299" name="Google Shape;299;p44"/>
          <p:cNvSpPr txBox="1">
            <a:spLocks noGrp="1"/>
          </p:cNvSpPr>
          <p:nvPr>
            <p:ph type="body" idx="1"/>
          </p:nvPr>
        </p:nvSpPr>
        <p:spPr>
          <a:xfrm>
            <a:off x="415600" y="1852800"/>
            <a:ext cx="3744000" cy="4239200"/>
          </a:xfrm>
          <a:prstGeom prst="rect">
            <a:avLst/>
          </a:prstGeom>
        </p:spPr>
        <p:txBody>
          <a:bodyPr spcFirstLastPara="1" vert="horz" wrap="square" lIns="121900" tIns="121900" rIns="121900" bIns="121900" rtlCol="0" anchor="t" anchorCtr="0">
            <a:noAutofit/>
          </a:bodyPr>
          <a:lstStyle/>
          <a:p>
            <a:pPr indent="-423323">
              <a:buSzPts val="1400"/>
              <a:buFont typeface="Courier New" panose="02070309020205020404" pitchFamily="49" charset="0"/>
              <a:buChar char="o"/>
            </a:pPr>
            <a:r>
              <a:rPr lang="en" sz="2400" dirty="0"/>
              <a:t>Shares risk factors and warning signs</a:t>
            </a:r>
            <a:endParaRPr sz="2400" dirty="0"/>
          </a:p>
          <a:p>
            <a:pPr indent="-423323">
              <a:buSzPts val="1400"/>
              <a:buFont typeface="Courier New" panose="02070309020205020404" pitchFamily="49" charset="0"/>
              <a:buChar char="o"/>
            </a:pPr>
            <a:r>
              <a:rPr lang="en" sz="2400" dirty="0"/>
              <a:t>Prepares people to recognize those at risk of suicide</a:t>
            </a:r>
            <a:endParaRPr sz="2400" dirty="0"/>
          </a:p>
          <a:p>
            <a:pPr indent="-423323">
              <a:buSzPts val="1400"/>
              <a:buFont typeface="Courier New" panose="02070309020205020404" pitchFamily="49" charset="0"/>
              <a:buChar char="o"/>
            </a:pPr>
            <a:r>
              <a:rPr lang="en" sz="2400" dirty="0"/>
              <a:t>Gives information about how to ask directly</a:t>
            </a:r>
            <a:endParaRPr sz="2400" dirty="0"/>
          </a:p>
          <a:p>
            <a:pPr indent="-423323">
              <a:buSzPts val="1400"/>
              <a:buFont typeface="Courier New" panose="02070309020205020404" pitchFamily="49" charset="0"/>
              <a:buChar char="o"/>
            </a:pPr>
            <a:r>
              <a:rPr lang="en" sz="2400" dirty="0"/>
              <a:t>Builds connections to longer term help</a:t>
            </a:r>
            <a:endParaRPr sz="2400" dirty="0"/>
          </a:p>
        </p:txBody>
      </p:sp>
      <p:pic>
        <p:nvPicPr>
          <p:cNvPr id="300" name="Google Shape;300;p44"/>
          <p:cNvPicPr preferRelativeResize="0"/>
          <p:nvPr/>
        </p:nvPicPr>
        <p:blipFill>
          <a:blip r:embed="rId3">
            <a:alphaModFix/>
          </a:blip>
          <a:stretch>
            <a:fillRect/>
          </a:stretch>
        </p:blipFill>
        <p:spPr>
          <a:xfrm>
            <a:off x="4398400" y="1923633"/>
            <a:ext cx="7626000" cy="290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7646733" y="690367"/>
            <a:ext cx="3744000" cy="1007600"/>
          </a:xfrm>
          <a:prstGeom prst="rect">
            <a:avLst/>
          </a:prstGeom>
        </p:spPr>
        <p:txBody>
          <a:bodyPr spcFirstLastPara="1" vert="horz" wrap="square" lIns="121900" tIns="121900" rIns="121900" bIns="121900" rtlCol="0" anchor="b" anchorCtr="0">
            <a:noAutofit/>
          </a:bodyPr>
          <a:lstStyle/>
          <a:p>
            <a:r>
              <a:rPr lang="en"/>
              <a:t>Intervention</a:t>
            </a:r>
            <a:endParaRPr/>
          </a:p>
        </p:txBody>
      </p:sp>
      <p:sp>
        <p:nvSpPr>
          <p:cNvPr id="306" name="Google Shape;306;p45"/>
          <p:cNvSpPr txBox="1">
            <a:spLocks noGrp="1"/>
          </p:cNvSpPr>
          <p:nvPr>
            <p:ph type="body" idx="1"/>
          </p:nvPr>
        </p:nvSpPr>
        <p:spPr>
          <a:xfrm>
            <a:off x="7646733" y="1936867"/>
            <a:ext cx="3744000" cy="4239200"/>
          </a:xfrm>
          <a:prstGeom prst="rect">
            <a:avLst/>
          </a:prstGeom>
        </p:spPr>
        <p:txBody>
          <a:bodyPr spcFirstLastPara="1" vert="horz" wrap="square" lIns="121900" tIns="121900" rIns="121900" bIns="121900" rtlCol="0" anchor="t" anchorCtr="0">
            <a:noAutofit/>
          </a:bodyPr>
          <a:lstStyle/>
          <a:p>
            <a:pPr indent="-457189">
              <a:buSzPts val="1800"/>
              <a:buFont typeface="Courier New" panose="02070309020205020404" pitchFamily="49" charset="0"/>
              <a:buChar char="o"/>
            </a:pPr>
            <a:r>
              <a:rPr lang="en" sz="2400" dirty="0"/>
              <a:t>Suicide Intervention skills training</a:t>
            </a:r>
            <a:endParaRPr sz="2400" dirty="0"/>
          </a:p>
          <a:p>
            <a:pPr indent="-457189">
              <a:buSzPts val="1800"/>
              <a:buFont typeface="Courier New" panose="02070309020205020404" pitchFamily="49" charset="0"/>
              <a:buChar char="o"/>
            </a:pPr>
            <a:r>
              <a:rPr lang="en" sz="2400" dirty="0"/>
              <a:t>Support for evidence-based treatment for suicide risk</a:t>
            </a:r>
            <a:endParaRPr sz="2400" dirty="0"/>
          </a:p>
          <a:p>
            <a:pPr indent="-457189">
              <a:buSzPts val="1800"/>
              <a:buFont typeface="Courier New" panose="02070309020205020404" pitchFamily="49" charset="0"/>
              <a:buChar char="o"/>
            </a:pPr>
            <a:r>
              <a:rPr lang="en" sz="2400" dirty="0"/>
              <a:t>Zero Suicide</a:t>
            </a:r>
            <a:endParaRPr sz="2400" dirty="0"/>
          </a:p>
          <a:p>
            <a:pPr indent="-457189">
              <a:buSzPts val="1800"/>
              <a:buFont typeface="Courier New" panose="02070309020205020404" pitchFamily="49" charset="0"/>
              <a:buChar char="o"/>
            </a:pPr>
            <a:r>
              <a:rPr lang="en" sz="2400" dirty="0"/>
              <a:t>Adequate access to healthcare</a:t>
            </a:r>
            <a:endParaRPr sz="2400" dirty="0"/>
          </a:p>
        </p:txBody>
      </p:sp>
      <p:pic>
        <p:nvPicPr>
          <p:cNvPr id="307" name="Google Shape;307;p45"/>
          <p:cNvPicPr preferRelativeResize="0"/>
          <p:nvPr/>
        </p:nvPicPr>
        <p:blipFill>
          <a:blip r:embed="rId3">
            <a:alphaModFix/>
          </a:blip>
          <a:stretch>
            <a:fillRect/>
          </a:stretch>
        </p:blipFill>
        <p:spPr>
          <a:xfrm>
            <a:off x="68667" y="825434"/>
            <a:ext cx="7240333" cy="54302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Suicide Intervention Basics</a:t>
            </a:r>
            <a:endParaRPr/>
          </a:p>
        </p:txBody>
      </p:sp>
      <p:sp>
        <p:nvSpPr>
          <p:cNvPr id="313" name="Google Shape;313;p46"/>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a:buFont typeface="Courier New" panose="02070309020205020404" pitchFamily="49" charset="0"/>
              <a:buChar char="o"/>
            </a:pPr>
            <a:r>
              <a:rPr lang="en" sz="3200" dirty="0"/>
              <a:t>Share specific concerns</a:t>
            </a:r>
            <a:endParaRPr sz="3200" dirty="0"/>
          </a:p>
          <a:p>
            <a:pPr>
              <a:buFont typeface="Courier New" panose="02070309020205020404" pitchFamily="49" charset="0"/>
              <a:buChar char="o"/>
            </a:pPr>
            <a:r>
              <a:rPr lang="en" sz="3200" dirty="0"/>
              <a:t>Ask about suicide directly</a:t>
            </a:r>
            <a:endParaRPr sz="3200" dirty="0"/>
          </a:p>
          <a:p>
            <a:pPr>
              <a:buFont typeface="Courier New" panose="02070309020205020404" pitchFamily="49" charset="0"/>
              <a:buChar char="o"/>
            </a:pPr>
            <a:r>
              <a:rPr lang="en" sz="3200" dirty="0"/>
              <a:t>Listen, non-judgmentally</a:t>
            </a:r>
            <a:endParaRPr sz="3200" dirty="0"/>
          </a:p>
          <a:p>
            <a:pPr>
              <a:buFont typeface="Courier New" panose="02070309020205020404" pitchFamily="49" charset="0"/>
              <a:buChar char="o"/>
            </a:pPr>
            <a:r>
              <a:rPr lang="en" sz="3200" dirty="0"/>
              <a:t>Make environment safe (restrict access to means)</a:t>
            </a:r>
            <a:endParaRPr sz="3200" dirty="0"/>
          </a:p>
          <a:p>
            <a:pPr>
              <a:buFont typeface="Courier New" panose="02070309020205020404" pitchFamily="49" charset="0"/>
              <a:buChar char="o"/>
            </a:pPr>
            <a:r>
              <a:rPr lang="en" sz="3200" dirty="0"/>
              <a:t>Connect person to the next helper</a:t>
            </a:r>
            <a:endParaRPr sz="3200" dirty="0"/>
          </a:p>
          <a:p>
            <a:pPr>
              <a:buFont typeface="Courier New" panose="02070309020205020404" pitchFamily="49" charset="0"/>
              <a:buChar char="o"/>
            </a:pPr>
            <a:r>
              <a:rPr lang="en" sz="3200" dirty="0"/>
              <a:t>Check back in with the person</a:t>
            </a:r>
            <a:endParaRPr sz="3200" dirty="0"/>
          </a:p>
          <a:p>
            <a:pPr>
              <a:buFont typeface="Courier New" panose="02070309020205020404" pitchFamily="49" charset="0"/>
              <a:buChar char="o"/>
            </a:pPr>
            <a:r>
              <a:rPr lang="en" sz="3200" dirty="0"/>
              <a:t>National Suicide Prevention Lifeline: 800-273-8255</a:t>
            </a:r>
            <a:endParaRPr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solidFill>
                  <a:srgbClr val="EF6C00"/>
                </a:solidFill>
              </a:rPr>
              <a:t>Establish Rapport</a:t>
            </a:r>
            <a:endParaRPr/>
          </a:p>
        </p:txBody>
      </p:sp>
      <p:sp>
        <p:nvSpPr>
          <p:cNvPr id="437" name="Google Shape;437;p66"/>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lnSpc>
                <a:spcPct val="115000"/>
              </a:lnSpc>
              <a:buNone/>
            </a:pPr>
            <a:r>
              <a:rPr lang="en">
                <a:solidFill>
                  <a:srgbClr val="695D46"/>
                </a:solidFill>
              </a:rPr>
              <a:t>●Listen carefully</a:t>
            </a:r>
            <a:endParaRPr>
              <a:solidFill>
                <a:srgbClr val="695D46"/>
              </a:solidFill>
            </a:endParaRPr>
          </a:p>
          <a:p>
            <a:pPr marL="0" indent="0">
              <a:lnSpc>
                <a:spcPct val="115000"/>
              </a:lnSpc>
              <a:buNone/>
            </a:pPr>
            <a:r>
              <a:rPr lang="en">
                <a:solidFill>
                  <a:srgbClr val="695D46"/>
                </a:solidFill>
              </a:rPr>
              <a:t>●Talk in a calm, accepting, non-confrontational, and supporting manner</a:t>
            </a:r>
            <a:endParaRPr>
              <a:solidFill>
                <a:srgbClr val="695D46"/>
              </a:solidFill>
            </a:endParaRPr>
          </a:p>
          <a:p>
            <a:pPr marL="0" indent="0">
              <a:lnSpc>
                <a:spcPct val="115000"/>
              </a:lnSpc>
              <a:buNone/>
            </a:pPr>
            <a:r>
              <a:rPr lang="en">
                <a:solidFill>
                  <a:srgbClr val="695D46"/>
                </a:solidFill>
              </a:rPr>
              <a:t>●Explain what is happening</a:t>
            </a:r>
            <a:endParaRPr>
              <a:solidFill>
                <a:srgbClr val="695D46"/>
              </a:solidFill>
            </a:endParaRPr>
          </a:p>
          <a:p>
            <a:pPr marL="0" indent="0">
              <a:lnSpc>
                <a:spcPct val="115000"/>
              </a:lnSpc>
              <a:buNone/>
            </a:pPr>
            <a:r>
              <a:rPr lang="en">
                <a:solidFill>
                  <a:srgbClr val="695D46"/>
                </a:solidFill>
              </a:rPr>
              <a:t>●Explain that you are there to help</a:t>
            </a:r>
            <a:endParaRPr>
              <a:solidFill>
                <a:srgbClr val="695D46"/>
              </a:solidFill>
            </a:endParaRPr>
          </a:p>
          <a:p>
            <a:pPr marL="0" indent="0">
              <a:lnSpc>
                <a:spcPct val="115000"/>
              </a:lnSpc>
              <a:buNone/>
            </a:pPr>
            <a:r>
              <a:rPr lang="en">
                <a:solidFill>
                  <a:srgbClr val="695D46"/>
                </a:solidFill>
              </a:rPr>
              <a:t>●Explain how you can help</a:t>
            </a:r>
            <a:endParaRPr>
              <a:solidFill>
                <a:srgbClr val="695D46"/>
              </a:solidFill>
            </a:endParaRPr>
          </a:p>
          <a:p>
            <a:pPr marL="0" indent="0">
              <a:lnSpc>
                <a:spcPct val="115000"/>
              </a:lnSpc>
              <a:buNone/>
            </a:pPr>
            <a:r>
              <a:rPr lang="en">
                <a:solidFill>
                  <a:srgbClr val="695D46"/>
                </a:solidFill>
              </a:rPr>
              <a:t>●Be specific about your concerns:</a:t>
            </a:r>
            <a:endParaRPr>
              <a:solidFill>
                <a:srgbClr val="695D46"/>
              </a:solidFill>
            </a:endParaRPr>
          </a:p>
          <a:p>
            <a:pPr marL="0" indent="0">
              <a:lnSpc>
                <a:spcPct val="115000"/>
              </a:lnSpc>
              <a:spcBef>
                <a:spcPts val="2133"/>
              </a:spcBef>
              <a:buNone/>
            </a:pPr>
            <a:r>
              <a:rPr lang="en" sz="1867">
                <a:solidFill>
                  <a:srgbClr val="695D46"/>
                </a:solidFill>
              </a:rPr>
              <a:t>○“I am feeling concerned because your family says you haven’t been sleeping and you wrote a suicide note”</a:t>
            </a:r>
            <a:endParaRPr sz="1867">
              <a:solidFill>
                <a:srgbClr val="695D46"/>
              </a:solidFill>
            </a:endParaRPr>
          </a:p>
          <a:p>
            <a:pPr marL="0" indent="0">
              <a:lnSpc>
                <a:spcPct val="115000"/>
              </a:lnSpc>
              <a:spcBef>
                <a:spcPts val="2133"/>
              </a:spcBef>
              <a:buNone/>
            </a:pPr>
            <a:r>
              <a:rPr lang="en" sz="1867">
                <a:solidFill>
                  <a:srgbClr val="695D46"/>
                </a:solidFill>
              </a:rPr>
              <a:t>○“I wanted to check in because there has been so much going on with the kids reintegration plan and you have started using again.”</a:t>
            </a:r>
            <a:endParaRPr sz="1867">
              <a:solidFill>
                <a:srgbClr val="695D46"/>
              </a:solidFill>
            </a:endParaRPr>
          </a:p>
          <a:p>
            <a:pPr marL="0" indent="0">
              <a:spcAft>
                <a:spcPts val="2133"/>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7"/>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solidFill>
                  <a:srgbClr val="EF6C00"/>
                </a:solidFill>
              </a:rPr>
              <a:t>Assess the Person for Risk of Suicide</a:t>
            </a:r>
            <a:endParaRPr/>
          </a:p>
        </p:txBody>
      </p:sp>
      <p:sp>
        <p:nvSpPr>
          <p:cNvPr id="443" name="Google Shape;443;p67"/>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lnSpc>
                <a:spcPct val="115000"/>
              </a:lnSpc>
              <a:buNone/>
            </a:pPr>
            <a:r>
              <a:rPr lang="en">
                <a:solidFill>
                  <a:srgbClr val="695D46"/>
                </a:solidFill>
              </a:rPr>
              <a:t>●Establish if they have already done something to try to kill themselves</a:t>
            </a:r>
            <a:endParaRPr>
              <a:solidFill>
                <a:srgbClr val="695D46"/>
              </a:solidFill>
            </a:endParaRPr>
          </a:p>
          <a:p>
            <a:pPr marL="0" indent="0">
              <a:lnSpc>
                <a:spcPct val="115000"/>
              </a:lnSpc>
              <a:buNone/>
            </a:pPr>
            <a:r>
              <a:rPr lang="en">
                <a:solidFill>
                  <a:srgbClr val="695D46"/>
                </a:solidFill>
              </a:rPr>
              <a:t>●If they have not done anything in an effort to end their life:</a:t>
            </a:r>
            <a:endParaRPr>
              <a:solidFill>
                <a:srgbClr val="695D46"/>
              </a:solidFill>
            </a:endParaRPr>
          </a:p>
          <a:p>
            <a:pPr marL="0" indent="0">
              <a:lnSpc>
                <a:spcPct val="115000"/>
              </a:lnSpc>
              <a:buNone/>
            </a:pPr>
            <a:r>
              <a:rPr lang="en">
                <a:solidFill>
                  <a:srgbClr val="695D46"/>
                </a:solidFill>
              </a:rPr>
              <a:t>●Ask directly and nonjudgmentally about suicide</a:t>
            </a:r>
            <a:endParaRPr>
              <a:solidFill>
                <a:srgbClr val="695D46"/>
              </a:solidFill>
            </a:endParaRPr>
          </a:p>
          <a:p>
            <a:pPr marL="0" indent="0">
              <a:lnSpc>
                <a:spcPct val="115000"/>
              </a:lnSpc>
              <a:spcBef>
                <a:spcPts val="2133"/>
              </a:spcBef>
              <a:buNone/>
            </a:pPr>
            <a:r>
              <a:rPr lang="en" sz="1867">
                <a:solidFill>
                  <a:srgbClr val="695D46"/>
                </a:solidFill>
              </a:rPr>
              <a:t>○“Are you thinking about suicide?” or “Are you thinking about killing yourself?”</a:t>
            </a:r>
            <a:endParaRPr sz="1867">
              <a:solidFill>
                <a:srgbClr val="695D46"/>
              </a:solidFill>
            </a:endParaRPr>
          </a:p>
          <a:p>
            <a:pPr marL="0" indent="0">
              <a:lnSpc>
                <a:spcPct val="115000"/>
              </a:lnSpc>
              <a:buNone/>
            </a:pPr>
            <a:endParaRPr>
              <a:solidFill>
                <a:srgbClr val="695D46"/>
              </a:solidFill>
            </a:endParaRPr>
          </a:p>
          <a:p>
            <a:pPr marL="0" indent="0">
              <a:lnSpc>
                <a:spcPct val="115000"/>
              </a:lnSpc>
              <a:buNone/>
            </a:pPr>
            <a:r>
              <a:rPr lang="en">
                <a:solidFill>
                  <a:srgbClr val="695D46"/>
                </a:solidFill>
              </a:rPr>
              <a:t>●Ask follow-up questions:</a:t>
            </a:r>
            <a:endParaRPr>
              <a:solidFill>
                <a:srgbClr val="695D46"/>
              </a:solidFill>
            </a:endParaRPr>
          </a:p>
          <a:p>
            <a:pPr marL="0" indent="0">
              <a:lnSpc>
                <a:spcPct val="115000"/>
              </a:lnSpc>
              <a:spcBef>
                <a:spcPts val="2133"/>
              </a:spcBef>
              <a:buNone/>
            </a:pPr>
            <a:r>
              <a:rPr lang="en" sz="1867">
                <a:solidFill>
                  <a:srgbClr val="695D46"/>
                </a:solidFill>
              </a:rPr>
              <a:t>○“Are you actually have thoughts of killing yourself?”</a:t>
            </a:r>
            <a:endParaRPr sz="1867">
              <a:solidFill>
                <a:srgbClr val="695D46"/>
              </a:solidFill>
            </a:endParaRPr>
          </a:p>
          <a:p>
            <a:pPr marL="0" indent="0">
              <a:lnSpc>
                <a:spcPct val="115000"/>
              </a:lnSpc>
              <a:spcBef>
                <a:spcPts val="2133"/>
              </a:spcBef>
              <a:buNone/>
            </a:pPr>
            <a:r>
              <a:rPr lang="en" sz="1867">
                <a:solidFill>
                  <a:srgbClr val="695D46"/>
                </a:solidFill>
              </a:rPr>
              <a:t>○“Do you have some intent to act on your thoughts of suicide?”</a:t>
            </a:r>
            <a:endParaRPr sz="1867">
              <a:solidFill>
                <a:srgbClr val="695D46"/>
              </a:solidFill>
            </a:endParaRPr>
          </a:p>
          <a:p>
            <a:pPr marL="0" indent="0">
              <a:lnSpc>
                <a:spcPct val="115000"/>
              </a:lnSpc>
              <a:spcBef>
                <a:spcPts val="2133"/>
              </a:spcBef>
              <a:buNone/>
            </a:pPr>
            <a:r>
              <a:rPr lang="en" sz="1867">
                <a:solidFill>
                  <a:srgbClr val="695D46"/>
                </a:solidFill>
              </a:rPr>
              <a:t>○“Have you made any preparations to kill yourself?”</a:t>
            </a:r>
            <a:endParaRPr sz="1867">
              <a:solidFill>
                <a:srgbClr val="695D46"/>
              </a:solidFill>
            </a:endParaRPr>
          </a:p>
          <a:p>
            <a:pPr marL="0" indent="0">
              <a:spcAft>
                <a:spcPts val="2133"/>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Learning Objectives</a:t>
            </a:r>
            <a:endParaRPr/>
          </a:p>
        </p:txBody>
      </p:sp>
      <p:sp>
        <p:nvSpPr>
          <p:cNvPr id="157" name="Google Shape;157;p27"/>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a:buClr>
                <a:srgbClr val="000000"/>
              </a:buClr>
              <a:buFont typeface="Arial"/>
              <a:buAutoNum type="arabicPeriod"/>
            </a:pPr>
            <a:r>
              <a:rPr lang="en" dirty="0">
                <a:solidFill>
                  <a:srgbClr val="000000"/>
                </a:solidFill>
                <a:latin typeface="Arial"/>
                <a:ea typeface="Arial"/>
                <a:cs typeface="Arial"/>
                <a:sym typeface="Arial"/>
              </a:rPr>
              <a:t>Familiarize participants with risk factors and warning signs for suicide.</a:t>
            </a:r>
          </a:p>
          <a:p>
            <a:pPr>
              <a:buClr>
                <a:srgbClr val="000000"/>
              </a:buClr>
              <a:buFont typeface="Arial"/>
              <a:buAutoNum type="arabicPeriod"/>
            </a:pPr>
            <a:endParaRPr dirty="0">
              <a:solidFill>
                <a:srgbClr val="000000"/>
              </a:solidFill>
              <a:latin typeface="Arial"/>
              <a:ea typeface="Arial"/>
              <a:cs typeface="Arial"/>
              <a:sym typeface="Arial"/>
            </a:endParaRPr>
          </a:p>
          <a:p>
            <a:pPr>
              <a:buClr>
                <a:srgbClr val="000000"/>
              </a:buClr>
              <a:buFont typeface="Arial"/>
              <a:buAutoNum type="arabicPeriod"/>
            </a:pPr>
            <a:r>
              <a:rPr lang="en" dirty="0">
                <a:solidFill>
                  <a:srgbClr val="000000"/>
                </a:solidFill>
                <a:latin typeface="Arial"/>
                <a:ea typeface="Arial"/>
                <a:cs typeface="Arial"/>
                <a:sym typeface="Arial"/>
              </a:rPr>
              <a:t>Teach participants which intervention strategies are helpful for a person at risk of suicide, and how to think about sharing these with a community.</a:t>
            </a:r>
          </a:p>
          <a:p>
            <a:pPr>
              <a:buClr>
                <a:srgbClr val="000000"/>
              </a:buClr>
              <a:buFont typeface="Arial"/>
              <a:buAutoNum type="arabicPeriod"/>
            </a:pPr>
            <a:endParaRPr dirty="0">
              <a:solidFill>
                <a:srgbClr val="000000"/>
              </a:solidFill>
              <a:latin typeface="Arial"/>
              <a:ea typeface="Arial"/>
              <a:cs typeface="Arial"/>
              <a:sym typeface="Arial"/>
            </a:endParaRPr>
          </a:p>
          <a:p>
            <a:pPr>
              <a:buClr>
                <a:srgbClr val="000000"/>
              </a:buClr>
              <a:buFont typeface="Arial"/>
              <a:buAutoNum type="arabicPeriod"/>
            </a:pPr>
            <a:r>
              <a:rPr lang="en" dirty="0">
                <a:solidFill>
                  <a:srgbClr val="000000"/>
                </a:solidFill>
                <a:latin typeface="Arial"/>
                <a:ea typeface="Arial"/>
                <a:cs typeface="Arial"/>
                <a:sym typeface="Arial"/>
              </a:rPr>
              <a:t>Identify protective factors </a:t>
            </a:r>
            <a:r>
              <a:rPr lang="en-US" dirty="0">
                <a:solidFill>
                  <a:srgbClr val="000000"/>
                </a:solidFill>
                <a:latin typeface="Arial"/>
                <a:ea typeface="Arial"/>
                <a:cs typeface="Arial"/>
                <a:sym typeface="Arial"/>
              </a:rPr>
              <a:t>and prevention options</a:t>
            </a:r>
          </a:p>
          <a:p>
            <a:pPr>
              <a:buClr>
                <a:srgbClr val="000000"/>
              </a:buClr>
              <a:buFont typeface="Arial"/>
              <a:buAutoNum type="arabicPeriod"/>
            </a:pPr>
            <a:endParaRPr lang="en" dirty="0">
              <a:solidFill>
                <a:srgbClr val="000000"/>
              </a:solidFill>
              <a:latin typeface="Arial"/>
              <a:ea typeface="Arial"/>
              <a:cs typeface="Arial"/>
              <a:sym typeface="Arial"/>
            </a:endParaRPr>
          </a:p>
          <a:p>
            <a:pPr>
              <a:buClr>
                <a:srgbClr val="000000"/>
              </a:buClr>
              <a:buFont typeface="Arial"/>
              <a:buAutoNum type="arabicPeriod"/>
            </a:pPr>
            <a:r>
              <a:rPr lang="en" dirty="0">
                <a:solidFill>
                  <a:srgbClr val="000000"/>
                </a:solidFill>
                <a:latin typeface="Arial"/>
                <a:ea typeface="Arial"/>
                <a:cs typeface="Arial"/>
                <a:sym typeface="Arial"/>
              </a:rPr>
              <a:t> additional resources for supporting persons at risk of suicide.</a:t>
            </a:r>
            <a:endParaRPr dirty="0">
              <a:solidFill>
                <a:srgbClr val="000000"/>
              </a:solidFill>
              <a:latin typeface="Arial"/>
              <a:ea typeface="Arial"/>
              <a:cs typeface="Arial"/>
              <a:sym typeface="Arial"/>
            </a:endParaRPr>
          </a:p>
          <a:p>
            <a:pPr indent="0">
              <a:buNone/>
            </a:pPr>
            <a:endParaRPr sz="3200" dirty="0">
              <a:solidFill>
                <a:srgbClr val="000000"/>
              </a:solidFill>
              <a:latin typeface="PT Sans Narrow"/>
              <a:ea typeface="PT Sans Narrow"/>
              <a:cs typeface="PT Sans Narrow"/>
              <a:sym typeface="PT Sans Narrow"/>
            </a:endParaRPr>
          </a:p>
          <a:p>
            <a:pPr marL="0" indent="0">
              <a:spcAft>
                <a:spcPts val="2133"/>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8"/>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solidFill>
                  <a:srgbClr val="EF6C00"/>
                </a:solidFill>
              </a:rPr>
              <a:t>Uncertainty about Life and Death</a:t>
            </a:r>
            <a:endParaRPr/>
          </a:p>
        </p:txBody>
      </p:sp>
      <p:sp>
        <p:nvSpPr>
          <p:cNvPr id="449" name="Google Shape;449;p68"/>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lnSpc>
                <a:spcPct val="115000"/>
              </a:lnSpc>
              <a:buNone/>
            </a:pPr>
            <a:r>
              <a:rPr lang="en">
                <a:solidFill>
                  <a:srgbClr val="695D46"/>
                </a:solidFill>
                <a:latin typeface="Arial"/>
                <a:ea typeface="Arial"/>
                <a:cs typeface="Arial"/>
                <a:sym typeface="Arial"/>
              </a:rPr>
              <a:t>1.</a:t>
            </a:r>
            <a:r>
              <a:rPr lang="en">
                <a:solidFill>
                  <a:srgbClr val="695D46"/>
                </a:solidFill>
              </a:rPr>
              <a:t>Acknowledge feelings of pain or hopelessness</a:t>
            </a:r>
            <a:endParaRPr>
              <a:solidFill>
                <a:srgbClr val="695D46"/>
              </a:solidFill>
            </a:endParaRPr>
          </a:p>
          <a:p>
            <a:pPr marL="0" indent="0">
              <a:lnSpc>
                <a:spcPct val="115000"/>
              </a:lnSpc>
              <a:buNone/>
            </a:pPr>
            <a:endParaRPr>
              <a:solidFill>
                <a:srgbClr val="695D46"/>
              </a:solidFill>
              <a:latin typeface="Arial"/>
              <a:ea typeface="Arial"/>
              <a:cs typeface="Arial"/>
              <a:sym typeface="Arial"/>
            </a:endParaRPr>
          </a:p>
          <a:p>
            <a:pPr marL="0" indent="0">
              <a:lnSpc>
                <a:spcPct val="115000"/>
              </a:lnSpc>
              <a:buNone/>
            </a:pPr>
            <a:r>
              <a:rPr lang="en">
                <a:solidFill>
                  <a:srgbClr val="695D46"/>
                </a:solidFill>
                <a:latin typeface="Arial"/>
                <a:ea typeface="Arial"/>
                <a:cs typeface="Arial"/>
                <a:sym typeface="Arial"/>
              </a:rPr>
              <a:t>2.</a:t>
            </a:r>
            <a:r>
              <a:rPr lang="en">
                <a:solidFill>
                  <a:srgbClr val="695D46"/>
                </a:solidFill>
              </a:rPr>
              <a:t>Say out loud that suicide is a very real possibility or option this person is considering</a:t>
            </a:r>
            <a:endParaRPr>
              <a:solidFill>
                <a:srgbClr val="695D46"/>
              </a:solidFill>
            </a:endParaRPr>
          </a:p>
          <a:p>
            <a:pPr marL="0" indent="0">
              <a:lnSpc>
                <a:spcPct val="115000"/>
              </a:lnSpc>
              <a:buNone/>
            </a:pPr>
            <a:endParaRPr>
              <a:solidFill>
                <a:srgbClr val="695D46"/>
              </a:solidFill>
              <a:latin typeface="Arial"/>
              <a:ea typeface="Arial"/>
              <a:cs typeface="Arial"/>
              <a:sym typeface="Arial"/>
            </a:endParaRPr>
          </a:p>
          <a:p>
            <a:pPr marL="0" indent="0">
              <a:lnSpc>
                <a:spcPct val="115000"/>
              </a:lnSpc>
              <a:buNone/>
            </a:pPr>
            <a:r>
              <a:rPr lang="en">
                <a:solidFill>
                  <a:srgbClr val="695D46"/>
                </a:solidFill>
                <a:latin typeface="Arial"/>
                <a:ea typeface="Arial"/>
                <a:cs typeface="Arial"/>
                <a:sym typeface="Arial"/>
              </a:rPr>
              <a:t>3.</a:t>
            </a:r>
            <a:r>
              <a:rPr lang="en">
                <a:solidFill>
                  <a:srgbClr val="695D46"/>
                </a:solidFill>
              </a:rPr>
              <a:t>Point out that a small part of the person is also connected to life or safety</a:t>
            </a:r>
            <a:endParaRPr>
              <a:solidFill>
                <a:srgbClr val="695D46"/>
              </a:solidFill>
            </a:endParaRPr>
          </a:p>
          <a:p>
            <a:pPr marL="0" indent="0">
              <a:lnSpc>
                <a:spcPct val="115000"/>
              </a:lnSpc>
              <a:buNone/>
            </a:pPr>
            <a:endParaRPr>
              <a:solidFill>
                <a:srgbClr val="695D46"/>
              </a:solidFill>
            </a:endParaRPr>
          </a:p>
          <a:p>
            <a:pPr marL="0" indent="0">
              <a:lnSpc>
                <a:spcPct val="115000"/>
              </a:lnSpc>
              <a:buNone/>
            </a:pPr>
            <a:r>
              <a:rPr lang="en">
                <a:solidFill>
                  <a:srgbClr val="695D46"/>
                </a:solidFill>
                <a:latin typeface="Arial"/>
                <a:ea typeface="Arial"/>
                <a:cs typeface="Arial"/>
                <a:sym typeface="Arial"/>
              </a:rPr>
              <a:t>4.</a:t>
            </a:r>
            <a:r>
              <a:rPr lang="en">
                <a:solidFill>
                  <a:srgbClr val="695D46"/>
                </a:solidFill>
              </a:rPr>
              <a:t>Invite person to continue exploring their feelings about death and life</a:t>
            </a:r>
            <a:endParaRPr>
              <a:solidFill>
                <a:srgbClr val="695D46"/>
              </a:solidFill>
            </a:endParaRPr>
          </a:p>
          <a:p>
            <a:pPr marL="0" indent="0">
              <a:spcAft>
                <a:spcPts val="2133"/>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Create Immediate Safety</a:t>
            </a:r>
            <a:endParaRPr/>
          </a:p>
        </p:txBody>
      </p:sp>
      <p:sp>
        <p:nvSpPr>
          <p:cNvPr id="455" name="Google Shape;455;p69"/>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indent="-507987">
              <a:buSzPts val="2400"/>
              <a:buFont typeface="Courier New" panose="02070309020205020404" pitchFamily="49" charset="0"/>
              <a:buChar char="o"/>
            </a:pPr>
            <a:r>
              <a:rPr lang="en" sz="3600" dirty="0"/>
              <a:t>Restrict access to means for suicide</a:t>
            </a:r>
            <a:endParaRPr sz="3600" dirty="0"/>
          </a:p>
          <a:p>
            <a:pPr indent="-507987">
              <a:buSzPts val="2400"/>
              <a:buFont typeface="Courier New" panose="02070309020205020404" pitchFamily="49" charset="0"/>
              <a:buChar char="o"/>
            </a:pPr>
            <a:r>
              <a:rPr lang="en" sz="3600" dirty="0"/>
              <a:t>Ask about access to firearms</a:t>
            </a:r>
            <a:endParaRPr sz="3600" dirty="0"/>
          </a:p>
          <a:p>
            <a:pPr indent="-507987">
              <a:buSzPts val="2400"/>
              <a:buFont typeface="Courier New" panose="02070309020205020404" pitchFamily="49" charset="0"/>
              <a:buChar char="o"/>
            </a:pPr>
            <a:r>
              <a:rPr lang="en" sz="3600" dirty="0"/>
              <a:t>Identify immediate support people</a:t>
            </a:r>
            <a:endParaRPr sz="3600" dirty="0"/>
          </a:p>
          <a:p>
            <a:pPr indent="-507987">
              <a:buSzPts val="2400"/>
              <a:buFont typeface="Courier New" panose="02070309020205020404" pitchFamily="49" charset="0"/>
              <a:buChar char="o"/>
            </a:pPr>
            <a:r>
              <a:rPr lang="en" sz="3600" dirty="0"/>
              <a:t>Explore possible distractions</a:t>
            </a:r>
            <a:endParaRPr sz="3600" dirty="0"/>
          </a:p>
          <a:p>
            <a:pPr indent="-507987">
              <a:buSzPts val="2400"/>
              <a:buFont typeface="Courier New" panose="02070309020205020404" pitchFamily="49" charset="0"/>
              <a:buChar char="o"/>
            </a:pPr>
            <a:r>
              <a:rPr lang="en" sz="3600" dirty="0"/>
              <a:t>Think about internal coping skills</a:t>
            </a:r>
            <a:endParaRPr sz="3600" dirty="0"/>
          </a:p>
          <a:p>
            <a:pPr indent="-507987">
              <a:buSzPts val="2400"/>
              <a:buFont typeface="Courier New" panose="02070309020205020404" pitchFamily="49" charset="0"/>
              <a:buChar char="o"/>
            </a:pPr>
            <a:r>
              <a:rPr lang="en" sz="3600" dirty="0"/>
              <a:t>Provide a crisis contact</a:t>
            </a:r>
            <a:endParaRPr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0"/>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dirty="0"/>
              <a:t>Possible next steps</a:t>
            </a:r>
            <a:endParaRPr dirty="0"/>
          </a:p>
        </p:txBody>
      </p:sp>
      <p:sp>
        <p:nvSpPr>
          <p:cNvPr id="461" name="Google Shape;461;p70"/>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buNone/>
            </a:pPr>
            <a:r>
              <a:rPr lang="en" sz="2800" dirty="0"/>
              <a:t>Reach out to parents about concerning behavior</a:t>
            </a:r>
            <a:endParaRPr sz="2800" dirty="0"/>
          </a:p>
          <a:p>
            <a:pPr marL="0" indent="0">
              <a:spcBef>
                <a:spcPts val="2133"/>
              </a:spcBef>
              <a:buNone/>
            </a:pPr>
            <a:r>
              <a:rPr lang="en" sz="2800" dirty="0"/>
              <a:t>Refer to an outpatient mental health provider or ED for evaluation</a:t>
            </a:r>
            <a:endParaRPr sz="2800" dirty="0"/>
          </a:p>
          <a:p>
            <a:pPr marL="0" indent="0">
              <a:spcBef>
                <a:spcPts val="2133"/>
              </a:spcBef>
              <a:buNone/>
            </a:pPr>
            <a:r>
              <a:rPr lang="en" sz="2800" dirty="0"/>
              <a:t>Refer to in school staff to create a safety plan with student</a:t>
            </a:r>
            <a:endParaRPr sz="2800" dirty="0"/>
          </a:p>
          <a:p>
            <a:pPr marL="0" indent="0">
              <a:spcBef>
                <a:spcPts val="2133"/>
              </a:spcBef>
              <a:spcAft>
                <a:spcPts val="2133"/>
              </a:spcAft>
              <a:buNone/>
            </a:pPr>
            <a:r>
              <a:rPr lang="en" sz="2800" dirty="0"/>
              <a:t>ALWAYS important to communicate among staff and faculty about the </a:t>
            </a:r>
            <a:r>
              <a:rPr lang="en" sz="2800" b="1" u="sng" dirty="0"/>
              <a:t>follow-up</a:t>
            </a:r>
            <a:r>
              <a:rPr lang="en" sz="2800" b="1" dirty="0"/>
              <a:t> </a:t>
            </a:r>
            <a:r>
              <a:rPr lang="en" sz="2800" dirty="0"/>
              <a:t>plan for a student who is struggling</a:t>
            </a:r>
            <a:endParaRP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1"/>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Ideas for what you can say...</a:t>
            </a:r>
            <a:endParaRPr/>
          </a:p>
        </p:txBody>
      </p:sp>
      <p:sp>
        <p:nvSpPr>
          <p:cNvPr id="467" name="Google Shape;467;p71"/>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buNone/>
            </a:pPr>
            <a:r>
              <a:rPr lang="en"/>
              <a:t>“I’m concerned about how you feel and can’t let anything happen to you…”</a:t>
            </a:r>
            <a:endParaRPr/>
          </a:p>
          <a:p>
            <a:pPr marL="0" indent="0">
              <a:spcBef>
                <a:spcPts val="2133"/>
              </a:spcBef>
              <a:buNone/>
            </a:pPr>
            <a:r>
              <a:rPr lang="en"/>
              <a:t>“I care about what happens to you and I need help dealing with this…”</a:t>
            </a:r>
            <a:endParaRPr/>
          </a:p>
          <a:p>
            <a:pPr marL="0" indent="0">
              <a:spcBef>
                <a:spcPts val="2133"/>
              </a:spcBef>
              <a:buNone/>
            </a:pPr>
            <a:r>
              <a:rPr lang="en"/>
              <a:t>“Thank you for confiding in me. I don’t want you to hurt yourself…”</a:t>
            </a:r>
            <a:endParaRPr/>
          </a:p>
          <a:p>
            <a:pPr marL="0" indent="0">
              <a:spcBef>
                <a:spcPts val="2133"/>
              </a:spcBef>
              <a:buNone/>
            </a:pPr>
            <a:r>
              <a:rPr lang="en"/>
              <a:t>“I’m no your side, and we’ll get you help…”</a:t>
            </a:r>
            <a:endParaRPr/>
          </a:p>
          <a:p>
            <a:pPr marL="0" indent="0">
              <a:spcBef>
                <a:spcPts val="2133"/>
              </a:spcBef>
              <a:spcAft>
                <a:spcPts val="2133"/>
              </a:spcAft>
              <a:buNone/>
            </a:pPr>
            <a:r>
              <a:rPr lang="en"/>
              <a:t>“Thank you for trusting me…”</a:t>
            </a:r>
            <a:endParaRPr/>
          </a:p>
        </p:txBody>
      </p:sp>
      <p:sp>
        <p:nvSpPr>
          <p:cNvPr id="468" name="Google Shape;468;p71"/>
          <p:cNvSpPr txBox="1"/>
          <p:nvPr/>
        </p:nvSpPr>
        <p:spPr>
          <a:xfrm>
            <a:off x="455267" y="6190100"/>
            <a:ext cx="11323600" cy="377600"/>
          </a:xfrm>
          <a:prstGeom prst="rect">
            <a:avLst/>
          </a:prstGeom>
          <a:noFill/>
          <a:ln>
            <a:noFill/>
          </a:ln>
        </p:spPr>
        <p:txBody>
          <a:bodyPr spcFirstLastPara="1" wrap="square" lIns="121900" tIns="121900" rIns="121900" bIns="121900" anchor="t" anchorCtr="0">
            <a:noAutofit/>
          </a:bodyPr>
          <a:lstStyle/>
          <a:p>
            <a:r>
              <a:rPr lang="en" sz="1067"/>
              <a:t>© 2015 Terri A. Erbacher, Jonathan B. Singer, and Scott Poland.  To be used only in teaching material from: Erbacher, T. A., Singer, J. B., and Poland, S.(2015), Suicide in Schools: A Practitioner’s Guide to Multi-level Prevention, Assessment, Intervention, and Postvention. New York: Routledge.</a:t>
            </a:r>
            <a:br>
              <a:rPr lang="en" sz="2400"/>
            </a:b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txBox="1">
            <a:spLocks noGrp="1"/>
          </p:cNvSpPr>
          <p:nvPr>
            <p:ph type="title"/>
          </p:nvPr>
        </p:nvSpPr>
        <p:spPr>
          <a:xfrm>
            <a:off x="653667" y="701800"/>
            <a:ext cx="7484800" cy="5454400"/>
          </a:xfrm>
          <a:prstGeom prst="rect">
            <a:avLst/>
          </a:prstGeom>
        </p:spPr>
        <p:txBody>
          <a:bodyPr spcFirstLastPara="1" vert="horz" wrap="square" lIns="121900" tIns="121900" rIns="121900" bIns="121900" rtlCol="0" anchor="ctr" anchorCtr="0">
            <a:noAutofit/>
          </a:bodyPr>
          <a:lstStyle/>
          <a:p>
            <a:r>
              <a:rPr lang="en"/>
              <a:t>Do We Take Kids Seriously?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415600" y="740800"/>
            <a:ext cx="3744000" cy="1007600"/>
          </a:xfrm>
          <a:prstGeom prst="rect">
            <a:avLst/>
          </a:prstGeom>
        </p:spPr>
        <p:txBody>
          <a:bodyPr spcFirstLastPara="1" vert="horz" wrap="square" lIns="121900" tIns="121900" rIns="121900" bIns="121900" rtlCol="0" anchor="b" anchorCtr="0">
            <a:noAutofit/>
          </a:bodyPr>
          <a:lstStyle/>
          <a:p>
            <a:r>
              <a:rPr lang="en"/>
              <a:t>Post-vention</a:t>
            </a:r>
            <a:endParaRPr/>
          </a:p>
        </p:txBody>
      </p:sp>
      <p:sp>
        <p:nvSpPr>
          <p:cNvPr id="319" name="Google Shape;319;p47"/>
          <p:cNvSpPr txBox="1">
            <a:spLocks noGrp="1"/>
          </p:cNvSpPr>
          <p:nvPr>
            <p:ph type="body" idx="1"/>
          </p:nvPr>
        </p:nvSpPr>
        <p:spPr>
          <a:xfrm>
            <a:off x="415600" y="1852800"/>
            <a:ext cx="3744000" cy="4239200"/>
          </a:xfrm>
          <a:prstGeom prst="rect">
            <a:avLst/>
          </a:prstGeom>
        </p:spPr>
        <p:txBody>
          <a:bodyPr spcFirstLastPara="1" vert="horz" wrap="square" lIns="121900" tIns="121900" rIns="121900" bIns="121900" rtlCol="0" anchor="t" anchorCtr="0">
            <a:noAutofit/>
          </a:bodyPr>
          <a:lstStyle/>
          <a:p>
            <a:pPr indent="-448722">
              <a:buSzPts val="1700"/>
              <a:buFont typeface="Courier New" panose="02070309020205020404" pitchFamily="49" charset="0"/>
              <a:buChar char="o"/>
            </a:pPr>
            <a:r>
              <a:rPr lang="en" sz="2267" dirty="0"/>
              <a:t>Community response plan for a suicide</a:t>
            </a:r>
            <a:endParaRPr sz="2267" dirty="0"/>
          </a:p>
          <a:p>
            <a:pPr indent="-448722">
              <a:buSzPts val="1700"/>
              <a:buFont typeface="Courier New" panose="02070309020205020404" pitchFamily="49" charset="0"/>
              <a:buChar char="o"/>
            </a:pPr>
            <a:r>
              <a:rPr lang="en" sz="2267" dirty="0"/>
              <a:t>Suicide Loss Survivor Support Groups</a:t>
            </a:r>
            <a:endParaRPr sz="2267" dirty="0"/>
          </a:p>
          <a:p>
            <a:pPr indent="-448722">
              <a:buSzPts val="1700"/>
              <a:buFont typeface="Courier New" panose="02070309020205020404" pitchFamily="49" charset="0"/>
              <a:buChar char="o"/>
            </a:pPr>
            <a:r>
              <a:rPr lang="en" sz="2267" dirty="0"/>
              <a:t>Suicide Attempt Survivor Support Groups</a:t>
            </a:r>
            <a:endParaRPr sz="2267" dirty="0"/>
          </a:p>
          <a:p>
            <a:pPr indent="-448722">
              <a:buSzPts val="1700"/>
              <a:buFont typeface="Courier New" panose="02070309020205020404" pitchFamily="49" charset="0"/>
              <a:buChar char="o"/>
            </a:pPr>
            <a:r>
              <a:rPr lang="en" sz="2267" dirty="0"/>
              <a:t>Safe Media reporting Guidelines</a:t>
            </a:r>
            <a:endParaRPr sz="2267" dirty="0"/>
          </a:p>
        </p:txBody>
      </p:sp>
      <p:pic>
        <p:nvPicPr>
          <p:cNvPr id="320" name="Google Shape;320;p47"/>
          <p:cNvPicPr preferRelativeResize="0"/>
          <p:nvPr/>
        </p:nvPicPr>
        <p:blipFill>
          <a:blip r:embed="rId3">
            <a:alphaModFix/>
          </a:blip>
          <a:stretch>
            <a:fillRect/>
          </a:stretch>
        </p:blipFill>
        <p:spPr>
          <a:xfrm>
            <a:off x="4379633" y="1570167"/>
            <a:ext cx="7626000" cy="3717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More Resources</a:t>
            </a:r>
            <a:endParaRPr/>
          </a:p>
        </p:txBody>
      </p:sp>
      <p:sp>
        <p:nvSpPr>
          <p:cNvPr id="326" name="Google Shape;326;p48"/>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buNone/>
            </a:pPr>
            <a:r>
              <a:rPr lang="en"/>
              <a:t>Kansas Suicide Prevention Resource Center</a:t>
            </a:r>
            <a:endParaRPr/>
          </a:p>
          <a:p>
            <a:pPr indent="609585">
              <a:spcBef>
                <a:spcPts val="2133"/>
              </a:spcBef>
              <a:buNone/>
            </a:pPr>
            <a:r>
              <a:rPr lang="en" u="sng">
                <a:solidFill>
                  <a:schemeClr val="hlink"/>
                </a:solidFill>
                <a:hlinkClick r:id="rId3"/>
              </a:rPr>
              <a:t>www.kansassuicideprevention.org</a:t>
            </a:r>
            <a:endParaRPr/>
          </a:p>
          <a:p>
            <a:pPr marL="0" indent="0">
              <a:spcBef>
                <a:spcPts val="2133"/>
              </a:spcBef>
              <a:buNone/>
            </a:pPr>
            <a:r>
              <a:rPr lang="en"/>
              <a:t>Kansas Suicide Prevention State Plan</a:t>
            </a:r>
            <a:endParaRPr/>
          </a:p>
          <a:p>
            <a:pPr marL="0" indent="0">
              <a:spcBef>
                <a:spcPts val="2133"/>
              </a:spcBef>
              <a:buNone/>
            </a:pPr>
            <a:r>
              <a:rPr lang="en"/>
              <a:t>SPRC.org</a:t>
            </a:r>
            <a:endParaRPr/>
          </a:p>
          <a:p>
            <a:pPr marL="0" indent="0">
              <a:spcBef>
                <a:spcPts val="2133"/>
              </a:spcBef>
              <a:spcAft>
                <a:spcPts val="2133"/>
              </a:spcAft>
              <a:buNone/>
            </a:pPr>
            <a:r>
              <a:rPr lang="en"/>
              <a:t>Kansas Prevention Collaborative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1326333" y="701800"/>
            <a:ext cx="7484800" cy="5454400"/>
          </a:xfrm>
          <a:prstGeom prst="rect">
            <a:avLst/>
          </a:prstGeom>
        </p:spPr>
        <p:txBody>
          <a:bodyPr spcFirstLastPara="1" vert="horz" wrap="square" lIns="121900" tIns="121900" rIns="121900" bIns="121900" rtlCol="0" anchor="ctr" anchorCtr="0">
            <a:noAutofit/>
          </a:bodyPr>
          <a:lstStyle/>
          <a:p>
            <a:r>
              <a:rPr lang="en"/>
              <a:t>Why are we reluctant to talk about suicide?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15600" y="491267"/>
            <a:ext cx="3744000" cy="1007600"/>
          </a:xfrm>
          <a:prstGeom prst="rect">
            <a:avLst/>
          </a:prstGeom>
        </p:spPr>
        <p:txBody>
          <a:bodyPr spcFirstLastPara="1" vert="horz" wrap="square" lIns="121900" tIns="121900" rIns="121900" bIns="121900" rtlCol="0" anchor="b" anchorCtr="0">
            <a:noAutofit/>
          </a:bodyPr>
          <a:lstStyle/>
          <a:p>
            <a:r>
              <a:rPr lang="en"/>
              <a:t>CDC report- Suicide Deaths across States</a:t>
            </a:r>
            <a:endParaRPr/>
          </a:p>
        </p:txBody>
      </p:sp>
      <p:pic>
        <p:nvPicPr>
          <p:cNvPr id="245" name="Google Shape;245;p41" title="Points scored"/>
          <p:cNvPicPr preferRelativeResize="0"/>
          <p:nvPr/>
        </p:nvPicPr>
        <p:blipFill>
          <a:blip r:embed="rId3">
            <a:alphaModFix/>
          </a:blip>
          <a:stretch>
            <a:fillRect/>
          </a:stretch>
        </p:blipFill>
        <p:spPr>
          <a:xfrm>
            <a:off x="4463735" y="1108851"/>
            <a:ext cx="7504532" cy="4640300"/>
          </a:xfrm>
          <a:prstGeom prst="rect">
            <a:avLst/>
          </a:prstGeom>
          <a:noFill/>
          <a:ln>
            <a:noFill/>
          </a:ln>
        </p:spPr>
      </p:pic>
      <p:sp>
        <p:nvSpPr>
          <p:cNvPr id="246" name="Google Shape;246;p41"/>
          <p:cNvSpPr txBox="1">
            <a:spLocks noGrp="1"/>
          </p:cNvSpPr>
          <p:nvPr>
            <p:ph type="body" idx="1"/>
          </p:nvPr>
        </p:nvSpPr>
        <p:spPr>
          <a:xfrm>
            <a:off x="415600" y="1509933"/>
            <a:ext cx="3744000" cy="4239200"/>
          </a:xfrm>
          <a:prstGeom prst="rect">
            <a:avLst/>
          </a:prstGeom>
        </p:spPr>
        <p:txBody>
          <a:bodyPr spcFirstLastPara="1" vert="horz" wrap="square" lIns="121900" tIns="121900" rIns="121900" bIns="121900" rtlCol="0" anchor="t" anchorCtr="0">
            <a:noAutofit/>
          </a:bodyPr>
          <a:lstStyle/>
          <a:p>
            <a:r>
              <a:rPr lang="en"/>
              <a:t>KS had the 5th largest increase in suicide deaths between 1999-2016 </a:t>
            </a:r>
            <a:r>
              <a:rPr lang="en" b="1"/>
              <a:t>(45%)</a:t>
            </a:r>
            <a:endParaRPr b="1"/>
          </a:p>
          <a:p>
            <a:pPr marL="0" indent="0">
              <a:spcBef>
                <a:spcPts val="2133"/>
              </a:spcBef>
              <a:buNone/>
            </a:pPr>
            <a:endParaRPr b="1"/>
          </a:p>
          <a:p>
            <a:pPr>
              <a:spcBef>
                <a:spcPts val="2133"/>
              </a:spcBef>
            </a:pPr>
            <a:r>
              <a:rPr lang="en"/>
              <a:t>54% of the suicide deaths investigated did </a:t>
            </a:r>
            <a:r>
              <a:rPr lang="en" b="1"/>
              <a:t>not</a:t>
            </a:r>
            <a:r>
              <a:rPr lang="en"/>
              <a:t> have a known mental health condition at the time of death</a:t>
            </a:r>
            <a:endParaRPr/>
          </a:p>
          <a:p>
            <a:pPr marL="0" indent="0">
              <a:spcBef>
                <a:spcPts val="2133"/>
              </a:spcBef>
              <a:buNone/>
            </a:pPr>
            <a:endParaRPr/>
          </a:p>
          <a:p>
            <a:pPr>
              <a:spcBef>
                <a:spcPts val="2133"/>
              </a:spcBef>
            </a:pPr>
            <a:r>
              <a:rPr lang="en"/>
              <a:t>17.8 suicide deaths per 100,000 in 2016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15600" y="740800"/>
            <a:ext cx="3744000" cy="1007600"/>
          </a:xfrm>
          <a:prstGeom prst="rect">
            <a:avLst/>
          </a:prstGeom>
        </p:spPr>
        <p:txBody>
          <a:bodyPr spcFirstLastPara="1" vert="horz" wrap="square" lIns="121900" tIns="121900" rIns="121900" bIns="121900" rtlCol="0" anchor="b" anchorCtr="0">
            <a:noAutofit/>
          </a:bodyPr>
          <a:lstStyle/>
          <a:p>
            <a:r>
              <a:rPr lang="en"/>
              <a:t>Means Matter</a:t>
            </a:r>
            <a:endParaRPr/>
          </a:p>
        </p:txBody>
      </p:sp>
      <p:sp>
        <p:nvSpPr>
          <p:cNvPr id="175" name="Google Shape;175;p30"/>
          <p:cNvSpPr txBox="1">
            <a:spLocks noGrp="1"/>
          </p:cNvSpPr>
          <p:nvPr>
            <p:ph type="body" idx="1"/>
          </p:nvPr>
        </p:nvSpPr>
        <p:spPr>
          <a:xfrm>
            <a:off x="415600" y="1852800"/>
            <a:ext cx="3744000" cy="4239200"/>
          </a:xfrm>
          <a:prstGeom prst="rect">
            <a:avLst/>
          </a:prstGeom>
        </p:spPr>
        <p:txBody>
          <a:bodyPr spcFirstLastPara="1" vert="horz" wrap="square" lIns="121900" tIns="121900" rIns="121900" bIns="121900" rtlCol="0" anchor="t" anchorCtr="0">
            <a:noAutofit/>
          </a:bodyPr>
          <a:lstStyle/>
          <a:p>
            <a:pPr indent="-440256">
              <a:buSzPts val="1600"/>
            </a:pPr>
            <a:r>
              <a:rPr lang="en" sz="2133"/>
              <a:t>Women attempt up to 4x’s more often than men</a:t>
            </a:r>
            <a:endParaRPr sz="2133"/>
          </a:p>
          <a:p>
            <a:pPr indent="-440256">
              <a:buSzPts val="1600"/>
            </a:pPr>
            <a:r>
              <a:rPr lang="en" sz="2133"/>
              <a:t>Men die far more frequently by suicide</a:t>
            </a:r>
            <a:endParaRPr sz="2133"/>
          </a:p>
          <a:p>
            <a:pPr indent="-440256">
              <a:buSzPts val="1600"/>
            </a:pPr>
            <a:r>
              <a:rPr lang="en" sz="2133"/>
              <a:t>Factors like restrictive emotionality and emphasis on success, money and power may be associated with men’s use of more lethal means</a:t>
            </a:r>
            <a:endParaRPr sz="2133"/>
          </a:p>
        </p:txBody>
      </p:sp>
      <p:pic>
        <p:nvPicPr>
          <p:cNvPr id="176" name="Google Shape;176;p30" title="Points scored"/>
          <p:cNvPicPr preferRelativeResize="0"/>
          <p:nvPr/>
        </p:nvPicPr>
        <p:blipFill>
          <a:blip r:embed="rId3">
            <a:alphaModFix/>
          </a:blip>
          <a:stretch>
            <a:fillRect/>
          </a:stretch>
        </p:blipFill>
        <p:spPr>
          <a:xfrm>
            <a:off x="4424533" y="1222367"/>
            <a:ext cx="7626000" cy="47154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203200" y="1011234"/>
            <a:ext cx="11785600" cy="5014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a:t>CDC Report- Youth specific data</a:t>
            </a:r>
            <a:endParaRPr/>
          </a:p>
        </p:txBody>
      </p:sp>
      <p:sp>
        <p:nvSpPr>
          <p:cNvPr id="269" name="Google Shape;269;p45"/>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r>
              <a:rPr lang="en"/>
              <a:t>For the age group 10-24 years: more suicides occurred in individuals without an identified mental health condition</a:t>
            </a:r>
            <a:endParaRPr/>
          </a:p>
          <a:p>
            <a:pPr lvl="1">
              <a:spcBef>
                <a:spcPts val="0"/>
              </a:spcBef>
            </a:pPr>
            <a:r>
              <a:rPr lang="en"/>
              <a:t>Around 57% did not have an identified mental health condition</a:t>
            </a:r>
            <a:endParaRPr/>
          </a:p>
          <a:p>
            <a:pPr indent="0">
              <a:spcBef>
                <a:spcPts val="2133"/>
              </a:spcBef>
              <a:buNone/>
            </a:pPr>
            <a:endParaRPr/>
          </a:p>
          <a:p>
            <a:pPr>
              <a:spcBef>
                <a:spcPts val="2133"/>
              </a:spcBef>
            </a:pPr>
            <a:r>
              <a:rPr lang="en"/>
              <a:t>19.9% of suicide deaths (10-18 years) identified having “school problems” as a contributing factor</a:t>
            </a:r>
            <a:endParaRPr/>
          </a:p>
          <a:p>
            <a:pPr lvl="1">
              <a:spcBef>
                <a:spcPts val="0"/>
              </a:spcBef>
            </a:pPr>
            <a:r>
              <a:rPr lang="en"/>
              <a:t>The majority of these deaths (92 or 162) did not have a known mental health condition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453800" y="5698300"/>
            <a:ext cx="7998400" cy="798400"/>
          </a:xfrm>
          <a:prstGeom prst="rect">
            <a:avLst/>
          </a:prstGeom>
        </p:spPr>
        <p:txBody>
          <a:bodyPr spcFirstLastPara="1" vert="horz" wrap="square" lIns="121900" tIns="121900" rIns="121900" bIns="121900" rtlCol="0" anchor="ctr" anchorCtr="0">
            <a:noAutofit/>
          </a:bodyPr>
          <a:lstStyle/>
          <a:p>
            <a:pPr marL="0" indent="0">
              <a:buClr>
                <a:srgbClr val="000000"/>
              </a:buClr>
              <a:buSzPts val="1100"/>
            </a:pPr>
            <a:r>
              <a:rPr lang="en" sz="4800" b="1">
                <a:solidFill>
                  <a:schemeClr val="accent1"/>
                </a:solidFill>
              </a:rPr>
              <a:t>Out There or In Here?</a:t>
            </a:r>
            <a:endParaRPr/>
          </a:p>
        </p:txBody>
      </p:sp>
      <p:pic>
        <p:nvPicPr>
          <p:cNvPr id="275" name="Google Shape;275;p46"/>
          <p:cNvPicPr preferRelativeResize="0"/>
          <p:nvPr/>
        </p:nvPicPr>
        <p:blipFill>
          <a:blip r:embed="rId3">
            <a:alphaModFix/>
          </a:blip>
          <a:stretch>
            <a:fillRect/>
          </a:stretch>
        </p:blipFill>
        <p:spPr>
          <a:xfrm>
            <a:off x="1540400" y="231833"/>
            <a:ext cx="9203787" cy="5291899"/>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1855</TotalTime>
  <Words>2202</Words>
  <Application>Microsoft Office PowerPoint</Application>
  <PresentationFormat>Widescreen</PresentationFormat>
  <Paragraphs>221</Paragraphs>
  <Slides>36</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Courier New</vt:lpstr>
      <vt:lpstr>PT Sans Narrow</vt:lpstr>
      <vt:lpstr>Roboto</vt:lpstr>
      <vt:lpstr>Source Sans Pro</vt:lpstr>
      <vt:lpstr>Wingdings 3</vt:lpstr>
      <vt:lpstr>Wisp</vt:lpstr>
      <vt:lpstr>Introduction to Suicide Prevention</vt:lpstr>
      <vt:lpstr>Headquarters, Inc</vt:lpstr>
      <vt:lpstr>Learning Objectives</vt:lpstr>
      <vt:lpstr>Why are we reluctant to talk about suicide?</vt:lpstr>
      <vt:lpstr>CDC report- Suicide Deaths across States</vt:lpstr>
      <vt:lpstr>Means Matter</vt:lpstr>
      <vt:lpstr>PowerPoint Presentation</vt:lpstr>
      <vt:lpstr>CDC Report- Youth specific data</vt:lpstr>
      <vt:lpstr>PowerPoint Presentation</vt:lpstr>
      <vt:lpstr>Suicide is Complex</vt:lpstr>
      <vt:lpstr>PowerPoint Presentation</vt:lpstr>
      <vt:lpstr>PowerPoint Presentation</vt:lpstr>
      <vt:lpstr>Physiological</vt:lpstr>
      <vt:lpstr>People thinking about suicide give some warning signs: Indirectly or directly. </vt:lpstr>
      <vt:lpstr>Warning Signs for Suicide</vt:lpstr>
      <vt:lpstr>Imminent Warning Signs </vt:lpstr>
      <vt:lpstr>If ANY of these warning signs are present, follow district procedure for referral and intervention.    This typically involves referring to a principal, guidance director, or other mental health staff… </vt:lpstr>
      <vt:lpstr>So how do we help?</vt:lpstr>
      <vt:lpstr>PowerPoint Presentation</vt:lpstr>
      <vt:lpstr>Prevention</vt:lpstr>
      <vt:lpstr>Building Protective Factors</vt:lpstr>
      <vt:lpstr>Kind High Schools</vt:lpstr>
      <vt:lpstr>Engaged Students</vt:lpstr>
      <vt:lpstr>PowerPoint Presentation</vt:lpstr>
      <vt:lpstr>GateKeeper Training</vt:lpstr>
      <vt:lpstr>Intervention</vt:lpstr>
      <vt:lpstr>Suicide Intervention Basics</vt:lpstr>
      <vt:lpstr>Establish Rapport</vt:lpstr>
      <vt:lpstr>Assess the Person for Risk of Suicide</vt:lpstr>
      <vt:lpstr>Uncertainty about Life and Death</vt:lpstr>
      <vt:lpstr>Create Immediate Safety</vt:lpstr>
      <vt:lpstr>Possible next steps</vt:lpstr>
      <vt:lpstr>Ideas for what you can say...</vt:lpstr>
      <vt:lpstr>Do We Take Kids Seriously?</vt:lpstr>
      <vt:lpstr>Post-vention</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Vernon</dc:creator>
  <cp:lastModifiedBy>Kristin Vernon</cp:lastModifiedBy>
  <cp:revision>6</cp:revision>
  <dcterms:created xsi:type="dcterms:W3CDTF">2019-07-11T16:10:04Z</dcterms:created>
  <dcterms:modified xsi:type="dcterms:W3CDTF">2019-07-17T17:43:52Z</dcterms:modified>
</cp:coreProperties>
</file>