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256" r:id="rId2"/>
    <p:sldId id="473" r:id="rId3"/>
    <p:sldId id="459" r:id="rId4"/>
    <p:sldId id="454" r:id="rId5"/>
    <p:sldId id="470" r:id="rId6"/>
    <p:sldId id="477" r:id="rId7"/>
    <p:sldId id="486" r:id="rId8"/>
    <p:sldId id="456" r:id="rId9"/>
    <p:sldId id="501" r:id="rId10"/>
    <p:sldId id="491" r:id="rId11"/>
    <p:sldId id="492" r:id="rId12"/>
    <p:sldId id="493" r:id="rId13"/>
    <p:sldId id="494" r:id="rId14"/>
    <p:sldId id="500" r:id="rId15"/>
    <p:sldId id="297" r:id="rId16"/>
    <p:sldId id="290" r:id="rId17"/>
    <p:sldId id="276" r:id="rId18"/>
    <p:sldId id="308" r:id="rId19"/>
    <p:sldId id="277" r:id="rId20"/>
    <p:sldId id="287" r:id="rId21"/>
    <p:sldId id="288" r:id="rId22"/>
    <p:sldId id="278" r:id="rId23"/>
    <p:sldId id="289" r:id="rId24"/>
    <p:sldId id="279" r:id="rId25"/>
    <p:sldId id="466" r:id="rId26"/>
    <p:sldId id="281" r:id="rId27"/>
    <p:sldId id="467" r:id="rId28"/>
    <p:sldId id="468" r:id="rId29"/>
    <p:sldId id="307" r:id="rId30"/>
    <p:sldId id="490" r:id="rId31"/>
    <p:sldId id="489" r:id="rId32"/>
    <p:sldId id="469" r:id="rId33"/>
    <p:sldId id="309" r:id="rId34"/>
    <p:sldId id="316" r:id="rId35"/>
    <p:sldId id="393" r:id="rId36"/>
    <p:sldId id="397" r:id="rId37"/>
    <p:sldId id="399" r:id="rId38"/>
    <p:sldId id="398" r:id="rId39"/>
    <p:sldId id="482" r:id="rId40"/>
    <p:sldId id="483" r:id="rId41"/>
    <p:sldId id="484" r:id="rId42"/>
    <p:sldId id="481" r:id="rId43"/>
    <p:sldId id="480" r:id="rId44"/>
    <p:sldId id="485" r:id="rId45"/>
    <p:sldId id="463"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436" autoAdjust="0"/>
  </p:normalViewPr>
  <p:slideViewPr>
    <p:cSldViewPr snapToGrid="0" snapToObjects="1">
      <p:cViewPr>
        <p:scale>
          <a:sx n="99" d="100"/>
          <a:sy n="99" d="100"/>
        </p:scale>
        <p:origin x="-1480" y="-56"/>
      </p:cViewPr>
      <p:guideLst>
        <p:guide orient="horz" pos="2160"/>
        <p:guide pos="2880"/>
      </p:guideLst>
    </p:cSldViewPr>
  </p:slideViewPr>
  <p:notesTextViewPr>
    <p:cViewPr>
      <p:scale>
        <a:sx n="100" d="100"/>
        <a:sy n="100" d="100"/>
      </p:scale>
      <p:origin x="0" y="0"/>
    </p:cViewPr>
  </p:notesTextViewPr>
  <p:sorterViewPr>
    <p:cViewPr>
      <p:scale>
        <a:sx n="102" d="100"/>
        <a:sy n="102" d="100"/>
      </p:scale>
      <p:origin x="0" y="5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89F62E-506C-974D-8879-757648844B7C}" type="datetimeFigureOut">
              <a:rPr lang="en-US" smtClean="0"/>
              <a:t>7/9/13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2AA8C1-6912-7F4F-B40A-987CDB852C55}" type="slidenum">
              <a:rPr lang="en-US" smtClean="0"/>
              <a:t>‹#›</a:t>
            </a:fld>
            <a:endParaRPr lang="en-US"/>
          </a:p>
        </p:txBody>
      </p:sp>
    </p:spTree>
    <p:extLst>
      <p:ext uri="{BB962C8B-B14F-4D97-AF65-F5344CB8AC3E}">
        <p14:creationId xmlns:p14="http://schemas.microsoft.com/office/powerpoint/2010/main" val="880756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A01D2-0443-DC4D-929B-2B03E6DF7608}" type="datetimeFigureOut">
              <a:rPr lang="en-US" smtClean="0"/>
              <a:t>7/9/13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2D811E-536B-F84E-A997-0086D6655C1E}" type="slidenum">
              <a:rPr lang="en-US" smtClean="0"/>
              <a:t>‹#›</a:t>
            </a:fld>
            <a:endParaRPr lang="en-US"/>
          </a:p>
        </p:txBody>
      </p:sp>
    </p:spTree>
    <p:extLst>
      <p:ext uri="{BB962C8B-B14F-4D97-AF65-F5344CB8AC3E}">
        <p14:creationId xmlns:p14="http://schemas.microsoft.com/office/powerpoint/2010/main" val="210290971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DC7604-0DEF-2543-9A6D-9795D162FDB6}" type="slidenum">
              <a:rPr lang="en-US"/>
              <a:pPr/>
              <a:t>16</a:t>
            </a:fld>
            <a:endParaRPr lang="en-US"/>
          </a:p>
        </p:txBody>
      </p:sp>
      <p:sp>
        <p:nvSpPr>
          <p:cNvPr id="11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74E5E4-1CDE-9C43-9860-9D35A8D71998}" type="slidenum">
              <a:rPr lang="en-US"/>
              <a:pPr/>
              <a:t>18</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6017F8-F9A9-9344-BEEC-0E05C8DAAFD1}" type="slidenum">
              <a:rPr lang="en-US"/>
              <a:pPr/>
              <a:t>20</a:t>
            </a:fld>
            <a:endParaRPr lang="en-US"/>
          </a:p>
        </p:txBody>
      </p:sp>
      <p:sp>
        <p:nvSpPr>
          <p:cNvPr id="12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057399-8CA5-194B-B695-79C2864A48C7}" type="slidenum">
              <a:rPr lang="en-US"/>
              <a:pPr/>
              <a:t>21</a:t>
            </a:fld>
            <a:endParaRPr lang="en-US"/>
          </a:p>
        </p:txBody>
      </p:sp>
      <p:sp>
        <p:nvSpPr>
          <p:cNvPr id="61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147" name="Rectangle 3"/>
          <p:cNvSpPr>
            <a:spLocks noGrp="1" noChangeArrowheads="1"/>
          </p:cNvSpPr>
          <p:nvPr>
            <p:ph type="body" idx="1"/>
          </p:nvPr>
        </p:nvSpPr>
        <p:spPr bwMode="auto">
          <a:xfrm>
            <a:off x="381000" y="4343400"/>
            <a:ext cx="6172200" cy="4191000"/>
          </a:xfrm>
          <a:prstGeom prst="rect">
            <a:avLst/>
          </a:prstGeom>
          <a:solidFill>
            <a:srgbClr val="FFFFFF"/>
          </a:solidFill>
          <a:ln>
            <a:solidFill>
              <a:srgbClr val="000000"/>
            </a:solidFill>
            <a:miter lim="800000"/>
            <a:headEnd/>
            <a:tailEnd/>
          </a:ln>
        </p:spPr>
        <p:txBody>
          <a:bodyPr/>
          <a:lstStyle/>
          <a:p>
            <a:r>
              <a:rPr lang="en-US"/>
              <a:t>The  Challenge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8EF466-983C-BF43-91EC-00C21BAB1089}" type="slidenum">
              <a:rPr lang="en-US"/>
              <a:pPr/>
              <a:t>23</a:t>
            </a:fld>
            <a:endParaRPr lang="en-US"/>
          </a:p>
        </p:txBody>
      </p:sp>
      <p:sp>
        <p:nvSpPr>
          <p:cNvPr id="13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A94619-EBE4-5543-9D7D-8C1CBDFEC965}" type="datetime1">
              <a:rPr lang="en-US" smtClean="0"/>
              <a:t>7/9/13</a:t>
            </a:fld>
            <a:endParaRPr lang="en-US"/>
          </a:p>
        </p:txBody>
      </p:sp>
      <p:sp>
        <p:nvSpPr>
          <p:cNvPr id="5" name="Footer Placeholder 4"/>
          <p:cNvSpPr>
            <a:spLocks noGrp="1"/>
          </p:cNvSpPr>
          <p:nvPr>
            <p:ph type="ftr" sz="quarter" idx="11"/>
          </p:nvPr>
        </p:nvSpPr>
        <p:spPr/>
        <p:txBody>
          <a:bodyPr/>
          <a:lstStyle/>
          <a:p>
            <a:r>
              <a:rPr lang="en-US" smtClean="0"/>
              <a:t>Bulgren SIM 2013</a:t>
            </a:r>
            <a:endParaRPr lang="en-US"/>
          </a:p>
        </p:txBody>
      </p:sp>
      <p:sp>
        <p:nvSpPr>
          <p:cNvPr id="6" name="Slide Number Placeholder 5"/>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355932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1B9482-F4C0-7749-8A7E-4997BCDC92A3}" type="datetime1">
              <a:rPr lang="en-US" smtClean="0"/>
              <a:t>7/9/13</a:t>
            </a:fld>
            <a:endParaRPr lang="en-US"/>
          </a:p>
        </p:txBody>
      </p:sp>
      <p:sp>
        <p:nvSpPr>
          <p:cNvPr id="5" name="Footer Placeholder 4"/>
          <p:cNvSpPr>
            <a:spLocks noGrp="1"/>
          </p:cNvSpPr>
          <p:nvPr>
            <p:ph type="ftr" sz="quarter" idx="11"/>
          </p:nvPr>
        </p:nvSpPr>
        <p:spPr/>
        <p:txBody>
          <a:bodyPr/>
          <a:lstStyle/>
          <a:p>
            <a:r>
              <a:rPr lang="en-US" smtClean="0"/>
              <a:t>Bulgren SIM 2013</a:t>
            </a:r>
            <a:endParaRPr lang="en-US"/>
          </a:p>
        </p:txBody>
      </p:sp>
      <p:sp>
        <p:nvSpPr>
          <p:cNvPr id="6" name="Slide Number Placeholder 5"/>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236047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CC17A-33FA-6A41-801B-16995AE87FF2}" type="datetime1">
              <a:rPr lang="en-US" smtClean="0"/>
              <a:t>7/9/13</a:t>
            </a:fld>
            <a:endParaRPr lang="en-US"/>
          </a:p>
        </p:txBody>
      </p:sp>
      <p:sp>
        <p:nvSpPr>
          <p:cNvPr id="5" name="Footer Placeholder 4"/>
          <p:cNvSpPr>
            <a:spLocks noGrp="1"/>
          </p:cNvSpPr>
          <p:nvPr>
            <p:ph type="ftr" sz="quarter" idx="11"/>
          </p:nvPr>
        </p:nvSpPr>
        <p:spPr/>
        <p:txBody>
          <a:bodyPr/>
          <a:lstStyle/>
          <a:p>
            <a:r>
              <a:rPr lang="en-US" smtClean="0"/>
              <a:t>Bulgren SIM 2013</a:t>
            </a:r>
            <a:endParaRPr lang="en-US"/>
          </a:p>
        </p:txBody>
      </p:sp>
      <p:sp>
        <p:nvSpPr>
          <p:cNvPr id="6" name="Slide Number Placeholder 5"/>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1411503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D482B-AFFB-3D42-AFC0-7657921ACFF7}" type="datetime1">
              <a:rPr lang="en-US" smtClean="0"/>
              <a:t>7/9/13</a:t>
            </a:fld>
            <a:endParaRPr lang="en-US"/>
          </a:p>
        </p:txBody>
      </p:sp>
      <p:sp>
        <p:nvSpPr>
          <p:cNvPr id="5" name="Footer Placeholder 4"/>
          <p:cNvSpPr>
            <a:spLocks noGrp="1"/>
          </p:cNvSpPr>
          <p:nvPr>
            <p:ph type="ftr" sz="quarter" idx="11"/>
          </p:nvPr>
        </p:nvSpPr>
        <p:spPr/>
        <p:txBody>
          <a:bodyPr/>
          <a:lstStyle/>
          <a:p>
            <a:r>
              <a:rPr lang="en-US" smtClean="0"/>
              <a:t>Bulgren SIM 2013</a:t>
            </a:r>
            <a:endParaRPr lang="en-US"/>
          </a:p>
        </p:txBody>
      </p:sp>
      <p:sp>
        <p:nvSpPr>
          <p:cNvPr id="6" name="Slide Number Placeholder 5"/>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330703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6CBC53-2165-6249-8CA8-C3150D98476A}" type="datetime1">
              <a:rPr lang="en-US" smtClean="0"/>
              <a:t>7/9/13</a:t>
            </a:fld>
            <a:endParaRPr lang="en-US"/>
          </a:p>
        </p:txBody>
      </p:sp>
      <p:sp>
        <p:nvSpPr>
          <p:cNvPr id="5" name="Footer Placeholder 4"/>
          <p:cNvSpPr>
            <a:spLocks noGrp="1"/>
          </p:cNvSpPr>
          <p:nvPr>
            <p:ph type="ftr" sz="quarter" idx="11"/>
          </p:nvPr>
        </p:nvSpPr>
        <p:spPr/>
        <p:txBody>
          <a:bodyPr/>
          <a:lstStyle/>
          <a:p>
            <a:r>
              <a:rPr lang="en-US" smtClean="0"/>
              <a:t>Bulgren SIM 2013</a:t>
            </a:r>
            <a:endParaRPr lang="en-US"/>
          </a:p>
        </p:txBody>
      </p:sp>
      <p:sp>
        <p:nvSpPr>
          <p:cNvPr id="6" name="Slide Number Placeholder 5"/>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50192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A6A87E-CB08-F148-9E82-1C1D25A464FE}" type="datetime1">
              <a:rPr lang="en-US" smtClean="0"/>
              <a:t>7/9/13</a:t>
            </a:fld>
            <a:endParaRPr lang="en-US"/>
          </a:p>
        </p:txBody>
      </p:sp>
      <p:sp>
        <p:nvSpPr>
          <p:cNvPr id="6" name="Footer Placeholder 5"/>
          <p:cNvSpPr>
            <a:spLocks noGrp="1"/>
          </p:cNvSpPr>
          <p:nvPr>
            <p:ph type="ftr" sz="quarter" idx="11"/>
          </p:nvPr>
        </p:nvSpPr>
        <p:spPr/>
        <p:txBody>
          <a:bodyPr/>
          <a:lstStyle/>
          <a:p>
            <a:r>
              <a:rPr lang="en-US" smtClean="0"/>
              <a:t>Bulgren SIM 2013</a:t>
            </a:r>
            <a:endParaRPr lang="en-US"/>
          </a:p>
        </p:txBody>
      </p:sp>
      <p:sp>
        <p:nvSpPr>
          <p:cNvPr id="7" name="Slide Number Placeholder 6"/>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203377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1C71B9-3DC5-6A46-BD3F-5F65C376CD58}" type="datetime1">
              <a:rPr lang="en-US" smtClean="0"/>
              <a:t>7/9/13</a:t>
            </a:fld>
            <a:endParaRPr lang="en-US"/>
          </a:p>
        </p:txBody>
      </p:sp>
      <p:sp>
        <p:nvSpPr>
          <p:cNvPr id="8" name="Footer Placeholder 7"/>
          <p:cNvSpPr>
            <a:spLocks noGrp="1"/>
          </p:cNvSpPr>
          <p:nvPr>
            <p:ph type="ftr" sz="quarter" idx="11"/>
          </p:nvPr>
        </p:nvSpPr>
        <p:spPr/>
        <p:txBody>
          <a:bodyPr/>
          <a:lstStyle/>
          <a:p>
            <a:r>
              <a:rPr lang="en-US" smtClean="0"/>
              <a:t>Bulgren SIM 2013</a:t>
            </a:r>
            <a:endParaRPr lang="en-US"/>
          </a:p>
        </p:txBody>
      </p:sp>
      <p:sp>
        <p:nvSpPr>
          <p:cNvPr id="9" name="Slide Number Placeholder 8"/>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145173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85950F-A64B-E84C-88DF-7431EC9E70F0}" type="datetime1">
              <a:rPr lang="en-US" smtClean="0"/>
              <a:t>7/9/13</a:t>
            </a:fld>
            <a:endParaRPr lang="en-US"/>
          </a:p>
        </p:txBody>
      </p:sp>
      <p:sp>
        <p:nvSpPr>
          <p:cNvPr id="4" name="Footer Placeholder 3"/>
          <p:cNvSpPr>
            <a:spLocks noGrp="1"/>
          </p:cNvSpPr>
          <p:nvPr>
            <p:ph type="ftr" sz="quarter" idx="11"/>
          </p:nvPr>
        </p:nvSpPr>
        <p:spPr/>
        <p:txBody>
          <a:bodyPr/>
          <a:lstStyle/>
          <a:p>
            <a:r>
              <a:rPr lang="en-US" smtClean="0"/>
              <a:t>Bulgren SIM 2013</a:t>
            </a:r>
            <a:endParaRPr lang="en-US"/>
          </a:p>
        </p:txBody>
      </p:sp>
      <p:sp>
        <p:nvSpPr>
          <p:cNvPr id="5" name="Slide Number Placeholder 4"/>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243391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E8337-B25E-2849-AD10-5F4F1D709F92}" type="datetime1">
              <a:rPr lang="en-US" smtClean="0"/>
              <a:t>7/9/13</a:t>
            </a:fld>
            <a:endParaRPr lang="en-US"/>
          </a:p>
        </p:txBody>
      </p:sp>
      <p:sp>
        <p:nvSpPr>
          <p:cNvPr id="3" name="Footer Placeholder 2"/>
          <p:cNvSpPr>
            <a:spLocks noGrp="1"/>
          </p:cNvSpPr>
          <p:nvPr>
            <p:ph type="ftr" sz="quarter" idx="11"/>
          </p:nvPr>
        </p:nvSpPr>
        <p:spPr/>
        <p:txBody>
          <a:bodyPr/>
          <a:lstStyle/>
          <a:p>
            <a:r>
              <a:rPr lang="en-US" smtClean="0"/>
              <a:t>Bulgren SIM 2013</a:t>
            </a:r>
            <a:endParaRPr lang="en-US"/>
          </a:p>
        </p:txBody>
      </p:sp>
      <p:sp>
        <p:nvSpPr>
          <p:cNvPr id="4" name="Slide Number Placeholder 3"/>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4251990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6FB23-0FCD-6D44-9C9F-DB43DB45EBE1}" type="datetime1">
              <a:rPr lang="en-US" smtClean="0"/>
              <a:t>7/9/13</a:t>
            </a:fld>
            <a:endParaRPr lang="en-US"/>
          </a:p>
        </p:txBody>
      </p:sp>
      <p:sp>
        <p:nvSpPr>
          <p:cNvPr id="6" name="Footer Placeholder 5"/>
          <p:cNvSpPr>
            <a:spLocks noGrp="1"/>
          </p:cNvSpPr>
          <p:nvPr>
            <p:ph type="ftr" sz="quarter" idx="11"/>
          </p:nvPr>
        </p:nvSpPr>
        <p:spPr/>
        <p:txBody>
          <a:bodyPr/>
          <a:lstStyle/>
          <a:p>
            <a:r>
              <a:rPr lang="en-US" smtClean="0"/>
              <a:t>Bulgren SIM 2013</a:t>
            </a:r>
            <a:endParaRPr lang="en-US"/>
          </a:p>
        </p:txBody>
      </p:sp>
      <p:sp>
        <p:nvSpPr>
          <p:cNvPr id="7" name="Slide Number Placeholder 6"/>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356742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2F0FE-4428-D945-8FFD-7DB98459D5D3}" type="datetime1">
              <a:rPr lang="en-US" smtClean="0"/>
              <a:t>7/9/13</a:t>
            </a:fld>
            <a:endParaRPr lang="en-US"/>
          </a:p>
        </p:txBody>
      </p:sp>
      <p:sp>
        <p:nvSpPr>
          <p:cNvPr id="6" name="Footer Placeholder 5"/>
          <p:cNvSpPr>
            <a:spLocks noGrp="1"/>
          </p:cNvSpPr>
          <p:nvPr>
            <p:ph type="ftr" sz="quarter" idx="11"/>
          </p:nvPr>
        </p:nvSpPr>
        <p:spPr/>
        <p:txBody>
          <a:bodyPr/>
          <a:lstStyle/>
          <a:p>
            <a:r>
              <a:rPr lang="en-US" smtClean="0"/>
              <a:t>Bulgren SIM 2013</a:t>
            </a:r>
            <a:endParaRPr lang="en-US"/>
          </a:p>
        </p:txBody>
      </p:sp>
      <p:sp>
        <p:nvSpPr>
          <p:cNvPr id="7" name="Slide Number Placeholder 6"/>
          <p:cNvSpPr>
            <a:spLocks noGrp="1"/>
          </p:cNvSpPr>
          <p:nvPr>
            <p:ph type="sldNum" sz="quarter" idx="12"/>
          </p:nvPr>
        </p:nvSpPr>
        <p:spPr/>
        <p:txBody>
          <a:bodyPr/>
          <a:lstStyle/>
          <a:p>
            <a:fld id="{0747FD6B-1DD9-8D4A-8168-548C43E70FE6}" type="slidenum">
              <a:rPr lang="en-US" smtClean="0"/>
              <a:t>‹#›</a:t>
            </a:fld>
            <a:endParaRPr lang="en-US"/>
          </a:p>
        </p:txBody>
      </p:sp>
    </p:spTree>
    <p:extLst>
      <p:ext uri="{BB962C8B-B14F-4D97-AF65-F5344CB8AC3E}">
        <p14:creationId xmlns:p14="http://schemas.microsoft.com/office/powerpoint/2010/main" val="4559669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D7290-9AEE-FD47-8A04-A7F95410AC13}" type="datetime1">
              <a:rPr lang="en-US" smtClean="0"/>
              <a:t>7/9/13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Bulgren SIM 2013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7FD6B-1DD9-8D4A-8168-548C43E70FE6}" type="slidenum">
              <a:rPr lang="en-US" smtClean="0"/>
              <a:t>‹#›</a:t>
            </a:fld>
            <a:endParaRPr lang="en-US"/>
          </a:p>
        </p:txBody>
      </p:sp>
    </p:spTree>
    <p:extLst>
      <p:ext uri="{BB962C8B-B14F-4D97-AF65-F5344CB8AC3E}">
        <p14:creationId xmlns:p14="http://schemas.microsoft.com/office/powerpoint/2010/main" val="33349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45754" y="310223"/>
            <a:ext cx="8259774" cy="4732639"/>
          </a:xfrm>
        </p:spPr>
        <p:style>
          <a:lnRef idx="2">
            <a:schemeClr val="dk1"/>
          </a:lnRef>
          <a:fillRef idx="1">
            <a:schemeClr val="lt1"/>
          </a:fillRef>
          <a:effectRef idx="0">
            <a:schemeClr val="dk1"/>
          </a:effectRef>
          <a:fontRef idx="minor">
            <a:schemeClr val="dk1"/>
          </a:fontRef>
        </p:style>
        <p:txBody>
          <a:bodyPr>
            <a:noAutofit/>
          </a:bodyPr>
          <a:lstStyle/>
          <a:p>
            <a:r>
              <a:rPr lang="en-US" sz="4400" dirty="0" smtClean="0"/>
              <a:t>We’ve Got Standards!</a:t>
            </a:r>
            <a:endParaRPr lang="en-US" dirty="0" smtClean="0"/>
          </a:p>
          <a:p>
            <a:r>
              <a:rPr lang="en-US" sz="2800" dirty="0" smtClean="0"/>
              <a:t>How the Question Exploration Routine supports organizing, teaching, and selecting other higher order thinking and reasoning Content Enhancements</a:t>
            </a:r>
          </a:p>
          <a:p>
            <a:endParaRPr lang="en-US" sz="2400" dirty="0" smtClean="0"/>
          </a:p>
          <a:p>
            <a:r>
              <a:rPr lang="en-US" sz="2400" dirty="0" smtClean="0"/>
              <a:t>Presented by Janis Bulgren</a:t>
            </a:r>
          </a:p>
          <a:p>
            <a:endParaRPr lang="en-US" sz="2400" dirty="0"/>
          </a:p>
          <a:p>
            <a:r>
              <a:rPr lang="en-US" sz="2400" dirty="0" smtClean="0"/>
              <a:t>Janis Bulgren, Keith Lenz &amp; Vicki Ricketts </a:t>
            </a:r>
          </a:p>
          <a:p>
            <a:r>
              <a:rPr lang="en-US" sz="2400" dirty="0" smtClean="0"/>
              <a:t>SIM 2013 </a:t>
            </a:r>
            <a:endParaRPr lang="en-US" sz="2400"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553247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1863" y="381000"/>
            <a:ext cx="4800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675492981"/>
      </p:ext>
    </p:extLst>
  </p:cSld>
  <p:clrMapOvr>
    <a:masterClrMapping/>
  </p:clrMapOvr>
  <p:transition xmlns:p14="http://schemas.microsoft.com/office/powerpoint/2010/mai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0600" y="457200"/>
            <a:ext cx="49784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Text Box 3"/>
          <p:cNvSpPr txBox="1">
            <a:spLocks noChangeArrowheads="1"/>
          </p:cNvSpPr>
          <p:nvPr/>
        </p:nvSpPr>
        <p:spPr bwMode="auto">
          <a:xfrm>
            <a:off x="157163" y="19050"/>
            <a:ext cx="4656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chemeClr val="tx2"/>
                </a:solidFill>
                <a:latin typeface="Century Schoolbook Bold Italic" charset="0"/>
              </a:rPr>
              <a:t>Example of a </a:t>
            </a:r>
            <a:r>
              <a:rPr lang="ja-JP" altLang="en-US">
                <a:solidFill>
                  <a:schemeClr val="tx2"/>
                </a:solidFill>
                <a:latin typeface="Century Schoolbook Bold Italic" charset="0"/>
              </a:rPr>
              <a:t>“</a:t>
            </a:r>
            <a:r>
              <a:rPr lang="en-US" altLang="ja-JP">
                <a:solidFill>
                  <a:schemeClr val="tx2"/>
                </a:solidFill>
                <a:latin typeface="Century Schoolbook Bold Italic" charset="0"/>
              </a:rPr>
              <a:t>Comparison</a:t>
            </a:r>
            <a:r>
              <a:rPr lang="ja-JP" altLang="en-US">
                <a:solidFill>
                  <a:schemeClr val="tx2"/>
                </a:solidFill>
                <a:latin typeface="Century Schoolbook Bold Italic" charset="0"/>
              </a:rPr>
              <a:t>”</a:t>
            </a:r>
            <a:r>
              <a:rPr lang="en-US" altLang="ja-JP">
                <a:solidFill>
                  <a:schemeClr val="tx2"/>
                </a:solidFill>
                <a:latin typeface="Century Schoolbook Bold Italic" charset="0"/>
              </a:rPr>
              <a:t> QEG</a:t>
            </a:r>
            <a:endParaRPr lang="en-US">
              <a:solidFill>
                <a:schemeClr val="tx2"/>
              </a:solidFill>
              <a:latin typeface="Century Schoolbook Bold Italic" charset="0"/>
            </a:endParaRP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538185921"/>
      </p:ext>
    </p:extLst>
  </p:cSld>
  <p:clrMapOvr>
    <a:masterClrMapping/>
  </p:clrMapOvr>
  <p:transition xmlns:p14="http://schemas.microsoft.com/office/powerpoint/2010/mai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888" y="649288"/>
            <a:ext cx="4346575" cy="599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7" name="Text Box 3"/>
          <p:cNvSpPr txBox="1">
            <a:spLocks noChangeArrowheads="1"/>
          </p:cNvSpPr>
          <p:nvPr/>
        </p:nvSpPr>
        <p:spPr bwMode="auto">
          <a:xfrm>
            <a:off x="214313" y="47625"/>
            <a:ext cx="5046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chemeClr val="tx2"/>
                </a:solidFill>
                <a:latin typeface="Century Schoolbook Bold Italic" charset="0"/>
              </a:rPr>
              <a:t>Example of a </a:t>
            </a:r>
            <a:r>
              <a:rPr lang="ja-JP" altLang="en-US">
                <a:solidFill>
                  <a:schemeClr val="tx2"/>
                </a:solidFill>
                <a:latin typeface="Century Schoolbook Bold Italic" charset="0"/>
              </a:rPr>
              <a:t>“</a:t>
            </a:r>
            <a:r>
              <a:rPr lang="en-US" altLang="ja-JP">
                <a:solidFill>
                  <a:schemeClr val="tx2"/>
                </a:solidFill>
                <a:latin typeface="Century Schoolbook Bold Italic" charset="0"/>
              </a:rPr>
              <a:t>Cause &amp; Effect</a:t>
            </a:r>
            <a:r>
              <a:rPr lang="ja-JP" altLang="en-US">
                <a:solidFill>
                  <a:schemeClr val="tx2"/>
                </a:solidFill>
                <a:latin typeface="Century Schoolbook Bold Italic" charset="0"/>
              </a:rPr>
              <a:t>”</a:t>
            </a:r>
            <a:r>
              <a:rPr lang="en-US" altLang="ja-JP">
                <a:solidFill>
                  <a:schemeClr val="tx2"/>
                </a:solidFill>
                <a:latin typeface="Century Schoolbook Bold Italic" charset="0"/>
              </a:rPr>
              <a:t> QEG</a:t>
            </a:r>
            <a:endParaRPr lang="en-US">
              <a:solidFill>
                <a:schemeClr val="tx2"/>
              </a:solidFill>
              <a:latin typeface="Century Schoolbook Bold Italic" charset="0"/>
            </a:endParaRP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935949726"/>
      </p:ext>
    </p:extLst>
  </p:cSld>
  <p:clrMapOvr>
    <a:masterClrMapping/>
  </p:clrMapOvr>
  <p:transition xmlns:p14="http://schemas.microsoft.com/office/powerpoint/2010/mai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125" y="581025"/>
            <a:ext cx="4746625"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1" name="Text Box 3"/>
          <p:cNvSpPr txBox="1">
            <a:spLocks noChangeArrowheads="1"/>
          </p:cNvSpPr>
          <p:nvPr/>
        </p:nvSpPr>
        <p:spPr bwMode="auto">
          <a:xfrm>
            <a:off x="550863" y="150813"/>
            <a:ext cx="62309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solidFill>
                  <a:schemeClr val="tx2"/>
                </a:solidFill>
                <a:latin typeface="Century Schoolbook Bold Italic" charset="0"/>
              </a:rPr>
              <a:t>Example of a </a:t>
            </a:r>
            <a:r>
              <a:rPr lang="ja-JP" altLang="en-US">
                <a:solidFill>
                  <a:schemeClr val="tx2"/>
                </a:solidFill>
                <a:latin typeface="Century Schoolbook Bold Italic" charset="0"/>
              </a:rPr>
              <a:t>“</a:t>
            </a:r>
            <a:r>
              <a:rPr lang="en-US" altLang="ja-JP">
                <a:solidFill>
                  <a:schemeClr val="tx2"/>
                </a:solidFill>
                <a:latin typeface="Century Schoolbook Bold Italic" charset="0"/>
              </a:rPr>
              <a:t>Problem-Solution-Effect</a:t>
            </a:r>
            <a:r>
              <a:rPr lang="ja-JP" altLang="en-US">
                <a:solidFill>
                  <a:schemeClr val="tx2"/>
                </a:solidFill>
                <a:latin typeface="Century Schoolbook Bold Italic" charset="0"/>
              </a:rPr>
              <a:t>”</a:t>
            </a:r>
            <a:r>
              <a:rPr lang="en-US" altLang="ja-JP">
                <a:solidFill>
                  <a:schemeClr val="tx2"/>
                </a:solidFill>
                <a:latin typeface="Century Schoolbook Bold Italic" charset="0"/>
              </a:rPr>
              <a:t> QEG</a:t>
            </a:r>
            <a:endParaRPr lang="en-US">
              <a:solidFill>
                <a:schemeClr val="tx2"/>
              </a:solidFill>
              <a:latin typeface="Century Schoolbook Bold Italic" charset="0"/>
            </a:endParaRP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325435800"/>
      </p:ext>
    </p:extLst>
  </p:cSld>
  <p:clrMapOvr>
    <a:masterClrMapping/>
  </p:clrMapOvr>
  <p:transition xmlns:p14="http://schemas.microsoft.com/office/powerpoint/2010/mai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7705" y="218071"/>
            <a:ext cx="8220419" cy="1988290"/>
          </a:xfrm>
        </p:spPr>
        <p:txBody>
          <a:bodyPr>
            <a:normAutofit fontScale="90000"/>
          </a:bodyPr>
          <a:lstStyle/>
          <a:p>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700" dirty="0" smtClean="0">
                <a:latin typeface="Arial Black"/>
              </a:rPr>
              <a:t>Digging </a:t>
            </a:r>
            <a:r>
              <a:rPr lang="en-US" sz="2700" dirty="0">
                <a:latin typeface="Arial Black"/>
              </a:rPr>
              <a:t>Deeper: </a:t>
            </a:r>
            <a:r>
              <a:rPr lang="en-US" sz="2700" dirty="0" smtClean="0">
                <a:latin typeface="Arial Black"/>
              </a:rPr>
              <a:t/>
            </a:r>
            <a:br>
              <a:rPr lang="en-US" sz="2700" dirty="0" smtClean="0">
                <a:latin typeface="Arial Black"/>
              </a:rPr>
            </a:br>
            <a:r>
              <a:rPr lang="en-US" sz="2700" dirty="0" smtClean="0">
                <a:latin typeface="Arial Black"/>
              </a:rPr>
              <a:t> </a:t>
            </a:r>
            <a:r>
              <a:rPr lang="en-US" sz="2700" dirty="0" smtClean="0">
                <a:latin typeface="Arial Black"/>
              </a:rPr>
              <a:t>Using the </a:t>
            </a:r>
            <a:r>
              <a:rPr lang="en-US" sz="2700" dirty="0" smtClean="0">
                <a:latin typeface="Arial Black"/>
              </a:rPr>
              <a:t>Question </a:t>
            </a:r>
            <a:r>
              <a:rPr lang="en-US" sz="2700" dirty="0">
                <a:latin typeface="Arial Black"/>
              </a:rPr>
              <a:t>Exploration </a:t>
            </a:r>
            <a:r>
              <a:rPr lang="en-US" sz="2700" dirty="0" smtClean="0">
                <a:latin typeface="Arial Black"/>
              </a:rPr>
              <a:t>Routine to the </a:t>
            </a:r>
            <a:r>
              <a:rPr lang="en-US" sz="2700" dirty="0" smtClean="0">
                <a:latin typeface="Arial Black"/>
              </a:rPr>
              <a:t>select other</a:t>
            </a:r>
            <a:r>
              <a:rPr lang="en-US" sz="2700" dirty="0">
                <a:latin typeface="Arial Black"/>
              </a:rPr>
              <a:t/>
            </a:r>
            <a:br>
              <a:rPr lang="en-US" sz="2700" dirty="0">
                <a:latin typeface="Arial Black"/>
              </a:rPr>
            </a:br>
            <a:r>
              <a:rPr lang="en-US" sz="2700" dirty="0">
                <a:latin typeface="Arial Black"/>
              </a:rPr>
              <a:t>Higher Order Thinking and Reasoning Routines</a:t>
            </a:r>
            <a:r>
              <a:rPr lang="en-US" sz="2700" dirty="0"/>
              <a:t/>
            </a:r>
            <a:br>
              <a:rPr lang="en-US" sz="2700" dirty="0"/>
            </a:br>
            <a:r>
              <a:rPr lang="en-US" sz="2700" dirty="0" smtClean="0"/>
              <a:t/>
            </a:r>
            <a:br>
              <a:rPr lang="en-US" sz="2700" dirty="0" smtClean="0"/>
            </a:br>
            <a:endParaRPr lang="en-US" sz="2700" dirty="0"/>
          </a:p>
        </p:txBody>
      </p:sp>
      <p:sp>
        <p:nvSpPr>
          <p:cNvPr id="2" name="Rectangle 1"/>
          <p:cNvSpPr/>
          <p:nvPr/>
        </p:nvSpPr>
        <p:spPr>
          <a:xfrm>
            <a:off x="1043582" y="2519404"/>
            <a:ext cx="7382104" cy="2985433"/>
          </a:xfrm>
          <a:prstGeom prst="rect">
            <a:avLst/>
          </a:prstGeom>
        </p:spPr>
        <p:txBody>
          <a:bodyPr wrap="square">
            <a:spAutoFit/>
          </a:bodyPr>
          <a:lstStyle/>
          <a:p>
            <a:endParaRPr lang="en-US" dirty="0"/>
          </a:p>
          <a:p>
            <a:endParaRPr lang="en-US" sz="2400" dirty="0"/>
          </a:p>
          <a:p>
            <a:pPr algn="ctr"/>
            <a:r>
              <a:rPr lang="en-US" sz="3200" dirty="0" smtClean="0"/>
              <a:t>THIRD</a:t>
            </a:r>
            <a:r>
              <a:rPr lang="en-US" sz="3200" dirty="0" smtClean="0"/>
              <a:t> </a:t>
            </a:r>
            <a:r>
              <a:rPr lang="en-US" sz="3200" dirty="0" smtClean="0"/>
              <a:t>LEVEL RESPONSE:</a:t>
            </a:r>
          </a:p>
          <a:p>
            <a:pPr algn="ctr"/>
            <a:r>
              <a:rPr lang="en-US" sz="3200" dirty="0" smtClean="0"/>
              <a:t> What are the higher order thinking relationships</a:t>
            </a:r>
            <a:r>
              <a:rPr lang="en-US" sz="3200" dirty="0"/>
              <a:t> </a:t>
            </a:r>
            <a:r>
              <a:rPr lang="en-US" sz="3200" dirty="0" smtClean="0"/>
              <a:t>that need to be developed </a:t>
            </a:r>
            <a:r>
              <a:rPr lang="en-US" sz="3200" dirty="0" smtClean="0"/>
              <a:t>in-depth </a:t>
            </a:r>
            <a:r>
              <a:rPr lang="en-US" sz="3200" dirty="0" smtClean="0"/>
              <a:t>based </a:t>
            </a:r>
            <a:r>
              <a:rPr lang="en-US" sz="3200" dirty="0" smtClean="0"/>
              <a:t>on the CO, UO, or QER</a:t>
            </a:r>
            <a:r>
              <a:rPr lang="en-US" sz="3200" dirty="0" smtClean="0"/>
              <a:t>? </a:t>
            </a:r>
            <a:endParaRPr lang="en-US" sz="3200" dirty="0"/>
          </a:p>
          <a:p>
            <a:endParaRPr lang="en-US" dirty="0"/>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7785168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802" y="1219943"/>
            <a:ext cx="7913698" cy="4093428"/>
          </a:xfrm>
          <a:prstGeom prst="rect">
            <a:avLst/>
          </a:prstGeom>
        </p:spPr>
        <p:txBody>
          <a:bodyPr wrap="square">
            <a:spAutoFit/>
          </a:bodyPr>
          <a:lstStyle/>
          <a:p>
            <a:pPr lvl="0"/>
            <a:r>
              <a:rPr lang="en-US" sz="1600" b="1" dirty="0" smtClean="0"/>
              <a:t>Key Ideas and Details</a:t>
            </a:r>
            <a:r>
              <a:rPr lang="en-US" sz="1600" dirty="0" smtClean="0"/>
              <a:t>:</a:t>
            </a:r>
          </a:p>
          <a:p>
            <a:pPr lvl="0"/>
            <a:r>
              <a:rPr lang="en-US" sz="1600" dirty="0"/>
              <a:t>	</a:t>
            </a:r>
            <a:r>
              <a:rPr lang="en-US" sz="1600" dirty="0" smtClean="0"/>
              <a:t>information, evidence, conclusions			Argumentation and Evaluation</a:t>
            </a:r>
          </a:p>
          <a:p>
            <a:pPr lvl="0"/>
            <a:r>
              <a:rPr lang="en-US" sz="1600" dirty="0"/>
              <a:t>	</a:t>
            </a:r>
            <a:r>
              <a:rPr lang="en-US" sz="1600" dirty="0" smtClean="0"/>
              <a:t>critical ideas and themes					Question Exploration &amp; Concepts </a:t>
            </a:r>
          </a:p>
          <a:p>
            <a:pPr lvl="0"/>
            <a:r>
              <a:rPr lang="en-US" sz="1600" dirty="0" smtClean="0"/>
              <a:t>	development, process, causes 				Cause and Effect</a:t>
            </a:r>
          </a:p>
          <a:p>
            <a:pPr lvl="0"/>
            <a:endParaRPr lang="en-US" sz="1600" dirty="0"/>
          </a:p>
          <a:p>
            <a:r>
              <a:rPr lang="en-US" sz="1600" b="1" dirty="0" smtClean="0"/>
              <a:t>Craft and Structure</a:t>
            </a:r>
            <a:r>
              <a:rPr lang="en-US" sz="1600" dirty="0" smtClean="0"/>
              <a:t>			</a:t>
            </a:r>
            <a:r>
              <a:rPr lang="en-US" sz="1600" dirty="0"/>
              <a:t>	</a:t>
            </a:r>
          </a:p>
          <a:p>
            <a:pPr lvl="0"/>
            <a:r>
              <a:rPr lang="en-US" sz="1600" dirty="0" smtClean="0"/>
              <a:t>	meanings and concepts					Concept Mastery, Anchoring</a:t>
            </a:r>
          </a:p>
          <a:p>
            <a:pPr lvl="0"/>
            <a:r>
              <a:rPr lang="en-US" sz="1600" dirty="0"/>
              <a:t>	</a:t>
            </a:r>
            <a:r>
              <a:rPr lang="en-US" sz="1600" dirty="0" smtClean="0"/>
              <a:t>structure &amp; relationships					Unit Organizer</a:t>
            </a:r>
          </a:p>
          <a:p>
            <a:pPr lvl="0"/>
            <a:r>
              <a:rPr lang="en-US" sz="1600" dirty="0"/>
              <a:t>	</a:t>
            </a:r>
            <a:r>
              <a:rPr lang="en-US" sz="1600" dirty="0" smtClean="0"/>
              <a:t>author’s goals, purpose,</a:t>
            </a:r>
            <a:r>
              <a:rPr lang="en-US" sz="1600" dirty="0"/>
              <a:t> </a:t>
            </a:r>
            <a:r>
              <a:rPr lang="en-US" sz="1600" dirty="0" smtClean="0"/>
              <a:t>point of view			Question Exploration, Argumentation	</a:t>
            </a:r>
            <a:endParaRPr lang="en-US" sz="1600" dirty="0"/>
          </a:p>
          <a:p>
            <a:pPr lvl="0"/>
            <a:r>
              <a:rPr lang="en-US" sz="1600" b="1" dirty="0" smtClean="0"/>
              <a:t>Integrate knowledge and Ideas</a:t>
            </a:r>
          </a:p>
          <a:p>
            <a:pPr lvl="0"/>
            <a:r>
              <a:rPr lang="en-US" sz="1600" dirty="0"/>
              <a:t>	</a:t>
            </a:r>
            <a:r>
              <a:rPr lang="en-US" sz="1600" dirty="0" smtClean="0"/>
              <a:t>evaluation, comparison &amp; integration of info.</a:t>
            </a:r>
            <a:r>
              <a:rPr lang="en-US" sz="1600" dirty="0"/>
              <a:t>	</a:t>
            </a:r>
            <a:r>
              <a:rPr lang="en-US" sz="1600" dirty="0" smtClean="0"/>
              <a:t>Question Exploration, Comparison	argumentation claims, reasoning				Argumentation &amp; Evaluation</a:t>
            </a:r>
          </a:p>
          <a:p>
            <a:pPr lvl="0"/>
            <a:r>
              <a:rPr lang="en-US" sz="1600" dirty="0"/>
              <a:t>	</a:t>
            </a:r>
            <a:r>
              <a:rPr lang="en-US" sz="1600" dirty="0" smtClean="0"/>
              <a:t>comparison and contrast of  ideas			Concept Comparison</a:t>
            </a:r>
          </a:p>
          <a:p>
            <a:pPr lvl="0"/>
            <a:endParaRPr lang="en-US" dirty="0" smtClean="0"/>
          </a:p>
          <a:p>
            <a:pPr lvl="0"/>
            <a:r>
              <a:rPr lang="en-US" dirty="0" smtClean="0"/>
              <a:t>Range </a:t>
            </a:r>
            <a:endParaRPr lang="en-US" dirty="0"/>
          </a:p>
        </p:txBody>
      </p:sp>
      <p:sp>
        <p:nvSpPr>
          <p:cNvPr id="5" name="Title 4"/>
          <p:cNvSpPr>
            <a:spLocks noGrp="1"/>
          </p:cNvSpPr>
          <p:nvPr>
            <p:ph type="ctrTitle"/>
          </p:nvPr>
        </p:nvSpPr>
        <p:spPr>
          <a:xfrm>
            <a:off x="70855" y="216842"/>
            <a:ext cx="8698186" cy="1179382"/>
          </a:xfrm>
        </p:spPr>
        <p:txBody>
          <a:bodyPr>
            <a:normAutofit fontScale="90000"/>
          </a:bodyPr>
          <a:lstStyle/>
          <a:p>
            <a:pPr algn="l"/>
            <a:r>
              <a:rPr lang="en-US" sz="3600" dirty="0" smtClean="0"/>
              <a:t>CCSS Thinking </a:t>
            </a:r>
            <a:r>
              <a:rPr lang="en-US" sz="3600" dirty="0" smtClean="0"/>
              <a:t>Standards </a:t>
            </a:r>
            <a:br>
              <a:rPr lang="en-US" sz="3600" dirty="0" smtClean="0"/>
            </a:br>
            <a:r>
              <a:rPr lang="en-US" sz="3600" dirty="0"/>
              <a:t>	</a:t>
            </a:r>
            <a:r>
              <a:rPr lang="en-US" sz="3600" dirty="0" smtClean="0"/>
              <a:t>							</a:t>
            </a:r>
            <a:r>
              <a:rPr lang="en-US" sz="3600" dirty="0" smtClean="0"/>
              <a:t>&amp; Content Enhancements</a:t>
            </a:r>
            <a:endParaRPr lang="en-US" sz="3600"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42618203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7"/>
          <p:cNvSpPr>
            <a:spLocks noChangeArrowheads="1"/>
          </p:cNvSpPr>
          <p:nvPr/>
        </p:nvSpPr>
        <p:spPr bwMode="auto">
          <a:xfrm>
            <a:off x="1769181" y="793140"/>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10248" name="Rectangle 8"/>
          <p:cNvSpPr>
            <a:spLocks noChangeArrowheads="1"/>
          </p:cNvSpPr>
          <p:nvPr/>
        </p:nvSpPr>
        <p:spPr bwMode="auto">
          <a:xfrm rot="16200000">
            <a:off x="1009792" y="6061198"/>
            <a:ext cx="27699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p>
            <a:pPr defTabSz="914067"/>
            <a:endParaRPr lang="en-US"/>
          </a:p>
        </p:txBody>
      </p:sp>
      <p:sp>
        <p:nvSpPr>
          <p:cNvPr id="10251" name="Rectangle 11"/>
          <p:cNvSpPr>
            <a:spLocks noChangeArrowheads="1"/>
          </p:cNvSpPr>
          <p:nvPr/>
        </p:nvSpPr>
        <p:spPr bwMode="auto">
          <a:xfrm>
            <a:off x="6863292" y="104410"/>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10252" name="Rectangle 12"/>
          <p:cNvSpPr>
            <a:spLocks noChangeArrowheads="1"/>
          </p:cNvSpPr>
          <p:nvPr/>
        </p:nvSpPr>
        <p:spPr bwMode="auto">
          <a:xfrm>
            <a:off x="6912681" y="258275"/>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10253" name="Rectangle 13"/>
          <p:cNvSpPr>
            <a:spLocks noChangeArrowheads="1"/>
          </p:cNvSpPr>
          <p:nvPr/>
        </p:nvSpPr>
        <p:spPr bwMode="auto">
          <a:xfrm>
            <a:off x="788459" y="2035054"/>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10279" name="Rectangle 39"/>
          <p:cNvSpPr>
            <a:spLocks noChangeArrowheads="1"/>
          </p:cNvSpPr>
          <p:nvPr/>
        </p:nvSpPr>
        <p:spPr bwMode="auto">
          <a:xfrm>
            <a:off x="7597070" y="763833"/>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10393" name="Line 153"/>
          <p:cNvSpPr>
            <a:spLocks noChangeShapeType="1"/>
          </p:cNvSpPr>
          <p:nvPr/>
        </p:nvSpPr>
        <p:spPr bwMode="auto">
          <a:xfrm flipH="1" flipV="1">
            <a:off x="6544029" y="4244121"/>
            <a:ext cx="160514" cy="2674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lstStyle/>
          <a:p>
            <a:endParaRPr lang="en-US"/>
          </a:p>
        </p:txBody>
      </p:sp>
      <p:sp>
        <p:nvSpPr>
          <p:cNvPr id="10394" name="Text Box 154"/>
          <p:cNvSpPr txBox="1">
            <a:spLocks noChangeArrowheads="1"/>
          </p:cNvSpPr>
          <p:nvPr/>
        </p:nvSpPr>
        <p:spPr bwMode="auto">
          <a:xfrm>
            <a:off x="6302376" y="4266102"/>
            <a:ext cx="723245"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latin typeface="Tekton" charset="0"/>
              </a:rPr>
              <a:t>that are</a:t>
            </a:r>
          </a:p>
        </p:txBody>
      </p:sp>
      <p:sp>
        <p:nvSpPr>
          <p:cNvPr id="10389" name="Oval 149"/>
          <p:cNvSpPr>
            <a:spLocks noChangeArrowheads="1"/>
          </p:cNvSpPr>
          <p:nvPr/>
        </p:nvSpPr>
        <p:spPr bwMode="auto">
          <a:xfrm>
            <a:off x="3529542" y="3412516"/>
            <a:ext cx="1564569" cy="956163"/>
          </a:xfrm>
          <a:prstGeom prst="ellipse">
            <a:avLst/>
          </a:prstGeom>
          <a:solidFill>
            <a:schemeClr val="bg1"/>
          </a:solidFill>
          <a:ln w="22225">
            <a:solidFill>
              <a:srgbClr val="000000"/>
            </a:solidFill>
            <a:round/>
            <a:headEnd/>
            <a:tailEnd/>
          </a:ln>
        </p:spPr>
        <p:txBody>
          <a:bodyPr lIns="103236" tIns="51618" rIns="103236" bIns="51618"/>
          <a:lstStyle/>
          <a:p>
            <a:endParaRPr lang="en-US"/>
          </a:p>
        </p:txBody>
      </p:sp>
      <p:sp>
        <p:nvSpPr>
          <p:cNvPr id="10390" name="Line 150"/>
          <p:cNvSpPr>
            <a:spLocks noChangeShapeType="1"/>
          </p:cNvSpPr>
          <p:nvPr/>
        </p:nvSpPr>
        <p:spPr bwMode="auto">
          <a:xfrm flipV="1">
            <a:off x="4566709" y="2701803"/>
            <a:ext cx="522111"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lstStyle/>
          <a:p>
            <a:endParaRPr lang="en-US"/>
          </a:p>
        </p:txBody>
      </p:sp>
      <p:sp>
        <p:nvSpPr>
          <p:cNvPr id="10384" name="Oval 144"/>
          <p:cNvSpPr>
            <a:spLocks noChangeArrowheads="1"/>
          </p:cNvSpPr>
          <p:nvPr/>
        </p:nvSpPr>
        <p:spPr bwMode="auto">
          <a:xfrm>
            <a:off x="2559403" y="2650515"/>
            <a:ext cx="1465791" cy="895716"/>
          </a:xfrm>
          <a:prstGeom prst="ellipse">
            <a:avLst/>
          </a:prstGeom>
          <a:solidFill>
            <a:schemeClr val="bg1"/>
          </a:solidFill>
          <a:ln w="22225">
            <a:solidFill>
              <a:srgbClr val="000000"/>
            </a:solidFill>
            <a:round/>
            <a:headEnd/>
            <a:tailEnd/>
          </a:ln>
        </p:spPr>
        <p:txBody>
          <a:bodyPr lIns="103236" tIns="51618" rIns="103236" bIns="51618"/>
          <a:lstStyle/>
          <a:p>
            <a:endParaRPr lang="en-US"/>
          </a:p>
        </p:txBody>
      </p:sp>
      <p:sp>
        <p:nvSpPr>
          <p:cNvPr id="10385" name="Oval 145"/>
          <p:cNvSpPr>
            <a:spLocks noChangeArrowheads="1"/>
          </p:cNvSpPr>
          <p:nvPr/>
        </p:nvSpPr>
        <p:spPr bwMode="auto">
          <a:xfrm>
            <a:off x="5201709" y="3423506"/>
            <a:ext cx="1564569" cy="956163"/>
          </a:xfrm>
          <a:prstGeom prst="ellipse">
            <a:avLst/>
          </a:prstGeom>
          <a:solidFill>
            <a:schemeClr val="bg1"/>
          </a:solidFill>
          <a:ln w="22225">
            <a:solidFill>
              <a:srgbClr val="000000"/>
            </a:solidFill>
            <a:round/>
            <a:headEnd/>
            <a:tailEnd/>
          </a:ln>
        </p:spPr>
        <p:txBody>
          <a:bodyPr lIns="103236" tIns="51618" rIns="103236" bIns="51618"/>
          <a:lstStyle/>
          <a:p>
            <a:endParaRPr lang="en-US"/>
          </a:p>
        </p:txBody>
      </p:sp>
      <p:sp>
        <p:nvSpPr>
          <p:cNvPr id="10387" name="Oval 147"/>
          <p:cNvSpPr>
            <a:spLocks noChangeArrowheads="1"/>
          </p:cNvSpPr>
          <p:nvPr/>
        </p:nvSpPr>
        <p:spPr bwMode="auto">
          <a:xfrm>
            <a:off x="6662209" y="2853837"/>
            <a:ext cx="1564569" cy="956163"/>
          </a:xfrm>
          <a:prstGeom prst="ellipse">
            <a:avLst/>
          </a:prstGeom>
          <a:solidFill>
            <a:schemeClr val="bg1"/>
          </a:solidFill>
          <a:ln w="22225">
            <a:solidFill>
              <a:srgbClr val="000000"/>
            </a:solidFill>
            <a:round/>
            <a:headEnd/>
            <a:tailEnd/>
          </a:ln>
        </p:spPr>
        <p:txBody>
          <a:bodyPr lIns="103236" tIns="51618" rIns="103236" bIns="51618"/>
          <a:lstStyle/>
          <a:p>
            <a:endParaRPr lang="en-US"/>
          </a:p>
        </p:txBody>
      </p:sp>
      <p:sp>
        <p:nvSpPr>
          <p:cNvPr id="10242" name="Rectangle 2"/>
          <p:cNvSpPr>
            <a:spLocks noChangeArrowheads="1"/>
          </p:cNvSpPr>
          <p:nvPr/>
        </p:nvSpPr>
        <p:spPr bwMode="auto">
          <a:xfrm>
            <a:off x="6196543" y="631948"/>
            <a:ext cx="26945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NAME</a:t>
            </a:r>
            <a:endParaRPr lang="en-US"/>
          </a:p>
        </p:txBody>
      </p:sp>
      <p:sp>
        <p:nvSpPr>
          <p:cNvPr id="10243" name="Rectangle 3"/>
          <p:cNvSpPr>
            <a:spLocks noChangeArrowheads="1"/>
          </p:cNvSpPr>
          <p:nvPr/>
        </p:nvSpPr>
        <p:spPr bwMode="auto">
          <a:xfrm>
            <a:off x="6196542" y="767496"/>
            <a:ext cx="22767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DATE</a:t>
            </a:r>
            <a:endParaRPr lang="en-US"/>
          </a:p>
        </p:txBody>
      </p:sp>
      <p:sp>
        <p:nvSpPr>
          <p:cNvPr id="10244" name="Line 4"/>
          <p:cNvSpPr>
            <a:spLocks noChangeShapeType="1"/>
          </p:cNvSpPr>
          <p:nvPr/>
        </p:nvSpPr>
        <p:spPr bwMode="auto">
          <a:xfrm>
            <a:off x="6521098" y="705218"/>
            <a:ext cx="1702152"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245" name="Rectangle 5"/>
          <p:cNvSpPr>
            <a:spLocks noChangeArrowheads="1"/>
          </p:cNvSpPr>
          <p:nvPr/>
        </p:nvSpPr>
        <p:spPr bwMode="auto">
          <a:xfrm>
            <a:off x="839611" y="641106"/>
            <a:ext cx="12405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b="1">
                <a:solidFill>
                  <a:srgbClr val="000000"/>
                </a:solidFill>
              </a:rPr>
              <a:t>Unit Organizer</a:t>
            </a:r>
            <a:endParaRPr lang="en-US"/>
          </a:p>
        </p:txBody>
      </p:sp>
      <p:sp>
        <p:nvSpPr>
          <p:cNvPr id="10246" name="Rectangle 6"/>
          <p:cNvSpPr>
            <a:spLocks noChangeArrowheads="1"/>
          </p:cNvSpPr>
          <p:nvPr/>
        </p:nvSpPr>
        <p:spPr bwMode="auto">
          <a:xfrm>
            <a:off x="4083404" y="734525"/>
            <a:ext cx="70842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BIGGER PICTURE</a:t>
            </a:r>
            <a:endParaRPr lang="en-US"/>
          </a:p>
        </p:txBody>
      </p:sp>
      <p:sp>
        <p:nvSpPr>
          <p:cNvPr id="10249" name="Oval 9"/>
          <p:cNvSpPr>
            <a:spLocks noChangeArrowheads="1"/>
          </p:cNvSpPr>
          <p:nvPr/>
        </p:nvSpPr>
        <p:spPr bwMode="auto">
          <a:xfrm>
            <a:off x="3896432" y="716208"/>
            <a:ext cx="144639" cy="146538"/>
          </a:xfrm>
          <a:prstGeom prst="ellipse">
            <a:avLst/>
          </a:prstGeom>
          <a:solidFill>
            <a:srgbClr val="FFFFFF"/>
          </a:solidFill>
          <a:ln w="11113">
            <a:solidFill>
              <a:srgbClr val="000000"/>
            </a:solidFill>
            <a:round/>
            <a:headEnd/>
            <a:tailEnd/>
          </a:ln>
        </p:spPr>
        <p:txBody>
          <a:bodyPr lIns="103236" tIns="51618" rIns="103236" bIns="51618"/>
          <a:lstStyle/>
          <a:p>
            <a:endParaRPr lang="en-US"/>
          </a:p>
        </p:txBody>
      </p:sp>
      <p:sp>
        <p:nvSpPr>
          <p:cNvPr id="10250" name="Rectangle 10"/>
          <p:cNvSpPr>
            <a:spLocks noChangeArrowheads="1"/>
          </p:cNvSpPr>
          <p:nvPr/>
        </p:nvSpPr>
        <p:spPr bwMode="auto">
          <a:xfrm>
            <a:off x="3929945" y="734525"/>
            <a:ext cx="519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4</a:t>
            </a:r>
            <a:endParaRPr lang="en-US"/>
          </a:p>
        </p:txBody>
      </p:sp>
      <p:sp>
        <p:nvSpPr>
          <p:cNvPr id="10255" name="Oval 15"/>
          <p:cNvSpPr>
            <a:spLocks noChangeArrowheads="1"/>
          </p:cNvSpPr>
          <p:nvPr/>
        </p:nvSpPr>
        <p:spPr bwMode="auto">
          <a:xfrm>
            <a:off x="4480278" y="1754799"/>
            <a:ext cx="2353028" cy="992798"/>
          </a:xfrm>
          <a:prstGeom prst="ellipse">
            <a:avLst/>
          </a:prstGeom>
          <a:solidFill>
            <a:schemeClr val="bg1"/>
          </a:solidFill>
          <a:ln w="22225">
            <a:solidFill>
              <a:srgbClr val="000000"/>
            </a:solidFill>
            <a:round/>
            <a:headEnd/>
            <a:tailEnd/>
          </a:ln>
        </p:spPr>
        <p:txBody>
          <a:bodyPr lIns="103236" tIns="51618" rIns="103236" bIns="51618"/>
          <a:lstStyle/>
          <a:p>
            <a:endParaRPr lang="en-US"/>
          </a:p>
        </p:txBody>
      </p:sp>
      <p:grpSp>
        <p:nvGrpSpPr>
          <p:cNvPr id="10256" name="Group 16"/>
          <p:cNvGrpSpPr>
            <a:grpSpLocks/>
          </p:cNvGrpSpPr>
          <p:nvPr/>
        </p:nvGrpSpPr>
        <p:grpSpPr bwMode="auto">
          <a:xfrm>
            <a:off x="4744862" y="2573583"/>
            <a:ext cx="1712737" cy="1831"/>
            <a:chOff x="2894" y="1330"/>
            <a:chExt cx="1120" cy="1"/>
          </a:xfrm>
        </p:grpSpPr>
        <p:sp>
          <p:nvSpPr>
            <p:cNvPr id="10257" name="Line 17"/>
            <p:cNvSpPr>
              <a:spLocks noChangeShapeType="1"/>
            </p:cNvSpPr>
            <p:nvPr/>
          </p:nvSpPr>
          <p:spPr bwMode="auto">
            <a:xfrm>
              <a:off x="2894" y="1330"/>
              <a:ext cx="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8" name="Line 18"/>
            <p:cNvSpPr>
              <a:spLocks noChangeShapeType="1"/>
            </p:cNvSpPr>
            <p:nvPr/>
          </p:nvSpPr>
          <p:spPr bwMode="auto">
            <a:xfrm>
              <a:off x="2956" y="1330"/>
              <a:ext cx="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9" name="Line 19"/>
            <p:cNvSpPr>
              <a:spLocks noChangeShapeType="1"/>
            </p:cNvSpPr>
            <p:nvPr/>
          </p:nvSpPr>
          <p:spPr bwMode="auto">
            <a:xfrm>
              <a:off x="3017"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0" name="Line 20"/>
            <p:cNvSpPr>
              <a:spLocks noChangeShapeType="1"/>
            </p:cNvSpPr>
            <p:nvPr/>
          </p:nvSpPr>
          <p:spPr bwMode="auto">
            <a:xfrm>
              <a:off x="3079"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1" name="Line 21"/>
            <p:cNvSpPr>
              <a:spLocks noChangeShapeType="1"/>
            </p:cNvSpPr>
            <p:nvPr/>
          </p:nvSpPr>
          <p:spPr bwMode="auto">
            <a:xfrm>
              <a:off x="3141"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2" name="Line 22"/>
            <p:cNvSpPr>
              <a:spLocks noChangeShapeType="1"/>
            </p:cNvSpPr>
            <p:nvPr/>
          </p:nvSpPr>
          <p:spPr bwMode="auto">
            <a:xfrm>
              <a:off x="3203"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Line 23"/>
            <p:cNvSpPr>
              <a:spLocks noChangeShapeType="1"/>
            </p:cNvSpPr>
            <p:nvPr/>
          </p:nvSpPr>
          <p:spPr bwMode="auto">
            <a:xfrm>
              <a:off x="3265"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4" name="Line 24"/>
            <p:cNvSpPr>
              <a:spLocks noChangeShapeType="1"/>
            </p:cNvSpPr>
            <p:nvPr/>
          </p:nvSpPr>
          <p:spPr bwMode="auto">
            <a:xfrm>
              <a:off x="3327" y="1330"/>
              <a:ext cx="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5" name="Line 25"/>
            <p:cNvSpPr>
              <a:spLocks noChangeShapeType="1"/>
            </p:cNvSpPr>
            <p:nvPr/>
          </p:nvSpPr>
          <p:spPr bwMode="auto">
            <a:xfrm>
              <a:off x="3389" y="1330"/>
              <a:ext cx="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6" name="Line 26"/>
            <p:cNvSpPr>
              <a:spLocks noChangeShapeType="1"/>
            </p:cNvSpPr>
            <p:nvPr/>
          </p:nvSpPr>
          <p:spPr bwMode="auto">
            <a:xfrm>
              <a:off x="3451" y="1330"/>
              <a:ext cx="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7" name="Line 27"/>
            <p:cNvSpPr>
              <a:spLocks noChangeShapeType="1"/>
            </p:cNvSpPr>
            <p:nvPr/>
          </p:nvSpPr>
          <p:spPr bwMode="auto">
            <a:xfrm>
              <a:off x="3512"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8" name="Line 28"/>
            <p:cNvSpPr>
              <a:spLocks noChangeShapeType="1"/>
            </p:cNvSpPr>
            <p:nvPr/>
          </p:nvSpPr>
          <p:spPr bwMode="auto">
            <a:xfrm>
              <a:off x="3574"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9" name="Line 29"/>
            <p:cNvSpPr>
              <a:spLocks noChangeShapeType="1"/>
            </p:cNvSpPr>
            <p:nvPr/>
          </p:nvSpPr>
          <p:spPr bwMode="auto">
            <a:xfrm>
              <a:off x="3636"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0" name="Line 30"/>
            <p:cNvSpPr>
              <a:spLocks noChangeShapeType="1"/>
            </p:cNvSpPr>
            <p:nvPr/>
          </p:nvSpPr>
          <p:spPr bwMode="auto">
            <a:xfrm>
              <a:off x="3698"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1" name="Line 31"/>
            <p:cNvSpPr>
              <a:spLocks noChangeShapeType="1"/>
            </p:cNvSpPr>
            <p:nvPr/>
          </p:nvSpPr>
          <p:spPr bwMode="auto">
            <a:xfrm>
              <a:off x="3760" y="1330"/>
              <a:ext cx="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2" name="Line 32"/>
            <p:cNvSpPr>
              <a:spLocks noChangeShapeType="1"/>
            </p:cNvSpPr>
            <p:nvPr/>
          </p:nvSpPr>
          <p:spPr bwMode="auto">
            <a:xfrm>
              <a:off x="3822" y="1330"/>
              <a:ext cx="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3" name="Line 33"/>
            <p:cNvSpPr>
              <a:spLocks noChangeShapeType="1"/>
            </p:cNvSpPr>
            <p:nvPr/>
          </p:nvSpPr>
          <p:spPr bwMode="auto">
            <a:xfrm>
              <a:off x="3884" y="1330"/>
              <a:ext cx="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4" name="Line 34"/>
            <p:cNvSpPr>
              <a:spLocks noChangeShapeType="1"/>
            </p:cNvSpPr>
            <p:nvPr/>
          </p:nvSpPr>
          <p:spPr bwMode="auto">
            <a:xfrm>
              <a:off x="3945" y="1330"/>
              <a:ext cx="21"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5" name="Line 35"/>
            <p:cNvSpPr>
              <a:spLocks noChangeShapeType="1"/>
            </p:cNvSpPr>
            <p:nvPr/>
          </p:nvSpPr>
          <p:spPr bwMode="auto">
            <a:xfrm>
              <a:off x="4007" y="1330"/>
              <a:ext cx="7"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6" name="Rectangle 36"/>
          <p:cNvSpPr>
            <a:spLocks noChangeArrowheads="1"/>
          </p:cNvSpPr>
          <p:nvPr/>
        </p:nvSpPr>
        <p:spPr bwMode="auto">
          <a:xfrm>
            <a:off x="1375833" y="1192458"/>
            <a:ext cx="6224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LAST CHAPTER</a:t>
            </a:r>
            <a:endParaRPr lang="en-US"/>
          </a:p>
        </p:txBody>
      </p:sp>
      <p:sp>
        <p:nvSpPr>
          <p:cNvPr id="10277" name="Rectangle 37"/>
          <p:cNvSpPr>
            <a:spLocks noChangeArrowheads="1"/>
          </p:cNvSpPr>
          <p:nvPr/>
        </p:nvSpPr>
        <p:spPr bwMode="auto">
          <a:xfrm>
            <a:off x="4388555" y="1210775"/>
            <a:ext cx="73096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CURRENT UNIT</a:t>
            </a:r>
            <a:endParaRPr lang="en-US"/>
          </a:p>
        </p:txBody>
      </p:sp>
      <p:sp>
        <p:nvSpPr>
          <p:cNvPr id="10278" name="Rectangle 38"/>
          <p:cNvSpPr>
            <a:spLocks noChangeArrowheads="1"/>
          </p:cNvSpPr>
          <p:nvPr/>
        </p:nvSpPr>
        <p:spPr bwMode="auto">
          <a:xfrm>
            <a:off x="6974416" y="1181467"/>
            <a:ext cx="64250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NEXT CHAPTER</a:t>
            </a:r>
            <a:endParaRPr lang="en-US"/>
          </a:p>
        </p:txBody>
      </p:sp>
      <p:sp>
        <p:nvSpPr>
          <p:cNvPr id="10280" name="Line 40"/>
          <p:cNvSpPr>
            <a:spLocks noChangeShapeType="1"/>
          </p:cNvSpPr>
          <p:nvPr/>
        </p:nvSpPr>
        <p:spPr bwMode="auto">
          <a:xfrm>
            <a:off x="880182" y="1578952"/>
            <a:ext cx="7383639" cy="1832"/>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281" name="Line 41"/>
          <p:cNvSpPr>
            <a:spLocks noChangeShapeType="1"/>
          </p:cNvSpPr>
          <p:nvPr/>
        </p:nvSpPr>
        <p:spPr bwMode="auto">
          <a:xfrm>
            <a:off x="2853972" y="1170477"/>
            <a:ext cx="1764" cy="408475"/>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282" name="Line 42"/>
          <p:cNvSpPr>
            <a:spLocks noChangeShapeType="1"/>
          </p:cNvSpPr>
          <p:nvPr/>
        </p:nvSpPr>
        <p:spPr bwMode="auto">
          <a:xfrm>
            <a:off x="6353528" y="1181468"/>
            <a:ext cx="0" cy="406644"/>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283" name="Arc 43"/>
          <p:cNvSpPr>
            <a:spLocks/>
          </p:cNvSpPr>
          <p:nvPr/>
        </p:nvSpPr>
        <p:spPr bwMode="auto">
          <a:xfrm>
            <a:off x="880182" y="875568"/>
            <a:ext cx="1970263" cy="305900"/>
          </a:xfrm>
          <a:custGeom>
            <a:avLst/>
            <a:gdLst>
              <a:gd name="G0" fmla="+- 21600 0 0"/>
              <a:gd name="G1" fmla="+- 21600 0 0"/>
              <a:gd name="G2" fmla="+- 21600 0 0"/>
              <a:gd name="T0" fmla="*/ 0 w 21600"/>
              <a:gd name="T1" fmla="*/ 216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1" y="21599"/>
                </a:moveTo>
                <a:cubicBezTo>
                  <a:pt x="-1" y="9670"/>
                  <a:pt x="9670" y="-1"/>
                  <a:pt x="21600" y="-1"/>
                </a:cubicBezTo>
              </a:path>
              <a:path w="21600" h="21600" stroke="0" extrusionOk="0">
                <a:moveTo>
                  <a:pt x="-1" y="21599"/>
                </a:moveTo>
                <a:cubicBezTo>
                  <a:pt x="-1" y="9670"/>
                  <a:pt x="9670" y="-1"/>
                  <a:pt x="21600" y="-1"/>
                </a:cubicBezTo>
                <a:lnTo>
                  <a:pt x="21600" y="2160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10284" name="Arc 44"/>
          <p:cNvSpPr>
            <a:spLocks/>
          </p:cNvSpPr>
          <p:nvPr/>
        </p:nvSpPr>
        <p:spPr bwMode="auto">
          <a:xfrm>
            <a:off x="869598" y="866409"/>
            <a:ext cx="1980847" cy="315058"/>
          </a:xfrm>
          <a:custGeom>
            <a:avLst/>
            <a:gdLst>
              <a:gd name="G0" fmla="+- 21600 0 0"/>
              <a:gd name="G1" fmla="+- 21600 0 0"/>
              <a:gd name="G2" fmla="+- 21600 0 0"/>
              <a:gd name="T0" fmla="*/ 0 w 21600"/>
              <a:gd name="T1" fmla="*/ 2160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1" y="21599"/>
                </a:moveTo>
                <a:cubicBezTo>
                  <a:pt x="-1" y="9670"/>
                  <a:pt x="9670" y="-1"/>
                  <a:pt x="21600" y="-1"/>
                </a:cubicBezTo>
              </a:path>
              <a:path w="21600" h="21600" stroke="0" extrusionOk="0">
                <a:moveTo>
                  <a:pt x="-1" y="21599"/>
                </a:moveTo>
                <a:cubicBezTo>
                  <a:pt x="-1" y="9670"/>
                  <a:pt x="9670" y="-1"/>
                  <a:pt x="21600" y="-1"/>
                </a:cubicBezTo>
                <a:lnTo>
                  <a:pt x="21600" y="21600"/>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10285" name="Arc 45"/>
          <p:cNvSpPr>
            <a:spLocks/>
          </p:cNvSpPr>
          <p:nvPr/>
        </p:nvSpPr>
        <p:spPr bwMode="auto">
          <a:xfrm>
            <a:off x="6353528" y="866410"/>
            <a:ext cx="1933222" cy="309562"/>
          </a:xfrm>
          <a:custGeom>
            <a:avLst/>
            <a:gdLst>
              <a:gd name="G0" fmla="+- 17 0 0"/>
              <a:gd name="G1" fmla="+- 21600 0 0"/>
              <a:gd name="G2" fmla="+- 21600 0 0"/>
              <a:gd name="T0" fmla="*/ 0 w 21616"/>
              <a:gd name="T1" fmla="*/ 1 h 21600"/>
              <a:gd name="T2" fmla="*/ 21616 w 21616"/>
              <a:gd name="T3" fmla="*/ 21494 h 21600"/>
              <a:gd name="T4" fmla="*/ 17 w 21616"/>
              <a:gd name="T5" fmla="*/ 21600 h 21600"/>
            </a:gdLst>
            <a:ahLst/>
            <a:cxnLst>
              <a:cxn ang="0">
                <a:pos x="T0" y="T1"/>
              </a:cxn>
              <a:cxn ang="0">
                <a:pos x="T2" y="T3"/>
              </a:cxn>
              <a:cxn ang="0">
                <a:pos x="T4" y="T5"/>
              </a:cxn>
            </a:cxnLst>
            <a:rect l="0" t="0" r="r" b="b"/>
            <a:pathLst>
              <a:path w="21616" h="21600" fill="none" extrusionOk="0">
                <a:moveTo>
                  <a:pt x="-1" y="0"/>
                </a:moveTo>
                <a:cubicBezTo>
                  <a:pt x="5" y="0"/>
                  <a:pt x="11" y="-1"/>
                  <a:pt x="17" y="-1"/>
                </a:cubicBezTo>
                <a:cubicBezTo>
                  <a:pt x="11904" y="-1"/>
                  <a:pt x="21558" y="9606"/>
                  <a:pt x="21616" y="21493"/>
                </a:cubicBezTo>
              </a:path>
              <a:path w="21616" h="21600" stroke="0" extrusionOk="0">
                <a:moveTo>
                  <a:pt x="-1" y="0"/>
                </a:moveTo>
                <a:cubicBezTo>
                  <a:pt x="5" y="0"/>
                  <a:pt x="11" y="-1"/>
                  <a:pt x="17" y="-1"/>
                </a:cubicBezTo>
                <a:cubicBezTo>
                  <a:pt x="11904" y="-1"/>
                  <a:pt x="21558" y="9606"/>
                  <a:pt x="21616" y="21493"/>
                </a:cubicBezTo>
                <a:lnTo>
                  <a:pt x="17" y="21600"/>
                </a:lnTo>
                <a:close/>
              </a:path>
            </a:pathLst>
          </a:cu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10286" name="Line 46"/>
          <p:cNvSpPr>
            <a:spLocks noChangeShapeType="1"/>
          </p:cNvSpPr>
          <p:nvPr/>
        </p:nvSpPr>
        <p:spPr bwMode="auto">
          <a:xfrm>
            <a:off x="2846917" y="866409"/>
            <a:ext cx="3487209" cy="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grpSp>
        <p:nvGrpSpPr>
          <p:cNvPr id="10287" name="Group 47"/>
          <p:cNvGrpSpPr>
            <a:grpSpLocks/>
          </p:cNvGrpSpPr>
          <p:nvPr/>
        </p:nvGrpSpPr>
        <p:grpSpPr bwMode="auto">
          <a:xfrm>
            <a:off x="2846917" y="908538"/>
            <a:ext cx="1764" cy="219808"/>
            <a:chOff x="1760" y="326"/>
            <a:chExt cx="1" cy="145"/>
          </a:xfrm>
        </p:grpSpPr>
        <p:sp>
          <p:nvSpPr>
            <p:cNvPr id="10288" name="Line 48"/>
            <p:cNvSpPr>
              <a:spLocks noChangeShapeType="1"/>
            </p:cNvSpPr>
            <p:nvPr/>
          </p:nvSpPr>
          <p:spPr bwMode="auto">
            <a:xfrm>
              <a:off x="1760" y="326"/>
              <a:ext cx="1" cy="2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9" name="Line 49"/>
            <p:cNvSpPr>
              <a:spLocks noChangeShapeType="1"/>
            </p:cNvSpPr>
            <p:nvPr/>
          </p:nvSpPr>
          <p:spPr bwMode="auto">
            <a:xfrm>
              <a:off x="1760" y="388"/>
              <a:ext cx="1" cy="2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0" name="Line 50"/>
            <p:cNvSpPr>
              <a:spLocks noChangeShapeType="1"/>
            </p:cNvSpPr>
            <p:nvPr/>
          </p:nvSpPr>
          <p:spPr bwMode="auto">
            <a:xfrm>
              <a:off x="1760" y="450"/>
              <a:ext cx="1" cy="2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91" name="Group 51"/>
          <p:cNvGrpSpPr>
            <a:grpSpLocks/>
          </p:cNvGrpSpPr>
          <p:nvPr/>
        </p:nvGrpSpPr>
        <p:grpSpPr bwMode="auto">
          <a:xfrm>
            <a:off x="6364111" y="917698"/>
            <a:ext cx="0" cy="221639"/>
            <a:chOff x="4062" y="333"/>
            <a:chExt cx="1" cy="145"/>
          </a:xfrm>
        </p:grpSpPr>
        <p:sp>
          <p:nvSpPr>
            <p:cNvPr id="10292" name="Line 52"/>
            <p:cNvSpPr>
              <a:spLocks noChangeShapeType="1"/>
            </p:cNvSpPr>
            <p:nvPr/>
          </p:nvSpPr>
          <p:spPr bwMode="auto">
            <a:xfrm>
              <a:off x="4062" y="333"/>
              <a:ext cx="1" cy="2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3" name="Line 53"/>
            <p:cNvSpPr>
              <a:spLocks noChangeShapeType="1"/>
            </p:cNvSpPr>
            <p:nvPr/>
          </p:nvSpPr>
          <p:spPr bwMode="auto">
            <a:xfrm>
              <a:off x="4062" y="395"/>
              <a:ext cx="1" cy="2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4" name="Line 54"/>
            <p:cNvSpPr>
              <a:spLocks noChangeShapeType="1"/>
            </p:cNvSpPr>
            <p:nvPr/>
          </p:nvSpPr>
          <p:spPr bwMode="auto">
            <a:xfrm>
              <a:off x="4062" y="457"/>
              <a:ext cx="1" cy="2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95" name="Line 55"/>
          <p:cNvSpPr>
            <a:spLocks noChangeShapeType="1"/>
          </p:cNvSpPr>
          <p:nvPr/>
        </p:nvSpPr>
        <p:spPr bwMode="auto">
          <a:xfrm flipH="1">
            <a:off x="862542" y="1181468"/>
            <a:ext cx="7056" cy="543108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296" name="Line 56"/>
          <p:cNvSpPr>
            <a:spLocks noChangeShapeType="1"/>
          </p:cNvSpPr>
          <p:nvPr/>
        </p:nvSpPr>
        <p:spPr bwMode="auto">
          <a:xfrm>
            <a:off x="8295570" y="1159487"/>
            <a:ext cx="5291" cy="5460389"/>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297" name="Rectangle 57"/>
          <p:cNvSpPr>
            <a:spLocks noChangeArrowheads="1"/>
          </p:cNvSpPr>
          <p:nvPr/>
        </p:nvSpPr>
        <p:spPr bwMode="auto">
          <a:xfrm rot="960000">
            <a:off x="4541303" y="1655693"/>
            <a:ext cx="42299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is about...</a:t>
            </a:r>
            <a:endParaRPr lang="en-US"/>
          </a:p>
        </p:txBody>
      </p:sp>
      <p:sp>
        <p:nvSpPr>
          <p:cNvPr id="10298" name="Line 58"/>
          <p:cNvSpPr>
            <a:spLocks noChangeShapeType="1"/>
          </p:cNvSpPr>
          <p:nvPr/>
        </p:nvSpPr>
        <p:spPr bwMode="auto">
          <a:xfrm>
            <a:off x="2446515" y="1588111"/>
            <a:ext cx="24694" cy="3758712"/>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299" name="Line 59"/>
          <p:cNvSpPr>
            <a:spLocks noChangeShapeType="1"/>
          </p:cNvSpPr>
          <p:nvPr/>
        </p:nvSpPr>
        <p:spPr bwMode="auto">
          <a:xfrm>
            <a:off x="880182" y="2324468"/>
            <a:ext cx="1575152"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0" name="Line 60"/>
          <p:cNvSpPr>
            <a:spLocks noChangeShapeType="1"/>
          </p:cNvSpPr>
          <p:nvPr/>
        </p:nvSpPr>
        <p:spPr bwMode="auto">
          <a:xfrm>
            <a:off x="880182" y="2566256"/>
            <a:ext cx="1575152"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1" name="Line 61"/>
          <p:cNvSpPr>
            <a:spLocks noChangeShapeType="1"/>
          </p:cNvSpPr>
          <p:nvPr/>
        </p:nvSpPr>
        <p:spPr bwMode="auto">
          <a:xfrm>
            <a:off x="892528" y="2797054"/>
            <a:ext cx="1553987"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2" name="Line 62"/>
          <p:cNvSpPr>
            <a:spLocks noChangeShapeType="1"/>
          </p:cNvSpPr>
          <p:nvPr/>
        </p:nvSpPr>
        <p:spPr bwMode="auto">
          <a:xfrm flipH="1">
            <a:off x="892528" y="3049833"/>
            <a:ext cx="1562806"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3" name="Line 63"/>
          <p:cNvSpPr>
            <a:spLocks noChangeShapeType="1"/>
          </p:cNvSpPr>
          <p:nvPr/>
        </p:nvSpPr>
        <p:spPr bwMode="auto">
          <a:xfrm>
            <a:off x="892529" y="3542567"/>
            <a:ext cx="1543403"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4" name="Line 64"/>
          <p:cNvSpPr>
            <a:spLocks noChangeShapeType="1"/>
          </p:cNvSpPr>
          <p:nvPr/>
        </p:nvSpPr>
        <p:spPr bwMode="auto">
          <a:xfrm>
            <a:off x="892528" y="3291621"/>
            <a:ext cx="1553987"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5" name="Line 65"/>
          <p:cNvSpPr>
            <a:spLocks noChangeShapeType="1"/>
          </p:cNvSpPr>
          <p:nvPr/>
        </p:nvSpPr>
        <p:spPr bwMode="auto">
          <a:xfrm>
            <a:off x="892529" y="3784356"/>
            <a:ext cx="1543403"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6" name="Line 66"/>
          <p:cNvSpPr>
            <a:spLocks noChangeShapeType="1"/>
          </p:cNvSpPr>
          <p:nvPr/>
        </p:nvSpPr>
        <p:spPr bwMode="auto">
          <a:xfrm>
            <a:off x="869598" y="4026144"/>
            <a:ext cx="1566333"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7" name="Line 67"/>
          <p:cNvSpPr>
            <a:spLocks noChangeShapeType="1"/>
          </p:cNvSpPr>
          <p:nvPr/>
        </p:nvSpPr>
        <p:spPr bwMode="auto">
          <a:xfrm flipH="1">
            <a:off x="880182" y="4267933"/>
            <a:ext cx="1555750"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8" name="Line 68"/>
          <p:cNvSpPr>
            <a:spLocks noChangeShapeType="1"/>
          </p:cNvSpPr>
          <p:nvPr/>
        </p:nvSpPr>
        <p:spPr bwMode="auto">
          <a:xfrm>
            <a:off x="880181" y="4509721"/>
            <a:ext cx="1566333"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09" name="Line 69"/>
          <p:cNvSpPr>
            <a:spLocks noChangeShapeType="1"/>
          </p:cNvSpPr>
          <p:nvPr/>
        </p:nvSpPr>
        <p:spPr bwMode="auto">
          <a:xfrm flipH="1">
            <a:off x="1143001" y="1851881"/>
            <a:ext cx="10583" cy="4740519"/>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10" name="Line 70"/>
          <p:cNvSpPr>
            <a:spLocks noChangeShapeType="1"/>
          </p:cNvSpPr>
          <p:nvPr/>
        </p:nvSpPr>
        <p:spPr bwMode="auto">
          <a:xfrm>
            <a:off x="892528" y="1851881"/>
            <a:ext cx="1562806"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11" name="Rectangle 71"/>
          <p:cNvSpPr>
            <a:spLocks noChangeArrowheads="1"/>
          </p:cNvSpPr>
          <p:nvPr/>
        </p:nvSpPr>
        <p:spPr bwMode="auto">
          <a:xfrm>
            <a:off x="1227667" y="1641231"/>
            <a:ext cx="88340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 CHAPTER SCHEDULE</a:t>
            </a:r>
            <a:endParaRPr lang="en-US"/>
          </a:p>
        </p:txBody>
      </p:sp>
      <p:sp>
        <p:nvSpPr>
          <p:cNvPr id="10312" name="Line 72"/>
          <p:cNvSpPr>
            <a:spLocks noChangeShapeType="1"/>
          </p:cNvSpPr>
          <p:nvPr/>
        </p:nvSpPr>
        <p:spPr bwMode="auto">
          <a:xfrm>
            <a:off x="880182" y="4751510"/>
            <a:ext cx="1555750"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13" name="Line 73"/>
          <p:cNvSpPr>
            <a:spLocks noChangeShapeType="1"/>
          </p:cNvSpPr>
          <p:nvPr/>
        </p:nvSpPr>
        <p:spPr bwMode="auto">
          <a:xfrm>
            <a:off x="869598" y="1170477"/>
            <a:ext cx="7406569" cy="0"/>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14" name="Rectangle 74"/>
          <p:cNvSpPr>
            <a:spLocks noChangeArrowheads="1"/>
          </p:cNvSpPr>
          <p:nvPr/>
        </p:nvSpPr>
        <p:spPr bwMode="auto">
          <a:xfrm>
            <a:off x="2811639" y="1328005"/>
            <a:ext cx="3499556" cy="386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lstStyle/>
          <a:p>
            <a:endParaRPr lang="en-US"/>
          </a:p>
        </p:txBody>
      </p:sp>
      <p:sp>
        <p:nvSpPr>
          <p:cNvPr id="10315" name="Rectangle 75"/>
          <p:cNvSpPr>
            <a:spLocks noChangeArrowheads="1"/>
          </p:cNvSpPr>
          <p:nvPr/>
        </p:nvSpPr>
        <p:spPr bwMode="auto">
          <a:xfrm>
            <a:off x="2846917" y="1159487"/>
            <a:ext cx="3538361" cy="428625"/>
          </a:xfrm>
          <a:prstGeom prst="rect">
            <a:avLst/>
          </a:prstGeom>
          <a:noFill/>
          <a:ln w="4286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10316" name="Rectangle 76"/>
          <p:cNvSpPr>
            <a:spLocks noChangeArrowheads="1"/>
          </p:cNvSpPr>
          <p:nvPr/>
        </p:nvSpPr>
        <p:spPr bwMode="auto">
          <a:xfrm>
            <a:off x="2762251" y="1641231"/>
            <a:ext cx="62401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CHAPTER MAP</a:t>
            </a:r>
            <a:endParaRPr lang="en-US"/>
          </a:p>
        </p:txBody>
      </p:sp>
      <p:sp>
        <p:nvSpPr>
          <p:cNvPr id="10318" name="Oval 78"/>
          <p:cNvSpPr>
            <a:spLocks noChangeArrowheads="1"/>
          </p:cNvSpPr>
          <p:nvPr/>
        </p:nvSpPr>
        <p:spPr bwMode="auto">
          <a:xfrm>
            <a:off x="2898071" y="1223597"/>
            <a:ext cx="144639" cy="135548"/>
          </a:xfrm>
          <a:prstGeom prst="ellipse">
            <a:avLst/>
          </a:prstGeom>
          <a:solidFill>
            <a:srgbClr val="FFFFFF"/>
          </a:solidFill>
          <a:ln w="11113">
            <a:solidFill>
              <a:srgbClr val="000000"/>
            </a:solidFill>
            <a:round/>
            <a:headEnd/>
            <a:tailEnd/>
          </a:ln>
        </p:spPr>
        <p:txBody>
          <a:bodyPr lIns="103236" tIns="51618" rIns="103236" bIns="51618"/>
          <a:lstStyle/>
          <a:p>
            <a:endParaRPr lang="en-US"/>
          </a:p>
        </p:txBody>
      </p:sp>
      <p:sp>
        <p:nvSpPr>
          <p:cNvPr id="10319" name="Oval 79"/>
          <p:cNvSpPr>
            <a:spLocks noChangeArrowheads="1"/>
          </p:cNvSpPr>
          <p:nvPr/>
        </p:nvSpPr>
        <p:spPr bwMode="auto">
          <a:xfrm>
            <a:off x="924279" y="1192458"/>
            <a:ext cx="146403" cy="142875"/>
          </a:xfrm>
          <a:prstGeom prst="ellipse">
            <a:avLst/>
          </a:prstGeom>
          <a:solidFill>
            <a:srgbClr val="FFFFFF"/>
          </a:solidFill>
          <a:ln w="11113">
            <a:solidFill>
              <a:srgbClr val="000000"/>
            </a:solidFill>
            <a:round/>
            <a:headEnd/>
            <a:tailEnd/>
          </a:ln>
        </p:spPr>
        <p:txBody>
          <a:bodyPr lIns="103236" tIns="51618" rIns="103236" bIns="51618"/>
          <a:lstStyle/>
          <a:p>
            <a:endParaRPr lang="en-US"/>
          </a:p>
        </p:txBody>
      </p:sp>
      <p:sp>
        <p:nvSpPr>
          <p:cNvPr id="10320" name="Oval 80"/>
          <p:cNvSpPr>
            <a:spLocks noChangeArrowheads="1"/>
          </p:cNvSpPr>
          <p:nvPr/>
        </p:nvSpPr>
        <p:spPr bwMode="auto">
          <a:xfrm>
            <a:off x="6417028" y="1192458"/>
            <a:ext cx="148167" cy="135548"/>
          </a:xfrm>
          <a:prstGeom prst="ellipse">
            <a:avLst/>
          </a:prstGeom>
          <a:solidFill>
            <a:srgbClr val="FFFFFF"/>
          </a:solidFill>
          <a:ln w="11113">
            <a:solidFill>
              <a:srgbClr val="000000"/>
            </a:solidFill>
            <a:round/>
            <a:headEnd/>
            <a:tailEnd/>
          </a:ln>
        </p:spPr>
        <p:txBody>
          <a:bodyPr lIns="103236" tIns="51618" rIns="103236" bIns="51618"/>
          <a:lstStyle/>
          <a:p>
            <a:endParaRPr lang="en-US"/>
          </a:p>
        </p:txBody>
      </p:sp>
      <p:sp>
        <p:nvSpPr>
          <p:cNvPr id="10321" name="Oval 81"/>
          <p:cNvSpPr>
            <a:spLocks noChangeArrowheads="1"/>
          </p:cNvSpPr>
          <p:nvPr/>
        </p:nvSpPr>
        <p:spPr bwMode="auto">
          <a:xfrm>
            <a:off x="2497667" y="1632073"/>
            <a:ext cx="148167" cy="146538"/>
          </a:xfrm>
          <a:prstGeom prst="ellipse">
            <a:avLst/>
          </a:prstGeom>
          <a:solidFill>
            <a:srgbClr val="FFFFFF"/>
          </a:solidFill>
          <a:ln w="11113">
            <a:solidFill>
              <a:srgbClr val="000000"/>
            </a:solidFill>
            <a:round/>
            <a:headEnd/>
            <a:tailEnd/>
          </a:ln>
        </p:spPr>
        <p:txBody>
          <a:bodyPr lIns="103236" tIns="51618" rIns="103236" bIns="51618"/>
          <a:lstStyle/>
          <a:p>
            <a:endParaRPr lang="en-US"/>
          </a:p>
        </p:txBody>
      </p:sp>
      <p:sp>
        <p:nvSpPr>
          <p:cNvPr id="10322" name="Oval 82"/>
          <p:cNvSpPr>
            <a:spLocks noChangeArrowheads="1"/>
          </p:cNvSpPr>
          <p:nvPr/>
        </p:nvSpPr>
        <p:spPr bwMode="auto">
          <a:xfrm>
            <a:off x="934862" y="1621083"/>
            <a:ext cx="146403" cy="146538"/>
          </a:xfrm>
          <a:prstGeom prst="ellipse">
            <a:avLst/>
          </a:prstGeom>
          <a:solidFill>
            <a:srgbClr val="FFFFFF"/>
          </a:solidFill>
          <a:ln w="11113">
            <a:solidFill>
              <a:srgbClr val="000000"/>
            </a:solidFill>
            <a:round/>
            <a:headEnd/>
            <a:tailEnd/>
          </a:ln>
        </p:spPr>
        <p:txBody>
          <a:bodyPr lIns="103236" tIns="51618" rIns="103236" bIns="51618"/>
          <a:lstStyle/>
          <a:p>
            <a:endParaRPr lang="en-US"/>
          </a:p>
        </p:txBody>
      </p:sp>
      <p:sp>
        <p:nvSpPr>
          <p:cNvPr id="10323" name="Rectangle 83"/>
          <p:cNvSpPr>
            <a:spLocks noChangeArrowheads="1"/>
          </p:cNvSpPr>
          <p:nvPr/>
        </p:nvSpPr>
        <p:spPr bwMode="auto">
          <a:xfrm>
            <a:off x="2942167" y="1232756"/>
            <a:ext cx="519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1</a:t>
            </a:r>
            <a:endParaRPr lang="en-US"/>
          </a:p>
        </p:txBody>
      </p:sp>
      <p:sp>
        <p:nvSpPr>
          <p:cNvPr id="10324" name="Rectangle 84"/>
          <p:cNvSpPr>
            <a:spLocks noChangeArrowheads="1"/>
          </p:cNvSpPr>
          <p:nvPr/>
        </p:nvSpPr>
        <p:spPr bwMode="auto">
          <a:xfrm>
            <a:off x="6457598" y="1201616"/>
            <a:ext cx="519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3</a:t>
            </a:r>
            <a:endParaRPr lang="en-US"/>
          </a:p>
        </p:txBody>
      </p:sp>
      <p:sp>
        <p:nvSpPr>
          <p:cNvPr id="10325" name="Rectangle 85"/>
          <p:cNvSpPr>
            <a:spLocks noChangeArrowheads="1"/>
          </p:cNvSpPr>
          <p:nvPr/>
        </p:nvSpPr>
        <p:spPr bwMode="auto">
          <a:xfrm>
            <a:off x="964848" y="1201616"/>
            <a:ext cx="519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2</a:t>
            </a:r>
            <a:endParaRPr lang="en-US"/>
          </a:p>
        </p:txBody>
      </p:sp>
      <p:sp>
        <p:nvSpPr>
          <p:cNvPr id="10326" name="Rectangle 86"/>
          <p:cNvSpPr>
            <a:spLocks noChangeArrowheads="1"/>
          </p:cNvSpPr>
          <p:nvPr/>
        </p:nvSpPr>
        <p:spPr bwMode="auto">
          <a:xfrm>
            <a:off x="2550584" y="1665044"/>
            <a:ext cx="519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5</a:t>
            </a:r>
            <a:endParaRPr lang="en-US"/>
          </a:p>
        </p:txBody>
      </p:sp>
      <p:sp>
        <p:nvSpPr>
          <p:cNvPr id="10327" name="Rectangle 87"/>
          <p:cNvSpPr>
            <a:spLocks noChangeArrowheads="1"/>
          </p:cNvSpPr>
          <p:nvPr/>
        </p:nvSpPr>
        <p:spPr bwMode="auto">
          <a:xfrm>
            <a:off x="975431" y="1641231"/>
            <a:ext cx="5199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8</a:t>
            </a:r>
            <a:endParaRPr lang="en-US"/>
          </a:p>
        </p:txBody>
      </p:sp>
      <p:sp>
        <p:nvSpPr>
          <p:cNvPr id="10328" name="Line 88"/>
          <p:cNvSpPr>
            <a:spLocks noChangeShapeType="1"/>
          </p:cNvSpPr>
          <p:nvPr/>
        </p:nvSpPr>
        <p:spPr bwMode="auto">
          <a:xfrm>
            <a:off x="6521098" y="833439"/>
            <a:ext cx="1702152"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grpSp>
        <p:nvGrpSpPr>
          <p:cNvPr id="10329" name="Group 89"/>
          <p:cNvGrpSpPr>
            <a:grpSpLocks/>
          </p:cNvGrpSpPr>
          <p:nvPr/>
        </p:nvGrpSpPr>
        <p:grpSpPr bwMode="auto">
          <a:xfrm>
            <a:off x="2277182" y="979977"/>
            <a:ext cx="1188861" cy="84260"/>
            <a:chOff x="1388" y="374"/>
            <a:chExt cx="778" cy="55"/>
          </a:xfrm>
        </p:grpSpPr>
        <p:sp>
          <p:nvSpPr>
            <p:cNvPr id="10330" name="Freeform 90"/>
            <p:cNvSpPr>
              <a:spLocks/>
            </p:cNvSpPr>
            <p:nvPr/>
          </p:nvSpPr>
          <p:spPr bwMode="auto">
            <a:xfrm>
              <a:off x="1388" y="374"/>
              <a:ext cx="117" cy="55"/>
            </a:xfrm>
            <a:custGeom>
              <a:avLst/>
              <a:gdLst>
                <a:gd name="T0" fmla="*/ 0 w 117"/>
                <a:gd name="T1" fmla="*/ 28 h 55"/>
                <a:gd name="T2" fmla="*/ 117 w 117"/>
                <a:gd name="T3" fmla="*/ 0 h 55"/>
                <a:gd name="T4" fmla="*/ 117 w 117"/>
                <a:gd name="T5" fmla="*/ 28 h 55"/>
                <a:gd name="T6" fmla="*/ 117 w 117"/>
                <a:gd name="T7" fmla="*/ 55 h 55"/>
                <a:gd name="T8" fmla="*/ 0 w 117"/>
                <a:gd name="T9" fmla="*/ 28 h 55"/>
              </a:gdLst>
              <a:ahLst/>
              <a:cxnLst>
                <a:cxn ang="0">
                  <a:pos x="T0" y="T1"/>
                </a:cxn>
                <a:cxn ang="0">
                  <a:pos x="T2" y="T3"/>
                </a:cxn>
                <a:cxn ang="0">
                  <a:pos x="T4" y="T5"/>
                </a:cxn>
                <a:cxn ang="0">
                  <a:pos x="T6" y="T7"/>
                </a:cxn>
                <a:cxn ang="0">
                  <a:pos x="T8" y="T9"/>
                </a:cxn>
              </a:cxnLst>
              <a:rect l="0" t="0" r="r" b="b"/>
              <a:pathLst>
                <a:path w="117" h="55">
                  <a:moveTo>
                    <a:pt x="0" y="28"/>
                  </a:moveTo>
                  <a:lnTo>
                    <a:pt x="117" y="0"/>
                  </a:lnTo>
                  <a:lnTo>
                    <a:pt x="117" y="28"/>
                  </a:lnTo>
                  <a:lnTo>
                    <a:pt x="117" y="55"/>
                  </a:lnTo>
                  <a:lnTo>
                    <a:pt x="0"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1" name="Line 91"/>
            <p:cNvSpPr>
              <a:spLocks noChangeShapeType="1"/>
            </p:cNvSpPr>
            <p:nvPr/>
          </p:nvSpPr>
          <p:spPr bwMode="auto">
            <a:xfrm flipH="1">
              <a:off x="1498" y="395"/>
              <a:ext cx="668" cy="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332" name="Group 92"/>
          <p:cNvGrpSpPr>
            <a:grpSpLocks/>
          </p:cNvGrpSpPr>
          <p:nvPr/>
        </p:nvGrpSpPr>
        <p:grpSpPr bwMode="auto">
          <a:xfrm>
            <a:off x="5930195" y="996462"/>
            <a:ext cx="1372306" cy="84260"/>
            <a:chOff x="3482" y="359"/>
            <a:chExt cx="898" cy="55"/>
          </a:xfrm>
        </p:grpSpPr>
        <p:sp>
          <p:nvSpPr>
            <p:cNvPr id="10333" name="Freeform 93"/>
            <p:cNvSpPr>
              <a:spLocks/>
            </p:cNvSpPr>
            <p:nvPr/>
          </p:nvSpPr>
          <p:spPr bwMode="auto">
            <a:xfrm flipH="1">
              <a:off x="4263" y="359"/>
              <a:ext cx="117" cy="55"/>
            </a:xfrm>
            <a:custGeom>
              <a:avLst/>
              <a:gdLst>
                <a:gd name="T0" fmla="*/ 0 w 117"/>
                <a:gd name="T1" fmla="*/ 28 h 55"/>
                <a:gd name="T2" fmla="*/ 117 w 117"/>
                <a:gd name="T3" fmla="*/ 0 h 55"/>
                <a:gd name="T4" fmla="*/ 117 w 117"/>
                <a:gd name="T5" fmla="*/ 28 h 55"/>
                <a:gd name="T6" fmla="*/ 117 w 117"/>
                <a:gd name="T7" fmla="*/ 55 h 55"/>
                <a:gd name="T8" fmla="*/ 0 w 117"/>
                <a:gd name="T9" fmla="*/ 28 h 55"/>
              </a:gdLst>
              <a:ahLst/>
              <a:cxnLst>
                <a:cxn ang="0">
                  <a:pos x="T0" y="T1"/>
                </a:cxn>
                <a:cxn ang="0">
                  <a:pos x="T2" y="T3"/>
                </a:cxn>
                <a:cxn ang="0">
                  <a:pos x="T4" y="T5"/>
                </a:cxn>
                <a:cxn ang="0">
                  <a:pos x="T6" y="T7"/>
                </a:cxn>
                <a:cxn ang="0">
                  <a:pos x="T8" y="T9"/>
                </a:cxn>
              </a:cxnLst>
              <a:rect l="0" t="0" r="r" b="b"/>
              <a:pathLst>
                <a:path w="117" h="55">
                  <a:moveTo>
                    <a:pt x="0" y="28"/>
                  </a:moveTo>
                  <a:lnTo>
                    <a:pt x="117" y="0"/>
                  </a:lnTo>
                  <a:lnTo>
                    <a:pt x="117" y="28"/>
                  </a:lnTo>
                  <a:lnTo>
                    <a:pt x="117" y="55"/>
                  </a:lnTo>
                  <a:lnTo>
                    <a:pt x="0"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4" name="Line 94"/>
            <p:cNvSpPr>
              <a:spLocks noChangeShapeType="1"/>
            </p:cNvSpPr>
            <p:nvPr/>
          </p:nvSpPr>
          <p:spPr bwMode="auto">
            <a:xfrm>
              <a:off x="3482" y="380"/>
              <a:ext cx="788" cy="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335" name="Text Box 95"/>
          <p:cNvSpPr txBox="1">
            <a:spLocks noChangeArrowheads="1"/>
          </p:cNvSpPr>
          <p:nvPr/>
        </p:nvSpPr>
        <p:spPr bwMode="auto">
          <a:xfrm>
            <a:off x="3556000" y="1267558"/>
            <a:ext cx="2518608" cy="36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800" b="1">
                <a:latin typeface="Tekton" charset="0"/>
              </a:rPr>
              <a:t>Human Use of Resources</a:t>
            </a:r>
            <a:endParaRPr lang="en-US" sz="1800" b="1"/>
          </a:p>
        </p:txBody>
      </p:sp>
      <p:sp>
        <p:nvSpPr>
          <p:cNvPr id="10337" name="Line 97"/>
          <p:cNvSpPr>
            <a:spLocks noChangeShapeType="1"/>
          </p:cNvSpPr>
          <p:nvPr/>
        </p:nvSpPr>
        <p:spPr bwMode="auto">
          <a:xfrm flipV="1">
            <a:off x="3912306" y="2527789"/>
            <a:ext cx="770820" cy="32055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lstStyle/>
          <a:p>
            <a:endParaRPr lang="en-US"/>
          </a:p>
        </p:txBody>
      </p:sp>
      <p:sp>
        <p:nvSpPr>
          <p:cNvPr id="10339" name="Line 99"/>
          <p:cNvSpPr>
            <a:spLocks noChangeShapeType="1"/>
          </p:cNvSpPr>
          <p:nvPr/>
        </p:nvSpPr>
        <p:spPr bwMode="auto">
          <a:xfrm flipV="1">
            <a:off x="3236737" y="4278924"/>
            <a:ext cx="608541" cy="1721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lstStyle/>
          <a:p>
            <a:endParaRPr lang="en-US"/>
          </a:p>
        </p:txBody>
      </p:sp>
      <p:sp>
        <p:nvSpPr>
          <p:cNvPr id="10341" name="Line 101"/>
          <p:cNvSpPr>
            <a:spLocks noChangeShapeType="1"/>
          </p:cNvSpPr>
          <p:nvPr/>
        </p:nvSpPr>
        <p:spPr bwMode="auto">
          <a:xfrm flipH="1" flipV="1">
            <a:off x="5764389" y="2742102"/>
            <a:ext cx="107598" cy="68506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lstStyle/>
          <a:p>
            <a:endParaRPr lang="en-US"/>
          </a:p>
        </p:txBody>
      </p:sp>
      <p:sp>
        <p:nvSpPr>
          <p:cNvPr id="10342" name="Text Box 102"/>
          <p:cNvSpPr txBox="1">
            <a:spLocks noChangeArrowheads="1"/>
          </p:cNvSpPr>
          <p:nvPr/>
        </p:nvSpPr>
        <p:spPr bwMode="auto">
          <a:xfrm>
            <a:off x="4284487" y="3013199"/>
            <a:ext cx="956538"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latin typeface="Tekton" charset="0"/>
              </a:rPr>
              <a:t>can result in</a:t>
            </a:r>
          </a:p>
        </p:txBody>
      </p:sp>
      <p:sp>
        <p:nvSpPr>
          <p:cNvPr id="10344" name="Line 104"/>
          <p:cNvSpPr>
            <a:spLocks noChangeShapeType="1"/>
          </p:cNvSpPr>
          <p:nvPr/>
        </p:nvSpPr>
        <p:spPr bwMode="auto">
          <a:xfrm>
            <a:off x="994834" y="5284545"/>
            <a:ext cx="7383639" cy="183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10345" name="Line 105"/>
          <p:cNvSpPr>
            <a:spLocks noChangeShapeType="1"/>
          </p:cNvSpPr>
          <p:nvPr/>
        </p:nvSpPr>
        <p:spPr bwMode="auto">
          <a:xfrm>
            <a:off x="853722" y="6610718"/>
            <a:ext cx="7450667" cy="1831"/>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10346" name="Rectangle 106"/>
          <p:cNvSpPr>
            <a:spLocks noChangeArrowheads="1"/>
          </p:cNvSpPr>
          <p:nvPr/>
        </p:nvSpPr>
        <p:spPr bwMode="auto">
          <a:xfrm rot="16200000">
            <a:off x="526793" y="5842113"/>
            <a:ext cx="985471"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914067"/>
            <a:r>
              <a:rPr lang="en-US" sz="800" b="1">
                <a:solidFill>
                  <a:srgbClr val="000000"/>
                </a:solidFill>
              </a:rPr>
              <a:t>  SELF-TEST QUESTIONS</a:t>
            </a:r>
          </a:p>
        </p:txBody>
      </p:sp>
      <p:sp>
        <p:nvSpPr>
          <p:cNvPr id="10347" name="Rectangle 107"/>
          <p:cNvSpPr>
            <a:spLocks noChangeArrowheads="1"/>
          </p:cNvSpPr>
          <p:nvPr/>
        </p:nvSpPr>
        <p:spPr bwMode="auto">
          <a:xfrm rot="5400000">
            <a:off x="7726885" y="6018876"/>
            <a:ext cx="89571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914067"/>
            <a:r>
              <a:rPr lang="en-US" sz="800" b="1">
                <a:solidFill>
                  <a:srgbClr val="000000"/>
                </a:solidFill>
              </a:rPr>
              <a:t> RELATIONSHIPS</a:t>
            </a:r>
            <a:endParaRPr lang="en-US"/>
          </a:p>
        </p:txBody>
      </p:sp>
      <p:sp>
        <p:nvSpPr>
          <p:cNvPr id="10349" name="Line 109"/>
          <p:cNvSpPr>
            <a:spLocks noChangeShapeType="1"/>
          </p:cNvSpPr>
          <p:nvPr/>
        </p:nvSpPr>
        <p:spPr bwMode="auto">
          <a:xfrm>
            <a:off x="6842126" y="5321179"/>
            <a:ext cx="0" cy="1278548"/>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10350" name="Line 110"/>
          <p:cNvSpPr>
            <a:spLocks noChangeShapeType="1"/>
          </p:cNvSpPr>
          <p:nvPr/>
        </p:nvSpPr>
        <p:spPr bwMode="auto">
          <a:xfrm>
            <a:off x="6850944" y="5654554"/>
            <a:ext cx="1187098" cy="183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10351" name="Line 111"/>
          <p:cNvSpPr>
            <a:spLocks noChangeShapeType="1"/>
          </p:cNvSpPr>
          <p:nvPr/>
        </p:nvSpPr>
        <p:spPr bwMode="auto">
          <a:xfrm>
            <a:off x="6850945" y="5960452"/>
            <a:ext cx="1176514"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10352" name="Line 112"/>
          <p:cNvSpPr>
            <a:spLocks noChangeShapeType="1"/>
          </p:cNvSpPr>
          <p:nvPr/>
        </p:nvSpPr>
        <p:spPr bwMode="auto">
          <a:xfrm>
            <a:off x="6850945" y="6264519"/>
            <a:ext cx="1176514"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10353" name="Line 113"/>
          <p:cNvSpPr>
            <a:spLocks noChangeShapeType="1"/>
          </p:cNvSpPr>
          <p:nvPr/>
        </p:nvSpPr>
        <p:spPr bwMode="auto">
          <a:xfrm>
            <a:off x="8038043" y="5321179"/>
            <a:ext cx="1763" cy="127854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
        <p:nvSpPr>
          <p:cNvPr id="10354" name="Oval 114"/>
          <p:cNvSpPr>
            <a:spLocks noChangeArrowheads="1"/>
          </p:cNvSpPr>
          <p:nvPr/>
        </p:nvSpPr>
        <p:spPr bwMode="auto">
          <a:xfrm>
            <a:off x="8165042" y="5352317"/>
            <a:ext cx="146402" cy="389513"/>
          </a:xfrm>
          <a:prstGeom prst="ellipse">
            <a:avLst/>
          </a:prstGeom>
          <a:solidFill>
            <a:srgbClr val="FFFFFF"/>
          </a:solidFill>
          <a:ln w="11113">
            <a:solidFill>
              <a:srgbClr val="000000"/>
            </a:solidFill>
            <a:round/>
            <a:headEnd/>
            <a:tailEnd/>
          </a:ln>
        </p:spPr>
        <p:txBody>
          <a:bodyPr lIns="0" tIns="0" rIns="0" bIns="0">
            <a:spAutoFit/>
          </a:bodyPr>
          <a:lstStyle/>
          <a:p>
            <a:endParaRPr lang="en-US"/>
          </a:p>
        </p:txBody>
      </p:sp>
      <p:sp>
        <p:nvSpPr>
          <p:cNvPr id="10355" name="Oval 115"/>
          <p:cNvSpPr>
            <a:spLocks noChangeArrowheads="1"/>
          </p:cNvSpPr>
          <p:nvPr/>
        </p:nvSpPr>
        <p:spPr bwMode="auto">
          <a:xfrm>
            <a:off x="975431" y="5361477"/>
            <a:ext cx="146402" cy="389513"/>
          </a:xfrm>
          <a:prstGeom prst="ellipse">
            <a:avLst/>
          </a:prstGeom>
          <a:solidFill>
            <a:srgbClr val="FFFFFF"/>
          </a:solidFill>
          <a:ln w="11113">
            <a:solidFill>
              <a:srgbClr val="000000"/>
            </a:solidFill>
            <a:round/>
            <a:headEnd/>
            <a:tailEnd/>
          </a:ln>
        </p:spPr>
        <p:txBody>
          <a:bodyPr lIns="0" tIns="0" rIns="0" bIns="0">
            <a:spAutoFit/>
          </a:bodyPr>
          <a:lstStyle/>
          <a:p>
            <a:endParaRPr lang="en-US"/>
          </a:p>
        </p:txBody>
      </p:sp>
      <p:sp>
        <p:nvSpPr>
          <p:cNvPr id="10356" name="Rectangle 116"/>
          <p:cNvSpPr>
            <a:spLocks noChangeArrowheads="1"/>
          </p:cNvSpPr>
          <p:nvPr/>
        </p:nvSpPr>
        <p:spPr bwMode="auto">
          <a:xfrm>
            <a:off x="8216195" y="5381625"/>
            <a:ext cx="59972" cy="12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14067"/>
            <a:r>
              <a:rPr lang="en-US" sz="800" b="1">
                <a:solidFill>
                  <a:srgbClr val="000000"/>
                </a:solidFill>
              </a:rPr>
              <a:t>6</a:t>
            </a:r>
            <a:endParaRPr lang="en-US"/>
          </a:p>
        </p:txBody>
      </p:sp>
      <p:sp>
        <p:nvSpPr>
          <p:cNvPr id="10357" name="Rectangle 117"/>
          <p:cNvSpPr>
            <a:spLocks noChangeArrowheads="1"/>
          </p:cNvSpPr>
          <p:nvPr/>
        </p:nvSpPr>
        <p:spPr bwMode="auto">
          <a:xfrm>
            <a:off x="1023056" y="5385289"/>
            <a:ext cx="58209" cy="12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14067"/>
            <a:r>
              <a:rPr lang="en-US" sz="800" b="1">
                <a:solidFill>
                  <a:srgbClr val="000000"/>
                </a:solidFill>
              </a:rPr>
              <a:t>7</a:t>
            </a:r>
            <a:endParaRPr lang="en-US"/>
          </a:p>
        </p:txBody>
      </p:sp>
      <p:sp>
        <p:nvSpPr>
          <p:cNvPr id="10358" name="Text Box 118"/>
          <p:cNvSpPr txBox="1">
            <a:spLocks noChangeArrowheads="1"/>
          </p:cNvSpPr>
          <p:nvPr/>
        </p:nvSpPr>
        <p:spPr bwMode="auto">
          <a:xfrm>
            <a:off x="1268236" y="5370635"/>
            <a:ext cx="546805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marL="404813" indent="-404813" defTabSz="809625">
              <a:defRPr sz="2400">
                <a:solidFill>
                  <a:schemeClr val="tx1"/>
                </a:solidFill>
                <a:latin typeface="Times" charset="0"/>
                <a:ea typeface="ＭＳ Ｐゴシック" charset="0"/>
              </a:defRPr>
            </a:lvl1pPr>
            <a:lvl2pPr marL="809625" indent="-404813" defTabSz="809625">
              <a:defRPr sz="2400">
                <a:solidFill>
                  <a:schemeClr val="tx1"/>
                </a:solidFill>
                <a:latin typeface="Times" charset="0"/>
                <a:ea typeface="ＭＳ Ｐゴシック" charset="0"/>
              </a:defRPr>
            </a:lvl2pPr>
            <a:lvl3pPr marL="1214438" indent="-404813" defTabSz="809625">
              <a:defRPr sz="2400">
                <a:solidFill>
                  <a:schemeClr val="tx1"/>
                </a:solidFill>
                <a:latin typeface="Times" charset="0"/>
                <a:ea typeface="ＭＳ Ｐゴシック" charset="0"/>
              </a:defRPr>
            </a:lvl3pPr>
            <a:lvl4pPr marL="1619250" indent="-404813" defTabSz="809625">
              <a:defRPr sz="2400">
                <a:solidFill>
                  <a:schemeClr val="tx1"/>
                </a:solidFill>
                <a:latin typeface="Times" charset="0"/>
                <a:ea typeface="ＭＳ Ｐゴシック" charset="0"/>
              </a:defRPr>
            </a:lvl4pPr>
            <a:lvl5pPr marL="2024063" indent="-404813" defTabSz="809625">
              <a:defRPr sz="2400">
                <a:solidFill>
                  <a:schemeClr val="tx1"/>
                </a:solidFill>
                <a:latin typeface="Times" charset="0"/>
                <a:ea typeface="ＭＳ Ｐゴシック" charset="0"/>
              </a:defRPr>
            </a:lvl5pPr>
            <a:lvl6pPr marL="2481263" indent="-404813" defTabSz="809625" eaLnBrk="0" fontAlgn="base" hangingPunct="0">
              <a:spcBef>
                <a:spcPct val="0"/>
              </a:spcBef>
              <a:spcAft>
                <a:spcPct val="0"/>
              </a:spcAft>
              <a:defRPr sz="2400">
                <a:solidFill>
                  <a:schemeClr val="tx1"/>
                </a:solidFill>
                <a:latin typeface="Times" charset="0"/>
                <a:ea typeface="ＭＳ Ｐゴシック" charset="0"/>
              </a:defRPr>
            </a:lvl6pPr>
            <a:lvl7pPr marL="2938463" indent="-404813" defTabSz="809625" eaLnBrk="0" fontAlgn="base" hangingPunct="0">
              <a:spcBef>
                <a:spcPct val="0"/>
              </a:spcBef>
              <a:spcAft>
                <a:spcPct val="0"/>
              </a:spcAft>
              <a:defRPr sz="2400">
                <a:solidFill>
                  <a:schemeClr val="tx1"/>
                </a:solidFill>
                <a:latin typeface="Times" charset="0"/>
                <a:ea typeface="ＭＳ Ｐゴシック" charset="0"/>
              </a:defRPr>
            </a:lvl7pPr>
            <a:lvl8pPr marL="3395663" indent="-404813" defTabSz="809625" eaLnBrk="0" fontAlgn="base" hangingPunct="0">
              <a:spcBef>
                <a:spcPct val="0"/>
              </a:spcBef>
              <a:spcAft>
                <a:spcPct val="0"/>
              </a:spcAft>
              <a:defRPr sz="2400">
                <a:solidFill>
                  <a:schemeClr val="tx1"/>
                </a:solidFill>
                <a:latin typeface="Times" charset="0"/>
                <a:ea typeface="ＭＳ Ｐゴシック" charset="0"/>
              </a:defRPr>
            </a:lvl8pPr>
            <a:lvl9pPr marL="3852863" indent="-404813" defTabSz="809625" eaLnBrk="0" fontAlgn="base" hangingPunct="0">
              <a:spcBef>
                <a:spcPct val="0"/>
              </a:spcBef>
              <a:spcAft>
                <a:spcPct val="0"/>
              </a:spcAft>
              <a:defRPr sz="2400">
                <a:solidFill>
                  <a:schemeClr val="tx1"/>
                </a:solidFill>
                <a:latin typeface="Times" charset="0"/>
                <a:ea typeface="ＭＳ Ｐゴシック" charset="0"/>
              </a:defRPr>
            </a:lvl9pPr>
          </a:lstStyle>
          <a:p>
            <a:pPr>
              <a:buFont typeface="Arial" charset="0"/>
              <a:buAutoNum type="arabicPeriod"/>
            </a:pPr>
            <a:r>
              <a:rPr lang="en-US" sz="1500">
                <a:latin typeface="Tekton" charset="0"/>
              </a:rPr>
              <a:t>Why is pollution a problem?</a:t>
            </a:r>
          </a:p>
          <a:p>
            <a:pPr>
              <a:buFont typeface="Arial" charset="0"/>
              <a:buAutoNum type="arabicPeriod"/>
            </a:pPr>
            <a:r>
              <a:rPr lang="en-US" sz="1500">
                <a:latin typeface="Tekton" charset="0"/>
              </a:rPr>
              <a:t>How are renewable and non-renewable resources alike and different?</a:t>
            </a:r>
          </a:p>
          <a:p>
            <a:pPr>
              <a:buFont typeface="Arial" charset="0"/>
              <a:buAutoNum type="arabicPeriod"/>
            </a:pPr>
            <a:r>
              <a:rPr lang="en-US" sz="1500">
                <a:latin typeface="Tekton" charset="0"/>
              </a:rPr>
              <a:t>How does burning a tropical rain forest affect our environment?</a:t>
            </a:r>
          </a:p>
          <a:p>
            <a:pPr>
              <a:buFont typeface="Arial" charset="0"/>
              <a:buAutoNum type="arabicPeriod"/>
            </a:pPr>
            <a:r>
              <a:rPr lang="en-US" sz="1500">
                <a:latin typeface="Tekton" charset="0"/>
              </a:rPr>
              <a:t>How do effects of useful products cause problems for the ozone layer and for humans?</a:t>
            </a:r>
            <a:endParaRPr lang="en-US" sz="1400"/>
          </a:p>
        </p:txBody>
      </p:sp>
      <p:sp>
        <p:nvSpPr>
          <p:cNvPr id="10359" name="Text Box 119"/>
          <p:cNvSpPr txBox="1">
            <a:spLocks noChangeArrowheads="1"/>
          </p:cNvSpPr>
          <p:nvPr/>
        </p:nvSpPr>
        <p:spPr bwMode="auto">
          <a:xfrm>
            <a:off x="1384654" y="1284044"/>
            <a:ext cx="1502833" cy="34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600">
                <a:latin typeface="Tekton" charset="0"/>
              </a:rPr>
              <a:t>Biosphere</a:t>
            </a:r>
          </a:p>
        </p:txBody>
      </p:sp>
      <p:sp>
        <p:nvSpPr>
          <p:cNvPr id="10360" name="Text Box 120"/>
          <p:cNvSpPr txBox="1">
            <a:spLocks noChangeArrowheads="1"/>
          </p:cNvSpPr>
          <p:nvPr/>
        </p:nvSpPr>
        <p:spPr bwMode="auto">
          <a:xfrm>
            <a:off x="6469944" y="1285875"/>
            <a:ext cx="1967175" cy="307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Tekton" charset="0"/>
              </a:rPr>
              <a:t>Environmental Solutions</a:t>
            </a:r>
            <a:endParaRPr lang="en-US" sz="1200"/>
          </a:p>
        </p:txBody>
      </p:sp>
      <p:sp>
        <p:nvSpPr>
          <p:cNvPr id="10361" name="Text Box 121"/>
          <p:cNvSpPr txBox="1">
            <a:spLocks noChangeArrowheads="1"/>
          </p:cNvSpPr>
          <p:nvPr/>
        </p:nvSpPr>
        <p:spPr bwMode="auto">
          <a:xfrm>
            <a:off x="3487209" y="866410"/>
            <a:ext cx="2386110"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t>Investigating Problems &amp; Solutions </a:t>
            </a:r>
          </a:p>
        </p:txBody>
      </p:sp>
      <p:sp>
        <p:nvSpPr>
          <p:cNvPr id="10362" name="Text Box 122"/>
          <p:cNvSpPr txBox="1">
            <a:spLocks noChangeArrowheads="1"/>
          </p:cNvSpPr>
          <p:nvPr/>
        </p:nvSpPr>
        <p:spPr bwMode="auto">
          <a:xfrm>
            <a:off x="1065389" y="1870198"/>
            <a:ext cx="1397000" cy="46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latin typeface="Tekton" charset="0"/>
              </a:rPr>
              <a:t> 12-1</a:t>
            </a:r>
          </a:p>
          <a:p>
            <a:r>
              <a:rPr lang="en-US" sz="1200">
                <a:latin typeface="Tekton" charset="0"/>
              </a:rPr>
              <a:t> Our Environment</a:t>
            </a:r>
          </a:p>
        </p:txBody>
      </p:sp>
      <p:sp>
        <p:nvSpPr>
          <p:cNvPr id="10363" name="Text Box 123"/>
          <p:cNvSpPr txBox="1">
            <a:spLocks noChangeArrowheads="1"/>
          </p:cNvSpPr>
          <p:nvPr/>
        </p:nvSpPr>
        <p:spPr bwMode="auto">
          <a:xfrm>
            <a:off x="1118306" y="2333626"/>
            <a:ext cx="807861"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latin typeface="Tekton" charset="0"/>
              </a:rPr>
              <a:t>p. 635</a:t>
            </a:r>
          </a:p>
        </p:txBody>
      </p:sp>
      <p:sp>
        <p:nvSpPr>
          <p:cNvPr id="10364" name="Text Box 124"/>
          <p:cNvSpPr txBox="1">
            <a:spLocks noChangeArrowheads="1"/>
          </p:cNvSpPr>
          <p:nvPr/>
        </p:nvSpPr>
        <p:spPr bwMode="auto">
          <a:xfrm flipV="1">
            <a:off x="1631598" y="2315309"/>
            <a:ext cx="448028"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t> </a:t>
            </a:r>
          </a:p>
        </p:txBody>
      </p:sp>
      <p:sp>
        <p:nvSpPr>
          <p:cNvPr id="10365" name="Text Box 125"/>
          <p:cNvSpPr txBox="1">
            <a:spLocks noChangeArrowheads="1"/>
          </p:cNvSpPr>
          <p:nvPr/>
        </p:nvSpPr>
        <p:spPr bwMode="auto">
          <a:xfrm>
            <a:off x="4681361" y="1861038"/>
            <a:ext cx="1975556" cy="95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1400" dirty="0">
                <a:latin typeface="Tekton" charset="0"/>
              </a:rPr>
              <a:t>The effects of human use  of natural resources on the earth</a:t>
            </a:r>
            <a:r>
              <a:rPr lang="ja-JP" altLang="en-US" sz="1400" dirty="0">
                <a:latin typeface="Tekton" charset="0"/>
              </a:rPr>
              <a:t>’</a:t>
            </a:r>
            <a:r>
              <a:rPr lang="en-US" sz="1400" dirty="0">
                <a:latin typeface="Tekton" charset="0"/>
              </a:rPr>
              <a:t>s environment</a:t>
            </a:r>
          </a:p>
        </p:txBody>
      </p:sp>
      <p:sp>
        <p:nvSpPr>
          <p:cNvPr id="10366" name="Text Box 126"/>
          <p:cNvSpPr txBox="1">
            <a:spLocks noChangeArrowheads="1"/>
          </p:cNvSpPr>
          <p:nvPr/>
        </p:nvSpPr>
        <p:spPr bwMode="auto">
          <a:xfrm>
            <a:off x="1171222" y="3048001"/>
            <a:ext cx="556532"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latin typeface="Tekton" charset="0"/>
              </a:rPr>
              <a:t>p. 641</a:t>
            </a:r>
          </a:p>
        </p:txBody>
      </p:sp>
      <p:sp>
        <p:nvSpPr>
          <p:cNvPr id="10367" name="Text Box 127"/>
          <p:cNvSpPr txBox="1">
            <a:spLocks noChangeArrowheads="1"/>
          </p:cNvSpPr>
          <p:nvPr/>
        </p:nvSpPr>
        <p:spPr bwMode="auto">
          <a:xfrm>
            <a:off x="1143000" y="2839184"/>
            <a:ext cx="1397000"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latin typeface="Tekton" charset="0"/>
              </a:rPr>
              <a:t>12-2 Pollution</a:t>
            </a:r>
          </a:p>
        </p:txBody>
      </p:sp>
      <p:sp>
        <p:nvSpPr>
          <p:cNvPr id="10368" name="Text Box 128"/>
          <p:cNvSpPr txBox="1">
            <a:spLocks noChangeArrowheads="1"/>
          </p:cNvSpPr>
          <p:nvPr/>
        </p:nvSpPr>
        <p:spPr bwMode="auto">
          <a:xfrm>
            <a:off x="1143001" y="3381376"/>
            <a:ext cx="1421694" cy="1575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pPr>
            <a:r>
              <a:rPr lang="en-US" sz="1200">
                <a:latin typeface="Tekton" charset="0"/>
              </a:rPr>
              <a:t>12-3 Resources</a:t>
            </a:r>
          </a:p>
          <a:p>
            <a:pPr>
              <a:lnSpc>
                <a:spcPct val="80000"/>
              </a:lnSpc>
            </a:pPr>
            <a:r>
              <a:rPr lang="en-US" sz="1200">
                <a:latin typeface="Tekton" charset="0"/>
              </a:rPr>
              <a:t>p. 646</a:t>
            </a:r>
          </a:p>
          <a:p>
            <a:pPr>
              <a:lnSpc>
                <a:spcPct val="80000"/>
              </a:lnSpc>
            </a:pPr>
            <a:endParaRPr lang="en-US" sz="1200">
              <a:latin typeface="Tekton" charset="0"/>
            </a:endParaRPr>
          </a:p>
          <a:p>
            <a:pPr>
              <a:lnSpc>
                <a:spcPct val="80000"/>
              </a:lnSpc>
            </a:pPr>
            <a:r>
              <a:rPr lang="en-US" sz="1200">
                <a:latin typeface="Tekton" charset="0"/>
              </a:rPr>
              <a:t>12-4 Problems</a:t>
            </a:r>
          </a:p>
          <a:p>
            <a:pPr>
              <a:lnSpc>
                <a:spcPct val="80000"/>
              </a:lnSpc>
            </a:pPr>
            <a:r>
              <a:rPr lang="en-US" sz="1200">
                <a:latin typeface="Tekton" charset="0"/>
              </a:rPr>
              <a:t>p. 650</a:t>
            </a:r>
          </a:p>
          <a:p>
            <a:pPr>
              <a:lnSpc>
                <a:spcPct val="80000"/>
              </a:lnSpc>
            </a:pPr>
            <a:endParaRPr lang="en-US" sz="1200">
              <a:latin typeface="Tekton" charset="0"/>
            </a:endParaRPr>
          </a:p>
          <a:p>
            <a:pPr>
              <a:lnSpc>
                <a:spcPct val="80000"/>
              </a:lnSpc>
            </a:pPr>
            <a:r>
              <a:rPr lang="en-US" sz="1200">
                <a:latin typeface="Tekton" charset="0"/>
              </a:rPr>
              <a:t>12-7 Project Due</a:t>
            </a:r>
          </a:p>
          <a:p>
            <a:pPr>
              <a:lnSpc>
                <a:spcPct val="80000"/>
              </a:lnSpc>
            </a:pPr>
            <a:endParaRPr lang="en-US" sz="1200">
              <a:latin typeface="Tekton" charset="0"/>
            </a:endParaRPr>
          </a:p>
          <a:p>
            <a:pPr>
              <a:lnSpc>
                <a:spcPct val="80000"/>
              </a:lnSpc>
            </a:pPr>
            <a:endParaRPr lang="en-US" sz="1200">
              <a:latin typeface="Tekton" charset="0"/>
            </a:endParaRPr>
          </a:p>
          <a:p>
            <a:pPr>
              <a:lnSpc>
                <a:spcPct val="80000"/>
              </a:lnSpc>
            </a:pPr>
            <a:r>
              <a:rPr lang="en-US" sz="1200">
                <a:latin typeface="Tekton" charset="0"/>
              </a:rPr>
              <a:t>12-8 Test</a:t>
            </a:r>
          </a:p>
        </p:txBody>
      </p:sp>
      <p:sp>
        <p:nvSpPr>
          <p:cNvPr id="10369" name="Text Box 129"/>
          <p:cNvSpPr txBox="1">
            <a:spLocks noChangeArrowheads="1"/>
          </p:cNvSpPr>
          <p:nvPr/>
        </p:nvSpPr>
        <p:spPr bwMode="auto">
          <a:xfrm>
            <a:off x="1143001" y="3745890"/>
            <a:ext cx="1421694" cy="37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endParaRPr lang="en-US" sz="600"/>
          </a:p>
          <a:p>
            <a:endParaRPr lang="en-US" sz="1200"/>
          </a:p>
        </p:txBody>
      </p:sp>
      <p:sp>
        <p:nvSpPr>
          <p:cNvPr id="10370" name="Line 130"/>
          <p:cNvSpPr>
            <a:spLocks noChangeShapeType="1"/>
          </p:cNvSpPr>
          <p:nvPr/>
        </p:nvSpPr>
        <p:spPr bwMode="auto">
          <a:xfrm>
            <a:off x="862542" y="5022606"/>
            <a:ext cx="1557513"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71" name="Text Box 131"/>
          <p:cNvSpPr txBox="1">
            <a:spLocks noChangeArrowheads="1"/>
          </p:cNvSpPr>
          <p:nvPr/>
        </p:nvSpPr>
        <p:spPr bwMode="auto">
          <a:xfrm>
            <a:off x="6840362" y="5376131"/>
            <a:ext cx="1331737" cy="1100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210" tIns="42105" rIns="84210" bIns="42105">
            <a:spAutoFit/>
          </a:bodyPr>
          <a:lstStyle>
            <a:lvl1pPr defTabSz="746125">
              <a:defRPr sz="2400">
                <a:solidFill>
                  <a:schemeClr val="tx1"/>
                </a:solidFill>
                <a:latin typeface="Times" charset="0"/>
                <a:ea typeface="ＭＳ Ｐゴシック" charset="0"/>
              </a:defRPr>
            </a:lvl1pPr>
            <a:lvl2pPr marL="373063" defTabSz="746125">
              <a:defRPr sz="2400">
                <a:solidFill>
                  <a:schemeClr val="tx1"/>
                </a:solidFill>
                <a:latin typeface="Times" charset="0"/>
                <a:ea typeface="ＭＳ Ｐゴシック" charset="0"/>
              </a:defRPr>
            </a:lvl2pPr>
            <a:lvl3pPr marL="746125" defTabSz="746125">
              <a:defRPr sz="2400">
                <a:solidFill>
                  <a:schemeClr val="tx1"/>
                </a:solidFill>
                <a:latin typeface="Times" charset="0"/>
                <a:ea typeface="ＭＳ Ｐゴシック" charset="0"/>
              </a:defRPr>
            </a:lvl3pPr>
            <a:lvl4pPr marL="1119188" defTabSz="746125">
              <a:defRPr sz="2400">
                <a:solidFill>
                  <a:schemeClr val="tx1"/>
                </a:solidFill>
                <a:latin typeface="Times" charset="0"/>
                <a:ea typeface="ＭＳ Ｐゴシック" charset="0"/>
              </a:defRPr>
            </a:lvl4pPr>
            <a:lvl5pPr marL="1492250" defTabSz="746125">
              <a:defRPr sz="2400">
                <a:solidFill>
                  <a:schemeClr val="tx1"/>
                </a:solidFill>
                <a:latin typeface="Times" charset="0"/>
                <a:ea typeface="ＭＳ Ｐゴシック" charset="0"/>
              </a:defRPr>
            </a:lvl5pPr>
            <a:lvl6pPr marL="1949450" defTabSz="746125" eaLnBrk="0" fontAlgn="base" hangingPunct="0">
              <a:spcBef>
                <a:spcPct val="0"/>
              </a:spcBef>
              <a:spcAft>
                <a:spcPct val="0"/>
              </a:spcAft>
              <a:defRPr sz="2400">
                <a:solidFill>
                  <a:schemeClr val="tx1"/>
                </a:solidFill>
                <a:latin typeface="Times" charset="0"/>
                <a:ea typeface="ＭＳ Ｐゴシック" charset="0"/>
              </a:defRPr>
            </a:lvl6pPr>
            <a:lvl7pPr marL="2406650" defTabSz="746125" eaLnBrk="0" fontAlgn="base" hangingPunct="0">
              <a:spcBef>
                <a:spcPct val="0"/>
              </a:spcBef>
              <a:spcAft>
                <a:spcPct val="0"/>
              </a:spcAft>
              <a:defRPr sz="2400">
                <a:solidFill>
                  <a:schemeClr val="tx1"/>
                </a:solidFill>
                <a:latin typeface="Times" charset="0"/>
                <a:ea typeface="ＭＳ Ｐゴシック" charset="0"/>
              </a:defRPr>
            </a:lvl7pPr>
            <a:lvl8pPr marL="2863850" defTabSz="746125" eaLnBrk="0" fontAlgn="base" hangingPunct="0">
              <a:spcBef>
                <a:spcPct val="0"/>
              </a:spcBef>
              <a:spcAft>
                <a:spcPct val="0"/>
              </a:spcAft>
              <a:defRPr sz="2400">
                <a:solidFill>
                  <a:schemeClr val="tx1"/>
                </a:solidFill>
                <a:latin typeface="Times" charset="0"/>
                <a:ea typeface="ＭＳ Ｐゴシック" charset="0"/>
              </a:defRPr>
            </a:lvl8pPr>
            <a:lvl9pPr marL="3321050" defTabSz="746125"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200">
                <a:latin typeface="Tekton" charset="0"/>
              </a:rPr>
              <a:t>Comparison</a:t>
            </a:r>
          </a:p>
          <a:p>
            <a:pPr>
              <a:spcBef>
                <a:spcPct val="50000"/>
              </a:spcBef>
            </a:pPr>
            <a:r>
              <a:rPr lang="en-US" sz="1200">
                <a:latin typeface="Tekton" charset="0"/>
              </a:rPr>
              <a:t>Analogy</a:t>
            </a:r>
          </a:p>
          <a:p>
            <a:pPr>
              <a:spcBef>
                <a:spcPct val="50000"/>
              </a:spcBef>
            </a:pPr>
            <a:r>
              <a:rPr lang="en-US" sz="1200">
                <a:latin typeface="Tekton" charset="0"/>
              </a:rPr>
              <a:t>Cause-Effect</a:t>
            </a:r>
          </a:p>
          <a:p>
            <a:pPr>
              <a:spcBef>
                <a:spcPct val="50000"/>
              </a:spcBef>
            </a:pPr>
            <a:r>
              <a:rPr lang="en-US" sz="1200">
                <a:latin typeface="Tekton" charset="0"/>
              </a:rPr>
              <a:t>Problem-Solution</a:t>
            </a:r>
          </a:p>
        </p:txBody>
      </p:sp>
      <p:sp>
        <p:nvSpPr>
          <p:cNvPr id="10372" name="Line 132"/>
          <p:cNvSpPr>
            <a:spLocks noChangeShapeType="1"/>
          </p:cNvSpPr>
          <p:nvPr/>
        </p:nvSpPr>
        <p:spPr bwMode="auto">
          <a:xfrm>
            <a:off x="862543" y="3293452"/>
            <a:ext cx="1555750" cy="1832"/>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10374" name="Rectangle 134"/>
          <p:cNvSpPr>
            <a:spLocks noChangeArrowheads="1"/>
          </p:cNvSpPr>
          <p:nvPr/>
        </p:nvSpPr>
        <p:spPr bwMode="auto">
          <a:xfrm>
            <a:off x="5519209" y="2852006"/>
            <a:ext cx="1118306" cy="454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210" tIns="42105" rIns="84210" bIns="42105">
            <a:spAutoFit/>
          </a:bodyPr>
          <a:lstStyle/>
          <a:p>
            <a:pPr algn="ctr" defTabSz="842375"/>
            <a:r>
              <a:rPr lang="en-US" sz="1200">
                <a:latin typeface="Tekton" charset="0"/>
              </a:rPr>
              <a:t>must be understood by</a:t>
            </a:r>
          </a:p>
        </p:txBody>
      </p:sp>
      <p:sp>
        <p:nvSpPr>
          <p:cNvPr id="10375" name="Rectangle 135"/>
          <p:cNvSpPr>
            <a:spLocks noChangeArrowheads="1"/>
          </p:cNvSpPr>
          <p:nvPr/>
        </p:nvSpPr>
        <p:spPr bwMode="auto">
          <a:xfrm>
            <a:off x="6420556" y="2677990"/>
            <a:ext cx="1954389" cy="2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210" tIns="42105" rIns="84210" bIns="42105">
            <a:spAutoFit/>
          </a:bodyPr>
          <a:lstStyle/>
          <a:p>
            <a:pPr defTabSz="842375"/>
            <a:r>
              <a:rPr lang="en-US" sz="1200">
                <a:latin typeface="Tekton" charset="0"/>
              </a:rPr>
              <a:t>that can result in</a:t>
            </a:r>
          </a:p>
        </p:txBody>
      </p:sp>
      <p:sp>
        <p:nvSpPr>
          <p:cNvPr id="10376" name="Rectangle 136"/>
          <p:cNvSpPr>
            <a:spLocks noChangeArrowheads="1"/>
          </p:cNvSpPr>
          <p:nvPr/>
        </p:nvSpPr>
        <p:spPr bwMode="auto">
          <a:xfrm>
            <a:off x="2622903" y="2756755"/>
            <a:ext cx="1368778" cy="893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210" tIns="42105" rIns="84210" bIns="42105">
            <a:spAutoFit/>
          </a:bodyPr>
          <a:lstStyle/>
          <a:p>
            <a:pPr algn="ctr" defTabSz="842375"/>
            <a:r>
              <a:rPr lang="en-US">
                <a:latin typeface="Tekton" charset="0"/>
              </a:rPr>
              <a:t>Our environment</a:t>
            </a:r>
            <a:endParaRPr lang="en-US" sz="1600">
              <a:latin typeface="Tekton" charset="0"/>
            </a:endParaRPr>
          </a:p>
          <a:p>
            <a:pPr defTabSz="842375"/>
            <a:endParaRPr lang="en-US" sz="1600">
              <a:latin typeface="Tekton" charset="0"/>
            </a:endParaRPr>
          </a:p>
        </p:txBody>
      </p:sp>
      <p:sp>
        <p:nvSpPr>
          <p:cNvPr id="10377" name="Rectangle 137"/>
          <p:cNvSpPr>
            <a:spLocks noChangeArrowheads="1"/>
          </p:cNvSpPr>
          <p:nvPr/>
        </p:nvSpPr>
        <p:spPr bwMode="auto">
          <a:xfrm>
            <a:off x="6685139" y="3079140"/>
            <a:ext cx="1538111" cy="893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210" tIns="42105" rIns="84210" bIns="42105">
            <a:spAutoFit/>
          </a:bodyPr>
          <a:lstStyle/>
          <a:p>
            <a:pPr algn="ctr" defTabSz="842375"/>
            <a:r>
              <a:rPr lang="en-US">
                <a:latin typeface="Tekton" charset="0"/>
              </a:rPr>
              <a:t>Environmental problems</a:t>
            </a:r>
            <a:r>
              <a:rPr lang="en-US" sz="1600">
                <a:latin typeface="Tekton" charset="0"/>
              </a:rPr>
              <a:t> </a:t>
            </a:r>
          </a:p>
          <a:p>
            <a:pPr algn="ctr" defTabSz="842375"/>
            <a:r>
              <a:rPr lang="en-US" sz="1600">
                <a:latin typeface="Tekton" charset="0"/>
              </a:rPr>
              <a:t> </a:t>
            </a:r>
          </a:p>
        </p:txBody>
      </p:sp>
      <p:sp>
        <p:nvSpPr>
          <p:cNvPr id="10379" name="Rectangle 139"/>
          <p:cNvSpPr>
            <a:spLocks noChangeArrowheads="1"/>
          </p:cNvSpPr>
          <p:nvPr/>
        </p:nvSpPr>
        <p:spPr bwMode="auto">
          <a:xfrm>
            <a:off x="3587167" y="2351943"/>
            <a:ext cx="1272931" cy="454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4210" tIns="42105" rIns="84210" bIns="42105">
            <a:spAutoFit/>
          </a:bodyPr>
          <a:lstStyle/>
          <a:p>
            <a:pPr algn="ctr" defTabSz="842375"/>
            <a:r>
              <a:rPr lang="en-US" sz="1200">
                <a:latin typeface="Tekton" charset="0"/>
              </a:rPr>
              <a:t>based on </a:t>
            </a:r>
          </a:p>
          <a:p>
            <a:pPr algn="ctr" defTabSz="842375"/>
            <a:r>
              <a:rPr lang="en-US" sz="1200">
                <a:latin typeface="Tekton" charset="0"/>
              </a:rPr>
              <a:t>Understanding of</a:t>
            </a:r>
          </a:p>
        </p:txBody>
      </p:sp>
      <p:sp>
        <p:nvSpPr>
          <p:cNvPr id="10380" name="Line 140"/>
          <p:cNvSpPr>
            <a:spLocks noChangeShapeType="1"/>
          </p:cNvSpPr>
          <p:nvPr/>
        </p:nvSpPr>
        <p:spPr bwMode="auto">
          <a:xfrm flipH="1" flipV="1">
            <a:off x="6357056" y="2661506"/>
            <a:ext cx="368653" cy="432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lstStyle/>
          <a:p>
            <a:endParaRPr lang="en-US"/>
          </a:p>
        </p:txBody>
      </p:sp>
      <p:sp>
        <p:nvSpPr>
          <p:cNvPr id="10381" name="Rectangle 141"/>
          <p:cNvSpPr>
            <a:spLocks noChangeArrowheads="1"/>
          </p:cNvSpPr>
          <p:nvPr/>
        </p:nvSpPr>
        <p:spPr bwMode="auto">
          <a:xfrm>
            <a:off x="3875265" y="3725740"/>
            <a:ext cx="957791" cy="36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4210" tIns="42105" rIns="84210" bIns="42105">
            <a:spAutoFit/>
          </a:bodyPr>
          <a:lstStyle/>
          <a:p>
            <a:pPr defTabSz="842375"/>
            <a:r>
              <a:rPr lang="en-US">
                <a:latin typeface="Tekton" charset="0"/>
              </a:rPr>
              <a:t>Pollution</a:t>
            </a:r>
            <a:endParaRPr lang="en-US" sz="1600">
              <a:latin typeface="Tekton" charset="0"/>
            </a:endParaRPr>
          </a:p>
        </p:txBody>
      </p:sp>
      <p:sp>
        <p:nvSpPr>
          <p:cNvPr id="10382" name="Rectangle 142"/>
          <p:cNvSpPr>
            <a:spLocks noChangeArrowheads="1"/>
          </p:cNvSpPr>
          <p:nvPr/>
        </p:nvSpPr>
        <p:spPr bwMode="auto">
          <a:xfrm>
            <a:off x="6579306" y="4493237"/>
            <a:ext cx="1375523" cy="57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4210" tIns="42105" rIns="84210" bIns="42105">
            <a:spAutoFit/>
          </a:bodyPr>
          <a:lstStyle/>
          <a:p>
            <a:pPr defTabSz="842375"/>
            <a:r>
              <a:rPr lang="en-US" sz="1600" u="sng">
                <a:latin typeface="Tekton" charset="0"/>
              </a:rPr>
              <a:t>Renewable</a:t>
            </a:r>
          </a:p>
          <a:p>
            <a:pPr defTabSz="842375"/>
            <a:r>
              <a:rPr lang="en-US" sz="1600" u="sng">
                <a:latin typeface="Tekton" charset="0"/>
              </a:rPr>
              <a:t>Non-renewable</a:t>
            </a:r>
          </a:p>
        </p:txBody>
      </p:sp>
      <p:sp>
        <p:nvSpPr>
          <p:cNvPr id="10383" name="Rectangle 143"/>
          <p:cNvSpPr>
            <a:spLocks noChangeArrowheads="1"/>
          </p:cNvSpPr>
          <p:nvPr/>
        </p:nvSpPr>
        <p:spPr bwMode="auto">
          <a:xfrm>
            <a:off x="3095626" y="4385164"/>
            <a:ext cx="683026" cy="823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4210" tIns="42105" rIns="84210" bIns="42105">
            <a:spAutoFit/>
          </a:bodyPr>
          <a:lstStyle/>
          <a:p>
            <a:pPr defTabSz="842375"/>
            <a:r>
              <a:rPr lang="en-US" sz="1600" u="sng">
                <a:latin typeface="Tekton" charset="0"/>
              </a:rPr>
              <a:t>Air</a:t>
            </a:r>
          </a:p>
          <a:p>
            <a:pPr defTabSz="842375"/>
            <a:r>
              <a:rPr lang="en-US" sz="1600" u="sng">
                <a:latin typeface="Tekton" charset="0"/>
              </a:rPr>
              <a:t>Land</a:t>
            </a:r>
          </a:p>
          <a:p>
            <a:pPr defTabSz="842375"/>
            <a:r>
              <a:rPr lang="en-US" sz="1600" u="sng">
                <a:latin typeface="Tekton" charset="0"/>
              </a:rPr>
              <a:t>Water</a:t>
            </a:r>
            <a:endParaRPr lang="en-US" sz="1200">
              <a:latin typeface="Tekton" charset="0"/>
            </a:endParaRPr>
          </a:p>
        </p:txBody>
      </p:sp>
      <p:sp>
        <p:nvSpPr>
          <p:cNvPr id="10388" name="Rectangle 148"/>
          <p:cNvSpPr>
            <a:spLocks noChangeArrowheads="1"/>
          </p:cNvSpPr>
          <p:nvPr/>
        </p:nvSpPr>
        <p:spPr bwMode="auto">
          <a:xfrm>
            <a:off x="5438070" y="3570045"/>
            <a:ext cx="1171222" cy="67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r>
              <a:rPr lang="en-US">
                <a:latin typeface="Tekton" charset="0"/>
              </a:rPr>
              <a:t>Types of resources</a:t>
            </a:r>
            <a:endParaRPr lang="en-US" sz="1600">
              <a:latin typeface="Tekton" charset="0"/>
            </a:endParaRPr>
          </a:p>
        </p:txBody>
      </p:sp>
      <p:sp>
        <p:nvSpPr>
          <p:cNvPr id="10391" name="Text Box 151"/>
          <p:cNvSpPr txBox="1">
            <a:spLocks noChangeArrowheads="1"/>
          </p:cNvSpPr>
          <p:nvPr/>
        </p:nvSpPr>
        <p:spPr bwMode="auto">
          <a:xfrm>
            <a:off x="3453695" y="4247785"/>
            <a:ext cx="289126"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5" tIns="45713" rIns="91425" bIns="45713">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latin typeface="Tekton" charset="0"/>
              </a:rPr>
              <a:t>in</a:t>
            </a:r>
          </a:p>
        </p:txBody>
      </p:sp>
      <p:sp>
        <p:nvSpPr>
          <p:cNvPr id="10398" name="Freeform 158"/>
          <p:cNvSpPr>
            <a:spLocks/>
          </p:cNvSpPr>
          <p:nvPr/>
        </p:nvSpPr>
        <p:spPr bwMode="auto">
          <a:xfrm flipH="1">
            <a:off x="3030362" y="566006"/>
            <a:ext cx="435681" cy="2066192"/>
          </a:xfrm>
          <a:custGeom>
            <a:avLst/>
            <a:gdLst>
              <a:gd name="T0" fmla="*/ 484 w 484"/>
              <a:gd name="T1" fmla="*/ 0 h 376"/>
              <a:gd name="T2" fmla="*/ 0 w 484"/>
              <a:gd name="T3" fmla="*/ 0 h 376"/>
              <a:gd name="T4" fmla="*/ 0 w 484"/>
              <a:gd name="T5" fmla="*/ 376 h 376"/>
            </a:gdLst>
            <a:ahLst/>
            <a:cxnLst>
              <a:cxn ang="0">
                <a:pos x="T0" y="T1"/>
              </a:cxn>
              <a:cxn ang="0">
                <a:pos x="T2" y="T3"/>
              </a:cxn>
              <a:cxn ang="0">
                <a:pos x="T4" y="T5"/>
              </a:cxn>
            </a:cxnLst>
            <a:rect l="0" t="0" r="r" b="b"/>
            <a:pathLst>
              <a:path w="484" h="376">
                <a:moveTo>
                  <a:pt x="484" y="0"/>
                </a:moveTo>
                <a:lnTo>
                  <a:pt x="0" y="0"/>
                </a:lnTo>
                <a:lnTo>
                  <a:pt x="0" y="376"/>
                </a:lnTo>
              </a:path>
            </a:pathLst>
          </a:custGeom>
          <a:noFill/>
          <a:ln w="38100" cmpd="sng">
            <a:solidFill>
              <a:schemeClr val="accent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0402" name="Rectangle 162"/>
          <p:cNvSpPr>
            <a:spLocks noChangeArrowheads="1"/>
          </p:cNvSpPr>
          <p:nvPr/>
        </p:nvSpPr>
        <p:spPr bwMode="auto">
          <a:xfrm>
            <a:off x="2264834" y="1665044"/>
            <a:ext cx="6028972" cy="3676283"/>
          </a:xfrm>
          <a:prstGeom prst="rect">
            <a:avLst/>
          </a:prstGeom>
          <a:noFill/>
          <a:ln w="76200" cmpd="tri">
            <a:solidFill>
              <a:srgbClr val="B7020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10403" name="Rectangle 163"/>
          <p:cNvSpPr>
            <a:spLocks noChangeArrowheads="1"/>
          </p:cNvSpPr>
          <p:nvPr/>
        </p:nvSpPr>
        <p:spPr bwMode="auto">
          <a:xfrm>
            <a:off x="2534709" y="2645019"/>
            <a:ext cx="5882569" cy="1650390"/>
          </a:xfrm>
          <a:prstGeom prst="rect">
            <a:avLst/>
          </a:prstGeom>
          <a:noFill/>
          <a:ln w="76200" cmpd="tri">
            <a:solidFill>
              <a:schemeClr val="accent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10395" name="Oval 155"/>
          <p:cNvSpPr>
            <a:spLocks noChangeArrowheads="1"/>
          </p:cNvSpPr>
          <p:nvPr/>
        </p:nvSpPr>
        <p:spPr bwMode="auto">
          <a:xfrm>
            <a:off x="1232959" y="201491"/>
            <a:ext cx="1862667" cy="644769"/>
          </a:xfrm>
          <a:prstGeom prst="ellipse">
            <a:avLst/>
          </a:prstGeom>
          <a:solidFill>
            <a:srgbClr val="DFDFDF"/>
          </a:solidFill>
          <a:ln w="50800">
            <a:solidFill>
              <a:schemeClr val="accent2"/>
            </a:solidFill>
            <a:round/>
            <a:headEnd/>
            <a:tailEnd/>
          </a:ln>
        </p:spPr>
        <p:txBody>
          <a:bodyPr wrap="none" lIns="103236" tIns="51618" rIns="103236" bIns="51618" anchor="ctr"/>
          <a:lstStyle/>
          <a:p>
            <a:pPr algn="ctr"/>
            <a:endParaRPr lang="en-US" sz="2700">
              <a:cs typeface="ＭＳ Ｐゴシック" charset="0"/>
            </a:endParaRPr>
          </a:p>
        </p:txBody>
      </p:sp>
      <p:sp>
        <p:nvSpPr>
          <p:cNvPr id="10396" name="Text Box 156"/>
          <p:cNvSpPr txBox="1">
            <a:spLocks noChangeArrowheads="1"/>
          </p:cNvSpPr>
          <p:nvPr/>
        </p:nvSpPr>
        <p:spPr bwMode="auto">
          <a:xfrm>
            <a:off x="867834" y="384664"/>
            <a:ext cx="2607028" cy="309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Lst>
        </p:spPr>
        <p:txBody>
          <a:bodyPr lIns="103236" tIns="51618" rIns="103236" bIns="51618">
            <a:spAutoFit/>
          </a:bodyPr>
          <a:lstStyle/>
          <a:p>
            <a:pPr algn="ctr">
              <a:lnSpc>
                <a:spcPct val="80000"/>
              </a:lnSpc>
            </a:pPr>
            <a:r>
              <a:rPr lang="en-US" sz="1600">
                <a:cs typeface="ＭＳ Ｐゴシック" charset="0"/>
              </a:rPr>
              <a:t>Organize Information</a:t>
            </a:r>
          </a:p>
        </p:txBody>
      </p:sp>
      <p:sp>
        <p:nvSpPr>
          <p:cNvPr id="10397" name="Oval 157"/>
          <p:cNvSpPr>
            <a:spLocks noChangeArrowheads="1"/>
          </p:cNvSpPr>
          <p:nvPr/>
        </p:nvSpPr>
        <p:spPr bwMode="auto">
          <a:xfrm>
            <a:off x="6293556" y="232631"/>
            <a:ext cx="1950861" cy="644769"/>
          </a:xfrm>
          <a:prstGeom prst="ellipse">
            <a:avLst/>
          </a:prstGeom>
          <a:solidFill>
            <a:srgbClr val="DFDFDF"/>
          </a:solidFill>
          <a:ln w="50800">
            <a:solidFill>
              <a:srgbClr val="B70202"/>
            </a:solidFill>
            <a:round/>
            <a:headEnd/>
            <a:tailEnd/>
          </a:ln>
        </p:spPr>
        <p:txBody>
          <a:bodyPr wrap="none" lIns="103236" tIns="51618" rIns="103236" bIns="51618" anchor="ctr"/>
          <a:lstStyle/>
          <a:p>
            <a:pPr algn="ctr">
              <a:lnSpc>
                <a:spcPct val="80000"/>
              </a:lnSpc>
            </a:pPr>
            <a:r>
              <a:rPr lang="en-US" sz="1600" dirty="0" smtClean="0">
                <a:cs typeface="ＭＳ Ｐゴシック" charset="0"/>
              </a:rPr>
              <a:t>Thinking </a:t>
            </a:r>
            <a:r>
              <a:rPr lang="en-US" sz="1600" dirty="0">
                <a:cs typeface="ＭＳ Ｐゴシック" charset="0"/>
              </a:rPr>
              <a:t>&amp;</a:t>
            </a:r>
          </a:p>
          <a:p>
            <a:pPr algn="ctr">
              <a:lnSpc>
                <a:spcPct val="80000"/>
              </a:lnSpc>
            </a:pPr>
            <a:r>
              <a:rPr lang="en-US" sz="1600" dirty="0">
                <a:cs typeface="ＭＳ Ｐゴシック" charset="0"/>
              </a:rPr>
              <a:t>reasoning patterns</a:t>
            </a:r>
          </a:p>
        </p:txBody>
      </p:sp>
      <p:sp>
        <p:nvSpPr>
          <p:cNvPr id="10406" name="Freeform 166"/>
          <p:cNvSpPr>
            <a:spLocks/>
          </p:cNvSpPr>
          <p:nvPr/>
        </p:nvSpPr>
        <p:spPr bwMode="auto">
          <a:xfrm>
            <a:off x="7762876" y="558679"/>
            <a:ext cx="1008944" cy="5249740"/>
          </a:xfrm>
          <a:custGeom>
            <a:avLst/>
            <a:gdLst>
              <a:gd name="T0" fmla="*/ 148 w 318"/>
              <a:gd name="T1" fmla="*/ 0 h 1606"/>
              <a:gd name="T2" fmla="*/ 318 w 318"/>
              <a:gd name="T3" fmla="*/ 0 h 1606"/>
              <a:gd name="T4" fmla="*/ 318 w 318"/>
              <a:gd name="T5" fmla="*/ 1606 h 1606"/>
              <a:gd name="T6" fmla="*/ 0 w 318"/>
              <a:gd name="T7" fmla="*/ 1606 h 1606"/>
            </a:gdLst>
            <a:ahLst/>
            <a:cxnLst>
              <a:cxn ang="0">
                <a:pos x="T0" y="T1"/>
              </a:cxn>
              <a:cxn ang="0">
                <a:pos x="T2" y="T3"/>
              </a:cxn>
              <a:cxn ang="0">
                <a:pos x="T4" y="T5"/>
              </a:cxn>
              <a:cxn ang="0">
                <a:pos x="T6" y="T7"/>
              </a:cxn>
            </a:cxnLst>
            <a:rect l="0" t="0" r="r" b="b"/>
            <a:pathLst>
              <a:path w="318" h="1606">
                <a:moveTo>
                  <a:pt x="148" y="0"/>
                </a:moveTo>
                <a:lnTo>
                  <a:pt x="318" y="0"/>
                </a:lnTo>
                <a:lnTo>
                  <a:pt x="318" y="1606"/>
                </a:lnTo>
                <a:lnTo>
                  <a:pt x="0" y="1606"/>
                </a:lnTo>
              </a:path>
            </a:pathLst>
          </a:custGeom>
          <a:noFill/>
          <a:ln w="38100">
            <a:solidFill>
              <a:srgbClr val="B70202"/>
            </a:solidFill>
            <a:round/>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0407" name="Rectangle 167"/>
          <p:cNvSpPr>
            <a:spLocks noChangeArrowheads="1"/>
          </p:cNvSpPr>
          <p:nvPr/>
        </p:nvSpPr>
        <p:spPr bwMode="auto">
          <a:xfrm>
            <a:off x="6775098" y="5355981"/>
            <a:ext cx="1610430" cy="1329837"/>
          </a:xfrm>
          <a:prstGeom prst="rect">
            <a:avLst/>
          </a:prstGeom>
          <a:noFill/>
          <a:ln w="76200" cmpd="tri">
            <a:solidFill>
              <a:srgbClr val="B7020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10410" name="Oval 170"/>
          <p:cNvSpPr>
            <a:spLocks noChangeArrowheads="1"/>
          </p:cNvSpPr>
          <p:nvPr/>
        </p:nvSpPr>
        <p:spPr bwMode="auto">
          <a:xfrm>
            <a:off x="3882320" y="4639775"/>
            <a:ext cx="2257778" cy="644769"/>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endParaRPr lang="en-US" sz="1600">
              <a:cs typeface="ＭＳ Ｐゴシック" charset="0"/>
            </a:endParaRPr>
          </a:p>
        </p:txBody>
      </p:sp>
      <p:sp>
        <p:nvSpPr>
          <p:cNvPr id="10411" name="Text Box 171"/>
          <p:cNvSpPr txBox="1">
            <a:spLocks noChangeArrowheads="1"/>
          </p:cNvSpPr>
          <p:nvPr/>
        </p:nvSpPr>
        <p:spPr bwMode="auto">
          <a:xfrm>
            <a:off x="3758848" y="4647102"/>
            <a:ext cx="2434167" cy="335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lgn="ctr">
              <a:spcBef>
                <a:spcPct val="50000"/>
              </a:spcBef>
            </a:pPr>
            <a:r>
              <a:rPr lang="en-US" sz="1500" dirty="0"/>
              <a:t>Critical </a:t>
            </a:r>
            <a:r>
              <a:rPr lang="en-US" sz="1500" dirty="0" smtClean="0"/>
              <a:t>Questions</a:t>
            </a:r>
            <a:endParaRPr lang="en-US" dirty="0"/>
          </a:p>
        </p:txBody>
      </p:sp>
      <p:sp>
        <p:nvSpPr>
          <p:cNvPr id="10412" name="Freeform 172"/>
          <p:cNvSpPr>
            <a:spLocks/>
          </p:cNvSpPr>
          <p:nvPr/>
        </p:nvSpPr>
        <p:spPr bwMode="auto">
          <a:xfrm>
            <a:off x="3757084" y="5159987"/>
            <a:ext cx="414514" cy="1122850"/>
          </a:xfrm>
          <a:custGeom>
            <a:avLst/>
            <a:gdLst>
              <a:gd name="T0" fmla="*/ 315 w 315"/>
              <a:gd name="T1" fmla="*/ 0 h 375"/>
              <a:gd name="T2" fmla="*/ 0 w 315"/>
              <a:gd name="T3" fmla="*/ 0 h 375"/>
              <a:gd name="T4" fmla="*/ 0 w 315"/>
              <a:gd name="T5" fmla="*/ 375 h 375"/>
            </a:gdLst>
            <a:ahLst/>
            <a:cxnLst>
              <a:cxn ang="0">
                <a:pos x="T0" y="T1"/>
              </a:cxn>
              <a:cxn ang="0">
                <a:pos x="T2" y="T3"/>
              </a:cxn>
              <a:cxn ang="0">
                <a:pos x="T4" y="T5"/>
              </a:cxn>
            </a:cxnLst>
            <a:rect l="0" t="0" r="r" b="b"/>
            <a:pathLst>
              <a:path w="315" h="375">
                <a:moveTo>
                  <a:pt x="315" y="0"/>
                </a:moveTo>
                <a:lnTo>
                  <a:pt x="0" y="0"/>
                </a:lnTo>
                <a:lnTo>
                  <a:pt x="0" y="375"/>
                </a:lnTo>
              </a:path>
            </a:pathLst>
          </a:custGeom>
          <a:noFill/>
          <a:ln w="38100">
            <a:solidFill>
              <a:schemeClr val="accent1"/>
            </a:solidFill>
            <a:round/>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0413" name="Oval 173"/>
          <p:cNvSpPr>
            <a:spLocks noChangeArrowheads="1"/>
          </p:cNvSpPr>
          <p:nvPr/>
        </p:nvSpPr>
        <p:spPr bwMode="auto">
          <a:xfrm>
            <a:off x="4459112" y="0"/>
            <a:ext cx="1950861" cy="644769"/>
          </a:xfrm>
          <a:prstGeom prst="ellipse">
            <a:avLst/>
          </a:prstGeom>
          <a:solidFill>
            <a:srgbClr val="DFDFDF"/>
          </a:solidFill>
          <a:ln w="50800">
            <a:solidFill>
              <a:srgbClr val="B70202"/>
            </a:solidFill>
            <a:round/>
            <a:headEnd/>
            <a:tailEnd/>
          </a:ln>
        </p:spPr>
        <p:txBody>
          <a:bodyPr wrap="none" lIns="103236" tIns="51618" rIns="103236" bIns="51618" anchor="ctr"/>
          <a:lstStyle/>
          <a:p>
            <a:pPr algn="ctr">
              <a:lnSpc>
                <a:spcPct val="80000"/>
              </a:lnSpc>
            </a:pPr>
            <a:r>
              <a:rPr lang="en-US" sz="1600" dirty="0" smtClean="0">
                <a:cs typeface="ＭＳ Ｐゴシック" charset="0"/>
              </a:rPr>
              <a:t>Critical  </a:t>
            </a:r>
            <a:endParaRPr lang="en-US" sz="1600" dirty="0">
              <a:cs typeface="ＭＳ Ｐゴシック" charset="0"/>
            </a:endParaRPr>
          </a:p>
          <a:p>
            <a:pPr algn="ctr">
              <a:lnSpc>
                <a:spcPct val="80000"/>
              </a:lnSpc>
            </a:pPr>
            <a:r>
              <a:rPr lang="en-US" sz="1600" dirty="0">
                <a:cs typeface="ＭＳ Ｐゴシック" charset="0"/>
              </a:rPr>
              <a:t>Concepts</a:t>
            </a:r>
          </a:p>
        </p:txBody>
      </p:sp>
      <p:sp>
        <p:nvSpPr>
          <p:cNvPr id="10415" name="Freeform 175"/>
          <p:cNvSpPr>
            <a:spLocks/>
          </p:cNvSpPr>
          <p:nvPr/>
        </p:nvSpPr>
        <p:spPr bwMode="auto">
          <a:xfrm>
            <a:off x="4933598" y="624621"/>
            <a:ext cx="522111" cy="3117606"/>
          </a:xfrm>
          <a:custGeom>
            <a:avLst/>
            <a:gdLst>
              <a:gd name="T0" fmla="*/ 148 w 318"/>
              <a:gd name="T1" fmla="*/ 0 h 1606"/>
              <a:gd name="T2" fmla="*/ 318 w 318"/>
              <a:gd name="T3" fmla="*/ 0 h 1606"/>
              <a:gd name="T4" fmla="*/ 318 w 318"/>
              <a:gd name="T5" fmla="*/ 1606 h 1606"/>
              <a:gd name="T6" fmla="*/ 0 w 318"/>
              <a:gd name="T7" fmla="*/ 1606 h 1606"/>
            </a:gdLst>
            <a:ahLst/>
            <a:cxnLst>
              <a:cxn ang="0">
                <a:pos x="T0" y="T1"/>
              </a:cxn>
              <a:cxn ang="0">
                <a:pos x="T2" y="T3"/>
              </a:cxn>
              <a:cxn ang="0">
                <a:pos x="T4" y="T5"/>
              </a:cxn>
              <a:cxn ang="0">
                <a:pos x="T6" y="T7"/>
              </a:cxn>
            </a:cxnLst>
            <a:rect l="0" t="0" r="r" b="b"/>
            <a:pathLst>
              <a:path w="318" h="1606">
                <a:moveTo>
                  <a:pt x="148" y="0"/>
                </a:moveTo>
                <a:lnTo>
                  <a:pt x="318" y="0"/>
                </a:lnTo>
                <a:lnTo>
                  <a:pt x="318" y="1606"/>
                </a:lnTo>
                <a:lnTo>
                  <a:pt x="0" y="1606"/>
                </a:lnTo>
              </a:path>
            </a:pathLst>
          </a:custGeom>
          <a:noFill/>
          <a:ln w="38100">
            <a:solidFill>
              <a:srgbClr val="B70202"/>
            </a:solidFill>
            <a:round/>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7947312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801" y="2060816"/>
            <a:ext cx="8177323" cy="4801315"/>
          </a:xfrm>
          <a:prstGeom prst="rect">
            <a:avLst/>
          </a:prstGeom>
        </p:spPr>
        <p:txBody>
          <a:bodyPr wrap="square">
            <a:spAutoFit/>
          </a:bodyPr>
          <a:lstStyle/>
          <a:p>
            <a:pPr lvl="0"/>
            <a:r>
              <a:rPr lang="en-US" dirty="0"/>
              <a:t>Key Ideas and Details:</a:t>
            </a:r>
          </a:p>
          <a:p>
            <a:pPr lvl="0"/>
            <a:r>
              <a:rPr lang="en-US" dirty="0"/>
              <a:t>	Determine  information, make inferences, cite evidence, draw conclusions</a:t>
            </a:r>
          </a:p>
          <a:p>
            <a:pPr lvl="0"/>
            <a:r>
              <a:rPr lang="en-US" dirty="0"/>
              <a:t>	</a:t>
            </a:r>
            <a:r>
              <a:rPr lang="en-US" b="1" dirty="0"/>
              <a:t>Determine central ideas or themes , their development and summarize</a:t>
            </a:r>
          </a:p>
          <a:p>
            <a:pPr lvl="0"/>
            <a:r>
              <a:rPr lang="en-US" b="1" dirty="0"/>
              <a:t>	Analyze development of people, events and ideas.</a:t>
            </a:r>
          </a:p>
          <a:p>
            <a:pPr lvl="0"/>
            <a:endParaRPr lang="en-US" dirty="0"/>
          </a:p>
          <a:p>
            <a:pPr lvl="0"/>
            <a:r>
              <a:rPr lang="en-US" dirty="0"/>
              <a:t>Craft and Structure</a:t>
            </a:r>
          </a:p>
          <a:p>
            <a:pPr lvl="0"/>
            <a:r>
              <a:rPr lang="en-US" dirty="0"/>
              <a:t>	Interpret words and phrases</a:t>
            </a:r>
          </a:p>
          <a:p>
            <a:pPr lvl="0"/>
            <a:r>
              <a:rPr lang="en-US" dirty="0"/>
              <a:t>	Analyze structure of text to get the big picture</a:t>
            </a:r>
          </a:p>
          <a:p>
            <a:pPr lvl="0"/>
            <a:r>
              <a:rPr lang="en-US" dirty="0"/>
              <a:t>	Assess point of view or purpose</a:t>
            </a:r>
          </a:p>
          <a:p>
            <a:pPr lvl="0"/>
            <a:endParaRPr lang="en-US" dirty="0"/>
          </a:p>
          <a:p>
            <a:pPr lvl="0"/>
            <a:r>
              <a:rPr lang="en-US" dirty="0"/>
              <a:t>Integrate knowledge and Ideas</a:t>
            </a:r>
          </a:p>
          <a:p>
            <a:pPr lvl="0"/>
            <a:r>
              <a:rPr lang="en-US" dirty="0"/>
              <a:t>	Integrate and evaluate content in different formats</a:t>
            </a:r>
          </a:p>
          <a:p>
            <a:pPr lvl="0"/>
            <a:r>
              <a:rPr lang="en-US" dirty="0"/>
              <a:t>	Identify and evaluate arguments, claims,  reasoning and evidence</a:t>
            </a:r>
          </a:p>
          <a:p>
            <a:pPr lvl="0"/>
            <a:r>
              <a:rPr lang="en-US" dirty="0"/>
              <a:t>	Compare approaches to different themes or topics</a:t>
            </a:r>
          </a:p>
          <a:p>
            <a:pPr lvl="0"/>
            <a:endParaRPr lang="en-US" dirty="0"/>
          </a:p>
          <a:p>
            <a:pPr lvl="0"/>
            <a:r>
              <a:rPr lang="en-US" dirty="0"/>
              <a:t>Range </a:t>
            </a:r>
          </a:p>
          <a:p>
            <a:pPr lvl="0"/>
            <a:endParaRPr lang="en-US" dirty="0"/>
          </a:p>
        </p:txBody>
      </p:sp>
      <p:sp>
        <p:nvSpPr>
          <p:cNvPr id="5" name="Title 4"/>
          <p:cNvSpPr>
            <a:spLocks noGrp="1"/>
          </p:cNvSpPr>
          <p:nvPr>
            <p:ph type="ctrTitle"/>
          </p:nvPr>
        </p:nvSpPr>
        <p:spPr>
          <a:xfrm>
            <a:off x="577241" y="501346"/>
            <a:ext cx="8040884" cy="1496493"/>
          </a:xfrm>
        </p:spPr>
        <p:txBody>
          <a:bodyPr>
            <a:noAutofit/>
          </a:bodyPr>
          <a:lstStyle/>
          <a:p>
            <a:r>
              <a:rPr lang="en-US" sz="3600" dirty="0" smtClean="0"/>
              <a:t>Question Exploration: The bridge between planning and teaching </a:t>
            </a:r>
            <a:br>
              <a:rPr lang="en-US" sz="3600" dirty="0" smtClean="0"/>
            </a:br>
            <a:r>
              <a:rPr lang="en-US" sz="3600" dirty="0" smtClean="0"/>
              <a:t>critical questions and Main Idea Answers</a:t>
            </a:r>
            <a:endParaRPr lang="en-US" sz="3600"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2296160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Footer Placeholder 2"/>
          <p:cNvSpPr>
            <a:spLocks noGrp="1"/>
          </p:cNvSpPr>
          <p:nvPr>
            <p:ph type="ftr" sz="quarter" idx="11"/>
          </p:nvPr>
        </p:nvSpPr>
        <p:spPr/>
        <p:txBody>
          <a:bodyPr/>
          <a:lstStyle/>
          <a:p>
            <a:r>
              <a:rPr lang="en-US" smtClean="0"/>
              <a:t>Bulgren SIM 2013</a:t>
            </a:r>
            <a:endParaRPr lang="en-US"/>
          </a:p>
        </p:txBody>
      </p:sp>
      <p:sp>
        <p:nvSpPr>
          <p:cNvPr id="9295" name="Oval 79"/>
          <p:cNvSpPr>
            <a:spLocks noChangeArrowheads="1"/>
          </p:cNvSpPr>
          <p:nvPr/>
        </p:nvSpPr>
        <p:spPr bwMode="auto">
          <a:xfrm>
            <a:off x="6729237" y="0"/>
            <a:ext cx="1959680" cy="961659"/>
          </a:xfrm>
          <a:prstGeom prst="ellipse">
            <a:avLst/>
          </a:prstGeom>
          <a:solidFill>
            <a:srgbClr val="DFDFDF"/>
          </a:solidFill>
          <a:ln w="50800">
            <a:solidFill>
              <a:schemeClr val="accent2"/>
            </a:solidFill>
            <a:round/>
            <a:headEnd/>
            <a:tailEnd/>
          </a:ln>
        </p:spPr>
        <p:txBody>
          <a:bodyPr wrap="none" lIns="103236" tIns="51618" rIns="103236" bIns="51618" anchor="ctr"/>
          <a:lstStyle/>
          <a:p>
            <a:endParaRPr lang="en-US"/>
          </a:p>
        </p:txBody>
      </p:sp>
      <p:sp>
        <p:nvSpPr>
          <p:cNvPr id="9296" name="Text Box 80"/>
          <p:cNvSpPr txBox="1">
            <a:spLocks noChangeArrowheads="1"/>
          </p:cNvSpPr>
          <p:nvPr/>
        </p:nvSpPr>
        <p:spPr bwMode="auto">
          <a:xfrm>
            <a:off x="1435242" y="229709"/>
            <a:ext cx="1580444" cy="658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r>
              <a:rPr lang="en-US" dirty="0" smtClean="0">
                <a:cs typeface="ＭＳ Ｐゴシック" charset="0"/>
              </a:rPr>
              <a:t>Critical Questions</a:t>
            </a:r>
            <a:endParaRPr lang="en-US" dirty="0">
              <a:cs typeface="ＭＳ Ｐゴシック" charset="0"/>
            </a:endParaRPr>
          </a:p>
        </p:txBody>
      </p:sp>
      <p:sp>
        <p:nvSpPr>
          <p:cNvPr id="9218" name="Rectangle 2"/>
          <p:cNvSpPr>
            <a:spLocks noChangeArrowheads="1"/>
          </p:cNvSpPr>
          <p:nvPr/>
        </p:nvSpPr>
        <p:spPr bwMode="auto">
          <a:xfrm>
            <a:off x="3254100" y="609967"/>
            <a:ext cx="26481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b="1">
                <a:solidFill>
                  <a:srgbClr val="000000"/>
                </a:solidFill>
              </a:rPr>
              <a:t>Question Exploration Guide</a:t>
            </a:r>
            <a:endParaRPr lang="en-US"/>
          </a:p>
        </p:txBody>
      </p:sp>
      <p:sp>
        <p:nvSpPr>
          <p:cNvPr id="9219" name="Rectangle 3"/>
          <p:cNvSpPr>
            <a:spLocks noChangeArrowheads="1"/>
          </p:cNvSpPr>
          <p:nvPr/>
        </p:nvSpPr>
        <p:spPr bwMode="auto">
          <a:xfrm>
            <a:off x="1453444" y="697890"/>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grpSp>
        <p:nvGrpSpPr>
          <p:cNvPr id="9221" name="Group 5"/>
          <p:cNvGrpSpPr>
            <a:grpSpLocks/>
          </p:cNvGrpSpPr>
          <p:nvPr/>
        </p:nvGrpSpPr>
        <p:grpSpPr bwMode="auto">
          <a:xfrm>
            <a:off x="6536973" y="1245577"/>
            <a:ext cx="1613959" cy="122727"/>
            <a:chOff x="3503" y="388"/>
            <a:chExt cx="1248" cy="107"/>
          </a:xfrm>
        </p:grpSpPr>
        <p:sp>
          <p:nvSpPr>
            <p:cNvPr id="9222" name="Rectangle 6"/>
            <p:cNvSpPr>
              <a:spLocks noChangeArrowheads="1"/>
            </p:cNvSpPr>
            <p:nvPr/>
          </p:nvSpPr>
          <p:spPr bwMode="auto">
            <a:xfrm>
              <a:off x="3503" y="388"/>
              <a:ext cx="2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14067"/>
              <a:r>
                <a:rPr lang="en-US" sz="800" b="1">
                  <a:solidFill>
                    <a:srgbClr val="000000"/>
                  </a:solidFill>
                </a:rPr>
                <a:t>Date:   </a:t>
              </a:r>
              <a:endParaRPr lang="en-US"/>
            </a:p>
          </p:txBody>
        </p:sp>
        <p:sp>
          <p:nvSpPr>
            <p:cNvPr id="9223" name="Line 7"/>
            <p:cNvSpPr>
              <a:spLocks noChangeShapeType="1"/>
            </p:cNvSpPr>
            <p:nvPr/>
          </p:nvSpPr>
          <p:spPr bwMode="auto">
            <a:xfrm>
              <a:off x="3718" y="452"/>
              <a:ext cx="103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endParaRPr lang="en-US"/>
            </a:p>
          </p:txBody>
        </p:sp>
      </p:grpSp>
      <p:grpSp>
        <p:nvGrpSpPr>
          <p:cNvPr id="9224" name="Group 8"/>
          <p:cNvGrpSpPr>
            <a:grpSpLocks/>
          </p:cNvGrpSpPr>
          <p:nvPr/>
        </p:nvGrpSpPr>
        <p:grpSpPr bwMode="auto">
          <a:xfrm>
            <a:off x="3141487" y="1110029"/>
            <a:ext cx="3077986" cy="122727"/>
            <a:chOff x="1428" y="388"/>
            <a:chExt cx="1774" cy="114"/>
          </a:xfrm>
        </p:grpSpPr>
        <p:sp>
          <p:nvSpPr>
            <p:cNvPr id="9225" name="Rectangle 9"/>
            <p:cNvSpPr>
              <a:spLocks noChangeArrowheads="1"/>
            </p:cNvSpPr>
            <p:nvPr/>
          </p:nvSpPr>
          <p:spPr bwMode="auto">
            <a:xfrm>
              <a:off x="1428" y="388"/>
              <a:ext cx="109" cy="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Title</a:t>
              </a:r>
              <a:endParaRPr lang="en-US"/>
            </a:p>
          </p:txBody>
        </p:sp>
        <p:sp>
          <p:nvSpPr>
            <p:cNvPr id="9226" name="Line 10"/>
            <p:cNvSpPr>
              <a:spLocks noChangeShapeType="1"/>
            </p:cNvSpPr>
            <p:nvPr/>
          </p:nvSpPr>
          <p:spPr bwMode="auto">
            <a:xfrm>
              <a:off x="1610" y="452"/>
              <a:ext cx="15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grpSp>
        <p:nvGrpSpPr>
          <p:cNvPr id="9227" name="Group 11"/>
          <p:cNvGrpSpPr>
            <a:grpSpLocks/>
          </p:cNvGrpSpPr>
          <p:nvPr/>
        </p:nvGrpSpPr>
        <p:grpSpPr bwMode="auto">
          <a:xfrm>
            <a:off x="2054931" y="1144834"/>
            <a:ext cx="1113013" cy="246529"/>
            <a:chOff x="152" y="302"/>
            <a:chExt cx="608" cy="229"/>
          </a:xfrm>
        </p:grpSpPr>
        <p:sp>
          <p:nvSpPr>
            <p:cNvPr id="9228" name="Rectangle 12"/>
            <p:cNvSpPr>
              <a:spLocks noChangeArrowheads="1"/>
            </p:cNvSpPr>
            <p:nvPr/>
          </p:nvSpPr>
          <p:spPr bwMode="auto">
            <a:xfrm>
              <a:off x="152" y="302"/>
              <a:ext cx="268"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Critical</a:t>
              </a:r>
            </a:p>
            <a:p>
              <a:pPr defTabSz="914067"/>
              <a:r>
                <a:rPr lang="en-US" sz="800" b="1">
                  <a:solidFill>
                    <a:srgbClr val="000000"/>
                  </a:solidFill>
                </a:rPr>
                <a:t>Question #:</a:t>
              </a:r>
            </a:p>
          </p:txBody>
        </p:sp>
        <p:sp>
          <p:nvSpPr>
            <p:cNvPr id="9229" name="Line 13"/>
            <p:cNvSpPr>
              <a:spLocks noChangeShapeType="1"/>
            </p:cNvSpPr>
            <p:nvPr/>
          </p:nvSpPr>
          <p:spPr bwMode="auto">
            <a:xfrm>
              <a:off x="557" y="452"/>
              <a:ext cx="20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9230" name="Rectangle 14"/>
          <p:cNvSpPr>
            <a:spLocks noChangeArrowheads="1"/>
          </p:cNvSpPr>
          <p:nvPr/>
        </p:nvSpPr>
        <p:spPr bwMode="auto">
          <a:xfrm>
            <a:off x="4806598" y="950669"/>
            <a:ext cx="28162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Name:   </a:t>
            </a:r>
            <a:endParaRPr lang="en-US"/>
          </a:p>
        </p:txBody>
      </p:sp>
      <p:sp>
        <p:nvSpPr>
          <p:cNvPr id="9231" name="Line 15"/>
          <p:cNvSpPr>
            <a:spLocks noChangeShapeType="1"/>
          </p:cNvSpPr>
          <p:nvPr/>
        </p:nvSpPr>
        <p:spPr bwMode="auto">
          <a:xfrm>
            <a:off x="5266973" y="1022106"/>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232" name="Line 16"/>
          <p:cNvSpPr>
            <a:spLocks noChangeShapeType="1"/>
          </p:cNvSpPr>
          <p:nvPr/>
        </p:nvSpPr>
        <p:spPr bwMode="auto">
          <a:xfrm>
            <a:off x="1931460" y="1022106"/>
            <a:ext cx="25364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233" name="Rectangle 17"/>
          <p:cNvSpPr>
            <a:spLocks noChangeArrowheads="1"/>
          </p:cNvSpPr>
          <p:nvPr/>
        </p:nvSpPr>
        <p:spPr bwMode="auto">
          <a:xfrm>
            <a:off x="867834" y="937847"/>
            <a:ext cx="639598"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Text Reference</a:t>
            </a:r>
          </a:p>
        </p:txBody>
      </p:sp>
      <p:grpSp>
        <p:nvGrpSpPr>
          <p:cNvPr id="9234" name="Group 18"/>
          <p:cNvGrpSpPr>
            <a:grpSpLocks/>
          </p:cNvGrpSpPr>
          <p:nvPr/>
        </p:nvGrpSpPr>
        <p:grpSpPr bwMode="auto">
          <a:xfrm>
            <a:off x="867833" y="1064237"/>
            <a:ext cx="1031876" cy="302235"/>
            <a:chOff x="857" y="218"/>
            <a:chExt cx="563" cy="285"/>
          </a:xfrm>
        </p:grpSpPr>
        <p:sp>
          <p:nvSpPr>
            <p:cNvPr id="9235" name="Rectangle 19"/>
            <p:cNvSpPr>
              <a:spLocks noChangeArrowheads="1"/>
            </p:cNvSpPr>
            <p:nvPr/>
          </p:nvSpPr>
          <p:spPr bwMode="auto">
            <a:xfrm>
              <a:off x="857" y="218"/>
              <a:ext cx="1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Course</a:t>
              </a:r>
            </a:p>
          </p:txBody>
        </p:sp>
        <p:sp>
          <p:nvSpPr>
            <p:cNvPr id="9236" name="Rectangle 20"/>
            <p:cNvSpPr>
              <a:spLocks noChangeArrowheads="1"/>
            </p:cNvSpPr>
            <p:nvPr/>
          </p:nvSpPr>
          <p:spPr bwMode="auto">
            <a:xfrm>
              <a:off x="857" y="387"/>
              <a:ext cx="15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Lesson</a:t>
              </a:r>
            </a:p>
          </p:txBody>
        </p:sp>
        <p:sp>
          <p:nvSpPr>
            <p:cNvPr id="9237" name="Line 21"/>
            <p:cNvSpPr>
              <a:spLocks noChangeShapeType="1"/>
            </p:cNvSpPr>
            <p:nvPr/>
          </p:nvSpPr>
          <p:spPr bwMode="auto">
            <a:xfrm>
              <a:off x="1134" y="280"/>
              <a:ext cx="28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9238" name="Line 22"/>
            <p:cNvSpPr>
              <a:spLocks noChangeShapeType="1"/>
            </p:cNvSpPr>
            <p:nvPr/>
          </p:nvSpPr>
          <p:spPr bwMode="auto">
            <a:xfrm>
              <a:off x="1136" y="369"/>
              <a:ext cx="2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9239" name="Line 23"/>
            <p:cNvSpPr>
              <a:spLocks noChangeShapeType="1"/>
            </p:cNvSpPr>
            <p:nvPr/>
          </p:nvSpPr>
          <p:spPr bwMode="auto">
            <a:xfrm>
              <a:off x="1135" y="452"/>
              <a:ext cx="2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9240" name="Rectangle 24"/>
            <p:cNvSpPr>
              <a:spLocks noChangeArrowheads="1"/>
            </p:cNvSpPr>
            <p:nvPr/>
          </p:nvSpPr>
          <p:spPr bwMode="auto">
            <a:xfrm>
              <a:off x="857" y="304"/>
              <a:ext cx="10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Unit</a:t>
              </a:r>
            </a:p>
          </p:txBody>
        </p:sp>
      </p:grpSp>
      <p:sp>
        <p:nvSpPr>
          <p:cNvPr id="9241" name="Rectangle 25"/>
          <p:cNvSpPr>
            <a:spLocks noChangeArrowheads="1"/>
          </p:cNvSpPr>
          <p:nvPr/>
        </p:nvSpPr>
        <p:spPr bwMode="auto">
          <a:xfrm>
            <a:off x="961320" y="5410933"/>
            <a:ext cx="131942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a:solidFill>
                  <a:srgbClr val="000000"/>
                </a:solidFill>
              </a:rPr>
              <a:t>How can we use the main idea?</a:t>
            </a:r>
          </a:p>
        </p:txBody>
      </p:sp>
      <p:sp>
        <p:nvSpPr>
          <p:cNvPr id="9242" name="Rectangle 26"/>
          <p:cNvSpPr>
            <a:spLocks noChangeArrowheads="1"/>
          </p:cNvSpPr>
          <p:nvPr/>
        </p:nvSpPr>
        <p:spPr bwMode="auto">
          <a:xfrm>
            <a:off x="4614334" y="5330337"/>
            <a:ext cx="3829403" cy="92319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grpSp>
        <p:nvGrpSpPr>
          <p:cNvPr id="9243" name="Group 27"/>
          <p:cNvGrpSpPr>
            <a:grpSpLocks/>
          </p:cNvGrpSpPr>
          <p:nvPr/>
        </p:nvGrpSpPr>
        <p:grpSpPr bwMode="auto">
          <a:xfrm>
            <a:off x="740823" y="5372466"/>
            <a:ext cx="108967" cy="389342"/>
            <a:chOff x="1917" y="1013"/>
            <a:chExt cx="63" cy="227"/>
          </a:xfrm>
        </p:grpSpPr>
        <p:sp>
          <p:nvSpPr>
            <p:cNvPr id="9244" name="Oval 28"/>
            <p:cNvSpPr>
              <a:spLocks noChangeArrowheads="1"/>
            </p:cNvSpPr>
            <p:nvPr/>
          </p:nvSpPr>
          <p:spPr bwMode="auto">
            <a:xfrm>
              <a:off x="1917" y="1013"/>
              <a:ext cx="0" cy="227"/>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9245" name="Rectangle 29"/>
            <p:cNvSpPr>
              <a:spLocks noChangeArrowheads="1"/>
            </p:cNvSpPr>
            <p:nvPr/>
          </p:nvSpPr>
          <p:spPr bwMode="auto">
            <a:xfrm>
              <a:off x="1946" y="1027"/>
              <a:ext cx="34" cy="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5</a:t>
              </a:r>
              <a:endParaRPr lang="en-US"/>
            </a:p>
          </p:txBody>
        </p:sp>
      </p:grpSp>
      <p:sp>
        <p:nvSpPr>
          <p:cNvPr id="9246" name="Rectangle 30"/>
          <p:cNvSpPr>
            <a:spLocks noChangeArrowheads="1"/>
          </p:cNvSpPr>
          <p:nvPr/>
        </p:nvSpPr>
        <p:spPr bwMode="auto">
          <a:xfrm>
            <a:off x="657932" y="5317516"/>
            <a:ext cx="3834694" cy="939677"/>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9247" name="Rectangle 31"/>
          <p:cNvSpPr>
            <a:spLocks noChangeArrowheads="1"/>
          </p:cNvSpPr>
          <p:nvPr/>
        </p:nvSpPr>
        <p:spPr bwMode="auto">
          <a:xfrm>
            <a:off x="4901848" y="5399943"/>
            <a:ext cx="211726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a:solidFill>
                  <a:srgbClr val="000000"/>
                </a:solidFill>
              </a:rPr>
              <a:t>Is there an Overall  Idea? Is there a real-world use?</a:t>
            </a:r>
          </a:p>
        </p:txBody>
      </p:sp>
      <p:grpSp>
        <p:nvGrpSpPr>
          <p:cNvPr id="9248" name="Group 32"/>
          <p:cNvGrpSpPr>
            <a:grpSpLocks/>
          </p:cNvGrpSpPr>
          <p:nvPr/>
        </p:nvGrpSpPr>
        <p:grpSpPr bwMode="auto">
          <a:xfrm>
            <a:off x="4665478" y="5370640"/>
            <a:ext cx="105833" cy="388766"/>
            <a:chOff x="2831" y="2860"/>
            <a:chExt cx="60" cy="256"/>
          </a:xfrm>
        </p:grpSpPr>
        <p:sp>
          <p:nvSpPr>
            <p:cNvPr id="9249" name="Rectangle 33"/>
            <p:cNvSpPr>
              <a:spLocks noChangeArrowheads="1"/>
            </p:cNvSpPr>
            <p:nvPr/>
          </p:nvSpPr>
          <p:spPr bwMode="auto">
            <a:xfrm>
              <a:off x="2858" y="2876"/>
              <a:ext cx="33" cy="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6</a:t>
              </a:r>
              <a:endParaRPr lang="en-US"/>
            </a:p>
          </p:txBody>
        </p:sp>
        <p:sp>
          <p:nvSpPr>
            <p:cNvPr id="9250" name="Oval 34"/>
            <p:cNvSpPr>
              <a:spLocks noChangeArrowheads="1"/>
            </p:cNvSpPr>
            <p:nvPr/>
          </p:nvSpPr>
          <p:spPr bwMode="auto">
            <a:xfrm>
              <a:off x="2831" y="2860"/>
              <a:ext cx="0" cy="256"/>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grpSp>
      <p:grpSp>
        <p:nvGrpSpPr>
          <p:cNvPr id="9251" name="Group 35"/>
          <p:cNvGrpSpPr>
            <a:grpSpLocks/>
          </p:cNvGrpSpPr>
          <p:nvPr/>
        </p:nvGrpSpPr>
        <p:grpSpPr bwMode="auto">
          <a:xfrm>
            <a:off x="774353" y="1523998"/>
            <a:ext cx="104336" cy="391568"/>
            <a:chOff x="423" y="534"/>
            <a:chExt cx="55" cy="337"/>
          </a:xfrm>
        </p:grpSpPr>
        <p:sp>
          <p:nvSpPr>
            <p:cNvPr id="9252" name="Oval 36"/>
            <p:cNvSpPr>
              <a:spLocks noChangeArrowheads="1"/>
            </p:cNvSpPr>
            <p:nvPr/>
          </p:nvSpPr>
          <p:spPr bwMode="auto">
            <a:xfrm>
              <a:off x="453" y="536"/>
              <a:ext cx="0" cy="33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endParaRPr lang="en-US"/>
            </a:p>
          </p:txBody>
        </p:sp>
        <p:sp>
          <p:nvSpPr>
            <p:cNvPr id="9253" name="Oval 37"/>
            <p:cNvSpPr>
              <a:spLocks noChangeArrowheads="1"/>
            </p:cNvSpPr>
            <p:nvPr/>
          </p:nvSpPr>
          <p:spPr bwMode="auto">
            <a:xfrm>
              <a:off x="423" y="534"/>
              <a:ext cx="0" cy="335"/>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9254" name="Rectangle 38"/>
            <p:cNvSpPr>
              <a:spLocks noChangeArrowheads="1"/>
            </p:cNvSpPr>
            <p:nvPr/>
          </p:nvSpPr>
          <p:spPr bwMode="auto">
            <a:xfrm>
              <a:off x="447" y="547"/>
              <a:ext cx="31"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1</a:t>
              </a:r>
              <a:endParaRPr lang="en-US"/>
            </a:p>
          </p:txBody>
        </p:sp>
      </p:grpSp>
      <p:sp>
        <p:nvSpPr>
          <p:cNvPr id="9255" name="Rectangle 39"/>
          <p:cNvSpPr>
            <a:spLocks noChangeArrowheads="1"/>
          </p:cNvSpPr>
          <p:nvPr/>
        </p:nvSpPr>
        <p:spPr bwMode="auto">
          <a:xfrm>
            <a:off x="1007182" y="1555140"/>
            <a:ext cx="1238470"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a:solidFill>
                  <a:srgbClr val="000000"/>
                </a:solidFill>
              </a:rPr>
              <a:t>What is the </a:t>
            </a:r>
            <a:r>
              <a:rPr lang="en-US" sz="800" u="sng">
                <a:solidFill>
                  <a:srgbClr val="000000"/>
                </a:solidFill>
              </a:rPr>
              <a:t>Critical Question</a:t>
            </a:r>
            <a:r>
              <a:rPr lang="en-US" sz="800">
                <a:solidFill>
                  <a:srgbClr val="000000"/>
                </a:solidFill>
              </a:rPr>
              <a:t>?</a:t>
            </a:r>
          </a:p>
        </p:txBody>
      </p:sp>
      <p:sp>
        <p:nvSpPr>
          <p:cNvPr id="9256" name="Text Box 40"/>
          <p:cNvSpPr txBox="1">
            <a:spLocks noChangeArrowheads="1"/>
          </p:cNvSpPr>
          <p:nvPr/>
        </p:nvSpPr>
        <p:spPr bwMode="auto">
          <a:xfrm>
            <a:off x="2026709" y="1644894"/>
            <a:ext cx="184630" cy="323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2" tIns="45711" rIns="91422" bIns="45711">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20838" defTabSz="809625">
              <a:defRPr sz="2400">
                <a:solidFill>
                  <a:schemeClr val="tx1"/>
                </a:solidFill>
                <a:latin typeface="Times" charset="0"/>
                <a:ea typeface="ＭＳ Ｐゴシック" charset="0"/>
              </a:defRPr>
            </a:lvl5pPr>
            <a:lvl6pPr marL="2078038" defTabSz="809625" eaLnBrk="0" fontAlgn="base" hangingPunct="0">
              <a:spcBef>
                <a:spcPct val="0"/>
              </a:spcBef>
              <a:spcAft>
                <a:spcPct val="0"/>
              </a:spcAft>
              <a:defRPr sz="2400">
                <a:solidFill>
                  <a:schemeClr val="tx1"/>
                </a:solidFill>
                <a:latin typeface="Times" charset="0"/>
                <a:ea typeface="ＭＳ Ｐゴシック" charset="0"/>
              </a:defRPr>
            </a:lvl6pPr>
            <a:lvl7pPr marL="2535238" defTabSz="809625" eaLnBrk="0" fontAlgn="base" hangingPunct="0">
              <a:spcBef>
                <a:spcPct val="0"/>
              </a:spcBef>
              <a:spcAft>
                <a:spcPct val="0"/>
              </a:spcAft>
              <a:defRPr sz="2400">
                <a:solidFill>
                  <a:schemeClr val="tx1"/>
                </a:solidFill>
                <a:latin typeface="Times" charset="0"/>
                <a:ea typeface="ＭＳ Ｐゴシック" charset="0"/>
              </a:defRPr>
            </a:lvl7pPr>
            <a:lvl8pPr marL="2992438" defTabSz="809625" eaLnBrk="0" fontAlgn="base" hangingPunct="0">
              <a:spcBef>
                <a:spcPct val="0"/>
              </a:spcBef>
              <a:spcAft>
                <a:spcPct val="0"/>
              </a:spcAft>
              <a:defRPr sz="2400">
                <a:solidFill>
                  <a:schemeClr val="tx1"/>
                </a:solidFill>
                <a:latin typeface="Times" charset="0"/>
                <a:ea typeface="ＭＳ Ｐゴシック" charset="0"/>
              </a:defRPr>
            </a:lvl8pPr>
            <a:lvl9pPr marL="3449638" defTabSz="809625" eaLnBrk="0" fontAlgn="base" hangingPunct="0">
              <a:spcBef>
                <a:spcPct val="0"/>
              </a:spcBef>
              <a:spcAft>
                <a:spcPct val="0"/>
              </a:spcAft>
              <a:defRPr sz="2400">
                <a:solidFill>
                  <a:schemeClr val="tx1"/>
                </a:solidFill>
                <a:latin typeface="Times" charset="0"/>
                <a:ea typeface="ＭＳ Ｐゴシック" charset="0"/>
              </a:defRPr>
            </a:lvl9pPr>
          </a:lstStyle>
          <a:p>
            <a:endParaRPr lang="en-US" sz="1500" b="1">
              <a:latin typeface="Tekton" charset="0"/>
            </a:endParaRPr>
          </a:p>
        </p:txBody>
      </p:sp>
      <p:sp>
        <p:nvSpPr>
          <p:cNvPr id="9257" name="Rectangle 41"/>
          <p:cNvSpPr>
            <a:spLocks noChangeArrowheads="1"/>
          </p:cNvSpPr>
          <p:nvPr/>
        </p:nvSpPr>
        <p:spPr bwMode="auto">
          <a:xfrm>
            <a:off x="657932" y="1483702"/>
            <a:ext cx="7748763" cy="435952"/>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2" tIns="45711" rIns="91422" bIns="45711" anchor="ctr"/>
          <a:lstStyle/>
          <a:p>
            <a:pPr algn="ctr" defTabSz="914067"/>
            <a:endParaRPr lang="en-US">
              <a:latin typeface="Tekton" charset="0"/>
            </a:endParaRPr>
          </a:p>
        </p:txBody>
      </p:sp>
      <p:sp>
        <p:nvSpPr>
          <p:cNvPr id="9259" name="Rectangle 43"/>
          <p:cNvSpPr>
            <a:spLocks noChangeArrowheads="1"/>
          </p:cNvSpPr>
          <p:nvPr/>
        </p:nvSpPr>
        <p:spPr bwMode="auto">
          <a:xfrm>
            <a:off x="943681" y="4601308"/>
            <a:ext cx="1310154"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a:solidFill>
                  <a:srgbClr val="000000"/>
                </a:solidFill>
              </a:rPr>
              <a:t> What is the </a:t>
            </a:r>
            <a:r>
              <a:rPr lang="en-US" sz="800" u="sng">
                <a:solidFill>
                  <a:srgbClr val="000000"/>
                </a:solidFill>
              </a:rPr>
              <a:t>main Idea</a:t>
            </a:r>
            <a:r>
              <a:rPr lang="en-US" sz="800">
                <a:solidFill>
                  <a:srgbClr val="000000"/>
                </a:solidFill>
              </a:rPr>
              <a:t> answer?</a:t>
            </a:r>
            <a:endParaRPr lang="en-US"/>
          </a:p>
        </p:txBody>
      </p:sp>
      <p:sp>
        <p:nvSpPr>
          <p:cNvPr id="9260" name="Rectangle 44"/>
          <p:cNvSpPr>
            <a:spLocks noChangeArrowheads="1"/>
          </p:cNvSpPr>
          <p:nvPr/>
        </p:nvSpPr>
        <p:spPr bwMode="auto">
          <a:xfrm>
            <a:off x="970139" y="4683737"/>
            <a:ext cx="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14067"/>
            <a:endParaRPr lang="en-US" sz="1500">
              <a:latin typeface="Tekton" charset="0"/>
            </a:endParaRPr>
          </a:p>
        </p:txBody>
      </p:sp>
      <p:grpSp>
        <p:nvGrpSpPr>
          <p:cNvPr id="9262" name="Group 46"/>
          <p:cNvGrpSpPr>
            <a:grpSpLocks/>
          </p:cNvGrpSpPr>
          <p:nvPr/>
        </p:nvGrpSpPr>
        <p:grpSpPr bwMode="auto">
          <a:xfrm>
            <a:off x="739084" y="4561009"/>
            <a:ext cx="121914" cy="390026"/>
            <a:chOff x="1917" y="1013"/>
            <a:chExt cx="63" cy="239"/>
          </a:xfrm>
        </p:grpSpPr>
        <p:sp>
          <p:nvSpPr>
            <p:cNvPr id="9263" name="Oval 47"/>
            <p:cNvSpPr>
              <a:spLocks noChangeArrowheads="1"/>
            </p:cNvSpPr>
            <p:nvPr/>
          </p:nvSpPr>
          <p:spPr bwMode="auto">
            <a:xfrm>
              <a:off x="1917" y="1013"/>
              <a:ext cx="0" cy="239"/>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9264" name="Rectangle 48"/>
            <p:cNvSpPr>
              <a:spLocks noChangeArrowheads="1"/>
            </p:cNvSpPr>
            <p:nvPr/>
          </p:nvSpPr>
          <p:spPr bwMode="auto">
            <a:xfrm>
              <a:off x="1950" y="1026"/>
              <a:ext cx="30"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4</a:t>
              </a:r>
              <a:endParaRPr lang="en-US"/>
            </a:p>
          </p:txBody>
        </p:sp>
      </p:grpSp>
      <p:sp>
        <p:nvSpPr>
          <p:cNvPr id="9266" name="Oval 50"/>
          <p:cNvSpPr>
            <a:spLocks noChangeArrowheads="1"/>
          </p:cNvSpPr>
          <p:nvPr/>
        </p:nvSpPr>
        <p:spPr bwMode="auto">
          <a:xfrm>
            <a:off x="749654" y="2007577"/>
            <a:ext cx="0" cy="389513"/>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9267" name="Rectangle 51"/>
          <p:cNvSpPr>
            <a:spLocks noChangeArrowheads="1"/>
          </p:cNvSpPr>
          <p:nvPr/>
        </p:nvSpPr>
        <p:spPr bwMode="auto">
          <a:xfrm>
            <a:off x="821972" y="2013073"/>
            <a:ext cx="58497"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2</a:t>
            </a:r>
            <a:endParaRPr lang="en-US"/>
          </a:p>
        </p:txBody>
      </p:sp>
      <p:sp>
        <p:nvSpPr>
          <p:cNvPr id="9268" name="Rectangle 52"/>
          <p:cNvSpPr>
            <a:spLocks noChangeArrowheads="1"/>
          </p:cNvSpPr>
          <p:nvPr/>
        </p:nvSpPr>
        <p:spPr bwMode="auto">
          <a:xfrm>
            <a:off x="994834" y="2040548"/>
            <a:ext cx="2469444" cy="12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14067"/>
            <a:r>
              <a:rPr lang="en-US" sz="800">
                <a:solidFill>
                  <a:srgbClr val="000000"/>
                </a:solidFill>
              </a:rPr>
              <a:t>What are the </a:t>
            </a:r>
            <a:r>
              <a:rPr lang="en-US" sz="800" u="sng">
                <a:solidFill>
                  <a:srgbClr val="000000"/>
                </a:solidFill>
              </a:rPr>
              <a:t>Key Terms</a:t>
            </a:r>
            <a:r>
              <a:rPr lang="en-US" sz="800">
                <a:solidFill>
                  <a:srgbClr val="000000"/>
                </a:solidFill>
              </a:rPr>
              <a:t> and explanations?</a:t>
            </a:r>
            <a:endParaRPr lang="en-US"/>
          </a:p>
        </p:txBody>
      </p:sp>
      <p:sp>
        <p:nvSpPr>
          <p:cNvPr id="9269" name="Rectangle 53"/>
          <p:cNvSpPr>
            <a:spLocks noChangeArrowheads="1"/>
          </p:cNvSpPr>
          <p:nvPr/>
        </p:nvSpPr>
        <p:spPr bwMode="auto">
          <a:xfrm>
            <a:off x="3196167" y="2064362"/>
            <a:ext cx="4990042" cy="32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2" tIns="45711" rIns="91422" bIns="45711">
            <a:spAutoFit/>
          </a:bodyPr>
          <a:lstStyle/>
          <a:p>
            <a:pPr defTabSz="914067"/>
            <a:endParaRPr lang="en-US" sz="1500">
              <a:latin typeface="Tekton" charset="0"/>
            </a:endParaRPr>
          </a:p>
        </p:txBody>
      </p:sp>
      <p:sp>
        <p:nvSpPr>
          <p:cNvPr id="9270" name="Rectangle 54"/>
          <p:cNvSpPr>
            <a:spLocks noChangeArrowheads="1"/>
          </p:cNvSpPr>
          <p:nvPr/>
        </p:nvSpPr>
        <p:spPr bwMode="auto">
          <a:xfrm>
            <a:off x="657931" y="1961785"/>
            <a:ext cx="7780513" cy="8535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271" name="Line 55"/>
          <p:cNvSpPr>
            <a:spLocks noChangeShapeType="1"/>
          </p:cNvSpPr>
          <p:nvPr/>
        </p:nvSpPr>
        <p:spPr bwMode="auto">
          <a:xfrm>
            <a:off x="3361972" y="1899505"/>
            <a:ext cx="0" cy="826110"/>
          </a:xfrm>
          <a:prstGeom prst="line">
            <a:avLst/>
          </a:prstGeom>
          <a:noFill/>
          <a:ln w="63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272" name="Rectangle 56"/>
          <p:cNvSpPr>
            <a:spLocks noChangeArrowheads="1"/>
          </p:cNvSpPr>
          <p:nvPr/>
        </p:nvSpPr>
        <p:spPr bwMode="auto">
          <a:xfrm>
            <a:off x="657931" y="2886808"/>
            <a:ext cx="7787569" cy="150568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grpSp>
        <p:nvGrpSpPr>
          <p:cNvPr id="9273" name="Group 57"/>
          <p:cNvGrpSpPr>
            <a:grpSpLocks/>
          </p:cNvGrpSpPr>
          <p:nvPr/>
        </p:nvGrpSpPr>
        <p:grpSpPr bwMode="auto">
          <a:xfrm>
            <a:off x="758471" y="2941761"/>
            <a:ext cx="124072" cy="389161"/>
            <a:chOff x="1917" y="1013"/>
            <a:chExt cx="63" cy="246"/>
          </a:xfrm>
        </p:grpSpPr>
        <p:sp>
          <p:nvSpPr>
            <p:cNvPr id="9274" name="Oval 58"/>
            <p:cNvSpPr>
              <a:spLocks noChangeArrowheads="1"/>
            </p:cNvSpPr>
            <p:nvPr/>
          </p:nvSpPr>
          <p:spPr bwMode="auto">
            <a:xfrm>
              <a:off x="1917" y="1013"/>
              <a:ext cx="0" cy="246"/>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9275" name="Rectangle 59"/>
            <p:cNvSpPr>
              <a:spLocks noChangeArrowheads="1"/>
            </p:cNvSpPr>
            <p:nvPr/>
          </p:nvSpPr>
          <p:spPr bwMode="auto">
            <a:xfrm>
              <a:off x="1950" y="1025"/>
              <a:ext cx="30" cy="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3</a:t>
              </a:r>
              <a:endParaRPr lang="en-US"/>
            </a:p>
          </p:txBody>
        </p:sp>
      </p:grpSp>
      <p:sp>
        <p:nvSpPr>
          <p:cNvPr id="9276" name="Rectangle 60"/>
          <p:cNvSpPr>
            <a:spLocks noChangeArrowheads="1"/>
          </p:cNvSpPr>
          <p:nvPr/>
        </p:nvSpPr>
        <p:spPr bwMode="auto">
          <a:xfrm>
            <a:off x="1010709" y="2980227"/>
            <a:ext cx="20684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a:solidFill>
                  <a:srgbClr val="000000"/>
                </a:solidFill>
              </a:rPr>
              <a:t>What are the</a:t>
            </a:r>
            <a:r>
              <a:rPr lang="en-US" sz="800" u="sng">
                <a:solidFill>
                  <a:srgbClr val="000000"/>
                </a:solidFill>
              </a:rPr>
              <a:t> Supporting Questions </a:t>
            </a:r>
            <a:r>
              <a:rPr lang="en-US" sz="800">
                <a:solidFill>
                  <a:srgbClr val="000000"/>
                </a:solidFill>
              </a:rPr>
              <a:t>and answers?</a:t>
            </a:r>
            <a:endParaRPr lang="en-US"/>
          </a:p>
        </p:txBody>
      </p:sp>
      <p:sp>
        <p:nvSpPr>
          <p:cNvPr id="9277" name="Line 61"/>
          <p:cNvSpPr>
            <a:spLocks noChangeShapeType="1"/>
          </p:cNvSpPr>
          <p:nvPr/>
        </p:nvSpPr>
        <p:spPr bwMode="auto">
          <a:xfrm flipH="1">
            <a:off x="3328460" y="3102952"/>
            <a:ext cx="1763" cy="1300529"/>
          </a:xfrm>
          <a:prstGeom prst="line">
            <a:avLst/>
          </a:prstGeom>
          <a:noFill/>
          <a:ln w="63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278" name="Line 62"/>
          <p:cNvSpPr>
            <a:spLocks noChangeShapeType="1"/>
          </p:cNvSpPr>
          <p:nvPr/>
        </p:nvSpPr>
        <p:spPr bwMode="auto">
          <a:xfrm>
            <a:off x="3464278" y="1313352"/>
            <a:ext cx="27604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280" name="Text Box 64"/>
          <p:cNvSpPr txBox="1">
            <a:spLocks noChangeArrowheads="1"/>
          </p:cNvSpPr>
          <p:nvPr/>
        </p:nvSpPr>
        <p:spPr bwMode="auto">
          <a:xfrm>
            <a:off x="1169460" y="1597270"/>
            <a:ext cx="7481499" cy="338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22" tIns="45711" rIns="91422" bIns="45711">
            <a:spAutoFit/>
          </a:bodyPr>
          <a:lstStyle>
            <a:lvl1pPr defTabSz="727075">
              <a:defRPr sz="2400">
                <a:solidFill>
                  <a:schemeClr val="tx1"/>
                </a:solidFill>
                <a:latin typeface="Times" charset="0"/>
                <a:ea typeface="ＭＳ Ｐゴシック" charset="0"/>
              </a:defRPr>
            </a:lvl1pPr>
            <a:lvl2pPr marL="363538" defTabSz="727075">
              <a:defRPr sz="2400">
                <a:solidFill>
                  <a:schemeClr val="tx1"/>
                </a:solidFill>
                <a:latin typeface="Times" charset="0"/>
                <a:ea typeface="ＭＳ Ｐゴシック" charset="0"/>
              </a:defRPr>
            </a:lvl2pPr>
            <a:lvl3pPr marL="727075" defTabSz="727075">
              <a:defRPr sz="2400">
                <a:solidFill>
                  <a:schemeClr val="tx1"/>
                </a:solidFill>
                <a:latin typeface="Times" charset="0"/>
                <a:ea typeface="ＭＳ Ｐゴシック" charset="0"/>
              </a:defRPr>
            </a:lvl3pPr>
            <a:lvl4pPr marL="1090613" defTabSz="727075">
              <a:defRPr sz="2400">
                <a:solidFill>
                  <a:schemeClr val="tx1"/>
                </a:solidFill>
                <a:latin typeface="Times" charset="0"/>
                <a:ea typeface="ＭＳ Ｐゴシック" charset="0"/>
              </a:defRPr>
            </a:lvl4pPr>
            <a:lvl5pPr marL="1454150" defTabSz="727075">
              <a:defRPr sz="2400">
                <a:solidFill>
                  <a:schemeClr val="tx1"/>
                </a:solidFill>
                <a:latin typeface="Times" charset="0"/>
                <a:ea typeface="ＭＳ Ｐゴシック" charset="0"/>
              </a:defRPr>
            </a:lvl5pPr>
            <a:lvl6pPr marL="1911350" defTabSz="727075" eaLnBrk="0" fontAlgn="base" hangingPunct="0">
              <a:spcBef>
                <a:spcPct val="0"/>
              </a:spcBef>
              <a:spcAft>
                <a:spcPct val="0"/>
              </a:spcAft>
              <a:defRPr sz="2400">
                <a:solidFill>
                  <a:schemeClr val="tx1"/>
                </a:solidFill>
                <a:latin typeface="Times" charset="0"/>
                <a:ea typeface="ＭＳ Ｐゴシック" charset="0"/>
              </a:defRPr>
            </a:lvl6pPr>
            <a:lvl7pPr marL="2368550" defTabSz="727075" eaLnBrk="0" fontAlgn="base" hangingPunct="0">
              <a:spcBef>
                <a:spcPct val="0"/>
              </a:spcBef>
              <a:spcAft>
                <a:spcPct val="0"/>
              </a:spcAft>
              <a:defRPr sz="2400">
                <a:solidFill>
                  <a:schemeClr val="tx1"/>
                </a:solidFill>
                <a:latin typeface="Times" charset="0"/>
                <a:ea typeface="ＭＳ Ｐゴシック" charset="0"/>
              </a:defRPr>
            </a:lvl7pPr>
            <a:lvl8pPr marL="2825750" defTabSz="727075" eaLnBrk="0" fontAlgn="base" hangingPunct="0">
              <a:spcBef>
                <a:spcPct val="0"/>
              </a:spcBef>
              <a:spcAft>
                <a:spcPct val="0"/>
              </a:spcAft>
              <a:defRPr sz="2400">
                <a:solidFill>
                  <a:schemeClr val="tx1"/>
                </a:solidFill>
                <a:latin typeface="Times" charset="0"/>
                <a:ea typeface="ＭＳ Ｐゴシック" charset="0"/>
              </a:defRPr>
            </a:lvl8pPr>
            <a:lvl9pPr marL="3282950" defTabSz="727075" eaLnBrk="0" fontAlgn="base" hangingPunct="0">
              <a:spcBef>
                <a:spcPct val="0"/>
              </a:spcBef>
              <a:spcAft>
                <a:spcPct val="0"/>
              </a:spcAft>
              <a:defRPr sz="2400">
                <a:solidFill>
                  <a:schemeClr val="tx1"/>
                </a:solidFill>
                <a:latin typeface="Times" charset="0"/>
                <a:ea typeface="ＭＳ Ｐゴシック" charset="0"/>
              </a:defRPr>
            </a:lvl9pPr>
          </a:lstStyle>
          <a:p>
            <a:r>
              <a:rPr lang="en-US" sz="1600">
                <a:latin typeface="Tekton" charset="0"/>
                <a:cs typeface="ＭＳ Ｐゴシック" charset="0"/>
              </a:rPr>
              <a:t>How do effects of  useful products cause problems for the ozone layer and for humans ?</a:t>
            </a:r>
          </a:p>
        </p:txBody>
      </p:sp>
      <p:sp>
        <p:nvSpPr>
          <p:cNvPr id="9281" name="Rectangle 65"/>
          <p:cNvSpPr>
            <a:spLocks noChangeArrowheads="1"/>
          </p:cNvSpPr>
          <p:nvPr/>
        </p:nvSpPr>
        <p:spPr bwMode="auto">
          <a:xfrm>
            <a:off x="1248834" y="2064362"/>
            <a:ext cx="2296583" cy="83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2" tIns="45711" rIns="91422" bIns="45711">
            <a:spAutoFit/>
          </a:bodyPr>
          <a:lstStyle/>
          <a:p>
            <a:pPr defTabSz="820868"/>
            <a:r>
              <a:rPr lang="en-US" sz="1600">
                <a:latin typeface="Tekton" charset="0"/>
                <a:cs typeface="ＭＳ Ｐゴシック" charset="0"/>
              </a:rPr>
              <a:t>               Environment   =</a:t>
            </a:r>
          </a:p>
          <a:p>
            <a:pPr defTabSz="820868"/>
            <a:r>
              <a:rPr lang="en-US" sz="1600">
                <a:latin typeface="Tekton" charset="0"/>
                <a:cs typeface="ＭＳ Ｐゴシック" charset="0"/>
              </a:rPr>
              <a:t>               Ozone layer    =</a:t>
            </a:r>
          </a:p>
          <a:p>
            <a:pPr defTabSz="820868"/>
            <a:r>
              <a:rPr lang="en-US" sz="1600">
                <a:latin typeface="Tekton" charset="0"/>
                <a:cs typeface="ＭＳ Ｐゴシック" charset="0"/>
              </a:rPr>
              <a:t>Ultraviolet (UV)  rays</a:t>
            </a:r>
            <a:r>
              <a:rPr lang="en-US" sz="1400">
                <a:latin typeface="Tekton" charset="0"/>
                <a:cs typeface="ＭＳ Ｐゴシック" charset="0"/>
              </a:rPr>
              <a:t>    = </a:t>
            </a:r>
          </a:p>
        </p:txBody>
      </p:sp>
      <p:sp>
        <p:nvSpPr>
          <p:cNvPr id="9282" name="Rectangle 66"/>
          <p:cNvSpPr>
            <a:spLocks noChangeArrowheads="1"/>
          </p:cNvSpPr>
          <p:nvPr/>
        </p:nvSpPr>
        <p:spPr bwMode="auto">
          <a:xfrm>
            <a:off x="3511903" y="2080847"/>
            <a:ext cx="5171722" cy="831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2" tIns="45711" rIns="91422" bIns="45711">
            <a:spAutoFit/>
          </a:bodyPr>
          <a:lstStyle/>
          <a:p>
            <a:pPr defTabSz="820868"/>
            <a:r>
              <a:rPr lang="en-US" sz="1600">
                <a:latin typeface="Tekton" charset="0"/>
                <a:cs typeface="ＭＳ Ｐゴシック" charset="0"/>
              </a:rPr>
              <a:t>All the things surrounding us - air, land, water, living things</a:t>
            </a:r>
          </a:p>
          <a:p>
            <a:pPr defTabSz="820868"/>
            <a:r>
              <a:rPr lang="en-US" sz="1600">
                <a:latin typeface="Tekton" charset="0"/>
                <a:cs typeface="ＭＳ Ｐゴシック" charset="0"/>
              </a:rPr>
              <a:t>Invisible layer of gas that shields us from ultraviolet rays </a:t>
            </a:r>
          </a:p>
          <a:p>
            <a:pPr defTabSz="820868"/>
            <a:r>
              <a:rPr lang="en-US" sz="1600">
                <a:latin typeface="Tekton" charset="0"/>
                <a:cs typeface="ＭＳ Ｐゴシック" charset="0"/>
              </a:rPr>
              <a:t>harmful  rays from the sun.</a:t>
            </a:r>
          </a:p>
        </p:txBody>
      </p:sp>
      <p:sp>
        <p:nvSpPr>
          <p:cNvPr id="9283" name="Rectangle 67"/>
          <p:cNvSpPr>
            <a:spLocks noChangeArrowheads="1"/>
          </p:cNvSpPr>
          <p:nvPr/>
        </p:nvSpPr>
        <p:spPr bwMode="auto">
          <a:xfrm>
            <a:off x="578556" y="3104785"/>
            <a:ext cx="2933348" cy="1092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2" tIns="45711" rIns="91422" bIns="45711">
            <a:spAutoFit/>
          </a:bodyPr>
          <a:lstStyle/>
          <a:p>
            <a:pPr defTabSz="820868">
              <a:lnSpc>
                <a:spcPct val="90000"/>
              </a:lnSpc>
            </a:pPr>
            <a:r>
              <a:rPr lang="en-US" sz="1200">
                <a:latin typeface="Tekton" charset="0"/>
                <a:cs typeface="ＭＳ Ｐゴシック" charset="0"/>
              </a:rPr>
              <a:t>What happens to the ozone layer?</a:t>
            </a:r>
          </a:p>
          <a:p>
            <a:pPr defTabSz="820868">
              <a:lnSpc>
                <a:spcPct val="90000"/>
              </a:lnSpc>
            </a:pPr>
            <a:r>
              <a:rPr lang="en-US" sz="1200">
                <a:latin typeface="Tekton" charset="0"/>
                <a:cs typeface="ＭＳ Ｐゴシック" charset="0"/>
              </a:rPr>
              <a:t>How do products cause problems?</a:t>
            </a:r>
          </a:p>
          <a:p>
            <a:pPr defTabSz="820868">
              <a:lnSpc>
                <a:spcPct val="90000"/>
              </a:lnSpc>
            </a:pPr>
            <a:r>
              <a:rPr lang="en-US" sz="1200">
                <a:latin typeface="Tekton" charset="0"/>
                <a:cs typeface="ＭＳ Ｐゴシック" charset="0"/>
              </a:rPr>
              <a:t>What happens when chemicals are       released?</a:t>
            </a:r>
          </a:p>
          <a:p>
            <a:pPr defTabSz="820868">
              <a:lnSpc>
                <a:spcPct val="90000"/>
              </a:lnSpc>
            </a:pPr>
            <a:r>
              <a:rPr lang="en-US" sz="1200">
                <a:latin typeface="Tekton" charset="0"/>
                <a:cs typeface="ＭＳ Ｐゴシック" charset="0"/>
              </a:rPr>
              <a:t>Why is it a problem if  ozone is not formed?</a:t>
            </a:r>
          </a:p>
          <a:p>
            <a:pPr defTabSz="820868">
              <a:lnSpc>
                <a:spcPct val="90000"/>
              </a:lnSpc>
            </a:pPr>
            <a:r>
              <a:rPr lang="en-US" sz="1200">
                <a:latin typeface="Tekton" charset="0"/>
                <a:cs typeface="ＭＳ Ｐゴシック" charset="0"/>
              </a:rPr>
              <a:t>What do UV rays of the sun cause?</a:t>
            </a:r>
          </a:p>
        </p:txBody>
      </p:sp>
      <p:sp>
        <p:nvSpPr>
          <p:cNvPr id="9284" name="Rectangle 68"/>
          <p:cNvSpPr>
            <a:spLocks noChangeArrowheads="1"/>
          </p:cNvSpPr>
          <p:nvPr/>
        </p:nvSpPr>
        <p:spPr bwMode="auto">
          <a:xfrm>
            <a:off x="3439584" y="3042505"/>
            <a:ext cx="5704417" cy="120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2" tIns="45711" rIns="91422" bIns="45711">
            <a:spAutoFit/>
          </a:bodyPr>
          <a:lstStyle/>
          <a:p>
            <a:pPr defTabSz="820868"/>
            <a:r>
              <a:rPr lang="en-US" sz="1200">
                <a:latin typeface="Tekton" charset="0"/>
                <a:cs typeface="ＭＳ Ｐゴシック" charset="0"/>
              </a:rPr>
              <a:t>The ozone layer is being hurt by household products we use on earth.</a:t>
            </a:r>
          </a:p>
          <a:p>
            <a:pPr defTabSz="820868"/>
            <a:r>
              <a:rPr lang="en-US" sz="1200">
                <a:latin typeface="Tekton" charset="0"/>
                <a:cs typeface="ＭＳ Ｐゴシック" charset="0"/>
              </a:rPr>
              <a:t>Products like hair spray contain chemicals that are released into the air.</a:t>
            </a:r>
          </a:p>
          <a:p>
            <a:pPr defTabSz="820868"/>
            <a:r>
              <a:rPr lang="en-US" sz="1200">
                <a:latin typeface="Tekton" charset="0"/>
                <a:cs typeface="ＭＳ Ｐゴシック" charset="0"/>
              </a:rPr>
              <a:t>When chemicals like chlorine  are released into they air, they keep ozone from</a:t>
            </a:r>
          </a:p>
          <a:p>
            <a:pPr defTabSz="820868"/>
            <a:r>
              <a:rPr lang="en-US" sz="1200">
                <a:latin typeface="Tekton" charset="0"/>
                <a:cs typeface="ＭＳ Ｐゴシック" charset="0"/>
              </a:rPr>
              <a:t>            being formed in the stratosphere.</a:t>
            </a:r>
          </a:p>
          <a:p>
            <a:pPr defTabSz="820868"/>
            <a:r>
              <a:rPr lang="en-US" sz="1200">
                <a:latin typeface="Tekton" charset="0"/>
                <a:cs typeface="ＭＳ Ｐゴシック" charset="0"/>
              </a:rPr>
              <a:t>This is a problem because ozone protects us from UV rays of the sun.</a:t>
            </a:r>
          </a:p>
          <a:p>
            <a:pPr defTabSz="820868"/>
            <a:r>
              <a:rPr lang="en-US" sz="1200">
                <a:latin typeface="Tekton" charset="0"/>
                <a:cs typeface="ＭＳ Ｐゴシック" charset="0"/>
              </a:rPr>
              <a:t>UV  rays cause skin cancer and disrupt weather and crop production.</a:t>
            </a:r>
            <a:endParaRPr lang="en-US" sz="1100">
              <a:latin typeface="Tekton" charset="0"/>
              <a:cs typeface="ＭＳ Ｐゴシック" charset="0"/>
            </a:endParaRPr>
          </a:p>
        </p:txBody>
      </p:sp>
      <p:sp>
        <p:nvSpPr>
          <p:cNvPr id="9285" name="Rectangle 69"/>
          <p:cNvSpPr>
            <a:spLocks noChangeArrowheads="1"/>
          </p:cNvSpPr>
          <p:nvPr/>
        </p:nvSpPr>
        <p:spPr bwMode="auto">
          <a:xfrm>
            <a:off x="4804834" y="5429250"/>
            <a:ext cx="3871737" cy="941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22" tIns="45711" rIns="91422" bIns="45711">
            <a:spAutoFit/>
          </a:bodyPr>
          <a:lstStyle/>
          <a:p>
            <a:pPr defTabSz="820868"/>
            <a:r>
              <a:rPr lang="en-US">
                <a:latin typeface="Tekton" charset="0"/>
                <a:cs typeface="ＭＳ Ｐゴシック" charset="0"/>
              </a:rPr>
              <a:t>How can an individual who thinks there is a problem with ozone respond at home?</a:t>
            </a:r>
          </a:p>
        </p:txBody>
      </p:sp>
      <p:sp>
        <p:nvSpPr>
          <p:cNvPr id="9286" name="Text Box 70"/>
          <p:cNvSpPr txBox="1">
            <a:spLocks noChangeArrowheads="1"/>
          </p:cNvSpPr>
          <p:nvPr/>
        </p:nvSpPr>
        <p:spPr bwMode="auto">
          <a:xfrm>
            <a:off x="6856236" y="1153991"/>
            <a:ext cx="1086556" cy="225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2" tIns="41026" rIns="82052" bIns="41026">
            <a:spAutoFit/>
          </a:bodyPr>
          <a:lstStyle>
            <a:lvl1pPr defTabSz="727075">
              <a:defRPr sz="2400">
                <a:solidFill>
                  <a:schemeClr val="tx1"/>
                </a:solidFill>
                <a:latin typeface="Times" charset="0"/>
                <a:ea typeface="ＭＳ Ｐゴシック" charset="0"/>
              </a:defRPr>
            </a:lvl1pPr>
            <a:lvl2pPr marL="363538" defTabSz="727075">
              <a:defRPr sz="2400">
                <a:solidFill>
                  <a:schemeClr val="tx1"/>
                </a:solidFill>
                <a:latin typeface="Times" charset="0"/>
                <a:ea typeface="ＭＳ Ｐゴシック" charset="0"/>
              </a:defRPr>
            </a:lvl2pPr>
            <a:lvl3pPr marL="727075" defTabSz="727075">
              <a:defRPr sz="2400">
                <a:solidFill>
                  <a:schemeClr val="tx1"/>
                </a:solidFill>
                <a:latin typeface="Times" charset="0"/>
                <a:ea typeface="ＭＳ Ｐゴシック" charset="0"/>
              </a:defRPr>
            </a:lvl3pPr>
            <a:lvl4pPr marL="1090613" defTabSz="727075">
              <a:defRPr sz="2400">
                <a:solidFill>
                  <a:schemeClr val="tx1"/>
                </a:solidFill>
                <a:latin typeface="Times" charset="0"/>
                <a:ea typeface="ＭＳ Ｐゴシック" charset="0"/>
              </a:defRPr>
            </a:lvl4pPr>
            <a:lvl5pPr marL="1454150" defTabSz="727075">
              <a:defRPr sz="2400">
                <a:solidFill>
                  <a:schemeClr val="tx1"/>
                </a:solidFill>
                <a:latin typeface="Times" charset="0"/>
                <a:ea typeface="ＭＳ Ｐゴシック" charset="0"/>
              </a:defRPr>
            </a:lvl5pPr>
            <a:lvl6pPr marL="1911350" defTabSz="727075" eaLnBrk="0" fontAlgn="base" hangingPunct="0">
              <a:spcBef>
                <a:spcPct val="0"/>
              </a:spcBef>
              <a:spcAft>
                <a:spcPct val="0"/>
              </a:spcAft>
              <a:defRPr sz="2400">
                <a:solidFill>
                  <a:schemeClr val="tx1"/>
                </a:solidFill>
                <a:latin typeface="Times" charset="0"/>
                <a:ea typeface="ＭＳ Ｐゴシック" charset="0"/>
              </a:defRPr>
            </a:lvl6pPr>
            <a:lvl7pPr marL="2368550" defTabSz="727075" eaLnBrk="0" fontAlgn="base" hangingPunct="0">
              <a:spcBef>
                <a:spcPct val="0"/>
              </a:spcBef>
              <a:spcAft>
                <a:spcPct val="0"/>
              </a:spcAft>
              <a:defRPr sz="2400">
                <a:solidFill>
                  <a:schemeClr val="tx1"/>
                </a:solidFill>
                <a:latin typeface="Times" charset="0"/>
                <a:ea typeface="ＭＳ Ｐゴシック" charset="0"/>
              </a:defRPr>
            </a:lvl7pPr>
            <a:lvl8pPr marL="2825750" defTabSz="727075" eaLnBrk="0" fontAlgn="base" hangingPunct="0">
              <a:spcBef>
                <a:spcPct val="0"/>
              </a:spcBef>
              <a:spcAft>
                <a:spcPct val="0"/>
              </a:spcAft>
              <a:defRPr sz="2400">
                <a:solidFill>
                  <a:schemeClr val="tx1"/>
                </a:solidFill>
                <a:latin typeface="Times" charset="0"/>
                <a:ea typeface="ＭＳ Ｐゴシック" charset="0"/>
              </a:defRPr>
            </a:lvl8pPr>
            <a:lvl9pPr marL="3282950" defTabSz="727075" eaLnBrk="0" fontAlgn="base" hangingPunct="0">
              <a:spcBef>
                <a:spcPct val="0"/>
              </a:spcBef>
              <a:spcAft>
                <a:spcPct val="0"/>
              </a:spcAft>
              <a:defRPr sz="2400">
                <a:solidFill>
                  <a:schemeClr val="tx1"/>
                </a:solidFill>
                <a:latin typeface="Times" charset="0"/>
                <a:ea typeface="ＭＳ Ｐゴシック" charset="0"/>
              </a:defRPr>
            </a:lvl9pPr>
          </a:lstStyle>
          <a:p>
            <a:r>
              <a:rPr lang="en-US" sz="900">
                <a:latin typeface="Tekton" charset="0"/>
                <a:cs typeface="ＭＳ Ｐゴシック" charset="0"/>
              </a:rPr>
              <a:t>1-25-06</a:t>
            </a:r>
            <a:endParaRPr lang="en-US" sz="1600">
              <a:latin typeface="Tekton" charset="0"/>
              <a:cs typeface="ＭＳ Ｐゴシック" charset="0"/>
            </a:endParaRPr>
          </a:p>
        </p:txBody>
      </p:sp>
      <p:sp>
        <p:nvSpPr>
          <p:cNvPr id="9287" name="Text Box 71"/>
          <p:cNvSpPr txBox="1">
            <a:spLocks noChangeArrowheads="1"/>
          </p:cNvSpPr>
          <p:nvPr/>
        </p:nvSpPr>
        <p:spPr bwMode="auto">
          <a:xfrm>
            <a:off x="1922640" y="820615"/>
            <a:ext cx="1393472" cy="26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2" tIns="41026" rIns="82052" bIns="41026">
            <a:spAutoFit/>
          </a:bodyPr>
          <a:lstStyle>
            <a:lvl1pPr defTabSz="727075">
              <a:defRPr sz="2400">
                <a:solidFill>
                  <a:schemeClr val="tx1"/>
                </a:solidFill>
                <a:latin typeface="Times" charset="0"/>
                <a:ea typeface="ＭＳ Ｐゴシック" charset="0"/>
              </a:defRPr>
            </a:lvl1pPr>
            <a:lvl2pPr marL="363538" defTabSz="727075">
              <a:defRPr sz="2400">
                <a:solidFill>
                  <a:schemeClr val="tx1"/>
                </a:solidFill>
                <a:latin typeface="Times" charset="0"/>
                <a:ea typeface="ＭＳ Ｐゴシック" charset="0"/>
              </a:defRPr>
            </a:lvl2pPr>
            <a:lvl3pPr marL="727075" defTabSz="727075">
              <a:defRPr sz="2400">
                <a:solidFill>
                  <a:schemeClr val="tx1"/>
                </a:solidFill>
                <a:latin typeface="Times" charset="0"/>
                <a:ea typeface="ＭＳ Ｐゴシック" charset="0"/>
              </a:defRPr>
            </a:lvl3pPr>
            <a:lvl4pPr marL="1090613" defTabSz="727075">
              <a:defRPr sz="2400">
                <a:solidFill>
                  <a:schemeClr val="tx1"/>
                </a:solidFill>
                <a:latin typeface="Times" charset="0"/>
                <a:ea typeface="ＭＳ Ｐゴシック" charset="0"/>
              </a:defRPr>
            </a:lvl4pPr>
            <a:lvl5pPr marL="1454150" defTabSz="727075">
              <a:defRPr sz="2400">
                <a:solidFill>
                  <a:schemeClr val="tx1"/>
                </a:solidFill>
                <a:latin typeface="Times" charset="0"/>
                <a:ea typeface="ＭＳ Ｐゴシック" charset="0"/>
              </a:defRPr>
            </a:lvl5pPr>
            <a:lvl6pPr marL="1911350" defTabSz="727075" eaLnBrk="0" fontAlgn="base" hangingPunct="0">
              <a:spcBef>
                <a:spcPct val="0"/>
              </a:spcBef>
              <a:spcAft>
                <a:spcPct val="0"/>
              </a:spcAft>
              <a:defRPr sz="2400">
                <a:solidFill>
                  <a:schemeClr val="tx1"/>
                </a:solidFill>
                <a:latin typeface="Times" charset="0"/>
                <a:ea typeface="ＭＳ Ｐゴシック" charset="0"/>
              </a:defRPr>
            </a:lvl6pPr>
            <a:lvl7pPr marL="2368550" defTabSz="727075" eaLnBrk="0" fontAlgn="base" hangingPunct="0">
              <a:spcBef>
                <a:spcPct val="0"/>
              </a:spcBef>
              <a:spcAft>
                <a:spcPct val="0"/>
              </a:spcAft>
              <a:defRPr sz="2400">
                <a:solidFill>
                  <a:schemeClr val="tx1"/>
                </a:solidFill>
                <a:latin typeface="Times" charset="0"/>
                <a:ea typeface="ＭＳ Ｐゴシック" charset="0"/>
              </a:defRPr>
            </a:lvl7pPr>
            <a:lvl8pPr marL="2825750" defTabSz="727075" eaLnBrk="0" fontAlgn="base" hangingPunct="0">
              <a:spcBef>
                <a:spcPct val="0"/>
              </a:spcBef>
              <a:spcAft>
                <a:spcPct val="0"/>
              </a:spcAft>
              <a:defRPr sz="2400">
                <a:solidFill>
                  <a:schemeClr val="tx1"/>
                </a:solidFill>
                <a:latin typeface="Times" charset="0"/>
                <a:ea typeface="ＭＳ Ｐゴシック" charset="0"/>
              </a:defRPr>
            </a:lvl8pPr>
            <a:lvl9pPr marL="3282950" defTabSz="727075" eaLnBrk="0" fontAlgn="base" hangingPunct="0">
              <a:spcBef>
                <a:spcPct val="0"/>
              </a:spcBef>
              <a:spcAft>
                <a:spcPct val="0"/>
              </a:spcAft>
              <a:defRPr sz="2400">
                <a:solidFill>
                  <a:schemeClr val="tx1"/>
                </a:solidFill>
                <a:latin typeface="Times" charset="0"/>
                <a:ea typeface="ＭＳ Ｐゴシック" charset="0"/>
              </a:defRPr>
            </a:lvl9pPr>
          </a:lstStyle>
          <a:p>
            <a:r>
              <a:rPr lang="en-US" sz="1200">
                <a:latin typeface="Tekton" charset="0"/>
                <a:cs typeface="ＭＳ Ｐゴシック" charset="0"/>
              </a:rPr>
              <a:t>Our Environment</a:t>
            </a:r>
            <a:endParaRPr lang="en-US" sz="1600">
              <a:latin typeface="Tekton" charset="0"/>
              <a:cs typeface="ＭＳ Ｐゴシック" charset="0"/>
            </a:endParaRPr>
          </a:p>
        </p:txBody>
      </p:sp>
      <p:sp>
        <p:nvSpPr>
          <p:cNvPr id="9288" name="Text Box 72"/>
          <p:cNvSpPr txBox="1">
            <a:spLocks noChangeArrowheads="1"/>
          </p:cNvSpPr>
          <p:nvPr/>
        </p:nvSpPr>
        <p:spPr bwMode="auto">
          <a:xfrm>
            <a:off x="2811639" y="1137506"/>
            <a:ext cx="261056" cy="225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2" tIns="41026" rIns="82052" bIns="41026">
            <a:spAutoFit/>
          </a:bodyPr>
          <a:lstStyle>
            <a:lvl1pPr defTabSz="727075">
              <a:defRPr sz="2400">
                <a:solidFill>
                  <a:schemeClr val="tx1"/>
                </a:solidFill>
                <a:latin typeface="Times" charset="0"/>
                <a:ea typeface="ＭＳ Ｐゴシック" charset="0"/>
              </a:defRPr>
            </a:lvl1pPr>
            <a:lvl2pPr marL="363538" defTabSz="727075">
              <a:defRPr sz="2400">
                <a:solidFill>
                  <a:schemeClr val="tx1"/>
                </a:solidFill>
                <a:latin typeface="Times" charset="0"/>
                <a:ea typeface="ＭＳ Ｐゴシック" charset="0"/>
              </a:defRPr>
            </a:lvl2pPr>
            <a:lvl3pPr marL="727075" defTabSz="727075">
              <a:defRPr sz="2400">
                <a:solidFill>
                  <a:schemeClr val="tx1"/>
                </a:solidFill>
                <a:latin typeface="Times" charset="0"/>
                <a:ea typeface="ＭＳ Ｐゴシック" charset="0"/>
              </a:defRPr>
            </a:lvl3pPr>
            <a:lvl4pPr marL="1090613" defTabSz="727075">
              <a:defRPr sz="2400">
                <a:solidFill>
                  <a:schemeClr val="tx1"/>
                </a:solidFill>
                <a:latin typeface="Times" charset="0"/>
                <a:ea typeface="ＭＳ Ｐゴシック" charset="0"/>
              </a:defRPr>
            </a:lvl4pPr>
            <a:lvl5pPr marL="1454150" defTabSz="727075">
              <a:defRPr sz="2400">
                <a:solidFill>
                  <a:schemeClr val="tx1"/>
                </a:solidFill>
                <a:latin typeface="Times" charset="0"/>
                <a:ea typeface="ＭＳ Ｐゴシック" charset="0"/>
              </a:defRPr>
            </a:lvl5pPr>
            <a:lvl6pPr marL="1911350" defTabSz="727075" eaLnBrk="0" fontAlgn="base" hangingPunct="0">
              <a:spcBef>
                <a:spcPct val="0"/>
              </a:spcBef>
              <a:spcAft>
                <a:spcPct val="0"/>
              </a:spcAft>
              <a:defRPr sz="2400">
                <a:solidFill>
                  <a:schemeClr val="tx1"/>
                </a:solidFill>
                <a:latin typeface="Times" charset="0"/>
                <a:ea typeface="ＭＳ Ｐゴシック" charset="0"/>
              </a:defRPr>
            </a:lvl6pPr>
            <a:lvl7pPr marL="2368550" defTabSz="727075" eaLnBrk="0" fontAlgn="base" hangingPunct="0">
              <a:spcBef>
                <a:spcPct val="0"/>
              </a:spcBef>
              <a:spcAft>
                <a:spcPct val="0"/>
              </a:spcAft>
              <a:defRPr sz="2400">
                <a:solidFill>
                  <a:schemeClr val="tx1"/>
                </a:solidFill>
                <a:latin typeface="Times" charset="0"/>
                <a:ea typeface="ＭＳ Ｐゴシック" charset="0"/>
              </a:defRPr>
            </a:lvl7pPr>
            <a:lvl8pPr marL="2825750" defTabSz="727075" eaLnBrk="0" fontAlgn="base" hangingPunct="0">
              <a:spcBef>
                <a:spcPct val="0"/>
              </a:spcBef>
              <a:spcAft>
                <a:spcPct val="0"/>
              </a:spcAft>
              <a:defRPr sz="2400">
                <a:solidFill>
                  <a:schemeClr val="tx1"/>
                </a:solidFill>
                <a:latin typeface="Times" charset="0"/>
                <a:ea typeface="ＭＳ Ｐゴシック" charset="0"/>
              </a:defRPr>
            </a:lvl8pPr>
            <a:lvl9pPr marL="3282950" defTabSz="727075" eaLnBrk="0" fontAlgn="base" hangingPunct="0">
              <a:spcBef>
                <a:spcPct val="0"/>
              </a:spcBef>
              <a:spcAft>
                <a:spcPct val="0"/>
              </a:spcAft>
              <a:defRPr sz="2400">
                <a:solidFill>
                  <a:schemeClr val="tx1"/>
                </a:solidFill>
                <a:latin typeface="Times" charset="0"/>
                <a:ea typeface="ＭＳ Ｐゴシック" charset="0"/>
              </a:defRPr>
            </a:lvl9pPr>
          </a:lstStyle>
          <a:p>
            <a:r>
              <a:rPr lang="en-US" sz="900">
                <a:latin typeface="Tekton" charset="0"/>
                <a:cs typeface="ＭＳ Ｐゴシック" charset="0"/>
              </a:rPr>
              <a:t>4</a:t>
            </a:r>
          </a:p>
        </p:txBody>
      </p:sp>
      <p:sp>
        <p:nvSpPr>
          <p:cNvPr id="9289" name="Rectangle 73"/>
          <p:cNvSpPr>
            <a:spLocks noChangeArrowheads="1"/>
          </p:cNvSpPr>
          <p:nvPr/>
        </p:nvSpPr>
        <p:spPr bwMode="auto">
          <a:xfrm>
            <a:off x="911932" y="5482371"/>
            <a:ext cx="3827639" cy="8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2" tIns="41026" rIns="82052" bIns="41026">
            <a:spAutoFit/>
          </a:bodyPr>
          <a:lstStyle/>
          <a:p>
            <a:pPr defTabSz="820868"/>
            <a:r>
              <a:rPr lang="en-US">
                <a:latin typeface="Tekton" charset="0"/>
                <a:cs typeface="ＭＳ Ｐゴシック" charset="0"/>
              </a:rPr>
              <a:t>How can we explore the effects of chemicals for</a:t>
            </a:r>
            <a:r>
              <a:rPr lang="en-US" sz="2000">
                <a:latin typeface="Tekton" charset="0"/>
                <a:cs typeface="ＭＳ Ｐゴシック" charset="0"/>
              </a:rPr>
              <a:t> ourselves?</a:t>
            </a:r>
            <a:endParaRPr lang="en-US" sz="1100">
              <a:latin typeface="Tekton" charset="0"/>
              <a:cs typeface="ＭＳ Ｐゴシック" charset="0"/>
            </a:endParaRPr>
          </a:p>
          <a:p>
            <a:pPr defTabSz="820868"/>
            <a:endParaRPr lang="en-US" sz="1200">
              <a:latin typeface="Tekton" charset="0"/>
              <a:cs typeface="ＭＳ Ｐゴシック" charset="0"/>
            </a:endParaRPr>
          </a:p>
        </p:txBody>
      </p:sp>
      <p:sp>
        <p:nvSpPr>
          <p:cNvPr id="9290" name="Rectangle 74"/>
          <p:cNvSpPr>
            <a:spLocks noChangeArrowheads="1"/>
          </p:cNvSpPr>
          <p:nvPr/>
        </p:nvSpPr>
        <p:spPr bwMode="auto">
          <a:xfrm>
            <a:off x="848432" y="4612299"/>
            <a:ext cx="7452430" cy="648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2" tIns="41026" rIns="82052" bIns="41026">
            <a:spAutoFit/>
          </a:bodyPr>
          <a:lstStyle/>
          <a:p>
            <a:pPr defTabSz="820868"/>
            <a:r>
              <a:rPr lang="en-US">
                <a:latin typeface="Tekton" charset="0"/>
                <a:cs typeface="ＭＳ Ｐゴシック" charset="0"/>
              </a:rPr>
              <a:t>Useful products that contain chemicals can disrupt the formation of ozone with bad effects on living things, the  weather and crops.</a:t>
            </a:r>
          </a:p>
        </p:txBody>
      </p:sp>
      <p:sp>
        <p:nvSpPr>
          <p:cNvPr id="9292" name="Rectangle 76"/>
          <p:cNvSpPr>
            <a:spLocks noChangeArrowheads="1"/>
          </p:cNvSpPr>
          <p:nvPr/>
        </p:nvSpPr>
        <p:spPr bwMode="auto">
          <a:xfrm>
            <a:off x="650876" y="4496900"/>
            <a:ext cx="7780513" cy="688731"/>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297" name="Freeform 81"/>
          <p:cNvSpPr>
            <a:spLocks/>
          </p:cNvSpPr>
          <p:nvPr/>
        </p:nvSpPr>
        <p:spPr bwMode="auto">
          <a:xfrm>
            <a:off x="599723" y="494567"/>
            <a:ext cx="485070" cy="1166813"/>
          </a:xfrm>
          <a:custGeom>
            <a:avLst/>
            <a:gdLst>
              <a:gd name="T0" fmla="*/ 426 w 426"/>
              <a:gd name="T1" fmla="*/ 0 h 1885"/>
              <a:gd name="T2" fmla="*/ 0 w 426"/>
              <a:gd name="T3" fmla="*/ 0 h 1885"/>
              <a:gd name="T4" fmla="*/ 0 w 426"/>
              <a:gd name="T5" fmla="*/ 1885 h 1885"/>
              <a:gd name="T6" fmla="*/ 129 w 426"/>
              <a:gd name="T7" fmla="*/ 1885 h 1885"/>
            </a:gdLst>
            <a:ahLst/>
            <a:cxnLst>
              <a:cxn ang="0">
                <a:pos x="T0" y="T1"/>
              </a:cxn>
              <a:cxn ang="0">
                <a:pos x="T2" y="T3"/>
              </a:cxn>
              <a:cxn ang="0">
                <a:pos x="T4" y="T5"/>
              </a:cxn>
              <a:cxn ang="0">
                <a:pos x="T6" y="T7"/>
              </a:cxn>
            </a:cxnLst>
            <a:rect l="0" t="0" r="r" b="b"/>
            <a:pathLst>
              <a:path w="426" h="1885">
                <a:moveTo>
                  <a:pt x="426" y="0"/>
                </a:moveTo>
                <a:lnTo>
                  <a:pt x="0" y="0"/>
                </a:lnTo>
                <a:lnTo>
                  <a:pt x="0" y="1885"/>
                </a:lnTo>
                <a:lnTo>
                  <a:pt x="129" y="1885"/>
                </a:lnTo>
              </a:path>
            </a:pathLst>
          </a:custGeom>
          <a:noFill/>
          <a:ln w="38100" cmpd="sng">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299" name="Oval 83"/>
          <p:cNvSpPr>
            <a:spLocks noChangeArrowheads="1"/>
          </p:cNvSpPr>
          <p:nvPr/>
        </p:nvSpPr>
        <p:spPr bwMode="auto">
          <a:xfrm>
            <a:off x="3855861" y="0"/>
            <a:ext cx="2391833" cy="644769"/>
          </a:xfrm>
          <a:prstGeom prst="ellipse">
            <a:avLst/>
          </a:prstGeom>
          <a:solidFill>
            <a:srgbClr val="DFDFDF"/>
          </a:solidFill>
          <a:ln w="50800">
            <a:solidFill>
              <a:srgbClr val="B70202"/>
            </a:solidFill>
            <a:round/>
            <a:headEnd/>
            <a:tailEnd/>
          </a:ln>
        </p:spPr>
        <p:txBody>
          <a:bodyPr wrap="none" lIns="103236" tIns="51618" rIns="103236" bIns="51618" anchor="ctr"/>
          <a:lstStyle/>
          <a:p>
            <a:endParaRPr lang="en-US"/>
          </a:p>
        </p:txBody>
      </p:sp>
      <p:sp>
        <p:nvSpPr>
          <p:cNvPr id="9304" name="Freeform 88"/>
          <p:cNvSpPr>
            <a:spLocks/>
          </p:cNvSpPr>
          <p:nvPr/>
        </p:nvSpPr>
        <p:spPr bwMode="auto">
          <a:xfrm>
            <a:off x="3430764" y="439616"/>
            <a:ext cx="5270500" cy="2538779"/>
          </a:xfrm>
          <a:custGeom>
            <a:avLst/>
            <a:gdLst>
              <a:gd name="T0" fmla="*/ 124 w 124"/>
              <a:gd name="T1" fmla="*/ 0 h 2774"/>
              <a:gd name="T2" fmla="*/ 124 w 124"/>
              <a:gd name="T3" fmla="*/ 2774 h 2774"/>
              <a:gd name="T4" fmla="*/ 0 w 124"/>
              <a:gd name="T5" fmla="*/ 2774 h 2774"/>
            </a:gdLst>
            <a:ahLst/>
            <a:cxnLst>
              <a:cxn ang="0">
                <a:pos x="T0" y="T1"/>
              </a:cxn>
              <a:cxn ang="0">
                <a:pos x="T2" y="T3"/>
              </a:cxn>
              <a:cxn ang="0">
                <a:pos x="T4" y="T5"/>
              </a:cxn>
            </a:cxnLst>
            <a:rect l="0" t="0" r="r" b="b"/>
            <a:pathLst>
              <a:path w="124" h="2774">
                <a:moveTo>
                  <a:pt x="124" y="0"/>
                </a:moveTo>
                <a:lnTo>
                  <a:pt x="124" y="2774"/>
                </a:lnTo>
                <a:lnTo>
                  <a:pt x="0" y="2774"/>
                </a:lnTo>
              </a:path>
            </a:pathLst>
          </a:custGeom>
          <a:noFill/>
          <a:ln w="38100" cmpd="sng">
            <a:solidFill>
              <a:schemeClr val="accent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305" name="Rectangle 89"/>
          <p:cNvSpPr>
            <a:spLocks noChangeArrowheads="1"/>
          </p:cNvSpPr>
          <p:nvPr/>
        </p:nvSpPr>
        <p:spPr bwMode="auto">
          <a:xfrm>
            <a:off x="545042" y="5319346"/>
            <a:ext cx="7993944" cy="1011115"/>
          </a:xfrm>
          <a:prstGeom prst="rect">
            <a:avLst/>
          </a:prstGeom>
          <a:noFill/>
          <a:ln w="76200" cmpd="tri">
            <a:solidFill>
              <a:schemeClr val="accent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9306" name="Text Box 90"/>
          <p:cNvSpPr txBox="1">
            <a:spLocks noChangeArrowheads="1"/>
          </p:cNvSpPr>
          <p:nvPr/>
        </p:nvSpPr>
        <p:spPr bwMode="auto">
          <a:xfrm>
            <a:off x="4067528" y="0"/>
            <a:ext cx="2058459" cy="8429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r>
              <a:rPr lang="en-US" sz="1600" dirty="0" smtClean="0">
                <a:cs typeface="ＭＳ Ｐゴシック" charset="0"/>
              </a:rPr>
              <a:t>SUMMARIZATION</a:t>
            </a:r>
          </a:p>
          <a:p>
            <a:pPr algn="ctr"/>
            <a:r>
              <a:rPr lang="en-US" sz="1600" dirty="0" smtClean="0">
                <a:cs typeface="ＭＳ Ｐゴシック" charset="0"/>
              </a:rPr>
              <a:t>Of Main Ideas</a:t>
            </a:r>
            <a:endParaRPr lang="en-US" sz="1600" dirty="0">
              <a:cs typeface="ＭＳ Ｐゴシック" charset="0"/>
            </a:endParaRPr>
          </a:p>
          <a:p>
            <a:pPr algn="ctr"/>
            <a:endParaRPr lang="en-US" sz="1600" dirty="0">
              <a:cs typeface="ＭＳ Ｐゴシック" charset="0"/>
            </a:endParaRPr>
          </a:p>
        </p:txBody>
      </p:sp>
      <p:sp>
        <p:nvSpPr>
          <p:cNvPr id="9308" name="Rectangle 92"/>
          <p:cNvSpPr>
            <a:spLocks noChangeArrowheads="1"/>
          </p:cNvSpPr>
          <p:nvPr/>
        </p:nvSpPr>
        <p:spPr bwMode="auto">
          <a:xfrm>
            <a:off x="546806" y="4410808"/>
            <a:ext cx="7993944" cy="822448"/>
          </a:xfrm>
          <a:prstGeom prst="rect">
            <a:avLst/>
          </a:prstGeom>
          <a:noFill/>
          <a:ln w="76200" cmpd="tri">
            <a:solidFill>
              <a:srgbClr val="B7020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pPr algn="ctr"/>
            <a:endParaRPr lang="en-US"/>
          </a:p>
        </p:txBody>
      </p:sp>
      <p:sp>
        <p:nvSpPr>
          <p:cNvPr id="9309" name="Rectangle 93"/>
          <p:cNvSpPr>
            <a:spLocks noChangeArrowheads="1"/>
          </p:cNvSpPr>
          <p:nvPr/>
        </p:nvSpPr>
        <p:spPr bwMode="auto">
          <a:xfrm>
            <a:off x="550334" y="2806212"/>
            <a:ext cx="7993944" cy="1500188"/>
          </a:xfrm>
          <a:prstGeom prst="rect">
            <a:avLst/>
          </a:prstGeom>
          <a:noFill/>
          <a:ln w="76200" cmpd="tri">
            <a:solidFill>
              <a:schemeClr val="accent1"/>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9303" name="Freeform 87"/>
          <p:cNvSpPr>
            <a:spLocks/>
          </p:cNvSpPr>
          <p:nvPr/>
        </p:nvSpPr>
        <p:spPr bwMode="auto">
          <a:xfrm>
            <a:off x="5998987" y="525708"/>
            <a:ext cx="2481791" cy="4465760"/>
          </a:xfrm>
          <a:custGeom>
            <a:avLst/>
            <a:gdLst>
              <a:gd name="T0" fmla="*/ 0 w 693"/>
              <a:gd name="T1" fmla="*/ 0 h 2306"/>
              <a:gd name="T2" fmla="*/ 693 w 693"/>
              <a:gd name="T3" fmla="*/ 302 h 2306"/>
              <a:gd name="T4" fmla="*/ 693 w 693"/>
              <a:gd name="T5" fmla="*/ 2306 h 2306"/>
              <a:gd name="T6" fmla="*/ 395 w 693"/>
              <a:gd name="T7" fmla="*/ 2306 h 2306"/>
            </a:gdLst>
            <a:ahLst/>
            <a:cxnLst>
              <a:cxn ang="0">
                <a:pos x="T0" y="T1"/>
              </a:cxn>
              <a:cxn ang="0">
                <a:pos x="T2" y="T3"/>
              </a:cxn>
              <a:cxn ang="0">
                <a:pos x="T4" y="T5"/>
              </a:cxn>
              <a:cxn ang="0">
                <a:pos x="T6" y="T7"/>
              </a:cxn>
            </a:cxnLst>
            <a:rect l="0" t="0" r="r" b="b"/>
            <a:pathLst>
              <a:path w="693" h="2306">
                <a:moveTo>
                  <a:pt x="0" y="0"/>
                </a:moveTo>
                <a:lnTo>
                  <a:pt x="693" y="302"/>
                </a:lnTo>
                <a:lnTo>
                  <a:pt x="693" y="2306"/>
                </a:lnTo>
                <a:lnTo>
                  <a:pt x="395" y="2306"/>
                </a:lnTo>
              </a:path>
            </a:pathLst>
          </a:custGeom>
          <a:noFill/>
          <a:ln w="38100" cmpd="sng">
            <a:solidFill>
              <a:srgbClr val="B7020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9310" name="Rectangle 94"/>
          <p:cNvSpPr>
            <a:spLocks noChangeArrowheads="1"/>
          </p:cNvSpPr>
          <p:nvPr/>
        </p:nvSpPr>
        <p:spPr bwMode="auto">
          <a:xfrm>
            <a:off x="3467806" y="1000125"/>
            <a:ext cx="1772709" cy="3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1200">
                <a:latin typeface="Tekton" charset="0"/>
                <a:cs typeface="ＭＳ Ｐゴシック" charset="0"/>
              </a:rPr>
              <a:t>Human Use of Resources</a:t>
            </a:r>
          </a:p>
        </p:txBody>
      </p:sp>
      <p:sp>
        <p:nvSpPr>
          <p:cNvPr id="9312" name="Rectangle 96"/>
          <p:cNvSpPr>
            <a:spLocks noChangeArrowheads="1"/>
          </p:cNvSpPr>
          <p:nvPr/>
        </p:nvSpPr>
        <p:spPr bwMode="auto">
          <a:xfrm>
            <a:off x="1374071" y="943342"/>
            <a:ext cx="695801" cy="288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1200">
                <a:latin typeface="Tekton" charset="0"/>
                <a:cs typeface="ＭＳ Ｐゴシック" charset="0"/>
              </a:rPr>
              <a:t>Science</a:t>
            </a:r>
          </a:p>
        </p:txBody>
      </p:sp>
      <p:sp>
        <p:nvSpPr>
          <p:cNvPr id="9315" name="Rectangle 99"/>
          <p:cNvSpPr>
            <a:spLocks noChangeArrowheads="1"/>
          </p:cNvSpPr>
          <p:nvPr/>
        </p:nvSpPr>
        <p:spPr bwMode="auto">
          <a:xfrm>
            <a:off x="1456972" y="1067900"/>
            <a:ext cx="336729" cy="25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1000">
                <a:latin typeface="Tekton" charset="0"/>
                <a:cs typeface="ＭＳ Ｐゴシック" charset="0"/>
              </a:rPr>
              <a:t>12</a:t>
            </a:r>
          </a:p>
        </p:txBody>
      </p:sp>
      <p:sp>
        <p:nvSpPr>
          <p:cNvPr id="9316" name="Rectangle 100"/>
          <p:cNvSpPr>
            <a:spLocks noChangeArrowheads="1"/>
          </p:cNvSpPr>
          <p:nvPr/>
        </p:nvSpPr>
        <p:spPr bwMode="auto">
          <a:xfrm>
            <a:off x="1467556" y="1166813"/>
            <a:ext cx="298256" cy="258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1000">
                <a:latin typeface="Tekton" charset="0"/>
                <a:cs typeface="ＭＳ Ｐゴシック" charset="0"/>
              </a:rPr>
              <a:t>4</a:t>
            </a:r>
          </a:p>
        </p:txBody>
      </p:sp>
      <p:sp>
        <p:nvSpPr>
          <p:cNvPr id="9317" name="Rectangle 101"/>
          <p:cNvSpPr>
            <a:spLocks noChangeArrowheads="1"/>
          </p:cNvSpPr>
          <p:nvPr/>
        </p:nvSpPr>
        <p:spPr bwMode="auto">
          <a:xfrm>
            <a:off x="5362222" y="809625"/>
            <a:ext cx="644505" cy="27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1100">
                <a:latin typeface="Tekton" charset="0"/>
                <a:cs typeface="ＭＳ Ｐゴシック" charset="0"/>
              </a:rPr>
              <a:t>Lydia L.</a:t>
            </a:r>
            <a:endParaRPr lang="en-US" sz="900">
              <a:latin typeface="Tekton" charset="0"/>
              <a:cs typeface="ＭＳ Ｐゴシック" charset="0"/>
            </a:endParaRPr>
          </a:p>
        </p:txBody>
      </p:sp>
      <p:sp>
        <p:nvSpPr>
          <p:cNvPr id="9294" name="Text Box 78"/>
          <p:cNvSpPr txBox="1">
            <a:spLocks noChangeArrowheads="1"/>
          </p:cNvSpPr>
          <p:nvPr/>
        </p:nvSpPr>
        <p:spPr bwMode="auto">
          <a:xfrm>
            <a:off x="6691260" y="196223"/>
            <a:ext cx="2180167" cy="596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r>
              <a:rPr lang="en-US" sz="1600" dirty="0" smtClean="0">
                <a:cs typeface="ＭＳ Ｐゴシック" charset="0"/>
              </a:rPr>
              <a:t>QUESTION </a:t>
            </a:r>
            <a:r>
              <a:rPr lang="en-US" sz="1600" dirty="0">
                <a:cs typeface="ＭＳ Ｐゴシック" charset="0"/>
              </a:rPr>
              <a:t>GENERATION</a:t>
            </a:r>
          </a:p>
        </p:txBody>
      </p:sp>
      <p:sp>
        <p:nvSpPr>
          <p:cNvPr id="90" name="Oval 77"/>
          <p:cNvSpPr>
            <a:spLocks noChangeArrowheads="1"/>
          </p:cNvSpPr>
          <p:nvPr/>
        </p:nvSpPr>
        <p:spPr bwMode="auto">
          <a:xfrm>
            <a:off x="331047" y="2297404"/>
            <a:ext cx="2208389" cy="776654"/>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r>
              <a:rPr lang="en-US" dirty="0" smtClean="0">
                <a:cs typeface="ＭＳ Ｐゴシック" charset="0"/>
              </a:rPr>
              <a:t>Critical</a:t>
            </a:r>
          </a:p>
          <a:p>
            <a:pPr algn="ctr"/>
            <a:r>
              <a:rPr lang="en-US" dirty="0" smtClean="0">
                <a:cs typeface="ＭＳ Ｐゴシック" charset="0"/>
              </a:rPr>
              <a:t> Words &amp; Phrases</a:t>
            </a:r>
            <a:endParaRPr lang="en-US" dirty="0">
              <a:cs typeface="ＭＳ Ｐゴシック" charset="0"/>
            </a:endParaRPr>
          </a:p>
        </p:txBody>
      </p:sp>
      <p:sp>
        <p:nvSpPr>
          <p:cNvPr id="95" name="Oval 77"/>
          <p:cNvSpPr>
            <a:spLocks noChangeArrowheads="1"/>
          </p:cNvSpPr>
          <p:nvPr/>
        </p:nvSpPr>
        <p:spPr bwMode="auto">
          <a:xfrm>
            <a:off x="1040694" y="146538"/>
            <a:ext cx="2208389" cy="776654"/>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r>
              <a:rPr lang="en-US" dirty="0" smtClean="0">
                <a:cs typeface="ＭＳ Ｐゴシック" charset="0"/>
              </a:rPr>
              <a:t>Critical Questions</a:t>
            </a:r>
            <a:endParaRPr lang="en-US" dirty="0">
              <a:cs typeface="ＭＳ Ｐゴシック" charset="0"/>
            </a:endParaRPr>
          </a:p>
        </p:txBody>
      </p:sp>
      <p:sp>
        <p:nvSpPr>
          <p:cNvPr id="96" name="Oval 77"/>
          <p:cNvSpPr>
            <a:spLocks noChangeArrowheads="1"/>
          </p:cNvSpPr>
          <p:nvPr/>
        </p:nvSpPr>
        <p:spPr bwMode="auto">
          <a:xfrm>
            <a:off x="7019115" y="4392490"/>
            <a:ext cx="2236012" cy="868241"/>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r>
              <a:rPr lang="en-US" dirty="0" smtClean="0">
                <a:cs typeface="ＭＳ Ｐゴシック" charset="0"/>
              </a:rPr>
              <a:t>THE BIG PICTURE,</a:t>
            </a:r>
          </a:p>
          <a:p>
            <a:pPr algn="ctr"/>
            <a:r>
              <a:rPr lang="en-US" dirty="0">
                <a:cs typeface="ＭＳ Ｐゴシック" charset="0"/>
              </a:rPr>
              <a:t>C</a:t>
            </a:r>
            <a:r>
              <a:rPr lang="en-US" dirty="0" smtClean="0">
                <a:cs typeface="ＭＳ Ｐゴシック" charset="0"/>
              </a:rPr>
              <a:t>ONCLUSIONS &amp;</a:t>
            </a:r>
          </a:p>
          <a:p>
            <a:pPr algn="ctr"/>
            <a:r>
              <a:rPr lang="en-US" dirty="0" smtClean="0">
                <a:cs typeface="ＭＳ Ｐゴシック" charset="0"/>
              </a:rPr>
              <a:t> SUMMARIZATION</a:t>
            </a:r>
            <a:endParaRPr lang="en-US" dirty="0">
              <a:cs typeface="ＭＳ Ｐゴシック" charset="0"/>
            </a:endParaRPr>
          </a:p>
        </p:txBody>
      </p:sp>
      <p:sp>
        <p:nvSpPr>
          <p:cNvPr id="97" name="Oval 77"/>
          <p:cNvSpPr>
            <a:spLocks noChangeArrowheads="1"/>
          </p:cNvSpPr>
          <p:nvPr/>
        </p:nvSpPr>
        <p:spPr bwMode="auto">
          <a:xfrm>
            <a:off x="7082014" y="2573577"/>
            <a:ext cx="2208389" cy="1186519"/>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r>
              <a:rPr lang="en-US" dirty="0" smtClean="0">
                <a:cs typeface="ＭＳ Ｐゴシック" charset="0"/>
              </a:rPr>
              <a:t>Development,</a:t>
            </a:r>
          </a:p>
          <a:p>
            <a:pPr algn="ctr"/>
            <a:r>
              <a:rPr lang="en-US" dirty="0" smtClean="0">
                <a:cs typeface="ＭＳ Ｐゴシック" charset="0"/>
              </a:rPr>
              <a:t>Evidence, </a:t>
            </a:r>
          </a:p>
          <a:p>
            <a:pPr algn="ctr"/>
            <a:r>
              <a:rPr lang="en-US" dirty="0" smtClean="0">
                <a:cs typeface="ＭＳ Ｐゴシック" charset="0"/>
              </a:rPr>
              <a:t>Point of View</a:t>
            </a:r>
            <a:endParaRPr lang="en-US" dirty="0">
              <a:cs typeface="ＭＳ Ｐゴシック" charset="0"/>
            </a:endParaRPr>
          </a:p>
        </p:txBody>
      </p:sp>
    </p:spTree>
    <p:extLst>
      <p:ext uri="{BB962C8B-B14F-4D97-AF65-F5344CB8AC3E}">
        <p14:creationId xmlns:p14="http://schemas.microsoft.com/office/powerpoint/2010/main" val="1768581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801" y="2060816"/>
            <a:ext cx="8177323" cy="4893648"/>
          </a:xfrm>
          <a:prstGeom prst="rect">
            <a:avLst/>
          </a:prstGeom>
        </p:spPr>
        <p:txBody>
          <a:bodyPr wrap="square">
            <a:spAutoFit/>
          </a:bodyPr>
          <a:lstStyle/>
          <a:p>
            <a:pPr lvl="0"/>
            <a:r>
              <a:rPr lang="en-US" dirty="0"/>
              <a:t>Key Ideas and Details:</a:t>
            </a:r>
          </a:p>
          <a:p>
            <a:pPr lvl="0"/>
            <a:r>
              <a:rPr lang="en-US" dirty="0"/>
              <a:t>	</a:t>
            </a:r>
            <a:r>
              <a:rPr lang="en-US" b="1" dirty="0"/>
              <a:t>Determine  information, make inferences, cite evidence, draw conclusions</a:t>
            </a:r>
          </a:p>
          <a:p>
            <a:pPr lvl="0"/>
            <a:r>
              <a:rPr lang="en-US" dirty="0"/>
              <a:t>	Determine </a:t>
            </a:r>
            <a:r>
              <a:rPr lang="en-US" b="1" dirty="0"/>
              <a:t>central ideas or themes </a:t>
            </a:r>
            <a:r>
              <a:rPr lang="en-US" dirty="0"/>
              <a:t>, their development and summarize</a:t>
            </a:r>
          </a:p>
          <a:p>
            <a:pPr lvl="0"/>
            <a:r>
              <a:rPr lang="en-US" dirty="0"/>
              <a:t>	Analyze development of people, events and ideas.</a:t>
            </a:r>
          </a:p>
          <a:p>
            <a:pPr lvl="0"/>
            <a:endParaRPr lang="en-US" dirty="0"/>
          </a:p>
          <a:p>
            <a:pPr lvl="0"/>
            <a:r>
              <a:rPr lang="en-US" dirty="0"/>
              <a:t>Craft and Structure</a:t>
            </a:r>
          </a:p>
          <a:p>
            <a:pPr lvl="0"/>
            <a:r>
              <a:rPr lang="en-US" dirty="0"/>
              <a:t>	</a:t>
            </a:r>
            <a:r>
              <a:rPr lang="en-US" b="1" dirty="0"/>
              <a:t>Interpret words and phrases</a:t>
            </a:r>
          </a:p>
          <a:p>
            <a:pPr lvl="0"/>
            <a:r>
              <a:rPr lang="en-US" dirty="0"/>
              <a:t>	Analyze structure of text to get the big picture</a:t>
            </a:r>
          </a:p>
          <a:p>
            <a:pPr lvl="0"/>
            <a:r>
              <a:rPr lang="en-US" dirty="0"/>
              <a:t>	Assess point of view or purpose</a:t>
            </a:r>
          </a:p>
          <a:p>
            <a:pPr lvl="0"/>
            <a:endParaRPr lang="en-US" dirty="0"/>
          </a:p>
          <a:p>
            <a:pPr lvl="0"/>
            <a:r>
              <a:rPr lang="en-US" dirty="0"/>
              <a:t>Integrate knowledge and Ideas</a:t>
            </a:r>
          </a:p>
          <a:p>
            <a:pPr lvl="0"/>
            <a:r>
              <a:rPr lang="en-US" dirty="0"/>
              <a:t>	</a:t>
            </a:r>
            <a:r>
              <a:rPr lang="en-US" b="1" dirty="0"/>
              <a:t>Integrate and evaluate content </a:t>
            </a:r>
            <a:r>
              <a:rPr lang="en-US" dirty="0"/>
              <a:t>in different formats</a:t>
            </a:r>
          </a:p>
          <a:p>
            <a:pPr lvl="0"/>
            <a:r>
              <a:rPr lang="en-US" dirty="0"/>
              <a:t>	Identify and evaluate arguments, claims,  reasoning and evidence</a:t>
            </a:r>
          </a:p>
          <a:p>
            <a:pPr lvl="0"/>
            <a:r>
              <a:rPr lang="en-US" dirty="0"/>
              <a:t>	Compare approaches to different themes or topics</a:t>
            </a:r>
          </a:p>
          <a:p>
            <a:pPr lvl="0"/>
            <a:endParaRPr lang="en-US" dirty="0"/>
          </a:p>
          <a:p>
            <a:pPr lvl="0"/>
            <a:r>
              <a:rPr lang="en-US" dirty="0"/>
              <a:t>Range </a:t>
            </a:r>
          </a:p>
          <a:p>
            <a:pPr lvl="0"/>
            <a:endParaRPr lang="en-US" dirty="0"/>
          </a:p>
        </p:txBody>
      </p:sp>
      <p:sp>
        <p:nvSpPr>
          <p:cNvPr id="5" name="Title 4"/>
          <p:cNvSpPr>
            <a:spLocks noGrp="1"/>
          </p:cNvSpPr>
          <p:nvPr>
            <p:ph type="ctrTitle"/>
          </p:nvPr>
        </p:nvSpPr>
        <p:spPr>
          <a:xfrm>
            <a:off x="577241" y="818457"/>
            <a:ext cx="8040884" cy="1179382"/>
          </a:xfrm>
        </p:spPr>
        <p:txBody>
          <a:bodyPr>
            <a:noAutofit/>
          </a:bodyPr>
          <a:lstStyle/>
          <a:p>
            <a:r>
              <a:rPr lang="en-US" dirty="0" smtClean="0"/>
              <a:t>Deeper Exploration: Concept Mastery &amp; Concept Anchoring</a:t>
            </a:r>
            <a:endParaRPr lang="en-US"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618740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1296" y="1458496"/>
            <a:ext cx="8166828" cy="5632310"/>
          </a:xfrm>
          <a:prstGeom prst="rect">
            <a:avLst/>
          </a:prstGeom>
        </p:spPr>
        <p:txBody>
          <a:bodyPr wrap="square">
            <a:spAutoFit/>
          </a:bodyPr>
          <a:lstStyle/>
          <a:p>
            <a:pPr lvl="0"/>
            <a:r>
              <a:rPr lang="en-US" sz="2400" dirty="0" smtClean="0"/>
              <a:t>The Question Exploration Guide and Routine function to support  PLANNING, TEACHING, and EXTENDING higher order thinking</a:t>
            </a:r>
          </a:p>
          <a:p>
            <a:pPr lvl="0"/>
            <a:endParaRPr lang="en-US" sz="2400" dirty="0"/>
          </a:p>
          <a:p>
            <a:pPr lvl="0"/>
            <a:r>
              <a:rPr lang="en-US" sz="2400" dirty="0" smtClean="0"/>
              <a:t>Based on PLANNING, the QER helps focus on and answer the critical questions from the CO, UO, and LO in greater detail</a:t>
            </a:r>
          </a:p>
          <a:p>
            <a:pPr lvl="0"/>
            <a:endParaRPr lang="en-US" sz="2400" dirty="0"/>
          </a:p>
          <a:p>
            <a:pPr lvl="0"/>
            <a:r>
              <a:rPr lang="en-US" sz="2400" dirty="0" smtClean="0"/>
              <a:t>Based on TEACHING needs, the QER focuses on essential vocabulary, analysis of a large question, synthesis of a main idea and extensions and generalizations. </a:t>
            </a:r>
          </a:p>
          <a:p>
            <a:pPr lvl="0"/>
            <a:endParaRPr lang="en-US" sz="2400" dirty="0"/>
          </a:p>
          <a:p>
            <a:pPr lvl="0"/>
            <a:r>
              <a:rPr lang="en-US" sz="2400" dirty="0" smtClean="0"/>
              <a:t>Based on </a:t>
            </a:r>
            <a:r>
              <a:rPr lang="en-US" sz="2400" dirty="0" smtClean="0"/>
              <a:t>DEEPER UNDERSTANDING of Higher </a:t>
            </a:r>
            <a:r>
              <a:rPr lang="en-US" sz="2400" dirty="0" smtClean="0"/>
              <a:t>Order Thinking and Reasoning challenges, the QER guides the selection </a:t>
            </a:r>
            <a:r>
              <a:rPr lang="en-US" sz="2400" dirty="0" smtClean="0"/>
              <a:t>of other Content </a:t>
            </a:r>
            <a:r>
              <a:rPr lang="en-US" sz="2400" dirty="0" smtClean="0"/>
              <a:t>Enhancement Routines needed to respond to the CCSS and assessment across grade and </a:t>
            </a:r>
            <a:r>
              <a:rPr lang="en-US" sz="2400" dirty="0" smtClean="0"/>
              <a:t>curriculum.</a:t>
            </a:r>
            <a:endParaRPr lang="en-US" sz="2400" dirty="0" smtClean="0"/>
          </a:p>
          <a:p>
            <a:pPr lvl="0"/>
            <a:r>
              <a:rPr lang="en-US" sz="2400" dirty="0" smtClean="0"/>
              <a:t> </a:t>
            </a:r>
            <a:endParaRPr lang="en-US" sz="2400" dirty="0"/>
          </a:p>
        </p:txBody>
      </p:sp>
      <p:sp>
        <p:nvSpPr>
          <p:cNvPr id="5" name="Title 4"/>
          <p:cNvSpPr>
            <a:spLocks noGrp="1"/>
          </p:cNvSpPr>
          <p:nvPr>
            <p:ph type="ctrTitle"/>
          </p:nvPr>
        </p:nvSpPr>
        <p:spPr>
          <a:xfrm>
            <a:off x="1236020" y="399380"/>
            <a:ext cx="7382104" cy="1179382"/>
          </a:xfrm>
        </p:spPr>
        <p:txBody>
          <a:bodyPr/>
          <a:lstStyle/>
          <a:p>
            <a:r>
              <a:rPr lang="en-US" dirty="0" smtClean="0">
                <a:latin typeface="Rockwell Extra Bold"/>
              </a:rPr>
              <a:t>Main Ideas</a:t>
            </a:r>
            <a:endParaRPr lang="en-US" dirty="0">
              <a:latin typeface="Rockwell Extra Bold"/>
            </a:endParaRP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0398224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453821" y="800467"/>
            <a:ext cx="170669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b="1">
                <a:solidFill>
                  <a:srgbClr val="000000"/>
                </a:solidFill>
              </a:rPr>
              <a:t>CONCEPT DIAGRAM </a:t>
            </a:r>
            <a:endParaRPr lang="en-US"/>
          </a:p>
        </p:txBody>
      </p:sp>
      <p:sp>
        <p:nvSpPr>
          <p:cNvPr id="7171" name="Rectangle 3"/>
          <p:cNvSpPr>
            <a:spLocks noChangeArrowheads="1"/>
          </p:cNvSpPr>
          <p:nvPr/>
        </p:nvSpPr>
        <p:spPr bwMode="auto">
          <a:xfrm>
            <a:off x="2783417" y="1040424"/>
            <a:ext cx="5577417" cy="576996"/>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7172" name="Rectangle 4"/>
          <p:cNvSpPr>
            <a:spLocks noChangeArrowheads="1"/>
          </p:cNvSpPr>
          <p:nvPr/>
        </p:nvSpPr>
        <p:spPr bwMode="auto">
          <a:xfrm>
            <a:off x="2875139" y="1106366"/>
            <a:ext cx="1744487" cy="457933"/>
          </a:xfrm>
          <a:prstGeom prst="rect">
            <a:avLst/>
          </a:prstGeom>
          <a:solidFill>
            <a:srgbClr val="FFFFFF"/>
          </a:solidFill>
          <a:ln w="11113">
            <a:solidFill>
              <a:srgbClr val="000000"/>
            </a:solidFill>
            <a:miter lim="800000"/>
            <a:headEnd/>
            <a:tailEnd/>
          </a:ln>
        </p:spPr>
        <p:txBody>
          <a:bodyPr lIns="91435" tIns="45718" rIns="91435" bIns="45718"/>
          <a:lstStyle/>
          <a:p>
            <a:pPr defTabSz="914067"/>
            <a:r>
              <a:rPr lang="en-US">
                <a:latin typeface="Tekton" charset="0"/>
              </a:rPr>
              <a:t>Pollution</a:t>
            </a:r>
          </a:p>
        </p:txBody>
      </p:sp>
      <p:sp>
        <p:nvSpPr>
          <p:cNvPr id="7173" name="Rectangle 5"/>
          <p:cNvSpPr>
            <a:spLocks noChangeArrowheads="1"/>
          </p:cNvSpPr>
          <p:nvPr/>
        </p:nvSpPr>
        <p:spPr bwMode="auto">
          <a:xfrm>
            <a:off x="2610556" y="1996586"/>
            <a:ext cx="747532"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Always Present</a:t>
            </a:r>
            <a:endParaRPr lang="en-US"/>
          </a:p>
        </p:txBody>
      </p:sp>
      <p:sp>
        <p:nvSpPr>
          <p:cNvPr id="7174" name="Rectangle 6"/>
          <p:cNvSpPr>
            <a:spLocks noChangeArrowheads="1"/>
          </p:cNvSpPr>
          <p:nvPr/>
        </p:nvSpPr>
        <p:spPr bwMode="auto">
          <a:xfrm>
            <a:off x="4656667" y="1996586"/>
            <a:ext cx="92693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Sometimes Present</a:t>
            </a:r>
            <a:endParaRPr lang="en-US"/>
          </a:p>
        </p:txBody>
      </p:sp>
      <p:sp>
        <p:nvSpPr>
          <p:cNvPr id="7175" name="Rectangle 7"/>
          <p:cNvSpPr>
            <a:spLocks noChangeArrowheads="1"/>
          </p:cNvSpPr>
          <p:nvPr/>
        </p:nvSpPr>
        <p:spPr bwMode="auto">
          <a:xfrm>
            <a:off x="6917973" y="2009410"/>
            <a:ext cx="68060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Never Present</a:t>
            </a:r>
            <a:endParaRPr lang="en-US"/>
          </a:p>
        </p:txBody>
      </p:sp>
      <p:sp>
        <p:nvSpPr>
          <p:cNvPr id="7176" name="Line 8"/>
          <p:cNvSpPr>
            <a:spLocks noChangeShapeType="1"/>
          </p:cNvSpPr>
          <p:nvPr/>
        </p:nvSpPr>
        <p:spPr bwMode="auto">
          <a:xfrm>
            <a:off x="6614584" y="1958121"/>
            <a:ext cx="1764" cy="1831"/>
          </a:xfrm>
          <a:prstGeom prst="line">
            <a:avLst/>
          </a:prstGeom>
          <a:noFill/>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7179" name="Rectangle 11"/>
          <p:cNvSpPr>
            <a:spLocks noChangeArrowheads="1"/>
          </p:cNvSpPr>
          <p:nvPr/>
        </p:nvSpPr>
        <p:spPr bwMode="auto">
          <a:xfrm>
            <a:off x="2420056" y="6046544"/>
            <a:ext cx="6207126" cy="562341"/>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7180" name="Rectangle 12"/>
          <p:cNvSpPr>
            <a:spLocks noChangeArrowheads="1"/>
          </p:cNvSpPr>
          <p:nvPr/>
        </p:nvSpPr>
        <p:spPr bwMode="auto">
          <a:xfrm>
            <a:off x="1956154" y="6246202"/>
            <a:ext cx="477369"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latin typeface="Helvetica" charset="0"/>
              </a:rPr>
              <a:t> TIE DOWN A </a:t>
            </a:r>
            <a:endParaRPr lang="en-US">
              <a:latin typeface="Times" charset="0"/>
            </a:endParaRPr>
          </a:p>
        </p:txBody>
      </p:sp>
      <p:sp>
        <p:nvSpPr>
          <p:cNvPr id="7181" name="Rectangle 13"/>
          <p:cNvSpPr>
            <a:spLocks noChangeArrowheads="1"/>
          </p:cNvSpPr>
          <p:nvPr/>
        </p:nvSpPr>
        <p:spPr bwMode="auto">
          <a:xfrm>
            <a:off x="1956153" y="6321304"/>
            <a:ext cx="374389"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DEFINITION</a:t>
            </a:r>
            <a:endParaRPr lang="en-US"/>
          </a:p>
        </p:txBody>
      </p:sp>
      <p:sp>
        <p:nvSpPr>
          <p:cNvPr id="7183" name="Rectangle 15"/>
          <p:cNvSpPr>
            <a:spLocks noChangeArrowheads="1"/>
          </p:cNvSpPr>
          <p:nvPr/>
        </p:nvSpPr>
        <p:spPr bwMode="auto">
          <a:xfrm>
            <a:off x="853723" y="1073394"/>
            <a:ext cx="517626"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Key Words</a:t>
            </a:r>
            <a:endParaRPr lang="en-US"/>
          </a:p>
        </p:txBody>
      </p:sp>
      <p:sp>
        <p:nvSpPr>
          <p:cNvPr id="7184" name="Rectangle 16"/>
          <p:cNvSpPr>
            <a:spLocks noChangeArrowheads="1"/>
          </p:cNvSpPr>
          <p:nvPr/>
        </p:nvSpPr>
        <p:spPr bwMode="auto">
          <a:xfrm>
            <a:off x="1726848" y="5874362"/>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Å</a:t>
            </a:r>
            <a:endParaRPr lang="en-US">
              <a:latin typeface="Times" charset="0"/>
            </a:endParaRPr>
          </a:p>
        </p:txBody>
      </p:sp>
      <p:sp>
        <p:nvSpPr>
          <p:cNvPr id="7185" name="Rectangle 17"/>
          <p:cNvSpPr>
            <a:spLocks noChangeArrowheads="1"/>
          </p:cNvSpPr>
          <p:nvPr/>
        </p:nvSpPr>
        <p:spPr bwMode="auto">
          <a:xfrm>
            <a:off x="1910292" y="5940304"/>
            <a:ext cx="1000311"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PRACTICE WITH NEW EXAMPLE</a:t>
            </a:r>
            <a:endParaRPr lang="en-US"/>
          </a:p>
        </p:txBody>
      </p:sp>
      <p:sp>
        <p:nvSpPr>
          <p:cNvPr id="7186" name="Rectangle 18"/>
          <p:cNvSpPr>
            <a:spLocks noChangeArrowheads="1"/>
          </p:cNvSpPr>
          <p:nvPr/>
        </p:nvSpPr>
        <p:spPr bwMode="auto">
          <a:xfrm>
            <a:off x="580320" y="1029433"/>
            <a:ext cx="1123597" cy="5630740"/>
          </a:xfrm>
          <a:prstGeom prst="rect">
            <a:avLst/>
          </a:prstGeom>
          <a:noFill/>
          <a:ln w="11113">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7187" name="Rectangle 19"/>
          <p:cNvSpPr>
            <a:spLocks noChangeArrowheads="1"/>
          </p:cNvSpPr>
          <p:nvPr/>
        </p:nvSpPr>
        <p:spPr bwMode="auto">
          <a:xfrm>
            <a:off x="1943806" y="1051414"/>
            <a:ext cx="732014" cy="7693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lstStyle/>
          <a:p>
            <a:endParaRPr lang="en-US"/>
          </a:p>
        </p:txBody>
      </p:sp>
      <p:sp>
        <p:nvSpPr>
          <p:cNvPr id="7188" name="Rectangle 20"/>
          <p:cNvSpPr>
            <a:spLocks noChangeArrowheads="1"/>
          </p:cNvSpPr>
          <p:nvPr/>
        </p:nvSpPr>
        <p:spPr bwMode="auto">
          <a:xfrm>
            <a:off x="1956154" y="1051414"/>
            <a:ext cx="584595"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CONVEY CONCEPT </a:t>
            </a:r>
            <a:endParaRPr lang="en-US"/>
          </a:p>
        </p:txBody>
      </p:sp>
      <p:sp>
        <p:nvSpPr>
          <p:cNvPr id="7189" name="Rectangle 21"/>
          <p:cNvSpPr>
            <a:spLocks noChangeArrowheads="1"/>
          </p:cNvSpPr>
          <p:nvPr/>
        </p:nvSpPr>
        <p:spPr bwMode="auto">
          <a:xfrm>
            <a:off x="1966737" y="1533159"/>
            <a:ext cx="60007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NOTE  KEY WORDS </a:t>
            </a:r>
            <a:endParaRPr lang="en-US"/>
          </a:p>
        </p:txBody>
      </p:sp>
      <p:sp>
        <p:nvSpPr>
          <p:cNvPr id="7190" name="Rectangle 22"/>
          <p:cNvSpPr>
            <a:spLocks noChangeArrowheads="1"/>
          </p:cNvSpPr>
          <p:nvPr/>
        </p:nvSpPr>
        <p:spPr bwMode="auto">
          <a:xfrm>
            <a:off x="1956154" y="1260231"/>
            <a:ext cx="510995"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OFFER OVERALL </a:t>
            </a:r>
            <a:endParaRPr lang="en-US"/>
          </a:p>
        </p:txBody>
      </p:sp>
      <p:sp>
        <p:nvSpPr>
          <p:cNvPr id="7191" name="Rectangle 23"/>
          <p:cNvSpPr>
            <a:spLocks noChangeArrowheads="1"/>
          </p:cNvSpPr>
          <p:nvPr/>
        </p:nvSpPr>
        <p:spPr bwMode="auto">
          <a:xfrm>
            <a:off x="1956154" y="1335332"/>
            <a:ext cx="300751"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CONCEPT </a:t>
            </a:r>
            <a:endParaRPr lang="en-US"/>
          </a:p>
        </p:txBody>
      </p:sp>
      <p:sp>
        <p:nvSpPr>
          <p:cNvPr id="7192" name="Rectangle 24"/>
          <p:cNvSpPr>
            <a:spLocks noChangeArrowheads="1"/>
          </p:cNvSpPr>
          <p:nvPr/>
        </p:nvSpPr>
        <p:spPr bwMode="auto">
          <a:xfrm>
            <a:off x="1943806" y="1729154"/>
            <a:ext cx="28842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CLASSIFY</a:t>
            </a:r>
            <a:endParaRPr lang="en-US"/>
          </a:p>
        </p:txBody>
      </p:sp>
      <p:sp>
        <p:nvSpPr>
          <p:cNvPr id="7193" name="Rectangle 25"/>
          <p:cNvSpPr>
            <a:spLocks noChangeArrowheads="1"/>
          </p:cNvSpPr>
          <p:nvPr/>
        </p:nvSpPr>
        <p:spPr bwMode="auto">
          <a:xfrm>
            <a:off x="1943806" y="1806087"/>
            <a:ext cx="578095"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CHARACTERISTICS</a:t>
            </a:r>
            <a:endParaRPr lang="en-US"/>
          </a:p>
        </p:txBody>
      </p:sp>
      <p:sp>
        <p:nvSpPr>
          <p:cNvPr id="7194" name="Rectangle 26"/>
          <p:cNvSpPr>
            <a:spLocks noChangeArrowheads="1"/>
          </p:cNvSpPr>
          <p:nvPr/>
        </p:nvSpPr>
        <p:spPr bwMode="auto">
          <a:xfrm>
            <a:off x="1726848" y="6235212"/>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Æ</a:t>
            </a:r>
            <a:endParaRPr lang="en-US">
              <a:latin typeface="Times" charset="0"/>
            </a:endParaRPr>
          </a:p>
        </p:txBody>
      </p:sp>
      <p:sp>
        <p:nvSpPr>
          <p:cNvPr id="7196" name="Rectangle 28"/>
          <p:cNvSpPr>
            <a:spLocks noChangeArrowheads="1"/>
          </p:cNvSpPr>
          <p:nvPr/>
        </p:nvSpPr>
        <p:spPr bwMode="auto">
          <a:xfrm>
            <a:off x="1726848" y="987304"/>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À</a:t>
            </a:r>
            <a:endParaRPr lang="en-US">
              <a:latin typeface="Times" charset="0"/>
            </a:endParaRPr>
          </a:p>
        </p:txBody>
      </p:sp>
      <p:sp>
        <p:nvSpPr>
          <p:cNvPr id="7197" name="Rectangle 29"/>
          <p:cNvSpPr>
            <a:spLocks noChangeArrowheads="1"/>
          </p:cNvSpPr>
          <p:nvPr/>
        </p:nvSpPr>
        <p:spPr bwMode="auto">
          <a:xfrm>
            <a:off x="8186209" y="1062404"/>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Á</a:t>
            </a:r>
            <a:endParaRPr lang="en-US">
              <a:latin typeface="Times" charset="0"/>
            </a:endParaRPr>
          </a:p>
        </p:txBody>
      </p:sp>
      <p:sp>
        <p:nvSpPr>
          <p:cNvPr id="7198" name="Rectangle 30"/>
          <p:cNvSpPr>
            <a:spLocks noChangeArrowheads="1"/>
          </p:cNvSpPr>
          <p:nvPr/>
        </p:nvSpPr>
        <p:spPr bwMode="auto">
          <a:xfrm>
            <a:off x="1726848" y="1498356"/>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Â</a:t>
            </a:r>
            <a:endParaRPr lang="en-US">
              <a:latin typeface="Times" charset="0"/>
            </a:endParaRPr>
          </a:p>
        </p:txBody>
      </p:sp>
      <p:sp>
        <p:nvSpPr>
          <p:cNvPr id="7199" name="Rectangle 31"/>
          <p:cNvSpPr>
            <a:spLocks noChangeArrowheads="1"/>
          </p:cNvSpPr>
          <p:nvPr/>
        </p:nvSpPr>
        <p:spPr bwMode="auto">
          <a:xfrm>
            <a:off x="1726848" y="1727323"/>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Ã</a:t>
            </a:r>
            <a:endParaRPr lang="en-US">
              <a:latin typeface="Times" charset="0"/>
            </a:endParaRPr>
          </a:p>
        </p:txBody>
      </p:sp>
      <p:sp>
        <p:nvSpPr>
          <p:cNvPr id="7200" name="Rectangle 32"/>
          <p:cNvSpPr>
            <a:spLocks noChangeArrowheads="1"/>
          </p:cNvSpPr>
          <p:nvPr/>
        </p:nvSpPr>
        <p:spPr bwMode="auto">
          <a:xfrm>
            <a:off x="4422070" y="1095376"/>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À</a:t>
            </a:r>
            <a:endParaRPr lang="en-US">
              <a:latin typeface="Times" charset="0"/>
            </a:endParaRPr>
          </a:p>
        </p:txBody>
      </p:sp>
      <p:sp>
        <p:nvSpPr>
          <p:cNvPr id="7201" name="Rectangle 33"/>
          <p:cNvSpPr>
            <a:spLocks noChangeArrowheads="1"/>
          </p:cNvSpPr>
          <p:nvPr/>
        </p:nvSpPr>
        <p:spPr bwMode="auto">
          <a:xfrm>
            <a:off x="1726848" y="1249241"/>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Á</a:t>
            </a:r>
            <a:endParaRPr lang="en-US">
              <a:latin typeface="Times" charset="0"/>
            </a:endParaRPr>
          </a:p>
        </p:txBody>
      </p:sp>
      <p:sp>
        <p:nvSpPr>
          <p:cNvPr id="7202" name="Rectangle 34"/>
          <p:cNvSpPr>
            <a:spLocks noChangeArrowheads="1"/>
          </p:cNvSpPr>
          <p:nvPr/>
        </p:nvSpPr>
        <p:spPr bwMode="auto">
          <a:xfrm>
            <a:off x="592667" y="1051414"/>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Â</a:t>
            </a:r>
            <a:endParaRPr lang="en-US">
              <a:latin typeface="Times" charset="0"/>
            </a:endParaRPr>
          </a:p>
        </p:txBody>
      </p:sp>
      <p:grpSp>
        <p:nvGrpSpPr>
          <p:cNvPr id="7282" name="Group 114"/>
          <p:cNvGrpSpPr>
            <a:grpSpLocks/>
          </p:cNvGrpSpPr>
          <p:nvPr/>
        </p:nvGrpSpPr>
        <p:grpSpPr bwMode="auto">
          <a:xfrm>
            <a:off x="2215445" y="2340952"/>
            <a:ext cx="5972528" cy="1225428"/>
            <a:chOff x="1076" y="1251"/>
            <a:chExt cx="3697" cy="730"/>
          </a:xfrm>
        </p:grpSpPr>
        <p:grpSp>
          <p:nvGrpSpPr>
            <p:cNvPr id="7203" name="Group 35"/>
            <p:cNvGrpSpPr>
              <a:grpSpLocks/>
            </p:cNvGrpSpPr>
            <p:nvPr/>
          </p:nvGrpSpPr>
          <p:grpSpPr bwMode="auto">
            <a:xfrm>
              <a:off x="1076" y="1257"/>
              <a:ext cx="1188" cy="710"/>
              <a:chOff x="1253" y="1097"/>
              <a:chExt cx="1320" cy="819"/>
            </a:xfrm>
          </p:grpSpPr>
          <p:sp>
            <p:nvSpPr>
              <p:cNvPr id="7204" name="Line 36"/>
              <p:cNvSpPr>
                <a:spLocks noChangeShapeType="1"/>
              </p:cNvSpPr>
              <p:nvPr/>
            </p:nvSpPr>
            <p:spPr bwMode="auto">
              <a:xfrm>
                <a:off x="1253" y="1303"/>
                <a:ext cx="13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5" name="Line 37"/>
              <p:cNvSpPr>
                <a:spLocks noChangeShapeType="1"/>
              </p:cNvSpPr>
              <p:nvPr/>
            </p:nvSpPr>
            <p:spPr bwMode="auto">
              <a:xfrm>
                <a:off x="1253" y="1097"/>
                <a:ext cx="13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6" name="Line 38"/>
              <p:cNvSpPr>
                <a:spLocks noChangeShapeType="1"/>
              </p:cNvSpPr>
              <p:nvPr/>
            </p:nvSpPr>
            <p:spPr bwMode="auto">
              <a:xfrm>
                <a:off x="1253" y="1503"/>
                <a:ext cx="13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7" name="Line 39"/>
              <p:cNvSpPr>
                <a:spLocks noChangeShapeType="1"/>
              </p:cNvSpPr>
              <p:nvPr/>
            </p:nvSpPr>
            <p:spPr bwMode="auto">
              <a:xfrm>
                <a:off x="1253" y="1709"/>
                <a:ext cx="13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08" name="Line 40"/>
              <p:cNvSpPr>
                <a:spLocks noChangeShapeType="1"/>
              </p:cNvSpPr>
              <p:nvPr/>
            </p:nvSpPr>
            <p:spPr bwMode="auto">
              <a:xfrm>
                <a:off x="1253" y="1915"/>
                <a:ext cx="1320" cy="1"/>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281" name="Group 113"/>
            <p:cNvGrpSpPr>
              <a:grpSpLocks/>
            </p:cNvGrpSpPr>
            <p:nvPr/>
          </p:nvGrpSpPr>
          <p:grpSpPr bwMode="auto">
            <a:xfrm>
              <a:off x="3577" y="1251"/>
              <a:ext cx="1196" cy="710"/>
              <a:chOff x="3577" y="1251"/>
              <a:chExt cx="1196" cy="710"/>
            </a:xfrm>
          </p:grpSpPr>
          <p:sp>
            <p:nvSpPr>
              <p:cNvPr id="7209" name="Line 41"/>
              <p:cNvSpPr>
                <a:spLocks noChangeShapeType="1"/>
              </p:cNvSpPr>
              <p:nvPr/>
            </p:nvSpPr>
            <p:spPr bwMode="auto">
              <a:xfrm>
                <a:off x="3585" y="1430"/>
                <a:ext cx="1188" cy="1"/>
              </a:xfrm>
              <a:prstGeom prst="line">
                <a:avLst/>
              </a:prstGeom>
              <a:noFill/>
              <a:ln w="11113">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210" name="Line 42"/>
              <p:cNvSpPr>
                <a:spLocks noChangeShapeType="1"/>
              </p:cNvSpPr>
              <p:nvPr/>
            </p:nvSpPr>
            <p:spPr bwMode="auto">
              <a:xfrm>
                <a:off x="3585" y="1251"/>
                <a:ext cx="1188" cy="1"/>
              </a:xfrm>
              <a:prstGeom prst="line">
                <a:avLst/>
              </a:prstGeom>
              <a:noFill/>
              <a:ln w="11113">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211" name="Line 43"/>
              <p:cNvSpPr>
                <a:spLocks noChangeShapeType="1"/>
              </p:cNvSpPr>
              <p:nvPr/>
            </p:nvSpPr>
            <p:spPr bwMode="auto">
              <a:xfrm>
                <a:off x="3581" y="1603"/>
                <a:ext cx="1188" cy="1"/>
              </a:xfrm>
              <a:prstGeom prst="line">
                <a:avLst/>
              </a:prstGeom>
              <a:noFill/>
              <a:ln w="11113">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212" name="Line 44"/>
              <p:cNvSpPr>
                <a:spLocks noChangeShapeType="1"/>
              </p:cNvSpPr>
              <p:nvPr/>
            </p:nvSpPr>
            <p:spPr bwMode="auto">
              <a:xfrm>
                <a:off x="3581" y="1782"/>
                <a:ext cx="1188" cy="0"/>
              </a:xfrm>
              <a:prstGeom prst="line">
                <a:avLst/>
              </a:prstGeom>
              <a:noFill/>
              <a:ln w="11113">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7213" name="Line 45"/>
              <p:cNvSpPr>
                <a:spLocks noChangeShapeType="1"/>
              </p:cNvSpPr>
              <p:nvPr/>
            </p:nvSpPr>
            <p:spPr bwMode="auto">
              <a:xfrm>
                <a:off x="3577" y="1960"/>
                <a:ext cx="1188" cy="1"/>
              </a:xfrm>
              <a:prstGeom prst="line">
                <a:avLst/>
              </a:prstGeom>
              <a:noFill/>
              <a:ln w="11113">
                <a:solidFill>
                  <a:srgbClr val="00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280" name="Group 112"/>
            <p:cNvGrpSpPr>
              <a:grpSpLocks/>
            </p:cNvGrpSpPr>
            <p:nvPr/>
          </p:nvGrpSpPr>
          <p:grpSpPr bwMode="auto">
            <a:xfrm>
              <a:off x="2365" y="1256"/>
              <a:ext cx="1098" cy="725"/>
              <a:chOff x="2365" y="1256"/>
              <a:chExt cx="1098" cy="725"/>
            </a:xfrm>
          </p:grpSpPr>
          <p:sp>
            <p:nvSpPr>
              <p:cNvPr id="7225" name="Freeform 57"/>
              <p:cNvSpPr>
                <a:spLocks/>
              </p:cNvSpPr>
              <p:nvPr/>
            </p:nvSpPr>
            <p:spPr bwMode="auto">
              <a:xfrm>
                <a:off x="2370" y="1256"/>
                <a:ext cx="1091" cy="22"/>
              </a:xfrm>
              <a:custGeom>
                <a:avLst/>
                <a:gdLst>
                  <a:gd name="T0" fmla="*/ 0 w 1212"/>
                  <a:gd name="T1" fmla="*/ 17 h 25"/>
                  <a:gd name="T2" fmla="*/ 24 w 1212"/>
                  <a:gd name="T3" fmla="*/ 1 h 25"/>
                  <a:gd name="T4" fmla="*/ 60 w 1212"/>
                  <a:gd name="T5" fmla="*/ 21 h 25"/>
                  <a:gd name="T6" fmla="*/ 92 w 1212"/>
                  <a:gd name="T7" fmla="*/ 3 h 25"/>
                  <a:gd name="T8" fmla="*/ 130 w 1212"/>
                  <a:gd name="T9" fmla="*/ 21 h 25"/>
                  <a:gd name="T10" fmla="*/ 170 w 1212"/>
                  <a:gd name="T11" fmla="*/ 3 h 25"/>
                  <a:gd name="T12" fmla="*/ 202 w 1212"/>
                  <a:gd name="T13" fmla="*/ 25 h 25"/>
                  <a:gd name="T14" fmla="*/ 238 w 1212"/>
                  <a:gd name="T15" fmla="*/ 3 h 25"/>
                  <a:gd name="T16" fmla="*/ 274 w 1212"/>
                  <a:gd name="T17" fmla="*/ 21 h 25"/>
                  <a:gd name="T18" fmla="*/ 304 w 1212"/>
                  <a:gd name="T19" fmla="*/ 3 h 25"/>
                  <a:gd name="T20" fmla="*/ 342 w 1212"/>
                  <a:gd name="T21" fmla="*/ 23 h 25"/>
                  <a:gd name="T22" fmla="*/ 382 w 1212"/>
                  <a:gd name="T23" fmla="*/ 1 h 25"/>
                  <a:gd name="T24" fmla="*/ 416 w 1212"/>
                  <a:gd name="T25" fmla="*/ 23 h 25"/>
                  <a:gd name="T26" fmla="*/ 450 w 1212"/>
                  <a:gd name="T27" fmla="*/ 3 h 25"/>
                  <a:gd name="T28" fmla="*/ 486 w 1212"/>
                  <a:gd name="T29" fmla="*/ 23 h 25"/>
                  <a:gd name="T30" fmla="*/ 522 w 1212"/>
                  <a:gd name="T31" fmla="*/ 1 h 25"/>
                  <a:gd name="T32" fmla="*/ 554 w 1212"/>
                  <a:gd name="T33" fmla="*/ 21 h 25"/>
                  <a:gd name="T34" fmla="*/ 586 w 1212"/>
                  <a:gd name="T35" fmla="*/ 1 h 25"/>
                  <a:gd name="T36" fmla="*/ 624 w 1212"/>
                  <a:gd name="T37" fmla="*/ 21 h 25"/>
                  <a:gd name="T38" fmla="*/ 662 w 1212"/>
                  <a:gd name="T39" fmla="*/ 1 h 25"/>
                  <a:gd name="T40" fmla="*/ 698 w 1212"/>
                  <a:gd name="T41" fmla="*/ 21 h 25"/>
                  <a:gd name="T42" fmla="*/ 732 w 1212"/>
                  <a:gd name="T43" fmla="*/ 3 h 25"/>
                  <a:gd name="T44" fmla="*/ 770 w 1212"/>
                  <a:gd name="T45" fmla="*/ 23 h 25"/>
                  <a:gd name="T46" fmla="*/ 800 w 1212"/>
                  <a:gd name="T47" fmla="*/ 1 h 25"/>
                  <a:gd name="T48" fmla="*/ 836 w 1212"/>
                  <a:gd name="T49" fmla="*/ 23 h 25"/>
                  <a:gd name="T50" fmla="*/ 870 w 1212"/>
                  <a:gd name="T51" fmla="*/ 3 h 25"/>
                  <a:gd name="T52" fmla="*/ 906 w 1212"/>
                  <a:gd name="T53" fmla="*/ 21 h 25"/>
                  <a:gd name="T54" fmla="*/ 944 w 1212"/>
                  <a:gd name="T55" fmla="*/ 3 h 25"/>
                  <a:gd name="T56" fmla="*/ 980 w 1212"/>
                  <a:gd name="T57" fmla="*/ 21 h 25"/>
                  <a:gd name="T58" fmla="*/ 1012 w 1212"/>
                  <a:gd name="T59" fmla="*/ 1 h 25"/>
                  <a:gd name="T60" fmla="*/ 1052 w 1212"/>
                  <a:gd name="T61" fmla="*/ 21 h 25"/>
                  <a:gd name="T62" fmla="*/ 1082 w 1212"/>
                  <a:gd name="T63" fmla="*/ 1 h 25"/>
                  <a:gd name="T64" fmla="*/ 1118 w 1212"/>
                  <a:gd name="T65" fmla="*/ 21 h 25"/>
                  <a:gd name="T66" fmla="*/ 1156 w 1212"/>
                  <a:gd name="T67" fmla="*/ 1 h 25"/>
                  <a:gd name="T68" fmla="*/ 1190 w 1212"/>
                  <a:gd name="T69" fmla="*/ 21 h 25"/>
                  <a:gd name="T70" fmla="*/ 1212 w 1212"/>
                  <a:gd name="T71"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12" h="25">
                    <a:moveTo>
                      <a:pt x="0" y="17"/>
                    </a:moveTo>
                    <a:cubicBezTo>
                      <a:pt x="7" y="8"/>
                      <a:pt x="14" y="0"/>
                      <a:pt x="24" y="1"/>
                    </a:cubicBezTo>
                    <a:cubicBezTo>
                      <a:pt x="34" y="2"/>
                      <a:pt x="49" y="21"/>
                      <a:pt x="60" y="21"/>
                    </a:cubicBezTo>
                    <a:cubicBezTo>
                      <a:pt x="71" y="21"/>
                      <a:pt x="80" y="3"/>
                      <a:pt x="92" y="3"/>
                    </a:cubicBezTo>
                    <a:cubicBezTo>
                      <a:pt x="104" y="3"/>
                      <a:pt x="117" y="21"/>
                      <a:pt x="130" y="21"/>
                    </a:cubicBezTo>
                    <a:cubicBezTo>
                      <a:pt x="143" y="21"/>
                      <a:pt x="158" y="2"/>
                      <a:pt x="170" y="3"/>
                    </a:cubicBezTo>
                    <a:cubicBezTo>
                      <a:pt x="182" y="4"/>
                      <a:pt x="191" y="25"/>
                      <a:pt x="202" y="25"/>
                    </a:cubicBezTo>
                    <a:cubicBezTo>
                      <a:pt x="213" y="25"/>
                      <a:pt x="226" y="4"/>
                      <a:pt x="238" y="3"/>
                    </a:cubicBezTo>
                    <a:cubicBezTo>
                      <a:pt x="250" y="2"/>
                      <a:pt x="263" y="21"/>
                      <a:pt x="274" y="21"/>
                    </a:cubicBezTo>
                    <a:cubicBezTo>
                      <a:pt x="285" y="21"/>
                      <a:pt x="293" y="3"/>
                      <a:pt x="304" y="3"/>
                    </a:cubicBezTo>
                    <a:cubicBezTo>
                      <a:pt x="315" y="3"/>
                      <a:pt x="329" y="23"/>
                      <a:pt x="342" y="23"/>
                    </a:cubicBezTo>
                    <a:cubicBezTo>
                      <a:pt x="355" y="23"/>
                      <a:pt x="370" y="1"/>
                      <a:pt x="382" y="1"/>
                    </a:cubicBezTo>
                    <a:cubicBezTo>
                      <a:pt x="394" y="1"/>
                      <a:pt x="405" y="23"/>
                      <a:pt x="416" y="23"/>
                    </a:cubicBezTo>
                    <a:cubicBezTo>
                      <a:pt x="427" y="23"/>
                      <a:pt x="438" y="3"/>
                      <a:pt x="450" y="3"/>
                    </a:cubicBezTo>
                    <a:cubicBezTo>
                      <a:pt x="462" y="3"/>
                      <a:pt x="474" y="23"/>
                      <a:pt x="486" y="23"/>
                    </a:cubicBezTo>
                    <a:cubicBezTo>
                      <a:pt x="498" y="23"/>
                      <a:pt x="511" y="1"/>
                      <a:pt x="522" y="1"/>
                    </a:cubicBezTo>
                    <a:cubicBezTo>
                      <a:pt x="533" y="1"/>
                      <a:pt x="543" y="21"/>
                      <a:pt x="554" y="21"/>
                    </a:cubicBezTo>
                    <a:cubicBezTo>
                      <a:pt x="565" y="21"/>
                      <a:pt x="574" y="1"/>
                      <a:pt x="586" y="1"/>
                    </a:cubicBezTo>
                    <a:cubicBezTo>
                      <a:pt x="598" y="1"/>
                      <a:pt x="611" y="21"/>
                      <a:pt x="624" y="21"/>
                    </a:cubicBezTo>
                    <a:cubicBezTo>
                      <a:pt x="637" y="21"/>
                      <a:pt x="650" y="1"/>
                      <a:pt x="662" y="1"/>
                    </a:cubicBezTo>
                    <a:cubicBezTo>
                      <a:pt x="674" y="1"/>
                      <a:pt x="686" y="21"/>
                      <a:pt x="698" y="21"/>
                    </a:cubicBezTo>
                    <a:cubicBezTo>
                      <a:pt x="710" y="21"/>
                      <a:pt x="720" y="3"/>
                      <a:pt x="732" y="3"/>
                    </a:cubicBezTo>
                    <a:cubicBezTo>
                      <a:pt x="744" y="3"/>
                      <a:pt x="759" y="23"/>
                      <a:pt x="770" y="23"/>
                    </a:cubicBezTo>
                    <a:cubicBezTo>
                      <a:pt x="781" y="23"/>
                      <a:pt x="789" y="1"/>
                      <a:pt x="800" y="1"/>
                    </a:cubicBezTo>
                    <a:cubicBezTo>
                      <a:pt x="811" y="1"/>
                      <a:pt x="824" y="23"/>
                      <a:pt x="836" y="23"/>
                    </a:cubicBezTo>
                    <a:cubicBezTo>
                      <a:pt x="848" y="23"/>
                      <a:pt x="858" y="3"/>
                      <a:pt x="870" y="3"/>
                    </a:cubicBezTo>
                    <a:cubicBezTo>
                      <a:pt x="882" y="3"/>
                      <a:pt x="894" y="21"/>
                      <a:pt x="906" y="21"/>
                    </a:cubicBezTo>
                    <a:cubicBezTo>
                      <a:pt x="918" y="21"/>
                      <a:pt x="932" y="3"/>
                      <a:pt x="944" y="3"/>
                    </a:cubicBezTo>
                    <a:cubicBezTo>
                      <a:pt x="956" y="3"/>
                      <a:pt x="969" y="21"/>
                      <a:pt x="980" y="21"/>
                    </a:cubicBezTo>
                    <a:cubicBezTo>
                      <a:pt x="991" y="21"/>
                      <a:pt x="1000" y="1"/>
                      <a:pt x="1012" y="1"/>
                    </a:cubicBezTo>
                    <a:cubicBezTo>
                      <a:pt x="1024" y="1"/>
                      <a:pt x="1040" y="21"/>
                      <a:pt x="1052" y="21"/>
                    </a:cubicBezTo>
                    <a:cubicBezTo>
                      <a:pt x="1064" y="21"/>
                      <a:pt x="1071" y="1"/>
                      <a:pt x="1082" y="1"/>
                    </a:cubicBezTo>
                    <a:cubicBezTo>
                      <a:pt x="1093" y="1"/>
                      <a:pt x="1106" y="21"/>
                      <a:pt x="1118" y="21"/>
                    </a:cubicBezTo>
                    <a:cubicBezTo>
                      <a:pt x="1130" y="21"/>
                      <a:pt x="1144" y="1"/>
                      <a:pt x="1156" y="1"/>
                    </a:cubicBezTo>
                    <a:cubicBezTo>
                      <a:pt x="1168" y="1"/>
                      <a:pt x="1181" y="21"/>
                      <a:pt x="1190" y="21"/>
                    </a:cubicBezTo>
                    <a:cubicBezTo>
                      <a:pt x="1199" y="21"/>
                      <a:pt x="1209" y="5"/>
                      <a:pt x="1212" y="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6" name="Freeform 58"/>
              <p:cNvSpPr>
                <a:spLocks/>
              </p:cNvSpPr>
              <p:nvPr/>
            </p:nvSpPr>
            <p:spPr bwMode="auto">
              <a:xfrm>
                <a:off x="2367" y="1431"/>
                <a:ext cx="1091" cy="22"/>
              </a:xfrm>
              <a:custGeom>
                <a:avLst/>
                <a:gdLst>
                  <a:gd name="T0" fmla="*/ 0 w 1212"/>
                  <a:gd name="T1" fmla="*/ 17 h 25"/>
                  <a:gd name="T2" fmla="*/ 24 w 1212"/>
                  <a:gd name="T3" fmla="*/ 1 h 25"/>
                  <a:gd name="T4" fmla="*/ 60 w 1212"/>
                  <a:gd name="T5" fmla="*/ 21 h 25"/>
                  <a:gd name="T6" fmla="*/ 92 w 1212"/>
                  <a:gd name="T7" fmla="*/ 3 h 25"/>
                  <a:gd name="T8" fmla="*/ 130 w 1212"/>
                  <a:gd name="T9" fmla="*/ 21 h 25"/>
                  <a:gd name="T10" fmla="*/ 170 w 1212"/>
                  <a:gd name="T11" fmla="*/ 3 h 25"/>
                  <a:gd name="T12" fmla="*/ 202 w 1212"/>
                  <a:gd name="T13" fmla="*/ 25 h 25"/>
                  <a:gd name="T14" fmla="*/ 238 w 1212"/>
                  <a:gd name="T15" fmla="*/ 3 h 25"/>
                  <a:gd name="T16" fmla="*/ 274 w 1212"/>
                  <a:gd name="T17" fmla="*/ 21 h 25"/>
                  <a:gd name="T18" fmla="*/ 304 w 1212"/>
                  <a:gd name="T19" fmla="*/ 3 h 25"/>
                  <a:gd name="T20" fmla="*/ 342 w 1212"/>
                  <a:gd name="T21" fmla="*/ 23 h 25"/>
                  <a:gd name="T22" fmla="*/ 382 w 1212"/>
                  <a:gd name="T23" fmla="*/ 1 h 25"/>
                  <a:gd name="T24" fmla="*/ 416 w 1212"/>
                  <a:gd name="T25" fmla="*/ 23 h 25"/>
                  <a:gd name="T26" fmla="*/ 450 w 1212"/>
                  <a:gd name="T27" fmla="*/ 3 h 25"/>
                  <a:gd name="T28" fmla="*/ 486 w 1212"/>
                  <a:gd name="T29" fmla="*/ 23 h 25"/>
                  <a:gd name="T30" fmla="*/ 522 w 1212"/>
                  <a:gd name="T31" fmla="*/ 1 h 25"/>
                  <a:gd name="T32" fmla="*/ 554 w 1212"/>
                  <a:gd name="T33" fmla="*/ 21 h 25"/>
                  <a:gd name="T34" fmla="*/ 586 w 1212"/>
                  <a:gd name="T35" fmla="*/ 1 h 25"/>
                  <a:gd name="T36" fmla="*/ 624 w 1212"/>
                  <a:gd name="T37" fmla="*/ 21 h 25"/>
                  <a:gd name="T38" fmla="*/ 662 w 1212"/>
                  <a:gd name="T39" fmla="*/ 1 h 25"/>
                  <a:gd name="T40" fmla="*/ 698 w 1212"/>
                  <a:gd name="T41" fmla="*/ 21 h 25"/>
                  <a:gd name="T42" fmla="*/ 732 w 1212"/>
                  <a:gd name="T43" fmla="*/ 3 h 25"/>
                  <a:gd name="T44" fmla="*/ 770 w 1212"/>
                  <a:gd name="T45" fmla="*/ 23 h 25"/>
                  <a:gd name="T46" fmla="*/ 800 w 1212"/>
                  <a:gd name="T47" fmla="*/ 1 h 25"/>
                  <a:gd name="T48" fmla="*/ 836 w 1212"/>
                  <a:gd name="T49" fmla="*/ 23 h 25"/>
                  <a:gd name="T50" fmla="*/ 870 w 1212"/>
                  <a:gd name="T51" fmla="*/ 3 h 25"/>
                  <a:gd name="T52" fmla="*/ 906 w 1212"/>
                  <a:gd name="T53" fmla="*/ 21 h 25"/>
                  <a:gd name="T54" fmla="*/ 944 w 1212"/>
                  <a:gd name="T55" fmla="*/ 3 h 25"/>
                  <a:gd name="T56" fmla="*/ 980 w 1212"/>
                  <a:gd name="T57" fmla="*/ 21 h 25"/>
                  <a:gd name="T58" fmla="*/ 1012 w 1212"/>
                  <a:gd name="T59" fmla="*/ 1 h 25"/>
                  <a:gd name="T60" fmla="*/ 1052 w 1212"/>
                  <a:gd name="T61" fmla="*/ 21 h 25"/>
                  <a:gd name="T62" fmla="*/ 1082 w 1212"/>
                  <a:gd name="T63" fmla="*/ 1 h 25"/>
                  <a:gd name="T64" fmla="*/ 1118 w 1212"/>
                  <a:gd name="T65" fmla="*/ 21 h 25"/>
                  <a:gd name="T66" fmla="*/ 1156 w 1212"/>
                  <a:gd name="T67" fmla="*/ 1 h 25"/>
                  <a:gd name="T68" fmla="*/ 1190 w 1212"/>
                  <a:gd name="T69" fmla="*/ 21 h 25"/>
                  <a:gd name="T70" fmla="*/ 1212 w 1212"/>
                  <a:gd name="T71"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12" h="25">
                    <a:moveTo>
                      <a:pt x="0" y="17"/>
                    </a:moveTo>
                    <a:cubicBezTo>
                      <a:pt x="7" y="8"/>
                      <a:pt x="14" y="0"/>
                      <a:pt x="24" y="1"/>
                    </a:cubicBezTo>
                    <a:cubicBezTo>
                      <a:pt x="34" y="2"/>
                      <a:pt x="49" y="21"/>
                      <a:pt x="60" y="21"/>
                    </a:cubicBezTo>
                    <a:cubicBezTo>
                      <a:pt x="71" y="21"/>
                      <a:pt x="80" y="3"/>
                      <a:pt x="92" y="3"/>
                    </a:cubicBezTo>
                    <a:cubicBezTo>
                      <a:pt x="104" y="3"/>
                      <a:pt x="117" y="21"/>
                      <a:pt x="130" y="21"/>
                    </a:cubicBezTo>
                    <a:cubicBezTo>
                      <a:pt x="143" y="21"/>
                      <a:pt x="158" y="2"/>
                      <a:pt x="170" y="3"/>
                    </a:cubicBezTo>
                    <a:cubicBezTo>
                      <a:pt x="182" y="4"/>
                      <a:pt x="191" y="25"/>
                      <a:pt x="202" y="25"/>
                    </a:cubicBezTo>
                    <a:cubicBezTo>
                      <a:pt x="213" y="25"/>
                      <a:pt x="226" y="4"/>
                      <a:pt x="238" y="3"/>
                    </a:cubicBezTo>
                    <a:cubicBezTo>
                      <a:pt x="250" y="2"/>
                      <a:pt x="263" y="21"/>
                      <a:pt x="274" y="21"/>
                    </a:cubicBezTo>
                    <a:cubicBezTo>
                      <a:pt x="285" y="21"/>
                      <a:pt x="293" y="3"/>
                      <a:pt x="304" y="3"/>
                    </a:cubicBezTo>
                    <a:cubicBezTo>
                      <a:pt x="315" y="3"/>
                      <a:pt x="329" y="23"/>
                      <a:pt x="342" y="23"/>
                    </a:cubicBezTo>
                    <a:cubicBezTo>
                      <a:pt x="355" y="23"/>
                      <a:pt x="370" y="1"/>
                      <a:pt x="382" y="1"/>
                    </a:cubicBezTo>
                    <a:cubicBezTo>
                      <a:pt x="394" y="1"/>
                      <a:pt x="405" y="23"/>
                      <a:pt x="416" y="23"/>
                    </a:cubicBezTo>
                    <a:cubicBezTo>
                      <a:pt x="427" y="23"/>
                      <a:pt x="438" y="3"/>
                      <a:pt x="450" y="3"/>
                    </a:cubicBezTo>
                    <a:cubicBezTo>
                      <a:pt x="462" y="3"/>
                      <a:pt x="474" y="23"/>
                      <a:pt x="486" y="23"/>
                    </a:cubicBezTo>
                    <a:cubicBezTo>
                      <a:pt x="498" y="23"/>
                      <a:pt x="511" y="1"/>
                      <a:pt x="522" y="1"/>
                    </a:cubicBezTo>
                    <a:cubicBezTo>
                      <a:pt x="533" y="1"/>
                      <a:pt x="543" y="21"/>
                      <a:pt x="554" y="21"/>
                    </a:cubicBezTo>
                    <a:cubicBezTo>
                      <a:pt x="565" y="21"/>
                      <a:pt x="574" y="1"/>
                      <a:pt x="586" y="1"/>
                    </a:cubicBezTo>
                    <a:cubicBezTo>
                      <a:pt x="598" y="1"/>
                      <a:pt x="611" y="21"/>
                      <a:pt x="624" y="21"/>
                    </a:cubicBezTo>
                    <a:cubicBezTo>
                      <a:pt x="637" y="21"/>
                      <a:pt x="650" y="1"/>
                      <a:pt x="662" y="1"/>
                    </a:cubicBezTo>
                    <a:cubicBezTo>
                      <a:pt x="674" y="1"/>
                      <a:pt x="686" y="21"/>
                      <a:pt x="698" y="21"/>
                    </a:cubicBezTo>
                    <a:cubicBezTo>
                      <a:pt x="710" y="21"/>
                      <a:pt x="720" y="3"/>
                      <a:pt x="732" y="3"/>
                    </a:cubicBezTo>
                    <a:cubicBezTo>
                      <a:pt x="744" y="3"/>
                      <a:pt x="759" y="23"/>
                      <a:pt x="770" y="23"/>
                    </a:cubicBezTo>
                    <a:cubicBezTo>
                      <a:pt x="781" y="23"/>
                      <a:pt x="789" y="1"/>
                      <a:pt x="800" y="1"/>
                    </a:cubicBezTo>
                    <a:cubicBezTo>
                      <a:pt x="811" y="1"/>
                      <a:pt x="824" y="23"/>
                      <a:pt x="836" y="23"/>
                    </a:cubicBezTo>
                    <a:cubicBezTo>
                      <a:pt x="848" y="23"/>
                      <a:pt x="858" y="3"/>
                      <a:pt x="870" y="3"/>
                    </a:cubicBezTo>
                    <a:cubicBezTo>
                      <a:pt x="882" y="3"/>
                      <a:pt x="894" y="21"/>
                      <a:pt x="906" y="21"/>
                    </a:cubicBezTo>
                    <a:cubicBezTo>
                      <a:pt x="918" y="21"/>
                      <a:pt x="932" y="3"/>
                      <a:pt x="944" y="3"/>
                    </a:cubicBezTo>
                    <a:cubicBezTo>
                      <a:pt x="956" y="3"/>
                      <a:pt x="969" y="21"/>
                      <a:pt x="980" y="21"/>
                    </a:cubicBezTo>
                    <a:cubicBezTo>
                      <a:pt x="991" y="21"/>
                      <a:pt x="1000" y="1"/>
                      <a:pt x="1012" y="1"/>
                    </a:cubicBezTo>
                    <a:cubicBezTo>
                      <a:pt x="1024" y="1"/>
                      <a:pt x="1040" y="21"/>
                      <a:pt x="1052" y="21"/>
                    </a:cubicBezTo>
                    <a:cubicBezTo>
                      <a:pt x="1064" y="21"/>
                      <a:pt x="1071" y="1"/>
                      <a:pt x="1082" y="1"/>
                    </a:cubicBezTo>
                    <a:cubicBezTo>
                      <a:pt x="1093" y="1"/>
                      <a:pt x="1106" y="21"/>
                      <a:pt x="1118" y="21"/>
                    </a:cubicBezTo>
                    <a:cubicBezTo>
                      <a:pt x="1130" y="21"/>
                      <a:pt x="1144" y="1"/>
                      <a:pt x="1156" y="1"/>
                    </a:cubicBezTo>
                    <a:cubicBezTo>
                      <a:pt x="1168" y="1"/>
                      <a:pt x="1181" y="21"/>
                      <a:pt x="1190" y="21"/>
                    </a:cubicBezTo>
                    <a:cubicBezTo>
                      <a:pt x="1199" y="21"/>
                      <a:pt x="1209" y="5"/>
                      <a:pt x="1212" y="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7" name="Freeform 59"/>
              <p:cNvSpPr>
                <a:spLocks/>
              </p:cNvSpPr>
              <p:nvPr/>
            </p:nvSpPr>
            <p:spPr bwMode="auto">
              <a:xfrm>
                <a:off x="2365" y="1602"/>
                <a:ext cx="1091" cy="22"/>
              </a:xfrm>
              <a:custGeom>
                <a:avLst/>
                <a:gdLst>
                  <a:gd name="T0" fmla="*/ 0 w 1212"/>
                  <a:gd name="T1" fmla="*/ 17 h 25"/>
                  <a:gd name="T2" fmla="*/ 24 w 1212"/>
                  <a:gd name="T3" fmla="*/ 1 h 25"/>
                  <a:gd name="T4" fmla="*/ 60 w 1212"/>
                  <a:gd name="T5" fmla="*/ 21 h 25"/>
                  <a:gd name="T6" fmla="*/ 92 w 1212"/>
                  <a:gd name="T7" fmla="*/ 3 h 25"/>
                  <a:gd name="T8" fmla="*/ 130 w 1212"/>
                  <a:gd name="T9" fmla="*/ 21 h 25"/>
                  <a:gd name="T10" fmla="*/ 170 w 1212"/>
                  <a:gd name="T11" fmla="*/ 3 h 25"/>
                  <a:gd name="T12" fmla="*/ 202 w 1212"/>
                  <a:gd name="T13" fmla="*/ 25 h 25"/>
                  <a:gd name="T14" fmla="*/ 238 w 1212"/>
                  <a:gd name="T15" fmla="*/ 3 h 25"/>
                  <a:gd name="T16" fmla="*/ 274 w 1212"/>
                  <a:gd name="T17" fmla="*/ 21 h 25"/>
                  <a:gd name="T18" fmla="*/ 304 w 1212"/>
                  <a:gd name="T19" fmla="*/ 3 h 25"/>
                  <a:gd name="T20" fmla="*/ 342 w 1212"/>
                  <a:gd name="T21" fmla="*/ 23 h 25"/>
                  <a:gd name="T22" fmla="*/ 382 w 1212"/>
                  <a:gd name="T23" fmla="*/ 1 h 25"/>
                  <a:gd name="T24" fmla="*/ 416 w 1212"/>
                  <a:gd name="T25" fmla="*/ 23 h 25"/>
                  <a:gd name="T26" fmla="*/ 450 w 1212"/>
                  <a:gd name="T27" fmla="*/ 3 h 25"/>
                  <a:gd name="T28" fmla="*/ 486 w 1212"/>
                  <a:gd name="T29" fmla="*/ 23 h 25"/>
                  <a:gd name="T30" fmla="*/ 522 w 1212"/>
                  <a:gd name="T31" fmla="*/ 1 h 25"/>
                  <a:gd name="T32" fmla="*/ 554 w 1212"/>
                  <a:gd name="T33" fmla="*/ 21 h 25"/>
                  <a:gd name="T34" fmla="*/ 586 w 1212"/>
                  <a:gd name="T35" fmla="*/ 1 h 25"/>
                  <a:gd name="T36" fmla="*/ 624 w 1212"/>
                  <a:gd name="T37" fmla="*/ 21 h 25"/>
                  <a:gd name="T38" fmla="*/ 662 w 1212"/>
                  <a:gd name="T39" fmla="*/ 1 h 25"/>
                  <a:gd name="T40" fmla="*/ 698 w 1212"/>
                  <a:gd name="T41" fmla="*/ 21 h 25"/>
                  <a:gd name="T42" fmla="*/ 732 w 1212"/>
                  <a:gd name="T43" fmla="*/ 3 h 25"/>
                  <a:gd name="T44" fmla="*/ 770 w 1212"/>
                  <a:gd name="T45" fmla="*/ 23 h 25"/>
                  <a:gd name="T46" fmla="*/ 800 w 1212"/>
                  <a:gd name="T47" fmla="*/ 1 h 25"/>
                  <a:gd name="T48" fmla="*/ 836 w 1212"/>
                  <a:gd name="T49" fmla="*/ 23 h 25"/>
                  <a:gd name="T50" fmla="*/ 870 w 1212"/>
                  <a:gd name="T51" fmla="*/ 3 h 25"/>
                  <a:gd name="T52" fmla="*/ 906 w 1212"/>
                  <a:gd name="T53" fmla="*/ 21 h 25"/>
                  <a:gd name="T54" fmla="*/ 944 w 1212"/>
                  <a:gd name="T55" fmla="*/ 3 h 25"/>
                  <a:gd name="T56" fmla="*/ 980 w 1212"/>
                  <a:gd name="T57" fmla="*/ 21 h 25"/>
                  <a:gd name="T58" fmla="*/ 1012 w 1212"/>
                  <a:gd name="T59" fmla="*/ 1 h 25"/>
                  <a:gd name="T60" fmla="*/ 1052 w 1212"/>
                  <a:gd name="T61" fmla="*/ 21 h 25"/>
                  <a:gd name="T62" fmla="*/ 1082 w 1212"/>
                  <a:gd name="T63" fmla="*/ 1 h 25"/>
                  <a:gd name="T64" fmla="*/ 1118 w 1212"/>
                  <a:gd name="T65" fmla="*/ 21 h 25"/>
                  <a:gd name="T66" fmla="*/ 1156 w 1212"/>
                  <a:gd name="T67" fmla="*/ 1 h 25"/>
                  <a:gd name="T68" fmla="*/ 1190 w 1212"/>
                  <a:gd name="T69" fmla="*/ 21 h 25"/>
                  <a:gd name="T70" fmla="*/ 1212 w 1212"/>
                  <a:gd name="T71"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12" h="25">
                    <a:moveTo>
                      <a:pt x="0" y="17"/>
                    </a:moveTo>
                    <a:cubicBezTo>
                      <a:pt x="7" y="8"/>
                      <a:pt x="14" y="0"/>
                      <a:pt x="24" y="1"/>
                    </a:cubicBezTo>
                    <a:cubicBezTo>
                      <a:pt x="34" y="2"/>
                      <a:pt x="49" y="21"/>
                      <a:pt x="60" y="21"/>
                    </a:cubicBezTo>
                    <a:cubicBezTo>
                      <a:pt x="71" y="21"/>
                      <a:pt x="80" y="3"/>
                      <a:pt x="92" y="3"/>
                    </a:cubicBezTo>
                    <a:cubicBezTo>
                      <a:pt x="104" y="3"/>
                      <a:pt x="117" y="21"/>
                      <a:pt x="130" y="21"/>
                    </a:cubicBezTo>
                    <a:cubicBezTo>
                      <a:pt x="143" y="21"/>
                      <a:pt x="158" y="2"/>
                      <a:pt x="170" y="3"/>
                    </a:cubicBezTo>
                    <a:cubicBezTo>
                      <a:pt x="182" y="4"/>
                      <a:pt x="191" y="25"/>
                      <a:pt x="202" y="25"/>
                    </a:cubicBezTo>
                    <a:cubicBezTo>
                      <a:pt x="213" y="25"/>
                      <a:pt x="226" y="4"/>
                      <a:pt x="238" y="3"/>
                    </a:cubicBezTo>
                    <a:cubicBezTo>
                      <a:pt x="250" y="2"/>
                      <a:pt x="263" y="21"/>
                      <a:pt x="274" y="21"/>
                    </a:cubicBezTo>
                    <a:cubicBezTo>
                      <a:pt x="285" y="21"/>
                      <a:pt x="293" y="3"/>
                      <a:pt x="304" y="3"/>
                    </a:cubicBezTo>
                    <a:cubicBezTo>
                      <a:pt x="315" y="3"/>
                      <a:pt x="329" y="23"/>
                      <a:pt x="342" y="23"/>
                    </a:cubicBezTo>
                    <a:cubicBezTo>
                      <a:pt x="355" y="23"/>
                      <a:pt x="370" y="1"/>
                      <a:pt x="382" y="1"/>
                    </a:cubicBezTo>
                    <a:cubicBezTo>
                      <a:pt x="394" y="1"/>
                      <a:pt x="405" y="23"/>
                      <a:pt x="416" y="23"/>
                    </a:cubicBezTo>
                    <a:cubicBezTo>
                      <a:pt x="427" y="23"/>
                      <a:pt x="438" y="3"/>
                      <a:pt x="450" y="3"/>
                    </a:cubicBezTo>
                    <a:cubicBezTo>
                      <a:pt x="462" y="3"/>
                      <a:pt x="474" y="23"/>
                      <a:pt x="486" y="23"/>
                    </a:cubicBezTo>
                    <a:cubicBezTo>
                      <a:pt x="498" y="23"/>
                      <a:pt x="511" y="1"/>
                      <a:pt x="522" y="1"/>
                    </a:cubicBezTo>
                    <a:cubicBezTo>
                      <a:pt x="533" y="1"/>
                      <a:pt x="543" y="21"/>
                      <a:pt x="554" y="21"/>
                    </a:cubicBezTo>
                    <a:cubicBezTo>
                      <a:pt x="565" y="21"/>
                      <a:pt x="574" y="1"/>
                      <a:pt x="586" y="1"/>
                    </a:cubicBezTo>
                    <a:cubicBezTo>
                      <a:pt x="598" y="1"/>
                      <a:pt x="611" y="21"/>
                      <a:pt x="624" y="21"/>
                    </a:cubicBezTo>
                    <a:cubicBezTo>
                      <a:pt x="637" y="21"/>
                      <a:pt x="650" y="1"/>
                      <a:pt x="662" y="1"/>
                    </a:cubicBezTo>
                    <a:cubicBezTo>
                      <a:pt x="674" y="1"/>
                      <a:pt x="686" y="21"/>
                      <a:pt x="698" y="21"/>
                    </a:cubicBezTo>
                    <a:cubicBezTo>
                      <a:pt x="710" y="21"/>
                      <a:pt x="720" y="3"/>
                      <a:pt x="732" y="3"/>
                    </a:cubicBezTo>
                    <a:cubicBezTo>
                      <a:pt x="744" y="3"/>
                      <a:pt x="759" y="23"/>
                      <a:pt x="770" y="23"/>
                    </a:cubicBezTo>
                    <a:cubicBezTo>
                      <a:pt x="781" y="23"/>
                      <a:pt x="789" y="1"/>
                      <a:pt x="800" y="1"/>
                    </a:cubicBezTo>
                    <a:cubicBezTo>
                      <a:pt x="811" y="1"/>
                      <a:pt x="824" y="23"/>
                      <a:pt x="836" y="23"/>
                    </a:cubicBezTo>
                    <a:cubicBezTo>
                      <a:pt x="848" y="23"/>
                      <a:pt x="858" y="3"/>
                      <a:pt x="870" y="3"/>
                    </a:cubicBezTo>
                    <a:cubicBezTo>
                      <a:pt x="882" y="3"/>
                      <a:pt x="894" y="21"/>
                      <a:pt x="906" y="21"/>
                    </a:cubicBezTo>
                    <a:cubicBezTo>
                      <a:pt x="918" y="21"/>
                      <a:pt x="932" y="3"/>
                      <a:pt x="944" y="3"/>
                    </a:cubicBezTo>
                    <a:cubicBezTo>
                      <a:pt x="956" y="3"/>
                      <a:pt x="969" y="21"/>
                      <a:pt x="980" y="21"/>
                    </a:cubicBezTo>
                    <a:cubicBezTo>
                      <a:pt x="991" y="21"/>
                      <a:pt x="1000" y="1"/>
                      <a:pt x="1012" y="1"/>
                    </a:cubicBezTo>
                    <a:cubicBezTo>
                      <a:pt x="1024" y="1"/>
                      <a:pt x="1040" y="21"/>
                      <a:pt x="1052" y="21"/>
                    </a:cubicBezTo>
                    <a:cubicBezTo>
                      <a:pt x="1064" y="21"/>
                      <a:pt x="1071" y="1"/>
                      <a:pt x="1082" y="1"/>
                    </a:cubicBezTo>
                    <a:cubicBezTo>
                      <a:pt x="1093" y="1"/>
                      <a:pt x="1106" y="21"/>
                      <a:pt x="1118" y="21"/>
                    </a:cubicBezTo>
                    <a:cubicBezTo>
                      <a:pt x="1130" y="21"/>
                      <a:pt x="1144" y="1"/>
                      <a:pt x="1156" y="1"/>
                    </a:cubicBezTo>
                    <a:cubicBezTo>
                      <a:pt x="1168" y="1"/>
                      <a:pt x="1181" y="21"/>
                      <a:pt x="1190" y="21"/>
                    </a:cubicBezTo>
                    <a:cubicBezTo>
                      <a:pt x="1199" y="21"/>
                      <a:pt x="1209" y="5"/>
                      <a:pt x="1212" y="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8" name="Freeform 60"/>
              <p:cNvSpPr>
                <a:spLocks/>
              </p:cNvSpPr>
              <p:nvPr/>
            </p:nvSpPr>
            <p:spPr bwMode="auto">
              <a:xfrm>
                <a:off x="2369" y="1781"/>
                <a:ext cx="1090" cy="22"/>
              </a:xfrm>
              <a:custGeom>
                <a:avLst/>
                <a:gdLst>
                  <a:gd name="T0" fmla="*/ 0 w 1212"/>
                  <a:gd name="T1" fmla="*/ 17 h 25"/>
                  <a:gd name="T2" fmla="*/ 24 w 1212"/>
                  <a:gd name="T3" fmla="*/ 1 h 25"/>
                  <a:gd name="T4" fmla="*/ 60 w 1212"/>
                  <a:gd name="T5" fmla="*/ 21 h 25"/>
                  <a:gd name="T6" fmla="*/ 92 w 1212"/>
                  <a:gd name="T7" fmla="*/ 3 h 25"/>
                  <a:gd name="T8" fmla="*/ 130 w 1212"/>
                  <a:gd name="T9" fmla="*/ 21 h 25"/>
                  <a:gd name="T10" fmla="*/ 170 w 1212"/>
                  <a:gd name="T11" fmla="*/ 3 h 25"/>
                  <a:gd name="T12" fmla="*/ 202 w 1212"/>
                  <a:gd name="T13" fmla="*/ 25 h 25"/>
                  <a:gd name="T14" fmla="*/ 238 w 1212"/>
                  <a:gd name="T15" fmla="*/ 3 h 25"/>
                  <a:gd name="T16" fmla="*/ 274 w 1212"/>
                  <a:gd name="T17" fmla="*/ 21 h 25"/>
                  <a:gd name="T18" fmla="*/ 304 w 1212"/>
                  <a:gd name="T19" fmla="*/ 3 h 25"/>
                  <a:gd name="T20" fmla="*/ 342 w 1212"/>
                  <a:gd name="T21" fmla="*/ 23 h 25"/>
                  <a:gd name="T22" fmla="*/ 382 w 1212"/>
                  <a:gd name="T23" fmla="*/ 1 h 25"/>
                  <a:gd name="T24" fmla="*/ 416 w 1212"/>
                  <a:gd name="T25" fmla="*/ 23 h 25"/>
                  <a:gd name="T26" fmla="*/ 450 w 1212"/>
                  <a:gd name="T27" fmla="*/ 3 h 25"/>
                  <a:gd name="T28" fmla="*/ 486 w 1212"/>
                  <a:gd name="T29" fmla="*/ 23 h 25"/>
                  <a:gd name="T30" fmla="*/ 522 w 1212"/>
                  <a:gd name="T31" fmla="*/ 1 h 25"/>
                  <a:gd name="T32" fmla="*/ 554 w 1212"/>
                  <a:gd name="T33" fmla="*/ 21 h 25"/>
                  <a:gd name="T34" fmla="*/ 586 w 1212"/>
                  <a:gd name="T35" fmla="*/ 1 h 25"/>
                  <a:gd name="T36" fmla="*/ 624 w 1212"/>
                  <a:gd name="T37" fmla="*/ 21 h 25"/>
                  <a:gd name="T38" fmla="*/ 662 w 1212"/>
                  <a:gd name="T39" fmla="*/ 1 h 25"/>
                  <a:gd name="T40" fmla="*/ 698 w 1212"/>
                  <a:gd name="T41" fmla="*/ 21 h 25"/>
                  <a:gd name="T42" fmla="*/ 732 w 1212"/>
                  <a:gd name="T43" fmla="*/ 3 h 25"/>
                  <a:gd name="T44" fmla="*/ 770 w 1212"/>
                  <a:gd name="T45" fmla="*/ 23 h 25"/>
                  <a:gd name="T46" fmla="*/ 800 w 1212"/>
                  <a:gd name="T47" fmla="*/ 1 h 25"/>
                  <a:gd name="T48" fmla="*/ 836 w 1212"/>
                  <a:gd name="T49" fmla="*/ 23 h 25"/>
                  <a:gd name="T50" fmla="*/ 870 w 1212"/>
                  <a:gd name="T51" fmla="*/ 3 h 25"/>
                  <a:gd name="T52" fmla="*/ 906 w 1212"/>
                  <a:gd name="T53" fmla="*/ 21 h 25"/>
                  <a:gd name="T54" fmla="*/ 944 w 1212"/>
                  <a:gd name="T55" fmla="*/ 3 h 25"/>
                  <a:gd name="T56" fmla="*/ 980 w 1212"/>
                  <a:gd name="T57" fmla="*/ 21 h 25"/>
                  <a:gd name="T58" fmla="*/ 1012 w 1212"/>
                  <a:gd name="T59" fmla="*/ 1 h 25"/>
                  <a:gd name="T60" fmla="*/ 1052 w 1212"/>
                  <a:gd name="T61" fmla="*/ 21 h 25"/>
                  <a:gd name="T62" fmla="*/ 1082 w 1212"/>
                  <a:gd name="T63" fmla="*/ 1 h 25"/>
                  <a:gd name="T64" fmla="*/ 1118 w 1212"/>
                  <a:gd name="T65" fmla="*/ 21 h 25"/>
                  <a:gd name="T66" fmla="*/ 1156 w 1212"/>
                  <a:gd name="T67" fmla="*/ 1 h 25"/>
                  <a:gd name="T68" fmla="*/ 1190 w 1212"/>
                  <a:gd name="T69" fmla="*/ 21 h 25"/>
                  <a:gd name="T70" fmla="*/ 1212 w 1212"/>
                  <a:gd name="T71"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12" h="25">
                    <a:moveTo>
                      <a:pt x="0" y="17"/>
                    </a:moveTo>
                    <a:cubicBezTo>
                      <a:pt x="7" y="8"/>
                      <a:pt x="14" y="0"/>
                      <a:pt x="24" y="1"/>
                    </a:cubicBezTo>
                    <a:cubicBezTo>
                      <a:pt x="34" y="2"/>
                      <a:pt x="49" y="21"/>
                      <a:pt x="60" y="21"/>
                    </a:cubicBezTo>
                    <a:cubicBezTo>
                      <a:pt x="71" y="21"/>
                      <a:pt x="80" y="3"/>
                      <a:pt x="92" y="3"/>
                    </a:cubicBezTo>
                    <a:cubicBezTo>
                      <a:pt x="104" y="3"/>
                      <a:pt x="117" y="21"/>
                      <a:pt x="130" y="21"/>
                    </a:cubicBezTo>
                    <a:cubicBezTo>
                      <a:pt x="143" y="21"/>
                      <a:pt x="158" y="2"/>
                      <a:pt x="170" y="3"/>
                    </a:cubicBezTo>
                    <a:cubicBezTo>
                      <a:pt x="182" y="4"/>
                      <a:pt x="191" y="25"/>
                      <a:pt x="202" y="25"/>
                    </a:cubicBezTo>
                    <a:cubicBezTo>
                      <a:pt x="213" y="25"/>
                      <a:pt x="226" y="4"/>
                      <a:pt x="238" y="3"/>
                    </a:cubicBezTo>
                    <a:cubicBezTo>
                      <a:pt x="250" y="2"/>
                      <a:pt x="263" y="21"/>
                      <a:pt x="274" y="21"/>
                    </a:cubicBezTo>
                    <a:cubicBezTo>
                      <a:pt x="285" y="21"/>
                      <a:pt x="293" y="3"/>
                      <a:pt x="304" y="3"/>
                    </a:cubicBezTo>
                    <a:cubicBezTo>
                      <a:pt x="315" y="3"/>
                      <a:pt x="329" y="23"/>
                      <a:pt x="342" y="23"/>
                    </a:cubicBezTo>
                    <a:cubicBezTo>
                      <a:pt x="355" y="23"/>
                      <a:pt x="370" y="1"/>
                      <a:pt x="382" y="1"/>
                    </a:cubicBezTo>
                    <a:cubicBezTo>
                      <a:pt x="394" y="1"/>
                      <a:pt x="405" y="23"/>
                      <a:pt x="416" y="23"/>
                    </a:cubicBezTo>
                    <a:cubicBezTo>
                      <a:pt x="427" y="23"/>
                      <a:pt x="438" y="3"/>
                      <a:pt x="450" y="3"/>
                    </a:cubicBezTo>
                    <a:cubicBezTo>
                      <a:pt x="462" y="3"/>
                      <a:pt x="474" y="23"/>
                      <a:pt x="486" y="23"/>
                    </a:cubicBezTo>
                    <a:cubicBezTo>
                      <a:pt x="498" y="23"/>
                      <a:pt x="511" y="1"/>
                      <a:pt x="522" y="1"/>
                    </a:cubicBezTo>
                    <a:cubicBezTo>
                      <a:pt x="533" y="1"/>
                      <a:pt x="543" y="21"/>
                      <a:pt x="554" y="21"/>
                    </a:cubicBezTo>
                    <a:cubicBezTo>
                      <a:pt x="565" y="21"/>
                      <a:pt x="574" y="1"/>
                      <a:pt x="586" y="1"/>
                    </a:cubicBezTo>
                    <a:cubicBezTo>
                      <a:pt x="598" y="1"/>
                      <a:pt x="611" y="21"/>
                      <a:pt x="624" y="21"/>
                    </a:cubicBezTo>
                    <a:cubicBezTo>
                      <a:pt x="637" y="21"/>
                      <a:pt x="650" y="1"/>
                      <a:pt x="662" y="1"/>
                    </a:cubicBezTo>
                    <a:cubicBezTo>
                      <a:pt x="674" y="1"/>
                      <a:pt x="686" y="21"/>
                      <a:pt x="698" y="21"/>
                    </a:cubicBezTo>
                    <a:cubicBezTo>
                      <a:pt x="710" y="21"/>
                      <a:pt x="720" y="3"/>
                      <a:pt x="732" y="3"/>
                    </a:cubicBezTo>
                    <a:cubicBezTo>
                      <a:pt x="744" y="3"/>
                      <a:pt x="759" y="23"/>
                      <a:pt x="770" y="23"/>
                    </a:cubicBezTo>
                    <a:cubicBezTo>
                      <a:pt x="781" y="23"/>
                      <a:pt x="789" y="1"/>
                      <a:pt x="800" y="1"/>
                    </a:cubicBezTo>
                    <a:cubicBezTo>
                      <a:pt x="811" y="1"/>
                      <a:pt x="824" y="23"/>
                      <a:pt x="836" y="23"/>
                    </a:cubicBezTo>
                    <a:cubicBezTo>
                      <a:pt x="848" y="23"/>
                      <a:pt x="858" y="3"/>
                      <a:pt x="870" y="3"/>
                    </a:cubicBezTo>
                    <a:cubicBezTo>
                      <a:pt x="882" y="3"/>
                      <a:pt x="894" y="21"/>
                      <a:pt x="906" y="21"/>
                    </a:cubicBezTo>
                    <a:cubicBezTo>
                      <a:pt x="918" y="21"/>
                      <a:pt x="932" y="3"/>
                      <a:pt x="944" y="3"/>
                    </a:cubicBezTo>
                    <a:cubicBezTo>
                      <a:pt x="956" y="3"/>
                      <a:pt x="969" y="21"/>
                      <a:pt x="980" y="21"/>
                    </a:cubicBezTo>
                    <a:cubicBezTo>
                      <a:pt x="991" y="21"/>
                      <a:pt x="1000" y="1"/>
                      <a:pt x="1012" y="1"/>
                    </a:cubicBezTo>
                    <a:cubicBezTo>
                      <a:pt x="1024" y="1"/>
                      <a:pt x="1040" y="21"/>
                      <a:pt x="1052" y="21"/>
                    </a:cubicBezTo>
                    <a:cubicBezTo>
                      <a:pt x="1064" y="21"/>
                      <a:pt x="1071" y="1"/>
                      <a:pt x="1082" y="1"/>
                    </a:cubicBezTo>
                    <a:cubicBezTo>
                      <a:pt x="1093" y="1"/>
                      <a:pt x="1106" y="21"/>
                      <a:pt x="1118" y="21"/>
                    </a:cubicBezTo>
                    <a:cubicBezTo>
                      <a:pt x="1130" y="21"/>
                      <a:pt x="1144" y="1"/>
                      <a:pt x="1156" y="1"/>
                    </a:cubicBezTo>
                    <a:cubicBezTo>
                      <a:pt x="1168" y="1"/>
                      <a:pt x="1181" y="21"/>
                      <a:pt x="1190" y="21"/>
                    </a:cubicBezTo>
                    <a:cubicBezTo>
                      <a:pt x="1199" y="21"/>
                      <a:pt x="1209" y="5"/>
                      <a:pt x="1212" y="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229" name="Freeform 61"/>
              <p:cNvSpPr>
                <a:spLocks/>
              </p:cNvSpPr>
              <p:nvPr/>
            </p:nvSpPr>
            <p:spPr bwMode="auto">
              <a:xfrm>
                <a:off x="2372" y="1959"/>
                <a:ext cx="1091" cy="22"/>
              </a:xfrm>
              <a:custGeom>
                <a:avLst/>
                <a:gdLst>
                  <a:gd name="T0" fmla="*/ 0 w 1212"/>
                  <a:gd name="T1" fmla="*/ 17 h 25"/>
                  <a:gd name="T2" fmla="*/ 24 w 1212"/>
                  <a:gd name="T3" fmla="*/ 1 h 25"/>
                  <a:gd name="T4" fmla="*/ 60 w 1212"/>
                  <a:gd name="T5" fmla="*/ 21 h 25"/>
                  <a:gd name="T6" fmla="*/ 92 w 1212"/>
                  <a:gd name="T7" fmla="*/ 3 h 25"/>
                  <a:gd name="T8" fmla="*/ 130 w 1212"/>
                  <a:gd name="T9" fmla="*/ 21 h 25"/>
                  <a:gd name="T10" fmla="*/ 170 w 1212"/>
                  <a:gd name="T11" fmla="*/ 3 h 25"/>
                  <a:gd name="T12" fmla="*/ 202 w 1212"/>
                  <a:gd name="T13" fmla="*/ 25 h 25"/>
                  <a:gd name="T14" fmla="*/ 238 w 1212"/>
                  <a:gd name="T15" fmla="*/ 3 h 25"/>
                  <a:gd name="T16" fmla="*/ 274 w 1212"/>
                  <a:gd name="T17" fmla="*/ 21 h 25"/>
                  <a:gd name="T18" fmla="*/ 304 w 1212"/>
                  <a:gd name="T19" fmla="*/ 3 h 25"/>
                  <a:gd name="T20" fmla="*/ 342 w 1212"/>
                  <a:gd name="T21" fmla="*/ 23 h 25"/>
                  <a:gd name="T22" fmla="*/ 382 w 1212"/>
                  <a:gd name="T23" fmla="*/ 1 h 25"/>
                  <a:gd name="T24" fmla="*/ 416 w 1212"/>
                  <a:gd name="T25" fmla="*/ 23 h 25"/>
                  <a:gd name="T26" fmla="*/ 450 w 1212"/>
                  <a:gd name="T27" fmla="*/ 3 h 25"/>
                  <a:gd name="T28" fmla="*/ 486 w 1212"/>
                  <a:gd name="T29" fmla="*/ 23 h 25"/>
                  <a:gd name="T30" fmla="*/ 522 w 1212"/>
                  <a:gd name="T31" fmla="*/ 1 h 25"/>
                  <a:gd name="T32" fmla="*/ 554 w 1212"/>
                  <a:gd name="T33" fmla="*/ 21 h 25"/>
                  <a:gd name="T34" fmla="*/ 586 w 1212"/>
                  <a:gd name="T35" fmla="*/ 1 h 25"/>
                  <a:gd name="T36" fmla="*/ 624 w 1212"/>
                  <a:gd name="T37" fmla="*/ 21 h 25"/>
                  <a:gd name="T38" fmla="*/ 662 w 1212"/>
                  <a:gd name="T39" fmla="*/ 1 h 25"/>
                  <a:gd name="T40" fmla="*/ 698 w 1212"/>
                  <a:gd name="T41" fmla="*/ 21 h 25"/>
                  <a:gd name="T42" fmla="*/ 732 w 1212"/>
                  <a:gd name="T43" fmla="*/ 3 h 25"/>
                  <a:gd name="T44" fmla="*/ 770 w 1212"/>
                  <a:gd name="T45" fmla="*/ 23 h 25"/>
                  <a:gd name="T46" fmla="*/ 800 w 1212"/>
                  <a:gd name="T47" fmla="*/ 1 h 25"/>
                  <a:gd name="T48" fmla="*/ 836 w 1212"/>
                  <a:gd name="T49" fmla="*/ 23 h 25"/>
                  <a:gd name="T50" fmla="*/ 870 w 1212"/>
                  <a:gd name="T51" fmla="*/ 3 h 25"/>
                  <a:gd name="T52" fmla="*/ 906 w 1212"/>
                  <a:gd name="T53" fmla="*/ 21 h 25"/>
                  <a:gd name="T54" fmla="*/ 944 w 1212"/>
                  <a:gd name="T55" fmla="*/ 3 h 25"/>
                  <a:gd name="T56" fmla="*/ 980 w 1212"/>
                  <a:gd name="T57" fmla="*/ 21 h 25"/>
                  <a:gd name="T58" fmla="*/ 1012 w 1212"/>
                  <a:gd name="T59" fmla="*/ 1 h 25"/>
                  <a:gd name="T60" fmla="*/ 1052 w 1212"/>
                  <a:gd name="T61" fmla="*/ 21 h 25"/>
                  <a:gd name="T62" fmla="*/ 1082 w 1212"/>
                  <a:gd name="T63" fmla="*/ 1 h 25"/>
                  <a:gd name="T64" fmla="*/ 1118 w 1212"/>
                  <a:gd name="T65" fmla="*/ 21 h 25"/>
                  <a:gd name="T66" fmla="*/ 1156 w 1212"/>
                  <a:gd name="T67" fmla="*/ 1 h 25"/>
                  <a:gd name="T68" fmla="*/ 1190 w 1212"/>
                  <a:gd name="T69" fmla="*/ 21 h 25"/>
                  <a:gd name="T70" fmla="*/ 1212 w 1212"/>
                  <a:gd name="T71" fmla="*/ 3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12" h="25">
                    <a:moveTo>
                      <a:pt x="0" y="17"/>
                    </a:moveTo>
                    <a:cubicBezTo>
                      <a:pt x="7" y="8"/>
                      <a:pt x="14" y="0"/>
                      <a:pt x="24" y="1"/>
                    </a:cubicBezTo>
                    <a:cubicBezTo>
                      <a:pt x="34" y="2"/>
                      <a:pt x="49" y="21"/>
                      <a:pt x="60" y="21"/>
                    </a:cubicBezTo>
                    <a:cubicBezTo>
                      <a:pt x="71" y="21"/>
                      <a:pt x="80" y="3"/>
                      <a:pt x="92" y="3"/>
                    </a:cubicBezTo>
                    <a:cubicBezTo>
                      <a:pt x="104" y="3"/>
                      <a:pt x="117" y="21"/>
                      <a:pt x="130" y="21"/>
                    </a:cubicBezTo>
                    <a:cubicBezTo>
                      <a:pt x="143" y="21"/>
                      <a:pt x="158" y="2"/>
                      <a:pt x="170" y="3"/>
                    </a:cubicBezTo>
                    <a:cubicBezTo>
                      <a:pt x="182" y="4"/>
                      <a:pt x="191" y="25"/>
                      <a:pt x="202" y="25"/>
                    </a:cubicBezTo>
                    <a:cubicBezTo>
                      <a:pt x="213" y="25"/>
                      <a:pt x="226" y="4"/>
                      <a:pt x="238" y="3"/>
                    </a:cubicBezTo>
                    <a:cubicBezTo>
                      <a:pt x="250" y="2"/>
                      <a:pt x="263" y="21"/>
                      <a:pt x="274" y="21"/>
                    </a:cubicBezTo>
                    <a:cubicBezTo>
                      <a:pt x="285" y="21"/>
                      <a:pt x="293" y="3"/>
                      <a:pt x="304" y="3"/>
                    </a:cubicBezTo>
                    <a:cubicBezTo>
                      <a:pt x="315" y="3"/>
                      <a:pt x="329" y="23"/>
                      <a:pt x="342" y="23"/>
                    </a:cubicBezTo>
                    <a:cubicBezTo>
                      <a:pt x="355" y="23"/>
                      <a:pt x="370" y="1"/>
                      <a:pt x="382" y="1"/>
                    </a:cubicBezTo>
                    <a:cubicBezTo>
                      <a:pt x="394" y="1"/>
                      <a:pt x="405" y="23"/>
                      <a:pt x="416" y="23"/>
                    </a:cubicBezTo>
                    <a:cubicBezTo>
                      <a:pt x="427" y="23"/>
                      <a:pt x="438" y="3"/>
                      <a:pt x="450" y="3"/>
                    </a:cubicBezTo>
                    <a:cubicBezTo>
                      <a:pt x="462" y="3"/>
                      <a:pt x="474" y="23"/>
                      <a:pt x="486" y="23"/>
                    </a:cubicBezTo>
                    <a:cubicBezTo>
                      <a:pt x="498" y="23"/>
                      <a:pt x="511" y="1"/>
                      <a:pt x="522" y="1"/>
                    </a:cubicBezTo>
                    <a:cubicBezTo>
                      <a:pt x="533" y="1"/>
                      <a:pt x="543" y="21"/>
                      <a:pt x="554" y="21"/>
                    </a:cubicBezTo>
                    <a:cubicBezTo>
                      <a:pt x="565" y="21"/>
                      <a:pt x="574" y="1"/>
                      <a:pt x="586" y="1"/>
                    </a:cubicBezTo>
                    <a:cubicBezTo>
                      <a:pt x="598" y="1"/>
                      <a:pt x="611" y="21"/>
                      <a:pt x="624" y="21"/>
                    </a:cubicBezTo>
                    <a:cubicBezTo>
                      <a:pt x="637" y="21"/>
                      <a:pt x="650" y="1"/>
                      <a:pt x="662" y="1"/>
                    </a:cubicBezTo>
                    <a:cubicBezTo>
                      <a:pt x="674" y="1"/>
                      <a:pt x="686" y="21"/>
                      <a:pt x="698" y="21"/>
                    </a:cubicBezTo>
                    <a:cubicBezTo>
                      <a:pt x="710" y="21"/>
                      <a:pt x="720" y="3"/>
                      <a:pt x="732" y="3"/>
                    </a:cubicBezTo>
                    <a:cubicBezTo>
                      <a:pt x="744" y="3"/>
                      <a:pt x="759" y="23"/>
                      <a:pt x="770" y="23"/>
                    </a:cubicBezTo>
                    <a:cubicBezTo>
                      <a:pt x="781" y="23"/>
                      <a:pt x="789" y="1"/>
                      <a:pt x="800" y="1"/>
                    </a:cubicBezTo>
                    <a:cubicBezTo>
                      <a:pt x="811" y="1"/>
                      <a:pt x="824" y="23"/>
                      <a:pt x="836" y="23"/>
                    </a:cubicBezTo>
                    <a:cubicBezTo>
                      <a:pt x="848" y="23"/>
                      <a:pt x="858" y="3"/>
                      <a:pt x="870" y="3"/>
                    </a:cubicBezTo>
                    <a:cubicBezTo>
                      <a:pt x="882" y="3"/>
                      <a:pt x="894" y="21"/>
                      <a:pt x="906" y="21"/>
                    </a:cubicBezTo>
                    <a:cubicBezTo>
                      <a:pt x="918" y="21"/>
                      <a:pt x="932" y="3"/>
                      <a:pt x="944" y="3"/>
                    </a:cubicBezTo>
                    <a:cubicBezTo>
                      <a:pt x="956" y="3"/>
                      <a:pt x="969" y="21"/>
                      <a:pt x="980" y="21"/>
                    </a:cubicBezTo>
                    <a:cubicBezTo>
                      <a:pt x="991" y="21"/>
                      <a:pt x="1000" y="1"/>
                      <a:pt x="1012" y="1"/>
                    </a:cubicBezTo>
                    <a:cubicBezTo>
                      <a:pt x="1024" y="1"/>
                      <a:pt x="1040" y="21"/>
                      <a:pt x="1052" y="21"/>
                    </a:cubicBezTo>
                    <a:cubicBezTo>
                      <a:pt x="1064" y="21"/>
                      <a:pt x="1071" y="1"/>
                      <a:pt x="1082" y="1"/>
                    </a:cubicBezTo>
                    <a:cubicBezTo>
                      <a:pt x="1093" y="1"/>
                      <a:pt x="1106" y="21"/>
                      <a:pt x="1118" y="21"/>
                    </a:cubicBezTo>
                    <a:cubicBezTo>
                      <a:pt x="1130" y="21"/>
                      <a:pt x="1144" y="1"/>
                      <a:pt x="1156" y="1"/>
                    </a:cubicBezTo>
                    <a:cubicBezTo>
                      <a:pt x="1168" y="1"/>
                      <a:pt x="1181" y="21"/>
                      <a:pt x="1190" y="21"/>
                    </a:cubicBezTo>
                    <a:cubicBezTo>
                      <a:pt x="1199" y="21"/>
                      <a:pt x="1209" y="5"/>
                      <a:pt x="1212" y="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sp>
        <p:nvSpPr>
          <p:cNvPr id="7230" name="Rectangle 62"/>
          <p:cNvSpPr>
            <a:spLocks noChangeArrowheads="1"/>
          </p:cNvSpPr>
          <p:nvPr/>
        </p:nvSpPr>
        <p:spPr bwMode="auto">
          <a:xfrm>
            <a:off x="5469821" y="1122851"/>
            <a:ext cx="2174302" cy="47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p>
            <a:pPr defTabSz="914067"/>
            <a:r>
              <a:rPr lang="en-US" sz="2500">
                <a:latin typeface="Tekton" charset="0"/>
              </a:rPr>
              <a:t> Contamination</a:t>
            </a:r>
            <a:endParaRPr lang="en-US" sz="2300">
              <a:latin typeface="Tekton" charset="0"/>
            </a:endParaRPr>
          </a:p>
        </p:txBody>
      </p:sp>
      <p:sp>
        <p:nvSpPr>
          <p:cNvPr id="7231" name="Rectangle 63"/>
          <p:cNvSpPr>
            <a:spLocks noChangeArrowheads="1"/>
          </p:cNvSpPr>
          <p:nvPr/>
        </p:nvSpPr>
        <p:spPr bwMode="auto">
          <a:xfrm>
            <a:off x="638528" y="1432413"/>
            <a:ext cx="1065389" cy="440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r>
              <a:rPr lang="en-US" sz="1400">
                <a:latin typeface="Tekton" charset="0"/>
              </a:rPr>
              <a:t>Waste</a:t>
            </a:r>
          </a:p>
          <a:p>
            <a:pPr defTabSz="914067"/>
            <a:endParaRPr lang="en-US" sz="1400">
              <a:latin typeface="Tekton" charset="0"/>
            </a:endParaRPr>
          </a:p>
          <a:p>
            <a:pPr defTabSz="914067"/>
            <a:r>
              <a:rPr lang="en-US" sz="1400">
                <a:latin typeface="Tekton" charset="0"/>
              </a:rPr>
              <a:t>Acid rain</a:t>
            </a:r>
          </a:p>
          <a:p>
            <a:pPr defTabSz="914067"/>
            <a:endParaRPr lang="en-US" sz="1400">
              <a:latin typeface="Tekton" charset="0"/>
            </a:endParaRPr>
          </a:p>
          <a:p>
            <a:pPr defTabSz="914067"/>
            <a:r>
              <a:rPr lang="en-US" sz="1400">
                <a:latin typeface="Tekton" charset="0"/>
              </a:rPr>
              <a:t>In the air</a:t>
            </a:r>
          </a:p>
          <a:p>
            <a:pPr defTabSz="914067"/>
            <a:endParaRPr lang="en-US" sz="1400">
              <a:latin typeface="Tekton" charset="0"/>
            </a:endParaRPr>
          </a:p>
          <a:p>
            <a:pPr defTabSz="914067"/>
            <a:r>
              <a:rPr lang="en-US" sz="1400">
                <a:latin typeface="Tekton" charset="0"/>
              </a:rPr>
              <a:t>Causes harm</a:t>
            </a:r>
          </a:p>
          <a:p>
            <a:pPr defTabSz="914067"/>
            <a:endParaRPr lang="en-US" sz="1400">
              <a:latin typeface="Tekton" charset="0"/>
            </a:endParaRPr>
          </a:p>
          <a:p>
            <a:pPr defTabSz="914067"/>
            <a:r>
              <a:rPr lang="en-US" sz="1400">
                <a:latin typeface="Tekton" charset="0"/>
              </a:rPr>
              <a:t>Smog</a:t>
            </a:r>
          </a:p>
          <a:p>
            <a:pPr defTabSz="914067"/>
            <a:endParaRPr lang="en-US" sz="1400">
              <a:latin typeface="Tekton" charset="0"/>
            </a:endParaRPr>
          </a:p>
          <a:p>
            <a:pPr defTabSz="914067"/>
            <a:r>
              <a:rPr lang="en-US" sz="1400">
                <a:latin typeface="Tekton" charset="0"/>
              </a:rPr>
              <a:t>Wastewater</a:t>
            </a:r>
          </a:p>
          <a:p>
            <a:pPr defTabSz="914067"/>
            <a:endParaRPr lang="en-US" sz="1400">
              <a:latin typeface="Tekton" charset="0"/>
            </a:endParaRPr>
          </a:p>
          <a:p>
            <a:pPr defTabSz="914067"/>
            <a:r>
              <a:rPr lang="en-US" sz="1400">
                <a:latin typeface="Tekton" charset="0"/>
              </a:rPr>
              <a:t>Dumps</a:t>
            </a:r>
          </a:p>
          <a:p>
            <a:pPr defTabSz="914067"/>
            <a:endParaRPr lang="en-US" sz="1400">
              <a:latin typeface="Tekton" charset="0"/>
            </a:endParaRPr>
          </a:p>
          <a:p>
            <a:pPr defTabSz="914067"/>
            <a:r>
              <a:rPr lang="en-US" sz="1400">
                <a:latin typeface="Tekton" charset="0"/>
              </a:rPr>
              <a:t>Recycled by nature</a:t>
            </a:r>
          </a:p>
          <a:p>
            <a:pPr defTabSz="914067"/>
            <a:endParaRPr lang="en-US" sz="1400">
              <a:latin typeface="Tekton" charset="0"/>
            </a:endParaRPr>
          </a:p>
          <a:p>
            <a:pPr defTabSz="914067"/>
            <a:endParaRPr lang="en-US" sz="1400">
              <a:latin typeface="Tekton" charset="0"/>
            </a:endParaRPr>
          </a:p>
          <a:p>
            <a:pPr defTabSz="914067"/>
            <a:endParaRPr lang="en-US" sz="1400">
              <a:latin typeface="Tekton" charset="0"/>
            </a:endParaRPr>
          </a:p>
        </p:txBody>
      </p:sp>
      <p:sp>
        <p:nvSpPr>
          <p:cNvPr id="7177" name="Rectangle 9"/>
          <p:cNvSpPr>
            <a:spLocks noChangeArrowheads="1"/>
          </p:cNvSpPr>
          <p:nvPr/>
        </p:nvSpPr>
        <p:spPr bwMode="auto">
          <a:xfrm>
            <a:off x="3326695" y="3886933"/>
            <a:ext cx="48646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Examples:</a:t>
            </a:r>
            <a:endParaRPr lang="en-US"/>
          </a:p>
        </p:txBody>
      </p:sp>
      <p:sp>
        <p:nvSpPr>
          <p:cNvPr id="7178" name="Rectangle 10"/>
          <p:cNvSpPr>
            <a:spLocks noChangeArrowheads="1"/>
          </p:cNvSpPr>
          <p:nvPr/>
        </p:nvSpPr>
        <p:spPr bwMode="auto">
          <a:xfrm>
            <a:off x="6794500" y="3914410"/>
            <a:ext cx="688271"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Nonexamples:</a:t>
            </a:r>
            <a:endParaRPr lang="en-US"/>
          </a:p>
        </p:txBody>
      </p:sp>
      <p:sp>
        <p:nvSpPr>
          <p:cNvPr id="7182" name="Rectangle 14"/>
          <p:cNvSpPr>
            <a:spLocks noChangeArrowheads="1"/>
          </p:cNvSpPr>
          <p:nvPr/>
        </p:nvSpPr>
        <p:spPr bwMode="auto">
          <a:xfrm>
            <a:off x="2471210" y="3932727"/>
            <a:ext cx="644858"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600" b="1">
                <a:solidFill>
                  <a:srgbClr val="000000"/>
                </a:solidFill>
              </a:rPr>
              <a:t>EXPLORE EXAMPLES</a:t>
            </a:r>
            <a:endParaRPr lang="en-US"/>
          </a:p>
        </p:txBody>
      </p:sp>
      <p:sp>
        <p:nvSpPr>
          <p:cNvPr id="7195" name="Rectangle 27"/>
          <p:cNvSpPr>
            <a:spLocks noChangeArrowheads="1"/>
          </p:cNvSpPr>
          <p:nvPr/>
        </p:nvSpPr>
        <p:spPr bwMode="auto">
          <a:xfrm>
            <a:off x="2266598" y="3886933"/>
            <a:ext cx="1617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1600">
                <a:solidFill>
                  <a:srgbClr val="000000"/>
                </a:solidFill>
                <a:latin typeface="Zapf Dingbats" charset="0"/>
              </a:rPr>
              <a:t>Ä</a:t>
            </a:r>
            <a:endParaRPr lang="en-US">
              <a:latin typeface="Times" charset="0"/>
            </a:endParaRPr>
          </a:p>
        </p:txBody>
      </p:sp>
      <p:sp>
        <p:nvSpPr>
          <p:cNvPr id="7215" name="Oval 47"/>
          <p:cNvSpPr>
            <a:spLocks noChangeArrowheads="1"/>
          </p:cNvSpPr>
          <p:nvPr/>
        </p:nvSpPr>
        <p:spPr bwMode="auto">
          <a:xfrm>
            <a:off x="2404181" y="5337664"/>
            <a:ext cx="2037291" cy="39199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16" name="Oval 48"/>
          <p:cNvSpPr>
            <a:spLocks noChangeArrowheads="1"/>
          </p:cNvSpPr>
          <p:nvPr/>
        </p:nvSpPr>
        <p:spPr bwMode="auto">
          <a:xfrm>
            <a:off x="2404181" y="4907208"/>
            <a:ext cx="2037291" cy="39199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17" name="Oval 49"/>
          <p:cNvSpPr>
            <a:spLocks noChangeArrowheads="1"/>
          </p:cNvSpPr>
          <p:nvPr/>
        </p:nvSpPr>
        <p:spPr bwMode="auto">
          <a:xfrm>
            <a:off x="2404181" y="4463929"/>
            <a:ext cx="2037291" cy="39199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18" name="Oval 50"/>
          <p:cNvSpPr>
            <a:spLocks noChangeArrowheads="1"/>
          </p:cNvSpPr>
          <p:nvPr/>
        </p:nvSpPr>
        <p:spPr bwMode="auto">
          <a:xfrm>
            <a:off x="2404181" y="4033472"/>
            <a:ext cx="2037291" cy="39199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20" name="Oval 52"/>
          <p:cNvSpPr>
            <a:spLocks noChangeArrowheads="1"/>
          </p:cNvSpPr>
          <p:nvPr/>
        </p:nvSpPr>
        <p:spPr bwMode="auto">
          <a:xfrm>
            <a:off x="6118932" y="5387122"/>
            <a:ext cx="2035528" cy="391990"/>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21" name="Oval 53"/>
          <p:cNvSpPr>
            <a:spLocks noChangeArrowheads="1"/>
          </p:cNvSpPr>
          <p:nvPr/>
        </p:nvSpPr>
        <p:spPr bwMode="auto">
          <a:xfrm>
            <a:off x="6118932" y="4956664"/>
            <a:ext cx="2035528" cy="391990"/>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22" name="Oval 54"/>
          <p:cNvSpPr>
            <a:spLocks noChangeArrowheads="1"/>
          </p:cNvSpPr>
          <p:nvPr/>
        </p:nvSpPr>
        <p:spPr bwMode="auto">
          <a:xfrm>
            <a:off x="6118932" y="4513385"/>
            <a:ext cx="2035528" cy="391990"/>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23" name="Oval 55"/>
          <p:cNvSpPr>
            <a:spLocks noChangeArrowheads="1"/>
          </p:cNvSpPr>
          <p:nvPr/>
        </p:nvSpPr>
        <p:spPr bwMode="auto">
          <a:xfrm>
            <a:off x="6124223" y="4082929"/>
            <a:ext cx="2037292" cy="391990"/>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35" name="Rectangle 67"/>
          <p:cNvSpPr>
            <a:spLocks noChangeArrowheads="1"/>
          </p:cNvSpPr>
          <p:nvPr/>
        </p:nvSpPr>
        <p:spPr bwMode="auto">
          <a:xfrm>
            <a:off x="3104444" y="4057285"/>
            <a:ext cx="659145" cy="3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p>
            <a:pPr defTabSz="914067"/>
            <a:r>
              <a:rPr lang="en-US" sz="1600">
                <a:latin typeface="Tekton" charset="0"/>
              </a:rPr>
              <a:t>Smog</a:t>
            </a:r>
          </a:p>
        </p:txBody>
      </p:sp>
      <p:sp>
        <p:nvSpPr>
          <p:cNvPr id="7236" name="Rectangle 68"/>
          <p:cNvSpPr>
            <a:spLocks noChangeArrowheads="1"/>
          </p:cNvSpPr>
          <p:nvPr/>
        </p:nvSpPr>
        <p:spPr bwMode="auto">
          <a:xfrm>
            <a:off x="2554112" y="4498731"/>
            <a:ext cx="1675694" cy="34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algn="ctr" defTabSz="914067"/>
            <a:r>
              <a:rPr lang="en-US" sz="1600">
                <a:latin typeface="Tekton" charset="0"/>
              </a:rPr>
              <a:t>Acid rain</a:t>
            </a:r>
          </a:p>
        </p:txBody>
      </p:sp>
      <p:sp>
        <p:nvSpPr>
          <p:cNvPr id="7237" name="Rectangle 69"/>
          <p:cNvSpPr>
            <a:spLocks noChangeArrowheads="1"/>
          </p:cNvSpPr>
          <p:nvPr/>
        </p:nvSpPr>
        <p:spPr bwMode="auto">
          <a:xfrm>
            <a:off x="2287764" y="4971317"/>
            <a:ext cx="2307167" cy="32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algn="ctr" defTabSz="914067"/>
            <a:r>
              <a:rPr lang="en-US" sz="1500">
                <a:latin typeface="Tekton" charset="0"/>
              </a:rPr>
              <a:t>Non-decomposed  dumps</a:t>
            </a:r>
          </a:p>
        </p:txBody>
      </p:sp>
      <p:sp>
        <p:nvSpPr>
          <p:cNvPr id="7238" name="Rectangle 70"/>
          <p:cNvSpPr>
            <a:spLocks noChangeArrowheads="1"/>
          </p:cNvSpPr>
          <p:nvPr/>
        </p:nvSpPr>
        <p:spPr bwMode="auto">
          <a:xfrm>
            <a:off x="4640793" y="4500563"/>
            <a:ext cx="1285874" cy="659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algn="ctr" defTabSz="914067"/>
            <a:r>
              <a:rPr lang="en-US">
                <a:latin typeface="Tekton" charset="0"/>
              </a:rPr>
              <a:t>Greenhouse</a:t>
            </a:r>
          </a:p>
          <a:p>
            <a:pPr algn="ctr" defTabSz="914067"/>
            <a:r>
              <a:rPr lang="en-US">
                <a:latin typeface="Tekton" charset="0"/>
              </a:rPr>
              <a:t> gases?</a:t>
            </a:r>
            <a:endParaRPr lang="en-US" sz="1600">
              <a:latin typeface="Tekton" charset="0"/>
            </a:endParaRPr>
          </a:p>
        </p:txBody>
      </p:sp>
      <p:sp>
        <p:nvSpPr>
          <p:cNvPr id="7239" name="Rectangle 71"/>
          <p:cNvSpPr>
            <a:spLocks noChangeArrowheads="1"/>
          </p:cNvSpPr>
          <p:nvPr/>
        </p:nvSpPr>
        <p:spPr bwMode="auto">
          <a:xfrm>
            <a:off x="6798028" y="4103077"/>
            <a:ext cx="738448" cy="3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p>
            <a:pPr defTabSz="914067"/>
            <a:r>
              <a:rPr lang="en-US" sz="1600">
                <a:latin typeface="Tekton" charset="0"/>
              </a:rPr>
              <a:t>Clouds</a:t>
            </a:r>
          </a:p>
        </p:txBody>
      </p:sp>
      <p:sp>
        <p:nvSpPr>
          <p:cNvPr id="7240" name="Rectangle 72"/>
          <p:cNvSpPr>
            <a:spLocks noChangeArrowheads="1"/>
          </p:cNvSpPr>
          <p:nvPr/>
        </p:nvSpPr>
        <p:spPr bwMode="auto">
          <a:xfrm>
            <a:off x="6376459" y="4561010"/>
            <a:ext cx="1762011" cy="32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p>
            <a:pPr defTabSz="914067"/>
            <a:r>
              <a:rPr lang="en-US" sz="1500">
                <a:latin typeface="Tekton" charset="0"/>
              </a:rPr>
              <a:t>Treated wastewater</a:t>
            </a:r>
          </a:p>
        </p:txBody>
      </p:sp>
      <p:sp>
        <p:nvSpPr>
          <p:cNvPr id="7241" name="Rectangle 73"/>
          <p:cNvSpPr>
            <a:spLocks noChangeArrowheads="1"/>
          </p:cNvSpPr>
          <p:nvPr/>
        </p:nvSpPr>
        <p:spPr bwMode="auto">
          <a:xfrm>
            <a:off x="6482293" y="4982308"/>
            <a:ext cx="1544002" cy="32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p>
            <a:pPr defTabSz="914067"/>
            <a:r>
              <a:rPr lang="en-US" sz="1500">
                <a:latin typeface="Tekton" charset="0"/>
              </a:rPr>
              <a:t>Recycled plastics</a:t>
            </a:r>
          </a:p>
        </p:txBody>
      </p:sp>
      <p:sp>
        <p:nvSpPr>
          <p:cNvPr id="7242" name="Rectangle 74"/>
          <p:cNvSpPr>
            <a:spLocks noChangeArrowheads="1"/>
          </p:cNvSpPr>
          <p:nvPr/>
        </p:nvSpPr>
        <p:spPr bwMode="auto">
          <a:xfrm>
            <a:off x="2453570" y="6024563"/>
            <a:ext cx="6016624" cy="87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r>
              <a:rPr lang="en-US" sz="1700">
                <a:latin typeface="Tekton" charset="0"/>
              </a:rPr>
              <a:t>Pollution is a form of contamination in which  harm is caused by the presence of wastes that are too great to be recycled by nature.</a:t>
            </a:r>
            <a:endParaRPr lang="en-US" sz="1400">
              <a:latin typeface="Tekton" charset="0"/>
            </a:endParaRPr>
          </a:p>
        </p:txBody>
      </p:sp>
      <p:sp>
        <p:nvSpPr>
          <p:cNvPr id="7243" name="Text Box 75"/>
          <p:cNvSpPr txBox="1">
            <a:spLocks noChangeArrowheads="1"/>
          </p:cNvSpPr>
          <p:nvPr/>
        </p:nvSpPr>
        <p:spPr bwMode="auto">
          <a:xfrm>
            <a:off x="2141362" y="2104659"/>
            <a:ext cx="1075972" cy="35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600">
                <a:latin typeface="Tekton" charset="0"/>
              </a:rPr>
              <a:t>Harm</a:t>
            </a:r>
          </a:p>
        </p:txBody>
      </p:sp>
      <p:sp>
        <p:nvSpPr>
          <p:cNvPr id="7244" name="Text Box 76"/>
          <p:cNvSpPr txBox="1">
            <a:spLocks noChangeArrowheads="1"/>
          </p:cNvSpPr>
          <p:nvPr/>
        </p:nvSpPr>
        <p:spPr bwMode="auto">
          <a:xfrm>
            <a:off x="2143126" y="2383082"/>
            <a:ext cx="1987902" cy="35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600">
                <a:latin typeface="Tekton" charset="0"/>
              </a:rPr>
              <a:t>Presence of wastes</a:t>
            </a:r>
          </a:p>
        </p:txBody>
      </p:sp>
      <p:sp>
        <p:nvSpPr>
          <p:cNvPr id="7245" name="Text Box 77"/>
          <p:cNvSpPr txBox="1">
            <a:spLocks noChangeArrowheads="1"/>
          </p:cNvSpPr>
          <p:nvPr/>
        </p:nvSpPr>
        <p:spPr bwMode="auto">
          <a:xfrm>
            <a:off x="2148417" y="2699971"/>
            <a:ext cx="2099028" cy="316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400">
                <a:latin typeface="Tekton" charset="0"/>
              </a:rPr>
              <a:t>Wastes are too great  to</a:t>
            </a:r>
          </a:p>
        </p:txBody>
      </p:sp>
      <p:sp>
        <p:nvSpPr>
          <p:cNvPr id="7246" name="Text Box 78"/>
          <p:cNvSpPr txBox="1">
            <a:spLocks noChangeArrowheads="1"/>
          </p:cNvSpPr>
          <p:nvPr/>
        </p:nvSpPr>
        <p:spPr bwMode="auto">
          <a:xfrm>
            <a:off x="2610556" y="2983891"/>
            <a:ext cx="1748014" cy="316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400">
                <a:latin typeface="Tekton" charset="0"/>
              </a:rPr>
              <a:t>be recycled by nature</a:t>
            </a:r>
          </a:p>
        </p:txBody>
      </p:sp>
      <p:sp>
        <p:nvSpPr>
          <p:cNvPr id="7247" name="Text Box 79"/>
          <p:cNvSpPr txBox="1">
            <a:spLocks noChangeArrowheads="1"/>
          </p:cNvSpPr>
          <p:nvPr/>
        </p:nvSpPr>
        <p:spPr bwMode="auto">
          <a:xfrm>
            <a:off x="4249210" y="2102827"/>
            <a:ext cx="1075972" cy="35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600">
                <a:latin typeface="Tekton" charset="0"/>
              </a:rPr>
              <a:t>In air</a:t>
            </a:r>
          </a:p>
        </p:txBody>
      </p:sp>
      <p:sp>
        <p:nvSpPr>
          <p:cNvPr id="7248" name="Text Box 80"/>
          <p:cNvSpPr txBox="1">
            <a:spLocks noChangeArrowheads="1"/>
          </p:cNvSpPr>
          <p:nvPr/>
        </p:nvSpPr>
        <p:spPr bwMode="auto">
          <a:xfrm>
            <a:off x="4250973" y="2401400"/>
            <a:ext cx="1075972" cy="35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600">
                <a:latin typeface="Tekton" charset="0"/>
              </a:rPr>
              <a:t>In water</a:t>
            </a:r>
          </a:p>
        </p:txBody>
      </p:sp>
      <p:sp>
        <p:nvSpPr>
          <p:cNvPr id="7249" name="Text Box 81"/>
          <p:cNvSpPr txBox="1">
            <a:spLocks noChangeArrowheads="1"/>
          </p:cNvSpPr>
          <p:nvPr/>
        </p:nvSpPr>
        <p:spPr bwMode="auto">
          <a:xfrm>
            <a:off x="4249209" y="2705467"/>
            <a:ext cx="2099028" cy="35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600">
                <a:latin typeface="Tekton" charset="0"/>
              </a:rPr>
              <a:t>On land</a:t>
            </a:r>
          </a:p>
        </p:txBody>
      </p:sp>
      <p:sp>
        <p:nvSpPr>
          <p:cNvPr id="7250" name="Text Box 82"/>
          <p:cNvSpPr txBox="1">
            <a:spLocks noChangeArrowheads="1"/>
          </p:cNvSpPr>
          <p:nvPr/>
        </p:nvSpPr>
        <p:spPr bwMode="auto">
          <a:xfrm>
            <a:off x="6240640" y="2091837"/>
            <a:ext cx="1451681" cy="35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600">
                <a:latin typeface="Tekton" charset="0"/>
              </a:rPr>
              <a:t>Decomposition</a:t>
            </a:r>
          </a:p>
        </p:txBody>
      </p:sp>
      <p:sp>
        <p:nvSpPr>
          <p:cNvPr id="7251" name="Text Box 83"/>
          <p:cNvSpPr txBox="1">
            <a:spLocks noChangeArrowheads="1"/>
          </p:cNvSpPr>
          <p:nvPr/>
        </p:nvSpPr>
        <p:spPr bwMode="auto">
          <a:xfrm>
            <a:off x="6242404" y="2339121"/>
            <a:ext cx="1897944" cy="35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3236" tIns="51618" rIns="103236" bIns="51618">
            <a:spAutoFit/>
          </a:bodyPr>
          <a:lstStyle/>
          <a:p>
            <a:pPr>
              <a:spcBef>
                <a:spcPct val="50000"/>
              </a:spcBef>
            </a:pPr>
            <a:r>
              <a:rPr lang="en-US" sz="1600">
                <a:latin typeface="Tekton" charset="0"/>
              </a:rPr>
              <a:t>Recycled by nature</a:t>
            </a:r>
          </a:p>
        </p:txBody>
      </p:sp>
      <p:sp>
        <p:nvSpPr>
          <p:cNvPr id="7257" name="Freeform 89"/>
          <p:cNvSpPr>
            <a:spLocks/>
          </p:cNvSpPr>
          <p:nvPr/>
        </p:nvSpPr>
        <p:spPr bwMode="auto">
          <a:xfrm>
            <a:off x="747889" y="2560759"/>
            <a:ext cx="546806" cy="43962"/>
          </a:xfrm>
          <a:custGeom>
            <a:avLst/>
            <a:gdLst>
              <a:gd name="T0" fmla="*/ 0 w 310"/>
              <a:gd name="T1" fmla="*/ 16 h 24"/>
              <a:gd name="T2" fmla="*/ 24 w 310"/>
              <a:gd name="T3" fmla="*/ 2 h 24"/>
              <a:gd name="T4" fmla="*/ 58 w 310"/>
              <a:gd name="T5" fmla="*/ 24 h 24"/>
              <a:gd name="T6" fmla="*/ 90 w 310"/>
              <a:gd name="T7" fmla="*/ 2 h 24"/>
              <a:gd name="T8" fmla="*/ 120 w 310"/>
              <a:gd name="T9" fmla="*/ 24 h 24"/>
              <a:gd name="T10" fmla="*/ 156 w 310"/>
              <a:gd name="T11" fmla="*/ 0 h 24"/>
              <a:gd name="T12" fmla="*/ 188 w 310"/>
              <a:gd name="T13" fmla="*/ 24 h 24"/>
              <a:gd name="T14" fmla="*/ 218 w 310"/>
              <a:gd name="T15" fmla="*/ 0 h 24"/>
              <a:gd name="T16" fmla="*/ 250 w 310"/>
              <a:gd name="T17" fmla="*/ 22 h 24"/>
              <a:gd name="T18" fmla="*/ 280 w 310"/>
              <a:gd name="T19" fmla="*/ 0 h 24"/>
              <a:gd name="T20" fmla="*/ 310 w 310"/>
              <a:gd name="T21" fmla="*/ 2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0" h="24">
                <a:moveTo>
                  <a:pt x="0" y="16"/>
                </a:moveTo>
                <a:cubicBezTo>
                  <a:pt x="7" y="8"/>
                  <a:pt x="14" y="1"/>
                  <a:pt x="24" y="2"/>
                </a:cubicBezTo>
                <a:cubicBezTo>
                  <a:pt x="34" y="3"/>
                  <a:pt x="47" y="24"/>
                  <a:pt x="58" y="24"/>
                </a:cubicBezTo>
                <a:cubicBezTo>
                  <a:pt x="69" y="24"/>
                  <a:pt x="80" y="2"/>
                  <a:pt x="90" y="2"/>
                </a:cubicBezTo>
                <a:cubicBezTo>
                  <a:pt x="100" y="2"/>
                  <a:pt x="109" y="24"/>
                  <a:pt x="120" y="24"/>
                </a:cubicBezTo>
                <a:cubicBezTo>
                  <a:pt x="131" y="24"/>
                  <a:pt x="145" y="0"/>
                  <a:pt x="156" y="0"/>
                </a:cubicBezTo>
                <a:cubicBezTo>
                  <a:pt x="167" y="0"/>
                  <a:pt x="178" y="24"/>
                  <a:pt x="188" y="24"/>
                </a:cubicBezTo>
                <a:cubicBezTo>
                  <a:pt x="198" y="24"/>
                  <a:pt x="208" y="0"/>
                  <a:pt x="218" y="0"/>
                </a:cubicBezTo>
                <a:cubicBezTo>
                  <a:pt x="228" y="0"/>
                  <a:pt x="240" y="22"/>
                  <a:pt x="250" y="22"/>
                </a:cubicBezTo>
                <a:cubicBezTo>
                  <a:pt x="260" y="22"/>
                  <a:pt x="270" y="0"/>
                  <a:pt x="280" y="0"/>
                </a:cubicBezTo>
                <a:cubicBezTo>
                  <a:pt x="290" y="0"/>
                  <a:pt x="305" y="18"/>
                  <a:pt x="310" y="2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58" name="Line 90"/>
          <p:cNvSpPr>
            <a:spLocks noChangeShapeType="1"/>
          </p:cNvSpPr>
          <p:nvPr/>
        </p:nvSpPr>
        <p:spPr bwMode="auto">
          <a:xfrm>
            <a:off x="723194" y="1692519"/>
            <a:ext cx="43038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59" name="Line 91"/>
          <p:cNvSpPr>
            <a:spLocks noChangeShapeType="1"/>
          </p:cNvSpPr>
          <p:nvPr/>
        </p:nvSpPr>
        <p:spPr bwMode="auto">
          <a:xfrm>
            <a:off x="751417" y="2956413"/>
            <a:ext cx="45508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60" name="Line 92"/>
          <p:cNvSpPr>
            <a:spLocks noChangeShapeType="1"/>
          </p:cNvSpPr>
          <p:nvPr/>
        </p:nvSpPr>
        <p:spPr bwMode="auto">
          <a:xfrm>
            <a:off x="740833" y="3168894"/>
            <a:ext cx="33161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66" name="Oval 98"/>
          <p:cNvSpPr>
            <a:spLocks noChangeArrowheads="1"/>
          </p:cNvSpPr>
          <p:nvPr/>
        </p:nvSpPr>
        <p:spPr bwMode="auto">
          <a:xfrm>
            <a:off x="619126" y="3313602"/>
            <a:ext cx="649111" cy="36268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67" name="Oval 99"/>
          <p:cNvSpPr>
            <a:spLocks noChangeArrowheads="1"/>
          </p:cNvSpPr>
          <p:nvPr/>
        </p:nvSpPr>
        <p:spPr bwMode="auto">
          <a:xfrm>
            <a:off x="636765" y="1833563"/>
            <a:ext cx="758472" cy="36268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68" name="Oval 100"/>
          <p:cNvSpPr>
            <a:spLocks noChangeArrowheads="1"/>
          </p:cNvSpPr>
          <p:nvPr/>
        </p:nvSpPr>
        <p:spPr bwMode="auto">
          <a:xfrm>
            <a:off x="615598" y="4159862"/>
            <a:ext cx="694972" cy="36268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69" name="Oval 101"/>
          <p:cNvSpPr>
            <a:spLocks noChangeArrowheads="1"/>
          </p:cNvSpPr>
          <p:nvPr/>
        </p:nvSpPr>
        <p:spPr bwMode="auto">
          <a:xfrm>
            <a:off x="617361" y="3742227"/>
            <a:ext cx="1023056" cy="338870"/>
          </a:xfrm>
          <a:prstGeom prst="ellipse">
            <a:avLst/>
          </a:prstGeom>
          <a:noFill/>
          <a:ln w="9525">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70" name="Line 102"/>
          <p:cNvSpPr>
            <a:spLocks noChangeShapeType="1"/>
          </p:cNvSpPr>
          <p:nvPr/>
        </p:nvSpPr>
        <p:spPr bwMode="auto">
          <a:xfrm>
            <a:off x="733778" y="4857750"/>
            <a:ext cx="733778"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71" name="Line 103"/>
          <p:cNvSpPr>
            <a:spLocks noChangeShapeType="1"/>
          </p:cNvSpPr>
          <p:nvPr/>
        </p:nvSpPr>
        <p:spPr bwMode="auto">
          <a:xfrm>
            <a:off x="733778" y="5084885"/>
            <a:ext cx="416278" cy="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75" name="Oval 107"/>
          <p:cNvSpPr>
            <a:spLocks noChangeArrowheads="1"/>
          </p:cNvSpPr>
          <p:nvPr/>
        </p:nvSpPr>
        <p:spPr bwMode="auto">
          <a:xfrm>
            <a:off x="6820959" y="316890"/>
            <a:ext cx="1862667" cy="644769"/>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endParaRPr lang="en-US" sz="2700">
              <a:cs typeface="ＭＳ Ｐゴシック" charset="0"/>
            </a:endParaRPr>
          </a:p>
        </p:txBody>
      </p:sp>
      <p:sp>
        <p:nvSpPr>
          <p:cNvPr id="7276" name="Text Box 108"/>
          <p:cNvSpPr txBox="1">
            <a:spLocks noChangeArrowheads="1"/>
          </p:cNvSpPr>
          <p:nvPr/>
        </p:nvSpPr>
        <p:spPr bwMode="auto">
          <a:xfrm>
            <a:off x="7046737" y="360852"/>
            <a:ext cx="1432278" cy="703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lnSpc>
                <a:spcPct val="80000"/>
              </a:lnSpc>
            </a:pPr>
            <a:r>
              <a:rPr lang="en-US" sz="1600">
                <a:cs typeface="ＭＳ Ｐゴシック" charset="0"/>
              </a:rPr>
              <a:t>Apply reasoning &amp;  analysis</a:t>
            </a:r>
          </a:p>
        </p:txBody>
      </p:sp>
      <p:sp>
        <p:nvSpPr>
          <p:cNvPr id="7283" name="Rectangle 115"/>
          <p:cNvSpPr>
            <a:spLocks noChangeArrowheads="1"/>
          </p:cNvSpPr>
          <p:nvPr/>
        </p:nvSpPr>
        <p:spPr bwMode="auto">
          <a:xfrm>
            <a:off x="2042583" y="1928814"/>
            <a:ext cx="6272389" cy="1745639"/>
          </a:xfrm>
          <a:prstGeom prst="rect">
            <a:avLst/>
          </a:prstGeom>
          <a:noFill/>
          <a:ln w="76200" cmpd="tri">
            <a:solidFill>
              <a:schemeClr val="accent1"/>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7284" name="Rectangle 116"/>
          <p:cNvSpPr>
            <a:spLocks noChangeArrowheads="1"/>
          </p:cNvSpPr>
          <p:nvPr/>
        </p:nvSpPr>
        <p:spPr bwMode="auto">
          <a:xfrm>
            <a:off x="2040820" y="3773365"/>
            <a:ext cx="6272389" cy="2075352"/>
          </a:xfrm>
          <a:prstGeom prst="rect">
            <a:avLst/>
          </a:prstGeom>
          <a:noFill/>
          <a:ln w="76200" cmpd="tri">
            <a:solidFill>
              <a:schemeClr val="accent1"/>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7285" name="Line 117"/>
          <p:cNvSpPr>
            <a:spLocks noChangeShapeType="1"/>
          </p:cNvSpPr>
          <p:nvPr/>
        </p:nvSpPr>
        <p:spPr bwMode="auto">
          <a:xfrm flipH="1">
            <a:off x="4123972" y="754674"/>
            <a:ext cx="832556" cy="575163"/>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87" name="Oval 119"/>
          <p:cNvSpPr>
            <a:spLocks noChangeArrowheads="1"/>
          </p:cNvSpPr>
          <p:nvPr/>
        </p:nvSpPr>
        <p:spPr bwMode="auto">
          <a:xfrm>
            <a:off x="3986389" y="104410"/>
            <a:ext cx="2003778" cy="639273"/>
          </a:xfrm>
          <a:prstGeom prst="ellipse">
            <a:avLst/>
          </a:prstGeom>
          <a:solidFill>
            <a:srgbClr val="DFDFDF"/>
          </a:solidFill>
          <a:ln w="50800">
            <a:solidFill>
              <a:schemeClr val="accent2"/>
            </a:solidFill>
            <a:round/>
            <a:headEnd/>
            <a:tailEnd/>
          </a:ln>
        </p:spPr>
        <p:txBody>
          <a:bodyPr wrap="none" lIns="103236" tIns="51618" rIns="103236" bIns="51618" anchor="ctr"/>
          <a:lstStyle/>
          <a:p>
            <a:pPr algn="ctr">
              <a:lnSpc>
                <a:spcPct val="80000"/>
              </a:lnSpc>
            </a:pPr>
            <a:endParaRPr lang="en-US" sz="1600" dirty="0">
              <a:cs typeface="ＭＳ Ｐゴシック" charset="0"/>
            </a:endParaRPr>
          </a:p>
          <a:p>
            <a:pPr algn="ctr">
              <a:lnSpc>
                <a:spcPct val="80000"/>
              </a:lnSpc>
            </a:pPr>
            <a:endParaRPr lang="en-US" sz="1600" dirty="0">
              <a:cs typeface="ＭＳ Ｐゴシック" charset="0"/>
            </a:endParaRPr>
          </a:p>
          <a:p>
            <a:pPr algn="ctr">
              <a:lnSpc>
                <a:spcPct val="80000"/>
              </a:lnSpc>
            </a:pPr>
            <a:r>
              <a:rPr lang="en-US" sz="1600" dirty="0">
                <a:cs typeface="ＭＳ Ｐゴシック" charset="0"/>
              </a:rPr>
              <a:t>Acquire big picture</a:t>
            </a:r>
          </a:p>
          <a:p>
            <a:pPr algn="ctr">
              <a:lnSpc>
                <a:spcPct val="80000"/>
              </a:lnSpc>
            </a:pPr>
            <a:r>
              <a:rPr lang="en-US" sz="1600" dirty="0">
                <a:cs typeface="ＭＳ Ｐゴシック" charset="0"/>
              </a:rPr>
              <a:t>understandings</a:t>
            </a:r>
          </a:p>
          <a:p>
            <a:pPr algn="ctr"/>
            <a:endParaRPr lang="en-US" sz="2700" dirty="0">
              <a:cs typeface="ＭＳ Ｐゴシック" charset="0"/>
            </a:endParaRPr>
          </a:p>
        </p:txBody>
      </p:sp>
      <p:sp>
        <p:nvSpPr>
          <p:cNvPr id="7289" name="Freeform 121"/>
          <p:cNvSpPr>
            <a:spLocks/>
          </p:cNvSpPr>
          <p:nvPr/>
        </p:nvSpPr>
        <p:spPr bwMode="auto">
          <a:xfrm>
            <a:off x="8397876" y="672246"/>
            <a:ext cx="560917" cy="4196495"/>
          </a:xfrm>
          <a:custGeom>
            <a:avLst/>
            <a:gdLst>
              <a:gd name="T0" fmla="*/ 148 w 318"/>
              <a:gd name="T1" fmla="*/ 0 h 1606"/>
              <a:gd name="T2" fmla="*/ 318 w 318"/>
              <a:gd name="T3" fmla="*/ 0 h 1606"/>
              <a:gd name="T4" fmla="*/ 318 w 318"/>
              <a:gd name="T5" fmla="*/ 1606 h 1606"/>
              <a:gd name="T6" fmla="*/ 0 w 318"/>
              <a:gd name="T7" fmla="*/ 1606 h 1606"/>
            </a:gdLst>
            <a:ahLst/>
            <a:cxnLst>
              <a:cxn ang="0">
                <a:pos x="T0" y="T1"/>
              </a:cxn>
              <a:cxn ang="0">
                <a:pos x="T2" y="T3"/>
              </a:cxn>
              <a:cxn ang="0">
                <a:pos x="T4" y="T5"/>
              </a:cxn>
              <a:cxn ang="0">
                <a:pos x="T6" y="T7"/>
              </a:cxn>
            </a:cxnLst>
            <a:rect l="0" t="0" r="r" b="b"/>
            <a:pathLst>
              <a:path w="318" h="1606">
                <a:moveTo>
                  <a:pt x="148" y="0"/>
                </a:moveTo>
                <a:lnTo>
                  <a:pt x="318" y="0"/>
                </a:lnTo>
                <a:lnTo>
                  <a:pt x="318" y="1606"/>
                </a:lnTo>
                <a:lnTo>
                  <a:pt x="0" y="1606"/>
                </a:lnTo>
              </a:path>
            </a:pathLst>
          </a:custGeom>
          <a:noFill/>
          <a:ln w="38100">
            <a:solidFill>
              <a:schemeClr val="accent1"/>
            </a:solidFill>
            <a:round/>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73" name="Oval 105"/>
          <p:cNvSpPr>
            <a:spLocks noChangeArrowheads="1"/>
          </p:cNvSpPr>
          <p:nvPr/>
        </p:nvSpPr>
        <p:spPr bwMode="auto">
          <a:xfrm>
            <a:off x="1017764" y="236294"/>
            <a:ext cx="1862667" cy="644769"/>
          </a:xfrm>
          <a:prstGeom prst="ellipse">
            <a:avLst/>
          </a:prstGeom>
          <a:solidFill>
            <a:srgbClr val="DFDFDF"/>
          </a:solidFill>
          <a:ln w="50800">
            <a:solidFill>
              <a:srgbClr val="B70202"/>
            </a:solidFill>
            <a:round/>
            <a:headEnd/>
            <a:tailEnd/>
          </a:ln>
        </p:spPr>
        <p:txBody>
          <a:bodyPr wrap="none" lIns="103236" tIns="51618" rIns="103236" bIns="51618" anchor="ctr"/>
          <a:lstStyle/>
          <a:p>
            <a:pPr algn="ctr"/>
            <a:endParaRPr lang="en-US" sz="2700">
              <a:cs typeface="ＭＳ Ｐゴシック" charset="0"/>
            </a:endParaRPr>
          </a:p>
        </p:txBody>
      </p:sp>
      <p:sp>
        <p:nvSpPr>
          <p:cNvPr id="7274" name="Text Box 106"/>
          <p:cNvSpPr txBox="1">
            <a:spLocks noChangeArrowheads="1"/>
          </p:cNvSpPr>
          <p:nvPr/>
        </p:nvSpPr>
        <p:spPr bwMode="auto">
          <a:xfrm>
            <a:off x="1024820" y="250948"/>
            <a:ext cx="1896180" cy="5064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lnSpc>
                <a:spcPct val="80000"/>
              </a:lnSpc>
            </a:pPr>
            <a:r>
              <a:rPr lang="en-US" sz="1600" dirty="0" smtClean="0">
                <a:cs typeface="ＭＳ Ｐゴシック" charset="0"/>
              </a:rPr>
              <a:t>Knowledge of word &amp; phrases</a:t>
            </a:r>
            <a:endParaRPr lang="en-US" sz="1600" dirty="0">
              <a:cs typeface="ＭＳ Ｐゴシック" charset="0"/>
            </a:endParaRPr>
          </a:p>
        </p:txBody>
      </p:sp>
      <p:sp>
        <p:nvSpPr>
          <p:cNvPr id="7290" name="Freeform 122"/>
          <p:cNvSpPr>
            <a:spLocks/>
          </p:cNvSpPr>
          <p:nvPr/>
        </p:nvSpPr>
        <p:spPr bwMode="auto">
          <a:xfrm>
            <a:off x="8401404" y="664920"/>
            <a:ext cx="560917" cy="2265850"/>
          </a:xfrm>
          <a:custGeom>
            <a:avLst/>
            <a:gdLst>
              <a:gd name="T0" fmla="*/ 148 w 318"/>
              <a:gd name="T1" fmla="*/ 0 h 1606"/>
              <a:gd name="T2" fmla="*/ 318 w 318"/>
              <a:gd name="T3" fmla="*/ 0 h 1606"/>
              <a:gd name="T4" fmla="*/ 318 w 318"/>
              <a:gd name="T5" fmla="*/ 1606 h 1606"/>
              <a:gd name="T6" fmla="*/ 0 w 318"/>
              <a:gd name="T7" fmla="*/ 1606 h 1606"/>
            </a:gdLst>
            <a:ahLst/>
            <a:cxnLst>
              <a:cxn ang="0">
                <a:pos x="T0" y="T1"/>
              </a:cxn>
              <a:cxn ang="0">
                <a:pos x="T2" y="T3"/>
              </a:cxn>
              <a:cxn ang="0">
                <a:pos x="T4" y="T5"/>
              </a:cxn>
              <a:cxn ang="0">
                <a:pos x="T6" y="T7"/>
              </a:cxn>
            </a:cxnLst>
            <a:rect l="0" t="0" r="r" b="b"/>
            <a:pathLst>
              <a:path w="318" h="1606">
                <a:moveTo>
                  <a:pt x="148" y="0"/>
                </a:moveTo>
                <a:lnTo>
                  <a:pt x="318" y="0"/>
                </a:lnTo>
                <a:lnTo>
                  <a:pt x="318" y="1606"/>
                </a:lnTo>
                <a:lnTo>
                  <a:pt x="0" y="1606"/>
                </a:lnTo>
              </a:path>
            </a:pathLst>
          </a:custGeom>
          <a:noFill/>
          <a:ln w="38100">
            <a:solidFill>
              <a:schemeClr val="accent1"/>
            </a:solidFill>
            <a:round/>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91" name="Rectangle 123"/>
          <p:cNvSpPr>
            <a:spLocks noChangeArrowheads="1"/>
          </p:cNvSpPr>
          <p:nvPr/>
        </p:nvSpPr>
        <p:spPr bwMode="auto">
          <a:xfrm>
            <a:off x="2755195" y="1051414"/>
            <a:ext cx="5699126" cy="685067"/>
          </a:xfrm>
          <a:prstGeom prst="rect">
            <a:avLst/>
          </a:prstGeom>
          <a:noFill/>
          <a:ln w="76200" cmpd="tri">
            <a:solidFill>
              <a:schemeClr val="accent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7292" name="Rectangle 124"/>
          <p:cNvSpPr>
            <a:spLocks noChangeArrowheads="1"/>
          </p:cNvSpPr>
          <p:nvPr/>
        </p:nvSpPr>
        <p:spPr bwMode="auto">
          <a:xfrm>
            <a:off x="500945" y="954333"/>
            <a:ext cx="1271764" cy="5768120"/>
          </a:xfrm>
          <a:prstGeom prst="rect">
            <a:avLst/>
          </a:prstGeom>
          <a:noFill/>
          <a:ln w="76200" cmpd="tri">
            <a:solidFill>
              <a:srgbClr val="B7020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7293" name="Freeform 125"/>
          <p:cNvSpPr>
            <a:spLocks/>
          </p:cNvSpPr>
          <p:nvPr/>
        </p:nvSpPr>
        <p:spPr bwMode="auto">
          <a:xfrm>
            <a:off x="709084" y="544025"/>
            <a:ext cx="322792" cy="302235"/>
          </a:xfrm>
          <a:custGeom>
            <a:avLst/>
            <a:gdLst>
              <a:gd name="T0" fmla="*/ 315 w 315"/>
              <a:gd name="T1" fmla="*/ 0 h 375"/>
              <a:gd name="T2" fmla="*/ 0 w 315"/>
              <a:gd name="T3" fmla="*/ 0 h 375"/>
              <a:gd name="T4" fmla="*/ 0 w 315"/>
              <a:gd name="T5" fmla="*/ 375 h 375"/>
            </a:gdLst>
            <a:ahLst/>
            <a:cxnLst>
              <a:cxn ang="0">
                <a:pos x="T0" y="T1"/>
              </a:cxn>
              <a:cxn ang="0">
                <a:pos x="T2" y="T3"/>
              </a:cxn>
              <a:cxn ang="0">
                <a:pos x="T4" y="T5"/>
              </a:cxn>
            </a:cxnLst>
            <a:rect l="0" t="0" r="r" b="b"/>
            <a:pathLst>
              <a:path w="315" h="375">
                <a:moveTo>
                  <a:pt x="315" y="0"/>
                </a:moveTo>
                <a:lnTo>
                  <a:pt x="0" y="0"/>
                </a:lnTo>
                <a:lnTo>
                  <a:pt x="0" y="375"/>
                </a:lnTo>
              </a:path>
            </a:pathLst>
          </a:custGeom>
          <a:noFill/>
          <a:ln w="38100">
            <a:solidFill>
              <a:srgbClr val="B70202"/>
            </a:solidFill>
            <a:round/>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7294" name="Line 126"/>
          <p:cNvSpPr>
            <a:spLocks noChangeShapeType="1"/>
          </p:cNvSpPr>
          <p:nvPr/>
        </p:nvSpPr>
        <p:spPr bwMode="auto">
          <a:xfrm>
            <a:off x="4960056" y="769327"/>
            <a:ext cx="486833" cy="468923"/>
          </a:xfrm>
          <a:prstGeom prst="line">
            <a:avLst/>
          </a:prstGeom>
          <a:noFill/>
          <a:ln w="381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06" name="Oval 107"/>
          <p:cNvSpPr>
            <a:spLocks noChangeArrowheads="1"/>
          </p:cNvSpPr>
          <p:nvPr/>
        </p:nvSpPr>
        <p:spPr bwMode="auto">
          <a:xfrm>
            <a:off x="4583773" y="5264379"/>
            <a:ext cx="1862667" cy="644769"/>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lnSpc>
                <a:spcPct val="80000"/>
              </a:lnSpc>
            </a:pPr>
            <a:r>
              <a:rPr lang="en-US" sz="2800" dirty="0" smtClean="0">
                <a:cs typeface="ＭＳ Ｐゴシック" charset="0"/>
              </a:rPr>
              <a:t>Main Idea, Conclusion, Summary</a:t>
            </a:r>
            <a:endParaRPr lang="en-US" sz="2800" dirty="0">
              <a:cs typeface="ＭＳ Ｐゴシック" charset="0"/>
            </a:endParaRP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57821627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rot="5400000">
            <a:off x="3445689" y="2318090"/>
            <a:ext cx="3289788" cy="2335389"/>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4100" name="Rectangle 4"/>
          <p:cNvSpPr>
            <a:spLocks noChangeArrowheads="1"/>
          </p:cNvSpPr>
          <p:nvPr/>
        </p:nvSpPr>
        <p:spPr bwMode="auto">
          <a:xfrm rot="21600000">
            <a:off x="3611322" y="6299673"/>
            <a:ext cx="7078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700">
                <a:solidFill>
                  <a:srgbClr val="000000"/>
                </a:solidFill>
              </a:rPr>
              <a:t>3  Collect</a:t>
            </a:r>
          </a:p>
          <a:p>
            <a:pPr algn="ctr" defTabSz="914067"/>
            <a:r>
              <a:rPr lang="en-US" sz="700">
                <a:solidFill>
                  <a:srgbClr val="000000"/>
                </a:solidFill>
              </a:rPr>
              <a:t>Known Information</a:t>
            </a:r>
          </a:p>
        </p:txBody>
      </p:sp>
      <p:sp>
        <p:nvSpPr>
          <p:cNvPr id="4101" name="Rectangle 5"/>
          <p:cNvSpPr>
            <a:spLocks noChangeArrowheads="1"/>
          </p:cNvSpPr>
          <p:nvPr/>
        </p:nvSpPr>
        <p:spPr bwMode="auto">
          <a:xfrm rot="21600000">
            <a:off x="3735917" y="6250578"/>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02" name="Rectangle 6"/>
          <p:cNvSpPr>
            <a:spLocks noChangeArrowheads="1"/>
          </p:cNvSpPr>
          <p:nvPr/>
        </p:nvSpPr>
        <p:spPr bwMode="auto">
          <a:xfrm rot="21600000">
            <a:off x="4727012" y="6298933"/>
            <a:ext cx="63013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700">
                <a:solidFill>
                  <a:srgbClr val="000000"/>
                </a:solidFill>
              </a:rPr>
              <a:t>4   Highlight</a:t>
            </a:r>
          </a:p>
          <a:p>
            <a:pPr algn="ctr" defTabSz="914067"/>
            <a:r>
              <a:rPr lang="en-US" sz="700">
                <a:solidFill>
                  <a:srgbClr val="000000"/>
                </a:solidFill>
              </a:rPr>
              <a:t>Characteristics of</a:t>
            </a:r>
          </a:p>
          <a:p>
            <a:pPr algn="ctr" defTabSz="914067"/>
            <a:r>
              <a:rPr lang="en-US" sz="700">
                <a:solidFill>
                  <a:srgbClr val="000000"/>
                </a:solidFill>
              </a:rPr>
              <a:t>Known Concept</a:t>
            </a:r>
          </a:p>
        </p:txBody>
      </p:sp>
      <p:sp>
        <p:nvSpPr>
          <p:cNvPr id="4103" name="Rectangle 7"/>
          <p:cNvSpPr>
            <a:spLocks noChangeArrowheads="1"/>
          </p:cNvSpPr>
          <p:nvPr/>
        </p:nvSpPr>
        <p:spPr bwMode="auto">
          <a:xfrm rot="21600000">
            <a:off x="4672542" y="6228597"/>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04" name="Rectangle 8"/>
          <p:cNvSpPr>
            <a:spLocks noChangeArrowheads="1"/>
          </p:cNvSpPr>
          <p:nvPr/>
        </p:nvSpPr>
        <p:spPr bwMode="auto">
          <a:xfrm rot="21600000">
            <a:off x="4580820" y="6250578"/>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05" name="Rectangle 9"/>
          <p:cNvSpPr>
            <a:spLocks noChangeArrowheads="1"/>
          </p:cNvSpPr>
          <p:nvPr/>
        </p:nvSpPr>
        <p:spPr bwMode="auto">
          <a:xfrm rot="21600000">
            <a:off x="5780025" y="6298933"/>
            <a:ext cx="58432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700">
                <a:solidFill>
                  <a:srgbClr val="000000"/>
                </a:solidFill>
              </a:rPr>
              <a:t>5  Observe</a:t>
            </a:r>
          </a:p>
          <a:p>
            <a:pPr algn="ctr" defTabSz="914067"/>
            <a:r>
              <a:rPr lang="en-US" sz="700">
                <a:solidFill>
                  <a:srgbClr val="000000"/>
                </a:solidFill>
              </a:rPr>
              <a:t>Characteristics</a:t>
            </a:r>
          </a:p>
          <a:p>
            <a:pPr algn="ctr" defTabSz="914067"/>
            <a:r>
              <a:rPr lang="en-US" sz="700">
                <a:solidFill>
                  <a:srgbClr val="000000"/>
                </a:solidFill>
              </a:rPr>
              <a:t>of New Concept </a:t>
            </a:r>
          </a:p>
        </p:txBody>
      </p:sp>
      <p:sp>
        <p:nvSpPr>
          <p:cNvPr id="4106" name="Rectangle 10"/>
          <p:cNvSpPr>
            <a:spLocks noChangeArrowheads="1"/>
          </p:cNvSpPr>
          <p:nvPr/>
        </p:nvSpPr>
        <p:spPr bwMode="auto">
          <a:xfrm rot="21600000">
            <a:off x="5651500" y="6248746"/>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07" name="Rectangle 11"/>
          <p:cNvSpPr>
            <a:spLocks noChangeArrowheads="1"/>
          </p:cNvSpPr>
          <p:nvPr/>
        </p:nvSpPr>
        <p:spPr bwMode="auto">
          <a:xfrm rot="21600000">
            <a:off x="5653264" y="6671876"/>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08" name="Rectangle 12"/>
          <p:cNvSpPr>
            <a:spLocks noChangeArrowheads="1"/>
          </p:cNvSpPr>
          <p:nvPr/>
        </p:nvSpPr>
        <p:spPr bwMode="auto">
          <a:xfrm rot="21600000">
            <a:off x="6788886" y="6298933"/>
            <a:ext cx="53510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700">
                <a:solidFill>
                  <a:srgbClr val="000000"/>
                </a:solidFill>
              </a:rPr>
              <a:t>6  Reveal</a:t>
            </a:r>
          </a:p>
          <a:p>
            <a:pPr algn="ctr" defTabSz="914067"/>
            <a:r>
              <a:rPr lang="en-US" sz="700">
                <a:solidFill>
                  <a:srgbClr val="000000"/>
                </a:solidFill>
              </a:rPr>
              <a:t>Characteristics</a:t>
            </a:r>
          </a:p>
          <a:p>
            <a:pPr algn="ctr" defTabSz="914067"/>
            <a:r>
              <a:rPr lang="en-US" sz="700">
                <a:solidFill>
                  <a:srgbClr val="000000"/>
                </a:solidFill>
              </a:rPr>
              <a:t>Shared</a:t>
            </a:r>
          </a:p>
        </p:txBody>
      </p:sp>
      <p:sp>
        <p:nvSpPr>
          <p:cNvPr id="4109" name="Rectangle 13"/>
          <p:cNvSpPr>
            <a:spLocks noChangeArrowheads="1"/>
          </p:cNvSpPr>
          <p:nvPr/>
        </p:nvSpPr>
        <p:spPr bwMode="auto">
          <a:xfrm rot="21600000">
            <a:off x="6625167" y="6239588"/>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10" name="Rectangle 14"/>
          <p:cNvSpPr>
            <a:spLocks noChangeArrowheads="1"/>
          </p:cNvSpPr>
          <p:nvPr/>
        </p:nvSpPr>
        <p:spPr bwMode="auto">
          <a:xfrm rot="21600000">
            <a:off x="6686903" y="6670044"/>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11" name="Rectangle 15"/>
          <p:cNvSpPr>
            <a:spLocks noChangeArrowheads="1"/>
          </p:cNvSpPr>
          <p:nvPr/>
        </p:nvSpPr>
        <p:spPr bwMode="auto">
          <a:xfrm rot="21600000">
            <a:off x="7730908" y="6298933"/>
            <a:ext cx="635434"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700">
                <a:solidFill>
                  <a:srgbClr val="000000"/>
                </a:solidFill>
              </a:rPr>
              <a:t>7  State</a:t>
            </a:r>
          </a:p>
          <a:p>
            <a:pPr algn="ctr" defTabSz="914067"/>
            <a:r>
              <a:rPr lang="en-US" sz="700">
                <a:solidFill>
                  <a:srgbClr val="000000"/>
                </a:solidFill>
              </a:rPr>
              <a:t>Understanding of</a:t>
            </a:r>
          </a:p>
          <a:p>
            <a:pPr algn="ctr" defTabSz="914067"/>
            <a:r>
              <a:rPr lang="en-US" sz="700">
                <a:solidFill>
                  <a:srgbClr val="000000"/>
                </a:solidFill>
              </a:rPr>
              <a:t>New Concept</a:t>
            </a:r>
          </a:p>
        </p:txBody>
      </p:sp>
      <p:sp>
        <p:nvSpPr>
          <p:cNvPr id="4112" name="Rectangle 16"/>
          <p:cNvSpPr>
            <a:spLocks noChangeArrowheads="1"/>
          </p:cNvSpPr>
          <p:nvPr/>
        </p:nvSpPr>
        <p:spPr bwMode="auto">
          <a:xfrm rot="21600000">
            <a:off x="7445376" y="6585784"/>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13" name="Rectangle 17"/>
          <p:cNvSpPr>
            <a:spLocks noChangeArrowheads="1"/>
          </p:cNvSpPr>
          <p:nvPr/>
        </p:nvSpPr>
        <p:spPr bwMode="auto">
          <a:xfrm rot="21600000">
            <a:off x="7607653" y="6648063"/>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14" name="Rectangle 18"/>
          <p:cNvSpPr>
            <a:spLocks noChangeArrowheads="1"/>
          </p:cNvSpPr>
          <p:nvPr/>
        </p:nvSpPr>
        <p:spPr bwMode="auto">
          <a:xfrm rot="21600000">
            <a:off x="686153" y="975193"/>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15" name="Rectangle 19"/>
          <p:cNvSpPr>
            <a:spLocks noChangeArrowheads="1"/>
          </p:cNvSpPr>
          <p:nvPr/>
        </p:nvSpPr>
        <p:spPr bwMode="auto">
          <a:xfrm rot="21600000">
            <a:off x="460710" y="1210391"/>
            <a:ext cx="5108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800" b="1">
                <a:solidFill>
                  <a:srgbClr val="000000"/>
                </a:solidFill>
              </a:rPr>
              <a:t>Known</a:t>
            </a:r>
          </a:p>
          <a:p>
            <a:pPr algn="ctr" defTabSz="914067"/>
            <a:r>
              <a:rPr lang="en-US" sz="800" b="1">
                <a:solidFill>
                  <a:srgbClr val="000000"/>
                </a:solidFill>
              </a:rPr>
              <a:t>Information</a:t>
            </a:r>
          </a:p>
        </p:txBody>
      </p:sp>
      <p:sp>
        <p:nvSpPr>
          <p:cNvPr id="4116" name="Rectangle 20"/>
          <p:cNvSpPr>
            <a:spLocks noChangeArrowheads="1"/>
          </p:cNvSpPr>
          <p:nvPr/>
        </p:nvSpPr>
        <p:spPr bwMode="auto">
          <a:xfrm rot="5400000">
            <a:off x="4094868" y="1932273"/>
            <a:ext cx="857250" cy="7752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lstStyle/>
          <a:p>
            <a:endParaRPr lang="en-US"/>
          </a:p>
        </p:txBody>
      </p:sp>
      <p:sp>
        <p:nvSpPr>
          <p:cNvPr id="4117" name="Rectangle 21"/>
          <p:cNvSpPr>
            <a:spLocks noChangeArrowheads="1"/>
          </p:cNvSpPr>
          <p:nvPr/>
        </p:nvSpPr>
        <p:spPr bwMode="auto">
          <a:xfrm rot="5400000">
            <a:off x="4081199" y="1920773"/>
            <a:ext cx="881063" cy="7773459"/>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4118" name="Rectangle 22"/>
          <p:cNvSpPr>
            <a:spLocks noChangeArrowheads="1"/>
          </p:cNvSpPr>
          <p:nvPr/>
        </p:nvSpPr>
        <p:spPr bwMode="auto">
          <a:xfrm rot="21600000">
            <a:off x="6378223" y="950669"/>
            <a:ext cx="1583972" cy="175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Name: </a:t>
            </a:r>
            <a:r>
              <a:rPr lang="en-US" sz="1100">
                <a:latin typeface="Tekton" charset="0"/>
              </a:rPr>
              <a:t>Hannah B            </a:t>
            </a:r>
            <a:r>
              <a:rPr lang="en-US" sz="800" b="1">
                <a:solidFill>
                  <a:srgbClr val="000000"/>
                </a:solidFill>
              </a:rPr>
              <a:t> Date:</a:t>
            </a:r>
          </a:p>
        </p:txBody>
      </p:sp>
      <p:sp>
        <p:nvSpPr>
          <p:cNvPr id="4119" name="Rectangle 23"/>
          <p:cNvSpPr>
            <a:spLocks noChangeArrowheads="1"/>
          </p:cNvSpPr>
          <p:nvPr/>
        </p:nvSpPr>
        <p:spPr bwMode="auto">
          <a:xfrm rot="21600000">
            <a:off x="2121959" y="1711549"/>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20" name="Rectangle 24"/>
          <p:cNvSpPr>
            <a:spLocks noChangeArrowheads="1"/>
          </p:cNvSpPr>
          <p:nvPr/>
        </p:nvSpPr>
        <p:spPr bwMode="auto">
          <a:xfrm rot="21600000">
            <a:off x="4084896" y="779192"/>
            <a:ext cx="199021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2300" b="1">
                <a:solidFill>
                  <a:srgbClr val="000000"/>
                </a:solidFill>
              </a:rPr>
              <a:t>Anchoring Table</a:t>
            </a:r>
            <a:endParaRPr lang="en-US" sz="2300"/>
          </a:p>
        </p:txBody>
      </p:sp>
      <p:sp>
        <p:nvSpPr>
          <p:cNvPr id="4121" name="Rectangle 25"/>
          <p:cNvSpPr>
            <a:spLocks noChangeArrowheads="1"/>
          </p:cNvSpPr>
          <p:nvPr/>
        </p:nvSpPr>
        <p:spPr bwMode="auto">
          <a:xfrm rot="21600000">
            <a:off x="2636151" y="6299673"/>
            <a:ext cx="57499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700">
                <a:solidFill>
                  <a:srgbClr val="000000"/>
                </a:solidFill>
              </a:rPr>
              <a:t>2 Name</a:t>
            </a:r>
          </a:p>
          <a:p>
            <a:pPr algn="ctr" defTabSz="914067"/>
            <a:r>
              <a:rPr lang="en-US" sz="700">
                <a:solidFill>
                  <a:srgbClr val="000000"/>
                </a:solidFill>
              </a:rPr>
              <a:t>Known Concept</a:t>
            </a:r>
          </a:p>
        </p:txBody>
      </p:sp>
      <p:sp>
        <p:nvSpPr>
          <p:cNvPr id="4122" name="Rectangle 26"/>
          <p:cNvSpPr>
            <a:spLocks noChangeArrowheads="1"/>
          </p:cNvSpPr>
          <p:nvPr/>
        </p:nvSpPr>
        <p:spPr bwMode="auto">
          <a:xfrm rot="21600000">
            <a:off x="2887487" y="6270727"/>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grpSp>
        <p:nvGrpSpPr>
          <p:cNvPr id="4123" name="Group 27"/>
          <p:cNvGrpSpPr>
            <a:grpSpLocks/>
          </p:cNvGrpSpPr>
          <p:nvPr/>
        </p:nvGrpSpPr>
        <p:grpSpPr bwMode="auto">
          <a:xfrm>
            <a:off x="610306" y="1467217"/>
            <a:ext cx="199320" cy="210648"/>
            <a:chOff x="370" y="605"/>
            <a:chExt cx="127" cy="134"/>
          </a:xfrm>
        </p:grpSpPr>
        <p:sp>
          <p:nvSpPr>
            <p:cNvPr id="4124" name="Freeform 28"/>
            <p:cNvSpPr>
              <a:spLocks/>
            </p:cNvSpPr>
            <p:nvPr/>
          </p:nvSpPr>
          <p:spPr bwMode="auto">
            <a:xfrm rot="5400000">
              <a:off x="385" y="626"/>
              <a:ext cx="98" cy="127"/>
            </a:xfrm>
            <a:custGeom>
              <a:avLst/>
              <a:gdLst>
                <a:gd name="T0" fmla="*/ 56 w 56"/>
                <a:gd name="T1" fmla="*/ 64 h 127"/>
                <a:gd name="T2" fmla="*/ 0 w 56"/>
                <a:gd name="T3" fmla="*/ 127 h 127"/>
                <a:gd name="T4" fmla="*/ 21 w 56"/>
                <a:gd name="T5" fmla="*/ 64 h 127"/>
                <a:gd name="T6" fmla="*/ 0 w 56"/>
                <a:gd name="T7" fmla="*/ 0 h 127"/>
                <a:gd name="T8" fmla="*/ 56 w 56"/>
                <a:gd name="T9" fmla="*/ 64 h 127"/>
              </a:gdLst>
              <a:ahLst/>
              <a:cxnLst>
                <a:cxn ang="0">
                  <a:pos x="T0" y="T1"/>
                </a:cxn>
                <a:cxn ang="0">
                  <a:pos x="T2" y="T3"/>
                </a:cxn>
                <a:cxn ang="0">
                  <a:pos x="T4" y="T5"/>
                </a:cxn>
                <a:cxn ang="0">
                  <a:pos x="T6" y="T7"/>
                </a:cxn>
                <a:cxn ang="0">
                  <a:pos x="T8" y="T9"/>
                </a:cxn>
              </a:cxnLst>
              <a:rect l="0" t="0" r="r" b="b"/>
              <a:pathLst>
                <a:path w="56" h="127">
                  <a:moveTo>
                    <a:pt x="56" y="64"/>
                  </a:moveTo>
                  <a:lnTo>
                    <a:pt x="0" y="127"/>
                  </a:lnTo>
                  <a:lnTo>
                    <a:pt x="21" y="64"/>
                  </a:lnTo>
                  <a:lnTo>
                    <a:pt x="0" y="0"/>
                  </a:lnTo>
                  <a:lnTo>
                    <a:pt x="56" y="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Line 29"/>
            <p:cNvSpPr>
              <a:spLocks noChangeShapeType="1"/>
            </p:cNvSpPr>
            <p:nvPr/>
          </p:nvSpPr>
          <p:spPr bwMode="auto">
            <a:xfrm rot="5400000">
              <a:off x="393" y="643"/>
              <a:ext cx="76"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26" name="Oval 30"/>
          <p:cNvSpPr>
            <a:spLocks noChangeArrowheads="1"/>
          </p:cNvSpPr>
          <p:nvPr/>
        </p:nvSpPr>
        <p:spPr bwMode="auto">
          <a:xfrm rot="5400000">
            <a:off x="6267845" y="1905679"/>
            <a:ext cx="150202" cy="13052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27" name="Oval 31"/>
          <p:cNvSpPr>
            <a:spLocks noChangeArrowheads="1"/>
          </p:cNvSpPr>
          <p:nvPr/>
        </p:nvSpPr>
        <p:spPr bwMode="auto">
          <a:xfrm rot="5400000">
            <a:off x="3966818" y="1895604"/>
            <a:ext cx="152033" cy="13052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grpSp>
        <p:nvGrpSpPr>
          <p:cNvPr id="4128" name="Group 32"/>
          <p:cNvGrpSpPr>
            <a:grpSpLocks/>
          </p:cNvGrpSpPr>
          <p:nvPr/>
        </p:nvGrpSpPr>
        <p:grpSpPr bwMode="auto">
          <a:xfrm>
            <a:off x="4014607" y="1877522"/>
            <a:ext cx="104639" cy="389455"/>
            <a:chOff x="831" y="1038"/>
            <a:chExt cx="67" cy="250"/>
          </a:xfrm>
        </p:grpSpPr>
        <p:sp>
          <p:nvSpPr>
            <p:cNvPr id="4129" name="Oval 33"/>
            <p:cNvSpPr>
              <a:spLocks noChangeArrowheads="1"/>
            </p:cNvSpPr>
            <p:nvPr/>
          </p:nvSpPr>
          <p:spPr bwMode="auto">
            <a:xfrm>
              <a:off x="831" y="1038"/>
              <a:ext cx="0" cy="25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4130" name="Rectangle 34"/>
            <p:cNvSpPr>
              <a:spLocks noChangeArrowheads="1"/>
            </p:cNvSpPr>
            <p:nvPr/>
          </p:nvSpPr>
          <p:spPr bwMode="auto">
            <a:xfrm>
              <a:off x="861" y="1054"/>
              <a:ext cx="37"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6</a:t>
              </a:r>
              <a:endParaRPr lang="en-US"/>
            </a:p>
          </p:txBody>
        </p:sp>
      </p:grpSp>
      <p:sp>
        <p:nvSpPr>
          <p:cNvPr id="4131" name="Rectangle 35"/>
          <p:cNvSpPr>
            <a:spLocks noChangeArrowheads="1"/>
          </p:cNvSpPr>
          <p:nvPr/>
        </p:nvSpPr>
        <p:spPr bwMode="auto">
          <a:xfrm rot="5400000">
            <a:off x="2403096" y="321028"/>
            <a:ext cx="725365" cy="2310694"/>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4132" name="Rectangle 36"/>
          <p:cNvSpPr>
            <a:spLocks noChangeArrowheads="1"/>
          </p:cNvSpPr>
          <p:nvPr/>
        </p:nvSpPr>
        <p:spPr bwMode="auto">
          <a:xfrm rot="21600000">
            <a:off x="2085936" y="1895649"/>
            <a:ext cx="142847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Characteristics of Known Concept</a:t>
            </a:r>
            <a:endParaRPr lang="en-US"/>
          </a:p>
        </p:txBody>
      </p:sp>
      <p:sp>
        <p:nvSpPr>
          <p:cNvPr id="4133" name="Rectangle 37"/>
          <p:cNvSpPr>
            <a:spLocks noChangeArrowheads="1"/>
          </p:cNvSpPr>
          <p:nvPr/>
        </p:nvSpPr>
        <p:spPr bwMode="auto">
          <a:xfrm rot="21600000">
            <a:off x="6783090" y="1895649"/>
            <a:ext cx="132633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Characteristics of New Concept</a:t>
            </a:r>
            <a:endParaRPr lang="en-US"/>
          </a:p>
        </p:txBody>
      </p:sp>
      <p:sp>
        <p:nvSpPr>
          <p:cNvPr id="4134" name="Rectangle 38"/>
          <p:cNvSpPr>
            <a:spLocks noChangeArrowheads="1"/>
          </p:cNvSpPr>
          <p:nvPr/>
        </p:nvSpPr>
        <p:spPr bwMode="auto">
          <a:xfrm rot="21600000">
            <a:off x="4574327" y="1895649"/>
            <a:ext cx="944319"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Characteristics Shared</a:t>
            </a:r>
            <a:endParaRPr lang="en-US"/>
          </a:p>
        </p:txBody>
      </p:sp>
      <p:sp>
        <p:nvSpPr>
          <p:cNvPr id="4135" name="Rectangle 39"/>
          <p:cNvSpPr>
            <a:spLocks noChangeArrowheads="1"/>
          </p:cNvSpPr>
          <p:nvPr/>
        </p:nvSpPr>
        <p:spPr bwMode="auto">
          <a:xfrm rot="21600000">
            <a:off x="2248744" y="1148303"/>
            <a:ext cx="670706"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Known Concept</a:t>
            </a:r>
            <a:endParaRPr lang="en-US"/>
          </a:p>
        </p:txBody>
      </p:sp>
      <p:sp>
        <p:nvSpPr>
          <p:cNvPr id="4136" name="Rectangle 40"/>
          <p:cNvSpPr>
            <a:spLocks noChangeArrowheads="1"/>
          </p:cNvSpPr>
          <p:nvPr/>
        </p:nvSpPr>
        <p:spPr bwMode="auto">
          <a:xfrm rot="5400000">
            <a:off x="7027978" y="344468"/>
            <a:ext cx="727197" cy="229129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3236" tIns="51618" rIns="103236" bIns="51618"/>
          <a:lstStyle/>
          <a:p>
            <a:endParaRPr lang="en-US"/>
          </a:p>
        </p:txBody>
      </p:sp>
      <p:sp>
        <p:nvSpPr>
          <p:cNvPr id="4137" name="Rectangle 41"/>
          <p:cNvSpPr>
            <a:spLocks noChangeArrowheads="1"/>
          </p:cNvSpPr>
          <p:nvPr/>
        </p:nvSpPr>
        <p:spPr bwMode="auto">
          <a:xfrm rot="5400000">
            <a:off x="7037714" y="327201"/>
            <a:ext cx="725365" cy="2298348"/>
          </a:xfrm>
          <a:prstGeom prst="rect">
            <a:avLst/>
          </a:prstGeom>
          <a:noFill/>
          <a:ln w="222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4138" name="Freeform 42"/>
          <p:cNvSpPr>
            <a:spLocks/>
          </p:cNvSpPr>
          <p:nvPr/>
        </p:nvSpPr>
        <p:spPr bwMode="auto">
          <a:xfrm rot="5400000">
            <a:off x="3693076" y="2491459"/>
            <a:ext cx="217975" cy="111126"/>
          </a:xfrm>
          <a:custGeom>
            <a:avLst/>
            <a:gdLst>
              <a:gd name="T0" fmla="*/ 69 w 140"/>
              <a:gd name="T1" fmla="*/ 0 h 71"/>
              <a:gd name="T2" fmla="*/ 140 w 140"/>
              <a:gd name="T3" fmla="*/ 71 h 71"/>
              <a:gd name="T4" fmla="*/ 69 w 140"/>
              <a:gd name="T5" fmla="*/ 48 h 71"/>
              <a:gd name="T6" fmla="*/ 0 w 140"/>
              <a:gd name="T7" fmla="*/ 71 h 71"/>
              <a:gd name="T8" fmla="*/ 69 w 140"/>
              <a:gd name="T9" fmla="*/ 0 h 71"/>
            </a:gdLst>
            <a:ahLst/>
            <a:cxnLst>
              <a:cxn ang="0">
                <a:pos x="T0" y="T1"/>
              </a:cxn>
              <a:cxn ang="0">
                <a:pos x="T2" y="T3"/>
              </a:cxn>
              <a:cxn ang="0">
                <a:pos x="T4" y="T5"/>
              </a:cxn>
              <a:cxn ang="0">
                <a:pos x="T6" y="T7"/>
              </a:cxn>
              <a:cxn ang="0">
                <a:pos x="T8" y="T9"/>
              </a:cxn>
            </a:cxnLst>
            <a:rect l="0" t="0" r="r" b="b"/>
            <a:pathLst>
              <a:path w="140" h="71">
                <a:moveTo>
                  <a:pt x="69" y="0"/>
                </a:moveTo>
                <a:lnTo>
                  <a:pt x="140" y="71"/>
                </a:lnTo>
                <a:lnTo>
                  <a:pt x="69" y="48"/>
                </a:lnTo>
                <a:lnTo>
                  <a:pt x="0" y="71"/>
                </a:lnTo>
                <a:lnTo>
                  <a:pt x="6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39" name="Line 43"/>
          <p:cNvSpPr>
            <a:spLocks noChangeShapeType="1"/>
          </p:cNvSpPr>
          <p:nvPr/>
        </p:nvSpPr>
        <p:spPr bwMode="auto">
          <a:xfrm rot="5400000" flipV="1">
            <a:off x="2729585" y="1472407"/>
            <a:ext cx="1832"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40" name="Freeform 44"/>
          <p:cNvSpPr>
            <a:spLocks/>
          </p:cNvSpPr>
          <p:nvPr/>
        </p:nvSpPr>
        <p:spPr bwMode="auto">
          <a:xfrm rot="5400000">
            <a:off x="3688496" y="3126154"/>
            <a:ext cx="227135" cy="111126"/>
          </a:xfrm>
          <a:custGeom>
            <a:avLst/>
            <a:gdLst>
              <a:gd name="T0" fmla="*/ 76 w 147"/>
              <a:gd name="T1" fmla="*/ 0 h 71"/>
              <a:gd name="T2" fmla="*/ 147 w 147"/>
              <a:gd name="T3" fmla="*/ 71 h 71"/>
              <a:gd name="T4" fmla="*/ 76 w 147"/>
              <a:gd name="T5" fmla="*/ 48 h 71"/>
              <a:gd name="T6" fmla="*/ 0 w 147"/>
              <a:gd name="T7" fmla="*/ 71 h 71"/>
              <a:gd name="T8" fmla="*/ 76 w 147"/>
              <a:gd name="T9" fmla="*/ 0 h 71"/>
            </a:gdLst>
            <a:ahLst/>
            <a:cxnLst>
              <a:cxn ang="0">
                <a:pos x="T0" y="T1"/>
              </a:cxn>
              <a:cxn ang="0">
                <a:pos x="T2" y="T3"/>
              </a:cxn>
              <a:cxn ang="0">
                <a:pos x="T4" y="T5"/>
              </a:cxn>
              <a:cxn ang="0">
                <a:pos x="T6" y="T7"/>
              </a:cxn>
              <a:cxn ang="0">
                <a:pos x="T8" y="T9"/>
              </a:cxn>
            </a:cxnLst>
            <a:rect l="0" t="0" r="r" b="b"/>
            <a:pathLst>
              <a:path w="147" h="71">
                <a:moveTo>
                  <a:pt x="76" y="0"/>
                </a:moveTo>
                <a:lnTo>
                  <a:pt x="147" y="71"/>
                </a:lnTo>
                <a:lnTo>
                  <a:pt x="76" y="48"/>
                </a:lnTo>
                <a:lnTo>
                  <a:pt x="0" y="71"/>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41" name="Line 45"/>
          <p:cNvSpPr>
            <a:spLocks noChangeShapeType="1"/>
          </p:cNvSpPr>
          <p:nvPr/>
        </p:nvSpPr>
        <p:spPr bwMode="auto">
          <a:xfrm rot="5400000" flipV="1">
            <a:off x="2744612" y="2099775"/>
            <a:ext cx="0"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42" name="Freeform 46"/>
          <p:cNvSpPr>
            <a:spLocks/>
          </p:cNvSpPr>
          <p:nvPr/>
        </p:nvSpPr>
        <p:spPr bwMode="auto">
          <a:xfrm rot="5400000">
            <a:off x="3699961" y="3819431"/>
            <a:ext cx="227135" cy="109361"/>
          </a:xfrm>
          <a:custGeom>
            <a:avLst/>
            <a:gdLst>
              <a:gd name="T0" fmla="*/ 77 w 145"/>
              <a:gd name="T1" fmla="*/ 0 h 69"/>
              <a:gd name="T2" fmla="*/ 145 w 145"/>
              <a:gd name="T3" fmla="*/ 69 h 69"/>
              <a:gd name="T4" fmla="*/ 77 w 145"/>
              <a:gd name="T5" fmla="*/ 48 h 69"/>
              <a:gd name="T6" fmla="*/ 0 w 145"/>
              <a:gd name="T7" fmla="*/ 69 h 69"/>
              <a:gd name="T8" fmla="*/ 77 w 145"/>
              <a:gd name="T9" fmla="*/ 0 h 69"/>
            </a:gdLst>
            <a:ahLst/>
            <a:cxnLst>
              <a:cxn ang="0">
                <a:pos x="T0" y="T1"/>
              </a:cxn>
              <a:cxn ang="0">
                <a:pos x="T2" y="T3"/>
              </a:cxn>
              <a:cxn ang="0">
                <a:pos x="T4" y="T5"/>
              </a:cxn>
              <a:cxn ang="0">
                <a:pos x="T6" y="T7"/>
              </a:cxn>
              <a:cxn ang="0">
                <a:pos x="T8" y="T9"/>
              </a:cxn>
            </a:cxnLst>
            <a:rect l="0" t="0" r="r" b="b"/>
            <a:pathLst>
              <a:path w="145" h="69">
                <a:moveTo>
                  <a:pt x="77" y="0"/>
                </a:moveTo>
                <a:lnTo>
                  <a:pt x="145" y="69"/>
                </a:lnTo>
                <a:lnTo>
                  <a:pt x="77" y="48"/>
                </a:lnTo>
                <a:lnTo>
                  <a:pt x="0" y="69"/>
                </a:lnTo>
                <a:lnTo>
                  <a:pt x="7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43" name="Line 47"/>
          <p:cNvSpPr>
            <a:spLocks noChangeShapeType="1"/>
          </p:cNvSpPr>
          <p:nvPr/>
        </p:nvSpPr>
        <p:spPr bwMode="auto">
          <a:xfrm rot="5400000" flipV="1">
            <a:off x="2741050" y="2808620"/>
            <a:ext cx="1831" cy="2125487"/>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44" name="Freeform 48"/>
          <p:cNvSpPr>
            <a:spLocks/>
          </p:cNvSpPr>
          <p:nvPr/>
        </p:nvSpPr>
        <p:spPr bwMode="auto">
          <a:xfrm rot="5400000">
            <a:off x="3686664" y="4406534"/>
            <a:ext cx="230798" cy="111126"/>
          </a:xfrm>
          <a:custGeom>
            <a:avLst/>
            <a:gdLst>
              <a:gd name="T0" fmla="*/ 77 w 147"/>
              <a:gd name="T1" fmla="*/ 0 h 71"/>
              <a:gd name="T2" fmla="*/ 147 w 147"/>
              <a:gd name="T3" fmla="*/ 71 h 71"/>
              <a:gd name="T4" fmla="*/ 77 w 147"/>
              <a:gd name="T5" fmla="*/ 48 h 71"/>
              <a:gd name="T6" fmla="*/ 0 w 147"/>
              <a:gd name="T7" fmla="*/ 71 h 71"/>
              <a:gd name="T8" fmla="*/ 77 w 147"/>
              <a:gd name="T9" fmla="*/ 0 h 71"/>
            </a:gdLst>
            <a:ahLst/>
            <a:cxnLst>
              <a:cxn ang="0">
                <a:pos x="T0" y="T1"/>
              </a:cxn>
              <a:cxn ang="0">
                <a:pos x="T2" y="T3"/>
              </a:cxn>
              <a:cxn ang="0">
                <a:pos x="T4" y="T5"/>
              </a:cxn>
              <a:cxn ang="0">
                <a:pos x="T6" y="T7"/>
              </a:cxn>
              <a:cxn ang="0">
                <a:pos x="T8" y="T9"/>
              </a:cxn>
            </a:cxnLst>
            <a:rect l="0" t="0" r="r" b="b"/>
            <a:pathLst>
              <a:path w="147" h="71">
                <a:moveTo>
                  <a:pt x="77" y="0"/>
                </a:moveTo>
                <a:lnTo>
                  <a:pt x="147" y="71"/>
                </a:lnTo>
                <a:lnTo>
                  <a:pt x="77" y="48"/>
                </a:lnTo>
                <a:lnTo>
                  <a:pt x="0" y="71"/>
                </a:lnTo>
                <a:lnTo>
                  <a:pt x="7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45" name="Line 49"/>
          <p:cNvSpPr>
            <a:spLocks noChangeShapeType="1"/>
          </p:cNvSpPr>
          <p:nvPr/>
        </p:nvSpPr>
        <p:spPr bwMode="auto">
          <a:xfrm rot="5400000" flipV="1">
            <a:off x="2729586" y="3393893"/>
            <a:ext cx="1831"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46" name="Freeform 50"/>
          <p:cNvSpPr>
            <a:spLocks/>
          </p:cNvSpPr>
          <p:nvPr/>
        </p:nvSpPr>
        <p:spPr bwMode="auto">
          <a:xfrm rot="5400000">
            <a:off x="3687580" y="4991772"/>
            <a:ext cx="228966" cy="111126"/>
          </a:xfrm>
          <a:custGeom>
            <a:avLst/>
            <a:gdLst>
              <a:gd name="T0" fmla="*/ 77 w 147"/>
              <a:gd name="T1" fmla="*/ 0 h 71"/>
              <a:gd name="T2" fmla="*/ 147 w 147"/>
              <a:gd name="T3" fmla="*/ 71 h 71"/>
              <a:gd name="T4" fmla="*/ 77 w 147"/>
              <a:gd name="T5" fmla="*/ 48 h 71"/>
              <a:gd name="T6" fmla="*/ 0 w 147"/>
              <a:gd name="T7" fmla="*/ 71 h 71"/>
              <a:gd name="T8" fmla="*/ 77 w 147"/>
              <a:gd name="T9" fmla="*/ 0 h 71"/>
            </a:gdLst>
            <a:ahLst/>
            <a:cxnLst>
              <a:cxn ang="0">
                <a:pos x="T0" y="T1"/>
              </a:cxn>
              <a:cxn ang="0">
                <a:pos x="T2" y="T3"/>
              </a:cxn>
              <a:cxn ang="0">
                <a:pos x="T4" y="T5"/>
              </a:cxn>
              <a:cxn ang="0">
                <a:pos x="T6" y="T7"/>
              </a:cxn>
              <a:cxn ang="0">
                <a:pos x="T8" y="T9"/>
              </a:cxn>
            </a:cxnLst>
            <a:rect l="0" t="0" r="r" b="b"/>
            <a:pathLst>
              <a:path w="147" h="71">
                <a:moveTo>
                  <a:pt x="77" y="0"/>
                </a:moveTo>
                <a:lnTo>
                  <a:pt x="147" y="71"/>
                </a:lnTo>
                <a:lnTo>
                  <a:pt x="77" y="48"/>
                </a:lnTo>
                <a:lnTo>
                  <a:pt x="0" y="71"/>
                </a:lnTo>
                <a:lnTo>
                  <a:pt x="7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47" name="Line 51"/>
          <p:cNvSpPr>
            <a:spLocks noChangeShapeType="1"/>
          </p:cNvSpPr>
          <p:nvPr/>
        </p:nvSpPr>
        <p:spPr bwMode="auto">
          <a:xfrm rot="5400000" flipV="1">
            <a:off x="2729586" y="3980047"/>
            <a:ext cx="1831"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48" name="Rectangle 52"/>
          <p:cNvSpPr>
            <a:spLocks noChangeArrowheads="1"/>
          </p:cNvSpPr>
          <p:nvPr/>
        </p:nvSpPr>
        <p:spPr bwMode="auto">
          <a:xfrm rot="21600000">
            <a:off x="7123788" y="1203255"/>
            <a:ext cx="61495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  New Concept</a:t>
            </a:r>
            <a:endParaRPr lang="en-US"/>
          </a:p>
        </p:txBody>
      </p:sp>
      <p:sp>
        <p:nvSpPr>
          <p:cNvPr id="4149" name="Oval 53"/>
          <p:cNvSpPr>
            <a:spLocks noChangeArrowheads="1"/>
          </p:cNvSpPr>
          <p:nvPr/>
        </p:nvSpPr>
        <p:spPr bwMode="auto">
          <a:xfrm rot="5400000">
            <a:off x="6256379" y="1179364"/>
            <a:ext cx="150202" cy="1287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50" name="Freeform 54"/>
          <p:cNvSpPr>
            <a:spLocks/>
          </p:cNvSpPr>
          <p:nvPr/>
        </p:nvSpPr>
        <p:spPr bwMode="auto">
          <a:xfrm rot="5400000">
            <a:off x="6235518" y="2515883"/>
            <a:ext cx="228966" cy="95250"/>
          </a:xfrm>
          <a:custGeom>
            <a:avLst/>
            <a:gdLst>
              <a:gd name="T0" fmla="*/ 70 w 147"/>
              <a:gd name="T1" fmla="*/ 62 h 62"/>
              <a:gd name="T2" fmla="*/ 0 w 147"/>
              <a:gd name="T3" fmla="*/ 0 h 62"/>
              <a:gd name="T4" fmla="*/ 70 w 147"/>
              <a:gd name="T5" fmla="*/ 21 h 62"/>
              <a:gd name="T6" fmla="*/ 147 w 147"/>
              <a:gd name="T7" fmla="*/ 0 h 62"/>
              <a:gd name="T8" fmla="*/ 70 w 147"/>
              <a:gd name="T9" fmla="*/ 62 h 62"/>
            </a:gdLst>
            <a:ahLst/>
            <a:cxnLst>
              <a:cxn ang="0">
                <a:pos x="T0" y="T1"/>
              </a:cxn>
              <a:cxn ang="0">
                <a:pos x="T2" y="T3"/>
              </a:cxn>
              <a:cxn ang="0">
                <a:pos x="T4" y="T5"/>
              </a:cxn>
              <a:cxn ang="0">
                <a:pos x="T6" y="T7"/>
              </a:cxn>
              <a:cxn ang="0">
                <a:pos x="T8" y="T9"/>
              </a:cxn>
            </a:cxnLst>
            <a:rect l="0" t="0" r="r" b="b"/>
            <a:pathLst>
              <a:path w="147" h="62">
                <a:moveTo>
                  <a:pt x="70" y="62"/>
                </a:moveTo>
                <a:lnTo>
                  <a:pt x="0" y="0"/>
                </a:lnTo>
                <a:lnTo>
                  <a:pt x="70" y="21"/>
                </a:lnTo>
                <a:lnTo>
                  <a:pt x="147" y="0"/>
                </a:lnTo>
                <a:lnTo>
                  <a:pt x="70"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51" name="Line 55"/>
          <p:cNvSpPr>
            <a:spLocks noChangeShapeType="1"/>
          </p:cNvSpPr>
          <p:nvPr/>
        </p:nvSpPr>
        <p:spPr bwMode="auto">
          <a:xfrm rot="5400000" flipV="1">
            <a:off x="7440084" y="1482481"/>
            <a:ext cx="0"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52" name="Freeform 56"/>
          <p:cNvSpPr>
            <a:spLocks/>
          </p:cNvSpPr>
          <p:nvPr/>
        </p:nvSpPr>
        <p:spPr bwMode="auto">
          <a:xfrm rot="5400000">
            <a:off x="6237350" y="3144166"/>
            <a:ext cx="225302" cy="95250"/>
          </a:xfrm>
          <a:custGeom>
            <a:avLst/>
            <a:gdLst>
              <a:gd name="T0" fmla="*/ 76 w 145"/>
              <a:gd name="T1" fmla="*/ 62 h 62"/>
              <a:gd name="T2" fmla="*/ 0 w 145"/>
              <a:gd name="T3" fmla="*/ 0 h 62"/>
              <a:gd name="T4" fmla="*/ 76 w 145"/>
              <a:gd name="T5" fmla="*/ 21 h 62"/>
              <a:gd name="T6" fmla="*/ 145 w 145"/>
              <a:gd name="T7" fmla="*/ 0 h 62"/>
              <a:gd name="T8" fmla="*/ 76 w 145"/>
              <a:gd name="T9" fmla="*/ 62 h 62"/>
            </a:gdLst>
            <a:ahLst/>
            <a:cxnLst>
              <a:cxn ang="0">
                <a:pos x="T0" y="T1"/>
              </a:cxn>
              <a:cxn ang="0">
                <a:pos x="T2" y="T3"/>
              </a:cxn>
              <a:cxn ang="0">
                <a:pos x="T4" y="T5"/>
              </a:cxn>
              <a:cxn ang="0">
                <a:pos x="T6" y="T7"/>
              </a:cxn>
              <a:cxn ang="0">
                <a:pos x="T8" y="T9"/>
              </a:cxn>
            </a:cxnLst>
            <a:rect l="0" t="0" r="r" b="b"/>
            <a:pathLst>
              <a:path w="145" h="62">
                <a:moveTo>
                  <a:pt x="76" y="62"/>
                </a:moveTo>
                <a:lnTo>
                  <a:pt x="0" y="0"/>
                </a:lnTo>
                <a:lnTo>
                  <a:pt x="76" y="21"/>
                </a:lnTo>
                <a:lnTo>
                  <a:pt x="145" y="0"/>
                </a:lnTo>
                <a:lnTo>
                  <a:pt x="76"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53" name="Line 57"/>
          <p:cNvSpPr>
            <a:spLocks noChangeShapeType="1"/>
          </p:cNvSpPr>
          <p:nvPr/>
        </p:nvSpPr>
        <p:spPr bwMode="auto">
          <a:xfrm rot="5400000" flipV="1">
            <a:off x="7439169" y="2122672"/>
            <a:ext cx="1831"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54" name="Freeform 58"/>
          <p:cNvSpPr>
            <a:spLocks/>
          </p:cNvSpPr>
          <p:nvPr/>
        </p:nvSpPr>
        <p:spPr bwMode="auto">
          <a:xfrm rot="5400000">
            <a:off x="6236434" y="3826486"/>
            <a:ext cx="227135" cy="95250"/>
          </a:xfrm>
          <a:custGeom>
            <a:avLst/>
            <a:gdLst>
              <a:gd name="T0" fmla="*/ 77 w 145"/>
              <a:gd name="T1" fmla="*/ 62 h 62"/>
              <a:gd name="T2" fmla="*/ 0 w 145"/>
              <a:gd name="T3" fmla="*/ 0 h 62"/>
              <a:gd name="T4" fmla="*/ 77 w 145"/>
              <a:gd name="T5" fmla="*/ 21 h 62"/>
              <a:gd name="T6" fmla="*/ 145 w 145"/>
              <a:gd name="T7" fmla="*/ 0 h 62"/>
              <a:gd name="T8" fmla="*/ 77 w 145"/>
              <a:gd name="T9" fmla="*/ 62 h 62"/>
            </a:gdLst>
            <a:ahLst/>
            <a:cxnLst>
              <a:cxn ang="0">
                <a:pos x="T0" y="T1"/>
              </a:cxn>
              <a:cxn ang="0">
                <a:pos x="T2" y="T3"/>
              </a:cxn>
              <a:cxn ang="0">
                <a:pos x="T4" y="T5"/>
              </a:cxn>
              <a:cxn ang="0">
                <a:pos x="T6" y="T7"/>
              </a:cxn>
              <a:cxn ang="0">
                <a:pos x="T8" y="T9"/>
              </a:cxn>
            </a:cxnLst>
            <a:rect l="0" t="0" r="r" b="b"/>
            <a:pathLst>
              <a:path w="145" h="62">
                <a:moveTo>
                  <a:pt x="77" y="62"/>
                </a:moveTo>
                <a:lnTo>
                  <a:pt x="0" y="0"/>
                </a:lnTo>
                <a:lnTo>
                  <a:pt x="77" y="21"/>
                </a:lnTo>
                <a:lnTo>
                  <a:pt x="145" y="0"/>
                </a:lnTo>
                <a:lnTo>
                  <a:pt x="77"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55" name="Line 59"/>
          <p:cNvSpPr>
            <a:spLocks noChangeShapeType="1"/>
          </p:cNvSpPr>
          <p:nvPr/>
        </p:nvSpPr>
        <p:spPr bwMode="auto">
          <a:xfrm rot="5400000" flipV="1">
            <a:off x="7439169" y="2807739"/>
            <a:ext cx="1831"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56" name="Freeform 60"/>
          <p:cNvSpPr>
            <a:spLocks/>
          </p:cNvSpPr>
          <p:nvPr/>
        </p:nvSpPr>
        <p:spPr bwMode="auto">
          <a:xfrm rot="5400000">
            <a:off x="6234602" y="4414472"/>
            <a:ext cx="230798" cy="95250"/>
          </a:xfrm>
          <a:custGeom>
            <a:avLst/>
            <a:gdLst>
              <a:gd name="T0" fmla="*/ 77 w 147"/>
              <a:gd name="T1" fmla="*/ 62 h 62"/>
              <a:gd name="T2" fmla="*/ 0 w 147"/>
              <a:gd name="T3" fmla="*/ 0 h 62"/>
              <a:gd name="T4" fmla="*/ 77 w 147"/>
              <a:gd name="T5" fmla="*/ 21 h 62"/>
              <a:gd name="T6" fmla="*/ 147 w 147"/>
              <a:gd name="T7" fmla="*/ 0 h 62"/>
              <a:gd name="T8" fmla="*/ 77 w 147"/>
              <a:gd name="T9" fmla="*/ 62 h 62"/>
            </a:gdLst>
            <a:ahLst/>
            <a:cxnLst>
              <a:cxn ang="0">
                <a:pos x="T0" y="T1"/>
              </a:cxn>
              <a:cxn ang="0">
                <a:pos x="T2" y="T3"/>
              </a:cxn>
              <a:cxn ang="0">
                <a:pos x="T4" y="T5"/>
              </a:cxn>
              <a:cxn ang="0">
                <a:pos x="T6" y="T7"/>
              </a:cxn>
              <a:cxn ang="0">
                <a:pos x="T8" y="T9"/>
              </a:cxn>
            </a:cxnLst>
            <a:rect l="0" t="0" r="r" b="b"/>
            <a:pathLst>
              <a:path w="147" h="62">
                <a:moveTo>
                  <a:pt x="77" y="62"/>
                </a:moveTo>
                <a:lnTo>
                  <a:pt x="0" y="0"/>
                </a:lnTo>
                <a:lnTo>
                  <a:pt x="77" y="21"/>
                </a:lnTo>
                <a:lnTo>
                  <a:pt x="147" y="0"/>
                </a:lnTo>
                <a:lnTo>
                  <a:pt x="77"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57" name="Line 61"/>
          <p:cNvSpPr>
            <a:spLocks noChangeShapeType="1"/>
          </p:cNvSpPr>
          <p:nvPr/>
        </p:nvSpPr>
        <p:spPr bwMode="auto">
          <a:xfrm rot="5400000" flipV="1">
            <a:off x="7439169" y="3393893"/>
            <a:ext cx="1831"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58" name="Freeform 62"/>
          <p:cNvSpPr>
            <a:spLocks/>
          </p:cNvSpPr>
          <p:nvPr/>
        </p:nvSpPr>
        <p:spPr bwMode="auto">
          <a:xfrm rot="5400000">
            <a:off x="6235518" y="4999710"/>
            <a:ext cx="228966" cy="95250"/>
          </a:xfrm>
          <a:custGeom>
            <a:avLst/>
            <a:gdLst>
              <a:gd name="T0" fmla="*/ 77 w 147"/>
              <a:gd name="T1" fmla="*/ 62 h 62"/>
              <a:gd name="T2" fmla="*/ 0 w 147"/>
              <a:gd name="T3" fmla="*/ 0 h 62"/>
              <a:gd name="T4" fmla="*/ 77 w 147"/>
              <a:gd name="T5" fmla="*/ 21 h 62"/>
              <a:gd name="T6" fmla="*/ 147 w 147"/>
              <a:gd name="T7" fmla="*/ 0 h 62"/>
              <a:gd name="T8" fmla="*/ 77 w 147"/>
              <a:gd name="T9" fmla="*/ 62 h 62"/>
            </a:gdLst>
            <a:ahLst/>
            <a:cxnLst>
              <a:cxn ang="0">
                <a:pos x="T0" y="T1"/>
              </a:cxn>
              <a:cxn ang="0">
                <a:pos x="T2" y="T3"/>
              </a:cxn>
              <a:cxn ang="0">
                <a:pos x="T4" y="T5"/>
              </a:cxn>
              <a:cxn ang="0">
                <a:pos x="T6" y="T7"/>
              </a:cxn>
              <a:cxn ang="0">
                <a:pos x="T8" y="T9"/>
              </a:cxn>
            </a:cxnLst>
            <a:rect l="0" t="0" r="r" b="b"/>
            <a:pathLst>
              <a:path w="147" h="62">
                <a:moveTo>
                  <a:pt x="77" y="62"/>
                </a:moveTo>
                <a:lnTo>
                  <a:pt x="0" y="0"/>
                </a:lnTo>
                <a:lnTo>
                  <a:pt x="77" y="21"/>
                </a:lnTo>
                <a:lnTo>
                  <a:pt x="147" y="0"/>
                </a:lnTo>
                <a:lnTo>
                  <a:pt x="77"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103236" tIns="51618" rIns="103236" bIns="51618"/>
          <a:lstStyle/>
          <a:p>
            <a:endParaRPr lang="en-US"/>
          </a:p>
        </p:txBody>
      </p:sp>
      <p:sp>
        <p:nvSpPr>
          <p:cNvPr id="4159" name="Line 63"/>
          <p:cNvSpPr>
            <a:spLocks noChangeShapeType="1"/>
          </p:cNvSpPr>
          <p:nvPr/>
        </p:nvSpPr>
        <p:spPr bwMode="auto">
          <a:xfrm rot="5400000" flipV="1">
            <a:off x="7439169" y="3980047"/>
            <a:ext cx="1831" cy="21272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60" name="Line 64"/>
          <p:cNvSpPr>
            <a:spLocks noChangeShapeType="1"/>
          </p:cNvSpPr>
          <p:nvPr/>
        </p:nvSpPr>
        <p:spPr bwMode="auto">
          <a:xfrm rot="5400000" flipV="1">
            <a:off x="5087022" y="1430617"/>
            <a:ext cx="1831" cy="2192513"/>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61" name="Line 65"/>
          <p:cNvSpPr>
            <a:spLocks noChangeShapeType="1"/>
          </p:cNvSpPr>
          <p:nvPr/>
        </p:nvSpPr>
        <p:spPr bwMode="auto">
          <a:xfrm rot="5400000" flipV="1">
            <a:off x="5096724" y="2081762"/>
            <a:ext cx="1832" cy="21907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62" name="Line 66"/>
          <p:cNvSpPr>
            <a:spLocks noChangeShapeType="1"/>
          </p:cNvSpPr>
          <p:nvPr/>
        </p:nvSpPr>
        <p:spPr bwMode="auto">
          <a:xfrm rot="5400000" flipV="1">
            <a:off x="5096724" y="2777820"/>
            <a:ext cx="1832" cy="21907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63" name="Line 67"/>
          <p:cNvSpPr>
            <a:spLocks noChangeShapeType="1"/>
          </p:cNvSpPr>
          <p:nvPr/>
        </p:nvSpPr>
        <p:spPr bwMode="auto">
          <a:xfrm rot="5400000" flipV="1">
            <a:off x="5096724" y="3374964"/>
            <a:ext cx="1832" cy="2190750"/>
          </a:xfrm>
          <a:prstGeom prst="line">
            <a:avLst/>
          </a:prstGeom>
          <a:noFill/>
          <a:ln w="222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64" name="Rectangle 68"/>
          <p:cNvSpPr>
            <a:spLocks noChangeArrowheads="1"/>
          </p:cNvSpPr>
          <p:nvPr/>
        </p:nvSpPr>
        <p:spPr bwMode="auto">
          <a:xfrm rot="21600000">
            <a:off x="2051403" y="6413602"/>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65" name="Rectangle 69"/>
          <p:cNvSpPr>
            <a:spLocks noChangeArrowheads="1"/>
          </p:cNvSpPr>
          <p:nvPr/>
        </p:nvSpPr>
        <p:spPr bwMode="auto">
          <a:xfrm rot="21600000">
            <a:off x="1596311" y="6299673"/>
            <a:ext cx="63148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700">
                <a:solidFill>
                  <a:srgbClr val="000000"/>
                </a:solidFill>
              </a:rPr>
              <a:t>1 Announce</a:t>
            </a:r>
            <a:endParaRPr lang="en-US"/>
          </a:p>
          <a:p>
            <a:pPr algn="ctr" defTabSz="914067"/>
            <a:r>
              <a:rPr lang="en-US" sz="700">
                <a:solidFill>
                  <a:srgbClr val="000000"/>
                </a:solidFill>
              </a:rPr>
              <a:t>the New Concept</a:t>
            </a:r>
          </a:p>
        </p:txBody>
      </p:sp>
      <p:sp>
        <p:nvSpPr>
          <p:cNvPr id="4166" name="Rectangle 70"/>
          <p:cNvSpPr>
            <a:spLocks noChangeArrowheads="1"/>
          </p:cNvSpPr>
          <p:nvPr/>
        </p:nvSpPr>
        <p:spPr bwMode="auto">
          <a:xfrm rot="21600000">
            <a:off x="746776" y="6300577"/>
            <a:ext cx="4149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800">
                <a:solidFill>
                  <a:srgbClr val="000000"/>
                </a:solidFill>
              </a:rPr>
              <a:t>ANCHORS</a:t>
            </a:r>
          </a:p>
          <a:p>
            <a:pPr algn="ctr" defTabSz="914067"/>
            <a:r>
              <a:rPr lang="en-US" sz="800">
                <a:solidFill>
                  <a:srgbClr val="000000"/>
                </a:solidFill>
              </a:rPr>
              <a:t>Linking</a:t>
            </a:r>
          </a:p>
          <a:p>
            <a:pPr algn="ctr" defTabSz="914067"/>
            <a:r>
              <a:rPr lang="en-US" sz="800">
                <a:solidFill>
                  <a:srgbClr val="000000"/>
                </a:solidFill>
              </a:rPr>
              <a:t>Steps:</a:t>
            </a:r>
          </a:p>
        </p:txBody>
      </p:sp>
      <p:sp>
        <p:nvSpPr>
          <p:cNvPr id="4167" name="Rectangle 71"/>
          <p:cNvSpPr>
            <a:spLocks noChangeArrowheads="1"/>
          </p:cNvSpPr>
          <p:nvPr/>
        </p:nvSpPr>
        <p:spPr bwMode="auto">
          <a:xfrm rot="21600000">
            <a:off x="640292" y="6358650"/>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68" name="Rectangle 72"/>
          <p:cNvSpPr>
            <a:spLocks noChangeArrowheads="1"/>
          </p:cNvSpPr>
          <p:nvPr/>
        </p:nvSpPr>
        <p:spPr bwMode="auto">
          <a:xfrm rot="21600000">
            <a:off x="552098" y="6380630"/>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endParaRPr lang="en-US"/>
          </a:p>
        </p:txBody>
      </p:sp>
      <p:sp>
        <p:nvSpPr>
          <p:cNvPr id="4169" name="Rectangle 73"/>
          <p:cNvSpPr>
            <a:spLocks noChangeArrowheads="1"/>
          </p:cNvSpPr>
          <p:nvPr/>
        </p:nvSpPr>
        <p:spPr bwMode="auto">
          <a:xfrm rot="21600000">
            <a:off x="1003586" y="5462030"/>
            <a:ext cx="1527662"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Understanding of the New Concept:</a:t>
            </a:r>
            <a:endParaRPr lang="en-US"/>
          </a:p>
        </p:txBody>
      </p:sp>
      <p:sp>
        <p:nvSpPr>
          <p:cNvPr id="4171" name="AutoShape 75"/>
          <p:cNvSpPr>
            <a:spLocks noChangeArrowheads="1"/>
          </p:cNvSpPr>
          <p:nvPr/>
        </p:nvSpPr>
        <p:spPr bwMode="auto">
          <a:xfrm rot="5400000">
            <a:off x="4880071" y="-252235"/>
            <a:ext cx="413971" cy="2409472"/>
          </a:xfrm>
          <a:prstGeom prst="roundRect">
            <a:avLst>
              <a:gd name="adj" fmla="val 40602"/>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103236" tIns="51618" rIns="103236" bIns="51618"/>
          <a:lstStyle/>
          <a:p>
            <a:endParaRPr lang="en-US"/>
          </a:p>
        </p:txBody>
      </p:sp>
      <p:sp>
        <p:nvSpPr>
          <p:cNvPr id="4172" name="Rectangle 76"/>
          <p:cNvSpPr>
            <a:spLocks noChangeArrowheads="1"/>
          </p:cNvSpPr>
          <p:nvPr/>
        </p:nvSpPr>
        <p:spPr bwMode="auto">
          <a:xfrm rot="21600000">
            <a:off x="1638939" y="893693"/>
            <a:ext cx="21109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800" b="1">
                <a:solidFill>
                  <a:srgbClr val="000000"/>
                </a:solidFill>
              </a:rPr>
              <a:t>Unit:</a:t>
            </a:r>
            <a:endParaRPr lang="en-US"/>
          </a:p>
        </p:txBody>
      </p:sp>
      <p:sp>
        <p:nvSpPr>
          <p:cNvPr id="4173" name="Line 77"/>
          <p:cNvSpPr>
            <a:spLocks noChangeShapeType="1"/>
          </p:cNvSpPr>
          <p:nvPr/>
        </p:nvSpPr>
        <p:spPr bwMode="auto">
          <a:xfrm rot="5400000" flipV="1">
            <a:off x="2846917" y="17029"/>
            <a:ext cx="0" cy="193322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74" name="Line 78"/>
          <p:cNvSpPr>
            <a:spLocks noChangeShapeType="1"/>
          </p:cNvSpPr>
          <p:nvPr/>
        </p:nvSpPr>
        <p:spPr bwMode="auto">
          <a:xfrm rot="5400000" flipV="1">
            <a:off x="7170176" y="614614"/>
            <a:ext cx="1831" cy="90840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sp>
        <p:nvSpPr>
          <p:cNvPr id="4175" name="Line 79"/>
          <p:cNvSpPr>
            <a:spLocks noChangeShapeType="1"/>
          </p:cNvSpPr>
          <p:nvPr/>
        </p:nvSpPr>
        <p:spPr bwMode="auto">
          <a:xfrm rot="5400000" flipV="1">
            <a:off x="8249676" y="826552"/>
            <a:ext cx="1831" cy="4991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103236" tIns="51618" rIns="103236" bIns="51618"/>
          <a:lstStyle/>
          <a:p>
            <a:endParaRPr lang="en-US"/>
          </a:p>
        </p:txBody>
      </p:sp>
      <p:grpSp>
        <p:nvGrpSpPr>
          <p:cNvPr id="4176" name="Group 80"/>
          <p:cNvGrpSpPr>
            <a:grpSpLocks/>
          </p:cNvGrpSpPr>
          <p:nvPr/>
        </p:nvGrpSpPr>
        <p:grpSpPr bwMode="auto">
          <a:xfrm>
            <a:off x="6311190" y="1155826"/>
            <a:ext cx="104639" cy="390091"/>
            <a:chOff x="831" y="1038"/>
            <a:chExt cx="67" cy="250"/>
          </a:xfrm>
        </p:grpSpPr>
        <p:sp>
          <p:nvSpPr>
            <p:cNvPr id="4177" name="Oval 81"/>
            <p:cNvSpPr>
              <a:spLocks noChangeArrowheads="1"/>
            </p:cNvSpPr>
            <p:nvPr/>
          </p:nvSpPr>
          <p:spPr bwMode="auto">
            <a:xfrm>
              <a:off x="831" y="1038"/>
              <a:ext cx="0" cy="25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4178" name="Rectangle 82"/>
            <p:cNvSpPr>
              <a:spLocks noChangeArrowheads="1"/>
            </p:cNvSpPr>
            <p:nvPr/>
          </p:nvSpPr>
          <p:spPr bwMode="auto">
            <a:xfrm>
              <a:off x="861" y="1056"/>
              <a:ext cx="37"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1</a:t>
              </a:r>
              <a:endParaRPr lang="en-US"/>
            </a:p>
          </p:txBody>
        </p:sp>
      </p:grpSp>
      <p:grpSp>
        <p:nvGrpSpPr>
          <p:cNvPr id="4179" name="Group 83"/>
          <p:cNvGrpSpPr>
            <a:grpSpLocks/>
          </p:cNvGrpSpPr>
          <p:nvPr/>
        </p:nvGrpSpPr>
        <p:grpSpPr bwMode="auto">
          <a:xfrm>
            <a:off x="1675699" y="1137502"/>
            <a:ext cx="109325" cy="389455"/>
            <a:chOff x="831" y="1038"/>
            <a:chExt cx="70" cy="250"/>
          </a:xfrm>
        </p:grpSpPr>
        <p:sp>
          <p:nvSpPr>
            <p:cNvPr id="4180" name="Oval 84"/>
            <p:cNvSpPr>
              <a:spLocks noChangeArrowheads="1"/>
            </p:cNvSpPr>
            <p:nvPr/>
          </p:nvSpPr>
          <p:spPr bwMode="auto">
            <a:xfrm>
              <a:off x="831" y="1038"/>
              <a:ext cx="0" cy="25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4181" name="Rectangle 85"/>
            <p:cNvSpPr>
              <a:spLocks noChangeArrowheads="1"/>
            </p:cNvSpPr>
            <p:nvPr/>
          </p:nvSpPr>
          <p:spPr bwMode="auto">
            <a:xfrm>
              <a:off x="864" y="1054"/>
              <a:ext cx="37"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2</a:t>
              </a:r>
              <a:endParaRPr lang="en-US"/>
            </a:p>
          </p:txBody>
        </p:sp>
      </p:grpSp>
      <p:grpSp>
        <p:nvGrpSpPr>
          <p:cNvPr id="4182" name="Group 86"/>
          <p:cNvGrpSpPr>
            <a:grpSpLocks/>
          </p:cNvGrpSpPr>
          <p:nvPr/>
        </p:nvGrpSpPr>
        <p:grpSpPr bwMode="auto">
          <a:xfrm>
            <a:off x="1640418" y="1884849"/>
            <a:ext cx="107763" cy="389455"/>
            <a:chOff x="831" y="1038"/>
            <a:chExt cx="69" cy="250"/>
          </a:xfrm>
        </p:grpSpPr>
        <p:sp>
          <p:nvSpPr>
            <p:cNvPr id="4183" name="Oval 87"/>
            <p:cNvSpPr>
              <a:spLocks noChangeArrowheads="1"/>
            </p:cNvSpPr>
            <p:nvPr/>
          </p:nvSpPr>
          <p:spPr bwMode="auto">
            <a:xfrm>
              <a:off x="831" y="1038"/>
              <a:ext cx="0" cy="25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4184" name="Rectangle 88"/>
            <p:cNvSpPr>
              <a:spLocks noChangeArrowheads="1"/>
            </p:cNvSpPr>
            <p:nvPr/>
          </p:nvSpPr>
          <p:spPr bwMode="auto">
            <a:xfrm>
              <a:off x="863" y="1054"/>
              <a:ext cx="37"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4</a:t>
              </a:r>
              <a:endParaRPr lang="en-US"/>
            </a:p>
          </p:txBody>
        </p:sp>
      </p:grpSp>
      <p:grpSp>
        <p:nvGrpSpPr>
          <p:cNvPr id="4185" name="Group 89"/>
          <p:cNvGrpSpPr>
            <a:grpSpLocks/>
          </p:cNvGrpSpPr>
          <p:nvPr/>
        </p:nvGrpSpPr>
        <p:grpSpPr bwMode="auto">
          <a:xfrm>
            <a:off x="6318249" y="1886679"/>
            <a:ext cx="110610" cy="389457"/>
            <a:chOff x="831" y="1038"/>
            <a:chExt cx="70" cy="250"/>
          </a:xfrm>
        </p:grpSpPr>
        <p:sp>
          <p:nvSpPr>
            <p:cNvPr id="4186" name="Oval 90"/>
            <p:cNvSpPr>
              <a:spLocks noChangeArrowheads="1"/>
            </p:cNvSpPr>
            <p:nvPr/>
          </p:nvSpPr>
          <p:spPr bwMode="auto">
            <a:xfrm>
              <a:off x="831" y="1038"/>
              <a:ext cx="0" cy="25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4187" name="Rectangle 91"/>
            <p:cNvSpPr>
              <a:spLocks noChangeArrowheads="1"/>
            </p:cNvSpPr>
            <p:nvPr/>
          </p:nvSpPr>
          <p:spPr bwMode="auto">
            <a:xfrm>
              <a:off x="864" y="1054"/>
              <a:ext cx="37"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5</a:t>
              </a:r>
              <a:endParaRPr lang="en-US"/>
            </a:p>
          </p:txBody>
        </p:sp>
      </p:grpSp>
      <p:grpSp>
        <p:nvGrpSpPr>
          <p:cNvPr id="4188" name="Group 92"/>
          <p:cNvGrpSpPr>
            <a:grpSpLocks/>
          </p:cNvGrpSpPr>
          <p:nvPr/>
        </p:nvGrpSpPr>
        <p:grpSpPr bwMode="auto">
          <a:xfrm>
            <a:off x="622658" y="1018439"/>
            <a:ext cx="104639" cy="389457"/>
            <a:chOff x="831" y="1038"/>
            <a:chExt cx="67" cy="250"/>
          </a:xfrm>
        </p:grpSpPr>
        <p:sp>
          <p:nvSpPr>
            <p:cNvPr id="4189" name="Oval 93"/>
            <p:cNvSpPr>
              <a:spLocks noChangeArrowheads="1"/>
            </p:cNvSpPr>
            <p:nvPr/>
          </p:nvSpPr>
          <p:spPr bwMode="auto">
            <a:xfrm>
              <a:off x="831" y="1038"/>
              <a:ext cx="0" cy="25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4190" name="Rectangle 94"/>
            <p:cNvSpPr>
              <a:spLocks noChangeArrowheads="1"/>
            </p:cNvSpPr>
            <p:nvPr/>
          </p:nvSpPr>
          <p:spPr bwMode="auto">
            <a:xfrm>
              <a:off x="861" y="1054"/>
              <a:ext cx="37"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3</a:t>
              </a:r>
              <a:endParaRPr lang="en-US"/>
            </a:p>
          </p:txBody>
        </p:sp>
      </p:grpSp>
      <p:grpSp>
        <p:nvGrpSpPr>
          <p:cNvPr id="4191" name="Group 95"/>
          <p:cNvGrpSpPr>
            <a:grpSpLocks/>
          </p:cNvGrpSpPr>
          <p:nvPr/>
        </p:nvGrpSpPr>
        <p:grpSpPr bwMode="auto">
          <a:xfrm>
            <a:off x="702024" y="5427422"/>
            <a:ext cx="104639" cy="390091"/>
            <a:chOff x="831" y="1038"/>
            <a:chExt cx="67" cy="250"/>
          </a:xfrm>
        </p:grpSpPr>
        <p:sp>
          <p:nvSpPr>
            <p:cNvPr id="4192" name="Oval 96"/>
            <p:cNvSpPr>
              <a:spLocks noChangeArrowheads="1"/>
            </p:cNvSpPr>
            <p:nvPr/>
          </p:nvSpPr>
          <p:spPr bwMode="auto">
            <a:xfrm>
              <a:off x="831" y="1038"/>
              <a:ext cx="0" cy="25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sp>
          <p:nvSpPr>
            <p:cNvPr id="4193" name="Rectangle 97"/>
            <p:cNvSpPr>
              <a:spLocks noChangeArrowheads="1"/>
            </p:cNvSpPr>
            <p:nvPr/>
          </p:nvSpPr>
          <p:spPr bwMode="auto">
            <a:xfrm>
              <a:off x="861" y="1056"/>
              <a:ext cx="37"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4067"/>
              <a:r>
                <a:rPr lang="en-US" sz="900" b="1">
                  <a:solidFill>
                    <a:srgbClr val="000000"/>
                  </a:solidFill>
                </a:rPr>
                <a:t>7</a:t>
              </a:r>
              <a:endParaRPr lang="en-US"/>
            </a:p>
          </p:txBody>
        </p:sp>
      </p:grpSp>
      <p:sp>
        <p:nvSpPr>
          <p:cNvPr id="4194" name="Text Box 98"/>
          <p:cNvSpPr txBox="1">
            <a:spLocks noChangeArrowheads="1"/>
          </p:cNvSpPr>
          <p:nvPr/>
        </p:nvSpPr>
        <p:spPr bwMode="auto">
          <a:xfrm>
            <a:off x="1718454" y="1170477"/>
            <a:ext cx="2121107" cy="646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1800">
                <a:latin typeface="Tekton" charset="0"/>
              </a:rPr>
              <a:t>Roof on a house</a:t>
            </a:r>
          </a:p>
          <a:p>
            <a:pPr algn="ctr"/>
            <a:r>
              <a:rPr lang="en-US" sz="1800">
                <a:latin typeface="Tekton" charset="0"/>
              </a:rPr>
              <a:t>(from outer to inner)</a:t>
            </a:r>
            <a:endParaRPr lang="en-US" sz="1600">
              <a:latin typeface="Arial" charset="0"/>
            </a:endParaRPr>
          </a:p>
        </p:txBody>
      </p:sp>
      <p:sp>
        <p:nvSpPr>
          <p:cNvPr id="4195" name="Text Box 99"/>
          <p:cNvSpPr txBox="1">
            <a:spLocks noChangeArrowheads="1"/>
          </p:cNvSpPr>
          <p:nvPr/>
        </p:nvSpPr>
        <p:spPr bwMode="auto">
          <a:xfrm>
            <a:off x="6169139" y="1238250"/>
            <a:ext cx="2496030" cy="646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1800">
                <a:latin typeface="Tekton" charset="0"/>
              </a:rPr>
              <a:t>Layers </a:t>
            </a:r>
            <a:r>
              <a:rPr lang="en-US" sz="1400">
                <a:latin typeface="Tekton" charset="0"/>
              </a:rPr>
              <a:t>of the</a:t>
            </a:r>
            <a:r>
              <a:rPr lang="en-US" sz="1800">
                <a:latin typeface="Tekton" charset="0"/>
              </a:rPr>
              <a:t> Atmosphere</a:t>
            </a:r>
          </a:p>
          <a:p>
            <a:pPr algn="ctr"/>
            <a:r>
              <a:rPr lang="en-US" sz="1800">
                <a:latin typeface="Tekton" charset="0"/>
              </a:rPr>
              <a:t>(from outer to inner)</a:t>
            </a:r>
            <a:endParaRPr lang="en-US" sz="1800">
              <a:latin typeface="Arial" charset="0"/>
            </a:endParaRPr>
          </a:p>
        </p:txBody>
      </p:sp>
      <p:sp>
        <p:nvSpPr>
          <p:cNvPr id="4201" name="Text Box 105"/>
          <p:cNvSpPr txBox="1">
            <a:spLocks noChangeArrowheads="1"/>
          </p:cNvSpPr>
          <p:nvPr/>
        </p:nvSpPr>
        <p:spPr bwMode="auto">
          <a:xfrm>
            <a:off x="4372681" y="2672496"/>
            <a:ext cx="1249050"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third layer </a:t>
            </a:r>
          </a:p>
        </p:txBody>
      </p:sp>
      <p:sp>
        <p:nvSpPr>
          <p:cNvPr id="4202" name="Text Box 106"/>
          <p:cNvSpPr txBox="1">
            <a:spLocks noChangeArrowheads="1"/>
          </p:cNvSpPr>
          <p:nvPr/>
        </p:nvSpPr>
        <p:spPr bwMode="auto">
          <a:xfrm>
            <a:off x="4194528" y="3293452"/>
            <a:ext cx="1492706"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second layer</a:t>
            </a:r>
            <a:endParaRPr lang="en-US" sz="1600">
              <a:latin typeface="Tekton" charset="0"/>
            </a:endParaRPr>
          </a:p>
        </p:txBody>
      </p:sp>
      <p:sp>
        <p:nvSpPr>
          <p:cNvPr id="4208" name="Text Box 112"/>
          <p:cNvSpPr txBox="1">
            <a:spLocks noChangeArrowheads="1"/>
          </p:cNvSpPr>
          <p:nvPr/>
        </p:nvSpPr>
        <p:spPr bwMode="auto">
          <a:xfrm>
            <a:off x="627945" y="5621582"/>
            <a:ext cx="7635413" cy="3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900">
                <a:latin typeface="Tekton" charset="0"/>
              </a:rPr>
              <a:t>The four layers of the atmosphere have different locations and components.</a:t>
            </a:r>
          </a:p>
        </p:txBody>
      </p:sp>
      <p:sp>
        <p:nvSpPr>
          <p:cNvPr id="4209" name="Text Box 113"/>
          <p:cNvSpPr txBox="1">
            <a:spLocks noChangeArrowheads="1"/>
          </p:cNvSpPr>
          <p:nvPr/>
        </p:nvSpPr>
        <p:spPr bwMode="auto">
          <a:xfrm>
            <a:off x="449792" y="1879356"/>
            <a:ext cx="1097597" cy="36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1800">
                <a:latin typeface="Tekton" charset="0"/>
              </a:rPr>
              <a:t>insulation</a:t>
            </a:r>
            <a:endParaRPr lang="en-US" sz="1400">
              <a:latin typeface="Arial" charset="0"/>
            </a:endParaRPr>
          </a:p>
        </p:txBody>
      </p:sp>
      <p:sp>
        <p:nvSpPr>
          <p:cNvPr id="4213" name="Text Box 117"/>
          <p:cNvSpPr txBox="1">
            <a:spLocks noChangeArrowheads="1"/>
          </p:cNvSpPr>
          <p:nvPr/>
        </p:nvSpPr>
        <p:spPr bwMode="auto">
          <a:xfrm>
            <a:off x="449792" y="3348404"/>
            <a:ext cx="1120810"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tarpaper</a:t>
            </a:r>
          </a:p>
        </p:txBody>
      </p:sp>
      <p:sp>
        <p:nvSpPr>
          <p:cNvPr id="4217" name="Oval 121"/>
          <p:cNvSpPr>
            <a:spLocks noChangeArrowheads="1"/>
          </p:cNvSpPr>
          <p:nvPr/>
        </p:nvSpPr>
        <p:spPr bwMode="auto">
          <a:xfrm>
            <a:off x="1649237" y="272929"/>
            <a:ext cx="1862667" cy="644769"/>
          </a:xfrm>
          <a:prstGeom prst="ellipse">
            <a:avLst/>
          </a:prstGeom>
          <a:solidFill>
            <a:srgbClr val="DFDFDF"/>
          </a:solidFill>
          <a:ln w="50800">
            <a:solidFill>
              <a:schemeClr val="accent2"/>
            </a:solidFill>
            <a:round/>
            <a:headEnd/>
            <a:tailEnd/>
          </a:ln>
        </p:spPr>
        <p:txBody>
          <a:bodyPr wrap="none" lIns="103236" tIns="51618" rIns="103236" bIns="51618" anchor="ctr"/>
          <a:lstStyle/>
          <a:p>
            <a:pPr algn="ctr"/>
            <a:endParaRPr lang="en-US" sz="2700">
              <a:solidFill>
                <a:schemeClr val="accent2"/>
              </a:solidFill>
              <a:cs typeface="ＭＳ Ｐゴシック" charset="0"/>
            </a:endParaRPr>
          </a:p>
        </p:txBody>
      </p:sp>
      <p:sp>
        <p:nvSpPr>
          <p:cNvPr id="4218" name="Text Box 122"/>
          <p:cNvSpPr txBox="1">
            <a:spLocks noChangeArrowheads="1"/>
          </p:cNvSpPr>
          <p:nvPr/>
        </p:nvSpPr>
        <p:spPr bwMode="auto">
          <a:xfrm>
            <a:off x="1218848" y="272929"/>
            <a:ext cx="2709333" cy="703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lnSpc>
                <a:spcPct val="80000"/>
              </a:lnSpc>
            </a:pPr>
            <a:r>
              <a:rPr lang="en-US" sz="1600" dirty="0">
                <a:cs typeface="ＭＳ Ｐゴシック" charset="0"/>
              </a:rPr>
              <a:t>Reason by </a:t>
            </a:r>
          </a:p>
          <a:p>
            <a:pPr algn="ctr">
              <a:lnSpc>
                <a:spcPct val="80000"/>
              </a:lnSpc>
            </a:pPr>
            <a:r>
              <a:rPr lang="en-US" sz="1600" dirty="0" smtClean="0">
                <a:cs typeface="ＭＳ Ｐゴシック" charset="0"/>
              </a:rPr>
              <a:t>Analogy, Inference</a:t>
            </a:r>
            <a:endParaRPr lang="en-US" sz="1600" dirty="0">
              <a:cs typeface="ＭＳ Ｐゴシック" charset="0"/>
            </a:endParaRPr>
          </a:p>
          <a:p>
            <a:pPr algn="ctr">
              <a:lnSpc>
                <a:spcPct val="80000"/>
              </a:lnSpc>
            </a:pPr>
            <a:r>
              <a:rPr lang="en-US" sz="1600" dirty="0">
                <a:cs typeface="ＭＳ Ｐゴシック" charset="0"/>
              </a:rPr>
              <a:t>Comparison</a:t>
            </a:r>
          </a:p>
        </p:txBody>
      </p:sp>
      <p:sp>
        <p:nvSpPr>
          <p:cNvPr id="4220" name="Oval 124"/>
          <p:cNvSpPr>
            <a:spLocks noChangeArrowheads="1"/>
          </p:cNvSpPr>
          <p:nvPr/>
        </p:nvSpPr>
        <p:spPr bwMode="auto">
          <a:xfrm>
            <a:off x="6510514" y="0"/>
            <a:ext cx="1954389" cy="877400"/>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lnSpc>
                <a:spcPct val="80000"/>
              </a:lnSpc>
            </a:pPr>
            <a:r>
              <a:rPr lang="en-US" sz="1600" dirty="0" smtClean="0">
                <a:cs typeface="ＭＳ Ｐゴシック" charset="0"/>
              </a:rPr>
              <a:t>Main Ideas</a:t>
            </a:r>
            <a:endParaRPr lang="en-US" sz="1600" dirty="0">
              <a:cs typeface="ＭＳ Ｐゴシック" charset="0"/>
            </a:endParaRPr>
          </a:p>
        </p:txBody>
      </p:sp>
      <p:sp>
        <p:nvSpPr>
          <p:cNvPr id="4222" name="Rectangle 126"/>
          <p:cNvSpPr>
            <a:spLocks noChangeArrowheads="1"/>
          </p:cNvSpPr>
          <p:nvPr/>
        </p:nvSpPr>
        <p:spPr bwMode="auto">
          <a:xfrm>
            <a:off x="3949348" y="1208942"/>
            <a:ext cx="2263069" cy="3877775"/>
          </a:xfrm>
          <a:prstGeom prst="rect">
            <a:avLst/>
          </a:prstGeom>
          <a:noFill/>
          <a:ln w="76200" cmpd="tri">
            <a:solidFill>
              <a:schemeClr val="accent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4225" name="Freeform 129"/>
          <p:cNvSpPr>
            <a:spLocks/>
          </p:cNvSpPr>
          <p:nvPr/>
        </p:nvSpPr>
        <p:spPr bwMode="auto">
          <a:xfrm flipH="1">
            <a:off x="2234848" y="919529"/>
            <a:ext cx="1912056" cy="972650"/>
          </a:xfrm>
          <a:custGeom>
            <a:avLst/>
            <a:gdLst>
              <a:gd name="T0" fmla="*/ 484 w 484"/>
              <a:gd name="T1" fmla="*/ 0 h 376"/>
              <a:gd name="T2" fmla="*/ 0 w 484"/>
              <a:gd name="T3" fmla="*/ 0 h 376"/>
              <a:gd name="T4" fmla="*/ 0 w 484"/>
              <a:gd name="T5" fmla="*/ 376 h 376"/>
            </a:gdLst>
            <a:ahLst/>
            <a:cxnLst>
              <a:cxn ang="0">
                <a:pos x="T0" y="T1"/>
              </a:cxn>
              <a:cxn ang="0">
                <a:pos x="T2" y="T3"/>
              </a:cxn>
              <a:cxn ang="0">
                <a:pos x="T4" y="T5"/>
              </a:cxn>
            </a:cxnLst>
            <a:rect l="0" t="0" r="r" b="b"/>
            <a:pathLst>
              <a:path w="484" h="376">
                <a:moveTo>
                  <a:pt x="484" y="0"/>
                </a:moveTo>
                <a:lnTo>
                  <a:pt x="0" y="0"/>
                </a:lnTo>
                <a:lnTo>
                  <a:pt x="0" y="376"/>
                </a:lnTo>
              </a:path>
            </a:pathLst>
          </a:custGeom>
          <a:noFill/>
          <a:ln w="38100" cmpd="sng">
            <a:solidFill>
              <a:schemeClr val="accent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4226" name="Freeform 130"/>
          <p:cNvSpPr>
            <a:spLocks/>
          </p:cNvSpPr>
          <p:nvPr/>
        </p:nvSpPr>
        <p:spPr bwMode="auto">
          <a:xfrm>
            <a:off x="8225015" y="553183"/>
            <a:ext cx="483306" cy="5852380"/>
          </a:xfrm>
          <a:custGeom>
            <a:avLst/>
            <a:gdLst>
              <a:gd name="T0" fmla="*/ 148 w 318"/>
              <a:gd name="T1" fmla="*/ 0 h 1606"/>
              <a:gd name="T2" fmla="*/ 318 w 318"/>
              <a:gd name="T3" fmla="*/ 0 h 1606"/>
              <a:gd name="T4" fmla="*/ 318 w 318"/>
              <a:gd name="T5" fmla="*/ 1606 h 1606"/>
              <a:gd name="T6" fmla="*/ 0 w 318"/>
              <a:gd name="T7" fmla="*/ 1606 h 1606"/>
            </a:gdLst>
            <a:ahLst/>
            <a:cxnLst>
              <a:cxn ang="0">
                <a:pos x="T0" y="T1"/>
              </a:cxn>
              <a:cxn ang="0">
                <a:pos x="T2" y="T3"/>
              </a:cxn>
              <a:cxn ang="0">
                <a:pos x="T4" y="T5"/>
              </a:cxn>
              <a:cxn ang="0">
                <a:pos x="T6" y="T7"/>
              </a:cxn>
            </a:cxnLst>
            <a:rect l="0" t="0" r="r" b="b"/>
            <a:pathLst>
              <a:path w="318" h="1606">
                <a:moveTo>
                  <a:pt x="148" y="0"/>
                </a:moveTo>
                <a:lnTo>
                  <a:pt x="318" y="0"/>
                </a:lnTo>
                <a:lnTo>
                  <a:pt x="318" y="1606"/>
                </a:lnTo>
                <a:lnTo>
                  <a:pt x="0" y="1606"/>
                </a:lnTo>
              </a:path>
            </a:pathLst>
          </a:custGeom>
          <a:noFill/>
          <a:ln w="38100">
            <a:solidFill>
              <a:schemeClr val="accent1"/>
            </a:solidFill>
            <a:round/>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4227" name="Rectangle 131"/>
          <p:cNvSpPr>
            <a:spLocks noChangeArrowheads="1"/>
          </p:cNvSpPr>
          <p:nvPr/>
        </p:nvSpPr>
        <p:spPr bwMode="auto">
          <a:xfrm>
            <a:off x="6341182" y="1108198"/>
            <a:ext cx="2430639" cy="862745"/>
          </a:xfrm>
          <a:prstGeom prst="rect">
            <a:avLst/>
          </a:prstGeom>
          <a:noFill/>
          <a:ln w="76200" cmpd="tri">
            <a:solidFill>
              <a:srgbClr val="B7020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pPr algn="ctr"/>
            <a:endParaRPr lang="en-US">
              <a:solidFill>
                <a:srgbClr val="B70202"/>
              </a:solidFill>
            </a:endParaRPr>
          </a:p>
        </p:txBody>
      </p:sp>
      <p:sp>
        <p:nvSpPr>
          <p:cNvPr id="4229" name="Text Box 133"/>
          <p:cNvSpPr txBox="1">
            <a:spLocks noChangeArrowheads="1"/>
          </p:cNvSpPr>
          <p:nvPr/>
        </p:nvSpPr>
        <p:spPr bwMode="auto">
          <a:xfrm>
            <a:off x="4102806" y="1890347"/>
            <a:ext cx="2044348" cy="729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fourth and last</a:t>
            </a:r>
          </a:p>
          <a:p>
            <a:r>
              <a:rPr lang="en-US" sz="2000">
                <a:latin typeface="Tekton" charset="0"/>
              </a:rPr>
              <a:t>layer before space</a:t>
            </a:r>
            <a:endParaRPr lang="en-US" sz="2000">
              <a:latin typeface="Arial" charset="0"/>
            </a:endParaRPr>
          </a:p>
        </p:txBody>
      </p:sp>
      <p:sp>
        <p:nvSpPr>
          <p:cNvPr id="4242" name="Text Box 146"/>
          <p:cNvSpPr txBox="1">
            <a:spLocks noChangeArrowheads="1"/>
          </p:cNvSpPr>
          <p:nvPr/>
        </p:nvSpPr>
        <p:spPr bwMode="auto">
          <a:xfrm>
            <a:off x="1931459" y="2115650"/>
            <a:ext cx="1826131"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shingles or tiles</a:t>
            </a:r>
            <a:endParaRPr lang="en-US" sz="2000">
              <a:latin typeface="Arial" charset="0"/>
            </a:endParaRPr>
          </a:p>
        </p:txBody>
      </p:sp>
      <p:sp>
        <p:nvSpPr>
          <p:cNvPr id="4243" name="Text Box 147"/>
          <p:cNvSpPr txBox="1">
            <a:spLocks noChangeArrowheads="1"/>
          </p:cNvSpPr>
          <p:nvPr/>
        </p:nvSpPr>
        <p:spPr bwMode="auto">
          <a:xfrm>
            <a:off x="2033765" y="2776904"/>
            <a:ext cx="1120810"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tarpaper</a:t>
            </a:r>
            <a:endParaRPr lang="en-US" sz="2000">
              <a:latin typeface="Arial" charset="0"/>
            </a:endParaRPr>
          </a:p>
        </p:txBody>
      </p:sp>
      <p:sp>
        <p:nvSpPr>
          <p:cNvPr id="4244" name="Text Box 148"/>
          <p:cNvSpPr txBox="1">
            <a:spLocks noChangeArrowheads="1"/>
          </p:cNvSpPr>
          <p:nvPr/>
        </p:nvSpPr>
        <p:spPr bwMode="auto">
          <a:xfrm>
            <a:off x="1349376" y="780317"/>
            <a:ext cx="184656"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endParaRPr lang="en-US" sz="2000">
              <a:latin typeface="Arial" charset="0"/>
            </a:endParaRPr>
          </a:p>
        </p:txBody>
      </p:sp>
      <p:sp>
        <p:nvSpPr>
          <p:cNvPr id="4245" name="Text Box 149"/>
          <p:cNvSpPr txBox="1">
            <a:spLocks noChangeArrowheads="1"/>
          </p:cNvSpPr>
          <p:nvPr/>
        </p:nvSpPr>
        <p:spPr bwMode="auto">
          <a:xfrm>
            <a:off x="372181" y="2240208"/>
            <a:ext cx="1020781"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shingles</a:t>
            </a:r>
            <a:endParaRPr lang="en-US" sz="2000">
              <a:latin typeface="Arial" charset="0"/>
            </a:endParaRPr>
          </a:p>
        </p:txBody>
      </p:sp>
      <p:sp>
        <p:nvSpPr>
          <p:cNvPr id="4246" name="Text Box 150"/>
          <p:cNvSpPr txBox="1">
            <a:spLocks noChangeArrowheads="1"/>
          </p:cNvSpPr>
          <p:nvPr/>
        </p:nvSpPr>
        <p:spPr bwMode="auto">
          <a:xfrm>
            <a:off x="615598" y="2626702"/>
            <a:ext cx="646321"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tiles</a:t>
            </a:r>
          </a:p>
        </p:txBody>
      </p:sp>
      <p:sp>
        <p:nvSpPr>
          <p:cNvPr id="4247" name="Text Box 151"/>
          <p:cNvSpPr txBox="1">
            <a:spLocks noChangeArrowheads="1"/>
          </p:cNvSpPr>
          <p:nvPr/>
        </p:nvSpPr>
        <p:spPr bwMode="auto">
          <a:xfrm>
            <a:off x="642056" y="2960077"/>
            <a:ext cx="704028"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wood</a:t>
            </a:r>
          </a:p>
        </p:txBody>
      </p:sp>
      <p:sp>
        <p:nvSpPr>
          <p:cNvPr id="4248" name="Rectangle 152"/>
          <p:cNvSpPr>
            <a:spLocks noChangeArrowheads="1"/>
          </p:cNvSpPr>
          <p:nvPr/>
        </p:nvSpPr>
        <p:spPr bwMode="auto">
          <a:xfrm>
            <a:off x="1633362" y="3381376"/>
            <a:ext cx="2310344" cy="412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2000">
                <a:latin typeface="Tekton" charset="0"/>
              </a:rPr>
              <a:t>plywood &amp; insulation</a:t>
            </a:r>
          </a:p>
        </p:txBody>
      </p:sp>
      <p:sp>
        <p:nvSpPr>
          <p:cNvPr id="4249" name="Text Box 153"/>
          <p:cNvSpPr txBox="1">
            <a:spLocks noChangeArrowheads="1"/>
          </p:cNvSpPr>
          <p:nvPr/>
        </p:nvSpPr>
        <p:spPr bwMode="auto">
          <a:xfrm>
            <a:off x="1818570" y="3848467"/>
            <a:ext cx="1954371" cy="707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wood supports &amp;</a:t>
            </a:r>
          </a:p>
          <a:p>
            <a:r>
              <a:rPr lang="en-US" sz="2000">
                <a:latin typeface="Tekton" charset="0"/>
              </a:rPr>
              <a:t>  rafters </a:t>
            </a:r>
            <a:endParaRPr lang="en-US" sz="2000">
              <a:latin typeface="Arial" charset="0"/>
            </a:endParaRPr>
          </a:p>
        </p:txBody>
      </p:sp>
      <p:sp>
        <p:nvSpPr>
          <p:cNvPr id="4250" name="Text Box 154"/>
          <p:cNvSpPr txBox="1">
            <a:spLocks noChangeArrowheads="1"/>
          </p:cNvSpPr>
          <p:nvPr/>
        </p:nvSpPr>
        <p:spPr bwMode="auto">
          <a:xfrm>
            <a:off x="6556376" y="2009410"/>
            <a:ext cx="1610430" cy="412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thermosphere</a:t>
            </a:r>
            <a:endParaRPr lang="en-US" sz="2000">
              <a:latin typeface="Arial" charset="0"/>
            </a:endParaRPr>
          </a:p>
        </p:txBody>
      </p:sp>
      <p:sp>
        <p:nvSpPr>
          <p:cNvPr id="4251" name="Text Box 155"/>
          <p:cNvSpPr txBox="1">
            <a:spLocks noChangeArrowheads="1"/>
          </p:cNvSpPr>
          <p:nvPr/>
        </p:nvSpPr>
        <p:spPr bwMode="auto">
          <a:xfrm>
            <a:off x="6648098" y="2656010"/>
            <a:ext cx="1409347" cy="412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mesosphere</a:t>
            </a:r>
            <a:endParaRPr lang="en-US" sz="2000">
              <a:latin typeface="Arial" charset="0"/>
            </a:endParaRPr>
          </a:p>
        </p:txBody>
      </p:sp>
      <p:sp>
        <p:nvSpPr>
          <p:cNvPr id="4252" name="Text Box 156"/>
          <p:cNvSpPr txBox="1">
            <a:spLocks noChangeArrowheads="1"/>
          </p:cNvSpPr>
          <p:nvPr/>
        </p:nvSpPr>
        <p:spPr bwMode="auto">
          <a:xfrm>
            <a:off x="6186828" y="3207362"/>
            <a:ext cx="2644096" cy="707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latin typeface="Tekton" charset="0"/>
              </a:rPr>
              <a:t>stratosphere </a:t>
            </a:r>
          </a:p>
          <a:p>
            <a:pPr algn="ctr"/>
            <a:r>
              <a:rPr lang="en-US" sz="2000">
                <a:latin typeface="Tekton" charset="0"/>
              </a:rPr>
              <a:t>(</a:t>
            </a:r>
            <a:r>
              <a:rPr lang="en-US" sz="1800">
                <a:latin typeface="Tekton" charset="0"/>
              </a:rPr>
              <a:t>contains the ozone layer</a:t>
            </a:r>
            <a:r>
              <a:rPr lang="en-US" sz="2000">
                <a:latin typeface="Tekton" charset="0"/>
              </a:rPr>
              <a:t>)</a:t>
            </a:r>
            <a:endParaRPr lang="en-US" sz="2000">
              <a:latin typeface="Arial" charset="0"/>
            </a:endParaRPr>
          </a:p>
        </p:txBody>
      </p:sp>
      <p:sp>
        <p:nvSpPr>
          <p:cNvPr id="4253" name="Text Box 157"/>
          <p:cNvSpPr txBox="1">
            <a:spLocks noChangeArrowheads="1"/>
          </p:cNvSpPr>
          <p:nvPr/>
        </p:nvSpPr>
        <p:spPr bwMode="auto">
          <a:xfrm>
            <a:off x="6544028" y="4088423"/>
            <a:ext cx="1434042" cy="412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Tekton" charset="0"/>
              </a:rPr>
              <a:t>troposphere</a:t>
            </a:r>
          </a:p>
        </p:txBody>
      </p:sp>
      <p:sp>
        <p:nvSpPr>
          <p:cNvPr id="4255" name="Text Box 159"/>
          <p:cNvSpPr txBox="1">
            <a:spLocks noChangeArrowheads="1"/>
          </p:cNvSpPr>
          <p:nvPr/>
        </p:nvSpPr>
        <p:spPr bwMode="auto">
          <a:xfrm>
            <a:off x="4848932" y="2751260"/>
            <a:ext cx="184656" cy="400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endParaRPr lang="en-US" sz="2000">
              <a:latin typeface="Tekton" charset="0"/>
            </a:endParaRPr>
          </a:p>
        </p:txBody>
      </p:sp>
      <p:sp>
        <p:nvSpPr>
          <p:cNvPr id="4257" name="Text Box 161"/>
          <p:cNvSpPr txBox="1">
            <a:spLocks noChangeArrowheads="1"/>
          </p:cNvSpPr>
          <p:nvPr/>
        </p:nvSpPr>
        <p:spPr bwMode="auto">
          <a:xfrm>
            <a:off x="4153959" y="3859458"/>
            <a:ext cx="2084917" cy="729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2000">
                <a:latin typeface="Tekton" charset="0"/>
              </a:rPr>
              <a:t>first layer closest </a:t>
            </a:r>
          </a:p>
          <a:p>
            <a:pPr algn="ctr"/>
            <a:r>
              <a:rPr lang="en-US" sz="2000">
                <a:latin typeface="Tekton" charset="0"/>
              </a:rPr>
              <a:t>to where we live</a:t>
            </a:r>
          </a:p>
        </p:txBody>
      </p:sp>
      <p:sp>
        <p:nvSpPr>
          <p:cNvPr id="4258" name="Rectangle 162"/>
          <p:cNvSpPr>
            <a:spLocks noChangeArrowheads="1"/>
          </p:cNvSpPr>
          <p:nvPr/>
        </p:nvSpPr>
        <p:spPr bwMode="auto">
          <a:xfrm>
            <a:off x="1834445" y="802298"/>
            <a:ext cx="349553" cy="27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1100">
                <a:latin typeface="Tekton" charset="0"/>
              </a:rPr>
              <a:t>12</a:t>
            </a:r>
          </a:p>
        </p:txBody>
      </p:sp>
      <p:sp>
        <p:nvSpPr>
          <p:cNvPr id="4260" name="Rectangle 164"/>
          <p:cNvSpPr>
            <a:spLocks noChangeArrowheads="1"/>
          </p:cNvSpPr>
          <p:nvPr/>
        </p:nvSpPr>
        <p:spPr bwMode="auto">
          <a:xfrm>
            <a:off x="7923390" y="899380"/>
            <a:ext cx="606033" cy="242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900">
                <a:latin typeface="Tekton" charset="0"/>
              </a:rPr>
              <a:t>12/2/06</a:t>
            </a:r>
            <a:endParaRPr lang="en-US" sz="1100">
              <a:latin typeface="Tekton" charset="0"/>
            </a:endParaRPr>
          </a:p>
        </p:txBody>
      </p:sp>
      <p:sp>
        <p:nvSpPr>
          <p:cNvPr id="4261" name="Oval 165"/>
          <p:cNvSpPr>
            <a:spLocks noChangeArrowheads="1"/>
          </p:cNvSpPr>
          <p:nvPr/>
        </p:nvSpPr>
        <p:spPr bwMode="auto">
          <a:xfrm>
            <a:off x="4041070" y="111736"/>
            <a:ext cx="1862667" cy="644769"/>
          </a:xfrm>
          <a:prstGeom prst="ellipse">
            <a:avLst/>
          </a:prstGeom>
          <a:solidFill>
            <a:srgbClr val="DFDFDF"/>
          </a:solidFill>
          <a:ln w="50800">
            <a:solidFill>
              <a:srgbClr val="B70202"/>
            </a:solidFill>
            <a:round/>
            <a:headEnd/>
            <a:tailEnd/>
          </a:ln>
        </p:spPr>
        <p:txBody>
          <a:bodyPr wrap="none" lIns="103236" tIns="51618" rIns="103236" bIns="51618" anchor="ctr"/>
          <a:lstStyle/>
          <a:p>
            <a:pPr algn="ctr"/>
            <a:endParaRPr lang="en-US" sz="2700">
              <a:cs typeface="ＭＳ Ｐゴシック" charset="0"/>
            </a:endParaRPr>
          </a:p>
        </p:txBody>
      </p:sp>
      <p:sp>
        <p:nvSpPr>
          <p:cNvPr id="4262" name="Text Box 166"/>
          <p:cNvSpPr txBox="1">
            <a:spLocks noChangeArrowheads="1"/>
          </p:cNvSpPr>
          <p:nvPr/>
        </p:nvSpPr>
        <p:spPr bwMode="auto">
          <a:xfrm>
            <a:off x="4222750" y="148371"/>
            <a:ext cx="1546795" cy="59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r>
              <a:rPr lang="en-US" sz="1600"/>
              <a:t>Acquire content </a:t>
            </a:r>
          </a:p>
          <a:p>
            <a:r>
              <a:rPr lang="en-US" sz="1600"/>
              <a:t>knowledge</a:t>
            </a:r>
            <a:endParaRPr lang="en-US"/>
          </a:p>
        </p:txBody>
      </p:sp>
      <p:sp>
        <p:nvSpPr>
          <p:cNvPr id="4263" name="Freeform 167"/>
          <p:cNvSpPr>
            <a:spLocks/>
          </p:cNvSpPr>
          <p:nvPr/>
        </p:nvSpPr>
        <p:spPr bwMode="auto">
          <a:xfrm flipH="1">
            <a:off x="4880681" y="736356"/>
            <a:ext cx="1481667" cy="950669"/>
          </a:xfrm>
          <a:custGeom>
            <a:avLst/>
            <a:gdLst>
              <a:gd name="T0" fmla="*/ 484 w 484"/>
              <a:gd name="T1" fmla="*/ 0 h 376"/>
              <a:gd name="T2" fmla="*/ 0 w 484"/>
              <a:gd name="T3" fmla="*/ 0 h 376"/>
              <a:gd name="T4" fmla="*/ 0 w 484"/>
              <a:gd name="T5" fmla="*/ 376 h 376"/>
            </a:gdLst>
            <a:ahLst/>
            <a:cxnLst>
              <a:cxn ang="0">
                <a:pos x="T0" y="T1"/>
              </a:cxn>
              <a:cxn ang="0">
                <a:pos x="T2" y="T3"/>
              </a:cxn>
              <a:cxn ang="0">
                <a:pos x="T4" y="T5"/>
              </a:cxn>
            </a:cxnLst>
            <a:rect l="0" t="0" r="r" b="b"/>
            <a:pathLst>
              <a:path w="484" h="376">
                <a:moveTo>
                  <a:pt x="484" y="0"/>
                </a:moveTo>
                <a:lnTo>
                  <a:pt x="0" y="0"/>
                </a:lnTo>
                <a:lnTo>
                  <a:pt x="0" y="376"/>
                </a:lnTo>
              </a:path>
            </a:pathLst>
          </a:custGeom>
          <a:noFill/>
          <a:ln w="38100" cmpd="sng">
            <a:solidFill>
              <a:srgbClr val="B7020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4264" name="Rectangle 168"/>
          <p:cNvSpPr>
            <a:spLocks noChangeArrowheads="1"/>
          </p:cNvSpPr>
          <p:nvPr/>
        </p:nvSpPr>
        <p:spPr bwMode="auto">
          <a:xfrm>
            <a:off x="696737" y="5431082"/>
            <a:ext cx="7976306" cy="1089879"/>
          </a:xfrm>
          <a:prstGeom prst="rect">
            <a:avLst/>
          </a:prstGeom>
          <a:noFill/>
          <a:ln w="76200" cmpd="tri">
            <a:solidFill>
              <a:schemeClr val="accent1"/>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4932084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801" y="2060816"/>
            <a:ext cx="8177323" cy="4832092"/>
          </a:xfrm>
          <a:prstGeom prst="rect">
            <a:avLst/>
          </a:prstGeom>
        </p:spPr>
        <p:txBody>
          <a:bodyPr wrap="square">
            <a:spAutoFit/>
          </a:bodyPr>
          <a:lstStyle/>
          <a:p>
            <a:pPr lvl="0"/>
            <a:r>
              <a:rPr lang="en-US" dirty="0"/>
              <a:t>Key Ideas and Details:</a:t>
            </a:r>
          </a:p>
          <a:p>
            <a:pPr lvl="0"/>
            <a:r>
              <a:rPr lang="en-US" dirty="0"/>
              <a:t>	</a:t>
            </a:r>
            <a:r>
              <a:rPr lang="en-US" sz="2000" b="1" dirty="0"/>
              <a:t>Determine  information, make inferences, cite evidence, draw conclusions</a:t>
            </a:r>
          </a:p>
          <a:p>
            <a:pPr lvl="0"/>
            <a:r>
              <a:rPr lang="en-US" dirty="0"/>
              <a:t>	Determine central ideas or themes , their development and summarize</a:t>
            </a:r>
          </a:p>
          <a:p>
            <a:pPr lvl="0"/>
            <a:r>
              <a:rPr lang="en-US" dirty="0"/>
              <a:t>	Analyze development of people, events and ideas.</a:t>
            </a:r>
          </a:p>
          <a:p>
            <a:pPr lvl="0"/>
            <a:r>
              <a:rPr lang="en-US" dirty="0" smtClean="0"/>
              <a:t>Craft </a:t>
            </a:r>
            <a:r>
              <a:rPr lang="en-US" dirty="0"/>
              <a:t>and Structure</a:t>
            </a:r>
          </a:p>
          <a:p>
            <a:pPr lvl="0"/>
            <a:r>
              <a:rPr lang="en-US" dirty="0"/>
              <a:t>	Interpret </a:t>
            </a:r>
            <a:r>
              <a:rPr lang="en-US" b="1" dirty="0"/>
              <a:t>words and phrases</a:t>
            </a:r>
          </a:p>
          <a:p>
            <a:pPr lvl="0"/>
            <a:r>
              <a:rPr lang="en-US" dirty="0"/>
              <a:t>	Analyze structure of text to get the big picture</a:t>
            </a:r>
          </a:p>
          <a:p>
            <a:pPr lvl="0"/>
            <a:r>
              <a:rPr lang="en-US" dirty="0"/>
              <a:t>	Assess point of view or purpose</a:t>
            </a:r>
          </a:p>
          <a:p>
            <a:pPr lvl="0"/>
            <a:endParaRPr lang="en-US" dirty="0"/>
          </a:p>
          <a:p>
            <a:pPr lvl="0"/>
            <a:r>
              <a:rPr lang="en-US" dirty="0"/>
              <a:t>Integrate knowledge and Ideas</a:t>
            </a:r>
          </a:p>
          <a:p>
            <a:pPr lvl="0"/>
            <a:r>
              <a:rPr lang="en-US" dirty="0"/>
              <a:t>	</a:t>
            </a:r>
            <a:r>
              <a:rPr lang="en-US" sz="2400" b="1" dirty="0"/>
              <a:t>Integrate and evaluate content in different formats</a:t>
            </a:r>
          </a:p>
          <a:p>
            <a:pPr lvl="0"/>
            <a:r>
              <a:rPr lang="en-US" dirty="0"/>
              <a:t>	Identify and evaluate arguments, claims,  reasoning and evidence</a:t>
            </a:r>
          </a:p>
          <a:p>
            <a:pPr lvl="0"/>
            <a:r>
              <a:rPr lang="en-US" dirty="0"/>
              <a:t>	</a:t>
            </a:r>
            <a:r>
              <a:rPr lang="en-US" sz="2400" b="1" dirty="0"/>
              <a:t>Compare approaches to different themes or topics</a:t>
            </a:r>
          </a:p>
          <a:p>
            <a:pPr lvl="0"/>
            <a:endParaRPr lang="en-US" sz="2400" b="1" dirty="0"/>
          </a:p>
          <a:p>
            <a:pPr lvl="0"/>
            <a:r>
              <a:rPr lang="en-US" dirty="0"/>
              <a:t>Range </a:t>
            </a:r>
          </a:p>
          <a:p>
            <a:pPr lvl="0"/>
            <a:endParaRPr lang="en-US" dirty="0"/>
          </a:p>
        </p:txBody>
      </p:sp>
      <p:sp>
        <p:nvSpPr>
          <p:cNvPr id="5" name="Title 4"/>
          <p:cNvSpPr>
            <a:spLocks noGrp="1"/>
          </p:cNvSpPr>
          <p:nvPr>
            <p:ph type="ctrTitle"/>
          </p:nvPr>
        </p:nvSpPr>
        <p:spPr>
          <a:xfrm>
            <a:off x="1236020" y="818457"/>
            <a:ext cx="7382104" cy="1179382"/>
          </a:xfrm>
        </p:spPr>
        <p:txBody>
          <a:bodyPr>
            <a:normAutofit fontScale="90000"/>
          </a:bodyPr>
          <a:lstStyle/>
          <a:p>
            <a:r>
              <a:rPr lang="en-US" dirty="0" smtClean="0"/>
              <a:t>Integrated Higher Order Thinking Type: Concept  Comparison</a:t>
            </a:r>
            <a:endParaRPr lang="en-US"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9788322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4" name="Line 82"/>
          <p:cNvSpPr>
            <a:spLocks noChangeShapeType="1"/>
          </p:cNvSpPr>
          <p:nvPr/>
        </p:nvSpPr>
        <p:spPr bwMode="auto">
          <a:xfrm flipH="1">
            <a:off x="1725084" y="888391"/>
            <a:ext cx="1407583" cy="3240331"/>
          </a:xfrm>
          <a:prstGeom prst="line">
            <a:avLst/>
          </a:prstGeom>
          <a:noFill/>
          <a:ln w="381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194" name="Text Box 2"/>
          <p:cNvSpPr txBox="1">
            <a:spLocks noChangeArrowheads="1"/>
          </p:cNvSpPr>
          <p:nvPr/>
        </p:nvSpPr>
        <p:spPr bwMode="auto">
          <a:xfrm>
            <a:off x="2485321" y="1886683"/>
            <a:ext cx="549389"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Concept</a:t>
            </a:r>
          </a:p>
        </p:txBody>
      </p:sp>
      <p:sp>
        <p:nvSpPr>
          <p:cNvPr id="8195" name="Rectangle 3"/>
          <p:cNvSpPr>
            <a:spLocks noChangeArrowheads="1"/>
          </p:cNvSpPr>
          <p:nvPr/>
        </p:nvSpPr>
        <p:spPr bwMode="auto">
          <a:xfrm>
            <a:off x="2608792" y="1403106"/>
            <a:ext cx="3914069" cy="41030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196" name="AutoShape 4"/>
          <p:cNvSpPr>
            <a:spLocks noChangeArrowheads="1"/>
          </p:cNvSpPr>
          <p:nvPr/>
        </p:nvSpPr>
        <p:spPr bwMode="auto">
          <a:xfrm>
            <a:off x="866070" y="1881188"/>
            <a:ext cx="3369028" cy="468923"/>
          </a:xfrm>
          <a:prstGeom prst="roundRect">
            <a:avLst>
              <a:gd name="adj"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197" name="Rectangle 5"/>
          <p:cNvSpPr>
            <a:spLocks noChangeArrowheads="1"/>
          </p:cNvSpPr>
          <p:nvPr/>
        </p:nvSpPr>
        <p:spPr bwMode="auto">
          <a:xfrm>
            <a:off x="1075973" y="2427044"/>
            <a:ext cx="6783917" cy="108438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198" name="Line 6"/>
          <p:cNvSpPr>
            <a:spLocks noChangeShapeType="1"/>
          </p:cNvSpPr>
          <p:nvPr/>
        </p:nvSpPr>
        <p:spPr bwMode="auto">
          <a:xfrm>
            <a:off x="4443237" y="2430708"/>
            <a:ext cx="0" cy="107522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199" name="Rectangle 7"/>
          <p:cNvSpPr>
            <a:spLocks noChangeArrowheads="1"/>
          </p:cNvSpPr>
          <p:nvPr/>
        </p:nvSpPr>
        <p:spPr bwMode="auto">
          <a:xfrm>
            <a:off x="1077737" y="3628660"/>
            <a:ext cx="1661583" cy="1981933"/>
          </a:xfrm>
          <a:prstGeom prst="rect">
            <a:avLst/>
          </a:prstGeom>
          <a:noFill/>
          <a:ln w="12700">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00" name="Rectangle 8"/>
          <p:cNvSpPr>
            <a:spLocks noChangeArrowheads="1"/>
          </p:cNvSpPr>
          <p:nvPr/>
        </p:nvSpPr>
        <p:spPr bwMode="auto">
          <a:xfrm>
            <a:off x="2903361" y="3639649"/>
            <a:ext cx="3150306" cy="95799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01" name="AutoShape 9"/>
          <p:cNvSpPr>
            <a:spLocks noChangeArrowheads="1"/>
          </p:cNvSpPr>
          <p:nvPr/>
        </p:nvSpPr>
        <p:spPr bwMode="auto">
          <a:xfrm flipH="1" flipV="1">
            <a:off x="4353278" y="3511429"/>
            <a:ext cx="171098" cy="148370"/>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02" name="Rectangle 10"/>
          <p:cNvSpPr>
            <a:spLocks noChangeArrowheads="1"/>
          </p:cNvSpPr>
          <p:nvPr/>
        </p:nvSpPr>
        <p:spPr bwMode="auto">
          <a:xfrm>
            <a:off x="6187723" y="3654304"/>
            <a:ext cx="1668639" cy="925023"/>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03" name="Rectangle 11"/>
          <p:cNvSpPr>
            <a:spLocks noChangeArrowheads="1"/>
          </p:cNvSpPr>
          <p:nvPr/>
        </p:nvSpPr>
        <p:spPr bwMode="auto">
          <a:xfrm>
            <a:off x="6193015" y="4681905"/>
            <a:ext cx="1659819" cy="914034"/>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04" name="Rectangle 12"/>
          <p:cNvSpPr>
            <a:spLocks noChangeArrowheads="1"/>
          </p:cNvSpPr>
          <p:nvPr/>
        </p:nvSpPr>
        <p:spPr bwMode="auto">
          <a:xfrm>
            <a:off x="2903361" y="4683737"/>
            <a:ext cx="3146778" cy="91769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05" name="Rectangle 13"/>
          <p:cNvSpPr>
            <a:spLocks noChangeArrowheads="1"/>
          </p:cNvSpPr>
          <p:nvPr/>
        </p:nvSpPr>
        <p:spPr bwMode="auto">
          <a:xfrm>
            <a:off x="1067153" y="5694852"/>
            <a:ext cx="6877402" cy="740019"/>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06" name="Text Box 14"/>
          <p:cNvSpPr txBox="1">
            <a:spLocks noChangeArrowheads="1"/>
          </p:cNvSpPr>
          <p:nvPr/>
        </p:nvSpPr>
        <p:spPr bwMode="auto">
          <a:xfrm>
            <a:off x="3443112" y="967154"/>
            <a:ext cx="2395361" cy="412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2000" b="1">
                <a:latin typeface="Arial" charset="0"/>
              </a:rPr>
              <a:t>Comparison Table</a:t>
            </a:r>
          </a:p>
        </p:txBody>
      </p:sp>
      <p:sp>
        <p:nvSpPr>
          <p:cNvPr id="8207" name="Text Box 15"/>
          <p:cNvSpPr txBox="1">
            <a:spLocks noChangeArrowheads="1"/>
          </p:cNvSpPr>
          <p:nvPr/>
        </p:nvSpPr>
        <p:spPr bwMode="auto">
          <a:xfrm>
            <a:off x="2836334" y="1972775"/>
            <a:ext cx="184656"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endParaRPr lang="en-US" sz="800"/>
          </a:p>
        </p:txBody>
      </p:sp>
      <p:grpSp>
        <p:nvGrpSpPr>
          <p:cNvPr id="8208" name="Group 16"/>
          <p:cNvGrpSpPr>
            <a:grpSpLocks/>
          </p:cNvGrpSpPr>
          <p:nvPr/>
        </p:nvGrpSpPr>
        <p:grpSpPr bwMode="auto">
          <a:xfrm>
            <a:off x="4138100" y="1456226"/>
            <a:ext cx="67830" cy="389167"/>
            <a:chOff x="2616" y="422"/>
            <a:chExt cx="45" cy="270"/>
          </a:xfrm>
        </p:grpSpPr>
        <p:sp>
          <p:nvSpPr>
            <p:cNvPr id="8209" name="Rectangle 17"/>
            <p:cNvSpPr>
              <a:spLocks noChangeArrowheads="1"/>
            </p:cNvSpPr>
            <p:nvPr/>
          </p:nvSpPr>
          <p:spPr bwMode="auto">
            <a:xfrm>
              <a:off x="2635" y="422"/>
              <a:ext cx="26"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2</a:t>
              </a:r>
              <a:endParaRPr lang="en-US" sz="600">
                <a:latin typeface="Times" charset="0"/>
              </a:endParaRPr>
            </a:p>
          </p:txBody>
        </p:sp>
        <p:sp>
          <p:nvSpPr>
            <p:cNvPr id="8210" name="Oval 18"/>
            <p:cNvSpPr>
              <a:spLocks noChangeAspect="1" noChangeArrowheads="1"/>
            </p:cNvSpPr>
            <p:nvPr/>
          </p:nvSpPr>
          <p:spPr bwMode="auto">
            <a:xfrm>
              <a:off x="2616" y="422"/>
              <a:ext cx="0" cy="27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11" name="Text Box 19"/>
          <p:cNvSpPr txBox="1">
            <a:spLocks noChangeArrowheads="1"/>
          </p:cNvSpPr>
          <p:nvPr/>
        </p:nvSpPr>
        <p:spPr bwMode="auto">
          <a:xfrm>
            <a:off x="4171598" y="1403106"/>
            <a:ext cx="905506"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Overall Concept</a:t>
            </a:r>
          </a:p>
        </p:txBody>
      </p:sp>
      <p:grpSp>
        <p:nvGrpSpPr>
          <p:cNvPr id="8212" name="Group 20"/>
          <p:cNvGrpSpPr>
            <a:grpSpLocks/>
          </p:cNvGrpSpPr>
          <p:nvPr/>
        </p:nvGrpSpPr>
        <p:grpSpPr bwMode="auto">
          <a:xfrm>
            <a:off x="2455353" y="1936142"/>
            <a:ext cx="61961" cy="390439"/>
            <a:chOff x="2616" y="421"/>
            <a:chExt cx="42" cy="262"/>
          </a:xfrm>
        </p:grpSpPr>
        <p:sp>
          <p:nvSpPr>
            <p:cNvPr id="8213" name="Rectangle 21"/>
            <p:cNvSpPr>
              <a:spLocks noChangeArrowheads="1"/>
            </p:cNvSpPr>
            <p:nvPr/>
          </p:nvSpPr>
          <p:spPr bwMode="auto">
            <a:xfrm>
              <a:off x="2632" y="421"/>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1</a:t>
              </a:r>
              <a:endParaRPr lang="en-US" sz="600">
                <a:latin typeface="Times" charset="0"/>
              </a:endParaRPr>
            </a:p>
          </p:txBody>
        </p:sp>
        <p:sp>
          <p:nvSpPr>
            <p:cNvPr id="8214" name="Oval 22"/>
            <p:cNvSpPr>
              <a:spLocks noChangeAspect="1" noChangeArrowheads="1"/>
            </p:cNvSpPr>
            <p:nvPr/>
          </p:nvSpPr>
          <p:spPr bwMode="auto">
            <a:xfrm>
              <a:off x="2616" y="422"/>
              <a:ext cx="0" cy="26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grpSp>
        <p:nvGrpSpPr>
          <p:cNvPr id="8215" name="Group 23"/>
          <p:cNvGrpSpPr>
            <a:grpSpLocks/>
          </p:cNvGrpSpPr>
          <p:nvPr/>
        </p:nvGrpSpPr>
        <p:grpSpPr bwMode="auto">
          <a:xfrm>
            <a:off x="5880822" y="2447190"/>
            <a:ext cx="67830" cy="390608"/>
            <a:chOff x="2616" y="421"/>
            <a:chExt cx="45" cy="271"/>
          </a:xfrm>
        </p:grpSpPr>
        <p:sp>
          <p:nvSpPr>
            <p:cNvPr id="8216" name="Rectangle 24"/>
            <p:cNvSpPr>
              <a:spLocks noChangeArrowheads="1"/>
            </p:cNvSpPr>
            <p:nvPr/>
          </p:nvSpPr>
          <p:spPr bwMode="auto">
            <a:xfrm>
              <a:off x="2635" y="421"/>
              <a:ext cx="26"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3</a:t>
              </a:r>
              <a:endParaRPr lang="en-US" sz="600">
                <a:latin typeface="Times" charset="0"/>
              </a:endParaRPr>
            </a:p>
          </p:txBody>
        </p:sp>
        <p:sp>
          <p:nvSpPr>
            <p:cNvPr id="8217" name="Oval 25"/>
            <p:cNvSpPr>
              <a:spLocks noChangeAspect="1" noChangeArrowheads="1"/>
            </p:cNvSpPr>
            <p:nvPr/>
          </p:nvSpPr>
          <p:spPr bwMode="auto">
            <a:xfrm>
              <a:off x="2616" y="422"/>
              <a:ext cx="0" cy="27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18" name="Text Box 26"/>
          <p:cNvSpPr txBox="1">
            <a:spLocks noChangeArrowheads="1"/>
          </p:cNvSpPr>
          <p:nvPr/>
        </p:nvSpPr>
        <p:spPr bwMode="auto">
          <a:xfrm>
            <a:off x="5912556" y="2397736"/>
            <a:ext cx="851255"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Characteristics</a:t>
            </a:r>
          </a:p>
        </p:txBody>
      </p:sp>
      <p:grpSp>
        <p:nvGrpSpPr>
          <p:cNvPr id="8219" name="Group 27"/>
          <p:cNvGrpSpPr>
            <a:grpSpLocks/>
          </p:cNvGrpSpPr>
          <p:nvPr/>
        </p:nvGrpSpPr>
        <p:grpSpPr bwMode="auto">
          <a:xfrm>
            <a:off x="2384765" y="2447190"/>
            <a:ext cx="59171" cy="390608"/>
            <a:chOff x="2616" y="421"/>
            <a:chExt cx="41" cy="271"/>
          </a:xfrm>
        </p:grpSpPr>
        <p:sp>
          <p:nvSpPr>
            <p:cNvPr id="8220" name="Rectangle 28"/>
            <p:cNvSpPr>
              <a:spLocks noChangeArrowheads="1"/>
            </p:cNvSpPr>
            <p:nvPr/>
          </p:nvSpPr>
          <p:spPr bwMode="auto">
            <a:xfrm>
              <a:off x="2630" y="421"/>
              <a:ext cx="27"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3</a:t>
              </a:r>
              <a:endParaRPr lang="en-US" sz="600">
                <a:latin typeface="Times" charset="0"/>
              </a:endParaRPr>
            </a:p>
          </p:txBody>
        </p:sp>
        <p:sp>
          <p:nvSpPr>
            <p:cNvPr id="8221" name="Oval 29"/>
            <p:cNvSpPr>
              <a:spLocks noChangeAspect="1" noChangeArrowheads="1"/>
            </p:cNvSpPr>
            <p:nvPr/>
          </p:nvSpPr>
          <p:spPr bwMode="auto">
            <a:xfrm>
              <a:off x="2616" y="422"/>
              <a:ext cx="0" cy="27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22" name="Text Box 30"/>
          <p:cNvSpPr txBox="1">
            <a:spLocks noChangeArrowheads="1"/>
          </p:cNvSpPr>
          <p:nvPr/>
        </p:nvSpPr>
        <p:spPr bwMode="auto">
          <a:xfrm>
            <a:off x="2416528" y="2397736"/>
            <a:ext cx="851255"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Characteristics</a:t>
            </a:r>
          </a:p>
        </p:txBody>
      </p:sp>
      <p:grpSp>
        <p:nvGrpSpPr>
          <p:cNvPr id="8223" name="Group 31"/>
          <p:cNvGrpSpPr>
            <a:grpSpLocks/>
          </p:cNvGrpSpPr>
          <p:nvPr/>
        </p:nvGrpSpPr>
        <p:grpSpPr bwMode="auto">
          <a:xfrm>
            <a:off x="1598072" y="3667123"/>
            <a:ext cx="59010" cy="390608"/>
            <a:chOff x="2616" y="421"/>
            <a:chExt cx="40" cy="271"/>
          </a:xfrm>
        </p:grpSpPr>
        <p:sp>
          <p:nvSpPr>
            <p:cNvPr id="8224" name="Rectangle 32"/>
            <p:cNvSpPr>
              <a:spLocks noChangeArrowheads="1"/>
            </p:cNvSpPr>
            <p:nvPr/>
          </p:nvSpPr>
          <p:spPr bwMode="auto">
            <a:xfrm>
              <a:off x="2630" y="421"/>
              <a:ext cx="26"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9</a:t>
              </a:r>
              <a:endParaRPr lang="en-US" sz="600">
                <a:latin typeface="Times" charset="0"/>
              </a:endParaRPr>
            </a:p>
          </p:txBody>
        </p:sp>
        <p:sp>
          <p:nvSpPr>
            <p:cNvPr id="8225" name="Oval 33"/>
            <p:cNvSpPr>
              <a:spLocks noChangeAspect="1" noChangeArrowheads="1"/>
            </p:cNvSpPr>
            <p:nvPr/>
          </p:nvSpPr>
          <p:spPr bwMode="auto">
            <a:xfrm>
              <a:off x="2616" y="422"/>
              <a:ext cx="0" cy="27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26" name="Text Box 34"/>
          <p:cNvSpPr txBox="1">
            <a:spLocks noChangeArrowheads="1"/>
          </p:cNvSpPr>
          <p:nvPr/>
        </p:nvSpPr>
        <p:spPr bwMode="auto">
          <a:xfrm>
            <a:off x="1628070" y="3615837"/>
            <a:ext cx="657842"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Extensions</a:t>
            </a:r>
          </a:p>
        </p:txBody>
      </p:sp>
      <p:grpSp>
        <p:nvGrpSpPr>
          <p:cNvPr id="8227" name="Group 35"/>
          <p:cNvGrpSpPr>
            <a:grpSpLocks/>
          </p:cNvGrpSpPr>
          <p:nvPr/>
        </p:nvGrpSpPr>
        <p:grpSpPr bwMode="auto">
          <a:xfrm>
            <a:off x="4039294" y="3674450"/>
            <a:ext cx="59010" cy="390608"/>
            <a:chOff x="2616" y="421"/>
            <a:chExt cx="40" cy="271"/>
          </a:xfrm>
        </p:grpSpPr>
        <p:sp>
          <p:nvSpPr>
            <p:cNvPr id="8228" name="Rectangle 36"/>
            <p:cNvSpPr>
              <a:spLocks noChangeArrowheads="1"/>
            </p:cNvSpPr>
            <p:nvPr/>
          </p:nvSpPr>
          <p:spPr bwMode="auto">
            <a:xfrm>
              <a:off x="2630" y="421"/>
              <a:ext cx="26"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4</a:t>
              </a:r>
              <a:endParaRPr lang="en-US" sz="600">
                <a:latin typeface="Times" charset="0"/>
              </a:endParaRPr>
            </a:p>
          </p:txBody>
        </p:sp>
        <p:sp>
          <p:nvSpPr>
            <p:cNvPr id="8229" name="Oval 37"/>
            <p:cNvSpPr>
              <a:spLocks noChangeAspect="1" noChangeArrowheads="1"/>
            </p:cNvSpPr>
            <p:nvPr/>
          </p:nvSpPr>
          <p:spPr bwMode="auto">
            <a:xfrm>
              <a:off x="2616" y="422"/>
              <a:ext cx="0" cy="27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30" name="Text Box 38"/>
          <p:cNvSpPr txBox="1">
            <a:spLocks noChangeArrowheads="1"/>
          </p:cNvSpPr>
          <p:nvPr/>
        </p:nvSpPr>
        <p:spPr bwMode="auto">
          <a:xfrm>
            <a:off x="4071056" y="3623164"/>
            <a:ext cx="1076426"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Like Characteristics</a:t>
            </a:r>
          </a:p>
        </p:txBody>
      </p:sp>
      <p:grpSp>
        <p:nvGrpSpPr>
          <p:cNvPr id="8231" name="Group 39"/>
          <p:cNvGrpSpPr>
            <a:grpSpLocks/>
          </p:cNvGrpSpPr>
          <p:nvPr/>
        </p:nvGrpSpPr>
        <p:grpSpPr bwMode="auto">
          <a:xfrm>
            <a:off x="3975825" y="4725863"/>
            <a:ext cx="61961" cy="390608"/>
            <a:chOff x="2616" y="421"/>
            <a:chExt cx="42" cy="271"/>
          </a:xfrm>
        </p:grpSpPr>
        <p:sp>
          <p:nvSpPr>
            <p:cNvPr id="8232" name="Rectangle 40"/>
            <p:cNvSpPr>
              <a:spLocks noChangeArrowheads="1"/>
            </p:cNvSpPr>
            <p:nvPr/>
          </p:nvSpPr>
          <p:spPr bwMode="auto">
            <a:xfrm>
              <a:off x="2632" y="421"/>
              <a:ext cx="26"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6</a:t>
              </a:r>
              <a:endParaRPr lang="en-US" sz="600">
                <a:latin typeface="Times" charset="0"/>
              </a:endParaRPr>
            </a:p>
          </p:txBody>
        </p:sp>
        <p:sp>
          <p:nvSpPr>
            <p:cNvPr id="8233" name="Oval 41"/>
            <p:cNvSpPr>
              <a:spLocks noChangeAspect="1" noChangeArrowheads="1"/>
            </p:cNvSpPr>
            <p:nvPr/>
          </p:nvSpPr>
          <p:spPr bwMode="auto">
            <a:xfrm>
              <a:off x="2616" y="422"/>
              <a:ext cx="0" cy="27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34" name="Text Box 42"/>
          <p:cNvSpPr txBox="1">
            <a:spLocks noChangeArrowheads="1"/>
          </p:cNvSpPr>
          <p:nvPr/>
        </p:nvSpPr>
        <p:spPr bwMode="auto">
          <a:xfrm>
            <a:off x="4009320" y="4674577"/>
            <a:ext cx="1167647"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Unlike Characteristics</a:t>
            </a:r>
          </a:p>
        </p:txBody>
      </p:sp>
      <p:grpSp>
        <p:nvGrpSpPr>
          <p:cNvPr id="8235" name="Group 43"/>
          <p:cNvGrpSpPr>
            <a:grpSpLocks/>
          </p:cNvGrpSpPr>
          <p:nvPr/>
        </p:nvGrpSpPr>
        <p:grpSpPr bwMode="auto">
          <a:xfrm>
            <a:off x="4395635" y="5742479"/>
            <a:ext cx="56060" cy="390439"/>
            <a:chOff x="2616" y="421"/>
            <a:chExt cx="38" cy="262"/>
          </a:xfrm>
        </p:grpSpPr>
        <p:sp>
          <p:nvSpPr>
            <p:cNvPr id="8236" name="Rectangle 44"/>
            <p:cNvSpPr>
              <a:spLocks noChangeArrowheads="1"/>
            </p:cNvSpPr>
            <p:nvPr/>
          </p:nvSpPr>
          <p:spPr bwMode="auto">
            <a:xfrm>
              <a:off x="2628" y="421"/>
              <a:ext cx="26"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8</a:t>
              </a:r>
              <a:endParaRPr lang="en-US" sz="600">
                <a:latin typeface="Times" charset="0"/>
              </a:endParaRPr>
            </a:p>
          </p:txBody>
        </p:sp>
        <p:sp>
          <p:nvSpPr>
            <p:cNvPr id="8237" name="Oval 45"/>
            <p:cNvSpPr>
              <a:spLocks noChangeAspect="1" noChangeArrowheads="1"/>
            </p:cNvSpPr>
            <p:nvPr/>
          </p:nvSpPr>
          <p:spPr bwMode="auto">
            <a:xfrm>
              <a:off x="2616" y="422"/>
              <a:ext cx="0" cy="26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38" name="Text Box 46"/>
          <p:cNvSpPr txBox="1">
            <a:spLocks noChangeArrowheads="1"/>
          </p:cNvSpPr>
          <p:nvPr/>
        </p:nvSpPr>
        <p:spPr bwMode="auto">
          <a:xfrm>
            <a:off x="4427362" y="5693020"/>
            <a:ext cx="617817"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Summary</a:t>
            </a:r>
          </a:p>
        </p:txBody>
      </p:sp>
      <p:grpSp>
        <p:nvGrpSpPr>
          <p:cNvPr id="8239" name="Group 47"/>
          <p:cNvGrpSpPr>
            <a:grpSpLocks/>
          </p:cNvGrpSpPr>
          <p:nvPr/>
        </p:nvGrpSpPr>
        <p:grpSpPr bwMode="auto">
          <a:xfrm>
            <a:off x="6656920" y="3705594"/>
            <a:ext cx="63436" cy="392623"/>
            <a:chOff x="2616" y="420"/>
            <a:chExt cx="43" cy="259"/>
          </a:xfrm>
        </p:grpSpPr>
        <p:sp>
          <p:nvSpPr>
            <p:cNvPr id="8240" name="Rectangle 48"/>
            <p:cNvSpPr>
              <a:spLocks noChangeArrowheads="1"/>
            </p:cNvSpPr>
            <p:nvPr/>
          </p:nvSpPr>
          <p:spPr bwMode="auto">
            <a:xfrm>
              <a:off x="2633" y="420"/>
              <a:ext cx="26"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5</a:t>
              </a:r>
              <a:endParaRPr lang="en-US" sz="600">
                <a:latin typeface="Times" charset="0"/>
              </a:endParaRPr>
            </a:p>
          </p:txBody>
        </p:sp>
        <p:sp>
          <p:nvSpPr>
            <p:cNvPr id="8241" name="Oval 49"/>
            <p:cNvSpPr>
              <a:spLocks noChangeAspect="1" noChangeArrowheads="1"/>
            </p:cNvSpPr>
            <p:nvPr/>
          </p:nvSpPr>
          <p:spPr bwMode="auto">
            <a:xfrm>
              <a:off x="2616" y="422"/>
              <a:ext cx="0" cy="257"/>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42" name="Text Box 50"/>
          <p:cNvSpPr txBox="1">
            <a:spLocks noChangeArrowheads="1"/>
          </p:cNvSpPr>
          <p:nvPr/>
        </p:nvSpPr>
        <p:spPr bwMode="auto">
          <a:xfrm>
            <a:off x="6688667" y="3657967"/>
            <a:ext cx="877003"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Like Categories</a:t>
            </a:r>
          </a:p>
        </p:txBody>
      </p:sp>
      <p:grpSp>
        <p:nvGrpSpPr>
          <p:cNvPr id="8243" name="Group 51"/>
          <p:cNvGrpSpPr>
            <a:grpSpLocks/>
          </p:cNvGrpSpPr>
          <p:nvPr/>
        </p:nvGrpSpPr>
        <p:grpSpPr bwMode="auto">
          <a:xfrm>
            <a:off x="6630479" y="4731362"/>
            <a:ext cx="59170" cy="391929"/>
            <a:chOff x="2616" y="420"/>
            <a:chExt cx="41" cy="263"/>
          </a:xfrm>
        </p:grpSpPr>
        <p:sp>
          <p:nvSpPr>
            <p:cNvPr id="8244" name="Rectangle 52"/>
            <p:cNvSpPr>
              <a:spLocks noChangeArrowheads="1"/>
            </p:cNvSpPr>
            <p:nvPr/>
          </p:nvSpPr>
          <p:spPr bwMode="auto">
            <a:xfrm>
              <a:off x="2630" y="420"/>
              <a:ext cx="27"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7</a:t>
              </a:r>
              <a:endParaRPr lang="en-US" sz="600">
                <a:latin typeface="Times" charset="0"/>
              </a:endParaRPr>
            </a:p>
          </p:txBody>
        </p:sp>
        <p:sp>
          <p:nvSpPr>
            <p:cNvPr id="8245" name="Oval 53"/>
            <p:cNvSpPr>
              <a:spLocks noChangeAspect="1" noChangeArrowheads="1"/>
            </p:cNvSpPr>
            <p:nvPr/>
          </p:nvSpPr>
          <p:spPr bwMode="auto">
            <a:xfrm>
              <a:off x="2616" y="422"/>
              <a:ext cx="0" cy="26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46" name="Text Box 54"/>
          <p:cNvSpPr txBox="1">
            <a:spLocks noChangeArrowheads="1"/>
          </p:cNvSpPr>
          <p:nvPr/>
        </p:nvSpPr>
        <p:spPr bwMode="auto">
          <a:xfrm>
            <a:off x="6658682" y="4681904"/>
            <a:ext cx="968224"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Unlike Categories</a:t>
            </a:r>
          </a:p>
        </p:txBody>
      </p:sp>
      <p:sp>
        <p:nvSpPr>
          <p:cNvPr id="8247" name="AutoShape 55"/>
          <p:cNvSpPr>
            <a:spLocks noChangeArrowheads="1"/>
          </p:cNvSpPr>
          <p:nvPr/>
        </p:nvSpPr>
        <p:spPr bwMode="auto">
          <a:xfrm rot="-5463220" flipH="1" flipV="1">
            <a:off x="6045222" y="5080374"/>
            <a:ext cx="170350" cy="146403"/>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48" name="AutoShape 56"/>
          <p:cNvSpPr>
            <a:spLocks noChangeArrowheads="1"/>
          </p:cNvSpPr>
          <p:nvPr/>
        </p:nvSpPr>
        <p:spPr bwMode="auto">
          <a:xfrm>
            <a:off x="4497917" y="1877525"/>
            <a:ext cx="3367264" cy="468923"/>
          </a:xfrm>
          <a:prstGeom prst="roundRect">
            <a:avLst>
              <a:gd name="adj"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grpSp>
        <p:nvGrpSpPr>
          <p:cNvPr id="8249" name="Group 57"/>
          <p:cNvGrpSpPr>
            <a:grpSpLocks/>
          </p:cNvGrpSpPr>
          <p:nvPr/>
        </p:nvGrpSpPr>
        <p:grpSpPr bwMode="auto">
          <a:xfrm>
            <a:off x="5905528" y="1936142"/>
            <a:ext cx="54842" cy="390439"/>
            <a:chOff x="2616" y="421"/>
            <a:chExt cx="38" cy="262"/>
          </a:xfrm>
        </p:grpSpPr>
        <p:sp>
          <p:nvSpPr>
            <p:cNvPr id="8250" name="Rectangle 58"/>
            <p:cNvSpPr>
              <a:spLocks noChangeArrowheads="1"/>
            </p:cNvSpPr>
            <p:nvPr/>
          </p:nvSpPr>
          <p:spPr bwMode="auto">
            <a:xfrm>
              <a:off x="2627" y="421"/>
              <a:ext cx="27"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914067"/>
              <a:r>
                <a:rPr lang="en-US" sz="600">
                  <a:solidFill>
                    <a:srgbClr val="000000"/>
                  </a:solidFill>
                  <a:latin typeface="Times" charset="0"/>
                </a:rPr>
                <a:t>1</a:t>
              </a:r>
              <a:endParaRPr lang="en-US" sz="600">
                <a:latin typeface="Times" charset="0"/>
              </a:endParaRPr>
            </a:p>
          </p:txBody>
        </p:sp>
        <p:sp>
          <p:nvSpPr>
            <p:cNvPr id="8251" name="Oval 59"/>
            <p:cNvSpPr>
              <a:spLocks noChangeAspect="1" noChangeArrowheads="1"/>
            </p:cNvSpPr>
            <p:nvPr/>
          </p:nvSpPr>
          <p:spPr bwMode="auto">
            <a:xfrm>
              <a:off x="2616" y="422"/>
              <a:ext cx="0" cy="261"/>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endParaRPr lang="en-US"/>
            </a:p>
          </p:txBody>
        </p:sp>
      </p:grpSp>
      <p:sp>
        <p:nvSpPr>
          <p:cNvPr id="8252" name="Text Box 60"/>
          <p:cNvSpPr txBox="1">
            <a:spLocks noChangeArrowheads="1"/>
          </p:cNvSpPr>
          <p:nvPr/>
        </p:nvSpPr>
        <p:spPr bwMode="auto">
          <a:xfrm>
            <a:off x="5937250" y="1877525"/>
            <a:ext cx="549389"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r>
              <a:rPr lang="en-US" sz="800" b="1"/>
              <a:t>Concept</a:t>
            </a:r>
          </a:p>
        </p:txBody>
      </p:sp>
      <p:sp>
        <p:nvSpPr>
          <p:cNvPr id="8253" name="AutoShape 61"/>
          <p:cNvSpPr>
            <a:spLocks noChangeArrowheads="1"/>
          </p:cNvSpPr>
          <p:nvPr/>
        </p:nvSpPr>
        <p:spPr bwMode="auto">
          <a:xfrm rot="-5463220" flipH="1" flipV="1">
            <a:off x="6046137" y="4024381"/>
            <a:ext cx="168519" cy="146403"/>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54" name="Text Box 62"/>
          <p:cNvSpPr txBox="1">
            <a:spLocks noChangeArrowheads="1"/>
          </p:cNvSpPr>
          <p:nvPr/>
        </p:nvSpPr>
        <p:spPr bwMode="auto">
          <a:xfrm>
            <a:off x="6579306" y="457933"/>
            <a:ext cx="1689806" cy="1445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lvl1pPr defTabSz="809625">
              <a:tabLst>
                <a:tab pos="104775" algn="l"/>
              </a:tabLst>
              <a:defRPr sz="2400">
                <a:solidFill>
                  <a:schemeClr val="tx1"/>
                </a:solidFill>
                <a:latin typeface="Times" charset="0"/>
                <a:ea typeface="ＭＳ Ｐゴシック" charset="0"/>
              </a:defRPr>
            </a:lvl1pPr>
            <a:lvl2pPr marL="404813" defTabSz="809625">
              <a:tabLst>
                <a:tab pos="104775" algn="l"/>
              </a:tabLst>
              <a:defRPr sz="2400">
                <a:solidFill>
                  <a:schemeClr val="tx1"/>
                </a:solidFill>
                <a:latin typeface="Times" charset="0"/>
                <a:ea typeface="ＭＳ Ｐゴシック" charset="0"/>
              </a:defRPr>
            </a:lvl2pPr>
            <a:lvl3pPr marL="809625" defTabSz="809625">
              <a:tabLst>
                <a:tab pos="104775" algn="l"/>
              </a:tabLst>
              <a:defRPr sz="2400">
                <a:solidFill>
                  <a:schemeClr val="tx1"/>
                </a:solidFill>
                <a:latin typeface="Times" charset="0"/>
                <a:ea typeface="ＭＳ Ｐゴシック" charset="0"/>
              </a:defRPr>
            </a:lvl3pPr>
            <a:lvl4pPr marL="1214438" defTabSz="809625">
              <a:tabLst>
                <a:tab pos="104775" algn="l"/>
              </a:tabLst>
              <a:defRPr sz="2400">
                <a:solidFill>
                  <a:schemeClr val="tx1"/>
                </a:solidFill>
                <a:latin typeface="Times" charset="0"/>
                <a:ea typeface="ＭＳ Ｐゴシック" charset="0"/>
              </a:defRPr>
            </a:lvl4pPr>
            <a:lvl5pPr marL="1619250" defTabSz="809625">
              <a:tabLst>
                <a:tab pos="104775" algn="l"/>
              </a:tabLst>
              <a:defRPr sz="2400">
                <a:solidFill>
                  <a:schemeClr val="tx1"/>
                </a:solidFill>
                <a:latin typeface="Times" charset="0"/>
                <a:ea typeface="ＭＳ Ｐゴシック" charset="0"/>
              </a:defRPr>
            </a:lvl5pPr>
            <a:lvl6pPr marL="2076450" defTabSz="809625" eaLnBrk="0" fontAlgn="base" hangingPunct="0">
              <a:spcBef>
                <a:spcPct val="0"/>
              </a:spcBef>
              <a:spcAft>
                <a:spcPct val="0"/>
              </a:spcAft>
              <a:tabLst>
                <a:tab pos="104775" algn="l"/>
              </a:tabLst>
              <a:defRPr sz="2400">
                <a:solidFill>
                  <a:schemeClr val="tx1"/>
                </a:solidFill>
                <a:latin typeface="Times" charset="0"/>
                <a:ea typeface="ＭＳ Ｐゴシック" charset="0"/>
              </a:defRPr>
            </a:lvl6pPr>
            <a:lvl7pPr marL="2533650" defTabSz="809625" eaLnBrk="0" fontAlgn="base" hangingPunct="0">
              <a:spcBef>
                <a:spcPct val="0"/>
              </a:spcBef>
              <a:spcAft>
                <a:spcPct val="0"/>
              </a:spcAft>
              <a:tabLst>
                <a:tab pos="104775" algn="l"/>
              </a:tabLst>
              <a:defRPr sz="2400">
                <a:solidFill>
                  <a:schemeClr val="tx1"/>
                </a:solidFill>
                <a:latin typeface="Times" charset="0"/>
                <a:ea typeface="ＭＳ Ｐゴシック" charset="0"/>
              </a:defRPr>
            </a:lvl7pPr>
            <a:lvl8pPr marL="2990850" defTabSz="809625" eaLnBrk="0" fontAlgn="base" hangingPunct="0">
              <a:spcBef>
                <a:spcPct val="0"/>
              </a:spcBef>
              <a:spcAft>
                <a:spcPct val="0"/>
              </a:spcAft>
              <a:tabLst>
                <a:tab pos="104775" algn="l"/>
              </a:tabLst>
              <a:defRPr sz="2400">
                <a:solidFill>
                  <a:schemeClr val="tx1"/>
                </a:solidFill>
                <a:latin typeface="Times" charset="0"/>
                <a:ea typeface="ＭＳ Ｐゴシック" charset="0"/>
              </a:defRPr>
            </a:lvl8pPr>
            <a:lvl9pPr marL="3448050" defTabSz="809625" eaLnBrk="0" fontAlgn="base" hangingPunct="0">
              <a:spcBef>
                <a:spcPct val="0"/>
              </a:spcBef>
              <a:spcAft>
                <a:spcPct val="0"/>
              </a:spcAft>
              <a:tabLst>
                <a:tab pos="104775" algn="l"/>
              </a:tabLst>
              <a:defRPr sz="2400">
                <a:solidFill>
                  <a:schemeClr val="tx1"/>
                </a:solidFill>
                <a:latin typeface="Times" charset="0"/>
                <a:ea typeface="ＭＳ Ｐゴシック" charset="0"/>
              </a:defRPr>
            </a:lvl9pPr>
          </a:lstStyle>
          <a:p>
            <a:r>
              <a:rPr lang="en-US" sz="800" b="1"/>
              <a:t>C	</a:t>
            </a:r>
            <a:r>
              <a:rPr lang="en-US" sz="800"/>
              <a:t>Communicate targeted concepts</a:t>
            </a:r>
          </a:p>
          <a:p>
            <a:r>
              <a:rPr lang="en-US" sz="800" b="1"/>
              <a:t>O</a:t>
            </a:r>
            <a:r>
              <a:rPr lang="en-US" sz="800"/>
              <a:t>	Obtain the Overall Concept</a:t>
            </a:r>
          </a:p>
          <a:p>
            <a:r>
              <a:rPr lang="en-US" sz="800" b="1"/>
              <a:t>M</a:t>
            </a:r>
            <a:r>
              <a:rPr lang="en-US" sz="800"/>
              <a:t>	Make lists of known characteristics</a:t>
            </a:r>
          </a:p>
          <a:p>
            <a:r>
              <a:rPr lang="en-US" sz="800" b="1"/>
              <a:t>P</a:t>
            </a:r>
            <a:r>
              <a:rPr lang="en-US" sz="800"/>
              <a:t>	Pin down Like Characteristics</a:t>
            </a:r>
          </a:p>
          <a:p>
            <a:r>
              <a:rPr lang="en-US" sz="800" b="1"/>
              <a:t>A</a:t>
            </a:r>
            <a:r>
              <a:rPr lang="en-US" sz="800"/>
              <a:t>	Assemble Like Categories</a:t>
            </a:r>
          </a:p>
          <a:p>
            <a:r>
              <a:rPr lang="en-US" sz="800" b="1"/>
              <a:t>R</a:t>
            </a:r>
            <a:r>
              <a:rPr lang="en-US" sz="800"/>
              <a:t>	Record Unlike Characteristics</a:t>
            </a:r>
          </a:p>
          <a:p>
            <a:r>
              <a:rPr lang="en-US" sz="800" b="1"/>
              <a:t>I</a:t>
            </a:r>
            <a:r>
              <a:rPr lang="en-US" sz="800"/>
              <a:t>	Identify Unlike Categories</a:t>
            </a:r>
          </a:p>
          <a:p>
            <a:r>
              <a:rPr lang="en-US" sz="800" b="1"/>
              <a:t>N</a:t>
            </a:r>
            <a:r>
              <a:rPr lang="en-US" sz="800"/>
              <a:t>	Nail down a summary</a:t>
            </a:r>
          </a:p>
          <a:p>
            <a:r>
              <a:rPr lang="en-US" sz="800" b="1"/>
              <a:t>G</a:t>
            </a:r>
            <a:r>
              <a:rPr lang="en-US" sz="800"/>
              <a:t>	Go beyond the basics</a:t>
            </a:r>
          </a:p>
          <a:p>
            <a:pPr>
              <a:buFontTx/>
              <a:buChar char="•"/>
            </a:pPr>
            <a:endParaRPr lang="en-US" sz="800"/>
          </a:p>
        </p:txBody>
      </p:sp>
      <p:sp>
        <p:nvSpPr>
          <p:cNvPr id="8255" name="Text Box 63"/>
          <p:cNvSpPr txBox="1">
            <a:spLocks noChangeArrowheads="1"/>
          </p:cNvSpPr>
          <p:nvPr/>
        </p:nvSpPr>
        <p:spPr bwMode="auto">
          <a:xfrm>
            <a:off x="4093987" y="1447068"/>
            <a:ext cx="1315861" cy="34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aseline="-25000">
                <a:latin typeface="Tekton" charset="0"/>
              </a:rPr>
              <a:t>Resources</a:t>
            </a:r>
          </a:p>
        </p:txBody>
      </p:sp>
      <p:sp>
        <p:nvSpPr>
          <p:cNvPr id="8256" name="Rectangle 64"/>
          <p:cNvSpPr>
            <a:spLocks noChangeArrowheads="1"/>
          </p:cNvSpPr>
          <p:nvPr/>
        </p:nvSpPr>
        <p:spPr bwMode="auto">
          <a:xfrm>
            <a:off x="1485195" y="1961784"/>
            <a:ext cx="2564694" cy="357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algn="ctr" defTabSz="914067">
              <a:lnSpc>
                <a:spcPct val="30000"/>
              </a:lnSpc>
              <a:spcBef>
                <a:spcPct val="50000"/>
              </a:spcBef>
            </a:pPr>
            <a:r>
              <a:rPr lang="en-US" sz="2500" baseline="-25000">
                <a:latin typeface="Tekton" charset="0"/>
              </a:rPr>
              <a:t>Renewable resources</a:t>
            </a:r>
          </a:p>
          <a:p>
            <a:pPr algn="ctr" defTabSz="914067">
              <a:lnSpc>
                <a:spcPct val="30000"/>
              </a:lnSpc>
              <a:spcBef>
                <a:spcPct val="50000"/>
              </a:spcBef>
            </a:pPr>
            <a:r>
              <a:rPr lang="en-US" sz="2000" baseline="-25000">
                <a:latin typeface="Tekton" charset="0"/>
              </a:rPr>
              <a:t>(Oxygen, water, sunlight)</a:t>
            </a:r>
          </a:p>
        </p:txBody>
      </p:sp>
      <p:sp>
        <p:nvSpPr>
          <p:cNvPr id="8257" name="Rectangle 65"/>
          <p:cNvSpPr>
            <a:spLocks noChangeArrowheads="1"/>
          </p:cNvSpPr>
          <p:nvPr/>
        </p:nvSpPr>
        <p:spPr bwMode="auto">
          <a:xfrm>
            <a:off x="4880832" y="1932477"/>
            <a:ext cx="2326268" cy="357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p>
            <a:pPr algn="ctr" defTabSz="914067">
              <a:lnSpc>
                <a:spcPct val="30000"/>
              </a:lnSpc>
              <a:spcBef>
                <a:spcPct val="50000"/>
              </a:spcBef>
            </a:pPr>
            <a:r>
              <a:rPr lang="en-US" sz="2500" baseline="-25000">
                <a:latin typeface="Tekton" charset="0"/>
              </a:rPr>
              <a:t>Non-renewable resources</a:t>
            </a:r>
            <a:endParaRPr lang="en-US" sz="2000" baseline="-25000">
              <a:latin typeface="Tekton" charset="0"/>
            </a:endParaRPr>
          </a:p>
          <a:p>
            <a:pPr algn="ctr" defTabSz="914067">
              <a:lnSpc>
                <a:spcPct val="30000"/>
              </a:lnSpc>
              <a:spcBef>
                <a:spcPct val="50000"/>
              </a:spcBef>
            </a:pPr>
            <a:r>
              <a:rPr lang="en-US" sz="2000" baseline="-25000">
                <a:latin typeface="Tekton" charset="0"/>
              </a:rPr>
              <a:t>(Metals, minerals,  fossil fuels)</a:t>
            </a:r>
          </a:p>
        </p:txBody>
      </p:sp>
      <p:sp>
        <p:nvSpPr>
          <p:cNvPr id="8258" name="Rectangle 66"/>
          <p:cNvSpPr>
            <a:spLocks noChangeArrowheads="1"/>
          </p:cNvSpPr>
          <p:nvPr/>
        </p:nvSpPr>
        <p:spPr bwMode="auto">
          <a:xfrm>
            <a:off x="1199444" y="2529621"/>
            <a:ext cx="3028598" cy="68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lnSpc>
                <a:spcPct val="40000"/>
              </a:lnSpc>
              <a:spcBef>
                <a:spcPct val="50000"/>
              </a:spcBef>
            </a:pPr>
            <a:r>
              <a:rPr lang="en-US" baseline="-25000">
                <a:latin typeface="Tekton" charset="0"/>
              </a:rPr>
              <a:t>Part of natural environment</a:t>
            </a:r>
          </a:p>
          <a:p>
            <a:pPr defTabSz="914067">
              <a:lnSpc>
                <a:spcPct val="40000"/>
              </a:lnSpc>
              <a:spcBef>
                <a:spcPct val="50000"/>
              </a:spcBef>
            </a:pPr>
            <a:r>
              <a:rPr lang="en-US" baseline="-25000">
                <a:latin typeface="Tekton" charset="0"/>
              </a:rPr>
              <a:t>Used by humans</a:t>
            </a:r>
          </a:p>
          <a:p>
            <a:pPr defTabSz="914067">
              <a:lnSpc>
                <a:spcPct val="40000"/>
              </a:lnSpc>
              <a:spcBef>
                <a:spcPct val="50000"/>
              </a:spcBef>
            </a:pPr>
            <a:r>
              <a:rPr lang="en-US" baseline="-25000">
                <a:latin typeface="Tekton" charset="0"/>
              </a:rPr>
              <a:t>Replaced or recycled by nature</a:t>
            </a:r>
          </a:p>
          <a:p>
            <a:pPr defTabSz="914067">
              <a:lnSpc>
                <a:spcPct val="40000"/>
              </a:lnSpc>
              <a:spcBef>
                <a:spcPct val="50000"/>
              </a:spcBef>
            </a:pPr>
            <a:r>
              <a:rPr lang="en-US" baseline="-25000">
                <a:latin typeface="Tekton" charset="0"/>
              </a:rPr>
              <a:t>Unlimited</a:t>
            </a:r>
          </a:p>
        </p:txBody>
      </p:sp>
      <p:sp>
        <p:nvSpPr>
          <p:cNvPr id="8259" name="Rectangle 67"/>
          <p:cNvSpPr>
            <a:spLocks noChangeArrowheads="1"/>
          </p:cNvSpPr>
          <p:nvPr/>
        </p:nvSpPr>
        <p:spPr bwMode="auto">
          <a:xfrm>
            <a:off x="4579056" y="2542443"/>
            <a:ext cx="3316111" cy="849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lnSpc>
                <a:spcPct val="40000"/>
              </a:lnSpc>
              <a:spcBef>
                <a:spcPct val="50000"/>
              </a:spcBef>
            </a:pPr>
            <a:r>
              <a:rPr lang="en-US" baseline="-25000">
                <a:latin typeface="Tekton" charset="0"/>
              </a:rPr>
              <a:t>Part of natural environment</a:t>
            </a:r>
          </a:p>
          <a:p>
            <a:pPr defTabSz="914067">
              <a:lnSpc>
                <a:spcPct val="40000"/>
              </a:lnSpc>
              <a:spcBef>
                <a:spcPct val="50000"/>
              </a:spcBef>
            </a:pPr>
            <a:r>
              <a:rPr lang="en-US" baseline="-25000">
                <a:latin typeface="Tekton" charset="0"/>
              </a:rPr>
              <a:t>Used by humans</a:t>
            </a:r>
          </a:p>
          <a:p>
            <a:pPr defTabSz="914067">
              <a:lnSpc>
                <a:spcPct val="40000"/>
              </a:lnSpc>
              <a:spcBef>
                <a:spcPct val="50000"/>
              </a:spcBef>
            </a:pPr>
            <a:r>
              <a:rPr lang="en-US" baseline="-25000">
                <a:latin typeface="Tekton" charset="0"/>
              </a:rPr>
              <a:t>Not replaced or recycled by nature</a:t>
            </a:r>
          </a:p>
          <a:p>
            <a:pPr defTabSz="914067">
              <a:lnSpc>
                <a:spcPct val="40000"/>
              </a:lnSpc>
              <a:spcBef>
                <a:spcPct val="50000"/>
              </a:spcBef>
            </a:pPr>
            <a:r>
              <a:rPr lang="en-US" baseline="-25000">
                <a:latin typeface="Tekton" charset="0"/>
              </a:rPr>
              <a:t>Limited</a:t>
            </a:r>
          </a:p>
          <a:p>
            <a:pPr defTabSz="914067">
              <a:lnSpc>
                <a:spcPct val="40000"/>
              </a:lnSpc>
              <a:spcBef>
                <a:spcPct val="50000"/>
              </a:spcBef>
            </a:pPr>
            <a:endParaRPr lang="en-US" baseline="-25000">
              <a:latin typeface="Tekton" charset="0"/>
            </a:endParaRPr>
          </a:p>
        </p:txBody>
      </p:sp>
      <p:sp>
        <p:nvSpPr>
          <p:cNvPr id="8260" name="Rectangle 68"/>
          <p:cNvSpPr>
            <a:spLocks noChangeArrowheads="1"/>
          </p:cNvSpPr>
          <p:nvPr/>
        </p:nvSpPr>
        <p:spPr bwMode="auto">
          <a:xfrm>
            <a:off x="2599972" y="3940053"/>
            <a:ext cx="2887487" cy="373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lnSpc>
                <a:spcPct val="40000"/>
              </a:lnSpc>
              <a:spcBef>
                <a:spcPct val="50000"/>
              </a:spcBef>
            </a:pPr>
            <a:endParaRPr lang="en-US" baseline="-25000">
              <a:latin typeface="Tekton" charset="0"/>
            </a:endParaRPr>
          </a:p>
          <a:p>
            <a:pPr defTabSz="914067">
              <a:lnSpc>
                <a:spcPct val="55000"/>
              </a:lnSpc>
              <a:spcBef>
                <a:spcPct val="50000"/>
              </a:spcBef>
            </a:pPr>
            <a:endParaRPr lang="en-US" baseline="-25000">
              <a:latin typeface="Tekton" charset="0"/>
            </a:endParaRPr>
          </a:p>
        </p:txBody>
      </p:sp>
      <p:sp>
        <p:nvSpPr>
          <p:cNvPr id="8261" name="Rectangle 69"/>
          <p:cNvSpPr>
            <a:spLocks noChangeArrowheads="1"/>
          </p:cNvSpPr>
          <p:nvPr/>
        </p:nvSpPr>
        <p:spPr bwMode="auto">
          <a:xfrm>
            <a:off x="6339417" y="3775198"/>
            <a:ext cx="1970264" cy="789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lnSpc>
                <a:spcPct val="55000"/>
              </a:lnSpc>
              <a:spcBef>
                <a:spcPct val="50000"/>
              </a:spcBef>
            </a:pPr>
            <a:r>
              <a:rPr lang="en-US" baseline="-25000">
                <a:latin typeface="Tekton" charset="0"/>
              </a:rPr>
              <a:t>Where found</a:t>
            </a:r>
          </a:p>
          <a:p>
            <a:pPr defTabSz="914067">
              <a:lnSpc>
                <a:spcPct val="55000"/>
              </a:lnSpc>
              <a:spcBef>
                <a:spcPct val="50000"/>
              </a:spcBef>
            </a:pPr>
            <a:endParaRPr lang="en-US" baseline="-25000">
              <a:latin typeface="Tekton" charset="0"/>
            </a:endParaRPr>
          </a:p>
          <a:p>
            <a:pPr defTabSz="914067">
              <a:lnSpc>
                <a:spcPct val="55000"/>
              </a:lnSpc>
              <a:spcBef>
                <a:spcPct val="50000"/>
              </a:spcBef>
            </a:pPr>
            <a:r>
              <a:rPr lang="en-US" baseline="-25000">
                <a:latin typeface="Tekton" charset="0"/>
              </a:rPr>
              <a:t>Who uses</a:t>
            </a:r>
          </a:p>
          <a:p>
            <a:pPr defTabSz="914067">
              <a:lnSpc>
                <a:spcPct val="55000"/>
              </a:lnSpc>
              <a:spcBef>
                <a:spcPct val="50000"/>
              </a:spcBef>
            </a:pPr>
            <a:endParaRPr lang="en-US" baseline="-25000">
              <a:latin typeface="Tekton" charset="0"/>
            </a:endParaRPr>
          </a:p>
        </p:txBody>
      </p:sp>
      <p:sp>
        <p:nvSpPr>
          <p:cNvPr id="8262" name="Rectangle 70"/>
          <p:cNvSpPr>
            <a:spLocks noChangeArrowheads="1"/>
          </p:cNvSpPr>
          <p:nvPr/>
        </p:nvSpPr>
        <p:spPr bwMode="auto">
          <a:xfrm>
            <a:off x="2866321" y="4518881"/>
            <a:ext cx="3451930" cy="849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lnSpc>
                <a:spcPct val="40000"/>
              </a:lnSpc>
              <a:spcBef>
                <a:spcPct val="50000"/>
              </a:spcBef>
            </a:pPr>
            <a:endParaRPr lang="en-US" baseline="-25000">
              <a:latin typeface="Tekton" charset="0"/>
            </a:endParaRPr>
          </a:p>
          <a:p>
            <a:pPr defTabSz="914067">
              <a:lnSpc>
                <a:spcPct val="40000"/>
              </a:lnSpc>
              <a:spcBef>
                <a:spcPct val="50000"/>
              </a:spcBef>
            </a:pPr>
            <a:r>
              <a:rPr lang="en-US" baseline="-25000">
                <a:latin typeface="Tekton" charset="0"/>
              </a:rPr>
              <a:t>Unlimited		Limited</a:t>
            </a:r>
          </a:p>
          <a:p>
            <a:pPr defTabSz="914067">
              <a:lnSpc>
                <a:spcPct val="40000"/>
              </a:lnSpc>
              <a:spcBef>
                <a:spcPct val="50000"/>
              </a:spcBef>
            </a:pPr>
            <a:r>
              <a:rPr lang="en-US" baseline="-25000">
                <a:latin typeface="Tekton" charset="0"/>
              </a:rPr>
              <a:t>		</a:t>
            </a:r>
          </a:p>
          <a:p>
            <a:pPr defTabSz="914067">
              <a:lnSpc>
                <a:spcPct val="40000"/>
              </a:lnSpc>
              <a:spcBef>
                <a:spcPct val="50000"/>
              </a:spcBef>
            </a:pPr>
            <a:r>
              <a:rPr lang="en-US" baseline="-25000">
                <a:latin typeface="Tekton" charset="0"/>
              </a:rPr>
              <a:t>Replaced by nature	Not replaced by</a:t>
            </a:r>
          </a:p>
          <a:p>
            <a:pPr defTabSz="914067">
              <a:lnSpc>
                <a:spcPct val="40000"/>
              </a:lnSpc>
              <a:spcBef>
                <a:spcPct val="50000"/>
              </a:spcBef>
            </a:pPr>
            <a:r>
              <a:rPr lang="en-US" baseline="-25000">
                <a:latin typeface="Tekton" charset="0"/>
              </a:rPr>
              <a:t>		nature</a:t>
            </a:r>
          </a:p>
        </p:txBody>
      </p:sp>
      <p:sp>
        <p:nvSpPr>
          <p:cNvPr id="8263" name="Rectangle 71"/>
          <p:cNvSpPr>
            <a:spLocks noChangeArrowheads="1"/>
          </p:cNvSpPr>
          <p:nvPr/>
        </p:nvSpPr>
        <p:spPr bwMode="auto">
          <a:xfrm>
            <a:off x="1000125" y="5715000"/>
            <a:ext cx="7182556" cy="461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r>
              <a:rPr lang="en-US" baseline="-25000" dirty="0">
                <a:latin typeface="Tekton" charset="0"/>
              </a:rPr>
              <a:t>Renewable and non-renewable resources are both part of the natural environment on earth used by humans. </a:t>
            </a:r>
            <a:endParaRPr lang="en-US" baseline="-25000" dirty="0" smtClean="0">
              <a:latin typeface="Tekton" charset="0"/>
            </a:endParaRPr>
          </a:p>
          <a:p>
            <a:pPr defTabSz="914067"/>
            <a:r>
              <a:rPr lang="en-US" baseline="-25000" dirty="0" smtClean="0">
                <a:latin typeface="Tekton" charset="0"/>
              </a:rPr>
              <a:t> </a:t>
            </a:r>
            <a:r>
              <a:rPr lang="en-US" baseline="-25000" dirty="0">
                <a:latin typeface="Tekton" charset="0"/>
              </a:rPr>
              <a:t>They differ in  availability and nature</a:t>
            </a:r>
            <a:r>
              <a:rPr lang="ja-JP" altLang="en-US" baseline="-25000" dirty="0">
                <a:latin typeface="Tekton" charset="0"/>
              </a:rPr>
              <a:t>’</a:t>
            </a:r>
            <a:r>
              <a:rPr lang="en-US" baseline="-25000" dirty="0">
                <a:latin typeface="Tekton" charset="0"/>
              </a:rPr>
              <a:t>s ability to replace them.</a:t>
            </a:r>
          </a:p>
        </p:txBody>
      </p:sp>
      <p:sp>
        <p:nvSpPr>
          <p:cNvPr id="8264" name="Rectangle 72"/>
          <p:cNvSpPr>
            <a:spLocks noChangeArrowheads="1"/>
          </p:cNvSpPr>
          <p:nvPr/>
        </p:nvSpPr>
        <p:spPr bwMode="auto">
          <a:xfrm>
            <a:off x="3234973" y="3842971"/>
            <a:ext cx="1915899" cy="68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p>
            <a:pPr defTabSz="914067">
              <a:lnSpc>
                <a:spcPct val="40000"/>
              </a:lnSpc>
              <a:spcBef>
                <a:spcPct val="50000"/>
              </a:spcBef>
            </a:pPr>
            <a:r>
              <a:rPr lang="en-US" baseline="-25000">
                <a:latin typeface="Tekton" charset="0"/>
              </a:rPr>
              <a:t>Part of natural environment</a:t>
            </a:r>
          </a:p>
          <a:p>
            <a:pPr defTabSz="914067">
              <a:lnSpc>
                <a:spcPct val="40000"/>
              </a:lnSpc>
              <a:spcBef>
                <a:spcPct val="50000"/>
              </a:spcBef>
            </a:pPr>
            <a:endParaRPr lang="en-US" baseline="-25000">
              <a:latin typeface="Tekton" charset="0"/>
            </a:endParaRPr>
          </a:p>
          <a:p>
            <a:pPr defTabSz="914067">
              <a:lnSpc>
                <a:spcPct val="40000"/>
              </a:lnSpc>
              <a:spcBef>
                <a:spcPct val="50000"/>
              </a:spcBef>
            </a:pPr>
            <a:r>
              <a:rPr lang="en-US" baseline="-25000">
                <a:latin typeface="Tekton" charset="0"/>
              </a:rPr>
              <a:t>Used by humans</a:t>
            </a:r>
          </a:p>
          <a:p>
            <a:pPr defTabSz="914067">
              <a:lnSpc>
                <a:spcPct val="40000"/>
              </a:lnSpc>
              <a:spcBef>
                <a:spcPct val="50000"/>
              </a:spcBef>
            </a:pPr>
            <a:endParaRPr lang="en-US" baseline="-25000">
              <a:latin typeface="Tekton" charset="0"/>
            </a:endParaRPr>
          </a:p>
        </p:txBody>
      </p:sp>
      <p:sp>
        <p:nvSpPr>
          <p:cNvPr id="8265" name="Rectangle 73"/>
          <p:cNvSpPr>
            <a:spLocks noChangeArrowheads="1"/>
          </p:cNvSpPr>
          <p:nvPr/>
        </p:nvSpPr>
        <p:spPr bwMode="auto">
          <a:xfrm>
            <a:off x="6381750" y="4802798"/>
            <a:ext cx="1005393" cy="470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5" tIns="45718" rIns="91435" bIns="45718">
            <a:spAutoFit/>
          </a:bodyPr>
          <a:lstStyle/>
          <a:p>
            <a:pPr defTabSz="914067">
              <a:lnSpc>
                <a:spcPct val="40000"/>
              </a:lnSpc>
            </a:pPr>
            <a:r>
              <a:rPr lang="en-US" baseline="-25000">
                <a:latin typeface="Tekton" charset="0"/>
              </a:rPr>
              <a:t>Availability</a:t>
            </a:r>
          </a:p>
          <a:p>
            <a:pPr defTabSz="914067">
              <a:lnSpc>
                <a:spcPct val="40000"/>
              </a:lnSpc>
            </a:pPr>
            <a:endParaRPr lang="en-US" baseline="-25000">
              <a:latin typeface="Tekton" charset="0"/>
            </a:endParaRPr>
          </a:p>
          <a:p>
            <a:pPr defTabSz="914067">
              <a:lnSpc>
                <a:spcPct val="40000"/>
              </a:lnSpc>
            </a:pPr>
            <a:endParaRPr lang="en-US" baseline="-25000">
              <a:latin typeface="Tekton" charset="0"/>
            </a:endParaRPr>
          </a:p>
          <a:p>
            <a:pPr defTabSz="914067">
              <a:lnSpc>
                <a:spcPct val="70000"/>
              </a:lnSpc>
            </a:pPr>
            <a:r>
              <a:rPr lang="en-US" baseline="-25000">
                <a:latin typeface="Tekton" charset="0"/>
              </a:rPr>
              <a:t>Replacement</a:t>
            </a:r>
          </a:p>
        </p:txBody>
      </p:sp>
      <p:sp>
        <p:nvSpPr>
          <p:cNvPr id="8266" name="Rectangle 74"/>
          <p:cNvSpPr>
            <a:spLocks noChangeArrowheads="1"/>
          </p:cNvSpPr>
          <p:nvPr/>
        </p:nvSpPr>
        <p:spPr bwMode="auto">
          <a:xfrm>
            <a:off x="1199445" y="3663461"/>
            <a:ext cx="1337028" cy="12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r>
              <a:rPr lang="en-US" baseline="-25000">
                <a:latin typeface="Tekton" charset="0"/>
              </a:rPr>
              <a:t>Evaluate  the success of recycling efforts on two non-renewable resources</a:t>
            </a:r>
          </a:p>
        </p:txBody>
      </p:sp>
      <p:sp>
        <p:nvSpPr>
          <p:cNvPr id="8267" name="Oval 75"/>
          <p:cNvSpPr>
            <a:spLocks noChangeArrowheads="1"/>
          </p:cNvSpPr>
          <p:nvPr/>
        </p:nvSpPr>
        <p:spPr bwMode="auto">
          <a:xfrm>
            <a:off x="2183694" y="485410"/>
            <a:ext cx="2003778" cy="685067"/>
          </a:xfrm>
          <a:prstGeom prst="ellipse">
            <a:avLst/>
          </a:prstGeom>
          <a:solidFill>
            <a:srgbClr val="DFDFDF"/>
          </a:solidFill>
          <a:ln w="50800">
            <a:solidFill>
              <a:schemeClr val="accent1"/>
            </a:solidFill>
            <a:round/>
            <a:headEnd/>
            <a:tailEnd/>
          </a:ln>
        </p:spPr>
        <p:txBody>
          <a:bodyPr wrap="none" lIns="103236" tIns="51618" rIns="103236" bIns="51618" anchor="ctr"/>
          <a:lstStyle/>
          <a:p>
            <a:endParaRPr lang="en-US"/>
          </a:p>
        </p:txBody>
      </p:sp>
      <p:sp>
        <p:nvSpPr>
          <p:cNvPr id="8268" name="Text Box 76"/>
          <p:cNvSpPr txBox="1">
            <a:spLocks noChangeArrowheads="1"/>
          </p:cNvSpPr>
          <p:nvPr/>
        </p:nvSpPr>
        <p:spPr bwMode="auto">
          <a:xfrm>
            <a:off x="1982612" y="496400"/>
            <a:ext cx="2418292" cy="597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r>
              <a:rPr lang="en-US" sz="1600" dirty="0" smtClean="0">
                <a:cs typeface="ＭＳ Ｐゴシック" charset="0"/>
              </a:rPr>
              <a:t>Inference </a:t>
            </a:r>
            <a:r>
              <a:rPr lang="en-US" sz="1600" dirty="0">
                <a:cs typeface="ＭＳ Ｐゴシック" charset="0"/>
              </a:rPr>
              <a:t>&amp;</a:t>
            </a:r>
          </a:p>
          <a:p>
            <a:pPr algn="ctr"/>
            <a:r>
              <a:rPr lang="en-US" sz="1600" dirty="0">
                <a:cs typeface="ＭＳ Ｐゴシック" charset="0"/>
              </a:rPr>
              <a:t>Generalization</a:t>
            </a:r>
          </a:p>
        </p:txBody>
      </p:sp>
      <p:sp>
        <p:nvSpPr>
          <p:cNvPr id="8273" name="Rectangle 81"/>
          <p:cNvSpPr>
            <a:spLocks noChangeArrowheads="1"/>
          </p:cNvSpPr>
          <p:nvPr/>
        </p:nvSpPr>
        <p:spPr bwMode="auto">
          <a:xfrm>
            <a:off x="6131278" y="3606679"/>
            <a:ext cx="1755070" cy="2025894"/>
          </a:xfrm>
          <a:prstGeom prst="rect">
            <a:avLst/>
          </a:prstGeom>
          <a:noFill/>
          <a:ln w="76200" cmpd="tri">
            <a:solidFill>
              <a:schemeClr val="accent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8275" name="Rectangle 83"/>
          <p:cNvSpPr>
            <a:spLocks noChangeArrowheads="1"/>
          </p:cNvSpPr>
          <p:nvPr/>
        </p:nvSpPr>
        <p:spPr bwMode="auto">
          <a:xfrm>
            <a:off x="1153584" y="3612173"/>
            <a:ext cx="1589264" cy="1925150"/>
          </a:xfrm>
          <a:prstGeom prst="rect">
            <a:avLst/>
          </a:prstGeom>
          <a:noFill/>
          <a:ln w="76200" cmpd="tri">
            <a:solidFill>
              <a:schemeClr val="accent1"/>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8278" name="Rectangle 86"/>
          <p:cNvSpPr>
            <a:spLocks noChangeArrowheads="1"/>
          </p:cNvSpPr>
          <p:nvPr/>
        </p:nvSpPr>
        <p:spPr bwMode="auto">
          <a:xfrm>
            <a:off x="1143000" y="1958121"/>
            <a:ext cx="6323542" cy="1588110"/>
          </a:xfrm>
          <a:prstGeom prst="rect">
            <a:avLst/>
          </a:prstGeom>
          <a:noFill/>
          <a:ln w="76200" cmpd="tri">
            <a:solidFill>
              <a:srgbClr val="B70202"/>
            </a:solidFill>
            <a:miter lim="800000"/>
            <a:headEnd/>
            <a:tailEnd/>
          </a:ln>
          <a:extLst>
            <a:ext uri="{909E8E84-426E-40dd-AFC4-6F175D3DCCD1}">
              <a14:hiddenFill xmlns:a14="http://schemas.microsoft.com/office/drawing/2010/main">
                <a:solidFill>
                  <a:schemeClr val="bg1"/>
                </a:solidFill>
              </a14:hiddenFill>
            </a:ext>
          </a:extLst>
        </p:spPr>
        <p:txBody>
          <a:bodyPr wrap="none" lIns="103236" tIns="51618" rIns="103236" bIns="51618" anchor="ctr"/>
          <a:lstStyle/>
          <a:p>
            <a:endParaRPr lang="en-US"/>
          </a:p>
        </p:txBody>
      </p:sp>
      <p:sp>
        <p:nvSpPr>
          <p:cNvPr id="8281" name="Freeform 89"/>
          <p:cNvSpPr>
            <a:spLocks/>
          </p:cNvSpPr>
          <p:nvPr/>
        </p:nvSpPr>
        <p:spPr bwMode="auto">
          <a:xfrm flipH="1">
            <a:off x="515056" y="1463553"/>
            <a:ext cx="762000" cy="1778610"/>
          </a:xfrm>
          <a:custGeom>
            <a:avLst/>
            <a:gdLst>
              <a:gd name="T0" fmla="*/ 148 w 318"/>
              <a:gd name="T1" fmla="*/ 0 h 1606"/>
              <a:gd name="T2" fmla="*/ 318 w 318"/>
              <a:gd name="T3" fmla="*/ 0 h 1606"/>
              <a:gd name="T4" fmla="*/ 318 w 318"/>
              <a:gd name="T5" fmla="*/ 1606 h 1606"/>
              <a:gd name="T6" fmla="*/ 0 w 318"/>
              <a:gd name="T7" fmla="*/ 1606 h 1606"/>
            </a:gdLst>
            <a:ahLst/>
            <a:cxnLst>
              <a:cxn ang="0">
                <a:pos x="T0" y="T1"/>
              </a:cxn>
              <a:cxn ang="0">
                <a:pos x="T2" y="T3"/>
              </a:cxn>
              <a:cxn ang="0">
                <a:pos x="T4" y="T5"/>
              </a:cxn>
              <a:cxn ang="0">
                <a:pos x="T6" y="T7"/>
              </a:cxn>
            </a:cxnLst>
            <a:rect l="0" t="0" r="r" b="b"/>
            <a:pathLst>
              <a:path w="318" h="1606">
                <a:moveTo>
                  <a:pt x="148" y="0"/>
                </a:moveTo>
                <a:lnTo>
                  <a:pt x="318" y="0"/>
                </a:lnTo>
                <a:lnTo>
                  <a:pt x="318" y="1606"/>
                </a:lnTo>
                <a:lnTo>
                  <a:pt x="0" y="1606"/>
                </a:lnTo>
              </a:path>
            </a:pathLst>
          </a:custGeom>
          <a:noFill/>
          <a:ln w="38100">
            <a:solidFill>
              <a:srgbClr val="B70202"/>
            </a:solidFill>
            <a:round/>
            <a:headEnd type="none" w="med" len="me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77" name="Oval 85"/>
          <p:cNvSpPr>
            <a:spLocks noChangeArrowheads="1"/>
          </p:cNvSpPr>
          <p:nvPr/>
        </p:nvSpPr>
        <p:spPr bwMode="auto">
          <a:xfrm>
            <a:off x="821972" y="1095375"/>
            <a:ext cx="1862667" cy="644769"/>
          </a:xfrm>
          <a:prstGeom prst="ellipse">
            <a:avLst/>
          </a:prstGeom>
          <a:solidFill>
            <a:srgbClr val="DFDFDF"/>
          </a:solidFill>
          <a:ln w="50800">
            <a:solidFill>
              <a:srgbClr val="B70202"/>
            </a:solidFill>
            <a:round/>
            <a:headEnd/>
            <a:tailEnd/>
          </a:ln>
        </p:spPr>
        <p:txBody>
          <a:bodyPr wrap="none" lIns="103236" tIns="51618" rIns="103236" bIns="51618" anchor="ctr"/>
          <a:lstStyle/>
          <a:p>
            <a:endParaRPr lang="en-US"/>
          </a:p>
        </p:txBody>
      </p:sp>
      <p:sp>
        <p:nvSpPr>
          <p:cNvPr id="8276" name="Text Box 84"/>
          <p:cNvSpPr txBox="1">
            <a:spLocks noChangeArrowheads="1"/>
          </p:cNvSpPr>
          <p:nvPr/>
        </p:nvSpPr>
        <p:spPr bwMode="auto">
          <a:xfrm>
            <a:off x="1001889" y="1192458"/>
            <a:ext cx="1594556" cy="350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r>
              <a:rPr lang="en-US" sz="1600" dirty="0" smtClean="0">
                <a:cs typeface="ＭＳ Ｐゴシック" charset="0"/>
              </a:rPr>
              <a:t>Comparison</a:t>
            </a:r>
            <a:endParaRPr lang="en-US" sz="1600" dirty="0">
              <a:cs typeface="ＭＳ Ｐゴシック" charset="0"/>
            </a:endParaRPr>
          </a:p>
        </p:txBody>
      </p:sp>
      <p:sp>
        <p:nvSpPr>
          <p:cNvPr id="8284" name="Freeform 92"/>
          <p:cNvSpPr>
            <a:spLocks/>
          </p:cNvSpPr>
          <p:nvPr/>
        </p:nvSpPr>
        <p:spPr bwMode="auto">
          <a:xfrm>
            <a:off x="5538612" y="364515"/>
            <a:ext cx="2839861" cy="4020648"/>
          </a:xfrm>
          <a:custGeom>
            <a:avLst/>
            <a:gdLst>
              <a:gd name="T0" fmla="*/ 0 w 1401"/>
              <a:gd name="T1" fmla="*/ 0 h 2240"/>
              <a:gd name="T2" fmla="*/ 1401 w 1401"/>
              <a:gd name="T3" fmla="*/ 0 h 2240"/>
              <a:gd name="T4" fmla="*/ 1401 w 1401"/>
              <a:gd name="T5" fmla="*/ 2240 h 2240"/>
              <a:gd name="T6" fmla="*/ 1015 w 1401"/>
              <a:gd name="T7" fmla="*/ 2240 h 2240"/>
            </a:gdLst>
            <a:ahLst/>
            <a:cxnLst>
              <a:cxn ang="0">
                <a:pos x="T0" y="T1"/>
              </a:cxn>
              <a:cxn ang="0">
                <a:pos x="T2" y="T3"/>
              </a:cxn>
              <a:cxn ang="0">
                <a:pos x="T4" y="T5"/>
              </a:cxn>
              <a:cxn ang="0">
                <a:pos x="T6" y="T7"/>
              </a:cxn>
            </a:cxnLst>
            <a:rect l="0" t="0" r="r" b="b"/>
            <a:pathLst>
              <a:path w="1401" h="2240">
                <a:moveTo>
                  <a:pt x="0" y="0"/>
                </a:moveTo>
                <a:lnTo>
                  <a:pt x="1401" y="0"/>
                </a:lnTo>
                <a:lnTo>
                  <a:pt x="1401" y="2240"/>
                </a:lnTo>
                <a:lnTo>
                  <a:pt x="1015" y="2240"/>
                </a:lnTo>
              </a:path>
            </a:pathLst>
          </a:custGeom>
          <a:noFill/>
          <a:ln w="38100">
            <a:solidFill>
              <a:schemeClr val="accent2"/>
            </a:solidFill>
            <a:round/>
            <a:headEnd/>
            <a:tailEnd type="stealth"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8269" name="Oval 77"/>
          <p:cNvSpPr>
            <a:spLocks noChangeArrowheads="1"/>
          </p:cNvSpPr>
          <p:nvPr/>
        </p:nvSpPr>
        <p:spPr bwMode="auto">
          <a:xfrm>
            <a:off x="4162778" y="0"/>
            <a:ext cx="1862667" cy="644769"/>
          </a:xfrm>
          <a:prstGeom prst="ellipse">
            <a:avLst/>
          </a:prstGeom>
          <a:solidFill>
            <a:srgbClr val="DFDFDF"/>
          </a:solidFill>
          <a:ln w="50800">
            <a:solidFill>
              <a:schemeClr val="accent2"/>
            </a:solidFill>
            <a:round/>
            <a:headEnd/>
            <a:tailEnd/>
          </a:ln>
        </p:spPr>
        <p:txBody>
          <a:bodyPr wrap="none" lIns="103236" tIns="51618" rIns="103236" bIns="51618" anchor="ctr"/>
          <a:lstStyle/>
          <a:p>
            <a:pPr algn="ctr"/>
            <a:endParaRPr lang="en-US">
              <a:solidFill>
                <a:schemeClr val="accent2"/>
              </a:solidFill>
            </a:endParaRPr>
          </a:p>
        </p:txBody>
      </p:sp>
      <p:sp>
        <p:nvSpPr>
          <p:cNvPr id="8270" name="Text Box 78"/>
          <p:cNvSpPr txBox="1">
            <a:spLocks noChangeArrowheads="1"/>
          </p:cNvSpPr>
          <p:nvPr/>
        </p:nvSpPr>
        <p:spPr bwMode="auto">
          <a:xfrm>
            <a:off x="4265084" y="1"/>
            <a:ext cx="1599848" cy="596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103236" tIns="51618" rIns="103236" bIns="51618">
            <a:spAutoFit/>
          </a:bodyPr>
          <a:lstStyle/>
          <a:p>
            <a:pPr algn="ctr"/>
            <a:r>
              <a:rPr lang="en-US" sz="1600" dirty="0" smtClean="0">
                <a:cs typeface="ＭＳ Ｐゴシック" charset="0"/>
              </a:rPr>
              <a:t> Integration &amp; Synthesis  </a:t>
            </a:r>
            <a:endParaRPr lang="en-US" sz="1600" dirty="0">
              <a:cs typeface="ＭＳ Ｐゴシック" charset="0"/>
            </a:endParaRPr>
          </a:p>
        </p:txBody>
      </p:sp>
      <p:sp>
        <p:nvSpPr>
          <p:cNvPr id="89" name="Oval 77"/>
          <p:cNvSpPr>
            <a:spLocks noChangeArrowheads="1"/>
          </p:cNvSpPr>
          <p:nvPr/>
        </p:nvSpPr>
        <p:spPr bwMode="auto">
          <a:xfrm>
            <a:off x="5937250" y="4987804"/>
            <a:ext cx="1862667" cy="644769"/>
          </a:xfrm>
          <a:prstGeom prst="ellipse">
            <a:avLst/>
          </a:prstGeom>
          <a:solidFill>
            <a:srgbClr val="DFDFDF"/>
          </a:solidFill>
          <a:ln w="50800">
            <a:solidFill>
              <a:schemeClr val="accent2"/>
            </a:solidFill>
            <a:round/>
            <a:headEnd/>
            <a:tailEnd/>
          </a:ln>
        </p:spPr>
        <p:txBody>
          <a:bodyPr wrap="none" lIns="103236" tIns="51618" rIns="103236" bIns="51618" anchor="ctr"/>
          <a:lstStyle/>
          <a:p>
            <a:pPr algn="ctr"/>
            <a:r>
              <a:rPr lang="en-US" dirty="0" smtClean="0">
                <a:cs typeface="ＭＳ Ｐゴシック" charset="0"/>
              </a:rPr>
              <a:t>Draw Conclusion</a:t>
            </a:r>
            <a:endParaRPr lang="en-US" dirty="0">
              <a:cs typeface="ＭＳ Ｐゴシック" charset="0"/>
            </a:endParaRP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646324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801" y="2060816"/>
            <a:ext cx="8177323" cy="5047536"/>
          </a:xfrm>
          <a:prstGeom prst="rect">
            <a:avLst/>
          </a:prstGeom>
        </p:spPr>
        <p:txBody>
          <a:bodyPr wrap="square">
            <a:spAutoFit/>
          </a:bodyPr>
          <a:lstStyle/>
          <a:p>
            <a:pPr lvl="0"/>
            <a:r>
              <a:rPr lang="en-US" dirty="0"/>
              <a:t>Key Ideas and Details:</a:t>
            </a:r>
          </a:p>
          <a:p>
            <a:pPr lvl="0"/>
            <a:r>
              <a:rPr lang="en-US" dirty="0"/>
              <a:t>	Determine  information, </a:t>
            </a:r>
            <a:r>
              <a:rPr lang="en-US" sz="2400" b="1" dirty="0"/>
              <a:t>make inferences</a:t>
            </a:r>
            <a:r>
              <a:rPr lang="en-US" dirty="0"/>
              <a:t>, cite </a:t>
            </a:r>
            <a:r>
              <a:rPr lang="en-US" sz="2200" b="1" dirty="0"/>
              <a:t>evidence</a:t>
            </a:r>
            <a:r>
              <a:rPr lang="en-US" dirty="0"/>
              <a:t>, draw </a:t>
            </a:r>
            <a:r>
              <a:rPr lang="en-US" sz="2200" b="1" dirty="0"/>
              <a:t>conclusions</a:t>
            </a:r>
          </a:p>
          <a:p>
            <a:pPr lvl="0"/>
            <a:r>
              <a:rPr lang="en-US" dirty="0"/>
              <a:t>	Determine central ideas or themes , their development and summarize</a:t>
            </a:r>
          </a:p>
          <a:p>
            <a:pPr lvl="0"/>
            <a:r>
              <a:rPr lang="en-US" dirty="0"/>
              <a:t>	</a:t>
            </a:r>
            <a:r>
              <a:rPr lang="en-US" sz="2400" b="1" dirty="0"/>
              <a:t>Analyze development of people, events and ideas</a:t>
            </a:r>
            <a:r>
              <a:rPr lang="en-US" dirty="0"/>
              <a:t>.</a:t>
            </a:r>
          </a:p>
          <a:p>
            <a:pPr lvl="0"/>
            <a:r>
              <a:rPr lang="en-US" dirty="0" smtClean="0"/>
              <a:t>Craft </a:t>
            </a:r>
            <a:r>
              <a:rPr lang="en-US" dirty="0"/>
              <a:t>and Structure</a:t>
            </a:r>
          </a:p>
          <a:p>
            <a:pPr lvl="0"/>
            <a:r>
              <a:rPr lang="en-US" dirty="0"/>
              <a:t>	Interpret words and phrases</a:t>
            </a:r>
          </a:p>
          <a:p>
            <a:pPr lvl="0"/>
            <a:r>
              <a:rPr lang="en-US" dirty="0"/>
              <a:t>	</a:t>
            </a:r>
            <a:r>
              <a:rPr lang="en-US" sz="2400" b="1" dirty="0"/>
              <a:t>Analyze structure of text to get the big picture</a:t>
            </a:r>
          </a:p>
          <a:p>
            <a:pPr lvl="0"/>
            <a:r>
              <a:rPr lang="en-US" dirty="0"/>
              <a:t>	Assess point of view or purpose</a:t>
            </a:r>
          </a:p>
          <a:p>
            <a:pPr lvl="0"/>
            <a:r>
              <a:rPr lang="en-US" dirty="0" smtClean="0"/>
              <a:t>Integrate </a:t>
            </a:r>
            <a:r>
              <a:rPr lang="en-US" dirty="0"/>
              <a:t>knowledge and Ideas</a:t>
            </a:r>
          </a:p>
          <a:p>
            <a:pPr lvl="0"/>
            <a:r>
              <a:rPr lang="en-US" dirty="0"/>
              <a:t>	Integrate and evaluate content in different formats</a:t>
            </a:r>
          </a:p>
          <a:p>
            <a:pPr lvl="0"/>
            <a:r>
              <a:rPr lang="en-US" dirty="0"/>
              <a:t>	</a:t>
            </a:r>
            <a:r>
              <a:rPr lang="en-US" sz="2400" b="1" dirty="0"/>
              <a:t>Identify and evaluate arguments, claims,  reasoning and evidence</a:t>
            </a:r>
          </a:p>
          <a:p>
            <a:pPr lvl="0"/>
            <a:r>
              <a:rPr lang="en-US" dirty="0"/>
              <a:t>	Compare approaches to different themes or topics</a:t>
            </a:r>
          </a:p>
          <a:p>
            <a:pPr lvl="0"/>
            <a:r>
              <a:rPr lang="en-US" dirty="0" smtClean="0"/>
              <a:t>Range </a:t>
            </a:r>
            <a:endParaRPr lang="en-US" dirty="0"/>
          </a:p>
          <a:p>
            <a:pPr lvl="0"/>
            <a:endParaRPr lang="en-US" dirty="0"/>
          </a:p>
        </p:txBody>
      </p:sp>
      <p:sp>
        <p:nvSpPr>
          <p:cNvPr id="5" name="Title 4"/>
          <p:cNvSpPr>
            <a:spLocks noGrp="1"/>
          </p:cNvSpPr>
          <p:nvPr>
            <p:ph type="ctrTitle"/>
          </p:nvPr>
        </p:nvSpPr>
        <p:spPr>
          <a:xfrm>
            <a:off x="1236020" y="818457"/>
            <a:ext cx="7382104" cy="1179382"/>
          </a:xfrm>
        </p:spPr>
        <p:txBody>
          <a:bodyPr>
            <a:normAutofit fontScale="90000"/>
          </a:bodyPr>
          <a:lstStyle/>
          <a:p>
            <a:r>
              <a:rPr lang="en-US" dirty="0" smtClean="0"/>
              <a:t>Integrated Higher Order Thinking Type: Causal Reasoning</a:t>
            </a:r>
            <a:endParaRPr lang="en-US"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31528038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3027678" y="1629183"/>
            <a:ext cx="3090822" cy="3857217"/>
          </a:xfrm>
          <a:prstGeom prst="hexagon">
            <a:avLst>
              <a:gd name="adj" fmla="val 9546"/>
              <a:gd name="vf" fmla="val 115470"/>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37049" y="122442"/>
            <a:ext cx="8862736" cy="45686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 Box 36"/>
          <p:cNvSpPr txBox="1"/>
          <p:nvPr/>
        </p:nvSpPr>
        <p:spPr>
          <a:xfrm>
            <a:off x="132678" y="660591"/>
            <a:ext cx="4395034" cy="885156"/>
          </a:xfrm>
          <a:prstGeom prst="rect">
            <a:avLst/>
          </a:prstGeom>
          <a:solidFill>
            <a:schemeClr val="accent6">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latin typeface="Times New Roman"/>
                <a:ea typeface="ＭＳ 明朝"/>
              </a:rPr>
              <a:t>       </a:t>
            </a:r>
            <a:r>
              <a:rPr lang="en-US" sz="1100" dirty="0" smtClean="0">
                <a:effectLst/>
                <a:latin typeface="Times New Roman"/>
                <a:ea typeface="ＭＳ 明朝"/>
              </a:rPr>
              <a:t>Restated question</a:t>
            </a:r>
            <a:r>
              <a:rPr lang="en-US" sz="1100" dirty="0">
                <a:effectLst/>
                <a:latin typeface="Times New Roman"/>
                <a:ea typeface="ＭＳ 明朝"/>
              </a:rPr>
              <a:t>:</a:t>
            </a:r>
          </a:p>
        </p:txBody>
      </p:sp>
      <p:sp>
        <p:nvSpPr>
          <p:cNvPr id="104" name="Pentagon 103"/>
          <p:cNvSpPr/>
          <p:nvPr/>
        </p:nvSpPr>
        <p:spPr>
          <a:xfrm>
            <a:off x="6160994" y="1629912"/>
            <a:ext cx="2835271" cy="3856488"/>
          </a:xfrm>
          <a:prstGeom prst="homePlate">
            <a:avLst>
              <a:gd name="adj" fmla="val 0"/>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entagon 17"/>
          <p:cNvSpPr/>
          <p:nvPr/>
        </p:nvSpPr>
        <p:spPr>
          <a:xfrm>
            <a:off x="123972" y="1636861"/>
            <a:ext cx="2864521" cy="3841861"/>
          </a:xfrm>
          <a:prstGeom prst="homePlate">
            <a:avLst>
              <a:gd name="adj" fmla="val 8769"/>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Box 51"/>
          <p:cNvSpPr txBox="1"/>
          <p:nvPr/>
        </p:nvSpPr>
        <p:spPr>
          <a:xfrm>
            <a:off x="93124" y="5571632"/>
            <a:ext cx="8877709" cy="713216"/>
          </a:xfrm>
          <a:prstGeom prst="rect">
            <a:avLst/>
          </a:prstGeom>
          <a:solidFill>
            <a:schemeClr val="accent6">
              <a:lumMod val="20000"/>
              <a:lumOff val="80000"/>
            </a:schemeClr>
          </a:solidFill>
          <a:ln>
            <a:solidFill>
              <a:srgbClr val="FFFFFF"/>
            </a:solidFill>
          </a:ln>
          <a:effectLst>
            <a:outerShdw blurRad="50800" dist="38100" dir="2700000" algn="tl" rotWithShape="0">
              <a:srgbClr val="000000">
                <a:alpha val="43000"/>
              </a:srgbClr>
            </a:outerShdw>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0">
              <a:lnSpc>
                <a:spcPct val="90000"/>
              </a:lnSpc>
              <a:spcBef>
                <a:spcPts val="0"/>
              </a:spcBef>
              <a:spcAft>
                <a:spcPts val="0"/>
              </a:spcAft>
            </a:pPr>
            <a:r>
              <a:rPr lang="en-US" sz="1100" dirty="0">
                <a:latin typeface="Times New Roman"/>
                <a:ea typeface="ＭＳ 明朝"/>
              </a:rPr>
              <a:t> </a:t>
            </a:r>
            <a:r>
              <a:rPr lang="en-US" sz="1100" dirty="0" smtClean="0">
                <a:latin typeface="Times New Roman"/>
                <a:ea typeface="ＭＳ 明朝"/>
              </a:rPr>
              <a:t>       </a:t>
            </a:r>
            <a:r>
              <a:rPr lang="en-US" sz="1100" dirty="0" smtClean="0">
                <a:effectLst/>
                <a:latin typeface="Times New Roman"/>
                <a:ea typeface="ＭＳ 明朝"/>
              </a:rPr>
              <a:t>Answer:</a:t>
            </a:r>
            <a:endParaRPr lang="en-US" sz="1100" dirty="0">
              <a:effectLst/>
              <a:latin typeface="Times New Roman"/>
              <a:ea typeface="ＭＳ 明朝"/>
            </a:endParaRPr>
          </a:p>
        </p:txBody>
      </p:sp>
      <p:sp>
        <p:nvSpPr>
          <p:cNvPr id="31" name="Text Box 44"/>
          <p:cNvSpPr txBox="1"/>
          <p:nvPr/>
        </p:nvSpPr>
        <p:spPr>
          <a:xfrm>
            <a:off x="386558" y="1679757"/>
            <a:ext cx="1587086" cy="290764"/>
          </a:xfrm>
          <a:prstGeom prst="rect">
            <a:avLst/>
          </a:prstGeom>
          <a:noFill/>
          <a:ln w="9525" cmpd="sng">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latin typeface="Times New Roman"/>
                <a:ea typeface="ＭＳ 明朝"/>
              </a:rPr>
              <a:t>Causes &amp; </a:t>
            </a:r>
            <a:r>
              <a:rPr lang="en-US" sz="1100" dirty="0">
                <a:latin typeface="Times New Roman"/>
                <a:ea typeface="ＭＳ 明朝"/>
              </a:rPr>
              <a:t>C</a:t>
            </a:r>
            <a:r>
              <a:rPr lang="en-US" sz="1100" dirty="0" smtClean="0">
                <a:effectLst/>
                <a:latin typeface="Times New Roman"/>
                <a:ea typeface="ＭＳ 明朝"/>
              </a:rPr>
              <a:t>onnections</a:t>
            </a:r>
            <a:r>
              <a:rPr lang="en-US" sz="1100" dirty="0">
                <a:effectLst/>
                <a:latin typeface="Times New Roman"/>
                <a:ea typeface="ＭＳ 明朝"/>
              </a:rPr>
              <a:t>:</a:t>
            </a:r>
            <a:endParaRPr lang="en-US" sz="1200" dirty="0">
              <a:effectLst/>
              <a:latin typeface="Times New Roman"/>
              <a:ea typeface="ＭＳ 明朝"/>
            </a:endParaRPr>
          </a:p>
        </p:txBody>
      </p:sp>
      <p:grpSp>
        <p:nvGrpSpPr>
          <p:cNvPr id="10" name="Group 9"/>
          <p:cNvGrpSpPr/>
          <p:nvPr/>
        </p:nvGrpSpPr>
        <p:grpSpPr>
          <a:xfrm>
            <a:off x="122761" y="231649"/>
            <a:ext cx="8893108" cy="356144"/>
            <a:chOff x="57150" y="0"/>
            <a:chExt cx="8244511" cy="330207"/>
          </a:xfrm>
        </p:grpSpPr>
        <p:sp>
          <p:nvSpPr>
            <p:cNvPr id="37" name="Text Box 29"/>
            <p:cNvSpPr txBox="1"/>
            <p:nvPr/>
          </p:nvSpPr>
          <p:spPr>
            <a:xfrm>
              <a:off x="57150" y="0"/>
              <a:ext cx="8229600" cy="271145"/>
            </a:xfrm>
            <a:prstGeom prst="rect">
              <a:avLst/>
            </a:prstGeom>
            <a:noFill/>
            <a:ln>
              <a:noFill/>
            </a:ln>
            <a:effectLst/>
            <a:extLst>
              <a:ext uri="{FAA26D3D-D897-4be2-8F04-BA451C77F1D7}">
                <ma14:placeholderFlag xmlns:ma14="http://schemas.microsoft.com/office/mac/drawingml/2011/main"/>
              </a:ex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75000"/>
                </a:lnSpc>
                <a:spcBef>
                  <a:spcPts val="0"/>
                </a:spcBef>
                <a:spcAft>
                  <a:spcPts val="0"/>
                </a:spcAft>
              </a:pPr>
              <a:r>
                <a:rPr lang="en-US" sz="1400" b="1" dirty="0" smtClean="0">
                  <a:effectLst/>
                  <a:latin typeface="Times New Roman"/>
                  <a:ea typeface="ＭＳ 明朝"/>
                </a:rPr>
                <a:t>Cause-and-Effect Guide</a:t>
              </a:r>
              <a:endParaRPr lang="en-US" sz="1400" dirty="0">
                <a:effectLst/>
                <a:latin typeface="Times New Roman"/>
                <a:ea typeface="ＭＳ 明朝"/>
              </a:endParaRPr>
            </a:p>
          </p:txBody>
        </p:sp>
        <p:sp>
          <p:nvSpPr>
            <p:cNvPr id="38" name="Text Box 34"/>
            <p:cNvSpPr txBox="1"/>
            <p:nvPr/>
          </p:nvSpPr>
          <p:spPr>
            <a:xfrm>
              <a:off x="70396" y="515"/>
              <a:ext cx="8231265" cy="329692"/>
            </a:xfrm>
            <a:prstGeom prst="rect">
              <a:avLst/>
            </a:prstGeom>
            <a:noFill/>
            <a:ln>
              <a:noFill/>
            </a:ln>
            <a:effectLst/>
            <a:extLst>
              <a:ext uri="{FAA26D3D-D897-4be2-8F04-BA451C77F1D7}">
                <ma14:placeholderFlag xmlns:ma14="http://schemas.microsoft.com/office/mac/drawingml/2011/main"/>
              </a:ex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000" dirty="0">
                  <a:effectLst/>
                  <a:latin typeface="Times New Roman"/>
                  <a:ea typeface="ＭＳ 明朝"/>
                </a:rPr>
                <a:t>Name:___________________  Date:</a:t>
              </a:r>
              <a:r>
                <a:rPr lang="en-US" sz="1000" dirty="0" smtClean="0">
                  <a:effectLst/>
                  <a:latin typeface="Times New Roman"/>
                  <a:ea typeface="ＭＳ 明朝"/>
                </a:rPr>
                <a:t>___________________  					          Unit: ___________________Topic</a:t>
              </a:r>
              <a:r>
                <a:rPr lang="en-US" sz="1000" dirty="0">
                  <a:effectLst/>
                  <a:latin typeface="Times New Roman"/>
                  <a:ea typeface="ＭＳ 明朝"/>
                </a:rPr>
                <a:t>:</a:t>
              </a:r>
              <a:r>
                <a:rPr lang="en-US" sz="1000" dirty="0" smtClean="0">
                  <a:effectLst/>
                  <a:latin typeface="Times New Roman"/>
                  <a:ea typeface="ＭＳ 明朝"/>
                </a:rPr>
                <a:t>________________________</a:t>
              </a:r>
              <a:endParaRPr lang="en-US" sz="1000" dirty="0">
                <a:effectLst/>
                <a:latin typeface="Times New Roman"/>
                <a:ea typeface="ＭＳ 明朝"/>
              </a:endParaRPr>
            </a:p>
          </p:txBody>
        </p:sp>
      </p:grpSp>
      <p:sp>
        <p:nvSpPr>
          <p:cNvPr id="33" name="Text Box 39"/>
          <p:cNvSpPr txBox="1"/>
          <p:nvPr/>
        </p:nvSpPr>
        <p:spPr>
          <a:xfrm>
            <a:off x="4674212" y="660592"/>
            <a:ext cx="4322053" cy="885156"/>
          </a:xfrm>
          <a:prstGeom prst="rect">
            <a:avLst/>
          </a:prstGeom>
          <a:solidFill>
            <a:schemeClr val="accent3">
              <a:lumMod val="20000"/>
              <a:lumOff val="80000"/>
            </a:schemeClr>
          </a:solidFill>
          <a:ln>
            <a:noFill/>
          </a:ln>
          <a:effectLst>
            <a:outerShdw blurRad="38100" dist="25400" dir="5400000" algn="tl" rotWithShape="0">
              <a:srgbClr val="000000">
                <a:alpha val="35000"/>
              </a:srgbClr>
            </a:outerShdw>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effectLst/>
                <a:latin typeface="Times New Roman"/>
                <a:ea typeface="ＭＳ 明朝"/>
              </a:rPr>
              <a:t>       Key Terms:</a:t>
            </a:r>
            <a:endParaRPr lang="en-US" sz="1100" dirty="0">
              <a:effectLst/>
              <a:latin typeface="Times New Roman"/>
              <a:ea typeface="ＭＳ 明朝"/>
            </a:endParaRPr>
          </a:p>
        </p:txBody>
      </p:sp>
      <p:sp>
        <p:nvSpPr>
          <p:cNvPr id="15" name="Text Box 50"/>
          <p:cNvSpPr txBox="1"/>
          <p:nvPr/>
        </p:nvSpPr>
        <p:spPr>
          <a:xfrm>
            <a:off x="70662" y="6461118"/>
            <a:ext cx="1265890" cy="290742"/>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dirty="0">
                <a:effectLst/>
                <a:latin typeface="Times New Roman"/>
                <a:ea typeface="ＭＳ 明朝"/>
              </a:rPr>
              <a:t>© </a:t>
            </a:r>
            <a:r>
              <a:rPr lang="en-US" sz="900" dirty="0" smtClean="0">
                <a:effectLst/>
                <a:latin typeface="Times New Roman"/>
                <a:ea typeface="ＭＳ 明朝"/>
              </a:rPr>
              <a:t>2013 </a:t>
            </a:r>
            <a:r>
              <a:rPr lang="en-US" sz="900" dirty="0">
                <a:effectLst/>
                <a:latin typeface="Times New Roman"/>
                <a:ea typeface="ＭＳ 明朝"/>
              </a:rPr>
              <a:t>Janis </a:t>
            </a:r>
            <a:r>
              <a:rPr lang="en-US" sz="900" dirty="0" err="1">
                <a:effectLst/>
                <a:latin typeface="Times New Roman"/>
                <a:ea typeface="ＭＳ 明朝"/>
              </a:rPr>
              <a:t>Bulgren</a:t>
            </a:r>
            <a:endParaRPr lang="en-US" sz="900" dirty="0">
              <a:effectLst/>
              <a:latin typeface="Times New Roman"/>
              <a:ea typeface="ＭＳ 明朝"/>
            </a:endParaRPr>
          </a:p>
        </p:txBody>
      </p:sp>
      <p:sp>
        <p:nvSpPr>
          <p:cNvPr id="21" name="Text Box 71"/>
          <p:cNvSpPr txBox="1"/>
          <p:nvPr/>
        </p:nvSpPr>
        <p:spPr>
          <a:xfrm>
            <a:off x="3555933" y="1674920"/>
            <a:ext cx="2182268" cy="300439"/>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latin typeface="Times New Roman"/>
                <a:ea typeface="ＭＳ 明朝"/>
              </a:rPr>
              <a:t>Event &amp; Background Information</a:t>
            </a:r>
            <a:r>
              <a:rPr lang="en-US" sz="1100" dirty="0" smtClean="0">
                <a:effectLst/>
                <a:latin typeface="Times New Roman"/>
                <a:ea typeface="ＭＳ 明朝"/>
              </a:rPr>
              <a:t>:</a:t>
            </a:r>
            <a:endParaRPr lang="en-US" sz="1200" dirty="0">
              <a:effectLst/>
              <a:latin typeface="Times New Roman"/>
              <a:ea typeface="ＭＳ 明朝"/>
            </a:endParaRPr>
          </a:p>
        </p:txBody>
      </p:sp>
      <p:sp>
        <p:nvSpPr>
          <p:cNvPr id="39" name="Text Box 71"/>
          <p:cNvSpPr txBox="1"/>
          <p:nvPr/>
        </p:nvSpPr>
        <p:spPr>
          <a:xfrm>
            <a:off x="6455521" y="1674920"/>
            <a:ext cx="2182268" cy="300439"/>
          </a:xfrm>
          <a:prstGeom prst="rect">
            <a:avLst/>
          </a:prstGeom>
          <a:no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dirty="0" smtClean="0">
                <a:latin typeface="Times New Roman"/>
                <a:ea typeface="ＭＳ 明朝"/>
              </a:rPr>
              <a:t>Effects &amp; Connections</a:t>
            </a:r>
            <a:r>
              <a:rPr lang="en-US" sz="1100" dirty="0" smtClean="0">
                <a:effectLst/>
                <a:latin typeface="Times New Roman"/>
                <a:ea typeface="ＭＳ 明朝"/>
              </a:rPr>
              <a:t>:</a:t>
            </a:r>
            <a:endParaRPr lang="en-US" sz="1200" dirty="0">
              <a:effectLst/>
              <a:latin typeface="Times New Roman"/>
              <a:ea typeface="ＭＳ 明朝"/>
            </a:endParaRPr>
          </a:p>
        </p:txBody>
      </p:sp>
      <p:sp>
        <p:nvSpPr>
          <p:cNvPr id="48" name="TextBox 47"/>
          <p:cNvSpPr txBox="1"/>
          <p:nvPr/>
        </p:nvSpPr>
        <p:spPr>
          <a:xfrm>
            <a:off x="184843" y="2414609"/>
            <a:ext cx="2063848" cy="738664"/>
          </a:xfrm>
          <a:prstGeom prst="rect">
            <a:avLst/>
          </a:prstGeom>
          <a:noFill/>
        </p:spPr>
        <p:txBody>
          <a:bodyPr wrap="square" rtlCol="0">
            <a:spAutoFit/>
          </a:bodyPr>
          <a:lstStyle/>
          <a:p>
            <a:r>
              <a:rPr lang="en-US" sz="1400" dirty="0" smtClean="0">
                <a:cs typeface="Times"/>
              </a:rPr>
              <a:t>People need land for growing crops and raising cattle.</a:t>
            </a:r>
          </a:p>
        </p:txBody>
      </p:sp>
      <p:sp>
        <p:nvSpPr>
          <p:cNvPr id="49" name="TextBox 48"/>
          <p:cNvSpPr txBox="1"/>
          <p:nvPr/>
        </p:nvSpPr>
        <p:spPr>
          <a:xfrm>
            <a:off x="6855835" y="1975359"/>
            <a:ext cx="2063848" cy="3323987"/>
          </a:xfrm>
          <a:prstGeom prst="rect">
            <a:avLst/>
          </a:prstGeom>
          <a:noFill/>
        </p:spPr>
        <p:txBody>
          <a:bodyPr wrap="square" rtlCol="0">
            <a:spAutoFit/>
          </a:bodyPr>
          <a:lstStyle/>
          <a:p>
            <a:r>
              <a:rPr lang="en-US" sz="1400" dirty="0" smtClean="0">
                <a:cs typeface="Times"/>
              </a:rPr>
              <a:t>Plowing and grazing cause soil erosion</a:t>
            </a:r>
          </a:p>
          <a:p>
            <a:endParaRPr lang="en-US" sz="1400" dirty="0">
              <a:cs typeface="Times"/>
            </a:endParaRPr>
          </a:p>
          <a:p>
            <a:r>
              <a:rPr lang="en-US" sz="1400" dirty="0" smtClean="0">
                <a:cs typeface="Times"/>
              </a:rPr>
              <a:t>Land quickly loses all nutrients; plants and grass won’t grow</a:t>
            </a:r>
          </a:p>
          <a:p>
            <a:endParaRPr lang="en-US" sz="1400" dirty="0">
              <a:cs typeface="Times"/>
            </a:endParaRPr>
          </a:p>
          <a:p>
            <a:r>
              <a:rPr lang="en-US" sz="1400" dirty="0" smtClean="0">
                <a:cs typeface="Times"/>
              </a:rPr>
              <a:t>Land is abandoned, and new land has to be slashed and burned for growing more crops and grazing cattle</a:t>
            </a:r>
          </a:p>
          <a:p>
            <a:endParaRPr lang="en-US" sz="1400" dirty="0">
              <a:cs typeface="Times"/>
            </a:endParaRPr>
          </a:p>
          <a:p>
            <a:r>
              <a:rPr lang="en-US" sz="1400" dirty="0" smtClean="0">
                <a:cs typeface="Times"/>
              </a:rPr>
              <a:t>Unique habitat for plants and animals is lost</a:t>
            </a:r>
            <a:endParaRPr lang="en-US" sz="1400" dirty="0">
              <a:cs typeface="Times"/>
            </a:endParaRPr>
          </a:p>
        </p:txBody>
      </p:sp>
      <p:sp>
        <p:nvSpPr>
          <p:cNvPr id="50" name="TextBox 49"/>
          <p:cNvSpPr txBox="1"/>
          <p:nvPr/>
        </p:nvSpPr>
        <p:spPr>
          <a:xfrm>
            <a:off x="383314" y="867827"/>
            <a:ext cx="4144398" cy="461665"/>
          </a:xfrm>
          <a:prstGeom prst="rect">
            <a:avLst/>
          </a:prstGeom>
          <a:noFill/>
        </p:spPr>
        <p:txBody>
          <a:bodyPr wrap="square" rtlCol="0">
            <a:spAutoFit/>
          </a:bodyPr>
          <a:lstStyle/>
          <a:p>
            <a:r>
              <a:rPr lang="en-US" sz="1200" dirty="0" smtClean="0">
                <a:cs typeface="Times"/>
              </a:rPr>
              <a:t>What causes farmers in South America to </a:t>
            </a:r>
            <a:r>
              <a:rPr lang="en-US" sz="1200" u="sng" dirty="0" smtClean="0">
                <a:cs typeface="Times"/>
              </a:rPr>
              <a:t>slash and burn the tropical rain forest</a:t>
            </a:r>
            <a:r>
              <a:rPr lang="en-US" sz="1200" dirty="0" smtClean="0">
                <a:cs typeface="Times"/>
              </a:rPr>
              <a:t>, and what is the effect of that practice?</a:t>
            </a:r>
            <a:endParaRPr lang="en-US" sz="1200" dirty="0">
              <a:cs typeface="Times"/>
            </a:endParaRPr>
          </a:p>
        </p:txBody>
      </p:sp>
      <p:sp>
        <p:nvSpPr>
          <p:cNvPr id="51" name="TextBox 50"/>
          <p:cNvSpPr txBox="1"/>
          <p:nvPr/>
        </p:nvSpPr>
        <p:spPr>
          <a:xfrm>
            <a:off x="4921967" y="867826"/>
            <a:ext cx="3920995" cy="461665"/>
          </a:xfrm>
          <a:prstGeom prst="rect">
            <a:avLst/>
          </a:prstGeom>
          <a:noFill/>
        </p:spPr>
        <p:txBody>
          <a:bodyPr wrap="square" rtlCol="0">
            <a:normAutofit/>
          </a:bodyPr>
          <a:lstStyle/>
          <a:p>
            <a:r>
              <a:rPr lang="en-US" sz="1200" i="1" dirty="0" smtClean="0">
                <a:cs typeface="Times"/>
              </a:rPr>
              <a:t>Tropical rain forest: </a:t>
            </a:r>
            <a:r>
              <a:rPr lang="en-US" sz="1200" dirty="0" smtClean="0">
                <a:cs typeface="Times"/>
              </a:rPr>
              <a:t>dense forest, usually in hot, rainy area</a:t>
            </a:r>
          </a:p>
          <a:p>
            <a:r>
              <a:rPr lang="en-US" sz="1200" i="1" dirty="0" smtClean="0">
                <a:cs typeface="Times"/>
              </a:rPr>
              <a:t>Habitat</a:t>
            </a:r>
            <a:r>
              <a:rPr lang="en-US" sz="1200" dirty="0" smtClean="0">
                <a:cs typeface="Times"/>
              </a:rPr>
              <a:t>: natural home</a:t>
            </a:r>
            <a:endParaRPr lang="en-US" sz="1200" i="1" dirty="0">
              <a:cs typeface="Times"/>
            </a:endParaRPr>
          </a:p>
        </p:txBody>
      </p:sp>
      <p:sp>
        <p:nvSpPr>
          <p:cNvPr id="52" name="TextBox 51"/>
          <p:cNvSpPr txBox="1"/>
          <p:nvPr/>
        </p:nvSpPr>
        <p:spPr>
          <a:xfrm>
            <a:off x="376987" y="5721939"/>
            <a:ext cx="8593846" cy="461665"/>
          </a:xfrm>
          <a:prstGeom prst="rect">
            <a:avLst/>
          </a:prstGeom>
          <a:noFill/>
        </p:spPr>
        <p:txBody>
          <a:bodyPr wrap="square" rtlCol="0">
            <a:spAutoFit/>
          </a:bodyPr>
          <a:lstStyle/>
          <a:p>
            <a:r>
              <a:rPr lang="en-US" sz="1200" dirty="0" smtClean="0">
                <a:cs typeface="Times"/>
              </a:rPr>
              <a:t>Farmers in South America slash and burn the tropical rain forest to obtain land for farming and cattle grazing. The land quickly becomes unusable, creating the need for slashing and burning more land. The practice destroys the habitat of many plants and animals.</a:t>
            </a:r>
            <a:endParaRPr lang="en-US" sz="1200" dirty="0">
              <a:cs typeface="Times"/>
            </a:endParaRPr>
          </a:p>
        </p:txBody>
      </p:sp>
      <p:sp>
        <p:nvSpPr>
          <p:cNvPr id="53" name="TextBox 52"/>
          <p:cNvSpPr txBox="1"/>
          <p:nvPr/>
        </p:nvSpPr>
        <p:spPr>
          <a:xfrm>
            <a:off x="1487910" y="6344463"/>
            <a:ext cx="7527959" cy="430887"/>
          </a:xfrm>
          <a:prstGeom prst="rect">
            <a:avLst/>
          </a:prstGeom>
          <a:solidFill>
            <a:schemeClr val="accent4">
              <a:lumMod val="20000"/>
              <a:lumOff val="80000"/>
            </a:schemeClr>
          </a:solidFill>
          <a:ln>
            <a:noFill/>
          </a:ln>
        </p:spPr>
        <p:txBody>
          <a:bodyPr wrap="square" rtlCol="0">
            <a:spAutoFit/>
          </a:bodyPr>
          <a:lstStyle/>
          <a:p>
            <a:r>
              <a:rPr lang="en-US" sz="1200" dirty="0" smtClean="0">
                <a:latin typeface="Times"/>
                <a:cs typeface="Times"/>
              </a:rPr>
              <a:t>TOOL BOX: </a:t>
            </a:r>
            <a:r>
              <a:rPr lang="en-US" sz="900" dirty="0" smtClean="0">
                <a:latin typeface="Times"/>
                <a:cs typeface="Times"/>
              </a:rPr>
              <a:t>Take one of these shapes and drag to use</a:t>
            </a:r>
            <a:r>
              <a:rPr lang="en-US" sz="900" dirty="0">
                <a:latin typeface="Times"/>
                <a:cs typeface="Times"/>
              </a:rPr>
              <a:t> </a:t>
            </a:r>
            <a:r>
              <a:rPr lang="en-US" sz="900" dirty="0" smtClean="0">
                <a:latin typeface="Times"/>
                <a:cs typeface="Times"/>
              </a:rPr>
              <a:t>in your organizer.</a:t>
            </a:r>
          </a:p>
          <a:p>
            <a:r>
              <a:rPr lang="en-US" sz="900" dirty="0" smtClean="0">
                <a:latin typeface="Times"/>
                <a:cs typeface="Times"/>
              </a:rPr>
              <a:t>You can drag, resize and place these shapes however you’d like.</a:t>
            </a:r>
            <a:endParaRPr lang="en-US" sz="900" dirty="0">
              <a:latin typeface="Times"/>
              <a:cs typeface="Times"/>
            </a:endParaRPr>
          </a:p>
        </p:txBody>
      </p:sp>
      <p:cxnSp>
        <p:nvCxnSpPr>
          <p:cNvPr id="55" name="Straight Arrow Connector 54"/>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a:off x="7062634"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a:off x="7062634" y="6553624"/>
            <a:ext cx="671490"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7062634" y="6553624"/>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a:off x="7062634" y="6554251"/>
            <a:ext cx="68203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a:off x="8051758" y="4447719"/>
            <a:ext cx="0" cy="300163"/>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8051758" y="3295828"/>
            <a:ext cx="0" cy="22967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a:off x="8051758" y="2449207"/>
            <a:ext cx="0" cy="28493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248691" y="2809969"/>
            <a:ext cx="671490"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Left Brace 73"/>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Left Brace 74"/>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Left Brace 75"/>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Left Brace 76"/>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Left Brace 77"/>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Left Brace 78"/>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Left Brace 79"/>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Left Brace 80"/>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Left Brace 81"/>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Left Brace 82"/>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Left Brace 83"/>
          <p:cNvSpPr/>
          <p:nvPr/>
        </p:nvSpPr>
        <p:spPr>
          <a:xfrm flipH="1">
            <a:off x="6702152" y="6402903"/>
            <a:ext cx="150958" cy="288656"/>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Left Brace 84"/>
          <p:cNvSpPr/>
          <p:nvPr/>
        </p:nvSpPr>
        <p:spPr>
          <a:xfrm flipH="1">
            <a:off x="5814653" y="2645441"/>
            <a:ext cx="221673" cy="1808315"/>
          </a:xfrm>
          <a:prstGeom prst="leftBrac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Rectangle 3"/>
          <p:cNvSpPr/>
          <p:nvPr/>
        </p:nvSpPr>
        <p:spPr>
          <a:xfrm>
            <a:off x="86663" y="1564150"/>
            <a:ext cx="415498" cy="646331"/>
          </a:xfrm>
          <a:prstGeom prst="rect">
            <a:avLst/>
          </a:prstGeom>
        </p:spPr>
        <p:txBody>
          <a:bodyPr wrap="none">
            <a:spAutoFit/>
          </a:bodyPr>
          <a:lstStyle/>
          <a:p>
            <a:r>
              <a:rPr lang="en-US" sz="3600" b="1" dirty="0">
                <a:solidFill>
                  <a:srgbClr val="31859C"/>
                </a:solidFill>
                <a:latin typeface="Times New Roman"/>
                <a:ea typeface="ＭＳ 明朝"/>
              </a:rPr>
              <a:t>4</a:t>
            </a:r>
            <a:endParaRPr lang="en-US" sz="3600" b="1" dirty="0">
              <a:solidFill>
                <a:srgbClr val="31859C"/>
              </a:solidFill>
            </a:endParaRPr>
          </a:p>
        </p:txBody>
      </p:sp>
      <p:sp>
        <p:nvSpPr>
          <p:cNvPr id="105" name="Rectangle 104"/>
          <p:cNvSpPr/>
          <p:nvPr/>
        </p:nvSpPr>
        <p:spPr>
          <a:xfrm>
            <a:off x="6173717" y="1564150"/>
            <a:ext cx="415498" cy="646331"/>
          </a:xfrm>
          <a:prstGeom prst="rect">
            <a:avLst/>
          </a:prstGeom>
        </p:spPr>
        <p:txBody>
          <a:bodyPr wrap="none">
            <a:spAutoFit/>
          </a:bodyPr>
          <a:lstStyle/>
          <a:p>
            <a:r>
              <a:rPr lang="en-US" sz="3600" b="1" dirty="0" smtClean="0">
                <a:solidFill>
                  <a:srgbClr val="31859C"/>
                </a:solidFill>
                <a:latin typeface="Times New Roman"/>
                <a:ea typeface="ＭＳ 明朝"/>
              </a:rPr>
              <a:t>5</a:t>
            </a:r>
            <a:endParaRPr lang="en-US" sz="3600" b="1" dirty="0">
              <a:solidFill>
                <a:srgbClr val="31859C"/>
              </a:solidFill>
            </a:endParaRPr>
          </a:p>
        </p:txBody>
      </p:sp>
      <p:sp>
        <p:nvSpPr>
          <p:cNvPr id="106" name="Rectangle 105"/>
          <p:cNvSpPr/>
          <p:nvPr/>
        </p:nvSpPr>
        <p:spPr>
          <a:xfrm>
            <a:off x="3275490" y="1564150"/>
            <a:ext cx="415498" cy="646331"/>
          </a:xfrm>
          <a:prstGeom prst="rect">
            <a:avLst/>
          </a:prstGeom>
        </p:spPr>
        <p:txBody>
          <a:bodyPr wrap="none">
            <a:spAutoFit/>
          </a:bodyPr>
          <a:lstStyle/>
          <a:p>
            <a:r>
              <a:rPr lang="en-US" sz="3600" b="1" dirty="0" smtClean="0">
                <a:solidFill>
                  <a:schemeClr val="accent5">
                    <a:lumMod val="75000"/>
                  </a:schemeClr>
                </a:solidFill>
                <a:latin typeface="Times New Roman"/>
                <a:ea typeface="ＭＳ 明朝"/>
              </a:rPr>
              <a:t>3</a:t>
            </a:r>
            <a:endParaRPr lang="en-US" sz="3600" b="1" dirty="0">
              <a:solidFill>
                <a:schemeClr val="accent5">
                  <a:lumMod val="75000"/>
                </a:schemeClr>
              </a:solidFill>
            </a:endParaRPr>
          </a:p>
        </p:txBody>
      </p:sp>
      <p:sp>
        <p:nvSpPr>
          <p:cNvPr id="107" name="Rectangle 106"/>
          <p:cNvSpPr/>
          <p:nvPr/>
        </p:nvSpPr>
        <p:spPr>
          <a:xfrm>
            <a:off x="102537" y="544347"/>
            <a:ext cx="415498" cy="646331"/>
          </a:xfrm>
          <a:prstGeom prst="rect">
            <a:avLst/>
          </a:prstGeom>
        </p:spPr>
        <p:txBody>
          <a:bodyPr wrap="none">
            <a:spAutoFit/>
          </a:bodyPr>
          <a:lstStyle/>
          <a:p>
            <a:r>
              <a:rPr lang="en-US" sz="3600" b="1" dirty="0" smtClean="0">
                <a:solidFill>
                  <a:srgbClr val="E46C0A"/>
                </a:solidFill>
                <a:latin typeface="Times New Roman"/>
                <a:ea typeface="ＭＳ 明朝"/>
              </a:rPr>
              <a:t>1</a:t>
            </a:r>
            <a:endParaRPr lang="en-US" sz="3600" b="1" dirty="0">
              <a:solidFill>
                <a:srgbClr val="E46C0A"/>
              </a:solidFill>
            </a:endParaRPr>
          </a:p>
        </p:txBody>
      </p:sp>
      <p:sp>
        <p:nvSpPr>
          <p:cNvPr id="108" name="Rectangle 107"/>
          <p:cNvSpPr/>
          <p:nvPr/>
        </p:nvSpPr>
        <p:spPr>
          <a:xfrm>
            <a:off x="4638854" y="544347"/>
            <a:ext cx="415498" cy="646331"/>
          </a:xfrm>
          <a:prstGeom prst="rect">
            <a:avLst/>
          </a:prstGeom>
        </p:spPr>
        <p:txBody>
          <a:bodyPr wrap="none">
            <a:spAutoFit/>
          </a:bodyPr>
          <a:lstStyle/>
          <a:p>
            <a:r>
              <a:rPr lang="en-US" sz="3600" b="1" dirty="0" smtClean="0">
                <a:solidFill>
                  <a:schemeClr val="accent3">
                    <a:lumMod val="75000"/>
                  </a:schemeClr>
                </a:solidFill>
                <a:latin typeface="Times New Roman"/>
                <a:ea typeface="ＭＳ 明朝"/>
              </a:rPr>
              <a:t>2</a:t>
            </a:r>
            <a:endParaRPr lang="en-US" sz="3600" b="1" dirty="0">
              <a:solidFill>
                <a:schemeClr val="accent3">
                  <a:lumMod val="75000"/>
                </a:schemeClr>
              </a:solidFill>
            </a:endParaRPr>
          </a:p>
        </p:txBody>
      </p:sp>
      <p:sp>
        <p:nvSpPr>
          <p:cNvPr id="112" name="Rectangle 111"/>
          <p:cNvSpPr/>
          <p:nvPr/>
        </p:nvSpPr>
        <p:spPr>
          <a:xfrm>
            <a:off x="110158" y="5466300"/>
            <a:ext cx="415498" cy="646331"/>
          </a:xfrm>
          <a:prstGeom prst="rect">
            <a:avLst/>
          </a:prstGeom>
        </p:spPr>
        <p:txBody>
          <a:bodyPr wrap="none">
            <a:spAutoFit/>
          </a:bodyPr>
          <a:lstStyle/>
          <a:p>
            <a:r>
              <a:rPr lang="en-US" sz="3600" b="1" dirty="0" smtClean="0">
                <a:solidFill>
                  <a:srgbClr val="E46C0A"/>
                </a:solidFill>
                <a:latin typeface="Times New Roman"/>
                <a:ea typeface="ＭＳ 明朝"/>
              </a:rPr>
              <a:t>6</a:t>
            </a:r>
            <a:endParaRPr lang="en-US" sz="3600" b="1" dirty="0">
              <a:solidFill>
                <a:srgbClr val="E46C0A"/>
              </a:solidFill>
            </a:endParaRPr>
          </a:p>
        </p:txBody>
      </p:sp>
      <p:sp>
        <p:nvSpPr>
          <p:cNvPr id="102" name="TextBox 101"/>
          <p:cNvSpPr txBox="1"/>
          <p:nvPr/>
        </p:nvSpPr>
        <p:spPr>
          <a:xfrm>
            <a:off x="7956765"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08" name="TextBox 307"/>
          <p:cNvSpPr txBox="1"/>
          <p:nvPr/>
        </p:nvSpPr>
        <p:spPr>
          <a:xfrm>
            <a:off x="7956765"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09" name="TextBox 308"/>
          <p:cNvSpPr txBox="1"/>
          <p:nvPr/>
        </p:nvSpPr>
        <p:spPr>
          <a:xfrm>
            <a:off x="7956765"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0" name="TextBox 309"/>
          <p:cNvSpPr txBox="1"/>
          <p:nvPr/>
        </p:nvSpPr>
        <p:spPr>
          <a:xfrm>
            <a:off x="7956765"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1" name="TextBox 310"/>
          <p:cNvSpPr txBox="1"/>
          <p:nvPr/>
        </p:nvSpPr>
        <p:spPr>
          <a:xfrm>
            <a:off x="7956765"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2" name="TextBox 311"/>
          <p:cNvSpPr txBox="1"/>
          <p:nvPr/>
        </p:nvSpPr>
        <p:spPr>
          <a:xfrm>
            <a:off x="7956765"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3" name="TextBox 312"/>
          <p:cNvSpPr txBox="1"/>
          <p:nvPr/>
        </p:nvSpPr>
        <p:spPr>
          <a:xfrm>
            <a:off x="7956765" y="6442196"/>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sp>
        <p:nvSpPr>
          <p:cNvPr id="314" name="TextBox 313"/>
          <p:cNvSpPr txBox="1"/>
          <p:nvPr/>
        </p:nvSpPr>
        <p:spPr>
          <a:xfrm>
            <a:off x="7956765" y="6446707"/>
            <a:ext cx="960193" cy="253916"/>
          </a:xfrm>
          <a:prstGeom prst="rect">
            <a:avLst/>
          </a:prstGeom>
          <a:noFill/>
          <a:ln>
            <a:solidFill>
              <a:schemeClr val="tx1">
                <a:lumMod val="65000"/>
                <a:lumOff val="35000"/>
              </a:schemeClr>
            </a:solidFill>
          </a:ln>
        </p:spPr>
        <p:txBody>
          <a:bodyPr wrap="square" rtlCol="0">
            <a:spAutoFit/>
          </a:bodyPr>
          <a:lstStyle/>
          <a:p>
            <a:r>
              <a:rPr lang="en-US" sz="1050" dirty="0" smtClean="0">
                <a:latin typeface="Times"/>
                <a:cs typeface="Times"/>
              </a:rPr>
              <a:t>Verb label box</a:t>
            </a:r>
            <a:endParaRPr lang="en-US" sz="1050" dirty="0">
              <a:latin typeface="Times"/>
              <a:cs typeface="Times"/>
            </a:endParaRPr>
          </a:p>
        </p:txBody>
      </p:sp>
      <p:cxnSp>
        <p:nvCxnSpPr>
          <p:cNvPr id="318" name="Straight Connector 317"/>
          <p:cNvCxnSpPr/>
          <p:nvPr/>
        </p:nvCxnSpPr>
        <p:spPr>
          <a:xfrm>
            <a:off x="222704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9" name="Straight Connector 318"/>
          <p:cNvCxnSpPr/>
          <p:nvPr/>
        </p:nvCxnSpPr>
        <p:spPr>
          <a:xfrm>
            <a:off x="6766009" y="2081027"/>
            <a:ext cx="0" cy="3320712"/>
          </a:xfrm>
          <a:prstGeom prst="line">
            <a:avLst/>
          </a:prstGeom>
          <a:ln w="12700" cmpd="sng">
            <a:solidFill>
              <a:schemeClr val="tx1">
                <a:lumMod val="65000"/>
                <a:lumOff val="3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3275490" y="2081027"/>
            <a:ext cx="2625777" cy="523220"/>
          </a:xfrm>
          <a:prstGeom prst="rect">
            <a:avLst/>
          </a:prstGeom>
          <a:solidFill>
            <a:schemeClr val="accent5">
              <a:lumMod val="60000"/>
              <a:lumOff val="40000"/>
            </a:schemeClr>
          </a:solidFill>
        </p:spPr>
        <p:txBody>
          <a:bodyPr wrap="square" rtlCol="0">
            <a:spAutoFit/>
          </a:bodyPr>
          <a:lstStyle/>
          <a:p>
            <a:pPr algn="ctr"/>
            <a:r>
              <a:rPr lang="en-US" sz="1400" b="1" dirty="0" smtClean="0">
                <a:cs typeface="Times"/>
              </a:rPr>
              <a:t>Slashing and burning </a:t>
            </a:r>
          </a:p>
          <a:p>
            <a:pPr algn="ctr"/>
            <a:r>
              <a:rPr lang="en-US" sz="1400" b="1" dirty="0" smtClean="0">
                <a:cs typeface="Times"/>
              </a:rPr>
              <a:t>the tropical rain forest</a:t>
            </a:r>
            <a:endParaRPr lang="en-US" sz="1400" b="1" dirty="0">
              <a:cs typeface="Times"/>
            </a:endParaRPr>
          </a:p>
        </p:txBody>
      </p:sp>
      <p:sp>
        <p:nvSpPr>
          <p:cNvPr id="73" name="TextBox 72"/>
          <p:cNvSpPr txBox="1"/>
          <p:nvPr/>
        </p:nvSpPr>
        <p:spPr>
          <a:xfrm>
            <a:off x="3189240" y="2555305"/>
            <a:ext cx="2712027" cy="2148399"/>
          </a:xfrm>
          <a:prstGeom prst="rect">
            <a:avLst/>
          </a:prstGeom>
          <a:solidFill>
            <a:schemeClr val="accent5">
              <a:lumMod val="60000"/>
              <a:lumOff val="40000"/>
            </a:schemeClr>
          </a:solidFill>
        </p:spPr>
        <p:txBody>
          <a:bodyPr wrap="square" bIns="0" rtlCol="0">
            <a:normAutofit/>
          </a:bodyPr>
          <a:lstStyle/>
          <a:p>
            <a:pPr marL="182880"/>
            <a:r>
              <a:rPr lang="en-US" sz="1400" dirty="0" smtClean="0">
                <a:cs typeface="Times"/>
              </a:rPr>
              <a:t>Forest trees are cut down   (slashed)</a:t>
            </a:r>
          </a:p>
          <a:p>
            <a:pPr marL="182880"/>
            <a:endParaRPr lang="en-US" sz="1400" dirty="0">
              <a:cs typeface="Times"/>
            </a:endParaRPr>
          </a:p>
          <a:p>
            <a:pPr marL="182880"/>
            <a:r>
              <a:rPr lang="en-US" sz="1400" dirty="0" smtClean="0">
                <a:cs typeface="Times"/>
              </a:rPr>
              <a:t>Remaining forest foliage is burned</a:t>
            </a:r>
          </a:p>
          <a:p>
            <a:pPr marL="182880"/>
            <a:endParaRPr lang="en-US" sz="1400" dirty="0">
              <a:cs typeface="Times"/>
            </a:endParaRPr>
          </a:p>
          <a:p>
            <a:pPr marL="182880"/>
            <a:r>
              <a:rPr lang="en-US" sz="1400" dirty="0" smtClean="0">
                <a:cs typeface="Times"/>
              </a:rPr>
              <a:t>Ashes provide short-term nutrients for growing crops and grazing cattle</a:t>
            </a:r>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a:p>
            <a:endParaRPr lang="en-US" sz="1400" dirty="0" smtClean="0"/>
          </a:p>
          <a:p>
            <a:endParaRPr lang="en-US" sz="1400" dirty="0"/>
          </a:p>
        </p:txBody>
      </p:sp>
      <p:sp>
        <p:nvSpPr>
          <p:cNvPr id="3" name="TextBox 2"/>
          <p:cNvSpPr txBox="1"/>
          <p:nvPr/>
        </p:nvSpPr>
        <p:spPr>
          <a:xfrm>
            <a:off x="2164915" y="2563748"/>
            <a:ext cx="800629" cy="246221"/>
          </a:xfrm>
          <a:prstGeom prst="rect">
            <a:avLst/>
          </a:prstGeom>
          <a:noFill/>
        </p:spPr>
        <p:txBody>
          <a:bodyPr wrap="square" rtlCol="0">
            <a:spAutoFit/>
          </a:bodyPr>
          <a:lstStyle/>
          <a:p>
            <a:r>
              <a:rPr lang="en-US" sz="1000" dirty="0" smtClean="0"/>
              <a:t>Leading to</a:t>
            </a:r>
            <a:endParaRPr lang="en-US" sz="1000" dirty="0"/>
          </a:p>
        </p:txBody>
      </p:sp>
      <p:sp>
        <p:nvSpPr>
          <p:cNvPr id="86" name="TextBox 85"/>
          <p:cNvSpPr txBox="1"/>
          <p:nvPr/>
        </p:nvSpPr>
        <p:spPr>
          <a:xfrm>
            <a:off x="6036326" y="3395757"/>
            <a:ext cx="800629" cy="246221"/>
          </a:xfrm>
          <a:prstGeom prst="rect">
            <a:avLst/>
          </a:prstGeom>
          <a:noFill/>
        </p:spPr>
        <p:txBody>
          <a:bodyPr wrap="square" rtlCol="0">
            <a:spAutoFit/>
          </a:bodyPr>
          <a:lstStyle/>
          <a:p>
            <a:r>
              <a:rPr lang="en-US" sz="1000" dirty="0" smtClean="0"/>
              <a:t>Resulting in</a:t>
            </a:r>
            <a:endParaRPr lang="en-US" sz="1000" dirty="0"/>
          </a:p>
        </p:txBody>
      </p:sp>
      <p:sp>
        <p:nvSpPr>
          <p:cNvPr id="5" name="Footer Placeholder 4"/>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15632401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801" y="2060816"/>
            <a:ext cx="8322746" cy="4862870"/>
          </a:xfrm>
          <a:prstGeom prst="rect">
            <a:avLst/>
          </a:prstGeom>
        </p:spPr>
        <p:txBody>
          <a:bodyPr wrap="square">
            <a:spAutoFit/>
          </a:bodyPr>
          <a:lstStyle/>
          <a:p>
            <a:pPr lvl="0"/>
            <a:r>
              <a:rPr lang="en-US" dirty="0"/>
              <a:t>Key Ideas and Details:</a:t>
            </a:r>
          </a:p>
          <a:p>
            <a:pPr lvl="0"/>
            <a:r>
              <a:rPr lang="en-US" dirty="0"/>
              <a:t>	</a:t>
            </a:r>
            <a:r>
              <a:rPr lang="en-US" sz="2000" b="1" dirty="0"/>
              <a:t>Determine  information, make inferences, cite evidence, draw conclusions</a:t>
            </a:r>
          </a:p>
          <a:p>
            <a:pPr lvl="0"/>
            <a:r>
              <a:rPr lang="en-US" dirty="0"/>
              <a:t>	Determine central ideas or themes , their development and summarize</a:t>
            </a:r>
          </a:p>
          <a:p>
            <a:pPr lvl="0"/>
            <a:r>
              <a:rPr lang="en-US" dirty="0"/>
              <a:t>	Analyze development of people, events and ideas.</a:t>
            </a:r>
          </a:p>
          <a:p>
            <a:pPr lvl="0"/>
            <a:endParaRPr lang="en-US" dirty="0"/>
          </a:p>
          <a:p>
            <a:pPr lvl="0"/>
            <a:r>
              <a:rPr lang="en-US" dirty="0"/>
              <a:t>Craft and Structure</a:t>
            </a:r>
          </a:p>
          <a:p>
            <a:pPr lvl="0"/>
            <a:r>
              <a:rPr lang="en-US" dirty="0"/>
              <a:t>	Interpret words and phrases</a:t>
            </a:r>
          </a:p>
          <a:p>
            <a:pPr lvl="0"/>
            <a:r>
              <a:rPr lang="en-US" dirty="0"/>
              <a:t>	Analyze structure of text to get the big picture</a:t>
            </a:r>
          </a:p>
          <a:p>
            <a:pPr lvl="0"/>
            <a:r>
              <a:rPr lang="en-US" dirty="0"/>
              <a:t>	</a:t>
            </a:r>
            <a:r>
              <a:rPr lang="en-US" sz="2000" b="1" dirty="0"/>
              <a:t>Assess point of view or purpose</a:t>
            </a:r>
          </a:p>
          <a:p>
            <a:pPr lvl="0"/>
            <a:endParaRPr lang="en-US" sz="2000" b="1" dirty="0"/>
          </a:p>
          <a:p>
            <a:pPr lvl="0"/>
            <a:r>
              <a:rPr lang="en-US" dirty="0"/>
              <a:t>Integrate knowledge and Ideas</a:t>
            </a:r>
          </a:p>
          <a:p>
            <a:pPr lvl="0"/>
            <a:r>
              <a:rPr lang="en-US" dirty="0"/>
              <a:t>	</a:t>
            </a:r>
            <a:r>
              <a:rPr lang="en-US" sz="2000" b="1" dirty="0"/>
              <a:t>Integrate and evaluate content in different formats</a:t>
            </a:r>
          </a:p>
          <a:p>
            <a:pPr lvl="0"/>
            <a:r>
              <a:rPr lang="en-US" sz="2000" b="1" dirty="0"/>
              <a:t>	Identify and evaluate arguments, claims,  reasoning and evidence</a:t>
            </a:r>
          </a:p>
          <a:p>
            <a:pPr lvl="0"/>
            <a:r>
              <a:rPr lang="en-US" dirty="0"/>
              <a:t>	Compare approaches to different themes or topics</a:t>
            </a:r>
          </a:p>
          <a:p>
            <a:pPr lvl="0"/>
            <a:endParaRPr lang="en-US" dirty="0"/>
          </a:p>
          <a:p>
            <a:pPr lvl="0"/>
            <a:r>
              <a:rPr lang="en-US" dirty="0"/>
              <a:t>Range </a:t>
            </a:r>
          </a:p>
          <a:p>
            <a:pPr lvl="0"/>
            <a:endParaRPr lang="en-US" sz="1400" dirty="0"/>
          </a:p>
        </p:txBody>
      </p:sp>
      <p:sp>
        <p:nvSpPr>
          <p:cNvPr id="5" name="Title 4"/>
          <p:cNvSpPr>
            <a:spLocks noGrp="1"/>
          </p:cNvSpPr>
          <p:nvPr>
            <p:ph type="ctrTitle"/>
          </p:nvPr>
        </p:nvSpPr>
        <p:spPr>
          <a:xfrm>
            <a:off x="440801" y="690424"/>
            <a:ext cx="8177323" cy="1676742"/>
          </a:xfrm>
        </p:spPr>
        <p:txBody>
          <a:bodyPr>
            <a:normAutofit/>
          </a:bodyPr>
          <a:lstStyle/>
          <a:p>
            <a:r>
              <a:rPr lang="en-US" sz="3600" dirty="0" smtClean="0"/>
              <a:t>Integrated Higher Order Thinking Type: </a:t>
            </a:r>
            <a:br>
              <a:rPr lang="en-US" sz="3600" dirty="0" smtClean="0"/>
            </a:br>
            <a:r>
              <a:rPr lang="en-US" sz="3600" dirty="0" smtClean="0"/>
              <a:t>Argumentation </a:t>
            </a:r>
            <a:r>
              <a:rPr lang="en-US" sz="3600" dirty="0"/>
              <a:t>&amp;</a:t>
            </a:r>
            <a:r>
              <a:rPr lang="en-US" sz="3600" dirty="0" smtClean="0"/>
              <a:t> Evaluation</a:t>
            </a:r>
            <a:endParaRPr lang="en-US" sz="3600"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05918575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74"/>
          <p:cNvSpPr>
            <a:spLocks noChangeShapeType="1"/>
          </p:cNvSpPr>
          <p:nvPr/>
        </p:nvSpPr>
        <p:spPr bwMode="auto">
          <a:xfrm>
            <a:off x="8853145" y="1141512"/>
            <a:ext cx="0" cy="4114800"/>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Rectangle 22"/>
          <p:cNvSpPr>
            <a:spLocks noChangeArrowheads="1"/>
          </p:cNvSpPr>
          <p:nvPr/>
        </p:nvSpPr>
        <p:spPr bwMode="auto">
          <a:xfrm>
            <a:off x="509992" y="4186542"/>
            <a:ext cx="4191000" cy="51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eaLnBrk="0" hangingPunct="0"/>
            <a:r>
              <a:rPr lang="en-US" sz="900" b="1" dirty="0">
                <a:solidFill>
                  <a:srgbClr val="000000"/>
                </a:solidFill>
                <a:latin typeface="Arial"/>
                <a:cs typeface="Arial"/>
              </a:rPr>
              <a:t>Evaluate </a:t>
            </a:r>
            <a:r>
              <a:rPr lang="en-US" sz="900" dirty="0">
                <a:solidFill>
                  <a:srgbClr val="000000"/>
                </a:solidFill>
                <a:latin typeface="Arial"/>
                <a:cs typeface="Arial"/>
              </a:rPr>
              <a:t>the quality of the evidence as poor, average or good. </a:t>
            </a:r>
            <a:r>
              <a:rPr lang="en-US" sz="900" b="1" dirty="0">
                <a:solidFill>
                  <a:srgbClr val="000000"/>
                </a:solidFill>
                <a:latin typeface="Arial"/>
                <a:cs typeface="Arial"/>
              </a:rPr>
              <a:t>Explain</a:t>
            </a:r>
            <a:r>
              <a:rPr lang="en-US" sz="900" dirty="0">
                <a:solidFill>
                  <a:srgbClr val="000000"/>
                </a:solidFill>
                <a:latin typeface="Arial"/>
                <a:cs typeface="Arial"/>
              </a:rPr>
              <a:t> your evaluation. </a:t>
            </a:r>
          </a:p>
          <a:p>
            <a:pPr defTabSz="1019175" eaLnBrk="0" hangingPunct="0"/>
            <a:r>
              <a:rPr lang="en-US" sz="900" dirty="0">
                <a:solidFill>
                  <a:srgbClr val="000000"/>
                </a:solidFill>
              </a:rPr>
              <a:t>   </a:t>
            </a:r>
          </a:p>
        </p:txBody>
      </p:sp>
      <p:grpSp>
        <p:nvGrpSpPr>
          <p:cNvPr id="43" name="Group 23"/>
          <p:cNvGrpSpPr>
            <a:grpSpLocks/>
          </p:cNvGrpSpPr>
          <p:nvPr/>
        </p:nvGrpSpPr>
        <p:grpSpPr bwMode="auto">
          <a:xfrm>
            <a:off x="353554" y="4260806"/>
            <a:ext cx="227013" cy="201613"/>
            <a:chOff x="1917" y="1013"/>
            <a:chExt cx="103" cy="110"/>
          </a:xfrm>
        </p:grpSpPr>
        <p:sp>
          <p:nvSpPr>
            <p:cNvPr id="44" name="Oval 24"/>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45" name="Rectangle 25"/>
            <p:cNvSpPr>
              <a:spLocks noChangeArrowheads="1"/>
            </p:cNvSpPr>
            <p:nvPr/>
          </p:nvSpPr>
          <p:spPr bwMode="auto">
            <a:xfrm>
              <a:off x="1950" y="1024"/>
              <a:ext cx="3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a:solidFill>
                    <a:srgbClr val="000000"/>
                  </a:solidFill>
                </a:rPr>
                <a:t>4</a:t>
              </a:r>
              <a:endParaRPr lang="en-US" sz="2700"/>
            </a:p>
          </p:txBody>
        </p:sp>
      </p:grpSp>
      <p:grpSp>
        <p:nvGrpSpPr>
          <p:cNvPr id="87" name="Group 86"/>
          <p:cNvGrpSpPr/>
          <p:nvPr/>
        </p:nvGrpSpPr>
        <p:grpSpPr>
          <a:xfrm>
            <a:off x="293838" y="295402"/>
            <a:ext cx="8562295" cy="6499098"/>
            <a:chOff x="293838" y="295402"/>
            <a:chExt cx="8562295" cy="6499098"/>
          </a:xfrm>
        </p:grpSpPr>
        <p:grpSp>
          <p:nvGrpSpPr>
            <p:cNvPr id="75" name="Group 74"/>
            <p:cNvGrpSpPr/>
            <p:nvPr/>
          </p:nvGrpSpPr>
          <p:grpSpPr>
            <a:xfrm>
              <a:off x="293838" y="295402"/>
              <a:ext cx="8562295" cy="6499098"/>
              <a:chOff x="293838" y="295402"/>
              <a:chExt cx="8562295" cy="6499098"/>
            </a:xfrm>
          </p:grpSpPr>
          <p:grpSp>
            <p:nvGrpSpPr>
              <p:cNvPr id="46" name="Group 7"/>
              <p:cNvGrpSpPr>
                <a:grpSpLocks/>
              </p:cNvGrpSpPr>
              <p:nvPr/>
            </p:nvGrpSpPr>
            <p:grpSpPr bwMode="auto">
              <a:xfrm>
                <a:off x="4990260" y="4255452"/>
                <a:ext cx="228600" cy="228600"/>
                <a:chOff x="1917" y="1013"/>
                <a:chExt cx="103" cy="110"/>
              </a:xfrm>
            </p:grpSpPr>
            <p:sp>
              <p:nvSpPr>
                <p:cNvPr id="47" name="Oval 8"/>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48" name="Rectangle 9"/>
                <p:cNvSpPr>
                  <a:spLocks noChangeArrowheads="1"/>
                </p:cNvSpPr>
                <p:nvPr/>
              </p:nvSpPr>
              <p:spPr bwMode="auto">
                <a:xfrm>
                  <a:off x="1946" y="1027"/>
                  <a:ext cx="32"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dirty="0">
                      <a:solidFill>
                        <a:srgbClr val="000000"/>
                      </a:solidFill>
                    </a:rPr>
                    <a:t>7</a:t>
                  </a:r>
                  <a:endParaRPr lang="en-US" sz="2700" dirty="0"/>
                </a:p>
              </p:txBody>
            </p:sp>
          </p:grpSp>
          <p:grpSp>
            <p:nvGrpSpPr>
              <p:cNvPr id="9" name="Group 8"/>
              <p:cNvGrpSpPr/>
              <p:nvPr/>
            </p:nvGrpSpPr>
            <p:grpSpPr>
              <a:xfrm>
                <a:off x="293838" y="295402"/>
                <a:ext cx="8562295" cy="6499098"/>
                <a:chOff x="293838" y="295402"/>
                <a:chExt cx="8562295" cy="6499098"/>
              </a:xfrm>
            </p:grpSpPr>
            <p:grpSp>
              <p:nvGrpSpPr>
                <p:cNvPr id="8" name="Group 7"/>
                <p:cNvGrpSpPr/>
                <p:nvPr/>
              </p:nvGrpSpPr>
              <p:grpSpPr>
                <a:xfrm>
                  <a:off x="293838" y="295402"/>
                  <a:ext cx="8562295" cy="6499098"/>
                  <a:chOff x="293838" y="295402"/>
                  <a:chExt cx="8562295" cy="6499098"/>
                </a:xfrm>
              </p:grpSpPr>
              <p:sp>
                <p:nvSpPr>
                  <p:cNvPr id="6" name="Rectangle 2"/>
                  <p:cNvSpPr>
                    <a:spLocks noChangeArrowheads="1"/>
                  </p:cNvSpPr>
                  <p:nvPr/>
                </p:nvSpPr>
                <p:spPr bwMode="auto">
                  <a:xfrm>
                    <a:off x="2652149" y="295402"/>
                    <a:ext cx="38474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defTabSz="1019175" eaLnBrk="0" hangingPunct="0"/>
                    <a:r>
                      <a:rPr lang="en-US" b="1" dirty="0">
                        <a:solidFill>
                          <a:srgbClr val="000000"/>
                        </a:solidFill>
                        <a:latin typeface="Arial"/>
                        <a:cs typeface="Arial"/>
                      </a:rPr>
                      <a:t>Argumentation &amp; Evaluation Guide</a:t>
                    </a:r>
                    <a:endParaRPr lang="en-US" sz="2000" dirty="0">
                      <a:latin typeface="Arial"/>
                      <a:cs typeface="Arial"/>
                    </a:endParaRPr>
                  </a:p>
                </p:txBody>
              </p:sp>
              <p:sp>
                <p:nvSpPr>
                  <p:cNvPr id="10" name="Rectangle 6"/>
                  <p:cNvSpPr>
                    <a:spLocks noChangeArrowheads="1"/>
                  </p:cNvSpPr>
                  <p:nvPr/>
                </p:nvSpPr>
                <p:spPr bwMode="auto">
                  <a:xfrm>
                    <a:off x="919367" y="609359"/>
                    <a:ext cx="39624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175" eaLnBrk="0" hangingPunct="0"/>
                    <a:r>
                      <a:rPr lang="en-US" sz="1000" dirty="0">
                        <a:latin typeface="Arial"/>
                        <a:cs typeface="Arial"/>
                      </a:rPr>
                      <a:t>Topic__________________________________________________</a:t>
                    </a:r>
                  </a:p>
                  <a:p>
                    <a:pPr defTabSz="1019175" eaLnBrk="0" hangingPunct="0"/>
                    <a:r>
                      <a:rPr lang="en-US" sz="1000" dirty="0">
                        <a:latin typeface="Arial"/>
                        <a:cs typeface="Arial"/>
                      </a:rPr>
                      <a:t>Title___________________________________________________</a:t>
                    </a:r>
                  </a:p>
                  <a:p>
                    <a:pPr defTabSz="1019175" eaLnBrk="0" hangingPunct="0"/>
                    <a:r>
                      <a:rPr lang="en-US" sz="1000" dirty="0">
                        <a:latin typeface="Arial"/>
                        <a:cs typeface="Arial"/>
                      </a:rPr>
                      <a:t>Source_________________________________________________</a:t>
                    </a:r>
                    <a:r>
                      <a:rPr lang="en-US" sz="1200" dirty="0">
                        <a:latin typeface="Arial"/>
                        <a:cs typeface="Arial"/>
                      </a:rPr>
                      <a:t> </a:t>
                    </a:r>
                  </a:p>
                </p:txBody>
              </p:sp>
              <p:sp>
                <p:nvSpPr>
                  <p:cNvPr id="11" name="Rectangle 5"/>
                  <p:cNvSpPr>
                    <a:spLocks noChangeArrowheads="1"/>
                  </p:cNvSpPr>
                  <p:nvPr/>
                </p:nvSpPr>
                <p:spPr bwMode="auto">
                  <a:xfrm>
                    <a:off x="4961959" y="625028"/>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175" eaLnBrk="0" hangingPunct="0"/>
                    <a:r>
                      <a:rPr lang="en-US" sz="1000" dirty="0">
                        <a:solidFill>
                          <a:srgbClr val="000000"/>
                        </a:solidFill>
                        <a:latin typeface="Arial"/>
                        <a:cs typeface="Arial"/>
                      </a:rPr>
                      <a:t>Name: _____________________________________</a:t>
                    </a:r>
                  </a:p>
                  <a:p>
                    <a:pPr defTabSz="1019175" eaLnBrk="0" hangingPunct="0"/>
                    <a:r>
                      <a:rPr lang="en-US" sz="1000" dirty="0">
                        <a:solidFill>
                          <a:srgbClr val="000000"/>
                        </a:solidFill>
                        <a:latin typeface="Arial"/>
                        <a:cs typeface="Arial"/>
                      </a:rPr>
                      <a:t>Class: _____________________________________</a:t>
                    </a:r>
                  </a:p>
                  <a:p>
                    <a:pPr defTabSz="1019175" eaLnBrk="0" hangingPunct="0"/>
                    <a:r>
                      <a:rPr lang="en-US" sz="1000" dirty="0">
                        <a:solidFill>
                          <a:srgbClr val="000000"/>
                        </a:solidFill>
                        <a:latin typeface="Arial"/>
                        <a:cs typeface="Arial"/>
                      </a:rPr>
                      <a:t>Date:  _____________________________________</a:t>
                    </a:r>
                    <a:endParaRPr lang="en-US" sz="1200" dirty="0">
                      <a:solidFill>
                        <a:srgbClr val="000000"/>
                      </a:solidFill>
                      <a:latin typeface="Arial"/>
                      <a:cs typeface="Arial"/>
                    </a:endParaRPr>
                  </a:p>
                </p:txBody>
              </p:sp>
              <p:sp>
                <p:nvSpPr>
                  <p:cNvPr id="5" name="Rectangle 17"/>
                  <p:cNvSpPr>
                    <a:spLocks noChangeArrowheads="1"/>
                  </p:cNvSpPr>
                  <p:nvPr/>
                </p:nvSpPr>
                <p:spPr bwMode="auto">
                  <a:xfrm>
                    <a:off x="293838" y="1166417"/>
                    <a:ext cx="8534400" cy="6096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nchor="ctr"/>
                  <a:lstStyle/>
                  <a:p>
                    <a:pPr algn="ctr" defTabSz="1019175" eaLnBrk="0" hangingPunct="0"/>
                    <a:endParaRPr lang="en-US" sz="2000">
                      <a:latin typeface="Tekton" charset="0"/>
                    </a:endParaRPr>
                  </a:p>
                </p:txBody>
              </p:sp>
              <p:sp>
                <p:nvSpPr>
                  <p:cNvPr id="12" name="Rectangle 15"/>
                  <p:cNvSpPr>
                    <a:spLocks noChangeArrowheads="1"/>
                  </p:cNvSpPr>
                  <p:nvPr/>
                </p:nvSpPr>
                <p:spPr bwMode="auto">
                  <a:xfrm>
                    <a:off x="608092" y="1255070"/>
                    <a:ext cx="510637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900" dirty="0">
                        <a:solidFill>
                          <a:srgbClr val="000000"/>
                        </a:solidFill>
                        <a:latin typeface="Arial"/>
                        <a:cs typeface="Arial"/>
                      </a:rPr>
                      <a:t>What is the </a:t>
                    </a:r>
                    <a:r>
                      <a:rPr lang="en-US" sz="900" b="1" dirty="0">
                        <a:solidFill>
                          <a:srgbClr val="000000"/>
                        </a:solidFill>
                        <a:latin typeface="Arial"/>
                        <a:cs typeface="Arial"/>
                      </a:rPr>
                      <a:t>Claim</a:t>
                    </a:r>
                    <a:r>
                      <a:rPr lang="en-US" sz="900" dirty="0">
                        <a:solidFill>
                          <a:srgbClr val="000000"/>
                        </a:solidFill>
                        <a:latin typeface="Arial"/>
                        <a:cs typeface="Arial"/>
                      </a:rPr>
                      <a:t>, including any </a:t>
                    </a:r>
                    <a:r>
                      <a:rPr lang="en-US" sz="900" b="1" dirty="0">
                        <a:solidFill>
                          <a:srgbClr val="000000"/>
                        </a:solidFill>
                        <a:latin typeface="Arial"/>
                        <a:cs typeface="Arial"/>
                      </a:rPr>
                      <a:t>Qualifiers</a:t>
                    </a:r>
                    <a:r>
                      <a:rPr lang="en-US" sz="900" dirty="0">
                        <a:solidFill>
                          <a:srgbClr val="000000"/>
                        </a:solidFill>
                        <a:latin typeface="Arial"/>
                        <a:cs typeface="Arial"/>
                      </a:rPr>
                      <a:t>? Are there qualifiers?  </a:t>
                    </a:r>
                    <a:r>
                      <a:rPr lang="en-US" sz="900" b="1" dirty="0">
                        <a:solidFill>
                          <a:srgbClr val="000000"/>
                        </a:solidFill>
                        <a:latin typeface="Arial"/>
                        <a:cs typeface="Arial"/>
                      </a:rPr>
                      <a:t>Yes/No</a:t>
                    </a:r>
                    <a:r>
                      <a:rPr lang="en-US" sz="900" dirty="0">
                        <a:solidFill>
                          <a:srgbClr val="000000"/>
                        </a:solidFill>
                        <a:latin typeface="Arial"/>
                        <a:cs typeface="Arial"/>
                      </a:rPr>
                      <a:t>.  (If yes, underline them.)</a:t>
                    </a:r>
                  </a:p>
                </p:txBody>
              </p:sp>
              <p:grpSp>
                <p:nvGrpSpPr>
                  <p:cNvPr id="13" name="Group 11"/>
                  <p:cNvGrpSpPr>
                    <a:grpSpLocks/>
                  </p:cNvGrpSpPr>
                  <p:nvPr/>
                </p:nvGrpSpPr>
                <p:grpSpPr bwMode="auto">
                  <a:xfrm>
                    <a:off x="368031" y="1231652"/>
                    <a:ext cx="228600" cy="179388"/>
                    <a:chOff x="423" y="534"/>
                    <a:chExt cx="106" cy="110"/>
                  </a:xfrm>
                </p:grpSpPr>
                <p:sp>
                  <p:nvSpPr>
                    <p:cNvPr id="14" name="Oval 12"/>
                    <p:cNvSpPr>
                      <a:spLocks noChangeArrowheads="1"/>
                    </p:cNvSpPr>
                    <p:nvPr/>
                  </p:nvSpPr>
                  <p:spPr bwMode="auto">
                    <a:xfrm>
                      <a:off x="453" y="536"/>
                      <a:ext cx="76" cy="9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endParaRPr lang="en-US"/>
                    </a:p>
                  </p:txBody>
                </p:sp>
                <p:sp>
                  <p:nvSpPr>
                    <p:cNvPr id="15" name="Oval 13"/>
                    <p:cNvSpPr>
                      <a:spLocks noChangeArrowheads="1"/>
                    </p:cNvSpPr>
                    <p:nvPr/>
                  </p:nvSpPr>
                  <p:spPr bwMode="auto">
                    <a:xfrm>
                      <a:off x="423" y="534"/>
                      <a:ext cx="90"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6" name="Rectangle 14"/>
                    <p:cNvSpPr>
                      <a:spLocks noChangeArrowheads="1"/>
                    </p:cNvSpPr>
                    <p:nvPr/>
                  </p:nvSpPr>
                  <p:spPr bwMode="auto">
                    <a:xfrm>
                      <a:off x="447" y="547"/>
                      <a:ext cx="33" cy="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dirty="0">
                          <a:solidFill>
                            <a:srgbClr val="000000"/>
                          </a:solidFill>
                        </a:rPr>
                        <a:t>1</a:t>
                      </a:r>
                      <a:endParaRPr lang="en-US" sz="2700" dirty="0"/>
                    </a:p>
                  </p:txBody>
                </p:sp>
              </p:grpSp>
              <p:grpSp>
                <p:nvGrpSpPr>
                  <p:cNvPr id="17" name="Group 18"/>
                  <p:cNvGrpSpPr>
                    <a:grpSpLocks/>
                  </p:cNvGrpSpPr>
                  <p:nvPr/>
                </p:nvGrpSpPr>
                <p:grpSpPr bwMode="auto">
                  <a:xfrm>
                    <a:off x="381000" y="1854252"/>
                    <a:ext cx="169863" cy="184150"/>
                    <a:chOff x="371" y="1011"/>
                    <a:chExt cx="96" cy="134"/>
                  </a:xfrm>
                </p:grpSpPr>
                <p:sp>
                  <p:nvSpPr>
                    <p:cNvPr id="18" name="Oval 19"/>
                    <p:cNvSpPr>
                      <a:spLocks noChangeArrowheads="1"/>
                    </p:cNvSpPr>
                    <p:nvPr/>
                  </p:nvSpPr>
                  <p:spPr bwMode="auto">
                    <a:xfrm>
                      <a:off x="371" y="1011"/>
                      <a:ext cx="96" cy="131"/>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9" name="Rectangle 20"/>
                    <p:cNvSpPr>
                      <a:spLocks noChangeArrowheads="1"/>
                    </p:cNvSpPr>
                    <p:nvPr/>
                  </p:nvSpPr>
                  <p:spPr bwMode="auto">
                    <a:xfrm>
                      <a:off x="399" y="1034"/>
                      <a:ext cx="3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dirty="0">
                          <a:solidFill>
                            <a:srgbClr val="000000"/>
                          </a:solidFill>
                        </a:rPr>
                        <a:t>2</a:t>
                      </a:r>
                      <a:endParaRPr lang="en-US" sz="2700" dirty="0"/>
                    </a:p>
                  </p:txBody>
                </p:sp>
              </p:grpSp>
              <p:grpSp>
                <p:nvGrpSpPr>
                  <p:cNvPr id="20" name="Group 56"/>
                  <p:cNvGrpSpPr>
                    <a:grpSpLocks/>
                  </p:cNvGrpSpPr>
                  <p:nvPr/>
                </p:nvGrpSpPr>
                <p:grpSpPr bwMode="auto">
                  <a:xfrm>
                    <a:off x="4991847" y="1854252"/>
                    <a:ext cx="227013" cy="201613"/>
                    <a:chOff x="1917" y="1013"/>
                    <a:chExt cx="103" cy="110"/>
                  </a:xfrm>
                </p:grpSpPr>
                <p:sp>
                  <p:nvSpPr>
                    <p:cNvPr id="21" name="Oval 57"/>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22" name="Rectangle 58"/>
                    <p:cNvSpPr>
                      <a:spLocks noChangeArrowheads="1"/>
                    </p:cNvSpPr>
                    <p:nvPr/>
                  </p:nvSpPr>
                  <p:spPr bwMode="auto">
                    <a:xfrm>
                      <a:off x="1950" y="1024"/>
                      <a:ext cx="3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a:solidFill>
                            <a:srgbClr val="000000"/>
                          </a:solidFill>
                        </a:rPr>
                        <a:t>5</a:t>
                      </a:r>
                      <a:endParaRPr lang="en-US" sz="2700"/>
                    </a:p>
                  </p:txBody>
                </p:sp>
              </p:grpSp>
              <p:sp>
                <p:nvSpPr>
                  <p:cNvPr id="23" name="Rectangle 21"/>
                  <p:cNvSpPr>
                    <a:spLocks noChangeArrowheads="1"/>
                  </p:cNvSpPr>
                  <p:nvPr/>
                </p:nvSpPr>
                <p:spPr bwMode="auto">
                  <a:xfrm>
                    <a:off x="584698" y="1889572"/>
                    <a:ext cx="39624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175" eaLnBrk="0" hangingPunct="0"/>
                    <a:r>
                      <a:rPr lang="en-US" sz="900" dirty="0">
                        <a:solidFill>
                          <a:srgbClr val="000000"/>
                        </a:solidFill>
                        <a:latin typeface="Arial"/>
                        <a:cs typeface="Arial"/>
                      </a:rPr>
                      <a:t>What </a:t>
                    </a:r>
                    <a:r>
                      <a:rPr lang="en-US" sz="900" b="1" dirty="0">
                        <a:solidFill>
                          <a:srgbClr val="000000"/>
                        </a:solidFill>
                        <a:latin typeface="Arial"/>
                        <a:cs typeface="Arial"/>
                      </a:rPr>
                      <a:t>Evidence</a:t>
                    </a:r>
                    <a:r>
                      <a:rPr lang="en-US" sz="900" dirty="0">
                        <a:solidFill>
                          <a:srgbClr val="000000"/>
                        </a:solidFill>
                        <a:latin typeface="Arial"/>
                        <a:cs typeface="Arial"/>
                      </a:rPr>
                      <a:t> is presented? </a:t>
                    </a:r>
                    <a:endParaRPr lang="en-US" sz="900" dirty="0" smtClean="0">
                      <a:solidFill>
                        <a:srgbClr val="000000"/>
                      </a:solidFill>
                      <a:latin typeface="Arial"/>
                      <a:cs typeface="Arial"/>
                    </a:endParaRPr>
                  </a:p>
                  <a:p>
                    <a:pPr defTabSz="1019175" eaLnBrk="0" hangingPunct="0"/>
                    <a:r>
                      <a:rPr lang="en-US" sz="900" u="sng" dirty="0" smtClean="0">
                        <a:solidFill>
                          <a:srgbClr val="000000"/>
                        </a:solidFill>
                        <a:latin typeface="Arial"/>
                        <a:cs typeface="Arial"/>
                      </a:rPr>
                      <a:t>In </a:t>
                    </a:r>
                    <a:r>
                      <a:rPr lang="en-US" sz="900" u="sng" dirty="0">
                        <a:solidFill>
                          <a:srgbClr val="000000"/>
                        </a:solidFill>
                        <a:latin typeface="Arial"/>
                        <a:cs typeface="Arial"/>
                      </a:rPr>
                      <a:t>column 3</a:t>
                    </a:r>
                    <a:r>
                      <a:rPr lang="en-US" sz="900" dirty="0">
                        <a:solidFill>
                          <a:srgbClr val="000000"/>
                        </a:solidFill>
                        <a:latin typeface="Arial"/>
                        <a:cs typeface="Arial"/>
                      </a:rPr>
                      <a:t>, identify the type of evidence with the letter: </a:t>
                    </a:r>
                    <a:r>
                      <a:rPr lang="en-US" sz="900" b="1" dirty="0">
                        <a:solidFill>
                          <a:srgbClr val="000000"/>
                        </a:solidFill>
                        <a:latin typeface="Arial"/>
                        <a:cs typeface="Arial"/>
                      </a:rPr>
                      <a:t>D</a:t>
                    </a:r>
                    <a:r>
                      <a:rPr lang="en-US" sz="900" dirty="0">
                        <a:solidFill>
                          <a:srgbClr val="000000"/>
                        </a:solidFill>
                        <a:latin typeface="Arial"/>
                        <a:cs typeface="Arial"/>
                      </a:rPr>
                      <a:t>ata (D), </a:t>
                    </a:r>
                    <a:r>
                      <a:rPr lang="en-US" sz="900" b="1" dirty="0">
                        <a:solidFill>
                          <a:srgbClr val="000000"/>
                        </a:solidFill>
                        <a:latin typeface="Arial"/>
                        <a:cs typeface="Arial"/>
                      </a:rPr>
                      <a:t>F</a:t>
                    </a:r>
                    <a:r>
                      <a:rPr lang="en-US" sz="900" dirty="0">
                        <a:solidFill>
                          <a:srgbClr val="000000"/>
                        </a:solidFill>
                        <a:latin typeface="Arial"/>
                        <a:cs typeface="Arial"/>
                      </a:rPr>
                      <a:t>act (F), </a:t>
                    </a:r>
                    <a:r>
                      <a:rPr lang="en-US" sz="900" b="1" dirty="0">
                        <a:solidFill>
                          <a:srgbClr val="000000"/>
                        </a:solidFill>
                        <a:latin typeface="Arial"/>
                        <a:cs typeface="Arial"/>
                      </a:rPr>
                      <a:t>O</a:t>
                    </a:r>
                    <a:r>
                      <a:rPr lang="en-US" sz="900" dirty="0">
                        <a:solidFill>
                          <a:srgbClr val="000000"/>
                        </a:solidFill>
                        <a:latin typeface="Arial"/>
                        <a:cs typeface="Arial"/>
                      </a:rPr>
                      <a:t>pinion (O), </a:t>
                    </a:r>
                    <a:r>
                      <a:rPr lang="en-US" sz="900" b="1" dirty="0">
                        <a:solidFill>
                          <a:srgbClr val="000000"/>
                        </a:solidFill>
                        <a:latin typeface="Arial"/>
                        <a:cs typeface="Arial"/>
                      </a:rPr>
                      <a:t>T</a:t>
                    </a:r>
                    <a:r>
                      <a:rPr lang="en-US" sz="900" dirty="0">
                        <a:solidFill>
                          <a:srgbClr val="000000"/>
                        </a:solidFill>
                        <a:latin typeface="Arial"/>
                        <a:cs typeface="Arial"/>
                      </a:rPr>
                      <a:t>heory (T).</a:t>
                    </a:r>
                    <a:r>
                      <a:rPr lang="en-US" sz="900" dirty="0">
                        <a:solidFill>
                          <a:srgbClr val="000000"/>
                        </a:solidFill>
                      </a:rPr>
                      <a:t>		</a:t>
                    </a:r>
                  </a:p>
                </p:txBody>
              </p:sp>
              <p:sp>
                <p:nvSpPr>
                  <p:cNvPr id="24" name="Rectangle 60"/>
                  <p:cNvSpPr>
                    <a:spLocks noChangeArrowheads="1"/>
                  </p:cNvSpPr>
                  <p:nvPr/>
                </p:nvSpPr>
                <p:spPr bwMode="auto">
                  <a:xfrm>
                    <a:off x="5131796" y="1825824"/>
                    <a:ext cx="3657600" cy="79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eaLnBrk="0" hangingPunct="0"/>
                    <a:r>
                      <a:rPr lang="en-US" sz="900" dirty="0">
                        <a:solidFill>
                          <a:srgbClr val="000000"/>
                        </a:solidFill>
                        <a:latin typeface="Arial"/>
                        <a:cs typeface="Arial"/>
                      </a:rPr>
                      <a:t>What chain of </a:t>
                    </a:r>
                    <a:r>
                      <a:rPr lang="en-US" sz="900" b="1" dirty="0">
                        <a:solidFill>
                          <a:srgbClr val="000000"/>
                        </a:solidFill>
                        <a:latin typeface="Arial"/>
                        <a:cs typeface="Arial"/>
                      </a:rPr>
                      <a:t>reasoning (warrant) </a:t>
                    </a:r>
                    <a:r>
                      <a:rPr lang="en-US" sz="900" dirty="0">
                        <a:solidFill>
                          <a:srgbClr val="000000"/>
                        </a:solidFill>
                        <a:latin typeface="Arial"/>
                        <a:cs typeface="Arial"/>
                      </a:rPr>
                      <a:t>connects</a:t>
                    </a:r>
                    <a:r>
                      <a:rPr lang="en-US" sz="900" b="1" dirty="0">
                        <a:solidFill>
                          <a:srgbClr val="000000"/>
                        </a:solidFill>
                        <a:latin typeface="Arial"/>
                        <a:cs typeface="Arial"/>
                      </a:rPr>
                      <a:t> </a:t>
                    </a:r>
                    <a:r>
                      <a:rPr lang="en-US" sz="900" dirty="0">
                        <a:solidFill>
                          <a:srgbClr val="000000"/>
                        </a:solidFill>
                        <a:latin typeface="Arial"/>
                        <a:cs typeface="Arial"/>
                      </a:rPr>
                      <a:t>the evidence to  the claim? </a:t>
                    </a:r>
                    <a:r>
                      <a:rPr lang="en-US" sz="900" u="sng" dirty="0">
                        <a:solidFill>
                          <a:srgbClr val="000000"/>
                        </a:solidFill>
                        <a:latin typeface="Arial"/>
                        <a:cs typeface="Arial"/>
                      </a:rPr>
                      <a:t>In column 6</a:t>
                    </a:r>
                    <a:r>
                      <a:rPr lang="en-US" sz="900" dirty="0">
                        <a:solidFill>
                          <a:srgbClr val="000000"/>
                        </a:solidFill>
                        <a:latin typeface="Arial"/>
                        <a:cs typeface="Arial"/>
                      </a:rPr>
                      <a:t>, identify type of reasoning with the letter(s): </a:t>
                    </a:r>
                  </a:p>
                  <a:p>
                    <a:pPr defTabSz="1019175" eaLnBrk="0" hangingPunct="0"/>
                    <a:r>
                      <a:rPr lang="en-US" sz="900" dirty="0">
                        <a:solidFill>
                          <a:srgbClr val="000000"/>
                        </a:solidFill>
                        <a:latin typeface="Arial"/>
                        <a:cs typeface="Arial"/>
                      </a:rPr>
                      <a:t> for </a:t>
                    </a:r>
                    <a:r>
                      <a:rPr lang="en-US" sz="900" b="1" dirty="0">
                        <a:solidFill>
                          <a:srgbClr val="000000"/>
                        </a:solidFill>
                        <a:latin typeface="Arial"/>
                        <a:cs typeface="Arial"/>
                      </a:rPr>
                      <a:t>A</a:t>
                    </a:r>
                    <a:r>
                      <a:rPr lang="en-US" sz="900" dirty="0">
                        <a:solidFill>
                          <a:srgbClr val="000000"/>
                        </a:solidFill>
                        <a:latin typeface="Arial"/>
                        <a:cs typeface="Arial"/>
                      </a:rPr>
                      <a:t>UTHORITY (A), </a:t>
                    </a:r>
                    <a:r>
                      <a:rPr lang="en-US" sz="900" b="1" dirty="0">
                        <a:solidFill>
                          <a:srgbClr val="000000"/>
                        </a:solidFill>
                        <a:latin typeface="Arial"/>
                        <a:cs typeface="Arial"/>
                      </a:rPr>
                      <a:t>T</a:t>
                    </a:r>
                    <a:r>
                      <a:rPr lang="en-US" sz="900" dirty="0">
                        <a:solidFill>
                          <a:srgbClr val="000000"/>
                        </a:solidFill>
                        <a:latin typeface="Arial"/>
                        <a:cs typeface="Arial"/>
                      </a:rPr>
                      <a:t>HEORY (T), or type of LOGIC: </a:t>
                    </a:r>
                    <a:r>
                      <a:rPr lang="en-US" sz="900" b="1" dirty="0">
                        <a:solidFill>
                          <a:srgbClr val="000000"/>
                        </a:solidFill>
                        <a:latin typeface="Arial"/>
                        <a:cs typeface="Arial"/>
                      </a:rPr>
                      <a:t>An</a:t>
                    </a:r>
                    <a:r>
                      <a:rPr lang="en-US" sz="900" dirty="0">
                        <a:solidFill>
                          <a:srgbClr val="000000"/>
                        </a:solidFill>
                        <a:latin typeface="Arial"/>
                        <a:cs typeface="Arial"/>
                      </a:rPr>
                      <a:t>alogy (AN), </a:t>
                    </a:r>
                    <a:r>
                      <a:rPr lang="en-US" sz="900" b="1" dirty="0">
                        <a:solidFill>
                          <a:srgbClr val="000000"/>
                        </a:solidFill>
                        <a:latin typeface="Arial"/>
                        <a:cs typeface="Arial"/>
                      </a:rPr>
                      <a:t>C</a:t>
                    </a:r>
                    <a:r>
                      <a:rPr lang="en-US" sz="900" dirty="0">
                        <a:solidFill>
                          <a:srgbClr val="000000"/>
                        </a:solidFill>
                        <a:latin typeface="Arial"/>
                        <a:cs typeface="Arial"/>
                      </a:rPr>
                      <a:t>orrelation (C), </a:t>
                    </a:r>
                    <a:r>
                      <a:rPr lang="en-US" sz="900" b="1" dirty="0">
                        <a:solidFill>
                          <a:srgbClr val="000000"/>
                        </a:solidFill>
                        <a:latin typeface="Arial"/>
                        <a:cs typeface="Arial"/>
                      </a:rPr>
                      <a:t>C</a:t>
                    </a:r>
                    <a:r>
                      <a:rPr lang="en-US" sz="900" dirty="0">
                        <a:solidFill>
                          <a:srgbClr val="000000"/>
                        </a:solidFill>
                        <a:latin typeface="Arial"/>
                        <a:cs typeface="Arial"/>
                      </a:rPr>
                      <a:t>ause-</a:t>
                    </a:r>
                    <a:r>
                      <a:rPr lang="en-US" sz="900" b="1" dirty="0">
                        <a:solidFill>
                          <a:srgbClr val="000000"/>
                        </a:solidFill>
                        <a:latin typeface="Arial"/>
                        <a:cs typeface="Arial"/>
                      </a:rPr>
                      <a:t>E</a:t>
                    </a:r>
                    <a:r>
                      <a:rPr lang="en-US" sz="900" dirty="0">
                        <a:solidFill>
                          <a:srgbClr val="000000"/>
                        </a:solidFill>
                        <a:latin typeface="Arial"/>
                        <a:cs typeface="Arial"/>
                      </a:rPr>
                      <a:t>ffect (CE), </a:t>
                    </a:r>
                    <a:r>
                      <a:rPr lang="en-US" sz="900" b="1" dirty="0">
                        <a:solidFill>
                          <a:srgbClr val="000000"/>
                        </a:solidFill>
                        <a:latin typeface="Arial"/>
                        <a:cs typeface="Arial"/>
                      </a:rPr>
                      <a:t>G</a:t>
                    </a:r>
                    <a:r>
                      <a:rPr lang="en-US" sz="900" dirty="0">
                        <a:solidFill>
                          <a:srgbClr val="000000"/>
                        </a:solidFill>
                        <a:latin typeface="Arial"/>
                        <a:cs typeface="Arial"/>
                      </a:rPr>
                      <a:t>eneralization (G)</a:t>
                    </a:r>
                    <a:r>
                      <a:rPr lang="en-US" sz="900" b="1" dirty="0">
                        <a:solidFill>
                          <a:srgbClr val="000000"/>
                        </a:solidFill>
                        <a:latin typeface="Arial"/>
                        <a:cs typeface="Arial"/>
                      </a:rPr>
                      <a:t> </a:t>
                    </a:r>
                  </a:p>
                  <a:p>
                    <a:pPr defTabSz="1019175" eaLnBrk="0" hangingPunct="0"/>
                    <a:endParaRPr lang="en-US" sz="900" dirty="0">
                      <a:solidFill>
                        <a:srgbClr val="000000"/>
                      </a:solidFill>
                    </a:endParaRPr>
                  </a:p>
                </p:txBody>
              </p:sp>
              <p:sp>
                <p:nvSpPr>
                  <p:cNvPr id="25" name="Line 26"/>
                  <p:cNvSpPr>
                    <a:spLocks noChangeShapeType="1"/>
                  </p:cNvSpPr>
                  <p:nvPr/>
                </p:nvSpPr>
                <p:spPr bwMode="auto">
                  <a:xfrm>
                    <a:off x="4966945" y="1776016"/>
                    <a:ext cx="0" cy="3456879"/>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73"/>
                  <p:cNvSpPr>
                    <a:spLocks noChangeShapeType="1"/>
                  </p:cNvSpPr>
                  <p:nvPr/>
                </p:nvSpPr>
                <p:spPr bwMode="auto">
                  <a:xfrm>
                    <a:off x="4585945" y="1776017"/>
                    <a:ext cx="0" cy="2435423"/>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75"/>
                  <p:cNvSpPr>
                    <a:spLocks noChangeShapeType="1"/>
                  </p:cNvSpPr>
                  <p:nvPr/>
                </p:nvSpPr>
                <p:spPr bwMode="auto">
                  <a:xfrm>
                    <a:off x="8548345" y="2028032"/>
                    <a:ext cx="0" cy="2183408"/>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32"/>
                  <p:cNvSpPr>
                    <a:spLocks noChangeShapeType="1"/>
                  </p:cNvSpPr>
                  <p:nvPr/>
                </p:nvSpPr>
                <p:spPr bwMode="auto">
                  <a:xfrm flipV="1">
                    <a:off x="469651" y="2382640"/>
                    <a:ext cx="44972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41"/>
                  <p:cNvSpPr>
                    <a:spLocks noChangeShapeType="1"/>
                  </p:cNvSpPr>
                  <p:nvPr/>
                </p:nvSpPr>
                <p:spPr bwMode="auto">
                  <a:xfrm flipV="1">
                    <a:off x="479113" y="2611240"/>
                    <a:ext cx="83740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42"/>
                  <p:cNvSpPr>
                    <a:spLocks noChangeShapeType="1"/>
                  </p:cNvSpPr>
                  <p:nvPr/>
                </p:nvSpPr>
                <p:spPr bwMode="auto">
                  <a:xfrm flipV="1">
                    <a:off x="469651" y="2839840"/>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43"/>
                  <p:cNvSpPr>
                    <a:spLocks noChangeShapeType="1"/>
                  </p:cNvSpPr>
                  <p:nvPr/>
                </p:nvSpPr>
                <p:spPr bwMode="auto">
                  <a:xfrm flipV="1">
                    <a:off x="469651" y="3068440"/>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44"/>
                  <p:cNvSpPr>
                    <a:spLocks noChangeShapeType="1"/>
                  </p:cNvSpPr>
                  <p:nvPr/>
                </p:nvSpPr>
                <p:spPr bwMode="auto">
                  <a:xfrm flipV="1">
                    <a:off x="472639" y="3292080"/>
                    <a:ext cx="838050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45"/>
                  <p:cNvSpPr>
                    <a:spLocks noChangeShapeType="1"/>
                  </p:cNvSpPr>
                  <p:nvPr/>
                </p:nvSpPr>
                <p:spPr bwMode="auto">
                  <a:xfrm flipV="1">
                    <a:off x="469651" y="3525640"/>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46"/>
                  <p:cNvSpPr>
                    <a:spLocks noChangeShapeType="1"/>
                  </p:cNvSpPr>
                  <p:nvPr/>
                </p:nvSpPr>
                <p:spPr bwMode="auto">
                  <a:xfrm flipV="1">
                    <a:off x="469651" y="3754240"/>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47"/>
                  <p:cNvSpPr>
                    <a:spLocks noChangeShapeType="1"/>
                  </p:cNvSpPr>
                  <p:nvPr/>
                </p:nvSpPr>
                <p:spPr bwMode="auto">
                  <a:xfrm flipV="1">
                    <a:off x="469651" y="3982840"/>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48"/>
                  <p:cNvSpPr>
                    <a:spLocks noChangeShapeType="1"/>
                  </p:cNvSpPr>
                  <p:nvPr/>
                </p:nvSpPr>
                <p:spPr bwMode="auto">
                  <a:xfrm flipV="1">
                    <a:off x="469651" y="4211440"/>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48"/>
                  <p:cNvSpPr>
                    <a:spLocks noChangeShapeType="1"/>
                  </p:cNvSpPr>
                  <p:nvPr/>
                </p:nvSpPr>
                <p:spPr bwMode="auto">
                  <a:xfrm flipV="1">
                    <a:off x="472639" y="4538168"/>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45"/>
                  <p:cNvSpPr>
                    <a:spLocks noChangeShapeType="1"/>
                  </p:cNvSpPr>
                  <p:nvPr/>
                </p:nvSpPr>
                <p:spPr bwMode="auto">
                  <a:xfrm flipV="1">
                    <a:off x="468157" y="4773826"/>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46"/>
                  <p:cNvSpPr>
                    <a:spLocks noChangeShapeType="1"/>
                  </p:cNvSpPr>
                  <p:nvPr/>
                </p:nvSpPr>
                <p:spPr bwMode="auto">
                  <a:xfrm flipV="1">
                    <a:off x="468157" y="5002426"/>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7"/>
                  <p:cNvSpPr>
                    <a:spLocks noChangeShapeType="1"/>
                  </p:cNvSpPr>
                  <p:nvPr/>
                </p:nvSpPr>
                <p:spPr bwMode="auto">
                  <a:xfrm flipV="1">
                    <a:off x="468157" y="5231026"/>
                    <a:ext cx="83834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Rectangle 33"/>
                  <p:cNvSpPr>
                    <a:spLocks noChangeArrowheads="1"/>
                  </p:cNvSpPr>
                  <p:nvPr/>
                </p:nvSpPr>
                <p:spPr bwMode="auto">
                  <a:xfrm>
                    <a:off x="455706" y="5469484"/>
                    <a:ext cx="8400427" cy="4572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nchor="ctr"/>
                  <a:lstStyle/>
                  <a:p>
                    <a:pPr algn="ctr" defTabSz="1019175" eaLnBrk="0" hangingPunct="0"/>
                    <a:endParaRPr lang="en-US" sz="2000">
                      <a:latin typeface="Tekton" charset="0"/>
                    </a:endParaRPr>
                  </a:p>
                </p:txBody>
              </p:sp>
              <p:sp>
                <p:nvSpPr>
                  <p:cNvPr id="59" name="Rectangle 84"/>
                  <p:cNvSpPr>
                    <a:spLocks noChangeArrowheads="1"/>
                  </p:cNvSpPr>
                  <p:nvPr/>
                </p:nvSpPr>
                <p:spPr bwMode="auto">
                  <a:xfrm>
                    <a:off x="381000" y="5253336"/>
                    <a:ext cx="838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900" dirty="0">
                        <a:solidFill>
                          <a:srgbClr val="000000"/>
                        </a:solidFill>
                      </a:rPr>
                      <a:t>Methodology</a:t>
                    </a:r>
                  </a:p>
                </p:txBody>
              </p:sp>
              <p:sp>
                <p:nvSpPr>
                  <p:cNvPr id="65" name="Rectangle 34"/>
                  <p:cNvSpPr>
                    <a:spLocks noChangeArrowheads="1"/>
                  </p:cNvSpPr>
                  <p:nvPr/>
                </p:nvSpPr>
                <p:spPr bwMode="auto">
                  <a:xfrm>
                    <a:off x="623545" y="5499100"/>
                    <a:ext cx="792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900" dirty="0">
                        <a:solidFill>
                          <a:srgbClr val="000000"/>
                        </a:solidFill>
                        <a:latin typeface="Arial"/>
                        <a:cs typeface="Arial"/>
                      </a:rPr>
                      <a:t>What are your concerns about the believability of the claim? (your counterarguments, rebuttals or new questions)?</a:t>
                    </a:r>
                    <a:endParaRPr lang="en-US" sz="900" b="1" dirty="0">
                      <a:solidFill>
                        <a:srgbClr val="000000"/>
                      </a:solidFill>
                      <a:latin typeface="Arial"/>
                      <a:cs typeface="Arial"/>
                    </a:endParaRPr>
                  </a:p>
                </p:txBody>
              </p:sp>
              <p:sp>
                <p:nvSpPr>
                  <p:cNvPr id="66" name="Rectangle 28"/>
                  <p:cNvSpPr>
                    <a:spLocks noChangeArrowheads="1"/>
                  </p:cNvSpPr>
                  <p:nvPr/>
                </p:nvSpPr>
                <p:spPr bwMode="auto">
                  <a:xfrm>
                    <a:off x="455705" y="5945885"/>
                    <a:ext cx="8400427" cy="613816"/>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nchor="ctr"/>
                  <a:lstStyle/>
                  <a:p>
                    <a:pPr algn="ctr" defTabSz="1019175" eaLnBrk="0" hangingPunct="0"/>
                    <a:endParaRPr lang="en-US" sz="2000">
                      <a:latin typeface="Tekton" charset="0"/>
                    </a:endParaRPr>
                  </a:p>
                </p:txBody>
              </p:sp>
              <p:sp>
                <p:nvSpPr>
                  <p:cNvPr id="67" name="Rectangle 4"/>
                  <p:cNvSpPr>
                    <a:spLocks noChangeArrowheads="1"/>
                  </p:cNvSpPr>
                  <p:nvPr/>
                </p:nvSpPr>
                <p:spPr bwMode="auto">
                  <a:xfrm>
                    <a:off x="342900" y="6553200"/>
                    <a:ext cx="28194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eaLnBrk="0" hangingPunct="0"/>
                    <a:r>
                      <a:rPr lang="en-US" sz="900" dirty="0" smtClean="0">
                        <a:solidFill>
                          <a:srgbClr val="000000"/>
                        </a:solidFill>
                      </a:rPr>
                      <a:t>© </a:t>
                    </a:r>
                    <a:r>
                      <a:rPr lang="en-US" sz="900" dirty="0" err="1" smtClean="0">
                        <a:solidFill>
                          <a:srgbClr val="000000"/>
                        </a:solidFill>
                      </a:rPr>
                      <a:t>Bulgren</a:t>
                    </a:r>
                    <a:r>
                      <a:rPr lang="en-US" sz="900" dirty="0" smtClean="0">
                        <a:solidFill>
                          <a:srgbClr val="000000"/>
                        </a:solidFill>
                      </a:rPr>
                      <a:t> </a:t>
                    </a:r>
                    <a:r>
                      <a:rPr lang="en-US" sz="900" dirty="0">
                        <a:solidFill>
                          <a:srgbClr val="000000"/>
                        </a:solidFill>
                      </a:rPr>
                      <a:t>&amp; Ellis  revised 10/1</a:t>
                    </a:r>
                    <a:r>
                      <a:rPr lang="en-US" sz="900" dirty="0" smtClean="0">
                        <a:solidFill>
                          <a:srgbClr val="000000"/>
                        </a:solidFill>
                      </a:rPr>
                      <a:t>/2008</a:t>
                    </a:r>
                    <a:endParaRPr lang="en-US" sz="900" dirty="0">
                      <a:solidFill>
                        <a:srgbClr val="000000"/>
                      </a:solidFill>
                    </a:endParaRPr>
                  </a:p>
                </p:txBody>
              </p:sp>
              <p:grpSp>
                <p:nvGrpSpPr>
                  <p:cNvPr id="68" name="Group 76"/>
                  <p:cNvGrpSpPr>
                    <a:grpSpLocks/>
                  </p:cNvGrpSpPr>
                  <p:nvPr/>
                </p:nvGrpSpPr>
                <p:grpSpPr bwMode="auto">
                  <a:xfrm>
                    <a:off x="483879" y="5499100"/>
                    <a:ext cx="200025" cy="228600"/>
                    <a:chOff x="1917" y="1013"/>
                    <a:chExt cx="103" cy="110"/>
                  </a:xfrm>
                </p:grpSpPr>
                <p:sp>
                  <p:nvSpPr>
                    <p:cNvPr id="69" name="Oval 77"/>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70" name="Rectangle 78"/>
                    <p:cNvSpPr>
                      <a:spLocks noChangeArrowheads="1"/>
                    </p:cNvSpPr>
                    <p:nvPr/>
                  </p:nvSpPr>
                  <p:spPr bwMode="auto">
                    <a:xfrm>
                      <a:off x="1946" y="1027"/>
                      <a:ext cx="36"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dirty="0">
                          <a:solidFill>
                            <a:srgbClr val="000000"/>
                          </a:solidFill>
                        </a:rPr>
                        <a:t>8</a:t>
                      </a:r>
                      <a:endParaRPr lang="en-US" sz="2700" dirty="0"/>
                    </a:p>
                  </p:txBody>
                </p:sp>
              </p:grpSp>
              <p:grpSp>
                <p:nvGrpSpPr>
                  <p:cNvPr id="71" name="Group 79"/>
                  <p:cNvGrpSpPr>
                    <a:grpSpLocks/>
                  </p:cNvGrpSpPr>
                  <p:nvPr/>
                </p:nvGrpSpPr>
                <p:grpSpPr bwMode="auto">
                  <a:xfrm>
                    <a:off x="521979" y="6007100"/>
                    <a:ext cx="200025" cy="228600"/>
                    <a:chOff x="1917" y="1013"/>
                    <a:chExt cx="103" cy="110"/>
                  </a:xfrm>
                </p:grpSpPr>
                <p:sp>
                  <p:nvSpPr>
                    <p:cNvPr id="72" name="Oval 80"/>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73" name="Rectangle 81"/>
                    <p:cNvSpPr>
                      <a:spLocks noChangeArrowheads="1"/>
                    </p:cNvSpPr>
                    <p:nvPr/>
                  </p:nvSpPr>
                  <p:spPr bwMode="auto">
                    <a:xfrm>
                      <a:off x="1946" y="1027"/>
                      <a:ext cx="36"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a:solidFill>
                            <a:srgbClr val="000000"/>
                          </a:solidFill>
                        </a:rPr>
                        <a:t>9</a:t>
                      </a:r>
                      <a:endParaRPr lang="en-US" sz="2700"/>
                    </a:p>
                  </p:txBody>
                </p:sp>
              </p:grpSp>
              <p:sp>
                <p:nvSpPr>
                  <p:cNvPr id="74" name="Rectangle 10"/>
                  <p:cNvSpPr>
                    <a:spLocks noChangeArrowheads="1"/>
                  </p:cNvSpPr>
                  <p:nvPr/>
                </p:nvSpPr>
                <p:spPr bwMode="auto">
                  <a:xfrm>
                    <a:off x="750367" y="6007100"/>
                    <a:ext cx="393858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900" dirty="0">
                        <a:solidFill>
                          <a:srgbClr val="000000"/>
                        </a:solidFill>
                      </a:rPr>
                      <a:t>Accept, reject, or withhold judgment about the claim.  </a:t>
                    </a:r>
                    <a:r>
                      <a:rPr lang="en-US" sz="900" b="1" dirty="0">
                        <a:solidFill>
                          <a:srgbClr val="000000"/>
                        </a:solidFill>
                      </a:rPr>
                      <a:t>Explain</a:t>
                    </a:r>
                    <a:r>
                      <a:rPr lang="en-US" sz="900" dirty="0">
                        <a:solidFill>
                          <a:srgbClr val="000000"/>
                        </a:solidFill>
                      </a:rPr>
                      <a:t> your judgment. </a:t>
                    </a:r>
                  </a:p>
                </p:txBody>
              </p:sp>
            </p:grpSp>
            <p:sp>
              <p:nvSpPr>
                <p:cNvPr id="39" name="Rectangle 59"/>
                <p:cNvSpPr>
                  <a:spLocks noChangeArrowheads="1"/>
                </p:cNvSpPr>
                <p:nvPr/>
              </p:nvSpPr>
              <p:spPr bwMode="auto">
                <a:xfrm>
                  <a:off x="5156605" y="4174084"/>
                  <a:ext cx="3429000" cy="51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eaLnBrk="0" hangingPunct="0"/>
                  <a:r>
                    <a:rPr lang="en-US" sz="900" b="1" dirty="0">
                      <a:solidFill>
                        <a:srgbClr val="000000"/>
                      </a:solidFill>
                      <a:latin typeface="Arial"/>
                      <a:cs typeface="Arial"/>
                    </a:rPr>
                    <a:t>Evaluate </a:t>
                  </a:r>
                  <a:r>
                    <a:rPr lang="en-US" sz="900" dirty="0">
                      <a:solidFill>
                        <a:srgbClr val="000000"/>
                      </a:solidFill>
                      <a:latin typeface="Arial"/>
                      <a:cs typeface="Arial"/>
                    </a:rPr>
                    <a:t>the quality of the chain of reasoning as poor, average or good.</a:t>
                  </a:r>
                  <a:r>
                    <a:rPr lang="en-US" sz="900" b="1" dirty="0">
                      <a:solidFill>
                        <a:srgbClr val="000000"/>
                      </a:solidFill>
                      <a:latin typeface="Arial"/>
                      <a:cs typeface="Arial"/>
                    </a:rPr>
                    <a:t> Explain</a:t>
                  </a:r>
                  <a:r>
                    <a:rPr lang="en-US" sz="900" dirty="0">
                      <a:solidFill>
                        <a:srgbClr val="000000"/>
                      </a:solidFill>
                      <a:latin typeface="Arial"/>
                      <a:cs typeface="Arial"/>
                    </a:rPr>
                    <a:t> your evaluation.</a:t>
                  </a:r>
                </a:p>
                <a:p>
                  <a:pPr defTabSz="1019175" eaLnBrk="0" hangingPunct="0"/>
                  <a:endParaRPr lang="en-US" sz="900" dirty="0">
                    <a:solidFill>
                      <a:srgbClr val="000000"/>
                    </a:solidFill>
                  </a:endParaRPr>
                </a:p>
              </p:txBody>
            </p:sp>
            <p:sp>
              <p:nvSpPr>
                <p:cNvPr id="57" name="Rectangle 82"/>
                <p:cNvSpPr>
                  <a:spLocks noChangeArrowheads="1"/>
                </p:cNvSpPr>
                <p:nvPr/>
              </p:nvSpPr>
              <p:spPr bwMode="auto">
                <a:xfrm>
                  <a:off x="381000" y="4567536"/>
                  <a:ext cx="596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900" dirty="0">
                      <a:solidFill>
                        <a:srgbClr val="000000"/>
                      </a:solidFill>
                      <a:latin typeface="Arial"/>
                      <a:cs typeface="Arial"/>
                    </a:rPr>
                    <a:t>Reliable</a:t>
                  </a:r>
                </a:p>
              </p:txBody>
            </p:sp>
            <p:sp>
              <p:nvSpPr>
                <p:cNvPr id="58" name="Rectangle 83"/>
                <p:cNvSpPr>
                  <a:spLocks noChangeArrowheads="1"/>
                </p:cNvSpPr>
                <p:nvPr/>
              </p:nvSpPr>
              <p:spPr bwMode="auto">
                <a:xfrm>
                  <a:off x="381000" y="4796136"/>
                  <a:ext cx="44556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900" dirty="0">
                      <a:solidFill>
                        <a:srgbClr val="000000"/>
                      </a:solidFill>
                      <a:latin typeface="Arial"/>
                      <a:cs typeface="Arial"/>
                    </a:rPr>
                    <a:t>Valid</a:t>
                  </a:r>
                </a:p>
              </p:txBody>
            </p:sp>
            <p:sp>
              <p:nvSpPr>
                <p:cNvPr id="60" name="Rectangle 94"/>
                <p:cNvSpPr>
                  <a:spLocks noChangeArrowheads="1"/>
                </p:cNvSpPr>
                <p:nvPr/>
              </p:nvSpPr>
              <p:spPr bwMode="auto">
                <a:xfrm>
                  <a:off x="381000" y="5024736"/>
                  <a:ext cx="11366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900" dirty="0">
                      <a:solidFill>
                        <a:srgbClr val="000000"/>
                      </a:solidFill>
                      <a:latin typeface="Arial"/>
                      <a:cs typeface="Arial"/>
                    </a:rPr>
                    <a:t>Objective (no bias)</a:t>
                  </a:r>
                </a:p>
              </p:txBody>
            </p:sp>
            <p:sp>
              <p:nvSpPr>
                <p:cNvPr id="62" name="Rectangle 82"/>
                <p:cNvSpPr>
                  <a:spLocks noChangeArrowheads="1"/>
                </p:cNvSpPr>
                <p:nvPr/>
              </p:nvSpPr>
              <p:spPr bwMode="auto">
                <a:xfrm>
                  <a:off x="4916145" y="4570626"/>
                  <a:ext cx="12362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900" dirty="0" smtClean="0">
                      <a:solidFill>
                        <a:srgbClr val="000000"/>
                      </a:solidFill>
                      <a:latin typeface="Arial"/>
                      <a:cs typeface="Arial"/>
                    </a:rPr>
                    <a:t>Strength of Authority</a:t>
                  </a:r>
                  <a:endParaRPr lang="en-US" sz="900" dirty="0">
                    <a:solidFill>
                      <a:srgbClr val="000000"/>
                    </a:solidFill>
                    <a:latin typeface="Arial"/>
                    <a:cs typeface="Arial"/>
                  </a:endParaRPr>
                </a:p>
              </p:txBody>
            </p:sp>
            <p:sp>
              <p:nvSpPr>
                <p:cNvPr id="63" name="Rectangle 83"/>
                <p:cNvSpPr>
                  <a:spLocks noChangeArrowheads="1"/>
                </p:cNvSpPr>
                <p:nvPr/>
              </p:nvSpPr>
              <p:spPr bwMode="auto">
                <a:xfrm>
                  <a:off x="4916145" y="4799226"/>
                  <a:ext cx="12747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900" dirty="0" smtClean="0">
                      <a:solidFill>
                        <a:srgbClr val="000000"/>
                      </a:solidFill>
                      <a:latin typeface="Arial"/>
                      <a:cs typeface="Arial"/>
                    </a:rPr>
                    <a:t>Application of Theory</a:t>
                  </a:r>
                  <a:endParaRPr lang="en-US" sz="900" dirty="0">
                    <a:solidFill>
                      <a:srgbClr val="000000"/>
                    </a:solidFill>
                    <a:latin typeface="Arial"/>
                    <a:cs typeface="Arial"/>
                  </a:endParaRPr>
                </a:p>
              </p:txBody>
            </p:sp>
            <p:sp>
              <p:nvSpPr>
                <p:cNvPr id="64" name="Rectangle 94"/>
                <p:cNvSpPr>
                  <a:spLocks noChangeArrowheads="1"/>
                </p:cNvSpPr>
                <p:nvPr/>
              </p:nvSpPr>
              <p:spPr bwMode="auto">
                <a:xfrm>
                  <a:off x="4916145" y="5027826"/>
                  <a:ext cx="871189"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900" dirty="0" smtClean="0">
                      <a:solidFill>
                        <a:srgbClr val="000000"/>
                      </a:solidFill>
                      <a:latin typeface="Arial"/>
                      <a:cs typeface="Arial"/>
                    </a:rPr>
                    <a:t>Type of Logic</a:t>
                  </a:r>
                </a:p>
              </p:txBody>
            </p:sp>
          </p:grpSp>
        </p:grpSp>
        <p:grpSp>
          <p:nvGrpSpPr>
            <p:cNvPr id="76" name="Group 36"/>
            <p:cNvGrpSpPr>
              <a:grpSpLocks/>
            </p:cNvGrpSpPr>
            <p:nvPr/>
          </p:nvGrpSpPr>
          <p:grpSpPr bwMode="auto">
            <a:xfrm>
              <a:off x="4635500" y="1854200"/>
              <a:ext cx="227013" cy="201613"/>
              <a:chOff x="1917" y="1013"/>
              <a:chExt cx="103" cy="110"/>
            </a:xfrm>
          </p:grpSpPr>
          <p:sp>
            <p:nvSpPr>
              <p:cNvPr id="77" name="Oval 37"/>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78" name="Rectangle 38"/>
              <p:cNvSpPr>
                <a:spLocks noChangeArrowheads="1"/>
              </p:cNvSpPr>
              <p:nvPr/>
            </p:nvSpPr>
            <p:spPr bwMode="auto">
              <a:xfrm>
                <a:off x="1950" y="1024"/>
                <a:ext cx="3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dirty="0">
                    <a:solidFill>
                      <a:srgbClr val="000000"/>
                    </a:solidFill>
                  </a:rPr>
                  <a:t>3</a:t>
                </a:r>
                <a:endParaRPr lang="en-US" sz="2700" dirty="0"/>
              </a:p>
            </p:txBody>
          </p:sp>
        </p:grpSp>
        <p:grpSp>
          <p:nvGrpSpPr>
            <p:cNvPr id="79" name="Group 53"/>
            <p:cNvGrpSpPr>
              <a:grpSpLocks/>
            </p:cNvGrpSpPr>
            <p:nvPr/>
          </p:nvGrpSpPr>
          <p:grpSpPr bwMode="auto">
            <a:xfrm>
              <a:off x="8597900" y="1854200"/>
              <a:ext cx="227013" cy="201613"/>
              <a:chOff x="1917" y="1013"/>
              <a:chExt cx="103" cy="110"/>
            </a:xfrm>
          </p:grpSpPr>
          <p:sp>
            <p:nvSpPr>
              <p:cNvPr id="80" name="Oval 54"/>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81" name="Rectangle 55"/>
              <p:cNvSpPr>
                <a:spLocks noChangeArrowheads="1"/>
              </p:cNvSpPr>
              <p:nvPr/>
            </p:nvSpPr>
            <p:spPr bwMode="auto">
              <a:xfrm>
                <a:off x="1950" y="1024"/>
                <a:ext cx="32"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eaLnBrk="0" hangingPunct="0"/>
                <a:r>
                  <a:rPr lang="en-US" sz="1000" b="1" dirty="0">
                    <a:solidFill>
                      <a:srgbClr val="000000"/>
                    </a:solidFill>
                  </a:rPr>
                  <a:t>6</a:t>
                </a:r>
                <a:endParaRPr lang="en-US" sz="2700" dirty="0"/>
              </a:p>
            </p:txBody>
          </p:sp>
        </p:grpSp>
        <p:cxnSp>
          <p:nvCxnSpPr>
            <p:cNvPr id="83" name="Straight Arrow Connector 82"/>
            <p:cNvCxnSpPr/>
            <p:nvPr/>
          </p:nvCxnSpPr>
          <p:spPr>
            <a:xfrm>
              <a:off x="1841500" y="2228870"/>
              <a:ext cx="2705598"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a:off x="8276434" y="2363610"/>
              <a:ext cx="245266"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90" name="Rectangle 89"/>
          <p:cNvSpPr/>
          <p:nvPr/>
        </p:nvSpPr>
        <p:spPr>
          <a:xfrm>
            <a:off x="15188" y="0"/>
            <a:ext cx="9144001" cy="6858000"/>
          </a:xfrm>
          <a:prstGeom prst="rect">
            <a:avLst/>
          </a:prstGeom>
          <a:solidFill>
            <a:schemeClr val="bg1">
              <a:alpha val="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386247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ChangeArrowheads="1"/>
          </p:cNvSpPr>
          <p:nvPr/>
        </p:nvSpPr>
        <p:spPr bwMode="auto">
          <a:xfrm>
            <a:off x="2840776" y="233796"/>
            <a:ext cx="33914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1019175"/>
            <a:r>
              <a:rPr lang="en-US" sz="2000" b="1">
                <a:solidFill>
                  <a:srgbClr val="000000"/>
                </a:solidFill>
                <a:latin typeface="Arial" charset="0"/>
              </a:rPr>
              <a:t>Question Exploration Guide</a:t>
            </a:r>
            <a:endParaRPr lang="en-US" sz="2000">
              <a:latin typeface="Arial" charset="0"/>
            </a:endParaRPr>
          </a:p>
        </p:txBody>
      </p:sp>
      <p:sp>
        <p:nvSpPr>
          <p:cNvPr id="13314" name="Rectangle 12"/>
          <p:cNvSpPr>
            <a:spLocks noChangeArrowheads="1"/>
          </p:cNvSpPr>
          <p:nvPr/>
        </p:nvSpPr>
        <p:spPr bwMode="auto">
          <a:xfrm>
            <a:off x="1486647" y="430790"/>
            <a:ext cx="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endParaRPr lang="en-US" sz="2700">
              <a:latin typeface="Arial" charset="0"/>
            </a:endParaRPr>
          </a:p>
        </p:txBody>
      </p:sp>
      <p:sp>
        <p:nvSpPr>
          <p:cNvPr id="13315" name="Text Box 55"/>
          <p:cNvSpPr txBox="1">
            <a:spLocks noChangeArrowheads="1"/>
          </p:cNvSpPr>
          <p:nvPr/>
        </p:nvSpPr>
        <p:spPr bwMode="auto">
          <a:xfrm>
            <a:off x="6282765" y="4465926"/>
            <a:ext cx="205754" cy="28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900">
                <a:solidFill>
                  <a:schemeClr val="tx1"/>
                </a:solidFill>
                <a:latin typeface="Tekton" charset="0"/>
                <a:ea typeface="ＭＳ Ｐゴシック" charset="0"/>
                <a:cs typeface="ＭＳ Ｐゴシック" charset="0"/>
              </a:defRPr>
            </a:lvl1pPr>
            <a:lvl2pPr marL="742950" indent="-285750" defTabSz="1019175">
              <a:defRPr sz="900">
                <a:solidFill>
                  <a:schemeClr val="tx1"/>
                </a:solidFill>
                <a:latin typeface="Tekton" charset="0"/>
                <a:ea typeface="ＭＳ Ｐゴシック" charset="0"/>
              </a:defRPr>
            </a:lvl2pPr>
            <a:lvl3pPr marL="1143000" indent="-228600" defTabSz="1019175">
              <a:defRPr sz="900">
                <a:solidFill>
                  <a:schemeClr val="tx1"/>
                </a:solidFill>
                <a:latin typeface="Tekton" charset="0"/>
                <a:ea typeface="ＭＳ Ｐゴシック" charset="0"/>
              </a:defRPr>
            </a:lvl3pPr>
            <a:lvl4pPr marL="1600200" indent="-228600" defTabSz="1019175">
              <a:defRPr sz="900">
                <a:solidFill>
                  <a:schemeClr val="tx1"/>
                </a:solidFill>
                <a:latin typeface="Tekton" charset="0"/>
                <a:ea typeface="ＭＳ Ｐゴシック" charset="0"/>
              </a:defRPr>
            </a:lvl4pPr>
            <a:lvl5pPr marL="2057400" indent="-228600" defTabSz="1019175">
              <a:defRPr sz="900">
                <a:solidFill>
                  <a:schemeClr val="tx1"/>
                </a:solidFill>
                <a:latin typeface="Tekton" charset="0"/>
                <a:ea typeface="ＭＳ Ｐゴシック" charset="0"/>
              </a:defRPr>
            </a:lvl5pPr>
            <a:lvl6pPr marL="2514600" indent="-228600" defTabSz="1019175" eaLnBrk="0" fontAlgn="base" hangingPunct="0">
              <a:spcBef>
                <a:spcPct val="0"/>
              </a:spcBef>
              <a:spcAft>
                <a:spcPct val="0"/>
              </a:spcAft>
              <a:defRPr sz="900">
                <a:solidFill>
                  <a:schemeClr val="tx1"/>
                </a:solidFill>
                <a:latin typeface="Tekton" charset="0"/>
                <a:ea typeface="ＭＳ Ｐゴシック" charset="0"/>
              </a:defRPr>
            </a:lvl6pPr>
            <a:lvl7pPr marL="2971800" indent="-228600" defTabSz="1019175" eaLnBrk="0" fontAlgn="base" hangingPunct="0">
              <a:spcBef>
                <a:spcPct val="0"/>
              </a:spcBef>
              <a:spcAft>
                <a:spcPct val="0"/>
              </a:spcAft>
              <a:defRPr sz="900">
                <a:solidFill>
                  <a:schemeClr val="tx1"/>
                </a:solidFill>
                <a:latin typeface="Tekton" charset="0"/>
                <a:ea typeface="ＭＳ Ｐゴシック" charset="0"/>
              </a:defRPr>
            </a:lvl7pPr>
            <a:lvl8pPr marL="3429000" indent="-228600" defTabSz="1019175" eaLnBrk="0" fontAlgn="base" hangingPunct="0">
              <a:spcBef>
                <a:spcPct val="0"/>
              </a:spcBef>
              <a:spcAft>
                <a:spcPct val="0"/>
              </a:spcAft>
              <a:defRPr sz="900">
                <a:solidFill>
                  <a:schemeClr val="tx1"/>
                </a:solidFill>
                <a:latin typeface="Tekton" charset="0"/>
                <a:ea typeface="ＭＳ Ｐゴシック" charset="0"/>
              </a:defRPr>
            </a:lvl8pPr>
            <a:lvl9pPr marL="3886200" indent="-228600" defTabSz="1019175" eaLnBrk="0" fontAlgn="base" hangingPunct="0">
              <a:spcBef>
                <a:spcPct val="0"/>
              </a:spcBef>
              <a:spcAft>
                <a:spcPct val="0"/>
              </a:spcAft>
              <a:defRPr sz="900">
                <a:solidFill>
                  <a:schemeClr val="tx1"/>
                </a:solidFill>
                <a:latin typeface="Tekton" charset="0"/>
                <a:ea typeface="ＭＳ Ｐゴシック" charset="0"/>
              </a:defRPr>
            </a:lvl9pPr>
          </a:lstStyle>
          <a:p>
            <a:endParaRPr lang="en-US" sz="1200">
              <a:latin typeface="Comic Sans MS" charset="0"/>
            </a:endParaRPr>
          </a:p>
        </p:txBody>
      </p:sp>
      <p:sp>
        <p:nvSpPr>
          <p:cNvPr id="13387" name="Line 40"/>
          <p:cNvSpPr>
            <a:spLocks noChangeShapeType="1"/>
          </p:cNvSpPr>
          <p:nvPr/>
        </p:nvSpPr>
        <p:spPr bwMode="auto">
          <a:xfrm>
            <a:off x="6930551" y="247840"/>
            <a:ext cx="13356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85" name="Line 41"/>
          <p:cNvSpPr>
            <a:spLocks noChangeShapeType="1"/>
          </p:cNvSpPr>
          <p:nvPr/>
        </p:nvSpPr>
        <p:spPr bwMode="auto">
          <a:xfrm>
            <a:off x="3543210" y="199612"/>
            <a:ext cx="281239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83" name="Line 45"/>
          <p:cNvSpPr>
            <a:spLocks noChangeShapeType="1"/>
          </p:cNvSpPr>
          <p:nvPr/>
        </p:nvSpPr>
        <p:spPr bwMode="auto">
          <a:xfrm>
            <a:off x="2868706" y="329498"/>
            <a:ext cx="3791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Line 39"/>
          <p:cNvSpPr>
            <a:spLocks noChangeShapeType="1"/>
          </p:cNvSpPr>
          <p:nvPr/>
        </p:nvSpPr>
        <p:spPr bwMode="auto">
          <a:xfrm>
            <a:off x="1987176" y="529287"/>
            <a:ext cx="25848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4" name="Rectangle 123"/>
          <p:cNvSpPr>
            <a:spLocks noChangeArrowheads="1"/>
          </p:cNvSpPr>
          <p:nvPr/>
        </p:nvSpPr>
        <p:spPr bwMode="auto">
          <a:xfrm>
            <a:off x="2937810" y="2145290"/>
            <a:ext cx="6026896" cy="349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p>
        </p:txBody>
      </p:sp>
      <p:grpSp>
        <p:nvGrpSpPr>
          <p:cNvPr id="13325" name="Group 179"/>
          <p:cNvGrpSpPr>
            <a:grpSpLocks/>
          </p:cNvGrpSpPr>
          <p:nvPr/>
        </p:nvGrpSpPr>
        <p:grpSpPr bwMode="auto">
          <a:xfrm>
            <a:off x="937559" y="5116441"/>
            <a:ext cx="7380941" cy="583406"/>
            <a:chOff x="192" y="4855"/>
            <a:chExt cx="4486" cy="539"/>
          </a:xfrm>
        </p:grpSpPr>
        <p:sp>
          <p:nvSpPr>
            <p:cNvPr id="13371" name="Rectangle 37"/>
            <p:cNvSpPr>
              <a:spLocks noChangeArrowheads="1"/>
            </p:cNvSpPr>
            <p:nvPr/>
          </p:nvSpPr>
          <p:spPr bwMode="auto">
            <a:xfrm>
              <a:off x="360" y="4921"/>
              <a:ext cx="1315"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200" dirty="0">
                  <a:solidFill>
                    <a:srgbClr val="000000"/>
                  </a:solidFill>
                  <a:latin typeface="Arial" charset="0"/>
                </a:rPr>
                <a:t> </a:t>
              </a:r>
              <a:r>
                <a:rPr lang="en-US" sz="1200" u="sng" dirty="0">
                  <a:solidFill>
                    <a:srgbClr val="000000"/>
                  </a:solidFill>
                  <a:latin typeface="Arial" charset="0"/>
                </a:rPr>
                <a:t>Explore</a:t>
              </a:r>
              <a:r>
                <a:rPr lang="en-US" sz="1200" dirty="0">
                  <a:solidFill>
                    <a:srgbClr val="000000"/>
                  </a:solidFill>
                  <a:latin typeface="Arial" charset="0"/>
                </a:rPr>
                <a:t> and use the main idea.</a:t>
              </a:r>
            </a:p>
          </p:txBody>
        </p:sp>
        <p:sp>
          <p:nvSpPr>
            <p:cNvPr id="13372" name="Rectangle 63"/>
            <p:cNvSpPr>
              <a:spLocks noChangeArrowheads="1"/>
            </p:cNvSpPr>
            <p:nvPr/>
          </p:nvSpPr>
          <p:spPr bwMode="auto">
            <a:xfrm>
              <a:off x="192" y="4855"/>
              <a:ext cx="4486" cy="53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3373" name="Group 70"/>
            <p:cNvGrpSpPr>
              <a:grpSpLocks/>
            </p:cNvGrpSpPr>
            <p:nvPr/>
          </p:nvGrpSpPr>
          <p:grpSpPr bwMode="auto">
            <a:xfrm>
              <a:off x="237" y="4900"/>
              <a:ext cx="79" cy="360"/>
              <a:chOff x="1917" y="1013"/>
              <a:chExt cx="70" cy="327"/>
            </a:xfrm>
          </p:grpSpPr>
          <p:sp>
            <p:nvSpPr>
              <p:cNvPr id="13374" name="Oval 71"/>
              <p:cNvSpPr>
                <a:spLocks noChangeArrowheads="1"/>
              </p:cNvSpPr>
              <p:nvPr/>
            </p:nvSpPr>
            <p:spPr bwMode="auto">
              <a:xfrm>
                <a:off x="1917" y="1013"/>
                <a:ext cx="0" cy="327"/>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3375" name="Rectangle 72"/>
              <p:cNvSpPr>
                <a:spLocks noChangeArrowheads="1"/>
              </p:cNvSpPr>
              <p:nvPr/>
            </p:nvSpPr>
            <p:spPr bwMode="auto">
              <a:xfrm>
                <a:off x="1949" y="1025"/>
                <a:ext cx="38"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5</a:t>
                </a:r>
                <a:endParaRPr lang="en-US" sz="2700">
                  <a:latin typeface="Arial" charset="0"/>
                </a:endParaRPr>
              </a:p>
            </p:txBody>
          </p:sp>
        </p:grpSp>
      </p:grpSp>
      <p:grpSp>
        <p:nvGrpSpPr>
          <p:cNvPr id="13326" name="Group 180"/>
          <p:cNvGrpSpPr>
            <a:grpSpLocks/>
          </p:cNvGrpSpPr>
          <p:nvPr/>
        </p:nvGrpSpPr>
        <p:grpSpPr bwMode="auto">
          <a:xfrm>
            <a:off x="941295" y="5743142"/>
            <a:ext cx="7379074" cy="626702"/>
            <a:chOff x="192" y="5434"/>
            <a:chExt cx="4479" cy="579"/>
          </a:xfrm>
        </p:grpSpPr>
        <p:sp>
          <p:nvSpPr>
            <p:cNvPr id="13366" name="Rectangle 14"/>
            <p:cNvSpPr>
              <a:spLocks noChangeArrowheads="1"/>
            </p:cNvSpPr>
            <p:nvPr/>
          </p:nvSpPr>
          <p:spPr bwMode="auto">
            <a:xfrm>
              <a:off x="192" y="5434"/>
              <a:ext cx="4479" cy="57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67" name="Rectangle 32"/>
            <p:cNvSpPr>
              <a:spLocks noChangeArrowheads="1"/>
            </p:cNvSpPr>
            <p:nvPr/>
          </p:nvSpPr>
          <p:spPr bwMode="auto">
            <a:xfrm>
              <a:off x="358" y="5499"/>
              <a:ext cx="1503"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200" u="sng" dirty="0">
                  <a:solidFill>
                    <a:srgbClr val="000000"/>
                  </a:solidFill>
                  <a:latin typeface="Arial" charset="0"/>
                </a:rPr>
                <a:t>Extend</a:t>
              </a:r>
              <a:r>
                <a:rPr lang="en-US" sz="1200" dirty="0">
                  <a:solidFill>
                    <a:srgbClr val="000000"/>
                  </a:solidFill>
                  <a:latin typeface="Arial" charset="0"/>
                </a:rPr>
                <a:t> the main idea  to your world</a:t>
              </a:r>
              <a:r>
                <a:rPr lang="en-US" dirty="0">
                  <a:solidFill>
                    <a:srgbClr val="000000"/>
                  </a:solidFill>
                  <a:latin typeface="Arial" charset="0"/>
                </a:rPr>
                <a:t>.</a:t>
              </a:r>
            </a:p>
          </p:txBody>
        </p:sp>
        <p:grpSp>
          <p:nvGrpSpPr>
            <p:cNvPr id="13368" name="Group 46"/>
            <p:cNvGrpSpPr>
              <a:grpSpLocks/>
            </p:cNvGrpSpPr>
            <p:nvPr/>
          </p:nvGrpSpPr>
          <p:grpSpPr bwMode="auto">
            <a:xfrm>
              <a:off x="212" y="5476"/>
              <a:ext cx="75" cy="359"/>
              <a:chOff x="2831" y="2860"/>
              <a:chExt cx="69" cy="328"/>
            </a:xfrm>
          </p:grpSpPr>
          <p:sp>
            <p:nvSpPr>
              <p:cNvPr id="13369" name="Rectangle 47"/>
              <p:cNvSpPr>
                <a:spLocks noChangeArrowheads="1"/>
              </p:cNvSpPr>
              <p:nvPr/>
            </p:nvSpPr>
            <p:spPr bwMode="auto">
              <a:xfrm>
                <a:off x="2860" y="2876"/>
                <a:ext cx="40"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6</a:t>
                </a:r>
                <a:endParaRPr lang="en-US" sz="2700">
                  <a:latin typeface="Arial" charset="0"/>
                </a:endParaRPr>
              </a:p>
            </p:txBody>
          </p:sp>
          <p:sp>
            <p:nvSpPr>
              <p:cNvPr id="13370" name="Oval 48"/>
              <p:cNvSpPr>
                <a:spLocks noChangeArrowheads="1"/>
              </p:cNvSpPr>
              <p:nvPr/>
            </p:nvSpPr>
            <p:spPr bwMode="auto">
              <a:xfrm>
                <a:off x="2831" y="2860"/>
                <a:ext cx="0" cy="328"/>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grpSp>
      </p:grpSp>
      <p:grpSp>
        <p:nvGrpSpPr>
          <p:cNvPr id="13327" name="Group 5"/>
          <p:cNvGrpSpPr>
            <a:grpSpLocks/>
          </p:cNvGrpSpPr>
          <p:nvPr/>
        </p:nvGrpSpPr>
        <p:grpSpPr bwMode="auto">
          <a:xfrm>
            <a:off x="1040279" y="940594"/>
            <a:ext cx="117344" cy="391713"/>
            <a:chOff x="423" y="534"/>
            <a:chExt cx="60" cy="329"/>
          </a:xfrm>
        </p:grpSpPr>
        <p:sp>
          <p:nvSpPr>
            <p:cNvPr id="13363" name="Oval 6"/>
            <p:cNvSpPr>
              <a:spLocks noChangeArrowheads="1"/>
            </p:cNvSpPr>
            <p:nvPr/>
          </p:nvSpPr>
          <p:spPr bwMode="auto">
            <a:xfrm>
              <a:off x="453" y="536"/>
              <a:ext cx="0" cy="32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endParaRPr lang="en-US"/>
            </a:p>
          </p:txBody>
        </p:sp>
        <p:sp>
          <p:nvSpPr>
            <p:cNvPr id="13364" name="Oval 7"/>
            <p:cNvSpPr>
              <a:spLocks noChangeArrowheads="1"/>
            </p:cNvSpPr>
            <p:nvPr/>
          </p:nvSpPr>
          <p:spPr bwMode="auto">
            <a:xfrm>
              <a:off x="423" y="534"/>
              <a:ext cx="0" cy="327"/>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3365" name="Rectangle 8"/>
            <p:cNvSpPr>
              <a:spLocks noChangeArrowheads="1"/>
            </p:cNvSpPr>
            <p:nvPr/>
          </p:nvSpPr>
          <p:spPr bwMode="auto">
            <a:xfrm>
              <a:off x="447" y="547"/>
              <a:ext cx="3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1</a:t>
              </a:r>
              <a:endParaRPr lang="en-US" sz="2700">
                <a:latin typeface="Arial" charset="0"/>
              </a:endParaRPr>
            </a:p>
          </p:txBody>
        </p:sp>
      </p:grpSp>
      <p:sp>
        <p:nvSpPr>
          <p:cNvPr id="13328" name="Rectangle 29"/>
          <p:cNvSpPr>
            <a:spLocks noChangeArrowheads="1"/>
          </p:cNvSpPr>
          <p:nvPr/>
        </p:nvSpPr>
        <p:spPr bwMode="auto">
          <a:xfrm>
            <a:off x="1268133" y="954665"/>
            <a:ext cx="200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200" dirty="0">
                <a:solidFill>
                  <a:srgbClr val="000000"/>
                </a:solidFill>
                <a:latin typeface="Arial" charset="0"/>
              </a:rPr>
              <a:t>What is the critical </a:t>
            </a:r>
            <a:r>
              <a:rPr lang="en-US" sz="1200" u="sng" dirty="0">
                <a:solidFill>
                  <a:srgbClr val="000000"/>
                </a:solidFill>
                <a:latin typeface="Arial" charset="0"/>
              </a:rPr>
              <a:t>question</a:t>
            </a:r>
            <a:r>
              <a:rPr lang="en-US" dirty="0">
                <a:solidFill>
                  <a:srgbClr val="000000"/>
                </a:solidFill>
                <a:latin typeface="Arial" charset="0"/>
              </a:rPr>
              <a:t>?</a:t>
            </a:r>
          </a:p>
        </p:txBody>
      </p:sp>
      <p:sp>
        <p:nvSpPr>
          <p:cNvPr id="13329" name="Text Box 118"/>
          <p:cNvSpPr txBox="1">
            <a:spLocks noChangeArrowheads="1"/>
          </p:cNvSpPr>
          <p:nvPr/>
        </p:nvSpPr>
        <p:spPr bwMode="auto">
          <a:xfrm>
            <a:off x="2147794" y="1063987"/>
            <a:ext cx="205754" cy="349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900">
                <a:solidFill>
                  <a:schemeClr val="tx1"/>
                </a:solidFill>
                <a:latin typeface="Tekton" charset="0"/>
                <a:ea typeface="ＭＳ Ｐゴシック" charset="0"/>
                <a:cs typeface="ＭＳ Ｐゴシック" charset="0"/>
              </a:defRPr>
            </a:lvl1pPr>
            <a:lvl2pPr marL="742950" indent="-285750" defTabSz="1019175">
              <a:defRPr sz="900">
                <a:solidFill>
                  <a:schemeClr val="tx1"/>
                </a:solidFill>
                <a:latin typeface="Tekton" charset="0"/>
                <a:ea typeface="ＭＳ Ｐゴシック" charset="0"/>
              </a:defRPr>
            </a:lvl2pPr>
            <a:lvl3pPr marL="1143000" indent="-228600" defTabSz="1019175">
              <a:defRPr sz="900">
                <a:solidFill>
                  <a:schemeClr val="tx1"/>
                </a:solidFill>
                <a:latin typeface="Tekton" charset="0"/>
                <a:ea typeface="ＭＳ Ｐゴシック" charset="0"/>
              </a:defRPr>
            </a:lvl3pPr>
            <a:lvl4pPr marL="1600200" indent="-228600" defTabSz="1019175">
              <a:defRPr sz="900">
                <a:solidFill>
                  <a:schemeClr val="tx1"/>
                </a:solidFill>
                <a:latin typeface="Tekton" charset="0"/>
                <a:ea typeface="ＭＳ Ｐゴシック" charset="0"/>
              </a:defRPr>
            </a:lvl4pPr>
            <a:lvl5pPr marL="2057400" indent="-228600" defTabSz="1019175">
              <a:defRPr sz="900">
                <a:solidFill>
                  <a:schemeClr val="tx1"/>
                </a:solidFill>
                <a:latin typeface="Tekton" charset="0"/>
                <a:ea typeface="ＭＳ Ｐゴシック" charset="0"/>
              </a:defRPr>
            </a:lvl5pPr>
            <a:lvl6pPr marL="2514600" indent="-228600" defTabSz="1019175" eaLnBrk="0" fontAlgn="base" hangingPunct="0">
              <a:spcBef>
                <a:spcPct val="0"/>
              </a:spcBef>
              <a:spcAft>
                <a:spcPct val="0"/>
              </a:spcAft>
              <a:defRPr sz="900">
                <a:solidFill>
                  <a:schemeClr val="tx1"/>
                </a:solidFill>
                <a:latin typeface="Tekton" charset="0"/>
                <a:ea typeface="ＭＳ Ｐゴシック" charset="0"/>
              </a:defRPr>
            </a:lvl6pPr>
            <a:lvl7pPr marL="2971800" indent="-228600" defTabSz="1019175" eaLnBrk="0" fontAlgn="base" hangingPunct="0">
              <a:spcBef>
                <a:spcPct val="0"/>
              </a:spcBef>
              <a:spcAft>
                <a:spcPct val="0"/>
              </a:spcAft>
              <a:defRPr sz="900">
                <a:solidFill>
                  <a:schemeClr val="tx1"/>
                </a:solidFill>
                <a:latin typeface="Tekton" charset="0"/>
                <a:ea typeface="ＭＳ Ｐゴシック" charset="0"/>
              </a:defRPr>
            </a:lvl7pPr>
            <a:lvl8pPr marL="3429000" indent="-228600" defTabSz="1019175" eaLnBrk="0" fontAlgn="base" hangingPunct="0">
              <a:spcBef>
                <a:spcPct val="0"/>
              </a:spcBef>
              <a:spcAft>
                <a:spcPct val="0"/>
              </a:spcAft>
              <a:defRPr sz="900">
                <a:solidFill>
                  <a:schemeClr val="tx1"/>
                </a:solidFill>
                <a:latin typeface="Tekton" charset="0"/>
                <a:ea typeface="ＭＳ Ｐゴシック" charset="0"/>
              </a:defRPr>
            </a:lvl8pPr>
            <a:lvl9pPr marL="3886200" indent="-228600" defTabSz="1019175" eaLnBrk="0" fontAlgn="base" hangingPunct="0">
              <a:spcBef>
                <a:spcPct val="0"/>
              </a:spcBef>
              <a:spcAft>
                <a:spcPct val="0"/>
              </a:spcAft>
              <a:defRPr sz="900">
                <a:solidFill>
                  <a:schemeClr val="tx1"/>
                </a:solidFill>
                <a:latin typeface="Tekton" charset="0"/>
                <a:ea typeface="ＭＳ Ｐゴシック" charset="0"/>
              </a:defRPr>
            </a:lvl9pPr>
          </a:lstStyle>
          <a:p>
            <a:endParaRPr lang="en-US" sz="1600" b="1"/>
          </a:p>
        </p:txBody>
      </p:sp>
      <p:sp>
        <p:nvSpPr>
          <p:cNvPr id="13330" name="Rectangle 142"/>
          <p:cNvSpPr>
            <a:spLocks noChangeArrowheads="1"/>
          </p:cNvSpPr>
          <p:nvPr/>
        </p:nvSpPr>
        <p:spPr bwMode="auto">
          <a:xfrm>
            <a:off x="971177" y="898381"/>
            <a:ext cx="7289427" cy="44594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nchor="ctr"/>
          <a:lstStyle/>
          <a:p>
            <a:pPr algn="ctr" defTabSz="1019175"/>
            <a:endParaRPr lang="en-US" sz="2000"/>
          </a:p>
        </p:txBody>
      </p:sp>
      <p:grpSp>
        <p:nvGrpSpPr>
          <p:cNvPr id="13331" name="Group 168"/>
          <p:cNvGrpSpPr>
            <a:grpSpLocks/>
          </p:cNvGrpSpPr>
          <p:nvPr/>
        </p:nvGrpSpPr>
        <p:grpSpPr bwMode="auto">
          <a:xfrm>
            <a:off x="971177" y="4518960"/>
            <a:ext cx="7326780" cy="742516"/>
            <a:chOff x="176" y="4831"/>
            <a:chExt cx="4551" cy="686"/>
          </a:xfrm>
        </p:grpSpPr>
        <p:sp>
          <p:nvSpPr>
            <p:cNvPr id="13357" name="Rectangle 31"/>
            <p:cNvSpPr>
              <a:spLocks noChangeArrowheads="1"/>
            </p:cNvSpPr>
            <p:nvPr/>
          </p:nvSpPr>
          <p:spPr bwMode="auto">
            <a:xfrm>
              <a:off x="344" y="4913"/>
              <a:ext cx="1352"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dirty="0">
                  <a:solidFill>
                    <a:srgbClr val="000000"/>
                  </a:solidFill>
                  <a:latin typeface="Arial" charset="0"/>
                </a:rPr>
                <a:t> </a:t>
              </a:r>
              <a:r>
                <a:rPr lang="en-US" sz="1200" dirty="0">
                  <a:solidFill>
                    <a:srgbClr val="000000"/>
                  </a:solidFill>
                  <a:latin typeface="Arial" charset="0"/>
                </a:rPr>
                <a:t>What is the </a:t>
              </a:r>
              <a:r>
                <a:rPr lang="en-US" sz="1200" u="sng" dirty="0">
                  <a:solidFill>
                    <a:srgbClr val="000000"/>
                  </a:solidFill>
                  <a:latin typeface="Arial" charset="0"/>
                </a:rPr>
                <a:t>main Idea</a:t>
              </a:r>
              <a:r>
                <a:rPr lang="en-US" sz="1200" dirty="0">
                  <a:solidFill>
                    <a:srgbClr val="000000"/>
                  </a:solidFill>
                  <a:latin typeface="Arial" charset="0"/>
                </a:rPr>
                <a:t> answer?</a:t>
              </a:r>
              <a:endParaRPr lang="en-US" sz="1200" dirty="0">
                <a:latin typeface="Arial" charset="0"/>
              </a:endParaRPr>
            </a:p>
          </p:txBody>
        </p:sp>
        <p:sp>
          <p:nvSpPr>
            <p:cNvPr id="13358" name="Rectangle 89"/>
            <p:cNvSpPr>
              <a:spLocks noChangeArrowheads="1"/>
            </p:cNvSpPr>
            <p:nvPr/>
          </p:nvSpPr>
          <p:spPr bwMode="auto">
            <a:xfrm>
              <a:off x="358" y="4967"/>
              <a:ext cx="4077" cy="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p>
            <a:p>
              <a:pPr defTabSz="1019175"/>
              <a:endParaRPr lang="en-US" sz="1600"/>
            </a:p>
          </p:txBody>
        </p:sp>
        <p:sp>
          <p:nvSpPr>
            <p:cNvPr id="13359" name="Rectangle 133"/>
            <p:cNvSpPr>
              <a:spLocks noChangeArrowheads="1"/>
            </p:cNvSpPr>
            <p:nvPr/>
          </p:nvSpPr>
          <p:spPr bwMode="auto">
            <a:xfrm>
              <a:off x="176" y="4831"/>
              <a:ext cx="4551" cy="508"/>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nchor="ctr"/>
            <a:lstStyle/>
            <a:p>
              <a:pPr algn="ctr" defTabSz="1019175"/>
              <a:endParaRPr lang="en-US" sz="2000"/>
            </a:p>
          </p:txBody>
        </p:sp>
        <p:grpSp>
          <p:nvGrpSpPr>
            <p:cNvPr id="13360" name="Group 144"/>
            <p:cNvGrpSpPr>
              <a:grpSpLocks/>
            </p:cNvGrpSpPr>
            <p:nvPr/>
          </p:nvGrpSpPr>
          <p:grpSpPr bwMode="auto">
            <a:xfrm>
              <a:off x="203" y="4886"/>
              <a:ext cx="81" cy="360"/>
              <a:chOff x="1917" y="1013"/>
              <a:chExt cx="72" cy="327"/>
            </a:xfrm>
          </p:grpSpPr>
          <p:sp>
            <p:nvSpPr>
              <p:cNvPr id="13361" name="Oval 145"/>
              <p:cNvSpPr>
                <a:spLocks noChangeArrowheads="1"/>
              </p:cNvSpPr>
              <p:nvPr/>
            </p:nvSpPr>
            <p:spPr bwMode="auto">
              <a:xfrm>
                <a:off x="1917" y="1013"/>
                <a:ext cx="0" cy="327"/>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3362" name="Rectangle 146"/>
              <p:cNvSpPr>
                <a:spLocks noChangeArrowheads="1"/>
              </p:cNvSpPr>
              <p:nvPr/>
            </p:nvSpPr>
            <p:spPr bwMode="auto">
              <a:xfrm>
                <a:off x="1950" y="1025"/>
                <a:ext cx="39"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4</a:t>
                </a:r>
                <a:endParaRPr lang="en-US" sz="2700">
                  <a:latin typeface="Arial" charset="0"/>
                </a:endParaRPr>
              </a:p>
            </p:txBody>
          </p:sp>
        </p:grpSp>
      </p:grpSp>
      <p:sp>
        <p:nvSpPr>
          <p:cNvPr id="13332" name="Rectangle 30"/>
          <p:cNvSpPr>
            <a:spLocks noChangeArrowheads="1"/>
          </p:cNvSpPr>
          <p:nvPr/>
        </p:nvSpPr>
        <p:spPr bwMode="auto">
          <a:xfrm>
            <a:off x="3940735" y="1921237"/>
            <a:ext cx="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a:solidFill>
                  <a:srgbClr val="000000"/>
                </a:solidFill>
                <a:latin typeface="Arial" charset="0"/>
              </a:rPr>
              <a:t> </a:t>
            </a:r>
          </a:p>
        </p:txBody>
      </p:sp>
      <p:grpSp>
        <p:nvGrpSpPr>
          <p:cNvPr id="13333" name="Group 22"/>
          <p:cNvGrpSpPr>
            <a:grpSpLocks/>
          </p:cNvGrpSpPr>
          <p:nvPr/>
        </p:nvGrpSpPr>
        <p:grpSpPr bwMode="auto">
          <a:xfrm>
            <a:off x="961839" y="1433081"/>
            <a:ext cx="133070" cy="389883"/>
            <a:chOff x="371" y="1011"/>
            <a:chExt cx="60" cy="321"/>
          </a:xfrm>
        </p:grpSpPr>
        <p:sp>
          <p:nvSpPr>
            <p:cNvPr id="13355" name="Oval 23"/>
            <p:cNvSpPr>
              <a:spLocks noChangeArrowheads="1"/>
            </p:cNvSpPr>
            <p:nvPr/>
          </p:nvSpPr>
          <p:spPr bwMode="auto">
            <a:xfrm>
              <a:off x="371" y="1011"/>
              <a:ext cx="0" cy="321"/>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3356" name="Rectangle 24"/>
            <p:cNvSpPr>
              <a:spLocks noChangeArrowheads="1"/>
            </p:cNvSpPr>
            <p:nvPr/>
          </p:nvSpPr>
          <p:spPr bwMode="auto">
            <a:xfrm>
              <a:off x="399" y="1034"/>
              <a:ext cx="3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2</a:t>
              </a:r>
              <a:endParaRPr lang="en-US" sz="2700">
                <a:latin typeface="Arial" charset="0"/>
              </a:endParaRPr>
            </a:p>
          </p:txBody>
        </p:sp>
      </p:grpSp>
      <p:sp>
        <p:nvSpPr>
          <p:cNvPr id="13334" name="Rectangle 73"/>
          <p:cNvSpPr>
            <a:spLocks noChangeArrowheads="1"/>
          </p:cNvSpPr>
          <p:nvPr/>
        </p:nvSpPr>
        <p:spPr bwMode="auto">
          <a:xfrm>
            <a:off x="1197162" y="1469881"/>
            <a:ext cx="28827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200" dirty="0">
                <a:solidFill>
                  <a:srgbClr val="000000"/>
                </a:solidFill>
                <a:latin typeface="Arial" charset="0"/>
              </a:rPr>
              <a:t>What are the </a:t>
            </a:r>
            <a:r>
              <a:rPr lang="en-US" sz="1200" u="sng" dirty="0">
                <a:solidFill>
                  <a:srgbClr val="000000"/>
                </a:solidFill>
                <a:latin typeface="Arial" charset="0"/>
              </a:rPr>
              <a:t>key terms</a:t>
            </a:r>
            <a:r>
              <a:rPr lang="en-US" sz="1200" dirty="0">
                <a:solidFill>
                  <a:srgbClr val="000000"/>
                </a:solidFill>
                <a:latin typeface="Arial" charset="0"/>
              </a:rPr>
              <a:t> and explanations?</a:t>
            </a:r>
            <a:endParaRPr lang="en-US" sz="1200" dirty="0">
              <a:latin typeface="Arial" charset="0"/>
            </a:endParaRPr>
          </a:p>
        </p:txBody>
      </p:sp>
      <p:sp>
        <p:nvSpPr>
          <p:cNvPr id="13335" name="Rectangle 121"/>
          <p:cNvSpPr>
            <a:spLocks noChangeArrowheads="1"/>
          </p:cNvSpPr>
          <p:nvPr/>
        </p:nvSpPr>
        <p:spPr bwMode="auto">
          <a:xfrm>
            <a:off x="3337487" y="1489364"/>
            <a:ext cx="5083735" cy="349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p>
        </p:txBody>
      </p:sp>
      <p:sp>
        <p:nvSpPr>
          <p:cNvPr id="13336" name="Rectangle 137"/>
          <p:cNvSpPr>
            <a:spLocks noChangeArrowheads="1"/>
          </p:cNvSpPr>
          <p:nvPr/>
        </p:nvSpPr>
        <p:spPr bwMode="auto">
          <a:xfrm>
            <a:off x="930089" y="1386537"/>
            <a:ext cx="7369735" cy="60938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37" name="Line 174"/>
          <p:cNvSpPr>
            <a:spLocks noChangeShapeType="1"/>
          </p:cNvSpPr>
          <p:nvPr/>
        </p:nvSpPr>
        <p:spPr bwMode="auto">
          <a:xfrm>
            <a:off x="3210486" y="1584614"/>
            <a:ext cx="0" cy="415636"/>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8" name="Text Box 98"/>
          <p:cNvSpPr txBox="1">
            <a:spLocks noChangeArrowheads="1"/>
          </p:cNvSpPr>
          <p:nvPr/>
        </p:nvSpPr>
        <p:spPr bwMode="auto">
          <a:xfrm>
            <a:off x="1271868" y="2726532"/>
            <a:ext cx="205754"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900">
                <a:solidFill>
                  <a:schemeClr val="tx1"/>
                </a:solidFill>
                <a:latin typeface="Tekton" charset="0"/>
                <a:ea typeface="ＭＳ Ｐゴシック" charset="0"/>
                <a:cs typeface="ＭＳ Ｐゴシック" charset="0"/>
              </a:defRPr>
            </a:lvl1pPr>
            <a:lvl2pPr marL="742950" indent="-285750" defTabSz="1019175">
              <a:defRPr sz="900">
                <a:solidFill>
                  <a:schemeClr val="tx1"/>
                </a:solidFill>
                <a:latin typeface="Tekton" charset="0"/>
                <a:ea typeface="ＭＳ Ｐゴシック" charset="0"/>
              </a:defRPr>
            </a:lvl2pPr>
            <a:lvl3pPr marL="1143000" indent="-228600" defTabSz="1019175">
              <a:defRPr sz="900">
                <a:solidFill>
                  <a:schemeClr val="tx1"/>
                </a:solidFill>
                <a:latin typeface="Tekton" charset="0"/>
                <a:ea typeface="ＭＳ Ｐゴシック" charset="0"/>
              </a:defRPr>
            </a:lvl3pPr>
            <a:lvl4pPr marL="1600200" indent="-228600" defTabSz="1019175">
              <a:defRPr sz="900">
                <a:solidFill>
                  <a:schemeClr val="tx1"/>
                </a:solidFill>
                <a:latin typeface="Tekton" charset="0"/>
                <a:ea typeface="ＭＳ Ｐゴシック" charset="0"/>
              </a:defRPr>
            </a:lvl4pPr>
            <a:lvl5pPr marL="2057400" indent="-228600" defTabSz="1019175">
              <a:defRPr sz="900">
                <a:solidFill>
                  <a:schemeClr val="tx1"/>
                </a:solidFill>
                <a:latin typeface="Tekton" charset="0"/>
                <a:ea typeface="ＭＳ Ｐゴシック" charset="0"/>
              </a:defRPr>
            </a:lvl5pPr>
            <a:lvl6pPr marL="2514600" indent="-228600" defTabSz="1019175" eaLnBrk="0" fontAlgn="base" hangingPunct="0">
              <a:spcBef>
                <a:spcPct val="0"/>
              </a:spcBef>
              <a:spcAft>
                <a:spcPct val="0"/>
              </a:spcAft>
              <a:defRPr sz="900">
                <a:solidFill>
                  <a:schemeClr val="tx1"/>
                </a:solidFill>
                <a:latin typeface="Tekton" charset="0"/>
                <a:ea typeface="ＭＳ Ｐゴシック" charset="0"/>
              </a:defRPr>
            </a:lvl6pPr>
            <a:lvl7pPr marL="2971800" indent="-228600" defTabSz="1019175" eaLnBrk="0" fontAlgn="base" hangingPunct="0">
              <a:spcBef>
                <a:spcPct val="0"/>
              </a:spcBef>
              <a:spcAft>
                <a:spcPct val="0"/>
              </a:spcAft>
              <a:defRPr sz="900">
                <a:solidFill>
                  <a:schemeClr val="tx1"/>
                </a:solidFill>
                <a:latin typeface="Tekton" charset="0"/>
                <a:ea typeface="ＭＳ Ｐゴシック" charset="0"/>
              </a:defRPr>
            </a:lvl7pPr>
            <a:lvl8pPr marL="3429000" indent="-228600" defTabSz="1019175" eaLnBrk="0" fontAlgn="base" hangingPunct="0">
              <a:spcBef>
                <a:spcPct val="0"/>
              </a:spcBef>
              <a:spcAft>
                <a:spcPct val="0"/>
              </a:spcAft>
              <a:defRPr sz="900">
                <a:solidFill>
                  <a:schemeClr val="tx1"/>
                </a:solidFill>
                <a:latin typeface="Tekton" charset="0"/>
                <a:ea typeface="ＭＳ Ｐゴシック" charset="0"/>
              </a:defRPr>
            </a:lvl8pPr>
            <a:lvl9pPr marL="3886200" indent="-228600" defTabSz="1019175" eaLnBrk="0" fontAlgn="base" hangingPunct="0">
              <a:spcBef>
                <a:spcPct val="0"/>
              </a:spcBef>
              <a:spcAft>
                <a:spcPct val="0"/>
              </a:spcAft>
              <a:defRPr sz="900">
                <a:solidFill>
                  <a:schemeClr val="tx1"/>
                </a:solidFill>
                <a:latin typeface="Tekton" charset="0"/>
                <a:ea typeface="ＭＳ Ｐゴシック" charset="0"/>
              </a:defRPr>
            </a:lvl9pPr>
          </a:lstStyle>
          <a:p>
            <a:endParaRPr lang="en-US" sz="2000"/>
          </a:p>
        </p:txBody>
      </p:sp>
      <p:sp>
        <p:nvSpPr>
          <p:cNvPr id="13339" name="Rectangle 4"/>
          <p:cNvSpPr>
            <a:spLocks noChangeArrowheads="1"/>
          </p:cNvSpPr>
          <p:nvPr/>
        </p:nvSpPr>
        <p:spPr bwMode="auto">
          <a:xfrm>
            <a:off x="917016" y="1949378"/>
            <a:ext cx="7369735" cy="242779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3340" name="Group 19"/>
          <p:cNvGrpSpPr>
            <a:grpSpLocks/>
          </p:cNvGrpSpPr>
          <p:nvPr/>
        </p:nvGrpSpPr>
        <p:grpSpPr bwMode="auto">
          <a:xfrm>
            <a:off x="980538" y="2066276"/>
            <a:ext cx="133274" cy="389925"/>
            <a:chOff x="1917" y="1013"/>
            <a:chExt cx="70" cy="333"/>
          </a:xfrm>
        </p:grpSpPr>
        <p:sp>
          <p:nvSpPr>
            <p:cNvPr id="13353" name="Oval 20"/>
            <p:cNvSpPr>
              <a:spLocks noChangeArrowheads="1"/>
            </p:cNvSpPr>
            <p:nvPr/>
          </p:nvSpPr>
          <p:spPr bwMode="auto">
            <a:xfrm>
              <a:off x="1917" y="1013"/>
              <a:ext cx="0" cy="333"/>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3354" name="Rectangle 21"/>
            <p:cNvSpPr>
              <a:spLocks noChangeArrowheads="1"/>
            </p:cNvSpPr>
            <p:nvPr/>
          </p:nvSpPr>
          <p:spPr bwMode="auto">
            <a:xfrm>
              <a:off x="1950" y="1024"/>
              <a:ext cx="3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3</a:t>
              </a:r>
              <a:endParaRPr lang="en-US" sz="2700">
                <a:latin typeface="Arial" charset="0"/>
              </a:endParaRPr>
            </a:p>
          </p:txBody>
        </p:sp>
      </p:grpSp>
      <p:sp>
        <p:nvSpPr>
          <p:cNvPr id="13341" name="Rectangle 33"/>
          <p:cNvSpPr>
            <a:spLocks noChangeArrowheads="1"/>
          </p:cNvSpPr>
          <p:nvPr/>
        </p:nvSpPr>
        <p:spPr bwMode="auto">
          <a:xfrm>
            <a:off x="1305486" y="2043546"/>
            <a:ext cx="18172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175"/>
            <a:r>
              <a:rPr lang="en-US" sz="1100" dirty="0">
                <a:solidFill>
                  <a:srgbClr val="000000"/>
                </a:solidFill>
                <a:latin typeface="Arial" charset="0"/>
              </a:rPr>
              <a:t>What are the</a:t>
            </a:r>
            <a:r>
              <a:rPr lang="en-US" sz="1100" u="sng" dirty="0">
                <a:solidFill>
                  <a:srgbClr val="000000"/>
                </a:solidFill>
                <a:latin typeface="Arial" charset="0"/>
              </a:rPr>
              <a:t> supporting questions </a:t>
            </a:r>
            <a:r>
              <a:rPr lang="en-US" sz="1100" dirty="0">
                <a:solidFill>
                  <a:srgbClr val="000000"/>
                </a:solidFill>
                <a:latin typeface="Arial" charset="0"/>
              </a:rPr>
              <a:t>and answers?</a:t>
            </a:r>
            <a:endParaRPr lang="en-US" sz="1100" dirty="0">
              <a:latin typeface="Arial" charset="0"/>
            </a:endParaRPr>
          </a:p>
        </p:txBody>
      </p:sp>
      <p:sp>
        <p:nvSpPr>
          <p:cNvPr id="13342" name="Rectangle 122"/>
          <p:cNvSpPr>
            <a:spLocks noChangeArrowheads="1"/>
          </p:cNvSpPr>
          <p:nvPr/>
        </p:nvSpPr>
        <p:spPr bwMode="auto">
          <a:xfrm>
            <a:off x="892736" y="2145290"/>
            <a:ext cx="2411133" cy="349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p>
        </p:txBody>
      </p:sp>
      <p:sp>
        <p:nvSpPr>
          <p:cNvPr id="13343" name="Line 175"/>
          <p:cNvSpPr>
            <a:spLocks noChangeShapeType="1"/>
          </p:cNvSpPr>
          <p:nvPr/>
        </p:nvSpPr>
        <p:spPr bwMode="auto">
          <a:xfrm flipH="1">
            <a:off x="3203016" y="2251364"/>
            <a:ext cx="1867" cy="2208068"/>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4" name="Line 176"/>
          <p:cNvSpPr>
            <a:spLocks noChangeShapeType="1"/>
          </p:cNvSpPr>
          <p:nvPr/>
        </p:nvSpPr>
        <p:spPr bwMode="auto">
          <a:xfrm>
            <a:off x="3376706" y="813955"/>
            <a:ext cx="297329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5" name="Rectangle 225"/>
          <p:cNvSpPr>
            <a:spLocks noChangeArrowheads="1"/>
          </p:cNvSpPr>
          <p:nvPr/>
        </p:nvSpPr>
        <p:spPr bwMode="auto">
          <a:xfrm>
            <a:off x="892736" y="1529412"/>
            <a:ext cx="2403662" cy="595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p>
          <a:p>
            <a:pPr defTabSz="1019175"/>
            <a:endParaRPr lang="en-US" sz="1600"/>
          </a:p>
        </p:txBody>
      </p:sp>
      <p:sp>
        <p:nvSpPr>
          <p:cNvPr id="13346" name="Rectangle 226"/>
          <p:cNvSpPr>
            <a:spLocks noChangeArrowheads="1"/>
          </p:cNvSpPr>
          <p:nvPr/>
        </p:nvSpPr>
        <p:spPr bwMode="auto">
          <a:xfrm>
            <a:off x="3305736" y="1531578"/>
            <a:ext cx="5569324" cy="318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r>
              <a:rPr lang="en-US" sz="1400"/>
              <a:t>.</a:t>
            </a:r>
          </a:p>
        </p:txBody>
      </p:sp>
      <p:sp>
        <p:nvSpPr>
          <p:cNvPr id="13347" name="Rectangle 237"/>
          <p:cNvSpPr>
            <a:spLocks noChangeArrowheads="1"/>
          </p:cNvSpPr>
          <p:nvPr/>
        </p:nvSpPr>
        <p:spPr bwMode="auto">
          <a:xfrm>
            <a:off x="1045882" y="5143500"/>
            <a:ext cx="7156824" cy="2114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lnSpc>
                <a:spcPct val="90000"/>
              </a:lnSpc>
            </a:pPr>
            <a:r>
              <a:rPr lang="en-US" sz="13200" dirty="0"/>
              <a:t>	                </a:t>
            </a:r>
          </a:p>
          <a:p>
            <a:pPr defTabSz="1019175">
              <a:lnSpc>
                <a:spcPct val="90000"/>
              </a:lnSpc>
            </a:pPr>
            <a:endParaRPr lang="en-US" sz="1300" dirty="0"/>
          </a:p>
        </p:txBody>
      </p:sp>
      <p:sp>
        <p:nvSpPr>
          <p:cNvPr id="13348" name="Text Box 249"/>
          <p:cNvSpPr txBox="1">
            <a:spLocks noChangeArrowheads="1"/>
          </p:cNvSpPr>
          <p:nvPr/>
        </p:nvSpPr>
        <p:spPr bwMode="auto">
          <a:xfrm>
            <a:off x="892735" y="6406646"/>
            <a:ext cx="72464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00">
                <a:solidFill>
                  <a:schemeClr val="tx1"/>
                </a:solidFill>
                <a:latin typeface="Tekton" charset="0"/>
                <a:ea typeface="ＭＳ Ｐゴシック" charset="0"/>
                <a:cs typeface="ＭＳ Ｐゴシック" charset="0"/>
              </a:defRPr>
            </a:lvl1pPr>
            <a:lvl2pPr marL="742950" indent="-285750">
              <a:defRPr sz="900">
                <a:solidFill>
                  <a:schemeClr val="tx1"/>
                </a:solidFill>
                <a:latin typeface="Tekton" charset="0"/>
                <a:ea typeface="ＭＳ Ｐゴシック" charset="0"/>
              </a:defRPr>
            </a:lvl2pPr>
            <a:lvl3pPr marL="1143000" indent="-228600">
              <a:defRPr sz="900">
                <a:solidFill>
                  <a:schemeClr val="tx1"/>
                </a:solidFill>
                <a:latin typeface="Tekton" charset="0"/>
                <a:ea typeface="ＭＳ Ｐゴシック" charset="0"/>
              </a:defRPr>
            </a:lvl3pPr>
            <a:lvl4pPr marL="1600200" indent="-228600">
              <a:defRPr sz="900">
                <a:solidFill>
                  <a:schemeClr val="tx1"/>
                </a:solidFill>
                <a:latin typeface="Tekton" charset="0"/>
                <a:ea typeface="ＭＳ Ｐゴシック" charset="0"/>
              </a:defRPr>
            </a:lvl4pPr>
            <a:lvl5pPr marL="2057400" indent="-228600">
              <a:defRPr sz="900">
                <a:solidFill>
                  <a:schemeClr val="tx1"/>
                </a:solidFill>
                <a:latin typeface="Tekton" charset="0"/>
                <a:ea typeface="ＭＳ Ｐゴシック" charset="0"/>
              </a:defRPr>
            </a:lvl5pPr>
            <a:lvl6pPr marL="2514600" indent="-228600" eaLnBrk="0" fontAlgn="base" hangingPunct="0">
              <a:spcBef>
                <a:spcPct val="0"/>
              </a:spcBef>
              <a:spcAft>
                <a:spcPct val="0"/>
              </a:spcAft>
              <a:defRPr sz="900">
                <a:solidFill>
                  <a:schemeClr val="tx1"/>
                </a:solidFill>
                <a:latin typeface="Tekton" charset="0"/>
                <a:ea typeface="ＭＳ Ｐゴシック" charset="0"/>
              </a:defRPr>
            </a:lvl6pPr>
            <a:lvl7pPr marL="2971800" indent="-228600" eaLnBrk="0" fontAlgn="base" hangingPunct="0">
              <a:spcBef>
                <a:spcPct val="0"/>
              </a:spcBef>
              <a:spcAft>
                <a:spcPct val="0"/>
              </a:spcAft>
              <a:defRPr sz="900">
                <a:solidFill>
                  <a:schemeClr val="tx1"/>
                </a:solidFill>
                <a:latin typeface="Tekton" charset="0"/>
                <a:ea typeface="ＭＳ Ｐゴシック" charset="0"/>
              </a:defRPr>
            </a:lvl7pPr>
            <a:lvl8pPr marL="3429000" indent="-228600" eaLnBrk="0" fontAlgn="base" hangingPunct="0">
              <a:spcBef>
                <a:spcPct val="0"/>
              </a:spcBef>
              <a:spcAft>
                <a:spcPct val="0"/>
              </a:spcAft>
              <a:defRPr sz="900">
                <a:solidFill>
                  <a:schemeClr val="tx1"/>
                </a:solidFill>
                <a:latin typeface="Tekton" charset="0"/>
                <a:ea typeface="ＭＳ Ｐゴシック" charset="0"/>
              </a:defRPr>
            </a:lvl8pPr>
            <a:lvl9pPr marL="3886200" indent="-228600" eaLnBrk="0" fontAlgn="base" hangingPunct="0">
              <a:spcBef>
                <a:spcPct val="0"/>
              </a:spcBef>
              <a:spcAft>
                <a:spcPct val="0"/>
              </a:spcAft>
              <a:defRPr sz="900">
                <a:solidFill>
                  <a:schemeClr val="tx1"/>
                </a:solidFill>
                <a:latin typeface="Tekton" charset="0"/>
                <a:ea typeface="ＭＳ Ｐゴシック" charset="0"/>
              </a:defRPr>
            </a:lvl9pPr>
          </a:lstStyle>
          <a:p>
            <a:r>
              <a:rPr lang="en-US" sz="1200">
                <a:latin typeface="Times New Roman" charset="0"/>
              </a:rPr>
              <a:t>Bulgren 2010</a:t>
            </a:r>
          </a:p>
        </p:txBody>
      </p:sp>
      <p:sp>
        <p:nvSpPr>
          <p:cNvPr id="13350" name="Rectangle 1"/>
          <p:cNvSpPr>
            <a:spLocks noChangeArrowheads="1"/>
          </p:cNvSpPr>
          <p:nvPr/>
        </p:nvSpPr>
        <p:spPr bwMode="auto">
          <a:xfrm>
            <a:off x="1792941" y="388578"/>
            <a:ext cx="80678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1019175"/>
            <a:r>
              <a:rPr lang="en-US" sz="1100"/>
              <a:t>Standard 1</a:t>
            </a:r>
          </a:p>
        </p:txBody>
      </p:sp>
      <p:sp>
        <p:nvSpPr>
          <p:cNvPr id="13351" name="Rectangle 33"/>
          <p:cNvSpPr>
            <a:spLocks noChangeArrowheads="1"/>
          </p:cNvSpPr>
          <p:nvPr/>
        </p:nvSpPr>
        <p:spPr bwMode="auto">
          <a:xfrm>
            <a:off x="3376706" y="1046998"/>
            <a:ext cx="405839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200" dirty="0"/>
              <a:t>What is the claim being made?</a:t>
            </a:r>
          </a:p>
        </p:txBody>
      </p:sp>
      <p:sp>
        <p:nvSpPr>
          <p:cNvPr id="13352" name="TextBox 2"/>
          <p:cNvSpPr txBox="1">
            <a:spLocks noChangeArrowheads="1"/>
          </p:cNvSpPr>
          <p:nvPr/>
        </p:nvSpPr>
        <p:spPr bwMode="auto">
          <a:xfrm>
            <a:off x="1157623" y="2382100"/>
            <a:ext cx="2286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00">
                <a:solidFill>
                  <a:schemeClr val="tx1"/>
                </a:solidFill>
                <a:latin typeface="Tekton" charset="0"/>
                <a:ea typeface="ＭＳ Ｐゴシック" charset="0"/>
                <a:cs typeface="ＭＳ Ｐゴシック" charset="0"/>
              </a:defRPr>
            </a:lvl1pPr>
            <a:lvl2pPr marL="742950" indent="-285750">
              <a:defRPr sz="900">
                <a:solidFill>
                  <a:schemeClr val="tx1"/>
                </a:solidFill>
                <a:latin typeface="Tekton" charset="0"/>
                <a:ea typeface="ＭＳ Ｐゴシック" charset="0"/>
              </a:defRPr>
            </a:lvl2pPr>
            <a:lvl3pPr marL="1143000" indent="-228600">
              <a:defRPr sz="900">
                <a:solidFill>
                  <a:schemeClr val="tx1"/>
                </a:solidFill>
                <a:latin typeface="Tekton" charset="0"/>
                <a:ea typeface="ＭＳ Ｐゴシック" charset="0"/>
              </a:defRPr>
            </a:lvl3pPr>
            <a:lvl4pPr marL="1600200" indent="-228600">
              <a:defRPr sz="900">
                <a:solidFill>
                  <a:schemeClr val="tx1"/>
                </a:solidFill>
                <a:latin typeface="Tekton" charset="0"/>
                <a:ea typeface="ＭＳ Ｐゴシック" charset="0"/>
              </a:defRPr>
            </a:lvl4pPr>
            <a:lvl5pPr marL="2057400" indent="-228600">
              <a:defRPr sz="900">
                <a:solidFill>
                  <a:schemeClr val="tx1"/>
                </a:solidFill>
                <a:latin typeface="Tekton" charset="0"/>
                <a:ea typeface="ＭＳ Ｐゴシック" charset="0"/>
              </a:defRPr>
            </a:lvl5pPr>
            <a:lvl6pPr marL="2514600" indent="-228600" eaLnBrk="0" fontAlgn="base" hangingPunct="0">
              <a:spcBef>
                <a:spcPct val="0"/>
              </a:spcBef>
              <a:spcAft>
                <a:spcPct val="0"/>
              </a:spcAft>
              <a:defRPr sz="900">
                <a:solidFill>
                  <a:schemeClr val="tx1"/>
                </a:solidFill>
                <a:latin typeface="Tekton" charset="0"/>
                <a:ea typeface="ＭＳ Ｐゴシック" charset="0"/>
              </a:defRPr>
            </a:lvl6pPr>
            <a:lvl7pPr marL="2971800" indent="-228600" eaLnBrk="0" fontAlgn="base" hangingPunct="0">
              <a:spcBef>
                <a:spcPct val="0"/>
              </a:spcBef>
              <a:spcAft>
                <a:spcPct val="0"/>
              </a:spcAft>
              <a:defRPr sz="900">
                <a:solidFill>
                  <a:schemeClr val="tx1"/>
                </a:solidFill>
                <a:latin typeface="Tekton" charset="0"/>
                <a:ea typeface="ＭＳ Ｐゴシック" charset="0"/>
              </a:defRPr>
            </a:lvl7pPr>
            <a:lvl8pPr marL="3429000" indent="-228600" eaLnBrk="0" fontAlgn="base" hangingPunct="0">
              <a:spcBef>
                <a:spcPct val="0"/>
              </a:spcBef>
              <a:spcAft>
                <a:spcPct val="0"/>
              </a:spcAft>
              <a:defRPr sz="900">
                <a:solidFill>
                  <a:schemeClr val="tx1"/>
                </a:solidFill>
                <a:latin typeface="Tekton" charset="0"/>
                <a:ea typeface="ＭＳ Ｐゴシック" charset="0"/>
              </a:defRPr>
            </a:lvl8pPr>
            <a:lvl9pPr marL="3886200" indent="-228600" eaLnBrk="0" fontAlgn="base" hangingPunct="0">
              <a:spcBef>
                <a:spcPct val="0"/>
              </a:spcBef>
              <a:spcAft>
                <a:spcPct val="0"/>
              </a:spcAft>
              <a:defRPr sz="900">
                <a:solidFill>
                  <a:schemeClr val="tx1"/>
                </a:solidFill>
                <a:latin typeface="Tekton" charset="0"/>
                <a:ea typeface="ＭＳ Ｐゴシック" charset="0"/>
              </a:defRPr>
            </a:lvl9pPr>
          </a:lstStyle>
          <a:p>
            <a:r>
              <a:rPr lang="en-US" sz="1200" dirty="0"/>
              <a:t>What evidence is presented?</a:t>
            </a:r>
          </a:p>
          <a:p>
            <a:endParaRPr lang="en-US" sz="1200" dirty="0"/>
          </a:p>
          <a:p>
            <a:r>
              <a:rPr lang="en-US" sz="1200" dirty="0"/>
              <a:t>What reasoning (warrant)  is used?</a:t>
            </a:r>
          </a:p>
          <a:p>
            <a:endParaRPr lang="en-US" sz="1200" dirty="0"/>
          </a:p>
          <a:p>
            <a:r>
              <a:rPr lang="en-US" sz="1200" dirty="0"/>
              <a:t>How good is the evidence and reasoning</a:t>
            </a:r>
            <a:r>
              <a:rPr lang="en-US" sz="1200" dirty="0" smtClean="0"/>
              <a:t>?</a:t>
            </a:r>
          </a:p>
          <a:p>
            <a:endParaRPr lang="en-US" sz="1200" dirty="0"/>
          </a:p>
          <a:p>
            <a:r>
              <a:rPr lang="en-US" sz="1200" dirty="0"/>
              <a:t>What are counter-arguments or rebuttals?</a:t>
            </a: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48391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ooter Placeholder 2"/>
          <p:cNvSpPr>
            <a:spLocks noGrp="1"/>
          </p:cNvSpPr>
          <p:nvPr>
            <p:ph type="ftr" sz="quarter" idx="11"/>
          </p:nvPr>
        </p:nvSpPr>
        <p:spPr/>
        <p:txBody>
          <a:bodyPr/>
          <a:lstStyle/>
          <a:p>
            <a:r>
              <a:rPr lang="en-US" smtClean="0"/>
              <a:t>Bulgren SIM 2013</a:t>
            </a:r>
            <a:endParaRPr lang="en-US"/>
          </a:p>
        </p:txBody>
      </p:sp>
      <p:sp>
        <p:nvSpPr>
          <p:cNvPr id="16386" name="Rectangle 2"/>
          <p:cNvSpPr>
            <a:spLocks noChangeArrowheads="1"/>
          </p:cNvSpPr>
          <p:nvPr/>
        </p:nvSpPr>
        <p:spPr bwMode="auto">
          <a:xfrm>
            <a:off x="3167807" y="304068"/>
            <a:ext cx="33604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1019812"/>
            <a:r>
              <a:rPr lang="en-US" b="1">
                <a:solidFill>
                  <a:srgbClr val="000000"/>
                </a:solidFill>
              </a:rPr>
              <a:t>Argumentation &amp; Evaluation Guide</a:t>
            </a:r>
            <a:endParaRPr lang="en-US" sz="2000"/>
          </a:p>
        </p:txBody>
      </p:sp>
      <p:sp>
        <p:nvSpPr>
          <p:cNvPr id="16387" name="Rectangle 3"/>
          <p:cNvSpPr>
            <a:spLocks noChangeArrowheads="1"/>
          </p:cNvSpPr>
          <p:nvPr/>
        </p:nvSpPr>
        <p:spPr bwMode="auto">
          <a:xfrm>
            <a:off x="1536348" y="674078"/>
            <a:ext cx="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endParaRPr lang="en-US" sz="2700"/>
          </a:p>
        </p:txBody>
      </p:sp>
      <p:sp>
        <p:nvSpPr>
          <p:cNvPr id="16388" name="Rectangle 4"/>
          <p:cNvSpPr>
            <a:spLocks noChangeArrowheads="1"/>
          </p:cNvSpPr>
          <p:nvPr/>
        </p:nvSpPr>
        <p:spPr bwMode="auto">
          <a:xfrm>
            <a:off x="308683" y="6528532"/>
            <a:ext cx="8302624" cy="518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101878" tIns="50938" rIns="101878" bIns="50938">
            <a:spAutoFit/>
          </a:bodyPr>
          <a:lstStyle/>
          <a:p>
            <a:r>
              <a:rPr lang="en-US" sz="900" dirty="0">
                <a:solidFill>
                  <a:srgbClr val="000000"/>
                </a:solidFill>
              </a:rPr>
              <a:t>C </a:t>
            </a:r>
            <a:r>
              <a:rPr lang="en-US" sz="900" dirty="0" smtClean="0">
                <a:solidFill>
                  <a:srgbClr val="000000"/>
                </a:solidFill>
              </a:rPr>
              <a:t>Bulgren.  </a:t>
            </a:r>
            <a:r>
              <a:rPr lang="en-US" sz="900" dirty="0" smtClean="0"/>
              <a:t>Bulgren</a:t>
            </a:r>
            <a:r>
              <a:rPr lang="en-US" sz="900" dirty="0"/>
              <a:t>, J. A., Ellis, J. D., &amp; Marquis, J. (</a:t>
            </a:r>
            <a:r>
              <a:rPr lang="en-US" sz="900" dirty="0" smtClean="0"/>
              <a:t>2013)</a:t>
            </a:r>
            <a:r>
              <a:rPr lang="en-US" sz="900" dirty="0"/>
              <a:t>. </a:t>
            </a:r>
            <a:r>
              <a:rPr lang="en-US" sz="900" i="1" dirty="0"/>
              <a:t>The use and effectiveness of an argumentation and evaluation intervention in science classes</a:t>
            </a:r>
            <a:r>
              <a:rPr lang="en-US" sz="900" dirty="0"/>
              <a:t>. </a:t>
            </a:r>
            <a:r>
              <a:rPr lang="en-US" sz="900" dirty="0" smtClean="0"/>
              <a:t>Journal of Science and Technology.</a:t>
            </a:r>
            <a:endParaRPr lang="en-US" sz="900" dirty="0"/>
          </a:p>
          <a:p>
            <a:pPr defTabSz="1019812"/>
            <a:endParaRPr lang="en-US" sz="900" dirty="0">
              <a:solidFill>
                <a:srgbClr val="000000"/>
              </a:solidFill>
            </a:endParaRPr>
          </a:p>
        </p:txBody>
      </p:sp>
      <p:sp>
        <p:nvSpPr>
          <p:cNvPr id="16389" name="Rectangle 5"/>
          <p:cNvSpPr>
            <a:spLocks noChangeArrowheads="1"/>
          </p:cNvSpPr>
          <p:nvPr/>
        </p:nvSpPr>
        <p:spPr bwMode="auto">
          <a:xfrm>
            <a:off x="5182306" y="609967"/>
            <a:ext cx="36565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812"/>
            <a:r>
              <a:rPr lang="en-US" sz="1200">
                <a:solidFill>
                  <a:srgbClr val="000000"/>
                </a:solidFill>
              </a:rPr>
              <a:t>Name</a:t>
            </a:r>
            <a:r>
              <a:rPr lang="en-US" sz="900">
                <a:solidFill>
                  <a:srgbClr val="000000"/>
                </a:solidFill>
              </a:rPr>
              <a:t>: </a:t>
            </a:r>
            <a:r>
              <a:rPr lang="en-US" sz="1200">
                <a:solidFill>
                  <a:schemeClr val="accent2"/>
                </a:solidFill>
              </a:rPr>
              <a:t>Teacher</a:t>
            </a:r>
          </a:p>
          <a:p>
            <a:pPr defTabSz="1019812"/>
            <a:r>
              <a:rPr lang="en-US" sz="1200">
                <a:solidFill>
                  <a:srgbClr val="000000"/>
                </a:solidFill>
              </a:rPr>
              <a:t>Date:  _____________________________________</a:t>
            </a:r>
            <a:endParaRPr lang="en-US" sz="2700"/>
          </a:p>
        </p:txBody>
      </p:sp>
      <p:sp>
        <p:nvSpPr>
          <p:cNvPr id="16390" name="Rectangle 6"/>
          <p:cNvSpPr>
            <a:spLocks noChangeArrowheads="1"/>
          </p:cNvSpPr>
          <p:nvPr/>
        </p:nvSpPr>
        <p:spPr bwMode="auto">
          <a:xfrm>
            <a:off x="532694" y="609967"/>
            <a:ext cx="5060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812"/>
            <a:r>
              <a:rPr lang="en-US" sz="1200"/>
              <a:t>Topic/Title       </a:t>
            </a:r>
            <a:r>
              <a:rPr lang="en-US" sz="1200">
                <a:solidFill>
                  <a:schemeClr val="accent2"/>
                </a:solidFill>
              </a:rPr>
              <a:t>A Little Lead is Too Much</a:t>
            </a:r>
          </a:p>
          <a:p>
            <a:pPr defTabSz="1019812"/>
            <a:r>
              <a:rPr lang="en-US" sz="1200"/>
              <a:t>Source        </a:t>
            </a:r>
            <a:r>
              <a:rPr lang="en-US" sz="1200">
                <a:solidFill>
                  <a:schemeClr val="accent2"/>
                </a:solidFill>
              </a:rPr>
              <a:t>Environmental Health</a:t>
            </a:r>
            <a:endParaRPr lang="en-US" sz="2700">
              <a:solidFill>
                <a:schemeClr val="accent2"/>
              </a:solidFill>
            </a:endParaRPr>
          </a:p>
        </p:txBody>
      </p:sp>
      <p:grpSp>
        <p:nvGrpSpPr>
          <p:cNvPr id="16391" name="Group 7"/>
          <p:cNvGrpSpPr>
            <a:grpSpLocks/>
          </p:cNvGrpSpPr>
          <p:nvPr/>
        </p:nvGrpSpPr>
        <p:grpSpPr bwMode="auto">
          <a:xfrm>
            <a:off x="456841" y="5791932"/>
            <a:ext cx="121040" cy="390259"/>
            <a:chOff x="1917" y="1013"/>
            <a:chExt cx="62" cy="189"/>
          </a:xfrm>
        </p:grpSpPr>
        <p:sp>
          <p:nvSpPr>
            <p:cNvPr id="16392" name="Oval 8"/>
            <p:cNvSpPr>
              <a:spLocks noChangeArrowheads="1"/>
            </p:cNvSpPr>
            <p:nvPr/>
          </p:nvSpPr>
          <p:spPr bwMode="auto">
            <a:xfrm>
              <a:off x="1917" y="1013"/>
              <a:ext cx="0" cy="189"/>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6393" name="Rectangle 9"/>
            <p:cNvSpPr>
              <a:spLocks noChangeArrowheads="1"/>
            </p:cNvSpPr>
            <p:nvPr/>
          </p:nvSpPr>
          <p:spPr bwMode="auto">
            <a:xfrm>
              <a:off x="1946" y="1027"/>
              <a:ext cx="33" cy="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r>
                <a:rPr lang="en-US" sz="1000" b="1">
                  <a:solidFill>
                    <a:srgbClr val="000000"/>
                  </a:solidFill>
                </a:rPr>
                <a:t>7</a:t>
              </a:r>
              <a:endParaRPr lang="en-US" sz="2700"/>
            </a:p>
          </p:txBody>
        </p:sp>
      </p:grpSp>
      <p:sp>
        <p:nvSpPr>
          <p:cNvPr id="16394" name="Rectangle 10"/>
          <p:cNvSpPr>
            <a:spLocks noChangeArrowheads="1"/>
          </p:cNvSpPr>
          <p:nvPr/>
        </p:nvSpPr>
        <p:spPr bwMode="auto">
          <a:xfrm>
            <a:off x="686154" y="5791933"/>
            <a:ext cx="761093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r>
              <a:rPr lang="en-US" sz="900" b="1" dirty="0">
                <a:solidFill>
                  <a:srgbClr val="000000"/>
                </a:solidFill>
              </a:rPr>
              <a:t>Conclusion</a:t>
            </a:r>
            <a:r>
              <a:rPr lang="en-US" sz="900" dirty="0">
                <a:solidFill>
                  <a:srgbClr val="000000"/>
                </a:solidFill>
              </a:rPr>
              <a:t>: Accept/reject/withhold judgment.  Present and </a:t>
            </a:r>
            <a:r>
              <a:rPr lang="en-US" sz="900" b="1" dirty="0">
                <a:solidFill>
                  <a:srgbClr val="000000"/>
                </a:solidFill>
              </a:rPr>
              <a:t>summarize</a:t>
            </a:r>
            <a:r>
              <a:rPr lang="en-US" sz="900" dirty="0">
                <a:solidFill>
                  <a:srgbClr val="000000"/>
                </a:solidFill>
              </a:rPr>
              <a:t> your reasoning</a:t>
            </a:r>
            <a:r>
              <a:rPr lang="en-US" sz="900" dirty="0">
                <a:solidFill>
                  <a:schemeClr val="accent2"/>
                </a:solidFill>
              </a:rPr>
              <a:t>.  I accept the claim that lead level standards in children should be lowered </a:t>
            </a:r>
          </a:p>
          <a:p>
            <a:pPr defTabSz="1019812"/>
            <a:r>
              <a:rPr lang="en-US" sz="900" dirty="0">
                <a:solidFill>
                  <a:schemeClr val="accent2"/>
                </a:solidFill>
              </a:rPr>
              <a:t>based on the arguments in the article. The research cited is an excellent source and earlier changes as a result of removing lead from gasoline seem to support the</a:t>
            </a:r>
          </a:p>
          <a:p>
            <a:pPr defTabSz="1019812"/>
            <a:r>
              <a:rPr lang="en-US" sz="900" dirty="0">
                <a:solidFill>
                  <a:schemeClr val="accent2"/>
                </a:solidFill>
              </a:rPr>
              <a:t>Claim.</a:t>
            </a:r>
          </a:p>
        </p:txBody>
      </p:sp>
      <p:grpSp>
        <p:nvGrpSpPr>
          <p:cNvPr id="16395" name="Group 11"/>
          <p:cNvGrpSpPr>
            <a:grpSpLocks/>
          </p:cNvGrpSpPr>
          <p:nvPr/>
        </p:nvGrpSpPr>
        <p:grpSpPr bwMode="auto">
          <a:xfrm>
            <a:off x="532693" y="1219933"/>
            <a:ext cx="116816" cy="393290"/>
            <a:chOff x="423" y="534"/>
            <a:chExt cx="54" cy="241"/>
          </a:xfrm>
        </p:grpSpPr>
        <p:sp>
          <p:nvSpPr>
            <p:cNvPr id="16396" name="Oval 12"/>
            <p:cNvSpPr>
              <a:spLocks noChangeArrowheads="1"/>
            </p:cNvSpPr>
            <p:nvPr/>
          </p:nvSpPr>
          <p:spPr bwMode="auto">
            <a:xfrm>
              <a:off x="453" y="536"/>
              <a:ext cx="0" cy="23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endParaRPr lang="en-US"/>
            </a:p>
          </p:txBody>
        </p:sp>
        <p:sp>
          <p:nvSpPr>
            <p:cNvPr id="16397" name="Oval 13"/>
            <p:cNvSpPr>
              <a:spLocks noChangeArrowheads="1"/>
            </p:cNvSpPr>
            <p:nvPr/>
          </p:nvSpPr>
          <p:spPr bwMode="auto">
            <a:xfrm>
              <a:off x="423" y="534"/>
              <a:ext cx="0" cy="239"/>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6398" name="Rectangle 14"/>
            <p:cNvSpPr>
              <a:spLocks noChangeArrowheads="1"/>
            </p:cNvSpPr>
            <p:nvPr/>
          </p:nvSpPr>
          <p:spPr bwMode="auto">
            <a:xfrm>
              <a:off x="447" y="547"/>
              <a:ext cx="3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r>
                <a:rPr lang="en-US" sz="1000" b="1">
                  <a:solidFill>
                    <a:srgbClr val="000000"/>
                  </a:solidFill>
                </a:rPr>
                <a:t>1</a:t>
              </a:r>
              <a:endParaRPr lang="en-US" sz="2700"/>
            </a:p>
          </p:txBody>
        </p:sp>
      </p:grpSp>
      <p:sp>
        <p:nvSpPr>
          <p:cNvPr id="16399" name="Rectangle 15"/>
          <p:cNvSpPr>
            <a:spLocks noChangeArrowheads="1"/>
          </p:cNvSpPr>
          <p:nvPr/>
        </p:nvSpPr>
        <p:spPr bwMode="auto">
          <a:xfrm>
            <a:off x="762000" y="1219933"/>
            <a:ext cx="8076848" cy="28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812"/>
            <a:r>
              <a:rPr lang="en-US" sz="900">
                <a:solidFill>
                  <a:srgbClr val="000000"/>
                </a:solidFill>
              </a:rPr>
              <a:t>What is the </a:t>
            </a:r>
            <a:r>
              <a:rPr lang="en-US" sz="900" b="1">
                <a:solidFill>
                  <a:srgbClr val="000000"/>
                </a:solidFill>
              </a:rPr>
              <a:t>Claim</a:t>
            </a:r>
            <a:r>
              <a:rPr lang="en-US" sz="900">
                <a:solidFill>
                  <a:srgbClr val="000000"/>
                </a:solidFill>
              </a:rPr>
              <a:t>, including any </a:t>
            </a:r>
            <a:r>
              <a:rPr lang="en-US" sz="900" b="1">
                <a:solidFill>
                  <a:srgbClr val="000000"/>
                </a:solidFill>
              </a:rPr>
              <a:t>Qualifiers</a:t>
            </a:r>
            <a:r>
              <a:rPr lang="en-US" sz="900">
                <a:solidFill>
                  <a:srgbClr val="000000"/>
                </a:solidFill>
              </a:rPr>
              <a:t>)? (underline qualifiers)  </a:t>
            </a:r>
            <a:r>
              <a:rPr lang="en-US" sz="900" u="sng">
                <a:solidFill>
                  <a:schemeClr val="accent2"/>
                </a:solidFill>
              </a:rPr>
              <a:t>If the CDC cut the current acceptable lead level in the blood in half for children up to age 6 and enforced it</a:t>
            </a:r>
            <a:r>
              <a:rPr lang="en-US" sz="900">
                <a:solidFill>
                  <a:schemeClr val="accent2"/>
                </a:solidFill>
              </a:rPr>
              <a:t>, they would perform better on intelligence testing.</a:t>
            </a:r>
          </a:p>
        </p:txBody>
      </p:sp>
      <p:sp>
        <p:nvSpPr>
          <p:cNvPr id="16400" name="Text Box 16"/>
          <p:cNvSpPr txBox="1">
            <a:spLocks noChangeArrowheads="1"/>
          </p:cNvSpPr>
          <p:nvPr/>
        </p:nvSpPr>
        <p:spPr bwMode="auto">
          <a:xfrm>
            <a:off x="2199571" y="1760294"/>
            <a:ext cx="205746" cy="349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78" tIns="50938" rIns="101878" bIns="50938">
            <a:spAutoFit/>
          </a:bodyPr>
          <a:lstStyle>
            <a:lvl1pPr defTabSz="903288">
              <a:defRPr sz="2400">
                <a:solidFill>
                  <a:schemeClr val="tx1"/>
                </a:solidFill>
                <a:latin typeface="Times" charset="0"/>
                <a:ea typeface="ＭＳ Ｐゴシック" charset="0"/>
              </a:defRPr>
            </a:lvl1pPr>
            <a:lvl2pPr marL="450850" defTabSz="903288">
              <a:defRPr sz="2400">
                <a:solidFill>
                  <a:schemeClr val="tx1"/>
                </a:solidFill>
                <a:latin typeface="Times" charset="0"/>
                <a:ea typeface="ＭＳ Ｐゴシック" charset="0"/>
              </a:defRPr>
            </a:lvl2pPr>
            <a:lvl3pPr marL="903288" defTabSz="903288">
              <a:defRPr sz="2400">
                <a:solidFill>
                  <a:schemeClr val="tx1"/>
                </a:solidFill>
                <a:latin typeface="Times" charset="0"/>
                <a:ea typeface="ＭＳ Ｐゴシック" charset="0"/>
              </a:defRPr>
            </a:lvl3pPr>
            <a:lvl4pPr marL="1354138" defTabSz="903288">
              <a:defRPr sz="2400">
                <a:solidFill>
                  <a:schemeClr val="tx1"/>
                </a:solidFill>
                <a:latin typeface="Times" charset="0"/>
                <a:ea typeface="ＭＳ Ｐゴシック" charset="0"/>
              </a:defRPr>
            </a:lvl4pPr>
            <a:lvl5pPr marL="1804988" defTabSz="903288">
              <a:defRPr sz="2400">
                <a:solidFill>
                  <a:schemeClr val="tx1"/>
                </a:solidFill>
                <a:latin typeface="Times" charset="0"/>
                <a:ea typeface="ＭＳ Ｐゴシック" charset="0"/>
              </a:defRPr>
            </a:lvl5pPr>
            <a:lvl6pPr marL="2262188" defTabSz="903288" eaLnBrk="0" fontAlgn="base" hangingPunct="0">
              <a:spcBef>
                <a:spcPct val="0"/>
              </a:spcBef>
              <a:spcAft>
                <a:spcPct val="0"/>
              </a:spcAft>
              <a:defRPr sz="2400">
                <a:solidFill>
                  <a:schemeClr val="tx1"/>
                </a:solidFill>
                <a:latin typeface="Times" charset="0"/>
                <a:ea typeface="ＭＳ Ｐゴシック" charset="0"/>
              </a:defRPr>
            </a:lvl6pPr>
            <a:lvl7pPr marL="2719388" defTabSz="903288" eaLnBrk="0" fontAlgn="base" hangingPunct="0">
              <a:spcBef>
                <a:spcPct val="0"/>
              </a:spcBef>
              <a:spcAft>
                <a:spcPct val="0"/>
              </a:spcAft>
              <a:defRPr sz="2400">
                <a:solidFill>
                  <a:schemeClr val="tx1"/>
                </a:solidFill>
                <a:latin typeface="Times" charset="0"/>
                <a:ea typeface="ＭＳ Ｐゴシック" charset="0"/>
              </a:defRPr>
            </a:lvl7pPr>
            <a:lvl8pPr marL="3176588" defTabSz="903288" eaLnBrk="0" fontAlgn="base" hangingPunct="0">
              <a:spcBef>
                <a:spcPct val="0"/>
              </a:spcBef>
              <a:spcAft>
                <a:spcPct val="0"/>
              </a:spcAft>
              <a:defRPr sz="2400">
                <a:solidFill>
                  <a:schemeClr val="tx1"/>
                </a:solidFill>
                <a:latin typeface="Times" charset="0"/>
                <a:ea typeface="ＭＳ Ｐゴシック" charset="0"/>
              </a:defRPr>
            </a:lvl8pPr>
            <a:lvl9pPr marL="3633788" defTabSz="903288" eaLnBrk="0" fontAlgn="base" hangingPunct="0">
              <a:spcBef>
                <a:spcPct val="0"/>
              </a:spcBef>
              <a:spcAft>
                <a:spcPct val="0"/>
              </a:spcAft>
              <a:defRPr sz="2400">
                <a:solidFill>
                  <a:schemeClr val="tx1"/>
                </a:solidFill>
                <a:latin typeface="Times" charset="0"/>
                <a:ea typeface="ＭＳ Ｐゴシック" charset="0"/>
              </a:defRPr>
            </a:lvl9pPr>
          </a:lstStyle>
          <a:p>
            <a:endParaRPr lang="en-US" sz="1600" b="1">
              <a:latin typeface="Tekton" charset="0"/>
            </a:endParaRPr>
          </a:p>
        </p:txBody>
      </p:sp>
      <p:sp>
        <p:nvSpPr>
          <p:cNvPr id="16401" name="Rectangle 17"/>
          <p:cNvSpPr>
            <a:spLocks noChangeArrowheads="1"/>
          </p:cNvSpPr>
          <p:nvPr/>
        </p:nvSpPr>
        <p:spPr bwMode="auto">
          <a:xfrm>
            <a:off x="381001" y="1135673"/>
            <a:ext cx="8533694" cy="609967"/>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78" tIns="50938" rIns="101878" bIns="50938" anchor="ctr"/>
          <a:lstStyle/>
          <a:p>
            <a:pPr algn="ctr" defTabSz="1019812"/>
            <a:endParaRPr lang="en-US" sz="2000">
              <a:latin typeface="Tekton" charset="0"/>
            </a:endParaRPr>
          </a:p>
        </p:txBody>
      </p:sp>
      <p:grpSp>
        <p:nvGrpSpPr>
          <p:cNvPr id="16402" name="Group 18"/>
          <p:cNvGrpSpPr>
            <a:grpSpLocks/>
          </p:cNvGrpSpPr>
          <p:nvPr/>
        </p:nvGrpSpPr>
        <p:grpSpPr bwMode="auto">
          <a:xfrm>
            <a:off x="456850" y="1828070"/>
            <a:ext cx="114065" cy="389733"/>
            <a:chOff x="371" y="1011"/>
            <a:chExt cx="64" cy="283"/>
          </a:xfrm>
        </p:grpSpPr>
        <p:sp>
          <p:nvSpPr>
            <p:cNvPr id="16403" name="Oval 19"/>
            <p:cNvSpPr>
              <a:spLocks noChangeArrowheads="1"/>
            </p:cNvSpPr>
            <p:nvPr/>
          </p:nvSpPr>
          <p:spPr bwMode="auto">
            <a:xfrm>
              <a:off x="371" y="1011"/>
              <a:ext cx="0" cy="283"/>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6404" name="Rectangle 20"/>
            <p:cNvSpPr>
              <a:spLocks noChangeArrowheads="1"/>
            </p:cNvSpPr>
            <p:nvPr/>
          </p:nvSpPr>
          <p:spPr bwMode="auto">
            <a:xfrm>
              <a:off x="399" y="1034"/>
              <a:ext cx="36" cy="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r>
                <a:rPr lang="en-US" sz="1000" b="1">
                  <a:solidFill>
                    <a:srgbClr val="000000"/>
                  </a:solidFill>
                </a:rPr>
                <a:t>2</a:t>
              </a:r>
              <a:endParaRPr lang="en-US" sz="2700"/>
            </a:p>
          </p:txBody>
        </p:sp>
      </p:grpSp>
      <p:sp>
        <p:nvSpPr>
          <p:cNvPr id="16405" name="Rectangle 21"/>
          <p:cNvSpPr>
            <a:spLocks noChangeArrowheads="1"/>
          </p:cNvSpPr>
          <p:nvPr/>
        </p:nvSpPr>
        <p:spPr bwMode="auto">
          <a:xfrm>
            <a:off x="686153" y="1828067"/>
            <a:ext cx="3885847" cy="207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812"/>
            <a:r>
              <a:rPr lang="en-US" sz="900">
                <a:solidFill>
                  <a:srgbClr val="000000"/>
                </a:solidFill>
              </a:rPr>
              <a:t>What </a:t>
            </a:r>
            <a:r>
              <a:rPr lang="en-US" sz="900" b="1">
                <a:solidFill>
                  <a:srgbClr val="000000"/>
                </a:solidFill>
              </a:rPr>
              <a:t>Evidence</a:t>
            </a:r>
            <a:r>
              <a:rPr lang="en-US" sz="900">
                <a:solidFill>
                  <a:srgbClr val="000000"/>
                </a:solidFill>
              </a:rPr>
              <a:t> is presented? Identify each as data, fact, theory or opinion.</a:t>
            </a:r>
          </a:p>
          <a:p>
            <a:pPr defTabSz="1019812"/>
            <a:endParaRPr lang="en-US" sz="900">
              <a:solidFill>
                <a:srgbClr val="000000"/>
              </a:solidFill>
            </a:endParaRPr>
          </a:p>
          <a:p>
            <a:pPr defTabSz="1019812"/>
            <a:r>
              <a:rPr lang="en-US" sz="900">
                <a:solidFill>
                  <a:schemeClr val="accent2"/>
                </a:solidFill>
              </a:rPr>
              <a:t>A published study followed 200 children from 6 months to 6 years testing a total of 8 times and found that children with lead concentrations from 5 to 9.9 micrograms per deciliter preformed an average of 4.9 points lower on their IQ tests.  (data)</a:t>
            </a:r>
          </a:p>
          <a:p>
            <a:pPr defTabSz="1019812"/>
            <a:endParaRPr lang="en-US" sz="900">
              <a:solidFill>
                <a:schemeClr val="accent2"/>
              </a:solidFill>
            </a:endParaRPr>
          </a:p>
          <a:p>
            <a:pPr defTabSz="1019812"/>
            <a:r>
              <a:rPr lang="en-US" sz="900">
                <a:solidFill>
                  <a:schemeClr val="accent2"/>
                </a:solidFill>
              </a:rPr>
              <a:t>In 2001, the head of the CDC said the acceptable level would probably be changed from 10 to 5 micrometers per deciliter of blood, but a change in committee changed that decision. (opinion)</a:t>
            </a:r>
          </a:p>
          <a:p>
            <a:pPr defTabSz="1019812"/>
            <a:endParaRPr lang="en-US" sz="900">
              <a:solidFill>
                <a:schemeClr val="accent2"/>
              </a:solidFill>
            </a:endParaRPr>
          </a:p>
          <a:p>
            <a:pPr defTabSz="1019812"/>
            <a:r>
              <a:rPr lang="en-US" sz="900">
                <a:solidFill>
                  <a:schemeClr val="accent2"/>
                </a:solidFill>
              </a:rPr>
              <a:t>Lower rates were requested by the Independent Clean Air Scientific Advisory Committee. (fact)</a:t>
            </a:r>
          </a:p>
          <a:p>
            <a:pPr defTabSz="1019812"/>
            <a:endParaRPr lang="en-US" sz="900">
              <a:solidFill>
                <a:schemeClr val="accent2"/>
              </a:solidFill>
            </a:endParaRPr>
          </a:p>
          <a:p>
            <a:pPr defTabSz="1019812"/>
            <a:r>
              <a:rPr lang="en-US" sz="900">
                <a:solidFill>
                  <a:schemeClr val="accent2"/>
                </a:solidFill>
              </a:rPr>
              <a:t>Eliminating lead in gasoline resulted in a sizeable increase in IQ levels in children throughout the country. (fact)	</a:t>
            </a:r>
            <a:r>
              <a:rPr lang="en-US" sz="900">
                <a:solidFill>
                  <a:srgbClr val="000000"/>
                </a:solidFill>
              </a:rPr>
              <a:t>	</a:t>
            </a:r>
          </a:p>
        </p:txBody>
      </p:sp>
      <p:sp>
        <p:nvSpPr>
          <p:cNvPr id="16406" name="Rectangle 22"/>
          <p:cNvSpPr>
            <a:spLocks noChangeArrowheads="1"/>
          </p:cNvSpPr>
          <p:nvPr/>
        </p:nvSpPr>
        <p:spPr bwMode="auto">
          <a:xfrm>
            <a:off x="762001" y="4114068"/>
            <a:ext cx="3580694" cy="108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78" tIns="50938" rIns="101878" bIns="50938">
            <a:spAutoFit/>
          </a:bodyPr>
          <a:lstStyle/>
          <a:p>
            <a:pPr defTabSz="1019812"/>
            <a:r>
              <a:rPr lang="en-US" sz="900" b="1">
                <a:solidFill>
                  <a:srgbClr val="000000"/>
                </a:solidFill>
              </a:rPr>
              <a:t>Evaluate the evidence</a:t>
            </a:r>
            <a:r>
              <a:rPr lang="en-US" sz="900">
                <a:solidFill>
                  <a:srgbClr val="000000"/>
                </a:solidFill>
              </a:rPr>
              <a:t> as poor, average or excellent and explain</a:t>
            </a:r>
          </a:p>
          <a:p>
            <a:pPr defTabSz="1019812"/>
            <a:r>
              <a:rPr lang="en-US" sz="900">
                <a:solidFill>
                  <a:srgbClr val="000000"/>
                </a:solidFill>
              </a:rPr>
              <a:t>(Use reliability, validity, objectivity, </a:t>
            </a:r>
            <a:r>
              <a:rPr lang="en-US" sz="900">
                <a:solidFill>
                  <a:schemeClr val="folHlink"/>
                </a:solidFill>
              </a:rPr>
              <a:t>well designed experiment</a:t>
            </a:r>
            <a:r>
              <a:rPr lang="en-US" sz="900">
                <a:solidFill>
                  <a:srgbClr val="000000"/>
                </a:solidFill>
              </a:rPr>
              <a:t>).</a:t>
            </a:r>
          </a:p>
          <a:p>
            <a:pPr defTabSz="1019812"/>
            <a:endParaRPr lang="en-US" sz="900">
              <a:solidFill>
                <a:srgbClr val="000000"/>
              </a:solidFill>
            </a:endParaRPr>
          </a:p>
          <a:p>
            <a:pPr defTabSz="1019812"/>
            <a:r>
              <a:rPr lang="en-US" sz="900">
                <a:solidFill>
                  <a:schemeClr val="accent2"/>
                </a:solidFill>
              </a:rPr>
              <a:t>The published study was valid and well designed. (Excellent)</a:t>
            </a:r>
          </a:p>
          <a:p>
            <a:pPr defTabSz="1019812"/>
            <a:r>
              <a:rPr lang="en-US" sz="900">
                <a:solidFill>
                  <a:schemeClr val="accent2"/>
                </a:solidFill>
              </a:rPr>
              <a:t>The other evidence is not well supported by facts, but I have heard of the CASAC (average)</a:t>
            </a:r>
          </a:p>
          <a:p>
            <a:pPr defTabSz="1019812"/>
            <a:r>
              <a:rPr lang="en-US" sz="900">
                <a:solidFill>
                  <a:srgbClr val="000000"/>
                </a:solidFill>
              </a:rPr>
              <a:t>   </a:t>
            </a:r>
          </a:p>
        </p:txBody>
      </p:sp>
      <p:grpSp>
        <p:nvGrpSpPr>
          <p:cNvPr id="16407" name="Group 23"/>
          <p:cNvGrpSpPr>
            <a:grpSpLocks/>
          </p:cNvGrpSpPr>
          <p:nvPr/>
        </p:nvGrpSpPr>
        <p:grpSpPr bwMode="auto">
          <a:xfrm>
            <a:off x="4647835" y="1828068"/>
            <a:ext cx="136966" cy="390158"/>
            <a:chOff x="1917" y="1013"/>
            <a:chExt cx="62" cy="213"/>
          </a:xfrm>
        </p:grpSpPr>
        <p:sp>
          <p:nvSpPr>
            <p:cNvPr id="16408" name="Oval 24"/>
            <p:cNvSpPr>
              <a:spLocks noChangeArrowheads="1"/>
            </p:cNvSpPr>
            <p:nvPr/>
          </p:nvSpPr>
          <p:spPr bwMode="auto">
            <a:xfrm>
              <a:off x="1917" y="1013"/>
              <a:ext cx="0" cy="213"/>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6409" name="Rectangle 25"/>
            <p:cNvSpPr>
              <a:spLocks noChangeArrowheads="1"/>
            </p:cNvSpPr>
            <p:nvPr/>
          </p:nvSpPr>
          <p:spPr bwMode="auto">
            <a:xfrm>
              <a:off x="1950" y="1024"/>
              <a:ext cx="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r>
                <a:rPr lang="en-US" sz="1000" b="1">
                  <a:solidFill>
                    <a:srgbClr val="000000"/>
                  </a:solidFill>
                </a:rPr>
                <a:t>4</a:t>
              </a:r>
              <a:endParaRPr lang="en-US" sz="2700"/>
            </a:p>
          </p:txBody>
        </p:sp>
      </p:grpSp>
      <p:sp>
        <p:nvSpPr>
          <p:cNvPr id="16410" name="Line 26"/>
          <p:cNvSpPr>
            <a:spLocks noChangeShapeType="1"/>
          </p:cNvSpPr>
          <p:nvPr/>
        </p:nvSpPr>
        <p:spPr bwMode="auto">
          <a:xfrm>
            <a:off x="4572000" y="1752968"/>
            <a:ext cx="0" cy="3504100"/>
          </a:xfrm>
          <a:prstGeom prst="line">
            <a:avLst/>
          </a:prstGeom>
          <a:noFill/>
          <a:ln w="63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11" name="Text Box 27"/>
          <p:cNvSpPr txBox="1">
            <a:spLocks noChangeArrowheads="1"/>
          </p:cNvSpPr>
          <p:nvPr/>
        </p:nvSpPr>
        <p:spPr bwMode="auto">
          <a:xfrm>
            <a:off x="-1294695" y="381000"/>
            <a:ext cx="534458" cy="236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lvl1pPr defTabSz="809625">
              <a:defRPr sz="2400">
                <a:solidFill>
                  <a:schemeClr val="tx1"/>
                </a:solidFill>
                <a:latin typeface="Times" charset="0"/>
                <a:ea typeface="ＭＳ Ｐゴシック" charset="0"/>
              </a:defRPr>
            </a:lvl1pPr>
            <a:lvl2pPr marL="404813" defTabSz="809625">
              <a:defRPr sz="2400">
                <a:solidFill>
                  <a:schemeClr val="tx1"/>
                </a:solidFill>
                <a:latin typeface="Times" charset="0"/>
                <a:ea typeface="ＭＳ Ｐゴシック" charset="0"/>
              </a:defRPr>
            </a:lvl2pPr>
            <a:lvl3pPr marL="809625" defTabSz="809625">
              <a:defRPr sz="2400">
                <a:solidFill>
                  <a:schemeClr val="tx1"/>
                </a:solidFill>
                <a:latin typeface="Times" charset="0"/>
                <a:ea typeface="ＭＳ Ｐゴシック" charset="0"/>
              </a:defRPr>
            </a:lvl3pPr>
            <a:lvl4pPr marL="1214438" defTabSz="809625">
              <a:defRPr sz="2400">
                <a:solidFill>
                  <a:schemeClr val="tx1"/>
                </a:solidFill>
                <a:latin typeface="Times" charset="0"/>
                <a:ea typeface="ＭＳ Ｐゴシック" charset="0"/>
              </a:defRPr>
            </a:lvl4pPr>
            <a:lvl5pPr marL="1619250" defTabSz="809625">
              <a:defRPr sz="2400">
                <a:solidFill>
                  <a:schemeClr val="tx1"/>
                </a:solidFill>
                <a:latin typeface="Times" charset="0"/>
                <a:ea typeface="ＭＳ Ｐゴシック" charset="0"/>
              </a:defRPr>
            </a:lvl5pPr>
            <a:lvl6pPr marL="2076450" defTabSz="809625" eaLnBrk="0" fontAlgn="base" hangingPunct="0">
              <a:spcBef>
                <a:spcPct val="0"/>
              </a:spcBef>
              <a:spcAft>
                <a:spcPct val="0"/>
              </a:spcAft>
              <a:defRPr sz="2400">
                <a:solidFill>
                  <a:schemeClr val="tx1"/>
                </a:solidFill>
                <a:latin typeface="Times" charset="0"/>
                <a:ea typeface="ＭＳ Ｐゴシック" charset="0"/>
              </a:defRPr>
            </a:lvl6pPr>
            <a:lvl7pPr marL="2533650" defTabSz="809625" eaLnBrk="0" fontAlgn="base" hangingPunct="0">
              <a:spcBef>
                <a:spcPct val="0"/>
              </a:spcBef>
              <a:spcAft>
                <a:spcPct val="0"/>
              </a:spcAft>
              <a:defRPr sz="2400">
                <a:solidFill>
                  <a:schemeClr val="tx1"/>
                </a:solidFill>
                <a:latin typeface="Times" charset="0"/>
                <a:ea typeface="ＭＳ Ｐゴシック" charset="0"/>
              </a:defRPr>
            </a:lvl7pPr>
            <a:lvl8pPr marL="2990850" defTabSz="809625" eaLnBrk="0" fontAlgn="base" hangingPunct="0">
              <a:spcBef>
                <a:spcPct val="0"/>
              </a:spcBef>
              <a:spcAft>
                <a:spcPct val="0"/>
              </a:spcAft>
              <a:defRPr sz="2400">
                <a:solidFill>
                  <a:schemeClr val="tx1"/>
                </a:solidFill>
                <a:latin typeface="Times" charset="0"/>
                <a:ea typeface="ＭＳ Ｐゴシック" charset="0"/>
              </a:defRPr>
            </a:lvl8pPr>
            <a:lvl9pPr marL="3448050" defTabSz="809625"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900">
                <a:latin typeface="Tekton" charset="0"/>
              </a:rPr>
              <a:t>1</a:t>
            </a:r>
          </a:p>
        </p:txBody>
      </p:sp>
      <p:sp>
        <p:nvSpPr>
          <p:cNvPr id="16412" name="Rectangle 28"/>
          <p:cNvSpPr>
            <a:spLocks noChangeArrowheads="1"/>
          </p:cNvSpPr>
          <p:nvPr/>
        </p:nvSpPr>
        <p:spPr bwMode="auto">
          <a:xfrm>
            <a:off x="381001" y="5715000"/>
            <a:ext cx="8660694" cy="762000"/>
          </a:xfrm>
          <a:prstGeom prst="rect">
            <a:avLst/>
          </a:prstGeom>
          <a:noFill/>
          <a:ln w="762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78" tIns="50938" rIns="101878" bIns="50938" anchor="ctr"/>
          <a:lstStyle/>
          <a:p>
            <a:pPr algn="ctr" defTabSz="1019812"/>
            <a:endParaRPr lang="en-US" sz="2000">
              <a:latin typeface="Tekton" charset="0"/>
            </a:endParaRPr>
          </a:p>
        </p:txBody>
      </p:sp>
      <p:sp>
        <p:nvSpPr>
          <p:cNvPr id="16413" name="Line 29"/>
          <p:cNvSpPr>
            <a:spLocks noChangeShapeType="1"/>
          </p:cNvSpPr>
          <p:nvPr/>
        </p:nvSpPr>
        <p:spPr bwMode="auto">
          <a:xfrm flipV="1">
            <a:off x="456848" y="2133967"/>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14" name="Rectangle 30"/>
          <p:cNvSpPr>
            <a:spLocks noChangeArrowheads="1"/>
          </p:cNvSpPr>
          <p:nvPr/>
        </p:nvSpPr>
        <p:spPr bwMode="auto">
          <a:xfrm>
            <a:off x="381000" y="5257068"/>
            <a:ext cx="8687153" cy="45793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1878" tIns="50938" rIns="101878" bIns="50938" anchor="ctr"/>
          <a:lstStyle/>
          <a:p>
            <a:pPr algn="ctr" defTabSz="1019812"/>
            <a:endParaRPr lang="en-US" sz="2000">
              <a:latin typeface="Tekton" charset="0"/>
            </a:endParaRPr>
          </a:p>
        </p:txBody>
      </p:sp>
      <p:sp>
        <p:nvSpPr>
          <p:cNvPr id="16415" name="Rectangle 31"/>
          <p:cNvSpPr>
            <a:spLocks noChangeArrowheads="1"/>
          </p:cNvSpPr>
          <p:nvPr/>
        </p:nvSpPr>
        <p:spPr bwMode="auto">
          <a:xfrm>
            <a:off x="686154" y="5257068"/>
            <a:ext cx="7925152" cy="37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5" tIns="45718" rIns="91435" bIns="45718">
            <a:spAutoFit/>
          </a:bodyPr>
          <a:lstStyle/>
          <a:p>
            <a:pPr defTabSz="914067"/>
            <a:r>
              <a:rPr lang="en-US" sz="900"/>
              <a:t>What are </a:t>
            </a:r>
            <a:r>
              <a:rPr lang="en-US" sz="900" b="1"/>
              <a:t>concerns</a:t>
            </a:r>
            <a:r>
              <a:rPr lang="en-US" sz="900"/>
              <a:t> </a:t>
            </a:r>
            <a:r>
              <a:rPr lang="en-US" sz="900">
                <a:solidFill>
                  <a:schemeClr val="folHlink"/>
                </a:solidFill>
              </a:rPr>
              <a:t>about </a:t>
            </a:r>
            <a:r>
              <a:rPr lang="en-US" sz="900"/>
              <a:t>(sources of error, counterarguments, questions)?</a:t>
            </a:r>
            <a:r>
              <a:rPr lang="en-US" sz="900">
                <a:solidFill>
                  <a:schemeClr val="accent2"/>
                </a:solidFill>
              </a:rPr>
              <a:t> Note if concerns are from source or reader. </a:t>
            </a:r>
          </a:p>
          <a:p>
            <a:pPr defTabSz="914067"/>
            <a:r>
              <a:rPr lang="en-US" sz="900">
                <a:solidFill>
                  <a:schemeClr val="accent2"/>
                </a:solidFill>
              </a:rPr>
              <a:t>Some members of the CDC Advisory Committee are from the lead industry. EPA does not want to enforce lower standards.</a:t>
            </a:r>
          </a:p>
        </p:txBody>
      </p:sp>
      <p:grpSp>
        <p:nvGrpSpPr>
          <p:cNvPr id="16416" name="Group 32"/>
          <p:cNvGrpSpPr>
            <a:grpSpLocks/>
          </p:cNvGrpSpPr>
          <p:nvPr/>
        </p:nvGrpSpPr>
        <p:grpSpPr bwMode="auto">
          <a:xfrm>
            <a:off x="456835" y="4191001"/>
            <a:ext cx="136966" cy="390158"/>
            <a:chOff x="1917" y="1013"/>
            <a:chExt cx="62" cy="213"/>
          </a:xfrm>
        </p:grpSpPr>
        <p:sp>
          <p:nvSpPr>
            <p:cNvPr id="16417" name="Oval 33"/>
            <p:cNvSpPr>
              <a:spLocks noChangeArrowheads="1"/>
            </p:cNvSpPr>
            <p:nvPr/>
          </p:nvSpPr>
          <p:spPr bwMode="auto">
            <a:xfrm>
              <a:off x="1917" y="1013"/>
              <a:ext cx="0" cy="213"/>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6418" name="Rectangle 34"/>
            <p:cNvSpPr>
              <a:spLocks noChangeArrowheads="1"/>
            </p:cNvSpPr>
            <p:nvPr/>
          </p:nvSpPr>
          <p:spPr bwMode="auto">
            <a:xfrm>
              <a:off x="1950" y="1024"/>
              <a:ext cx="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r>
                <a:rPr lang="en-US" sz="1000" b="1">
                  <a:solidFill>
                    <a:srgbClr val="000000"/>
                  </a:solidFill>
                </a:rPr>
                <a:t>3</a:t>
              </a:r>
              <a:endParaRPr lang="en-US" sz="2700"/>
            </a:p>
          </p:txBody>
        </p:sp>
      </p:grpSp>
      <p:sp>
        <p:nvSpPr>
          <p:cNvPr id="16419" name="Line 35"/>
          <p:cNvSpPr>
            <a:spLocks noChangeShapeType="1"/>
          </p:cNvSpPr>
          <p:nvPr/>
        </p:nvSpPr>
        <p:spPr bwMode="auto">
          <a:xfrm flipV="1">
            <a:off x="4572001" y="2133967"/>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0" name="Line 36"/>
          <p:cNvSpPr>
            <a:spLocks noChangeShapeType="1"/>
          </p:cNvSpPr>
          <p:nvPr/>
        </p:nvSpPr>
        <p:spPr bwMode="auto">
          <a:xfrm flipV="1">
            <a:off x="456848" y="2362933"/>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1" name="Line 37"/>
          <p:cNvSpPr>
            <a:spLocks noChangeShapeType="1"/>
          </p:cNvSpPr>
          <p:nvPr/>
        </p:nvSpPr>
        <p:spPr bwMode="auto">
          <a:xfrm flipV="1">
            <a:off x="456848" y="2590067"/>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2" name="Line 38"/>
          <p:cNvSpPr>
            <a:spLocks noChangeShapeType="1"/>
          </p:cNvSpPr>
          <p:nvPr/>
        </p:nvSpPr>
        <p:spPr bwMode="auto">
          <a:xfrm flipV="1">
            <a:off x="456848" y="2819034"/>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3" name="Line 39"/>
          <p:cNvSpPr>
            <a:spLocks noChangeShapeType="1"/>
          </p:cNvSpPr>
          <p:nvPr/>
        </p:nvSpPr>
        <p:spPr bwMode="auto">
          <a:xfrm flipV="1">
            <a:off x="456848" y="3048000"/>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4" name="Line 40"/>
          <p:cNvSpPr>
            <a:spLocks noChangeShapeType="1"/>
          </p:cNvSpPr>
          <p:nvPr/>
        </p:nvSpPr>
        <p:spPr bwMode="auto">
          <a:xfrm flipV="1">
            <a:off x="456848" y="3276967"/>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5" name="Line 41"/>
          <p:cNvSpPr>
            <a:spLocks noChangeShapeType="1"/>
          </p:cNvSpPr>
          <p:nvPr/>
        </p:nvSpPr>
        <p:spPr bwMode="auto">
          <a:xfrm flipV="1">
            <a:off x="456848" y="3505933"/>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6" name="Line 42"/>
          <p:cNvSpPr>
            <a:spLocks noChangeShapeType="1"/>
          </p:cNvSpPr>
          <p:nvPr/>
        </p:nvSpPr>
        <p:spPr bwMode="auto">
          <a:xfrm flipV="1">
            <a:off x="456848" y="3733067"/>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7" name="Line 43"/>
          <p:cNvSpPr>
            <a:spLocks noChangeShapeType="1"/>
          </p:cNvSpPr>
          <p:nvPr/>
        </p:nvSpPr>
        <p:spPr bwMode="auto">
          <a:xfrm flipV="1">
            <a:off x="456848" y="3962034"/>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8" name="Line 44"/>
          <p:cNvSpPr>
            <a:spLocks noChangeShapeType="1"/>
          </p:cNvSpPr>
          <p:nvPr/>
        </p:nvSpPr>
        <p:spPr bwMode="auto">
          <a:xfrm flipV="1">
            <a:off x="456848" y="4191000"/>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29" name="Line 45"/>
          <p:cNvSpPr>
            <a:spLocks noChangeShapeType="1"/>
          </p:cNvSpPr>
          <p:nvPr/>
        </p:nvSpPr>
        <p:spPr bwMode="auto">
          <a:xfrm flipV="1">
            <a:off x="456848" y="4419967"/>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30" name="Line 46"/>
          <p:cNvSpPr>
            <a:spLocks noChangeShapeType="1"/>
          </p:cNvSpPr>
          <p:nvPr/>
        </p:nvSpPr>
        <p:spPr bwMode="auto">
          <a:xfrm flipV="1">
            <a:off x="456848" y="4724034"/>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31" name="Line 47"/>
          <p:cNvSpPr>
            <a:spLocks noChangeShapeType="1"/>
          </p:cNvSpPr>
          <p:nvPr/>
        </p:nvSpPr>
        <p:spPr bwMode="auto">
          <a:xfrm flipV="1">
            <a:off x="456848" y="4953000"/>
            <a:ext cx="4115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grpSp>
        <p:nvGrpSpPr>
          <p:cNvPr id="16432" name="Group 48"/>
          <p:cNvGrpSpPr>
            <a:grpSpLocks/>
          </p:cNvGrpSpPr>
          <p:nvPr/>
        </p:nvGrpSpPr>
        <p:grpSpPr bwMode="auto">
          <a:xfrm>
            <a:off x="380999" y="5257068"/>
            <a:ext cx="136967" cy="390158"/>
            <a:chOff x="1917" y="1013"/>
            <a:chExt cx="62" cy="213"/>
          </a:xfrm>
        </p:grpSpPr>
        <p:sp>
          <p:nvSpPr>
            <p:cNvPr id="16433" name="Oval 49"/>
            <p:cNvSpPr>
              <a:spLocks noChangeArrowheads="1"/>
            </p:cNvSpPr>
            <p:nvPr/>
          </p:nvSpPr>
          <p:spPr bwMode="auto">
            <a:xfrm>
              <a:off x="1917" y="1013"/>
              <a:ext cx="0" cy="213"/>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6434" name="Rectangle 50"/>
            <p:cNvSpPr>
              <a:spLocks noChangeArrowheads="1"/>
            </p:cNvSpPr>
            <p:nvPr/>
          </p:nvSpPr>
          <p:spPr bwMode="auto">
            <a:xfrm>
              <a:off x="1950" y="1024"/>
              <a:ext cx="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r>
                <a:rPr lang="en-US" sz="1000" b="1">
                  <a:solidFill>
                    <a:srgbClr val="000000"/>
                  </a:solidFill>
                </a:rPr>
                <a:t>6</a:t>
              </a:r>
              <a:endParaRPr lang="en-US" sz="2700"/>
            </a:p>
          </p:txBody>
        </p:sp>
      </p:grpSp>
      <p:grpSp>
        <p:nvGrpSpPr>
          <p:cNvPr id="16435" name="Group 51"/>
          <p:cNvGrpSpPr>
            <a:grpSpLocks/>
          </p:cNvGrpSpPr>
          <p:nvPr/>
        </p:nvGrpSpPr>
        <p:grpSpPr bwMode="auto">
          <a:xfrm>
            <a:off x="4571999" y="4191001"/>
            <a:ext cx="136967" cy="390158"/>
            <a:chOff x="1917" y="1013"/>
            <a:chExt cx="62" cy="213"/>
          </a:xfrm>
        </p:grpSpPr>
        <p:sp>
          <p:nvSpPr>
            <p:cNvPr id="16436" name="Oval 52"/>
            <p:cNvSpPr>
              <a:spLocks noChangeArrowheads="1"/>
            </p:cNvSpPr>
            <p:nvPr/>
          </p:nvSpPr>
          <p:spPr bwMode="auto">
            <a:xfrm>
              <a:off x="1917" y="1013"/>
              <a:ext cx="0" cy="213"/>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16437" name="Rectangle 53"/>
            <p:cNvSpPr>
              <a:spLocks noChangeArrowheads="1"/>
            </p:cNvSpPr>
            <p:nvPr/>
          </p:nvSpPr>
          <p:spPr bwMode="auto">
            <a:xfrm>
              <a:off x="1950" y="1024"/>
              <a:ext cx="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812"/>
              <a:r>
                <a:rPr lang="en-US" sz="1000" b="1">
                  <a:solidFill>
                    <a:srgbClr val="000000"/>
                  </a:solidFill>
                </a:rPr>
                <a:t>5</a:t>
              </a:r>
              <a:endParaRPr lang="en-US" sz="2700"/>
            </a:p>
          </p:txBody>
        </p:sp>
      </p:grpSp>
      <p:sp>
        <p:nvSpPr>
          <p:cNvPr id="16438" name="Rectangle 54"/>
          <p:cNvSpPr>
            <a:spLocks noChangeArrowheads="1"/>
          </p:cNvSpPr>
          <p:nvPr/>
        </p:nvSpPr>
        <p:spPr bwMode="auto">
          <a:xfrm>
            <a:off x="4877153" y="4191000"/>
            <a:ext cx="4266847" cy="65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78" tIns="50938" rIns="101878" bIns="50938">
            <a:spAutoFit/>
          </a:bodyPr>
          <a:lstStyle/>
          <a:p>
            <a:pPr defTabSz="1019812"/>
            <a:r>
              <a:rPr lang="en-US" sz="900" b="1">
                <a:solidFill>
                  <a:srgbClr val="000000"/>
                </a:solidFill>
              </a:rPr>
              <a:t>Evaluate the source</a:t>
            </a:r>
            <a:r>
              <a:rPr lang="ja-JP" altLang="en-US" sz="900" b="1">
                <a:solidFill>
                  <a:srgbClr val="000000"/>
                </a:solidFill>
              </a:rPr>
              <a:t>’</a:t>
            </a:r>
            <a:r>
              <a:rPr lang="en-US" sz="900" b="1">
                <a:solidFill>
                  <a:srgbClr val="000000"/>
                </a:solidFill>
              </a:rPr>
              <a:t>s reasoning</a:t>
            </a:r>
            <a:r>
              <a:rPr lang="en-US" sz="900">
                <a:solidFill>
                  <a:srgbClr val="000000"/>
                </a:solidFill>
              </a:rPr>
              <a:t> as poor, average or excellent and explain.</a:t>
            </a:r>
          </a:p>
          <a:p>
            <a:pPr defTabSz="1019812"/>
            <a:r>
              <a:rPr lang="en-US" sz="900">
                <a:solidFill>
                  <a:srgbClr val="000000"/>
                </a:solidFill>
              </a:rPr>
              <a:t>(Use logic, accepted ways of thinking, false assumptions) </a:t>
            </a:r>
          </a:p>
          <a:p>
            <a:pPr defTabSz="1019812"/>
            <a:endParaRPr lang="en-US" sz="900">
              <a:solidFill>
                <a:srgbClr val="000000"/>
              </a:solidFill>
            </a:endParaRPr>
          </a:p>
          <a:p>
            <a:pPr defTabSz="1019812"/>
            <a:r>
              <a:rPr lang="en-US" sz="900">
                <a:solidFill>
                  <a:srgbClr val="000000"/>
                </a:solidFill>
              </a:rPr>
              <a:t> </a:t>
            </a:r>
            <a:r>
              <a:rPr lang="en-US" sz="900">
                <a:solidFill>
                  <a:schemeClr val="accent2"/>
                </a:solidFill>
              </a:rPr>
              <a:t>I think the sources reasoning is excellent.  It was based a good source and was logical.</a:t>
            </a:r>
          </a:p>
        </p:txBody>
      </p:sp>
      <p:sp>
        <p:nvSpPr>
          <p:cNvPr id="16439" name="Rectangle 55"/>
          <p:cNvSpPr>
            <a:spLocks noChangeArrowheads="1"/>
          </p:cNvSpPr>
          <p:nvPr/>
        </p:nvSpPr>
        <p:spPr bwMode="auto">
          <a:xfrm>
            <a:off x="4723695" y="1828068"/>
            <a:ext cx="4268611" cy="1903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1878" tIns="50938" rIns="101878" bIns="50938">
            <a:spAutoFit/>
          </a:bodyPr>
          <a:lstStyle/>
          <a:p>
            <a:pPr defTabSz="1019812"/>
            <a:r>
              <a:rPr lang="en-US" sz="900">
                <a:solidFill>
                  <a:srgbClr val="000000"/>
                </a:solidFill>
              </a:rPr>
              <a:t>   What </a:t>
            </a:r>
            <a:r>
              <a:rPr lang="en-US" sz="900" b="1">
                <a:solidFill>
                  <a:schemeClr val="folHlink"/>
                </a:solidFill>
              </a:rPr>
              <a:t>type of reasoning</a:t>
            </a:r>
            <a:r>
              <a:rPr lang="en-US" sz="900" b="1">
                <a:solidFill>
                  <a:srgbClr val="000000"/>
                </a:solidFill>
              </a:rPr>
              <a:t> </a:t>
            </a:r>
            <a:r>
              <a:rPr lang="en-US" sz="900">
                <a:solidFill>
                  <a:srgbClr val="000000"/>
                </a:solidFill>
              </a:rPr>
              <a:t>proves the evidence supports the claim? (Identify as authority ,analogy, correlation, </a:t>
            </a:r>
            <a:r>
              <a:rPr lang="en-US" sz="900">
                <a:solidFill>
                  <a:schemeClr val="folHlink"/>
                </a:solidFill>
              </a:rPr>
              <a:t>cause and effect</a:t>
            </a:r>
            <a:r>
              <a:rPr lang="en-US" sz="900">
                <a:solidFill>
                  <a:srgbClr val="000000"/>
                </a:solidFill>
              </a:rPr>
              <a:t>, theory, principles or generalization)</a:t>
            </a:r>
          </a:p>
          <a:p>
            <a:pPr defTabSz="1019812"/>
            <a:endParaRPr lang="en-US" sz="900">
              <a:solidFill>
                <a:srgbClr val="000000"/>
              </a:solidFill>
            </a:endParaRPr>
          </a:p>
          <a:p>
            <a:pPr defTabSz="1019812"/>
            <a:r>
              <a:rPr lang="en-US" sz="900">
                <a:solidFill>
                  <a:schemeClr val="accent2"/>
                </a:solidFill>
              </a:rPr>
              <a:t>The published study was well designed and cited. (authority)</a:t>
            </a:r>
          </a:p>
          <a:p>
            <a:pPr defTabSz="1019812"/>
            <a:endParaRPr lang="en-US" sz="900">
              <a:solidFill>
                <a:schemeClr val="accent2"/>
              </a:solidFill>
            </a:endParaRPr>
          </a:p>
          <a:p>
            <a:pPr defTabSz="1019812"/>
            <a:r>
              <a:rPr lang="en-US" sz="900">
                <a:solidFill>
                  <a:schemeClr val="accent2"/>
                </a:solidFill>
              </a:rPr>
              <a:t>The assumption was made that what was true for the sample group of 200 children is true for all children.  (generalization)</a:t>
            </a:r>
          </a:p>
          <a:p>
            <a:pPr defTabSz="1019812"/>
            <a:endParaRPr lang="en-US" sz="900">
              <a:solidFill>
                <a:schemeClr val="accent2"/>
              </a:solidFill>
            </a:endParaRPr>
          </a:p>
          <a:p>
            <a:pPr defTabSz="1019812"/>
            <a:r>
              <a:rPr lang="en-US" sz="900">
                <a:solidFill>
                  <a:schemeClr val="accent2"/>
                </a:solidFill>
              </a:rPr>
              <a:t>Higher lead levels in the blood reduce IQ performance.  (cause and effect) </a:t>
            </a:r>
          </a:p>
          <a:p>
            <a:pPr defTabSz="1019812"/>
            <a:endParaRPr lang="en-US" sz="900">
              <a:solidFill>
                <a:schemeClr val="accent2"/>
              </a:solidFill>
            </a:endParaRPr>
          </a:p>
          <a:p>
            <a:pPr defTabSz="1019812"/>
            <a:endParaRPr lang="en-US" sz="900">
              <a:solidFill>
                <a:srgbClr val="000000"/>
              </a:solidFill>
            </a:endParaRPr>
          </a:p>
          <a:p>
            <a:pPr defTabSz="1019812"/>
            <a:endParaRPr lang="en-US" sz="900">
              <a:solidFill>
                <a:srgbClr val="000000"/>
              </a:solidFill>
            </a:endParaRPr>
          </a:p>
          <a:p>
            <a:pPr defTabSz="1019812"/>
            <a:r>
              <a:rPr lang="en-US" sz="900">
                <a:solidFill>
                  <a:srgbClr val="000000"/>
                </a:solidFill>
              </a:rPr>
              <a:t>   </a:t>
            </a:r>
          </a:p>
        </p:txBody>
      </p:sp>
      <p:sp>
        <p:nvSpPr>
          <p:cNvPr id="16440" name="Line 56"/>
          <p:cNvSpPr>
            <a:spLocks noChangeShapeType="1"/>
          </p:cNvSpPr>
          <p:nvPr/>
        </p:nvSpPr>
        <p:spPr bwMode="auto">
          <a:xfrm flipV="1">
            <a:off x="4572001" y="2362933"/>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1" name="Line 57"/>
          <p:cNvSpPr>
            <a:spLocks noChangeShapeType="1"/>
          </p:cNvSpPr>
          <p:nvPr/>
        </p:nvSpPr>
        <p:spPr bwMode="auto">
          <a:xfrm flipV="1">
            <a:off x="4572001" y="3962034"/>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2" name="Line 58"/>
          <p:cNvSpPr>
            <a:spLocks noChangeShapeType="1"/>
          </p:cNvSpPr>
          <p:nvPr/>
        </p:nvSpPr>
        <p:spPr bwMode="auto">
          <a:xfrm flipV="1">
            <a:off x="4496154" y="4191000"/>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3" name="Line 59"/>
          <p:cNvSpPr>
            <a:spLocks noChangeShapeType="1"/>
          </p:cNvSpPr>
          <p:nvPr/>
        </p:nvSpPr>
        <p:spPr bwMode="auto">
          <a:xfrm flipV="1">
            <a:off x="4572001" y="4419967"/>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4" name="Line 60"/>
          <p:cNvSpPr>
            <a:spLocks noChangeShapeType="1"/>
          </p:cNvSpPr>
          <p:nvPr/>
        </p:nvSpPr>
        <p:spPr bwMode="auto">
          <a:xfrm flipV="1">
            <a:off x="4572001" y="4724034"/>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5" name="Line 61"/>
          <p:cNvSpPr>
            <a:spLocks noChangeShapeType="1"/>
          </p:cNvSpPr>
          <p:nvPr/>
        </p:nvSpPr>
        <p:spPr bwMode="auto">
          <a:xfrm flipV="1">
            <a:off x="4572001" y="4953000"/>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6" name="Line 62"/>
          <p:cNvSpPr>
            <a:spLocks noChangeShapeType="1"/>
          </p:cNvSpPr>
          <p:nvPr/>
        </p:nvSpPr>
        <p:spPr bwMode="auto">
          <a:xfrm flipV="1">
            <a:off x="4572001" y="3048000"/>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7" name="Line 63"/>
          <p:cNvSpPr>
            <a:spLocks noChangeShapeType="1"/>
          </p:cNvSpPr>
          <p:nvPr/>
        </p:nvSpPr>
        <p:spPr bwMode="auto">
          <a:xfrm flipV="1">
            <a:off x="4572001" y="3276967"/>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8" name="Line 64"/>
          <p:cNvSpPr>
            <a:spLocks noChangeShapeType="1"/>
          </p:cNvSpPr>
          <p:nvPr/>
        </p:nvSpPr>
        <p:spPr bwMode="auto">
          <a:xfrm flipV="1">
            <a:off x="4572001" y="3505933"/>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49" name="Line 65"/>
          <p:cNvSpPr>
            <a:spLocks noChangeShapeType="1"/>
          </p:cNvSpPr>
          <p:nvPr/>
        </p:nvSpPr>
        <p:spPr bwMode="auto">
          <a:xfrm flipV="1">
            <a:off x="4572001" y="3733067"/>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50" name="Line 66"/>
          <p:cNvSpPr>
            <a:spLocks noChangeShapeType="1"/>
          </p:cNvSpPr>
          <p:nvPr/>
        </p:nvSpPr>
        <p:spPr bwMode="auto">
          <a:xfrm flipV="1">
            <a:off x="4572001" y="2590067"/>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51" name="Line 67"/>
          <p:cNvSpPr>
            <a:spLocks noChangeShapeType="1"/>
          </p:cNvSpPr>
          <p:nvPr/>
        </p:nvSpPr>
        <p:spPr bwMode="auto">
          <a:xfrm flipV="1">
            <a:off x="4572001" y="2819034"/>
            <a:ext cx="434269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53" name="Oval 69"/>
          <p:cNvSpPr>
            <a:spLocks noChangeArrowheads="1"/>
          </p:cNvSpPr>
          <p:nvPr/>
        </p:nvSpPr>
        <p:spPr bwMode="auto">
          <a:xfrm>
            <a:off x="7046737" y="175846"/>
            <a:ext cx="1931458" cy="829775"/>
          </a:xfrm>
          <a:prstGeom prst="ellipse">
            <a:avLst/>
          </a:prstGeom>
          <a:solidFill>
            <a:srgbClr val="DFDFDF"/>
          </a:solidFill>
          <a:ln w="50800">
            <a:solidFill>
              <a:schemeClr val="accent2"/>
            </a:solidFill>
            <a:round/>
            <a:headEnd/>
            <a:tailEnd/>
          </a:ln>
        </p:spPr>
        <p:txBody>
          <a:bodyPr wrap="none" lIns="103236" tIns="51618" rIns="103236" bIns="51618" anchor="ctr"/>
          <a:lstStyle/>
          <a:p>
            <a:pPr algn="ctr"/>
            <a:r>
              <a:rPr lang="en-US" sz="1400" dirty="0" smtClean="0"/>
              <a:t>Identify claim,</a:t>
            </a:r>
          </a:p>
          <a:p>
            <a:pPr algn="ctr"/>
            <a:r>
              <a:rPr lang="en-US" sz="1400" dirty="0" smtClean="0"/>
              <a:t> evidence, reasoning </a:t>
            </a:r>
            <a:endParaRPr lang="en-US" sz="1400" dirty="0"/>
          </a:p>
        </p:txBody>
      </p:sp>
      <p:sp>
        <p:nvSpPr>
          <p:cNvPr id="16454" name="Freeform 70"/>
          <p:cNvSpPr>
            <a:spLocks/>
          </p:cNvSpPr>
          <p:nvPr/>
        </p:nvSpPr>
        <p:spPr bwMode="auto">
          <a:xfrm>
            <a:off x="8763000" y="622789"/>
            <a:ext cx="204611" cy="751010"/>
          </a:xfrm>
          <a:custGeom>
            <a:avLst/>
            <a:gdLst>
              <a:gd name="T0" fmla="*/ 124 w 124"/>
              <a:gd name="T1" fmla="*/ 0 h 2774"/>
              <a:gd name="T2" fmla="*/ 124 w 124"/>
              <a:gd name="T3" fmla="*/ 2774 h 2774"/>
              <a:gd name="T4" fmla="*/ 0 w 124"/>
              <a:gd name="T5" fmla="*/ 2774 h 2774"/>
            </a:gdLst>
            <a:ahLst/>
            <a:cxnLst>
              <a:cxn ang="0">
                <a:pos x="T0" y="T1"/>
              </a:cxn>
              <a:cxn ang="0">
                <a:pos x="T2" y="T3"/>
              </a:cxn>
              <a:cxn ang="0">
                <a:pos x="T4" y="T5"/>
              </a:cxn>
            </a:cxnLst>
            <a:rect l="0" t="0" r="r" b="b"/>
            <a:pathLst>
              <a:path w="124" h="2774">
                <a:moveTo>
                  <a:pt x="124" y="0"/>
                </a:moveTo>
                <a:lnTo>
                  <a:pt x="124" y="2774"/>
                </a:lnTo>
                <a:lnTo>
                  <a:pt x="0" y="2774"/>
                </a:lnTo>
              </a:path>
            </a:pathLst>
          </a:custGeom>
          <a:noFill/>
          <a:ln w="38100" cmpd="sng">
            <a:solidFill>
              <a:schemeClr val="accent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55" name="Oval 71"/>
          <p:cNvSpPr>
            <a:spLocks noChangeArrowheads="1"/>
          </p:cNvSpPr>
          <p:nvPr/>
        </p:nvSpPr>
        <p:spPr bwMode="auto">
          <a:xfrm>
            <a:off x="130528" y="219808"/>
            <a:ext cx="1862667" cy="644769"/>
          </a:xfrm>
          <a:prstGeom prst="ellipse">
            <a:avLst/>
          </a:prstGeom>
          <a:solidFill>
            <a:srgbClr val="DFDFDF"/>
          </a:solidFill>
          <a:ln w="50800">
            <a:solidFill>
              <a:schemeClr val="accent1"/>
            </a:solidFill>
            <a:round/>
            <a:headEnd/>
            <a:tailEnd/>
          </a:ln>
        </p:spPr>
        <p:txBody>
          <a:bodyPr wrap="none" lIns="103236" tIns="51618" rIns="103236" bIns="51618" anchor="ctr"/>
          <a:lstStyle/>
          <a:p>
            <a:pPr algn="ctr"/>
            <a:r>
              <a:rPr lang="en-US" sz="1400" dirty="0" smtClean="0"/>
              <a:t>Determine information</a:t>
            </a:r>
            <a:endParaRPr lang="en-US" sz="1400" dirty="0"/>
          </a:p>
        </p:txBody>
      </p:sp>
      <p:sp>
        <p:nvSpPr>
          <p:cNvPr id="16456" name="Freeform 72"/>
          <p:cNvSpPr>
            <a:spLocks/>
          </p:cNvSpPr>
          <p:nvPr/>
        </p:nvSpPr>
        <p:spPr bwMode="auto">
          <a:xfrm>
            <a:off x="261056" y="707048"/>
            <a:ext cx="47626" cy="866409"/>
          </a:xfrm>
          <a:custGeom>
            <a:avLst/>
            <a:gdLst>
              <a:gd name="T0" fmla="*/ 426 w 426"/>
              <a:gd name="T1" fmla="*/ 0 h 1885"/>
              <a:gd name="T2" fmla="*/ 0 w 426"/>
              <a:gd name="T3" fmla="*/ 0 h 1885"/>
              <a:gd name="T4" fmla="*/ 0 w 426"/>
              <a:gd name="T5" fmla="*/ 1885 h 1885"/>
              <a:gd name="T6" fmla="*/ 129 w 426"/>
              <a:gd name="T7" fmla="*/ 1885 h 1885"/>
            </a:gdLst>
            <a:ahLst/>
            <a:cxnLst>
              <a:cxn ang="0">
                <a:pos x="T0" y="T1"/>
              </a:cxn>
              <a:cxn ang="0">
                <a:pos x="T2" y="T3"/>
              </a:cxn>
              <a:cxn ang="0">
                <a:pos x="T4" y="T5"/>
              </a:cxn>
              <a:cxn ang="0">
                <a:pos x="T6" y="T7"/>
              </a:cxn>
            </a:cxnLst>
            <a:rect l="0" t="0" r="r" b="b"/>
            <a:pathLst>
              <a:path w="426" h="1885">
                <a:moveTo>
                  <a:pt x="426" y="0"/>
                </a:moveTo>
                <a:lnTo>
                  <a:pt x="0" y="0"/>
                </a:lnTo>
                <a:lnTo>
                  <a:pt x="0" y="1885"/>
                </a:lnTo>
                <a:lnTo>
                  <a:pt x="129" y="1885"/>
                </a:lnTo>
              </a:path>
            </a:pathLst>
          </a:custGeom>
          <a:noFill/>
          <a:ln w="38100" cmpd="sng">
            <a:solidFill>
              <a:schemeClr val="accent1"/>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57" name="Oval 73"/>
          <p:cNvSpPr>
            <a:spLocks noChangeArrowheads="1"/>
          </p:cNvSpPr>
          <p:nvPr/>
        </p:nvSpPr>
        <p:spPr bwMode="auto">
          <a:xfrm>
            <a:off x="3771194" y="549519"/>
            <a:ext cx="1862667" cy="644769"/>
          </a:xfrm>
          <a:prstGeom prst="ellipse">
            <a:avLst/>
          </a:prstGeom>
          <a:solidFill>
            <a:srgbClr val="DFDFDF"/>
          </a:solidFill>
          <a:ln w="50800">
            <a:solidFill>
              <a:srgbClr val="B70202"/>
            </a:solidFill>
            <a:round/>
            <a:headEnd/>
            <a:tailEnd/>
          </a:ln>
        </p:spPr>
        <p:txBody>
          <a:bodyPr wrap="none" lIns="103236" tIns="51618" rIns="103236" bIns="51618" anchor="ctr"/>
          <a:lstStyle/>
          <a:p>
            <a:pPr algn="ctr"/>
            <a:r>
              <a:rPr lang="en-US" sz="1400" dirty="0" smtClean="0"/>
              <a:t>Assess purpose &amp;</a:t>
            </a:r>
          </a:p>
          <a:p>
            <a:pPr algn="ctr"/>
            <a:r>
              <a:rPr lang="en-US" sz="1400" dirty="0" smtClean="0"/>
              <a:t> point of view</a:t>
            </a:r>
            <a:endParaRPr lang="en-US" sz="1400" dirty="0"/>
          </a:p>
        </p:txBody>
      </p:sp>
      <p:sp>
        <p:nvSpPr>
          <p:cNvPr id="16458" name="Freeform 74"/>
          <p:cNvSpPr>
            <a:spLocks/>
          </p:cNvSpPr>
          <p:nvPr/>
        </p:nvSpPr>
        <p:spPr bwMode="auto">
          <a:xfrm>
            <a:off x="5681487" y="884727"/>
            <a:ext cx="2756958" cy="4143375"/>
          </a:xfrm>
          <a:custGeom>
            <a:avLst/>
            <a:gdLst>
              <a:gd name="T0" fmla="*/ 0 w 693"/>
              <a:gd name="T1" fmla="*/ 0 h 2306"/>
              <a:gd name="T2" fmla="*/ 693 w 693"/>
              <a:gd name="T3" fmla="*/ 302 h 2306"/>
              <a:gd name="T4" fmla="*/ 693 w 693"/>
              <a:gd name="T5" fmla="*/ 2306 h 2306"/>
              <a:gd name="T6" fmla="*/ 395 w 693"/>
              <a:gd name="T7" fmla="*/ 2306 h 2306"/>
            </a:gdLst>
            <a:ahLst/>
            <a:cxnLst>
              <a:cxn ang="0">
                <a:pos x="T0" y="T1"/>
              </a:cxn>
              <a:cxn ang="0">
                <a:pos x="T2" y="T3"/>
              </a:cxn>
              <a:cxn ang="0">
                <a:pos x="T4" y="T5"/>
              </a:cxn>
              <a:cxn ang="0">
                <a:pos x="T6" y="T7"/>
              </a:cxn>
            </a:cxnLst>
            <a:rect l="0" t="0" r="r" b="b"/>
            <a:pathLst>
              <a:path w="693" h="2306">
                <a:moveTo>
                  <a:pt x="0" y="0"/>
                </a:moveTo>
                <a:lnTo>
                  <a:pt x="693" y="302"/>
                </a:lnTo>
                <a:lnTo>
                  <a:pt x="693" y="2306"/>
                </a:lnTo>
                <a:lnTo>
                  <a:pt x="395" y="2306"/>
                </a:lnTo>
              </a:path>
            </a:pathLst>
          </a:custGeom>
          <a:noFill/>
          <a:ln w="38100" cmpd="sng">
            <a:solidFill>
              <a:srgbClr val="B7020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59" name="Freeform 75"/>
          <p:cNvSpPr>
            <a:spLocks/>
          </p:cNvSpPr>
          <p:nvPr/>
        </p:nvSpPr>
        <p:spPr bwMode="auto">
          <a:xfrm>
            <a:off x="5053542" y="1192458"/>
            <a:ext cx="2756958" cy="4143375"/>
          </a:xfrm>
          <a:custGeom>
            <a:avLst/>
            <a:gdLst>
              <a:gd name="T0" fmla="*/ 0 w 693"/>
              <a:gd name="T1" fmla="*/ 0 h 2306"/>
              <a:gd name="T2" fmla="*/ 693 w 693"/>
              <a:gd name="T3" fmla="*/ 302 h 2306"/>
              <a:gd name="T4" fmla="*/ 693 w 693"/>
              <a:gd name="T5" fmla="*/ 2306 h 2306"/>
              <a:gd name="T6" fmla="*/ 395 w 693"/>
              <a:gd name="T7" fmla="*/ 2306 h 2306"/>
            </a:gdLst>
            <a:ahLst/>
            <a:cxnLst>
              <a:cxn ang="0">
                <a:pos x="T0" y="T1"/>
              </a:cxn>
              <a:cxn ang="0">
                <a:pos x="T2" y="T3"/>
              </a:cxn>
              <a:cxn ang="0">
                <a:pos x="T4" y="T5"/>
              </a:cxn>
              <a:cxn ang="0">
                <a:pos x="T6" y="T7"/>
              </a:cxn>
            </a:cxnLst>
            <a:rect l="0" t="0" r="r" b="b"/>
            <a:pathLst>
              <a:path w="693" h="2306">
                <a:moveTo>
                  <a:pt x="0" y="0"/>
                </a:moveTo>
                <a:lnTo>
                  <a:pt x="693" y="302"/>
                </a:lnTo>
                <a:lnTo>
                  <a:pt x="693" y="2306"/>
                </a:lnTo>
                <a:lnTo>
                  <a:pt x="395" y="2306"/>
                </a:lnTo>
              </a:path>
            </a:pathLst>
          </a:custGeom>
          <a:noFill/>
          <a:ln w="38100" cmpd="sng">
            <a:solidFill>
              <a:srgbClr val="B7020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60" name="Freeform 76"/>
          <p:cNvSpPr>
            <a:spLocks/>
          </p:cNvSpPr>
          <p:nvPr/>
        </p:nvSpPr>
        <p:spPr bwMode="auto">
          <a:xfrm>
            <a:off x="4150431" y="1170477"/>
            <a:ext cx="428624" cy="3491279"/>
          </a:xfrm>
          <a:custGeom>
            <a:avLst/>
            <a:gdLst>
              <a:gd name="T0" fmla="*/ 0 w 693"/>
              <a:gd name="T1" fmla="*/ 0 h 2306"/>
              <a:gd name="T2" fmla="*/ 693 w 693"/>
              <a:gd name="T3" fmla="*/ 302 h 2306"/>
              <a:gd name="T4" fmla="*/ 693 w 693"/>
              <a:gd name="T5" fmla="*/ 2306 h 2306"/>
              <a:gd name="T6" fmla="*/ 395 w 693"/>
              <a:gd name="T7" fmla="*/ 2306 h 2306"/>
            </a:gdLst>
            <a:ahLst/>
            <a:cxnLst>
              <a:cxn ang="0">
                <a:pos x="T0" y="T1"/>
              </a:cxn>
              <a:cxn ang="0">
                <a:pos x="T2" y="T3"/>
              </a:cxn>
              <a:cxn ang="0">
                <a:pos x="T4" y="T5"/>
              </a:cxn>
              <a:cxn ang="0">
                <a:pos x="T6" y="T7"/>
              </a:cxn>
            </a:cxnLst>
            <a:rect l="0" t="0" r="r" b="b"/>
            <a:pathLst>
              <a:path w="693" h="2306">
                <a:moveTo>
                  <a:pt x="0" y="0"/>
                </a:moveTo>
                <a:lnTo>
                  <a:pt x="693" y="302"/>
                </a:lnTo>
                <a:lnTo>
                  <a:pt x="693" y="2306"/>
                </a:lnTo>
                <a:lnTo>
                  <a:pt x="395" y="2306"/>
                </a:lnTo>
              </a:path>
            </a:pathLst>
          </a:custGeom>
          <a:noFill/>
          <a:ln w="38100" cmpd="sng">
            <a:solidFill>
              <a:srgbClr val="B7020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nchor="ctr"/>
          <a:lstStyle/>
          <a:p>
            <a:endParaRPr lang="en-US"/>
          </a:p>
        </p:txBody>
      </p:sp>
      <p:sp>
        <p:nvSpPr>
          <p:cNvPr id="16461" name="Rectangle 77"/>
          <p:cNvSpPr>
            <a:spLocks noChangeArrowheads="1"/>
          </p:cNvSpPr>
          <p:nvPr/>
        </p:nvSpPr>
        <p:spPr bwMode="auto">
          <a:xfrm>
            <a:off x="-589139" y="6147288"/>
            <a:ext cx="208488" cy="381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103236" tIns="51618" rIns="103236" bIns="51618">
            <a:spAutoFit/>
          </a:bodyPr>
          <a:lstStyle/>
          <a:p>
            <a:endParaRPr lang="en-US"/>
          </a:p>
        </p:txBody>
      </p:sp>
    </p:spTree>
    <p:extLst>
      <p:ext uri="{BB962C8B-B14F-4D97-AF65-F5344CB8AC3E}">
        <p14:creationId xmlns:p14="http://schemas.microsoft.com/office/powerpoint/2010/main" val="26247959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76770" y="1194864"/>
            <a:ext cx="7336160" cy="2596964"/>
          </a:xfrm>
        </p:spPr>
        <p:txBody>
          <a:bodyPr>
            <a:normAutofit fontScale="90000"/>
          </a:bodyPr>
          <a:lstStyle/>
          <a:p>
            <a:pPr algn="l"/>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Grade 1: Reading Standards for Informational Text</a:t>
            </a:r>
            <a:br>
              <a:rPr lang="en-US" sz="2400" dirty="0" smtClean="0"/>
            </a:br>
            <a:r>
              <a:rPr lang="en-US" sz="1800" dirty="0" smtClean="0"/>
              <a:t>1.	</a:t>
            </a:r>
            <a:r>
              <a:rPr lang="en-US" sz="1800" b="1" i="1" dirty="0" smtClean="0"/>
              <a:t> Ask and answer questions </a:t>
            </a:r>
            <a:r>
              <a:rPr lang="en-US" sz="1800" dirty="0" smtClean="0"/>
              <a:t>about key details</a:t>
            </a:r>
            <a:br>
              <a:rPr lang="en-US" sz="1800" dirty="0" smtClean="0"/>
            </a:br>
            <a:r>
              <a:rPr lang="en-US" sz="1800" dirty="0" smtClean="0"/>
              <a:t>2.	Identify a </a:t>
            </a:r>
            <a:r>
              <a:rPr lang="en-US" sz="1800" b="1" i="1" dirty="0" smtClean="0"/>
              <a:t>main topic </a:t>
            </a:r>
            <a:r>
              <a:rPr lang="en-US" sz="1800" dirty="0" smtClean="0"/>
              <a:t>and retell key details</a:t>
            </a:r>
            <a:br>
              <a:rPr lang="en-US" sz="1800" dirty="0" smtClean="0"/>
            </a:br>
            <a:r>
              <a:rPr lang="en-US" sz="1800" dirty="0" smtClean="0"/>
              <a:t>3.	</a:t>
            </a:r>
            <a:r>
              <a:rPr lang="en-US" sz="1800" b="1" i="1" dirty="0" smtClean="0"/>
              <a:t>Describe connections </a:t>
            </a:r>
            <a:r>
              <a:rPr lang="en-US" sz="1800" dirty="0" smtClean="0"/>
              <a:t>between individuals, event, ideas</a:t>
            </a:r>
            <a:br>
              <a:rPr lang="en-US" sz="1800" dirty="0" smtClean="0"/>
            </a:br>
            <a:r>
              <a:rPr lang="en-US" sz="1800" dirty="0" smtClean="0"/>
              <a:t>4.	Ask and answer question to </a:t>
            </a:r>
            <a:r>
              <a:rPr lang="en-US" sz="1800" b="1" i="1" dirty="0" smtClean="0"/>
              <a:t>determine meaning</a:t>
            </a:r>
            <a:r>
              <a:rPr lang="en-US" sz="1800" dirty="0" smtClean="0"/>
              <a:t/>
            </a:r>
            <a:br>
              <a:rPr lang="en-US" sz="1800" dirty="0" smtClean="0"/>
            </a:br>
            <a:r>
              <a:rPr lang="en-US" sz="1800" dirty="0" smtClean="0"/>
              <a:t>6.	</a:t>
            </a:r>
            <a:r>
              <a:rPr lang="en-US" sz="1800" b="1" i="1" dirty="0" smtClean="0"/>
              <a:t>Distinguish</a:t>
            </a:r>
            <a:r>
              <a:rPr lang="en-US" sz="1800" dirty="0" smtClean="0"/>
              <a:t> between information in various formats</a:t>
            </a:r>
            <a:br>
              <a:rPr lang="en-US" sz="1800" dirty="0" smtClean="0"/>
            </a:br>
            <a:r>
              <a:rPr lang="en-US" sz="1800" dirty="0" smtClean="0"/>
              <a:t>7. 	</a:t>
            </a:r>
            <a:r>
              <a:rPr lang="en-US" sz="1800" b="1" i="1" dirty="0" smtClean="0"/>
              <a:t>Describe</a:t>
            </a:r>
            <a:r>
              <a:rPr lang="en-US" sz="1800" dirty="0" smtClean="0"/>
              <a:t> </a:t>
            </a:r>
            <a:br>
              <a:rPr lang="en-US" sz="1800" dirty="0" smtClean="0"/>
            </a:br>
            <a:r>
              <a:rPr lang="en-US" sz="1800" dirty="0" smtClean="0"/>
              <a:t>8.	</a:t>
            </a:r>
            <a:r>
              <a:rPr lang="en-US" sz="1800" b="1" i="1" dirty="0" smtClean="0"/>
              <a:t>Identify reasons </a:t>
            </a:r>
            <a:r>
              <a:rPr lang="en-US" sz="1800" dirty="0" smtClean="0"/>
              <a:t>to support points</a:t>
            </a:r>
            <a:br>
              <a:rPr lang="en-US" sz="1800" dirty="0" smtClean="0"/>
            </a:br>
            <a:r>
              <a:rPr lang="en-US" sz="1800" dirty="0" smtClean="0"/>
              <a:t>9.	</a:t>
            </a:r>
            <a:r>
              <a:rPr lang="en-US" sz="1800" b="1" i="1" dirty="0" smtClean="0"/>
              <a:t>Identify similarities and differences </a:t>
            </a:r>
            <a:r>
              <a:rPr lang="en-US" sz="1800" dirty="0" smtClean="0"/>
              <a:t/>
            </a:r>
            <a:br>
              <a:rPr lang="en-US" sz="1800" dirty="0" smtClean="0"/>
            </a:br>
            <a:r>
              <a:rPr lang="en-US" sz="1800" dirty="0" smtClean="0"/>
              <a:t>		</a:t>
            </a:r>
            <a:r>
              <a:rPr lang="en-US" sz="2400" dirty="0"/>
              <a:t/>
            </a:r>
            <a:br>
              <a:rPr lang="en-US" sz="2400" dirty="0"/>
            </a:br>
            <a:r>
              <a:rPr lang="en-US" sz="2400" dirty="0"/>
              <a:t>Grade </a:t>
            </a:r>
            <a:r>
              <a:rPr lang="en-US" sz="2400" dirty="0" smtClean="0"/>
              <a:t>7: </a:t>
            </a:r>
            <a:r>
              <a:rPr lang="en-US" sz="2400" dirty="0"/>
              <a:t>Reading Standards for Informational </a:t>
            </a:r>
            <a:r>
              <a:rPr lang="en-US" sz="2400" dirty="0" smtClean="0"/>
              <a:t>Text</a:t>
            </a:r>
            <a:br>
              <a:rPr lang="en-US" sz="2400" dirty="0" smtClean="0"/>
            </a:br>
            <a:r>
              <a:rPr lang="en-US" sz="1800" dirty="0" smtClean="0"/>
              <a:t> 1.	Cite evidence to support analysis of </a:t>
            </a:r>
            <a:r>
              <a:rPr lang="en-US" sz="1800" b="1" i="1" dirty="0" smtClean="0"/>
              <a:t>explicit and inferential </a:t>
            </a:r>
            <a:r>
              <a:rPr lang="en-US" sz="1800" dirty="0" smtClean="0"/>
              <a:t>text.</a:t>
            </a:r>
            <a:r>
              <a:rPr lang="en-US" sz="1800" dirty="0"/>
              <a:t/>
            </a:r>
            <a:br>
              <a:rPr lang="en-US" sz="1800" dirty="0"/>
            </a:br>
            <a:r>
              <a:rPr lang="en-US" sz="1800" dirty="0"/>
              <a:t>2.	</a:t>
            </a:r>
            <a:r>
              <a:rPr lang="en-US" sz="1800" dirty="0" smtClean="0"/>
              <a:t>Determine </a:t>
            </a:r>
            <a:r>
              <a:rPr lang="en-US" sz="1800" b="1" dirty="0" smtClean="0"/>
              <a:t>central ideas </a:t>
            </a:r>
            <a:r>
              <a:rPr lang="en-US" sz="1800" dirty="0" smtClean="0"/>
              <a:t>and analyze development with a summary</a:t>
            </a:r>
            <a:r>
              <a:rPr lang="en-US" sz="1800" dirty="0"/>
              <a:t/>
            </a:r>
            <a:br>
              <a:rPr lang="en-US" sz="1800" dirty="0"/>
            </a:br>
            <a:r>
              <a:rPr lang="en-US" sz="1800" dirty="0"/>
              <a:t>3.	</a:t>
            </a:r>
            <a:r>
              <a:rPr lang="en-US" sz="1800" b="1" i="1" dirty="0" smtClean="0"/>
              <a:t>Analyze interactions </a:t>
            </a:r>
            <a:r>
              <a:rPr lang="en-US" sz="1800" dirty="0" smtClean="0"/>
              <a:t>between individual, events, and ideas</a:t>
            </a:r>
            <a:br>
              <a:rPr lang="en-US" sz="1800" dirty="0" smtClean="0"/>
            </a:br>
            <a:r>
              <a:rPr lang="en-US" sz="1800" dirty="0" smtClean="0"/>
              <a:t>4</a:t>
            </a:r>
            <a:r>
              <a:rPr lang="en-US" sz="1800" dirty="0"/>
              <a:t>.	</a:t>
            </a:r>
            <a:r>
              <a:rPr lang="en-US" sz="1800" b="1" i="1" dirty="0" smtClean="0"/>
              <a:t>Analyze meaning</a:t>
            </a:r>
            <a:r>
              <a:rPr lang="en-US" sz="1800" dirty="0"/>
              <a:t/>
            </a:r>
            <a:br>
              <a:rPr lang="en-US" sz="1800" dirty="0"/>
            </a:br>
            <a:r>
              <a:rPr lang="en-US" sz="1800" dirty="0"/>
              <a:t>6.	</a:t>
            </a:r>
            <a:r>
              <a:rPr lang="en-US" sz="1800" b="1" i="1" dirty="0"/>
              <a:t>Distinguish </a:t>
            </a:r>
            <a:r>
              <a:rPr lang="en-US" sz="1800" dirty="0" smtClean="0"/>
              <a:t> point of view and distinguishing one position from another’s</a:t>
            </a:r>
            <a:r>
              <a:rPr lang="en-US" sz="1800" dirty="0"/>
              <a:t/>
            </a:r>
            <a:br>
              <a:rPr lang="en-US" sz="1800" dirty="0"/>
            </a:br>
            <a:r>
              <a:rPr lang="en-US" sz="1800" dirty="0" smtClean="0"/>
              <a:t>7. 	</a:t>
            </a:r>
            <a:r>
              <a:rPr lang="en-US" sz="1800" b="1" i="1" dirty="0" smtClean="0"/>
              <a:t>Compare and contrast </a:t>
            </a:r>
            <a:r>
              <a:rPr lang="en-US" sz="1800" dirty="0" smtClean="0"/>
              <a:t>a text to other medium</a:t>
            </a:r>
            <a:br>
              <a:rPr lang="en-US" sz="1800" dirty="0" smtClean="0"/>
            </a:br>
            <a:r>
              <a:rPr lang="en-US" sz="1800" dirty="0" smtClean="0"/>
              <a:t>8</a:t>
            </a:r>
            <a:r>
              <a:rPr lang="en-US" sz="1800" dirty="0"/>
              <a:t>.	</a:t>
            </a:r>
            <a:r>
              <a:rPr lang="en-US" sz="1800" b="1" i="1" dirty="0" smtClean="0"/>
              <a:t>Evaluate and argument and claims, assessing reasoning,&amp;  relevant evidence </a:t>
            </a:r>
            <a:r>
              <a:rPr lang="en-US" sz="1800" dirty="0"/>
              <a:t/>
            </a:r>
            <a:br>
              <a:rPr lang="en-US" sz="1800" dirty="0"/>
            </a:br>
            <a:r>
              <a:rPr lang="en-US" sz="1800" dirty="0"/>
              <a:t>9.	</a:t>
            </a:r>
            <a:r>
              <a:rPr lang="en-US" sz="1800" b="1" i="1" dirty="0" smtClean="0"/>
              <a:t>Analyze two or more </a:t>
            </a:r>
            <a:r>
              <a:rPr lang="en-US" sz="1800" dirty="0" smtClean="0"/>
              <a:t>authors and how they emphasize evidence or interpret facts differently </a:t>
            </a:r>
            <a:r>
              <a:rPr lang="en-US" sz="1800" dirty="0"/>
              <a:t/>
            </a:r>
            <a:br>
              <a:rPr lang="en-US" sz="1800" dirty="0"/>
            </a:br>
            <a:endParaRPr lang="en-US" sz="1800" dirty="0"/>
          </a:p>
        </p:txBody>
      </p:sp>
      <p:sp>
        <p:nvSpPr>
          <p:cNvPr id="6" name="Title 4"/>
          <p:cNvSpPr txBox="1">
            <a:spLocks/>
          </p:cNvSpPr>
          <p:nvPr/>
        </p:nvSpPr>
        <p:spPr>
          <a:xfrm>
            <a:off x="1388420" y="45044"/>
            <a:ext cx="7123504" cy="129093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t>CCSS Higher Order Thinking and Reasoning highlights </a:t>
            </a:r>
          </a:p>
          <a:p>
            <a:r>
              <a:rPr lang="en-US" sz="2800" dirty="0" smtClean="0"/>
              <a:t>ACROSS GRADE-LEVEL STANARDS</a:t>
            </a:r>
            <a:endParaRPr lang="en-US" sz="2800"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17308039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pPr eaLnBrk="1" hangingPunct="1"/>
            <a:r>
              <a:rPr lang="en-US">
                <a:latin typeface="Times" charset="0"/>
                <a:ea typeface="ＭＳ Ｐゴシック" charset="0"/>
                <a:cs typeface="ＭＳ Ｐゴシック" charset="0"/>
              </a:rPr>
              <a:t>QEG Support for Essay-Writing</a:t>
            </a:r>
          </a:p>
        </p:txBody>
      </p:sp>
      <p:sp>
        <p:nvSpPr>
          <p:cNvPr id="87042" name="Text Box 3"/>
          <p:cNvSpPr txBox="1">
            <a:spLocks noChangeArrowheads="1"/>
          </p:cNvSpPr>
          <p:nvPr/>
        </p:nvSpPr>
        <p:spPr bwMode="auto">
          <a:xfrm>
            <a:off x="830385" y="1417638"/>
            <a:ext cx="663721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1800" dirty="0"/>
              <a:t>Data on essay writing provides support for use of Content Enhancement Routines to also support writing and speaking </a:t>
            </a:r>
            <a:r>
              <a:rPr lang="en-US" b="1" dirty="0" smtClean="0">
                <a:latin typeface="Tahoma" charset="0"/>
              </a:rPr>
              <a:t>CONTENT</a:t>
            </a:r>
            <a:endParaRPr lang="en-US" sz="1800" dirty="0">
              <a:latin typeface="Tahoma" charset="0"/>
            </a:endParaRPr>
          </a:p>
        </p:txBody>
      </p:sp>
      <p:sp>
        <p:nvSpPr>
          <p:cNvPr id="87043" name="Text Box 4"/>
          <p:cNvSpPr txBox="1">
            <a:spLocks noChangeArrowheads="1"/>
          </p:cNvSpPr>
          <p:nvPr/>
        </p:nvSpPr>
        <p:spPr bwMode="auto">
          <a:xfrm>
            <a:off x="685800" y="2362200"/>
            <a:ext cx="77724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Aft>
                <a:spcPct val="50000"/>
              </a:spcAft>
            </a:pPr>
            <a:r>
              <a:rPr lang="en-US" sz="1800" dirty="0">
                <a:latin typeface="Tahoma" charset="0"/>
              </a:rPr>
              <a:t>				</a:t>
            </a:r>
            <a:r>
              <a:rPr lang="en-US" sz="1800" b="1" u="sng" dirty="0">
                <a:latin typeface="Tahoma" charset="0"/>
              </a:rPr>
              <a:t>Pre</a:t>
            </a:r>
            <a:r>
              <a:rPr lang="en-US" sz="1800" b="1" dirty="0">
                <a:latin typeface="Tahoma" charset="0"/>
              </a:rPr>
              <a:t>		</a:t>
            </a:r>
            <a:r>
              <a:rPr lang="en-US" sz="1800" b="1" u="sng" dirty="0">
                <a:latin typeface="Tahoma" charset="0"/>
              </a:rPr>
              <a:t>Post</a:t>
            </a:r>
            <a:endParaRPr lang="en-US" sz="1800" b="1" dirty="0">
              <a:latin typeface="Tahoma" charset="0"/>
            </a:endParaRPr>
          </a:p>
          <a:p>
            <a:r>
              <a:rPr lang="en-US" sz="1800" b="1" dirty="0">
                <a:latin typeface="Tahoma" charset="0"/>
              </a:rPr>
              <a:t>Control</a:t>
            </a:r>
            <a:r>
              <a:rPr lang="en-US" sz="1800" dirty="0">
                <a:latin typeface="Tahoma" charset="0"/>
              </a:rPr>
              <a:t>				35%		30 %</a:t>
            </a:r>
          </a:p>
          <a:p>
            <a:r>
              <a:rPr lang="en-US" sz="1800" b="1" dirty="0">
                <a:latin typeface="Tahoma" charset="0"/>
              </a:rPr>
              <a:t>Experimental</a:t>
            </a:r>
            <a:r>
              <a:rPr lang="en-US" sz="1800" dirty="0">
                <a:latin typeface="Tahoma" charset="0"/>
              </a:rPr>
              <a:t>		</a:t>
            </a:r>
            <a:r>
              <a:rPr lang="en-US" sz="1800" dirty="0" smtClean="0">
                <a:latin typeface="Tahoma" charset="0"/>
              </a:rPr>
              <a:t>29</a:t>
            </a:r>
            <a:r>
              <a:rPr lang="en-US" sz="1800" dirty="0">
                <a:latin typeface="Tahoma" charset="0"/>
              </a:rPr>
              <a:t>%		60%</a:t>
            </a:r>
          </a:p>
        </p:txBody>
      </p:sp>
      <p:sp>
        <p:nvSpPr>
          <p:cNvPr id="87044" name="Text Box 5"/>
          <p:cNvSpPr txBox="1">
            <a:spLocks noChangeArrowheads="1"/>
          </p:cNvSpPr>
          <p:nvPr/>
        </p:nvSpPr>
        <p:spPr bwMode="auto">
          <a:xfrm>
            <a:off x="2895600" y="40386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b="1">
                <a:latin typeface="Tahoma" charset="0"/>
              </a:rPr>
              <a:t>6-Trait Writing Analysis</a:t>
            </a:r>
            <a:endParaRPr lang="en-US" sz="1800" b="1">
              <a:latin typeface="Tahoma" charset="0"/>
            </a:endParaRPr>
          </a:p>
        </p:txBody>
      </p:sp>
      <p:sp>
        <p:nvSpPr>
          <p:cNvPr id="87045" name="Text Box 6"/>
          <p:cNvSpPr txBox="1">
            <a:spLocks noChangeArrowheads="1"/>
          </p:cNvSpPr>
          <p:nvPr/>
        </p:nvSpPr>
        <p:spPr bwMode="auto">
          <a:xfrm>
            <a:off x="762000" y="4495800"/>
            <a:ext cx="7772400" cy="180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Aft>
                <a:spcPct val="50000"/>
              </a:spcAft>
            </a:pPr>
            <a:r>
              <a:rPr lang="en-US" sz="1800" dirty="0">
                <a:latin typeface="Tahoma" charset="0"/>
              </a:rPr>
              <a:t>				</a:t>
            </a:r>
            <a:r>
              <a:rPr lang="en-US" sz="1800" b="1" u="sng" dirty="0">
                <a:latin typeface="Tahoma" charset="0"/>
              </a:rPr>
              <a:t>Pre</a:t>
            </a:r>
            <a:r>
              <a:rPr lang="en-US" sz="1800" b="1" dirty="0">
                <a:latin typeface="Tahoma" charset="0"/>
              </a:rPr>
              <a:t>		</a:t>
            </a:r>
            <a:r>
              <a:rPr lang="en-US" sz="1800" b="1" u="sng" dirty="0">
                <a:latin typeface="Tahoma" charset="0"/>
              </a:rPr>
              <a:t>Post</a:t>
            </a:r>
            <a:endParaRPr lang="en-US" sz="1800" b="1" dirty="0">
              <a:latin typeface="Tahoma" charset="0"/>
            </a:endParaRPr>
          </a:p>
          <a:p>
            <a:r>
              <a:rPr lang="en-US" sz="1800" b="1" dirty="0">
                <a:latin typeface="Tahoma" charset="0"/>
              </a:rPr>
              <a:t>Control</a:t>
            </a:r>
            <a:r>
              <a:rPr lang="en-US" sz="1800" dirty="0">
                <a:latin typeface="Tahoma" charset="0"/>
              </a:rPr>
              <a:t>				52%		49 %</a:t>
            </a:r>
          </a:p>
          <a:p>
            <a:r>
              <a:rPr lang="en-US" sz="1800" b="1" dirty="0">
                <a:latin typeface="Tahoma" charset="0"/>
              </a:rPr>
              <a:t>Experimental</a:t>
            </a:r>
            <a:r>
              <a:rPr lang="en-US" sz="1800" dirty="0">
                <a:latin typeface="Tahoma" charset="0"/>
              </a:rPr>
              <a:t>		</a:t>
            </a:r>
            <a:r>
              <a:rPr lang="en-US" sz="1800" dirty="0" smtClean="0">
                <a:latin typeface="Tahoma" charset="0"/>
              </a:rPr>
              <a:t>51</a:t>
            </a:r>
            <a:r>
              <a:rPr lang="en-US" sz="1800" dirty="0">
                <a:latin typeface="Tahoma" charset="0"/>
              </a:rPr>
              <a:t>%		65</a:t>
            </a:r>
            <a:r>
              <a:rPr lang="en-US" sz="1800" dirty="0" smtClean="0">
                <a:latin typeface="Tahoma" charset="0"/>
              </a:rPr>
              <a:t>%</a:t>
            </a:r>
          </a:p>
          <a:p>
            <a:r>
              <a:rPr lang="en-US" sz="1200" dirty="0" smtClean="0">
                <a:latin typeface="Tahoma" charset="0"/>
              </a:rPr>
              <a:t>Published in Reading and Writing Quarterly, </a:t>
            </a:r>
            <a:r>
              <a:rPr lang="en-US" sz="1200" dirty="0"/>
              <a:t>Bulgren, J. A., Marquis, J. G., Lenz, B. K., Schumaker, J. B., &amp; Deshler, D. D. (2009). Effectiveness of question exploration to enhance students' written expression of content knowledge and comprehension. </a:t>
            </a:r>
            <a:r>
              <a:rPr lang="en-US" sz="1200" i="1" dirty="0"/>
              <a:t>Reading and Writing Quarterly, 25</a:t>
            </a:r>
            <a:r>
              <a:rPr lang="en-US" sz="1200" dirty="0"/>
              <a:t>(4), 271-289.</a:t>
            </a:r>
          </a:p>
          <a:p>
            <a:endParaRPr lang="en-US" sz="1200" dirty="0">
              <a:latin typeface="Tahoma" charset="0"/>
            </a:endParaRPr>
          </a:p>
        </p:txBody>
      </p:sp>
      <p:sp>
        <p:nvSpPr>
          <p:cNvPr id="87046" name="Text Box 7"/>
          <p:cNvSpPr txBox="1">
            <a:spLocks noChangeArrowheads="1"/>
          </p:cNvSpPr>
          <p:nvPr/>
        </p:nvSpPr>
        <p:spPr bwMode="auto">
          <a:xfrm>
            <a:off x="457200" y="6019800"/>
            <a:ext cx="7772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200">
                <a:latin typeface="Tahoma" charset="0"/>
              </a:rPr>
              <a:t>*SWD: Woodcock Johnson Mean Reading Score, 12%</a:t>
            </a:r>
            <a:r>
              <a:rPr lang="en-US" sz="1800">
                <a:latin typeface="Tahoma" charset="0"/>
              </a:rPr>
              <a:t> </a:t>
            </a: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230127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ChangeArrowheads="1"/>
          </p:cNvSpPr>
          <p:nvPr/>
        </p:nvSpPr>
        <p:spPr bwMode="auto">
          <a:xfrm>
            <a:off x="2857500" y="120650"/>
            <a:ext cx="3359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defTabSz="1019175"/>
            <a:r>
              <a:rPr lang="en-US" sz="2000" b="1">
                <a:solidFill>
                  <a:srgbClr val="000000"/>
                </a:solidFill>
                <a:latin typeface="Arial" charset="0"/>
              </a:rPr>
              <a:t>Question Exploration Guide</a:t>
            </a:r>
            <a:endParaRPr lang="en-US" sz="2000">
              <a:latin typeface="Arial" charset="0"/>
            </a:endParaRPr>
          </a:p>
        </p:txBody>
      </p:sp>
      <p:sp>
        <p:nvSpPr>
          <p:cNvPr id="86018" name="Rectangle 3"/>
          <p:cNvSpPr>
            <a:spLocks noChangeArrowheads="1"/>
          </p:cNvSpPr>
          <p:nvPr/>
        </p:nvSpPr>
        <p:spPr bwMode="auto">
          <a:xfrm>
            <a:off x="1485900" y="317500"/>
            <a:ext cx="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endParaRPr lang="en-US" sz="2700">
              <a:latin typeface="Arial" charset="0"/>
            </a:endParaRPr>
          </a:p>
        </p:txBody>
      </p:sp>
      <p:sp>
        <p:nvSpPr>
          <p:cNvPr id="86019" name="Text Box 4"/>
          <p:cNvSpPr txBox="1">
            <a:spLocks noChangeArrowheads="1"/>
          </p:cNvSpPr>
          <p:nvPr/>
        </p:nvSpPr>
        <p:spPr bwMode="auto">
          <a:xfrm>
            <a:off x="6283325" y="4603750"/>
            <a:ext cx="2032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2400">
                <a:solidFill>
                  <a:schemeClr val="tx1"/>
                </a:solidFill>
                <a:latin typeface="Times" charset="0"/>
                <a:ea typeface="ＭＳ Ｐゴシック" charset="0"/>
                <a:cs typeface="ＭＳ Ｐゴシック" charset="0"/>
              </a:defRPr>
            </a:lvl1pPr>
            <a:lvl2pPr marL="742950" indent="-285750" defTabSz="1019175">
              <a:defRPr sz="2400">
                <a:solidFill>
                  <a:schemeClr val="tx1"/>
                </a:solidFill>
                <a:latin typeface="Times" charset="0"/>
                <a:ea typeface="ＭＳ Ｐゴシック" charset="0"/>
              </a:defRPr>
            </a:lvl2pPr>
            <a:lvl3pPr marL="1143000" indent="-228600" defTabSz="1019175">
              <a:defRPr sz="2400">
                <a:solidFill>
                  <a:schemeClr val="tx1"/>
                </a:solidFill>
                <a:latin typeface="Times" charset="0"/>
                <a:ea typeface="ＭＳ Ｐゴシック" charset="0"/>
              </a:defRPr>
            </a:lvl3pPr>
            <a:lvl4pPr marL="1600200" indent="-228600" defTabSz="1019175">
              <a:defRPr sz="2400">
                <a:solidFill>
                  <a:schemeClr val="tx1"/>
                </a:solidFill>
                <a:latin typeface="Times" charset="0"/>
                <a:ea typeface="ＭＳ Ｐゴシック" charset="0"/>
              </a:defRPr>
            </a:lvl4pPr>
            <a:lvl5pPr marL="2057400" indent="-228600" defTabSz="1019175">
              <a:defRPr sz="24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4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4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4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400">
                <a:solidFill>
                  <a:schemeClr val="tx1"/>
                </a:solidFill>
                <a:latin typeface="Times" charset="0"/>
                <a:ea typeface="ＭＳ Ｐゴシック" charset="0"/>
              </a:defRPr>
            </a:lvl9pPr>
          </a:lstStyle>
          <a:p>
            <a:endParaRPr lang="en-US" sz="1200">
              <a:latin typeface="Comic Sans MS" charset="0"/>
            </a:endParaRPr>
          </a:p>
        </p:txBody>
      </p:sp>
      <p:sp>
        <p:nvSpPr>
          <p:cNvPr id="86020" name="Rectangle 5"/>
          <p:cNvSpPr>
            <a:spLocks noChangeArrowheads="1"/>
          </p:cNvSpPr>
          <p:nvPr/>
        </p:nvSpPr>
        <p:spPr bwMode="auto">
          <a:xfrm>
            <a:off x="946150" y="6551613"/>
            <a:ext cx="153987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r>
              <a:rPr lang="en-US" sz="900">
                <a:solidFill>
                  <a:srgbClr val="000000"/>
                </a:solidFill>
                <a:latin typeface="Arial" charset="0"/>
              </a:rPr>
              <a:t>Bulgren KU-CRL 2/01</a:t>
            </a:r>
          </a:p>
        </p:txBody>
      </p:sp>
      <p:grpSp>
        <p:nvGrpSpPr>
          <p:cNvPr id="86021" name="Group 6"/>
          <p:cNvGrpSpPr>
            <a:grpSpLocks/>
          </p:cNvGrpSpPr>
          <p:nvPr/>
        </p:nvGrpSpPr>
        <p:grpSpPr bwMode="auto">
          <a:xfrm>
            <a:off x="6653213" y="644525"/>
            <a:ext cx="2032000" cy="136525"/>
            <a:chOff x="3503" y="388"/>
            <a:chExt cx="1248" cy="115"/>
          </a:xfrm>
        </p:grpSpPr>
        <p:sp>
          <p:nvSpPr>
            <p:cNvPr id="86097" name="Rectangle 7"/>
            <p:cNvSpPr>
              <a:spLocks noChangeArrowheads="1"/>
            </p:cNvSpPr>
            <p:nvPr/>
          </p:nvSpPr>
          <p:spPr bwMode="auto">
            <a:xfrm>
              <a:off x="3503" y="388"/>
              <a:ext cx="24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175"/>
              <a:r>
                <a:rPr lang="en-US" sz="900" b="1">
                  <a:solidFill>
                    <a:srgbClr val="000000"/>
                  </a:solidFill>
                  <a:latin typeface="Arial" charset="0"/>
                </a:rPr>
                <a:t>Date:   </a:t>
              </a:r>
              <a:endParaRPr lang="en-US" sz="2700">
                <a:latin typeface="Arial" charset="0"/>
              </a:endParaRPr>
            </a:p>
          </p:txBody>
        </p:sp>
        <p:sp>
          <p:nvSpPr>
            <p:cNvPr id="86098" name="Line 8"/>
            <p:cNvSpPr>
              <a:spLocks noChangeShapeType="1"/>
            </p:cNvSpPr>
            <p:nvPr/>
          </p:nvSpPr>
          <p:spPr bwMode="auto">
            <a:xfrm>
              <a:off x="3718" y="452"/>
              <a:ext cx="103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6022" name="Group 9"/>
          <p:cNvGrpSpPr>
            <a:grpSpLocks/>
          </p:cNvGrpSpPr>
          <p:nvPr/>
        </p:nvGrpSpPr>
        <p:grpSpPr bwMode="auto">
          <a:xfrm>
            <a:off x="3221038" y="506413"/>
            <a:ext cx="3135312" cy="136525"/>
            <a:chOff x="1428" y="388"/>
            <a:chExt cx="1774" cy="125"/>
          </a:xfrm>
        </p:grpSpPr>
        <p:sp>
          <p:nvSpPr>
            <p:cNvPr id="86095" name="Rectangle 10"/>
            <p:cNvSpPr>
              <a:spLocks noChangeArrowheads="1"/>
            </p:cNvSpPr>
            <p:nvPr/>
          </p:nvSpPr>
          <p:spPr bwMode="auto">
            <a:xfrm>
              <a:off x="1428" y="388"/>
              <a:ext cx="13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b="1">
                  <a:solidFill>
                    <a:srgbClr val="000000"/>
                  </a:solidFill>
                  <a:latin typeface="Arial" charset="0"/>
                </a:rPr>
                <a:t>Title</a:t>
              </a:r>
              <a:endParaRPr lang="en-US" sz="2700">
                <a:latin typeface="Arial" charset="0"/>
              </a:endParaRPr>
            </a:p>
          </p:txBody>
        </p:sp>
        <p:sp>
          <p:nvSpPr>
            <p:cNvPr id="86096" name="Line 11"/>
            <p:cNvSpPr>
              <a:spLocks noChangeShapeType="1"/>
            </p:cNvSpPr>
            <p:nvPr/>
          </p:nvSpPr>
          <p:spPr bwMode="auto">
            <a:xfrm>
              <a:off x="1610" y="452"/>
              <a:ext cx="15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6023" name="Group 12"/>
          <p:cNvGrpSpPr>
            <a:grpSpLocks/>
          </p:cNvGrpSpPr>
          <p:nvPr/>
        </p:nvGrpSpPr>
        <p:grpSpPr bwMode="auto">
          <a:xfrm>
            <a:off x="2112963" y="542925"/>
            <a:ext cx="1135062" cy="273050"/>
            <a:chOff x="152" y="302"/>
            <a:chExt cx="608" cy="251"/>
          </a:xfrm>
        </p:grpSpPr>
        <p:sp>
          <p:nvSpPr>
            <p:cNvPr id="86093" name="Rectangle 13"/>
            <p:cNvSpPr>
              <a:spLocks noChangeArrowheads="1"/>
            </p:cNvSpPr>
            <p:nvPr/>
          </p:nvSpPr>
          <p:spPr bwMode="auto">
            <a:xfrm>
              <a:off x="152" y="302"/>
              <a:ext cx="337"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b="1">
                  <a:solidFill>
                    <a:srgbClr val="000000"/>
                  </a:solidFill>
                  <a:latin typeface="Arial" charset="0"/>
                </a:rPr>
                <a:t>Critical</a:t>
              </a:r>
            </a:p>
            <a:p>
              <a:pPr defTabSz="1019175"/>
              <a:r>
                <a:rPr lang="en-US" sz="900" b="1">
                  <a:solidFill>
                    <a:srgbClr val="000000"/>
                  </a:solidFill>
                  <a:latin typeface="Arial" charset="0"/>
                </a:rPr>
                <a:t>Question #:</a:t>
              </a:r>
            </a:p>
          </p:txBody>
        </p:sp>
        <p:sp>
          <p:nvSpPr>
            <p:cNvPr id="86094" name="Line 14"/>
            <p:cNvSpPr>
              <a:spLocks noChangeShapeType="1"/>
            </p:cNvSpPr>
            <p:nvPr/>
          </p:nvSpPr>
          <p:spPr bwMode="auto">
            <a:xfrm>
              <a:off x="557" y="452"/>
              <a:ext cx="20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6024" name="Rectangle 15"/>
          <p:cNvSpPr>
            <a:spLocks noChangeArrowheads="1"/>
          </p:cNvSpPr>
          <p:nvPr/>
        </p:nvSpPr>
        <p:spPr bwMode="auto">
          <a:xfrm>
            <a:off x="4918075" y="344488"/>
            <a:ext cx="444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b="1">
                <a:solidFill>
                  <a:srgbClr val="000000"/>
                </a:solidFill>
                <a:latin typeface="Arial" charset="0"/>
              </a:rPr>
              <a:t>Name:   </a:t>
            </a:r>
            <a:endParaRPr lang="en-US" sz="2700">
              <a:latin typeface="Arial" charset="0"/>
            </a:endParaRPr>
          </a:p>
        </p:txBody>
      </p:sp>
      <p:sp>
        <p:nvSpPr>
          <p:cNvPr id="86025" name="Line 16"/>
          <p:cNvSpPr>
            <a:spLocks noChangeShapeType="1"/>
          </p:cNvSpPr>
          <p:nvPr/>
        </p:nvSpPr>
        <p:spPr bwMode="auto">
          <a:xfrm>
            <a:off x="5386388" y="417513"/>
            <a:ext cx="330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6" name="Line 17"/>
          <p:cNvSpPr>
            <a:spLocks noChangeShapeType="1"/>
          </p:cNvSpPr>
          <p:nvPr/>
        </p:nvSpPr>
        <p:spPr bwMode="auto">
          <a:xfrm>
            <a:off x="1987550" y="417513"/>
            <a:ext cx="2584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27" name="Rectangle 18"/>
          <p:cNvSpPr>
            <a:spLocks noChangeArrowheads="1"/>
          </p:cNvSpPr>
          <p:nvPr/>
        </p:nvSpPr>
        <p:spPr bwMode="auto">
          <a:xfrm>
            <a:off x="931863" y="344488"/>
            <a:ext cx="914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b="1">
                <a:solidFill>
                  <a:srgbClr val="000000"/>
                </a:solidFill>
                <a:latin typeface="Arial" charset="0"/>
              </a:rPr>
              <a:t>Text Reference   </a:t>
            </a:r>
            <a:endParaRPr lang="en-US" sz="2700">
              <a:latin typeface="Arial" charset="0"/>
            </a:endParaRPr>
          </a:p>
        </p:txBody>
      </p:sp>
      <p:grpSp>
        <p:nvGrpSpPr>
          <p:cNvPr id="86028" name="Group 19"/>
          <p:cNvGrpSpPr>
            <a:grpSpLocks/>
          </p:cNvGrpSpPr>
          <p:nvPr/>
        </p:nvGrpSpPr>
        <p:grpSpPr bwMode="auto">
          <a:xfrm>
            <a:off x="903288" y="460375"/>
            <a:ext cx="1052512" cy="320675"/>
            <a:chOff x="857" y="218"/>
            <a:chExt cx="563" cy="295"/>
          </a:xfrm>
        </p:grpSpPr>
        <p:sp>
          <p:nvSpPr>
            <p:cNvPr id="86087" name="Rectangle 20"/>
            <p:cNvSpPr>
              <a:spLocks noChangeArrowheads="1"/>
            </p:cNvSpPr>
            <p:nvPr/>
          </p:nvSpPr>
          <p:spPr bwMode="auto">
            <a:xfrm>
              <a:off x="857" y="218"/>
              <a:ext cx="21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b="1">
                  <a:solidFill>
                    <a:srgbClr val="000000"/>
                  </a:solidFill>
                  <a:latin typeface="Arial" charset="0"/>
                </a:rPr>
                <a:t>Course</a:t>
              </a:r>
            </a:p>
          </p:txBody>
        </p:sp>
        <p:sp>
          <p:nvSpPr>
            <p:cNvPr id="86088" name="Rectangle 21"/>
            <p:cNvSpPr>
              <a:spLocks noChangeArrowheads="1"/>
            </p:cNvSpPr>
            <p:nvPr/>
          </p:nvSpPr>
          <p:spPr bwMode="auto">
            <a:xfrm>
              <a:off x="857" y="388"/>
              <a:ext cx="21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b="1">
                  <a:solidFill>
                    <a:srgbClr val="000000"/>
                  </a:solidFill>
                  <a:latin typeface="Arial" charset="0"/>
                </a:rPr>
                <a:t>Lesson</a:t>
              </a:r>
            </a:p>
          </p:txBody>
        </p:sp>
        <p:sp>
          <p:nvSpPr>
            <p:cNvPr id="86089" name="Line 22"/>
            <p:cNvSpPr>
              <a:spLocks noChangeShapeType="1"/>
            </p:cNvSpPr>
            <p:nvPr/>
          </p:nvSpPr>
          <p:spPr bwMode="auto">
            <a:xfrm>
              <a:off x="1134" y="280"/>
              <a:ext cx="28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90" name="Line 23"/>
            <p:cNvSpPr>
              <a:spLocks noChangeShapeType="1"/>
            </p:cNvSpPr>
            <p:nvPr/>
          </p:nvSpPr>
          <p:spPr bwMode="auto">
            <a:xfrm>
              <a:off x="1136" y="369"/>
              <a:ext cx="2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91" name="Line 24"/>
            <p:cNvSpPr>
              <a:spLocks noChangeShapeType="1"/>
            </p:cNvSpPr>
            <p:nvPr/>
          </p:nvSpPr>
          <p:spPr bwMode="auto">
            <a:xfrm>
              <a:off x="1135" y="452"/>
              <a:ext cx="2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92" name="Rectangle 25"/>
            <p:cNvSpPr>
              <a:spLocks noChangeArrowheads="1"/>
            </p:cNvSpPr>
            <p:nvPr/>
          </p:nvSpPr>
          <p:spPr bwMode="auto">
            <a:xfrm>
              <a:off x="857" y="303"/>
              <a:ext cx="22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19175"/>
              <a:r>
                <a:rPr lang="en-US" sz="900" b="1">
                  <a:solidFill>
                    <a:srgbClr val="000000"/>
                  </a:solidFill>
                  <a:latin typeface="Arial" charset="0"/>
                </a:rPr>
                <a:t>Unit</a:t>
              </a:r>
            </a:p>
          </p:txBody>
        </p:sp>
      </p:grpSp>
      <p:sp>
        <p:nvSpPr>
          <p:cNvPr id="86029" name="Rectangle 26"/>
          <p:cNvSpPr>
            <a:spLocks noChangeArrowheads="1"/>
          </p:cNvSpPr>
          <p:nvPr/>
        </p:nvSpPr>
        <p:spPr bwMode="auto">
          <a:xfrm>
            <a:off x="2938463" y="2284413"/>
            <a:ext cx="60261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latin typeface="Tekton" charset="0"/>
            </a:endParaRPr>
          </a:p>
        </p:txBody>
      </p:sp>
      <p:grpSp>
        <p:nvGrpSpPr>
          <p:cNvPr id="86030" name="Group 27"/>
          <p:cNvGrpSpPr>
            <a:grpSpLocks/>
          </p:cNvGrpSpPr>
          <p:nvPr/>
        </p:nvGrpSpPr>
        <p:grpSpPr bwMode="auto">
          <a:xfrm>
            <a:off x="938213" y="5254625"/>
            <a:ext cx="7799387" cy="584200"/>
            <a:chOff x="192" y="4855"/>
            <a:chExt cx="4486" cy="539"/>
          </a:xfrm>
        </p:grpSpPr>
        <p:sp>
          <p:nvSpPr>
            <p:cNvPr id="86082" name="Rectangle 28"/>
            <p:cNvSpPr>
              <a:spLocks noChangeArrowheads="1"/>
            </p:cNvSpPr>
            <p:nvPr/>
          </p:nvSpPr>
          <p:spPr bwMode="auto">
            <a:xfrm>
              <a:off x="360" y="4921"/>
              <a:ext cx="92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a:solidFill>
                    <a:srgbClr val="000000"/>
                  </a:solidFill>
                  <a:latin typeface="Arial" charset="0"/>
                </a:rPr>
                <a:t> </a:t>
              </a:r>
              <a:r>
                <a:rPr lang="en-US" sz="900" u="sng">
                  <a:solidFill>
                    <a:srgbClr val="000000"/>
                  </a:solidFill>
                  <a:latin typeface="Arial" charset="0"/>
                </a:rPr>
                <a:t>Explore</a:t>
              </a:r>
              <a:r>
                <a:rPr lang="en-US" sz="900">
                  <a:solidFill>
                    <a:srgbClr val="000000"/>
                  </a:solidFill>
                  <a:latin typeface="Arial" charset="0"/>
                </a:rPr>
                <a:t> and use the main idea.</a:t>
              </a:r>
            </a:p>
          </p:txBody>
        </p:sp>
        <p:sp>
          <p:nvSpPr>
            <p:cNvPr id="86083" name="Rectangle 29"/>
            <p:cNvSpPr>
              <a:spLocks noChangeArrowheads="1"/>
            </p:cNvSpPr>
            <p:nvPr/>
          </p:nvSpPr>
          <p:spPr bwMode="auto">
            <a:xfrm>
              <a:off x="192" y="4855"/>
              <a:ext cx="4486" cy="53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86084" name="Group 30"/>
            <p:cNvGrpSpPr>
              <a:grpSpLocks/>
            </p:cNvGrpSpPr>
            <p:nvPr/>
          </p:nvGrpSpPr>
          <p:grpSpPr bwMode="auto">
            <a:xfrm>
              <a:off x="233" y="4899"/>
              <a:ext cx="116" cy="154"/>
              <a:chOff x="1917" y="1013"/>
              <a:chExt cx="103" cy="140"/>
            </a:xfrm>
          </p:grpSpPr>
          <p:sp>
            <p:nvSpPr>
              <p:cNvPr id="86085" name="Oval 31"/>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86086" name="Rectangle 32"/>
              <p:cNvSpPr>
                <a:spLocks noChangeArrowheads="1"/>
              </p:cNvSpPr>
              <p:nvPr/>
            </p:nvSpPr>
            <p:spPr bwMode="auto">
              <a:xfrm>
                <a:off x="1949" y="1025"/>
                <a:ext cx="35"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5</a:t>
                </a:r>
                <a:endParaRPr lang="en-US" sz="2700">
                  <a:latin typeface="Arial" charset="0"/>
                </a:endParaRPr>
              </a:p>
            </p:txBody>
          </p:sp>
        </p:grpSp>
      </p:grpSp>
      <p:grpSp>
        <p:nvGrpSpPr>
          <p:cNvPr id="86031" name="Group 33"/>
          <p:cNvGrpSpPr>
            <a:grpSpLocks/>
          </p:cNvGrpSpPr>
          <p:nvPr/>
        </p:nvGrpSpPr>
        <p:grpSpPr bwMode="auto">
          <a:xfrm>
            <a:off x="941388" y="5881688"/>
            <a:ext cx="7781925" cy="627062"/>
            <a:chOff x="192" y="5434"/>
            <a:chExt cx="4479" cy="579"/>
          </a:xfrm>
        </p:grpSpPr>
        <p:sp>
          <p:nvSpPr>
            <p:cNvPr id="86077" name="Rectangle 34"/>
            <p:cNvSpPr>
              <a:spLocks noChangeArrowheads="1"/>
            </p:cNvSpPr>
            <p:nvPr/>
          </p:nvSpPr>
          <p:spPr bwMode="auto">
            <a:xfrm>
              <a:off x="192" y="5434"/>
              <a:ext cx="4479" cy="579"/>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6078" name="Rectangle 35"/>
            <p:cNvSpPr>
              <a:spLocks noChangeArrowheads="1"/>
            </p:cNvSpPr>
            <p:nvPr/>
          </p:nvSpPr>
          <p:spPr bwMode="auto">
            <a:xfrm>
              <a:off x="357" y="5498"/>
              <a:ext cx="1050"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u="sng">
                  <a:solidFill>
                    <a:srgbClr val="000000"/>
                  </a:solidFill>
                  <a:latin typeface="Arial" charset="0"/>
                </a:rPr>
                <a:t>Extend</a:t>
              </a:r>
              <a:r>
                <a:rPr lang="en-US" sz="900">
                  <a:solidFill>
                    <a:srgbClr val="000000"/>
                  </a:solidFill>
                  <a:latin typeface="Arial" charset="0"/>
                </a:rPr>
                <a:t> the main idea  to your world.</a:t>
              </a:r>
            </a:p>
          </p:txBody>
        </p:sp>
        <p:grpSp>
          <p:nvGrpSpPr>
            <p:cNvPr id="86079" name="Group 36"/>
            <p:cNvGrpSpPr>
              <a:grpSpLocks/>
            </p:cNvGrpSpPr>
            <p:nvPr/>
          </p:nvGrpSpPr>
          <p:grpSpPr bwMode="auto">
            <a:xfrm>
              <a:off x="228" y="5475"/>
              <a:ext cx="106" cy="158"/>
              <a:chOff x="2831" y="2860"/>
              <a:chExt cx="97" cy="144"/>
            </a:xfrm>
          </p:grpSpPr>
          <p:sp>
            <p:nvSpPr>
              <p:cNvPr id="86080" name="Rectangle 37"/>
              <p:cNvSpPr>
                <a:spLocks noChangeArrowheads="1"/>
              </p:cNvSpPr>
              <p:nvPr/>
            </p:nvSpPr>
            <p:spPr bwMode="auto">
              <a:xfrm>
                <a:off x="2860" y="2876"/>
                <a:ext cx="37"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6</a:t>
                </a:r>
                <a:endParaRPr lang="en-US" sz="2700">
                  <a:latin typeface="Arial" charset="0"/>
                </a:endParaRPr>
              </a:p>
            </p:txBody>
          </p:sp>
          <p:sp>
            <p:nvSpPr>
              <p:cNvPr id="86081" name="Oval 38"/>
              <p:cNvSpPr>
                <a:spLocks noChangeArrowheads="1"/>
              </p:cNvSpPr>
              <p:nvPr/>
            </p:nvSpPr>
            <p:spPr bwMode="auto">
              <a:xfrm>
                <a:off x="2831" y="2860"/>
                <a:ext cx="97" cy="117"/>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grpSp>
      </p:grpSp>
      <p:grpSp>
        <p:nvGrpSpPr>
          <p:cNvPr id="86032" name="Group 39"/>
          <p:cNvGrpSpPr>
            <a:grpSpLocks/>
          </p:cNvGrpSpPr>
          <p:nvPr/>
        </p:nvGrpSpPr>
        <p:grpSpPr bwMode="auto">
          <a:xfrm>
            <a:off x="1039813" y="828675"/>
            <a:ext cx="207962" cy="168275"/>
            <a:chOff x="423" y="534"/>
            <a:chExt cx="106" cy="142"/>
          </a:xfrm>
        </p:grpSpPr>
        <p:sp>
          <p:nvSpPr>
            <p:cNvPr id="86074" name="Oval 40"/>
            <p:cNvSpPr>
              <a:spLocks noChangeArrowheads="1"/>
            </p:cNvSpPr>
            <p:nvPr/>
          </p:nvSpPr>
          <p:spPr bwMode="auto">
            <a:xfrm>
              <a:off x="453" y="536"/>
              <a:ext cx="76" cy="9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0" tIns="0" rIns="0" bIns="0">
              <a:spAutoFit/>
            </a:bodyPr>
            <a:lstStyle/>
            <a:p>
              <a:endParaRPr lang="en-US"/>
            </a:p>
          </p:txBody>
        </p:sp>
        <p:sp>
          <p:nvSpPr>
            <p:cNvPr id="86075" name="Oval 41"/>
            <p:cNvSpPr>
              <a:spLocks noChangeArrowheads="1"/>
            </p:cNvSpPr>
            <p:nvPr/>
          </p:nvSpPr>
          <p:spPr bwMode="auto">
            <a:xfrm>
              <a:off x="423" y="534"/>
              <a:ext cx="90"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86076" name="Rectangle 42"/>
            <p:cNvSpPr>
              <a:spLocks noChangeArrowheads="1"/>
            </p:cNvSpPr>
            <p:nvPr/>
          </p:nvSpPr>
          <p:spPr bwMode="auto">
            <a:xfrm>
              <a:off x="447" y="547"/>
              <a:ext cx="36"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1</a:t>
              </a:r>
              <a:endParaRPr lang="en-US" sz="2700">
                <a:latin typeface="Arial" charset="0"/>
              </a:endParaRPr>
            </a:p>
          </p:txBody>
        </p:sp>
      </p:grpSp>
      <p:sp>
        <p:nvSpPr>
          <p:cNvPr id="86033" name="Rectangle 43"/>
          <p:cNvSpPr>
            <a:spLocks noChangeArrowheads="1"/>
          </p:cNvSpPr>
          <p:nvPr/>
        </p:nvSpPr>
        <p:spPr bwMode="auto">
          <a:xfrm>
            <a:off x="1268413" y="858838"/>
            <a:ext cx="14541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a:solidFill>
                  <a:srgbClr val="000000"/>
                </a:solidFill>
                <a:latin typeface="Arial" charset="0"/>
              </a:rPr>
              <a:t>What is the critical </a:t>
            </a:r>
            <a:r>
              <a:rPr lang="en-US" sz="900" u="sng">
                <a:solidFill>
                  <a:srgbClr val="000000"/>
                </a:solidFill>
                <a:latin typeface="Arial" charset="0"/>
              </a:rPr>
              <a:t>question</a:t>
            </a:r>
            <a:r>
              <a:rPr lang="en-US" sz="900">
                <a:solidFill>
                  <a:srgbClr val="000000"/>
                </a:solidFill>
                <a:latin typeface="Arial" charset="0"/>
              </a:rPr>
              <a:t>?</a:t>
            </a:r>
          </a:p>
        </p:txBody>
      </p:sp>
      <p:sp>
        <p:nvSpPr>
          <p:cNvPr id="86034" name="Text Box 44"/>
          <p:cNvSpPr txBox="1">
            <a:spLocks noChangeArrowheads="1"/>
          </p:cNvSpPr>
          <p:nvPr/>
        </p:nvSpPr>
        <p:spPr bwMode="auto">
          <a:xfrm>
            <a:off x="2159000" y="950913"/>
            <a:ext cx="2032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2400">
                <a:solidFill>
                  <a:schemeClr val="tx1"/>
                </a:solidFill>
                <a:latin typeface="Times" charset="0"/>
                <a:ea typeface="ＭＳ Ｐゴシック" charset="0"/>
                <a:cs typeface="ＭＳ Ｐゴシック" charset="0"/>
              </a:defRPr>
            </a:lvl1pPr>
            <a:lvl2pPr marL="742950" indent="-285750" defTabSz="1019175">
              <a:defRPr sz="2400">
                <a:solidFill>
                  <a:schemeClr val="tx1"/>
                </a:solidFill>
                <a:latin typeface="Times" charset="0"/>
                <a:ea typeface="ＭＳ Ｐゴシック" charset="0"/>
              </a:defRPr>
            </a:lvl2pPr>
            <a:lvl3pPr marL="1143000" indent="-228600" defTabSz="1019175">
              <a:defRPr sz="2400">
                <a:solidFill>
                  <a:schemeClr val="tx1"/>
                </a:solidFill>
                <a:latin typeface="Times" charset="0"/>
                <a:ea typeface="ＭＳ Ｐゴシック" charset="0"/>
              </a:defRPr>
            </a:lvl3pPr>
            <a:lvl4pPr marL="1600200" indent="-228600" defTabSz="1019175">
              <a:defRPr sz="2400">
                <a:solidFill>
                  <a:schemeClr val="tx1"/>
                </a:solidFill>
                <a:latin typeface="Times" charset="0"/>
                <a:ea typeface="ＭＳ Ｐゴシック" charset="0"/>
              </a:defRPr>
            </a:lvl4pPr>
            <a:lvl5pPr marL="2057400" indent="-228600" defTabSz="1019175">
              <a:defRPr sz="24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4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4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4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400">
                <a:solidFill>
                  <a:schemeClr val="tx1"/>
                </a:solidFill>
                <a:latin typeface="Times" charset="0"/>
                <a:ea typeface="ＭＳ Ｐゴシック" charset="0"/>
              </a:defRPr>
            </a:lvl9pPr>
          </a:lstStyle>
          <a:p>
            <a:endParaRPr lang="en-US" sz="1600" b="1">
              <a:latin typeface="Tekton" charset="0"/>
            </a:endParaRPr>
          </a:p>
        </p:txBody>
      </p:sp>
      <p:sp>
        <p:nvSpPr>
          <p:cNvPr id="86035" name="Rectangle 45"/>
          <p:cNvSpPr>
            <a:spLocks noChangeArrowheads="1"/>
          </p:cNvSpPr>
          <p:nvPr/>
        </p:nvSpPr>
        <p:spPr bwMode="auto">
          <a:xfrm>
            <a:off x="971550" y="785813"/>
            <a:ext cx="7721600" cy="446087"/>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nchor="ctr"/>
          <a:lstStyle/>
          <a:p>
            <a:pPr algn="ctr" defTabSz="1019175"/>
            <a:endParaRPr lang="en-US" sz="2000">
              <a:latin typeface="Tekton" charset="0"/>
            </a:endParaRPr>
          </a:p>
        </p:txBody>
      </p:sp>
      <p:grpSp>
        <p:nvGrpSpPr>
          <p:cNvPr id="86036" name="Group 46"/>
          <p:cNvGrpSpPr>
            <a:grpSpLocks/>
          </p:cNvGrpSpPr>
          <p:nvPr/>
        </p:nvGrpSpPr>
        <p:grpSpPr bwMode="auto">
          <a:xfrm>
            <a:off x="971550" y="4657725"/>
            <a:ext cx="7729538" cy="549275"/>
            <a:chOff x="176" y="4831"/>
            <a:chExt cx="4551" cy="508"/>
          </a:xfrm>
        </p:grpSpPr>
        <p:sp>
          <p:nvSpPr>
            <p:cNvPr id="86068" name="Rectangle 47"/>
            <p:cNvSpPr>
              <a:spLocks noChangeArrowheads="1"/>
            </p:cNvSpPr>
            <p:nvPr/>
          </p:nvSpPr>
          <p:spPr bwMode="auto">
            <a:xfrm>
              <a:off x="344" y="4913"/>
              <a:ext cx="94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a:solidFill>
                    <a:srgbClr val="000000"/>
                  </a:solidFill>
                  <a:latin typeface="Arial" charset="0"/>
                </a:rPr>
                <a:t> What is the </a:t>
              </a:r>
              <a:r>
                <a:rPr lang="en-US" sz="900" u="sng">
                  <a:solidFill>
                    <a:srgbClr val="000000"/>
                  </a:solidFill>
                  <a:latin typeface="Arial" charset="0"/>
                </a:rPr>
                <a:t>main Idea</a:t>
              </a:r>
              <a:r>
                <a:rPr lang="en-US" sz="900">
                  <a:solidFill>
                    <a:srgbClr val="000000"/>
                  </a:solidFill>
                  <a:latin typeface="Arial" charset="0"/>
                </a:rPr>
                <a:t> answer?</a:t>
              </a:r>
              <a:endParaRPr lang="en-US" sz="2700">
                <a:latin typeface="Arial" charset="0"/>
              </a:endParaRPr>
            </a:p>
          </p:txBody>
        </p:sp>
        <p:sp>
          <p:nvSpPr>
            <p:cNvPr id="86069" name="Rectangle 48"/>
            <p:cNvSpPr>
              <a:spLocks noChangeArrowheads="1"/>
            </p:cNvSpPr>
            <p:nvPr/>
          </p:nvSpPr>
          <p:spPr bwMode="auto">
            <a:xfrm>
              <a:off x="358" y="4968"/>
              <a:ext cx="4077"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latin typeface="Tekton" charset="0"/>
              </a:endParaRPr>
            </a:p>
          </p:txBody>
        </p:sp>
        <p:sp>
          <p:nvSpPr>
            <p:cNvPr id="86070" name="Rectangle 49"/>
            <p:cNvSpPr>
              <a:spLocks noChangeArrowheads="1"/>
            </p:cNvSpPr>
            <p:nvPr/>
          </p:nvSpPr>
          <p:spPr bwMode="auto">
            <a:xfrm>
              <a:off x="176" y="4831"/>
              <a:ext cx="4551" cy="508"/>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nchor="ctr"/>
            <a:lstStyle/>
            <a:p>
              <a:pPr algn="ctr" defTabSz="1019175"/>
              <a:endParaRPr lang="en-US" sz="2000">
                <a:latin typeface="Tekton" charset="0"/>
              </a:endParaRPr>
            </a:p>
          </p:txBody>
        </p:sp>
        <p:grpSp>
          <p:nvGrpSpPr>
            <p:cNvPr id="86071" name="Group 50"/>
            <p:cNvGrpSpPr>
              <a:grpSpLocks/>
            </p:cNvGrpSpPr>
            <p:nvPr/>
          </p:nvGrpSpPr>
          <p:grpSpPr bwMode="auto">
            <a:xfrm>
              <a:off x="224" y="4885"/>
              <a:ext cx="117" cy="156"/>
              <a:chOff x="1917" y="1013"/>
              <a:chExt cx="103" cy="142"/>
            </a:xfrm>
          </p:grpSpPr>
          <p:sp>
            <p:nvSpPr>
              <p:cNvPr id="86072" name="Oval 51"/>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86073" name="Rectangle 52"/>
              <p:cNvSpPr>
                <a:spLocks noChangeArrowheads="1"/>
              </p:cNvSpPr>
              <p:nvPr/>
            </p:nvSpPr>
            <p:spPr bwMode="auto">
              <a:xfrm>
                <a:off x="1950" y="1027"/>
                <a:ext cx="36" cy="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4</a:t>
                </a:r>
                <a:endParaRPr lang="en-US" sz="2700">
                  <a:latin typeface="Arial" charset="0"/>
                </a:endParaRPr>
              </a:p>
            </p:txBody>
          </p:sp>
        </p:grpSp>
      </p:grpSp>
      <p:sp>
        <p:nvSpPr>
          <p:cNvPr id="86037" name="Rectangle 53"/>
          <p:cNvSpPr>
            <a:spLocks noChangeArrowheads="1"/>
          </p:cNvSpPr>
          <p:nvPr/>
        </p:nvSpPr>
        <p:spPr bwMode="auto">
          <a:xfrm>
            <a:off x="3940175" y="2060575"/>
            <a:ext cx="3175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a:solidFill>
                  <a:srgbClr val="000000"/>
                </a:solidFill>
                <a:latin typeface="Arial" charset="0"/>
              </a:rPr>
              <a:t> </a:t>
            </a:r>
          </a:p>
        </p:txBody>
      </p:sp>
      <p:grpSp>
        <p:nvGrpSpPr>
          <p:cNvPr id="86038" name="Group 54"/>
          <p:cNvGrpSpPr>
            <a:grpSpLocks/>
          </p:cNvGrpSpPr>
          <p:nvPr/>
        </p:nvGrpSpPr>
        <p:grpSpPr bwMode="auto">
          <a:xfrm>
            <a:off x="962025" y="1320800"/>
            <a:ext cx="212725" cy="180975"/>
            <a:chOff x="371" y="1011"/>
            <a:chExt cx="96" cy="149"/>
          </a:xfrm>
        </p:grpSpPr>
        <p:sp>
          <p:nvSpPr>
            <p:cNvPr id="86066" name="Oval 55"/>
            <p:cNvSpPr>
              <a:spLocks noChangeArrowheads="1"/>
            </p:cNvSpPr>
            <p:nvPr/>
          </p:nvSpPr>
          <p:spPr bwMode="auto">
            <a:xfrm>
              <a:off x="371" y="1011"/>
              <a:ext cx="96" cy="131"/>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86067" name="Rectangle 56"/>
            <p:cNvSpPr>
              <a:spLocks noChangeArrowheads="1"/>
            </p:cNvSpPr>
            <p:nvPr/>
          </p:nvSpPr>
          <p:spPr bwMode="auto">
            <a:xfrm>
              <a:off x="399" y="1035"/>
              <a:ext cx="31"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2</a:t>
              </a:r>
              <a:endParaRPr lang="en-US" sz="2700">
                <a:latin typeface="Arial" charset="0"/>
              </a:endParaRPr>
            </a:p>
          </p:txBody>
        </p:sp>
      </p:grpSp>
      <p:sp>
        <p:nvSpPr>
          <p:cNvPr id="86039" name="Rectangle 57"/>
          <p:cNvSpPr>
            <a:spLocks noChangeArrowheads="1"/>
          </p:cNvSpPr>
          <p:nvPr/>
        </p:nvSpPr>
        <p:spPr bwMode="auto">
          <a:xfrm>
            <a:off x="1196975" y="1357313"/>
            <a:ext cx="214153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a:solidFill>
                  <a:srgbClr val="000000"/>
                </a:solidFill>
                <a:latin typeface="Arial" charset="0"/>
              </a:rPr>
              <a:t>What are the </a:t>
            </a:r>
            <a:r>
              <a:rPr lang="en-US" sz="900" u="sng">
                <a:solidFill>
                  <a:srgbClr val="000000"/>
                </a:solidFill>
                <a:latin typeface="Arial" charset="0"/>
              </a:rPr>
              <a:t>key terms</a:t>
            </a:r>
            <a:r>
              <a:rPr lang="en-US" sz="900">
                <a:solidFill>
                  <a:srgbClr val="000000"/>
                </a:solidFill>
                <a:latin typeface="Arial" charset="0"/>
              </a:rPr>
              <a:t> and explanations?</a:t>
            </a:r>
            <a:endParaRPr lang="en-US" sz="2700">
              <a:latin typeface="Arial" charset="0"/>
            </a:endParaRPr>
          </a:p>
        </p:txBody>
      </p:sp>
      <p:sp>
        <p:nvSpPr>
          <p:cNvPr id="86040" name="Rectangle 58"/>
          <p:cNvSpPr>
            <a:spLocks noChangeArrowheads="1"/>
          </p:cNvSpPr>
          <p:nvPr/>
        </p:nvSpPr>
        <p:spPr bwMode="auto">
          <a:xfrm>
            <a:off x="3336925" y="1376363"/>
            <a:ext cx="50847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latin typeface="Tekton" charset="0"/>
            </a:endParaRPr>
          </a:p>
        </p:txBody>
      </p:sp>
      <p:sp>
        <p:nvSpPr>
          <p:cNvPr id="86041" name="Rectangle 59"/>
          <p:cNvSpPr>
            <a:spLocks noChangeArrowheads="1"/>
          </p:cNvSpPr>
          <p:nvPr/>
        </p:nvSpPr>
        <p:spPr bwMode="auto">
          <a:xfrm>
            <a:off x="930275" y="1274763"/>
            <a:ext cx="7802563" cy="868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6042" name="Line 60"/>
          <p:cNvSpPr>
            <a:spLocks noChangeShapeType="1"/>
          </p:cNvSpPr>
          <p:nvPr/>
        </p:nvSpPr>
        <p:spPr bwMode="auto">
          <a:xfrm>
            <a:off x="3209925" y="1471613"/>
            <a:ext cx="0" cy="649287"/>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43" name="Text Box 61"/>
          <p:cNvSpPr txBox="1">
            <a:spLocks noChangeArrowheads="1"/>
          </p:cNvSpPr>
          <p:nvPr/>
        </p:nvSpPr>
        <p:spPr bwMode="auto">
          <a:xfrm>
            <a:off x="1271588" y="2865438"/>
            <a:ext cx="2032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2400">
                <a:solidFill>
                  <a:schemeClr val="tx1"/>
                </a:solidFill>
                <a:latin typeface="Times" charset="0"/>
                <a:ea typeface="ＭＳ Ｐゴシック" charset="0"/>
                <a:cs typeface="ＭＳ Ｐゴシック" charset="0"/>
              </a:defRPr>
            </a:lvl1pPr>
            <a:lvl2pPr marL="742950" indent="-285750" defTabSz="1019175">
              <a:defRPr sz="2400">
                <a:solidFill>
                  <a:schemeClr val="tx1"/>
                </a:solidFill>
                <a:latin typeface="Times" charset="0"/>
                <a:ea typeface="ＭＳ Ｐゴシック" charset="0"/>
              </a:defRPr>
            </a:lvl2pPr>
            <a:lvl3pPr marL="1143000" indent="-228600" defTabSz="1019175">
              <a:defRPr sz="2400">
                <a:solidFill>
                  <a:schemeClr val="tx1"/>
                </a:solidFill>
                <a:latin typeface="Times" charset="0"/>
                <a:ea typeface="ＭＳ Ｐゴシック" charset="0"/>
              </a:defRPr>
            </a:lvl3pPr>
            <a:lvl4pPr marL="1600200" indent="-228600" defTabSz="1019175">
              <a:defRPr sz="2400">
                <a:solidFill>
                  <a:schemeClr val="tx1"/>
                </a:solidFill>
                <a:latin typeface="Times" charset="0"/>
                <a:ea typeface="ＭＳ Ｐゴシック" charset="0"/>
              </a:defRPr>
            </a:lvl4pPr>
            <a:lvl5pPr marL="2057400" indent="-228600" defTabSz="1019175">
              <a:defRPr sz="24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4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4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4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400">
                <a:solidFill>
                  <a:schemeClr val="tx1"/>
                </a:solidFill>
                <a:latin typeface="Times" charset="0"/>
                <a:ea typeface="ＭＳ Ｐゴシック" charset="0"/>
              </a:defRPr>
            </a:lvl9pPr>
          </a:lstStyle>
          <a:p>
            <a:endParaRPr lang="en-US" sz="2000">
              <a:latin typeface="Tekton" charset="0"/>
            </a:endParaRPr>
          </a:p>
        </p:txBody>
      </p:sp>
      <p:sp>
        <p:nvSpPr>
          <p:cNvPr id="86044" name="Rectangle 62"/>
          <p:cNvSpPr>
            <a:spLocks noChangeArrowheads="1"/>
          </p:cNvSpPr>
          <p:nvPr/>
        </p:nvSpPr>
        <p:spPr bwMode="auto">
          <a:xfrm>
            <a:off x="931863" y="2174875"/>
            <a:ext cx="7802562" cy="24272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86045" name="Group 63"/>
          <p:cNvGrpSpPr>
            <a:grpSpLocks/>
          </p:cNvGrpSpPr>
          <p:nvPr/>
        </p:nvGrpSpPr>
        <p:grpSpPr bwMode="auto">
          <a:xfrm>
            <a:off x="981075" y="2205038"/>
            <a:ext cx="195263" cy="165100"/>
            <a:chOff x="1917" y="1013"/>
            <a:chExt cx="103" cy="141"/>
          </a:xfrm>
        </p:grpSpPr>
        <p:sp>
          <p:nvSpPr>
            <p:cNvPr id="86064" name="Oval 64"/>
            <p:cNvSpPr>
              <a:spLocks noChangeArrowheads="1"/>
            </p:cNvSpPr>
            <p:nvPr/>
          </p:nvSpPr>
          <p:spPr bwMode="auto">
            <a:xfrm>
              <a:off x="1917" y="1013"/>
              <a:ext cx="103" cy="110"/>
            </a:xfrm>
            <a:prstGeom prst="ellipse">
              <a:avLst/>
            </a:prstGeom>
            <a:noFill/>
            <a:ln w="222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0" rIns="0" bIns="0">
              <a:spAutoFit/>
            </a:bodyPr>
            <a:lstStyle/>
            <a:p>
              <a:endParaRPr lang="en-US"/>
            </a:p>
          </p:txBody>
        </p:sp>
        <p:sp>
          <p:nvSpPr>
            <p:cNvPr id="86065" name="Rectangle 65"/>
            <p:cNvSpPr>
              <a:spLocks noChangeArrowheads="1"/>
            </p:cNvSpPr>
            <p:nvPr/>
          </p:nvSpPr>
          <p:spPr bwMode="auto">
            <a:xfrm>
              <a:off x="1950" y="1024"/>
              <a:ext cx="37" cy="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1000" b="1">
                  <a:solidFill>
                    <a:srgbClr val="000000"/>
                  </a:solidFill>
                  <a:latin typeface="Arial" charset="0"/>
                </a:rPr>
                <a:t>3</a:t>
              </a:r>
              <a:endParaRPr lang="en-US" sz="2700">
                <a:latin typeface="Arial" charset="0"/>
              </a:endParaRPr>
            </a:p>
          </p:txBody>
        </p:sp>
      </p:grpSp>
      <p:sp>
        <p:nvSpPr>
          <p:cNvPr id="86046" name="Rectangle 66"/>
          <p:cNvSpPr>
            <a:spLocks noChangeArrowheads="1"/>
          </p:cNvSpPr>
          <p:nvPr/>
        </p:nvSpPr>
        <p:spPr bwMode="auto">
          <a:xfrm>
            <a:off x="1216025" y="2222500"/>
            <a:ext cx="248443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1019175"/>
            <a:r>
              <a:rPr lang="en-US" sz="900">
                <a:solidFill>
                  <a:srgbClr val="000000"/>
                </a:solidFill>
                <a:latin typeface="Arial" charset="0"/>
              </a:rPr>
              <a:t>What are the</a:t>
            </a:r>
            <a:r>
              <a:rPr lang="en-US" sz="900" u="sng">
                <a:solidFill>
                  <a:srgbClr val="000000"/>
                </a:solidFill>
                <a:latin typeface="Arial" charset="0"/>
              </a:rPr>
              <a:t> supporting questions </a:t>
            </a:r>
            <a:r>
              <a:rPr lang="en-US" sz="900">
                <a:solidFill>
                  <a:srgbClr val="000000"/>
                </a:solidFill>
                <a:latin typeface="Arial" charset="0"/>
              </a:rPr>
              <a:t>and answers?</a:t>
            </a:r>
            <a:endParaRPr lang="en-US" sz="2700">
              <a:latin typeface="Arial" charset="0"/>
            </a:endParaRPr>
          </a:p>
        </p:txBody>
      </p:sp>
      <p:sp>
        <p:nvSpPr>
          <p:cNvPr id="86047" name="Rectangle 67"/>
          <p:cNvSpPr>
            <a:spLocks noChangeArrowheads="1"/>
          </p:cNvSpPr>
          <p:nvPr/>
        </p:nvSpPr>
        <p:spPr bwMode="auto">
          <a:xfrm>
            <a:off x="892175" y="2284413"/>
            <a:ext cx="241141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endParaRPr lang="en-US" sz="1600">
              <a:latin typeface="Tekton" charset="0"/>
            </a:endParaRPr>
          </a:p>
        </p:txBody>
      </p:sp>
      <p:sp>
        <p:nvSpPr>
          <p:cNvPr id="86048" name="Line 68"/>
          <p:cNvSpPr>
            <a:spLocks noChangeShapeType="1"/>
          </p:cNvSpPr>
          <p:nvPr/>
        </p:nvSpPr>
        <p:spPr bwMode="auto">
          <a:xfrm flipH="1">
            <a:off x="3203575" y="2389188"/>
            <a:ext cx="1588" cy="2208212"/>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49" name="Line 69"/>
          <p:cNvSpPr>
            <a:spLocks noChangeShapeType="1"/>
          </p:cNvSpPr>
          <p:nvPr/>
        </p:nvSpPr>
        <p:spPr bwMode="auto">
          <a:xfrm>
            <a:off x="3376613" y="701675"/>
            <a:ext cx="29733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050" name="Text Box 70"/>
          <p:cNvSpPr txBox="1">
            <a:spLocks noChangeArrowheads="1"/>
          </p:cNvSpPr>
          <p:nvPr/>
        </p:nvSpPr>
        <p:spPr bwMode="auto">
          <a:xfrm>
            <a:off x="971550" y="968375"/>
            <a:ext cx="63976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defTabSz="1019175">
              <a:defRPr sz="2400">
                <a:solidFill>
                  <a:schemeClr val="tx1"/>
                </a:solidFill>
                <a:latin typeface="Times" charset="0"/>
                <a:ea typeface="ＭＳ Ｐゴシック" charset="0"/>
                <a:cs typeface="ＭＳ Ｐゴシック" charset="0"/>
              </a:defRPr>
            </a:lvl1pPr>
            <a:lvl2pPr marL="742950" indent="-285750" defTabSz="1019175">
              <a:defRPr sz="2400">
                <a:solidFill>
                  <a:schemeClr val="tx1"/>
                </a:solidFill>
                <a:latin typeface="Times" charset="0"/>
                <a:ea typeface="ＭＳ Ｐゴシック" charset="0"/>
              </a:defRPr>
            </a:lvl2pPr>
            <a:lvl3pPr marL="1143000" indent="-228600" defTabSz="1019175">
              <a:defRPr sz="2400">
                <a:solidFill>
                  <a:schemeClr val="tx1"/>
                </a:solidFill>
                <a:latin typeface="Times" charset="0"/>
                <a:ea typeface="ＭＳ Ｐゴシック" charset="0"/>
              </a:defRPr>
            </a:lvl3pPr>
            <a:lvl4pPr marL="1600200" indent="-228600" defTabSz="1019175">
              <a:defRPr sz="2400">
                <a:solidFill>
                  <a:schemeClr val="tx1"/>
                </a:solidFill>
                <a:latin typeface="Times" charset="0"/>
                <a:ea typeface="ＭＳ Ｐゴシック" charset="0"/>
              </a:defRPr>
            </a:lvl4pPr>
            <a:lvl5pPr marL="2057400" indent="-228600" defTabSz="1019175">
              <a:defRPr sz="2400">
                <a:solidFill>
                  <a:schemeClr val="tx1"/>
                </a:solidFill>
                <a:latin typeface="Times" charset="0"/>
                <a:ea typeface="ＭＳ Ｐゴシック" charset="0"/>
              </a:defRPr>
            </a:lvl5pPr>
            <a:lvl6pPr marL="2514600" indent="-228600" defTabSz="1019175" eaLnBrk="0" fontAlgn="base" hangingPunct="0">
              <a:spcBef>
                <a:spcPct val="0"/>
              </a:spcBef>
              <a:spcAft>
                <a:spcPct val="0"/>
              </a:spcAft>
              <a:defRPr sz="2400">
                <a:solidFill>
                  <a:schemeClr val="tx1"/>
                </a:solidFill>
                <a:latin typeface="Times" charset="0"/>
                <a:ea typeface="ＭＳ Ｐゴシック" charset="0"/>
              </a:defRPr>
            </a:lvl6pPr>
            <a:lvl7pPr marL="2971800" indent="-228600" defTabSz="1019175" eaLnBrk="0" fontAlgn="base" hangingPunct="0">
              <a:spcBef>
                <a:spcPct val="0"/>
              </a:spcBef>
              <a:spcAft>
                <a:spcPct val="0"/>
              </a:spcAft>
              <a:defRPr sz="2400">
                <a:solidFill>
                  <a:schemeClr val="tx1"/>
                </a:solidFill>
                <a:latin typeface="Times" charset="0"/>
                <a:ea typeface="ＭＳ Ｐゴシック" charset="0"/>
              </a:defRPr>
            </a:lvl7pPr>
            <a:lvl8pPr marL="3429000" indent="-228600" defTabSz="1019175" eaLnBrk="0" fontAlgn="base" hangingPunct="0">
              <a:spcBef>
                <a:spcPct val="0"/>
              </a:spcBef>
              <a:spcAft>
                <a:spcPct val="0"/>
              </a:spcAft>
              <a:defRPr sz="2400">
                <a:solidFill>
                  <a:schemeClr val="tx1"/>
                </a:solidFill>
                <a:latin typeface="Times" charset="0"/>
                <a:ea typeface="ＭＳ Ｐゴシック" charset="0"/>
              </a:defRPr>
            </a:lvl8pPr>
            <a:lvl9pPr marL="3886200" indent="-228600" defTabSz="1019175" eaLnBrk="0" fontAlgn="base" hangingPunct="0">
              <a:spcBef>
                <a:spcPct val="0"/>
              </a:spcBef>
              <a:spcAft>
                <a:spcPct val="0"/>
              </a:spcAft>
              <a:defRPr sz="2400">
                <a:solidFill>
                  <a:schemeClr val="tx1"/>
                </a:solidFill>
                <a:latin typeface="Times" charset="0"/>
                <a:ea typeface="ＭＳ Ｐゴシック" charset="0"/>
              </a:defRPr>
            </a:lvl9pPr>
          </a:lstStyle>
          <a:p>
            <a:r>
              <a:rPr lang="en-US" sz="1400">
                <a:latin typeface="Tekton" charset="0"/>
              </a:rPr>
              <a:t>How do problems with the ozone layer  teach us about our effects on our environment?</a:t>
            </a:r>
          </a:p>
        </p:txBody>
      </p:sp>
      <p:sp>
        <p:nvSpPr>
          <p:cNvPr id="86051" name="Rectangle 71"/>
          <p:cNvSpPr>
            <a:spLocks noChangeArrowheads="1"/>
          </p:cNvSpPr>
          <p:nvPr/>
        </p:nvSpPr>
        <p:spPr bwMode="auto">
          <a:xfrm>
            <a:off x="966788" y="1460500"/>
            <a:ext cx="24050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r>
              <a:rPr lang="en-US" sz="1200">
                <a:latin typeface="Tekton" charset="0"/>
              </a:rPr>
              <a:t>What is our environment</a:t>
            </a:r>
          </a:p>
          <a:p>
            <a:pPr defTabSz="1019175"/>
            <a:r>
              <a:rPr lang="en-US" sz="1200">
                <a:latin typeface="Tekton" charset="0"/>
              </a:rPr>
              <a:t>What is the ozone layer?</a:t>
            </a:r>
          </a:p>
          <a:p>
            <a:pPr defTabSz="1019175"/>
            <a:endParaRPr lang="en-US" sz="1200">
              <a:latin typeface="Tekton" charset="0"/>
            </a:endParaRPr>
          </a:p>
          <a:p>
            <a:pPr defTabSz="1019175"/>
            <a:r>
              <a:rPr lang="en-US" sz="1200">
                <a:latin typeface="Tekton" charset="0"/>
              </a:rPr>
              <a:t>What is an effect?</a:t>
            </a:r>
          </a:p>
        </p:txBody>
      </p:sp>
      <p:sp>
        <p:nvSpPr>
          <p:cNvPr id="86052" name="Rectangle 72"/>
          <p:cNvSpPr>
            <a:spLocks noChangeArrowheads="1"/>
          </p:cNvSpPr>
          <p:nvPr/>
        </p:nvSpPr>
        <p:spPr bwMode="auto">
          <a:xfrm>
            <a:off x="3260725" y="1436688"/>
            <a:ext cx="556895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r>
              <a:rPr lang="en-US" sz="1200">
                <a:latin typeface="Tekton" charset="0"/>
              </a:rPr>
              <a:t>All the things surrounding us - air, land, living things</a:t>
            </a:r>
          </a:p>
          <a:p>
            <a:pPr defTabSz="1019175"/>
            <a:r>
              <a:rPr lang="en-US" sz="1200">
                <a:latin typeface="Tekton" charset="0"/>
              </a:rPr>
              <a:t>Invisible layer of gas that shields us from UV radiation or  harmful  rays from the sun.</a:t>
            </a:r>
          </a:p>
          <a:p>
            <a:pPr defTabSz="1019175"/>
            <a:r>
              <a:rPr lang="en-US" sz="1200">
                <a:latin typeface="Tekton" charset="0"/>
              </a:rPr>
              <a:t>A change one thing has on another such as ozone problems &amp; environment</a:t>
            </a:r>
          </a:p>
        </p:txBody>
      </p:sp>
      <p:sp>
        <p:nvSpPr>
          <p:cNvPr id="86053" name="Rectangle 73"/>
          <p:cNvSpPr>
            <a:spLocks noChangeArrowheads="1"/>
          </p:cNvSpPr>
          <p:nvPr/>
        </p:nvSpPr>
        <p:spPr bwMode="auto">
          <a:xfrm>
            <a:off x="966788" y="2292350"/>
            <a:ext cx="2217737"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r>
              <a:rPr lang="en-US" sz="1200">
                <a:latin typeface="Tekton" charset="0"/>
              </a:rPr>
              <a:t>What are problems with the ozone layer?</a:t>
            </a:r>
          </a:p>
          <a:p>
            <a:pPr defTabSz="1019175"/>
            <a:endParaRPr lang="en-US" sz="1200">
              <a:latin typeface="Tekton" charset="0"/>
            </a:endParaRPr>
          </a:p>
          <a:p>
            <a:pPr defTabSz="1019175"/>
            <a:endParaRPr lang="en-US" sz="1200">
              <a:latin typeface="Tekton" charset="0"/>
            </a:endParaRPr>
          </a:p>
          <a:p>
            <a:pPr defTabSz="1019175"/>
            <a:r>
              <a:rPr lang="en-US" sz="1200">
                <a:latin typeface="Tekton" charset="0"/>
              </a:rPr>
              <a:t>How does the destruction happen?</a:t>
            </a:r>
          </a:p>
          <a:p>
            <a:pPr defTabSz="1019175"/>
            <a:endParaRPr lang="en-US" sz="1200">
              <a:latin typeface="Tekton" charset="0"/>
            </a:endParaRPr>
          </a:p>
          <a:p>
            <a:pPr defTabSz="1019175"/>
            <a:endParaRPr lang="en-US" sz="1200">
              <a:latin typeface="Tekton" charset="0"/>
            </a:endParaRPr>
          </a:p>
          <a:p>
            <a:pPr defTabSz="1019175"/>
            <a:endParaRPr lang="en-US" sz="1200">
              <a:latin typeface="Tekton" charset="0"/>
            </a:endParaRPr>
          </a:p>
          <a:p>
            <a:pPr defTabSz="1019175"/>
            <a:r>
              <a:rPr lang="en-US" sz="1200">
                <a:latin typeface="Tekton" charset="0"/>
              </a:rPr>
              <a:t>What is the effect?</a:t>
            </a:r>
          </a:p>
          <a:p>
            <a:pPr defTabSz="1019175"/>
            <a:endParaRPr lang="en-US" sz="1200">
              <a:latin typeface="Tekton" charset="0"/>
            </a:endParaRPr>
          </a:p>
          <a:p>
            <a:pPr defTabSz="1019175"/>
            <a:endParaRPr lang="en-US" sz="1200">
              <a:latin typeface="Tekton" charset="0"/>
            </a:endParaRPr>
          </a:p>
          <a:p>
            <a:pPr defTabSz="1019175"/>
            <a:endParaRPr lang="en-US" sz="1200">
              <a:latin typeface="Tekton" charset="0"/>
            </a:endParaRPr>
          </a:p>
          <a:p>
            <a:pPr defTabSz="1019175"/>
            <a:endParaRPr lang="en-US" sz="1200">
              <a:latin typeface="Tekton" charset="0"/>
            </a:endParaRPr>
          </a:p>
          <a:p>
            <a:pPr defTabSz="1019175"/>
            <a:r>
              <a:rPr lang="en-US" sz="1200">
                <a:latin typeface="Tekton" charset="0"/>
              </a:rPr>
              <a:t>What are solutions? </a:t>
            </a:r>
          </a:p>
          <a:p>
            <a:pPr defTabSz="1019175"/>
            <a:endParaRPr lang="en-US" sz="1200">
              <a:latin typeface="Tekton" charset="0"/>
            </a:endParaRPr>
          </a:p>
          <a:p>
            <a:pPr defTabSz="1019175"/>
            <a:r>
              <a:rPr lang="en-US" sz="1200">
                <a:latin typeface="Tekton" charset="0"/>
              </a:rPr>
              <a:t> </a:t>
            </a:r>
            <a:endParaRPr lang="en-US" sz="1600">
              <a:latin typeface="Tekton" charset="0"/>
            </a:endParaRPr>
          </a:p>
        </p:txBody>
      </p:sp>
      <p:sp>
        <p:nvSpPr>
          <p:cNvPr id="86054" name="Rectangle 74"/>
          <p:cNvSpPr>
            <a:spLocks noChangeArrowheads="1"/>
          </p:cNvSpPr>
          <p:nvPr/>
        </p:nvSpPr>
        <p:spPr bwMode="auto">
          <a:xfrm>
            <a:off x="3105150" y="2274888"/>
            <a:ext cx="5665788"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r>
              <a:rPr lang="en-US" sz="1200">
                <a:latin typeface="Tekton" charset="0"/>
              </a:rPr>
              <a:t>The protective ozone layer around the earth is being destroyed by CFCs.</a:t>
            </a:r>
          </a:p>
          <a:p>
            <a:pPr defTabSz="1019175"/>
            <a:r>
              <a:rPr lang="en-US" sz="1200">
                <a:latin typeface="Tekton" charset="0"/>
              </a:rPr>
              <a:t>(Chlorofluorocarbons)  - chemicals in products we use cleaning products , foam-type  plastic containers, refrigerator coolants and spray cans)</a:t>
            </a:r>
          </a:p>
          <a:p>
            <a:pPr defTabSz="1019175"/>
            <a:endParaRPr lang="en-US" sz="1200">
              <a:latin typeface="Tekton" charset="0"/>
            </a:endParaRPr>
          </a:p>
          <a:p>
            <a:pPr defTabSz="1019175"/>
            <a:r>
              <a:rPr lang="en-US" sz="1200">
                <a:latin typeface="Tekton" charset="0"/>
              </a:rPr>
              <a:t>NORMALLY 1 :  Oxygen is hit by UV rays.  2  .Oxygen undergoes a change. </a:t>
            </a:r>
          </a:p>
          <a:p>
            <a:pPr defTabSz="1019175"/>
            <a:r>
              <a:rPr lang="en-US" sz="1200">
                <a:latin typeface="Tekton" charset="0"/>
              </a:rPr>
              <a:t>3. Protective ozone forms.</a:t>
            </a:r>
          </a:p>
          <a:p>
            <a:pPr defTabSz="1019175"/>
            <a:r>
              <a:rPr lang="en-US" sz="1200">
                <a:latin typeface="Tekton" charset="0"/>
              </a:rPr>
              <a:t>BUT NOW: Chlorine in CFCs disrupt the ozone-oxygen balance.  (One chlorine atom destroys hundreds of the protective ozone molecules.)</a:t>
            </a:r>
          </a:p>
          <a:p>
            <a:pPr defTabSz="1019175"/>
            <a:endParaRPr lang="en-US" sz="1200">
              <a:latin typeface="Tekton" charset="0"/>
            </a:endParaRPr>
          </a:p>
          <a:p>
            <a:pPr defTabSz="1019175"/>
            <a:r>
              <a:rPr lang="en-US" sz="1200">
                <a:latin typeface="Tekton" charset="0"/>
              </a:rPr>
              <a:t>Four effects: 1) physical harm such as skin cancer and cataracts,</a:t>
            </a:r>
          </a:p>
          <a:p>
            <a:pPr defTabSz="1019175"/>
            <a:r>
              <a:rPr lang="en-US" sz="1200">
                <a:latin typeface="Tekton" charset="0"/>
              </a:rPr>
              <a:t>2. environmental harm to crops and ocean plants.</a:t>
            </a:r>
          </a:p>
          <a:p>
            <a:pPr defTabSz="1019175"/>
            <a:r>
              <a:rPr lang="en-US" sz="1200">
                <a:latin typeface="Tekton" charset="0"/>
              </a:rPr>
              <a:t>3.  Change in weather patterns,</a:t>
            </a:r>
          </a:p>
          <a:p>
            <a:pPr defTabSz="1019175"/>
            <a:r>
              <a:rPr lang="en-US" sz="1200">
                <a:latin typeface="Tekton" charset="0"/>
              </a:rPr>
              <a:t>4)  Greenhouse warming of the earth</a:t>
            </a:r>
          </a:p>
          <a:p>
            <a:pPr defTabSz="1019175"/>
            <a:endParaRPr lang="en-US" sz="1200">
              <a:latin typeface="Tekton" charset="0"/>
            </a:endParaRPr>
          </a:p>
          <a:p>
            <a:pPr defTabSz="1019175"/>
            <a:r>
              <a:rPr lang="en-US" sz="1200">
                <a:latin typeface="Tekton" charset="0"/>
              </a:rPr>
              <a:t>1. Voluntary cutbacks of foam products(MacDonalds) &amp; coolants</a:t>
            </a:r>
          </a:p>
          <a:p>
            <a:pPr defTabSz="1019175"/>
            <a:r>
              <a:rPr lang="en-US" sz="1200">
                <a:latin typeface="Tekton" charset="0"/>
              </a:rPr>
              <a:t>2 alternatives (HCFCs) </a:t>
            </a:r>
          </a:p>
          <a:p>
            <a:pPr defTabSz="1019175"/>
            <a:r>
              <a:rPr lang="en-US" sz="1200">
                <a:latin typeface="Tekton" charset="0"/>
              </a:rPr>
              <a:t>3. World conferences to cut CFCs .  </a:t>
            </a:r>
          </a:p>
          <a:p>
            <a:pPr defTabSz="1019175"/>
            <a:r>
              <a:rPr lang="en-US" sz="1200">
                <a:latin typeface="Tekton" charset="0"/>
              </a:rPr>
              <a:t>But some still don</a:t>
            </a:r>
            <a:r>
              <a:rPr lang="ja-JP" altLang="en-US" sz="1200">
                <a:latin typeface="Tekton" charset="0"/>
              </a:rPr>
              <a:t>’</a:t>
            </a:r>
            <a:r>
              <a:rPr lang="en-US" altLang="ja-JP" sz="1200">
                <a:latin typeface="Tekton" charset="0"/>
              </a:rPr>
              <a:t>t think it</a:t>
            </a:r>
            <a:r>
              <a:rPr lang="ja-JP" altLang="en-US" sz="1200">
                <a:latin typeface="Tekton" charset="0"/>
              </a:rPr>
              <a:t>’</a:t>
            </a:r>
            <a:r>
              <a:rPr lang="en-US" altLang="ja-JP" sz="1200">
                <a:latin typeface="Tekton" charset="0"/>
              </a:rPr>
              <a:t>s a problem.</a:t>
            </a:r>
            <a:endParaRPr lang="en-US" sz="1200">
              <a:latin typeface="Tekton" charset="0"/>
            </a:endParaRPr>
          </a:p>
        </p:txBody>
      </p:sp>
      <p:sp>
        <p:nvSpPr>
          <p:cNvPr id="86055" name="Rectangle 75"/>
          <p:cNvSpPr>
            <a:spLocks noChangeArrowheads="1"/>
          </p:cNvSpPr>
          <p:nvPr/>
        </p:nvSpPr>
        <p:spPr bwMode="auto">
          <a:xfrm>
            <a:off x="1325563" y="4848225"/>
            <a:ext cx="72564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algn="ctr" defTabSz="1019175"/>
            <a:r>
              <a:rPr lang="en-US" sz="1400" b="1">
                <a:latin typeface="Tekton" charset="0"/>
              </a:rPr>
              <a:t>People can harm the environment without intending it or even believing it.  </a:t>
            </a:r>
          </a:p>
        </p:txBody>
      </p:sp>
      <p:sp>
        <p:nvSpPr>
          <p:cNvPr id="86056" name="Rectangle 76"/>
          <p:cNvSpPr>
            <a:spLocks noChangeArrowheads="1"/>
          </p:cNvSpPr>
          <p:nvPr/>
        </p:nvSpPr>
        <p:spPr bwMode="auto">
          <a:xfrm>
            <a:off x="1046163" y="5281613"/>
            <a:ext cx="742473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r>
              <a:rPr lang="en-US" sz="1400">
                <a:latin typeface="Tekton" charset="0"/>
              </a:rPr>
              <a:t>	</a:t>
            </a:r>
            <a:endParaRPr lang="en-US" sz="1600">
              <a:latin typeface="Tekton" charset="0"/>
            </a:endParaRPr>
          </a:p>
        </p:txBody>
      </p:sp>
      <p:sp>
        <p:nvSpPr>
          <p:cNvPr id="86057" name="Rectangle 77"/>
          <p:cNvSpPr>
            <a:spLocks noChangeArrowheads="1"/>
          </p:cNvSpPr>
          <p:nvPr/>
        </p:nvSpPr>
        <p:spPr bwMode="auto">
          <a:xfrm>
            <a:off x="1030288" y="5900738"/>
            <a:ext cx="77089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p>
            <a:pPr defTabSz="1019175"/>
            <a:r>
              <a:rPr lang="en-US" sz="1400">
                <a:latin typeface="Tekton" charset="0"/>
              </a:rPr>
              <a:t>	                             </a:t>
            </a:r>
            <a:r>
              <a:rPr lang="en-US" sz="1200">
                <a:latin typeface="Tekton" charset="0"/>
              </a:rPr>
              <a:t>How can an individual who thinks there is a problem with ozone help?</a:t>
            </a:r>
          </a:p>
          <a:p>
            <a:pPr defTabSz="1019175"/>
            <a:r>
              <a:rPr lang="en-US" sz="1200">
                <a:latin typeface="Tekton" charset="0"/>
              </a:rPr>
              <a:t>     An individual  can decide not to use products that cause damage to ozone layer and can let their representatives know that they are concerned</a:t>
            </a:r>
            <a:r>
              <a:rPr lang="en-US" sz="1400">
                <a:latin typeface="Tekton" charset="0"/>
              </a:rPr>
              <a:t>. </a:t>
            </a:r>
            <a:endParaRPr lang="en-US" sz="1600">
              <a:latin typeface="Tekton" charset="0"/>
            </a:endParaRPr>
          </a:p>
        </p:txBody>
      </p:sp>
      <p:sp>
        <p:nvSpPr>
          <p:cNvPr id="86058" name="Text Box 78"/>
          <p:cNvSpPr txBox="1">
            <a:spLocks noChangeArrowheads="1"/>
          </p:cNvSpPr>
          <p:nvPr/>
        </p:nvSpPr>
        <p:spPr bwMode="auto">
          <a:xfrm>
            <a:off x="7007225" y="588963"/>
            <a:ext cx="14351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000">
                <a:latin typeface="Tekton" charset="0"/>
              </a:rPr>
              <a:t>1-25-01</a:t>
            </a:r>
            <a:endParaRPr lang="en-US" sz="1800">
              <a:latin typeface="Tekton" charset="0"/>
            </a:endParaRPr>
          </a:p>
        </p:txBody>
      </p:sp>
      <p:sp>
        <p:nvSpPr>
          <p:cNvPr id="86059" name="Text Box 79"/>
          <p:cNvSpPr txBox="1">
            <a:spLocks noChangeArrowheads="1"/>
          </p:cNvSpPr>
          <p:nvPr/>
        </p:nvSpPr>
        <p:spPr bwMode="auto">
          <a:xfrm>
            <a:off x="3660775" y="441325"/>
            <a:ext cx="1838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400">
                <a:latin typeface="Tekton" charset="0"/>
              </a:rPr>
              <a:t>Our Environment</a:t>
            </a:r>
            <a:endParaRPr lang="en-US" sz="1800">
              <a:latin typeface="Tekton" charset="0"/>
            </a:endParaRPr>
          </a:p>
        </p:txBody>
      </p:sp>
      <p:sp>
        <p:nvSpPr>
          <p:cNvPr id="86060" name="Text Box 80"/>
          <p:cNvSpPr txBox="1">
            <a:spLocks noChangeArrowheads="1"/>
          </p:cNvSpPr>
          <p:nvPr/>
        </p:nvSpPr>
        <p:spPr bwMode="auto">
          <a:xfrm>
            <a:off x="1943100" y="293688"/>
            <a:ext cx="1852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000">
                <a:latin typeface="Tekton" charset="0"/>
              </a:rPr>
              <a:t>American Literature</a:t>
            </a:r>
            <a:endParaRPr lang="en-US" sz="1800">
              <a:latin typeface="Tekton" charset="0"/>
            </a:endParaRPr>
          </a:p>
        </p:txBody>
      </p:sp>
      <p:sp>
        <p:nvSpPr>
          <p:cNvPr id="86061" name="Text Box 81"/>
          <p:cNvSpPr txBox="1">
            <a:spLocks noChangeArrowheads="1"/>
          </p:cNvSpPr>
          <p:nvPr/>
        </p:nvSpPr>
        <p:spPr bwMode="auto">
          <a:xfrm>
            <a:off x="2882900" y="563563"/>
            <a:ext cx="3444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1000">
                <a:latin typeface="Tekton" charset="0"/>
              </a:rPr>
              <a:t>1</a:t>
            </a:r>
          </a:p>
        </p:txBody>
      </p:sp>
      <p:sp>
        <p:nvSpPr>
          <p:cNvPr id="86062" name="Text Box 82"/>
          <p:cNvSpPr txBox="1">
            <a:spLocks noChangeArrowheads="1"/>
          </p:cNvSpPr>
          <p:nvPr/>
        </p:nvSpPr>
        <p:spPr bwMode="auto">
          <a:xfrm>
            <a:off x="7664450" y="6511925"/>
            <a:ext cx="14795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sz="900">
                <a:latin typeface="Tekton" charset="0"/>
              </a:rPr>
              <a:t>Figure 1</a:t>
            </a:r>
          </a:p>
        </p:txBody>
      </p:sp>
      <p:sp>
        <p:nvSpPr>
          <p:cNvPr id="86063" name="Rectangle 83"/>
          <p:cNvSpPr>
            <a:spLocks noChangeArrowheads="1"/>
          </p:cNvSpPr>
          <p:nvPr/>
        </p:nvSpPr>
        <p:spPr bwMode="auto">
          <a:xfrm>
            <a:off x="1220788" y="5329238"/>
            <a:ext cx="735012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a:latin typeface="Tekton" charset="0"/>
              </a:rPr>
              <a:t>                                               How can we explore the facts ourselves?</a:t>
            </a:r>
          </a:p>
          <a:p>
            <a:r>
              <a:rPr lang="en-US" sz="1200">
                <a:latin typeface="Tekton" charset="0"/>
              </a:rPr>
              <a:t>Experiments that students can do with construction paper show that darker colors absorb more UV rays and with balloons show that oxygen can be changed to ozone.</a:t>
            </a:r>
            <a:r>
              <a:rPr lang="en-US" sz="1400">
                <a:latin typeface="Tekton" charset="0"/>
              </a:rPr>
              <a:t>  </a:t>
            </a: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557614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801" y="2060816"/>
            <a:ext cx="8177323" cy="923330"/>
          </a:xfrm>
          <a:prstGeom prst="rect">
            <a:avLst/>
          </a:prstGeom>
        </p:spPr>
        <p:txBody>
          <a:bodyPr wrap="square">
            <a:spAutoFit/>
          </a:bodyPr>
          <a:lstStyle/>
          <a:p>
            <a:pPr lvl="0"/>
            <a:endParaRPr lang="en-US" dirty="0" smtClean="0"/>
          </a:p>
          <a:p>
            <a:pPr lvl="0"/>
            <a:r>
              <a:rPr lang="en-US" sz="3600" dirty="0" smtClean="0"/>
              <a:t>	 </a:t>
            </a:r>
            <a:endParaRPr lang="en-US" sz="3600" dirty="0"/>
          </a:p>
        </p:txBody>
      </p:sp>
      <p:sp>
        <p:nvSpPr>
          <p:cNvPr id="5" name="Title 4"/>
          <p:cNvSpPr>
            <a:spLocks noGrp="1"/>
          </p:cNvSpPr>
          <p:nvPr>
            <p:ph type="ctrTitle"/>
          </p:nvPr>
        </p:nvSpPr>
        <p:spPr>
          <a:xfrm>
            <a:off x="1236020" y="818457"/>
            <a:ext cx="7382104" cy="1179382"/>
          </a:xfrm>
        </p:spPr>
        <p:txBody>
          <a:bodyPr>
            <a:normAutofit fontScale="90000"/>
          </a:bodyPr>
          <a:lstStyle/>
          <a:p>
            <a:pPr algn="l"/>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a:t/>
            </a:r>
            <a:br>
              <a:rPr lang="en-US" sz="1600" dirty="0"/>
            </a:br>
            <a:r>
              <a:rPr lang="en-US" sz="1600" dirty="0" smtClean="0"/>
              <a:t/>
            </a:r>
            <a:br>
              <a:rPr lang="en-US" sz="1600" dirty="0" smtClean="0"/>
            </a:br>
            <a:r>
              <a:rPr lang="en-US" sz="1600" dirty="0" smtClean="0"/>
              <a:t>Human Effects on the Ozone Layer</a:t>
            </a:r>
            <a:br>
              <a:rPr lang="en-US" sz="1600" dirty="0" smtClean="0"/>
            </a:br>
            <a:r>
              <a:rPr lang="en-US" sz="1600" dirty="0" smtClean="0"/>
              <a:t>Problems with ozone can teach us about human effects on our environment.  The ozone layer is an invisible layer of gas that shields us from UV radiation.  UV radiation is ultraviolet radiation, or rays of the sun that can harm living things. One problem today is that the protective ozone layer around the earth is being destroyed (PROBLEM).</a:t>
            </a:r>
            <a:br>
              <a:rPr lang="en-US" sz="1600" dirty="0" smtClean="0"/>
            </a:br>
            <a:r>
              <a:rPr lang="en-US" sz="1600" dirty="0" smtClean="0"/>
              <a:t>In the past, the ozone layer protected the earth from UV rays. Now, the ozone layer is being destroyed by CFCs (CAUSE), or chlorofluorocarbons, which are chemicals used in products we use. For example, CFCs are used to manufacture cleaning products, foam in plastic containers, refrigerator coolants and spray cans. </a:t>
            </a:r>
            <a:br>
              <a:rPr lang="en-US" sz="1600" dirty="0" smtClean="0"/>
            </a:br>
            <a:r>
              <a:rPr lang="en-US" sz="1600" dirty="0" smtClean="0"/>
              <a:t>There are several effects of this destruction (EFFECTS).  First, physical harm such as skin cancer and cataracts can happen.  Second, there can be environmental damage to crops and also to plants in the ocean food chain. Third, weather patterns </a:t>
            </a:r>
            <a:r>
              <a:rPr lang="en-US" sz="1600" dirty="0"/>
              <a:t>can be disrupted. In addition, the Earth can be heating up; this is also called the greenhouse effect. </a:t>
            </a:r>
            <a:br>
              <a:rPr lang="en-US" sz="1600" dirty="0"/>
            </a:br>
            <a:r>
              <a:rPr lang="en-US" sz="1600" dirty="0"/>
              <a:t>Several solutions have been </a:t>
            </a:r>
            <a:r>
              <a:rPr lang="en-US" sz="1600" dirty="0" smtClean="0"/>
              <a:t>tried </a:t>
            </a:r>
            <a:r>
              <a:rPr lang="en-US" sz="1600" dirty="0"/>
              <a:t>(SOLUTIONS).  First, there have been voluntary cutbacks on the use of products containing CFCs. For example, Macdonald’s stopped using foam containers.  Second, alternatives are being explored, such as HCFCs. And third, world conferences are being held and agreements are being made to find solutions and reach agreements on limiting the use of CFCs.  However, some people still don’t think it’s a problem.  </a:t>
            </a:r>
            <a:br>
              <a:rPr lang="en-US" sz="1600" dirty="0"/>
            </a:br>
            <a:r>
              <a:rPr lang="en-US" sz="1600" dirty="0"/>
              <a:t>Therefore, people can harm the environment without intending to harm it, or even believing it is happening (GENERAL MAIN IDEA STATEMENT).  However, they can learn about the situation by conducting experiments such as with balloons to show that oxygen can be changed to ozone, or doing  research on products that cause damage to the ozone layer.   </a:t>
            </a:r>
            <a:r>
              <a:rPr lang="en-US" sz="2000" dirty="0"/>
              <a:t/>
            </a:r>
            <a:br>
              <a:rPr lang="en-US" sz="2000" dirty="0"/>
            </a:br>
            <a:r>
              <a:rPr lang="en-US" sz="2000" dirty="0"/>
              <a:t> </a:t>
            </a:r>
            <a:br>
              <a:rPr lang="en-US" sz="2000" dirty="0"/>
            </a:br>
            <a:r>
              <a:rPr lang="en-US" sz="2000" dirty="0"/>
              <a:t>Figure 2</a:t>
            </a:r>
            <a:r>
              <a:rPr lang="en-US" sz="2000" i="1" dirty="0"/>
              <a:t>. Sample Essay on “Human Effects on the Ozone Layer”</a:t>
            </a:r>
            <a:r>
              <a:rPr lang="en-US" sz="2000" dirty="0"/>
              <a:t/>
            </a:r>
            <a:br>
              <a:rPr lang="en-US" sz="2000" dirty="0"/>
            </a:br>
            <a:r>
              <a:rPr lang="en-US" sz="2000" i="1" dirty="0"/>
              <a:t> </a:t>
            </a:r>
            <a:r>
              <a:rPr lang="en-US" sz="2000" dirty="0"/>
              <a:t/>
            </a:r>
            <a:br>
              <a:rPr lang="en-US" sz="2000" dirty="0"/>
            </a:br>
            <a:r>
              <a:rPr lang="en-US" sz="2000" dirty="0"/>
              <a:t> </a:t>
            </a:r>
            <a:br>
              <a:rPr lang="en-US" sz="2000" dirty="0"/>
            </a:br>
            <a:endParaRPr lang="en-US" sz="2000" dirty="0"/>
          </a:p>
        </p:txBody>
      </p:sp>
      <p:sp>
        <p:nvSpPr>
          <p:cNvPr id="2" name="TextBox 1"/>
          <p:cNvSpPr txBox="1"/>
          <p:nvPr/>
        </p:nvSpPr>
        <p:spPr>
          <a:xfrm>
            <a:off x="2576903" y="3908289"/>
            <a:ext cx="184666" cy="369332"/>
          </a:xfrm>
          <a:prstGeom prst="rect">
            <a:avLst/>
          </a:prstGeom>
          <a:noFill/>
        </p:spPr>
        <p:txBody>
          <a:bodyPr wrap="none" rtlCol="0">
            <a:spAutoFit/>
          </a:bodyPr>
          <a:lstStyle/>
          <a:p>
            <a:endParaRPr lang="en-US" dirty="0"/>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86487597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801" y="2361624"/>
            <a:ext cx="8177323" cy="5109091"/>
          </a:xfrm>
          <a:prstGeom prst="rect">
            <a:avLst/>
          </a:prstGeom>
        </p:spPr>
        <p:txBody>
          <a:bodyPr wrap="square">
            <a:spAutoFit/>
          </a:bodyPr>
          <a:lstStyle/>
          <a:p>
            <a:pPr lvl="0"/>
            <a:r>
              <a:rPr lang="en-US" sz="2800" b="1" dirty="0" smtClean="0"/>
              <a:t>Cross Cutting Concepts:  </a:t>
            </a:r>
            <a:r>
              <a:rPr lang="en-US" sz="2800" dirty="0" smtClean="0"/>
              <a:t>Patterns and Causes &amp; Effects (Framework, selected)</a:t>
            </a:r>
          </a:p>
          <a:p>
            <a:pPr lvl="0"/>
            <a:endParaRPr lang="en-US" sz="2800" dirty="0"/>
          </a:p>
          <a:p>
            <a:pPr lvl="0"/>
            <a:r>
              <a:rPr lang="en-US" sz="2800" dirty="0" smtClean="0"/>
              <a:t>Selected </a:t>
            </a:r>
            <a:r>
              <a:rPr lang="en-US" sz="2800" b="1" dirty="0" smtClean="0"/>
              <a:t>Next Generation Practices</a:t>
            </a:r>
            <a:r>
              <a:rPr lang="en-US" sz="2800" dirty="0" smtClean="0"/>
              <a:t>:</a:t>
            </a:r>
            <a:endParaRPr lang="en-US" sz="2800" dirty="0"/>
          </a:p>
          <a:p>
            <a:pPr marL="342900" lvl="0" indent="-342900">
              <a:buAutoNum type="arabicPeriod"/>
            </a:pPr>
            <a:r>
              <a:rPr lang="en-US" sz="2800" dirty="0" smtClean="0"/>
              <a:t>Asking questions and defining problems</a:t>
            </a:r>
          </a:p>
          <a:p>
            <a:pPr marL="342900" lvl="0" indent="-342900">
              <a:buAutoNum type="arabicPeriod"/>
            </a:pPr>
            <a:r>
              <a:rPr lang="en-US" sz="2800" dirty="0" smtClean="0"/>
              <a:t>Constructing Explanations</a:t>
            </a:r>
          </a:p>
          <a:p>
            <a:pPr marL="342900" lvl="0" indent="-342900">
              <a:buAutoNum type="arabicPeriod"/>
            </a:pPr>
            <a:r>
              <a:rPr lang="en-US" sz="2800" dirty="0" smtClean="0"/>
              <a:t>Engaging in argument from evidence</a:t>
            </a:r>
          </a:p>
          <a:p>
            <a:pPr marL="342900" lvl="0" indent="-342900">
              <a:buAutoNum type="arabicPeriod"/>
            </a:pPr>
            <a:r>
              <a:rPr lang="en-US" sz="2800" dirty="0" smtClean="0"/>
              <a:t>Obtaining, evaluating, and communicating information. </a:t>
            </a:r>
          </a:p>
          <a:p>
            <a:pPr lvl="0"/>
            <a:endParaRPr lang="en-US" sz="2800" dirty="0"/>
          </a:p>
          <a:p>
            <a:pPr lvl="0"/>
            <a:endParaRPr lang="en-US" sz="2800" dirty="0" smtClean="0"/>
          </a:p>
          <a:p>
            <a:pPr lvl="0"/>
            <a:endParaRPr lang="en-US" dirty="0"/>
          </a:p>
        </p:txBody>
      </p:sp>
      <p:sp>
        <p:nvSpPr>
          <p:cNvPr id="5" name="Title 4"/>
          <p:cNvSpPr>
            <a:spLocks noGrp="1"/>
          </p:cNvSpPr>
          <p:nvPr>
            <p:ph type="ctrTitle"/>
          </p:nvPr>
        </p:nvSpPr>
        <p:spPr>
          <a:xfrm>
            <a:off x="1236020" y="818457"/>
            <a:ext cx="7382104" cy="1179382"/>
          </a:xfrm>
        </p:spPr>
        <p:txBody>
          <a:bodyPr>
            <a:normAutofit fontScale="90000"/>
          </a:bodyPr>
          <a:lstStyle/>
          <a:p>
            <a:r>
              <a:rPr lang="en-US" dirty="0" smtClean="0"/>
              <a:t>Similarities to Science Framework and Next Generation</a:t>
            </a:r>
            <a:endParaRPr lang="en-US"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31851531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7041" y="1860277"/>
            <a:ext cx="8177323" cy="5078314"/>
          </a:xfrm>
          <a:prstGeom prst="rect">
            <a:avLst/>
          </a:prstGeom>
        </p:spPr>
        <p:txBody>
          <a:bodyPr wrap="square">
            <a:spAutoFit/>
          </a:bodyPr>
          <a:lstStyle/>
          <a:p>
            <a:pPr lvl="0"/>
            <a:r>
              <a:rPr lang="en-US" dirty="0" smtClean="0"/>
              <a:t>Mathematical Practice Standards (Pattern)</a:t>
            </a:r>
          </a:p>
          <a:p>
            <a:pPr lvl="0"/>
            <a:r>
              <a:rPr lang="en-US" dirty="0" smtClean="0"/>
              <a:t>	Reason abstractly.</a:t>
            </a:r>
          </a:p>
          <a:p>
            <a:pPr lvl="0"/>
            <a:r>
              <a:rPr lang="en-US" dirty="0" smtClean="0"/>
              <a:t>	Construct arguments.</a:t>
            </a:r>
          </a:p>
          <a:p>
            <a:pPr lvl="0"/>
            <a:r>
              <a:rPr lang="en-US" dirty="0" smtClean="0"/>
              <a:t>	Critique the reasoning of others.</a:t>
            </a:r>
          </a:p>
          <a:p>
            <a:pPr lvl="0"/>
            <a:r>
              <a:rPr lang="en-US" dirty="0" smtClean="0"/>
              <a:t>	Look for and make use of structure.</a:t>
            </a:r>
          </a:p>
          <a:p>
            <a:pPr lvl="0"/>
            <a:r>
              <a:rPr lang="en-US" dirty="0" smtClean="0"/>
              <a:t>	Look for an express regularity in reasoning.</a:t>
            </a:r>
          </a:p>
          <a:p>
            <a:pPr lvl="0"/>
            <a:endParaRPr lang="en-US" dirty="0"/>
          </a:p>
          <a:p>
            <a:pPr lvl="0"/>
            <a:r>
              <a:rPr lang="en-US" dirty="0" smtClean="0"/>
              <a:t>Repeated challenges:</a:t>
            </a:r>
          </a:p>
          <a:p>
            <a:pPr lvl="0"/>
            <a:r>
              <a:rPr lang="en-US" dirty="0"/>
              <a:t>	</a:t>
            </a:r>
            <a:r>
              <a:rPr lang="en-US" dirty="0" smtClean="0"/>
              <a:t>Interpret</a:t>
            </a:r>
          </a:p>
          <a:p>
            <a:pPr lvl="0"/>
            <a:r>
              <a:rPr lang="en-US" dirty="0"/>
              <a:t>	</a:t>
            </a:r>
            <a:r>
              <a:rPr lang="en-US" dirty="0" smtClean="0"/>
              <a:t>Summarize</a:t>
            </a:r>
          </a:p>
          <a:p>
            <a:pPr lvl="0"/>
            <a:r>
              <a:rPr lang="en-US" dirty="0" smtClean="0"/>
              <a:t>	Understand processes</a:t>
            </a:r>
          </a:p>
          <a:p>
            <a:pPr lvl="0"/>
            <a:r>
              <a:rPr lang="en-US" dirty="0"/>
              <a:t>	</a:t>
            </a:r>
            <a:r>
              <a:rPr lang="en-US" dirty="0" smtClean="0"/>
              <a:t>Evaluate </a:t>
            </a:r>
          </a:p>
          <a:p>
            <a:pPr lvl="0"/>
            <a:r>
              <a:rPr lang="en-US" dirty="0"/>
              <a:t>	</a:t>
            </a:r>
            <a:r>
              <a:rPr lang="en-US" dirty="0" smtClean="0"/>
              <a:t>Make inferences</a:t>
            </a:r>
          </a:p>
          <a:p>
            <a:pPr lvl="0"/>
            <a:r>
              <a:rPr lang="en-US" dirty="0"/>
              <a:t>	</a:t>
            </a:r>
            <a:r>
              <a:rPr lang="en-US" dirty="0" smtClean="0"/>
              <a:t>Understand relationships</a:t>
            </a:r>
          </a:p>
          <a:p>
            <a:pPr lvl="0"/>
            <a:r>
              <a:rPr lang="en-US" dirty="0"/>
              <a:t>	</a:t>
            </a:r>
            <a:r>
              <a:rPr lang="en-US" dirty="0" smtClean="0"/>
              <a:t>Analyze</a:t>
            </a:r>
          </a:p>
          <a:p>
            <a:pPr lvl="0"/>
            <a:r>
              <a:rPr lang="en-US" dirty="0"/>
              <a:t>	</a:t>
            </a:r>
            <a:r>
              <a:rPr lang="en-US" dirty="0" smtClean="0"/>
              <a:t>Apply</a:t>
            </a:r>
          </a:p>
          <a:p>
            <a:pPr lvl="0"/>
            <a:r>
              <a:rPr lang="en-US" dirty="0"/>
              <a:t>	</a:t>
            </a:r>
            <a:r>
              <a:rPr lang="en-US" dirty="0" smtClean="0"/>
              <a:t>Reasoning</a:t>
            </a:r>
          </a:p>
          <a:p>
            <a:pPr lvl="0"/>
            <a:endParaRPr lang="en-US" dirty="0"/>
          </a:p>
        </p:txBody>
      </p:sp>
      <p:sp>
        <p:nvSpPr>
          <p:cNvPr id="5" name="Title 4"/>
          <p:cNvSpPr>
            <a:spLocks noGrp="1"/>
          </p:cNvSpPr>
          <p:nvPr>
            <p:ph type="ctrTitle"/>
          </p:nvPr>
        </p:nvSpPr>
        <p:spPr>
          <a:xfrm>
            <a:off x="1236020" y="818457"/>
            <a:ext cx="7382104" cy="1179382"/>
          </a:xfrm>
        </p:spPr>
        <p:txBody>
          <a:bodyPr>
            <a:normAutofit/>
          </a:bodyPr>
          <a:lstStyle/>
          <a:p>
            <a:r>
              <a:rPr lang="en-US" dirty="0" smtClean="0"/>
              <a:t>Patterns in Mathematics</a:t>
            </a:r>
            <a:endParaRPr lang="en-US"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75538211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pPr>
            <a:endParaRPr lang="en-US" dirty="0">
              <a:latin typeface="Calibri" charset="0"/>
            </a:endParaRPr>
          </a:p>
          <a:p>
            <a:pPr marL="0" indent="0">
              <a:buFont typeface="Arial" charset="0"/>
              <a:buNone/>
            </a:pPr>
            <a:endParaRPr lang="en-US" dirty="0">
              <a:latin typeface="Calibri" charset="0"/>
            </a:endParaRPr>
          </a:p>
          <a:p>
            <a:pPr marL="0" indent="0" algn="ctr">
              <a:buFont typeface="Arial" charset="0"/>
              <a:buNone/>
            </a:pPr>
            <a:r>
              <a:rPr lang="en-US" sz="3600" dirty="0" smtClean="0">
                <a:latin typeface="Calibri" charset="0"/>
              </a:rPr>
              <a:t>PARCC Sample </a:t>
            </a:r>
            <a:r>
              <a:rPr lang="en-US" sz="3600" dirty="0">
                <a:latin typeface="Calibri" charset="0"/>
              </a:rPr>
              <a:t>Items </a:t>
            </a:r>
            <a:r>
              <a:rPr lang="en-US" sz="3600" dirty="0" smtClean="0">
                <a:latin typeface="Calibri" charset="0"/>
              </a:rPr>
              <a:t>Illustrating</a:t>
            </a:r>
          </a:p>
          <a:p>
            <a:pPr marL="0" indent="0" algn="ctr">
              <a:buFont typeface="Arial" charset="0"/>
              <a:buNone/>
            </a:pPr>
            <a:r>
              <a:rPr lang="en-US" sz="3600" dirty="0" smtClean="0">
                <a:latin typeface="Calibri" charset="0"/>
              </a:rPr>
              <a:t> Challenges for Thinking &amp; Reasoning and </a:t>
            </a:r>
          </a:p>
          <a:p>
            <a:pPr marL="0" indent="0" algn="ctr">
              <a:buFont typeface="Arial" charset="0"/>
              <a:buNone/>
            </a:pPr>
            <a:r>
              <a:rPr lang="en-US" sz="3600" dirty="0" smtClean="0">
                <a:latin typeface="Calibri" charset="0"/>
              </a:rPr>
              <a:t>Responsive Content Enhancement Routine </a:t>
            </a:r>
            <a:endParaRPr lang="en-US" sz="3600" dirty="0">
              <a:latin typeface="Calibri" charset="0"/>
            </a:endParaRP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43327451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6"/>
          <p:cNvSpPr>
            <a:spLocks noGrp="1"/>
          </p:cNvSpPr>
          <p:nvPr>
            <p:ph type="body" sz="quarter" idx="4294967295"/>
          </p:nvPr>
        </p:nvSpPr>
        <p:spPr bwMode="auto">
          <a:xfrm>
            <a:off x="457200" y="1752600"/>
            <a:ext cx="8382000" cy="3810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 anchorCtr="0" compatLnSpc="1">
            <a:prstTxWarp prst="textNoShape">
              <a:avLst/>
            </a:prstTxWarp>
          </a:bodyPr>
          <a:lstStyle/>
          <a:p>
            <a:pPr marL="0" indent="0" algn="ctr">
              <a:buFont typeface="Arial" charset="0"/>
              <a:buNone/>
            </a:pPr>
            <a:r>
              <a:rPr lang="en-US" sz="4000" b="1">
                <a:latin typeface="Calibri" charset="0"/>
              </a:rPr>
              <a:t>Literary Analysis Task </a:t>
            </a:r>
            <a:r>
              <a:rPr lang="en-US" sz="4000">
                <a:latin typeface="Calibri" charset="0"/>
              </a:rPr>
              <a:t>(Grade 10):</a:t>
            </a:r>
            <a:br>
              <a:rPr lang="en-US" sz="4000">
                <a:latin typeface="Calibri" charset="0"/>
              </a:rPr>
            </a:br>
            <a:r>
              <a:rPr lang="en-US" sz="3600">
                <a:latin typeface="Calibri" charset="0"/>
              </a:rPr>
              <a:t>Ovid’s </a:t>
            </a:r>
            <a:r>
              <a:rPr lang="ja-JP" altLang="en-US" sz="3600">
                <a:latin typeface="Calibri" charset="0"/>
              </a:rPr>
              <a:t>“</a:t>
            </a:r>
            <a:r>
              <a:rPr lang="en-US" altLang="ja-JP" sz="3600">
                <a:latin typeface="Calibri" charset="0"/>
              </a:rPr>
              <a:t>Daedalus and Icarus</a:t>
            </a:r>
            <a:r>
              <a:rPr lang="ja-JP" altLang="en-US" sz="3600">
                <a:latin typeface="Calibri" charset="0"/>
              </a:rPr>
              <a:t>”</a:t>
            </a:r>
            <a:r>
              <a:rPr lang="en-US" altLang="ja-JP" sz="3600">
                <a:latin typeface="Calibri" charset="0"/>
              </a:rPr>
              <a:t> and</a:t>
            </a:r>
            <a:br>
              <a:rPr lang="en-US" altLang="ja-JP" sz="3600">
                <a:latin typeface="Calibri" charset="0"/>
              </a:rPr>
            </a:br>
            <a:r>
              <a:rPr lang="en-US" altLang="ja-JP" sz="3600">
                <a:latin typeface="Calibri" charset="0"/>
              </a:rPr>
              <a:t>Sexton</a:t>
            </a:r>
            <a:r>
              <a:rPr lang="en-US" sz="3600">
                <a:latin typeface="Calibri" charset="0"/>
              </a:rPr>
              <a:t>’</a:t>
            </a:r>
            <a:r>
              <a:rPr lang="en-US" altLang="ja-JP" sz="3600">
                <a:latin typeface="Calibri" charset="0"/>
              </a:rPr>
              <a:t>s </a:t>
            </a:r>
            <a:r>
              <a:rPr lang="ja-JP" altLang="en-US" sz="3600">
                <a:latin typeface="Calibri" charset="0"/>
              </a:rPr>
              <a:t>“</a:t>
            </a:r>
            <a:r>
              <a:rPr lang="en-US" altLang="ja-JP" sz="3600">
                <a:latin typeface="Calibri" charset="0"/>
              </a:rPr>
              <a:t>To a Friend Whose Work Has Come to Triumph</a:t>
            </a:r>
            <a:r>
              <a:rPr lang="ja-JP" altLang="en-US" sz="4000">
                <a:latin typeface="Calibri" charset="0"/>
              </a:rPr>
              <a:t>”</a:t>
            </a:r>
            <a:endParaRPr lang="en-US" sz="4000">
              <a:latin typeface="Calibri" charset="0"/>
            </a:endParaRPr>
          </a:p>
        </p:txBody>
      </p:sp>
      <p:sp>
        <p:nvSpPr>
          <p:cNvPr id="29700" name="TextBox 2"/>
          <p:cNvSpPr txBox="1">
            <a:spLocks noChangeArrowheads="1"/>
          </p:cNvSpPr>
          <p:nvPr/>
        </p:nvSpPr>
        <p:spPr bwMode="auto">
          <a:xfrm>
            <a:off x="2336800" y="3898900"/>
            <a:ext cx="1841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endParaRPr lang="en-US">
              <a:latin typeface="Century Gothic" charset="0"/>
            </a:endParaRPr>
          </a:p>
          <a:p>
            <a:pPr eaLnBrk="1" hangingPunct="1"/>
            <a:endParaRPr lang="en-US">
              <a:latin typeface="Century Gothic" charset="0"/>
            </a:endParaRPr>
          </a:p>
          <a:p>
            <a:pPr eaLnBrk="1" hangingPunct="1"/>
            <a:endParaRPr lang="en-US">
              <a:latin typeface="Century Gothic" charset="0"/>
            </a:endParaRPr>
          </a:p>
          <a:p>
            <a:pPr eaLnBrk="1" hangingPunct="1"/>
            <a:endParaRPr lang="en-US">
              <a:latin typeface="Century Gothic" charset="0"/>
            </a:endParaRPr>
          </a:p>
          <a:p>
            <a:pPr eaLnBrk="1" hangingPunct="1"/>
            <a:endParaRPr lang="en-US">
              <a:latin typeface="Century Gothic" charset="0"/>
            </a:endParaRPr>
          </a:p>
          <a:p>
            <a:pPr eaLnBrk="1" hangingPunct="1"/>
            <a:endParaRPr lang="en-US">
              <a:latin typeface="Century Gothic" charset="0"/>
            </a:endParaRPr>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403579818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bwMode="auto">
          <a:xfrm>
            <a:off x="457200" y="2057400"/>
            <a:ext cx="8229600" cy="4221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110000"/>
              </a:lnSpc>
            </a:pPr>
            <a:r>
              <a:rPr lang="en-US" sz="2000" b="1">
                <a:latin typeface="Calibri" charset="0"/>
              </a:rPr>
              <a:t>Range: </a:t>
            </a:r>
            <a:r>
              <a:rPr lang="en-US" sz="2000">
                <a:latin typeface="Calibri" charset="0"/>
              </a:rPr>
              <a:t>Example of assessing literature and helping to satisfy the 70%-30% split of informational text to literature at the high school grade band. </a:t>
            </a:r>
          </a:p>
          <a:p>
            <a:pPr>
              <a:buFont typeface="Arial" charset="0"/>
              <a:buNone/>
            </a:pPr>
            <a:endParaRPr lang="en-US" sz="700" b="1">
              <a:latin typeface="Calibri" charset="0"/>
            </a:endParaRPr>
          </a:p>
          <a:p>
            <a:pPr>
              <a:lnSpc>
                <a:spcPct val="110000"/>
              </a:lnSpc>
            </a:pPr>
            <a:r>
              <a:rPr lang="en-US" sz="2000" b="1">
                <a:latin typeface="Calibri" charset="0"/>
              </a:rPr>
              <a:t>Quality: </a:t>
            </a:r>
            <a:r>
              <a:rPr lang="en-US" sz="2000">
                <a:latin typeface="Calibri" charset="0"/>
              </a:rPr>
              <a:t>The story of Daedalus and Icarus from Ovid's </a:t>
            </a:r>
            <a:r>
              <a:rPr lang="en-US" sz="2000" i="1">
                <a:latin typeface="Calibri" charset="0"/>
              </a:rPr>
              <a:t>Metamorphoses</a:t>
            </a:r>
            <a:r>
              <a:rPr lang="en-US" sz="2000">
                <a:latin typeface="Calibri" charset="0"/>
              </a:rPr>
              <a:t> is a classic of the genre and has proven to be inspirational to painters and poets alike, and no poet</a:t>
            </a:r>
            <a:r>
              <a:rPr lang="ja-JP" altLang="en-US" sz="2000">
                <a:latin typeface="Calibri" charset="0"/>
              </a:rPr>
              <a:t>’</a:t>
            </a:r>
            <a:r>
              <a:rPr lang="en-US" altLang="ja-JP" sz="2000">
                <a:latin typeface="Calibri" charset="0"/>
              </a:rPr>
              <a:t>s version is more striking than that of Anne Sexton.  Her </a:t>
            </a:r>
            <a:r>
              <a:rPr lang="ja-JP" altLang="en-US" sz="2000">
                <a:latin typeface="Calibri" charset="0"/>
              </a:rPr>
              <a:t>“</a:t>
            </a:r>
            <a:r>
              <a:rPr lang="en-US" altLang="ja-JP" sz="2000">
                <a:latin typeface="Calibri" charset="0"/>
              </a:rPr>
              <a:t>To a Friend Whose Work Has Come to Triumph</a:t>
            </a:r>
            <a:r>
              <a:rPr lang="ja-JP" altLang="en-US" sz="2000">
                <a:latin typeface="Calibri" charset="0"/>
              </a:rPr>
              <a:t>”</a:t>
            </a:r>
            <a:r>
              <a:rPr lang="en-US" altLang="ja-JP" sz="2000">
                <a:latin typeface="Calibri" charset="0"/>
              </a:rPr>
              <a:t> refashions the themes of the myth in dramatic fashion, providing a powerful counterpoint for students to explore. </a:t>
            </a:r>
          </a:p>
          <a:p>
            <a:pPr>
              <a:lnSpc>
                <a:spcPct val="110000"/>
              </a:lnSpc>
            </a:pPr>
            <a:r>
              <a:rPr lang="en-US" sz="2000" b="1">
                <a:latin typeface="Calibri" charset="0"/>
              </a:rPr>
              <a:t>Complexity: </a:t>
            </a:r>
            <a:r>
              <a:rPr lang="en-US" sz="2000">
                <a:latin typeface="Calibri" charset="0"/>
              </a:rPr>
              <a:t>Quantitatively and qualitatively, the passages have been validated and deemed suitable for use at grade 10.</a:t>
            </a:r>
          </a:p>
          <a:p>
            <a:endParaRPr lang="en-US">
              <a:latin typeface="Calibri" charset="0"/>
            </a:endParaRPr>
          </a:p>
        </p:txBody>
      </p:sp>
      <p:sp>
        <p:nvSpPr>
          <p:cNvPr id="2" name="Title 1"/>
          <p:cNvSpPr>
            <a:spLocks noGrp="1"/>
          </p:cNvSpPr>
          <p:nvPr>
            <p:ph type="title"/>
          </p:nvPr>
        </p:nvSpPr>
        <p:spPr/>
        <p:txBody>
          <a:bodyPr>
            <a:normAutofit/>
          </a:bodyPr>
          <a:lstStyle/>
          <a:p>
            <a:pPr>
              <a:defRPr/>
            </a:pPr>
            <a:r>
              <a:rPr lang="en-US" dirty="0" smtClean="0">
                <a:latin typeface="+mn-lt"/>
                <a:ea typeface="+mj-ea"/>
                <a:cs typeface="Century Gothic"/>
              </a:rPr>
              <a:t>Texts Worth Reading?</a:t>
            </a:r>
            <a:endParaRPr lang="en-US" dirty="0">
              <a:latin typeface="+mn-lt"/>
              <a:ea typeface="+mj-ea"/>
              <a:cs typeface="Century Gothic"/>
            </a:endParaRPr>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06344926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Font typeface="Arial" pitchFamily="34" charset="0"/>
              <a:buNone/>
              <a:defRPr/>
            </a:pPr>
            <a:endParaRPr lang="en-US" sz="2800" dirty="0">
              <a:ea typeface="+mn-ea"/>
              <a:cs typeface="+mn-cs"/>
            </a:endParaRPr>
          </a:p>
          <a:p>
            <a:pPr>
              <a:lnSpc>
                <a:spcPct val="110000"/>
              </a:lnSpc>
              <a:buFont typeface="Arial" pitchFamily="34" charset="0"/>
              <a:buChar char="•"/>
              <a:defRPr/>
            </a:pPr>
            <a:r>
              <a:rPr lang="en-US" dirty="0">
                <a:ea typeface="+mn-ea"/>
                <a:cs typeface="Century Gothic"/>
              </a:rPr>
              <a:t>Students </a:t>
            </a:r>
            <a:r>
              <a:rPr lang="en-US" dirty="0" smtClean="0">
                <a:ea typeface="+mn-ea"/>
                <a:cs typeface="Century Gothic"/>
              </a:rPr>
              <a:t>carefully consider </a:t>
            </a:r>
            <a:r>
              <a:rPr lang="en-US" dirty="0">
                <a:ea typeface="+mn-ea"/>
                <a:cs typeface="Century Gothic"/>
              </a:rPr>
              <a:t>two literary </a:t>
            </a:r>
            <a:r>
              <a:rPr lang="en-US" dirty="0" smtClean="0">
                <a:ea typeface="+mn-ea"/>
                <a:cs typeface="Century Gothic"/>
              </a:rPr>
              <a:t>texts worthy of close study. (</a:t>
            </a:r>
            <a:r>
              <a:rPr lang="en-US" b="1" dirty="0" smtClean="0">
                <a:ea typeface="+mn-ea"/>
                <a:cs typeface="Century Gothic"/>
              </a:rPr>
              <a:t>CER: Compare and contrast)</a:t>
            </a:r>
          </a:p>
          <a:p>
            <a:pPr>
              <a:lnSpc>
                <a:spcPct val="110000"/>
              </a:lnSpc>
              <a:buFont typeface="Arial" pitchFamily="34" charset="0"/>
              <a:buChar char="•"/>
              <a:defRPr/>
            </a:pPr>
            <a:r>
              <a:rPr lang="en-US" dirty="0" smtClean="0">
                <a:ea typeface="+mn-ea"/>
                <a:cs typeface="Century Gothic"/>
              </a:rPr>
              <a:t>They are </a:t>
            </a:r>
            <a:r>
              <a:rPr lang="en-US" dirty="0">
                <a:ea typeface="+mn-ea"/>
                <a:cs typeface="Century Gothic"/>
              </a:rPr>
              <a:t>asked </a:t>
            </a:r>
            <a:r>
              <a:rPr lang="en-US" dirty="0" smtClean="0">
                <a:ea typeface="+mn-ea"/>
                <a:cs typeface="Century Gothic"/>
              </a:rPr>
              <a:t>to answer </a:t>
            </a:r>
            <a:r>
              <a:rPr lang="en-US" dirty="0">
                <a:ea typeface="+mn-ea"/>
                <a:cs typeface="Century Gothic"/>
              </a:rPr>
              <a:t>a few </a:t>
            </a:r>
            <a:r>
              <a:rPr lang="en-US" dirty="0" smtClean="0">
                <a:ea typeface="+mn-ea"/>
                <a:cs typeface="Century Gothic"/>
              </a:rPr>
              <a:t>EBSR and TECR questions about each text to demonstrate their </a:t>
            </a:r>
            <a:r>
              <a:rPr lang="en-US" dirty="0">
                <a:ea typeface="+mn-ea"/>
                <a:cs typeface="Century Gothic"/>
              </a:rPr>
              <a:t>ability to </a:t>
            </a:r>
            <a:r>
              <a:rPr lang="en-US" dirty="0" smtClean="0">
                <a:ea typeface="+mn-ea"/>
                <a:cs typeface="Century Gothic"/>
              </a:rPr>
              <a:t>do close </a:t>
            </a:r>
            <a:r>
              <a:rPr lang="en-US" dirty="0">
                <a:ea typeface="+mn-ea"/>
                <a:cs typeface="Century Gothic"/>
              </a:rPr>
              <a:t>analytic reading and </a:t>
            </a:r>
            <a:r>
              <a:rPr lang="en-US" dirty="0" smtClean="0">
                <a:ea typeface="+mn-ea"/>
                <a:cs typeface="Century Gothic"/>
              </a:rPr>
              <a:t>to compare </a:t>
            </a:r>
            <a:r>
              <a:rPr lang="en-US" b="1" dirty="0">
                <a:cs typeface="Century Gothic"/>
              </a:rPr>
              <a:t>(CER:  </a:t>
            </a:r>
            <a:r>
              <a:rPr lang="en-US" b="1" i="1" dirty="0">
                <a:cs typeface="Century Gothic"/>
              </a:rPr>
              <a:t>Compare and contrast</a:t>
            </a:r>
            <a:r>
              <a:rPr lang="en-US" b="1" i="1" dirty="0" smtClean="0">
                <a:cs typeface="Century Gothic"/>
              </a:rPr>
              <a:t>) </a:t>
            </a:r>
            <a:r>
              <a:rPr lang="en-US" dirty="0" smtClean="0">
                <a:ea typeface="+mn-ea"/>
                <a:cs typeface="Century Gothic"/>
              </a:rPr>
              <a:t>and synthesize </a:t>
            </a:r>
            <a:r>
              <a:rPr lang="en-US" dirty="0">
                <a:ea typeface="+mn-ea"/>
                <a:cs typeface="Century Gothic"/>
              </a:rPr>
              <a:t>ideas. </a:t>
            </a:r>
            <a:r>
              <a:rPr lang="en-US" b="1" dirty="0" smtClean="0">
                <a:ea typeface="+mn-ea"/>
                <a:cs typeface="Century Gothic"/>
              </a:rPr>
              <a:t>(CER: Question Exploration</a:t>
            </a:r>
            <a:r>
              <a:rPr lang="en-US" b="1" i="1" dirty="0" smtClean="0">
                <a:ea typeface="+mn-ea"/>
                <a:cs typeface="Century Gothic"/>
              </a:rPr>
              <a:t>)</a:t>
            </a:r>
          </a:p>
          <a:p>
            <a:pPr>
              <a:lnSpc>
                <a:spcPct val="110000"/>
              </a:lnSpc>
              <a:buFont typeface="Arial" pitchFamily="34" charset="0"/>
              <a:buChar char="•"/>
              <a:defRPr/>
            </a:pPr>
            <a:r>
              <a:rPr lang="en-US" dirty="0" smtClean="0">
                <a:ea typeface="+mn-ea"/>
                <a:cs typeface="Century Gothic"/>
              </a:rPr>
              <a:t>Students </a:t>
            </a:r>
            <a:r>
              <a:rPr lang="en-US" dirty="0">
                <a:ea typeface="+mn-ea"/>
                <a:cs typeface="Century Gothic"/>
              </a:rPr>
              <a:t>write a literary </a:t>
            </a:r>
            <a:r>
              <a:rPr lang="en-US" dirty="0" smtClean="0">
                <a:ea typeface="+mn-ea"/>
                <a:cs typeface="Century Gothic"/>
              </a:rPr>
              <a:t>analysis about the two texts.</a:t>
            </a:r>
            <a:endParaRPr lang="en-US" dirty="0">
              <a:ea typeface="+mn-ea"/>
              <a:cs typeface="Century Gothic"/>
            </a:endParaRPr>
          </a:p>
          <a:p>
            <a:pPr>
              <a:buFont typeface="Arial" pitchFamily="34" charset="0"/>
              <a:buChar char="•"/>
              <a:defRPr/>
            </a:pPr>
            <a:endParaRPr lang="en-US" sz="2800" dirty="0">
              <a:ea typeface="+mn-ea"/>
              <a:cs typeface="+mn-cs"/>
            </a:endParaRPr>
          </a:p>
          <a:p>
            <a:pPr>
              <a:buFont typeface="Arial" pitchFamily="34" charset="0"/>
              <a:buChar char="•"/>
              <a:defRPr/>
            </a:pPr>
            <a:endParaRPr lang="en-US" sz="2800" dirty="0">
              <a:ea typeface="+mn-ea"/>
              <a:cs typeface="+mn-cs"/>
            </a:endParaRPr>
          </a:p>
          <a:p>
            <a:pPr>
              <a:buFont typeface="Arial" pitchFamily="34" charset="0"/>
              <a:buChar char="•"/>
              <a:defRPr/>
            </a:pPr>
            <a:endParaRPr lang="en-US" sz="2800" dirty="0">
              <a:ea typeface="+mn-ea"/>
              <a:cs typeface="Century Gothic"/>
            </a:endParaRPr>
          </a:p>
        </p:txBody>
      </p:sp>
      <p:sp>
        <p:nvSpPr>
          <p:cNvPr id="2" name="Title 1"/>
          <p:cNvSpPr>
            <a:spLocks noGrp="1"/>
          </p:cNvSpPr>
          <p:nvPr>
            <p:ph type="title"/>
          </p:nvPr>
        </p:nvSpPr>
        <p:spPr/>
        <p:txBody>
          <a:bodyPr>
            <a:normAutofit/>
          </a:bodyPr>
          <a:lstStyle/>
          <a:p>
            <a:pPr>
              <a:defRPr/>
            </a:pPr>
            <a:r>
              <a:rPr lang="en-US" sz="3200" dirty="0" smtClean="0">
                <a:latin typeface="+mn-lt"/>
                <a:ea typeface="+mj-ea"/>
                <a:cs typeface="Century Gothic"/>
              </a:rPr>
              <a:t>Understanding the Literary Analysis Task</a:t>
            </a:r>
            <a:endParaRPr lang="en-US" sz="3200" dirty="0">
              <a:latin typeface="+mn-lt"/>
              <a:ea typeface="+mj-ea"/>
              <a:cs typeface="Century Gothic"/>
            </a:endParaRPr>
          </a:p>
        </p:txBody>
      </p:sp>
      <p:sp>
        <p:nvSpPr>
          <p:cNvPr id="4" name="Footer Placeholder 3"/>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425104403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bwMode="auto">
          <a:xfrm>
            <a:off x="457200" y="1752600"/>
            <a:ext cx="8229600" cy="4648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marL="0" indent="0">
              <a:lnSpc>
                <a:spcPct val="110000"/>
              </a:lnSpc>
              <a:buFont typeface="Arial" charset="0"/>
              <a:buNone/>
            </a:pPr>
            <a:r>
              <a:rPr lang="en-US" sz="1100" dirty="0">
                <a:latin typeface="Calibri" charset="0"/>
              </a:rPr>
              <a:t>Part A</a:t>
            </a:r>
          </a:p>
          <a:p>
            <a:pPr marL="0" indent="0">
              <a:lnSpc>
                <a:spcPct val="110000"/>
              </a:lnSpc>
              <a:buFont typeface="Arial" charset="0"/>
              <a:buNone/>
            </a:pPr>
            <a:r>
              <a:rPr lang="en-US" sz="1100" dirty="0">
                <a:latin typeface="Calibri" charset="0"/>
              </a:rPr>
              <a:t>Which of the following sentences best states </a:t>
            </a:r>
            <a:r>
              <a:rPr lang="en-US" sz="1300" b="1" i="1" dirty="0">
                <a:latin typeface="Calibri" charset="0"/>
              </a:rPr>
              <a:t>an important theme </a:t>
            </a:r>
            <a:r>
              <a:rPr lang="en-US" sz="1100" dirty="0">
                <a:latin typeface="Calibri" charset="0"/>
              </a:rPr>
              <a:t>about human behavior as described in Ovid</a:t>
            </a:r>
            <a:r>
              <a:rPr lang="ja-JP" altLang="en-US" sz="1100" dirty="0">
                <a:latin typeface="Calibri" charset="0"/>
              </a:rPr>
              <a:t>’</a:t>
            </a:r>
            <a:r>
              <a:rPr lang="en-US" altLang="ja-JP" sz="1100" dirty="0">
                <a:latin typeface="Calibri" charset="0"/>
              </a:rPr>
              <a:t>s </a:t>
            </a:r>
            <a:r>
              <a:rPr lang="ja-JP" altLang="en-US" sz="1100" dirty="0">
                <a:latin typeface="Calibri" charset="0"/>
              </a:rPr>
              <a:t>“</a:t>
            </a:r>
            <a:r>
              <a:rPr lang="en-US" altLang="ja-JP" sz="1100" dirty="0">
                <a:latin typeface="Calibri" charset="0"/>
              </a:rPr>
              <a:t>Daedalus and Icarus</a:t>
            </a:r>
            <a:r>
              <a:rPr lang="ja-JP" altLang="en-US" sz="1100" dirty="0">
                <a:latin typeface="Calibri" charset="0"/>
              </a:rPr>
              <a:t>”</a:t>
            </a:r>
            <a:r>
              <a:rPr lang="en-US" altLang="ja-JP" sz="1100" dirty="0" smtClean="0">
                <a:latin typeface="Calibri" charset="0"/>
              </a:rPr>
              <a:t>? </a:t>
            </a:r>
            <a:r>
              <a:rPr lang="en-US" altLang="ja-JP" sz="1500" b="1" i="1" dirty="0" smtClean="0">
                <a:latin typeface="Calibri" charset="0"/>
              </a:rPr>
              <a:t>(CER: MAIN IDEA from the QUESTION EXPLORATION GUIDE)</a:t>
            </a:r>
            <a:endParaRPr lang="en-US" altLang="ja-JP" sz="1500" b="1" i="1" dirty="0">
              <a:latin typeface="Calibri" charset="0"/>
            </a:endParaRPr>
          </a:p>
          <a:p>
            <a:pPr marL="0" indent="0">
              <a:lnSpc>
                <a:spcPct val="110000"/>
              </a:lnSpc>
              <a:buFont typeface="Calibri" charset="0"/>
              <a:buAutoNum type="alphaLcPeriod"/>
            </a:pPr>
            <a:r>
              <a:rPr lang="en-US" sz="1200" dirty="0">
                <a:latin typeface="Calibri" charset="0"/>
              </a:rPr>
              <a:t>Striving to achieve one</a:t>
            </a:r>
            <a:r>
              <a:rPr lang="ja-JP" altLang="en-US" sz="1200" dirty="0">
                <a:latin typeface="Calibri" charset="0"/>
              </a:rPr>
              <a:t>’</a:t>
            </a:r>
            <a:r>
              <a:rPr lang="en-US" altLang="ja-JP" sz="1200" dirty="0">
                <a:latin typeface="Calibri" charset="0"/>
              </a:rPr>
              <a:t>s dreams is a worthwhile endeavor.</a:t>
            </a:r>
          </a:p>
          <a:p>
            <a:pPr marL="0" indent="0">
              <a:lnSpc>
                <a:spcPct val="110000"/>
              </a:lnSpc>
              <a:buFont typeface="Calibri" charset="0"/>
              <a:buAutoNum type="alphaLcPeriod"/>
            </a:pPr>
            <a:r>
              <a:rPr lang="en-US" sz="1200" dirty="0">
                <a:latin typeface="Calibri" charset="0"/>
              </a:rPr>
              <a:t>The thoughtlessness of youth can have tragic results.*</a:t>
            </a:r>
          </a:p>
          <a:p>
            <a:pPr marL="0" indent="0">
              <a:lnSpc>
                <a:spcPct val="110000"/>
              </a:lnSpc>
              <a:buFont typeface="Calibri" charset="0"/>
              <a:buAutoNum type="alphaLcPeriod"/>
            </a:pPr>
            <a:r>
              <a:rPr lang="en-US" sz="1200" dirty="0">
                <a:latin typeface="Calibri" charset="0"/>
              </a:rPr>
              <a:t>Imagination and creativity bring their own rewards.</a:t>
            </a:r>
          </a:p>
          <a:p>
            <a:pPr marL="0" indent="0">
              <a:lnSpc>
                <a:spcPct val="110000"/>
              </a:lnSpc>
              <a:buFont typeface="Calibri" charset="0"/>
              <a:buAutoNum type="alphaLcPeriod"/>
            </a:pPr>
            <a:r>
              <a:rPr lang="en-US" sz="1200" dirty="0">
                <a:latin typeface="Calibri" charset="0"/>
              </a:rPr>
              <a:t>Everyone should learn from his or her mistakes</a:t>
            </a:r>
            <a:r>
              <a:rPr lang="en-US" sz="1200" dirty="0" smtClean="0">
                <a:latin typeface="Calibri" charset="0"/>
              </a:rPr>
              <a:t>.</a:t>
            </a:r>
          </a:p>
          <a:p>
            <a:pPr marL="0" indent="0">
              <a:lnSpc>
                <a:spcPct val="110000"/>
              </a:lnSpc>
              <a:buFont typeface="Arial" charset="0"/>
              <a:buAutoNum type="alphaLcPeriod"/>
            </a:pPr>
            <a:endParaRPr lang="en-US" sz="1100" dirty="0">
              <a:latin typeface="Calibri" charset="0"/>
            </a:endParaRPr>
          </a:p>
          <a:p>
            <a:pPr marL="0" indent="0">
              <a:lnSpc>
                <a:spcPct val="110000"/>
              </a:lnSpc>
              <a:buFont typeface="Arial" charset="0"/>
              <a:buNone/>
            </a:pPr>
            <a:r>
              <a:rPr lang="en-US" sz="1100" dirty="0">
                <a:latin typeface="Calibri" charset="0"/>
              </a:rPr>
              <a:t>Part B</a:t>
            </a:r>
          </a:p>
          <a:p>
            <a:pPr marL="0" indent="0">
              <a:lnSpc>
                <a:spcPct val="110000"/>
              </a:lnSpc>
              <a:buFont typeface="Arial" charset="0"/>
              <a:buNone/>
            </a:pPr>
            <a:r>
              <a:rPr lang="en-US" sz="1100" dirty="0">
                <a:latin typeface="Calibri" charset="0"/>
              </a:rPr>
              <a:t>Select three pieces of </a:t>
            </a:r>
            <a:r>
              <a:rPr lang="en-US" sz="1500" b="1" i="1" dirty="0">
                <a:latin typeface="Calibri" charset="0"/>
              </a:rPr>
              <a:t>evidence</a:t>
            </a:r>
            <a:r>
              <a:rPr lang="en-US" sz="1100" dirty="0">
                <a:latin typeface="Calibri" charset="0"/>
              </a:rPr>
              <a:t> from Ovid</a:t>
            </a:r>
            <a:r>
              <a:rPr lang="ja-JP" altLang="en-US" sz="1100" dirty="0">
                <a:latin typeface="Calibri" charset="0"/>
              </a:rPr>
              <a:t>’</a:t>
            </a:r>
            <a:r>
              <a:rPr lang="en-US" altLang="ja-JP" sz="1100" dirty="0">
                <a:latin typeface="Calibri" charset="0"/>
              </a:rPr>
              <a:t>s </a:t>
            </a:r>
            <a:r>
              <a:rPr lang="ja-JP" altLang="en-US" sz="1100" dirty="0">
                <a:latin typeface="Calibri" charset="0"/>
              </a:rPr>
              <a:t>“</a:t>
            </a:r>
            <a:r>
              <a:rPr lang="en-US" altLang="ja-JP" sz="1100" dirty="0">
                <a:latin typeface="Calibri" charset="0"/>
              </a:rPr>
              <a:t>Daedalus and Icarus</a:t>
            </a:r>
            <a:r>
              <a:rPr lang="ja-JP" altLang="en-US" sz="1100" dirty="0">
                <a:latin typeface="Calibri" charset="0"/>
              </a:rPr>
              <a:t>”</a:t>
            </a:r>
            <a:r>
              <a:rPr lang="en-US" altLang="ja-JP" sz="1100" dirty="0">
                <a:latin typeface="Calibri" charset="0"/>
              </a:rPr>
              <a:t> that support the answer to Part A</a:t>
            </a:r>
            <a:r>
              <a:rPr lang="en-US" altLang="ja-JP" sz="1100" dirty="0" smtClean="0">
                <a:latin typeface="Calibri" charset="0"/>
              </a:rPr>
              <a:t>. </a:t>
            </a:r>
            <a:r>
              <a:rPr lang="en-US" altLang="ja-JP" sz="1500" b="1" i="1" dirty="0" smtClean="0">
                <a:latin typeface="Calibri" charset="0"/>
              </a:rPr>
              <a:t>(CER: ARGUMENTATION AND EVALUATION ) </a:t>
            </a:r>
            <a:r>
              <a:rPr lang="en-US" altLang="ja-JP" sz="1200" dirty="0" smtClean="0">
                <a:latin typeface="Calibri" charset="0"/>
              </a:rPr>
              <a:t> </a:t>
            </a:r>
            <a:r>
              <a:rPr lang="ja-JP" altLang="en-US" sz="1200" dirty="0" smtClean="0">
                <a:latin typeface="Calibri" charset="0"/>
              </a:rPr>
              <a:t>“</a:t>
            </a:r>
            <a:r>
              <a:rPr lang="en-US" altLang="ja-JP" sz="1200" dirty="0">
                <a:latin typeface="Calibri" charset="0"/>
              </a:rPr>
              <a:t>and by his playfulness retard the work/his anxious father planned</a:t>
            </a:r>
            <a:r>
              <a:rPr lang="ja-JP" altLang="en-US" sz="1200" dirty="0">
                <a:latin typeface="Calibri" charset="0"/>
              </a:rPr>
              <a:t>”</a:t>
            </a:r>
            <a:r>
              <a:rPr lang="en-US" altLang="ja-JP" sz="1200" dirty="0">
                <a:latin typeface="Calibri" charset="0"/>
              </a:rPr>
              <a:t> (lines 310-311)*</a:t>
            </a:r>
          </a:p>
          <a:p>
            <a:pPr marL="0" indent="0">
              <a:lnSpc>
                <a:spcPct val="110000"/>
              </a:lnSpc>
              <a:buFont typeface="Calibri" charset="0"/>
              <a:buAutoNum type="alphaLcPeriod"/>
            </a:pPr>
            <a:r>
              <a:rPr lang="ja-JP" altLang="en-US" sz="1200" dirty="0">
                <a:latin typeface="Calibri" charset="0"/>
              </a:rPr>
              <a:t>“</a:t>
            </a:r>
            <a:r>
              <a:rPr lang="en-US" altLang="ja-JP" sz="1200" dirty="0">
                <a:latin typeface="Calibri" charset="0"/>
              </a:rPr>
              <a:t>But when at last/the father finished it, he poised himself</a:t>
            </a:r>
            <a:r>
              <a:rPr lang="ja-JP" altLang="en-US" sz="1200" dirty="0">
                <a:latin typeface="Calibri" charset="0"/>
              </a:rPr>
              <a:t>”</a:t>
            </a:r>
            <a:r>
              <a:rPr lang="en-US" altLang="ja-JP" sz="1200" dirty="0">
                <a:latin typeface="Calibri" charset="0"/>
              </a:rPr>
              <a:t> (lines 312-313)</a:t>
            </a:r>
          </a:p>
          <a:p>
            <a:pPr marL="0" indent="0">
              <a:lnSpc>
                <a:spcPct val="110000"/>
              </a:lnSpc>
              <a:buFont typeface="Calibri" charset="0"/>
              <a:buAutoNum type="alphaLcPeriod"/>
            </a:pPr>
            <a:r>
              <a:rPr lang="ja-JP" altLang="en-US" sz="1200" dirty="0">
                <a:latin typeface="Calibri" charset="0"/>
              </a:rPr>
              <a:t>“</a:t>
            </a:r>
            <a:r>
              <a:rPr lang="en-US" altLang="ja-JP" sz="1200" dirty="0">
                <a:latin typeface="Calibri" charset="0"/>
              </a:rPr>
              <a:t>he fitted on his son the plumed wings/ with trembling hands, while down his withered cheeks/the tears were falling</a:t>
            </a:r>
            <a:r>
              <a:rPr lang="ja-JP" altLang="en-US" sz="1200" dirty="0">
                <a:latin typeface="Calibri" charset="0"/>
              </a:rPr>
              <a:t>”</a:t>
            </a:r>
            <a:r>
              <a:rPr lang="en-US" altLang="ja-JP" sz="1200" dirty="0">
                <a:latin typeface="Calibri" charset="0"/>
              </a:rPr>
              <a:t> (lines  327-329)</a:t>
            </a:r>
          </a:p>
          <a:p>
            <a:pPr marL="0" indent="0">
              <a:lnSpc>
                <a:spcPct val="110000"/>
              </a:lnSpc>
              <a:buFont typeface="Calibri" charset="0"/>
              <a:buAutoNum type="alphaLcPeriod"/>
            </a:pPr>
            <a:r>
              <a:rPr lang="ja-JP" altLang="en-US" sz="1200" dirty="0">
                <a:latin typeface="Calibri" charset="0"/>
              </a:rPr>
              <a:t>“</a:t>
            </a:r>
            <a:r>
              <a:rPr lang="en-US" altLang="ja-JP" sz="1200" dirty="0">
                <a:latin typeface="Calibri" charset="0"/>
              </a:rPr>
              <a:t>Proud of his success/the foolish Icarus forsook his guide</a:t>
            </a:r>
            <a:r>
              <a:rPr lang="ja-JP" altLang="en-US" sz="1200" dirty="0">
                <a:latin typeface="Calibri" charset="0"/>
              </a:rPr>
              <a:t>”</a:t>
            </a:r>
            <a:r>
              <a:rPr lang="en-US" altLang="ja-JP" sz="1200" dirty="0">
                <a:latin typeface="Calibri" charset="0"/>
              </a:rPr>
              <a:t> (lines 348-349)*</a:t>
            </a:r>
          </a:p>
          <a:p>
            <a:pPr marL="0" indent="0">
              <a:lnSpc>
                <a:spcPct val="110000"/>
              </a:lnSpc>
              <a:buFont typeface="Calibri" charset="0"/>
              <a:buAutoNum type="alphaLcPeriod"/>
            </a:pPr>
            <a:r>
              <a:rPr lang="ja-JP" altLang="en-US" sz="1200" dirty="0">
                <a:latin typeface="Calibri" charset="0"/>
              </a:rPr>
              <a:t>“</a:t>
            </a:r>
            <a:r>
              <a:rPr lang="en-US" altLang="ja-JP" sz="1200" dirty="0">
                <a:latin typeface="Calibri" charset="0"/>
              </a:rPr>
              <a:t>and, bold in vanity, began to soar/rising above his wings to touch the skies</a:t>
            </a:r>
            <a:r>
              <a:rPr lang="ja-JP" altLang="en-US" sz="1200" dirty="0">
                <a:latin typeface="Calibri" charset="0"/>
              </a:rPr>
              <a:t>”</a:t>
            </a:r>
            <a:r>
              <a:rPr lang="en-US" altLang="ja-JP" sz="1200" dirty="0">
                <a:latin typeface="Calibri" charset="0"/>
              </a:rPr>
              <a:t> (lines 350-351)*</a:t>
            </a:r>
          </a:p>
          <a:p>
            <a:pPr marL="0" indent="0">
              <a:lnSpc>
                <a:spcPct val="110000"/>
              </a:lnSpc>
              <a:buFont typeface="Calibri" charset="0"/>
              <a:buAutoNum type="alphaLcPeriod"/>
            </a:pPr>
            <a:r>
              <a:rPr lang="ja-JP" altLang="en-US" sz="1200" dirty="0">
                <a:latin typeface="Calibri" charset="0"/>
              </a:rPr>
              <a:t>“</a:t>
            </a:r>
            <a:r>
              <a:rPr lang="en-US" altLang="ja-JP" sz="1200" dirty="0">
                <a:latin typeface="Calibri" charset="0"/>
              </a:rPr>
              <a:t>and as the years went by the gifted youth/began to rival his instructor</a:t>
            </a:r>
            <a:r>
              <a:rPr lang="ja-JP" altLang="en-US" sz="1200" dirty="0">
                <a:latin typeface="Calibri" charset="0"/>
              </a:rPr>
              <a:t>’</a:t>
            </a:r>
            <a:r>
              <a:rPr lang="en-US" altLang="ja-JP" sz="1200" dirty="0">
                <a:latin typeface="Calibri" charset="0"/>
              </a:rPr>
              <a:t>s art</a:t>
            </a:r>
            <a:r>
              <a:rPr lang="ja-JP" altLang="en-US" sz="1200" dirty="0">
                <a:latin typeface="Calibri" charset="0"/>
              </a:rPr>
              <a:t>”</a:t>
            </a:r>
            <a:r>
              <a:rPr lang="en-US" altLang="ja-JP" sz="1200" dirty="0">
                <a:latin typeface="Calibri" charset="0"/>
              </a:rPr>
              <a:t> (lines 376-377)</a:t>
            </a:r>
          </a:p>
          <a:p>
            <a:pPr marL="0" indent="0">
              <a:lnSpc>
                <a:spcPct val="110000"/>
              </a:lnSpc>
              <a:buFont typeface="Calibri" charset="0"/>
              <a:buAutoNum type="alphaLcPeriod"/>
            </a:pPr>
            <a:r>
              <a:rPr lang="ja-JP" altLang="en-US" sz="1200" dirty="0">
                <a:latin typeface="Calibri" charset="0"/>
              </a:rPr>
              <a:t>“</a:t>
            </a:r>
            <a:r>
              <a:rPr lang="en-US" altLang="ja-JP" sz="1200" dirty="0">
                <a:latin typeface="Calibri" charset="0"/>
              </a:rPr>
              <a:t>Wherefore Daedalus/enraged and envious, sought to slay the youth</a:t>
            </a:r>
            <a:r>
              <a:rPr lang="ja-JP" altLang="en-US" sz="1200" dirty="0">
                <a:latin typeface="Calibri" charset="0"/>
              </a:rPr>
              <a:t>”</a:t>
            </a:r>
            <a:r>
              <a:rPr lang="en-US" altLang="ja-JP" sz="1200" dirty="0">
                <a:latin typeface="Calibri" charset="0"/>
              </a:rPr>
              <a:t> (lines  384-385)</a:t>
            </a:r>
          </a:p>
          <a:p>
            <a:pPr marL="0" indent="0">
              <a:lnSpc>
                <a:spcPct val="110000"/>
              </a:lnSpc>
              <a:buFont typeface="Calibri" charset="0"/>
              <a:buAutoNum type="alphaLcPeriod"/>
            </a:pPr>
            <a:r>
              <a:rPr lang="ja-JP" altLang="en-US" sz="1200" dirty="0">
                <a:latin typeface="Calibri" charset="0"/>
              </a:rPr>
              <a:t>“</a:t>
            </a:r>
            <a:r>
              <a:rPr lang="en-US" altLang="ja-JP" sz="1200" dirty="0">
                <a:latin typeface="Calibri" charset="0"/>
              </a:rPr>
              <a:t>The Partridge hides/in shaded places by the leafy trees…for it is  mindful of its former fall</a:t>
            </a:r>
            <a:r>
              <a:rPr lang="ja-JP" altLang="en-US" sz="1200" dirty="0">
                <a:latin typeface="Calibri" charset="0"/>
              </a:rPr>
              <a:t>”</a:t>
            </a:r>
            <a:r>
              <a:rPr lang="en-US" altLang="ja-JP" sz="1200" dirty="0">
                <a:latin typeface="Calibri" charset="0"/>
              </a:rPr>
              <a:t> (lines  395-396, 399</a:t>
            </a:r>
            <a:r>
              <a:rPr lang="en-US" altLang="ja-JP" sz="1200" dirty="0" smtClean="0">
                <a:latin typeface="Calibri" charset="0"/>
              </a:rPr>
              <a:t>)</a:t>
            </a:r>
          </a:p>
          <a:p>
            <a:pPr marL="0" indent="0">
              <a:buFont typeface="Calibri" charset="0"/>
              <a:buAutoNum type="alphaLcPeriod"/>
            </a:pPr>
            <a:endParaRPr lang="en-US" sz="500" dirty="0">
              <a:latin typeface="Calibri" charset="0"/>
            </a:endParaRPr>
          </a:p>
          <a:p>
            <a:pPr marL="0" indent="0">
              <a:buFont typeface="Calibri" charset="0"/>
              <a:buAutoNum type="alphaLcPeriod"/>
            </a:pPr>
            <a:endParaRPr lang="en-US" sz="400" dirty="0">
              <a:latin typeface="Calibri" charset="0"/>
            </a:endParaRPr>
          </a:p>
          <a:p>
            <a:pPr marL="0" indent="0">
              <a:buFont typeface="Calibri" charset="0"/>
              <a:buAutoNum type="alphaLcPeriod"/>
            </a:pPr>
            <a:endParaRPr lang="en-US" sz="400" dirty="0">
              <a:latin typeface="Calibri" charset="0"/>
            </a:endParaRPr>
          </a:p>
          <a:p>
            <a:pPr marL="0" indent="0">
              <a:buFont typeface="Arial" charset="0"/>
              <a:buAutoNum type="alphaLcPeriod"/>
            </a:pPr>
            <a:endParaRPr lang="en-US" sz="400" dirty="0">
              <a:latin typeface="Calibri" charset="0"/>
            </a:endParaRPr>
          </a:p>
          <a:p>
            <a:pPr marL="0" indent="0">
              <a:buFont typeface="Arial" charset="0"/>
              <a:buAutoNum type="alphaLcPeriod"/>
            </a:pPr>
            <a:endParaRPr lang="en-US" sz="400" dirty="0">
              <a:latin typeface="Calibri" charset="0"/>
            </a:endParaRPr>
          </a:p>
          <a:p>
            <a:pPr marL="0" indent="0">
              <a:buFont typeface="Arial" charset="0"/>
              <a:buAutoNum type="alphaLcPeriod"/>
            </a:pPr>
            <a:endParaRPr lang="en-US" sz="400" dirty="0">
              <a:latin typeface="Calibri" charset="0"/>
            </a:endParaRPr>
          </a:p>
          <a:p>
            <a:pPr marL="0" indent="0">
              <a:buFont typeface="Arial" charset="0"/>
              <a:buAutoNum type="alphaLcPeriod"/>
            </a:pPr>
            <a:endParaRPr lang="en-US" sz="400" dirty="0">
              <a:latin typeface="Calibri" charset="0"/>
            </a:endParaRPr>
          </a:p>
          <a:p>
            <a:pPr marL="0" indent="0">
              <a:buFont typeface="Arial" charset="0"/>
              <a:buAutoNum type="alphaLcPeriod"/>
            </a:pPr>
            <a:endParaRPr lang="en-US" sz="400" dirty="0">
              <a:latin typeface="Calibri" charset="0"/>
            </a:endParaRPr>
          </a:p>
          <a:p>
            <a:pPr marL="0" indent="0">
              <a:buFont typeface="Arial" charset="0"/>
              <a:buAutoNum type="alphaLcPeriod"/>
            </a:pPr>
            <a:endParaRPr lang="en-US" sz="400" dirty="0">
              <a:latin typeface="Calibri" charset="0"/>
            </a:endParaRPr>
          </a:p>
          <a:p>
            <a:pPr marL="0" indent="0">
              <a:buFont typeface="Arial" charset="0"/>
              <a:buNone/>
            </a:pPr>
            <a:r>
              <a:rPr lang="en-US" sz="400" dirty="0">
                <a:latin typeface="Calibri" charset="0"/>
              </a:rPr>
              <a:t> </a:t>
            </a:r>
          </a:p>
          <a:p>
            <a:pPr marL="0" indent="0">
              <a:buFont typeface="Arial" charset="0"/>
              <a:buNone/>
            </a:pPr>
            <a:endParaRPr lang="en-US" sz="400" dirty="0">
              <a:latin typeface="Calibri" charset="0"/>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Grade 10 Evidence-Based Selected-Response Item</a:t>
            </a:r>
            <a:endParaRPr lang="en-US" dirty="0">
              <a:latin typeface="+mn-lt"/>
              <a:ea typeface="+mj-ea"/>
              <a:cs typeface="Century Gothic"/>
            </a:endParaRPr>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7312622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6099" y="1197872"/>
            <a:ext cx="7913698" cy="5324535"/>
          </a:xfrm>
          <a:prstGeom prst="rect">
            <a:avLst/>
          </a:prstGeom>
        </p:spPr>
        <p:txBody>
          <a:bodyPr wrap="square">
            <a:spAutoFit/>
          </a:bodyPr>
          <a:lstStyle/>
          <a:p>
            <a:pPr marL="457200" lvl="0" indent="-457200">
              <a:buAutoNum type="arabicPeriod"/>
            </a:pPr>
            <a:r>
              <a:rPr lang="en-US" sz="2000" dirty="0" smtClean="0"/>
              <a:t>Informational Text: evidence, analysis, inference, central idea, summary, connections, claims, argument, reasoning</a:t>
            </a:r>
          </a:p>
          <a:p>
            <a:pPr marL="457200" lvl="0" indent="-457200">
              <a:buAutoNum type="arabicPeriod"/>
            </a:pPr>
            <a:endParaRPr lang="en-US" sz="2000" dirty="0"/>
          </a:p>
          <a:p>
            <a:pPr marL="457200" lvl="0" indent="-457200">
              <a:buAutoNum type="arabicPeriod"/>
            </a:pPr>
            <a:r>
              <a:rPr lang="en-US" sz="2000" dirty="0" smtClean="0"/>
              <a:t>Literature Text:  central idea, analyze, develop, summarize, differences (compare and contrast)</a:t>
            </a:r>
          </a:p>
          <a:p>
            <a:pPr marL="457200" lvl="0" indent="-457200">
              <a:buAutoNum type="arabicPeriod"/>
            </a:pPr>
            <a:endParaRPr lang="en-US" sz="2000" dirty="0"/>
          </a:p>
          <a:p>
            <a:pPr marL="457200" lvl="0" indent="-457200">
              <a:buAutoNum type="arabicPeriod"/>
            </a:pPr>
            <a:r>
              <a:rPr lang="en-US" sz="2000" dirty="0" smtClean="0"/>
              <a:t>History: analyze, evidence, central ideas, summary, series of event, (causation) cause, integrate, reasoning, claims, compare and contrast.</a:t>
            </a:r>
          </a:p>
          <a:p>
            <a:pPr marL="457200" lvl="0" indent="-457200">
              <a:buAutoNum type="arabicPeriod"/>
            </a:pPr>
            <a:endParaRPr lang="en-US" sz="2000" dirty="0"/>
          </a:p>
          <a:p>
            <a:pPr marL="457200" lvl="0" indent="-457200">
              <a:buAutoNum type="arabicPeriod"/>
            </a:pPr>
            <a:r>
              <a:rPr lang="en-US" sz="2000" dirty="0" smtClean="0"/>
              <a:t>Science: evidence, analysis, central ideas, conclusions, summaries, concepts, relationships, assess, reasoning, claims, compare and contrast, contradict</a:t>
            </a:r>
          </a:p>
          <a:p>
            <a:pPr marL="457200" lvl="0" indent="-457200">
              <a:buAutoNum type="arabicPeriod"/>
            </a:pPr>
            <a:endParaRPr lang="en-US" sz="2000" dirty="0"/>
          </a:p>
          <a:p>
            <a:pPr marL="457200" lvl="0" indent="-457200">
              <a:buAutoNum type="arabicPeriod"/>
            </a:pPr>
            <a:r>
              <a:rPr lang="en-US" sz="2000" dirty="0" smtClean="0"/>
              <a:t>Mathematics:  nit 2:linear and exponential relationships p.54-55Define, evaluate, compare, relationship, sequence, interpret, translate, concept, example, effects.</a:t>
            </a:r>
          </a:p>
          <a:p>
            <a:pPr marL="457200" lvl="0" indent="-457200">
              <a:buAutoNum type="arabicPeriod" startAt="3"/>
            </a:pPr>
            <a:endParaRPr lang="en-US" sz="2000" dirty="0"/>
          </a:p>
        </p:txBody>
      </p:sp>
      <p:sp>
        <p:nvSpPr>
          <p:cNvPr id="5" name="Title 4"/>
          <p:cNvSpPr>
            <a:spLocks noGrp="1"/>
          </p:cNvSpPr>
          <p:nvPr>
            <p:ph type="ctrTitle"/>
          </p:nvPr>
        </p:nvSpPr>
        <p:spPr>
          <a:xfrm>
            <a:off x="1236020" y="-107356"/>
            <a:ext cx="7382104" cy="1549847"/>
          </a:xfrm>
        </p:spPr>
        <p:txBody>
          <a:bodyPr>
            <a:normAutofit/>
          </a:bodyPr>
          <a:lstStyle/>
          <a:p>
            <a:r>
              <a:rPr lang="en-US" sz="3600" dirty="0" smtClean="0"/>
              <a:t>CCSS Higher </a:t>
            </a:r>
            <a:r>
              <a:rPr lang="en-US" sz="3600" dirty="0" smtClean="0"/>
              <a:t>Order Thinking and Reasoning: CROSS-CURRICULAR</a:t>
            </a:r>
            <a:endParaRPr lang="en-US" sz="5300"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54009521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76800"/>
          </a:xfrm>
        </p:spPr>
        <p:txBody>
          <a:bodyPr>
            <a:normAutofit fontScale="85000" lnSpcReduction="20000"/>
          </a:bodyPr>
          <a:lstStyle/>
          <a:p>
            <a:pPr>
              <a:lnSpc>
                <a:spcPct val="110000"/>
              </a:lnSpc>
              <a:buFont typeface="Arial" pitchFamily="34" charset="0"/>
              <a:buChar char="•"/>
              <a:defRPr/>
            </a:pPr>
            <a:r>
              <a:rPr lang="en-US" sz="2000" dirty="0" smtClean="0">
                <a:ea typeface="+mn-ea"/>
                <a:cs typeface="Century Gothic"/>
              </a:rPr>
              <a:t>Specific CCSS alignment to:</a:t>
            </a:r>
          </a:p>
          <a:p>
            <a:pPr lvl="1">
              <a:buFont typeface="Arial" pitchFamily="34" charset="0"/>
              <a:buChar char="–"/>
              <a:defRPr/>
            </a:pPr>
            <a:r>
              <a:rPr lang="en-US" sz="2000" b="1" dirty="0" smtClean="0">
                <a:ea typeface="+mn-ea"/>
                <a:cs typeface="Century Gothic"/>
              </a:rPr>
              <a:t>RL.10.1 </a:t>
            </a:r>
            <a:r>
              <a:rPr lang="en-US" sz="2000" b="1" dirty="0">
                <a:ea typeface="+mn-ea"/>
                <a:cs typeface="Century Gothic"/>
              </a:rPr>
              <a:t>(evidence</a:t>
            </a:r>
            <a:r>
              <a:rPr lang="en-US" sz="2000" b="1" dirty="0" smtClean="0">
                <a:ea typeface="+mn-ea"/>
                <a:cs typeface="Century Gothic"/>
              </a:rPr>
              <a:t>).</a:t>
            </a:r>
            <a:endParaRPr lang="en-US" sz="2000" b="1" dirty="0">
              <a:ea typeface="+mn-ea"/>
              <a:cs typeface="Century Gothic"/>
            </a:endParaRPr>
          </a:p>
          <a:p>
            <a:pPr lvl="1">
              <a:buFont typeface="Arial" pitchFamily="34" charset="0"/>
              <a:buChar char="–"/>
              <a:defRPr/>
            </a:pPr>
            <a:r>
              <a:rPr lang="en-US" sz="2000" b="1" dirty="0" smtClean="0">
                <a:ea typeface="+mn-ea"/>
                <a:cs typeface="Century Gothic"/>
              </a:rPr>
              <a:t>RL.10.2 (theme</a:t>
            </a:r>
            <a:r>
              <a:rPr lang="en-US" sz="2000" dirty="0" smtClean="0">
                <a:ea typeface="+mn-ea"/>
                <a:cs typeface="Century Gothic"/>
              </a:rPr>
              <a:t>). </a:t>
            </a:r>
            <a:endParaRPr lang="en-US" sz="2000" dirty="0">
              <a:ea typeface="+mn-ea"/>
              <a:cs typeface="Century Gothic"/>
            </a:endParaRPr>
          </a:p>
          <a:p>
            <a:pPr lvl="1">
              <a:buFont typeface="Arial" pitchFamily="34" charset="0"/>
              <a:buChar char="–"/>
              <a:defRPr/>
            </a:pPr>
            <a:r>
              <a:rPr lang="en-US" sz="2000" dirty="0" smtClean="0">
                <a:ea typeface="+mn-ea"/>
                <a:cs typeface="Century Gothic"/>
              </a:rPr>
              <a:t>RL.10.10 </a:t>
            </a:r>
            <a:r>
              <a:rPr lang="en-US" sz="2000" dirty="0">
                <a:ea typeface="+mn-ea"/>
                <a:cs typeface="Century Gothic"/>
              </a:rPr>
              <a:t>(complex text</a:t>
            </a:r>
            <a:r>
              <a:rPr lang="en-US" sz="2000" dirty="0" smtClean="0">
                <a:ea typeface="+mn-ea"/>
                <a:cs typeface="Century Gothic"/>
              </a:rPr>
              <a:t>).</a:t>
            </a:r>
            <a:endParaRPr lang="en-US" sz="2000" dirty="0">
              <a:ea typeface="+mn-ea"/>
              <a:cs typeface="Century Gothic"/>
            </a:endParaRPr>
          </a:p>
          <a:p>
            <a:pPr>
              <a:lnSpc>
                <a:spcPct val="130000"/>
              </a:lnSpc>
              <a:buFont typeface="Arial" pitchFamily="34" charset="0"/>
              <a:buChar char="•"/>
              <a:defRPr/>
            </a:pPr>
            <a:r>
              <a:rPr lang="en-US" sz="2000" dirty="0">
                <a:cs typeface="Century Gothic" charset="0"/>
              </a:rPr>
              <a:t>This item helps students gather information and details for use on </a:t>
            </a:r>
            <a:r>
              <a:rPr lang="en-US" sz="2000" dirty="0" smtClean="0">
                <a:cs typeface="Century Gothic" charset="0"/>
              </a:rPr>
              <a:t>the Prose </a:t>
            </a:r>
            <a:r>
              <a:rPr lang="en-US" sz="2000" dirty="0">
                <a:cs typeface="Century Gothic" charset="0"/>
              </a:rPr>
              <a:t>Constructed </a:t>
            </a:r>
            <a:r>
              <a:rPr lang="en-US" sz="2000" dirty="0" smtClean="0">
                <a:cs typeface="Century Gothic" charset="0"/>
              </a:rPr>
              <a:t>Response; it </a:t>
            </a:r>
            <a:r>
              <a:rPr lang="en-US" sz="2000" dirty="0">
                <a:ea typeface="+mn-ea"/>
                <a:cs typeface="Century Gothic"/>
              </a:rPr>
              <a:t>r</a:t>
            </a:r>
            <a:r>
              <a:rPr lang="en-US" sz="2000" dirty="0" smtClean="0">
                <a:ea typeface="+mn-ea"/>
                <a:cs typeface="Century Gothic"/>
              </a:rPr>
              <a:t>equires </a:t>
            </a:r>
            <a:r>
              <a:rPr lang="en-US" sz="2000" i="1" dirty="0">
                <a:ea typeface="+mn-ea"/>
                <a:cs typeface="Century Gothic"/>
              </a:rPr>
              <a:t>close analytical </a:t>
            </a:r>
            <a:r>
              <a:rPr lang="en-US" sz="2000" i="1" dirty="0" smtClean="0">
                <a:ea typeface="+mn-ea"/>
                <a:cs typeface="Century Gothic"/>
              </a:rPr>
              <a:t>reading </a:t>
            </a:r>
            <a:r>
              <a:rPr lang="en-US" sz="2000" dirty="0" smtClean="0">
                <a:ea typeface="+mn-ea"/>
                <a:cs typeface="Century Gothic"/>
              </a:rPr>
              <a:t>to answer both parts correctly </a:t>
            </a:r>
            <a:r>
              <a:rPr lang="en-US" sz="2000" i="1" dirty="0" smtClean="0">
                <a:ea typeface="+mn-ea"/>
                <a:cs typeface="Century Gothic"/>
              </a:rPr>
              <a:t> </a:t>
            </a:r>
            <a:r>
              <a:rPr lang="en-US" sz="2000" dirty="0" smtClean="0">
                <a:ea typeface="+mn-ea"/>
                <a:cs typeface="Century Gothic"/>
              </a:rPr>
              <a:t>(e.g., </a:t>
            </a:r>
            <a:r>
              <a:rPr lang="en-US" sz="2000" dirty="0">
                <a:ea typeface="+mn-ea"/>
                <a:cs typeface="Century Gothic"/>
              </a:rPr>
              <a:t>Part A of this item is challenging because it requires synthesis of several parts of the </a:t>
            </a:r>
            <a:r>
              <a:rPr lang="en-US" sz="2000" dirty="0" smtClean="0">
                <a:ea typeface="+mn-ea"/>
                <a:cs typeface="Century Gothic"/>
              </a:rPr>
              <a:t>myth </a:t>
            </a:r>
            <a:r>
              <a:rPr lang="en-US" altLang="ja-JP" sz="1400" dirty="0">
                <a:latin typeface="Calibri" charset="0"/>
              </a:rPr>
              <a:t>? </a:t>
            </a:r>
            <a:r>
              <a:rPr lang="en-US" altLang="ja-JP" sz="2000" b="1" i="1" dirty="0">
                <a:latin typeface="Calibri" charset="0"/>
              </a:rPr>
              <a:t>(CER</a:t>
            </a:r>
            <a:r>
              <a:rPr lang="en-US" altLang="ja-JP" sz="2000" b="1" i="1" dirty="0" smtClean="0">
                <a:latin typeface="Calibri" charset="0"/>
              </a:rPr>
              <a:t>: CONCEPT MASTERY of MYTH or ANALOGICAL ANCHORING)</a:t>
            </a:r>
            <a:endParaRPr lang="en-US" altLang="ja-JP" sz="2000" b="1" i="1" dirty="0">
              <a:latin typeface="Calibri" charset="0"/>
            </a:endParaRPr>
          </a:p>
          <a:p>
            <a:pPr>
              <a:lnSpc>
                <a:spcPct val="130000"/>
              </a:lnSpc>
              <a:buFont typeface="Arial" pitchFamily="34" charset="0"/>
              <a:buChar char="•"/>
              <a:defRPr/>
            </a:pPr>
            <a:r>
              <a:rPr lang="en-US" sz="2000" dirty="0" smtClean="0">
                <a:ea typeface="+mn-ea"/>
                <a:cs typeface="Century Gothic"/>
              </a:rPr>
              <a:t> </a:t>
            </a:r>
            <a:r>
              <a:rPr lang="en-US" sz="2000" dirty="0">
                <a:ea typeface="+mn-ea"/>
                <a:cs typeface="Century Gothic"/>
              </a:rPr>
              <a:t>to determine the </a:t>
            </a:r>
            <a:r>
              <a:rPr lang="en-US" sz="2000" dirty="0" smtClean="0">
                <a:ea typeface="+mn-ea"/>
                <a:cs typeface="Century Gothic"/>
              </a:rPr>
              <a:t>answer).</a:t>
            </a:r>
          </a:p>
          <a:p>
            <a:pPr>
              <a:lnSpc>
                <a:spcPct val="130000"/>
              </a:lnSpc>
              <a:buFont typeface="Arial" pitchFamily="34" charset="0"/>
              <a:buChar char="•"/>
              <a:defRPr/>
            </a:pPr>
            <a:r>
              <a:rPr lang="en-US" sz="2000" dirty="0" smtClean="0">
                <a:ea typeface="+mn-ea"/>
                <a:cs typeface="Century Gothic"/>
              </a:rPr>
              <a:t>Requires students in Part B to </a:t>
            </a:r>
            <a:r>
              <a:rPr lang="en-US" sz="2000" i="1" dirty="0" smtClean="0">
                <a:ea typeface="+mn-ea"/>
                <a:cs typeface="Century Gothic"/>
              </a:rPr>
              <a:t>provide </a:t>
            </a:r>
            <a:r>
              <a:rPr lang="en-US" sz="2000" i="1" dirty="0">
                <a:ea typeface="+mn-ea"/>
                <a:cs typeface="Century Gothic"/>
              </a:rPr>
              <a:t>evidence </a:t>
            </a:r>
            <a:r>
              <a:rPr lang="en-US" sz="2000" dirty="0">
                <a:ea typeface="+mn-ea"/>
                <a:cs typeface="Century Gothic"/>
              </a:rPr>
              <a:t>for the accuracy of their answer in Part </a:t>
            </a:r>
            <a:r>
              <a:rPr lang="en-US" sz="2000" dirty="0" smtClean="0">
                <a:ea typeface="+mn-ea"/>
                <a:cs typeface="Century Gothic"/>
              </a:rPr>
              <a:t>A.</a:t>
            </a:r>
          </a:p>
          <a:p>
            <a:pPr>
              <a:lnSpc>
                <a:spcPct val="130000"/>
              </a:lnSpc>
              <a:buFont typeface="Arial" pitchFamily="34" charset="0"/>
              <a:buChar char="•"/>
              <a:defRPr/>
            </a:pPr>
            <a:r>
              <a:rPr lang="en-US" sz="2000" dirty="0">
                <a:ea typeface="+mn-ea"/>
                <a:cs typeface="Century Gothic"/>
              </a:rPr>
              <a:t>PARCC assessment gives students the opportunity to gain partial </a:t>
            </a:r>
            <a:r>
              <a:rPr lang="en-US" sz="2000" dirty="0" smtClean="0">
                <a:ea typeface="+mn-ea"/>
                <a:cs typeface="Century Gothic"/>
              </a:rPr>
              <a:t>credit if </a:t>
            </a:r>
            <a:r>
              <a:rPr lang="en-US" sz="2000" dirty="0">
                <a:ea typeface="+mn-ea"/>
                <a:cs typeface="Century Gothic"/>
              </a:rPr>
              <a:t>their answers reflect genuine comprehension on their part </a:t>
            </a:r>
            <a:r>
              <a:rPr lang="en-US" sz="2000" dirty="0" smtClean="0">
                <a:ea typeface="+mn-ea"/>
                <a:cs typeface="Century Gothic"/>
              </a:rPr>
              <a:t>(e.g., they identify the theme correctly </a:t>
            </a:r>
            <a:r>
              <a:rPr lang="en-US" altLang="ja-JP" sz="1400" dirty="0">
                <a:latin typeface="Calibri" charset="0"/>
              </a:rPr>
              <a:t>? </a:t>
            </a:r>
            <a:r>
              <a:rPr lang="en-US" altLang="ja-JP" sz="2000" b="1" i="1" dirty="0">
                <a:latin typeface="Calibri" charset="0"/>
              </a:rPr>
              <a:t>(CER: MAIN IDEA from the QUESTION EXPLORATION GUIDE)</a:t>
            </a:r>
          </a:p>
          <a:p>
            <a:pPr>
              <a:lnSpc>
                <a:spcPct val="130000"/>
              </a:lnSpc>
              <a:buFont typeface="Arial" pitchFamily="34" charset="0"/>
              <a:buChar char="•"/>
              <a:defRPr/>
            </a:pPr>
            <a:r>
              <a:rPr lang="en-US" sz="2000" dirty="0" smtClean="0">
                <a:ea typeface="+mn-ea"/>
                <a:cs typeface="Century Gothic"/>
              </a:rPr>
              <a:t>and are able to identify at least 2 details ).</a:t>
            </a:r>
            <a:endParaRPr lang="en-US" dirty="0">
              <a:ea typeface="+mn-ea"/>
              <a:cs typeface="Century Gothic"/>
            </a:endParaRPr>
          </a:p>
          <a:p>
            <a:pPr>
              <a:buFont typeface="Arial" pitchFamily="34" charset="0"/>
              <a:buChar char="•"/>
              <a:defRPr/>
            </a:pPr>
            <a:endParaRPr lang="en-US" dirty="0">
              <a:ea typeface="+mn-ea"/>
              <a:cs typeface="Century Gothic"/>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Aligns to the Standards and </a:t>
            </a:r>
            <a:br>
              <a:rPr lang="en-US" dirty="0" smtClean="0">
                <a:latin typeface="+mn-lt"/>
                <a:ea typeface="+mj-ea"/>
                <a:cs typeface="Century Gothic"/>
              </a:rPr>
            </a:br>
            <a:r>
              <a:rPr lang="en-US" dirty="0" smtClean="0">
                <a:latin typeface="+mn-lt"/>
                <a:ea typeface="+mj-ea"/>
                <a:cs typeface="Century Gothic"/>
              </a:rPr>
              <a:t>Reflects Good Practice</a:t>
            </a:r>
            <a:endParaRPr lang="en-US" dirty="0">
              <a:latin typeface="+mn-lt"/>
              <a:ea typeface="+mj-ea"/>
              <a:cs typeface="Century Gothic"/>
            </a:endParaRPr>
          </a:p>
        </p:txBody>
      </p:sp>
      <p:sp>
        <p:nvSpPr>
          <p:cNvPr id="4" name="Footer Placeholder 3"/>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10805087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marL="68263" indent="0">
              <a:lnSpc>
                <a:spcPct val="80000"/>
              </a:lnSpc>
              <a:buFont typeface="Arial" charset="0"/>
              <a:buNone/>
            </a:pPr>
            <a:r>
              <a:rPr lang="en-US" sz="1700" b="1" dirty="0">
                <a:latin typeface="Calibri" charset="0"/>
              </a:rPr>
              <a:t>Part A</a:t>
            </a:r>
          </a:p>
          <a:p>
            <a:pPr marL="68263" indent="0">
              <a:lnSpc>
                <a:spcPct val="80000"/>
              </a:lnSpc>
              <a:buFont typeface="Arial" charset="0"/>
              <a:buNone/>
            </a:pPr>
            <a:r>
              <a:rPr lang="en-US" sz="1800" dirty="0">
                <a:latin typeface="Calibri" charset="0"/>
              </a:rPr>
              <a:t>What does the word vanity mean in these lines from the text </a:t>
            </a:r>
            <a:r>
              <a:rPr lang="ja-JP" altLang="en-US" sz="1800" dirty="0">
                <a:latin typeface="Calibri" charset="0"/>
              </a:rPr>
              <a:t>“</a:t>
            </a:r>
            <a:r>
              <a:rPr lang="en-US" altLang="ja-JP" sz="1800" dirty="0">
                <a:latin typeface="Calibri" charset="0"/>
              </a:rPr>
              <a:t>Daedalus and Icarus</a:t>
            </a:r>
            <a:r>
              <a:rPr lang="ja-JP" altLang="en-US" sz="1800" dirty="0">
                <a:latin typeface="Calibri" charset="0"/>
              </a:rPr>
              <a:t>”</a:t>
            </a:r>
            <a:r>
              <a:rPr lang="en-US" altLang="ja-JP" sz="1800" dirty="0">
                <a:latin typeface="Calibri" charset="0"/>
              </a:rPr>
              <a:t>?</a:t>
            </a:r>
          </a:p>
          <a:p>
            <a:pPr marL="365125" lvl="1" indent="0">
              <a:lnSpc>
                <a:spcPct val="80000"/>
              </a:lnSpc>
              <a:buNone/>
            </a:pPr>
            <a:r>
              <a:rPr lang="ja-JP" altLang="en-US" sz="1800" dirty="0">
                <a:latin typeface="Calibri" charset="0"/>
              </a:rPr>
              <a:t>“</a:t>
            </a:r>
            <a:r>
              <a:rPr lang="en-US" altLang="ja-JP" sz="1800" dirty="0">
                <a:latin typeface="Calibri" charset="0"/>
              </a:rPr>
              <a:t>Proud of his success, the foolish Icarus forsook his guide, and, bold in vanity, began to soar</a:t>
            </a:r>
            <a:r>
              <a:rPr lang="ja-JP" altLang="en-US" sz="1800" dirty="0">
                <a:latin typeface="Calibri" charset="0"/>
              </a:rPr>
              <a:t>”</a:t>
            </a:r>
            <a:r>
              <a:rPr lang="en-US" altLang="ja-JP" sz="1800" dirty="0">
                <a:latin typeface="Calibri" charset="0"/>
              </a:rPr>
              <a:t> (lines 345-349</a:t>
            </a:r>
            <a:r>
              <a:rPr lang="en-US" altLang="ja-JP" sz="1800" dirty="0" smtClean="0">
                <a:latin typeface="Calibri" charset="0"/>
              </a:rPr>
              <a:t>) </a:t>
            </a:r>
            <a:r>
              <a:rPr lang="en-US" altLang="ja-JP" sz="1200" dirty="0">
                <a:latin typeface="Calibri" charset="0"/>
              </a:rPr>
              <a:t>? </a:t>
            </a:r>
            <a:r>
              <a:rPr lang="en-US" altLang="ja-JP" sz="1800" b="1" i="1" dirty="0">
                <a:latin typeface="Calibri" charset="0"/>
              </a:rPr>
              <a:t>(</a:t>
            </a:r>
            <a:r>
              <a:rPr lang="en-US" altLang="ja-JP" sz="1800" b="1" i="1" dirty="0" smtClean="0">
                <a:latin typeface="Calibri" charset="0"/>
              </a:rPr>
              <a:t>CER: CAUSE AND EFFECT)</a:t>
            </a:r>
            <a:endParaRPr lang="en-US" altLang="ja-JP" sz="1800" b="1" i="1" dirty="0">
              <a:latin typeface="Calibri" charset="0"/>
            </a:endParaRPr>
          </a:p>
          <a:p>
            <a:pPr marL="365125" lvl="1" indent="0">
              <a:lnSpc>
                <a:spcPct val="80000"/>
              </a:lnSpc>
              <a:buFont typeface="Arial" charset="0"/>
              <a:buNone/>
            </a:pPr>
            <a:endParaRPr lang="en-US" altLang="ja-JP" sz="1800" dirty="0">
              <a:latin typeface="Calibri" charset="0"/>
            </a:endParaRPr>
          </a:p>
          <a:p>
            <a:pPr marL="365125" lvl="1" indent="0">
              <a:lnSpc>
                <a:spcPct val="80000"/>
              </a:lnSpc>
              <a:buFont typeface="Calibri" charset="0"/>
              <a:buAutoNum type="alphaLcPeriod"/>
            </a:pPr>
            <a:r>
              <a:rPr lang="en-US" sz="1800" dirty="0">
                <a:latin typeface="Calibri" charset="0"/>
              </a:rPr>
              <a:t>arrogance*</a:t>
            </a:r>
          </a:p>
          <a:p>
            <a:pPr marL="365125" lvl="1" indent="0">
              <a:lnSpc>
                <a:spcPct val="80000"/>
              </a:lnSpc>
              <a:buFont typeface="Calibri" charset="0"/>
              <a:buAutoNum type="alphaLcPeriod"/>
            </a:pPr>
            <a:r>
              <a:rPr lang="en-US" sz="1800" dirty="0">
                <a:latin typeface="Calibri" charset="0"/>
              </a:rPr>
              <a:t>fear</a:t>
            </a:r>
          </a:p>
          <a:p>
            <a:pPr marL="365125" lvl="1" indent="0">
              <a:lnSpc>
                <a:spcPct val="80000"/>
              </a:lnSpc>
              <a:buFont typeface="Calibri" charset="0"/>
              <a:buAutoNum type="alphaLcPeriod"/>
            </a:pPr>
            <a:r>
              <a:rPr lang="en-US" sz="1800" dirty="0">
                <a:latin typeface="Calibri" charset="0"/>
              </a:rPr>
              <a:t>heroism</a:t>
            </a:r>
          </a:p>
          <a:p>
            <a:pPr marL="365125" lvl="1" indent="0">
              <a:lnSpc>
                <a:spcPct val="80000"/>
              </a:lnSpc>
              <a:buFont typeface="Calibri" charset="0"/>
              <a:buAutoNum type="alphaLcPeriod"/>
            </a:pPr>
            <a:r>
              <a:rPr lang="en-US" sz="1800" dirty="0">
                <a:latin typeface="Calibri" charset="0"/>
              </a:rPr>
              <a:t>enthusiasm</a:t>
            </a:r>
          </a:p>
          <a:p>
            <a:pPr marL="68263" indent="0">
              <a:lnSpc>
                <a:spcPct val="80000"/>
              </a:lnSpc>
              <a:buFont typeface="Arial" charset="0"/>
              <a:buNone/>
            </a:pPr>
            <a:endParaRPr lang="en-US" sz="1800" dirty="0">
              <a:latin typeface="Calibri" charset="0"/>
            </a:endParaRPr>
          </a:p>
          <a:p>
            <a:pPr marL="68263" indent="0">
              <a:lnSpc>
                <a:spcPct val="80000"/>
              </a:lnSpc>
              <a:buFont typeface="Arial" charset="0"/>
              <a:buNone/>
            </a:pPr>
            <a:r>
              <a:rPr lang="en-US" sz="1800" b="1" dirty="0">
                <a:latin typeface="Calibri" charset="0"/>
              </a:rPr>
              <a:t>Part B</a:t>
            </a:r>
          </a:p>
          <a:p>
            <a:pPr marL="68263" indent="0">
              <a:lnSpc>
                <a:spcPct val="80000"/>
              </a:lnSpc>
              <a:buFont typeface="Arial" charset="0"/>
              <a:buNone/>
            </a:pPr>
            <a:r>
              <a:rPr lang="en-US" sz="1800" dirty="0">
                <a:latin typeface="Calibri" charset="0"/>
              </a:rPr>
              <a:t>Which word from the lines from the text in Part A best helps the reader understand the meaning of vanity?</a:t>
            </a:r>
          </a:p>
          <a:p>
            <a:pPr marL="365125" lvl="1" indent="0">
              <a:lnSpc>
                <a:spcPct val="80000"/>
              </a:lnSpc>
              <a:buFont typeface="Calibri" charset="0"/>
              <a:buAutoNum type="alphaLcPeriod"/>
            </a:pPr>
            <a:r>
              <a:rPr lang="en-US" sz="1800" dirty="0">
                <a:latin typeface="Calibri" charset="0"/>
              </a:rPr>
              <a:t>proud*</a:t>
            </a:r>
          </a:p>
          <a:p>
            <a:pPr marL="365125" lvl="1" indent="0">
              <a:lnSpc>
                <a:spcPct val="80000"/>
              </a:lnSpc>
              <a:buFont typeface="Calibri" charset="0"/>
              <a:buAutoNum type="alphaLcPeriod"/>
            </a:pPr>
            <a:r>
              <a:rPr lang="en-US" sz="1800" dirty="0">
                <a:latin typeface="Calibri" charset="0"/>
              </a:rPr>
              <a:t>success</a:t>
            </a:r>
          </a:p>
          <a:p>
            <a:pPr marL="365125" lvl="1" indent="0">
              <a:lnSpc>
                <a:spcPct val="80000"/>
              </a:lnSpc>
              <a:buFont typeface="Calibri" charset="0"/>
              <a:buAutoNum type="alphaLcPeriod"/>
            </a:pPr>
            <a:r>
              <a:rPr lang="en-US" sz="1800" dirty="0">
                <a:latin typeface="Calibri" charset="0"/>
              </a:rPr>
              <a:t>foolish</a:t>
            </a:r>
          </a:p>
          <a:p>
            <a:pPr marL="365125" lvl="1" indent="0">
              <a:lnSpc>
                <a:spcPct val="80000"/>
              </a:lnSpc>
              <a:buFont typeface="Calibri" charset="0"/>
              <a:buAutoNum type="alphaLcPeriod"/>
            </a:pPr>
            <a:r>
              <a:rPr lang="en-US" sz="1800" dirty="0" smtClean="0">
                <a:latin typeface="Calibri" charset="0"/>
              </a:rPr>
              <a:t>Soar</a:t>
            </a:r>
          </a:p>
          <a:p>
            <a:pPr marL="365125" lvl="1" indent="0">
              <a:lnSpc>
                <a:spcPct val="80000"/>
              </a:lnSpc>
              <a:buFont typeface="Calibri" charset="0"/>
              <a:buAutoNum type="alphaLcPeriod"/>
            </a:pPr>
            <a:endParaRPr lang="en-US" sz="1800" dirty="0">
              <a:latin typeface="Calibri" charset="0"/>
            </a:endParaRPr>
          </a:p>
          <a:p>
            <a:pPr marL="365125" lvl="1" indent="0">
              <a:lnSpc>
                <a:spcPct val="80000"/>
              </a:lnSpc>
              <a:buNone/>
            </a:pPr>
            <a:endParaRPr lang="en-US" sz="1800" dirty="0">
              <a:latin typeface="Calibri" charset="0"/>
            </a:endParaRPr>
          </a:p>
          <a:p>
            <a:pPr marL="365125" lvl="1" indent="0">
              <a:lnSpc>
                <a:spcPct val="80000"/>
              </a:lnSpc>
              <a:buFont typeface="Arial" charset="0"/>
              <a:buNone/>
            </a:pPr>
            <a:endParaRPr lang="en-US" sz="1700" dirty="0">
              <a:latin typeface="Calibri" charset="0"/>
            </a:endParaRPr>
          </a:p>
          <a:p>
            <a:pPr marL="68263" indent="0">
              <a:lnSpc>
                <a:spcPct val="80000"/>
              </a:lnSpc>
              <a:buFont typeface="Arial" charset="0"/>
              <a:buNone/>
            </a:pPr>
            <a:endParaRPr lang="en-US" sz="2200" dirty="0">
              <a:latin typeface="Calibri" charset="0"/>
            </a:endParaRPr>
          </a:p>
        </p:txBody>
      </p:sp>
      <p:sp>
        <p:nvSpPr>
          <p:cNvPr id="2" name="Title 1"/>
          <p:cNvSpPr>
            <a:spLocks noGrp="1"/>
          </p:cNvSpPr>
          <p:nvPr>
            <p:ph type="title"/>
          </p:nvPr>
        </p:nvSpPr>
        <p:spPr/>
        <p:txBody>
          <a:bodyPr>
            <a:noAutofit/>
          </a:bodyPr>
          <a:lstStyle/>
          <a:p>
            <a:pPr>
              <a:defRPr/>
            </a:pPr>
            <a:r>
              <a:rPr lang="en-US" sz="2400" dirty="0">
                <a:latin typeface="+mn-lt"/>
                <a:ea typeface="+mj-ea"/>
                <a:cs typeface="Century Gothic"/>
              </a:rPr>
              <a:t>Grade 10 </a:t>
            </a:r>
            <a:r>
              <a:rPr lang="en-US" sz="2400" dirty="0" smtClean="0">
                <a:latin typeface="+mn-lt"/>
                <a:ea typeface="+mj-ea"/>
                <a:cs typeface="Century Gothic"/>
              </a:rPr>
              <a:t>Evidence-Based Selected-Response </a:t>
            </a:r>
            <a:r>
              <a:rPr lang="en-US" sz="2400" dirty="0">
                <a:latin typeface="+mn-lt"/>
                <a:ea typeface="+mj-ea"/>
                <a:cs typeface="Century Gothic"/>
              </a:rPr>
              <a:t>Item</a:t>
            </a:r>
            <a:endParaRPr lang="en-US" sz="2400" dirty="0">
              <a:latin typeface="+mn-lt"/>
              <a:ea typeface="+mj-ea"/>
            </a:endParaRPr>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85467793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bwMode="auto">
          <a:xfrm>
            <a:off x="457200" y="1752600"/>
            <a:ext cx="8229600" cy="464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sz="2000" dirty="0">
                <a:latin typeface="Calibri" charset="0"/>
              </a:rPr>
              <a:t>Specific CCSS alignment to:</a:t>
            </a:r>
          </a:p>
          <a:p>
            <a:pPr lvl="1"/>
            <a:r>
              <a:rPr lang="en-US" sz="1700" dirty="0">
                <a:latin typeface="Calibri" charset="0"/>
              </a:rPr>
              <a:t>RL.10.1 </a:t>
            </a:r>
            <a:r>
              <a:rPr lang="en-US" sz="1700" b="1" dirty="0">
                <a:latin typeface="Calibri" charset="0"/>
              </a:rPr>
              <a:t>(use of evidence); RI.10.9  (comparison of authors</a:t>
            </a:r>
            <a:r>
              <a:rPr lang="ja-JP" altLang="en-US" sz="1700" b="1" dirty="0">
                <a:latin typeface="Calibri" charset="0"/>
              </a:rPr>
              <a:t>’</a:t>
            </a:r>
            <a:r>
              <a:rPr lang="en-US" altLang="ja-JP" sz="1700" b="1" dirty="0">
                <a:latin typeface="Calibri" charset="0"/>
              </a:rPr>
              <a:t> presentation</a:t>
            </a:r>
            <a:r>
              <a:rPr lang="en-US" altLang="ja-JP" sz="1700" dirty="0">
                <a:latin typeface="Calibri" charset="0"/>
              </a:rPr>
              <a:t>); RL.10.10 (complex texts). </a:t>
            </a:r>
          </a:p>
          <a:p>
            <a:pPr lvl="1"/>
            <a:r>
              <a:rPr lang="en-US" sz="1700" dirty="0">
                <a:latin typeface="Calibri" charset="0"/>
              </a:rPr>
              <a:t>W.10.2 (writing to </a:t>
            </a:r>
            <a:r>
              <a:rPr lang="en-US" sz="1700" b="1" dirty="0">
                <a:latin typeface="Calibri" charset="0"/>
              </a:rPr>
              <a:t>inform and explain</a:t>
            </a:r>
            <a:r>
              <a:rPr lang="en-US" sz="1700" dirty="0">
                <a:latin typeface="Calibri" charset="0"/>
              </a:rPr>
              <a:t>); W.</a:t>
            </a:r>
            <a:r>
              <a:rPr lang="en-US" sz="1700" b="1" dirty="0">
                <a:latin typeface="Calibri" charset="0"/>
              </a:rPr>
              <a:t>10.4 (writing coherently</a:t>
            </a:r>
            <a:r>
              <a:rPr lang="en-US" sz="1700" dirty="0">
                <a:latin typeface="Calibri" charset="0"/>
              </a:rPr>
              <a:t>); W.10.9 (</a:t>
            </a:r>
            <a:r>
              <a:rPr lang="en-US" sz="1700" b="1" dirty="0">
                <a:latin typeface="Calibri" charset="0"/>
              </a:rPr>
              <a:t>drawing evidence from texts</a:t>
            </a:r>
            <a:r>
              <a:rPr lang="en-US" sz="1700" dirty="0">
                <a:latin typeface="Calibri" charset="0"/>
              </a:rPr>
              <a:t>).</a:t>
            </a:r>
          </a:p>
          <a:p>
            <a:pPr lvl="1"/>
            <a:r>
              <a:rPr lang="en-US" sz="1700" dirty="0">
                <a:latin typeface="Calibri" charset="0"/>
              </a:rPr>
              <a:t>L10.1-3 (grammar and conventions).</a:t>
            </a:r>
          </a:p>
          <a:p>
            <a:pPr>
              <a:lnSpc>
                <a:spcPct val="90000"/>
              </a:lnSpc>
            </a:pPr>
            <a:r>
              <a:rPr lang="en-US" sz="2000" dirty="0">
                <a:latin typeface="Calibri" charset="0"/>
              </a:rPr>
              <a:t>Measures the ability to explain how </a:t>
            </a:r>
            <a:r>
              <a:rPr lang="en-US" sz="2000" i="1" dirty="0">
                <a:latin typeface="Calibri" charset="0"/>
              </a:rPr>
              <a:t>one text transforms ideas from another text</a:t>
            </a:r>
            <a:r>
              <a:rPr lang="en-US" sz="2000" dirty="0">
                <a:latin typeface="Calibri" charset="0"/>
              </a:rPr>
              <a:t> by focusing on a specific </a:t>
            </a:r>
            <a:r>
              <a:rPr lang="en-US" sz="2000" b="1" dirty="0">
                <a:latin typeface="Calibri" charset="0"/>
              </a:rPr>
              <a:t>concept</a:t>
            </a:r>
            <a:r>
              <a:rPr lang="en-US" sz="2000" dirty="0">
                <a:latin typeface="Calibri" charset="0"/>
              </a:rPr>
              <a:t> presented in the texts (the transformation of ideas with regard to the experience of flying). </a:t>
            </a:r>
          </a:p>
          <a:p>
            <a:pPr>
              <a:lnSpc>
                <a:spcPct val="90000"/>
              </a:lnSpc>
            </a:pPr>
            <a:r>
              <a:rPr lang="en-US" sz="2000" dirty="0">
                <a:latin typeface="Calibri" charset="0"/>
              </a:rPr>
              <a:t>Asks students to </a:t>
            </a:r>
            <a:r>
              <a:rPr lang="en-US" sz="2000" i="1" dirty="0">
                <a:latin typeface="Calibri" charset="0"/>
              </a:rPr>
              <a:t>write to sources </a:t>
            </a:r>
            <a:r>
              <a:rPr lang="en-US" sz="2000" dirty="0">
                <a:latin typeface="Calibri" charset="0"/>
              </a:rPr>
              <a:t>rather than write to a de-contextualized prompt.</a:t>
            </a:r>
          </a:p>
          <a:p>
            <a:pPr>
              <a:lnSpc>
                <a:spcPct val="90000"/>
              </a:lnSpc>
            </a:pPr>
            <a:r>
              <a:rPr lang="en-US" sz="2000" dirty="0">
                <a:latin typeface="Calibri" charset="0"/>
              </a:rPr>
              <a:t>Focuses on students</a:t>
            </a:r>
            <a:r>
              <a:rPr lang="ja-JP" altLang="en-US" sz="2000" dirty="0">
                <a:latin typeface="Calibri" charset="0"/>
              </a:rPr>
              <a:t>’</a:t>
            </a:r>
            <a:r>
              <a:rPr lang="en-US" altLang="ja-JP" sz="2000" dirty="0">
                <a:latin typeface="Calibri" charset="0"/>
              </a:rPr>
              <a:t> </a:t>
            </a:r>
            <a:r>
              <a:rPr lang="en-US" altLang="ja-JP" sz="2000" b="1" dirty="0">
                <a:latin typeface="Calibri" charset="0"/>
              </a:rPr>
              <a:t>rigorously citing evidence for their answer</a:t>
            </a:r>
            <a:r>
              <a:rPr lang="en-US" altLang="ja-JP" sz="2000" b="1" dirty="0" smtClean="0">
                <a:latin typeface="Calibri" charset="0"/>
              </a:rPr>
              <a:t>. (argumentation)</a:t>
            </a:r>
            <a:endParaRPr lang="en-US" altLang="ja-JP" sz="2000" b="1" dirty="0">
              <a:latin typeface="Calibri" charset="0"/>
            </a:endParaRPr>
          </a:p>
          <a:p>
            <a:pPr>
              <a:lnSpc>
                <a:spcPct val="90000"/>
              </a:lnSpc>
            </a:pPr>
            <a:r>
              <a:rPr lang="en-US" sz="2000" dirty="0">
                <a:latin typeface="Calibri" charset="0"/>
              </a:rPr>
              <a:t>Requires students to demonstrate they can apply the </a:t>
            </a:r>
            <a:r>
              <a:rPr lang="en-US" sz="2000" i="1" dirty="0">
                <a:latin typeface="Calibri" charset="0"/>
              </a:rPr>
              <a:t>knowledge of language and conventions </a:t>
            </a:r>
            <a:r>
              <a:rPr lang="en-US" sz="2000" dirty="0">
                <a:latin typeface="Calibri" charset="0"/>
              </a:rPr>
              <a:t>when writing.</a:t>
            </a:r>
          </a:p>
          <a:p>
            <a:pPr>
              <a:lnSpc>
                <a:spcPct val="90000"/>
              </a:lnSpc>
            </a:pPr>
            <a:endParaRPr lang="en-US" dirty="0">
              <a:latin typeface="Calibri" charset="0"/>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Aligns to the Standards and </a:t>
            </a:r>
            <a:br>
              <a:rPr lang="en-US" dirty="0" smtClean="0">
                <a:latin typeface="+mn-lt"/>
                <a:ea typeface="+mj-ea"/>
                <a:cs typeface="Century Gothic"/>
              </a:rPr>
            </a:br>
            <a:r>
              <a:rPr lang="en-US" dirty="0" smtClean="0">
                <a:latin typeface="+mn-lt"/>
                <a:ea typeface="+mj-ea"/>
                <a:cs typeface="Century Gothic"/>
              </a:rPr>
              <a:t>Reflects Good Practice</a:t>
            </a:r>
            <a:endParaRPr lang="en-US" dirty="0">
              <a:latin typeface="+mn-lt"/>
              <a:ea typeface="+mj-ea"/>
              <a:cs typeface="Century Gothic"/>
            </a:endParaRPr>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18625468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bwMode="auto">
          <a:xfrm>
            <a:off x="457200" y="1148862"/>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Arial" charset="0"/>
              <a:buNone/>
            </a:pPr>
            <a:endParaRPr lang="en-US" sz="2000" dirty="0">
              <a:latin typeface="Calibri" charset="0"/>
            </a:endParaRPr>
          </a:p>
          <a:p>
            <a:pPr marL="0" indent="0">
              <a:buNone/>
            </a:pPr>
            <a:r>
              <a:rPr lang="en-US" sz="2000" dirty="0">
                <a:latin typeface="Calibri" charset="0"/>
              </a:rPr>
              <a:t>Use what you have learned from reading </a:t>
            </a:r>
            <a:r>
              <a:rPr lang="ja-JP" altLang="en-US" sz="2000" dirty="0">
                <a:latin typeface="Calibri" charset="0"/>
              </a:rPr>
              <a:t>“</a:t>
            </a:r>
            <a:r>
              <a:rPr lang="en-US" altLang="ja-JP" sz="2000" dirty="0">
                <a:latin typeface="Calibri" charset="0"/>
              </a:rPr>
              <a:t>Daedalus and Icarus</a:t>
            </a:r>
            <a:r>
              <a:rPr lang="ja-JP" altLang="en-US" sz="2000" dirty="0">
                <a:latin typeface="Calibri" charset="0"/>
              </a:rPr>
              <a:t>”</a:t>
            </a:r>
            <a:r>
              <a:rPr lang="en-US" altLang="ja-JP" sz="2000" dirty="0">
                <a:latin typeface="Calibri" charset="0"/>
              </a:rPr>
              <a:t> by Ovid and </a:t>
            </a:r>
            <a:r>
              <a:rPr lang="ja-JP" altLang="en-US" sz="2000" dirty="0">
                <a:latin typeface="Calibri" charset="0"/>
              </a:rPr>
              <a:t>“</a:t>
            </a:r>
            <a:r>
              <a:rPr lang="en-US" altLang="ja-JP" sz="2000" dirty="0">
                <a:latin typeface="Calibri" charset="0"/>
              </a:rPr>
              <a:t>To a Friend Whose Work Has Come to Triumph</a:t>
            </a:r>
            <a:r>
              <a:rPr lang="ja-JP" altLang="en-US" sz="2000" dirty="0">
                <a:latin typeface="Calibri" charset="0"/>
              </a:rPr>
              <a:t>”</a:t>
            </a:r>
            <a:r>
              <a:rPr lang="en-US" altLang="ja-JP" sz="2000" dirty="0">
                <a:latin typeface="Calibri" charset="0"/>
              </a:rPr>
              <a:t> by Anne Sexton to write an essay </a:t>
            </a:r>
            <a:r>
              <a:rPr lang="en-US" altLang="ja-JP" sz="1400" dirty="0">
                <a:latin typeface="Calibri" charset="0"/>
              </a:rPr>
              <a:t>? </a:t>
            </a:r>
            <a:r>
              <a:rPr lang="en-US" altLang="ja-JP" sz="2000" b="1" i="1" dirty="0">
                <a:latin typeface="Calibri" charset="0"/>
              </a:rPr>
              <a:t>(CER: </a:t>
            </a:r>
            <a:r>
              <a:rPr lang="en-US" altLang="ja-JP" sz="2000" b="1" i="1" dirty="0" smtClean="0">
                <a:latin typeface="Calibri" charset="0"/>
              </a:rPr>
              <a:t>QUESTION </a:t>
            </a:r>
            <a:r>
              <a:rPr lang="en-US" altLang="ja-JP" sz="2000" b="1" i="1" dirty="0">
                <a:latin typeface="Calibri" charset="0"/>
              </a:rPr>
              <a:t>EXPLORATION </a:t>
            </a:r>
            <a:r>
              <a:rPr lang="en-US" altLang="ja-JP" sz="2000" b="1" i="1" dirty="0" smtClean="0">
                <a:latin typeface="Calibri" charset="0"/>
              </a:rPr>
              <a:t>GUIDE writing structure)</a:t>
            </a:r>
            <a:endParaRPr lang="en-US" altLang="ja-JP" sz="2000" b="1" i="1" dirty="0">
              <a:latin typeface="Calibri" charset="0"/>
            </a:endParaRPr>
          </a:p>
          <a:p>
            <a:pPr marL="0" indent="0">
              <a:buFont typeface="Arial" charset="0"/>
              <a:buNone/>
            </a:pPr>
            <a:r>
              <a:rPr lang="en-US" altLang="ja-JP" sz="2000" dirty="0" smtClean="0">
                <a:latin typeface="Calibri" charset="0"/>
              </a:rPr>
              <a:t>that </a:t>
            </a:r>
            <a:r>
              <a:rPr lang="en-US" altLang="ja-JP" sz="2000" dirty="0">
                <a:latin typeface="Calibri" charset="0"/>
              </a:rPr>
              <a:t>provides an analysis of how Sexton transforms Daedalus and Icarus.</a:t>
            </a:r>
          </a:p>
          <a:p>
            <a:pPr marL="0" indent="0">
              <a:buFont typeface="Arial" charset="0"/>
              <a:buNone/>
            </a:pPr>
            <a:endParaRPr lang="en-US" sz="800" dirty="0">
              <a:latin typeface="Calibri" charset="0"/>
            </a:endParaRPr>
          </a:p>
          <a:p>
            <a:pPr marL="0" indent="0">
              <a:buNone/>
            </a:pPr>
            <a:r>
              <a:rPr lang="en-US" sz="2000" dirty="0">
                <a:latin typeface="Calibri" charset="0"/>
              </a:rPr>
              <a:t>As a starting point, you may want to consider what is emphasized, absent, or different in the two </a:t>
            </a:r>
            <a:r>
              <a:rPr lang="en-US" sz="2000" dirty="0" smtClean="0">
                <a:latin typeface="Calibri" charset="0"/>
              </a:rPr>
              <a:t>texts </a:t>
            </a:r>
            <a:r>
              <a:rPr lang="en-US" altLang="ja-JP" sz="1400" dirty="0">
                <a:latin typeface="Calibri" charset="0"/>
              </a:rPr>
              <a:t>? </a:t>
            </a:r>
            <a:r>
              <a:rPr lang="en-US" altLang="ja-JP" sz="2000" b="1" i="1" dirty="0">
                <a:latin typeface="Calibri" charset="0"/>
              </a:rPr>
              <a:t>(CER</a:t>
            </a:r>
            <a:r>
              <a:rPr lang="en-US" altLang="ja-JP" sz="2000" b="1" i="1" dirty="0" smtClean="0">
                <a:latin typeface="Calibri" charset="0"/>
              </a:rPr>
              <a:t>: COMPARISON)</a:t>
            </a:r>
            <a:r>
              <a:rPr lang="en-US" sz="2000" dirty="0" smtClean="0">
                <a:latin typeface="Calibri" charset="0"/>
              </a:rPr>
              <a:t>, </a:t>
            </a:r>
            <a:r>
              <a:rPr lang="en-US" sz="2000" dirty="0">
                <a:latin typeface="Calibri" charset="0"/>
              </a:rPr>
              <a:t>but feel free to develop your own focus for analysis. </a:t>
            </a:r>
          </a:p>
          <a:p>
            <a:pPr marL="0" indent="0">
              <a:buFont typeface="Arial" charset="0"/>
              <a:buNone/>
            </a:pPr>
            <a:endParaRPr lang="en-US" sz="2000" dirty="0">
              <a:latin typeface="Calibri" charset="0"/>
            </a:endParaRPr>
          </a:p>
          <a:p>
            <a:pPr marL="0" indent="0">
              <a:buFont typeface="Arial" charset="0"/>
              <a:buNone/>
            </a:pPr>
            <a:r>
              <a:rPr lang="en-US" sz="2000" dirty="0">
                <a:latin typeface="Calibri" charset="0"/>
              </a:rPr>
              <a:t>Develop your essay by providing textual evidence from both texts.  Be sure to follow the conventions of standard English.</a:t>
            </a:r>
          </a:p>
          <a:p>
            <a:pPr marL="0" indent="0">
              <a:buFont typeface="Arial" charset="0"/>
              <a:buNone/>
            </a:pPr>
            <a:endParaRPr lang="en-US" sz="2000" dirty="0">
              <a:latin typeface="Calibri" charset="0"/>
            </a:endParaRPr>
          </a:p>
        </p:txBody>
      </p:sp>
      <p:sp>
        <p:nvSpPr>
          <p:cNvPr id="2" name="Title 1"/>
          <p:cNvSpPr>
            <a:spLocks noGrp="1"/>
          </p:cNvSpPr>
          <p:nvPr>
            <p:ph type="title"/>
          </p:nvPr>
        </p:nvSpPr>
        <p:spPr/>
        <p:txBody>
          <a:bodyPr>
            <a:noAutofit/>
          </a:bodyPr>
          <a:lstStyle/>
          <a:p>
            <a:pPr>
              <a:defRPr/>
            </a:pPr>
            <a:r>
              <a:rPr lang="en-US" sz="2800" dirty="0">
                <a:latin typeface="+mn-lt"/>
                <a:ea typeface="+mj-ea"/>
                <a:cs typeface="Century Gothic"/>
              </a:rPr>
              <a:t>Grade 10 </a:t>
            </a:r>
            <a:r>
              <a:rPr lang="en-US" sz="2800" dirty="0" smtClean="0">
                <a:latin typeface="+mn-lt"/>
                <a:ea typeface="+mj-ea"/>
                <a:cs typeface="Century Gothic"/>
              </a:rPr>
              <a:t>Prose Constructed-Response Item</a:t>
            </a:r>
            <a:endParaRPr lang="en-US" sz="2800" dirty="0">
              <a:latin typeface="+mn-lt"/>
              <a:ea typeface="+mj-ea"/>
              <a:cs typeface="Century Gothic"/>
            </a:endParaRPr>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83698391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r>
              <a:rPr lang="en-US" sz="2000" dirty="0">
                <a:latin typeface="Calibri" charset="0"/>
              </a:rPr>
              <a:t>Specific CCSS alignment to:</a:t>
            </a:r>
          </a:p>
          <a:p>
            <a:pPr lvl="1">
              <a:lnSpc>
                <a:spcPct val="110000"/>
              </a:lnSpc>
            </a:pPr>
            <a:r>
              <a:rPr lang="en-US" sz="2000" dirty="0">
                <a:latin typeface="Calibri" charset="0"/>
              </a:rPr>
              <a:t>RL.10.1 (use of evidence).</a:t>
            </a:r>
          </a:p>
          <a:p>
            <a:pPr lvl="1">
              <a:lnSpc>
                <a:spcPct val="110000"/>
              </a:lnSpc>
            </a:pPr>
            <a:r>
              <a:rPr lang="en-US" sz="2000" dirty="0">
                <a:latin typeface="Calibri" charset="0"/>
              </a:rPr>
              <a:t>RL.10.4 (meaning of words and phrases).</a:t>
            </a:r>
          </a:p>
          <a:p>
            <a:pPr lvl="1">
              <a:lnSpc>
                <a:spcPct val="110000"/>
              </a:lnSpc>
            </a:pPr>
            <a:r>
              <a:rPr lang="en-US" sz="2000" dirty="0">
                <a:latin typeface="Calibri" charset="0"/>
              </a:rPr>
              <a:t>RL.10.10 (complex texts).</a:t>
            </a:r>
          </a:p>
          <a:p>
            <a:pPr>
              <a:lnSpc>
                <a:spcPct val="90000"/>
              </a:lnSpc>
            </a:pPr>
            <a:r>
              <a:rPr lang="en-US" sz="2000" dirty="0">
                <a:latin typeface="Calibri" charset="0"/>
              </a:rPr>
              <a:t>Reflects a key advance, namely focusing on the words that matter most, not obscure vocabulary, but the </a:t>
            </a:r>
            <a:r>
              <a:rPr lang="en-US" sz="2000" i="1" dirty="0">
                <a:latin typeface="Calibri" charset="0"/>
              </a:rPr>
              <a:t>academic language</a:t>
            </a:r>
            <a:r>
              <a:rPr lang="en-US" sz="2000" dirty="0">
                <a:latin typeface="Calibri" charset="0"/>
              </a:rPr>
              <a:t> that pervades complex texts. </a:t>
            </a:r>
          </a:p>
          <a:p>
            <a:pPr>
              <a:lnSpc>
                <a:spcPct val="90000"/>
              </a:lnSpc>
            </a:pPr>
            <a:r>
              <a:rPr lang="en-US" sz="2000" dirty="0">
                <a:latin typeface="Calibri" charset="0"/>
              </a:rPr>
              <a:t>Rewards </a:t>
            </a:r>
            <a:r>
              <a:rPr lang="en-US" sz="2000" i="1" dirty="0">
                <a:latin typeface="Calibri" charset="0"/>
              </a:rPr>
              <a:t>careful, close reading </a:t>
            </a:r>
            <a:r>
              <a:rPr lang="en-US" sz="2000" dirty="0">
                <a:latin typeface="Calibri" charset="0"/>
              </a:rPr>
              <a:t>rather than requiring students to race through the passage to determine the meaning (by using the context of the text) of an academic word that is important to one of the main characters and to the </a:t>
            </a:r>
            <a:r>
              <a:rPr lang="en-US" sz="2000" b="1" dirty="0">
                <a:latin typeface="Calibri" charset="0"/>
              </a:rPr>
              <a:t>central themes</a:t>
            </a:r>
            <a:r>
              <a:rPr lang="en-US" sz="2000" dirty="0">
                <a:latin typeface="Calibri" charset="0"/>
              </a:rPr>
              <a:t>. Again, this item helps students gather details for use on the Prose Constructed Response. </a:t>
            </a:r>
          </a:p>
          <a:p>
            <a:pPr>
              <a:lnSpc>
                <a:spcPct val="90000"/>
              </a:lnSpc>
            </a:pPr>
            <a:r>
              <a:rPr lang="en-US" sz="2000" dirty="0">
                <a:latin typeface="Calibri" charset="0"/>
              </a:rPr>
              <a:t>Credit for Part B (</a:t>
            </a:r>
            <a:r>
              <a:rPr lang="en-US" sz="2000" b="1" dirty="0">
                <a:latin typeface="Calibri" charset="0"/>
              </a:rPr>
              <a:t>evidence</a:t>
            </a:r>
            <a:r>
              <a:rPr lang="en-US" sz="2000" dirty="0">
                <a:latin typeface="Calibri" charset="0"/>
              </a:rPr>
              <a:t>) is given only if Part A is correct, signaling the importance of </a:t>
            </a:r>
            <a:r>
              <a:rPr lang="en-US" sz="2000" b="1" dirty="0">
                <a:latin typeface="Calibri" charset="0"/>
              </a:rPr>
              <a:t>the connection between the claim and the </a:t>
            </a:r>
            <a:r>
              <a:rPr lang="en-US" sz="2000" b="1" dirty="0" smtClean="0">
                <a:latin typeface="Calibri" charset="0"/>
              </a:rPr>
              <a:t>evidence </a:t>
            </a:r>
            <a:r>
              <a:rPr lang="en-US" altLang="ja-JP" sz="1400" dirty="0">
                <a:latin typeface="Calibri" charset="0"/>
              </a:rPr>
              <a:t>? </a:t>
            </a:r>
            <a:r>
              <a:rPr lang="en-US" altLang="ja-JP" sz="2000" b="1" i="1" dirty="0">
                <a:latin typeface="Calibri" charset="0"/>
              </a:rPr>
              <a:t>(</a:t>
            </a:r>
            <a:r>
              <a:rPr lang="en-US" altLang="ja-JP" sz="2000" b="1" i="1" dirty="0" smtClean="0">
                <a:latin typeface="Calibri" charset="0"/>
              </a:rPr>
              <a:t>CER: ARGUMENATION AND EVALUATION ROUTINE using </a:t>
            </a:r>
            <a:r>
              <a:rPr lang="en-US" altLang="ja-JP" sz="2000" b="1" i="1" dirty="0" err="1" smtClean="0">
                <a:latin typeface="Calibri" charset="0"/>
              </a:rPr>
              <a:t>Toulmin’s</a:t>
            </a:r>
            <a:r>
              <a:rPr lang="en-US" altLang="ja-JP" sz="2000" b="1" i="1" dirty="0" smtClean="0">
                <a:latin typeface="Calibri" charset="0"/>
              </a:rPr>
              <a:t> warrant))</a:t>
            </a:r>
            <a:endParaRPr lang="en-US" altLang="ja-JP" sz="2000" b="1" i="1" dirty="0">
              <a:latin typeface="Calibri" charset="0"/>
            </a:endParaRPr>
          </a:p>
          <a:p>
            <a:pPr>
              <a:lnSpc>
                <a:spcPct val="90000"/>
              </a:lnSpc>
            </a:pPr>
            <a:r>
              <a:rPr lang="en-US" sz="2000" dirty="0" smtClean="0">
                <a:latin typeface="Calibri" charset="0"/>
              </a:rPr>
              <a:t>.</a:t>
            </a:r>
            <a:endParaRPr lang="en-US" sz="2000" dirty="0">
              <a:latin typeface="Calibri" charset="0"/>
            </a:endParaRPr>
          </a:p>
          <a:p>
            <a:pPr>
              <a:lnSpc>
                <a:spcPct val="90000"/>
              </a:lnSpc>
              <a:buFont typeface="Arial" charset="0"/>
              <a:buNone/>
            </a:pPr>
            <a:endParaRPr lang="en-US" sz="2000" dirty="0">
              <a:latin typeface="Calibri" charset="0"/>
            </a:endParaRPr>
          </a:p>
          <a:p>
            <a:pPr>
              <a:lnSpc>
                <a:spcPct val="90000"/>
              </a:lnSpc>
              <a:buFont typeface="Arial" charset="0"/>
              <a:buNone/>
            </a:pPr>
            <a:endParaRPr lang="en-US" dirty="0">
              <a:latin typeface="Calibri" charset="0"/>
            </a:endParaRPr>
          </a:p>
        </p:txBody>
      </p:sp>
      <p:sp>
        <p:nvSpPr>
          <p:cNvPr id="2" name="Title 1"/>
          <p:cNvSpPr>
            <a:spLocks noGrp="1"/>
          </p:cNvSpPr>
          <p:nvPr>
            <p:ph type="title"/>
          </p:nvPr>
        </p:nvSpPr>
        <p:spPr/>
        <p:txBody>
          <a:bodyPr>
            <a:noAutofit/>
          </a:bodyPr>
          <a:lstStyle/>
          <a:p>
            <a:pPr>
              <a:defRPr/>
            </a:pPr>
            <a:r>
              <a:rPr lang="en-US" sz="2800" dirty="0" smtClean="0">
                <a:latin typeface="+mn-lt"/>
                <a:ea typeface="+mj-ea"/>
                <a:cs typeface="Century Gothic"/>
              </a:rPr>
              <a:t>Aligns to the Standards and  Reflects Good Practice</a:t>
            </a:r>
            <a:endParaRPr lang="en-US" sz="2800" dirty="0">
              <a:latin typeface="+mn-lt"/>
              <a:ea typeface="+mj-ea"/>
              <a:cs typeface="Century Gothic"/>
            </a:endParaRPr>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621559970"/>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236020" y="587539"/>
            <a:ext cx="7382104" cy="1179382"/>
          </a:xfrm>
        </p:spPr>
        <p:txBody>
          <a:bodyPr>
            <a:normAutofit fontScale="90000"/>
          </a:bodyPr>
          <a:lstStyle/>
          <a:p>
            <a:r>
              <a:rPr lang="en-US" sz="2800" dirty="0" smtClean="0"/>
              <a:t> WHAT DO THE COMPLEX HIGHER ORDER THINKING AND REASONING DEMANDS MEAN FOR CONTENT ENHANCEMENTS?</a:t>
            </a:r>
            <a:endParaRPr lang="en-US" sz="2800" dirty="0"/>
          </a:p>
        </p:txBody>
      </p:sp>
      <p:sp>
        <p:nvSpPr>
          <p:cNvPr id="2" name="Rectangle 1"/>
          <p:cNvSpPr/>
          <p:nvPr/>
        </p:nvSpPr>
        <p:spPr>
          <a:xfrm>
            <a:off x="1236020" y="1972638"/>
            <a:ext cx="7382104" cy="4247317"/>
          </a:xfrm>
          <a:prstGeom prst="rect">
            <a:avLst/>
          </a:prstGeom>
        </p:spPr>
        <p:txBody>
          <a:bodyPr wrap="square">
            <a:spAutoFit/>
          </a:bodyPr>
          <a:lstStyle/>
          <a:p>
            <a:endParaRPr lang="en-US" dirty="0"/>
          </a:p>
          <a:p>
            <a:r>
              <a:rPr lang="en-US" dirty="0" smtClean="0"/>
              <a:t>“ONE AND DONE” IS NOT INTEGRATED CONTENT ENHANCEMENT – NOT EVEN “TWO AND THROUGH.”</a:t>
            </a:r>
            <a:endParaRPr lang="en-US" dirty="0"/>
          </a:p>
          <a:p>
            <a:endParaRPr lang="en-US" dirty="0" smtClean="0"/>
          </a:p>
          <a:p>
            <a:r>
              <a:rPr lang="en-US" dirty="0" smtClean="0"/>
              <a:t>ONE CONTENT ENHANCEMENT ROUTINE SUGGESTS SUBSEQUENT THINKING AND TEACHING NEEDS.</a:t>
            </a:r>
          </a:p>
          <a:p>
            <a:endParaRPr lang="en-US" dirty="0"/>
          </a:p>
          <a:p>
            <a:r>
              <a:rPr lang="en-US" dirty="0" smtClean="0"/>
              <a:t>FOCUS IS ON THE TYPE OF THINKING REQUIRED, WHICH LEADS TO THE SELECTION OF THE CER SPECIFICALLY DEVELOPED FOR THAT THINKING.</a:t>
            </a:r>
          </a:p>
          <a:p>
            <a:endParaRPr lang="en-US" dirty="0"/>
          </a:p>
          <a:p>
            <a:r>
              <a:rPr lang="en-US" dirty="0" smtClean="0"/>
              <a:t>LESSONS LEARNED FROM ONE CONTENT ENHANCEMENT ROUTINE INFORMS WHICH OTHER CONTENT ENHANCEMENT ROUTINE ARE NEEDED</a:t>
            </a:r>
            <a:endParaRPr lang="en-US" dirty="0"/>
          </a:p>
          <a:p>
            <a:endParaRPr lang="en-US" dirty="0" smtClean="0"/>
          </a:p>
          <a:p>
            <a:endParaRPr lang="en-US" dirty="0" smtClean="0"/>
          </a:p>
          <a:p>
            <a:endParaRPr lang="en-US" dirty="0"/>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20724404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1400" y="1883625"/>
            <a:ext cx="7913698" cy="4401205"/>
          </a:xfrm>
          <a:prstGeom prst="rect">
            <a:avLst/>
          </a:prstGeom>
        </p:spPr>
        <p:txBody>
          <a:bodyPr wrap="square">
            <a:spAutoFit/>
          </a:bodyPr>
          <a:lstStyle/>
          <a:p>
            <a:pPr marL="457200" lvl="0" indent="-457200">
              <a:buAutoNum type="arabicPeriod"/>
            </a:pPr>
            <a:r>
              <a:rPr lang="en-US" sz="2000" dirty="0" smtClean="0"/>
              <a:t>Anchor Standards for Writing (pp.18-19). Arguments, claims, analysis, valid reasoning, sufficient evidence, complex ideas, organization, event sequence.</a:t>
            </a:r>
          </a:p>
          <a:p>
            <a:pPr marL="457200" lvl="0" indent="-457200">
              <a:buAutoNum type="arabicPeriod"/>
            </a:pPr>
            <a:endParaRPr lang="en-US" sz="2000" dirty="0" smtClean="0"/>
          </a:p>
          <a:p>
            <a:pPr marL="457200" lvl="0" indent="-457200">
              <a:buAutoNum type="arabicPeriod"/>
            </a:pPr>
            <a:r>
              <a:rPr lang="en-US" sz="2000" dirty="0" smtClean="0"/>
              <a:t>Anchor Standards for Reading (p. 35). Logical inference, evidence, central ideas or themes, summarize analyze development of individuals, events and ideas, point of view, integrate, evaluate, argument, claims, validity of reasoning, relevance and sufficiency of evidence, compare</a:t>
            </a:r>
          </a:p>
          <a:p>
            <a:pPr marL="457200" lvl="0" indent="-457200">
              <a:buAutoNum type="arabicPeriod"/>
            </a:pPr>
            <a:endParaRPr lang="en-US" sz="2000" dirty="0"/>
          </a:p>
          <a:p>
            <a:pPr marL="457200" lvl="0" indent="-457200">
              <a:buAutoNum type="arabicPeriod"/>
            </a:pPr>
            <a:r>
              <a:rPr lang="en-US" sz="2000" dirty="0" smtClean="0"/>
              <a:t>Anchor Standards for Speaking and Listening (p. 22). Evidence, reasoning, organize, development evalu</a:t>
            </a:r>
            <a:r>
              <a:rPr lang="en-US" sz="2000" dirty="0"/>
              <a:t>a</a:t>
            </a:r>
            <a:r>
              <a:rPr lang="en-US" sz="2000" dirty="0" smtClean="0"/>
              <a:t>te,   </a:t>
            </a:r>
          </a:p>
          <a:p>
            <a:pPr marL="457200" lvl="0" indent="-457200">
              <a:buAutoNum type="arabicPeriod"/>
            </a:pPr>
            <a:endParaRPr lang="en-US" sz="2000" dirty="0"/>
          </a:p>
          <a:p>
            <a:pPr marL="457200" lvl="0" indent="-457200">
              <a:buAutoNum type="arabicPeriod"/>
            </a:pPr>
            <a:endParaRPr lang="en-US" sz="2000" dirty="0"/>
          </a:p>
        </p:txBody>
      </p:sp>
      <p:sp>
        <p:nvSpPr>
          <p:cNvPr id="5" name="Title 4"/>
          <p:cNvSpPr>
            <a:spLocks noGrp="1"/>
          </p:cNvSpPr>
          <p:nvPr>
            <p:ph type="ctrTitle"/>
          </p:nvPr>
        </p:nvSpPr>
        <p:spPr>
          <a:xfrm>
            <a:off x="1236020" y="-107356"/>
            <a:ext cx="7382104" cy="1808756"/>
          </a:xfrm>
        </p:spPr>
        <p:txBody>
          <a:bodyPr>
            <a:normAutofit/>
          </a:bodyPr>
          <a:lstStyle/>
          <a:p>
            <a:r>
              <a:rPr lang="en-US" sz="3600" dirty="0"/>
              <a:t> </a:t>
            </a:r>
            <a:r>
              <a:rPr lang="en-US" sz="3600" dirty="0" smtClean="0"/>
              <a:t>Higher order thinking and reasoning  across CCSS Anchor Standards</a:t>
            </a:r>
            <a:endParaRPr lang="en-US" sz="5300"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7804445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1297" y="2096169"/>
            <a:ext cx="8166828" cy="4585871"/>
          </a:xfrm>
          <a:prstGeom prst="rect">
            <a:avLst/>
          </a:prstGeom>
        </p:spPr>
        <p:txBody>
          <a:bodyPr wrap="square">
            <a:spAutoFit/>
          </a:bodyPr>
          <a:lstStyle/>
          <a:p>
            <a:pPr lvl="0" algn="ctr"/>
            <a:r>
              <a:rPr lang="en-US" sz="2400" dirty="0" smtClean="0"/>
              <a:t>PLANNING  </a:t>
            </a:r>
          </a:p>
          <a:p>
            <a:pPr lvl="0" algn="ctr"/>
            <a:r>
              <a:rPr lang="en-US" sz="2400" dirty="0" smtClean="0"/>
              <a:t>Course, Unit, and Lesson Organizer Questions and Question Exploration identify the most critical questions </a:t>
            </a:r>
          </a:p>
          <a:p>
            <a:pPr lvl="0" algn="ctr"/>
            <a:endParaRPr lang="en-US" sz="2400" dirty="0"/>
          </a:p>
          <a:p>
            <a:pPr lvl="0" algn="ctr"/>
            <a:r>
              <a:rPr lang="en-US" sz="2400" dirty="0" smtClean="0"/>
              <a:t>TEACHING  to ANSWER CRITICAL QUESTIONS </a:t>
            </a:r>
            <a:endParaRPr lang="en-US" sz="2400" dirty="0" smtClean="0"/>
          </a:p>
          <a:p>
            <a:pPr lvl="0" algn="ctr"/>
            <a:r>
              <a:rPr lang="en-US" sz="2400" dirty="0" smtClean="0"/>
              <a:t>with </a:t>
            </a:r>
            <a:r>
              <a:rPr lang="en-US" sz="2400" dirty="0" smtClean="0"/>
              <a:t>the </a:t>
            </a:r>
            <a:r>
              <a:rPr lang="en-US" sz="2400" dirty="0" smtClean="0"/>
              <a:t>Question </a:t>
            </a:r>
            <a:r>
              <a:rPr lang="en-US" sz="2400" dirty="0" smtClean="0"/>
              <a:t>Exploration Guide pointing to</a:t>
            </a:r>
          </a:p>
          <a:p>
            <a:pPr lvl="0" algn="ctr"/>
            <a:r>
              <a:rPr lang="en-US" sz="2400" dirty="0" smtClean="0"/>
              <a:t> </a:t>
            </a:r>
          </a:p>
          <a:p>
            <a:pPr lvl="0" algn="ctr"/>
            <a:r>
              <a:rPr lang="en-US" sz="2400" dirty="0" smtClean="0"/>
              <a:t>EXTENSIONS OF DEEPER UNDERSTANDING NEEDS </a:t>
            </a:r>
          </a:p>
          <a:p>
            <a:pPr lvl="0" algn="ctr"/>
            <a:r>
              <a:rPr lang="en-US" sz="2400" dirty="0" smtClean="0"/>
              <a:t>to </a:t>
            </a:r>
            <a:r>
              <a:rPr lang="en-US" sz="2400" dirty="0" smtClean="0"/>
              <a:t>identify and teach Higher Order Thinking &amp; Reasoning:</a:t>
            </a:r>
            <a:endParaRPr lang="en-US" sz="2400" dirty="0"/>
          </a:p>
          <a:p>
            <a:pPr lvl="0" algn="ctr"/>
            <a:r>
              <a:rPr lang="en-US" sz="2400" dirty="0" smtClean="0"/>
              <a:t>Conceptual understanding, compare and contrast, cause and effect, argumentation</a:t>
            </a:r>
          </a:p>
          <a:p>
            <a:pPr lvl="0"/>
            <a:endParaRPr lang="en-US" sz="2800" dirty="0" smtClean="0"/>
          </a:p>
        </p:txBody>
      </p:sp>
      <p:sp>
        <p:nvSpPr>
          <p:cNvPr id="5" name="Title 4"/>
          <p:cNvSpPr>
            <a:spLocks noGrp="1"/>
          </p:cNvSpPr>
          <p:nvPr>
            <p:ph type="ctrTitle"/>
          </p:nvPr>
        </p:nvSpPr>
        <p:spPr>
          <a:xfrm>
            <a:off x="451297" y="587539"/>
            <a:ext cx="8166827" cy="1179382"/>
          </a:xfrm>
        </p:spPr>
        <p:txBody>
          <a:bodyPr>
            <a:noAutofit/>
          </a:bodyPr>
          <a:lstStyle/>
          <a:p>
            <a:r>
              <a:rPr lang="en-US" sz="3200" dirty="0" smtClean="0"/>
              <a:t>THE QUESTION EXPLORATION GUIDE AS THE “UTILITY PLAYER” (ref. P. Graner) of </a:t>
            </a:r>
            <a:r>
              <a:rPr lang="en-US" sz="3200" dirty="0" smtClean="0"/>
              <a:t/>
            </a:r>
            <a:br>
              <a:rPr lang="en-US" sz="3200" dirty="0" smtClean="0"/>
            </a:br>
            <a:r>
              <a:rPr lang="en-US" sz="3200" dirty="0" smtClean="0"/>
              <a:t>CONTENT ENHANCEMENT ROUTINES</a:t>
            </a:r>
            <a:endParaRPr lang="en-US" sz="3200"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0156472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236020" y="377946"/>
            <a:ext cx="7382104" cy="1179382"/>
          </a:xfrm>
        </p:spPr>
        <p:txBody>
          <a:bodyPr>
            <a:normAutofit fontScale="90000"/>
          </a:bodyPr>
          <a:lstStyle/>
          <a:p>
            <a:r>
              <a:rPr lang="en-US" sz="2800" dirty="0"/>
              <a:t>D</a:t>
            </a:r>
            <a:r>
              <a:rPr lang="en-US" sz="2800" dirty="0" smtClean="0"/>
              <a:t>evelopment </a:t>
            </a:r>
            <a:r>
              <a:rPr lang="en-US" sz="2800" dirty="0" smtClean="0"/>
              <a:t>of the most critical questions from the</a:t>
            </a:r>
            <a:br>
              <a:rPr lang="en-US" sz="2800" dirty="0" smtClean="0"/>
            </a:br>
            <a:r>
              <a:rPr lang="en-US" sz="2800" dirty="0" smtClean="0"/>
              <a:t> ORGANIZING ROUTINES</a:t>
            </a:r>
            <a:endParaRPr lang="en-US" sz="2800" dirty="0"/>
          </a:p>
        </p:txBody>
      </p:sp>
      <p:sp>
        <p:nvSpPr>
          <p:cNvPr id="2" name="Rectangle 1"/>
          <p:cNvSpPr/>
          <p:nvPr/>
        </p:nvSpPr>
        <p:spPr>
          <a:xfrm>
            <a:off x="1236019" y="1557328"/>
            <a:ext cx="7603287" cy="5078313"/>
          </a:xfrm>
          <a:prstGeom prst="rect">
            <a:avLst/>
          </a:prstGeom>
        </p:spPr>
        <p:txBody>
          <a:bodyPr wrap="square">
            <a:spAutoFit/>
          </a:bodyPr>
          <a:lstStyle/>
          <a:p>
            <a:endParaRPr lang="en-US" dirty="0"/>
          </a:p>
          <a:p>
            <a:pPr algn="ctr"/>
            <a:r>
              <a:rPr lang="en-US" sz="3200" dirty="0" smtClean="0"/>
              <a:t>FIRST </a:t>
            </a:r>
            <a:r>
              <a:rPr lang="en-US" sz="3200" dirty="0" smtClean="0"/>
              <a:t>LEVEL RESPONSE:  </a:t>
            </a:r>
          </a:p>
          <a:p>
            <a:pPr algn="ctr"/>
            <a:r>
              <a:rPr lang="en-US" sz="3200" dirty="0" smtClean="0"/>
              <a:t>The Question Exploration Routine is a partner with the Course and Unit Organizer in identifying critical questions that are selected and </a:t>
            </a:r>
            <a:r>
              <a:rPr lang="en-US" sz="3200" dirty="0"/>
              <a:t>refined. </a:t>
            </a:r>
            <a:r>
              <a:rPr lang="en-US" sz="3200" dirty="0" smtClean="0"/>
              <a:t>This often involves  understanding, analyzing, </a:t>
            </a:r>
            <a:r>
              <a:rPr lang="en-US" sz="3200" dirty="0"/>
              <a:t>and paraphrasing an </a:t>
            </a:r>
            <a:r>
              <a:rPr lang="en-US" sz="3200" b="1" dirty="0"/>
              <a:t>Original </a:t>
            </a:r>
            <a:r>
              <a:rPr lang="en-US" sz="3200" b="1" dirty="0" smtClean="0"/>
              <a:t>Question </a:t>
            </a:r>
            <a:r>
              <a:rPr lang="en-US" sz="3200" dirty="0" smtClean="0"/>
              <a:t>that may appear in texts on on assessments</a:t>
            </a:r>
            <a:r>
              <a:rPr lang="en-US" sz="3200" b="1" dirty="0" smtClean="0"/>
              <a:t>.</a:t>
            </a:r>
            <a:r>
              <a:rPr lang="en-US" sz="3200" dirty="0" smtClean="0"/>
              <a:t> </a:t>
            </a:r>
          </a:p>
          <a:p>
            <a:pPr algn="ctr"/>
            <a:r>
              <a:rPr lang="en-US" sz="3200" dirty="0"/>
              <a:t>.  </a:t>
            </a:r>
            <a:endParaRPr lang="en-US" sz="3200" dirty="0"/>
          </a:p>
          <a:p>
            <a:endParaRPr lang="en-US" dirty="0"/>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11790717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74045" y="587538"/>
            <a:ext cx="7644079" cy="5869923"/>
          </a:xfrm>
        </p:spPr>
        <p:txBody>
          <a:bodyPr>
            <a:normAutofit fontScale="90000"/>
          </a:bodyPr>
          <a:lstStyle/>
          <a:p>
            <a:pPr algn="l"/>
            <a:r>
              <a:rPr lang="en-US" sz="2000" dirty="0"/>
              <a:t>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Identifying the thinking and reasoning needs by understanding and paraphrasing an </a:t>
            </a:r>
            <a:r>
              <a:rPr lang="en-US" sz="2000" b="1" dirty="0" smtClean="0"/>
              <a:t>Original </a:t>
            </a:r>
            <a:r>
              <a:rPr lang="en-US" sz="2000" b="1" dirty="0"/>
              <a:t>Question:</a:t>
            </a:r>
            <a:r>
              <a:rPr lang="en-US" sz="2000" dirty="0"/>
              <a:t/>
            </a:r>
            <a:br>
              <a:rPr lang="en-US" sz="2000" dirty="0"/>
            </a:br>
            <a:r>
              <a:rPr lang="en-US" sz="2000" dirty="0" smtClean="0"/>
              <a:t/>
            </a:r>
            <a:br>
              <a:rPr lang="en-US" sz="2000" dirty="0" smtClean="0"/>
            </a:br>
            <a:r>
              <a:rPr lang="en-US" sz="2000" b="1" dirty="0"/>
              <a:t>Original Question</a:t>
            </a:r>
            <a:r>
              <a:rPr lang="en-US" sz="2000" b="1" dirty="0" smtClean="0"/>
              <a:t>: </a:t>
            </a:r>
            <a:r>
              <a:rPr lang="en-US" sz="2000" dirty="0" smtClean="0"/>
              <a:t>Deforestation </a:t>
            </a:r>
            <a:r>
              <a:rPr lang="en-US" sz="2000" dirty="0"/>
              <a:t>has reached levels of about 40 million acres each year.  More than 50 percent of the rain forests have been cut.  About 2% of the rest of the rain forests are destroyed in each succeeding year.  What has caused this, and what could result? </a:t>
            </a:r>
            <a:br>
              <a:rPr lang="en-US" sz="2000" dirty="0"/>
            </a:br>
            <a:r>
              <a:rPr lang="en-US" sz="2000" dirty="0"/>
              <a:t> </a:t>
            </a:r>
            <a:r>
              <a:rPr lang="en-US" sz="2000" b="1" dirty="0" smtClean="0"/>
              <a:t>Restated </a:t>
            </a:r>
            <a:r>
              <a:rPr lang="en-US" sz="2000" b="1" dirty="0"/>
              <a:t>Question:  </a:t>
            </a:r>
            <a:r>
              <a:rPr lang="en-US" sz="2000" dirty="0" smtClean="0"/>
              <a:t>What </a:t>
            </a:r>
            <a:r>
              <a:rPr lang="en-US" sz="2000" dirty="0"/>
              <a:t>are the causes and effects of the destruction of the rain forest?</a:t>
            </a:r>
            <a:br>
              <a:rPr lang="en-US" sz="2000" dirty="0"/>
            </a:br>
            <a:r>
              <a:rPr lang="en-US" sz="2000" b="1" dirty="0"/>
              <a:t> </a:t>
            </a:r>
            <a:r>
              <a:rPr lang="en-US" sz="2000" dirty="0"/>
              <a:t/>
            </a:r>
            <a:br>
              <a:rPr lang="en-US" sz="2000" dirty="0"/>
            </a:br>
            <a:r>
              <a:rPr lang="en-US" sz="2000" b="1" dirty="0" smtClean="0"/>
              <a:t>Original </a:t>
            </a:r>
            <a:r>
              <a:rPr lang="en-US" sz="2000" b="1" dirty="0"/>
              <a:t>Question:</a:t>
            </a:r>
            <a:r>
              <a:rPr lang="en-US" sz="2000" dirty="0"/>
              <a:t/>
            </a:r>
            <a:br>
              <a:rPr lang="en-US" sz="2000" dirty="0"/>
            </a:br>
            <a:r>
              <a:rPr lang="en-US" sz="2000" dirty="0"/>
              <a:t>Why did the Boston Tea Party take place and how did this change the relationship between Britain and the colonies? </a:t>
            </a:r>
            <a:br>
              <a:rPr lang="en-US" sz="2000" dirty="0"/>
            </a:br>
            <a:r>
              <a:rPr lang="en-US" sz="2000" b="1" dirty="0"/>
              <a:t>Restated Question: </a:t>
            </a:r>
            <a:r>
              <a:rPr lang="en-US" sz="2000" dirty="0" smtClean="0"/>
              <a:t>What </a:t>
            </a:r>
            <a:r>
              <a:rPr lang="en-US" sz="2000" dirty="0"/>
              <a:t>were the causes and effects of the Boston Tea Party?</a:t>
            </a:r>
            <a:br>
              <a:rPr lang="en-US" sz="2000" dirty="0"/>
            </a:br>
            <a:r>
              <a:rPr lang="en-US" sz="2000" dirty="0"/>
              <a:t> </a:t>
            </a:r>
            <a:br>
              <a:rPr lang="en-US" sz="2000" dirty="0"/>
            </a:br>
            <a:r>
              <a:rPr lang="en-US" sz="2000" dirty="0"/>
              <a:t> </a:t>
            </a:r>
            <a:r>
              <a:rPr lang="en-US" sz="2000" b="1" dirty="0" smtClean="0"/>
              <a:t>Original </a:t>
            </a:r>
            <a:r>
              <a:rPr lang="en-US" sz="2000" b="1" dirty="0"/>
              <a:t>Question:</a:t>
            </a:r>
            <a:r>
              <a:rPr lang="en-US" sz="2000" dirty="0"/>
              <a:t/>
            </a:r>
            <a:br>
              <a:rPr lang="en-US" sz="2000" dirty="0"/>
            </a:br>
            <a:r>
              <a:rPr lang="en-US" sz="2000" dirty="0"/>
              <a:t>Why did the Friar meddle in the lives to Romeo and Juliet, and what impact did this have</a:t>
            </a:r>
            <a:r>
              <a:rPr lang="en-US" sz="2000" dirty="0" smtClean="0"/>
              <a:t>?</a:t>
            </a:r>
            <a:br>
              <a:rPr lang="en-US" sz="2000" dirty="0" smtClean="0"/>
            </a:br>
            <a:r>
              <a:rPr lang="en-US" sz="2000" dirty="0" smtClean="0"/>
              <a:t> </a:t>
            </a:r>
            <a:r>
              <a:rPr lang="en-US" sz="2000" b="1" dirty="0" smtClean="0"/>
              <a:t>Restated </a:t>
            </a:r>
            <a:r>
              <a:rPr lang="en-US" sz="2000" b="1" dirty="0"/>
              <a:t>Question:  </a:t>
            </a:r>
            <a:r>
              <a:rPr lang="en-US" sz="2000" dirty="0" smtClean="0"/>
              <a:t>What </a:t>
            </a:r>
            <a:r>
              <a:rPr lang="en-US" sz="2000" dirty="0"/>
              <a:t>were the causes and effects of the </a:t>
            </a:r>
            <a:r>
              <a:rPr lang="en-US" sz="2000" dirty="0" smtClean="0"/>
              <a:t>Friar’s meddling</a:t>
            </a:r>
            <a:r>
              <a:rPr lang="en-US" sz="2000" i="1" dirty="0" smtClean="0"/>
              <a:t>?</a:t>
            </a:r>
            <a:r>
              <a:rPr lang="en-US" dirty="0"/>
              <a:t/>
            </a:r>
            <a:br>
              <a:rPr lang="en-US" dirty="0"/>
            </a:br>
            <a:r>
              <a:rPr lang="en-US" dirty="0"/>
              <a:t> </a:t>
            </a:r>
            <a:br>
              <a:rPr lang="en-US" dirty="0"/>
            </a:br>
            <a:r>
              <a:rPr lang="en-US" dirty="0"/>
              <a:t> </a:t>
            </a:r>
            <a:br>
              <a:rPr lang="en-US" dirty="0"/>
            </a:br>
            <a:endParaRPr lang="en-US" dirty="0"/>
          </a:p>
        </p:txBody>
      </p:sp>
      <p:sp>
        <p:nvSpPr>
          <p:cNvPr id="2" name="Footer Placeholder 1"/>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39149355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236020" y="377946"/>
            <a:ext cx="7382104" cy="1179382"/>
          </a:xfrm>
        </p:spPr>
        <p:txBody>
          <a:bodyPr>
            <a:normAutofit fontScale="90000"/>
          </a:bodyPr>
          <a:lstStyle/>
          <a:p>
            <a:r>
              <a:rPr lang="en-US" sz="2800" dirty="0" smtClean="0"/>
              <a:t>Sequential development of the most critical questions from the</a:t>
            </a:r>
            <a:br>
              <a:rPr lang="en-US" sz="2800" dirty="0" smtClean="0"/>
            </a:br>
            <a:r>
              <a:rPr lang="en-US" sz="2800" dirty="0" smtClean="0"/>
              <a:t> ORGANIZING ROUTINES</a:t>
            </a:r>
            <a:endParaRPr lang="en-US" sz="2800" dirty="0"/>
          </a:p>
        </p:txBody>
      </p:sp>
      <p:sp>
        <p:nvSpPr>
          <p:cNvPr id="2" name="Rectangle 1"/>
          <p:cNvSpPr/>
          <p:nvPr/>
        </p:nvSpPr>
        <p:spPr>
          <a:xfrm>
            <a:off x="1236020" y="1557328"/>
            <a:ext cx="7382104" cy="4001096"/>
          </a:xfrm>
          <a:prstGeom prst="rect">
            <a:avLst/>
          </a:prstGeom>
        </p:spPr>
        <p:txBody>
          <a:bodyPr wrap="square">
            <a:spAutoFit/>
          </a:bodyPr>
          <a:lstStyle/>
          <a:p>
            <a:endParaRPr lang="en-US" dirty="0"/>
          </a:p>
          <a:p>
            <a:endParaRPr lang="en-US" sz="2400" dirty="0"/>
          </a:p>
          <a:p>
            <a:pPr algn="ctr"/>
            <a:r>
              <a:rPr lang="en-US" sz="3200" dirty="0" smtClean="0"/>
              <a:t>SECOND</a:t>
            </a:r>
            <a:r>
              <a:rPr lang="en-US" sz="3200" dirty="0" smtClean="0"/>
              <a:t> LEVEL </a:t>
            </a:r>
            <a:r>
              <a:rPr lang="en-US" sz="3200" dirty="0" smtClean="0"/>
              <a:t>RESPONSE:  </a:t>
            </a:r>
          </a:p>
          <a:p>
            <a:r>
              <a:rPr lang="en-US" dirty="0" smtClean="0"/>
              <a:t>The most critical question are analyzed, explored and answered </a:t>
            </a:r>
            <a:r>
              <a:rPr lang="en-US" dirty="0"/>
              <a:t>with the Question Exploration Routine, </a:t>
            </a:r>
            <a:r>
              <a:rPr lang="en-US" dirty="0" smtClean="0"/>
              <a:t>demonstrating</a:t>
            </a:r>
          </a:p>
          <a:p>
            <a:r>
              <a:rPr lang="en-US" dirty="0" smtClean="0"/>
              <a:t> </a:t>
            </a:r>
          </a:p>
          <a:p>
            <a:r>
              <a:rPr lang="en-US" dirty="0"/>
              <a:t>*</a:t>
            </a:r>
            <a:r>
              <a:rPr lang="en-US" dirty="0" smtClean="0"/>
              <a:t>vocabulary comprehension, </a:t>
            </a:r>
          </a:p>
          <a:p>
            <a:r>
              <a:rPr lang="en-US" dirty="0"/>
              <a:t>*</a:t>
            </a:r>
            <a:r>
              <a:rPr lang="en-US" dirty="0" smtClean="0"/>
              <a:t>question </a:t>
            </a:r>
            <a:r>
              <a:rPr lang="en-US" dirty="0"/>
              <a:t>analysis</a:t>
            </a:r>
            <a:r>
              <a:rPr lang="en-US" dirty="0" smtClean="0"/>
              <a:t>,</a:t>
            </a:r>
          </a:p>
          <a:p>
            <a:r>
              <a:rPr lang="en-US" dirty="0" smtClean="0"/>
              <a:t>*reasoning, </a:t>
            </a:r>
          </a:p>
          <a:p>
            <a:r>
              <a:rPr lang="en-US" dirty="0"/>
              <a:t>*</a:t>
            </a:r>
            <a:r>
              <a:rPr lang="en-US" dirty="0" smtClean="0"/>
              <a:t>synthesis </a:t>
            </a:r>
            <a:r>
              <a:rPr lang="en-US" dirty="0"/>
              <a:t>of a main idea, </a:t>
            </a:r>
            <a:endParaRPr lang="en-US" dirty="0" smtClean="0"/>
          </a:p>
          <a:p>
            <a:r>
              <a:rPr lang="en-US" dirty="0"/>
              <a:t>*</a:t>
            </a:r>
            <a:r>
              <a:rPr lang="en-US" dirty="0" smtClean="0"/>
              <a:t>extension, </a:t>
            </a:r>
            <a:r>
              <a:rPr lang="en-US" dirty="0"/>
              <a:t>and </a:t>
            </a:r>
            <a:endParaRPr lang="en-US" dirty="0" smtClean="0"/>
          </a:p>
          <a:p>
            <a:r>
              <a:rPr lang="en-US" dirty="0" smtClean="0"/>
              <a:t>*generalization </a:t>
            </a:r>
            <a:r>
              <a:rPr lang="en-US" dirty="0"/>
              <a:t>of a main idea. </a:t>
            </a:r>
          </a:p>
          <a:p>
            <a:endParaRPr lang="en-US" dirty="0"/>
          </a:p>
        </p:txBody>
      </p:sp>
      <p:sp>
        <p:nvSpPr>
          <p:cNvPr id="3" name="Footer Placeholder 2"/>
          <p:cNvSpPr>
            <a:spLocks noGrp="1"/>
          </p:cNvSpPr>
          <p:nvPr>
            <p:ph type="ftr" sz="quarter" idx="11"/>
          </p:nvPr>
        </p:nvSpPr>
        <p:spPr/>
        <p:txBody>
          <a:bodyPr/>
          <a:lstStyle/>
          <a:p>
            <a:r>
              <a:rPr lang="en-US" smtClean="0"/>
              <a:t>Bulgren SIM 2013</a:t>
            </a:r>
            <a:endParaRPr lang="en-US"/>
          </a:p>
        </p:txBody>
      </p:sp>
    </p:spTree>
    <p:extLst>
      <p:ext uri="{BB962C8B-B14F-4D97-AF65-F5344CB8AC3E}">
        <p14:creationId xmlns:p14="http://schemas.microsoft.com/office/powerpoint/2010/main" val="7300237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1870</TotalTime>
  <Words>4856</Words>
  <Application>Microsoft Macintosh PowerPoint</Application>
  <PresentationFormat>On-screen Show (4:3)</PresentationFormat>
  <Paragraphs>962</Paragraphs>
  <Slides>45</Slides>
  <Notes>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Main Ideas</vt:lpstr>
      <vt:lpstr>        Grade 1: Reading Standards for Informational Text 1.  Ask and answer questions about key details 2. Identify a main topic and retell key details 3. Describe connections between individuals, event, ideas 4. Ask and answer question to determine meaning 6. Distinguish between information in various formats 7.  Describe  8. Identify reasons to support points 9. Identify similarities and differences     Grade 7: Reading Standards for Informational Text  1. Cite evidence to support analysis of explicit and inferential text. 2. Determine central ideas and analyze development with a summary 3. Analyze interactions between individual, events, and ideas 4. Analyze meaning 6. Distinguish  point of view and distinguishing one position from another’s 7.  Compare and contrast a text to other medium 8. Evaluate and argument and claims, assessing reasoning,&amp;  relevant evidence  9. Analyze two or more authors and how they emphasize evidence or interpret facts differently  </vt:lpstr>
      <vt:lpstr>CCSS Higher Order Thinking and Reasoning: CROSS-CURRICULAR</vt:lpstr>
      <vt:lpstr> Higher order thinking and reasoning  across CCSS Anchor Standards</vt:lpstr>
      <vt:lpstr>THE QUESTION EXPLORATION GUIDE AS THE “UTILITY PLAYER” (ref. P. Graner) of  CONTENT ENHANCEMENT ROUTINES</vt:lpstr>
      <vt:lpstr>Development of the most critical questions from the  ORGANIZING ROUTINES</vt:lpstr>
      <vt:lpstr>      Identifying the thinking and reasoning needs by understanding and paraphrasing an Original Question:  Original Question: Deforestation has reached levels of about 40 million acres each year.  More than 50 percent of the rain forests have been cut.  About 2% of the rest of the rain forests are destroyed in each succeeding year.  What has caused this, and what could result?   Restated Question:  What are the causes and effects of the destruction of the rain forest?   Original Question: Why did the Boston Tea Party take place and how did this change the relationship between Britain and the colonies?  Restated Question: What were the causes and effects of the Boston Tea Party?    Original Question: Why did the Friar meddle in the lives to Romeo and Juliet, and what impact did this have?  Restated Question:  What were the causes and effects of the Friar’s meddling?     </vt:lpstr>
      <vt:lpstr>Sequential development of the most critical questions from the  ORGANIZING ROUTINES</vt:lpstr>
      <vt:lpstr>PowerPoint Presentation</vt:lpstr>
      <vt:lpstr>PowerPoint Presentation</vt:lpstr>
      <vt:lpstr>PowerPoint Presentation</vt:lpstr>
      <vt:lpstr>PowerPoint Presentation</vt:lpstr>
      <vt:lpstr>     Digging Deeper:   Using the Question Exploration Routine to the select other Higher Order Thinking and Reasoning Routines  </vt:lpstr>
      <vt:lpstr>CCSS Thinking Standards          &amp; Content Enhancements</vt:lpstr>
      <vt:lpstr>PowerPoint Presentation</vt:lpstr>
      <vt:lpstr>Question Exploration: The bridge between planning and teaching  critical questions and Main Idea Answers</vt:lpstr>
      <vt:lpstr>PowerPoint Presentation</vt:lpstr>
      <vt:lpstr>Deeper Exploration: Concept Mastery &amp; Concept Anchoring</vt:lpstr>
      <vt:lpstr>PowerPoint Presentation</vt:lpstr>
      <vt:lpstr>PowerPoint Presentation</vt:lpstr>
      <vt:lpstr>Integrated Higher Order Thinking Type: Concept  Comparison</vt:lpstr>
      <vt:lpstr>PowerPoint Presentation</vt:lpstr>
      <vt:lpstr>Integrated Higher Order Thinking Type: Causal Reasoning</vt:lpstr>
      <vt:lpstr>PowerPoint Presentation</vt:lpstr>
      <vt:lpstr>Integrated Higher Order Thinking Type:  Argumentation &amp; Evaluation</vt:lpstr>
      <vt:lpstr>PowerPoint Presentation</vt:lpstr>
      <vt:lpstr>PowerPoint Presentation</vt:lpstr>
      <vt:lpstr>PowerPoint Presentation</vt:lpstr>
      <vt:lpstr>QEG Support for Essay-Writing</vt:lpstr>
      <vt:lpstr>PowerPoint Presentation</vt:lpstr>
      <vt:lpstr>                 Human Effects on the Ozone Layer Problems with ozone can teach us about human effects on our environment.  The ozone layer is an invisible layer of gas that shields us from UV radiation.  UV radiation is ultraviolet radiation, or rays of the sun that can harm living things. One problem today is that the protective ozone layer around the earth is being destroyed (PROBLEM). In the past, the ozone layer protected the earth from UV rays. Now, the ozone layer is being destroyed by CFCs (CAUSE), or chlorofluorocarbons, which are chemicals used in products we use. For example, CFCs are used to manufacture cleaning products, foam in plastic containers, refrigerator coolants and spray cans.  There are several effects of this destruction (EFFECTS).  First, physical harm such as skin cancer and cataracts can happen.  Second, there can be environmental damage to crops and also to plants in the ocean food chain. Third, weather patterns can be disrupted. In addition, the Earth can be heating up; this is also called the greenhouse effect.  Several solutions have been tried (SOLUTIONS).  First, there have been voluntary cutbacks on the use of products containing CFCs. For example, Macdonald’s stopped using foam containers.  Second, alternatives are being explored, such as HCFCs. And third, world conferences are being held and agreements are being made to find solutions and reach agreements on limiting the use of CFCs.  However, some people still don’t think it’s a problem.   Therefore, people can harm the environment without intending to harm it, or even believing it is happening (GENERAL MAIN IDEA STATEMENT).  However, they can learn about the situation by conducting experiments such as with balloons to show that oxygen can be changed to ozone, or doing  research on products that cause damage to the ozone layer.      Figure 2. Sample Essay on “Human Effects on the Ozone Layer”     </vt:lpstr>
      <vt:lpstr>Similarities to Science Framework and Next Generation</vt:lpstr>
      <vt:lpstr>Patterns in Mathematics</vt:lpstr>
      <vt:lpstr>PowerPoint Presentation</vt:lpstr>
      <vt:lpstr>PowerPoint Presentation</vt:lpstr>
      <vt:lpstr>Texts Worth Reading?</vt:lpstr>
      <vt:lpstr>Understanding the Literary Analysis Task</vt:lpstr>
      <vt:lpstr>Grade 10 Evidence-Based Selected-Response Item</vt:lpstr>
      <vt:lpstr>Aligns to the Standards and  Reflects Good Practice</vt:lpstr>
      <vt:lpstr>Grade 10 Evidence-Based Selected-Response Item</vt:lpstr>
      <vt:lpstr>Aligns to the Standards and  Reflects Good Practice</vt:lpstr>
      <vt:lpstr>Grade 10 Prose Constructed-Response Item</vt:lpstr>
      <vt:lpstr>Aligns to the Standards and  Reflects Good Practice</vt:lpstr>
      <vt:lpstr> WHAT DO THE COMPLEX HIGHER ORDER THINKING AND REASONING DEMANDS MEAN FOR CONTENT ENHANCEMENTS?</vt:lpstr>
    </vt:vector>
  </TitlesOfParts>
  <Company>KU CRL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dc:title>
  <dc:creator>Jan Bulgren</dc:creator>
  <cp:lastModifiedBy>Jan Bulgren</cp:lastModifiedBy>
  <cp:revision>317</cp:revision>
  <cp:lastPrinted>2013-07-08T21:48:16Z</cp:lastPrinted>
  <dcterms:created xsi:type="dcterms:W3CDTF">2012-06-29T14:44:30Z</dcterms:created>
  <dcterms:modified xsi:type="dcterms:W3CDTF">2013-07-09T15:24:23Z</dcterms:modified>
</cp:coreProperties>
</file>