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7"/>
  </p:notesMasterIdLst>
  <p:sldIdLst>
    <p:sldId id="274" r:id="rId2"/>
    <p:sldId id="256" r:id="rId3"/>
    <p:sldId id="261" r:id="rId4"/>
    <p:sldId id="262" r:id="rId5"/>
    <p:sldId id="263" r:id="rId6"/>
    <p:sldId id="271" r:id="rId7"/>
    <p:sldId id="264" r:id="rId8"/>
    <p:sldId id="257" r:id="rId9"/>
    <p:sldId id="259" r:id="rId10"/>
    <p:sldId id="265" r:id="rId11"/>
    <p:sldId id="270" r:id="rId12"/>
    <p:sldId id="258" r:id="rId13"/>
    <p:sldId id="273" r:id="rId14"/>
    <p:sldId id="269"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51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03" autoAdjust="0"/>
  </p:normalViewPr>
  <p:slideViewPr>
    <p:cSldViewPr snapToGrid="0" snapToObjects="1">
      <p:cViewPr varScale="1">
        <p:scale>
          <a:sx n="58" d="100"/>
          <a:sy n="58" d="100"/>
        </p:scale>
        <p:origin x="-124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A5FC0-820A-644D-84A1-23CB3B139FE8}" type="datetimeFigureOut">
              <a:rPr lang="en-US" smtClean="0"/>
              <a:t>7/11/13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8DDEA-DE2B-CB45-B7BC-2D93055E995F}" type="slidenum">
              <a:rPr lang="en-US" smtClean="0"/>
              <a:t>‹#›</a:t>
            </a:fld>
            <a:endParaRPr lang="en-US"/>
          </a:p>
        </p:txBody>
      </p:sp>
    </p:spTree>
    <p:extLst>
      <p:ext uri="{BB962C8B-B14F-4D97-AF65-F5344CB8AC3E}">
        <p14:creationId xmlns:p14="http://schemas.microsoft.com/office/powerpoint/2010/main" val="4874732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based on the work by the book of the same name</a:t>
            </a:r>
            <a:r>
              <a:rPr lang="en-US" baseline="0" dirty="0" smtClean="0"/>
              <a:t> by McDonald, Mohr, </a:t>
            </a:r>
            <a:r>
              <a:rPr lang="en-US" baseline="0" dirty="0" err="1" smtClean="0"/>
              <a:t>Dichter</a:t>
            </a:r>
            <a:r>
              <a:rPr lang="en-US" baseline="0" dirty="0" smtClean="0"/>
              <a:t> and McDonald. Teacher’s College, Columbia University.</a:t>
            </a:r>
          </a:p>
          <a:p>
            <a:endParaRPr lang="en-US" baseline="0" dirty="0" smtClean="0"/>
          </a:p>
          <a:p>
            <a:r>
              <a:rPr lang="en-US" baseline="0" dirty="0" smtClean="0"/>
              <a:t>Story: This past year I joined a group of California </a:t>
            </a:r>
            <a:r>
              <a:rPr lang="en-US" baseline="0" dirty="0" err="1" smtClean="0"/>
              <a:t>Pders</a:t>
            </a:r>
            <a:r>
              <a:rPr lang="en-US" baseline="0" dirty="0" smtClean="0"/>
              <a:t> in a PLC to push our thinking about the use of protocols.</a:t>
            </a:r>
          </a:p>
          <a:p>
            <a:r>
              <a:rPr lang="en-US" baseline="0" dirty="0" smtClean="0"/>
              <a:t>We experimented together then used the protocols within our PD sessions and returned to the PLC to discuss</a:t>
            </a:r>
          </a:p>
          <a:p>
            <a:r>
              <a:rPr lang="en-US" baseline="0" dirty="0" smtClean="0"/>
              <a:t>the outcomes.</a:t>
            </a:r>
            <a:endParaRPr lang="en-US" dirty="0"/>
          </a:p>
        </p:txBody>
      </p:sp>
      <p:sp>
        <p:nvSpPr>
          <p:cNvPr id="4" name="Slide Number Placeholder 3"/>
          <p:cNvSpPr>
            <a:spLocks noGrp="1"/>
          </p:cNvSpPr>
          <p:nvPr>
            <p:ph type="sldNum" sz="quarter" idx="10"/>
          </p:nvPr>
        </p:nvSpPr>
        <p:spPr/>
        <p:txBody>
          <a:bodyPr/>
          <a:lstStyle/>
          <a:p>
            <a:fld id="{69C8DDEA-DE2B-CB45-B7BC-2D93055E995F}" type="slidenum">
              <a:rPr lang="en-US" smtClean="0"/>
              <a:t>2</a:t>
            </a:fld>
            <a:endParaRPr lang="en-US"/>
          </a:p>
        </p:txBody>
      </p:sp>
    </p:spTree>
    <p:extLst>
      <p:ext uri="{BB962C8B-B14F-4D97-AF65-F5344CB8AC3E}">
        <p14:creationId xmlns:p14="http://schemas.microsoft.com/office/powerpoint/2010/main" val="115737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2227024-529A-C141-8443-12CCF285CA6C}" type="slidenum">
              <a:rPr lang="en-US" sz="1200"/>
              <a:pPr/>
              <a:t>15</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Protocols are used in science, medicine, manufacturing.</a:t>
            </a:r>
          </a:p>
          <a:p>
            <a:endParaRPr lang="en-US" sz="1400" dirty="0" smtClean="0"/>
          </a:p>
          <a:p>
            <a:r>
              <a:rPr lang="en-US" sz="1400" dirty="0" smtClean="0"/>
              <a:t>Highway system</a:t>
            </a:r>
            <a:r>
              <a:rPr lang="en-US" sz="1400" baseline="0" dirty="0" smtClean="0"/>
              <a:t> analogy: The highway system is a combination of many different roads available to a person driving from point A to point B. However, en route one is compelled to  to stop at red lights, stay between the white lines, follow a reasonable direct path and so on. The set of rules we follow to govern our behavior within a heterogeneous system are what computer scientists call a protocol.</a:t>
            </a:r>
            <a:endParaRPr lang="en-US" sz="1400" dirty="0" smtClean="0"/>
          </a:p>
          <a:p>
            <a:endParaRPr lang="en-US" sz="1400" dirty="0" smtClean="0"/>
          </a:p>
          <a:p>
            <a:r>
              <a:rPr lang="en-US" sz="1400" dirty="0" smtClean="0"/>
              <a:t>Richard Elmore talks about the importance of teaching teachers how to work together in PLCs.</a:t>
            </a:r>
          </a:p>
          <a:p>
            <a:r>
              <a:rPr lang="en-US" sz="1400" dirty="0" smtClean="0"/>
              <a:t>We assume</a:t>
            </a:r>
            <a:r>
              <a:rPr lang="en-US" sz="1400" baseline="0" dirty="0" smtClean="0"/>
              <a:t> individuals know how to work together in a collegial manner and talk through the tough problems of practice. He recommends teaching PLC group members how they will work together. Protocols will encourage learning and make the process transparent. Protocols force transparency and teach us the habits we wish we already had.</a:t>
            </a:r>
            <a:endParaRPr lang="en-US" sz="1400" dirty="0"/>
          </a:p>
        </p:txBody>
      </p:sp>
      <p:sp>
        <p:nvSpPr>
          <p:cNvPr id="4" name="Slide Number Placeholder 3"/>
          <p:cNvSpPr>
            <a:spLocks noGrp="1"/>
          </p:cNvSpPr>
          <p:nvPr>
            <p:ph type="sldNum" sz="quarter" idx="10"/>
          </p:nvPr>
        </p:nvSpPr>
        <p:spPr/>
        <p:txBody>
          <a:bodyPr/>
          <a:lstStyle/>
          <a:p>
            <a:fld id="{69C8DDEA-DE2B-CB45-B7BC-2D93055E995F}" type="slidenum">
              <a:rPr lang="en-US" smtClean="0"/>
              <a:t>3</a:t>
            </a:fld>
            <a:endParaRPr lang="en-US"/>
          </a:p>
        </p:txBody>
      </p:sp>
    </p:spTree>
    <p:extLst>
      <p:ext uri="{BB962C8B-B14F-4D97-AF65-F5344CB8AC3E}">
        <p14:creationId xmlns:p14="http://schemas.microsoft.com/office/powerpoint/2010/main" val="69549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 We must educate</a:t>
            </a:r>
            <a:r>
              <a:rPr lang="en-US" sz="1400" baseline="0" dirty="0" smtClean="0"/>
              <a:t> ourselves:</a:t>
            </a:r>
          </a:p>
          <a:p>
            <a:r>
              <a:rPr lang="en-US" sz="1400" baseline="0" dirty="0" smtClean="0"/>
              <a:t>			 Protocols provide the structure to engage in open and honest conversation that supports 			inquiry, dialogue and reflection which leads to collective problem solving. A protocol also 			provides the facilitator structure to encourage participation, ensure equity and build trust.</a:t>
            </a:r>
          </a:p>
          <a:p>
            <a:endParaRPr lang="en-US" sz="1400" baseline="0" dirty="0" smtClean="0"/>
          </a:p>
          <a:p>
            <a:r>
              <a:rPr lang="en-US" sz="1400" baseline="0" dirty="0" smtClean="0"/>
              <a:t>#2: Explore student work:  Become students of our students by deliberately examining student work.</a:t>
            </a:r>
          </a:p>
          <a:p>
            <a:r>
              <a:rPr lang="en-US" sz="1400" baseline="0" dirty="0" smtClean="0"/>
              <a:t>				Capture images of student work; study the images and explore together what they 					mean.</a:t>
            </a:r>
          </a:p>
          <a:p>
            <a:r>
              <a:rPr lang="en-US" sz="1400" baseline="0" dirty="0" smtClean="0"/>
              <a:t>#3: Protocol based learning: Force transparency by structuring talking and listening; describing and judging; 				   proposing and giving feedback.</a:t>
            </a:r>
          </a:p>
          <a:p>
            <a:endParaRPr lang="en-US" sz="1400" baseline="0" dirty="0" smtClean="0"/>
          </a:p>
          <a:p>
            <a:r>
              <a:rPr lang="en-US" sz="1400" baseline="0" dirty="0" smtClean="0"/>
              <a:t>#4: Professional Communities of Practice:</a:t>
            </a:r>
          </a:p>
          <a:p>
            <a:r>
              <a:rPr lang="en-US" sz="1400" baseline="0" dirty="0" smtClean="0"/>
              <a:t>				Protocols provide the structure for a PLC to consult with colleagues and make changes 				in order to make the work more effective.</a:t>
            </a:r>
          </a:p>
          <a:p>
            <a:endParaRPr lang="en-US" sz="1400" baseline="0" dirty="0" smtClean="0"/>
          </a:p>
          <a:p>
            <a:r>
              <a:rPr lang="en-US" sz="1400" baseline="0" dirty="0" smtClean="0"/>
              <a:t>				Richard Elmore talks about the importance of teaching teachers the social constructs of</a:t>
            </a:r>
          </a:p>
          <a:p>
            <a:r>
              <a:rPr lang="en-US" sz="1400" baseline="0" dirty="0" smtClean="0"/>
              <a:t>				how to work together in PLCs. Protocols enable professional developers to accomplish 				this task.</a:t>
            </a:r>
          </a:p>
          <a:p>
            <a:endParaRPr lang="en-US" sz="1400" baseline="0" dirty="0" smtClean="0"/>
          </a:p>
          <a:p>
            <a:r>
              <a:rPr lang="en-US" sz="1400" baseline="0" dirty="0" smtClean="0"/>
              <a:t>				Use of protocols ensures that the PLC knows how to</a:t>
            </a:r>
          </a:p>
          <a:p>
            <a:r>
              <a:rPr lang="en-US" sz="1400" baseline="0" dirty="0" smtClean="0"/>
              <a:t>				- gather colleagues together for </a:t>
            </a:r>
            <a:r>
              <a:rPr lang="en-US" sz="1400" baseline="0" dirty="0" err="1" smtClean="0"/>
              <a:t>apurpose</a:t>
            </a:r>
            <a:endParaRPr lang="en-US" sz="1400" baseline="0" dirty="0" smtClean="0"/>
          </a:p>
          <a:p>
            <a:r>
              <a:rPr lang="en-US" sz="1400" baseline="0" dirty="0" smtClean="0"/>
              <a:t>				-establish effective ground rules</a:t>
            </a:r>
          </a:p>
          <a:p>
            <a:r>
              <a:rPr lang="en-US" sz="1400" baseline="0" dirty="0" smtClean="0"/>
              <a:t>				-enforce ground rules</a:t>
            </a:r>
          </a:p>
          <a:p>
            <a:r>
              <a:rPr lang="en-US" sz="1400" baseline="0" dirty="0" smtClean="0"/>
              <a:t>				-enable colleagues to share freely</a:t>
            </a:r>
          </a:p>
          <a:p>
            <a:r>
              <a:rPr lang="en-US" sz="1400" baseline="0" dirty="0" smtClean="0"/>
              <a:t>				-help them attend to one another’s perspectives</a:t>
            </a:r>
          </a:p>
          <a:p>
            <a:r>
              <a:rPr lang="en-US" sz="1400" baseline="0" dirty="0" smtClean="0"/>
              <a:t>				-help group make a collective commitment to group choices.</a:t>
            </a:r>
          </a:p>
          <a:p>
            <a:endParaRPr lang="en-US" sz="1400" baseline="0" dirty="0" smtClean="0"/>
          </a:p>
          <a:p>
            <a:endParaRPr lang="en-US" sz="1400" baseline="0" dirty="0" smtClean="0"/>
          </a:p>
          <a:p>
            <a:endParaRPr lang="en-US" sz="1400" baseline="0" dirty="0" smtClean="0"/>
          </a:p>
          <a:p>
            <a:r>
              <a:rPr lang="en-US" sz="1400" baseline="0" dirty="0" smtClean="0"/>
              <a:t>#4: </a:t>
            </a:r>
            <a:endParaRPr lang="en-US" sz="1400" dirty="0"/>
          </a:p>
        </p:txBody>
      </p:sp>
      <p:sp>
        <p:nvSpPr>
          <p:cNvPr id="4" name="Slide Number Placeholder 3"/>
          <p:cNvSpPr>
            <a:spLocks noGrp="1"/>
          </p:cNvSpPr>
          <p:nvPr>
            <p:ph type="sldNum" sz="quarter" idx="10"/>
          </p:nvPr>
        </p:nvSpPr>
        <p:spPr/>
        <p:txBody>
          <a:bodyPr/>
          <a:lstStyle/>
          <a:p>
            <a:fld id="{69C8DDEA-DE2B-CB45-B7BC-2D93055E995F}" type="slidenum">
              <a:rPr lang="en-US" smtClean="0"/>
              <a:t>4</a:t>
            </a:fld>
            <a:endParaRPr lang="en-US"/>
          </a:p>
        </p:txBody>
      </p:sp>
    </p:spTree>
    <p:extLst>
      <p:ext uri="{BB962C8B-B14F-4D97-AF65-F5344CB8AC3E}">
        <p14:creationId xmlns:p14="http://schemas.microsoft.com/office/powerpoint/2010/main" val="44078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macro level, a PD needs to think about what protocol to use, when and how to open and close a meeting.</a:t>
            </a:r>
          </a:p>
          <a:p>
            <a:endParaRPr lang="en-US" baseline="0" dirty="0" smtClean="0"/>
          </a:p>
          <a:p>
            <a:r>
              <a:rPr lang="en-US" baseline="0" smtClean="0"/>
              <a:t>At </a:t>
            </a:r>
            <a:r>
              <a:rPr lang="en-US" baseline="0" dirty="0" smtClean="0"/>
              <a:t>the micro level which is done in the moment, as in how to intervene when something goes wrong or when to change one’s plan.</a:t>
            </a:r>
          </a:p>
          <a:p>
            <a:endParaRPr lang="en-US" baseline="0" dirty="0" smtClean="0"/>
          </a:p>
          <a:p>
            <a:r>
              <a:rPr lang="en-US" baseline="0" dirty="0" smtClean="0"/>
              <a:t>The authors encourage cross use, improvisation and adaptation. </a:t>
            </a:r>
          </a:p>
          <a:p>
            <a:endParaRPr lang="en-US" dirty="0"/>
          </a:p>
        </p:txBody>
      </p:sp>
      <p:sp>
        <p:nvSpPr>
          <p:cNvPr id="4" name="Slide Number Placeholder 3"/>
          <p:cNvSpPr>
            <a:spLocks noGrp="1"/>
          </p:cNvSpPr>
          <p:nvPr>
            <p:ph type="sldNum" sz="quarter" idx="10"/>
          </p:nvPr>
        </p:nvSpPr>
        <p:spPr/>
        <p:txBody>
          <a:bodyPr/>
          <a:lstStyle/>
          <a:p>
            <a:fld id="{69C8DDEA-DE2B-CB45-B7BC-2D93055E995F}" type="slidenum">
              <a:rPr lang="en-US" smtClean="0"/>
              <a:t>5</a:t>
            </a:fld>
            <a:endParaRPr lang="en-US"/>
          </a:p>
        </p:txBody>
      </p:sp>
    </p:spTree>
    <p:extLst>
      <p:ext uri="{BB962C8B-B14F-4D97-AF65-F5344CB8AC3E}">
        <p14:creationId xmlns:p14="http://schemas.microsoft.com/office/powerpoint/2010/main" val="189756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r>
              <a:rPr lang="en-US" baseline="0" dirty="0" smtClean="0"/>
              <a:t> To infuse a conversation about a particular topic with a quick and contrasting set of viewpoints.</a:t>
            </a:r>
          </a:p>
          <a:p>
            <a:r>
              <a:rPr lang="en-US" baseline="0" dirty="0" smtClean="0"/>
              <a:t>                This protocol can be used as a lead into a complex issue that is then treated in a more comprehensive way.</a:t>
            </a:r>
            <a:endParaRPr lang="en-US" dirty="0"/>
          </a:p>
        </p:txBody>
      </p:sp>
      <p:sp>
        <p:nvSpPr>
          <p:cNvPr id="4" name="Slide Number Placeholder 3"/>
          <p:cNvSpPr>
            <a:spLocks noGrp="1"/>
          </p:cNvSpPr>
          <p:nvPr>
            <p:ph type="sldNum" sz="quarter" idx="10"/>
          </p:nvPr>
        </p:nvSpPr>
        <p:spPr/>
        <p:txBody>
          <a:bodyPr/>
          <a:lstStyle/>
          <a:p>
            <a:fld id="{69C8DDEA-DE2B-CB45-B7BC-2D93055E995F}" type="slidenum">
              <a:rPr lang="en-US" smtClean="0"/>
              <a:t>9</a:t>
            </a:fld>
            <a:endParaRPr lang="en-US"/>
          </a:p>
        </p:txBody>
      </p:sp>
    </p:spTree>
    <p:extLst>
      <p:ext uri="{BB962C8B-B14F-4D97-AF65-F5344CB8AC3E}">
        <p14:creationId xmlns:p14="http://schemas.microsoft.com/office/powerpoint/2010/main" val="70459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Chose a quotation, write a personal reflection. Share with a partner, with the partner reflecting back in their own words what they think they heard. This can be done with several changes of partner.</a:t>
            </a:r>
          </a:p>
          <a:p>
            <a:endParaRPr lang="en-US" dirty="0" smtClean="0"/>
          </a:p>
          <a:p>
            <a:r>
              <a:rPr lang="en-US" dirty="0" smtClean="0"/>
              <a:t>Each group member is randomly given a strip with one quotation. Each person reads quotation and responds on the spot.</a:t>
            </a:r>
          </a:p>
          <a:p>
            <a:endParaRPr lang="en-US" dirty="0" smtClean="0"/>
          </a:p>
          <a:p>
            <a:r>
              <a:rPr lang="en-US" dirty="0" smtClean="0"/>
              <a:t>Quotations are printed on large chart paper and tape to the walls of a room. Participants, using Post-its, place comments and questions as they choose, on each of the quotations.</a:t>
            </a:r>
          </a:p>
          <a:p>
            <a:endParaRPr lang="en-US" dirty="0"/>
          </a:p>
        </p:txBody>
      </p:sp>
      <p:sp>
        <p:nvSpPr>
          <p:cNvPr id="4" name="Slide Number Placeholder 3"/>
          <p:cNvSpPr>
            <a:spLocks noGrp="1"/>
          </p:cNvSpPr>
          <p:nvPr>
            <p:ph type="sldNum" sz="quarter" idx="10"/>
          </p:nvPr>
        </p:nvSpPr>
        <p:spPr/>
        <p:txBody>
          <a:bodyPr/>
          <a:lstStyle/>
          <a:p>
            <a:fld id="{69C8DDEA-DE2B-CB45-B7BC-2D93055E995F}" type="slidenum">
              <a:rPr lang="en-US" smtClean="0"/>
              <a:t>10</a:t>
            </a:fld>
            <a:endParaRPr lang="en-US"/>
          </a:p>
        </p:txBody>
      </p:sp>
    </p:spTree>
    <p:extLst>
      <p:ext uri="{BB962C8B-B14F-4D97-AF65-F5344CB8AC3E}">
        <p14:creationId xmlns:p14="http://schemas.microsoft.com/office/powerpoint/2010/main" val="207079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designed as a protocol for a PLC group to share and discuss</a:t>
            </a:r>
            <a:r>
              <a:rPr lang="en-US" baseline="0" dirty="0" smtClean="0"/>
              <a:t> planning and learning through examination of student work.</a:t>
            </a:r>
            <a:endParaRPr lang="en-US" dirty="0" smtClean="0"/>
          </a:p>
          <a:p>
            <a:endParaRPr lang="en-US" dirty="0" smtClean="0"/>
          </a:p>
          <a:p>
            <a:r>
              <a:rPr lang="en-US" dirty="0" smtClean="0"/>
              <a:t>Purpose:  1) enhance teacher’s per</a:t>
            </a:r>
            <a:r>
              <a:rPr lang="en-US" baseline="0" dirty="0" smtClean="0"/>
              <a:t>ceptions of all their student’s work by honing the teachers’ perceptual skills.</a:t>
            </a:r>
          </a:p>
          <a:p>
            <a:r>
              <a:rPr lang="en-US" baseline="0" dirty="0" smtClean="0"/>
              <a:t>	      2) encourage depth of perception by demonstrating all that can be seen in a single student’s work</a:t>
            </a:r>
          </a:p>
          <a:p>
            <a:r>
              <a:rPr lang="en-US" baseline="0" dirty="0" smtClean="0"/>
              <a:t>	      3) Encourage balance in perception – the habit of looking for strength as well as need.</a:t>
            </a:r>
          </a:p>
          <a:p>
            <a:r>
              <a:rPr lang="en-US" baseline="0" dirty="0" smtClean="0"/>
              <a:t>	      4) encourage conversation about what the work shows</a:t>
            </a:r>
          </a:p>
          <a:p>
            <a:endParaRPr lang="en-US" dirty="0" smtClean="0"/>
          </a:p>
          <a:p>
            <a:endParaRPr lang="en-US" dirty="0" smtClean="0"/>
          </a:p>
          <a:p>
            <a:r>
              <a:rPr lang="en-US" dirty="0" smtClean="0"/>
              <a:t>Presenting: student work is presented with minimal context. Grade level.</a:t>
            </a:r>
            <a:r>
              <a:rPr lang="en-US" baseline="0" dirty="0" smtClean="0"/>
              <a:t> Participants read silently or otherwise examine the work, marking on their copies any sections that hold particular significant for them.</a:t>
            </a:r>
          </a:p>
          <a:p>
            <a:endParaRPr lang="en-US" baseline="0" dirty="0" smtClean="0"/>
          </a:p>
          <a:p>
            <a:r>
              <a:rPr lang="en-US" baseline="0" dirty="0" smtClean="0"/>
              <a:t>Describing: participants respond to a facilitator question: What do you see? Use a go-around to ensure everyone has opportunity to respond and share.</a:t>
            </a:r>
          </a:p>
          <a:p>
            <a:endParaRPr lang="en-US" baseline="0" dirty="0" smtClean="0"/>
          </a:p>
          <a:p>
            <a:r>
              <a:rPr lang="en-US" baseline="0" dirty="0" smtClean="0"/>
              <a:t>Raising Questions: P respond  to What questions does this work raise for you? During this time teacher/PD listens and takes notes.</a:t>
            </a:r>
          </a:p>
          <a:p>
            <a:endParaRPr lang="en-US" baseline="0" dirty="0" smtClean="0"/>
          </a:p>
          <a:p>
            <a:r>
              <a:rPr lang="en-US" baseline="0" dirty="0" smtClean="0"/>
              <a:t>Speculating: P respond to What do you think this student is working on? Why do you think this student is working on __________?</a:t>
            </a:r>
            <a:endParaRPr lang="en-US" dirty="0" smtClean="0"/>
          </a:p>
          <a:p>
            <a:endParaRPr lang="en-US" baseline="0" dirty="0" smtClean="0"/>
          </a:p>
          <a:p>
            <a:r>
              <a:rPr lang="en-US" dirty="0" smtClean="0"/>
              <a:t>Responding: Presenting</a:t>
            </a:r>
            <a:r>
              <a:rPr lang="en-US" baseline="0" dirty="0" smtClean="0"/>
              <a:t> teacher responds to questions, offers additional context, shares his/her own thoughts about the work and responds to any other questions P may have.</a:t>
            </a:r>
          </a:p>
          <a:p>
            <a:endParaRPr lang="en-US" baseline="0" dirty="0" smtClean="0"/>
          </a:p>
          <a:p>
            <a:r>
              <a:rPr lang="en-US" baseline="0" dirty="0" smtClean="0"/>
              <a:t>Reflecting and discussing. Open discussion, reflect on the experience of the protocol . Share what was helpful.</a:t>
            </a:r>
            <a:endParaRPr lang="en-US" dirty="0" smtClean="0"/>
          </a:p>
          <a:p>
            <a:endParaRPr lang="en-US" dirty="0" smtClean="0"/>
          </a:p>
          <a:p>
            <a:endParaRPr lang="en-US" dirty="0" smtClean="0"/>
          </a:p>
          <a:p>
            <a:r>
              <a:rPr lang="en-US" dirty="0" smtClean="0"/>
              <a:t>The protocol we will use today has been adapted</a:t>
            </a:r>
            <a:r>
              <a:rPr lang="en-US" baseline="0" dirty="0" smtClean="0"/>
              <a:t> to fit within a professional development session as a means to introduce</a:t>
            </a:r>
          </a:p>
          <a:p>
            <a:r>
              <a:rPr lang="en-US" baseline="0" dirty="0" smtClean="0"/>
              <a:t>teachers to a LS or CER early in the presentation which gives them voice about what they need to understand before they can</a:t>
            </a:r>
          </a:p>
          <a:p>
            <a:r>
              <a:rPr lang="en-US" baseline="0" dirty="0" smtClean="0"/>
              <a:t>Implement.</a:t>
            </a:r>
          </a:p>
          <a:p>
            <a:endParaRPr lang="en-US" baseline="0" dirty="0" smtClean="0"/>
          </a:p>
          <a:p>
            <a:r>
              <a:rPr lang="en-US" baseline="0" dirty="0" smtClean="0"/>
              <a:t>There responses can be written on chart paper and displayed or written on sheet paper. The important piece is that throughout the workshop the </a:t>
            </a:r>
            <a:r>
              <a:rPr lang="en-US" baseline="0" dirty="0" err="1" smtClean="0"/>
              <a:t>PDer</a:t>
            </a:r>
            <a:r>
              <a:rPr lang="en-US" baseline="0" dirty="0" smtClean="0"/>
              <a:t> refers to the questions and ensures all questions are answered.</a:t>
            </a:r>
          </a:p>
          <a:p>
            <a:endParaRPr lang="en-US" baseline="0" dirty="0" smtClean="0"/>
          </a:p>
          <a:p>
            <a:r>
              <a:rPr lang="en-US" dirty="0" smtClean="0"/>
              <a:t>Read</a:t>
            </a:r>
            <a:r>
              <a:rPr lang="en-US" baseline="0" dirty="0" smtClean="0"/>
              <a:t> through the protocol on your handout.</a:t>
            </a:r>
            <a:endParaRPr lang="en-US" dirty="0"/>
          </a:p>
        </p:txBody>
      </p:sp>
      <p:sp>
        <p:nvSpPr>
          <p:cNvPr id="4" name="Slide Number Placeholder 3"/>
          <p:cNvSpPr>
            <a:spLocks noGrp="1"/>
          </p:cNvSpPr>
          <p:nvPr>
            <p:ph type="sldNum" sz="quarter" idx="10"/>
          </p:nvPr>
        </p:nvSpPr>
        <p:spPr/>
        <p:txBody>
          <a:bodyPr/>
          <a:lstStyle/>
          <a:p>
            <a:fld id="{69C8DDEA-DE2B-CB45-B7BC-2D93055E995F}" type="slidenum">
              <a:rPr lang="en-US" smtClean="0"/>
              <a:t>11</a:t>
            </a:fld>
            <a:endParaRPr lang="en-US"/>
          </a:p>
        </p:txBody>
      </p:sp>
    </p:spTree>
    <p:extLst>
      <p:ext uri="{BB962C8B-B14F-4D97-AF65-F5344CB8AC3E}">
        <p14:creationId xmlns:p14="http://schemas.microsoft.com/office/powerpoint/2010/main" val="233582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r>
              <a:rPr lang="en-US" baseline="0" dirty="0" smtClean="0"/>
              <a:t> A quick protocol that can be used to open, close or intervene during the course of a PD session.</a:t>
            </a:r>
            <a:endParaRPr lang="en-US" dirty="0"/>
          </a:p>
        </p:txBody>
      </p:sp>
      <p:sp>
        <p:nvSpPr>
          <p:cNvPr id="4" name="Slide Number Placeholder 3"/>
          <p:cNvSpPr>
            <a:spLocks noGrp="1"/>
          </p:cNvSpPr>
          <p:nvPr>
            <p:ph type="sldNum" sz="quarter" idx="10"/>
          </p:nvPr>
        </p:nvSpPr>
        <p:spPr/>
        <p:txBody>
          <a:bodyPr/>
          <a:lstStyle/>
          <a:p>
            <a:fld id="{69C8DDEA-DE2B-CB45-B7BC-2D93055E995F}" type="slidenum">
              <a:rPr lang="en-US" smtClean="0"/>
              <a:t>12</a:t>
            </a:fld>
            <a:endParaRPr lang="en-US"/>
          </a:p>
        </p:txBody>
      </p:sp>
    </p:spTree>
    <p:extLst>
      <p:ext uri="{BB962C8B-B14F-4D97-AF65-F5344CB8AC3E}">
        <p14:creationId xmlns:p14="http://schemas.microsoft.com/office/powerpoint/2010/main" val="4140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Protocols: Teacher’s College at Columbia University</a:t>
            </a:r>
          </a:p>
          <a:p>
            <a:endParaRPr lang="en-US" dirty="0" smtClean="0"/>
          </a:p>
          <a:p>
            <a:r>
              <a:rPr lang="en-US" dirty="0" smtClean="0"/>
              <a:t>National School Reform Faculty: Adult Learning in the Service of Student Achievement; host Critical Friends Group, Harmony Education</a:t>
            </a:r>
            <a:r>
              <a:rPr lang="en-US" baseline="0" dirty="0" smtClean="0"/>
              <a:t> Center, Bloomington, Indiana</a:t>
            </a:r>
            <a:endParaRPr lang="en-US" dirty="0" smtClean="0"/>
          </a:p>
          <a:p>
            <a:endParaRPr lang="en-US" dirty="0"/>
          </a:p>
        </p:txBody>
      </p:sp>
      <p:sp>
        <p:nvSpPr>
          <p:cNvPr id="4" name="Slide Number Placeholder 3"/>
          <p:cNvSpPr>
            <a:spLocks noGrp="1"/>
          </p:cNvSpPr>
          <p:nvPr>
            <p:ph type="sldNum" sz="quarter" idx="10"/>
          </p:nvPr>
        </p:nvSpPr>
        <p:spPr/>
        <p:txBody>
          <a:bodyPr/>
          <a:lstStyle/>
          <a:p>
            <a:fld id="{69C8DDEA-DE2B-CB45-B7BC-2D93055E995F}" type="slidenum">
              <a:rPr lang="en-US" smtClean="0"/>
              <a:t>14</a:t>
            </a:fld>
            <a:endParaRPr lang="en-US"/>
          </a:p>
        </p:txBody>
      </p:sp>
    </p:spTree>
    <p:extLst>
      <p:ext uri="{BB962C8B-B14F-4D97-AF65-F5344CB8AC3E}">
        <p14:creationId xmlns:p14="http://schemas.microsoft.com/office/powerpoint/2010/main" val="360168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July 11,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July 11,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July 11,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July 11,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July 11,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July 11,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July 11, 2013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July 11, 2013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July 11, 2013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July 11,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July 11,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July 11, 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pic>
        <p:nvPicPr>
          <p:cNvPr id="8" name="Picture 7" descr="sim_2color_si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43800" y="5823858"/>
            <a:ext cx="1143000" cy="653142"/>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eg"/><Relationship Id="rId5"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rial Black"/>
                <a:cs typeface="Arial Black"/>
              </a:rPr>
              <a:t>Welcome</a:t>
            </a:r>
            <a:endParaRPr lang="en-US" sz="4800" dirty="0">
              <a:latin typeface="Arial Black"/>
              <a:cs typeface="Arial Black"/>
            </a:endParaRPr>
          </a:p>
        </p:txBody>
      </p:sp>
      <p:sp>
        <p:nvSpPr>
          <p:cNvPr id="3" name="Subtitle 2"/>
          <p:cNvSpPr>
            <a:spLocks noGrp="1"/>
          </p:cNvSpPr>
          <p:nvPr>
            <p:ph idx="1"/>
          </p:nvPr>
        </p:nvSpPr>
        <p:spPr/>
        <p:txBody>
          <a:bodyPr>
            <a:noAutofit/>
          </a:bodyPr>
          <a:lstStyle/>
          <a:p>
            <a:pPr marL="0" indent="0">
              <a:buNone/>
            </a:pPr>
            <a:r>
              <a:rPr lang="en-US" sz="5400" dirty="0" smtClean="0"/>
              <a:t>Please join a table with a blue folder in the center of the table.</a:t>
            </a:r>
            <a:endParaRPr lang="en-US" sz="5400" dirty="0"/>
          </a:p>
        </p:txBody>
      </p:sp>
    </p:spTree>
    <p:extLst>
      <p:ext uri="{BB962C8B-B14F-4D97-AF65-F5344CB8AC3E}">
        <p14:creationId xmlns:p14="http://schemas.microsoft.com/office/powerpoint/2010/main" val="3989355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Variations</a:t>
            </a:r>
            <a:endParaRPr lang="en-US" dirty="0">
              <a:latin typeface="Arial Black"/>
              <a:cs typeface="Arial Black"/>
            </a:endParaRPr>
          </a:p>
        </p:txBody>
      </p:sp>
      <p:sp>
        <p:nvSpPr>
          <p:cNvPr id="8" name="TextBox 7"/>
          <p:cNvSpPr txBox="1"/>
          <p:nvPr/>
        </p:nvSpPr>
        <p:spPr>
          <a:xfrm>
            <a:off x="457200" y="3595468"/>
            <a:ext cx="2696633" cy="646331"/>
          </a:xfrm>
          <a:prstGeom prst="rect">
            <a:avLst/>
          </a:prstGeom>
          <a:noFill/>
        </p:spPr>
        <p:txBody>
          <a:bodyPr wrap="square" rtlCol="0">
            <a:spAutoFit/>
          </a:bodyPr>
          <a:lstStyle/>
          <a:p>
            <a:r>
              <a:rPr lang="en-US" b="1" dirty="0" smtClean="0"/>
              <a:t>Listen and summarize back; Switch partners</a:t>
            </a:r>
            <a:endParaRPr lang="en-US" b="1" dirty="0"/>
          </a:p>
        </p:txBody>
      </p:sp>
      <p:sp>
        <p:nvSpPr>
          <p:cNvPr id="10" name="Rectangle 9"/>
          <p:cNvSpPr/>
          <p:nvPr/>
        </p:nvSpPr>
        <p:spPr>
          <a:xfrm>
            <a:off x="7408333" y="5757333"/>
            <a:ext cx="1481667" cy="783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6012922" y="4209534"/>
            <a:ext cx="2877078" cy="2146300"/>
          </a:xfrm>
          <a:prstGeom prst="rect">
            <a:avLst/>
          </a:prstGeom>
        </p:spPr>
      </p:pic>
      <p:sp>
        <p:nvSpPr>
          <p:cNvPr id="6" name="TextBox 5"/>
          <p:cNvSpPr txBox="1"/>
          <p:nvPr/>
        </p:nvSpPr>
        <p:spPr>
          <a:xfrm>
            <a:off x="6666164" y="6355834"/>
            <a:ext cx="1569660" cy="369332"/>
          </a:xfrm>
          <a:prstGeom prst="rect">
            <a:avLst/>
          </a:prstGeom>
          <a:noFill/>
        </p:spPr>
        <p:txBody>
          <a:bodyPr wrap="none" rtlCol="0">
            <a:spAutoFit/>
          </a:bodyPr>
          <a:lstStyle/>
          <a:p>
            <a:r>
              <a:rPr lang="en-US" b="1" dirty="0" smtClean="0"/>
              <a:t>Gallery Walk</a:t>
            </a:r>
            <a:endParaRPr lang="en-US" b="1" dirty="0"/>
          </a:p>
        </p:txBody>
      </p:sp>
      <p:sp>
        <p:nvSpPr>
          <p:cNvPr id="12" name="TextBox 11"/>
          <p:cNvSpPr txBox="1"/>
          <p:nvPr/>
        </p:nvSpPr>
        <p:spPr>
          <a:xfrm>
            <a:off x="3343804" y="5019300"/>
            <a:ext cx="2480367" cy="646331"/>
          </a:xfrm>
          <a:prstGeom prst="rect">
            <a:avLst/>
          </a:prstGeom>
          <a:noFill/>
        </p:spPr>
        <p:txBody>
          <a:bodyPr wrap="none" rtlCol="0">
            <a:spAutoFit/>
          </a:bodyPr>
          <a:lstStyle/>
          <a:p>
            <a:r>
              <a:rPr lang="en-US" b="1" dirty="0" smtClean="0"/>
              <a:t>Read and respond to</a:t>
            </a:r>
          </a:p>
          <a:p>
            <a:r>
              <a:rPr lang="en-US" b="1" dirty="0" smtClean="0"/>
              <a:t>a quotation strip.</a:t>
            </a:r>
            <a:endParaRPr lang="en-US" b="1" dirty="0"/>
          </a:p>
        </p:txBody>
      </p:sp>
      <p:pic>
        <p:nvPicPr>
          <p:cNvPr id="3" name="Picture 2" descr="quotation mark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490" y="2823766"/>
            <a:ext cx="2292681" cy="2195534"/>
          </a:xfrm>
          <a:prstGeom prst="rect">
            <a:avLst/>
          </a:prstGeom>
        </p:spPr>
      </p:pic>
      <p:pic>
        <p:nvPicPr>
          <p:cNvPr id="4" name="Picture 3" descr="listening pai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336" y="1401349"/>
            <a:ext cx="2917468" cy="1758167"/>
          </a:xfrm>
          <a:prstGeom prst="rect">
            <a:avLst/>
          </a:prstGeom>
        </p:spPr>
      </p:pic>
      <p:sp>
        <p:nvSpPr>
          <p:cNvPr id="11" name="Text Box 2"/>
          <p:cNvSpPr txBox="1"/>
          <p:nvPr/>
        </p:nvSpPr>
        <p:spPr>
          <a:xfrm>
            <a:off x="0" y="6518135"/>
            <a:ext cx="38862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Arial"/>
                <a:ea typeface="ＭＳ 明朝"/>
                <a:cs typeface="Times New Roman"/>
              </a:rPr>
              <a:t>Photo source: www.depositphotos.com</a:t>
            </a:r>
            <a:endParaRPr lang="en-US" sz="1200">
              <a:effectLst/>
              <a:ea typeface="ＭＳ 明朝"/>
              <a:cs typeface="Times New Roman"/>
            </a:endParaRPr>
          </a:p>
        </p:txBody>
      </p:sp>
    </p:spTree>
    <p:extLst>
      <p:ext uri="{BB962C8B-B14F-4D97-AF65-F5344CB8AC3E}">
        <p14:creationId xmlns:p14="http://schemas.microsoft.com/office/powerpoint/2010/main" val="3335712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497"/>
            <a:ext cx="8229600" cy="1250549"/>
          </a:xfrm>
          <a:noFill/>
        </p:spPr>
        <p:txBody>
          <a:bodyPr>
            <a:noAutofit/>
          </a:bodyPr>
          <a:lstStyle/>
          <a:p>
            <a:pPr algn="ctr"/>
            <a:r>
              <a:rPr lang="en-US" dirty="0" smtClean="0">
                <a:latin typeface="Arial Black"/>
                <a:cs typeface="Arial Black"/>
              </a:rPr>
              <a:t>An </a:t>
            </a:r>
            <a:r>
              <a:rPr lang="en-US" dirty="0" smtClean="0">
                <a:ln>
                  <a:solidFill>
                    <a:schemeClr val="tx1"/>
                  </a:solidFill>
                </a:ln>
                <a:solidFill>
                  <a:srgbClr val="000090"/>
                </a:solidFill>
                <a:latin typeface="Arial Black"/>
                <a:cs typeface="Arial Black"/>
              </a:rPr>
              <a:t>ADAPTATION</a:t>
            </a:r>
            <a:r>
              <a:rPr lang="en-US" dirty="0" smtClean="0">
                <a:latin typeface="Arial Black"/>
                <a:cs typeface="Arial Black"/>
              </a:rPr>
              <a:t> of</a:t>
            </a:r>
            <a:br>
              <a:rPr lang="en-US" dirty="0" smtClean="0">
                <a:latin typeface="Arial Black"/>
                <a:cs typeface="Arial Black"/>
              </a:rPr>
            </a:br>
            <a:r>
              <a:rPr lang="en-US" dirty="0" smtClean="0">
                <a:latin typeface="Arial Black"/>
                <a:cs typeface="Arial Black"/>
              </a:rPr>
              <a:t>Collaborative Assessment Conference</a:t>
            </a:r>
            <a:endParaRPr lang="en-US" dirty="0">
              <a:latin typeface="Arial Black"/>
              <a:cs typeface="Arial Black"/>
            </a:endParaRPr>
          </a:p>
        </p:txBody>
      </p:sp>
      <p:sp>
        <p:nvSpPr>
          <p:cNvPr id="3" name="Content Placeholder 2"/>
          <p:cNvSpPr>
            <a:spLocks noGrp="1"/>
          </p:cNvSpPr>
          <p:nvPr>
            <p:ph idx="1"/>
          </p:nvPr>
        </p:nvSpPr>
        <p:spPr>
          <a:xfrm>
            <a:off x="914400" y="2439433"/>
            <a:ext cx="8229600" cy="4693052"/>
          </a:xfrm>
        </p:spPr>
        <p:txBody>
          <a:bodyPr>
            <a:normAutofit/>
          </a:bodyPr>
          <a:lstStyle/>
          <a:p>
            <a:pPr marL="0" indent="0">
              <a:buNone/>
            </a:pPr>
            <a:r>
              <a:rPr lang="en-US" sz="4000" dirty="0" smtClean="0"/>
              <a:t> 1. Presenting</a:t>
            </a:r>
          </a:p>
          <a:p>
            <a:pPr marL="0" indent="0">
              <a:buNone/>
            </a:pPr>
            <a:r>
              <a:rPr lang="en-US" sz="4000" dirty="0" smtClean="0"/>
              <a:t> 2. Describing</a:t>
            </a:r>
          </a:p>
          <a:p>
            <a:pPr marL="0" indent="0">
              <a:buNone/>
            </a:pPr>
            <a:r>
              <a:rPr lang="en-US" sz="4000" dirty="0"/>
              <a:t> </a:t>
            </a:r>
            <a:r>
              <a:rPr lang="en-US" sz="4000" dirty="0" smtClean="0"/>
              <a:t>3. Raising Questions</a:t>
            </a:r>
          </a:p>
          <a:p>
            <a:pPr marL="0" indent="0">
              <a:buNone/>
            </a:pPr>
            <a:r>
              <a:rPr lang="en-US" sz="4000" dirty="0" smtClean="0"/>
              <a:t> 4. Speculating</a:t>
            </a:r>
          </a:p>
          <a:p>
            <a:pPr marL="0" indent="0">
              <a:buNone/>
            </a:pPr>
            <a:r>
              <a:rPr lang="en-US" sz="4000" dirty="0"/>
              <a:t> </a:t>
            </a:r>
            <a:r>
              <a:rPr lang="en-US" sz="4000" dirty="0" smtClean="0">
                <a:solidFill>
                  <a:srgbClr val="000000"/>
                </a:solidFill>
              </a:rPr>
              <a:t>5. </a:t>
            </a:r>
            <a:r>
              <a:rPr lang="en-US" sz="4000" dirty="0" smtClean="0"/>
              <a:t>Responding</a:t>
            </a:r>
          </a:p>
          <a:p>
            <a:pPr marL="0" indent="0">
              <a:buNone/>
            </a:pPr>
            <a:r>
              <a:rPr lang="en-US" sz="4000" dirty="0" smtClean="0">
                <a:solidFill>
                  <a:schemeClr val="accent6">
                    <a:lumMod val="75000"/>
                  </a:schemeClr>
                </a:solidFill>
              </a:rPr>
              <a:t> </a:t>
            </a:r>
            <a:r>
              <a:rPr lang="en-US" sz="4000" dirty="0" smtClean="0"/>
              <a:t>6. Reflecting and discussing</a:t>
            </a:r>
            <a:endParaRPr lang="en-US" sz="4000" dirty="0"/>
          </a:p>
        </p:txBody>
      </p:sp>
    </p:spTree>
    <p:extLst>
      <p:ext uri="{BB962C8B-B14F-4D97-AF65-F5344CB8AC3E}">
        <p14:creationId xmlns:p14="http://schemas.microsoft.com/office/powerpoint/2010/main" val="21394370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099"/>
            <a:ext cx="8229600" cy="990600"/>
          </a:xfrm>
        </p:spPr>
        <p:txBody>
          <a:bodyPr/>
          <a:lstStyle/>
          <a:p>
            <a:r>
              <a:rPr lang="en-US" dirty="0" smtClean="0">
                <a:latin typeface="Arial Black"/>
                <a:cs typeface="Arial Black"/>
              </a:rPr>
              <a:t>Postcards</a:t>
            </a:r>
            <a:endParaRPr lang="en-US" dirty="0">
              <a:latin typeface="Arial Black"/>
              <a:cs typeface="Arial Black"/>
            </a:endParaRPr>
          </a:p>
        </p:txBody>
      </p:sp>
      <p:sp>
        <p:nvSpPr>
          <p:cNvPr id="3" name="Content Placeholder 2"/>
          <p:cNvSpPr>
            <a:spLocks noGrp="1"/>
          </p:cNvSpPr>
          <p:nvPr>
            <p:ph idx="1"/>
          </p:nvPr>
        </p:nvSpPr>
        <p:spPr>
          <a:xfrm>
            <a:off x="457200" y="1357699"/>
            <a:ext cx="8229600" cy="4876800"/>
          </a:xfrm>
        </p:spPr>
        <p:txBody>
          <a:bodyPr>
            <a:noAutofit/>
          </a:bodyPr>
          <a:lstStyle/>
          <a:p>
            <a:r>
              <a:rPr lang="en-US" sz="3600" dirty="0" smtClean="0"/>
              <a:t>Without looking at it first, deal yourself one of the picture postcards from this deck going around.</a:t>
            </a:r>
            <a:endParaRPr lang="en-US" sz="1400" dirty="0" smtClean="0"/>
          </a:p>
          <a:p>
            <a:pPr marL="0" indent="0">
              <a:buNone/>
            </a:pPr>
            <a:endParaRPr lang="en-US" sz="3600" dirty="0"/>
          </a:p>
          <a:p>
            <a:r>
              <a:rPr lang="en-US" sz="3600" dirty="0" smtClean="0"/>
              <a:t>Then imagine how it represents your work as a SIM Professional Developer.</a:t>
            </a:r>
            <a:endParaRPr lang="en-US" sz="1200" dirty="0" smtClean="0"/>
          </a:p>
          <a:p>
            <a:pPr marL="0" indent="0">
              <a:buNone/>
            </a:pPr>
            <a:endParaRPr lang="en-US" sz="3600" dirty="0" smtClean="0"/>
          </a:p>
          <a:p>
            <a:r>
              <a:rPr lang="en-US" sz="3600" dirty="0" smtClean="0"/>
              <a:t>Be prepared to share out in a           Go-Around</a:t>
            </a:r>
            <a:endParaRPr lang="en-US" sz="3600" dirty="0"/>
          </a:p>
        </p:txBody>
      </p:sp>
    </p:spTree>
    <p:extLst>
      <p:ext uri="{BB962C8B-B14F-4D97-AF65-F5344CB8AC3E}">
        <p14:creationId xmlns:p14="http://schemas.microsoft.com/office/powerpoint/2010/main" val="28070491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Reflection</a:t>
            </a:r>
            <a:endParaRPr lang="en-US" dirty="0">
              <a:latin typeface="Arial Black"/>
              <a:cs typeface="Arial Black"/>
            </a:endParaRPr>
          </a:p>
        </p:txBody>
      </p:sp>
      <p:sp>
        <p:nvSpPr>
          <p:cNvPr id="3" name="Content Placeholder 2"/>
          <p:cNvSpPr>
            <a:spLocks noGrp="1"/>
          </p:cNvSpPr>
          <p:nvPr>
            <p:ph idx="1"/>
          </p:nvPr>
        </p:nvSpPr>
        <p:spPr/>
        <p:txBody>
          <a:bodyPr>
            <a:normAutofit/>
          </a:bodyPr>
          <a:lstStyle/>
          <a:p>
            <a:r>
              <a:rPr lang="en-US" sz="4000" dirty="0" smtClean="0"/>
              <a:t>Use the handout for your personal reflection.</a:t>
            </a:r>
          </a:p>
          <a:p>
            <a:endParaRPr lang="en-US" sz="4000" dirty="0"/>
          </a:p>
          <a:p>
            <a:r>
              <a:rPr lang="en-US" sz="4000" dirty="0" smtClean="0"/>
              <a:t>Be prepared to share out in a Go-Around.</a:t>
            </a:r>
            <a:endParaRPr lang="en-US" sz="4000" dirty="0"/>
          </a:p>
        </p:txBody>
      </p:sp>
    </p:spTree>
    <p:extLst>
      <p:ext uri="{BB962C8B-B14F-4D97-AF65-F5344CB8AC3E}">
        <p14:creationId xmlns:p14="http://schemas.microsoft.com/office/powerpoint/2010/main" val="176667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rial Black"/>
                <a:cs typeface="Arial Black"/>
              </a:rPr>
              <a:t>Where can I learn more about protocols?</a:t>
            </a:r>
            <a:endParaRPr lang="en-US" dirty="0">
              <a:latin typeface="Arial Black"/>
              <a:cs typeface="Arial Black"/>
            </a:endParaRPr>
          </a:p>
        </p:txBody>
      </p:sp>
      <p:pic>
        <p:nvPicPr>
          <p:cNvPr id="18" name="Content Placeholder 17"/>
          <p:cNvPicPr>
            <a:picLocks noGrp="1" noChangeAspect="1"/>
          </p:cNvPicPr>
          <p:nvPr>
            <p:ph idx="1"/>
          </p:nvPr>
        </p:nvPicPr>
        <p:blipFill>
          <a:blip r:embed="rId3"/>
          <a:srcRect l="-74381" r="-74381"/>
          <a:stretch>
            <a:fillRect/>
          </a:stretch>
        </p:blipFill>
        <p:spPr>
          <a:xfrm>
            <a:off x="-856004" y="1729342"/>
            <a:ext cx="4668398" cy="2766458"/>
          </a:xfrm>
        </p:spPr>
      </p:pic>
      <p:pic>
        <p:nvPicPr>
          <p:cNvPr id="20" name="Picture 19" descr="OnlineProtocols.pdf"/>
          <p:cNvPicPr>
            <a:picLocks noChangeAspect="1"/>
          </p:cNvPicPr>
          <p:nvPr/>
        </p:nvPicPr>
        <p:blipFill rotWithShape="1">
          <a:blip r:embed="rId4">
            <a:extLst>
              <a:ext uri="{28A0092B-C50C-407E-A947-70E740481C1C}">
                <a14:useLocalDpi xmlns:a14="http://schemas.microsoft.com/office/drawing/2010/main" val="0"/>
              </a:ext>
            </a:extLst>
          </a:blip>
          <a:srcRect l="14374" r="9197" b="20543"/>
          <a:stretch/>
        </p:blipFill>
        <p:spPr>
          <a:xfrm>
            <a:off x="2822108" y="2660872"/>
            <a:ext cx="1980572" cy="2913775"/>
          </a:xfrm>
          <a:prstGeom prst="rect">
            <a:avLst/>
          </a:prstGeom>
        </p:spPr>
      </p:pic>
      <p:pic>
        <p:nvPicPr>
          <p:cNvPr id="4" name="Picture 3" descr="SGTourCoverAr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3291" y="3473742"/>
            <a:ext cx="2645325" cy="2044115"/>
          </a:xfrm>
          <a:prstGeom prst="rect">
            <a:avLst/>
          </a:prstGeom>
        </p:spPr>
      </p:pic>
      <p:sp>
        <p:nvSpPr>
          <p:cNvPr id="5" name="TextBox 4"/>
          <p:cNvSpPr txBox="1"/>
          <p:nvPr/>
        </p:nvSpPr>
        <p:spPr>
          <a:xfrm>
            <a:off x="5769493" y="2682395"/>
            <a:ext cx="1749197" cy="646331"/>
          </a:xfrm>
          <a:prstGeom prst="rect">
            <a:avLst/>
          </a:prstGeom>
          <a:noFill/>
        </p:spPr>
        <p:txBody>
          <a:bodyPr wrap="none" rtlCol="0">
            <a:spAutoFit/>
          </a:bodyPr>
          <a:lstStyle/>
          <a:p>
            <a:r>
              <a:rPr lang="en-US" b="1" dirty="0" smtClean="0">
                <a:latin typeface="Times"/>
                <a:cs typeface="Times"/>
              </a:rPr>
              <a:t>National School</a:t>
            </a:r>
          </a:p>
          <a:p>
            <a:r>
              <a:rPr lang="en-US" b="1" dirty="0" smtClean="0">
                <a:latin typeface="Times"/>
                <a:cs typeface="Times"/>
              </a:rPr>
              <a:t>Reform Faculty</a:t>
            </a:r>
            <a:endParaRPr lang="en-US" b="1" dirty="0">
              <a:latin typeface="Times"/>
              <a:cs typeface="Times"/>
            </a:endParaRPr>
          </a:p>
        </p:txBody>
      </p:sp>
    </p:spTree>
    <p:extLst>
      <p:ext uri="{BB962C8B-B14F-4D97-AF65-F5344CB8AC3E}">
        <p14:creationId xmlns:p14="http://schemas.microsoft.com/office/powerpoint/2010/main" val="1379664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163233"/>
            <a:ext cx="8229600" cy="990600"/>
          </a:xfrm>
        </p:spPr>
        <p:txBody>
          <a:bodyPr>
            <a:noAutofit/>
          </a:bodyPr>
          <a:lstStyle/>
          <a:p>
            <a:pPr eaLnBrk="1" hangingPunct="1"/>
            <a:r>
              <a:rPr lang="en-US" sz="3600" b="1" dirty="0">
                <a:solidFill>
                  <a:schemeClr val="tx1"/>
                </a:solidFill>
              </a:rPr>
              <a:t>Please go to the link below to evaluate this session:</a:t>
            </a:r>
            <a:endParaRPr lang="en-US" sz="3600" b="1" dirty="0">
              <a:solidFill>
                <a:schemeClr val="tx1"/>
              </a:solidFill>
              <a:latin typeface="Arial" charset="0"/>
              <a:ea typeface="ＭＳ Ｐゴシック" charset="0"/>
              <a:cs typeface="ＭＳ Ｐゴシック" charset="0"/>
            </a:endParaRPr>
          </a:p>
        </p:txBody>
      </p:sp>
      <p:sp>
        <p:nvSpPr>
          <p:cNvPr id="14339" name="Rectangle 3"/>
          <p:cNvSpPr>
            <a:spLocks noGrp="1" noChangeArrowheads="1"/>
          </p:cNvSpPr>
          <p:nvPr>
            <p:ph idx="1"/>
          </p:nvPr>
        </p:nvSpPr>
        <p:spPr>
          <a:xfrm>
            <a:off x="457200" y="3611033"/>
            <a:ext cx="8229600" cy="1955800"/>
          </a:xfrm>
        </p:spPr>
        <p:txBody>
          <a:bodyPr>
            <a:normAutofit/>
          </a:bodyPr>
          <a:lstStyle/>
          <a:p>
            <a:pPr eaLnBrk="1" hangingPunct="1"/>
            <a:r>
              <a:rPr lang="en-US" sz="3600" b="1" dirty="0">
                <a:solidFill>
                  <a:srgbClr val="C5161F"/>
                </a:solidFill>
                <a:latin typeface="Arial" charset="0"/>
                <a:ea typeface="ＭＳ Ｐゴシック" charset="0"/>
                <a:cs typeface="ＭＳ Ｐゴシック" charset="0"/>
              </a:rPr>
              <a:t>http://</a:t>
            </a:r>
            <a:r>
              <a:rPr lang="en-US" sz="3600" b="1" dirty="0" err="1">
                <a:solidFill>
                  <a:srgbClr val="C5161F"/>
                </a:solidFill>
                <a:latin typeface="Arial" charset="0"/>
                <a:ea typeface="ＭＳ Ｐゴシック" charset="0"/>
                <a:cs typeface="ＭＳ Ｐゴシック" charset="0"/>
              </a:rPr>
              <a:t>www.surveymonkey.com</a:t>
            </a:r>
            <a:r>
              <a:rPr lang="en-US" sz="3600" b="1" dirty="0">
                <a:solidFill>
                  <a:srgbClr val="C5161F"/>
                </a:solidFill>
                <a:latin typeface="Arial" charset="0"/>
                <a:ea typeface="ＭＳ Ｐゴシック" charset="0"/>
                <a:cs typeface="ＭＳ Ｐゴシック" charset="0"/>
              </a:rPr>
              <a:t>/s/2013SIMConfEval</a:t>
            </a:r>
            <a:endParaRPr lang="en-US" sz="3600" dirty="0">
              <a:solidFill>
                <a:srgbClr val="C5161F"/>
              </a:solidFill>
              <a:latin typeface="Arial" charset="0"/>
              <a:ea typeface="ＭＳ Ｐゴシック" charset="0"/>
              <a:cs typeface="ＭＳ Ｐゴシック" charset="0"/>
            </a:endParaRPr>
          </a:p>
        </p:txBody>
      </p:sp>
      <p:sp>
        <p:nvSpPr>
          <p:cNvPr id="2" name="TextBox 1"/>
          <p:cNvSpPr txBox="1"/>
          <p:nvPr/>
        </p:nvSpPr>
        <p:spPr>
          <a:xfrm>
            <a:off x="368300" y="910167"/>
            <a:ext cx="8318500" cy="707886"/>
          </a:xfrm>
          <a:prstGeom prst="rect">
            <a:avLst/>
          </a:prstGeom>
          <a:noFill/>
        </p:spPr>
        <p:txBody>
          <a:bodyPr wrap="square" rtlCol="0">
            <a:spAutoFit/>
          </a:bodyPr>
          <a:lstStyle/>
          <a:p>
            <a:pPr algn="ctr"/>
            <a:r>
              <a:rPr lang="en-US" sz="4000" dirty="0" smtClean="0">
                <a:solidFill>
                  <a:srgbClr val="C5161F"/>
                </a:solidFill>
                <a:latin typeface="Arial Black"/>
                <a:cs typeface="Arial Black"/>
              </a:rPr>
              <a:t>Thanks for coming.</a:t>
            </a:r>
            <a:endParaRPr lang="en-US" sz="4000" dirty="0">
              <a:solidFill>
                <a:srgbClr val="C5161F"/>
              </a:solidFill>
              <a:latin typeface="Arial Black"/>
              <a:cs typeface="Arial Black"/>
            </a:endParaRPr>
          </a:p>
        </p:txBody>
      </p:sp>
      <p:pic>
        <p:nvPicPr>
          <p:cNvPr id="5" name="Picture 3" descr="joe_waving_hg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9442" y="4253442"/>
            <a:ext cx="2604558" cy="260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a:cs typeface="Arial Black"/>
              </a:rPr>
              <a:t>Power of protocols</a:t>
            </a:r>
            <a:endParaRPr lang="en-US" dirty="0">
              <a:latin typeface="Arial Black"/>
              <a:cs typeface="Arial Black"/>
            </a:endParaRPr>
          </a:p>
        </p:txBody>
      </p:sp>
      <p:sp>
        <p:nvSpPr>
          <p:cNvPr id="3" name="Subtitle 2"/>
          <p:cNvSpPr>
            <a:spLocks noGrp="1"/>
          </p:cNvSpPr>
          <p:nvPr>
            <p:ph type="subTitle" idx="1"/>
          </p:nvPr>
        </p:nvSpPr>
        <p:spPr>
          <a:xfrm>
            <a:off x="685799" y="3505200"/>
            <a:ext cx="6965071" cy="2708386"/>
          </a:xfrm>
        </p:spPr>
        <p:txBody>
          <a:bodyPr>
            <a:noAutofit/>
          </a:bodyPr>
          <a:lstStyle/>
          <a:p>
            <a:r>
              <a:rPr lang="en-US" dirty="0" smtClean="0"/>
              <a:t>2013 International SIM Conference</a:t>
            </a:r>
          </a:p>
          <a:p>
            <a:r>
              <a:rPr lang="en-US" dirty="0" smtClean="0"/>
              <a:t>Lawrence, Kansas</a:t>
            </a:r>
          </a:p>
          <a:p>
            <a:endParaRPr lang="en-US" dirty="0"/>
          </a:p>
          <a:p>
            <a:r>
              <a:rPr lang="en-US" dirty="0" smtClean="0"/>
              <a:t>Presenter: Cathy Spriggs</a:t>
            </a:r>
          </a:p>
          <a:p>
            <a:r>
              <a:rPr lang="en-US" dirty="0"/>
              <a:t>	</a:t>
            </a:r>
            <a:r>
              <a:rPr lang="en-US" dirty="0" smtClean="0"/>
              <a:t>       </a:t>
            </a:r>
            <a:r>
              <a:rPr lang="en-US" dirty="0" err="1" smtClean="0"/>
              <a:t>scmspriggs@sbcglobal.net</a:t>
            </a:r>
            <a:endParaRPr lang="en-US" dirty="0"/>
          </a:p>
        </p:txBody>
      </p:sp>
      <p:pic>
        <p:nvPicPr>
          <p:cNvPr id="4" name="Content Placeholder 17"/>
          <p:cNvPicPr>
            <a:picLocks noChangeAspect="1"/>
          </p:cNvPicPr>
          <p:nvPr/>
        </p:nvPicPr>
        <p:blipFill>
          <a:blip r:embed="rId3"/>
          <a:srcRect l="-74381" r="-74381"/>
          <a:stretch>
            <a:fillRect/>
          </a:stretch>
        </p:blipFill>
        <p:spPr>
          <a:xfrm>
            <a:off x="5316671" y="532367"/>
            <a:ext cx="4668398" cy="2766458"/>
          </a:xfrm>
          <a:prstGeom prst="rect">
            <a:avLst/>
          </a:prstGeom>
        </p:spPr>
      </p:pic>
    </p:spTree>
    <p:extLst>
      <p:ext uri="{BB962C8B-B14F-4D97-AF65-F5344CB8AC3E}">
        <p14:creationId xmlns:p14="http://schemas.microsoft.com/office/powerpoint/2010/main" val="576087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What is a protocol?</a:t>
            </a:r>
            <a:endParaRPr lang="en-US" dirty="0">
              <a:latin typeface="Arial Black"/>
              <a:cs typeface="Arial Black"/>
            </a:endParaRPr>
          </a:p>
        </p:txBody>
      </p:sp>
      <p:sp>
        <p:nvSpPr>
          <p:cNvPr id="3" name="Content Placeholder 2"/>
          <p:cNvSpPr>
            <a:spLocks noGrp="1"/>
          </p:cNvSpPr>
          <p:nvPr>
            <p:ph idx="1"/>
          </p:nvPr>
        </p:nvSpPr>
        <p:spPr/>
        <p:txBody>
          <a:bodyPr>
            <a:normAutofit/>
          </a:bodyPr>
          <a:lstStyle/>
          <a:p>
            <a:pPr marL="0" indent="0">
              <a:buNone/>
            </a:pPr>
            <a:r>
              <a:rPr lang="en-US" sz="4000" dirty="0" smtClean="0"/>
              <a:t>A technique for achieving voluntary regulation with a contingent environment.</a:t>
            </a:r>
            <a:endParaRPr lang="en-US" sz="4000" dirty="0"/>
          </a:p>
        </p:txBody>
      </p:sp>
      <p:pic>
        <p:nvPicPr>
          <p:cNvPr id="5" name="Picture 4" descr="highw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306" y="3667547"/>
            <a:ext cx="3742636" cy="2493650"/>
          </a:xfrm>
          <a:prstGeom prst="rect">
            <a:avLst/>
          </a:prstGeom>
        </p:spPr>
      </p:pic>
      <p:sp>
        <p:nvSpPr>
          <p:cNvPr id="6" name="Text Box 2"/>
          <p:cNvSpPr txBox="1"/>
          <p:nvPr/>
        </p:nvSpPr>
        <p:spPr>
          <a:xfrm>
            <a:off x="3315306" y="6269969"/>
            <a:ext cx="3886200" cy="2286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Arial"/>
                <a:ea typeface="ＭＳ 明朝"/>
                <a:cs typeface="Times New Roman"/>
              </a:rPr>
              <a:t>Photo source: www.depositphotos.com</a:t>
            </a:r>
            <a:endParaRPr lang="en-US" sz="1200">
              <a:effectLst/>
              <a:ea typeface="ＭＳ 明朝"/>
              <a:cs typeface="Times New Roman"/>
            </a:endParaRPr>
          </a:p>
        </p:txBody>
      </p:sp>
    </p:spTree>
    <p:extLst>
      <p:ext uri="{BB962C8B-B14F-4D97-AF65-F5344CB8AC3E}">
        <p14:creationId xmlns:p14="http://schemas.microsoft.com/office/powerpoint/2010/main" val="34476411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Why use a protocol?</a:t>
            </a:r>
            <a:endParaRPr lang="en-US" dirty="0">
              <a:latin typeface="Arial Black"/>
              <a:cs typeface="Arial Black"/>
            </a:endParaRPr>
          </a:p>
        </p:txBody>
      </p:sp>
      <p:sp>
        <p:nvSpPr>
          <p:cNvPr id="3" name="Content Placeholder 2"/>
          <p:cNvSpPr>
            <a:spLocks noGrp="1"/>
          </p:cNvSpPr>
          <p:nvPr>
            <p:ph idx="1"/>
          </p:nvPr>
        </p:nvSpPr>
        <p:spPr/>
        <p:txBody>
          <a:bodyPr>
            <a:normAutofit lnSpcReduction="10000"/>
          </a:bodyPr>
          <a:lstStyle/>
          <a:p>
            <a:pPr marL="0" indent="0">
              <a:buNone/>
            </a:pPr>
            <a:r>
              <a:rPr lang="en-US" sz="3600" dirty="0" smtClean="0"/>
              <a:t>#1 – We must educate ourselves</a:t>
            </a:r>
          </a:p>
          <a:p>
            <a:pPr marL="0" indent="0">
              <a:buNone/>
            </a:pPr>
            <a:endParaRPr lang="en-US" sz="3600" dirty="0" smtClean="0"/>
          </a:p>
          <a:p>
            <a:pPr marL="0" indent="0">
              <a:buNone/>
            </a:pPr>
            <a:r>
              <a:rPr lang="en-US" sz="3600" dirty="0" smtClean="0"/>
              <a:t>#2 – Explore student work</a:t>
            </a:r>
          </a:p>
          <a:p>
            <a:pPr marL="0" indent="0">
              <a:buNone/>
            </a:pPr>
            <a:endParaRPr lang="en-US" sz="3600" dirty="0" smtClean="0"/>
          </a:p>
          <a:p>
            <a:pPr marL="0" indent="0">
              <a:buNone/>
            </a:pPr>
            <a:r>
              <a:rPr lang="en-US" sz="3600" dirty="0" smtClean="0"/>
              <a:t>#3 – Protocol based learning</a:t>
            </a:r>
          </a:p>
          <a:p>
            <a:pPr marL="0" indent="0">
              <a:buNone/>
            </a:pPr>
            <a:endParaRPr lang="en-US" sz="3600" dirty="0" smtClean="0"/>
          </a:p>
          <a:p>
            <a:pPr marL="0" indent="0">
              <a:buNone/>
            </a:pPr>
            <a:r>
              <a:rPr lang="en-US" sz="3600" dirty="0" smtClean="0"/>
              <a:t>#4 – Professional Communities of</a:t>
            </a:r>
          </a:p>
          <a:p>
            <a:pPr marL="0" indent="0">
              <a:buNone/>
            </a:pPr>
            <a:r>
              <a:rPr lang="en-US" sz="3600" dirty="0"/>
              <a:t> </a:t>
            </a:r>
            <a:r>
              <a:rPr lang="en-US" sz="3600" dirty="0" smtClean="0"/>
              <a:t>       </a:t>
            </a:r>
            <a:r>
              <a:rPr lang="en-US" sz="3600" dirty="0"/>
              <a:t>Practice</a:t>
            </a:r>
          </a:p>
          <a:p>
            <a:pPr marL="0" indent="0">
              <a:buNone/>
            </a:pPr>
            <a:endParaRPr lang="en-US" sz="3600" dirty="0"/>
          </a:p>
        </p:txBody>
      </p:sp>
    </p:spTree>
    <p:extLst>
      <p:ext uri="{BB962C8B-B14F-4D97-AF65-F5344CB8AC3E}">
        <p14:creationId xmlns:p14="http://schemas.microsoft.com/office/powerpoint/2010/main" val="3761246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386613"/>
          </a:xfrm>
        </p:spPr>
        <p:txBody>
          <a:bodyPr>
            <a:noAutofit/>
          </a:bodyPr>
          <a:lstStyle/>
          <a:p>
            <a:r>
              <a:rPr lang="en-US" sz="4400" dirty="0" smtClean="0">
                <a:latin typeface="Arial Black"/>
                <a:cs typeface="Arial Black"/>
              </a:rPr>
              <a:t>What is important to know as a facilitator?</a:t>
            </a:r>
            <a:endParaRPr lang="en-US" sz="4400" dirty="0">
              <a:latin typeface="Arial Black"/>
              <a:cs typeface="Arial Black"/>
            </a:endParaRPr>
          </a:p>
        </p:txBody>
      </p:sp>
      <p:sp>
        <p:nvSpPr>
          <p:cNvPr id="3" name="Content Placeholder 2"/>
          <p:cNvSpPr>
            <a:spLocks noGrp="1"/>
          </p:cNvSpPr>
          <p:nvPr>
            <p:ph idx="1"/>
          </p:nvPr>
        </p:nvSpPr>
        <p:spPr>
          <a:xfrm>
            <a:off x="457200" y="2257401"/>
            <a:ext cx="8229600" cy="4447086"/>
          </a:xfrm>
        </p:spPr>
        <p:txBody>
          <a:bodyPr>
            <a:normAutofit/>
          </a:bodyPr>
          <a:lstStyle/>
          <a:p>
            <a:r>
              <a:rPr lang="en-US" sz="4400" dirty="0" smtClean="0"/>
              <a:t>Involves both macro and micro planning</a:t>
            </a:r>
          </a:p>
          <a:p>
            <a:endParaRPr lang="en-US" sz="4400" dirty="0" smtClean="0"/>
          </a:p>
          <a:p>
            <a:r>
              <a:rPr lang="en-US" sz="4400" dirty="0" smtClean="0"/>
              <a:t>Cross use, improvisation and adaptation are encouraged</a:t>
            </a:r>
            <a:endParaRPr lang="en-US" sz="4400" dirty="0"/>
          </a:p>
        </p:txBody>
      </p:sp>
    </p:spTree>
    <p:extLst>
      <p:ext uri="{BB962C8B-B14F-4D97-AF65-F5344CB8AC3E}">
        <p14:creationId xmlns:p14="http://schemas.microsoft.com/office/powerpoint/2010/main" val="9093868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Protocols for Today</a:t>
            </a:r>
            <a:endParaRPr lang="en-US" dirty="0">
              <a:latin typeface="Arial Black"/>
              <a:cs typeface="Arial Black"/>
            </a:endParaRPr>
          </a:p>
        </p:txBody>
      </p:sp>
      <p:sp>
        <p:nvSpPr>
          <p:cNvPr id="3" name="Content Placeholder 2"/>
          <p:cNvSpPr>
            <a:spLocks noGrp="1"/>
          </p:cNvSpPr>
          <p:nvPr>
            <p:ph idx="1"/>
          </p:nvPr>
        </p:nvSpPr>
        <p:spPr>
          <a:xfrm>
            <a:off x="172224" y="1600200"/>
            <a:ext cx="9359280" cy="4876800"/>
          </a:xfrm>
        </p:spPr>
        <p:txBody>
          <a:bodyPr>
            <a:normAutofit/>
          </a:bodyPr>
          <a:lstStyle/>
          <a:p>
            <a:pPr marL="0" indent="0">
              <a:buNone/>
            </a:pPr>
            <a:r>
              <a:rPr lang="en-US" sz="4000" dirty="0" smtClean="0"/>
              <a:t>1. Provocative Prompts</a:t>
            </a:r>
          </a:p>
          <a:p>
            <a:endParaRPr lang="en-US" sz="4000" dirty="0" smtClean="0"/>
          </a:p>
          <a:p>
            <a:pPr marL="0" indent="0">
              <a:buNone/>
            </a:pPr>
            <a:r>
              <a:rPr lang="en-US" sz="4000" dirty="0" smtClean="0"/>
              <a:t>2. Collaborative Assessment </a:t>
            </a:r>
          </a:p>
          <a:p>
            <a:pPr marL="0" indent="0">
              <a:buNone/>
            </a:pPr>
            <a:r>
              <a:rPr lang="en-US" sz="4000" dirty="0"/>
              <a:t> </a:t>
            </a:r>
            <a:r>
              <a:rPr lang="en-US" sz="4000" dirty="0" smtClean="0"/>
              <a:t>   Conference</a:t>
            </a:r>
          </a:p>
          <a:p>
            <a:endParaRPr lang="en-US" sz="4000" dirty="0" smtClean="0"/>
          </a:p>
          <a:p>
            <a:pPr marL="0" indent="0">
              <a:buNone/>
            </a:pPr>
            <a:r>
              <a:rPr lang="en-US" sz="4000" dirty="0" smtClean="0"/>
              <a:t>3. Postcards</a:t>
            </a:r>
            <a:endParaRPr lang="en-US" sz="4000" dirty="0"/>
          </a:p>
        </p:txBody>
      </p:sp>
    </p:spTree>
    <p:extLst>
      <p:ext uri="{BB962C8B-B14F-4D97-AF65-F5344CB8AC3E}">
        <p14:creationId xmlns:p14="http://schemas.microsoft.com/office/powerpoint/2010/main" val="3232340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Our Structure Today</a:t>
            </a:r>
            <a:endParaRPr lang="en-US" dirty="0">
              <a:latin typeface="Arial Black"/>
              <a:cs typeface="Arial Black"/>
            </a:endParaRPr>
          </a:p>
        </p:txBody>
      </p:sp>
      <p:sp>
        <p:nvSpPr>
          <p:cNvPr id="3" name="Content Placeholder 2"/>
          <p:cNvSpPr>
            <a:spLocks noGrp="1"/>
          </p:cNvSpPr>
          <p:nvPr>
            <p:ph idx="1"/>
          </p:nvPr>
        </p:nvSpPr>
        <p:spPr/>
        <p:txBody>
          <a:bodyPr>
            <a:normAutofit lnSpcReduction="10000"/>
          </a:bodyPr>
          <a:lstStyle/>
          <a:p>
            <a:r>
              <a:rPr lang="en-US" sz="4400" dirty="0" smtClean="0"/>
              <a:t>Introduce the protocol</a:t>
            </a:r>
          </a:p>
          <a:p>
            <a:r>
              <a:rPr lang="en-US" sz="4400" dirty="0" smtClean="0"/>
              <a:t>Outline the steps using both the </a:t>
            </a:r>
            <a:r>
              <a:rPr lang="en-US" sz="4400" dirty="0" err="1" smtClean="0"/>
              <a:t>powerpoint</a:t>
            </a:r>
            <a:r>
              <a:rPr lang="en-US" sz="4400" dirty="0" smtClean="0"/>
              <a:t> and handout</a:t>
            </a:r>
          </a:p>
          <a:p>
            <a:r>
              <a:rPr lang="en-US" sz="4400" dirty="0" smtClean="0"/>
              <a:t>Facilitator at each table will guide group</a:t>
            </a:r>
          </a:p>
          <a:p>
            <a:r>
              <a:rPr lang="en-US" sz="4400" dirty="0" smtClean="0"/>
              <a:t>Engage in protocol</a:t>
            </a:r>
          </a:p>
          <a:p>
            <a:r>
              <a:rPr lang="en-US" sz="4400" dirty="0" smtClean="0"/>
              <a:t>Table </a:t>
            </a:r>
            <a:r>
              <a:rPr lang="en-US" sz="4400" b="1" dirty="0" smtClean="0"/>
              <a:t>“Go-Round”</a:t>
            </a:r>
          </a:p>
          <a:p>
            <a:endParaRPr lang="en-US" dirty="0" smtClean="0"/>
          </a:p>
          <a:p>
            <a:endParaRPr lang="en-US" dirty="0"/>
          </a:p>
        </p:txBody>
      </p:sp>
    </p:spTree>
    <p:extLst>
      <p:ext uri="{BB962C8B-B14F-4D97-AF65-F5344CB8AC3E}">
        <p14:creationId xmlns:p14="http://schemas.microsoft.com/office/powerpoint/2010/main" val="17087834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Go-Around</a:t>
            </a:r>
            <a:endParaRPr lang="en-US" dirty="0">
              <a:latin typeface="Arial Black"/>
              <a:cs typeface="Arial Black"/>
            </a:endParaRPr>
          </a:p>
        </p:txBody>
      </p:sp>
      <p:sp>
        <p:nvSpPr>
          <p:cNvPr id="3" name="Content Placeholder 2"/>
          <p:cNvSpPr>
            <a:spLocks noGrp="1"/>
          </p:cNvSpPr>
          <p:nvPr>
            <p:ph idx="1"/>
          </p:nvPr>
        </p:nvSpPr>
        <p:spPr/>
        <p:txBody>
          <a:bodyPr>
            <a:normAutofit/>
          </a:bodyPr>
          <a:lstStyle/>
          <a:p>
            <a:r>
              <a:rPr lang="en-US" sz="4000" dirty="0" smtClean="0"/>
              <a:t>Each member of the table group will have an opportunity to share their thinking without interruption.</a:t>
            </a:r>
          </a:p>
          <a:p>
            <a:pPr marL="0" indent="0">
              <a:buNone/>
            </a:pPr>
            <a:endParaRPr lang="en-US" sz="4000" dirty="0" smtClean="0"/>
          </a:p>
          <a:p>
            <a:r>
              <a:rPr lang="en-US" sz="4000" dirty="0" smtClean="0"/>
              <a:t>Facilitator will signal when your turn is over.</a:t>
            </a:r>
            <a:endParaRPr lang="en-US" sz="4000" dirty="0"/>
          </a:p>
        </p:txBody>
      </p:sp>
    </p:spTree>
    <p:extLst>
      <p:ext uri="{BB962C8B-B14F-4D97-AF65-F5344CB8AC3E}">
        <p14:creationId xmlns:p14="http://schemas.microsoft.com/office/powerpoint/2010/main" val="40186117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a:cs typeface="Arial Black"/>
              </a:rPr>
              <a:t>Provocative Prompts</a:t>
            </a:r>
            <a:endParaRPr lang="en-US" dirty="0">
              <a:latin typeface="Arial Black"/>
              <a:cs typeface="Arial Black"/>
            </a:endParaRPr>
          </a:p>
        </p:txBody>
      </p:sp>
      <p:sp>
        <p:nvSpPr>
          <p:cNvPr id="3" name="Content Placeholder 2"/>
          <p:cNvSpPr>
            <a:spLocks noGrp="1"/>
          </p:cNvSpPr>
          <p:nvPr>
            <p:ph idx="1"/>
          </p:nvPr>
        </p:nvSpPr>
        <p:spPr/>
        <p:txBody>
          <a:bodyPr/>
          <a:lstStyle/>
          <a:p>
            <a:r>
              <a:rPr lang="en-US" sz="4000" dirty="0" smtClean="0"/>
              <a:t>Read the two pages of quotations.</a:t>
            </a:r>
          </a:p>
          <a:p>
            <a:pPr marL="0" indent="0">
              <a:buNone/>
            </a:pPr>
            <a:endParaRPr lang="en-US" sz="4000" dirty="0" smtClean="0"/>
          </a:p>
          <a:p>
            <a:r>
              <a:rPr lang="en-US" sz="4000" dirty="0" smtClean="0"/>
              <a:t>Choose one quotation and be prepared to share in a </a:t>
            </a:r>
            <a:r>
              <a:rPr lang="en-US" sz="4000" b="1" dirty="0">
                <a:solidFill>
                  <a:srgbClr val="C5161F"/>
                </a:solidFill>
              </a:rPr>
              <a:t>G</a:t>
            </a:r>
            <a:r>
              <a:rPr lang="en-US" sz="4000" b="1" dirty="0" smtClean="0">
                <a:solidFill>
                  <a:srgbClr val="C5161F"/>
                </a:solidFill>
              </a:rPr>
              <a:t>o-Round </a:t>
            </a:r>
            <a:r>
              <a:rPr lang="en-US" sz="4000" dirty="0" smtClean="0"/>
              <a:t>why you chose it.</a:t>
            </a:r>
          </a:p>
          <a:p>
            <a:endParaRPr lang="en-US" dirty="0">
              <a:solidFill>
                <a:srgbClr val="C5161F"/>
              </a:solidFill>
            </a:endParaRPr>
          </a:p>
        </p:txBody>
      </p:sp>
    </p:spTree>
    <p:extLst>
      <p:ext uri="{BB962C8B-B14F-4D97-AF65-F5344CB8AC3E}">
        <p14:creationId xmlns:p14="http://schemas.microsoft.com/office/powerpoint/2010/main" val="2900800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231</TotalTime>
  <Words>911</Words>
  <Application>Microsoft Macintosh PowerPoint</Application>
  <PresentationFormat>On-screen Show (4:3)</PresentationFormat>
  <Paragraphs>163</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Welcome</vt:lpstr>
      <vt:lpstr>Power of protocols</vt:lpstr>
      <vt:lpstr>What is a protocol?</vt:lpstr>
      <vt:lpstr>Why use a protocol?</vt:lpstr>
      <vt:lpstr>What is important to know as a facilitator?</vt:lpstr>
      <vt:lpstr>Protocols for Today</vt:lpstr>
      <vt:lpstr>Our Structure Today</vt:lpstr>
      <vt:lpstr>Go-Around</vt:lpstr>
      <vt:lpstr>Provocative Prompts</vt:lpstr>
      <vt:lpstr>Variations</vt:lpstr>
      <vt:lpstr>An ADAPTATION of Collaborative Assessment Conference</vt:lpstr>
      <vt:lpstr>Postcards</vt:lpstr>
      <vt:lpstr>Reflection</vt:lpstr>
      <vt:lpstr>Where can I learn more about protocols?</vt:lpstr>
      <vt:lpstr>Please go to the link below to evaluate this session: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protocols</dc:title>
  <dc:creator>Cathy Spriggs</dc:creator>
  <cp:lastModifiedBy>Cathy Spriggs</cp:lastModifiedBy>
  <cp:revision>29</cp:revision>
  <cp:lastPrinted>2013-07-10T18:29:46Z</cp:lastPrinted>
  <dcterms:created xsi:type="dcterms:W3CDTF">2013-07-03T22:57:41Z</dcterms:created>
  <dcterms:modified xsi:type="dcterms:W3CDTF">2013-07-11T15:04:00Z</dcterms:modified>
</cp:coreProperties>
</file>