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0"/>
  </p:notesMasterIdLst>
  <p:sldIdLst>
    <p:sldId id="256" r:id="rId2"/>
    <p:sldId id="298" r:id="rId3"/>
    <p:sldId id="261" r:id="rId4"/>
    <p:sldId id="293" r:id="rId5"/>
    <p:sldId id="295" r:id="rId6"/>
    <p:sldId id="299" r:id="rId7"/>
    <p:sldId id="301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shburn, Jocelyn Christine" initials="WJC" lastIdx="1" clrIdx="0">
    <p:extLst>
      <p:ext uri="{19B8F6BF-5375-455C-9EA6-DF929625EA0E}">
        <p15:presenceInfo xmlns:p15="http://schemas.microsoft.com/office/powerpoint/2012/main" userId="S::j366w924@home.ku.edu::f95e8e00-687b-4cf7-a01f-a8bbd93e39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5"/>
    <p:restoredTop sz="81019"/>
  </p:normalViewPr>
  <p:slideViewPr>
    <p:cSldViewPr snapToGrid="0" snapToObjects="1">
      <p:cViewPr varScale="1">
        <p:scale>
          <a:sx n="85" d="100"/>
          <a:sy n="85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4FAC2-42FA-8049-B7B3-707C1BB682B8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4FD5-3E27-574E-AA92-EA227CC7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Lesson 6, students will develop action plans to support their goals. Please go to page 82 to follow along with the video overview.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overview of this lesson is to have students define action plan and to develop an action plan for reaching their goals.</a:t>
            </a:r>
          </a:p>
          <a:p>
            <a:endParaRPr lang="en-US" dirty="0"/>
          </a:p>
          <a:p>
            <a:r>
              <a:rPr lang="en-US" dirty="0"/>
              <a:t>This lesson is organized across 3 mini lessons that add up to a total of 46 minutes, so you may be able to complete this lesson in one class period depending on your schedule.</a:t>
            </a:r>
          </a:p>
          <a:p>
            <a:endParaRPr lang="en-US" dirty="0"/>
          </a:p>
          <a:p>
            <a:r>
              <a:rPr lang="en-US" dirty="0"/>
              <a:t>To prepare...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what they think an action plan entails. Explain that an action plan contains the specific actions a person takes to reach a goal. Define an action as anything a person does, including thinking and moving. In other words, there are mental actions as well as physical actions. Ask the student to give examples of each.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noticed how much teacher modeling is incorporated throughout each Possible Selves lesson?</a:t>
            </a:r>
          </a:p>
          <a:p>
            <a:endParaRPr lang="en-US" dirty="0"/>
          </a:p>
          <a:p>
            <a:r>
              <a:rPr lang="en-US" dirty="0"/>
              <a:t>Model with your Action Plan.</a:t>
            </a:r>
          </a:p>
          <a:p>
            <a:r>
              <a:rPr lang="en-US" dirty="0"/>
              <a:t>Conduct guided practice while they complete their own Action Plan.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each student’s action plan.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feedback on a sticky note. Be sure to say something positive to each student about his or her plan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D4FD5-3E27-574E-AA92-EA227CC776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637F6-24A3-484A-901B-7ED62544F7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37A5F-C95F-964F-B617-C206267E3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F3DD697E-69AC-0942-A6A9-6CFFABFC368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17904-6177-E446-A8DC-4758D3E14E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0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6287AC-90A7-9342-B81F-B4BDD137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296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13303-247A-9C4A-A16C-A79EDB01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z="20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0DBCD1-0F10-174C-BCE7-844091984A13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9ED90-9E9F-B646-82C7-C7CD9E975B16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9426B-DA01-BD47-97D3-9EC4B759B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4B01F5-D17C-8F42-8EA4-C6393101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09012C2-6511-4542-B1BE-5360C8A6FF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DEE94-9278-BC46-A5FD-23198BACD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D8AD6C-2CE3-2044-AE53-E91FE039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201" y="859134"/>
            <a:ext cx="3007807" cy="3933930"/>
          </a:xfrm>
        </p:spPr>
        <p:txBody>
          <a:bodyPr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E57E04-968D-6849-B286-16CDE62C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13" y="859134"/>
            <a:ext cx="6172200" cy="4873625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8EEC0-848D-6A4E-993B-CFB9E22B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561945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0C7482-094E-B340-BE9D-FBEFDBC4F88C}"/>
              </a:ext>
            </a:extLst>
          </p:cNvPr>
          <p:cNvSpPr/>
          <p:nvPr/>
        </p:nvSpPr>
        <p:spPr>
          <a:xfrm>
            <a:off x="835821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A1B47-0FD1-5D45-8FD6-212B668F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811E8B-F5D1-F540-AF77-3972AEF40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201" y="595223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6AE6E24-BFEB-B441-8B5B-345A4CF4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79835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05CD4-A658-3245-B824-CC71C19F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4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F85043-46A6-D54B-B2AE-7361C1328DC5}"/>
              </a:ext>
            </a:extLst>
          </p:cNvPr>
          <p:cNvSpPr/>
          <p:nvPr/>
        </p:nvSpPr>
        <p:spPr>
          <a:xfrm>
            <a:off x="10359025" y="-112734"/>
            <a:ext cx="1920658" cy="7013560"/>
          </a:xfrm>
          <a:prstGeom prst="rect">
            <a:avLst/>
          </a:prstGeom>
          <a:solidFill>
            <a:srgbClr val="1D4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283FB18-E8D4-A74B-8E1F-61F1E11004EF}"/>
              </a:ext>
            </a:extLst>
          </p:cNvPr>
          <p:cNvSpPr/>
          <p:nvPr/>
        </p:nvSpPr>
        <p:spPr>
          <a:xfrm flipH="1">
            <a:off x="5970739" y="4622242"/>
            <a:ext cx="6308943" cy="2278584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84DA2-3D27-FB46-B53D-E3DFB94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1918611"/>
            <a:ext cx="599162" cy="3020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A5537-45D5-DF45-8696-C3479417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1" name="Title 9">
            <a:extLst>
              <a:ext uri="{FF2B5EF4-FFF2-40B4-BE49-F238E27FC236}">
                <a16:creationId xmlns:a16="http://schemas.microsoft.com/office/drawing/2014/main" id="{6885F3FA-B122-2B4E-BA52-687EBF7E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384" y="513098"/>
            <a:ext cx="9219416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9AD470-E119-144D-9505-0CBEDEFC9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6514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C63E06-68EE-CD47-800A-B3746C614599}"/>
              </a:ext>
            </a:extLst>
          </p:cNvPr>
          <p:cNvSpPr/>
          <p:nvPr/>
        </p:nvSpPr>
        <p:spPr>
          <a:xfrm>
            <a:off x="-125260" y="-112734"/>
            <a:ext cx="1920658" cy="7013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9772128-74D3-D446-A0E5-34813072FE75}"/>
              </a:ext>
            </a:extLst>
          </p:cNvPr>
          <p:cNvSpPr/>
          <p:nvPr/>
        </p:nvSpPr>
        <p:spPr>
          <a:xfrm>
            <a:off x="-125260" y="4632290"/>
            <a:ext cx="6096000" cy="2268536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AF5404-42E3-634E-BEF8-CB10E8917026}"/>
              </a:ext>
            </a:extLst>
          </p:cNvPr>
          <p:cNvGrpSpPr/>
          <p:nvPr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4791D9-8CE3-5B4C-B776-4605B822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9144CB-FCFA-E640-9131-51CBF5A8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C2A21B-0B06-FC4A-B9EE-2273A897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2671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7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7287E9E-4700-BE49-96E2-1B99EE02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686E307-274D-254B-A439-4EE5A5B85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83487" cy="35932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2FFBE-50FB-F343-B051-219B4BD5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633FD2-5AF2-E740-801E-1702351F1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0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3B083B2E-86F7-8048-988C-0BD7A63262F7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6AA0E-B35C-8D44-8242-4D978EA2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10808" y="-1510388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6966C-542F-3040-9E17-3B02DB64C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79513" y="-608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5A7403F-CA3F-CD4D-BF9E-9DFF3F7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00" y="992459"/>
            <a:ext cx="8809383" cy="1081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AA6DF6-299E-5A4E-B746-D145D1B2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900" y="2207080"/>
            <a:ext cx="8809383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A4F19-C5EC-4841-B4F7-0D1BC8CE2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2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30815320-960F-7F42-80C3-9028990C8C56}"/>
              </a:ext>
            </a:extLst>
          </p:cNvPr>
          <p:cNvSpPr/>
          <p:nvPr/>
        </p:nvSpPr>
        <p:spPr>
          <a:xfrm rot="10800000" flipH="1">
            <a:off x="-97736" y="-69574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1B23D7-7E3E-8C4D-A42E-22FF032A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96419" y="5347611"/>
            <a:ext cx="599162" cy="302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01CD9-DE10-EC4B-92F5-15C66082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74" y="12925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>
                <a:solidFill>
                  <a:srgbClr val="1D437B"/>
                </a:solidFill>
                <a:latin typeface="Gotham Book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BBCD09C9-760E-4C45-82BA-76CDF66CAB37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DE6360-227F-D846-A424-C7AD2488B3E7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BD2AAE-0F40-B34F-9A28-C42B53EC1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D7DEAE-8641-9E49-990D-FB89AF986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DE6574D-9F75-1C4B-A65B-1AAA9C76BC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1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40455-8C52-0445-9107-4ADE28C45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8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71853" y="-70508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185E96CB-2D51-FF44-8E90-2CF35D8D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795" y="1078803"/>
            <a:ext cx="8597589" cy="1325563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014CA8-9F3C-BF48-97A9-80ABE29C0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D96C889-166B-1A42-A8CA-9B72FACD90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DB16824-35CD-A54C-86B0-DD57088781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49CA14-F40F-FD49-B314-5BF465BBB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DAE70AA5-2637-7A45-9182-F6A52F4FF8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6DE04738-EEEF-1342-8908-3D9FD57254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4D237C-F17A-DE44-9E6F-F971FC2EE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98" y="274527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17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11AC711-3178-C548-AAC1-855CBE11C66C}"/>
              </a:ext>
            </a:extLst>
          </p:cNvPr>
          <p:cNvSpPr/>
          <p:nvPr/>
        </p:nvSpPr>
        <p:spPr>
          <a:xfrm rot="10800000" flipH="1">
            <a:off x="-66906" y="-78057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3641E6-34AB-3B44-8681-D1743AE06EFD}"/>
              </a:ext>
            </a:extLst>
          </p:cNvPr>
          <p:cNvGrpSpPr/>
          <p:nvPr/>
        </p:nvGrpSpPr>
        <p:grpSpPr>
          <a:xfrm>
            <a:off x="10725890" y="-170832"/>
            <a:ext cx="910486" cy="1371600"/>
            <a:chOff x="11248404" y="-170832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D490EF-82C3-454F-8D40-B1721BE25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8404" y="-161636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60CD64-B725-B74C-9A96-79B1E0AB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7390" y="-170832"/>
              <a:ext cx="571500" cy="13716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DEFE59B-39D6-3F46-A5AF-E28BEEBFA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4" y="32611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E7BFAC-D608-C24F-B66C-71BF7BEF3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228630-E13E-EA41-80B2-AE0F04468645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59D33B-D3EC-7D4B-8A5E-0DB350B9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9B47939-3640-CE4C-A40B-A99F50EF3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3C734C7-33D7-184E-9CD2-98F6BE9ACE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5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CA6B5D-C12F-604C-839E-0AD4B6963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88" y="928805"/>
            <a:ext cx="756271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2687" y="2363788"/>
            <a:ext cx="7562719" cy="18573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D4849-17F3-F848-9FDB-8817B33E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1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1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8561DDAC-7B6F-4D45-9725-086AF835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3A40652F-EE65-0644-A8BC-10C89F1D5D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06106DC-CAAE-A341-AF16-94DC7E4C79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A0A18EB-6849-A94C-9977-6915FA89A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0AFE78-CCF9-5C46-ACEA-5895380F6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F218BB79-85D3-2249-9910-6C0A5B651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866BF33-2ED6-6744-9F46-328ABC6028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FC0AC4B-F913-5440-90CE-3B3E1DB3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1D8D64-AF00-FE43-A33B-79580A88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388"/>
            <a:ext cx="10515600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6424F-D625-8344-816B-FCFA0E71F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0956FF-19A2-F047-845D-6526852D2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0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EEC312-39A1-D44E-B7E9-40D9FD3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0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6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502B-D6AB-2542-8C53-B0477E6E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CFC22-5A7A-6645-95AF-2E3CFCAF3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19" y="3837223"/>
            <a:ext cx="599162" cy="3020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8FE51-E79F-A44B-A7BD-23C18FA97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1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EBCE12-0FF9-7E49-B51D-6B2AE8208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74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378E0E-1C1E-EA40-9138-B863F60D4F5E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30F85D-0E72-B944-A4EF-93495CE4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0C2948-416A-7447-8D13-4C880FF07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9676846-9BD7-634C-AB64-06E8796E4D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142240" y="-151409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9D14C-89F9-D44E-9BC8-723E55FC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912A72-DB6D-B447-B772-67AB2F80C9CE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BC8C3-BB16-6A46-BE9B-B7B8C7D1011C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A451E-0008-E24B-9D7A-D82F54E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677804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6F15E-A7DF-D548-B8CE-F1F58463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A388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3414-5D97-AF46-8D69-05C13EB10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8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D17B9B-9839-6E40-B2AA-BD12E94E007E}"/>
              </a:ext>
            </a:extLst>
          </p:cNvPr>
          <p:cNvSpPr/>
          <p:nvPr/>
        </p:nvSpPr>
        <p:spPr>
          <a:xfrm>
            <a:off x="-142240" y="-145626"/>
            <a:ext cx="12405360" cy="670560"/>
          </a:xfrm>
          <a:prstGeom prst="rect">
            <a:avLst/>
          </a:prstGeom>
          <a:solidFill>
            <a:srgbClr val="E900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5214A-8C7A-0847-99E2-C7EC6578D519}"/>
              </a:ext>
            </a:extLst>
          </p:cNvPr>
          <p:cNvSpPr/>
          <p:nvPr/>
        </p:nvSpPr>
        <p:spPr>
          <a:xfrm>
            <a:off x="-142240" y="6711258"/>
            <a:ext cx="12405360" cy="530014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35595-80F3-3740-8D0F-7B4EB0802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4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610302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88249-8B25-4941-B155-95460828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0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09A51-C578-B343-8E80-F4D6DFBE9FC1}"/>
              </a:ext>
            </a:extLst>
          </p:cNvPr>
          <p:cNvSpPr/>
          <p:nvPr/>
        </p:nvSpPr>
        <p:spPr>
          <a:xfrm>
            <a:off x="-106680" y="5599151"/>
            <a:ext cx="12405360" cy="1535007"/>
          </a:xfrm>
          <a:prstGeom prst="rect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AF73F-EA59-6448-BFDD-61AF237A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00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D0A5F-14FC-844C-9DD0-34378BA39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0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C2EA71-EC02-8948-9F95-CB5300B0A564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F050D8-DB01-3546-8A76-C4CE06547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5A7E1-8D49-7542-A7BE-4EC2EDBBA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0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3746C-4CA0-A147-8175-8286B4CA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6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2247B-A648-7747-990D-ABC06736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1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461E60-6D66-9747-8860-2EC0CE689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CC3A-DB76-0749-AFB5-EF14A6E8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8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.1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2861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F77D6-3FCF-6040-81CA-B0C0AA988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1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A380-FEC7-0441-BC70-F1534C75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44A1AF-E769-1C4E-93DF-19DE33D12E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A2BB49E-6E70-7249-B918-DC3B34B541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41723" y="1806575"/>
            <a:ext cx="5212080" cy="42814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1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8FBB-7C6F-5947-B4CE-D5C64B07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8790B1-FAF9-E241-A8B4-A336CEA5AE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7688"/>
            <a:ext cx="10515600" cy="43608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91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7BA5-C0AD-F347-BF91-BF3BEA85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FECDB-A747-A34C-9415-AF1CCFDB9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4363-E244-944A-B553-3448443D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3EEA-D3BB-ED44-980E-49EE8EC5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0B0FE-2C14-9B4C-956A-6A1D08AE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7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0A61-3BFA-D54A-A35C-B8931BA7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DFCF-7067-C945-9635-07645D301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66AA-7797-7147-B91A-2E301207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D74-84A3-984B-B4D5-A2A47C4A678F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51CA-5866-4146-A666-469F7CD7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C0FF-9255-F949-BE45-953F7C1D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7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9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8A9916-1474-0647-9B0D-DBF7C841F221}"/>
              </a:ext>
            </a:extLst>
          </p:cNvPr>
          <p:cNvSpPr/>
          <p:nvPr userDrawn="1"/>
        </p:nvSpPr>
        <p:spPr>
          <a:xfrm>
            <a:off x="-213360" y="-196013"/>
            <a:ext cx="12405360" cy="670560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A6AF72-1961-DC4E-9F02-75817B41BCC7}"/>
              </a:ext>
            </a:extLst>
          </p:cNvPr>
          <p:cNvSpPr/>
          <p:nvPr userDrawn="1"/>
        </p:nvSpPr>
        <p:spPr>
          <a:xfrm>
            <a:off x="-142240" y="6666653"/>
            <a:ext cx="12405360" cy="530014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56A5-2D37-1A42-9D05-AE6CE86E8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2784" y="5889349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C6764FE-2FCD-CE4F-9FE7-D81B652FFC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142504" y="-106878"/>
            <a:ext cx="3111335" cy="713707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2A388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2EE032F-24B5-E04B-AB03-E68C8C59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803" y="928805"/>
            <a:ext cx="7504112" cy="1325563"/>
          </a:xfrm>
        </p:spPr>
        <p:txBody>
          <a:bodyPr/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43867D1-0F11-3643-9341-07CA821E8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3238" y="2363788"/>
            <a:ext cx="7504112" cy="18573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="0" i="0">
                <a:latin typeface="Gotham Book" pitchFamily="2" charset="0"/>
                <a:cs typeface="Gotham Book" pitchFamily="2" charset="0"/>
              </a:defRPr>
            </a:lvl2pPr>
            <a:lvl3pPr marL="914400" indent="0">
              <a:buNone/>
              <a:defRPr b="0" i="0">
                <a:latin typeface="Gotham Book" pitchFamily="2" charset="0"/>
                <a:cs typeface="Gotham Book" pitchFamily="2" charset="0"/>
              </a:defRPr>
            </a:lvl3pPr>
            <a:lvl4pPr marL="1371600" indent="0">
              <a:buNone/>
              <a:defRPr b="0" i="0">
                <a:latin typeface="Gotham Book" pitchFamily="2" charset="0"/>
                <a:cs typeface="Gotham Book" pitchFamily="2" charset="0"/>
              </a:defRPr>
            </a:lvl4pPr>
            <a:lvl5pPr marL="1828800" indent="0">
              <a:buNone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712F5-68BD-5B46-A1E5-224031180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0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493BE-7B18-C146-89E0-5B8E9B3C2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68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endParaRPr lang="en-US" sz="18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305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615F54A-1332-2842-8587-993DE016A086}"/>
              </a:ext>
            </a:extLst>
          </p:cNvPr>
          <p:cNvSpPr/>
          <p:nvPr userDrawn="1"/>
        </p:nvSpPr>
        <p:spPr>
          <a:xfrm flipH="1">
            <a:off x="6951945" y="3948832"/>
            <a:ext cx="5340263" cy="2962404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0EAD72-ABA1-0747-9DAA-F4084F7308C8}"/>
              </a:ext>
            </a:extLst>
          </p:cNvPr>
          <p:cNvGrpSpPr/>
          <p:nvPr userDrawn="1"/>
        </p:nvGrpSpPr>
        <p:grpSpPr>
          <a:xfrm>
            <a:off x="361741" y="-85870"/>
            <a:ext cx="927310" cy="1396944"/>
            <a:chOff x="100484" y="-126063"/>
            <a:chExt cx="927310" cy="1396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46ABB-DDCE-0743-9DD0-396D7736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484" y="-126063"/>
              <a:ext cx="636280" cy="114530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1A5762-B42C-404F-A43F-DE12DACF8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5734" y="-126063"/>
              <a:ext cx="582060" cy="1396944"/>
            </a:xfrm>
            <a:prstGeom prst="rect">
              <a:avLst/>
            </a:prstGeom>
          </p:spPr>
        </p:pic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7C5414C1-1EA9-6841-B1C6-CD00C6CE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365125"/>
            <a:ext cx="9124122" cy="1325563"/>
          </a:xfrm>
        </p:spPr>
        <p:txBody>
          <a:bodyPr/>
          <a:lstStyle/>
          <a:p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739AB9D-3613-EA44-AA3D-383ADA97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504" y="1825625"/>
            <a:ext cx="8023802" cy="3445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1D437B"/>
              </a:solidFill>
              <a:latin typeface="Gotham Book" pitchFamily="2" charset="0"/>
              <a:cs typeface="Gotham Book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1AD463-7F72-0040-B41F-6520D9B03A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7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7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716CF5-A6F7-2D4E-BEAD-89F569A47B3C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E6D76-467A-C54A-AF3C-8C5EA7B67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E031F-0011-2C42-A093-BA588A76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0A4B3F-4716-6947-8196-0484838904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83203" y="6080696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.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06D24942-7DB1-694D-B376-172F35C1A23B}"/>
              </a:ext>
            </a:extLst>
          </p:cNvPr>
          <p:cNvSpPr>
            <a:spLocks noChangeAspect="1"/>
          </p:cNvSpPr>
          <p:nvPr/>
        </p:nvSpPr>
        <p:spPr>
          <a:xfrm flipH="1">
            <a:off x="2768252" y="4221270"/>
            <a:ext cx="9517670" cy="2660904"/>
          </a:xfrm>
          <a:prstGeom prst="rtTriangle">
            <a:avLst/>
          </a:prstGeom>
          <a:solidFill>
            <a:srgbClr val="1D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DCD7B0-48EB-674B-B3EE-2B152515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5" y="-195720"/>
            <a:ext cx="624736" cy="1124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C6FEB-B6FB-6846-B133-59C4C9F4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901" y="-195720"/>
            <a:ext cx="571500" cy="137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F5481-5036-DE48-9763-78E445F2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22965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4EA80-CDC1-3445-94CB-51526E085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5274" y="1831968"/>
            <a:ext cx="7185891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119421-F54E-6749-906A-176EA1F0F7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831975"/>
            <a:ext cx="2095500" cy="46878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E62A70-74CB-6545-AE09-EA0FD603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512" y="6086393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2D-2F43-114A-94E4-7B43DF70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1698D-5A1C-1F41-8FEF-24C4A34B5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0332" y="5795042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2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031C106-BD68-F94D-9528-7C29D7231B47}"/>
              </a:ext>
            </a:extLst>
          </p:cNvPr>
          <p:cNvGrpSpPr/>
          <p:nvPr userDrawn="1"/>
        </p:nvGrpSpPr>
        <p:grpSpPr>
          <a:xfrm>
            <a:off x="353333" y="-113045"/>
            <a:ext cx="935750" cy="1371600"/>
            <a:chOff x="353333" y="-113045"/>
            <a:chExt cx="935750" cy="1371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447181F-0CAF-C145-8C4D-31921EC49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347" y="-113045"/>
              <a:ext cx="624736" cy="11245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3A088A-E697-CF4B-A589-E796DADF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33" y="-113045"/>
              <a:ext cx="571500" cy="1371600"/>
            </a:xfrm>
            <a:prstGeom prst="rect">
              <a:avLst/>
            </a:prstGeom>
          </p:spPr>
        </p:pic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978EBA44-0544-FA4A-ADC6-E4D3FF47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9" y="1426056"/>
            <a:ext cx="11527886" cy="978310"/>
          </a:xfrm>
        </p:spPr>
        <p:txBody>
          <a:bodyPr/>
          <a:lstStyle>
            <a:lvl1pPr algn="ctr">
              <a:defRPr>
                <a:solidFill>
                  <a:srgbClr val="2A38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7DEF9B3-88AF-8040-91AF-E3150F12ED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498" y="3007811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AC0C013-89FF-054A-A3EB-B463AD54E2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80448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1274FFE5-3FC7-294F-8E26-2366013950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95784" y="3010829"/>
            <a:ext cx="3657600" cy="36464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2A388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9BFA5D34-AD85-074C-B9C5-9244A4B611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98" y="2568352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3EC3CD-3192-F544-8167-4E37BC390C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0448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9381A0A-6CA4-C64E-A891-319E5FADB5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7125" y="2571866"/>
            <a:ext cx="3657600" cy="2714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rgbClr val="2A3880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FA1572-6FEA-BC40-AE3F-08B521A58F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5847" y="60565"/>
            <a:ext cx="3109216" cy="7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5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4903B-611A-744F-9919-E3DE7507DA5D}"/>
              </a:ext>
            </a:extLst>
          </p:cNvPr>
          <p:cNvSpPr/>
          <p:nvPr userDrawn="1"/>
        </p:nvSpPr>
        <p:spPr>
          <a:xfrm>
            <a:off x="-125260" y="-109603"/>
            <a:ext cx="3833790" cy="7077206"/>
          </a:xfrm>
          <a:prstGeom prst="rect">
            <a:avLst/>
          </a:prstGeom>
          <a:solidFill>
            <a:srgbClr val="2A3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EF7C37E-E0F6-D34C-A435-257066F06773}"/>
              </a:ext>
            </a:extLst>
          </p:cNvPr>
          <p:cNvGrpSpPr/>
          <p:nvPr userDrawn="1"/>
        </p:nvGrpSpPr>
        <p:grpSpPr>
          <a:xfrm>
            <a:off x="10546915" y="-195720"/>
            <a:ext cx="910486" cy="1371600"/>
            <a:chOff x="10546915" y="-195720"/>
            <a:chExt cx="910486" cy="1371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8CB74-8D94-244D-9D8C-F7CB2BA6A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46915" y="-195720"/>
              <a:ext cx="624736" cy="1124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94DBFA-B57C-4542-ABBF-5E86AEBB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5901" y="-195720"/>
              <a:ext cx="571500" cy="1371600"/>
            </a:xfrm>
            <a:prstGeom prst="rect">
              <a:avLst/>
            </a:prstGeom>
          </p:spPr>
        </p:pic>
      </p:grpSp>
      <p:sp>
        <p:nvSpPr>
          <p:cNvPr id="12" name="Title 13">
            <a:extLst>
              <a:ext uri="{FF2B5EF4-FFF2-40B4-BE49-F238E27FC236}">
                <a16:creationId xmlns:a16="http://schemas.microsoft.com/office/drawing/2014/main" id="{D101ED4F-68B6-BB44-94CA-D8644BF9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3" y="1995092"/>
            <a:ext cx="3350375" cy="3903233"/>
          </a:xfrm>
        </p:spPr>
        <p:txBody>
          <a:bodyPr anchor="ctr"/>
          <a:lstStyle/>
          <a:p>
            <a:pPr algn="ctr"/>
            <a:endParaRPr lang="en-US" b="1" dirty="0">
              <a:solidFill>
                <a:schemeClr val="bg1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59D79BA0-490F-BD4C-918C-1E6330F0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08" y="1175880"/>
            <a:ext cx="6172200" cy="4873625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sz="2000" dirty="0">
              <a:solidFill>
                <a:srgbClr val="1D437B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7B765A-B285-F643-AB62-32DFD2A4C3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87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L35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1EBAC-F094-F842-9A7C-CC27E69F326A}"/>
              </a:ext>
            </a:extLst>
          </p:cNvPr>
          <p:cNvSpPr/>
          <p:nvPr userDrawn="1"/>
        </p:nvSpPr>
        <p:spPr>
          <a:xfrm>
            <a:off x="-106680" y="5604933"/>
            <a:ext cx="12405360" cy="1535007"/>
          </a:xfrm>
          <a:prstGeom prst="rect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5492-8A73-D64D-BB06-C2FFCBE07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3074" y="6107276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4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1" name="Title 12">
            <a:extLst>
              <a:ext uri="{FF2B5EF4-FFF2-40B4-BE49-F238E27FC236}">
                <a16:creationId xmlns:a16="http://schemas.microsoft.com/office/drawing/2014/main" id="{9F178D68-24BB-CD46-A1EA-BD651A9D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494" y="1382328"/>
            <a:ext cx="7563450" cy="790426"/>
          </a:xfrm>
        </p:spPr>
        <p:txBody>
          <a:bodyPr/>
          <a:lstStyle/>
          <a:p>
            <a:r>
              <a:rPr lang="en-US" b="1">
                <a:solidFill>
                  <a:srgbClr val="1D437B"/>
                </a:solidFill>
                <a:latin typeface="Trajan Pro 3 Semibold" panose="02020502050503020301" pitchFamily="18" charset="0"/>
              </a:rPr>
              <a:t>Click to edit Master title style</a:t>
            </a:r>
            <a:endParaRPr lang="en-US" b="1" dirty="0">
              <a:solidFill>
                <a:srgbClr val="1D437B"/>
              </a:solidFill>
              <a:latin typeface="Trajan Pro 3 Semibold" panose="02020502050503020301" pitchFamily="18" charset="0"/>
            </a:endParaRP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EFB4E2E0-780C-9D4B-9BAD-B0B62392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19401"/>
            <a:ext cx="3469944" cy="2739899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DB6C66E-763B-0A42-9AA3-033239F38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2494" y="2315261"/>
            <a:ext cx="3932237" cy="3811588"/>
          </a:xfrm>
        </p:spPr>
        <p:txBody>
          <a:bodyPr>
            <a:normAutofit/>
          </a:bodyPr>
          <a:lstStyle/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260035-C411-1240-910C-429528D6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EA6E18-1EBD-7B49-84C7-0CF81080510E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5957176D-5ECA-4642-ACF1-9611152108E6}"/>
              </a:ext>
            </a:extLst>
          </p:cNvPr>
          <p:cNvSpPr/>
          <p:nvPr/>
        </p:nvSpPr>
        <p:spPr>
          <a:xfrm rot="10800000" flipH="1">
            <a:off x="-94405" y="-14393"/>
            <a:ext cx="9097728" cy="1778558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FAAEF-253C-C545-937A-938464F3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D7E5E4-45E2-CE42-84EB-42087C07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08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7A6B0E-CFF7-A344-9BC8-09C370A1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23CFC242-98DD-1348-AB90-2255BDF95C9A}"/>
              </a:ext>
            </a:extLst>
          </p:cNvPr>
          <p:cNvSpPr/>
          <p:nvPr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3D48ADB-2EF5-7144-A37F-21AD56670BBA}"/>
              </a:ext>
            </a:extLst>
          </p:cNvPr>
          <p:cNvSpPr/>
          <p:nvPr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E5F87-FDBB-164B-BE08-7B58545C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5A272F4F-440A-5843-9A00-2E50ABAA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2609350"/>
            <a:ext cx="4594303" cy="2739899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7118D4AA-57A2-6D49-8FD8-0ABDD485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1343" y="2609350"/>
            <a:ext cx="5278597" cy="3811588"/>
          </a:xfrm>
        </p:spPr>
        <p:txBody>
          <a:bodyPr>
            <a:normAutofit/>
          </a:bodyPr>
          <a:lstStyle>
            <a:lvl1pPr>
              <a:defRPr>
                <a:solidFill>
                  <a:srgbClr val="2A3880"/>
                </a:solidFill>
              </a:defRPr>
            </a:lvl1pPr>
          </a:lstStyle>
          <a:p>
            <a:pPr lvl="0"/>
            <a:r>
              <a:rPr lang="en-US" sz="1800">
                <a:solidFill>
                  <a:srgbClr val="1D437B"/>
                </a:solidFill>
                <a:latin typeface="Gotham-MediumItalic" pitchFamily="2" charset="0"/>
              </a:rPr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238523DC-7572-C34F-BD3E-3E851503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344" y="1392377"/>
            <a:ext cx="10017866" cy="1143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D3F64-A65D-EC4B-A740-E2FC9ED0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36758A2-3CB2-564E-8640-3EC92697618C}"/>
              </a:ext>
            </a:extLst>
          </p:cNvPr>
          <p:cNvSpPr/>
          <p:nvPr userDrawn="1"/>
        </p:nvSpPr>
        <p:spPr>
          <a:xfrm flipH="1">
            <a:off x="5335674" y="5205947"/>
            <a:ext cx="6935657" cy="1755223"/>
          </a:xfrm>
          <a:prstGeom prst="rtTriangle">
            <a:avLst/>
          </a:prstGeom>
          <a:solidFill>
            <a:srgbClr val="E90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9E1F5CA-2A93-B443-94B2-F9B77B26DD5E}"/>
              </a:ext>
            </a:extLst>
          </p:cNvPr>
          <p:cNvSpPr/>
          <p:nvPr userDrawn="1"/>
        </p:nvSpPr>
        <p:spPr>
          <a:xfrm rot="10800000" flipH="1">
            <a:off x="-84356" y="-30144"/>
            <a:ext cx="9097728" cy="1778558"/>
          </a:xfrm>
          <a:prstGeom prst="rtTriangle">
            <a:avLst/>
          </a:prstGeom>
          <a:solidFill>
            <a:srgbClr val="2A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000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4DEE7-2748-FF43-A0E2-7B7863BC2D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581" y="2863082"/>
            <a:ext cx="599162" cy="3020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B99157-55AE-2A4E-8778-7233DBB4C7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581" y="229619"/>
            <a:ext cx="3111335" cy="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990CE-7FA3-D642-8E66-46F18AB4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A18AE-B6A0-5047-95FF-3E5CF7C20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84D90-4831-6F4F-93C6-206C33BFE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42A7CD74-84A3-984B-B4D5-A2A47C4A678F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F9CE4-E8DF-9844-8B64-A43381814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AEF2-851B-9143-BD5C-1BDEFA7DC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081BE614-3E65-1945-922A-211A317D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  <p:sldLayoutId id="2147483708" r:id="rId38"/>
    <p:sldLayoutId id="2147483709" r:id="rId39"/>
    <p:sldLayoutId id="2147483710" r:id="rId40"/>
    <p:sldLayoutId id="2147483711" r:id="rId41"/>
    <p:sldLayoutId id="2147483712" r:id="rId42"/>
    <p:sldLayoutId id="2147483713" r:id="rId43"/>
    <p:sldLayoutId id="2147483714" r:id="rId44"/>
    <p:sldLayoutId id="2147483715" r:id="rId45"/>
    <p:sldLayoutId id="2147483716" r:id="rId46"/>
    <p:sldLayoutId id="2147483717" r:id="rId47"/>
    <p:sldLayoutId id="2147483718" r:id="rId48"/>
    <p:sldLayoutId id="2147483719" r:id="rId49"/>
    <p:sldLayoutId id="2147483720" r:id="rId50"/>
    <p:sldLayoutId id="2147483721" r:id="rId51"/>
    <p:sldLayoutId id="2147483722" r:id="rId52"/>
    <p:sldLayoutId id="2147483723" r:id="rId53"/>
    <p:sldLayoutId id="2147483660" r:id="rId54"/>
    <p:sldLayoutId id="2147483661" r:id="rId55"/>
    <p:sldLayoutId id="2147483662" r:id="rId56"/>
    <p:sldLayoutId id="2147483663" r:id="rId57"/>
    <p:sldLayoutId id="2147483664" r:id="rId58"/>
    <p:sldLayoutId id="2147483665" r:id="rId59"/>
    <p:sldLayoutId id="2147483666" r:id="rId60"/>
    <p:sldLayoutId id="2147483667" r:id="rId61"/>
    <p:sldLayoutId id="2147483668" r:id="rId62"/>
    <p:sldLayoutId id="2147483669" r:id="rId6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A3880"/>
          </a:solidFill>
          <a:latin typeface="Trajan Pro 3 Semibold" panose="02020502050503020301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2A3880"/>
          </a:solidFill>
          <a:latin typeface="Gotham-MediumItalic" pitchFamily="2" charset="0"/>
          <a:ea typeface="+mn-ea"/>
          <a:cs typeface="Gotham-MediumItalic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513A-4AD3-EC40-9088-C5B587E80F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B331A-B3A4-FE4F-A52E-EDEC72DE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3FCD4-D252-0047-9212-79EEEE11E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279400"/>
            <a:ext cx="10655300" cy="62992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DBCA3C7-0EDC-7341-B6B6-2CF98F6956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94"/>
    </mc:Choice>
    <mc:Fallback>
      <p:transition spd="slow" advTm="5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15C6-CA40-F246-B3BC-B72144F0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7636BD-F2A4-5D4D-8A2F-537580482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4760" y="321297"/>
            <a:ext cx="11613917" cy="62765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0F4C64-D1D9-4A49-B6BB-77574EAA5094}"/>
              </a:ext>
            </a:extLst>
          </p:cNvPr>
          <p:cNvSpPr txBox="1"/>
          <p:nvPr/>
        </p:nvSpPr>
        <p:spPr>
          <a:xfrm>
            <a:off x="2113613" y="4633112"/>
            <a:ext cx="8409482" cy="1754326"/>
          </a:xfrm>
          <a:prstGeom prst="rect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 Learning Facilitated by: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Jocelyn Washburn, Ph.D.,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Director of Professional Development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University of Kansas Center for Research on Learning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8F66560-0E42-A947-9270-DC83D66E6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"/>
    </mc:Choice>
    <mc:Fallback xmlns="">
      <p:transition spd="slow" advTm="9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535E-58FE-D241-8991-5F0FCA8CD4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9331" y="380115"/>
            <a:ext cx="3957403" cy="1325563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D6CF-E0E1-BC49-83C8-9AD4426069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89154" y="1825625"/>
            <a:ext cx="9338872" cy="4351338"/>
          </a:xfrm>
        </p:spPr>
        <p:txBody>
          <a:bodyPr/>
          <a:lstStyle/>
          <a:p>
            <a:r>
              <a:rPr lang="en-US" dirty="0"/>
              <a:t>To continue an overview of Possible Selves</a:t>
            </a:r>
          </a:p>
          <a:p>
            <a:r>
              <a:rPr lang="en-US" dirty="0"/>
              <a:t>To explore and experience Lessons 5-7</a:t>
            </a:r>
          </a:p>
          <a:p>
            <a:r>
              <a:rPr lang="en-US" dirty="0"/>
              <a:t>To prepare to implement Lessons 5-7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/>
              <a:t>As you engage in the overview videos and reading the manual, </a:t>
            </a:r>
            <a:r>
              <a:rPr lang="en-US" b="1" i="1" dirty="0">
                <a:solidFill>
                  <a:schemeClr val="tx2"/>
                </a:solidFill>
              </a:rPr>
              <a:t>write down your questions and prepare items to share </a:t>
            </a:r>
            <a:r>
              <a:rPr lang="en-US" i="1" dirty="0"/>
              <a:t>during our </a:t>
            </a:r>
            <a:r>
              <a:rPr lang="en-US" b="1" i="1" dirty="0">
                <a:solidFill>
                  <a:srgbClr val="00B0F0"/>
                </a:solidFill>
              </a:rPr>
              <a:t>live session</a:t>
            </a:r>
            <a:r>
              <a:rPr lang="en-US" i="1" dirty="0"/>
              <a:t>!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92CD754-D4D2-844F-8798-0220699B8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22"/>
    </mc:Choice>
    <mc:Fallback>
      <p:transition spd="slow" advTm="1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0B12BC-3977-A445-9141-BA71C4B25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0" y="1130300"/>
            <a:ext cx="9461500" cy="45974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DB7CB8-4688-A54E-87C0-1F13A68DBDC7}"/>
              </a:ext>
            </a:extLst>
          </p:cNvPr>
          <p:cNvSpPr/>
          <p:nvPr/>
        </p:nvSpPr>
        <p:spPr>
          <a:xfrm>
            <a:off x="1365250" y="4480479"/>
            <a:ext cx="9637530" cy="55463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EAEFE7-FD86-1548-8052-0CFA6261F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98"/>
    </mc:Choice>
    <mc:Fallback>
      <p:transition spd="slow" advTm="10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017FC1-3DAB-3647-8141-0FC1FD8C6F48}"/>
              </a:ext>
            </a:extLst>
          </p:cNvPr>
          <p:cNvSpPr txBox="1"/>
          <p:nvPr/>
        </p:nvSpPr>
        <p:spPr>
          <a:xfrm>
            <a:off x="713232" y="420624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Lesson 6:</a:t>
            </a:r>
            <a:r>
              <a:rPr lang="en-US" sz="3600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Preparing to Implement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D9EE2-F271-384C-A546-BCDF2756A652}"/>
              </a:ext>
            </a:extLst>
          </p:cNvPr>
          <p:cNvSpPr txBox="1"/>
          <p:nvPr/>
        </p:nvSpPr>
        <p:spPr>
          <a:xfrm>
            <a:off x="558801" y="1200150"/>
            <a:ext cx="77088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Familiarize</a:t>
            </a:r>
            <a:r>
              <a:rPr lang="en-US" sz="2200" dirty="0">
                <a:latin typeface="Century Gothic" panose="020B0502020202020204" pitchFamily="34" charset="0"/>
              </a:rPr>
              <a:t> yourself with this lesson.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Select which format to use for the Action Plan.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sz="2200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</a:rPr>
              <a:t>Prepare your Action Plan, so you are ready to model how to complete it prior to students preparing theirs.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35C39B-3EAD-F64B-967D-B3A7EA06F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38" y="2159152"/>
            <a:ext cx="2615099" cy="338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843A6-715C-5B4E-89BE-B4BA86C6C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050" y="2159152"/>
            <a:ext cx="2615099" cy="3479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88EBE-3B14-4647-9E0E-E2BDD0273010}"/>
              </a:ext>
            </a:extLst>
          </p:cNvPr>
          <p:cNvSpPr txBox="1"/>
          <p:nvPr/>
        </p:nvSpPr>
        <p:spPr>
          <a:xfrm>
            <a:off x="7737028" y="220569"/>
            <a:ext cx="4315272" cy="16927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How Much Time to Allow: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Estimated at 46 minutes across 3 mini lessons that take 10-15 minutes each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4869832-4370-484C-8FA8-0A2C91906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4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81"/>
    </mc:Choice>
    <mc:Fallback>
      <p:transition spd="slow" advTm="33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2965D-E00E-CB42-AB91-68EA199D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0" y="0"/>
            <a:ext cx="5194300" cy="66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2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8D939D-7E98-F741-A8E4-FB7DC669790C}"/>
              </a:ext>
            </a:extLst>
          </p:cNvPr>
          <p:cNvSpPr/>
          <p:nvPr/>
        </p:nvSpPr>
        <p:spPr>
          <a:xfrm>
            <a:off x="7112000" y="1627594"/>
            <a:ext cx="4708525" cy="34163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entury Gothic" panose="020B0502020202020204" pitchFamily="34" charset="0"/>
              </a:rPr>
              <a:t>Examples of Mental Actions </a:t>
            </a:r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• Planning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• Making a decision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• Gathering information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i="1" dirty="0">
                <a:latin typeface="Century Gothic" panose="020B0502020202020204" pitchFamily="34" charset="0"/>
              </a:rPr>
              <a:t>Examples of Physical Actions</a:t>
            </a:r>
            <a:br>
              <a:rPr lang="en-US" sz="2400" i="1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• Mowing lawns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• Writing a letter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• Taking a class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DE74A1-8E15-D744-AEBD-93119BEF5F75}"/>
              </a:ext>
            </a:extLst>
          </p:cNvPr>
          <p:cNvSpPr/>
          <p:nvPr/>
        </p:nvSpPr>
        <p:spPr>
          <a:xfrm>
            <a:off x="371475" y="1442928"/>
            <a:ext cx="64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An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action plan… </a:t>
            </a:r>
            <a:endParaRPr lang="en-US" b="1" dirty="0">
              <a:latin typeface="Century Gothic" panose="020B0502020202020204" pitchFamily="34" charset="0"/>
            </a:endParaRPr>
          </a:p>
          <a:p>
            <a:pPr algn="ctr"/>
            <a:r>
              <a:rPr lang="en-US" sz="3200" i="1" dirty="0">
                <a:latin typeface="Century Gothic" panose="020B0502020202020204" pitchFamily="34" charset="0"/>
              </a:rPr>
              <a:t>contains the specific actions a person takes to reach a goal.</a:t>
            </a: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An </a:t>
            </a:r>
            <a:r>
              <a:rPr lang="en-US" sz="3200" b="1" dirty="0">
                <a:latin typeface="Century Gothic" panose="020B0502020202020204" pitchFamily="34" charset="0"/>
              </a:rPr>
              <a:t>action…</a:t>
            </a:r>
          </a:p>
          <a:p>
            <a:pPr algn="ctr"/>
            <a:r>
              <a:rPr lang="en-US" sz="3200" i="1" dirty="0">
                <a:latin typeface="Century Gothic" panose="020B0502020202020204" pitchFamily="34" charset="0"/>
              </a:rPr>
              <a:t>is anything a person does, including thinking and moving.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A04E71-2504-3B49-B4B3-8E7DEF764E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90"/>
    </mc:Choice>
    <mc:Fallback>
      <p:transition spd="slow" advTm="24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320FC-6358-354E-8D37-5477D3547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12" y="685800"/>
            <a:ext cx="3690122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54220-5337-DB4F-A663-DFB15D1F1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634" y="609600"/>
            <a:ext cx="7719657" cy="53784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566587-2BC0-7A4C-A24B-C0C5BE63F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7"/>
    </mc:Choice>
    <mc:Fallback>
      <p:transition spd="slow" advTm="30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UCRL PPT Template_Fall2020">
  <a:themeElements>
    <a:clrScheme name="CRL2">
      <a:dk1>
        <a:srgbClr val="2A3880"/>
      </a:dk1>
      <a:lt1>
        <a:srgbClr val="FFFFFF"/>
      </a:lt1>
      <a:dk2>
        <a:srgbClr val="E8000E"/>
      </a:dk2>
      <a:lt2>
        <a:srgbClr val="E7E6E6"/>
      </a:lt2>
      <a:accent1>
        <a:srgbClr val="2A3880"/>
      </a:accent1>
      <a:accent2>
        <a:srgbClr val="E8000B"/>
      </a:accent2>
      <a:accent3>
        <a:srgbClr val="A5A5A5"/>
      </a:accent3>
      <a:accent4>
        <a:srgbClr val="FFC82D"/>
      </a:accent4>
      <a:accent5>
        <a:srgbClr val="D6D2CA"/>
      </a:accent5>
      <a:accent6>
        <a:srgbClr val="0051B9"/>
      </a:accent6>
      <a:hlink>
        <a:srgbClr val="0051B9"/>
      </a:hlink>
      <a:folHlink>
        <a:srgbClr val="0051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KUCRL PPT Template_Fall2020</Template>
  <TotalTime>3139</TotalTime>
  <Words>411</Words>
  <Application>Microsoft Macintosh PowerPoint</Application>
  <PresentationFormat>Widescreen</PresentationFormat>
  <Paragraphs>54</Paragraphs>
  <Slides>8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Gotham Book</vt:lpstr>
      <vt:lpstr>Gotham-MediumItalic</vt:lpstr>
      <vt:lpstr>Trajan Pro 3 Semibold</vt:lpstr>
      <vt:lpstr>KUCRL PPT Template_Fall2020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Washburn, Jocelyn Christine</dc:creator>
  <cp:lastModifiedBy>Washburn, Jocelyn Christine</cp:lastModifiedBy>
  <cp:revision>55</cp:revision>
  <dcterms:created xsi:type="dcterms:W3CDTF">2021-04-10T10:35:44Z</dcterms:created>
  <dcterms:modified xsi:type="dcterms:W3CDTF">2021-06-25T17:43:07Z</dcterms:modified>
</cp:coreProperties>
</file>