
<file path=[Content_Types].xml><?xml version="1.0" encoding="utf-8"?>
<Types xmlns="http://schemas.openxmlformats.org/package/2006/content-types">
  <Default Extension="bin" ContentType="application/vnd.openxmlformats-officedocument.presentationml.printerSettings"/>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4386" r:id="rId1"/>
  </p:sldMasterIdLst>
  <p:notesMasterIdLst>
    <p:notesMasterId r:id="rId44"/>
  </p:notesMasterIdLst>
  <p:handoutMasterIdLst>
    <p:handoutMasterId r:id="rId45"/>
  </p:handoutMasterIdLst>
  <p:sldIdLst>
    <p:sldId id="256" r:id="rId2"/>
    <p:sldId id="312" r:id="rId3"/>
    <p:sldId id="313" r:id="rId4"/>
    <p:sldId id="328" r:id="rId5"/>
    <p:sldId id="290" r:id="rId6"/>
    <p:sldId id="291" r:id="rId7"/>
    <p:sldId id="297" r:id="rId8"/>
    <p:sldId id="292" r:id="rId9"/>
    <p:sldId id="299" r:id="rId10"/>
    <p:sldId id="298" r:id="rId11"/>
    <p:sldId id="293" r:id="rId12"/>
    <p:sldId id="300" r:id="rId13"/>
    <p:sldId id="294" r:id="rId14"/>
    <p:sldId id="301" r:id="rId15"/>
    <p:sldId id="295" r:id="rId16"/>
    <p:sldId id="302" r:id="rId17"/>
    <p:sldId id="296" r:id="rId18"/>
    <p:sldId id="303" r:id="rId19"/>
    <p:sldId id="311" r:id="rId20"/>
    <p:sldId id="323" r:id="rId21"/>
    <p:sldId id="329" r:id="rId22"/>
    <p:sldId id="330" r:id="rId23"/>
    <p:sldId id="261" r:id="rId24"/>
    <p:sldId id="262" r:id="rId25"/>
    <p:sldId id="263" r:id="rId26"/>
    <p:sldId id="264" r:id="rId27"/>
    <p:sldId id="265" r:id="rId28"/>
    <p:sldId id="266" r:id="rId29"/>
    <p:sldId id="267" r:id="rId30"/>
    <p:sldId id="324" r:id="rId31"/>
    <p:sldId id="310" r:id="rId32"/>
    <p:sldId id="331" r:id="rId33"/>
    <p:sldId id="318" r:id="rId34"/>
    <p:sldId id="285" r:id="rId35"/>
    <p:sldId id="317" r:id="rId36"/>
    <p:sldId id="315" r:id="rId37"/>
    <p:sldId id="326" r:id="rId38"/>
    <p:sldId id="320" r:id="rId39"/>
    <p:sldId id="332" r:id="rId40"/>
    <p:sldId id="316" r:id="rId41"/>
    <p:sldId id="322" r:id="rId42"/>
    <p:sldId id="31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13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DCBAAA-E598-D241-9D76-12873060C868}" type="datetimeFigureOut">
              <a:rPr lang="en-US" smtClean="0"/>
              <a:pPr/>
              <a:t>7/12/11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A25199-725C-CC47-B1D3-0DDCA567148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2C785-6BE3-5546-8440-55D11C16FB28}" type="datetimeFigureOut">
              <a:rPr lang="en-US" smtClean="0"/>
              <a:pPr/>
              <a:t>7/12/11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AA765-5219-C94F-BD45-51BA3177C8D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Have people brain storm ideas</a:t>
            </a:r>
          </a:p>
        </p:txBody>
      </p:sp>
      <p:sp>
        <p:nvSpPr>
          <p:cNvPr id="24580" name="Slide Number Placeholder 3"/>
          <p:cNvSpPr>
            <a:spLocks noGrp="1"/>
          </p:cNvSpPr>
          <p:nvPr>
            <p:ph type="sldNum" sz="quarter" idx="5"/>
          </p:nvPr>
        </p:nvSpPr>
        <p:spPr>
          <a:noFill/>
        </p:spPr>
        <p:txBody>
          <a:bodyPr/>
          <a:lstStyle/>
          <a:p>
            <a:fld id="{C927FCE7-4DE1-124D-BA55-875C879AB8D2}"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0BE9DD4-3313-FD42-A712-113BFD010648}" type="slidenum">
              <a:rPr lang="en-US"/>
              <a:pPr/>
              <a:t>24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0BEDB8C-3E82-6D4C-BC3C-CC137658C0A1}" type="slidenum">
              <a:rPr lang="en-US"/>
              <a:pPr/>
              <a:t>25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5AFC66-554A-B94A-B336-FE2D8692B3C7}" type="slidenum">
              <a:rPr lang="en-US"/>
              <a:pPr/>
              <a:t>26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086AFD-818C-A048-8143-8A3F07E486A8}" type="slidenum">
              <a:rPr lang="en-US"/>
              <a:pPr/>
              <a:t>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9C33CC2-3A36-924B-A2E5-3F8C90BDD39A}" type="slidenum">
              <a:rPr lang="en-US"/>
              <a:pPr/>
              <a:t>28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66C60E7-865D-3549-A585-3A8823F2BD6C}" type="slidenum">
              <a:rPr lang="en-US"/>
              <a:pPr/>
              <a:t>29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to know your admin.  This is where you bring coffee</a:t>
            </a:r>
            <a:r>
              <a:rPr lang="en-US" baseline="0" dirty="0" smtClean="0"/>
              <a:t> and their favorite treats.  Call their secretary and find out what they like.</a:t>
            </a:r>
          </a:p>
          <a:p>
            <a:r>
              <a:rPr lang="en-US" baseline="0" dirty="0" smtClean="0"/>
              <a:t>Closing the Gap-Make this interactive.  What are you currently doing to close the gap?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are they feeling at this point, questions, concerns?)</a:t>
            </a:r>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take the principal from where they are.</a:t>
            </a:r>
          </a:p>
          <a:p>
            <a:r>
              <a:rPr lang="en-US" dirty="0" smtClean="0"/>
              <a:t>Activity.  You determine you have a delegator.  What goal would you hope to come up with collaboratively.</a:t>
            </a:r>
            <a:r>
              <a:rPr lang="en-US" baseline="0" dirty="0" smtClean="0"/>
              <a:t>  What activities would support the goal.  </a:t>
            </a:r>
          </a:p>
          <a:p>
            <a:r>
              <a:rPr lang="en-US" baseline="0" dirty="0" smtClean="0"/>
              <a:t>Task-Four groups… What are some characteristics of the feel good principal, kids are doing their best.  What goal might you develop with where they are?  What tools would you share with them.  </a:t>
            </a:r>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to know your admin.  This is where you bring coffee</a:t>
            </a:r>
            <a:r>
              <a:rPr lang="en-US" baseline="0" dirty="0" smtClean="0"/>
              <a:t> and their favorite treats.  Call their secretary and find out what they like.</a:t>
            </a:r>
          </a:p>
          <a:p>
            <a:r>
              <a:rPr lang="en-US" baseline="0" dirty="0" smtClean="0"/>
              <a:t>Closing the Gap-Make this interactive.  What are you currently doing to close the gap?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know them, and they don’t know you.</a:t>
            </a:r>
          </a:p>
          <a:p>
            <a:r>
              <a:rPr lang="en-US" dirty="0" smtClean="0"/>
              <a:t>The administrator is giving his or her staff to someone and to a project he or she doesn’t know.</a:t>
            </a:r>
          </a:p>
          <a:p>
            <a:r>
              <a:rPr lang="en-US" dirty="0" smtClean="0"/>
              <a:t>How</a:t>
            </a:r>
            <a:r>
              <a:rPr lang="en-US" baseline="0" dirty="0" smtClean="0"/>
              <a:t> many of you are comfortable working with administrators?</a:t>
            </a:r>
          </a:p>
          <a:p>
            <a:r>
              <a:rPr lang="en-US" baseline="0" dirty="0" smtClean="0"/>
              <a:t>The blind men and the elephant-the tail, the tusks, the skin, the trunk all different perspectives, but none of them saw the whole picture</a:t>
            </a:r>
          </a:p>
          <a:p>
            <a:r>
              <a:rPr lang="en-US" sz="1200" kern="1200" dirty="0" smtClean="0">
                <a:solidFill>
                  <a:schemeClr val="tx1"/>
                </a:solidFill>
                <a:latin typeface="+mn-lt"/>
                <a:ea typeface="+mn-ea"/>
                <a:cs typeface="+mn-cs"/>
              </a:rPr>
              <a:t>Activity: What on the principals’ mind?  Brainstorm what you think is going on in the head of an administrator.  (Have an outline of a head at each table and ask people to work at their table to write down the ideas on the head)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Do Administrators Need?</a:t>
            </a:r>
          </a:p>
          <a:p>
            <a:r>
              <a:rPr lang="en-US" sz="1200" kern="1200" dirty="0" smtClean="0">
                <a:solidFill>
                  <a:schemeClr val="tx1"/>
                </a:solidFill>
                <a:latin typeface="+mn-lt"/>
                <a:ea typeface="+mn-ea"/>
                <a:cs typeface="+mn-cs"/>
              </a:rPr>
              <a:t>Care and Feeding</a:t>
            </a:r>
          </a:p>
          <a:p>
            <a:r>
              <a:rPr lang="en-US" sz="1200" kern="1200" dirty="0" smtClean="0">
                <a:solidFill>
                  <a:schemeClr val="tx1"/>
                </a:solidFill>
                <a:latin typeface="+mn-lt"/>
                <a:ea typeface="+mn-ea"/>
                <a:cs typeface="+mn-cs"/>
              </a:rPr>
              <a:t>Get the secretary to tell you what the administrator likes to drink and eat.  Bring coffee!!</a:t>
            </a:r>
          </a:p>
          <a:p>
            <a:r>
              <a:rPr lang="en-US" sz="1200" kern="1200" dirty="0" smtClean="0">
                <a:solidFill>
                  <a:schemeClr val="tx1"/>
                </a:solidFill>
                <a:latin typeface="+mn-lt"/>
                <a:ea typeface="+mn-ea"/>
                <a:cs typeface="+mn-cs"/>
              </a:rPr>
              <a:t>Someone to listen </a:t>
            </a:r>
          </a:p>
          <a:p>
            <a:r>
              <a:rPr lang="en-US" sz="1200" kern="1200" dirty="0" smtClean="0">
                <a:solidFill>
                  <a:schemeClr val="tx1"/>
                </a:solidFill>
                <a:latin typeface="+mn-lt"/>
                <a:ea typeface="+mn-ea"/>
                <a:cs typeface="+mn-cs"/>
              </a:rPr>
              <a:t>The job is HUGE and can be isolating.  Give them time to talk about their work and how you can help them</a:t>
            </a:r>
          </a:p>
          <a:p>
            <a:r>
              <a:rPr lang="en-US" sz="1200" kern="1200" dirty="0" smtClean="0">
                <a:solidFill>
                  <a:schemeClr val="tx1"/>
                </a:solidFill>
                <a:latin typeface="+mn-lt"/>
                <a:ea typeface="+mn-ea"/>
                <a:cs typeface="+mn-cs"/>
              </a:rPr>
              <a:t>Someone to help them prioritize instruction and learn how to monitor SIM implementation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norms:</a:t>
            </a:r>
          </a:p>
          <a:p>
            <a:r>
              <a:rPr lang="en-US" dirty="0" smtClean="0"/>
              <a:t>Chose a recorder, a narrator, a cheerleader and a timekeeper.  Make sure everyone has a voice in the conversation. </a:t>
            </a:r>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How are they feeling at this point, questions, concerns?)</a:t>
            </a:r>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How are they feeling at this point, questions, concerns?)</a:t>
            </a:r>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Partnership Principles are key. </a:t>
            </a:r>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say we believe in equality, but we might not see equality expressed in our working</a:t>
            </a:r>
            <a:r>
              <a:rPr lang="en-US" baseline="0" dirty="0" smtClean="0"/>
              <a:t> relationships</a:t>
            </a:r>
            <a:endParaRPr lang="en-US" dirty="0" smtClean="0"/>
          </a:p>
          <a:p>
            <a:r>
              <a:rPr lang="en-US" dirty="0" smtClean="0"/>
              <a:t>Administrators are supervisors and evaluators, but that doesn’t preclude them from practicing equality in their </a:t>
            </a:r>
            <a:r>
              <a:rPr lang="en-US" dirty="0" smtClean="0"/>
              <a:t>work.</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minute.  Do you ask yourself these questions?</a:t>
            </a:r>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important do you</a:t>
            </a:r>
            <a:r>
              <a:rPr lang="en-US" baseline="0" dirty="0" smtClean="0"/>
              <a:t> think choice is?</a:t>
            </a:r>
          </a:p>
          <a:p>
            <a:r>
              <a:rPr lang="en-US" baseline="0" dirty="0" smtClean="0"/>
              <a:t>Knowledge work and autonomy</a:t>
            </a:r>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this mean everything is up for grabs?  </a:t>
            </a:r>
            <a:r>
              <a:rPr lang="en-US" smtClean="0"/>
              <a:t>NO!!</a:t>
            </a:r>
            <a:endParaRPr lang="en-US"/>
          </a:p>
        </p:txBody>
      </p:sp>
      <p:sp>
        <p:nvSpPr>
          <p:cNvPr id="4" name="Slide Number Placeholder 3"/>
          <p:cNvSpPr>
            <a:spLocks noGrp="1"/>
          </p:cNvSpPr>
          <p:nvPr>
            <p:ph type="sldNum" sz="quarter" idx="10"/>
          </p:nvPr>
        </p:nvSpPr>
        <p:spPr/>
        <p:txBody>
          <a:bodyPr/>
          <a:lstStyle/>
          <a:p>
            <a:fld id="{EE8AA765-5219-C94F-BD45-51BA3177C8D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to know your admin.  This is where you bring coffee</a:t>
            </a:r>
            <a:r>
              <a:rPr lang="en-US" baseline="0" dirty="0" smtClean="0"/>
              <a:t> and their favorite treats.  Call their secretary and find out what they like.</a:t>
            </a:r>
          </a:p>
          <a:p>
            <a:r>
              <a:rPr lang="en-US" baseline="0" dirty="0" smtClean="0"/>
              <a:t>Closing the Gap-Make this interactive.  What are you currently doing to close the gap?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to know your admin.  This is where you bring coffee</a:t>
            </a:r>
            <a:r>
              <a:rPr lang="en-US" baseline="0" dirty="0" smtClean="0"/>
              <a:t> and their favorite treats.  Call their secretary and find out what they like.</a:t>
            </a:r>
          </a:p>
          <a:p>
            <a:r>
              <a:rPr lang="en-US" baseline="0" dirty="0" smtClean="0"/>
              <a:t>Closing the Gap-Make this interactive.  What are you currently doing to close the gap?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8AA765-5219-C94F-BD45-51BA3177C8D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7/12/11</a:t>
            </a:r>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A3DCDF73-85D2-4237-9B32-053DBDB0C312}"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7/12/11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7/12/11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7/12/11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7/12/11</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7/12/11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7/12/11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7/12/11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21EBF-309D-C74B-9DF0-37D086684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C20F-9959-EC43-B33D-677763B8E5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7/12/11</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CBC20F-9959-EC43-B33D-677763B8E5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hf sldNum="0"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gif"/><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Partnering with Administrators</a:t>
            </a:r>
            <a:br>
              <a:rPr lang="en-US" dirty="0" smtClean="0"/>
            </a:br>
            <a:r>
              <a:rPr lang="en-US" dirty="0" smtClean="0"/>
              <a:t>to Implement SIM Successfully</a:t>
            </a:r>
            <a:endParaRPr lang="en-US" dirty="0"/>
          </a:p>
        </p:txBody>
      </p:sp>
      <p:sp>
        <p:nvSpPr>
          <p:cNvPr id="3" name="Subtitle 2"/>
          <p:cNvSpPr>
            <a:spLocks noGrp="1"/>
          </p:cNvSpPr>
          <p:nvPr>
            <p:ph type="subTitle" idx="1"/>
          </p:nvPr>
        </p:nvSpPr>
        <p:spPr>
          <a:xfrm>
            <a:off x="1371600" y="3937998"/>
            <a:ext cx="6400800" cy="1752600"/>
          </a:xfrm>
        </p:spPr>
        <p:txBody>
          <a:bodyPr>
            <a:normAutofit fontScale="92500" lnSpcReduction="10000"/>
          </a:bodyPr>
          <a:lstStyle/>
          <a:p>
            <a:r>
              <a:rPr lang="en-US" dirty="0" smtClean="0"/>
              <a:t>Ken </a:t>
            </a:r>
            <a:r>
              <a:rPr lang="en-US" dirty="0" err="1" smtClean="0"/>
              <a:t>Geisick</a:t>
            </a:r>
            <a:r>
              <a:rPr lang="en-US" dirty="0" smtClean="0"/>
              <a:t> &amp; Barb Millikan</a:t>
            </a:r>
          </a:p>
          <a:p>
            <a:r>
              <a:rPr lang="en-US" dirty="0" smtClean="0"/>
              <a:t>International SIM Professional Development Conference </a:t>
            </a:r>
          </a:p>
          <a:p>
            <a:r>
              <a:rPr lang="en-US" dirty="0" smtClean="0"/>
              <a:t>July 12,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normAutofit fontScale="92500"/>
          </a:bodyPr>
          <a:lstStyle/>
          <a:p>
            <a:r>
              <a:rPr lang="en-US" dirty="0" smtClean="0"/>
              <a:t>Does the professional development offer true choices?•</a:t>
            </a:r>
          </a:p>
          <a:p>
            <a:r>
              <a:rPr lang="en-US" dirty="0" smtClean="0"/>
              <a:t>Do I allow teachers to make their own decisions about the materials presented during workshops? </a:t>
            </a:r>
          </a:p>
          <a:p>
            <a:r>
              <a:rPr lang="en-US" dirty="0" smtClean="0"/>
              <a:t>Do I respect teachers’ decisions if they differ from mine?•</a:t>
            </a:r>
          </a:p>
          <a:p>
            <a:r>
              <a:rPr lang="en-US" dirty="0" smtClean="0"/>
              <a:t>Are teachers forced to listen to/attend the professional development?•</a:t>
            </a:r>
          </a:p>
          <a:p>
            <a:r>
              <a:rPr lang="en-US" dirty="0" smtClean="0"/>
              <a:t>Do I recognize that teachers are going to need to adapt materials for their individual classrooms?•</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a:t>
            </a:r>
            <a:endParaRPr lang="en-US" dirty="0"/>
          </a:p>
        </p:txBody>
      </p:sp>
      <p:sp>
        <p:nvSpPr>
          <p:cNvPr id="3" name="Content Placeholder 2"/>
          <p:cNvSpPr>
            <a:spLocks noGrp="1"/>
          </p:cNvSpPr>
          <p:nvPr>
            <p:ph idx="1"/>
          </p:nvPr>
        </p:nvSpPr>
        <p:spPr/>
        <p:txBody>
          <a:bodyPr/>
          <a:lstStyle/>
          <a:p>
            <a:r>
              <a:rPr lang="en-US" dirty="0" smtClean="0"/>
              <a:t>Everyone’s opinions matter</a:t>
            </a:r>
          </a:p>
          <a:p>
            <a:r>
              <a:rPr lang="en-US" dirty="0" smtClean="0"/>
              <a:t>Listen to understand</a:t>
            </a:r>
          </a:p>
          <a:p>
            <a:r>
              <a:rPr lang="en-US" dirty="0" smtClean="0"/>
              <a:t>Greater learning can occur when people genuinely listen to a variety of opinions and ideas</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Do I really listen with the intent to understand?</a:t>
            </a:r>
          </a:p>
          <a:p>
            <a:endParaRPr lang="en-US" dirty="0" smtClean="0"/>
          </a:p>
          <a:p>
            <a:r>
              <a:rPr lang="en-US" dirty="0" smtClean="0"/>
              <a:t>Do I fully understand what a colleague has to say before I share my point of view?</a:t>
            </a:r>
          </a:p>
          <a:p>
            <a:endParaRPr lang="en-US" dirty="0" smtClean="0"/>
          </a:p>
          <a:p>
            <a:r>
              <a:rPr lang="en-US" dirty="0" smtClean="0"/>
              <a:t>Do I provide a variety of ways for people to talk with each other during meetings?</a:t>
            </a:r>
          </a:p>
          <a:p>
            <a:endParaRPr lang="en-US" dirty="0" smtClean="0"/>
          </a:p>
          <a:p>
            <a:r>
              <a:rPr lang="en-US" dirty="0" smtClean="0"/>
              <a:t>Do I ask questions that encourage people to say what they really think?</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How to make sense of whatever we are learning</a:t>
            </a:r>
          </a:p>
          <a:p>
            <a:r>
              <a:rPr lang="en-US" dirty="0" smtClean="0"/>
              <a:t>Freedom to consider ideas before adopting them</a:t>
            </a:r>
          </a:p>
          <a:p>
            <a:r>
              <a:rPr lang="en-US" dirty="0" smtClean="0"/>
              <a:t>Freedom to accept or reject an idea</a:t>
            </a:r>
          </a:p>
          <a:p>
            <a:r>
              <a:rPr lang="en-US" dirty="0" smtClean="0"/>
              <a:t>Teachers are thinkers and decision makers.  Without reflection, they could be neither.</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Am I really able to accept teachers rejecting the views I offer?</a:t>
            </a:r>
          </a:p>
          <a:p>
            <a:r>
              <a:rPr lang="en-US" dirty="0" smtClean="0"/>
              <a:t>Do I encourage a variety of views about the content I share with teachers?</a:t>
            </a:r>
          </a:p>
          <a:p>
            <a:r>
              <a:rPr lang="en-US" dirty="0" smtClean="0"/>
              <a:t>Do I provide enough information to allow participants to make good decisions about the content I share?</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a:t>
            </a:r>
            <a:endParaRPr lang="en-US" dirty="0"/>
          </a:p>
        </p:txBody>
      </p:sp>
      <p:sp>
        <p:nvSpPr>
          <p:cNvPr id="3" name="Content Placeholder 2"/>
          <p:cNvSpPr>
            <a:spLocks noGrp="1"/>
          </p:cNvSpPr>
          <p:nvPr>
            <p:ph idx="1"/>
          </p:nvPr>
        </p:nvSpPr>
        <p:spPr/>
        <p:txBody>
          <a:bodyPr>
            <a:normAutofit lnSpcReduction="10000"/>
          </a:bodyPr>
          <a:lstStyle/>
          <a:p>
            <a:r>
              <a:rPr lang="en-US" dirty="0" smtClean="0"/>
              <a:t>In a dialogue, there is no attempt to gain points, or to make your particular view prevail.</a:t>
            </a:r>
          </a:p>
          <a:p>
            <a:r>
              <a:rPr lang="en-US" dirty="0" smtClean="0"/>
              <a:t>Do what you can to make dialogue occur.</a:t>
            </a:r>
          </a:p>
          <a:p>
            <a:r>
              <a:rPr lang="en-US" dirty="0" smtClean="0"/>
              <a:t>Avoid manipulation.  Engage participants in conversation about content, and think and learn with participants as everyone moves through the content being discussed. </a:t>
            </a:r>
          </a:p>
          <a:p>
            <a:r>
              <a:rPr lang="en-US" dirty="0" smtClean="0"/>
              <a:t>By seeing others as equals, by listening empathetically and encouraging everyone to speak their minds, you can encourage dialogue.</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Do I speak less than 60 percent of the time during meetings?</a:t>
            </a:r>
          </a:p>
          <a:p>
            <a:r>
              <a:rPr lang="en-US" dirty="0" smtClean="0"/>
              <a:t>Are my staff able to create new ideas during  meetings?</a:t>
            </a:r>
          </a:p>
          <a:p>
            <a:r>
              <a:rPr lang="en-US" dirty="0" smtClean="0"/>
              <a:t>Are the conversations during meetings as lively as the ones during the breaks?</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Praxis</a:t>
            </a:r>
            <a:endParaRPr lang="en-US" dirty="0"/>
          </a:p>
        </p:txBody>
      </p:sp>
      <p:sp>
        <p:nvSpPr>
          <p:cNvPr id="3" name="Content Placeholder 2"/>
          <p:cNvSpPr>
            <a:spLocks noGrp="1"/>
          </p:cNvSpPr>
          <p:nvPr>
            <p:ph idx="1"/>
          </p:nvPr>
        </p:nvSpPr>
        <p:spPr/>
        <p:txBody>
          <a:bodyPr/>
          <a:lstStyle/>
          <a:p>
            <a:r>
              <a:rPr lang="en-US" dirty="0" smtClean="0"/>
              <a:t>The act of applying new ideas to our own ideas.  </a:t>
            </a:r>
          </a:p>
          <a:p>
            <a:r>
              <a:rPr lang="en-US" dirty="0" smtClean="0"/>
              <a:t>When we learn, reflect and act.</a:t>
            </a:r>
          </a:p>
          <a:p>
            <a:r>
              <a:rPr lang="en-US" dirty="0" smtClean="0"/>
              <a:t>Praxis is enabled when teachers have a real chance to explore, prod, stretch, and recreate whatever they are studying—to roll up their sleeves, consider how they teach, learn a new approach, and then reconsider their teaching practices and reshape the new approach, if necessary, until it can work in their classroom.</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Are teachers able to truly explore how they might use SIM?</a:t>
            </a:r>
          </a:p>
          <a:p>
            <a:r>
              <a:rPr lang="en-US" dirty="0" smtClean="0"/>
              <a:t>Do teachers really consider the practical implications of what I am talking about?</a:t>
            </a:r>
          </a:p>
          <a:p>
            <a:r>
              <a:rPr lang="en-US" dirty="0" smtClean="0"/>
              <a:t>Do teachers in my meetings use most of their time meaningfully?</a:t>
            </a:r>
          </a:p>
          <a:p>
            <a:r>
              <a:rPr lang="en-US" dirty="0" smtClean="0"/>
              <a:t>Are my meetings really useful?</a:t>
            </a:r>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Template for a 2 Hour Meeting</a:t>
            </a:r>
            <a:endParaRPr lang="en-US" dirty="0"/>
          </a:p>
        </p:txBody>
      </p:sp>
      <p:sp>
        <p:nvSpPr>
          <p:cNvPr id="3" name="Content Placeholder 2"/>
          <p:cNvSpPr>
            <a:spLocks noGrp="1"/>
          </p:cNvSpPr>
          <p:nvPr>
            <p:ph idx="1"/>
          </p:nvPr>
        </p:nvSpPr>
        <p:spPr/>
        <p:txBody>
          <a:bodyPr/>
          <a:lstStyle/>
          <a:p>
            <a:r>
              <a:rPr lang="en-US" dirty="0" smtClean="0"/>
              <a:t>Expected Meeting Outcomes:</a:t>
            </a:r>
          </a:p>
          <a:p>
            <a:pPr lvl="1"/>
            <a:r>
              <a:rPr lang="en-US" dirty="0" smtClean="0"/>
              <a:t>Establish a relationship based on the partnership principles</a:t>
            </a:r>
          </a:p>
          <a:p>
            <a:pPr lvl="1"/>
            <a:r>
              <a:rPr lang="en-US" dirty="0" smtClean="0"/>
              <a:t>Discuss importance of principal’s role in closing the achievement </a:t>
            </a:r>
            <a:r>
              <a:rPr lang="en-US" dirty="0" smtClean="0"/>
              <a:t>gap </a:t>
            </a:r>
          </a:p>
          <a:p>
            <a:pPr lvl="1"/>
            <a:r>
              <a:rPr lang="en-US" dirty="0" smtClean="0"/>
              <a:t>Discuss importance of your role in supporting administrators and staff</a:t>
            </a:r>
            <a:endParaRPr lang="en-US" dirty="0" smtClean="0"/>
          </a:p>
          <a:p>
            <a:pPr lvl="1"/>
            <a:r>
              <a:rPr lang="en-US" dirty="0" smtClean="0"/>
              <a:t>Assess principal profile</a:t>
            </a:r>
          </a:p>
          <a:p>
            <a:pPr lvl="1"/>
            <a:r>
              <a:rPr lang="en-US" dirty="0" smtClean="0"/>
              <a:t>Jointly</a:t>
            </a:r>
            <a:r>
              <a:rPr lang="en-US" dirty="0" smtClean="0"/>
              <a:t> create a </a:t>
            </a:r>
            <a:r>
              <a:rPr lang="en-US" dirty="0" smtClean="0"/>
              <a:t>Professional Development Plan</a:t>
            </a:r>
          </a:p>
          <a:p>
            <a:r>
              <a:rPr lang="en-US" dirty="0" smtClean="0"/>
              <a:t> </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Session Outcomes</a:t>
            </a:r>
            <a:endParaRPr lang="en-US" dirty="0"/>
          </a:p>
        </p:txBody>
      </p:sp>
      <p:sp>
        <p:nvSpPr>
          <p:cNvPr id="3" name="Content Placeholder 2"/>
          <p:cNvSpPr>
            <a:spLocks noGrp="1"/>
          </p:cNvSpPr>
          <p:nvPr>
            <p:ph idx="1"/>
          </p:nvPr>
        </p:nvSpPr>
        <p:spPr/>
        <p:txBody>
          <a:bodyPr/>
          <a:lstStyle/>
          <a:p>
            <a:r>
              <a:rPr lang="en-US" dirty="0" smtClean="0"/>
              <a:t>A template agenda for a 2 hour meeting</a:t>
            </a:r>
          </a:p>
          <a:p>
            <a:endParaRPr lang="en-US" dirty="0" smtClean="0"/>
          </a:p>
          <a:p>
            <a:r>
              <a:rPr lang="en-US" dirty="0" smtClean="0"/>
              <a:t>Strategies to identify and work with different</a:t>
            </a:r>
            <a:r>
              <a:rPr lang="en-US" dirty="0" smtClean="0"/>
              <a:t> kinds of administrators</a:t>
            </a:r>
          </a:p>
          <a:p>
            <a:endParaRPr lang="en-US" dirty="0" smtClean="0"/>
          </a:p>
          <a:p>
            <a:r>
              <a:rPr lang="en-US" dirty="0" smtClean="0"/>
              <a:t>Tools to effectively partner and collaborate long term with administrators</a:t>
            </a:r>
            <a:endParaRPr lang="en-US" dirty="0"/>
          </a:p>
        </p:txBody>
      </p:sp>
      <p:sp>
        <p:nvSpPr>
          <p:cNvPr id="4" name="Date Placeholder 3"/>
          <p:cNvSpPr>
            <a:spLocks noGrp="1"/>
          </p:cNvSpPr>
          <p:nvPr>
            <p:ph type="dt" sz="half" idx="10"/>
          </p:nvPr>
        </p:nvSpPr>
        <p:spPr/>
        <p:txBody>
          <a:bodyPr/>
          <a:lstStyle/>
          <a:p>
            <a:r>
              <a:rPr lang="en-US" dirty="0" smtClean="0"/>
              <a:t>7/12/11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solidFill>
                  <a:srgbClr val="0000FF"/>
                </a:solidFill>
              </a:rPr>
              <a:t>8:30-8:40	Get to know your administrator</a:t>
            </a:r>
          </a:p>
          <a:p>
            <a:r>
              <a:rPr lang="en-US" dirty="0" smtClean="0"/>
              <a:t>8:40-9:00</a:t>
            </a:r>
            <a:r>
              <a:rPr lang="en-US" dirty="0" smtClean="0"/>
              <a:t>	Leading the </a:t>
            </a:r>
            <a:r>
              <a:rPr lang="en-US" dirty="0" err="1" smtClean="0"/>
              <a:t>W</a:t>
            </a:r>
            <a:r>
              <a:rPr lang="en-US" dirty="0" err="1" smtClean="0"/>
              <a:t>ay(Closing</a:t>
            </a:r>
            <a:r>
              <a:rPr lang="en-US" dirty="0" smtClean="0"/>
              <a:t> the Gap)</a:t>
            </a:r>
          </a:p>
          <a:p>
            <a:r>
              <a:rPr lang="en-US" dirty="0" smtClean="0"/>
              <a:t>9:00-9:30</a:t>
            </a:r>
            <a:r>
              <a:rPr lang="en-US" dirty="0" smtClean="0"/>
              <a:t>	Assess Principal Readiness</a:t>
            </a:r>
          </a:p>
          <a:p>
            <a:r>
              <a:rPr lang="en-US" dirty="0" smtClean="0"/>
              <a:t>9:30-10:10	Begin developing administrator 		</a:t>
            </a:r>
            <a:r>
              <a:rPr lang="en-US" dirty="0" smtClean="0"/>
              <a:t>	action </a:t>
            </a:r>
            <a:r>
              <a:rPr lang="en-US" dirty="0" smtClean="0"/>
              <a:t>p</a:t>
            </a:r>
            <a:r>
              <a:rPr lang="en-US" dirty="0" smtClean="0"/>
              <a:t>lan</a:t>
            </a:r>
            <a:endParaRPr lang="en-US" dirty="0" smtClean="0"/>
          </a:p>
          <a:p>
            <a:r>
              <a:rPr lang="en-US" dirty="0" smtClean="0"/>
              <a:t>10:10-10:20	Administrator pulse check</a:t>
            </a:r>
          </a:p>
          <a:p>
            <a:r>
              <a:rPr lang="en-US" dirty="0" smtClean="0"/>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7/12/11</a:t>
            </a:r>
            <a:endParaRPr lang="en-US"/>
          </a:p>
        </p:txBody>
      </p:sp>
      <p:pic>
        <p:nvPicPr>
          <p:cNvPr id="3" name="Picture 2" descr="AA021910.png"/>
          <p:cNvPicPr>
            <a:picLocks noChangeAspect="1"/>
          </p:cNvPicPr>
          <p:nvPr/>
        </p:nvPicPr>
        <p:blipFill>
          <a:blip r:embed="rId2"/>
          <a:stretch>
            <a:fillRect/>
          </a:stretch>
        </p:blipFill>
        <p:spPr>
          <a:xfrm>
            <a:off x="3497087" y="796044"/>
            <a:ext cx="1857375" cy="3121025"/>
          </a:xfrm>
          <a:prstGeom prst="rect">
            <a:avLst/>
          </a:prstGeom>
        </p:spPr>
      </p:pic>
      <p:pic>
        <p:nvPicPr>
          <p:cNvPr id="5" name="Picture 4" descr="rbsb2_18.png"/>
          <p:cNvPicPr>
            <a:picLocks noChangeAspect="1"/>
          </p:cNvPicPr>
          <p:nvPr/>
        </p:nvPicPr>
        <p:blipFill>
          <a:blip r:embed="rId3"/>
          <a:stretch>
            <a:fillRect/>
          </a:stretch>
        </p:blipFill>
        <p:spPr>
          <a:xfrm>
            <a:off x="5676428" y="483636"/>
            <a:ext cx="2473924" cy="5480694"/>
          </a:xfrm>
          <a:prstGeom prst="rect">
            <a:avLst/>
          </a:prstGeom>
        </p:spPr>
      </p:pic>
      <p:pic>
        <p:nvPicPr>
          <p:cNvPr id="6" name="Picture 5" descr="rbso_07.png"/>
          <p:cNvPicPr>
            <a:picLocks noChangeAspect="1"/>
          </p:cNvPicPr>
          <p:nvPr/>
        </p:nvPicPr>
        <p:blipFill>
          <a:blip r:embed="rId4"/>
          <a:stretch>
            <a:fillRect/>
          </a:stretch>
        </p:blipFill>
        <p:spPr>
          <a:xfrm>
            <a:off x="1160375" y="559837"/>
            <a:ext cx="2089237" cy="5404493"/>
          </a:xfrm>
          <a:prstGeom prst="rect">
            <a:avLst/>
          </a:prstGeom>
        </p:spPr>
      </p:pic>
      <p:pic>
        <p:nvPicPr>
          <p:cNvPr id="11" name="Picture 10" descr="j0236531.gif"/>
          <p:cNvPicPr>
            <a:picLocks noChangeAspect="1"/>
          </p:cNvPicPr>
          <p:nvPr/>
        </p:nvPicPr>
        <p:blipFill>
          <a:blip r:embed="rId5"/>
          <a:stretch>
            <a:fillRect/>
          </a:stretch>
        </p:blipFill>
        <p:spPr>
          <a:xfrm>
            <a:off x="3743501" y="1701094"/>
            <a:ext cx="1371600" cy="1676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t>8:30-8:40	Get to know your administrator</a:t>
            </a:r>
          </a:p>
          <a:p>
            <a:r>
              <a:rPr lang="en-US" dirty="0" smtClean="0">
                <a:solidFill>
                  <a:srgbClr val="0000FF"/>
                </a:solidFill>
              </a:rPr>
              <a:t>8:40-9:00</a:t>
            </a:r>
            <a:r>
              <a:rPr lang="en-US" dirty="0" smtClean="0">
                <a:solidFill>
                  <a:srgbClr val="0000FF"/>
                </a:solidFill>
              </a:rPr>
              <a:t>	Leading the </a:t>
            </a:r>
            <a:r>
              <a:rPr lang="en-US" dirty="0" smtClean="0">
                <a:solidFill>
                  <a:srgbClr val="0000FF"/>
                </a:solidFill>
              </a:rPr>
              <a:t>W</a:t>
            </a:r>
            <a:r>
              <a:rPr lang="en-US" dirty="0" smtClean="0">
                <a:solidFill>
                  <a:srgbClr val="0000FF"/>
                </a:solidFill>
              </a:rPr>
              <a:t>ay (Close the Gap)</a:t>
            </a:r>
          </a:p>
          <a:p>
            <a:r>
              <a:rPr lang="en-US" dirty="0" smtClean="0"/>
              <a:t>9:00-9:30</a:t>
            </a:r>
            <a:r>
              <a:rPr lang="en-US" dirty="0" smtClean="0"/>
              <a:t>	Assess Principal Readiness</a:t>
            </a:r>
          </a:p>
          <a:p>
            <a:r>
              <a:rPr lang="en-US" dirty="0" smtClean="0"/>
              <a:t>9:30-10:10	Begin developing administrator 		</a:t>
            </a:r>
            <a:r>
              <a:rPr lang="en-US" dirty="0" smtClean="0"/>
              <a:t>	action </a:t>
            </a:r>
            <a:r>
              <a:rPr lang="en-US" dirty="0" smtClean="0"/>
              <a:t>p</a:t>
            </a:r>
            <a:r>
              <a:rPr lang="en-US" dirty="0" smtClean="0"/>
              <a:t>lan</a:t>
            </a:r>
            <a:endParaRPr lang="en-US" dirty="0" smtClean="0"/>
          </a:p>
          <a:p>
            <a:r>
              <a:rPr lang="en-US" dirty="0" smtClean="0"/>
              <a:t>10:10-10:20	Administrator pulse check</a:t>
            </a:r>
          </a:p>
          <a:p>
            <a:r>
              <a:rPr lang="en-US" dirty="0" smtClean="0"/>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3800" smtClean="0"/>
              <a:t>What are you doing to close the gap?</a:t>
            </a:r>
          </a:p>
        </p:txBody>
      </p:sp>
      <p:pic>
        <p:nvPicPr>
          <p:cNvPr id="23556" name="Content Placeholder 6" descr="gap.gif"/>
          <p:cNvPicPr>
            <a:picLocks noGrp="1" noChangeAspect="1"/>
          </p:cNvPicPr>
          <p:nvPr>
            <p:ph idx="1"/>
          </p:nvPr>
        </p:nvPicPr>
        <p:blipFill>
          <a:blip r:embed="rId3"/>
          <a:srcRect l="-23408" r="-23408"/>
          <a:stretch>
            <a:fillRect/>
          </a:stretch>
        </p:blipFill>
        <p:spPr/>
      </p:pic>
      <p:sp>
        <p:nvSpPr>
          <p:cNvPr id="5" name="Date Placeholder 4"/>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23"/>
          <p:cNvSpPr>
            <a:spLocks noGrp="1" noChangeArrowheads="1"/>
          </p:cNvSpPr>
          <p:nvPr>
            <p:ph type="title"/>
          </p:nvPr>
        </p:nvSpPr>
        <p:spPr>
          <a:xfrm>
            <a:off x="457200" y="277813"/>
            <a:ext cx="7967663" cy="1139825"/>
          </a:xfrm>
        </p:spPr>
        <p:txBody>
          <a:bodyPr/>
          <a:lstStyle/>
          <a:p>
            <a:pPr eaLnBrk="1" hangingPunct="1"/>
            <a:r>
              <a:rPr lang="en-US"/>
              <a:t>The Performance Gap</a:t>
            </a:r>
          </a:p>
        </p:txBody>
      </p:sp>
      <p:sp>
        <p:nvSpPr>
          <p:cNvPr id="25604" name="Text Box 2"/>
          <p:cNvSpPr txBox="1">
            <a:spLocks noChangeArrowheads="1"/>
          </p:cNvSpPr>
          <p:nvPr/>
        </p:nvSpPr>
        <p:spPr bwMode="auto">
          <a:xfrm>
            <a:off x="809625" y="2506663"/>
            <a:ext cx="311150" cy="3475037"/>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charset="0"/>
              </a:rPr>
              <a:t>12</a:t>
            </a:r>
          </a:p>
          <a:p>
            <a:pPr eaLnBrk="0" hangingPunct="0"/>
            <a:endParaRPr lang="en-US" sz="1000" b="1">
              <a:latin typeface="Times" charset="0"/>
            </a:endParaRPr>
          </a:p>
          <a:p>
            <a:pPr eaLnBrk="0" hangingPunct="0"/>
            <a:r>
              <a:rPr lang="en-US" sz="1000" b="1">
                <a:latin typeface="Times" charset="0"/>
              </a:rPr>
              <a:t>12</a:t>
            </a:r>
          </a:p>
          <a:p>
            <a:pPr eaLnBrk="0" hangingPunct="0"/>
            <a:endParaRPr lang="en-US" sz="1000" b="1">
              <a:latin typeface="Times" charset="0"/>
            </a:endParaRPr>
          </a:p>
          <a:p>
            <a:pPr eaLnBrk="0" hangingPunct="0"/>
            <a:r>
              <a:rPr lang="en-US" sz="1000" b="1">
                <a:latin typeface="Times" charset="0"/>
              </a:rPr>
              <a:t>11</a:t>
            </a:r>
          </a:p>
          <a:p>
            <a:pPr eaLnBrk="0" hangingPunct="0"/>
            <a:endParaRPr lang="en-US" sz="1000" b="1">
              <a:latin typeface="Times" charset="0"/>
            </a:endParaRPr>
          </a:p>
          <a:p>
            <a:pPr eaLnBrk="0" hangingPunct="0"/>
            <a:r>
              <a:rPr lang="en-US" sz="1000" b="1">
                <a:latin typeface="Times" charset="0"/>
              </a:rPr>
              <a:t>10</a:t>
            </a:r>
          </a:p>
          <a:p>
            <a:pPr eaLnBrk="0" hangingPunct="0"/>
            <a:endParaRPr lang="en-US" sz="1000" b="1">
              <a:latin typeface="Times" charset="0"/>
            </a:endParaRPr>
          </a:p>
          <a:p>
            <a:pPr eaLnBrk="0" hangingPunct="0"/>
            <a:r>
              <a:rPr lang="en-US" sz="1000" b="1">
                <a:latin typeface="Times" charset="0"/>
              </a:rPr>
              <a:t>9</a:t>
            </a:r>
          </a:p>
          <a:p>
            <a:pPr eaLnBrk="0" hangingPunct="0"/>
            <a:endParaRPr lang="en-US" sz="1600" b="1">
              <a:latin typeface="Times" charset="0"/>
            </a:endParaRPr>
          </a:p>
          <a:p>
            <a:pPr eaLnBrk="0" hangingPunct="0"/>
            <a:r>
              <a:rPr lang="en-US" sz="1000" b="1">
                <a:latin typeface="Times" charset="0"/>
              </a:rPr>
              <a:t>8</a:t>
            </a:r>
          </a:p>
          <a:p>
            <a:pPr eaLnBrk="0" hangingPunct="0"/>
            <a:endParaRPr lang="en-US" sz="1200" b="1">
              <a:latin typeface="Times" charset="0"/>
            </a:endParaRPr>
          </a:p>
          <a:p>
            <a:pPr eaLnBrk="0" hangingPunct="0"/>
            <a:r>
              <a:rPr lang="en-US" sz="1000" b="1">
                <a:latin typeface="Times" charset="0"/>
              </a:rPr>
              <a:t>7</a:t>
            </a:r>
          </a:p>
          <a:p>
            <a:pPr eaLnBrk="0" hangingPunct="0"/>
            <a:endParaRPr lang="en-US" sz="1000" b="1">
              <a:latin typeface="Times" charset="0"/>
            </a:endParaRPr>
          </a:p>
          <a:p>
            <a:pPr eaLnBrk="0" hangingPunct="0"/>
            <a:r>
              <a:rPr lang="en-US" sz="1000" b="1">
                <a:latin typeface="Times" charset="0"/>
              </a:rPr>
              <a:t>6</a:t>
            </a:r>
          </a:p>
          <a:p>
            <a:pPr eaLnBrk="0" hangingPunct="0"/>
            <a:endParaRPr lang="en-US" sz="1000" b="1">
              <a:latin typeface="Times" charset="0"/>
            </a:endParaRPr>
          </a:p>
          <a:p>
            <a:pPr eaLnBrk="0" hangingPunct="0"/>
            <a:r>
              <a:rPr lang="en-US" sz="1000" b="1">
                <a:latin typeface="Times" charset="0"/>
              </a:rPr>
              <a:t>5</a:t>
            </a:r>
          </a:p>
          <a:p>
            <a:pPr eaLnBrk="0" hangingPunct="0"/>
            <a:endParaRPr lang="en-US" sz="1000" b="1">
              <a:latin typeface="Times" charset="0"/>
            </a:endParaRPr>
          </a:p>
          <a:p>
            <a:pPr eaLnBrk="0" hangingPunct="0"/>
            <a:r>
              <a:rPr lang="en-US" sz="1000" b="1">
                <a:latin typeface="Times" charset="0"/>
              </a:rPr>
              <a:t>4</a:t>
            </a:r>
          </a:p>
          <a:p>
            <a:pPr eaLnBrk="0" hangingPunct="0"/>
            <a:endParaRPr lang="en-US" sz="2400">
              <a:latin typeface="Times" charset="0"/>
            </a:endParaRPr>
          </a:p>
        </p:txBody>
      </p:sp>
      <p:sp>
        <p:nvSpPr>
          <p:cNvPr id="25605" name="Line 3"/>
          <p:cNvSpPr>
            <a:spLocks noChangeShapeType="1"/>
          </p:cNvSpPr>
          <p:nvPr/>
        </p:nvSpPr>
        <p:spPr bwMode="auto">
          <a:xfrm>
            <a:off x="2098675"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06" name="Line 4"/>
          <p:cNvSpPr>
            <a:spLocks noChangeShapeType="1"/>
          </p:cNvSpPr>
          <p:nvPr/>
        </p:nvSpPr>
        <p:spPr bwMode="auto">
          <a:xfrm>
            <a:off x="255270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07" name="Line 5"/>
          <p:cNvSpPr>
            <a:spLocks noChangeShapeType="1"/>
          </p:cNvSpPr>
          <p:nvPr/>
        </p:nvSpPr>
        <p:spPr bwMode="auto">
          <a:xfrm>
            <a:off x="300355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08" name="Line 6"/>
          <p:cNvSpPr>
            <a:spLocks noChangeShapeType="1"/>
          </p:cNvSpPr>
          <p:nvPr/>
        </p:nvSpPr>
        <p:spPr bwMode="auto">
          <a:xfrm>
            <a:off x="3455988"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09" name="Line 7"/>
          <p:cNvSpPr>
            <a:spLocks noChangeShapeType="1"/>
          </p:cNvSpPr>
          <p:nvPr/>
        </p:nvSpPr>
        <p:spPr bwMode="auto">
          <a:xfrm>
            <a:off x="3910013"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10" name="Line 8"/>
          <p:cNvSpPr>
            <a:spLocks noChangeShapeType="1"/>
          </p:cNvSpPr>
          <p:nvPr/>
        </p:nvSpPr>
        <p:spPr bwMode="auto">
          <a:xfrm>
            <a:off x="481330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11" name="Line 9"/>
          <p:cNvSpPr>
            <a:spLocks noChangeShapeType="1"/>
          </p:cNvSpPr>
          <p:nvPr/>
        </p:nvSpPr>
        <p:spPr bwMode="auto">
          <a:xfrm>
            <a:off x="4360863"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nvGrpSpPr>
          <p:cNvPr id="2" name="Group 10"/>
          <p:cNvGrpSpPr>
            <a:grpSpLocks/>
          </p:cNvGrpSpPr>
          <p:nvPr/>
        </p:nvGrpSpPr>
        <p:grpSpPr bwMode="auto">
          <a:xfrm>
            <a:off x="1054100" y="2586038"/>
            <a:ext cx="311150" cy="2913062"/>
            <a:chOff x="648" y="1685"/>
            <a:chExt cx="196" cy="1835"/>
          </a:xfrm>
        </p:grpSpPr>
        <p:sp>
          <p:nvSpPr>
            <p:cNvPr id="25622" name="Line 11"/>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3" name="Line 12"/>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4" name="Line 13"/>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5" name="Line 14"/>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6" name="Line 15"/>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7" name="Line 16"/>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8" name="Line 17"/>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29" name="Line 18"/>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30" name="Line 19"/>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31" name="Line 20"/>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5613" name="Text Box 21"/>
          <p:cNvSpPr txBox="1">
            <a:spLocks noChangeArrowheads="1"/>
          </p:cNvSpPr>
          <p:nvPr/>
        </p:nvSpPr>
        <p:spPr bwMode="auto">
          <a:xfrm>
            <a:off x="3184525" y="5657850"/>
            <a:ext cx="1539875" cy="336550"/>
          </a:xfrm>
          <a:prstGeom prst="rect">
            <a:avLst/>
          </a:prstGeom>
          <a:solidFill>
            <a:srgbClr val="F8FFF6"/>
          </a:solid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25614" name="Line 22"/>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3" name="Group 24"/>
          <p:cNvGrpSpPr>
            <a:grpSpLocks/>
          </p:cNvGrpSpPr>
          <p:nvPr/>
        </p:nvGrpSpPr>
        <p:grpSpPr bwMode="auto">
          <a:xfrm>
            <a:off x="1201738" y="2530475"/>
            <a:ext cx="6653212" cy="3419475"/>
            <a:chOff x="757" y="1594"/>
            <a:chExt cx="4191" cy="2154"/>
          </a:xfrm>
        </p:grpSpPr>
        <p:sp>
          <p:nvSpPr>
            <p:cNvPr id="25620" name="Line 2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5621" name="Line 2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25616" name="Line 27"/>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sp>
        <p:nvSpPr>
          <p:cNvPr id="25617" name="Freeform 28"/>
          <p:cNvSpPr>
            <a:spLocks/>
          </p:cNvSpPr>
          <p:nvPr/>
        </p:nvSpPr>
        <p:spPr bwMode="auto">
          <a:xfrm>
            <a:off x="1193800" y="4495800"/>
            <a:ext cx="2695575" cy="1462088"/>
          </a:xfrm>
          <a:custGeom>
            <a:avLst/>
            <a:gdLst>
              <a:gd name="T0" fmla="*/ 0 w 1738"/>
              <a:gd name="T1" fmla="*/ 2147483647 h 962"/>
              <a:gd name="T2" fmla="*/ 2147483647 w 1738"/>
              <a:gd name="T3" fmla="*/ 2147483647 h 962"/>
              <a:gd name="T4" fmla="*/ 2147483647 w 1738"/>
              <a:gd name="T5" fmla="*/ 2147483647 h 962"/>
              <a:gd name="T6" fmla="*/ 2147483647 w 1738"/>
              <a:gd name="T7" fmla="*/ 2147483647 h 962"/>
              <a:gd name="T8" fmla="*/ 2147483647 w 1738"/>
              <a:gd name="T9" fmla="*/ 2147483647 h 962"/>
              <a:gd name="T10" fmla="*/ 2147483647 w 1738"/>
              <a:gd name="T11" fmla="*/ 0 h 962"/>
              <a:gd name="T12" fmla="*/ 0 60000 65536"/>
              <a:gd name="T13" fmla="*/ 0 60000 65536"/>
              <a:gd name="T14" fmla="*/ 0 60000 65536"/>
              <a:gd name="T15" fmla="*/ 0 60000 65536"/>
              <a:gd name="T16" fmla="*/ 0 60000 65536"/>
              <a:gd name="T17" fmla="*/ 0 60000 65536"/>
              <a:gd name="T18" fmla="*/ 0 w 1738"/>
              <a:gd name="T19" fmla="*/ 0 h 962"/>
              <a:gd name="T20" fmla="*/ 1738 w 1738"/>
              <a:gd name="T21" fmla="*/ 962 h 962"/>
            </a:gdLst>
            <a:ahLst/>
            <a:cxnLst>
              <a:cxn ang="T12">
                <a:pos x="T0" y="T1"/>
              </a:cxn>
              <a:cxn ang="T13">
                <a:pos x="T2" y="T3"/>
              </a:cxn>
              <a:cxn ang="T14">
                <a:pos x="T4" y="T5"/>
              </a:cxn>
              <a:cxn ang="T15">
                <a:pos x="T6" y="T7"/>
              </a:cxn>
              <a:cxn ang="T16">
                <a:pos x="T8" y="T9"/>
              </a:cxn>
              <a:cxn ang="T17">
                <a:pos x="T10" y="T11"/>
              </a:cxn>
            </a:cxnLst>
            <a:rect l="T18" t="T19" r="T20" b="T21"/>
            <a:pathLst>
              <a:path w="1738" h="962">
                <a:moveTo>
                  <a:pt x="0" y="962"/>
                </a:moveTo>
                <a:cubicBezTo>
                  <a:pt x="79" y="889"/>
                  <a:pt x="159" y="817"/>
                  <a:pt x="265" y="728"/>
                </a:cubicBezTo>
                <a:cubicBezTo>
                  <a:pt x="371" y="639"/>
                  <a:pt x="512" y="514"/>
                  <a:pt x="637" y="427"/>
                </a:cubicBezTo>
                <a:cubicBezTo>
                  <a:pt x="762" y="340"/>
                  <a:pt x="893" y="260"/>
                  <a:pt x="1016" y="204"/>
                </a:cubicBezTo>
                <a:cubicBezTo>
                  <a:pt x="1139" y="148"/>
                  <a:pt x="1257" y="124"/>
                  <a:pt x="1377" y="90"/>
                </a:cubicBezTo>
                <a:cubicBezTo>
                  <a:pt x="1497" y="56"/>
                  <a:pt x="1617" y="28"/>
                  <a:pt x="1738"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25618" name="Freeform 29"/>
          <p:cNvSpPr>
            <a:spLocks/>
          </p:cNvSpPr>
          <p:nvPr/>
        </p:nvSpPr>
        <p:spPr bwMode="auto">
          <a:xfrm>
            <a:off x="3873500" y="4406900"/>
            <a:ext cx="3276600" cy="95250"/>
          </a:xfrm>
          <a:custGeom>
            <a:avLst/>
            <a:gdLst>
              <a:gd name="T0" fmla="*/ 0 w 2064"/>
              <a:gd name="T1" fmla="*/ 2147483647 h 88"/>
              <a:gd name="T2" fmla="*/ 2147483647 w 2064"/>
              <a:gd name="T3" fmla="*/ 2147483647 h 88"/>
              <a:gd name="T4" fmla="*/ 2147483647 w 2064"/>
              <a:gd name="T5" fmla="*/ 2147483647 h 88"/>
              <a:gd name="T6" fmla="*/ 2147483647 w 2064"/>
              <a:gd name="T7" fmla="*/ 0 h 88"/>
              <a:gd name="T8" fmla="*/ 0 60000 65536"/>
              <a:gd name="T9" fmla="*/ 0 60000 65536"/>
              <a:gd name="T10" fmla="*/ 0 60000 65536"/>
              <a:gd name="T11" fmla="*/ 0 60000 65536"/>
              <a:gd name="T12" fmla="*/ 0 w 2064"/>
              <a:gd name="T13" fmla="*/ 0 h 88"/>
              <a:gd name="T14" fmla="*/ 2064 w 2064"/>
              <a:gd name="T15" fmla="*/ 88 h 88"/>
            </a:gdLst>
            <a:ahLst/>
            <a:cxnLst>
              <a:cxn ang="T8">
                <a:pos x="T0" y="T1"/>
              </a:cxn>
              <a:cxn ang="T9">
                <a:pos x="T2" y="T3"/>
              </a:cxn>
              <a:cxn ang="T10">
                <a:pos x="T4" y="T5"/>
              </a:cxn>
              <a:cxn ang="T11">
                <a:pos x="T6" y="T7"/>
              </a:cxn>
            </a:cxnLst>
            <a:rect l="T12" t="T13" r="T14" b="T15"/>
            <a:pathLst>
              <a:path w="2064" h="88">
                <a:moveTo>
                  <a:pt x="0" y="88"/>
                </a:moveTo>
                <a:cubicBezTo>
                  <a:pt x="79" y="66"/>
                  <a:pt x="158" y="45"/>
                  <a:pt x="344" y="32"/>
                </a:cubicBezTo>
                <a:cubicBezTo>
                  <a:pt x="530" y="19"/>
                  <a:pt x="829" y="17"/>
                  <a:pt x="1116" y="12"/>
                </a:cubicBezTo>
                <a:cubicBezTo>
                  <a:pt x="1403" y="7"/>
                  <a:pt x="1733" y="3"/>
                  <a:pt x="2064"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25619" name="Rectangle 30"/>
          <p:cNvSpPr>
            <a:spLocks noChangeArrowheads="1"/>
          </p:cNvSpPr>
          <p:nvPr/>
        </p:nvSpPr>
        <p:spPr bwMode="auto">
          <a:xfrm>
            <a:off x="636588" y="3105150"/>
            <a:ext cx="1173162"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p>
        </p:txBody>
      </p:sp>
      <p:sp>
        <p:nvSpPr>
          <p:cNvPr id="32" name="Date Placeholder 31"/>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3"/>
          <p:cNvSpPr>
            <a:spLocks noGrp="1" noChangeArrowheads="1"/>
          </p:cNvSpPr>
          <p:nvPr>
            <p:ph type="title"/>
          </p:nvPr>
        </p:nvSpPr>
        <p:spPr>
          <a:xfrm>
            <a:off x="457200" y="277813"/>
            <a:ext cx="7967663" cy="1139825"/>
          </a:xfrm>
        </p:spPr>
        <p:txBody>
          <a:bodyPr/>
          <a:lstStyle/>
          <a:p>
            <a:pPr eaLnBrk="1" hangingPunct="1"/>
            <a:r>
              <a:rPr lang="en-US"/>
              <a:t>The Performance Gap</a:t>
            </a:r>
          </a:p>
        </p:txBody>
      </p:sp>
      <p:sp>
        <p:nvSpPr>
          <p:cNvPr id="27652" name="Text Box 2"/>
          <p:cNvSpPr txBox="1">
            <a:spLocks noChangeArrowheads="1"/>
          </p:cNvSpPr>
          <p:nvPr/>
        </p:nvSpPr>
        <p:spPr bwMode="auto">
          <a:xfrm>
            <a:off x="809625" y="2506663"/>
            <a:ext cx="311150" cy="3475037"/>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charset="0"/>
              </a:rPr>
              <a:t>12</a:t>
            </a:r>
          </a:p>
          <a:p>
            <a:pPr eaLnBrk="0" hangingPunct="0"/>
            <a:endParaRPr lang="en-US" sz="1000" b="1">
              <a:latin typeface="Times" charset="0"/>
            </a:endParaRPr>
          </a:p>
          <a:p>
            <a:pPr eaLnBrk="0" hangingPunct="0"/>
            <a:r>
              <a:rPr lang="en-US" sz="1000" b="1">
                <a:latin typeface="Times" charset="0"/>
              </a:rPr>
              <a:t>12</a:t>
            </a:r>
          </a:p>
          <a:p>
            <a:pPr eaLnBrk="0" hangingPunct="0"/>
            <a:endParaRPr lang="en-US" sz="1000" b="1">
              <a:latin typeface="Times" charset="0"/>
            </a:endParaRPr>
          </a:p>
          <a:p>
            <a:pPr eaLnBrk="0" hangingPunct="0"/>
            <a:r>
              <a:rPr lang="en-US" sz="1000" b="1">
                <a:latin typeface="Times" charset="0"/>
              </a:rPr>
              <a:t>11</a:t>
            </a:r>
          </a:p>
          <a:p>
            <a:pPr eaLnBrk="0" hangingPunct="0"/>
            <a:endParaRPr lang="en-US" sz="1000" b="1">
              <a:latin typeface="Times" charset="0"/>
            </a:endParaRPr>
          </a:p>
          <a:p>
            <a:pPr eaLnBrk="0" hangingPunct="0"/>
            <a:r>
              <a:rPr lang="en-US" sz="1000" b="1">
                <a:latin typeface="Times" charset="0"/>
              </a:rPr>
              <a:t>10</a:t>
            </a:r>
          </a:p>
          <a:p>
            <a:pPr eaLnBrk="0" hangingPunct="0"/>
            <a:endParaRPr lang="en-US" sz="1000" b="1">
              <a:latin typeface="Times" charset="0"/>
            </a:endParaRPr>
          </a:p>
          <a:p>
            <a:pPr eaLnBrk="0" hangingPunct="0"/>
            <a:r>
              <a:rPr lang="en-US" sz="1000" b="1">
                <a:latin typeface="Times" charset="0"/>
              </a:rPr>
              <a:t>9</a:t>
            </a:r>
          </a:p>
          <a:p>
            <a:pPr eaLnBrk="0" hangingPunct="0"/>
            <a:endParaRPr lang="en-US" sz="1600" b="1">
              <a:latin typeface="Times" charset="0"/>
            </a:endParaRPr>
          </a:p>
          <a:p>
            <a:pPr eaLnBrk="0" hangingPunct="0"/>
            <a:r>
              <a:rPr lang="en-US" sz="1000" b="1">
                <a:latin typeface="Times" charset="0"/>
              </a:rPr>
              <a:t>8</a:t>
            </a:r>
          </a:p>
          <a:p>
            <a:pPr eaLnBrk="0" hangingPunct="0"/>
            <a:endParaRPr lang="en-US" sz="1200" b="1">
              <a:latin typeface="Times" charset="0"/>
            </a:endParaRPr>
          </a:p>
          <a:p>
            <a:pPr eaLnBrk="0" hangingPunct="0"/>
            <a:r>
              <a:rPr lang="en-US" sz="1000" b="1">
                <a:latin typeface="Times" charset="0"/>
              </a:rPr>
              <a:t>7</a:t>
            </a:r>
          </a:p>
          <a:p>
            <a:pPr eaLnBrk="0" hangingPunct="0"/>
            <a:endParaRPr lang="en-US" sz="1000" b="1">
              <a:latin typeface="Times" charset="0"/>
            </a:endParaRPr>
          </a:p>
          <a:p>
            <a:pPr eaLnBrk="0" hangingPunct="0"/>
            <a:r>
              <a:rPr lang="en-US" sz="1000" b="1">
                <a:latin typeface="Times" charset="0"/>
              </a:rPr>
              <a:t>6</a:t>
            </a:r>
          </a:p>
          <a:p>
            <a:pPr eaLnBrk="0" hangingPunct="0"/>
            <a:endParaRPr lang="en-US" sz="1000" b="1">
              <a:latin typeface="Times" charset="0"/>
            </a:endParaRPr>
          </a:p>
          <a:p>
            <a:pPr eaLnBrk="0" hangingPunct="0"/>
            <a:r>
              <a:rPr lang="en-US" sz="1000" b="1">
                <a:latin typeface="Times" charset="0"/>
              </a:rPr>
              <a:t>5</a:t>
            </a:r>
          </a:p>
          <a:p>
            <a:pPr eaLnBrk="0" hangingPunct="0"/>
            <a:endParaRPr lang="en-US" sz="1000" b="1">
              <a:latin typeface="Times" charset="0"/>
            </a:endParaRPr>
          </a:p>
          <a:p>
            <a:pPr eaLnBrk="0" hangingPunct="0"/>
            <a:r>
              <a:rPr lang="en-US" sz="1000" b="1">
                <a:latin typeface="Times" charset="0"/>
              </a:rPr>
              <a:t>4</a:t>
            </a:r>
          </a:p>
          <a:p>
            <a:pPr eaLnBrk="0" hangingPunct="0"/>
            <a:endParaRPr lang="en-US" sz="2400">
              <a:latin typeface="Times" charset="0"/>
            </a:endParaRPr>
          </a:p>
        </p:txBody>
      </p:sp>
      <p:sp>
        <p:nvSpPr>
          <p:cNvPr id="27653" name="Line 3"/>
          <p:cNvSpPr>
            <a:spLocks noChangeShapeType="1"/>
          </p:cNvSpPr>
          <p:nvPr/>
        </p:nvSpPr>
        <p:spPr bwMode="auto">
          <a:xfrm>
            <a:off x="2098675"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4" name="Line 4"/>
          <p:cNvSpPr>
            <a:spLocks noChangeShapeType="1"/>
          </p:cNvSpPr>
          <p:nvPr/>
        </p:nvSpPr>
        <p:spPr bwMode="auto">
          <a:xfrm>
            <a:off x="255270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5" name="Line 5"/>
          <p:cNvSpPr>
            <a:spLocks noChangeShapeType="1"/>
          </p:cNvSpPr>
          <p:nvPr/>
        </p:nvSpPr>
        <p:spPr bwMode="auto">
          <a:xfrm>
            <a:off x="300355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6" name="Line 6"/>
          <p:cNvSpPr>
            <a:spLocks noChangeShapeType="1"/>
          </p:cNvSpPr>
          <p:nvPr/>
        </p:nvSpPr>
        <p:spPr bwMode="auto">
          <a:xfrm>
            <a:off x="3455988"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7" name="Line 7"/>
          <p:cNvSpPr>
            <a:spLocks noChangeShapeType="1"/>
          </p:cNvSpPr>
          <p:nvPr/>
        </p:nvSpPr>
        <p:spPr bwMode="auto">
          <a:xfrm>
            <a:off x="3910013"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8" name="Line 8"/>
          <p:cNvSpPr>
            <a:spLocks noChangeShapeType="1"/>
          </p:cNvSpPr>
          <p:nvPr/>
        </p:nvSpPr>
        <p:spPr bwMode="auto">
          <a:xfrm>
            <a:off x="4813300"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59" name="Line 9"/>
          <p:cNvSpPr>
            <a:spLocks noChangeShapeType="1"/>
          </p:cNvSpPr>
          <p:nvPr/>
        </p:nvSpPr>
        <p:spPr bwMode="auto">
          <a:xfrm>
            <a:off x="4360863" y="5743575"/>
            <a:ext cx="0" cy="334963"/>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nvGrpSpPr>
          <p:cNvPr id="2" name="Group 10"/>
          <p:cNvGrpSpPr>
            <a:grpSpLocks/>
          </p:cNvGrpSpPr>
          <p:nvPr/>
        </p:nvGrpSpPr>
        <p:grpSpPr bwMode="auto">
          <a:xfrm>
            <a:off x="1054100" y="2586038"/>
            <a:ext cx="311150" cy="2913062"/>
            <a:chOff x="648" y="1685"/>
            <a:chExt cx="196" cy="1835"/>
          </a:xfrm>
        </p:grpSpPr>
        <p:sp>
          <p:nvSpPr>
            <p:cNvPr id="27673" name="Line 11"/>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4" name="Line 12"/>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5" name="Line 13"/>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6" name="Line 14"/>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7" name="Line 15"/>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8" name="Line 16"/>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9" name="Line 17"/>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80" name="Line 18"/>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81" name="Line 19"/>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82" name="Line 20"/>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7661" name="Text Box 21"/>
          <p:cNvSpPr txBox="1">
            <a:spLocks noChangeArrowheads="1"/>
          </p:cNvSpPr>
          <p:nvPr/>
        </p:nvSpPr>
        <p:spPr bwMode="auto">
          <a:xfrm>
            <a:off x="3184525" y="5657850"/>
            <a:ext cx="1539875" cy="336550"/>
          </a:xfrm>
          <a:prstGeom prst="rect">
            <a:avLst/>
          </a:prstGeom>
          <a:solidFill>
            <a:srgbClr val="F8FFF6"/>
          </a:solid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27662" name="Line 22"/>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3" name="Group 24"/>
          <p:cNvGrpSpPr>
            <a:grpSpLocks/>
          </p:cNvGrpSpPr>
          <p:nvPr/>
        </p:nvGrpSpPr>
        <p:grpSpPr bwMode="auto">
          <a:xfrm>
            <a:off x="1201738" y="2530475"/>
            <a:ext cx="6653212" cy="3419475"/>
            <a:chOff x="757" y="1594"/>
            <a:chExt cx="4191" cy="2154"/>
          </a:xfrm>
        </p:grpSpPr>
        <p:sp>
          <p:nvSpPr>
            <p:cNvPr id="27671" name="Line 2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7672" name="Line 2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27664" name="Line 27"/>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sp>
        <p:nvSpPr>
          <p:cNvPr id="27665" name="Freeform 28"/>
          <p:cNvSpPr>
            <a:spLocks/>
          </p:cNvSpPr>
          <p:nvPr/>
        </p:nvSpPr>
        <p:spPr bwMode="auto">
          <a:xfrm>
            <a:off x="1193800" y="4495800"/>
            <a:ext cx="2695575" cy="1462088"/>
          </a:xfrm>
          <a:custGeom>
            <a:avLst/>
            <a:gdLst>
              <a:gd name="T0" fmla="*/ 0 w 1738"/>
              <a:gd name="T1" fmla="*/ 2147483647 h 962"/>
              <a:gd name="T2" fmla="*/ 2147483647 w 1738"/>
              <a:gd name="T3" fmla="*/ 2147483647 h 962"/>
              <a:gd name="T4" fmla="*/ 2147483647 w 1738"/>
              <a:gd name="T5" fmla="*/ 2147483647 h 962"/>
              <a:gd name="T6" fmla="*/ 2147483647 w 1738"/>
              <a:gd name="T7" fmla="*/ 2147483647 h 962"/>
              <a:gd name="T8" fmla="*/ 2147483647 w 1738"/>
              <a:gd name="T9" fmla="*/ 2147483647 h 962"/>
              <a:gd name="T10" fmla="*/ 2147483647 w 1738"/>
              <a:gd name="T11" fmla="*/ 0 h 962"/>
              <a:gd name="T12" fmla="*/ 0 60000 65536"/>
              <a:gd name="T13" fmla="*/ 0 60000 65536"/>
              <a:gd name="T14" fmla="*/ 0 60000 65536"/>
              <a:gd name="T15" fmla="*/ 0 60000 65536"/>
              <a:gd name="T16" fmla="*/ 0 60000 65536"/>
              <a:gd name="T17" fmla="*/ 0 60000 65536"/>
              <a:gd name="T18" fmla="*/ 0 w 1738"/>
              <a:gd name="T19" fmla="*/ 0 h 962"/>
              <a:gd name="T20" fmla="*/ 1738 w 1738"/>
              <a:gd name="T21" fmla="*/ 962 h 962"/>
            </a:gdLst>
            <a:ahLst/>
            <a:cxnLst>
              <a:cxn ang="T12">
                <a:pos x="T0" y="T1"/>
              </a:cxn>
              <a:cxn ang="T13">
                <a:pos x="T2" y="T3"/>
              </a:cxn>
              <a:cxn ang="T14">
                <a:pos x="T4" y="T5"/>
              </a:cxn>
              <a:cxn ang="T15">
                <a:pos x="T6" y="T7"/>
              </a:cxn>
              <a:cxn ang="T16">
                <a:pos x="T8" y="T9"/>
              </a:cxn>
              <a:cxn ang="T17">
                <a:pos x="T10" y="T11"/>
              </a:cxn>
            </a:cxnLst>
            <a:rect l="T18" t="T19" r="T20" b="T21"/>
            <a:pathLst>
              <a:path w="1738" h="962">
                <a:moveTo>
                  <a:pt x="0" y="962"/>
                </a:moveTo>
                <a:cubicBezTo>
                  <a:pt x="79" y="889"/>
                  <a:pt x="159" y="817"/>
                  <a:pt x="265" y="728"/>
                </a:cubicBezTo>
                <a:cubicBezTo>
                  <a:pt x="371" y="639"/>
                  <a:pt x="512" y="514"/>
                  <a:pt x="637" y="427"/>
                </a:cubicBezTo>
                <a:cubicBezTo>
                  <a:pt x="762" y="340"/>
                  <a:pt x="893" y="260"/>
                  <a:pt x="1016" y="204"/>
                </a:cubicBezTo>
                <a:cubicBezTo>
                  <a:pt x="1139" y="148"/>
                  <a:pt x="1257" y="124"/>
                  <a:pt x="1377" y="90"/>
                </a:cubicBezTo>
                <a:cubicBezTo>
                  <a:pt x="1497" y="56"/>
                  <a:pt x="1617" y="28"/>
                  <a:pt x="1738"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27666" name="Freeform 29"/>
          <p:cNvSpPr>
            <a:spLocks/>
          </p:cNvSpPr>
          <p:nvPr/>
        </p:nvSpPr>
        <p:spPr bwMode="auto">
          <a:xfrm>
            <a:off x="3873500" y="4406900"/>
            <a:ext cx="3276600" cy="95250"/>
          </a:xfrm>
          <a:custGeom>
            <a:avLst/>
            <a:gdLst>
              <a:gd name="T0" fmla="*/ 0 w 2064"/>
              <a:gd name="T1" fmla="*/ 2147483647 h 88"/>
              <a:gd name="T2" fmla="*/ 2147483647 w 2064"/>
              <a:gd name="T3" fmla="*/ 2147483647 h 88"/>
              <a:gd name="T4" fmla="*/ 2147483647 w 2064"/>
              <a:gd name="T5" fmla="*/ 2147483647 h 88"/>
              <a:gd name="T6" fmla="*/ 2147483647 w 2064"/>
              <a:gd name="T7" fmla="*/ 0 h 88"/>
              <a:gd name="T8" fmla="*/ 0 60000 65536"/>
              <a:gd name="T9" fmla="*/ 0 60000 65536"/>
              <a:gd name="T10" fmla="*/ 0 60000 65536"/>
              <a:gd name="T11" fmla="*/ 0 60000 65536"/>
              <a:gd name="T12" fmla="*/ 0 w 2064"/>
              <a:gd name="T13" fmla="*/ 0 h 88"/>
              <a:gd name="T14" fmla="*/ 2064 w 2064"/>
              <a:gd name="T15" fmla="*/ 88 h 88"/>
            </a:gdLst>
            <a:ahLst/>
            <a:cxnLst>
              <a:cxn ang="T8">
                <a:pos x="T0" y="T1"/>
              </a:cxn>
              <a:cxn ang="T9">
                <a:pos x="T2" y="T3"/>
              </a:cxn>
              <a:cxn ang="T10">
                <a:pos x="T4" y="T5"/>
              </a:cxn>
              <a:cxn ang="T11">
                <a:pos x="T6" y="T7"/>
              </a:cxn>
            </a:cxnLst>
            <a:rect l="T12" t="T13" r="T14" b="T15"/>
            <a:pathLst>
              <a:path w="2064" h="88">
                <a:moveTo>
                  <a:pt x="0" y="88"/>
                </a:moveTo>
                <a:cubicBezTo>
                  <a:pt x="79" y="66"/>
                  <a:pt x="158" y="45"/>
                  <a:pt x="344" y="32"/>
                </a:cubicBezTo>
                <a:cubicBezTo>
                  <a:pt x="530" y="19"/>
                  <a:pt x="829" y="17"/>
                  <a:pt x="1116" y="12"/>
                </a:cubicBezTo>
                <a:cubicBezTo>
                  <a:pt x="1403" y="7"/>
                  <a:pt x="1733" y="3"/>
                  <a:pt x="2064"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27667" name="Rectangle 30"/>
          <p:cNvSpPr>
            <a:spLocks noChangeArrowheads="1"/>
          </p:cNvSpPr>
          <p:nvPr/>
        </p:nvSpPr>
        <p:spPr bwMode="auto">
          <a:xfrm>
            <a:off x="638175" y="3105150"/>
            <a:ext cx="1173163"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p>
        </p:txBody>
      </p:sp>
      <p:sp>
        <p:nvSpPr>
          <p:cNvPr id="27668" name="Line 31"/>
          <p:cNvSpPr>
            <a:spLocks noChangeShapeType="1"/>
          </p:cNvSpPr>
          <p:nvPr/>
        </p:nvSpPr>
        <p:spPr bwMode="auto">
          <a:xfrm>
            <a:off x="5257800" y="4406900"/>
            <a:ext cx="0" cy="15367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69" name="Line 32"/>
          <p:cNvSpPr>
            <a:spLocks noChangeShapeType="1"/>
          </p:cNvSpPr>
          <p:nvPr/>
        </p:nvSpPr>
        <p:spPr bwMode="auto">
          <a:xfrm>
            <a:off x="6565900" y="4406900"/>
            <a:ext cx="0" cy="1549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70" name="Text Box 33"/>
          <p:cNvSpPr txBox="1">
            <a:spLocks noChangeArrowheads="1"/>
          </p:cNvSpPr>
          <p:nvPr/>
        </p:nvSpPr>
        <p:spPr bwMode="auto">
          <a:xfrm>
            <a:off x="5461000" y="4570413"/>
            <a:ext cx="873125" cy="517525"/>
          </a:xfrm>
          <a:prstGeom prst="rect">
            <a:avLst/>
          </a:prstGeom>
          <a:noFill/>
          <a:ln w="9525">
            <a:noFill/>
            <a:miter lim="800000"/>
            <a:headEnd/>
            <a:tailEnd/>
          </a:ln>
        </p:spPr>
        <p:txBody>
          <a:bodyPr wrap="none">
            <a:prstTxWarp prst="textNoShape">
              <a:avLst/>
            </a:prstTxWarp>
            <a:spAutoFit/>
          </a:bodyPr>
          <a:lstStyle/>
          <a:p>
            <a:pPr algn="ctr" eaLnBrk="0" hangingPunct="0"/>
            <a:r>
              <a:rPr lang="en-US" sz="1400" b="1"/>
              <a:t>Existing</a:t>
            </a:r>
          </a:p>
          <a:p>
            <a:pPr algn="ctr" eaLnBrk="0" hangingPunct="0"/>
            <a:r>
              <a:rPr lang="en-US" sz="1400" b="1"/>
              <a:t>support</a:t>
            </a:r>
            <a:endParaRPr lang="en-US" sz="2000"/>
          </a:p>
        </p:txBody>
      </p:sp>
      <p:sp>
        <p:nvSpPr>
          <p:cNvPr id="34" name="Date Placeholder 33"/>
          <p:cNvSpPr>
            <a:spLocks noGrp="1"/>
          </p:cNvSpPr>
          <p:nvPr>
            <p:ph type="dt" sz="half" idx="10"/>
          </p:nvPr>
        </p:nvSpPr>
        <p:spPr/>
        <p:txBody>
          <a:bodyPr/>
          <a:lstStyle/>
          <a:p>
            <a:r>
              <a:rPr lang="en-US" smtClean="0"/>
              <a:t>7/12/11</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457200" y="277813"/>
            <a:ext cx="7967663" cy="1139825"/>
          </a:xfrm>
        </p:spPr>
        <p:txBody>
          <a:bodyPr/>
          <a:lstStyle/>
          <a:p>
            <a:pPr eaLnBrk="1" hangingPunct="1"/>
            <a:r>
              <a:rPr lang="en-US" b="1"/>
              <a:t>The Performance Gap</a:t>
            </a:r>
            <a:endParaRPr lang="en-US"/>
          </a:p>
        </p:txBody>
      </p:sp>
      <p:sp>
        <p:nvSpPr>
          <p:cNvPr id="29700" name="Line 2"/>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1201738" y="2530475"/>
            <a:ext cx="6653212" cy="3419475"/>
            <a:chOff x="757" y="1594"/>
            <a:chExt cx="4191" cy="2154"/>
          </a:xfrm>
        </p:grpSpPr>
        <p:sp>
          <p:nvSpPr>
            <p:cNvPr id="29737" name="Line 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8" name="Line 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29702" name="Text Box 7"/>
          <p:cNvSpPr txBox="1">
            <a:spLocks noChangeArrowheads="1"/>
          </p:cNvSpPr>
          <p:nvPr/>
        </p:nvSpPr>
        <p:spPr bwMode="auto">
          <a:xfrm>
            <a:off x="7273925" y="6127750"/>
            <a:ext cx="15398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29703" name="Line 8"/>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grpSp>
        <p:nvGrpSpPr>
          <p:cNvPr id="3" name="Group 9"/>
          <p:cNvGrpSpPr>
            <a:grpSpLocks/>
          </p:cNvGrpSpPr>
          <p:nvPr/>
        </p:nvGrpSpPr>
        <p:grpSpPr bwMode="auto">
          <a:xfrm>
            <a:off x="1622425" y="5764213"/>
            <a:ext cx="3922713" cy="327025"/>
            <a:chOff x="1022" y="3631"/>
            <a:chExt cx="2471" cy="206"/>
          </a:xfrm>
        </p:grpSpPr>
        <p:sp>
          <p:nvSpPr>
            <p:cNvPr id="29725" name="Line 10"/>
            <p:cNvSpPr>
              <a:spLocks noChangeShapeType="1"/>
            </p:cNvSpPr>
            <p:nvPr/>
          </p:nvSpPr>
          <p:spPr bwMode="auto">
            <a:xfrm>
              <a:off x="1022"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26" name="Line 11"/>
            <p:cNvSpPr>
              <a:spLocks noChangeShapeType="1"/>
            </p:cNvSpPr>
            <p:nvPr/>
          </p:nvSpPr>
          <p:spPr bwMode="auto">
            <a:xfrm>
              <a:off x="1246"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27" name="Line 12"/>
            <p:cNvSpPr>
              <a:spLocks noChangeShapeType="1"/>
            </p:cNvSpPr>
            <p:nvPr/>
          </p:nvSpPr>
          <p:spPr bwMode="auto">
            <a:xfrm>
              <a:off x="1471"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28" name="Line 13"/>
            <p:cNvSpPr>
              <a:spLocks noChangeShapeType="1"/>
            </p:cNvSpPr>
            <p:nvPr/>
          </p:nvSpPr>
          <p:spPr bwMode="auto">
            <a:xfrm>
              <a:off x="169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29" name="Line 14"/>
            <p:cNvSpPr>
              <a:spLocks noChangeShapeType="1"/>
            </p:cNvSpPr>
            <p:nvPr/>
          </p:nvSpPr>
          <p:spPr bwMode="auto">
            <a:xfrm>
              <a:off x="1920"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0" name="Line 15"/>
            <p:cNvSpPr>
              <a:spLocks noChangeShapeType="1"/>
            </p:cNvSpPr>
            <p:nvPr/>
          </p:nvSpPr>
          <p:spPr bwMode="auto">
            <a:xfrm>
              <a:off x="214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1" name="Line 16"/>
            <p:cNvSpPr>
              <a:spLocks noChangeShapeType="1"/>
            </p:cNvSpPr>
            <p:nvPr/>
          </p:nvSpPr>
          <p:spPr bwMode="auto">
            <a:xfrm>
              <a:off x="281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2" name="Line 17"/>
            <p:cNvSpPr>
              <a:spLocks noChangeShapeType="1"/>
            </p:cNvSpPr>
            <p:nvPr/>
          </p:nvSpPr>
          <p:spPr bwMode="auto">
            <a:xfrm>
              <a:off x="2594"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3" name="Line 18"/>
            <p:cNvSpPr>
              <a:spLocks noChangeShapeType="1"/>
            </p:cNvSpPr>
            <p:nvPr/>
          </p:nvSpPr>
          <p:spPr bwMode="auto">
            <a:xfrm>
              <a:off x="236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4" name="Line 19"/>
            <p:cNvSpPr>
              <a:spLocks noChangeShapeType="1"/>
            </p:cNvSpPr>
            <p:nvPr/>
          </p:nvSpPr>
          <p:spPr bwMode="auto">
            <a:xfrm>
              <a:off x="3268"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5" name="Line 20"/>
            <p:cNvSpPr>
              <a:spLocks noChangeShapeType="1"/>
            </p:cNvSpPr>
            <p:nvPr/>
          </p:nvSpPr>
          <p:spPr bwMode="auto">
            <a:xfrm>
              <a:off x="3043"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29736" name="Line 21"/>
            <p:cNvSpPr>
              <a:spLocks noChangeShapeType="1"/>
            </p:cNvSpPr>
            <p:nvPr/>
          </p:nvSpPr>
          <p:spPr bwMode="auto">
            <a:xfrm>
              <a:off x="3493" y="363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grpSp>
        <p:nvGrpSpPr>
          <p:cNvPr id="4" name="Group 22"/>
          <p:cNvGrpSpPr>
            <a:grpSpLocks/>
          </p:cNvGrpSpPr>
          <p:nvPr/>
        </p:nvGrpSpPr>
        <p:grpSpPr bwMode="auto">
          <a:xfrm>
            <a:off x="1028700" y="2674938"/>
            <a:ext cx="311150" cy="2913062"/>
            <a:chOff x="648" y="1685"/>
            <a:chExt cx="196" cy="1835"/>
          </a:xfrm>
        </p:grpSpPr>
        <p:sp>
          <p:nvSpPr>
            <p:cNvPr id="29715" name="Line 23"/>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16" name="Line 24"/>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17" name="Line 25"/>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18" name="Line 26"/>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19" name="Line 27"/>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20" name="Line 28"/>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21" name="Line 29"/>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22" name="Line 30"/>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23" name="Line 31"/>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724" name="Line 32"/>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9706" name="Rectangle 33"/>
          <p:cNvSpPr>
            <a:spLocks noChangeArrowheads="1"/>
          </p:cNvSpPr>
          <p:nvPr/>
        </p:nvSpPr>
        <p:spPr bwMode="auto">
          <a:xfrm>
            <a:off x="4943475" y="4491038"/>
            <a:ext cx="1212850" cy="145097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5" name="Group 34"/>
          <p:cNvGrpSpPr>
            <a:grpSpLocks/>
          </p:cNvGrpSpPr>
          <p:nvPr/>
        </p:nvGrpSpPr>
        <p:grpSpPr bwMode="auto">
          <a:xfrm>
            <a:off x="4770438" y="4064000"/>
            <a:ext cx="1524000" cy="457200"/>
            <a:chOff x="2965" y="1856"/>
            <a:chExt cx="960" cy="288"/>
          </a:xfrm>
        </p:grpSpPr>
        <p:sp>
          <p:nvSpPr>
            <p:cNvPr id="29713" name="Rectangle 35"/>
            <p:cNvSpPr>
              <a:spLocks noChangeArrowheads="1"/>
            </p:cNvSpPr>
            <p:nvPr/>
          </p:nvSpPr>
          <p:spPr bwMode="auto">
            <a:xfrm>
              <a:off x="3070" y="1883"/>
              <a:ext cx="766" cy="233"/>
            </a:xfrm>
            <a:prstGeom prst="rect">
              <a:avLst/>
            </a:prstGeom>
            <a:solidFill>
              <a:srgbClr val="3FFF23"/>
            </a:solidFill>
            <a:ln w="9525">
              <a:solidFill>
                <a:schemeClr val="tx1"/>
              </a:solidFill>
              <a:miter lim="800000"/>
              <a:headEnd/>
              <a:tailEnd/>
            </a:ln>
          </p:spPr>
          <p:txBody>
            <a:bodyPr wrap="none" anchor="ctr">
              <a:prstTxWarp prst="textNoShape">
                <a:avLst/>
              </a:prstTxWarp>
            </a:bodyPr>
            <a:lstStyle/>
            <a:p>
              <a:endParaRPr lang="en-US"/>
            </a:p>
          </p:txBody>
        </p:sp>
        <p:sp>
          <p:nvSpPr>
            <p:cNvPr id="29714" name="Rectangle 36"/>
            <p:cNvSpPr>
              <a:spLocks noChangeArrowheads="1"/>
            </p:cNvSpPr>
            <p:nvPr/>
          </p:nvSpPr>
          <p:spPr bwMode="auto">
            <a:xfrm>
              <a:off x="2965" y="1856"/>
              <a:ext cx="960" cy="288"/>
            </a:xfrm>
            <a:prstGeom prst="rect">
              <a:avLst/>
            </a:prstGeom>
            <a:noFill/>
            <a:ln w="9525">
              <a:noFill/>
              <a:miter lim="800000"/>
              <a:headEnd/>
              <a:tailEnd/>
            </a:ln>
          </p:spPr>
          <p:txBody>
            <a:bodyPr>
              <a:prstTxWarp prst="textNoShape">
                <a:avLst/>
              </a:prstTxWarp>
              <a:spAutoFit/>
            </a:bodyPr>
            <a:lstStyle/>
            <a:p>
              <a:pPr algn="ctr" eaLnBrk="0" hangingPunct="0"/>
              <a:r>
                <a:rPr lang="en-US" sz="1200" b="1"/>
                <a:t>Infrastructure </a:t>
              </a:r>
            </a:p>
            <a:p>
              <a:pPr algn="ctr" eaLnBrk="0" hangingPunct="0"/>
              <a:r>
                <a:rPr lang="en-US" sz="1200" b="1"/>
                <a:t>Supports</a:t>
              </a:r>
              <a:endParaRPr lang="en-US" sz="1400"/>
            </a:p>
          </p:txBody>
        </p:sp>
      </p:grpSp>
      <p:sp>
        <p:nvSpPr>
          <p:cNvPr id="29708" name="Text Box 37"/>
          <p:cNvSpPr txBox="1">
            <a:spLocks noChangeArrowheads="1"/>
          </p:cNvSpPr>
          <p:nvPr/>
        </p:nvSpPr>
        <p:spPr bwMode="auto">
          <a:xfrm>
            <a:off x="5167313" y="4956175"/>
            <a:ext cx="873125" cy="517525"/>
          </a:xfrm>
          <a:prstGeom prst="rect">
            <a:avLst/>
          </a:prstGeom>
          <a:noFill/>
          <a:ln w="9525">
            <a:noFill/>
            <a:miter lim="800000"/>
            <a:headEnd/>
            <a:tailEnd/>
          </a:ln>
        </p:spPr>
        <p:txBody>
          <a:bodyPr wrap="none">
            <a:prstTxWarp prst="textNoShape">
              <a:avLst/>
            </a:prstTxWarp>
            <a:spAutoFit/>
          </a:bodyPr>
          <a:lstStyle/>
          <a:p>
            <a:pPr eaLnBrk="0" hangingPunct="0"/>
            <a:r>
              <a:rPr lang="en-US" sz="1400" b="1"/>
              <a:t>Existing</a:t>
            </a:r>
          </a:p>
          <a:p>
            <a:pPr eaLnBrk="0" hangingPunct="0"/>
            <a:r>
              <a:rPr lang="en-US" sz="1400" b="1"/>
              <a:t>Support</a:t>
            </a:r>
          </a:p>
        </p:txBody>
      </p:sp>
      <p:sp>
        <p:nvSpPr>
          <p:cNvPr id="29709" name="Freeform 38"/>
          <p:cNvSpPr>
            <a:spLocks/>
          </p:cNvSpPr>
          <p:nvPr/>
        </p:nvSpPr>
        <p:spPr bwMode="auto">
          <a:xfrm>
            <a:off x="1184275" y="4089400"/>
            <a:ext cx="5927725" cy="1828800"/>
          </a:xfrm>
          <a:custGeom>
            <a:avLst/>
            <a:gdLst>
              <a:gd name="T0" fmla="*/ 0 w 3734"/>
              <a:gd name="T1" fmla="*/ 2147483647 h 1152"/>
              <a:gd name="T2" fmla="*/ 2147483647 w 3734"/>
              <a:gd name="T3" fmla="*/ 2147483647 h 1152"/>
              <a:gd name="T4" fmla="*/ 2147483647 w 3734"/>
              <a:gd name="T5" fmla="*/ 2147483647 h 1152"/>
              <a:gd name="T6" fmla="*/ 2147483647 w 3734"/>
              <a:gd name="T7" fmla="*/ 2147483647 h 1152"/>
              <a:gd name="T8" fmla="*/ 2147483647 w 3734"/>
              <a:gd name="T9" fmla="*/ 2147483647 h 1152"/>
              <a:gd name="T10" fmla="*/ 2147483647 w 3734"/>
              <a:gd name="T11" fmla="*/ 2147483647 h 1152"/>
              <a:gd name="T12" fmla="*/ 2147483647 w 3734"/>
              <a:gd name="T13" fmla="*/ 2147483647 h 1152"/>
              <a:gd name="T14" fmla="*/ 2147483647 w 3734"/>
              <a:gd name="T15" fmla="*/ 2147483647 h 1152"/>
              <a:gd name="T16" fmla="*/ 2147483647 w 3734"/>
              <a:gd name="T17" fmla="*/ 2147483647 h 1152"/>
              <a:gd name="T18" fmla="*/ 2147483647 w 3734"/>
              <a:gd name="T19" fmla="*/ 2147483647 h 1152"/>
              <a:gd name="T20" fmla="*/ 2147483647 w 3734"/>
              <a:gd name="T21" fmla="*/ 2147483647 h 1152"/>
              <a:gd name="T22" fmla="*/ 2147483647 w 3734"/>
              <a:gd name="T23" fmla="*/ 0 h 1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34"/>
              <a:gd name="T37" fmla="*/ 0 h 1152"/>
              <a:gd name="T38" fmla="*/ 3734 w 3734"/>
              <a:gd name="T39" fmla="*/ 1152 h 1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34" h="1152">
                <a:moveTo>
                  <a:pt x="0" y="1152"/>
                </a:moveTo>
                <a:cubicBezTo>
                  <a:pt x="59" y="1112"/>
                  <a:pt x="119" y="1073"/>
                  <a:pt x="188" y="1028"/>
                </a:cubicBezTo>
                <a:cubicBezTo>
                  <a:pt x="258" y="984"/>
                  <a:pt x="345" y="930"/>
                  <a:pt x="419" y="882"/>
                </a:cubicBezTo>
                <a:cubicBezTo>
                  <a:pt x="494" y="834"/>
                  <a:pt x="549" y="792"/>
                  <a:pt x="638" y="739"/>
                </a:cubicBezTo>
                <a:cubicBezTo>
                  <a:pt x="727" y="686"/>
                  <a:pt x="828" y="631"/>
                  <a:pt x="953" y="565"/>
                </a:cubicBezTo>
                <a:cubicBezTo>
                  <a:pt x="1079" y="500"/>
                  <a:pt x="1251" y="409"/>
                  <a:pt x="1391" y="345"/>
                </a:cubicBezTo>
                <a:cubicBezTo>
                  <a:pt x="1531" y="282"/>
                  <a:pt x="1673" y="227"/>
                  <a:pt x="1794" y="182"/>
                </a:cubicBezTo>
                <a:cubicBezTo>
                  <a:pt x="1915" y="137"/>
                  <a:pt x="2025" y="100"/>
                  <a:pt x="2118" y="72"/>
                </a:cubicBezTo>
                <a:cubicBezTo>
                  <a:pt x="2211" y="44"/>
                  <a:pt x="2255" y="27"/>
                  <a:pt x="2354" y="16"/>
                </a:cubicBezTo>
                <a:cubicBezTo>
                  <a:pt x="2453" y="5"/>
                  <a:pt x="2649" y="6"/>
                  <a:pt x="2714" y="4"/>
                </a:cubicBezTo>
                <a:cubicBezTo>
                  <a:pt x="2779" y="2"/>
                  <a:pt x="2572" y="5"/>
                  <a:pt x="2742" y="4"/>
                </a:cubicBezTo>
                <a:cubicBezTo>
                  <a:pt x="2912" y="3"/>
                  <a:pt x="3527" y="1"/>
                  <a:pt x="3734" y="0"/>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29710" name="Rectangle 39"/>
          <p:cNvSpPr>
            <a:spLocks noChangeArrowheads="1"/>
          </p:cNvSpPr>
          <p:nvPr/>
        </p:nvSpPr>
        <p:spPr bwMode="auto">
          <a:xfrm>
            <a:off x="6653213" y="2298700"/>
            <a:ext cx="2274887" cy="2698750"/>
          </a:xfrm>
          <a:prstGeom prst="rect">
            <a:avLst/>
          </a:prstGeom>
          <a:solidFill>
            <a:srgbClr val="3FFF23"/>
          </a:solidFill>
          <a:ln w="9525">
            <a:solidFill>
              <a:schemeClr val="tx1"/>
            </a:solidFill>
            <a:miter lim="800000"/>
            <a:headEnd/>
            <a:tailEnd/>
          </a:ln>
        </p:spPr>
        <p:txBody>
          <a:bodyPr wrap="none" anchor="ctr">
            <a:prstTxWarp prst="textNoShape">
              <a:avLst/>
            </a:prstTxWarp>
          </a:bodyPr>
          <a:lstStyle/>
          <a:p>
            <a:endParaRPr lang="en-US"/>
          </a:p>
        </p:txBody>
      </p:sp>
      <p:sp>
        <p:nvSpPr>
          <p:cNvPr id="29711" name="Text Box 40"/>
          <p:cNvSpPr txBox="1">
            <a:spLocks noChangeArrowheads="1"/>
          </p:cNvSpPr>
          <p:nvPr/>
        </p:nvSpPr>
        <p:spPr bwMode="auto">
          <a:xfrm>
            <a:off x="6667500" y="2346325"/>
            <a:ext cx="2290763" cy="2676525"/>
          </a:xfrm>
          <a:prstGeom prst="rect">
            <a:avLst/>
          </a:prstGeom>
          <a:noFill/>
          <a:ln w="9525">
            <a:noFill/>
            <a:miter lim="800000"/>
            <a:headEnd/>
            <a:tailEnd/>
          </a:ln>
        </p:spPr>
        <p:txBody>
          <a:bodyPr>
            <a:prstTxWarp prst="textNoShape">
              <a:avLst/>
            </a:prstTxWarp>
            <a:spAutoFit/>
          </a:bodyPr>
          <a:lstStyle/>
          <a:p>
            <a:pPr marL="115888" indent="-115888" eaLnBrk="0" hangingPunct="0">
              <a:spcBef>
                <a:spcPct val="50000"/>
              </a:spcBef>
            </a:pPr>
            <a:r>
              <a:rPr lang="en-US" sz="1600"/>
              <a:t>Infrastructure Supports</a:t>
            </a:r>
            <a:endParaRPr lang="en-US" sz="1400">
              <a:solidFill>
                <a:srgbClr val="000000"/>
              </a:solidFill>
              <a:latin typeface="Times" charset="0"/>
            </a:endParaRPr>
          </a:p>
          <a:p>
            <a:pPr marL="115888" indent="-115888" eaLnBrk="0" hangingPunct="0">
              <a:spcBef>
                <a:spcPct val="50000"/>
              </a:spcBef>
              <a:buFontTx/>
              <a:buChar char="•"/>
            </a:pPr>
            <a:r>
              <a:rPr lang="en-US" sz="1400">
                <a:solidFill>
                  <a:srgbClr val="000000"/>
                </a:solidFill>
                <a:latin typeface="Times" charset="0"/>
              </a:rPr>
              <a:t>Flexible Scheduling </a:t>
            </a:r>
          </a:p>
          <a:p>
            <a:pPr marL="115888" indent="-115888" eaLnBrk="0" hangingPunct="0">
              <a:spcBef>
                <a:spcPct val="50000"/>
              </a:spcBef>
              <a:buFontTx/>
              <a:buChar char="•"/>
            </a:pPr>
            <a:r>
              <a:rPr lang="en-US" sz="1400">
                <a:solidFill>
                  <a:srgbClr val="000000"/>
                </a:solidFill>
                <a:latin typeface="Times" charset="0"/>
              </a:rPr>
              <a:t>Planning Time </a:t>
            </a:r>
          </a:p>
          <a:p>
            <a:pPr marL="115888" indent="-115888" eaLnBrk="0" hangingPunct="0">
              <a:spcBef>
                <a:spcPct val="50000"/>
              </a:spcBef>
              <a:buFontTx/>
              <a:buChar char="•"/>
            </a:pPr>
            <a:r>
              <a:rPr lang="en-US" sz="1400">
                <a:solidFill>
                  <a:srgbClr val="000000"/>
                </a:solidFill>
                <a:latin typeface="Times" charset="0"/>
              </a:rPr>
              <a:t>Professional Development Time </a:t>
            </a:r>
          </a:p>
          <a:p>
            <a:pPr marL="115888" indent="-115888" eaLnBrk="0" hangingPunct="0">
              <a:spcBef>
                <a:spcPct val="50000"/>
              </a:spcBef>
              <a:buFontTx/>
              <a:buChar char="•"/>
            </a:pPr>
            <a:r>
              <a:rPr lang="en-US" sz="1400">
                <a:solidFill>
                  <a:srgbClr val="000000"/>
                </a:solidFill>
                <a:latin typeface="Times" charset="0"/>
              </a:rPr>
              <a:t>Extended Learning Time </a:t>
            </a:r>
          </a:p>
          <a:p>
            <a:pPr marL="115888" indent="-115888" eaLnBrk="0" hangingPunct="0">
              <a:spcBef>
                <a:spcPct val="50000"/>
              </a:spcBef>
              <a:buFontTx/>
              <a:buChar char="•"/>
            </a:pPr>
            <a:r>
              <a:rPr lang="en-US" sz="1400">
                <a:solidFill>
                  <a:srgbClr val="000000"/>
                </a:solidFill>
                <a:latin typeface="Times" charset="0"/>
              </a:rPr>
              <a:t>Smaller Learning Communities </a:t>
            </a:r>
          </a:p>
          <a:p>
            <a:pPr marL="115888" indent="-115888" eaLnBrk="0" hangingPunct="0">
              <a:spcBef>
                <a:spcPct val="50000"/>
              </a:spcBef>
              <a:buFontTx/>
              <a:buChar char="•"/>
            </a:pPr>
            <a:endParaRPr lang="en-US" sz="1400">
              <a:solidFill>
                <a:srgbClr val="000000"/>
              </a:solidFill>
              <a:latin typeface="Times" charset="0"/>
            </a:endParaRPr>
          </a:p>
        </p:txBody>
      </p:sp>
      <p:sp>
        <p:nvSpPr>
          <p:cNvPr id="29712" name="Text Box 41"/>
          <p:cNvSpPr txBox="1">
            <a:spLocks noChangeArrowheads="1"/>
          </p:cNvSpPr>
          <p:nvPr/>
        </p:nvSpPr>
        <p:spPr bwMode="auto">
          <a:xfrm>
            <a:off x="585788" y="3340100"/>
            <a:ext cx="1173162"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endParaRPr lang="en-US" sz="1600" b="1">
              <a:solidFill>
                <a:schemeClr val="folHlink"/>
              </a:solidFill>
              <a:latin typeface="Times" charset="0"/>
            </a:endParaRPr>
          </a:p>
        </p:txBody>
      </p:sp>
      <p:sp>
        <p:nvSpPr>
          <p:cNvPr id="42" name="Date Placeholder 41"/>
          <p:cNvSpPr>
            <a:spLocks noGrp="1"/>
          </p:cNvSpPr>
          <p:nvPr>
            <p:ph type="dt" sz="half" idx="10"/>
          </p:nvPr>
        </p:nvSpPr>
        <p:spPr/>
        <p:txBody>
          <a:bodyPr/>
          <a:lstStyle/>
          <a:p>
            <a:r>
              <a:rPr lang="en-US" smtClean="0"/>
              <a:t>7/12/11</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277813"/>
            <a:ext cx="7967663" cy="1139825"/>
          </a:xfrm>
        </p:spPr>
        <p:txBody>
          <a:bodyPr/>
          <a:lstStyle/>
          <a:p>
            <a:pPr eaLnBrk="1" hangingPunct="1"/>
            <a:r>
              <a:rPr lang="en-US" b="1"/>
              <a:t>The Performance Gap</a:t>
            </a:r>
            <a:endParaRPr lang="en-US"/>
          </a:p>
        </p:txBody>
      </p:sp>
      <p:sp>
        <p:nvSpPr>
          <p:cNvPr id="31748" name="Freeform 2"/>
          <p:cNvSpPr>
            <a:spLocks/>
          </p:cNvSpPr>
          <p:nvPr/>
        </p:nvSpPr>
        <p:spPr bwMode="auto">
          <a:xfrm>
            <a:off x="1231900" y="3543300"/>
            <a:ext cx="5905500" cy="2374900"/>
          </a:xfrm>
          <a:custGeom>
            <a:avLst/>
            <a:gdLst>
              <a:gd name="T0" fmla="*/ 0 w 3720"/>
              <a:gd name="T1" fmla="*/ 2147483647 h 1496"/>
              <a:gd name="T2" fmla="*/ 2147483647 w 3720"/>
              <a:gd name="T3" fmla="*/ 2147483647 h 1496"/>
              <a:gd name="T4" fmla="*/ 2147483647 w 3720"/>
              <a:gd name="T5" fmla="*/ 2147483647 h 1496"/>
              <a:gd name="T6" fmla="*/ 2147483647 w 3720"/>
              <a:gd name="T7" fmla="*/ 2147483647 h 1496"/>
              <a:gd name="T8" fmla="*/ 2147483647 w 3720"/>
              <a:gd name="T9" fmla="*/ 2147483647 h 1496"/>
              <a:gd name="T10" fmla="*/ 2147483647 w 3720"/>
              <a:gd name="T11" fmla="*/ 2147483647 h 1496"/>
              <a:gd name="T12" fmla="*/ 2147483647 w 3720"/>
              <a:gd name="T13" fmla="*/ 2147483647 h 1496"/>
              <a:gd name="T14" fmla="*/ 2147483647 w 3720"/>
              <a:gd name="T15" fmla="*/ 2147483647 h 1496"/>
              <a:gd name="T16" fmla="*/ 2147483647 w 3720"/>
              <a:gd name="T17" fmla="*/ 2147483647 h 1496"/>
              <a:gd name="T18" fmla="*/ 2147483647 w 3720"/>
              <a:gd name="T19" fmla="*/ 2147483647 h 1496"/>
              <a:gd name="T20" fmla="*/ 2147483647 w 3720"/>
              <a:gd name="T21" fmla="*/ 2147483647 h 1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0"/>
              <a:gd name="T34" fmla="*/ 0 h 1496"/>
              <a:gd name="T35" fmla="*/ 3720 w 3720"/>
              <a:gd name="T36" fmla="*/ 1496 h 1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0" h="1496">
                <a:moveTo>
                  <a:pt x="0" y="1496"/>
                </a:moveTo>
                <a:cubicBezTo>
                  <a:pt x="32" y="1465"/>
                  <a:pt x="121" y="1378"/>
                  <a:pt x="192" y="1315"/>
                </a:cubicBezTo>
                <a:cubicBezTo>
                  <a:pt x="263" y="1251"/>
                  <a:pt x="355" y="1172"/>
                  <a:pt x="424" y="1112"/>
                </a:cubicBezTo>
                <a:cubicBezTo>
                  <a:pt x="493" y="1051"/>
                  <a:pt x="522" y="1025"/>
                  <a:pt x="608" y="952"/>
                </a:cubicBezTo>
                <a:cubicBezTo>
                  <a:pt x="694" y="878"/>
                  <a:pt x="814" y="771"/>
                  <a:pt x="939" y="670"/>
                </a:cubicBezTo>
                <a:cubicBezTo>
                  <a:pt x="1064" y="571"/>
                  <a:pt x="1225" y="442"/>
                  <a:pt x="1360" y="354"/>
                </a:cubicBezTo>
                <a:cubicBezTo>
                  <a:pt x="1495" y="267"/>
                  <a:pt x="1643" y="198"/>
                  <a:pt x="1752" y="144"/>
                </a:cubicBezTo>
                <a:cubicBezTo>
                  <a:pt x="1861" y="90"/>
                  <a:pt x="1933" y="51"/>
                  <a:pt x="2016" y="28"/>
                </a:cubicBezTo>
                <a:cubicBezTo>
                  <a:pt x="2099" y="5"/>
                  <a:pt x="2138" y="8"/>
                  <a:pt x="2248" y="4"/>
                </a:cubicBezTo>
                <a:cubicBezTo>
                  <a:pt x="2358" y="0"/>
                  <a:pt x="2431" y="4"/>
                  <a:pt x="2676" y="4"/>
                </a:cubicBezTo>
                <a:cubicBezTo>
                  <a:pt x="2921" y="4"/>
                  <a:pt x="3503" y="4"/>
                  <a:pt x="3720" y="4"/>
                </a:cubicBezTo>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31749" name="Line 3"/>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2" name="Group 5"/>
          <p:cNvGrpSpPr>
            <a:grpSpLocks/>
          </p:cNvGrpSpPr>
          <p:nvPr/>
        </p:nvGrpSpPr>
        <p:grpSpPr bwMode="auto">
          <a:xfrm>
            <a:off x="1201738" y="2530475"/>
            <a:ext cx="6653212" cy="3419475"/>
            <a:chOff x="757" y="1594"/>
            <a:chExt cx="4191" cy="2154"/>
          </a:xfrm>
        </p:grpSpPr>
        <p:sp>
          <p:nvSpPr>
            <p:cNvPr id="31789" name="Line 6"/>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90" name="Line 7"/>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31751" name="Line 8"/>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sp>
        <p:nvSpPr>
          <p:cNvPr id="31752" name="Text Box 9"/>
          <p:cNvSpPr txBox="1">
            <a:spLocks noChangeArrowheads="1"/>
          </p:cNvSpPr>
          <p:nvPr/>
        </p:nvSpPr>
        <p:spPr bwMode="auto">
          <a:xfrm>
            <a:off x="754063" y="2462213"/>
            <a:ext cx="241300" cy="336550"/>
          </a:xfrm>
          <a:prstGeom prst="rect">
            <a:avLst/>
          </a:prstGeom>
          <a:noFill/>
          <a:ln w="9525">
            <a:noFill/>
            <a:miter lim="800000"/>
            <a:headEnd/>
            <a:tailEnd/>
          </a:ln>
        </p:spPr>
        <p:txBody>
          <a:bodyPr wrap="none">
            <a:prstTxWarp prst="textNoShape">
              <a:avLst/>
            </a:prstTxWarp>
            <a:spAutoFit/>
          </a:bodyPr>
          <a:lstStyle/>
          <a:p>
            <a:pPr eaLnBrk="0" hangingPunct="0"/>
            <a:r>
              <a:rPr lang="en-US" sz="1600">
                <a:solidFill>
                  <a:schemeClr val="folHlink"/>
                </a:solidFill>
                <a:latin typeface="Times" charset="0"/>
              </a:rPr>
              <a:t>/</a:t>
            </a:r>
            <a:endParaRPr lang="en-US" sz="1600">
              <a:solidFill>
                <a:srgbClr val="CA9A50"/>
              </a:solidFill>
              <a:latin typeface="Times" charset="0"/>
            </a:endParaRPr>
          </a:p>
        </p:txBody>
      </p:sp>
      <p:grpSp>
        <p:nvGrpSpPr>
          <p:cNvPr id="3" name="Group 10"/>
          <p:cNvGrpSpPr>
            <a:grpSpLocks/>
          </p:cNvGrpSpPr>
          <p:nvPr/>
        </p:nvGrpSpPr>
        <p:grpSpPr bwMode="auto">
          <a:xfrm>
            <a:off x="1622425" y="5764213"/>
            <a:ext cx="3922713" cy="327025"/>
            <a:chOff x="1022" y="3631"/>
            <a:chExt cx="2471" cy="206"/>
          </a:xfrm>
        </p:grpSpPr>
        <p:sp>
          <p:nvSpPr>
            <p:cNvPr id="31777" name="Line 11"/>
            <p:cNvSpPr>
              <a:spLocks noChangeShapeType="1"/>
            </p:cNvSpPr>
            <p:nvPr/>
          </p:nvSpPr>
          <p:spPr bwMode="auto">
            <a:xfrm>
              <a:off x="1022"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78" name="Line 12"/>
            <p:cNvSpPr>
              <a:spLocks noChangeShapeType="1"/>
            </p:cNvSpPr>
            <p:nvPr/>
          </p:nvSpPr>
          <p:spPr bwMode="auto">
            <a:xfrm>
              <a:off x="1246"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79" name="Line 13"/>
            <p:cNvSpPr>
              <a:spLocks noChangeShapeType="1"/>
            </p:cNvSpPr>
            <p:nvPr/>
          </p:nvSpPr>
          <p:spPr bwMode="auto">
            <a:xfrm>
              <a:off x="1471"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0" name="Line 14"/>
            <p:cNvSpPr>
              <a:spLocks noChangeShapeType="1"/>
            </p:cNvSpPr>
            <p:nvPr/>
          </p:nvSpPr>
          <p:spPr bwMode="auto">
            <a:xfrm>
              <a:off x="169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1" name="Line 15"/>
            <p:cNvSpPr>
              <a:spLocks noChangeShapeType="1"/>
            </p:cNvSpPr>
            <p:nvPr/>
          </p:nvSpPr>
          <p:spPr bwMode="auto">
            <a:xfrm>
              <a:off x="1920"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2" name="Line 16"/>
            <p:cNvSpPr>
              <a:spLocks noChangeShapeType="1"/>
            </p:cNvSpPr>
            <p:nvPr/>
          </p:nvSpPr>
          <p:spPr bwMode="auto">
            <a:xfrm>
              <a:off x="214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3" name="Line 17"/>
            <p:cNvSpPr>
              <a:spLocks noChangeShapeType="1"/>
            </p:cNvSpPr>
            <p:nvPr/>
          </p:nvSpPr>
          <p:spPr bwMode="auto">
            <a:xfrm>
              <a:off x="281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4" name="Line 18"/>
            <p:cNvSpPr>
              <a:spLocks noChangeShapeType="1"/>
            </p:cNvSpPr>
            <p:nvPr/>
          </p:nvSpPr>
          <p:spPr bwMode="auto">
            <a:xfrm>
              <a:off x="2594"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5" name="Line 19"/>
            <p:cNvSpPr>
              <a:spLocks noChangeShapeType="1"/>
            </p:cNvSpPr>
            <p:nvPr/>
          </p:nvSpPr>
          <p:spPr bwMode="auto">
            <a:xfrm>
              <a:off x="236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6" name="Line 20"/>
            <p:cNvSpPr>
              <a:spLocks noChangeShapeType="1"/>
            </p:cNvSpPr>
            <p:nvPr/>
          </p:nvSpPr>
          <p:spPr bwMode="auto">
            <a:xfrm>
              <a:off x="3268"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7" name="Line 21"/>
            <p:cNvSpPr>
              <a:spLocks noChangeShapeType="1"/>
            </p:cNvSpPr>
            <p:nvPr/>
          </p:nvSpPr>
          <p:spPr bwMode="auto">
            <a:xfrm>
              <a:off x="3043"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1788" name="Line 22"/>
            <p:cNvSpPr>
              <a:spLocks noChangeShapeType="1"/>
            </p:cNvSpPr>
            <p:nvPr/>
          </p:nvSpPr>
          <p:spPr bwMode="auto">
            <a:xfrm>
              <a:off x="3493" y="363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grpSp>
        <p:nvGrpSpPr>
          <p:cNvPr id="4" name="Group 23"/>
          <p:cNvGrpSpPr>
            <a:grpSpLocks/>
          </p:cNvGrpSpPr>
          <p:nvPr/>
        </p:nvGrpSpPr>
        <p:grpSpPr bwMode="auto">
          <a:xfrm>
            <a:off x="1028700" y="2674938"/>
            <a:ext cx="311150" cy="2913062"/>
            <a:chOff x="648" y="1685"/>
            <a:chExt cx="196" cy="1835"/>
          </a:xfrm>
        </p:grpSpPr>
        <p:sp>
          <p:nvSpPr>
            <p:cNvPr id="31767" name="Line 24"/>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8" name="Line 25"/>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9" name="Line 26"/>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0" name="Line 27"/>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1" name="Line 28"/>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2" name="Line 29"/>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3" name="Line 30"/>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4" name="Line 31"/>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5" name="Line 32"/>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6" name="Line 33"/>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55" name="Text Box 34"/>
          <p:cNvSpPr txBox="1">
            <a:spLocks noChangeArrowheads="1"/>
          </p:cNvSpPr>
          <p:nvPr/>
        </p:nvSpPr>
        <p:spPr bwMode="auto">
          <a:xfrm>
            <a:off x="661988" y="3403600"/>
            <a:ext cx="1173162"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endParaRPr lang="en-US" sz="1600" b="1">
              <a:solidFill>
                <a:schemeClr val="folHlink"/>
              </a:solidFill>
              <a:latin typeface="Times" charset="0"/>
            </a:endParaRPr>
          </a:p>
        </p:txBody>
      </p:sp>
      <p:sp>
        <p:nvSpPr>
          <p:cNvPr id="31756" name="Rectangle 35"/>
          <p:cNvSpPr>
            <a:spLocks noChangeArrowheads="1"/>
          </p:cNvSpPr>
          <p:nvPr/>
        </p:nvSpPr>
        <p:spPr bwMode="auto">
          <a:xfrm>
            <a:off x="4695825" y="4519613"/>
            <a:ext cx="1554163" cy="142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3348" name="Rectangle 36"/>
          <p:cNvSpPr>
            <a:spLocks noChangeArrowheads="1"/>
          </p:cNvSpPr>
          <p:nvPr/>
        </p:nvSpPr>
        <p:spPr bwMode="auto">
          <a:xfrm>
            <a:off x="4697413" y="4149725"/>
            <a:ext cx="1549400" cy="387350"/>
          </a:xfrm>
          <a:prstGeom prst="rect">
            <a:avLst/>
          </a:prstGeom>
          <a:solidFill>
            <a:srgbClr val="3FFF23"/>
          </a:solidFill>
          <a:ln w="9525">
            <a:solidFill>
              <a:schemeClr val="tx1"/>
            </a:solidFill>
            <a:miter lim="800000"/>
            <a:headEnd/>
            <a:tailEnd/>
          </a:ln>
        </p:spPr>
        <p:txBody>
          <a:bodyPr wrap="none" anchor="ctr">
            <a:prstTxWarp prst="textNoShape">
              <a:avLst/>
            </a:prstTxWarp>
          </a:bodyPr>
          <a:lstStyle/>
          <a:p>
            <a:endParaRPr lang="en-US"/>
          </a:p>
        </p:txBody>
      </p:sp>
      <p:sp>
        <p:nvSpPr>
          <p:cNvPr id="31758" name="Rectangle 37"/>
          <p:cNvSpPr>
            <a:spLocks noChangeArrowheads="1"/>
          </p:cNvSpPr>
          <p:nvPr/>
        </p:nvSpPr>
        <p:spPr bwMode="auto">
          <a:xfrm>
            <a:off x="4699000" y="3559175"/>
            <a:ext cx="1549400" cy="585788"/>
          </a:xfrm>
          <a:prstGeom prst="rect">
            <a:avLst/>
          </a:prstGeom>
          <a:solidFill>
            <a:srgbClr val="FCF78C"/>
          </a:solidFill>
          <a:ln w="9525">
            <a:solidFill>
              <a:schemeClr val="tx1"/>
            </a:solidFill>
            <a:miter lim="800000"/>
            <a:headEnd/>
            <a:tailEnd/>
          </a:ln>
        </p:spPr>
        <p:txBody>
          <a:bodyPr wrap="none" anchor="ctr">
            <a:prstTxWarp prst="textNoShape">
              <a:avLst/>
            </a:prstTxWarp>
          </a:bodyPr>
          <a:lstStyle/>
          <a:p>
            <a:pPr algn="ctr" eaLnBrk="0" hangingPunct="0"/>
            <a:endParaRPr lang="en-US" sz="1400" b="1">
              <a:solidFill>
                <a:srgbClr val="000000"/>
              </a:solidFill>
              <a:latin typeface="Times" charset="0"/>
            </a:endParaRPr>
          </a:p>
        </p:txBody>
      </p:sp>
      <p:sp>
        <p:nvSpPr>
          <p:cNvPr id="31759" name="Rectangle 38"/>
          <p:cNvSpPr>
            <a:spLocks noChangeArrowheads="1"/>
          </p:cNvSpPr>
          <p:nvPr/>
        </p:nvSpPr>
        <p:spPr bwMode="auto">
          <a:xfrm>
            <a:off x="6143625" y="3597275"/>
            <a:ext cx="184150" cy="304800"/>
          </a:xfrm>
          <a:prstGeom prst="rect">
            <a:avLst/>
          </a:prstGeom>
          <a:noFill/>
          <a:ln w="9525">
            <a:noFill/>
            <a:miter lim="800000"/>
            <a:headEnd/>
            <a:tailEnd/>
          </a:ln>
        </p:spPr>
        <p:txBody>
          <a:bodyPr wrap="none">
            <a:prstTxWarp prst="textNoShape">
              <a:avLst/>
            </a:prstTxWarp>
            <a:spAutoFit/>
          </a:bodyPr>
          <a:lstStyle/>
          <a:p>
            <a:pPr algn="ctr" eaLnBrk="0" hangingPunct="0"/>
            <a:endParaRPr lang="en-US" sz="1400" b="1">
              <a:solidFill>
                <a:srgbClr val="000000"/>
              </a:solidFill>
              <a:latin typeface="Times" charset="0"/>
            </a:endParaRPr>
          </a:p>
        </p:txBody>
      </p:sp>
      <p:sp>
        <p:nvSpPr>
          <p:cNvPr id="31760" name="Rectangle 39"/>
          <p:cNvSpPr>
            <a:spLocks noChangeArrowheads="1"/>
          </p:cNvSpPr>
          <p:nvPr/>
        </p:nvSpPr>
        <p:spPr bwMode="auto">
          <a:xfrm>
            <a:off x="4559300" y="3554413"/>
            <a:ext cx="1811338" cy="1355725"/>
          </a:xfrm>
          <a:prstGeom prst="rect">
            <a:avLst/>
          </a:prstGeom>
          <a:noFill/>
          <a:ln w="9525">
            <a:noFill/>
            <a:miter lim="800000"/>
            <a:headEnd/>
            <a:tailEnd/>
          </a:ln>
        </p:spPr>
        <p:txBody>
          <a:bodyPr>
            <a:prstTxWarp prst="textNoShape">
              <a:avLst/>
            </a:prstTxWarp>
            <a:spAutoFit/>
          </a:bodyPr>
          <a:lstStyle/>
          <a:p>
            <a:pPr algn="ctr" eaLnBrk="0" hangingPunct="0"/>
            <a:r>
              <a:rPr lang="en-US" sz="1200" b="1"/>
              <a:t>System Learning </a:t>
            </a:r>
          </a:p>
          <a:p>
            <a:pPr algn="ctr" eaLnBrk="0" hangingPunct="0"/>
            <a:r>
              <a:rPr lang="en-US" sz="1200" b="1"/>
              <a:t>Supports</a:t>
            </a:r>
          </a:p>
          <a:p>
            <a:pPr algn="ctr" eaLnBrk="0" hangingPunct="0"/>
            <a:endParaRPr lang="en-US" sz="600" b="1"/>
          </a:p>
          <a:p>
            <a:pPr algn="ctr" eaLnBrk="0" hangingPunct="0"/>
            <a:endParaRPr lang="en-US" sz="700" b="1"/>
          </a:p>
          <a:p>
            <a:pPr algn="ctr" eaLnBrk="0" hangingPunct="0"/>
            <a:r>
              <a:rPr lang="en-US" sz="1200" b="1"/>
              <a:t>Infrastructure Supports</a:t>
            </a:r>
          </a:p>
          <a:p>
            <a:pPr algn="ctr" eaLnBrk="0" hangingPunct="0"/>
            <a:endParaRPr lang="en-US" sz="1000" b="1"/>
          </a:p>
          <a:p>
            <a:pPr algn="ctr" eaLnBrk="0" hangingPunct="0"/>
            <a:r>
              <a:rPr lang="en-US" sz="1200" b="1"/>
              <a:t>Current Supports  </a:t>
            </a:r>
          </a:p>
        </p:txBody>
      </p:sp>
      <p:grpSp>
        <p:nvGrpSpPr>
          <p:cNvPr id="5" name="Group 40"/>
          <p:cNvGrpSpPr>
            <a:grpSpLocks/>
          </p:cNvGrpSpPr>
          <p:nvPr/>
        </p:nvGrpSpPr>
        <p:grpSpPr bwMode="auto">
          <a:xfrm>
            <a:off x="6475413" y="1739900"/>
            <a:ext cx="2516187" cy="3219450"/>
            <a:chOff x="4079" y="1104"/>
            <a:chExt cx="1585" cy="2028"/>
          </a:xfrm>
        </p:grpSpPr>
        <p:sp>
          <p:nvSpPr>
            <p:cNvPr id="31763" name="Rectangle 41"/>
            <p:cNvSpPr>
              <a:spLocks noChangeArrowheads="1"/>
            </p:cNvSpPr>
            <p:nvPr/>
          </p:nvSpPr>
          <p:spPr bwMode="auto">
            <a:xfrm>
              <a:off x="4079" y="1104"/>
              <a:ext cx="1585" cy="2028"/>
            </a:xfrm>
            <a:prstGeom prst="rect">
              <a:avLst/>
            </a:prstGeom>
            <a:solidFill>
              <a:srgbClr val="FCF78C"/>
            </a:solidFill>
            <a:ln w="19050">
              <a:solidFill>
                <a:schemeClr val="tx1"/>
              </a:solidFill>
              <a:miter lim="800000"/>
              <a:headEnd/>
              <a:tailEnd/>
            </a:ln>
          </p:spPr>
          <p:txBody>
            <a:bodyPr wrap="none" anchor="ctr">
              <a:prstTxWarp prst="textNoShape">
                <a:avLst/>
              </a:prstTxWarp>
            </a:bodyPr>
            <a:lstStyle/>
            <a:p>
              <a:endParaRPr lang="en-US"/>
            </a:p>
          </p:txBody>
        </p:sp>
        <p:grpSp>
          <p:nvGrpSpPr>
            <p:cNvPr id="6" name="Group 42"/>
            <p:cNvGrpSpPr>
              <a:grpSpLocks/>
            </p:cNvGrpSpPr>
            <p:nvPr/>
          </p:nvGrpSpPr>
          <p:grpSpPr bwMode="auto">
            <a:xfrm>
              <a:off x="4086" y="1199"/>
              <a:ext cx="1575" cy="1540"/>
              <a:chOff x="4086" y="1199"/>
              <a:chExt cx="1575" cy="1540"/>
            </a:xfrm>
          </p:grpSpPr>
          <p:sp>
            <p:nvSpPr>
              <p:cNvPr id="31765" name="Text Box 43"/>
              <p:cNvSpPr txBox="1">
                <a:spLocks noChangeArrowheads="1"/>
              </p:cNvSpPr>
              <p:nvPr/>
            </p:nvSpPr>
            <p:spPr bwMode="auto">
              <a:xfrm>
                <a:off x="4144" y="1360"/>
                <a:ext cx="1464" cy="1379"/>
              </a:xfrm>
              <a:prstGeom prst="rect">
                <a:avLst/>
              </a:prstGeom>
              <a:noFill/>
              <a:ln w="9525">
                <a:noFill/>
                <a:miter lim="800000"/>
                <a:headEnd/>
                <a:tailEnd/>
              </a:ln>
            </p:spPr>
            <p:txBody>
              <a:bodyPr>
                <a:prstTxWarp prst="textNoShape">
                  <a:avLst/>
                </a:prstTxWarp>
                <a:spAutoFit/>
              </a:bodyPr>
              <a:lstStyle/>
              <a:p>
                <a:pPr marL="228600" indent="-228600" algn="ctr" eaLnBrk="0" hangingPunct="0">
                  <a:spcBef>
                    <a:spcPct val="50000"/>
                  </a:spcBef>
                </a:pPr>
                <a:endParaRPr lang="en-US" sz="500" b="1">
                  <a:solidFill>
                    <a:srgbClr val="000000"/>
                  </a:solidFill>
                  <a:latin typeface="Times" charset="0"/>
                </a:endParaRPr>
              </a:p>
              <a:p>
                <a:pPr marL="228600" indent="-228600" eaLnBrk="0" hangingPunct="0">
                  <a:spcBef>
                    <a:spcPct val="50000"/>
                  </a:spcBef>
                  <a:buFont typeface="Times" charset="0"/>
                  <a:buChar char="•"/>
                </a:pPr>
                <a:r>
                  <a:rPr lang="en-US" sz="1400" b="1">
                    <a:solidFill>
                      <a:srgbClr val="000000"/>
                    </a:solidFill>
                    <a:latin typeface="Times" charset="0"/>
                  </a:rPr>
                  <a:t>Progress Monitoring</a:t>
                </a:r>
              </a:p>
              <a:p>
                <a:pPr marL="228600" indent="-228600" eaLnBrk="0" hangingPunct="0">
                  <a:spcBef>
                    <a:spcPct val="50000"/>
                  </a:spcBef>
                  <a:buFont typeface="Times" charset="0"/>
                  <a:buChar char="•"/>
                </a:pPr>
                <a:r>
                  <a:rPr lang="en-US" sz="1400" b="1">
                    <a:solidFill>
                      <a:srgbClr val="000000"/>
                    </a:solidFill>
                    <a:latin typeface="Times" charset="0"/>
                  </a:rPr>
                  <a:t>Data-Based Decision Making</a:t>
                </a:r>
              </a:p>
              <a:p>
                <a:pPr marL="228600" indent="-228600" eaLnBrk="0" hangingPunct="0">
                  <a:spcBef>
                    <a:spcPct val="50000"/>
                  </a:spcBef>
                  <a:buFont typeface="Times" charset="0"/>
                  <a:buChar char="•"/>
                </a:pPr>
                <a:r>
                  <a:rPr lang="en-US" sz="1400" b="1">
                    <a:solidFill>
                      <a:srgbClr val="000000"/>
                    </a:solidFill>
                    <a:latin typeface="Times" charset="0"/>
                  </a:rPr>
                  <a:t>Collaborative Problem-Solving </a:t>
                </a:r>
              </a:p>
              <a:p>
                <a:pPr marL="228600" indent="-228600" eaLnBrk="0" hangingPunct="0">
                  <a:spcBef>
                    <a:spcPct val="50000"/>
                  </a:spcBef>
                  <a:buFont typeface="Times" charset="0"/>
                  <a:buChar char="•"/>
                </a:pPr>
                <a:r>
                  <a:rPr lang="en-US" sz="1400" b="1">
                    <a:solidFill>
                      <a:srgbClr val="000000"/>
                    </a:solidFill>
                    <a:latin typeface="Times" charset="0"/>
                  </a:rPr>
                  <a:t>Instructional Coaching</a:t>
                </a:r>
              </a:p>
              <a:p>
                <a:pPr marL="228600" indent="-228600" eaLnBrk="0" hangingPunct="0">
                  <a:spcBef>
                    <a:spcPct val="50000"/>
                  </a:spcBef>
                  <a:buFont typeface="Times" charset="0"/>
                  <a:buChar char="•"/>
                </a:pPr>
                <a:r>
                  <a:rPr lang="en-US" sz="1400" b="1">
                    <a:solidFill>
                      <a:srgbClr val="000000"/>
                    </a:solidFill>
                    <a:latin typeface="Times" charset="0"/>
                  </a:rPr>
                  <a:t>Professional Learning  </a:t>
                </a:r>
              </a:p>
            </p:txBody>
          </p:sp>
          <p:sp>
            <p:nvSpPr>
              <p:cNvPr id="31766" name="Text Box 44"/>
              <p:cNvSpPr txBox="1">
                <a:spLocks noChangeArrowheads="1"/>
              </p:cNvSpPr>
              <p:nvPr/>
            </p:nvSpPr>
            <p:spPr bwMode="auto">
              <a:xfrm>
                <a:off x="4086" y="1199"/>
                <a:ext cx="1575" cy="212"/>
              </a:xfrm>
              <a:prstGeom prst="rect">
                <a:avLst/>
              </a:prstGeom>
              <a:noFill/>
              <a:ln w="9525">
                <a:noFill/>
                <a:miter lim="800000"/>
                <a:headEnd/>
                <a:tailEnd/>
              </a:ln>
            </p:spPr>
            <p:txBody>
              <a:bodyPr wrap="none">
                <a:prstTxWarp prst="textNoShape">
                  <a:avLst/>
                </a:prstTxWarp>
                <a:spAutoFit/>
              </a:bodyPr>
              <a:lstStyle/>
              <a:p>
                <a:pPr eaLnBrk="0" hangingPunct="0"/>
                <a:r>
                  <a:rPr lang="en-US" sz="1600" b="1">
                    <a:latin typeface="Times" charset="0"/>
                  </a:rPr>
                  <a:t>System Learning Supports</a:t>
                </a:r>
                <a:endParaRPr lang="en-US" sz="2400">
                  <a:latin typeface="Times" charset="0"/>
                </a:endParaRPr>
              </a:p>
            </p:txBody>
          </p:sp>
        </p:grpSp>
      </p:grpSp>
      <p:sp>
        <p:nvSpPr>
          <p:cNvPr id="31762" name="Text Box 45"/>
          <p:cNvSpPr txBox="1">
            <a:spLocks noChangeArrowheads="1"/>
          </p:cNvSpPr>
          <p:nvPr/>
        </p:nvSpPr>
        <p:spPr bwMode="auto">
          <a:xfrm>
            <a:off x="2536825" y="5784850"/>
            <a:ext cx="1539875" cy="336550"/>
          </a:xfrm>
          <a:prstGeom prst="rect">
            <a:avLst/>
          </a:prstGeom>
          <a:solidFill>
            <a:srgbClr val="F8FFF6"/>
          </a:solid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46" name="Date Placeholder 45"/>
          <p:cNvSpPr>
            <a:spLocks noGrp="1"/>
          </p:cNvSpPr>
          <p:nvPr>
            <p:ph type="dt" sz="half" idx="10"/>
          </p:nvPr>
        </p:nvSpPr>
        <p:spPr/>
        <p:txBody>
          <a:bodyPr/>
          <a:lstStyle/>
          <a:p>
            <a:r>
              <a:rPr lang="en-US" smtClean="0"/>
              <a:t>7/12/11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3348"/>
                                        </p:tgtEl>
                                        <p:attrNameLst>
                                          <p:attrName>style.visibility</p:attrName>
                                        </p:attrNameLst>
                                      </p:cBhvr>
                                      <p:to>
                                        <p:strVal val="visible"/>
                                      </p:to>
                                    </p:set>
                                    <p:anim calcmode="lin" valueType="num">
                                      <p:cBhvr>
                                        <p:cTn id="7" dur="500" fill="hold"/>
                                        <p:tgtEl>
                                          <p:spTgt spid="13348"/>
                                        </p:tgtEl>
                                        <p:attrNameLst>
                                          <p:attrName>ppt_x</p:attrName>
                                        </p:attrNameLst>
                                      </p:cBhvr>
                                      <p:tavLst>
                                        <p:tav tm="0">
                                          <p:val>
                                            <p:strVal val="#ppt_x"/>
                                          </p:val>
                                        </p:tav>
                                        <p:tav tm="100000">
                                          <p:val>
                                            <p:strVal val="#ppt_x"/>
                                          </p:val>
                                        </p:tav>
                                      </p:tavLst>
                                    </p:anim>
                                    <p:anim calcmode="lin" valueType="num">
                                      <p:cBhvr>
                                        <p:cTn id="8" dur="500" fill="hold"/>
                                        <p:tgtEl>
                                          <p:spTgt spid="13348"/>
                                        </p:tgtEl>
                                        <p:attrNameLst>
                                          <p:attrName>ppt_y</p:attrName>
                                        </p:attrNameLst>
                                      </p:cBhvr>
                                      <p:tavLst>
                                        <p:tav tm="0">
                                          <p:val>
                                            <p:strVal val="#ppt_y+#ppt_h/2"/>
                                          </p:val>
                                        </p:tav>
                                        <p:tav tm="100000">
                                          <p:val>
                                            <p:strVal val="#ppt_y"/>
                                          </p:val>
                                        </p:tav>
                                      </p:tavLst>
                                    </p:anim>
                                    <p:anim calcmode="lin" valueType="num">
                                      <p:cBhvr>
                                        <p:cTn id="9" dur="500" fill="hold"/>
                                        <p:tgtEl>
                                          <p:spTgt spid="13348"/>
                                        </p:tgtEl>
                                        <p:attrNameLst>
                                          <p:attrName>ppt_w</p:attrName>
                                        </p:attrNameLst>
                                      </p:cBhvr>
                                      <p:tavLst>
                                        <p:tav tm="0">
                                          <p:val>
                                            <p:strVal val="#ppt_w"/>
                                          </p:val>
                                        </p:tav>
                                        <p:tav tm="100000">
                                          <p:val>
                                            <p:strVal val="#ppt_w"/>
                                          </p:val>
                                        </p:tav>
                                      </p:tavLst>
                                    </p:anim>
                                    <p:anim calcmode="lin" valueType="num">
                                      <p:cBhvr>
                                        <p:cTn id="10" dur="500" fill="hold"/>
                                        <p:tgtEl>
                                          <p:spTgt spid="133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8"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457200" y="277813"/>
            <a:ext cx="7967663" cy="1139825"/>
          </a:xfrm>
        </p:spPr>
        <p:txBody>
          <a:bodyPr/>
          <a:lstStyle/>
          <a:p>
            <a:pPr eaLnBrk="1" hangingPunct="1"/>
            <a:r>
              <a:rPr lang="en-US" b="1"/>
              <a:t>The Performance Gap</a:t>
            </a:r>
            <a:endParaRPr lang="en-US"/>
          </a:p>
        </p:txBody>
      </p:sp>
      <p:sp>
        <p:nvSpPr>
          <p:cNvPr id="33796" name="Line 2"/>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1201738" y="2530475"/>
            <a:ext cx="6653212" cy="3419475"/>
            <a:chOff x="757" y="1594"/>
            <a:chExt cx="4191" cy="2154"/>
          </a:xfrm>
        </p:grpSpPr>
        <p:sp>
          <p:nvSpPr>
            <p:cNvPr id="33838" name="Line 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9" name="Line 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33798" name="Line 7"/>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sp>
        <p:nvSpPr>
          <p:cNvPr id="33799" name="Text Box 8"/>
          <p:cNvSpPr txBox="1">
            <a:spLocks noChangeArrowheads="1"/>
          </p:cNvSpPr>
          <p:nvPr/>
        </p:nvSpPr>
        <p:spPr bwMode="auto">
          <a:xfrm>
            <a:off x="754063" y="2462213"/>
            <a:ext cx="241300" cy="336550"/>
          </a:xfrm>
          <a:prstGeom prst="rect">
            <a:avLst/>
          </a:prstGeom>
          <a:noFill/>
          <a:ln w="9525">
            <a:noFill/>
            <a:miter lim="800000"/>
            <a:headEnd/>
            <a:tailEnd/>
          </a:ln>
        </p:spPr>
        <p:txBody>
          <a:bodyPr wrap="none">
            <a:prstTxWarp prst="textNoShape">
              <a:avLst/>
            </a:prstTxWarp>
            <a:spAutoFit/>
          </a:bodyPr>
          <a:lstStyle/>
          <a:p>
            <a:pPr eaLnBrk="0" hangingPunct="0"/>
            <a:r>
              <a:rPr lang="en-US" sz="1600">
                <a:solidFill>
                  <a:schemeClr val="folHlink"/>
                </a:solidFill>
                <a:latin typeface="Times" charset="0"/>
              </a:rPr>
              <a:t>/</a:t>
            </a:r>
            <a:endParaRPr lang="en-US" sz="1600">
              <a:solidFill>
                <a:srgbClr val="CA9A50"/>
              </a:solidFill>
              <a:latin typeface="Times" charset="0"/>
            </a:endParaRPr>
          </a:p>
        </p:txBody>
      </p:sp>
      <p:grpSp>
        <p:nvGrpSpPr>
          <p:cNvPr id="3" name="Group 9"/>
          <p:cNvGrpSpPr>
            <a:grpSpLocks/>
          </p:cNvGrpSpPr>
          <p:nvPr/>
        </p:nvGrpSpPr>
        <p:grpSpPr bwMode="auto">
          <a:xfrm>
            <a:off x="1622425" y="5764213"/>
            <a:ext cx="3922713" cy="327025"/>
            <a:chOff x="1022" y="3631"/>
            <a:chExt cx="2471" cy="206"/>
          </a:xfrm>
        </p:grpSpPr>
        <p:sp>
          <p:nvSpPr>
            <p:cNvPr id="33826" name="Line 10"/>
            <p:cNvSpPr>
              <a:spLocks noChangeShapeType="1"/>
            </p:cNvSpPr>
            <p:nvPr/>
          </p:nvSpPr>
          <p:spPr bwMode="auto">
            <a:xfrm>
              <a:off x="1022"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27" name="Line 11"/>
            <p:cNvSpPr>
              <a:spLocks noChangeShapeType="1"/>
            </p:cNvSpPr>
            <p:nvPr/>
          </p:nvSpPr>
          <p:spPr bwMode="auto">
            <a:xfrm>
              <a:off x="1246"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28" name="Line 12"/>
            <p:cNvSpPr>
              <a:spLocks noChangeShapeType="1"/>
            </p:cNvSpPr>
            <p:nvPr/>
          </p:nvSpPr>
          <p:spPr bwMode="auto">
            <a:xfrm>
              <a:off x="1471"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29" name="Line 13"/>
            <p:cNvSpPr>
              <a:spLocks noChangeShapeType="1"/>
            </p:cNvSpPr>
            <p:nvPr/>
          </p:nvSpPr>
          <p:spPr bwMode="auto">
            <a:xfrm>
              <a:off x="169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0" name="Line 14"/>
            <p:cNvSpPr>
              <a:spLocks noChangeShapeType="1"/>
            </p:cNvSpPr>
            <p:nvPr/>
          </p:nvSpPr>
          <p:spPr bwMode="auto">
            <a:xfrm>
              <a:off x="1920"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1" name="Line 15"/>
            <p:cNvSpPr>
              <a:spLocks noChangeShapeType="1"/>
            </p:cNvSpPr>
            <p:nvPr/>
          </p:nvSpPr>
          <p:spPr bwMode="auto">
            <a:xfrm>
              <a:off x="214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2" name="Line 16"/>
            <p:cNvSpPr>
              <a:spLocks noChangeShapeType="1"/>
            </p:cNvSpPr>
            <p:nvPr/>
          </p:nvSpPr>
          <p:spPr bwMode="auto">
            <a:xfrm>
              <a:off x="281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3" name="Line 17"/>
            <p:cNvSpPr>
              <a:spLocks noChangeShapeType="1"/>
            </p:cNvSpPr>
            <p:nvPr/>
          </p:nvSpPr>
          <p:spPr bwMode="auto">
            <a:xfrm>
              <a:off x="2594"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4" name="Line 18"/>
            <p:cNvSpPr>
              <a:spLocks noChangeShapeType="1"/>
            </p:cNvSpPr>
            <p:nvPr/>
          </p:nvSpPr>
          <p:spPr bwMode="auto">
            <a:xfrm>
              <a:off x="236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5" name="Line 19"/>
            <p:cNvSpPr>
              <a:spLocks noChangeShapeType="1"/>
            </p:cNvSpPr>
            <p:nvPr/>
          </p:nvSpPr>
          <p:spPr bwMode="auto">
            <a:xfrm>
              <a:off x="3268"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6" name="Line 20"/>
            <p:cNvSpPr>
              <a:spLocks noChangeShapeType="1"/>
            </p:cNvSpPr>
            <p:nvPr/>
          </p:nvSpPr>
          <p:spPr bwMode="auto">
            <a:xfrm>
              <a:off x="3043"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3837" name="Line 21"/>
            <p:cNvSpPr>
              <a:spLocks noChangeShapeType="1"/>
            </p:cNvSpPr>
            <p:nvPr/>
          </p:nvSpPr>
          <p:spPr bwMode="auto">
            <a:xfrm>
              <a:off x="3493" y="363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grpSp>
        <p:nvGrpSpPr>
          <p:cNvPr id="4" name="Group 22"/>
          <p:cNvGrpSpPr>
            <a:grpSpLocks/>
          </p:cNvGrpSpPr>
          <p:nvPr/>
        </p:nvGrpSpPr>
        <p:grpSpPr bwMode="auto">
          <a:xfrm>
            <a:off x="1028700" y="2674938"/>
            <a:ext cx="311150" cy="2913062"/>
            <a:chOff x="648" y="1685"/>
            <a:chExt cx="196" cy="1835"/>
          </a:xfrm>
        </p:grpSpPr>
        <p:sp>
          <p:nvSpPr>
            <p:cNvPr id="33816" name="Line 23"/>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17" name="Line 24"/>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18" name="Line 25"/>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19" name="Line 26"/>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0" name="Line 27"/>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1" name="Line 28"/>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2" name="Line 29"/>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3" name="Line 30"/>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4" name="Line 31"/>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5" name="Line 32"/>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3802" name="Text Box 33"/>
          <p:cNvSpPr txBox="1">
            <a:spLocks noChangeArrowheads="1"/>
          </p:cNvSpPr>
          <p:nvPr/>
        </p:nvSpPr>
        <p:spPr bwMode="auto">
          <a:xfrm>
            <a:off x="661988" y="3403600"/>
            <a:ext cx="1173162"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endParaRPr lang="en-US" sz="1600" b="1">
              <a:solidFill>
                <a:schemeClr val="folHlink"/>
              </a:solidFill>
              <a:latin typeface="Times" charset="0"/>
            </a:endParaRPr>
          </a:p>
        </p:txBody>
      </p:sp>
      <p:sp>
        <p:nvSpPr>
          <p:cNvPr id="33803" name="Rectangle 34"/>
          <p:cNvSpPr>
            <a:spLocks noChangeArrowheads="1"/>
          </p:cNvSpPr>
          <p:nvPr/>
        </p:nvSpPr>
        <p:spPr bwMode="auto">
          <a:xfrm>
            <a:off x="4702175" y="4525963"/>
            <a:ext cx="1547813" cy="142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3804" name="Rectangle 35"/>
          <p:cNvSpPr>
            <a:spLocks noChangeArrowheads="1"/>
          </p:cNvSpPr>
          <p:nvPr/>
        </p:nvSpPr>
        <p:spPr bwMode="auto">
          <a:xfrm>
            <a:off x="4697413" y="4149725"/>
            <a:ext cx="1549400" cy="387350"/>
          </a:xfrm>
          <a:prstGeom prst="rect">
            <a:avLst/>
          </a:prstGeom>
          <a:solidFill>
            <a:srgbClr val="3CDB26"/>
          </a:solidFill>
          <a:ln w="9525">
            <a:solidFill>
              <a:schemeClr val="tx1"/>
            </a:solidFill>
            <a:miter lim="800000"/>
            <a:headEnd/>
            <a:tailEnd/>
          </a:ln>
        </p:spPr>
        <p:txBody>
          <a:bodyPr wrap="none" anchor="ctr">
            <a:prstTxWarp prst="textNoShape">
              <a:avLst/>
            </a:prstTxWarp>
          </a:bodyPr>
          <a:lstStyle/>
          <a:p>
            <a:endParaRPr lang="en-US"/>
          </a:p>
        </p:txBody>
      </p:sp>
      <p:sp>
        <p:nvSpPr>
          <p:cNvPr id="33805" name="Rectangle 36"/>
          <p:cNvSpPr>
            <a:spLocks noChangeArrowheads="1"/>
          </p:cNvSpPr>
          <p:nvPr/>
        </p:nvSpPr>
        <p:spPr bwMode="auto">
          <a:xfrm>
            <a:off x="4697413" y="2876550"/>
            <a:ext cx="1550987" cy="660400"/>
          </a:xfrm>
          <a:prstGeom prst="rect">
            <a:avLst/>
          </a:prstGeom>
          <a:solidFill>
            <a:srgbClr val="13D4F7"/>
          </a:solidFill>
          <a:ln w="9525">
            <a:solidFill>
              <a:schemeClr val="tx1"/>
            </a:solidFill>
            <a:miter lim="800000"/>
            <a:headEnd/>
            <a:tailEnd/>
          </a:ln>
        </p:spPr>
        <p:txBody>
          <a:bodyPr wrap="none" anchor="ctr">
            <a:prstTxWarp prst="textNoShape">
              <a:avLst/>
            </a:prstTxWarp>
          </a:bodyPr>
          <a:lstStyle/>
          <a:p>
            <a:endParaRPr lang="en-US"/>
          </a:p>
        </p:txBody>
      </p:sp>
      <p:sp>
        <p:nvSpPr>
          <p:cNvPr id="33806" name="Rectangle 37"/>
          <p:cNvSpPr>
            <a:spLocks noChangeArrowheads="1"/>
          </p:cNvSpPr>
          <p:nvPr/>
        </p:nvSpPr>
        <p:spPr bwMode="auto">
          <a:xfrm>
            <a:off x="4699000" y="3559175"/>
            <a:ext cx="1549400" cy="585788"/>
          </a:xfrm>
          <a:prstGeom prst="rect">
            <a:avLst/>
          </a:prstGeom>
          <a:solidFill>
            <a:srgbClr val="FCF78C"/>
          </a:solidFill>
          <a:ln w="9525">
            <a:solidFill>
              <a:schemeClr val="tx1"/>
            </a:solidFill>
            <a:miter lim="800000"/>
            <a:headEnd/>
            <a:tailEnd/>
          </a:ln>
        </p:spPr>
        <p:txBody>
          <a:bodyPr wrap="none" anchor="ctr">
            <a:prstTxWarp prst="textNoShape">
              <a:avLst/>
            </a:prstTxWarp>
          </a:bodyPr>
          <a:lstStyle/>
          <a:p>
            <a:pPr algn="ctr" eaLnBrk="0" hangingPunct="0"/>
            <a:endParaRPr lang="en-US" sz="1400" b="1">
              <a:solidFill>
                <a:srgbClr val="000000"/>
              </a:solidFill>
              <a:latin typeface="Times" charset="0"/>
            </a:endParaRPr>
          </a:p>
        </p:txBody>
      </p:sp>
      <p:sp>
        <p:nvSpPr>
          <p:cNvPr id="33807" name="Rectangle 38"/>
          <p:cNvSpPr>
            <a:spLocks noChangeArrowheads="1"/>
          </p:cNvSpPr>
          <p:nvPr/>
        </p:nvSpPr>
        <p:spPr bwMode="auto">
          <a:xfrm>
            <a:off x="6143625" y="3597275"/>
            <a:ext cx="184150" cy="304800"/>
          </a:xfrm>
          <a:prstGeom prst="rect">
            <a:avLst/>
          </a:prstGeom>
          <a:noFill/>
          <a:ln w="9525">
            <a:noFill/>
            <a:miter lim="800000"/>
            <a:headEnd/>
            <a:tailEnd/>
          </a:ln>
        </p:spPr>
        <p:txBody>
          <a:bodyPr wrap="none">
            <a:prstTxWarp prst="textNoShape">
              <a:avLst/>
            </a:prstTxWarp>
            <a:spAutoFit/>
          </a:bodyPr>
          <a:lstStyle/>
          <a:p>
            <a:pPr algn="ctr" eaLnBrk="0" hangingPunct="0"/>
            <a:endParaRPr lang="en-US" sz="1400" b="1">
              <a:solidFill>
                <a:srgbClr val="000000"/>
              </a:solidFill>
              <a:latin typeface="Times" charset="0"/>
            </a:endParaRPr>
          </a:p>
        </p:txBody>
      </p:sp>
      <p:sp>
        <p:nvSpPr>
          <p:cNvPr id="33808" name="Rectangle 39"/>
          <p:cNvSpPr>
            <a:spLocks noChangeArrowheads="1"/>
          </p:cNvSpPr>
          <p:nvPr/>
        </p:nvSpPr>
        <p:spPr bwMode="auto">
          <a:xfrm>
            <a:off x="4597400" y="2786063"/>
            <a:ext cx="1811338" cy="2146300"/>
          </a:xfrm>
          <a:prstGeom prst="rect">
            <a:avLst/>
          </a:prstGeom>
          <a:noFill/>
          <a:ln w="9525">
            <a:noFill/>
            <a:miter lim="800000"/>
            <a:headEnd/>
            <a:tailEnd/>
          </a:ln>
        </p:spPr>
        <p:txBody>
          <a:bodyPr>
            <a:prstTxWarp prst="textNoShape">
              <a:avLst/>
            </a:prstTxWarp>
            <a:spAutoFit/>
          </a:bodyPr>
          <a:lstStyle/>
          <a:p>
            <a:pPr algn="ctr" eaLnBrk="0" hangingPunct="0"/>
            <a:endParaRPr lang="en-US" sz="1200" b="1"/>
          </a:p>
          <a:p>
            <a:pPr algn="ctr" eaLnBrk="0" hangingPunct="0"/>
            <a:r>
              <a:rPr lang="en-US" sz="1200" b="1"/>
              <a:t>Instructional </a:t>
            </a:r>
          </a:p>
          <a:p>
            <a:pPr algn="ctr" eaLnBrk="0" hangingPunct="0"/>
            <a:r>
              <a:rPr lang="en-US" sz="1200" b="1"/>
              <a:t>Core</a:t>
            </a:r>
          </a:p>
          <a:p>
            <a:pPr algn="ctr" eaLnBrk="0" hangingPunct="0"/>
            <a:endParaRPr lang="en-US" sz="1000" b="1"/>
          </a:p>
          <a:p>
            <a:pPr algn="ctr" eaLnBrk="0" hangingPunct="0"/>
            <a:endParaRPr lang="en-US" sz="500" b="1"/>
          </a:p>
          <a:p>
            <a:pPr algn="ctr" eaLnBrk="0" hangingPunct="0"/>
            <a:r>
              <a:rPr lang="en-US" sz="1200" b="1"/>
              <a:t>System Learning </a:t>
            </a:r>
          </a:p>
          <a:p>
            <a:pPr algn="ctr" eaLnBrk="0" hangingPunct="0"/>
            <a:r>
              <a:rPr lang="en-US" sz="1200" b="1"/>
              <a:t>Supports</a:t>
            </a:r>
          </a:p>
          <a:p>
            <a:pPr algn="ctr" eaLnBrk="0" hangingPunct="0"/>
            <a:endParaRPr lang="en-US" sz="1200" b="1"/>
          </a:p>
          <a:p>
            <a:pPr algn="ctr" eaLnBrk="0" hangingPunct="0"/>
            <a:r>
              <a:rPr lang="en-US" sz="1200" b="1"/>
              <a:t>Infrastructure Supports</a:t>
            </a:r>
          </a:p>
          <a:p>
            <a:pPr algn="ctr" eaLnBrk="0" hangingPunct="0"/>
            <a:endParaRPr lang="en-US" sz="1200" b="1"/>
          </a:p>
          <a:p>
            <a:pPr algn="ctr" eaLnBrk="0" hangingPunct="0"/>
            <a:r>
              <a:rPr lang="en-US" sz="1200" b="1"/>
              <a:t>Current Supports  </a:t>
            </a:r>
          </a:p>
        </p:txBody>
      </p:sp>
      <p:sp>
        <p:nvSpPr>
          <p:cNvPr id="33809" name="Text Box 40"/>
          <p:cNvSpPr txBox="1">
            <a:spLocks noChangeArrowheads="1"/>
          </p:cNvSpPr>
          <p:nvPr/>
        </p:nvSpPr>
        <p:spPr bwMode="auto">
          <a:xfrm>
            <a:off x="2536825" y="5784850"/>
            <a:ext cx="1539875" cy="336550"/>
          </a:xfrm>
          <a:prstGeom prst="rect">
            <a:avLst/>
          </a:prstGeom>
          <a:solidFill>
            <a:srgbClr val="F8FFF6"/>
          </a:solid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33810" name="Freeform 41"/>
          <p:cNvSpPr>
            <a:spLocks/>
          </p:cNvSpPr>
          <p:nvPr/>
        </p:nvSpPr>
        <p:spPr bwMode="auto">
          <a:xfrm>
            <a:off x="1206500" y="2852738"/>
            <a:ext cx="5784850" cy="3103562"/>
          </a:xfrm>
          <a:custGeom>
            <a:avLst/>
            <a:gdLst>
              <a:gd name="T0" fmla="*/ 0 w 3644"/>
              <a:gd name="T1" fmla="*/ 2147483647 h 1955"/>
              <a:gd name="T2" fmla="*/ 2147483647 w 3644"/>
              <a:gd name="T3" fmla="*/ 2147483647 h 1955"/>
              <a:gd name="T4" fmla="*/ 2147483647 w 3644"/>
              <a:gd name="T5" fmla="*/ 2147483647 h 1955"/>
              <a:gd name="T6" fmla="*/ 2147483647 w 3644"/>
              <a:gd name="T7" fmla="*/ 2147483647 h 1955"/>
              <a:gd name="T8" fmla="*/ 2147483647 w 3644"/>
              <a:gd name="T9" fmla="*/ 2147483647 h 1955"/>
              <a:gd name="T10" fmla="*/ 2147483647 w 3644"/>
              <a:gd name="T11" fmla="*/ 2147483647 h 1955"/>
              <a:gd name="T12" fmla="*/ 2147483647 w 3644"/>
              <a:gd name="T13" fmla="*/ 2147483647 h 1955"/>
              <a:gd name="T14" fmla="*/ 2147483647 w 3644"/>
              <a:gd name="T15" fmla="*/ 2147483647 h 1955"/>
              <a:gd name="T16" fmla="*/ 2147483647 w 3644"/>
              <a:gd name="T17" fmla="*/ 2147483647 h 1955"/>
              <a:gd name="T18" fmla="*/ 2147483647 w 3644"/>
              <a:gd name="T19" fmla="*/ 2147483647 h 1955"/>
              <a:gd name="T20" fmla="*/ 2147483647 w 3644"/>
              <a:gd name="T21" fmla="*/ 2147483647 h 19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4"/>
              <a:gd name="T34" fmla="*/ 0 h 1955"/>
              <a:gd name="T35" fmla="*/ 3644 w 3644"/>
              <a:gd name="T36" fmla="*/ 1955 h 19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4" h="1955">
                <a:moveTo>
                  <a:pt x="0" y="1955"/>
                </a:moveTo>
                <a:cubicBezTo>
                  <a:pt x="32" y="1924"/>
                  <a:pt x="112" y="1843"/>
                  <a:pt x="192" y="1771"/>
                </a:cubicBezTo>
                <a:cubicBezTo>
                  <a:pt x="272" y="1699"/>
                  <a:pt x="387" y="1608"/>
                  <a:pt x="480" y="1523"/>
                </a:cubicBezTo>
                <a:cubicBezTo>
                  <a:pt x="573" y="1438"/>
                  <a:pt x="645" y="1360"/>
                  <a:pt x="752" y="1259"/>
                </a:cubicBezTo>
                <a:cubicBezTo>
                  <a:pt x="859" y="1158"/>
                  <a:pt x="980" y="1042"/>
                  <a:pt x="1120" y="915"/>
                </a:cubicBezTo>
                <a:cubicBezTo>
                  <a:pt x="1260" y="788"/>
                  <a:pt x="1460" y="618"/>
                  <a:pt x="1592" y="499"/>
                </a:cubicBezTo>
                <a:cubicBezTo>
                  <a:pt x="1724" y="380"/>
                  <a:pt x="1820" y="279"/>
                  <a:pt x="1912" y="203"/>
                </a:cubicBezTo>
                <a:cubicBezTo>
                  <a:pt x="2004" y="127"/>
                  <a:pt x="2061" y="76"/>
                  <a:pt x="2144" y="43"/>
                </a:cubicBezTo>
                <a:cubicBezTo>
                  <a:pt x="2227" y="10"/>
                  <a:pt x="2308" y="14"/>
                  <a:pt x="2408" y="7"/>
                </a:cubicBezTo>
                <a:cubicBezTo>
                  <a:pt x="2508" y="0"/>
                  <a:pt x="2538" y="3"/>
                  <a:pt x="2744" y="3"/>
                </a:cubicBezTo>
                <a:cubicBezTo>
                  <a:pt x="2950" y="3"/>
                  <a:pt x="3457" y="6"/>
                  <a:pt x="3644" y="7"/>
                </a:cubicBezTo>
              </a:path>
            </a:pathLst>
          </a:custGeom>
          <a:noFill/>
          <a:ln w="38100">
            <a:solidFill>
              <a:schemeClr val="tx1"/>
            </a:solidFill>
            <a:round/>
            <a:headEnd/>
            <a:tailEnd/>
          </a:ln>
        </p:spPr>
        <p:txBody>
          <a:bodyPr wrap="none" anchor="ctr">
            <a:prstTxWarp prst="textNoShape">
              <a:avLst/>
            </a:prstTxWarp>
          </a:bodyPr>
          <a:lstStyle/>
          <a:p>
            <a:endParaRPr lang="en-US"/>
          </a:p>
        </p:txBody>
      </p:sp>
      <p:grpSp>
        <p:nvGrpSpPr>
          <p:cNvPr id="5" name="Group 42"/>
          <p:cNvGrpSpPr>
            <a:grpSpLocks/>
          </p:cNvGrpSpPr>
          <p:nvPr/>
        </p:nvGrpSpPr>
        <p:grpSpPr bwMode="auto">
          <a:xfrm>
            <a:off x="6475413" y="1546225"/>
            <a:ext cx="2516187" cy="4137025"/>
            <a:chOff x="4079" y="974"/>
            <a:chExt cx="1585" cy="2606"/>
          </a:xfrm>
        </p:grpSpPr>
        <p:sp>
          <p:nvSpPr>
            <p:cNvPr id="33812" name="Rectangle 43"/>
            <p:cNvSpPr>
              <a:spLocks noChangeArrowheads="1"/>
            </p:cNvSpPr>
            <p:nvPr/>
          </p:nvSpPr>
          <p:spPr bwMode="auto">
            <a:xfrm>
              <a:off x="4079" y="1104"/>
              <a:ext cx="1585" cy="2476"/>
            </a:xfrm>
            <a:prstGeom prst="rect">
              <a:avLst/>
            </a:prstGeom>
            <a:solidFill>
              <a:srgbClr val="13D4F7"/>
            </a:solidFill>
            <a:ln w="19050">
              <a:solidFill>
                <a:schemeClr val="tx1"/>
              </a:solidFill>
              <a:miter lim="800000"/>
              <a:headEnd/>
              <a:tailEnd/>
            </a:ln>
          </p:spPr>
          <p:txBody>
            <a:bodyPr wrap="none" anchor="ctr">
              <a:prstTxWarp prst="textNoShape">
                <a:avLst/>
              </a:prstTxWarp>
            </a:bodyPr>
            <a:lstStyle/>
            <a:p>
              <a:endParaRPr lang="en-US"/>
            </a:p>
          </p:txBody>
        </p:sp>
        <p:grpSp>
          <p:nvGrpSpPr>
            <p:cNvPr id="6" name="Group 44"/>
            <p:cNvGrpSpPr>
              <a:grpSpLocks/>
            </p:cNvGrpSpPr>
            <p:nvPr/>
          </p:nvGrpSpPr>
          <p:grpSpPr bwMode="auto">
            <a:xfrm>
              <a:off x="4086" y="974"/>
              <a:ext cx="1522" cy="2571"/>
              <a:chOff x="4086" y="1142"/>
              <a:chExt cx="1522" cy="2612"/>
            </a:xfrm>
          </p:grpSpPr>
          <p:sp>
            <p:nvSpPr>
              <p:cNvPr id="33814" name="Text Box 45"/>
              <p:cNvSpPr txBox="1">
                <a:spLocks noChangeArrowheads="1"/>
              </p:cNvSpPr>
              <p:nvPr/>
            </p:nvSpPr>
            <p:spPr bwMode="auto">
              <a:xfrm>
                <a:off x="4144" y="1360"/>
                <a:ext cx="1464" cy="2394"/>
              </a:xfrm>
              <a:prstGeom prst="rect">
                <a:avLst/>
              </a:prstGeom>
              <a:noFill/>
              <a:ln w="9525">
                <a:noFill/>
                <a:miter lim="800000"/>
                <a:headEnd/>
                <a:tailEnd/>
              </a:ln>
            </p:spPr>
            <p:txBody>
              <a:bodyPr>
                <a:prstTxWarp prst="textNoShape">
                  <a:avLst/>
                </a:prstTxWarp>
                <a:spAutoFit/>
              </a:bodyPr>
              <a:lstStyle/>
              <a:p>
                <a:pPr marL="292100" indent="-228600" algn="ctr" eaLnBrk="0" hangingPunct="0">
                  <a:spcBef>
                    <a:spcPct val="50000"/>
                  </a:spcBef>
                </a:pPr>
                <a:r>
                  <a:rPr lang="en-US" sz="1600" b="1"/>
                  <a:t>Instructional Core</a:t>
                </a:r>
                <a:endParaRPr lang="en-US" sz="1400" b="1">
                  <a:solidFill>
                    <a:srgbClr val="000000"/>
                  </a:solidFill>
                  <a:latin typeface="Times" charset="0"/>
                </a:endParaRPr>
              </a:p>
              <a:p>
                <a:pPr marL="292100" indent="-228600" eaLnBrk="0" hangingPunct="0">
                  <a:spcBef>
                    <a:spcPct val="50000"/>
                  </a:spcBef>
                  <a:buFontTx/>
                  <a:buChar char="•"/>
                </a:pPr>
                <a:r>
                  <a:rPr lang="en-US" sz="1400" b="1">
                    <a:solidFill>
                      <a:srgbClr val="000000"/>
                    </a:solidFill>
                    <a:latin typeface="Times" charset="0"/>
                  </a:rPr>
                  <a:t>Motivation/Behavior Supports</a:t>
                </a:r>
              </a:p>
              <a:p>
                <a:pPr marL="292100" indent="-228600" eaLnBrk="0" hangingPunct="0">
                  <a:spcBef>
                    <a:spcPct val="50000"/>
                  </a:spcBef>
                  <a:buFontTx/>
                  <a:buChar char="•"/>
                </a:pPr>
                <a:r>
                  <a:rPr lang="en-US" sz="1400" b="1">
                    <a:solidFill>
                      <a:srgbClr val="000000"/>
                    </a:solidFill>
                    <a:latin typeface="Times" charset="0"/>
                  </a:rPr>
                  <a:t>Smarter Standards-Informed  Curriculum Planning </a:t>
                </a:r>
              </a:p>
              <a:p>
                <a:pPr marL="292100" indent="-228600" eaLnBrk="0" hangingPunct="0">
                  <a:spcBef>
                    <a:spcPct val="50000"/>
                  </a:spcBef>
                  <a:buFontTx/>
                  <a:buChar char="•"/>
                </a:pPr>
                <a:r>
                  <a:rPr lang="en-US" sz="1400" b="1">
                    <a:solidFill>
                      <a:srgbClr val="000000"/>
                    </a:solidFill>
                    <a:latin typeface="Times" charset="0"/>
                  </a:rPr>
                  <a:t>Engaging Instructional Materials&amp; Activities </a:t>
                </a:r>
              </a:p>
              <a:p>
                <a:pPr marL="292100" indent="-228600" eaLnBrk="0" hangingPunct="0">
                  <a:spcBef>
                    <a:spcPct val="50000"/>
                  </a:spcBef>
                  <a:buFontTx/>
                  <a:buChar char="•"/>
                </a:pPr>
                <a:r>
                  <a:rPr lang="en-US" sz="1400" b="1">
                    <a:solidFill>
                      <a:srgbClr val="000000"/>
                    </a:solidFill>
                    <a:latin typeface="Times" charset="0"/>
                  </a:rPr>
                  <a:t>Student-Informed Teaching</a:t>
                </a:r>
              </a:p>
              <a:p>
                <a:pPr marL="292100" indent="-228600" eaLnBrk="0" hangingPunct="0">
                  <a:spcBef>
                    <a:spcPct val="50000"/>
                  </a:spcBef>
                  <a:buFontTx/>
                  <a:buChar char="•"/>
                </a:pPr>
                <a:r>
                  <a:rPr lang="en-US" sz="1400" b="1">
                    <a:solidFill>
                      <a:srgbClr val="000000"/>
                    </a:solidFill>
                    <a:latin typeface="Times" charset="0"/>
                  </a:rPr>
                  <a:t>Connected Courses &amp; Coherent Learning</a:t>
                </a:r>
              </a:p>
              <a:p>
                <a:pPr marL="292100" indent="-228600" eaLnBrk="0" hangingPunct="0">
                  <a:spcBef>
                    <a:spcPct val="50000"/>
                  </a:spcBef>
                  <a:buFontTx/>
                  <a:buChar char="•"/>
                </a:pPr>
                <a:r>
                  <a:rPr lang="en-US" sz="1400" b="1">
                    <a:solidFill>
                      <a:srgbClr val="000000"/>
                    </a:solidFill>
                    <a:latin typeface="Times" charset="0"/>
                  </a:rPr>
                  <a:t>Continuum of Literacy Instruction</a:t>
                </a:r>
              </a:p>
            </p:txBody>
          </p:sp>
          <p:sp>
            <p:nvSpPr>
              <p:cNvPr id="33815" name="Text Box 46"/>
              <p:cNvSpPr txBox="1">
                <a:spLocks noChangeArrowheads="1"/>
              </p:cNvSpPr>
              <p:nvPr/>
            </p:nvSpPr>
            <p:spPr bwMode="auto">
              <a:xfrm>
                <a:off x="4086" y="1142"/>
                <a:ext cx="116" cy="293"/>
              </a:xfrm>
              <a:prstGeom prst="rect">
                <a:avLst/>
              </a:prstGeom>
              <a:noFill/>
              <a:ln w="9525">
                <a:noFill/>
                <a:miter lim="800000"/>
                <a:headEnd/>
                <a:tailEnd/>
              </a:ln>
            </p:spPr>
            <p:txBody>
              <a:bodyPr wrap="none">
                <a:prstTxWarp prst="textNoShape">
                  <a:avLst/>
                </a:prstTxWarp>
                <a:spAutoFit/>
              </a:bodyPr>
              <a:lstStyle/>
              <a:p>
                <a:pPr eaLnBrk="0" hangingPunct="0"/>
                <a:endParaRPr lang="en-US" sz="2400">
                  <a:latin typeface="Times" charset="0"/>
                </a:endParaRPr>
              </a:p>
            </p:txBody>
          </p:sp>
        </p:grpSp>
      </p:grpSp>
      <p:sp>
        <p:nvSpPr>
          <p:cNvPr id="47" name="Date Placeholder 46"/>
          <p:cNvSpPr>
            <a:spLocks noGrp="1"/>
          </p:cNvSpPr>
          <p:nvPr>
            <p:ph type="dt" sz="half" idx="10"/>
          </p:nvPr>
        </p:nvSpPr>
        <p:spPr/>
        <p:txBody>
          <a:bodyPr/>
          <a:lstStyle/>
          <a:p>
            <a:r>
              <a:rPr lang="en-US" smtClean="0"/>
              <a:t>7/12/11</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457200" y="277813"/>
            <a:ext cx="7967663" cy="1139825"/>
          </a:xfrm>
        </p:spPr>
        <p:txBody>
          <a:bodyPr/>
          <a:lstStyle/>
          <a:p>
            <a:pPr eaLnBrk="1" hangingPunct="1"/>
            <a:r>
              <a:rPr lang="en-US" b="1"/>
              <a:t>The Performance Gap</a:t>
            </a:r>
            <a:endParaRPr lang="en-US"/>
          </a:p>
        </p:txBody>
      </p:sp>
      <p:sp>
        <p:nvSpPr>
          <p:cNvPr id="35844" name="Line 2"/>
          <p:cNvSpPr>
            <a:spLocks noChangeShapeType="1"/>
          </p:cNvSpPr>
          <p:nvPr/>
        </p:nvSpPr>
        <p:spPr bwMode="auto">
          <a:xfrm flipV="1">
            <a:off x="1203325" y="2543175"/>
            <a:ext cx="3390900" cy="3398838"/>
          </a:xfrm>
          <a:prstGeom prst="line">
            <a:avLst/>
          </a:prstGeom>
          <a:noFill/>
          <a:ln w="82550">
            <a:solidFill>
              <a:srgbClr val="FFFF00"/>
            </a:solidFill>
            <a:round/>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1201738" y="2530475"/>
            <a:ext cx="6653212" cy="3419475"/>
            <a:chOff x="757" y="1594"/>
            <a:chExt cx="4191" cy="2154"/>
          </a:xfrm>
        </p:grpSpPr>
        <p:sp>
          <p:nvSpPr>
            <p:cNvPr id="35891" name="Line 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92" name="Line 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sp>
        <p:nvSpPr>
          <p:cNvPr id="35846" name="Line 7"/>
          <p:cNvSpPr>
            <a:spLocks noChangeShapeType="1"/>
          </p:cNvSpPr>
          <p:nvPr/>
        </p:nvSpPr>
        <p:spPr bwMode="auto">
          <a:xfrm flipV="1">
            <a:off x="1203325" y="2644775"/>
            <a:ext cx="3276600" cy="3297238"/>
          </a:xfrm>
          <a:prstGeom prst="line">
            <a:avLst/>
          </a:prstGeom>
          <a:noFill/>
          <a:ln w="25400">
            <a:solidFill>
              <a:schemeClr val="folHlink"/>
            </a:solidFill>
            <a:round/>
            <a:headEnd/>
            <a:tailEnd/>
          </a:ln>
        </p:spPr>
        <p:txBody>
          <a:bodyPr wrap="none" anchor="ctr">
            <a:prstTxWarp prst="textNoShape">
              <a:avLst/>
            </a:prstTxWarp>
          </a:bodyPr>
          <a:lstStyle/>
          <a:p>
            <a:endParaRPr lang="en-US"/>
          </a:p>
        </p:txBody>
      </p:sp>
      <p:sp>
        <p:nvSpPr>
          <p:cNvPr id="35847" name="Text Box 8"/>
          <p:cNvSpPr txBox="1">
            <a:spLocks noChangeArrowheads="1"/>
          </p:cNvSpPr>
          <p:nvPr/>
        </p:nvSpPr>
        <p:spPr bwMode="auto">
          <a:xfrm>
            <a:off x="754063" y="2462213"/>
            <a:ext cx="241300" cy="336550"/>
          </a:xfrm>
          <a:prstGeom prst="rect">
            <a:avLst/>
          </a:prstGeom>
          <a:noFill/>
          <a:ln w="9525">
            <a:noFill/>
            <a:miter lim="800000"/>
            <a:headEnd/>
            <a:tailEnd/>
          </a:ln>
        </p:spPr>
        <p:txBody>
          <a:bodyPr wrap="none">
            <a:prstTxWarp prst="textNoShape">
              <a:avLst/>
            </a:prstTxWarp>
            <a:spAutoFit/>
          </a:bodyPr>
          <a:lstStyle/>
          <a:p>
            <a:pPr eaLnBrk="0" hangingPunct="0"/>
            <a:r>
              <a:rPr lang="en-US" sz="1600">
                <a:solidFill>
                  <a:schemeClr val="folHlink"/>
                </a:solidFill>
                <a:latin typeface="Times" charset="0"/>
              </a:rPr>
              <a:t>/</a:t>
            </a:r>
            <a:endParaRPr lang="en-US" sz="1600">
              <a:solidFill>
                <a:srgbClr val="CA9A50"/>
              </a:solidFill>
              <a:latin typeface="Times" charset="0"/>
            </a:endParaRPr>
          </a:p>
        </p:txBody>
      </p:sp>
      <p:grpSp>
        <p:nvGrpSpPr>
          <p:cNvPr id="3" name="Group 9"/>
          <p:cNvGrpSpPr>
            <a:grpSpLocks/>
          </p:cNvGrpSpPr>
          <p:nvPr/>
        </p:nvGrpSpPr>
        <p:grpSpPr bwMode="auto">
          <a:xfrm>
            <a:off x="1622425" y="5764213"/>
            <a:ext cx="3922713" cy="327025"/>
            <a:chOff x="1022" y="3631"/>
            <a:chExt cx="2471" cy="206"/>
          </a:xfrm>
        </p:grpSpPr>
        <p:sp>
          <p:nvSpPr>
            <p:cNvPr id="35879" name="Line 10"/>
            <p:cNvSpPr>
              <a:spLocks noChangeShapeType="1"/>
            </p:cNvSpPr>
            <p:nvPr/>
          </p:nvSpPr>
          <p:spPr bwMode="auto">
            <a:xfrm>
              <a:off x="1022"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0" name="Line 11"/>
            <p:cNvSpPr>
              <a:spLocks noChangeShapeType="1"/>
            </p:cNvSpPr>
            <p:nvPr/>
          </p:nvSpPr>
          <p:spPr bwMode="auto">
            <a:xfrm>
              <a:off x="1246"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1" name="Line 12"/>
            <p:cNvSpPr>
              <a:spLocks noChangeShapeType="1"/>
            </p:cNvSpPr>
            <p:nvPr/>
          </p:nvSpPr>
          <p:spPr bwMode="auto">
            <a:xfrm>
              <a:off x="1471"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2" name="Line 13"/>
            <p:cNvSpPr>
              <a:spLocks noChangeShapeType="1"/>
            </p:cNvSpPr>
            <p:nvPr/>
          </p:nvSpPr>
          <p:spPr bwMode="auto">
            <a:xfrm>
              <a:off x="169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3" name="Line 14"/>
            <p:cNvSpPr>
              <a:spLocks noChangeShapeType="1"/>
            </p:cNvSpPr>
            <p:nvPr/>
          </p:nvSpPr>
          <p:spPr bwMode="auto">
            <a:xfrm>
              <a:off x="1920"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4" name="Line 15"/>
            <p:cNvSpPr>
              <a:spLocks noChangeShapeType="1"/>
            </p:cNvSpPr>
            <p:nvPr/>
          </p:nvSpPr>
          <p:spPr bwMode="auto">
            <a:xfrm>
              <a:off x="214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5" name="Line 16"/>
            <p:cNvSpPr>
              <a:spLocks noChangeShapeType="1"/>
            </p:cNvSpPr>
            <p:nvPr/>
          </p:nvSpPr>
          <p:spPr bwMode="auto">
            <a:xfrm>
              <a:off x="281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6" name="Line 17"/>
            <p:cNvSpPr>
              <a:spLocks noChangeShapeType="1"/>
            </p:cNvSpPr>
            <p:nvPr/>
          </p:nvSpPr>
          <p:spPr bwMode="auto">
            <a:xfrm>
              <a:off x="2594"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7" name="Line 18"/>
            <p:cNvSpPr>
              <a:spLocks noChangeShapeType="1"/>
            </p:cNvSpPr>
            <p:nvPr/>
          </p:nvSpPr>
          <p:spPr bwMode="auto">
            <a:xfrm>
              <a:off x="236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8" name="Line 19"/>
            <p:cNvSpPr>
              <a:spLocks noChangeShapeType="1"/>
            </p:cNvSpPr>
            <p:nvPr/>
          </p:nvSpPr>
          <p:spPr bwMode="auto">
            <a:xfrm>
              <a:off x="3268"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89" name="Line 20"/>
            <p:cNvSpPr>
              <a:spLocks noChangeShapeType="1"/>
            </p:cNvSpPr>
            <p:nvPr/>
          </p:nvSpPr>
          <p:spPr bwMode="auto">
            <a:xfrm>
              <a:off x="3043"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35890" name="Line 21"/>
            <p:cNvSpPr>
              <a:spLocks noChangeShapeType="1"/>
            </p:cNvSpPr>
            <p:nvPr/>
          </p:nvSpPr>
          <p:spPr bwMode="auto">
            <a:xfrm>
              <a:off x="3493" y="3631"/>
              <a:ext cx="0" cy="196"/>
            </a:xfrm>
            <a:prstGeom prst="line">
              <a:avLst/>
            </a:prstGeom>
            <a:noFill/>
            <a:ln w="9525">
              <a:solidFill>
                <a:srgbClr val="000000"/>
              </a:solidFill>
              <a:round/>
              <a:headEnd/>
              <a:tailEnd/>
            </a:ln>
          </p:spPr>
          <p:txBody>
            <a:bodyPr wrap="none" anchor="ctr">
              <a:prstTxWarp prst="textNoShape">
                <a:avLst/>
              </a:prstTxWarp>
            </a:bodyPr>
            <a:lstStyle/>
            <a:p>
              <a:endParaRPr lang="en-US"/>
            </a:p>
          </p:txBody>
        </p:sp>
      </p:grpSp>
      <p:grpSp>
        <p:nvGrpSpPr>
          <p:cNvPr id="4" name="Group 22"/>
          <p:cNvGrpSpPr>
            <a:grpSpLocks/>
          </p:cNvGrpSpPr>
          <p:nvPr/>
        </p:nvGrpSpPr>
        <p:grpSpPr bwMode="auto">
          <a:xfrm>
            <a:off x="1028700" y="2674938"/>
            <a:ext cx="311150" cy="2913062"/>
            <a:chOff x="648" y="1685"/>
            <a:chExt cx="196" cy="1835"/>
          </a:xfrm>
        </p:grpSpPr>
        <p:sp>
          <p:nvSpPr>
            <p:cNvPr id="35869" name="Line 23"/>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0" name="Line 24"/>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1" name="Line 25"/>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2" name="Line 26"/>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3" name="Line 27"/>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4" name="Line 28"/>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5" name="Line 29"/>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6" name="Line 30"/>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7" name="Line 31"/>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878" name="Line 32"/>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5850" name="Text Box 33"/>
          <p:cNvSpPr txBox="1">
            <a:spLocks noChangeArrowheads="1"/>
          </p:cNvSpPr>
          <p:nvPr/>
        </p:nvSpPr>
        <p:spPr bwMode="auto">
          <a:xfrm>
            <a:off x="661988" y="3403600"/>
            <a:ext cx="1173162" cy="942975"/>
          </a:xfrm>
          <a:prstGeom prst="rect">
            <a:avLst/>
          </a:prstGeom>
          <a:solidFill>
            <a:srgbClr val="F8FFF6"/>
          </a:solidFill>
          <a:ln w="9525">
            <a:noFill/>
            <a:miter lim="800000"/>
            <a:headEnd/>
            <a:tailEnd/>
          </a:ln>
        </p:spPr>
        <p:txBody>
          <a:bodyPr wrap="none">
            <a:prstTxWarp prst="textNoShape">
              <a:avLst/>
            </a:prstTxWarp>
            <a:spAutoFit/>
          </a:bodyPr>
          <a:lstStyle/>
          <a:p>
            <a:pPr algn="ctr" eaLnBrk="0" hangingPunct="0"/>
            <a:r>
              <a:rPr lang="en-US" sz="1400" b="1">
                <a:solidFill>
                  <a:schemeClr val="folHlink"/>
                </a:solidFill>
                <a:latin typeface="Times" charset="0"/>
              </a:rPr>
              <a:t>Grade Level </a:t>
            </a:r>
          </a:p>
          <a:p>
            <a:pPr algn="ctr" eaLnBrk="0" hangingPunct="0"/>
            <a:r>
              <a:rPr lang="en-US" sz="1400" b="1">
                <a:solidFill>
                  <a:schemeClr val="accent2"/>
                </a:solidFill>
                <a:latin typeface="Times" charset="0"/>
              </a:rPr>
              <a:t>Expectations</a:t>
            </a:r>
            <a:endParaRPr lang="en-US" sz="1400" b="1">
              <a:solidFill>
                <a:schemeClr val="folHlink"/>
              </a:solidFill>
              <a:latin typeface="Times" charset="0"/>
            </a:endParaRPr>
          </a:p>
          <a:p>
            <a:pPr algn="ctr" eaLnBrk="0" hangingPunct="0"/>
            <a:r>
              <a:rPr lang="en-US" sz="1400" b="1">
                <a:solidFill>
                  <a:srgbClr val="FFC102"/>
                </a:solidFill>
                <a:latin typeface="Times" charset="0"/>
              </a:rPr>
              <a:t>Demands</a:t>
            </a:r>
            <a:endParaRPr lang="en-US" sz="1400" b="1">
              <a:solidFill>
                <a:schemeClr val="folHlink"/>
              </a:solidFill>
              <a:latin typeface="Times" charset="0"/>
            </a:endParaRPr>
          </a:p>
          <a:p>
            <a:pPr algn="ctr" eaLnBrk="0" hangingPunct="0"/>
            <a:r>
              <a:rPr lang="en-US" sz="1400" b="1">
                <a:solidFill>
                  <a:srgbClr val="CC5A46"/>
                </a:solidFill>
                <a:latin typeface="Times" charset="0"/>
              </a:rPr>
              <a:t> Skills</a:t>
            </a:r>
            <a:endParaRPr lang="en-US" sz="1600" b="1">
              <a:solidFill>
                <a:schemeClr val="folHlink"/>
              </a:solidFill>
              <a:latin typeface="Times" charset="0"/>
            </a:endParaRPr>
          </a:p>
        </p:txBody>
      </p:sp>
      <p:sp>
        <p:nvSpPr>
          <p:cNvPr id="35851" name="Rectangle 34"/>
          <p:cNvSpPr>
            <a:spLocks noChangeArrowheads="1"/>
          </p:cNvSpPr>
          <p:nvPr/>
        </p:nvSpPr>
        <p:spPr bwMode="auto">
          <a:xfrm>
            <a:off x="4702175" y="4525963"/>
            <a:ext cx="1547813" cy="142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5852" name="Rectangle 35"/>
          <p:cNvSpPr>
            <a:spLocks noChangeArrowheads="1"/>
          </p:cNvSpPr>
          <p:nvPr/>
        </p:nvSpPr>
        <p:spPr bwMode="auto">
          <a:xfrm>
            <a:off x="4697413" y="4149725"/>
            <a:ext cx="1549400" cy="387350"/>
          </a:xfrm>
          <a:prstGeom prst="rect">
            <a:avLst/>
          </a:prstGeom>
          <a:solidFill>
            <a:srgbClr val="3CDB26"/>
          </a:solidFill>
          <a:ln w="9525">
            <a:solidFill>
              <a:schemeClr val="tx1"/>
            </a:solidFill>
            <a:miter lim="800000"/>
            <a:headEnd/>
            <a:tailEnd/>
          </a:ln>
        </p:spPr>
        <p:txBody>
          <a:bodyPr wrap="none" anchor="ctr">
            <a:prstTxWarp prst="textNoShape">
              <a:avLst/>
            </a:prstTxWarp>
          </a:bodyPr>
          <a:lstStyle/>
          <a:p>
            <a:endParaRPr lang="en-US"/>
          </a:p>
        </p:txBody>
      </p:sp>
      <p:sp>
        <p:nvSpPr>
          <p:cNvPr id="35853" name="Rectangle 36"/>
          <p:cNvSpPr>
            <a:spLocks noChangeArrowheads="1"/>
          </p:cNvSpPr>
          <p:nvPr/>
        </p:nvSpPr>
        <p:spPr bwMode="auto">
          <a:xfrm>
            <a:off x="4697413" y="2876550"/>
            <a:ext cx="1550987" cy="660400"/>
          </a:xfrm>
          <a:prstGeom prst="rect">
            <a:avLst/>
          </a:prstGeom>
          <a:solidFill>
            <a:srgbClr val="13D4F7"/>
          </a:solidFill>
          <a:ln w="9525">
            <a:solidFill>
              <a:schemeClr val="tx1"/>
            </a:solidFill>
            <a:miter lim="800000"/>
            <a:headEnd/>
            <a:tailEnd/>
          </a:ln>
        </p:spPr>
        <p:txBody>
          <a:bodyPr wrap="none" anchor="ctr">
            <a:prstTxWarp prst="textNoShape">
              <a:avLst/>
            </a:prstTxWarp>
          </a:bodyPr>
          <a:lstStyle/>
          <a:p>
            <a:endParaRPr lang="en-US"/>
          </a:p>
        </p:txBody>
      </p:sp>
      <p:sp>
        <p:nvSpPr>
          <p:cNvPr id="35854" name="Rectangle 37"/>
          <p:cNvSpPr>
            <a:spLocks noChangeArrowheads="1"/>
          </p:cNvSpPr>
          <p:nvPr/>
        </p:nvSpPr>
        <p:spPr bwMode="auto">
          <a:xfrm>
            <a:off x="4699000" y="3559175"/>
            <a:ext cx="1549400" cy="585788"/>
          </a:xfrm>
          <a:prstGeom prst="rect">
            <a:avLst/>
          </a:prstGeom>
          <a:solidFill>
            <a:srgbClr val="FCF78C"/>
          </a:solidFill>
          <a:ln w="9525">
            <a:solidFill>
              <a:schemeClr val="tx1"/>
            </a:solidFill>
            <a:miter lim="800000"/>
            <a:headEnd/>
            <a:tailEnd/>
          </a:ln>
        </p:spPr>
        <p:txBody>
          <a:bodyPr wrap="none" anchor="ctr">
            <a:prstTxWarp prst="textNoShape">
              <a:avLst/>
            </a:prstTxWarp>
          </a:bodyPr>
          <a:lstStyle/>
          <a:p>
            <a:pPr algn="ctr" eaLnBrk="0" hangingPunct="0"/>
            <a:endParaRPr lang="en-US" sz="1400" b="1">
              <a:solidFill>
                <a:srgbClr val="000000"/>
              </a:solidFill>
              <a:latin typeface="Times" charset="0"/>
            </a:endParaRPr>
          </a:p>
        </p:txBody>
      </p:sp>
      <p:sp>
        <p:nvSpPr>
          <p:cNvPr id="35855" name="Rectangle 38"/>
          <p:cNvSpPr>
            <a:spLocks noChangeArrowheads="1"/>
          </p:cNvSpPr>
          <p:nvPr/>
        </p:nvSpPr>
        <p:spPr bwMode="auto">
          <a:xfrm>
            <a:off x="6143625" y="3597275"/>
            <a:ext cx="184150" cy="304800"/>
          </a:xfrm>
          <a:prstGeom prst="rect">
            <a:avLst/>
          </a:prstGeom>
          <a:noFill/>
          <a:ln w="9525">
            <a:noFill/>
            <a:miter lim="800000"/>
            <a:headEnd/>
            <a:tailEnd/>
          </a:ln>
        </p:spPr>
        <p:txBody>
          <a:bodyPr wrap="none">
            <a:prstTxWarp prst="textNoShape">
              <a:avLst/>
            </a:prstTxWarp>
            <a:spAutoFit/>
          </a:bodyPr>
          <a:lstStyle/>
          <a:p>
            <a:pPr algn="ctr" eaLnBrk="0" hangingPunct="0"/>
            <a:endParaRPr lang="en-US" sz="1400" b="1">
              <a:solidFill>
                <a:srgbClr val="000000"/>
              </a:solidFill>
              <a:latin typeface="Times" charset="0"/>
            </a:endParaRPr>
          </a:p>
        </p:txBody>
      </p:sp>
      <p:sp>
        <p:nvSpPr>
          <p:cNvPr id="35856" name="Rectangle 39"/>
          <p:cNvSpPr>
            <a:spLocks noChangeArrowheads="1"/>
          </p:cNvSpPr>
          <p:nvPr/>
        </p:nvSpPr>
        <p:spPr bwMode="auto">
          <a:xfrm>
            <a:off x="4597400" y="2786063"/>
            <a:ext cx="1811338" cy="2146300"/>
          </a:xfrm>
          <a:prstGeom prst="rect">
            <a:avLst/>
          </a:prstGeom>
          <a:noFill/>
          <a:ln w="9525">
            <a:noFill/>
            <a:miter lim="800000"/>
            <a:headEnd/>
            <a:tailEnd/>
          </a:ln>
        </p:spPr>
        <p:txBody>
          <a:bodyPr>
            <a:prstTxWarp prst="textNoShape">
              <a:avLst/>
            </a:prstTxWarp>
            <a:spAutoFit/>
          </a:bodyPr>
          <a:lstStyle/>
          <a:p>
            <a:pPr algn="ctr" eaLnBrk="0" hangingPunct="0"/>
            <a:endParaRPr lang="en-US" sz="1200" b="1"/>
          </a:p>
          <a:p>
            <a:pPr algn="ctr" eaLnBrk="0" hangingPunct="0"/>
            <a:r>
              <a:rPr lang="en-US" sz="1200" b="1"/>
              <a:t>Instructional </a:t>
            </a:r>
          </a:p>
          <a:p>
            <a:pPr algn="ctr" eaLnBrk="0" hangingPunct="0"/>
            <a:r>
              <a:rPr lang="en-US" sz="1200" b="1"/>
              <a:t>Core</a:t>
            </a:r>
          </a:p>
          <a:p>
            <a:pPr algn="ctr" eaLnBrk="0" hangingPunct="0"/>
            <a:endParaRPr lang="en-US" sz="1000" b="1"/>
          </a:p>
          <a:p>
            <a:pPr algn="ctr" eaLnBrk="0" hangingPunct="0"/>
            <a:endParaRPr lang="en-US" sz="500" b="1"/>
          </a:p>
          <a:p>
            <a:pPr algn="ctr" eaLnBrk="0" hangingPunct="0"/>
            <a:r>
              <a:rPr lang="en-US" sz="1200" b="1"/>
              <a:t>System Learning </a:t>
            </a:r>
          </a:p>
          <a:p>
            <a:pPr algn="ctr" eaLnBrk="0" hangingPunct="0"/>
            <a:r>
              <a:rPr lang="en-US" sz="1200" b="1"/>
              <a:t>Supports</a:t>
            </a:r>
          </a:p>
          <a:p>
            <a:pPr algn="ctr" eaLnBrk="0" hangingPunct="0"/>
            <a:endParaRPr lang="en-US" sz="1200" b="1"/>
          </a:p>
          <a:p>
            <a:pPr algn="ctr" eaLnBrk="0" hangingPunct="0"/>
            <a:r>
              <a:rPr lang="en-US" sz="1200" b="1"/>
              <a:t>Infrastructure Supports</a:t>
            </a:r>
          </a:p>
          <a:p>
            <a:pPr algn="ctr" eaLnBrk="0" hangingPunct="0"/>
            <a:endParaRPr lang="en-US" sz="1200" b="1"/>
          </a:p>
          <a:p>
            <a:pPr algn="ctr" eaLnBrk="0" hangingPunct="0"/>
            <a:r>
              <a:rPr lang="en-US" sz="1200" b="1"/>
              <a:t>Current Supports  </a:t>
            </a:r>
          </a:p>
        </p:txBody>
      </p:sp>
      <p:sp>
        <p:nvSpPr>
          <p:cNvPr id="35857" name="Text Box 40"/>
          <p:cNvSpPr txBox="1">
            <a:spLocks noChangeArrowheads="1"/>
          </p:cNvSpPr>
          <p:nvPr/>
        </p:nvSpPr>
        <p:spPr bwMode="auto">
          <a:xfrm>
            <a:off x="2536825" y="5784850"/>
            <a:ext cx="1539875" cy="336550"/>
          </a:xfrm>
          <a:prstGeom prst="rect">
            <a:avLst/>
          </a:prstGeom>
          <a:solidFill>
            <a:srgbClr val="F8FFF6"/>
          </a:solidFill>
          <a:ln w="9525">
            <a:noFill/>
            <a:miter lim="800000"/>
            <a:headEnd/>
            <a:tailEnd/>
          </a:ln>
        </p:spPr>
        <p:txBody>
          <a:bodyPr wrap="none">
            <a:prstTxWarp prst="textNoShape">
              <a:avLst/>
            </a:prstTxWarp>
            <a:spAutoFit/>
          </a:bodyPr>
          <a:lstStyle/>
          <a:p>
            <a:pPr eaLnBrk="0" hangingPunct="0"/>
            <a:r>
              <a:rPr lang="en-US" sz="1600" b="1">
                <a:solidFill>
                  <a:srgbClr val="000000"/>
                </a:solidFill>
                <a:latin typeface="Times" charset="0"/>
              </a:rPr>
              <a:t>Years in School</a:t>
            </a:r>
          </a:p>
        </p:txBody>
      </p:sp>
      <p:sp>
        <p:nvSpPr>
          <p:cNvPr id="35858" name="Freeform 41"/>
          <p:cNvSpPr>
            <a:spLocks/>
          </p:cNvSpPr>
          <p:nvPr/>
        </p:nvSpPr>
        <p:spPr bwMode="auto">
          <a:xfrm>
            <a:off x="1206500" y="2852738"/>
            <a:ext cx="5784850" cy="3103562"/>
          </a:xfrm>
          <a:custGeom>
            <a:avLst/>
            <a:gdLst>
              <a:gd name="T0" fmla="*/ 0 w 3644"/>
              <a:gd name="T1" fmla="*/ 2147483647 h 1955"/>
              <a:gd name="T2" fmla="*/ 2147483647 w 3644"/>
              <a:gd name="T3" fmla="*/ 2147483647 h 1955"/>
              <a:gd name="T4" fmla="*/ 2147483647 w 3644"/>
              <a:gd name="T5" fmla="*/ 2147483647 h 1955"/>
              <a:gd name="T6" fmla="*/ 2147483647 w 3644"/>
              <a:gd name="T7" fmla="*/ 2147483647 h 1955"/>
              <a:gd name="T8" fmla="*/ 2147483647 w 3644"/>
              <a:gd name="T9" fmla="*/ 2147483647 h 1955"/>
              <a:gd name="T10" fmla="*/ 2147483647 w 3644"/>
              <a:gd name="T11" fmla="*/ 2147483647 h 1955"/>
              <a:gd name="T12" fmla="*/ 2147483647 w 3644"/>
              <a:gd name="T13" fmla="*/ 2147483647 h 1955"/>
              <a:gd name="T14" fmla="*/ 2147483647 w 3644"/>
              <a:gd name="T15" fmla="*/ 2147483647 h 1955"/>
              <a:gd name="T16" fmla="*/ 2147483647 w 3644"/>
              <a:gd name="T17" fmla="*/ 2147483647 h 1955"/>
              <a:gd name="T18" fmla="*/ 2147483647 w 3644"/>
              <a:gd name="T19" fmla="*/ 2147483647 h 1955"/>
              <a:gd name="T20" fmla="*/ 2147483647 w 3644"/>
              <a:gd name="T21" fmla="*/ 2147483647 h 19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4"/>
              <a:gd name="T34" fmla="*/ 0 h 1955"/>
              <a:gd name="T35" fmla="*/ 3644 w 3644"/>
              <a:gd name="T36" fmla="*/ 1955 h 19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4" h="1955">
                <a:moveTo>
                  <a:pt x="0" y="1955"/>
                </a:moveTo>
                <a:cubicBezTo>
                  <a:pt x="32" y="1924"/>
                  <a:pt x="112" y="1843"/>
                  <a:pt x="192" y="1771"/>
                </a:cubicBezTo>
                <a:cubicBezTo>
                  <a:pt x="272" y="1699"/>
                  <a:pt x="387" y="1608"/>
                  <a:pt x="480" y="1523"/>
                </a:cubicBezTo>
                <a:cubicBezTo>
                  <a:pt x="573" y="1438"/>
                  <a:pt x="645" y="1360"/>
                  <a:pt x="752" y="1259"/>
                </a:cubicBezTo>
                <a:cubicBezTo>
                  <a:pt x="859" y="1158"/>
                  <a:pt x="980" y="1042"/>
                  <a:pt x="1120" y="915"/>
                </a:cubicBezTo>
                <a:cubicBezTo>
                  <a:pt x="1260" y="788"/>
                  <a:pt x="1460" y="618"/>
                  <a:pt x="1592" y="499"/>
                </a:cubicBezTo>
                <a:cubicBezTo>
                  <a:pt x="1724" y="380"/>
                  <a:pt x="1820" y="279"/>
                  <a:pt x="1912" y="203"/>
                </a:cubicBezTo>
                <a:cubicBezTo>
                  <a:pt x="2004" y="127"/>
                  <a:pt x="2061" y="76"/>
                  <a:pt x="2144" y="43"/>
                </a:cubicBezTo>
                <a:cubicBezTo>
                  <a:pt x="2227" y="10"/>
                  <a:pt x="2308" y="14"/>
                  <a:pt x="2408" y="7"/>
                </a:cubicBezTo>
                <a:cubicBezTo>
                  <a:pt x="2508" y="0"/>
                  <a:pt x="2538" y="3"/>
                  <a:pt x="2744" y="3"/>
                </a:cubicBezTo>
                <a:cubicBezTo>
                  <a:pt x="2950" y="3"/>
                  <a:pt x="3457" y="6"/>
                  <a:pt x="3644" y="7"/>
                </a:cubicBezTo>
              </a:path>
            </a:pathLst>
          </a:custGeom>
          <a:noFill/>
          <a:ln w="38100">
            <a:solidFill>
              <a:schemeClr val="tx1"/>
            </a:solidFill>
            <a:round/>
            <a:headEnd/>
            <a:tailEnd/>
          </a:ln>
        </p:spPr>
        <p:txBody>
          <a:bodyPr wrap="none" anchor="ctr">
            <a:prstTxWarp prst="textNoShape">
              <a:avLst/>
            </a:prstTxWarp>
          </a:bodyPr>
          <a:lstStyle/>
          <a:p>
            <a:endParaRPr lang="en-US"/>
          </a:p>
        </p:txBody>
      </p:sp>
      <p:grpSp>
        <p:nvGrpSpPr>
          <p:cNvPr id="5" name="Group 42"/>
          <p:cNvGrpSpPr>
            <a:grpSpLocks/>
          </p:cNvGrpSpPr>
          <p:nvPr/>
        </p:nvGrpSpPr>
        <p:grpSpPr bwMode="auto">
          <a:xfrm>
            <a:off x="6475413" y="1546225"/>
            <a:ext cx="2516187" cy="4137025"/>
            <a:chOff x="4079" y="974"/>
            <a:chExt cx="1585" cy="2606"/>
          </a:xfrm>
        </p:grpSpPr>
        <p:sp>
          <p:nvSpPr>
            <p:cNvPr id="35865" name="Rectangle 43"/>
            <p:cNvSpPr>
              <a:spLocks noChangeArrowheads="1"/>
            </p:cNvSpPr>
            <p:nvPr/>
          </p:nvSpPr>
          <p:spPr bwMode="auto">
            <a:xfrm>
              <a:off x="4079" y="1104"/>
              <a:ext cx="1585" cy="2476"/>
            </a:xfrm>
            <a:prstGeom prst="rect">
              <a:avLst/>
            </a:prstGeom>
            <a:solidFill>
              <a:srgbClr val="13D4F7"/>
            </a:solidFill>
            <a:ln w="19050">
              <a:solidFill>
                <a:schemeClr val="tx1"/>
              </a:solidFill>
              <a:miter lim="800000"/>
              <a:headEnd/>
              <a:tailEnd/>
            </a:ln>
          </p:spPr>
          <p:txBody>
            <a:bodyPr wrap="none" anchor="ctr">
              <a:prstTxWarp prst="textNoShape">
                <a:avLst/>
              </a:prstTxWarp>
            </a:bodyPr>
            <a:lstStyle/>
            <a:p>
              <a:endParaRPr lang="en-US"/>
            </a:p>
          </p:txBody>
        </p:sp>
        <p:grpSp>
          <p:nvGrpSpPr>
            <p:cNvPr id="6" name="Group 44"/>
            <p:cNvGrpSpPr>
              <a:grpSpLocks/>
            </p:cNvGrpSpPr>
            <p:nvPr/>
          </p:nvGrpSpPr>
          <p:grpSpPr bwMode="auto">
            <a:xfrm>
              <a:off x="4086" y="974"/>
              <a:ext cx="1522" cy="2602"/>
              <a:chOff x="4086" y="1142"/>
              <a:chExt cx="1522" cy="2642"/>
            </a:xfrm>
          </p:grpSpPr>
          <p:sp>
            <p:nvSpPr>
              <p:cNvPr id="19483" name="Text Box 45"/>
              <p:cNvSpPr txBox="1">
                <a:spLocks noChangeArrowheads="1"/>
              </p:cNvSpPr>
              <p:nvPr/>
            </p:nvSpPr>
            <p:spPr bwMode="auto">
              <a:xfrm>
                <a:off x="4144" y="1274"/>
                <a:ext cx="1464" cy="2510"/>
              </a:xfrm>
              <a:prstGeom prst="rect">
                <a:avLst/>
              </a:prstGeom>
              <a:solidFill>
                <a:schemeClr val="accent1">
                  <a:lumMod val="40000"/>
                  <a:lumOff val="60000"/>
                </a:schemeClr>
              </a:solidFill>
              <a:ln w="9525">
                <a:noFill/>
                <a:miter lim="800000"/>
                <a:headEnd/>
                <a:tailEnd/>
              </a:ln>
            </p:spPr>
            <p:txBody>
              <a:bodyPr wrap="square">
                <a:spAutoFit/>
              </a:bodyPr>
              <a:lstStyle/>
              <a:p>
                <a:pPr marL="292100" indent="-228600" algn="ctr" eaLnBrk="0" hangingPunct="0">
                  <a:spcBef>
                    <a:spcPct val="50000"/>
                  </a:spcBef>
                  <a:defRPr/>
                </a:pPr>
                <a:r>
                  <a:rPr lang="en-US" sz="1600" b="1" dirty="0">
                    <a:ea typeface="ＭＳ Ｐゴシック" pitchFamily="34" charset="-128"/>
                    <a:cs typeface="+mn-cs"/>
                  </a:rPr>
                  <a:t>Administrative Leadership</a:t>
                </a:r>
                <a:endParaRPr lang="en-US" sz="1400" b="1" dirty="0">
                  <a:solidFill>
                    <a:srgbClr val="000000"/>
                  </a:solidFill>
                  <a:latin typeface="Times" pitchFamily="-112" charset="0"/>
                  <a:ea typeface="ＭＳ Ｐゴシック" pitchFamily="34" charset="-128"/>
                  <a:cs typeface="+mn-cs"/>
                </a:endParaRPr>
              </a:p>
              <a:p>
                <a:pPr marL="292100" indent="-228600" eaLnBrk="0" hangingPunct="0">
                  <a:spcBef>
                    <a:spcPct val="50000"/>
                  </a:spcBef>
                  <a:buFontTx/>
                  <a:buChar char="•"/>
                  <a:defRPr/>
                </a:pPr>
                <a:r>
                  <a:rPr lang="en-US" sz="1400" b="1" dirty="0">
                    <a:solidFill>
                      <a:srgbClr val="000000"/>
                    </a:solidFill>
                    <a:latin typeface="Times" pitchFamily="-112" charset="0"/>
                    <a:ea typeface="ＭＳ Ｐゴシック" pitchFamily="34" charset="-128"/>
                    <a:cs typeface="+mn-cs"/>
                  </a:rPr>
                  <a:t>Holds vision while telling current reality.</a:t>
                </a:r>
              </a:p>
              <a:p>
                <a:pPr marL="292100" indent="-228600" eaLnBrk="0" hangingPunct="0">
                  <a:spcBef>
                    <a:spcPct val="50000"/>
                  </a:spcBef>
                  <a:buFontTx/>
                  <a:buChar char="•"/>
                  <a:defRPr/>
                </a:pPr>
                <a:r>
                  <a:rPr lang="en-US" sz="1400" b="1" dirty="0">
                    <a:solidFill>
                      <a:srgbClr val="000000"/>
                    </a:solidFill>
                    <a:latin typeface="Times" pitchFamily="-112" charset="0"/>
                    <a:ea typeface="ＭＳ Ｐゴシック" pitchFamily="34" charset="-128"/>
                    <a:cs typeface="+mn-cs"/>
                  </a:rPr>
                  <a:t>Differentiates between technical &amp; adaptive problems</a:t>
                </a:r>
              </a:p>
              <a:p>
                <a:pPr marL="292100" indent="-228600" eaLnBrk="0" hangingPunct="0">
                  <a:spcBef>
                    <a:spcPct val="50000"/>
                  </a:spcBef>
                  <a:buFontTx/>
                  <a:buChar char="•"/>
                  <a:defRPr/>
                </a:pPr>
                <a:r>
                  <a:rPr lang="en-US" sz="1400" b="1" dirty="0">
                    <a:solidFill>
                      <a:srgbClr val="000000"/>
                    </a:solidFill>
                    <a:latin typeface="Times" pitchFamily="-112" charset="0"/>
                    <a:ea typeface="ＭＳ Ｐゴシック" pitchFamily="34" charset="-128"/>
                    <a:cs typeface="+mn-cs"/>
                  </a:rPr>
                  <a:t>Designs adult learning processes: builds a learning organization.</a:t>
                </a:r>
              </a:p>
              <a:p>
                <a:pPr marL="292100" indent="-228600" eaLnBrk="0" hangingPunct="0">
                  <a:spcBef>
                    <a:spcPct val="50000"/>
                  </a:spcBef>
                  <a:buFontTx/>
                  <a:buChar char="•"/>
                  <a:defRPr/>
                </a:pPr>
                <a:r>
                  <a:rPr lang="en-US" sz="1400" b="1" dirty="0">
                    <a:solidFill>
                      <a:srgbClr val="000000"/>
                    </a:solidFill>
                    <a:latin typeface="Times" pitchFamily="-112" charset="0"/>
                    <a:ea typeface="ＭＳ Ｐゴシック" pitchFamily="34" charset="-128"/>
                    <a:cs typeface="+mn-cs"/>
                  </a:rPr>
                  <a:t>Uses data to leverage forward progress.</a:t>
                </a:r>
              </a:p>
              <a:p>
                <a:pPr marL="292100" indent="-228600" eaLnBrk="0" hangingPunct="0">
                  <a:spcBef>
                    <a:spcPct val="50000"/>
                  </a:spcBef>
                  <a:buFontTx/>
                  <a:buChar char="•"/>
                  <a:defRPr/>
                </a:pPr>
                <a:r>
                  <a:rPr lang="en-US" sz="1400" b="1" dirty="0">
                    <a:solidFill>
                      <a:srgbClr val="000000"/>
                    </a:solidFill>
                    <a:latin typeface="Times" pitchFamily="-112" charset="0"/>
                    <a:ea typeface="ＭＳ Ｐゴシック" pitchFamily="34" charset="-128"/>
                    <a:cs typeface="+mn-cs"/>
                  </a:rPr>
                  <a:t>Focuses on research validated  vital behaviors.</a:t>
                </a:r>
              </a:p>
            </p:txBody>
          </p:sp>
          <p:sp>
            <p:nvSpPr>
              <p:cNvPr id="35868" name="Text Box 46"/>
              <p:cNvSpPr txBox="1">
                <a:spLocks noChangeArrowheads="1"/>
              </p:cNvSpPr>
              <p:nvPr/>
            </p:nvSpPr>
            <p:spPr bwMode="auto">
              <a:xfrm>
                <a:off x="4086" y="1142"/>
                <a:ext cx="116" cy="293"/>
              </a:xfrm>
              <a:prstGeom prst="rect">
                <a:avLst/>
              </a:prstGeom>
              <a:noFill/>
              <a:ln w="9525">
                <a:noFill/>
                <a:miter lim="800000"/>
                <a:headEnd/>
                <a:tailEnd/>
              </a:ln>
            </p:spPr>
            <p:txBody>
              <a:bodyPr wrap="none">
                <a:prstTxWarp prst="textNoShape">
                  <a:avLst/>
                </a:prstTxWarp>
                <a:spAutoFit/>
              </a:bodyPr>
              <a:lstStyle/>
              <a:p>
                <a:pPr eaLnBrk="0" hangingPunct="0"/>
                <a:endParaRPr lang="en-US" sz="2400">
                  <a:latin typeface="Times" charset="0"/>
                </a:endParaRPr>
              </a:p>
            </p:txBody>
          </p:sp>
        </p:grpSp>
      </p:grpSp>
      <p:sp>
        <p:nvSpPr>
          <p:cNvPr id="49" name="Half Frame 48"/>
          <p:cNvSpPr>
            <a:spLocks/>
          </p:cNvSpPr>
          <p:nvPr/>
        </p:nvSpPr>
        <p:spPr bwMode="auto">
          <a:xfrm>
            <a:off x="4648200" y="2514600"/>
            <a:ext cx="457200" cy="1066800"/>
          </a:xfrm>
          <a:custGeom>
            <a:avLst/>
            <a:gdLst>
              <a:gd name="T0" fmla="*/ 424543 w 457200"/>
              <a:gd name="T1" fmla="*/ 76199 h 1066800"/>
              <a:gd name="T2" fmla="*/ 76199 w 457200"/>
              <a:gd name="T3" fmla="*/ 889001 h 1066800"/>
              <a:gd name="T4" fmla="*/ 0 w 457200"/>
              <a:gd name="T5" fmla="*/ 533400 h 1066800"/>
              <a:gd name="T6" fmla="*/ 228600 w 457200"/>
              <a:gd name="T7" fmla="*/ 0 h 10668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457200" h="1066800">
                <a:moveTo>
                  <a:pt x="0" y="0"/>
                </a:moveTo>
                <a:lnTo>
                  <a:pt x="457200" y="0"/>
                </a:lnTo>
                <a:lnTo>
                  <a:pt x="391886" y="152398"/>
                </a:lnTo>
                <a:lnTo>
                  <a:pt x="152398" y="152398"/>
                </a:lnTo>
                <a:lnTo>
                  <a:pt x="152398" y="711204"/>
                </a:lnTo>
                <a:lnTo>
                  <a:pt x="0" y="1066800"/>
                </a:lnTo>
                <a:close/>
              </a:path>
            </a:pathLst>
          </a:custGeom>
          <a:gradFill rotWithShape="1">
            <a:gsLst>
              <a:gs pos="0">
                <a:srgbClr val="EBA800"/>
              </a:gs>
              <a:gs pos="100000">
                <a:srgbClr val="FFDB85"/>
              </a:gs>
            </a:gsLst>
            <a:lin ang="16200000"/>
          </a:gradFill>
          <a:ln w="9525" cap="flat" cmpd="sng">
            <a:solidFill>
              <a:srgbClr val="CC9800"/>
            </a:solidFill>
            <a:prstDash val="solid"/>
            <a:round/>
            <a:headEnd/>
            <a:tailEnd/>
          </a:ln>
          <a:effectLst>
            <a:outerShdw blurRad="63500" dist="23000" dir="5400000" rotWithShape="0">
              <a:srgbClr val="000000">
                <a:alpha val="34999"/>
              </a:srgbClr>
            </a:outerShdw>
          </a:effectLst>
        </p:spPr>
        <p:txBody>
          <a:bodyPr anchor="ctr">
            <a:prstTxWarp prst="textNoShape">
              <a:avLst/>
            </a:prstTxWarp>
          </a:bodyPr>
          <a:lstStyle/>
          <a:p>
            <a:pPr>
              <a:defRPr/>
            </a:pPr>
            <a:endParaRPr lang="en-US"/>
          </a:p>
        </p:txBody>
      </p:sp>
      <p:sp>
        <p:nvSpPr>
          <p:cNvPr id="50" name="Half Frame 49"/>
          <p:cNvSpPr>
            <a:spLocks/>
          </p:cNvSpPr>
          <p:nvPr/>
        </p:nvSpPr>
        <p:spPr bwMode="auto">
          <a:xfrm rot="5400000">
            <a:off x="5524500" y="2781300"/>
            <a:ext cx="990600" cy="457200"/>
          </a:xfrm>
          <a:custGeom>
            <a:avLst/>
            <a:gdLst>
              <a:gd name="T0" fmla="*/ 825501 w 990600"/>
              <a:gd name="T1" fmla="*/ 76199 h 457200"/>
              <a:gd name="T2" fmla="*/ 76199 w 990600"/>
              <a:gd name="T3" fmla="*/ 422031 h 457200"/>
              <a:gd name="T4" fmla="*/ 0 w 990600"/>
              <a:gd name="T5" fmla="*/ 228600 h 457200"/>
              <a:gd name="T6" fmla="*/ 495300 w 990600"/>
              <a:gd name="T7" fmla="*/ 0 h 4572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990600" h="457200">
                <a:moveTo>
                  <a:pt x="0" y="0"/>
                </a:moveTo>
                <a:lnTo>
                  <a:pt x="990600" y="0"/>
                </a:lnTo>
                <a:lnTo>
                  <a:pt x="660403" y="152398"/>
                </a:lnTo>
                <a:lnTo>
                  <a:pt x="152398" y="152398"/>
                </a:lnTo>
                <a:lnTo>
                  <a:pt x="152398" y="386862"/>
                </a:lnTo>
                <a:lnTo>
                  <a:pt x="0" y="457200"/>
                </a:lnTo>
                <a:close/>
              </a:path>
            </a:pathLst>
          </a:custGeom>
          <a:gradFill rotWithShape="1">
            <a:gsLst>
              <a:gs pos="0">
                <a:srgbClr val="EBA800"/>
              </a:gs>
              <a:gs pos="100000">
                <a:srgbClr val="FFDB85"/>
              </a:gs>
            </a:gsLst>
            <a:lin ang="16200000"/>
          </a:gradFill>
          <a:ln w="9525" cap="flat" cmpd="sng">
            <a:solidFill>
              <a:srgbClr val="CC9800"/>
            </a:solidFill>
            <a:prstDash val="solid"/>
            <a:round/>
            <a:headEnd/>
            <a:tailEnd/>
          </a:ln>
          <a:effectLst>
            <a:outerShdw blurRad="63500" dist="23000" dir="5400000" rotWithShape="0">
              <a:srgbClr val="000000">
                <a:alpha val="34999"/>
              </a:srgbClr>
            </a:outerShdw>
          </a:effectLst>
        </p:spPr>
        <p:txBody>
          <a:bodyPr anchor="ctr">
            <a:prstTxWarp prst="textNoShape">
              <a:avLst/>
            </a:prstTxWarp>
          </a:bodyPr>
          <a:lstStyle/>
          <a:p>
            <a:pPr>
              <a:defRPr/>
            </a:pPr>
            <a:endParaRPr lang="en-US"/>
          </a:p>
        </p:txBody>
      </p:sp>
      <p:sp>
        <p:nvSpPr>
          <p:cNvPr id="51" name="Half Frame 50"/>
          <p:cNvSpPr>
            <a:spLocks/>
          </p:cNvSpPr>
          <p:nvPr/>
        </p:nvSpPr>
        <p:spPr bwMode="auto">
          <a:xfrm rot="-5400000">
            <a:off x="4187031" y="4194969"/>
            <a:ext cx="1368425" cy="446088"/>
          </a:xfrm>
          <a:custGeom>
            <a:avLst/>
            <a:gdLst>
              <a:gd name="T0" fmla="*/ 1140356 w 1368425"/>
              <a:gd name="T1" fmla="*/ 74347 h 446088"/>
              <a:gd name="T2" fmla="*/ 74347 w 1368425"/>
              <a:gd name="T3" fmla="*/ 421852 h 446088"/>
              <a:gd name="T4" fmla="*/ 0 w 1368425"/>
              <a:gd name="T5" fmla="*/ 223044 h 446088"/>
              <a:gd name="T6" fmla="*/ 684213 w 1368425"/>
              <a:gd name="T7" fmla="*/ 0 h 44608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368425" h="446088">
                <a:moveTo>
                  <a:pt x="0" y="0"/>
                </a:moveTo>
                <a:lnTo>
                  <a:pt x="1368425" y="0"/>
                </a:lnTo>
                <a:lnTo>
                  <a:pt x="912288" y="148695"/>
                </a:lnTo>
                <a:lnTo>
                  <a:pt x="148695" y="148695"/>
                </a:lnTo>
                <a:lnTo>
                  <a:pt x="148695" y="397616"/>
                </a:lnTo>
                <a:lnTo>
                  <a:pt x="0" y="446088"/>
                </a:lnTo>
                <a:close/>
              </a:path>
            </a:pathLst>
          </a:custGeom>
          <a:gradFill rotWithShape="1">
            <a:gsLst>
              <a:gs pos="0">
                <a:srgbClr val="EBA800"/>
              </a:gs>
              <a:gs pos="100000">
                <a:srgbClr val="FFDB85"/>
              </a:gs>
            </a:gsLst>
            <a:lin ang="16200000"/>
          </a:gradFill>
          <a:ln w="9525" cap="flat" cmpd="sng">
            <a:solidFill>
              <a:srgbClr val="CC9800"/>
            </a:solidFill>
            <a:prstDash val="solid"/>
            <a:round/>
            <a:headEnd/>
            <a:tailEnd/>
          </a:ln>
          <a:effectLst>
            <a:outerShdw blurRad="63500" dist="23000" dir="5400000" rotWithShape="0">
              <a:srgbClr val="000000">
                <a:alpha val="34999"/>
              </a:srgbClr>
            </a:outerShdw>
          </a:effectLst>
        </p:spPr>
        <p:txBody>
          <a:bodyPr anchor="ctr">
            <a:prstTxWarp prst="textNoShape">
              <a:avLst/>
            </a:prstTxWarp>
          </a:bodyPr>
          <a:lstStyle/>
          <a:p>
            <a:pPr>
              <a:defRPr/>
            </a:pPr>
            <a:endParaRPr lang="en-US"/>
          </a:p>
        </p:txBody>
      </p:sp>
      <p:sp>
        <p:nvSpPr>
          <p:cNvPr id="52" name="Half Frame 51"/>
          <p:cNvSpPr>
            <a:spLocks/>
          </p:cNvSpPr>
          <p:nvPr/>
        </p:nvSpPr>
        <p:spPr bwMode="auto">
          <a:xfrm rot="10800000">
            <a:off x="5867400" y="3733800"/>
            <a:ext cx="381000" cy="1371600"/>
          </a:xfrm>
          <a:custGeom>
            <a:avLst/>
            <a:gdLst>
              <a:gd name="T0" fmla="*/ 363040 w 381000"/>
              <a:gd name="T1" fmla="*/ 64656 h 1371600"/>
              <a:gd name="T2" fmla="*/ 63499 w 381000"/>
              <a:gd name="T3" fmla="*/ 1143002 h 1371600"/>
              <a:gd name="T4" fmla="*/ 0 w 381000"/>
              <a:gd name="T5" fmla="*/ 685800 h 1371600"/>
              <a:gd name="T6" fmla="*/ 190500 w 381000"/>
              <a:gd name="T7" fmla="*/ 0 h 137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381000" h="1371600">
                <a:moveTo>
                  <a:pt x="0" y="0"/>
                </a:moveTo>
                <a:lnTo>
                  <a:pt x="381000" y="0"/>
                </a:lnTo>
                <a:lnTo>
                  <a:pt x="345080" y="129311"/>
                </a:lnTo>
                <a:lnTo>
                  <a:pt x="126999" y="129311"/>
                </a:lnTo>
                <a:lnTo>
                  <a:pt x="126999" y="914405"/>
                </a:lnTo>
                <a:lnTo>
                  <a:pt x="0" y="1371600"/>
                </a:lnTo>
                <a:close/>
              </a:path>
            </a:pathLst>
          </a:custGeom>
          <a:gradFill rotWithShape="1">
            <a:gsLst>
              <a:gs pos="0">
                <a:srgbClr val="EBA800"/>
              </a:gs>
              <a:gs pos="100000">
                <a:srgbClr val="FFDB85"/>
              </a:gs>
            </a:gsLst>
            <a:lin ang="16200000"/>
          </a:gradFill>
          <a:ln w="9525" cap="flat" cmpd="sng">
            <a:solidFill>
              <a:srgbClr val="CC9800"/>
            </a:solidFill>
            <a:prstDash val="solid"/>
            <a:round/>
            <a:headEnd/>
            <a:tailEnd/>
          </a:ln>
          <a:effectLst>
            <a:outerShdw blurRad="63500" dist="23000" dir="5400000" rotWithShape="0">
              <a:srgbClr val="000000">
                <a:alpha val="34999"/>
              </a:srgbClr>
            </a:outerShdw>
          </a:effectLst>
        </p:spPr>
        <p:txBody>
          <a:bodyPr anchor="ctr">
            <a:prstTxWarp prst="textNoShape">
              <a:avLst/>
            </a:prstTxWarp>
          </a:bodyPr>
          <a:lstStyle/>
          <a:p>
            <a:pPr>
              <a:defRPr/>
            </a:pPr>
            <a:endParaRPr lang="en-US"/>
          </a:p>
        </p:txBody>
      </p:sp>
      <p:sp>
        <p:nvSpPr>
          <p:cNvPr id="35864" name="TextBox 52"/>
          <p:cNvSpPr txBox="1">
            <a:spLocks noChangeArrowheads="1"/>
          </p:cNvSpPr>
          <p:nvPr/>
        </p:nvSpPr>
        <p:spPr bwMode="auto">
          <a:xfrm>
            <a:off x="4800600" y="2286000"/>
            <a:ext cx="1524000" cy="523875"/>
          </a:xfrm>
          <a:prstGeom prst="rect">
            <a:avLst/>
          </a:prstGeom>
          <a:noFill/>
          <a:ln w="9525">
            <a:noFill/>
            <a:miter lim="800000"/>
            <a:headEnd/>
            <a:tailEnd/>
          </a:ln>
        </p:spPr>
        <p:txBody>
          <a:bodyPr>
            <a:prstTxWarp prst="textNoShape">
              <a:avLst/>
            </a:prstTxWarp>
            <a:spAutoFit/>
          </a:bodyPr>
          <a:lstStyle/>
          <a:p>
            <a:r>
              <a:rPr lang="en-US" sz="1400" b="1"/>
              <a:t>Administrative </a:t>
            </a:r>
          </a:p>
          <a:p>
            <a:r>
              <a:rPr lang="en-US" sz="1400" b="1"/>
              <a:t>Leadership</a:t>
            </a:r>
          </a:p>
        </p:txBody>
      </p:sp>
      <p:sp>
        <p:nvSpPr>
          <p:cNvPr id="53" name="Date Placeholder 52"/>
          <p:cNvSpPr>
            <a:spLocks noGrp="1"/>
          </p:cNvSpPr>
          <p:nvPr>
            <p:ph type="dt" sz="half" idx="10"/>
          </p:nvPr>
        </p:nvSpPr>
        <p:spPr/>
        <p:txBody>
          <a:bodyPr/>
          <a:lstStyle/>
          <a:p>
            <a:r>
              <a:rPr lang="en-US" smtClean="0"/>
              <a:t>7/12/11</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lephant.JPG"/>
          <p:cNvPicPr>
            <a:picLocks noChangeAspect="1"/>
          </p:cNvPicPr>
          <p:nvPr/>
        </p:nvPicPr>
        <p:blipFill>
          <a:blip r:embed="rId3"/>
          <a:stretch>
            <a:fillRect/>
          </a:stretch>
        </p:blipFill>
        <p:spPr>
          <a:xfrm>
            <a:off x="2238003" y="0"/>
            <a:ext cx="4667994" cy="6858000"/>
          </a:xfrm>
          <a:prstGeom prst="rect">
            <a:avLst/>
          </a:prstGeom>
        </p:spPr>
      </p:pic>
      <p:sp>
        <p:nvSpPr>
          <p:cNvPr id="3" name="Date Placeholder 2"/>
          <p:cNvSpPr>
            <a:spLocks noGrp="1"/>
          </p:cNvSpPr>
          <p:nvPr>
            <p:ph type="dt" sz="half" idx="10"/>
          </p:nvPr>
        </p:nvSpPr>
        <p:spPr/>
        <p:txBody>
          <a:bodyPr/>
          <a:lstStyle/>
          <a:p>
            <a:r>
              <a:rPr lang="en-US" smtClean="0"/>
              <a:t>7/12/11</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t>8:30-8:40	Get to know your administrator</a:t>
            </a:r>
          </a:p>
          <a:p>
            <a:r>
              <a:rPr lang="en-US" dirty="0" smtClean="0"/>
              <a:t>8:40-9:00</a:t>
            </a:r>
            <a:r>
              <a:rPr lang="en-US" dirty="0" smtClean="0"/>
              <a:t>	Leading the Way (Close the Gap)</a:t>
            </a:r>
          </a:p>
          <a:p>
            <a:r>
              <a:rPr lang="en-US" dirty="0" smtClean="0">
                <a:solidFill>
                  <a:srgbClr val="0000FF"/>
                </a:solidFill>
              </a:rPr>
              <a:t>9:00-9:30</a:t>
            </a:r>
            <a:r>
              <a:rPr lang="en-US" dirty="0" smtClean="0">
                <a:solidFill>
                  <a:srgbClr val="0000FF"/>
                </a:solidFill>
              </a:rPr>
              <a:t>	Assess Principal Readiness</a:t>
            </a:r>
          </a:p>
          <a:p>
            <a:r>
              <a:rPr lang="en-US" dirty="0" smtClean="0"/>
              <a:t>9:30-10:10	Begin developing administrator 		</a:t>
            </a:r>
            <a:r>
              <a:rPr lang="en-US" dirty="0" smtClean="0"/>
              <a:t>	</a:t>
            </a:r>
            <a:r>
              <a:rPr lang="en-US" dirty="0" smtClean="0"/>
              <a:t>Action</a:t>
            </a:r>
            <a:r>
              <a:rPr lang="en-US" dirty="0" smtClean="0"/>
              <a:t> </a:t>
            </a:r>
            <a:r>
              <a:rPr lang="en-US" dirty="0" smtClean="0"/>
              <a:t>Plan</a:t>
            </a:r>
          </a:p>
          <a:p>
            <a:r>
              <a:rPr lang="en-US" dirty="0" smtClean="0"/>
              <a:t>10:10-10:20	Administrator pulse check</a:t>
            </a:r>
          </a:p>
          <a:p>
            <a:r>
              <a:rPr lang="en-US" dirty="0" smtClean="0"/>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Questions for Assessing Principal Readiness</a:t>
            </a:r>
            <a:endParaRPr lang="en-US" dirty="0"/>
          </a:p>
        </p:txBody>
      </p:sp>
      <p:sp>
        <p:nvSpPr>
          <p:cNvPr id="3" name="Content Placeholder 2"/>
          <p:cNvSpPr>
            <a:spLocks noGrp="1"/>
          </p:cNvSpPr>
          <p:nvPr>
            <p:ph idx="1"/>
          </p:nvPr>
        </p:nvSpPr>
        <p:spPr/>
        <p:txBody>
          <a:bodyPr/>
          <a:lstStyle/>
          <a:p>
            <a:r>
              <a:rPr lang="en-US" dirty="0" smtClean="0"/>
              <a:t>What does your typical day look like?</a:t>
            </a:r>
          </a:p>
          <a:p>
            <a:r>
              <a:rPr lang="en-US" dirty="0" smtClean="0"/>
              <a:t>How do you spend most of your time?</a:t>
            </a:r>
          </a:p>
          <a:p>
            <a:r>
              <a:rPr lang="en-US" dirty="0" smtClean="0"/>
              <a:t>What do you enjoy most about your work?</a:t>
            </a:r>
          </a:p>
          <a:p>
            <a:r>
              <a:rPr lang="en-US" dirty="0" smtClean="0"/>
              <a:t>What are your personal priorities?</a:t>
            </a:r>
          </a:p>
          <a:p>
            <a:r>
              <a:rPr lang="en-US" dirty="0" smtClean="0"/>
              <a:t>What does your supervisor want you to do?</a:t>
            </a:r>
          </a:p>
          <a:p>
            <a:r>
              <a:rPr lang="en-US" dirty="0" smtClean="0"/>
              <a:t>What are the most significant barriers you face?</a:t>
            </a:r>
          </a:p>
          <a:p>
            <a:r>
              <a:rPr lang="en-US" dirty="0" smtClean="0"/>
              <a:t>Which barrier is the most important to tackle to make SIM easier to implement?</a:t>
            </a:r>
          </a:p>
          <a:p>
            <a:r>
              <a:rPr lang="en-US" dirty="0" smtClean="0"/>
              <a:t>How are your students performing?</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t>8:30-8:40	Get to know your administrator</a:t>
            </a:r>
          </a:p>
          <a:p>
            <a:r>
              <a:rPr lang="en-US" dirty="0" smtClean="0"/>
              <a:t>8:40-9:00</a:t>
            </a:r>
            <a:r>
              <a:rPr lang="en-US" dirty="0" smtClean="0"/>
              <a:t>	Leading the </a:t>
            </a:r>
            <a:r>
              <a:rPr lang="en-US" dirty="0" smtClean="0"/>
              <a:t>W</a:t>
            </a:r>
            <a:r>
              <a:rPr lang="en-US" dirty="0" smtClean="0"/>
              <a:t>ay (Close the Gap)</a:t>
            </a:r>
          </a:p>
          <a:p>
            <a:r>
              <a:rPr lang="en-US" dirty="0" smtClean="0"/>
              <a:t>9:00-9:30</a:t>
            </a:r>
            <a:r>
              <a:rPr lang="en-US" dirty="0" smtClean="0"/>
              <a:t>	Assess Principal Readiness</a:t>
            </a:r>
          </a:p>
          <a:p>
            <a:r>
              <a:rPr lang="en-US" dirty="0" smtClean="0">
                <a:solidFill>
                  <a:srgbClr val="0000FF"/>
                </a:solidFill>
              </a:rPr>
              <a:t>9:30-10:10	Begin developing administrator 		</a:t>
            </a:r>
            <a:r>
              <a:rPr lang="en-US" dirty="0" smtClean="0">
                <a:solidFill>
                  <a:srgbClr val="0000FF"/>
                </a:solidFill>
              </a:rPr>
              <a:t>	action </a:t>
            </a:r>
            <a:r>
              <a:rPr lang="en-US" dirty="0" smtClean="0">
                <a:solidFill>
                  <a:srgbClr val="0000FF"/>
                </a:solidFill>
              </a:rPr>
              <a:t>p</a:t>
            </a:r>
            <a:r>
              <a:rPr lang="en-US" dirty="0" smtClean="0">
                <a:solidFill>
                  <a:srgbClr val="0000FF"/>
                </a:solidFill>
              </a:rPr>
              <a:t>lan</a:t>
            </a:r>
            <a:endParaRPr lang="en-US" dirty="0" smtClean="0">
              <a:solidFill>
                <a:srgbClr val="0000FF"/>
              </a:solidFill>
            </a:endParaRPr>
          </a:p>
          <a:p>
            <a:r>
              <a:rPr lang="en-US" dirty="0" smtClean="0"/>
              <a:t>10:10-10:20	Administrator pulse check</a:t>
            </a:r>
          </a:p>
          <a:p>
            <a:r>
              <a:rPr lang="en-US" dirty="0" smtClean="0"/>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guy leaning on chair.jpg"/>
          <p:cNvPicPr>
            <a:picLocks noGrp="1" noChangeAspect="1"/>
          </p:cNvPicPr>
          <p:nvPr>
            <p:ph idx="1"/>
          </p:nvPr>
        </p:nvPicPr>
        <p:blipFill>
          <a:blip r:embed="rId2"/>
          <a:srcRect l="-81461" r="-81461"/>
          <a:stretch>
            <a:fillRect/>
          </a:stretch>
        </p:blipFill>
        <p:spPr>
          <a:xfrm>
            <a:off x="-1116697" y="2829022"/>
            <a:ext cx="5093278" cy="2914487"/>
          </a:xfrm>
        </p:spPr>
      </p:pic>
      <p:sp>
        <p:nvSpPr>
          <p:cNvPr id="4" name="Date Placeholder 3"/>
          <p:cNvSpPr>
            <a:spLocks noGrp="1"/>
          </p:cNvSpPr>
          <p:nvPr>
            <p:ph type="dt" sz="half" idx="10"/>
          </p:nvPr>
        </p:nvSpPr>
        <p:spPr/>
        <p:txBody>
          <a:bodyPr/>
          <a:lstStyle/>
          <a:p>
            <a:r>
              <a:rPr lang="en-US" smtClean="0"/>
              <a:t>7/12/11</a:t>
            </a:r>
            <a:endParaRPr lang="en-US"/>
          </a:p>
        </p:txBody>
      </p:sp>
      <p:pic>
        <p:nvPicPr>
          <p:cNvPr id="6" name="Picture 5" descr="principal sign.jpg"/>
          <p:cNvPicPr>
            <a:picLocks noChangeAspect="1"/>
          </p:cNvPicPr>
          <p:nvPr/>
        </p:nvPicPr>
        <p:blipFill>
          <a:blip r:embed="rId3"/>
          <a:stretch>
            <a:fillRect/>
          </a:stretch>
        </p:blipFill>
        <p:spPr>
          <a:xfrm>
            <a:off x="184201" y="213664"/>
            <a:ext cx="2947051" cy="2102230"/>
          </a:xfrm>
          <a:prstGeom prst="rect">
            <a:avLst/>
          </a:prstGeom>
        </p:spPr>
      </p:pic>
      <p:pic>
        <p:nvPicPr>
          <p:cNvPr id="7" name="Picture 6" descr="frustrated man toss computer.jpg"/>
          <p:cNvPicPr>
            <a:picLocks noChangeAspect="1"/>
          </p:cNvPicPr>
          <p:nvPr/>
        </p:nvPicPr>
        <p:blipFill>
          <a:blip r:embed="rId4"/>
          <a:stretch>
            <a:fillRect/>
          </a:stretch>
        </p:blipFill>
        <p:spPr>
          <a:xfrm>
            <a:off x="6499689" y="2961441"/>
            <a:ext cx="2311964" cy="3467946"/>
          </a:xfrm>
          <a:prstGeom prst="rect">
            <a:avLst/>
          </a:prstGeom>
        </p:spPr>
      </p:pic>
      <p:pic>
        <p:nvPicPr>
          <p:cNvPr id="8" name="Picture 7" descr="woman frustrated screaming.jpg"/>
          <p:cNvPicPr>
            <a:picLocks noChangeAspect="1"/>
          </p:cNvPicPr>
          <p:nvPr/>
        </p:nvPicPr>
        <p:blipFill>
          <a:blip r:embed="rId5"/>
          <a:stretch>
            <a:fillRect/>
          </a:stretch>
        </p:blipFill>
        <p:spPr>
          <a:xfrm>
            <a:off x="3131252" y="3376584"/>
            <a:ext cx="2637347" cy="2637347"/>
          </a:xfrm>
          <a:prstGeom prst="rect">
            <a:avLst/>
          </a:prstGeom>
        </p:spPr>
      </p:pic>
      <p:pic>
        <p:nvPicPr>
          <p:cNvPr id="9" name="Picture 8" descr="woman leaning on computer.jpg"/>
          <p:cNvPicPr>
            <a:picLocks noChangeAspect="1"/>
          </p:cNvPicPr>
          <p:nvPr/>
        </p:nvPicPr>
        <p:blipFill>
          <a:blip r:embed="rId6"/>
          <a:stretch>
            <a:fillRect/>
          </a:stretch>
        </p:blipFill>
        <p:spPr>
          <a:xfrm>
            <a:off x="3433417" y="510337"/>
            <a:ext cx="3398619" cy="22648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Your Corner</a:t>
            </a:r>
            <a:endParaRPr lang="en-US" dirty="0"/>
          </a:p>
        </p:txBody>
      </p:sp>
      <p:sp>
        <p:nvSpPr>
          <p:cNvPr id="3" name="Content Placeholder 2"/>
          <p:cNvSpPr>
            <a:spLocks noGrp="1"/>
          </p:cNvSpPr>
          <p:nvPr>
            <p:ph idx="1"/>
          </p:nvPr>
        </p:nvSpPr>
        <p:spPr/>
        <p:txBody>
          <a:bodyPr/>
          <a:lstStyle/>
          <a:p>
            <a:r>
              <a:rPr lang="en-US" dirty="0" smtClean="0"/>
              <a:t>Law and Order </a:t>
            </a:r>
          </a:p>
          <a:p>
            <a:endParaRPr lang="en-US" dirty="0" smtClean="0"/>
          </a:p>
          <a:p>
            <a:r>
              <a:rPr lang="en-US" dirty="0" smtClean="0"/>
              <a:t>Delegator  </a:t>
            </a:r>
          </a:p>
          <a:p>
            <a:endParaRPr lang="en-US" dirty="0" smtClean="0"/>
          </a:p>
          <a:p>
            <a:r>
              <a:rPr lang="en-US" dirty="0" smtClean="0"/>
              <a:t>Feel Good </a:t>
            </a:r>
          </a:p>
          <a:p>
            <a:endParaRPr lang="en-US" dirty="0" smtClean="0"/>
          </a:p>
          <a:p>
            <a:r>
              <a:rPr lang="en-US" dirty="0" smtClean="0"/>
              <a:t>Instructional </a:t>
            </a:r>
            <a:r>
              <a:rPr lang="en-US" dirty="0" smtClean="0"/>
              <a:t>Leader</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
        <p:nvSpPr>
          <p:cNvPr id="7" name="Frame 6"/>
          <p:cNvSpPr/>
          <p:nvPr/>
        </p:nvSpPr>
        <p:spPr>
          <a:xfrm>
            <a:off x="5514965" y="2334930"/>
            <a:ext cx="1695088" cy="1952600"/>
          </a:xfrm>
          <a:prstGeom prst="frame">
            <a:avLst>
              <a:gd name="adj1" fmla="val 10044"/>
            </a:avLst>
          </a:prstGeom>
          <a:ln/>
        </p:spPr>
        <p:style>
          <a:lnRef idx="1">
            <a:schemeClr val="accent1"/>
          </a:lnRef>
          <a:fillRef idx="3">
            <a:schemeClr val="accent1"/>
          </a:fillRef>
          <a:effectRef idx="2">
            <a:schemeClr val="accent1"/>
          </a:effectRef>
          <a:fontRef idx="minor">
            <a:schemeClr val="lt1"/>
          </a:fontRef>
        </p:style>
      </p:sp>
      <p:sp>
        <p:nvSpPr>
          <p:cNvPr id="9" name="Down Arrow 8"/>
          <p:cNvSpPr/>
          <p:nvPr/>
        </p:nvSpPr>
        <p:spPr>
          <a:xfrm>
            <a:off x="5132614" y="130899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10" name="Up Arrow 9"/>
          <p:cNvSpPr/>
          <p:nvPr/>
        </p:nvSpPr>
        <p:spPr>
          <a:xfrm>
            <a:off x="6716641" y="4668014"/>
            <a:ext cx="822960" cy="822960"/>
          </a:xfrm>
          <a:prstGeom prst="upArrow">
            <a:avLst/>
          </a:prstGeom>
          <a:ln/>
        </p:spPr>
        <p:style>
          <a:lnRef idx="1">
            <a:schemeClr val="accent1"/>
          </a:lnRef>
          <a:fillRef idx="3">
            <a:schemeClr val="accent1"/>
          </a:fillRef>
          <a:effectRef idx="2">
            <a:schemeClr val="accent1"/>
          </a:effectRef>
          <a:fontRef idx="minor">
            <a:schemeClr val="lt1"/>
          </a:fontRef>
        </p:style>
      </p:sp>
      <p:sp>
        <p:nvSpPr>
          <p:cNvPr id="11" name="Left Arrow 10"/>
          <p:cNvSpPr/>
          <p:nvPr/>
        </p:nvSpPr>
        <p:spPr>
          <a:xfrm>
            <a:off x="7522310" y="1937103"/>
            <a:ext cx="822960" cy="822960"/>
          </a:xfrm>
          <a:prstGeom prst="leftArrow">
            <a:avLst/>
          </a:prstGeom>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4340601" y="3794123"/>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Action Plan</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graphicFrame>
        <p:nvGraphicFramePr>
          <p:cNvPr id="13" name="Content Placeholder 12"/>
          <p:cNvGraphicFramePr>
            <a:graphicFrameLocks noGrp="1"/>
          </p:cNvGraphicFramePr>
          <p:nvPr>
            <p:ph idx="1"/>
          </p:nvPr>
        </p:nvGraphicFramePr>
        <p:xfrm>
          <a:off x="457200" y="1600200"/>
          <a:ext cx="8229600" cy="2021840"/>
        </p:xfrm>
        <a:graphic>
          <a:graphicData uri="http://schemas.openxmlformats.org/drawingml/2006/table">
            <a:tbl>
              <a:tblPr firstRow="1" bandRow="1">
                <a:tableStyleId>{1E171933-4619-4E11-9A3F-F7608DF75F80}</a:tableStyleId>
              </a:tblPr>
              <a:tblGrid>
                <a:gridCol w="2743200"/>
                <a:gridCol w="2743200"/>
                <a:gridCol w="2743200"/>
              </a:tblGrid>
              <a:tr h="370840">
                <a:tc>
                  <a:txBody>
                    <a:bodyPr/>
                    <a:lstStyle/>
                    <a:p>
                      <a:r>
                        <a:rPr lang="en-US" dirty="0" smtClean="0"/>
                        <a:t>CURRENT SITUATION</a:t>
                      </a:r>
                      <a:endParaRPr lang="en-US" dirty="0"/>
                    </a:p>
                  </a:txBody>
                  <a:tcPr/>
                </a:tc>
                <a:tc>
                  <a:txBody>
                    <a:bodyPr/>
                    <a:lstStyle/>
                    <a:p>
                      <a:r>
                        <a:rPr lang="en-US" dirty="0" smtClean="0"/>
                        <a:t>FUTURE CHANGE</a:t>
                      </a:r>
                      <a:r>
                        <a:rPr lang="en-US" baseline="0" dirty="0" smtClean="0"/>
                        <a:t> NEEDED</a:t>
                      </a:r>
                      <a:endParaRPr lang="en-US" dirty="0"/>
                    </a:p>
                  </a:txBody>
                  <a:tcPr/>
                </a:tc>
                <a:tc>
                  <a:txBody>
                    <a:bodyPr/>
                    <a:lstStyle/>
                    <a:p>
                      <a:r>
                        <a:rPr lang="en-US" dirty="0" smtClean="0"/>
                        <a:t>THE SPECIFIC GOAL</a:t>
                      </a:r>
                      <a:endParaRPr lang="en-US" dirty="0"/>
                    </a:p>
                  </a:txBody>
                  <a:tcPr/>
                </a:tc>
              </a:tr>
              <a:tr h="370840">
                <a:tc>
                  <a:txBody>
                    <a:bodyPr/>
                    <a:lstStyle/>
                    <a:p>
                      <a:r>
                        <a:rPr lang="en-US" dirty="0" smtClean="0"/>
                        <a:t>What does it look like now?</a:t>
                      </a:r>
                      <a:endParaRPr lang="en-US" dirty="0"/>
                    </a:p>
                  </a:txBody>
                  <a:tcPr/>
                </a:tc>
                <a:tc>
                  <a:txBody>
                    <a:bodyPr/>
                    <a:lstStyle/>
                    <a:p>
                      <a:r>
                        <a:rPr lang="en-US" dirty="0" smtClean="0"/>
                        <a:t>How will it look different?</a:t>
                      </a:r>
                      <a:endParaRPr lang="en-US" dirty="0"/>
                    </a:p>
                  </a:txBody>
                  <a:tcPr/>
                </a:tc>
                <a:tc>
                  <a:txBody>
                    <a:bodyPr/>
                    <a:lstStyle/>
                    <a:p>
                      <a:r>
                        <a:rPr lang="en-US" dirty="0" smtClean="0"/>
                        <a:t>Is</a:t>
                      </a:r>
                      <a:r>
                        <a:rPr lang="en-US" baseline="0" dirty="0" smtClean="0"/>
                        <a:t> it measurable?  </a:t>
                      </a:r>
                      <a:r>
                        <a:rPr lang="en-US" baseline="0" smtClean="0"/>
                        <a:t>Workable? </a:t>
                      </a:r>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457199" y="3905203"/>
          <a:ext cx="8229600" cy="2344800"/>
        </p:xfrm>
        <a:graphic>
          <a:graphicData uri="http://schemas.openxmlformats.org/drawingml/2006/table">
            <a:tbl>
              <a:tblPr firstRow="1" bandRow="1">
                <a:tableStyleId>{00A15C55-8517-42AA-B614-E9B94910E393}</a:tableStyleId>
              </a:tblPr>
              <a:tblGrid>
                <a:gridCol w="2743200"/>
                <a:gridCol w="2743200"/>
                <a:gridCol w="2743200"/>
              </a:tblGrid>
              <a:tr h="789686">
                <a:tc>
                  <a:txBody>
                    <a:bodyPr/>
                    <a:lstStyle/>
                    <a:p>
                      <a:r>
                        <a:rPr lang="en-US" dirty="0" smtClean="0"/>
                        <a:t>NEXT STEPS</a:t>
                      </a:r>
                      <a:endParaRPr lang="en-US" dirty="0"/>
                    </a:p>
                  </a:txBody>
                  <a:tcPr/>
                </a:tc>
                <a:tc>
                  <a:txBody>
                    <a:bodyPr/>
                    <a:lstStyle/>
                    <a:p>
                      <a:r>
                        <a:rPr lang="en-US" dirty="0" smtClean="0"/>
                        <a:t>RESOURCES NEEDED</a:t>
                      </a:r>
                      <a:endParaRPr lang="en-US" dirty="0"/>
                    </a:p>
                  </a:txBody>
                  <a:tcPr/>
                </a:tc>
                <a:tc>
                  <a:txBody>
                    <a:bodyPr/>
                    <a:lstStyle/>
                    <a:p>
                      <a:r>
                        <a:rPr lang="en-US" dirty="0" smtClean="0"/>
                        <a:t>THE EVIDENCE</a:t>
                      </a:r>
                    </a:p>
                    <a:p>
                      <a:endParaRPr lang="en-US" dirty="0"/>
                    </a:p>
                  </a:txBody>
                  <a:tcPr/>
                </a:tc>
              </a:tr>
              <a:tr h="457517">
                <a:tc>
                  <a:txBody>
                    <a:bodyPr/>
                    <a:lstStyle/>
                    <a:p>
                      <a:r>
                        <a:rPr lang="en-US" dirty="0" smtClean="0"/>
                        <a:t>What</a:t>
                      </a:r>
                      <a:r>
                        <a:rPr lang="en-US" baseline="0" dirty="0" smtClean="0"/>
                        <a:t> steps are needed to get from here to there?</a:t>
                      </a:r>
                      <a:endParaRPr lang="en-US" dirty="0"/>
                    </a:p>
                  </a:txBody>
                  <a:tcPr/>
                </a:tc>
                <a:tc>
                  <a:txBody>
                    <a:bodyPr/>
                    <a:lstStyle/>
                    <a:p>
                      <a:r>
                        <a:rPr lang="en-US" dirty="0" smtClean="0"/>
                        <a:t>Who are the key people to</a:t>
                      </a:r>
                      <a:r>
                        <a:rPr lang="en-US" baseline="0" dirty="0" smtClean="0"/>
                        <a:t> support the change?</a:t>
                      </a:r>
                      <a:endParaRPr lang="en-US" dirty="0"/>
                    </a:p>
                  </a:txBody>
                  <a:tcPr/>
                </a:tc>
                <a:tc>
                  <a:txBody>
                    <a:bodyPr/>
                    <a:lstStyle/>
                    <a:p>
                      <a:r>
                        <a:rPr lang="en-US" dirty="0" smtClean="0"/>
                        <a:t>How will I know the change occurred?</a:t>
                      </a:r>
                      <a:endParaRPr lang="en-US" dirty="0"/>
                    </a:p>
                  </a:txBody>
                  <a:tcPr/>
                </a:tc>
              </a:tr>
              <a:tr h="457517">
                <a:tc>
                  <a:txBody>
                    <a:bodyPr/>
                    <a:lstStyle/>
                    <a:p>
                      <a:endParaRPr lang="en-US"/>
                    </a:p>
                  </a:txBody>
                  <a:tcPr/>
                </a:tc>
                <a:tc>
                  <a:txBody>
                    <a:bodyPr/>
                    <a:lstStyle/>
                    <a:p>
                      <a:endParaRPr lang="en-US"/>
                    </a:p>
                  </a:txBody>
                  <a:tcPr/>
                </a:tc>
                <a:tc>
                  <a:txBody>
                    <a:bodyPr/>
                    <a:lstStyle/>
                    <a:p>
                      <a:endParaRPr lang="en-US"/>
                    </a:p>
                  </a:txBody>
                  <a:tcPr/>
                </a:tc>
              </a:tr>
              <a:tr h="457517">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In your groups take a look at the leadership profile you’ve been assigned.  </a:t>
            </a:r>
          </a:p>
          <a:p>
            <a:r>
              <a:rPr lang="en-US" dirty="0" smtClean="0"/>
              <a:t>Discuss and add characteristics to the profile</a:t>
            </a:r>
          </a:p>
          <a:p>
            <a:r>
              <a:rPr lang="en-US" dirty="0" smtClean="0"/>
              <a:t>Consider how this leader may answer the assessment questions.</a:t>
            </a:r>
          </a:p>
          <a:p>
            <a:r>
              <a:rPr lang="en-US" dirty="0" smtClean="0"/>
              <a:t>Brainstorm steps of an action plan.</a:t>
            </a:r>
          </a:p>
          <a:p>
            <a:r>
              <a:rPr lang="en-US" dirty="0" smtClean="0"/>
              <a:t>Be prepared to share out your draft plan in 20 minutes</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t>8:30-8:40	Get to know your administrator</a:t>
            </a:r>
          </a:p>
          <a:p>
            <a:r>
              <a:rPr lang="en-US" dirty="0" smtClean="0"/>
              <a:t>8:40-9:00</a:t>
            </a:r>
            <a:r>
              <a:rPr lang="en-US" dirty="0" smtClean="0"/>
              <a:t>	Leading the Way (Close </a:t>
            </a:r>
            <a:r>
              <a:rPr lang="en-US" dirty="0" smtClean="0"/>
              <a:t>the</a:t>
            </a:r>
            <a:r>
              <a:rPr lang="en-US" dirty="0" smtClean="0"/>
              <a:t> Gap)</a:t>
            </a:r>
          </a:p>
          <a:p>
            <a:r>
              <a:rPr lang="en-US" dirty="0" smtClean="0"/>
              <a:t>9:00-9:30</a:t>
            </a:r>
            <a:r>
              <a:rPr lang="en-US" dirty="0" smtClean="0"/>
              <a:t>	Assess Principal Readiness</a:t>
            </a:r>
          </a:p>
          <a:p>
            <a:r>
              <a:rPr lang="en-US" dirty="0" smtClean="0"/>
              <a:t>9:30-10:10	Begin developing</a:t>
            </a:r>
            <a:r>
              <a:rPr lang="en-US" dirty="0" smtClean="0"/>
              <a:t> Administrator </a:t>
            </a:r>
            <a:r>
              <a:rPr lang="en-US" dirty="0" smtClean="0"/>
              <a:t>		</a:t>
            </a:r>
            <a:r>
              <a:rPr lang="en-US" dirty="0" smtClean="0"/>
              <a:t>	Action Plan</a:t>
            </a:r>
            <a:endParaRPr lang="en-US" dirty="0" smtClean="0"/>
          </a:p>
          <a:p>
            <a:r>
              <a:rPr lang="en-US" dirty="0" smtClean="0">
                <a:solidFill>
                  <a:srgbClr val="0000FF"/>
                </a:solidFill>
              </a:rPr>
              <a:t>10:10-10:20	Administrator pulse check</a:t>
            </a:r>
          </a:p>
          <a:p>
            <a:r>
              <a:rPr lang="en-US" dirty="0" smtClean="0"/>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Big Take </a:t>
            </a:r>
            <a:r>
              <a:rPr lang="en-US" dirty="0" err="1" smtClean="0"/>
              <a:t>Aways</a:t>
            </a:r>
            <a:r>
              <a:rPr lang="en-US" dirty="0" smtClean="0"/>
              <a:t>?</a:t>
            </a:r>
            <a:endParaRPr lang="en-US" dirty="0"/>
          </a:p>
        </p:txBody>
      </p:sp>
      <p:pic>
        <p:nvPicPr>
          <p:cNvPr id="5" name="Content Placeholder 4" descr="IMG_1221.JPG"/>
          <p:cNvPicPr>
            <a:picLocks noGrp="1" noChangeAspect="1"/>
          </p:cNvPicPr>
          <p:nvPr>
            <p:ph idx="1"/>
          </p:nvPr>
        </p:nvPicPr>
        <p:blipFill>
          <a:blip r:embed="rId2"/>
          <a:srcRect l="-15543" r="-15543"/>
          <a:stretch>
            <a:fillRect/>
          </a:stretch>
        </p:blipFill>
        <p:spPr>
          <a:xfrm>
            <a:off x="1358456" y="2007220"/>
            <a:ext cx="6534367" cy="3739110"/>
          </a:xfrm>
        </p:spPr>
      </p:pic>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a:t>
            </a:r>
            <a:endParaRPr lang="en-US" dirty="0"/>
          </a:p>
        </p:txBody>
      </p:sp>
      <p:sp>
        <p:nvSpPr>
          <p:cNvPr id="3" name="Content Placeholder 2"/>
          <p:cNvSpPr>
            <a:spLocks noGrp="1"/>
          </p:cNvSpPr>
          <p:nvPr>
            <p:ph idx="1"/>
          </p:nvPr>
        </p:nvSpPr>
        <p:spPr>
          <a:xfrm>
            <a:off x="457199" y="1600199"/>
            <a:ext cx="8418813" cy="5035913"/>
          </a:xfrm>
        </p:spPr>
        <p:txBody>
          <a:bodyPr>
            <a:normAutofit/>
          </a:bodyPr>
          <a:lstStyle/>
          <a:p>
            <a:pPr>
              <a:buNone/>
            </a:pPr>
            <a:endParaRPr lang="en-US" dirty="0" smtClean="0"/>
          </a:p>
          <a:p>
            <a:r>
              <a:rPr lang="en-US" dirty="0" smtClean="0"/>
              <a:t>8:30-8:40	Get to know your administrator</a:t>
            </a:r>
          </a:p>
          <a:p>
            <a:r>
              <a:rPr lang="en-US" dirty="0" smtClean="0"/>
              <a:t>8:40-9:00</a:t>
            </a:r>
            <a:r>
              <a:rPr lang="en-US" dirty="0" smtClean="0"/>
              <a:t>	Leading the Way (Close </a:t>
            </a:r>
            <a:r>
              <a:rPr lang="en-US" dirty="0" smtClean="0"/>
              <a:t>the</a:t>
            </a:r>
            <a:r>
              <a:rPr lang="en-US" dirty="0" smtClean="0"/>
              <a:t> Gap)</a:t>
            </a:r>
          </a:p>
          <a:p>
            <a:r>
              <a:rPr lang="en-US" dirty="0" smtClean="0"/>
              <a:t>9:00-9:30</a:t>
            </a:r>
            <a:r>
              <a:rPr lang="en-US" dirty="0" smtClean="0"/>
              <a:t>	Assess Principal Readiness</a:t>
            </a:r>
          </a:p>
          <a:p>
            <a:r>
              <a:rPr lang="en-US" dirty="0" smtClean="0"/>
              <a:t>9:30-10:10	Begin developing</a:t>
            </a:r>
            <a:r>
              <a:rPr lang="en-US" dirty="0" smtClean="0"/>
              <a:t> Administrator </a:t>
            </a:r>
            <a:r>
              <a:rPr lang="en-US" dirty="0" smtClean="0"/>
              <a:t>		</a:t>
            </a:r>
            <a:r>
              <a:rPr lang="en-US" dirty="0" smtClean="0"/>
              <a:t>	Action Plan</a:t>
            </a:r>
            <a:endParaRPr lang="en-US" dirty="0" smtClean="0"/>
          </a:p>
          <a:p>
            <a:r>
              <a:rPr lang="en-US" dirty="0" smtClean="0">
                <a:solidFill>
                  <a:srgbClr val="FFFFFF"/>
                </a:solidFill>
              </a:rPr>
              <a:t>10:10-10:20	Administrator pulse check</a:t>
            </a:r>
          </a:p>
          <a:p>
            <a:r>
              <a:rPr lang="en-US" dirty="0" smtClean="0">
                <a:solidFill>
                  <a:srgbClr val="0000FF"/>
                </a:solidFill>
              </a:rPr>
              <a:t>10:20-10:30	Identify next meeting, next steps 			and essential supports</a:t>
            </a:r>
          </a:p>
          <a:p>
            <a:pPr lvl="1"/>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Text Placeholder 2"/>
          <p:cNvSpPr>
            <a:spLocks noGrp="1"/>
          </p:cNvSpPr>
          <p:nvPr>
            <p:ph type="body" idx="1"/>
          </p:nvPr>
        </p:nvSpPr>
        <p:spPr>
          <a:xfrm>
            <a:off x="457200" y="665163"/>
            <a:ext cx="4040188" cy="750887"/>
          </a:xfrm>
        </p:spPr>
        <p:txBody>
          <a:bodyPr/>
          <a:lstStyle/>
          <a:p>
            <a:r>
              <a:rPr lang="en-US" dirty="0" smtClean="0"/>
              <a:t>You don’t know them</a:t>
            </a:r>
            <a:endParaRPr lang="en-US" dirty="0"/>
          </a:p>
        </p:txBody>
      </p:sp>
      <p:sp>
        <p:nvSpPr>
          <p:cNvPr id="4" name="Text Placeholder 3"/>
          <p:cNvSpPr>
            <a:spLocks noGrp="1"/>
          </p:cNvSpPr>
          <p:nvPr>
            <p:ph type="body" sz="half" idx="3"/>
          </p:nvPr>
        </p:nvSpPr>
        <p:spPr>
          <a:xfrm>
            <a:off x="4645025" y="665163"/>
            <a:ext cx="4041775" cy="750887"/>
          </a:xfrm>
        </p:spPr>
        <p:txBody>
          <a:bodyPr/>
          <a:lstStyle/>
          <a:p>
            <a:r>
              <a:rPr lang="en-US" dirty="0" smtClean="0"/>
              <a:t>They don’t know you</a:t>
            </a:r>
            <a:endParaRPr lang="en-US" dirty="0"/>
          </a:p>
        </p:txBody>
      </p:sp>
      <p:sp>
        <p:nvSpPr>
          <p:cNvPr id="5" name="Content Placeholder 4"/>
          <p:cNvSpPr>
            <a:spLocks noGrp="1"/>
          </p:cNvSpPr>
          <p:nvPr>
            <p:ph sz="quarter" idx="2"/>
          </p:nvPr>
        </p:nvSpPr>
        <p:spPr>
          <a:xfrm>
            <a:off x="457200" y="1416050"/>
            <a:ext cx="4040188" cy="3763963"/>
          </a:xfrm>
        </p:spPr>
        <p:txBody>
          <a:bodyPr/>
          <a:lstStyle/>
          <a:p>
            <a:r>
              <a:rPr lang="en-US" dirty="0" smtClean="0"/>
              <a:t>What will the administrator want from me?</a:t>
            </a:r>
          </a:p>
          <a:p>
            <a:endParaRPr lang="en-US" dirty="0"/>
          </a:p>
        </p:txBody>
      </p:sp>
      <p:sp>
        <p:nvSpPr>
          <p:cNvPr id="6" name="Content Placeholder 5"/>
          <p:cNvSpPr>
            <a:spLocks noGrp="1"/>
          </p:cNvSpPr>
          <p:nvPr>
            <p:ph sz="quarter" idx="4"/>
          </p:nvPr>
        </p:nvSpPr>
        <p:spPr>
          <a:xfrm>
            <a:off x="4645025" y="1416050"/>
            <a:ext cx="4041775" cy="3763963"/>
          </a:xfrm>
        </p:spPr>
        <p:txBody>
          <a:bodyPr/>
          <a:lstStyle/>
          <a:p>
            <a:r>
              <a:rPr lang="en-US" dirty="0" smtClean="0"/>
              <a:t>What does this person want from me?</a:t>
            </a:r>
          </a:p>
          <a:p>
            <a:r>
              <a:rPr lang="en-US" dirty="0" smtClean="0"/>
              <a:t>Why should I trust them with my staff?</a:t>
            </a:r>
          </a:p>
          <a:p>
            <a:r>
              <a:rPr lang="en-US" dirty="0" smtClean="0"/>
              <a:t>What is their role?</a:t>
            </a:r>
            <a:endParaRPr lang="en-US" dirty="0"/>
          </a:p>
        </p:txBody>
      </p:sp>
      <p:sp>
        <p:nvSpPr>
          <p:cNvPr id="7" name="Date Placeholder 6"/>
          <p:cNvSpPr>
            <a:spLocks noGrp="1"/>
          </p:cNvSpPr>
          <p:nvPr>
            <p:ph type="dt" sz="half" idx="10"/>
          </p:nvPr>
        </p:nvSpPr>
        <p:spPr/>
        <p:txBody>
          <a:bodyPr/>
          <a:lstStyle/>
          <a:p>
            <a:r>
              <a:rPr lang="en-US" smtClean="0"/>
              <a:t>7/12/11</a:t>
            </a:r>
            <a:endParaRPr lang="en-US"/>
          </a:p>
        </p:txBody>
      </p:sp>
      <p:pic>
        <p:nvPicPr>
          <p:cNvPr id="8" name="Picture 7" descr="elephant.jpg"/>
          <p:cNvPicPr>
            <a:picLocks noChangeAspect="1"/>
          </p:cNvPicPr>
          <p:nvPr/>
        </p:nvPicPr>
        <p:blipFill>
          <a:blip r:embed="rId2"/>
          <a:stretch>
            <a:fillRect/>
          </a:stretch>
        </p:blipFill>
        <p:spPr>
          <a:xfrm>
            <a:off x="1428607" y="4709235"/>
            <a:ext cx="1162193" cy="1707440"/>
          </a:xfrm>
          <a:prstGeom prst="rect">
            <a:avLst/>
          </a:prstGeom>
        </p:spPr>
      </p:pic>
      <p:pic>
        <p:nvPicPr>
          <p:cNvPr id="9" name="Picture 8" descr="elephant.jpg"/>
          <p:cNvPicPr>
            <a:picLocks noChangeAspect="1"/>
          </p:cNvPicPr>
          <p:nvPr/>
        </p:nvPicPr>
        <p:blipFill>
          <a:blip r:embed="rId2"/>
          <a:stretch>
            <a:fillRect/>
          </a:stretch>
        </p:blipFill>
        <p:spPr>
          <a:xfrm>
            <a:off x="2590800" y="4709235"/>
            <a:ext cx="1162193" cy="1707440"/>
          </a:xfrm>
          <a:prstGeom prst="rect">
            <a:avLst/>
          </a:prstGeom>
        </p:spPr>
      </p:pic>
      <p:pic>
        <p:nvPicPr>
          <p:cNvPr id="10" name="Picture 9" descr="elephant.jpg"/>
          <p:cNvPicPr>
            <a:picLocks noChangeAspect="1"/>
          </p:cNvPicPr>
          <p:nvPr/>
        </p:nvPicPr>
        <p:blipFill>
          <a:blip r:embed="rId2"/>
          <a:stretch>
            <a:fillRect/>
          </a:stretch>
        </p:blipFill>
        <p:spPr>
          <a:xfrm>
            <a:off x="3752993" y="4709235"/>
            <a:ext cx="1162193" cy="1707440"/>
          </a:xfrm>
          <a:prstGeom prst="rect">
            <a:avLst/>
          </a:prstGeom>
        </p:spPr>
      </p:pic>
      <p:pic>
        <p:nvPicPr>
          <p:cNvPr id="11" name="Picture 10" descr="elephant.jpg"/>
          <p:cNvPicPr>
            <a:picLocks noChangeAspect="1"/>
          </p:cNvPicPr>
          <p:nvPr/>
        </p:nvPicPr>
        <p:blipFill>
          <a:blip r:embed="rId2"/>
          <a:stretch>
            <a:fillRect/>
          </a:stretch>
        </p:blipFill>
        <p:spPr>
          <a:xfrm>
            <a:off x="4915186" y="4709235"/>
            <a:ext cx="1162193" cy="1707440"/>
          </a:xfrm>
          <a:prstGeom prst="rect">
            <a:avLst/>
          </a:prstGeom>
        </p:spPr>
      </p:pic>
      <p:pic>
        <p:nvPicPr>
          <p:cNvPr id="12" name="Picture 11" descr="elephant.jpg"/>
          <p:cNvPicPr>
            <a:picLocks noChangeAspect="1"/>
          </p:cNvPicPr>
          <p:nvPr/>
        </p:nvPicPr>
        <p:blipFill>
          <a:blip r:embed="rId2"/>
          <a:stretch>
            <a:fillRect/>
          </a:stretch>
        </p:blipFill>
        <p:spPr>
          <a:xfrm>
            <a:off x="6077379" y="4709235"/>
            <a:ext cx="1162193" cy="17074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Books and Guides</a:t>
            </a:r>
          </a:p>
          <a:p>
            <a:pPr lvl="1"/>
            <a:r>
              <a:rPr lang="en-US" i="1" dirty="0" smtClean="0"/>
              <a:t>Unmistakable Impact</a:t>
            </a:r>
            <a:r>
              <a:rPr lang="en-US" dirty="0" smtClean="0"/>
              <a:t>, Jim Knight, PhD.</a:t>
            </a:r>
          </a:p>
          <a:p>
            <a:pPr lvl="1"/>
            <a:r>
              <a:rPr lang="en-US" i="1" dirty="0" smtClean="0"/>
              <a:t>Change Leadership</a:t>
            </a:r>
            <a:r>
              <a:rPr lang="en-US" dirty="0" smtClean="0"/>
              <a:t>, Tony Wagner &amp; Robert </a:t>
            </a:r>
            <a:r>
              <a:rPr lang="en-US" dirty="0" err="1" smtClean="0"/>
              <a:t>Kagan</a:t>
            </a:r>
            <a:endParaRPr lang="en-US" dirty="0" smtClean="0"/>
          </a:p>
          <a:p>
            <a:pPr lvl="1"/>
            <a:r>
              <a:rPr lang="en-US" i="1" dirty="0" smtClean="0"/>
              <a:t>Instructional Rounds</a:t>
            </a:r>
            <a:r>
              <a:rPr lang="en-US" dirty="0" smtClean="0"/>
              <a:t>, Liz City, PhD.</a:t>
            </a:r>
          </a:p>
          <a:p>
            <a:pPr lvl="1"/>
            <a:r>
              <a:rPr lang="en-US" i="1" dirty="0" smtClean="0"/>
              <a:t>Professional Learning Communities</a:t>
            </a:r>
            <a:r>
              <a:rPr lang="en-US" dirty="0" smtClean="0"/>
              <a:t>, The </a:t>
            </a:r>
            <a:r>
              <a:rPr lang="en-US" dirty="0" err="1" smtClean="0"/>
              <a:t>DuFours</a:t>
            </a:r>
            <a:endParaRPr lang="en-US" dirty="0" smtClean="0"/>
          </a:p>
          <a:p>
            <a:pPr lvl="1"/>
            <a:r>
              <a:rPr lang="en-US" i="1" dirty="0" smtClean="0"/>
              <a:t>Six Secrets of Change</a:t>
            </a:r>
            <a:r>
              <a:rPr lang="en-US" dirty="0" smtClean="0"/>
              <a:t>, Michael </a:t>
            </a:r>
            <a:r>
              <a:rPr lang="en-US" dirty="0" err="1" smtClean="0"/>
              <a:t>Fullan</a:t>
            </a:r>
            <a:endParaRPr lang="en-US" dirty="0" smtClean="0"/>
          </a:p>
          <a:p>
            <a:pPr lvl="1"/>
            <a:r>
              <a:rPr lang="en-US" i="1" dirty="0" smtClean="0"/>
              <a:t>Instructional Coaching</a:t>
            </a:r>
            <a:r>
              <a:rPr lang="en-US" dirty="0" smtClean="0"/>
              <a:t>, Jim Knight</a:t>
            </a:r>
          </a:p>
          <a:p>
            <a:pPr lvl="1"/>
            <a:r>
              <a:rPr lang="en-US" i="1" dirty="0" smtClean="0"/>
              <a:t>Partnership </a:t>
            </a:r>
            <a:r>
              <a:rPr lang="en-US" i="1" dirty="0" err="1" smtClean="0"/>
              <a:t>Fieldbook</a:t>
            </a:r>
            <a:r>
              <a:rPr lang="en-US" dirty="0" smtClean="0"/>
              <a:t>, Jim Knight</a:t>
            </a:r>
          </a:p>
          <a:p>
            <a:pPr lvl="1"/>
            <a:endParaRPr lang="en-US" dirty="0" smtClean="0"/>
          </a:p>
          <a:p>
            <a:pPr lvl="1"/>
            <a:endParaRPr lang="en-US" dirty="0" smtClean="0"/>
          </a:p>
          <a:p>
            <a:pPr lvl="1"/>
            <a:endParaRPr lang="en-US" dirty="0" smtClean="0"/>
          </a:p>
          <a:p>
            <a:pPr>
              <a:buNone/>
            </a:pPr>
            <a:endParaRPr lang="en-US" dirty="0" smtClean="0"/>
          </a:p>
        </p:txBody>
      </p:sp>
      <p:sp>
        <p:nvSpPr>
          <p:cNvPr id="4" name="Date Placeholder 3"/>
          <p:cNvSpPr>
            <a:spLocks noGrp="1"/>
          </p:cNvSpPr>
          <p:nvPr>
            <p:ph type="dt" sz="half" idx="10"/>
          </p:nvPr>
        </p:nvSpPr>
        <p:spPr/>
        <p:txBody>
          <a:bodyPr/>
          <a:lstStyle/>
          <a:p>
            <a:r>
              <a:rPr lang="en-US" smtClean="0"/>
              <a:t>7/12/11</a:t>
            </a:r>
            <a:endParaRPr lang="en-US"/>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06111" y="3897086"/>
            <a:ext cx="1434254" cy="269081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Conference Website Resources </a:t>
            </a:r>
            <a:endParaRPr lang="en-US" dirty="0"/>
          </a:p>
        </p:txBody>
      </p:sp>
      <p:sp>
        <p:nvSpPr>
          <p:cNvPr id="3" name="Content Placeholder 2"/>
          <p:cNvSpPr>
            <a:spLocks noGrp="1"/>
          </p:cNvSpPr>
          <p:nvPr>
            <p:ph idx="1"/>
          </p:nvPr>
        </p:nvSpPr>
        <p:spPr>
          <a:xfrm>
            <a:off x="457200" y="2072640"/>
            <a:ext cx="8229600" cy="4709160"/>
          </a:xfrm>
        </p:spPr>
        <p:txBody>
          <a:bodyPr/>
          <a:lstStyle/>
          <a:p>
            <a:r>
              <a:rPr lang="en-US" dirty="0" smtClean="0"/>
              <a:t>Walk Through Checklists for SIM</a:t>
            </a:r>
          </a:p>
          <a:p>
            <a:r>
              <a:rPr lang="en-US" dirty="0" smtClean="0"/>
              <a:t>Jean Piazza’s Words of Wisdom</a:t>
            </a:r>
          </a:p>
          <a:p>
            <a:r>
              <a:rPr lang="en-US" dirty="0" smtClean="0"/>
              <a:t>Barkley’s School Improvement Model</a:t>
            </a:r>
          </a:p>
          <a:p>
            <a:r>
              <a:rPr lang="en-US" dirty="0" smtClean="0"/>
              <a:t>Administrator Action Plan</a:t>
            </a:r>
          </a:p>
          <a:p>
            <a:r>
              <a:rPr lang="en-US" dirty="0" smtClean="0"/>
              <a:t>PD Debrief Report</a:t>
            </a:r>
          </a:p>
          <a:p>
            <a:r>
              <a:rPr lang="en-US" dirty="0" smtClean="0"/>
              <a:t>Principal Readiness Interview Guide</a:t>
            </a:r>
          </a:p>
          <a:p>
            <a:r>
              <a:rPr lang="en-US" dirty="0" smtClean="0"/>
              <a:t>Sample Agenda for a 2 Hour meeting</a:t>
            </a:r>
          </a:p>
          <a:p>
            <a:r>
              <a:rPr lang="en-US" dirty="0" smtClean="0"/>
              <a:t>Partnership </a:t>
            </a:r>
            <a:r>
              <a:rPr lang="en-US" dirty="0" err="1" smtClean="0"/>
              <a:t>Fieldbook</a:t>
            </a:r>
            <a:r>
              <a:rPr lang="en-US" dirty="0" smtClean="0"/>
              <a:t>  </a:t>
            </a:r>
          </a:p>
        </p:txBody>
      </p:sp>
      <p:sp>
        <p:nvSpPr>
          <p:cNvPr id="4" name="Date Placeholder 3"/>
          <p:cNvSpPr>
            <a:spLocks noGrp="1"/>
          </p:cNvSpPr>
          <p:nvPr>
            <p:ph type="dt" sz="half" idx="10"/>
          </p:nvPr>
        </p:nvSpPr>
        <p:spPr/>
        <p:txBody>
          <a:bodyPr/>
          <a:lstStyle/>
          <a:p>
            <a:r>
              <a:rPr lang="en-US" smtClean="0"/>
              <a:t>7/12/11</a:t>
            </a:r>
            <a:endParaRPr lang="en-US"/>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387068" y="1257237"/>
            <a:ext cx="2563408" cy="191742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7"/>
            <a:ext cx="8321524" cy="2032529"/>
          </a:xfrm>
        </p:spPr>
        <p:txBody>
          <a:bodyPr>
            <a:normAutofit fontScale="90000"/>
          </a:bodyPr>
          <a:lstStyle/>
          <a:p>
            <a:r>
              <a:rPr lang="en-US" dirty="0" smtClean="0"/>
              <a:t>Thank you to the following administrators and professional developers who shared their wisdom with us as we prepared this workshop:</a:t>
            </a:r>
            <a:endParaRPr lang="en-US" dirty="0"/>
          </a:p>
        </p:txBody>
      </p:sp>
      <p:sp>
        <p:nvSpPr>
          <p:cNvPr id="3" name="Content Placeholder 2"/>
          <p:cNvSpPr>
            <a:spLocks noGrp="1"/>
          </p:cNvSpPr>
          <p:nvPr>
            <p:ph idx="1"/>
          </p:nvPr>
        </p:nvSpPr>
        <p:spPr>
          <a:xfrm>
            <a:off x="4663924" y="2462590"/>
            <a:ext cx="4054324" cy="3999170"/>
          </a:xfrm>
        </p:spPr>
        <p:txBody>
          <a:bodyPr/>
          <a:lstStyle/>
          <a:p>
            <a:endParaRPr lang="en-US" dirty="0" smtClean="0"/>
          </a:p>
          <a:p>
            <a:endParaRPr lang="en-US" dirty="0" smtClean="0"/>
          </a:p>
          <a:p>
            <a:endParaRPr lang="en-US" dirty="0" smtClean="0"/>
          </a:p>
          <a:p>
            <a:pPr lvl="0">
              <a:defRPr/>
            </a:pPr>
            <a:r>
              <a:rPr lang="en-US" dirty="0" smtClean="0"/>
              <a:t>Donald Latham</a:t>
            </a:r>
          </a:p>
          <a:p>
            <a:r>
              <a:rPr lang="en-US" dirty="0" smtClean="0"/>
              <a:t>Tim McClung</a:t>
            </a:r>
          </a:p>
          <a:p>
            <a:r>
              <a:rPr lang="en-US" dirty="0" smtClean="0"/>
              <a:t>Jean Piazza</a:t>
            </a:r>
          </a:p>
          <a:p>
            <a:r>
              <a:rPr lang="en-US" dirty="0" smtClean="0"/>
              <a:t>Cathy </a:t>
            </a:r>
            <a:r>
              <a:rPr lang="en-US" dirty="0" err="1" smtClean="0"/>
              <a:t>Spriggs</a:t>
            </a:r>
            <a:endParaRPr lang="en-US" dirty="0"/>
          </a:p>
        </p:txBody>
      </p:sp>
      <p:sp>
        <p:nvSpPr>
          <p:cNvPr id="4" name="Date Placeholder 3"/>
          <p:cNvSpPr>
            <a:spLocks noGrp="1"/>
          </p:cNvSpPr>
          <p:nvPr>
            <p:ph type="dt" sz="half" idx="10"/>
          </p:nvPr>
        </p:nvSpPr>
        <p:spPr/>
        <p:txBody>
          <a:bodyPr/>
          <a:lstStyle/>
          <a:p>
            <a:r>
              <a:rPr lang="en-US" smtClean="0"/>
              <a:t>7/12/11</a:t>
            </a:r>
            <a:endParaRPr lang="en-US"/>
          </a:p>
        </p:txBody>
      </p:sp>
      <p:sp>
        <p:nvSpPr>
          <p:cNvPr id="5" name="Content Placeholder 2"/>
          <p:cNvSpPr txBox="1">
            <a:spLocks/>
          </p:cNvSpPr>
          <p:nvPr/>
        </p:nvSpPr>
        <p:spPr>
          <a:xfrm>
            <a:off x="609600" y="2462590"/>
            <a:ext cx="4054324" cy="3999170"/>
          </a:xfrm>
          <a:prstGeom prst="rect">
            <a:avLst/>
          </a:prstGeom>
        </p:spPr>
        <p:txBody>
          <a:bodyPr vert="horz">
            <a:normAutofit lnSpcReduction="1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Alysse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Castro</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Jeffrey Crook</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Rosalind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Davenport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2800" dirty="0" smtClean="0"/>
              <a:t>Ann Hoffman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2800" dirty="0" smtClean="0"/>
              <a:t>Jim Knight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Principles</a:t>
            </a:r>
            <a:endParaRPr lang="en-US" dirty="0"/>
          </a:p>
        </p:txBody>
      </p:sp>
      <p:sp>
        <p:nvSpPr>
          <p:cNvPr id="3" name="Content Placeholder 2"/>
          <p:cNvSpPr>
            <a:spLocks noGrp="1"/>
          </p:cNvSpPr>
          <p:nvPr>
            <p:ph idx="1"/>
          </p:nvPr>
        </p:nvSpPr>
        <p:spPr/>
        <p:txBody>
          <a:bodyPr/>
          <a:lstStyle/>
          <a:p>
            <a:r>
              <a:rPr lang="en-US" dirty="0" smtClean="0"/>
              <a:t>Equality</a:t>
            </a:r>
          </a:p>
          <a:p>
            <a:r>
              <a:rPr lang="en-US" dirty="0" smtClean="0"/>
              <a:t>Choice</a:t>
            </a:r>
          </a:p>
          <a:p>
            <a:r>
              <a:rPr lang="en-US" dirty="0" smtClean="0"/>
              <a:t>Voice</a:t>
            </a:r>
          </a:p>
          <a:p>
            <a:r>
              <a:rPr lang="en-US" dirty="0" smtClean="0"/>
              <a:t>Reflection</a:t>
            </a:r>
          </a:p>
          <a:p>
            <a:r>
              <a:rPr lang="en-US" dirty="0" smtClean="0"/>
              <a:t>Dialogue</a:t>
            </a:r>
          </a:p>
          <a:p>
            <a:r>
              <a:rPr lang="en-US" dirty="0" smtClean="0"/>
              <a:t>Praxis</a:t>
            </a:r>
          </a:p>
          <a:p>
            <a:endParaRPr lang="en-US" dirty="0" smtClean="0"/>
          </a:p>
        </p:txBody>
      </p:sp>
      <p:sp>
        <p:nvSpPr>
          <p:cNvPr id="5" name="Date Placeholder 4"/>
          <p:cNvSpPr>
            <a:spLocks noGrp="1"/>
          </p:cNvSpPr>
          <p:nvPr>
            <p:ph type="dt" sz="half" idx="10"/>
          </p:nvPr>
        </p:nvSpPr>
        <p:spPr/>
        <p:txBody>
          <a:bodyPr/>
          <a:lstStyle/>
          <a:p>
            <a:r>
              <a:rPr lang="en-US" smtClean="0"/>
              <a:t>7/12/11</a:t>
            </a:r>
            <a:endParaRPr lang="en-US" dirty="0"/>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pic>
        <p:nvPicPr>
          <p:cNvPr id="7" name="Picture 6"/>
          <p:cNvPicPr>
            <a:picLocks noChangeAspect="1"/>
          </p:cNvPicPr>
          <p:nvPr/>
        </p:nvPicPr>
        <p:blipFill>
          <a:blip r:embed="rId3"/>
          <a:stretch>
            <a:fillRect/>
          </a:stretch>
        </p:blipFill>
        <p:spPr>
          <a:xfrm>
            <a:off x="4084044" y="2444165"/>
            <a:ext cx="3871512" cy="25681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“Partnership carries the intention to balance power between ourselves and those around us.” —Peter Block, Stewardship</a:t>
            </a:r>
          </a:p>
          <a:p>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smtClean="0"/>
              <a:t>Questions about Equity</a:t>
            </a:r>
            <a:endParaRPr lang="en-US" dirty="0"/>
          </a:p>
        </p:txBody>
      </p:sp>
      <p:sp>
        <p:nvSpPr>
          <p:cNvPr id="3" name="Content Placeholder 2"/>
          <p:cNvSpPr>
            <a:spLocks noGrp="1"/>
          </p:cNvSpPr>
          <p:nvPr>
            <p:ph idx="1"/>
          </p:nvPr>
        </p:nvSpPr>
        <p:spPr/>
        <p:txBody>
          <a:bodyPr/>
          <a:lstStyle/>
          <a:p>
            <a:pPr>
              <a:buNone/>
            </a:pPr>
            <a:endParaRPr lang="en-US" dirty="0" smtClean="0"/>
          </a:p>
          <a:p>
            <a:pPr lvl="1">
              <a:buNone/>
            </a:pPr>
            <a:r>
              <a:rPr lang="en-US" dirty="0" smtClean="0"/>
              <a:t>Do I truly acknowledge teachers whose opinions are different from mine?</a:t>
            </a:r>
          </a:p>
          <a:p>
            <a:pPr lvl="1"/>
            <a:endParaRPr lang="en-US" dirty="0" smtClean="0"/>
          </a:p>
          <a:p>
            <a:pPr lvl="1">
              <a:buNone/>
            </a:pPr>
            <a:r>
              <a:rPr lang="en-US" dirty="0" smtClean="0"/>
              <a:t>Do teachers feel that their knowledge and experience count in our work?</a:t>
            </a:r>
          </a:p>
          <a:p>
            <a:pPr lvl="1"/>
            <a:endParaRPr lang="en-US" dirty="0" smtClean="0"/>
          </a:p>
          <a:p>
            <a:pPr lvl="1">
              <a:buNone/>
            </a:pPr>
            <a:r>
              <a:rPr lang="en-US" dirty="0" smtClean="0"/>
              <a:t>Do I believe that teachers bring important knowledge to our work that I don’t have?</a:t>
            </a:r>
          </a:p>
          <a:p>
            <a:endParaRPr lang="en-US" dirty="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a:t>
            </a:r>
            <a:endParaRPr lang="en-US" dirty="0"/>
          </a:p>
        </p:txBody>
      </p:sp>
      <p:sp>
        <p:nvSpPr>
          <p:cNvPr id="3" name="Content Placeholder 2"/>
          <p:cNvSpPr>
            <a:spLocks noGrp="1"/>
          </p:cNvSpPr>
          <p:nvPr>
            <p:ph idx="1"/>
          </p:nvPr>
        </p:nvSpPr>
        <p:spPr/>
        <p:txBody>
          <a:bodyPr>
            <a:normAutofit/>
          </a:bodyPr>
          <a:lstStyle/>
          <a:p>
            <a:r>
              <a:rPr lang="en-US" dirty="0" smtClean="0"/>
              <a:t>“Without choice there is no partnership”</a:t>
            </a:r>
          </a:p>
          <a:p>
            <a:pPr lvl="1"/>
            <a:r>
              <a:rPr lang="en-US" dirty="0" smtClean="0"/>
              <a:t>Peter </a:t>
            </a:r>
            <a:r>
              <a:rPr lang="en-US" dirty="0" err="1" smtClean="0"/>
              <a:t>Senge</a:t>
            </a:r>
            <a:endParaRPr lang="en-US" dirty="0" smtClean="0"/>
          </a:p>
        </p:txBody>
      </p:sp>
      <p:sp>
        <p:nvSpPr>
          <p:cNvPr id="5" name="Date Placeholder 4"/>
          <p:cNvSpPr>
            <a:spLocks noGrp="1"/>
          </p:cNvSpPr>
          <p:nvPr>
            <p:ph type="dt" sz="half" idx="10"/>
          </p:nvPr>
        </p:nvSpPr>
        <p:spPr/>
        <p:txBody>
          <a:bodyPr/>
          <a:lstStyle/>
          <a:p>
            <a:r>
              <a:rPr lang="en-US" smtClean="0"/>
              <a:t>7/12/11</a:t>
            </a:r>
            <a:endParaRPr lang="en-US"/>
          </a:p>
        </p:txBody>
      </p:sp>
      <p:sp>
        <p:nvSpPr>
          <p:cNvPr id="6" name="Footer Placeholder 5"/>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defRPr/>
            </a:pPr>
            <a:r>
              <a:rPr lang="en-US" dirty="0" smtClean="0"/>
              <a:t>The defining attribute of partnership:</a:t>
            </a:r>
          </a:p>
          <a:p>
            <a:pPr lvl="1">
              <a:defRPr/>
            </a:pPr>
            <a:r>
              <a:rPr lang="en-US" dirty="0" smtClean="0"/>
              <a:t>Partners choose to work together.</a:t>
            </a:r>
          </a:p>
          <a:p>
            <a:pPr lvl="1">
              <a:defRPr/>
            </a:pPr>
            <a:r>
              <a:rPr lang="en-US" dirty="0" smtClean="0"/>
              <a:t>Both have a say.</a:t>
            </a:r>
          </a:p>
          <a:p>
            <a:pPr lvl="1">
              <a:defRPr/>
            </a:pPr>
            <a:r>
              <a:rPr lang="en-US" dirty="0" smtClean="0"/>
              <a:t>Both guide decisions.</a:t>
            </a:r>
          </a:p>
          <a:p>
            <a:pPr lvl="1">
              <a:defRPr/>
            </a:pPr>
            <a:r>
              <a:rPr lang="en-US" dirty="0" smtClean="0"/>
              <a:t>Both have a right to say yes or no.</a:t>
            </a:r>
          </a:p>
          <a:p>
            <a:pPr lvl="1">
              <a:defRPr/>
            </a:pPr>
            <a:endParaRPr lang="en-US" dirty="0" smtClean="0"/>
          </a:p>
          <a:p>
            <a:r>
              <a:rPr lang="en-US" dirty="0" smtClean="0"/>
              <a:t>“Offering choices doesn’t mean everything is up for grabs.”                        </a:t>
            </a:r>
          </a:p>
          <a:p>
            <a:pPr lvl="1"/>
            <a:r>
              <a:rPr lang="en-US" dirty="0" smtClean="0"/>
              <a:t> Jim Knight</a:t>
            </a:r>
          </a:p>
          <a:p>
            <a:pPr lvl="1">
              <a:buNone/>
              <a:defRPr/>
            </a:pPr>
            <a:endParaRPr lang="en-US" dirty="0" smtClean="0"/>
          </a:p>
          <a:p>
            <a:endParaRPr lang="en-US" dirty="0"/>
          </a:p>
        </p:txBody>
      </p:sp>
      <p:sp>
        <p:nvSpPr>
          <p:cNvPr id="4" name="Title 1"/>
          <p:cNvSpPr txBox="1">
            <a:spLocks/>
          </p:cNvSpPr>
          <p:nvPr/>
        </p:nvSpPr>
        <p:spPr>
          <a:xfrm>
            <a:off x="609600" y="4270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Choice</a:t>
            </a: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6" name="Date Placeholder 5"/>
          <p:cNvSpPr>
            <a:spLocks noGrp="1"/>
          </p:cNvSpPr>
          <p:nvPr>
            <p:ph type="dt" sz="half" idx="10"/>
          </p:nvPr>
        </p:nvSpPr>
        <p:spPr/>
        <p:txBody>
          <a:bodyPr/>
          <a:lstStyle/>
          <a:p>
            <a:r>
              <a:rPr lang="en-US" smtClean="0"/>
              <a:t>7/12/11</a:t>
            </a:r>
            <a:endParaRPr lang="en-US"/>
          </a:p>
        </p:txBody>
      </p:sp>
      <p:sp>
        <p:nvSpPr>
          <p:cNvPr id="5" name="Footer Placeholder 4"/>
          <p:cNvSpPr>
            <a:spLocks noGrp="1"/>
          </p:cNvSpPr>
          <p:nvPr>
            <p:ph type="ftr" sz="quarter" idx="11"/>
          </p:nvPr>
        </p:nvSpPr>
        <p:spPr/>
        <p:txBody>
          <a:bodyPr/>
          <a:lstStyle/>
          <a:p>
            <a:r>
              <a:rPr lang="en-US" smtClean="0"/>
              <a:t>Partnership Fieldbook, J. Knight</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2935</TotalTime>
  <Words>2774</Words>
  <Application>Microsoft Macintosh PowerPoint</Application>
  <PresentationFormat>On-screen Show (4:3)</PresentationFormat>
  <Paragraphs>474</Paragraphs>
  <Slides>42</Slides>
  <Notes>22</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Apex</vt:lpstr>
      <vt:lpstr>Partnering with Administrators to Implement SIM Successfully</vt:lpstr>
      <vt:lpstr>Expected Session Outcomes</vt:lpstr>
      <vt:lpstr>Slide 3</vt:lpstr>
      <vt:lpstr> </vt:lpstr>
      <vt:lpstr>Partnership Principles</vt:lpstr>
      <vt:lpstr>Equality</vt:lpstr>
      <vt:lpstr>Some Questions about Equity</vt:lpstr>
      <vt:lpstr>Choice</vt:lpstr>
      <vt:lpstr>Slide 9</vt:lpstr>
      <vt:lpstr>Some Questions</vt:lpstr>
      <vt:lpstr>Voice</vt:lpstr>
      <vt:lpstr>Some Questions</vt:lpstr>
      <vt:lpstr>Reflection</vt:lpstr>
      <vt:lpstr>Some Questions</vt:lpstr>
      <vt:lpstr>Dialogue</vt:lpstr>
      <vt:lpstr>Some Questions</vt:lpstr>
      <vt:lpstr>Praxis</vt:lpstr>
      <vt:lpstr>Some Questions</vt:lpstr>
      <vt:lpstr>Template for a 2 Hour Meeting</vt:lpstr>
      <vt:lpstr>Sample Agenda</vt:lpstr>
      <vt:lpstr>Slide 21</vt:lpstr>
      <vt:lpstr>Sample Agenda</vt:lpstr>
      <vt:lpstr>What are you doing to close the gap?</vt:lpstr>
      <vt:lpstr>The Performance Gap</vt:lpstr>
      <vt:lpstr>The Performance Gap</vt:lpstr>
      <vt:lpstr>The Performance Gap</vt:lpstr>
      <vt:lpstr>The Performance Gap</vt:lpstr>
      <vt:lpstr>The Performance Gap</vt:lpstr>
      <vt:lpstr>The Performance Gap</vt:lpstr>
      <vt:lpstr>Sample Agenda</vt:lpstr>
      <vt:lpstr>Possible Questions for Assessing Principal Readiness</vt:lpstr>
      <vt:lpstr>Sample Agenda</vt:lpstr>
      <vt:lpstr>Slide 33</vt:lpstr>
      <vt:lpstr>Go To Your Corner</vt:lpstr>
      <vt:lpstr>Principal Action Plan</vt:lpstr>
      <vt:lpstr>Activity</vt:lpstr>
      <vt:lpstr>Sample Agenda</vt:lpstr>
      <vt:lpstr>What Are Your Big Take Aways?</vt:lpstr>
      <vt:lpstr>Sample Agenda</vt:lpstr>
      <vt:lpstr>Resources </vt:lpstr>
      <vt:lpstr>Conference Website Resources </vt:lpstr>
      <vt:lpstr>Thank you to the following administrators and professional developers who shared their wisdom with us as we prepared this workshop:</vt:lpstr>
    </vt:vector>
  </TitlesOfParts>
  <Company>BSD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Millikan</dc:creator>
  <cp:lastModifiedBy>Barbara Millikan</cp:lastModifiedBy>
  <cp:revision>87</cp:revision>
  <dcterms:created xsi:type="dcterms:W3CDTF">2011-07-13T03:11:13Z</dcterms:created>
  <dcterms:modified xsi:type="dcterms:W3CDTF">2011-07-13T04:37:23Z</dcterms:modified>
</cp:coreProperties>
</file>