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Permanent Marker" charset="0"/>
      <p:regular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38289990f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38289990f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38289990f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38289990f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38289990f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38289990f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38289990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38289990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38289990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38289990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38289990f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38289990f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38289990f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38289990f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38289990f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38289990f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38289990f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38289990f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38289990f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38289990f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38289990f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38289990f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65399"/>
            <a:ext cx="9013375" cy="505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/>
          <p:nvPr/>
        </p:nvSpPr>
        <p:spPr>
          <a:xfrm>
            <a:off x="154750" y="436125"/>
            <a:ext cx="8798700" cy="6894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Permanent Marker"/>
                <a:ea typeface="Permanent Marker"/>
                <a:cs typeface="Permanent Marker"/>
                <a:sym typeface="Permanent Marker"/>
              </a:rPr>
              <a:t>When students don’t know the answer</a:t>
            </a:r>
            <a:endParaRPr sz="3600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109" name="Google Shape;109;p22"/>
          <p:cNvSpPr txBox="1"/>
          <p:nvPr/>
        </p:nvSpPr>
        <p:spPr>
          <a:xfrm>
            <a:off x="649125" y="1432300"/>
            <a:ext cx="747900" cy="3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highlight>
                  <a:srgbClr val="00FFFF"/>
                </a:highlight>
                <a:latin typeface="Permanent Marker"/>
                <a:ea typeface="Permanent Marker"/>
                <a:cs typeface="Permanent Marker"/>
                <a:sym typeface="Permanent Marker"/>
              </a:rPr>
              <a:t>A</a:t>
            </a:r>
            <a:endParaRPr sz="6000">
              <a:highlight>
                <a:srgbClr val="00FFFF"/>
              </a:highlight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highlight>
                  <a:srgbClr val="00FFFF"/>
                </a:highlight>
                <a:latin typeface="Permanent Marker"/>
                <a:ea typeface="Permanent Marker"/>
                <a:cs typeface="Permanent Marker"/>
                <a:sym typeface="Permanent Marker"/>
              </a:rPr>
              <a:t>C</a:t>
            </a:r>
            <a:endParaRPr sz="6000">
              <a:highlight>
                <a:srgbClr val="00FFFF"/>
              </a:highlight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highlight>
                  <a:srgbClr val="00FFFF"/>
                </a:highlight>
                <a:latin typeface="Permanent Marker"/>
                <a:ea typeface="Permanent Marker"/>
                <a:cs typeface="Permanent Marker"/>
                <a:sym typeface="Permanent Marker"/>
              </a:rPr>
              <a:t>e</a:t>
            </a:r>
            <a:endParaRPr sz="6000">
              <a:highlight>
                <a:srgbClr val="00FFFF"/>
              </a:highlight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110" name="Google Shape;110;p22"/>
          <p:cNvSpPr txBox="1"/>
          <p:nvPr/>
        </p:nvSpPr>
        <p:spPr>
          <a:xfrm>
            <a:off x="1340550" y="1580425"/>
            <a:ext cx="7041600" cy="2836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Permanent Marker"/>
                <a:ea typeface="Permanent Marker"/>
                <a:cs typeface="Permanent Marker"/>
                <a:sym typeface="Permanent Marker"/>
              </a:rPr>
              <a:t>Avoid Absolutes (always, never)</a:t>
            </a:r>
            <a:endParaRPr sz="3000"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Permanent Marker"/>
                <a:ea typeface="Permanent Marker"/>
                <a:cs typeface="Permanent Marker"/>
                <a:sym typeface="Permanent Marker"/>
              </a:rPr>
              <a:t>Choose the longest, most detailed answer</a:t>
            </a:r>
            <a:endParaRPr sz="3000"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Permanent Marker"/>
                <a:ea typeface="Permanent Marker"/>
                <a:cs typeface="Permanent Marker"/>
                <a:sym typeface="Permanent Marker"/>
              </a:rPr>
              <a:t>Eliminate similar choices</a:t>
            </a:r>
            <a:endParaRPr sz="3000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/>
        </p:nvSpPr>
        <p:spPr>
          <a:xfrm>
            <a:off x="1968500" y="1658050"/>
            <a:ext cx="6159600" cy="12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Permanent Marker"/>
                <a:ea typeface="Permanent Marker"/>
                <a:cs typeface="Permanent Marker"/>
                <a:sym typeface="Permanent Marker"/>
              </a:rPr>
              <a:t>What </a:t>
            </a:r>
            <a:r>
              <a:rPr lang="en" sz="6000">
                <a:highlight>
                  <a:srgbClr val="4A86E8"/>
                </a:highlight>
                <a:latin typeface="Permanent Marker"/>
                <a:ea typeface="Permanent Marker"/>
                <a:cs typeface="Permanent Marker"/>
                <a:sym typeface="Permanent Marker"/>
              </a:rPr>
              <a:t>PIRATES</a:t>
            </a:r>
            <a:r>
              <a:rPr lang="en" sz="6000">
                <a:latin typeface="Permanent Marker"/>
                <a:ea typeface="Permanent Marker"/>
                <a:cs typeface="Permanent Marker"/>
                <a:sym typeface="Permanent Marker"/>
              </a:rPr>
              <a:t> Means...</a:t>
            </a:r>
            <a:endParaRPr sz="6000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/>
        </p:nvSpPr>
        <p:spPr>
          <a:xfrm>
            <a:off x="1139475" y="1041000"/>
            <a:ext cx="5402100" cy="18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highlight>
                  <a:srgbClr val="00FFFF"/>
                </a:highlight>
                <a:latin typeface="Permanent Marker"/>
                <a:ea typeface="Permanent Marker"/>
                <a:cs typeface="Permanent Marker"/>
                <a:sym typeface="Permanent Marker"/>
              </a:rPr>
              <a:t>Pass and run to ace the test</a:t>
            </a:r>
            <a:endParaRPr sz="6000">
              <a:highlight>
                <a:srgbClr val="00FFFF"/>
              </a:highlight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/>
          <a:srcRect l="12257" r="11942"/>
          <a:stretch>
            <a:fillRect/>
          </a:stretch>
        </p:blipFill>
        <p:spPr bwMode="auto">
          <a:xfrm>
            <a:off x="1066800" y="209550"/>
            <a:ext cx="70104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 descr="Treasure, Chest - Free images on Pixaba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1525" y="1774587"/>
            <a:ext cx="4155984" cy="2935164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 txBox="1"/>
          <p:nvPr/>
        </p:nvSpPr>
        <p:spPr>
          <a:xfrm>
            <a:off x="689325" y="323550"/>
            <a:ext cx="3727800" cy="11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0000"/>
                </a:solidFill>
                <a:highlight>
                  <a:srgbClr val="EFEFEF"/>
                </a:highlight>
                <a:latin typeface="Permanent Marker"/>
                <a:ea typeface="Permanent Marker"/>
                <a:cs typeface="Permanent Marker"/>
                <a:sym typeface="Permanent Marker"/>
              </a:rPr>
              <a:t>What’s In Your Treasure Chest</a:t>
            </a:r>
            <a:endParaRPr sz="3600">
              <a:solidFill>
                <a:srgbClr val="FF0000"/>
              </a:solidFill>
              <a:highlight>
                <a:srgbClr val="EFEFEF"/>
              </a:highlight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 descr="Viking 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950" y="1629500"/>
            <a:ext cx="2305480" cy="3057377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5"/>
          <p:cNvSpPr txBox="1"/>
          <p:nvPr/>
        </p:nvSpPr>
        <p:spPr>
          <a:xfrm>
            <a:off x="1997600" y="405500"/>
            <a:ext cx="6499200" cy="17892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Permanent Marker"/>
                <a:ea typeface="Permanent Marker"/>
                <a:cs typeface="Permanent Marker"/>
                <a:sym typeface="Permanent Marker"/>
              </a:rPr>
              <a:t>Lantana Viking’s Vision:</a:t>
            </a:r>
            <a:endParaRPr sz="3600"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Permanent Marker"/>
                <a:ea typeface="Permanent Marker"/>
                <a:cs typeface="Permanent Marker"/>
                <a:sym typeface="Permanent Marker"/>
              </a:rPr>
              <a:t>To increase student performance and achievement through test taking strategies using a school-wide common language.</a:t>
            </a:r>
            <a:endParaRPr sz="1800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/>
        </p:nvSpPr>
        <p:spPr>
          <a:xfrm>
            <a:off x="970675" y="337625"/>
            <a:ext cx="88149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highlight>
                  <a:srgbClr val="4A86E8"/>
                </a:highlight>
                <a:latin typeface="Permanent Marker"/>
                <a:ea typeface="Permanent Marker"/>
                <a:cs typeface="Permanent Marker"/>
                <a:sym typeface="Permanent Marker"/>
              </a:rPr>
              <a:t>What Students Learn...</a:t>
            </a:r>
            <a:endParaRPr sz="4800">
              <a:highlight>
                <a:srgbClr val="4A86E8"/>
              </a:highlight>
            </a:endParaRPr>
          </a:p>
        </p:txBody>
      </p:sp>
      <p:sp>
        <p:nvSpPr>
          <p:cNvPr id="72" name="Google Shape;72;p16"/>
          <p:cNvSpPr txBox="1"/>
          <p:nvPr/>
        </p:nvSpPr>
        <p:spPr>
          <a:xfrm>
            <a:off x="731500" y="1350500"/>
            <a:ext cx="6372600" cy="33621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Char char="➢"/>
            </a:pPr>
            <a:r>
              <a:rPr lang="en" sz="2400">
                <a:latin typeface="Permanent Marker"/>
                <a:ea typeface="Permanent Marker"/>
                <a:cs typeface="Permanent Marker"/>
                <a:sym typeface="Permanent Marker"/>
              </a:rPr>
              <a:t>How to </a:t>
            </a:r>
            <a:r>
              <a:rPr lang="en" sz="2400">
                <a:highlight>
                  <a:srgbClr val="00FFFF"/>
                </a:highlight>
                <a:latin typeface="Permanent Marker"/>
                <a:ea typeface="Permanent Marker"/>
                <a:cs typeface="Permanent Marker"/>
                <a:sym typeface="Permanent Marker"/>
              </a:rPr>
              <a:t>actively attack</a:t>
            </a:r>
            <a:r>
              <a:rPr lang="en" sz="2400">
                <a:latin typeface="Permanent Marker"/>
                <a:ea typeface="Permanent Marker"/>
                <a:cs typeface="Permanent Marker"/>
                <a:sym typeface="Permanent Marker"/>
              </a:rPr>
              <a:t> taking a test in order to earn as many points as possible</a:t>
            </a:r>
            <a:endParaRPr sz="2400"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Char char="➢"/>
            </a:pPr>
            <a:r>
              <a:rPr lang="en" sz="2400">
                <a:latin typeface="Permanent Marker"/>
                <a:ea typeface="Permanent Marker"/>
                <a:cs typeface="Permanent Marker"/>
                <a:sym typeface="Permanent Marker"/>
              </a:rPr>
              <a:t>How to </a:t>
            </a:r>
            <a:r>
              <a:rPr lang="en" sz="2400">
                <a:highlight>
                  <a:srgbClr val="00FFFF"/>
                </a:highlight>
                <a:latin typeface="Permanent Marker"/>
                <a:ea typeface="Permanent Marker"/>
                <a:cs typeface="Permanent Marker"/>
                <a:sym typeface="Permanent Marker"/>
              </a:rPr>
              <a:t>talk to themselves</a:t>
            </a:r>
            <a:r>
              <a:rPr lang="en" sz="2400">
                <a:latin typeface="Permanent Marker"/>
                <a:ea typeface="Permanent Marker"/>
                <a:cs typeface="Permanent Marker"/>
                <a:sym typeface="Permanent Marker"/>
              </a:rPr>
              <a:t> to promote a healthy positive attitude about taking a test</a:t>
            </a:r>
            <a:endParaRPr sz="2400"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Char char="➢"/>
            </a:pPr>
            <a:r>
              <a:rPr lang="en" sz="2400">
                <a:latin typeface="Permanent Marker"/>
                <a:ea typeface="Permanent Marker"/>
                <a:cs typeface="Permanent Marker"/>
                <a:sym typeface="Permanent Marker"/>
              </a:rPr>
              <a:t>How to </a:t>
            </a:r>
            <a:r>
              <a:rPr lang="en" sz="2400">
                <a:highlight>
                  <a:srgbClr val="00FFFF"/>
                </a:highlight>
                <a:latin typeface="Permanent Marker"/>
                <a:ea typeface="Permanent Marker"/>
                <a:cs typeface="Permanent Marker"/>
                <a:sym typeface="Permanent Marker"/>
              </a:rPr>
              <a:t>feel confident</a:t>
            </a:r>
            <a:r>
              <a:rPr lang="en" sz="2400">
                <a:latin typeface="Permanent Marker"/>
                <a:ea typeface="Permanent Marker"/>
                <a:cs typeface="Permanent Marker"/>
                <a:sym typeface="Permanent Marker"/>
              </a:rPr>
              <a:t> when taking a test by knowing “HOW” to take a test</a:t>
            </a:r>
            <a:endParaRPr sz="2400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1900" y="236825"/>
            <a:ext cx="6350300" cy="479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5450" y="409575"/>
            <a:ext cx="6553200" cy="432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/>
          <p:nvPr/>
        </p:nvSpPr>
        <p:spPr>
          <a:xfrm>
            <a:off x="296325" y="169325"/>
            <a:ext cx="804300" cy="42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highlight>
                  <a:srgbClr val="00FFFF"/>
                </a:highlight>
                <a:latin typeface="Permanent Marker"/>
                <a:ea typeface="Permanent Marker"/>
                <a:cs typeface="Permanent Marker"/>
                <a:sym typeface="Permanent Marker"/>
              </a:rPr>
              <a:t>P</a:t>
            </a:r>
            <a:endParaRPr sz="4000">
              <a:highlight>
                <a:srgbClr val="00FFFF"/>
              </a:highlight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highlight>
                  <a:srgbClr val="00FFFF"/>
                </a:highlight>
                <a:latin typeface="Permanent Marker"/>
                <a:ea typeface="Permanent Marker"/>
                <a:cs typeface="Permanent Marker"/>
                <a:sym typeface="Permanent Marker"/>
              </a:rPr>
              <a:t>I</a:t>
            </a:r>
            <a:endParaRPr sz="4000">
              <a:highlight>
                <a:srgbClr val="00FFFF"/>
              </a:highlight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highlight>
                  <a:srgbClr val="00FFFF"/>
                </a:highlight>
                <a:latin typeface="Permanent Marker"/>
                <a:ea typeface="Permanent Marker"/>
                <a:cs typeface="Permanent Marker"/>
                <a:sym typeface="Permanent Marker"/>
              </a:rPr>
              <a:t>R</a:t>
            </a:r>
            <a:endParaRPr sz="4000">
              <a:highlight>
                <a:srgbClr val="00FFFF"/>
              </a:highlight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highlight>
                  <a:srgbClr val="00FFFF"/>
                </a:highlight>
                <a:latin typeface="Permanent Marker"/>
                <a:ea typeface="Permanent Marker"/>
                <a:cs typeface="Permanent Marker"/>
                <a:sym typeface="Permanent Marker"/>
              </a:rPr>
              <a:t>A</a:t>
            </a:r>
            <a:endParaRPr sz="4000">
              <a:highlight>
                <a:srgbClr val="00FFFF"/>
              </a:highlight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highlight>
                  <a:srgbClr val="00FFFF"/>
                </a:highlight>
                <a:latin typeface="Permanent Marker"/>
                <a:ea typeface="Permanent Marker"/>
                <a:cs typeface="Permanent Marker"/>
                <a:sym typeface="Permanent Marker"/>
              </a:rPr>
              <a:t>T</a:t>
            </a:r>
            <a:endParaRPr sz="4000">
              <a:highlight>
                <a:srgbClr val="00FFFF"/>
              </a:highlight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highlight>
                  <a:srgbClr val="00FFFF"/>
                </a:highlight>
                <a:latin typeface="Permanent Marker"/>
                <a:ea typeface="Permanent Marker"/>
                <a:cs typeface="Permanent Marker"/>
                <a:sym typeface="Permanent Marker"/>
              </a:rPr>
              <a:t>E</a:t>
            </a:r>
            <a:endParaRPr sz="4000">
              <a:highlight>
                <a:srgbClr val="00FFFF"/>
              </a:highlight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highlight>
                  <a:srgbClr val="00FFFF"/>
                </a:highlight>
                <a:latin typeface="Permanent Marker"/>
                <a:ea typeface="Permanent Marker"/>
                <a:cs typeface="Permanent Marker"/>
                <a:sym typeface="Permanent Marker"/>
              </a:rPr>
              <a:t>S</a:t>
            </a:r>
            <a:endParaRPr sz="4000">
              <a:highlight>
                <a:srgbClr val="00FFFF"/>
              </a:highlight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88" name="Google Shape;88;p19"/>
          <p:cNvSpPr txBox="1"/>
          <p:nvPr/>
        </p:nvSpPr>
        <p:spPr>
          <a:xfrm>
            <a:off x="867825" y="169325"/>
            <a:ext cx="7337700" cy="4480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Permanent Marker"/>
                <a:ea typeface="Permanent Marker"/>
                <a:cs typeface="Permanent Marker"/>
                <a:sym typeface="Permanent Marker"/>
              </a:rPr>
              <a:t>Prepare to succeed (PASS)</a:t>
            </a:r>
            <a:endParaRPr sz="4000"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Permanent Marker"/>
                <a:ea typeface="Permanent Marker"/>
                <a:cs typeface="Permanent Marker"/>
                <a:sym typeface="Permanent Marker"/>
              </a:rPr>
              <a:t>Inspect instructions (RUN)</a:t>
            </a:r>
            <a:endParaRPr sz="4000"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Permanent Marker"/>
                <a:ea typeface="Permanent Marker"/>
                <a:cs typeface="Permanent Marker"/>
                <a:sym typeface="Permanent Marker"/>
              </a:rPr>
              <a:t>Read, Remember, Reduce (/)</a:t>
            </a:r>
            <a:endParaRPr sz="4000"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Permanent Marker"/>
                <a:ea typeface="Permanent Marker"/>
                <a:cs typeface="Permanent Marker"/>
                <a:sym typeface="Permanent Marker"/>
              </a:rPr>
              <a:t>Answer or Abandon (.)</a:t>
            </a:r>
            <a:endParaRPr sz="4000"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Permanent Marker"/>
                <a:ea typeface="Permanent Marker"/>
                <a:cs typeface="Permanent Marker"/>
                <a:sym typeface="Permanent Marker"/>
              </a:rPr>
              <a:t>Turn Back</a:t>
            </a:r>
            <a:endParaRPr sz="4000"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Permanent Marker"/>
                <a:ea typeface="Permanent Marker"/>
                <a:cs typeface="Permanent Marker"/>
                <a:sym typeface="Permanent Marker"/>
              </a:rPr>
              <a:t>Estimate (ACE)</a:t>
            </a:r>
            <a:endParaRPr sz="4000"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Permanent Marker"/>
                <a:ea typeface="Permanent Marker"/>
                <a:cs typeface="Permanent Marker"/>
                <a:sym typeface="Permanent Marker"/>
              </a:rPr>
              <a:t>Survey</a:t>
            </a:r>
            <a:endParaRPr sz="4000"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/>
        </p:nvSpPr>
        <p:spPr>
          <a:xfrm>
            <a:off x="1181675" y="956600"/>
            <a:ext cx="787800" cy="34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highlight>
                  <a:srgbClr val="00FFFF"/>
                </a:highlight>
                <a:latin typeface="Permanent Marker"/>
                <a:ea typeface="Permanent Marker"/>
                <a:cs typeface="Permanent Marker"/>
                <a:sym typeface="Permanent Marker"/>
              </a:rPr>
              <a:t>P</a:t>
            </a:r>
            <a:endParaRPr sz="6000" b="1">
              <a:highlight>
                <a:srgbClr val="00FFFF"/>
              </a:highlight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highlight>
                  <a:srgbClr val="00FFFF"/>
                </a:highlight>
                <a:latin typeface="Permanent Marker"/>
                <a:ea typeface="Permanent Marker"/>
                <a:cs typeface="Permanent Marker"/>
                <a:sym typeface="Permanent Marker"/>
              </a:rPr>
              <a:t>A</a:t>
            </a:r>
            <a:endParaRPr sz="6000" b="1">
              <a:highlight>
                <a:srgbClr val="00FFFF"/>
              </a:highlight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highlight>
                  <a:srgbClr val="00FFFF"/>
                </a:highlight>
                <a:latin typeface="Permanent Marker"/>
                <a:ea typeface="Permanent Marker"/>
                <a:cs typeface="Permanent Marker"/>
                <a:sym typeface="Permanent Marker"/>
              </a:rPr>
              <a:t>S</a:t>
            </a:r>
            <a:endParaRPr sz="6000" b="1">
              <a:highlight>
                <a:srgbClr val="00FFFF"/>
              </a:highlight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highlight>
                  <a:srgbClr val="00FFFF"/>
                </a:highlight>
                <a:latin typeface="Permanent Marker"/>
                <a:ea typeface="Permanent Marker"/>
                <a:cs typeface="Permanent Marker"/>
                <a:sym typeface="Permanent Marker"/>
              </a:rPr>
              <a:t>S</a:t>
            </a:r>
            <a:endParaRPr sz="6000" b="1">
              <a:highlight>
                <a:srgbClr val="00FFFF"/>
              </a:highlight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highlight>
                <a:srgbClr val="00FFFF"/>
              </a:highlight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94" name="Google Shape;94;p20"/>
          <p:cNvSpPr txBox="1"/>
          <p:nvPr/>
        </p:nvSpPr>
        <p:spPr>
          <a:xfrm>
            <a:off x="2236775" y="1055075"/>
            <a:ext cx="6808800" cy="34746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Permanent Marker"/>
                <a:ea typeface="Permanent Marker"/>
                <a:cs typeface="Permanent Marker"/>
                <a:sym typeface="Permanent Marker"/>
              </a:rPr>
              <a:t>Put your name and pirates on the test.</a:t>
            </a:r>
            <a:endParaRPr sz="3000"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Permanent Marker"/>
                <a:ea typeface="Permanent Marker"/>
                <a:cs typeface="Permanent Marker"/>
                <a:sym typeface="Permanent Marker"/>
              </a:rPr>
              <a:t>Allot time and order sections</a:t>
            </a:r>
            <a:endParaRPr sz="3000"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Permanent Marker"/>
                <a:ea typeface="Permanent Marker"/>
                <a:cs typeface="Permanent Marker"/>
                <a:sym typeface="Permanent Marker"/>
              </a:rPr>
              <a:t>Say affirmations</a:t>
            </a:r>
            <a:endParaRPr sz="3000"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Permanent Marker"/>
                <a:ea typeface="Permanent Marker"/>
                <a:cs typeface="Permanent Marker"/>
                <a:sym typeface="Permanent Marker"/>
              </a:rPr>
              <a:t>Start within 2 minutes</a:t>
            </a:r>
            <a:endParaRPr sz="3000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 txBox="1"/>
          <p:nvPr/>
        </p:nvSpPr>
        <p:spPr>
          <a:xfrm>
            <a:off x="956600" y="534575"/>
            <a:ext cx="844200" cy="3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highlight>
                  <a:srgbClr val="00FFFF"/>
                </a:highlight>
                <a:latin typeface="Permanent Marker"/>
                <a:ea typeface="Permanent Marker"/>
                <a:cs typeface="Permanent Marker"/>
                <a:sym typeface="Permanent Marker"/>
              </a:rPr>
              <a:t>R</a:t>
            </a:r>
            <a:endParaRPr sz="7200">
              <a:highlight>
                <a:srgbClr val="00FFFF"/>
              </a:highlight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highlight>
                  <a:srgbClr val="00FFFF"/>
                </a:highlight>
                <a:latin typeface="Permanent Marker"/>
                <a:ea typeface="Permanent Marker"/>
                <a:cs typeface="Permanent Marker"/>
                <a:sym typeface="Permanent Marker"/>
              </a:rPr>
              <a:t>U</a:t>
            </a:r>
            <a:endParaRPr sz="7200">
              <a:highlight>
                <a:srgbClr val="00FFFF"/>
              </a:highlight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highlight>
                  <a:srgbClr val="00FFFF"/>
                </a:highlight>
                <a:latin typeface="Permanent Marker"/>
                <a:ea typeface="Permanent Marker"/>
                <a:cs typeface="Permanent Marker"/>
                <a:sym typeface="Permanent Marker"/>
              </a:rPr>
              <a:t>N</a:t>
            </a:r>
            <a:endParaRPr sz="7200">
              <a:highlight>
                <a:srgbClr val="00FFFF"/>
              </a:highlight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200">
              <a:highlight>
                <a:srgbClr val="00FFFF"/>
              </a:highlight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100" name="Google Shape;100;p21"/>
          <p:cNvSpPr txBox="1"/>
          <p:nvPr/>
        </p:nvSpPr>
        <p:spPr>
          <a:xfrm>
            <a:off x="1631850" y="717450"/>
            <a:ext cx="7104300" cy="3263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Permanent Marker"/>
                <a:ea typeface="Permanent Marker"/>
                <a:cs typeface="Permanent Marker"/>
                <a:sym typeface="Permanent Marker"/>
              </a:rPr>
              <a:t>Read instructions carefully</a:t>
            </a:r>
            <a:endParaRPr sz="3600"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Permanent Marker"/>
                <a:ea typeface="Permanent Marker"/>
                <a:cs typeface="Permanent Marker"/>
                <a:sym typeface="Permanent Marker"/>
              </a:rPr>
              <a:t>Underline what to do and where to respond</a:t>
            </a:r>
            <a:endParaRPr sz="3600"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Permanent Marker"/>
                <a:ea typeface="Permanent Marker"/>
                <a:cs typeface="Permanent Marker"/>
                <a:sym typeface="Permanent Marker"/>
              </a:rPr>
              <a:t>Notice special requirements </a:t>
            </a:r>
            <a:endParaRPr sz="3600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cxnSp>
        <p:nvCxnSpPr>
          <p:cNvPr id="101" name="Google Shape;101;p21"/>
          <p:cNvCxnSpPr/>
          <p:nvPr/>
        </p:nvCxnSpPr>
        <p:spPr>
          <a:xfrm rot="10800000" flipH="1">
            <a:off x="4135900" y="2377400"/>
            <a:ext cx="2532300" cy="14100"/>
          </a:xfrm>
          <a:prstGeom prst="straightConnector1">
            <a:avLst/>
          </a:prstGeom>
          <a:noFill/>
          <a:ln w="7620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" name="Google Shape;102;p21"/>
          <p:cNvCxnSpPr/>
          <p:nvPr/>
        </p:nvCxnSpPr>
        <p:spPr>
          <a:xfrm rot="10800000" flipH="1">
            <a:off x="1800800" y="2954175"/>
            <a:ext cx="3756000" cy="39900"/>
          </a:xfrm>
          <a:prstGeom prst="straightConnector1">
            <a:avLst/>
          </a:prstGeom>
          <a:noFill/>
          <a:ln w="7620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" name="Google Shape;103;p21"/>
          <p:cNvCxnSpPr/>
          <p:nvPr/>
        </p:nvCxnSpPr>
        <p:spPr>
          <a:xfrm rot="10800000" flipH="1">
            <a:off x="1800800" y="3064375"/>
            <a:ext cx="3756000" cy="39900"/>
          </a:xfrm>
          <a:prstGeom prst="straightConnector1">
            <a:avLst/>
          </a:prstGeom>
          <a:noFill/>
          <a:ln w="7620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190</Words>
  <Application>Microsoft Office PowerPoint</Application>
  <PresentationFormat>On-screen Show (16:9)</PresentationFormat>
  <Paragraphs>49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Permanent Marker</vt:lpstr>
      <vt:lpstr>Simple Light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Beth Anthony</cp:lastModifiedBy>
  <cp:revision>2</cp:revision>
  <dcterms:modified xsi:type="dcterms:W3CDTF">2019-07-13T18:52:35Z</dcterms:modified>
</cp:coreProperties>
</file>