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E5C-C154-4780-A2DB-196B88C7CB0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F922-EB2F-4B05-8EEB-68BB7F01E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E5C-C154-4780-A2DB-196B88C7CB0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F922-EB2F-4B05-8EEB-68BB7F01E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E5C-C154-4780-A2DB-196B88C7CB0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F922-EB2F-4B05-8EEB-68BB7F01E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E5C-C154-4780-A2DB-196B88C7CB0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F922-EB2F-4B05-8EEB-68BB7F01E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E5C-C154-4780-A2DB-196B88C7CB0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F922-EB2F-4B05-8EEB-68BB7F01E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E5C-C154-4780-A2DB-196B88C7CB0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F922-EB2F-4B05-8EEB-68BB7F01E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E5C-C154-4780-A2DB-196B88C7CB0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F922-EB2F-4B05-8EEB-68BB7F01E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E5C-C154-4780-A2DB-196B88C7CB0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F922-EB2F-4B05-8EEB-68BB7F01E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E5C-C154-4780-A2DB-196B88C7CB0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F922-EB2F-4B05-8EEB-68BB7F01E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E5C-C154-4780-A2DB-196B88C7CB0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F922-EB2F-4B05-8EEB-68BB7F01E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E5C-C154-4780-A2DB-196B88C7CB0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F922-EB2F-4B05-8EEB-68BB7F01E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BDE5C-C154-4780-A2DB-196B88C7CB0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2F922-EB2F-4B05-8EEB-68BB7F01E9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3: Content Literacy Continuum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pic>
        <p:nvPicPr>
          <p:cNvPr id="4" name="Picture 14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4813" y="6265863"/>
            <a:ext cx="109061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2775" y="79375"/>
            <a:ext cx="7810500" cy="6184900"/>
            <a:chOff x="386" y="140"/>
            <a:chExt cx="4920" cy="3896"/>
          </a:xfrm>
        </p:grpSpPr>
        <p:sp>
          <p:nvSpPr>
            <p:cNvPr id="72711" name="AutoShape 3"/>
            <p:cNvSpPr>
              <a:spLocks noChangeArrowheads="1"/>
            </p:cNvSpPr>
            <p:nvPr/>
          </p:nvSpPr>
          <p:spPr bwMode="auto">
            <a:xfrm>
              <a:off x="438" y="420"/>
              <a:ext cx="4806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2712" name="AutoShape 4"/>
            <p:cNvSpPr>
              <a:spLocks noChangeArrowheads="1"/>
            </p:cNvSpPr>
            <p:nvPr/>
          </p:nvSpPr>
          <p:spPr bwMode="auto">
            <a:xfrm>
              <a:off x="428" y="3604"/>
              <a:ext cx="4878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2713" name="AutoShape 5"/>
            <p:cNvSpPr>
              <a:spLocks noChangeArrowheads="1"/>
            </p:cNvSpPr>
            <p:nvPr/>
          </p:nvSpPr>
          <p:spPr bwMode="auto">
            <a:xfrm>
              <a:off x="2036" y="164"/>
              <a:ext cx="1536" cy="45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Comic Sans MS" charset="0"/>
              </a:endParaRPr>
            </a:p>
            <a:p>
              <a:pPr algn="ctr"/>
              <a:r>
                <a:rPr lang="en-US" sz="1600" dirty="0" smtClean="0">
                  <a:latin typeface="Comic Sans MS" charset="0"/>
                </a:rPr>
                <a:t>Content Literacy </a:t>
              </a:r>
            </a:p>
            <a:p>
              <a:pPr algn="ctr"/>
              <a:r>
                <a:rPr lang="en-US" sz="1600" dirty="0" smtClean="0">
                  <a:latin typeface="Comic Sans MS" charset="0"/>
                </a:rPr>
                <a:t>Continuum</a:t>
              </a:r>
              <a:endParaRPr lang="en-US" sz="1600" dirty="0">
                <a:latin typeface="Comic Sans MS" charset="0"/>
              </a:endParaRPr>
            </a:p>
          </p:txBody>
        </p:sp>
        <p:sp>
          <p:nvSpPr>
            <p:cNvPr id="72714" name="Rectangle 6"/>
            <p:cNvSpPr>
              <a:spLocks noChangeArrowheads="1"/>
            </p:cNvSpPr>
            <p:nvPr/>
          </p:nvSpPr>
          <p:spPr bwMode="auto">
            <a:xfrm>
              <a:off x="499" y="178"/>
              <a:ext cx="1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The FRAME Routine</a:t>
              </a:r>
            </a:p>
          </p:txBody>
        </p:sp>
        <p:sp>
          <p:nvSpPr>
            <p:cNvPr id="72715" name="Rectangle 7"/>
            <p:cNvSpPr>
              <a:spLocks noChangeArrowheads="1"/>
            </p:cNvSpPr>
            <p:nvPr/>
          </p:nvSpPr>
          <p:spPr bwMode="auto">
            <a:xfrm>
              <a:off x="2543" y="140"/>
              <a:ext cx="4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Arial" charset="0"/>
                </a:rPr>
                <a:t>Key Topic</a:t>
              </a:r>
            </a:p>
          </p:txBody>
        </p:sp>
        <p:sp>
          <p:nvSpPr>
            <p:cNvPr id="72716" name="Rectangle 8"/>
            <p:cNvSpPr>
              <a:spLocks noChangeArrowheads="1"/>
            </p:cNvSpPr>
            <p:nvPr/>
          </p:nvSpPr>
          <p:spPr bwMode="auto">
            <a:xfrm>
              <a:off x="3545" y="403"/>
              <a:ext cx="50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Arial" charset="0"/>
                </a:rPr>
                <a:t>is about…</a:t>
              </a:r>
            </a:p>
          </p:txBody>
        </p:sp>
        <p:sp>
          <p:nvSpPr>
            <p:cNvPr id="72717" name="Rectangle 9"/>
            <p:cNvSpPr>
              <a:spLocks noChangeArrowheads="1"/>
            </p:cNvSpPr>
            <p:nvPr/>
          </p:nvSpPr>
          <p:spPr bwMode="auto">
            <a:xfrm>
              <a:off x="1359" y="3430"/>
              <a:ext cx="30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rial" charset="0"/>
                </a:rPr>
                <a:t>So What? (What’s important to understand about this?)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86" y="884"/>
              <a:ext cx="1167" cy="2557"/>
              <a:chOff x="386" y="884"/>
              <a:chExt cx="1167" cy="2557"/>
            </a:xfrm>
          </p:grpSpPr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386" y="884"/>
                <a:ext cx="1161" cy="414"/>
                <a:chOff x="436" y="884"/>
                <a:chExt cx="1161" cy="414"/>
              </a:xfrm>
            </p:grpSpPr>
            <p:sp>
              <p:nvSpPr>
                <p:cNvPr id="72847" name="AutoShape 12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600">
                    <a:latin typeface="Comic Sans MS" charset="0"/>
                  </a:endParaRPr>
                </a:p>
              </p:txBody>
            </p:sp>
            <p:sp>
              <p:nvSpPr>
                <p:cNvPr id="72848" name="AutoShape 13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49" name="Rectangle 14"/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>
                      <a:latin typeface="Arial" charset="0"/>
                    </a:rPr>
                    <a:t>Main idea</a:t>
                  </a:r>
                </a:p>
              </p:txBody>
            </p:sp>
          </p:grp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72845" name="Line 16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46" name="Oval 17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72843" name="Line 19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44" name="Oval 20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21"/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72841" name="Line 22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42" name="Oval 23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72839" name="Line 25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40" name="Oval 26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7"/>
              <p:cNvGrpSpPr>
                <a:grpSpLocks/>
              </p:cNvGrpSpPr>
              <p:nvPr/>
            </p:nvGrpSpPr>
            <p:grpSpPr bwMode="auto">
              <a:xfrm>
                <a:off x="386" y="2180"/>
                <a:ext cx="1161" cy="414"/>
                <a:chOff x="436" y="884"/>
                <a:chExt cx="1161" cy="414"/>
              </a:xfrm>
            </p:grpSpPr>
            <p:sp>
              <p:nvSpPr>
                <p:cNvPr id="72836" name="AutoShape 28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600">
                    <a:latin typeface="Comic Sans MS" charset="0"/>
                  </a:endParaRPr>
                </a:p>
              </p:txBody>
            </p:sp>
            <p:sp>
              <p:nvSpPr>
                <p:cNvPr id="72837" name="AutoShape 29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38" name="Rectangle 30"/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>
                      <a:latin typeface="Arial" charset="0"/>
                    </a:rPr>
                    <a:t>Main idea</a:t>
                  </a:r>
                </a:p>
              </p:txBody>
            </p:sp>
          </p:grpSp>
          <p:grpSp>
            <p:nvGrpSpPr>
              <p:cNvPr id="10" name="Group 31"/>
              <p:cNvGrpSpPr>
                <a:grpSpLocks/>
              </p:cNvGrpSpPr>
              <p:nvPr/>
            </p:nvGrpSpPr>
            <p:grpSpPr bwMode="auto">
              <a:xfrm>
                <a:off x="421" y="2700"/>
                <a:ext cx="1132" cy="128"/>
                <a:chOff x="416" y="1548"/>
                <a:chExt cx="1132" cy="128"/>
              </a:xfrm>
            </p:grpSpPr>
            <p:sp>
              <p:nvSpPr>
                <p:cNvPr id="72834" name="Line 32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35" name="Oval 33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34"/>
              <p:cNvGrpSpPr>
                <a:grpSpLocks/>
              </p:cNvGrpSpPr>
              <p:nvPr/>
            </p:nvGrpSpPr>
            <p:grpSpPr bwMode="auto">
              <a:xfrm>
                <a:off x="421" y="2904"/>
                <a:ext cx="1132" cy="128"/>
                <a:chOff x="416" y="1548"/>
                <a:chExt cx="1132" cy="128"/>
              </a:xfrm>
            </p:grpSpPr>
            <p:sp>
              <p:nvSpPr>
                <p:cNvPr id="72832" name="Line 35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33" name="Oval 36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37"/>
              <p:cNvGrpSpPr>
                <a:grpSpLocks/>
              </p:cNvGrpSpPr>
              <p:nvPr/>
            </p:nvGrpSpPr>
            <p:grpSpPr bwMode="auto">
              <a:xfrm>
                <a:off x="421" y="3313"/>
                <a:ext cx="1132" cy="128"/>
                <a:chOff x="416" y="1548"/>
                <a:chExt cx="1132" cy="128"/>
              </a:xfrm>
            </p:grpSpPr>
            <p:sp>
              <p:nvSpPr>
                <p:cNvPr id="72830" name="Line 3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31" name="Oval 39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40"/>
              <p:cNvGrpSpPr>
                <a:grpSpLocks/>
              </p:cNvGrpSpPr>
              <p:nvPr/>
            </p:nvGrpSpPr>
            <p:grpSpPr bwMode="auto">
              <a:xfrm>
                <a:off x="421" y="3108"/>
                <a:ext cx="1132" cy="128"/>
                <a:chOff x="416" y="1548"/>
                <a:chExt cx="1132" cy="128"/>
              </a:xfrm>
            </p:grpSpPr>
            <p:sp>
              <p:nvSpPr>
                <p:cNvPr id="72828" name="Line 41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29" name="Oval 42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" name="Group 43"/>
            <p:cNvGrpSpPr>
              <a:grpSpLocks/>
            </p:cNvGrpSpPr>
            <p:nvPr/>
          </p:nvGrpSpPr>
          <p:grpSpPr bwMode="auto">
            <a:xfrm>
              <a:off x="1620" y="884"/>
              <a:ext cx="1167" cy="2557"/>
              <a:chOff x="386" y="884"/>
              <a:chExt cx="1167" cy="2557"/>
            </a:xfrm>
          </p:grpSpPr>
          <p:grpSp>
            <p:nvGrpSpPr>
              <p:cNvPr id="15" name="Group 44"/>
              <p:cNvGrpSpPr>
                <a:grpSpLocks/>
              </p:cNvGrpSpPr>
              <p:nvPr/>
            </p:nvGrpSpPr>
            <p:grpSpPr bwMode="auto">
              <a:xfrm>
                <a:off x="386" y="884"/>
                <a:ext cx="1161" cy="414"/>
                <a:chOff x="436" y="884"/>
                <a:chExt cx="1161" cy="414"/>
              </a:xfrm>
            </p:grpSpPr>
            <p:sp>
              <p:nvSpPr>
                <p:cNvPr id="72815" name="AutoShape 45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600">
                    <a:latin typeface="Comic Sans MS" charset="0"/>
                  </a:endParaRPr>
                </a:p>
              </p:txBody>
            </p:sp>
            <p:sp>
              <p:nvSpPr>
                <p:cNvPr id="72816" name="AutoShape 46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17" name="Rectangle 47"/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>
                      <a:latin typeface="Arial" charset="0"/>
                    </a:rPr>
                    <a:t>Main idea</a:t>
                  </a:r>
                </a:p>
              </p:txBody>
            </p:sp>
          </p:grpSp>
          <p:grpSp>
            <p:nvGrpSpPr>
              <p:cNvPr id="16" name="Group 48"/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72813" name="Line 49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14" name="Oval 50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51"/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72811" name="Line 52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12" name="Oval 53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54"/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72809" name="Line 55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10" name="Oval 56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57"/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72807" name="Line 5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08" name="Oval 59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60"/>
              <p:cNvGrpSpPr>
                <a:grpSpLocks/>
              </p:cNvGrpSpPr>
              <p:nvPr/>
            </p:nvGrpSpPr>
            <p:grpSpPr bwMode="auto">
              <a:xfrm>
                <a:off x="386" y="2180"/>
                <a:ext cx="1161" cy="414"/>
                <a:chOff x="436" y="884"/>
                <a:chExt cx="1161" cy="414"/>
              </a:xfrm>
            </p:grpSpPr>
            <p:sp>
              <p:nvSpPr>
                <p:cNvPr id="72804" name="AutoShape 61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600">
                    <a:latin typeface="Comic Sans MS" charset="0"/>
                  </a:endParaRPr>
                </a:p>
              </p:txBody>
            </p:sp>
            <p:sp>
              <p:nvSpPr>
                <p:cNvPr id="72805" name="AutoShape 62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06" name="Rectangle 63"/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>
                      <a:latin typeface="Arial" charset="0"/>
                    </a:rPr>
                    <a:t>Main idea</a:t>
                  </a:r>
                </a:p>
              </p:txBody>
            </p:sp>
          </p:grpSp>
          <p:grpSp>
            <p:nvGrpSpPr>
              <p:cNvPr id="21" name="Group 64"/>
              <p:cNvGrpSpPr>
                <a:grpSpLocks/>
              </p:cNvGrpSpPr>
              <p:nvPr/>
            </p:nvGrpSpPr>
            <p:grpSpPr bwMode="auto">
              <a:xfrm>
                <a:off x="421" y="2700"/>
                <a:ext cx="1132" cy="128"/>
                <a:chOff x="416" y="1548"/>
                <a:chExt cx="1132" cy="128"/>
              </a:xfrm>
            </p:grpSpPr>
            <p:sp>
              <p:nvSpPr>
                <p:cNvPr id="72802" name="Line 65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03" name="Oval 66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67"/>
              <p:cNvGrpSpPr>
                <a:grpSpLocks/>
              </p:cNvGrpSpPr>
              <p:nvPr/>
            </p:nvGrpSpPr>
            <p:grpSpPr bwMode="auto">
              <a:xfrm>
                <a:off x="421" y="2904"/>
                <a:ext cx="1132" cy="128"/>
                <a:chOff x="416" y="1548"/>
                <a:chExt cx="1132" cy="128"/>
              </a:xfrm>
            </p:grpSpPr>
            <p:sp>
              <p:nvSpPr>
                <p:cNvPr id="72800" name="Line 6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01" name="Oval 69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70"/>
              <p:cNvGrpSpPr>
                <a:grpSpLocks/>
              </p:cNvGrpSpPr>
              <p:nvPr/>
            </p:nvGrpSpPr>
            <p:grpSpPr bwMode="auto">
              <a:xfrm>
                <a:off x="421" y="3313"/>
                <a:ext cx="1132" cy="128"/>
                <a:chOff x="416" y="1548"/>
                <a:chExt cx="1132" cy="128"/>
              </a:xfrm>
            </p:grpSpPr>
            <p:sp>
              <p:nvSpPr>
                <p:cNvPr id="72798" name="Line 71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99" name="Oval 72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73"/>
              <p:cNvGrpSpPr>
                <a:grpSpLocks/>
              </p:cNvGrpSpPr>
              <p:nvPr/>
            </p:nvGrpSpPr>
            <p:grpSpPr bwMode="auto">
              <a:xfrm>
                <a:off x="421" y="3108"/>
                <a:ext cx="1132" cy="128"/>
                <a:chOff x="416" y="1548"/>
                <a:chExt cx="1132" cy="128"/>
              </a:xfrm>
            </p:grpSpPr>
            <p:sp>
              <p:nvSpPr>
                <p:cNvPr id="72796" name="Line 74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97" name="Oval 75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" name="Group 76"/>
            <p:cNvGrpSpPr>
              <a:grpSpLocks/>
            </p:cNvGrpSpPr>
            <p:nvPr/>
          </p:nvGrpSpPr>
          <p:grpSpPr bwMode="auto">
            <a:xfrm>
              <a:off x="2854" y="884"/>
              <a:ext cx="1167" cy="2557"/>
              <a:chOff x="386" y="884"/>
              <a:chExt cx="1167" cy="2557"/>
            </a:xfrm>
          </p:grpSpPr>
          <p:grpSp>
            <p:nvGrpSpPr>
              <p:cNvPr id="26" name="Group 77"/>
              <p:cNvGrpSpPr>
                <a:grpSpLocks/>
              </p:cNvGrpSpPr>
              <p:nvPr/>
            </p:nvGrpSpPr>
            <p:grpSpPr bwMode="auto">
              <a:xfrm>
                <a:off x="386" y="884"/>
                <a:ext cx="1161" cy="414"/>
                <a:chOff x="436" y="884"/>
                <a:chExt cx="1161" cy="414"/>
              </a:xfrm>
            </p:grpSpPr>
            <p:sp>
              <p:nvSpPr>
                <p:cNvPr id="72783" name="AutoShape 78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600">
                    <a:latin typeface="Comic Sans MS" charset="0"/>
                  </a:endParaRPr>
                </a:p>
              </p:txBody>
            </p:sp>
            <p:sp>
              <p:nvSpPr>
                <p:cNvPr id="72784" name="AutoShape 79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85" name="Rectangle 80"/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>
                      <a:latin typeface="Arial" charset="0"/>
                    </a:rPr>
                    <a:t>Main idea</a:t>
                  </a:r>
                </a:p>
              </p:txBody>
            </p:sp>
          </p:grpSp>
          <p:grpSp>
            <p:nvGrpSpPr>
              <p:cNvPr id="27" name="Group 81"/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72781" name="Line 82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82" name="Oval 83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84"/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72779" name="Line 85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80" name="Oval 86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87"/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72777" name="Line 8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78" name="Oval 89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90"/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72775" name="Line 91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76" name="Oval 92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93"/>
              <p:cNvGrpSpPr>
                <a:grpSpLocks/>
              </p:cNvGrpSpPr>
              <p:nvPr/>
            </p:nvGrpSpPr>
            <p:grpSpPr bwMode="auto">
              <a:xfrm>
                <a:off x="386" y="2180"/>
                <a:ext cx="1161" cy="414"/>
                <a:chOff x="436" y="884"/>
                <a:chExt cx="1161" cy="414"/>
              </a:xfrm>
            </p:grpSpPr>
            <p:sp>
              <p:nvSpPr>
                <p:cNvPr id="72772" name="AutoShape 94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73" name="AutoShape 95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74" name="Rectangle 96"/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>
                      <a:latin typeface="Arial" charset="0"/>
                    </a:rPr>
                    <a:t>Main idea</a:t>
                  </a:r>
                </a:p>
              </p:txBody>
            </p:sp>
          </p:grpSp>
          <p:grpSp>
            <p:nvGrpSpPr>
              <p:cNvPr id="72818" name="Group 97"/>
              <p:cNvGrpSpPr>
                <a:grpSpLocks/>
              </p:cNvGrpSpPr>
              <p:nvPr/>
            </p:nvGrpSpPr>
            <p:grpSpPr bwMode="auto">
              <a:xfrm>
                <a:off x="421" y="2700"/>
                <a:ext cx="1132" cy="128"/>
                <a:chOff x="416" y="1548"/>
                <a:chExt cx="1132" cy="128"/>
              </a:xfrm>
            </p:grpSpPr>
            <p:sp>
              <p:nvSpPr>
                <p:cNvPr id="72770" name="Line 9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71" name="Oval 99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819" name="Group 100"/>
              <p:cNvGrpSpPr>
                <a:grpSpLocks/>
              </p:cNvGrpSpPr>
              <p:nvPr/>
            </p:nvGrpSpPr>
            <p:grpSpPr bwMode="auto">
              <a:xfrm>
                <a:off x="421" y="2904"/>
                <a:ext cx="1132" cy="128"/>
                <a:chOff x="416" y="1548"/>
                <a:chExt cx="1132" cy="128"/>
              </a:xfrm>
            </p:grpSpPr>
            <p:sp>
              <p:nvSpPr>
                <p:cNvPr id="72768" name="Line 101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69" name="Oval 102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820" name="Group 103"/>
              <p:cNvGrpSpPr>
                <a:grpSpLocks/>
              </p:cNvGrpSpPr>
              <p:nvPr/>
            </p:nvGrpSpPr>
            <p:grpSpPr bwMode="auto">
              <a:xfrm>
                <a:off x="421" y="3313"/>
                <a:ext cx="1132" cy="128"/>
                <a:chOff x="416" y="1548"/>
                <a:chExt cx="1132" cy="128"/>
              </a:xfrm>
            </p:grpSpPr>
            <p:sp>
              <p:nvSpPr>
                <p:cNvPr id="72766" name="Line 104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67" name="Oval 105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821" name="Group 106"/>
              <p:cNvGrpSpPr>
                <a:grpSpLocks/>
              </p:cNvGrpSpPr>
              <p:nvPr/>
            </p:nvGrpSpPr>
            <p:grpSpPr bwMode="auto">
              <a:xfrm>
                <a:off x="421" y="3108"/>
                <a:ext cx="1132" cy="128"/>
                <a:chOff x="416" y="1548"/>
                <a:chExt cx="1132" cy="128"/>
              </a:xfrm>
            </p:grpSpPr>
            <p:sp>
              <p:nvSpPr>
                <p:cNvPr id="72764" name="Line 107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65" name="Oval 108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2822" name="Group 109"/>
            <p:cNvGrpSpPr>
              <a:grpSpLocks/>
            </p:cNvGrpSpPr>
            <p:nvPr/>
          </p:nvGrpSpPr>
          <p:grpSpPr bwMode="auto">
            <a:xfrm>
              <a:off x="4089" y="884"/>
              <a:ext cx="1167" cy="2557"/>
              <a:chOff x="386" y="884"/>
              <a:chExt cx="1167" cy="2557"/>
            </a:xfrm>
          </p:grpSpPr>
          <p:grpSp>
            <p:nvGrpSpPr>
              <p:cNvPr id="72823" name="Group 110"/>
              <p:cNvGrpSpPr>
                <a:grpSpLocks/>
              </p:cNvGrpSpPr>
              <p:nvPr/>
            </p:nvGrpSpPr>
            <p:grpSpPr bwMode="auto">
              <a:xfrm>
                <a:off x="386" y="884"/>
                <a:ext cx="1161" cy="414"/>
                <a:chOff x="436" y="884"/>
                <a:chExt cx="1161" cy="414"/>
              </a:xfrm>
            </p:grpSpPr>
            <p:sp>
              <p:nvSpPr>
                <p:cNvPr id="72751" name="AutoShape 111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600">
                    <a:latin typeface="Comic Sans MS" charset="0"/>
                  </a:endParaRPr>
                </a:p>
              </p:txBody>
            </p:sp>
            <p:sp>
              <p:nvSpPr>
                <p:cNvPr id="72752" name="AutoShape 112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53" name="Rectangle 113"/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>
                      <a:latin typeface="Arial" charset="0"/>
                    </a:rPr>
                    <a:t>Main idea</a:t>
                  </a:r>
                </a:p>
              </p:txBody>
            </p:sp>
          </p:grpSp>
          <p:grpSp>
            <p:nvGrpSpPr>
              <p:cNvPr id="72824" name="Group 114"/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72749" name="Line 115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50" name="Oval 116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825" name="Group 117"/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72747" name="Line 11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48" name="Oval 119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826" name="Group 120"/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72745" name="Line 121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46" name="Oval 122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827" name="Group 123"/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72743" name="Line 124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44" name="Oval 125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850" name="Group 126"/>
              <p:cNvGrpSpPr>
                <a:grpSpLocks/>
              </p:cNvGrpSpPr>
              <p:nvPr/>
            </p:nvGrpSpPr>
            <p:grpSpPr bwMode="auto">
              <a:xfrm>
                <a:off x="386" y="2180"/>
                <a:ext cx="1161" cy="414"/>
                <a:chOff x="436" y="884"/>
                <a:chExt cx="1161" cy="414"/>
              </a:xfrm>
            </p:grpSpPr>
            <p:sp>
              <p:nvSpPr>
                <p:cNvPr id="72740" name="AutoShape 127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41" name="AutoShape 128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42" name="Rectangle 129"/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>
                      <a:latin typeface="Arial" charset="0"/>
                    </a:rPr>
                    <a:t>Main idea</a:t>
                  </a:r>
                </a:p>
              </p:txBody>
            </p:sp>
          </p:grpSp>
          <p:grpSp>
            <p:nvGrpSpPr>
              <p:cNvPr id="72851" name="Group 130"/>
              <p:cNvGrpSpPr>
                <a:grpSpLocks/>
              </p:cNvGrpSpPr>
              <p:nvPr/>
            </p:nvGrpSpPr>
            <p:grpSpPr bwMode="auto">
              <a:xfrm>
                <a:off x="421" y="2700"/>
                <a:ext cx="1132" cy="128"/>
                <a:chOff x="416" y="1548"/>
                <a:chExt cx="1132" cy="128"/>
              </a:xfrm>
            </p:grpSpPr>
            <p:sp>
              <p:nvSpPr>
                <p:cNvPr id="72738" name="Line 131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39" name="Oval 132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852" name="Group 133"/>
              <p:cNvGrpSpPr>
                <a:grpSpLocks/>
              </p:cNvGrpSpPr>
              <p:nvPr/>
            </p:nvGrpSpPr>
            <p:grpSpPr bwMode="auto">
              <a:xfrm>
                <a:off x="421" y="2904"/>
                <a:ext cx="1132" cy="128"/>
                <a:chOff x="416" y="1548"/>
                <a:chExt cx="1132" cy="128"/>
              </a:xfrm>
            </p:grpSpPr>
            <p:sp>
              <p:nvSpPr>
                <p:cNvPr id="72736" name="Line 134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37" name="Oval 135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853" name="Group 136"/>
              <p:cNvGrpSpPr>
                <a:grpSpLocks/>
              </p:cNvGrpSpPr>
              <p:nvPr/>
            </p:nvGrpSpPr>
            <p:grpSpPr bwMode="auto">
              <a:xfrm>
                <a:off x="421" y="3313"/>
                <a:ext cx="1132" cy="128"/>
                <a:chOff x="416" y="1548"/>
                <a:chExt cx="1132" cy="128"/>
              </a:xfrm>
            </p:grpSpPr>
            <p:sp>
              <p:nvSpPr>
                <p:cNvPr id="72734" name="Line 137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35" name="Oval 138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854" name="Group 139"/>
              <p:cNvGrpSpPr>
                <a:grpSpLocks/>
              </p:cNvGrpSpPr>
              <p:nvPr/>
            </p:nvGrpSpPr>
            <p:grpSpPr bwMode="auto">
              <a:xfrm>
                <a:off x="421" y="3108"/>
                <a:ext cx="1132" cy="128"/>
                <a:chOff x="416" y="1548"/>
                <a:chExt cx="1132" cy="128"/>
              </a:xfrm>
            </p:grpSpPr>
            <p:sp>
              <p:nvSpPr>
                <p:cNvPr id="72732" name="Line 140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33" name="Oval 141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2709" name="Rectangle 142"/>
          <p:cNvSpPr>
            <a:spLocks noChangeArrowheads="1"/>
          </p:cNvSpPr>
          <p:nvPr/>
        </p:nvSpPr>
        <p:spPr bwMode="auto">
          <a:xfrm>
            <a:off x="1974850" y="5505450"/>
            <a:ext cx="184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Comic Sans MS" charset="0"/>
            </a:endParaRPr>
          </a:p>
          <a:p>
            <a:endParaRPr lang="en-US" sz="1600">
              <a:latin typeface="Comic Sans MS" charset="0"/>
            </a:endParaRPr>
          </a:p>
          <a:p>
            <a:endParaRPr lang="en-US" sz="1600">
              <a:latin typeface="Comic Sans MS" charset="0"/>
            </a:endParaRPr>
          </a:p>
          <a:p>
            <a:endParaRPr lang="en-US" sz="1600">
              <a:latin typeface="Comic Sans MS" charset="0"/>
            </a:endParaRPr>
          </a:p>
        </p:txBody>
      </p:sp>
      <p:pic>
        <p:nvPicPr>
          <p:cNvPr id="72710" name="Picture 14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4813" y="6265863"/>
            <a:ext cx="109061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" name="TextBox 147"/>
          <p:cNvSpPr txBox="1"/>
          <p:nvPr/>
        </p:nvSpPr>
        <p:spPr>
          <a:xfrm>
            <a:off x="990600" y="1447800"/>
            <a:ext cx="1264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Level 1 – Content</a:t>
            </a:r>
          </a:p>
          <a:p>
            <a:r>
              <a:rPr lang="en-US" sz="1200" dirty="0" smtClean="0"/>
              <a:t>Enhancement</a:t>
            </a:r>
            <a:endParaRPr lang="en-US" sz="1200" dirty="0"/>
          </a:p>
        </p:txBody>
      </p:sp>
      <p:sp>
        <p:nvSpPr>
          <p:cNvPr id="149" name="TextBox 148"/>
          <p:cNvSpPr txBox="1"/>
          <p:nvPr/>
        </p:nvSpPr>
        <p:spPr>
          <a:xfrm>
            <a:off x="2819400" y="1447800"/>
            <a:ext cx="1474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Level 2 – Embedded </a:t>
            </a:r>
          </a:p>
          <a:p>
            <a:r>
              <a:rPr lang="en-US" sz="1200" dirty="0" smtClean="0"/>
              <a:t>Strategy Instruction</a:t>
            </a:r>
            <a:endParaRPr lang="en-US" sz="1200" dirty="0"/>
          </a:p>
        </p:txBody>
      </p:sp>
      <p:sp>
        <p:nvSpPr>
          <p:cNvPr id="150" name="TextBox 149"/>
          <p:cNvSpPr txBox="1"/>
          <p:nvPr/>
        </p:nvSpPr>
        <p:spPr>
          <a:xfrm>
            <a:off x="4724400" y="1447800"/>
            <a:ext cx="1407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Level 3 – Explicit </a:t>
            </a:r>
          </a:p>
          <a:p>
            <a:r>
              <a:rPr lang="en-US" sz="1200" dirty="0" smtClean="0"/>
              <a:t>Strategy Instruction</a:t>
            </a:r>
            <a:endParaRPr lang="en-US" sz="1200" dirty="0"/>
          </a:p>
        </p:txBody>
      </p:sp>
      <p:sp>
        <p:nvSpPr>
          <p:cNvPr id="151" name="TextBox 150"/>
          <p:cNvSpPr txBox="1"/>
          <p:nvPr/>
        </p:nvSpPr>
        <p:spPr>
          <a:xfrm>
            <a:off x="6781800" y="1447800"/>
            <a:ext cx="1238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Level 4 – Special </a:t>
            </a:r>
          </a:p>
          <a:p>
            <a:r>
              <a:rPr lang="en-US" sz="1200" dirty="0" smtClean="0"/>
              <a:t>Education</a:t>
            </a:r>
            <a:endParaRPr lang="en-US" sz="1200" dirty="0"/>
          </a:p>
        </p:txBody>
      </p:sp>
      <p:sp>
        <p:nvSpPr>
          <p:cNvPr id="152" name="TextBox 151"/>
          <p:cNvSpPr txBox="1"/>
          <p:nvPr/>
        </p:nvSpPr>
        <p:spPr>
          <a:xfrm>
            <a:off x="838200" y="3505200"/>
            <a:ext cx="1511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Level 5 – Therapeutic</a:t>
            </a:r>
          </a:p>
          <a:p>
            <a:r>
              <a:rPr lang="en-US" sz="1200" dirty="0" smtClean="0"/>
              <a:t>Intervention</a:t>
            </a:r>
            <a:endParaRPr lang="en-US" sz="1200" dirty="0"/>
          </a:p>
        </p:txBody>
      </p:sp>
      <p:sp>
        <p:nvSpPr>
          <p:cNvPr id="154" name="TextBox 153"/>
          <p:cNvSpPr txBox="1"/>
          <p:nvPr/>
        </p:nvSpPr>
        <p:spPr>
          <a:xfrm>
            <a:off x="152400" y="685800"/>
            <a:ext cx="30168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152400" y="2590800"/>
            <a:ext cx="30168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152400" y="5715000"/>
            <a:ext cx="30168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75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Module 3: Content Literacy Continuum</vt:lpstr>
      <vt:lpstr>Slide 2</vt:lpstr>
    </vt:vector>
  </TitlesOfParts>
  <Company>Forsyth County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3: Content Literacy Continuum</dc:title>
  <dc:creator>jbasler</dc:creator>
  <cp:lastModifiedBy>jbasler</cp:lastModifiedBy>
  <cp:revision>4</cp:revision>
  <dcterms:created xsi:type="dcterms:W3CDTF">2014-04-23T15:15:23Z</dcterms:created>
  <dcterms:modified xsi:type="dcterms:W3CDTF">2014-04-23T15:55:34Z</dcterms:modified>
</cp:coreProperties>
</file>