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3"/>
  </p:notesMasterIdLst>
  <p:sldIdLst>
    <p:sldId id="256" r:id="rId2"/>
    <p:sldId id="288" r:id="rId3"/>
    <p:sldId id="279" r:id="rId4"/>
    <p:sldId id="257" r:id="rId5"/>
    <p:sldId id="258" r:id="rId6"/>
    <p:sldId id="259" r:id="rId7"/>
    <p:sldId id="260" r:id="rId8"/>
    <p:sldId id="280" r:id="rId9"/>
    <p:sldId id="281" r:id="rId10"/>
    <p:sldId id="282" r:id="rId11"/>
    <p:sldId id="262" r:id="rId12"/>
    <p:sldId id="294" r:id="rId13"/>
    <p:sldId id="261" r:id="rId14"/>
    <p:sldId id="295" r:id="rId15"/>
    <p:sldId id="300" r:id="rId16"/>
    <p:sldId id="292" r:id="rId17"/>
    <p:sldId id="264" r:id="rId18"/>
    <p:sldId id="301" r:id="rId19"/>
    <p:sldId id="293" r:id="rId20"/>
    <p:sldId id="302" r:id="rId21"/>
    <p:sldId id="303" r:id="rId22"/>
    <p:sldId id="263" r:id="rId23"/>
    <p:sldId id="265" r:id="rId24"/>
    <p:sldId id="267" r:id="rId25"/>
    <p:sldId id="268" r:id="rId26"/>
    <p:sldId id="286" r:id="rId27"/>
    <p:sldId id="298" r:id="rId28"/>
    <p:sldId id="299" r:id="rId29"/>
    <p:sldId id="285" r:id="rId30"/>
    <p:sldId id="283" r:id="rId31"/>
    <p:sldId id="284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89" r:id="rId41"/>
    <p:sldId id="277" r:id="rId42"/>
  </p:sldIdLst>
  <p:sldSz cx="9144000" cy="5143500" type="screen16x9"/>
  <p:notesSz cx="7010400" cy="9296400"/>
  <p:embeddedFontLst>
    <p:embeddedFont>
      <p:font typeface="Arial Black" panose="020B0A04020102020204" pitchFamily="34" charset="0"/>
      <p:regular r:id="rId44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omic Sans MS" panose="030F0702030302020204" pitchFamily="66" charset="0"/>
      <p:regular r:id="rId50"/>
      <p:bold r:id="rId51"/>
      <p:italic r:id="rId52"/>
      <p:boldItalic r:id="rId53"/>
    </p:embeddedFont>
    <p:embeddedFont>
      <p:font typeface="Impact" panose="020B0806030902050204" pitchFamily="34" charset="0"/>
      <p:regular r:id="rId54"/>
    </p:embeddedFont>
    <p:embeddedFont>
      <p:font typeface="Nunito" panose="020B0604020202020204" charset="0"/>
      <p:regular r:id="rId55"/>
      <p:bold r:id="rId56"/>
      <p:italic r:id="rId57"/>
      <p:boldItalic r:id="rId58"/>
    </p:embeddedFont>
    <p:embeddedFont>
      <p:font typeface="ROG Fonts" panose="00000500000000000000" pitchFamily="50" charset="0"/>
      <p:regular r:id="rId59"/>
    </p:embeddedFont>
    <p:embeddedFont>
      <p:font typeface="Verdana" panose="020B0604030504040204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EE7A1-303C-4210-9466-230A8D495E5A}" v="6" dt="2021-07-12T16:01:49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16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782494be1_2_13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9" name="Google Shape;139;gb782494be1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782494be1_2_18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5" name="Google Shape;195;gb782494be1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3262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782494be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782494be1_0_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b782494be1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b782494be1_6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b782494be1_2_26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64" name="Google Shape;264;gb782494be1_2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782494be1_2_27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75" name="Google Shape;275;gb782494be1_2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782494be1_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782494be1_7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782494be1_2_14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3" name="Google Shape;153;gb782494be1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782494be1_2_15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9" name="Google Shape;159;gb782494be1_2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782494be1_2_18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9" name="Google Shape;189;gb782494be1_2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782494be1_2_2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0" name="Google Shape;220;gb782494be1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782494be1_2_18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5" name="Google Shape;195;gb782494be1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782494be1_2_2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0" name="Google Shape;220;gb782494be1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473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b782494be1_2_23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7" name="Google Shape;237;gb782494be1_2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body" idx="1"/>
          </p:nvPr>
        </p:nvSpPr>
        <p:spPr>
          <a:xfrm>
            <a:off x="514350" y="1547547"/>
            <a:ext cx="38166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83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body" idx="2"/>
          </p:nvPr>
        </p:nvSpPr>
        <p:spPr>
          <a:xfrm>
            <a:off x="4495478" y="1547547"/>
            <a:ext cx="38148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83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7797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514350" y="1547547"/>
            <a:ext cx="77961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683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dt" idx="10"/>
          </p:nvPr>
        </p:nvSpPr>
        <p:spPr>
          <a:xfrm>
            <a:off x="5473562" y="4318000"/>
            <a:ext cx="2838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ftr" idx="11"/>
          </p:nvPr>
        </p:nvSpPr>
        <p:spPr>
          <a:xfrm>
            <a:off x="514351" y="4318000"/>
            <a:ext cx="4124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ldNum" idx="12"/>
          </p:nvPr>
        </p:nvSpPr>
        <p:spPr>
          <a:xfrm>
            <a:off x="4715341" y="4318000"/>
            <a:ext cx="680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gradFill flip="none" rotWithShape="1">
          <a:gsLst>
            <a:gs pos="0">
              <a:schemeClr val="accent1"/>
            </a:gs>
            <a:gs pos="34000">
              <a:schemeClr val="accent1"/>
            </a:gs>
            <a:gs pos="100000">
              <a:srgbClr val="6E0809"/>
            </a:gs>
          </a:gsLst>
          <a:lin ang="81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dgelist.com/SIM-Learning-Strategies/Essay-Test-Taking-Strategy-SP/6-Instruct-a-Teacher" TargetMode="External"/><Relationship Id="rId13" Type="http://schemas.openxmlformats.org/officeDocument/2006/relationships/hyperlink" Target="https://www.badgelist.com/SIM-Content-Enhancement/Clarifying-Routine-SP/1-Partner-with-a-SIM-Professional-Developer" TargetMode="External"/><Relationship Id="rId18" Type="http://schemas.openxmlformats.org/officeDocument/2006/relationships/hyperlink" Target="https://www.badgelist.com/SIM-Content-Enhancement/Clarifying-Routine-SP/6-Completion-Date" TargetMode="External"/><Relationship Id="rId3" Type="http://schemas.openxmlformats.org/officeDocument/2006/relationships/hyperlink" Target="https://www.badgelist.com/SIM-Learning-Strategies/Essay-Test-Taking-Strategy-SP/1-Partner-with-a-SIM-Professional-Developer" TargetMode="External"/><Relationship Id="rId7" Type="http://schemas.openxmlformats.org/officeDocument/2006/relationships/hyperlink" Target="https://www.badgelist.com/SIM-Learning-Strategies/Essay-Test-Taking-Strategy-SP/5-Student-Portfolio-Showing-Evidence-of-Fidelity" TargetMode="External"/><Relationship Id="rId12" Type="http://schemas.openxmlformats.org/officeDocument/2006/relationships/hyperlink" Target="https://www.badgelist.com/SIM-Learning-Strategies/Essay-Test-Taking-Strategy-SP/Extra-Student-Interview" TargetMode="External"/><Relationship Id="rId17" Type="http://schemas.openxmlformats.org/officeDocument/2006/relationships/hyperlink" Target="https://www.badgelist.com/SIM-Content-Enhancement/Clarifying-Routine-SP/5-Describe-Implementation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www.badgelist.com/SIM-Content-Enhancement/Clarifying-Routine-SP/4-Describe-your-Instruction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badgelist.com/SIM-Learning-Strategies/Essay-Test-Taking-Strategy-SP/4-Supporting-Observation-Video-Showing-Fidelity" TargetMode="External"/><Relationship Id="rId11" Type="http://schemas.openxmlformats.org/officeDocument/2006/relationships/hyperlink" Target="https://www.badgelist.com/SIM-Learning-Strategies/Essay-Test-Taking-Strategy-SP/9-Completion-Date" TargetMode="External"/><Relationship Id="rId5" Type="http://schemas.openxmlformats.org/officeDocument/2006/relationships/hyperlink" Target="https://www.badgelist.com/SIM-Learning-Strategies/Essay-Test-Taking-Strategy-SP/3-Portfolio-of-Implementation-Showing-Fidelity" TargetMode="External"/><Relationship Id="rId15" Type="http://schemas.openxmlformats.org/officeDocument/2006/relationships/hyperlink" Target="https://www.badgelist.com/SIM-Content-Enhancement/Clarifying-Routine-SP/3-Instruct-a-Teacher" TargetMode="External"/><Relationship Id="rId10" Type="http://schemas.openxmlformats.org/officeDocument/2006/relationships/hyperlink" Target="https://www.badgelist.com/SIM-Learning-Strategies/Essay-Test-Taking-Strategy-SP/8-Describe-your-Implementation" TargetMode="External"/><Relationship Id="rId4" Type="http://schemas.openxmlformats.org/officeDocument/2006/relationships/hyperlink" Target="https://www.badgelist.com/SIM-Learning-Strategies/Essay-Test-Taking-Strategy-SP/2-Teach-the-Strategy-with-Fidelity" TargetMode="External"/><Relationship Id="rId9" Type="http://schemas.openxmlformats.org/officeDocument/2006/relationships/hyperlink" Target="https://www.badgelist.com/SIM-Learning-Strategies/Essay-Test-Taking-Strategy-SP/7-Describe-your-Instruction" TargetMode="External"/><Relationship Id="rId14" Type="http://schemas.openxmlformats.org/officeDocument/2006/relationships/hyperlink" Target="https://www.badgelist.com/SIM-Content-Enhancement/Clarifying-Routine-SP/2-Demonstrate-Implementation-with-Fidelit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umsgather.blogspot.com/2009_05_01_archive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busesanctuary.blogspot.com/2007/01/one-technique-used-by-abusers-sensibly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riancookeducator.wordpress.com/2015/01/11/facilitate-step-back-and-watch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wtoon.com/online-presentation/bfNoGDEiy2v/why-micro-credentials/?mode=movie#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8923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sim.ku.edu/clli-content-literacy-leadership-institut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unknowncystic.wordpress.com/2012/05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dgelist.com/SIM-CONTENT-ENHANCEM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badgelist.com/SIM-LEARNING-STRATEGI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/>
          <p:nvPr/>
        </p:nvSpPr>
        <p:spPr>
          <a:xfrm>
            <a:off x="0" y="1"/>
            <a:ext cx="9144001" cy="5143499"/>
          </a:xfrm>
          <a:custGeom>
            <a:avLst/>
            <a:gdLst/>
            <a:ahLst/>
            <a:cxnLst/>
            <a:rect l="l" t="t" r="r" b="b"/>
            <a:pathLst>
              <a:path w="11647715" h="2634343" extrusionOk="0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142" name="Google Shape;142;p15"/>
          <p:cNvSpPr/>
          <p:nvPr/>
        </p:nvSpPr>
        <p:spPr>
          <a:xfrm>
            <a:off x="482600" y="482600"/>
            <a:ext cx="8178800" cy="4178300"/>
          </a:xfrm>
          <a:custGeom>
            <a:avLst/>
            <a:gdLst/>
            <a:ahLst/>
            <a:cxnLst/>
            <a:rect l="l" t="t" r="r" b="b"/>
            <a:pathLst>
              <a:path w="8130198" h="6857999" extrusionOk="0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50800" cap="sq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63500" dir="4380000" algn="t" rotWithShape="0">
              <a:srgbClr val="000000">
                <a:alpha val="42745"/>
              </a:srgbClr>
            </a:outerShdw>
          </a:effectLst>
        </p:spPr>
      </p:sp>
      <p:sp>
        <p:nvSpPr>
          <p:cNvPr id="143" name="Google Shape;143;p15"/>
          <p:cNvSpPr/>
          <p:nvPr/>
        </p:nvSpPr>
        <p:spPr>
          <a:xfrm>
            <a:off x="4477259" y="2811064"/>
            <a:ext cx="189483" cy="189483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ctrTitle"/>
          </p:nvPr>
        </p:nvSpPr>
        <p:spPr>
          <a:xfrm>
            <a:off x="913805" y="783188"/>
            <a:ext cx="7381181" cy="198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Impact"/>
              <a:buNone/>
            </a:pPr>
            <a:r>
              <a:rPr lang="en" sz="4500" dirty="0">
                <a:solidFill>
                  <a:srgbClr val="C00000"/>
                </a:solidFill>
              </a:rPr>
              <a:t>MANEUVERING THE MICRO-CREDENTIALING PROCESS FOR  LS AND CE</a:t>
            </a:r>
            <a:endParaRPr sz="1100" dirty="0">
              <a:solidFill>
                <a:srgbClr val="C00000"/>
              </a:solidFill>
            </a:endParaRPr>
          </a:p>
        </p:txBody>
      </p:sp>
      <p:sp>
        <p:nvSpPr>
          <p:cNvPr id="145" name="Google Shape;145;p15"/>
          <p:cNvSpPr txBox="1">
            <a:spLocks noGrp="1"/>
          </p:cNvSpPr>
          <p:nvPr>
            <p:ph type="subTitle" idx="1"/>
          </p:nvPr>
        </p:nvSpPr>
        <p:spPr>
          <a:xfrm>
            <a:off x="913805" y="2853082"/>
            <a:ext cx="7381181" cy="143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dirty="0">
                <a:solidFill>
                  <a:srgbClr val="262626"/>
                </a:solidFill>
              </a:rPr>
              <a:t>FACILITATORS: JOLENE AHLSCHWEDE</a:t>
            </a:r>
            <a:endParaRPr dirty="0">
              <a:solidFill>
                <a:srgbClr val="262626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</a:pPr>
            <a:r>
              <a:rPr lang="en" dirty="0">
                <a:solidFill>
                  <a:srgbClr val="262626"/>
                </a:solidFill>
              </a:rPr>
              <a:t> DEBI RICE 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</a:pPr>
            <a:r>
              <a:rPr lang="en" dirty="0">
                <a:solidFill>
                  <a:srgbClr val="262626"/>
                </a:solidFill>
              </a:rPr>
              <a:t>SEAN STRICKLAND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B66F0-66AA-41F4-ACAC-D680F9AE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415294"/>
            <a:ext cx="7505700" cy="954600"/>
          </a:xfrm>
        </p:spPr>
        <p:txBody>
          <a:bodyPr/>
          <a:lstStyle/>
          <a:p>
            <a:r>
              <a:rPr lang="en-US" dirty="0"/>
              <a:t>LEVEL 3: SIM SPECIALIST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D6287-E8CE-4009-861F-04E74B546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369894"/>
            <a:ext cx="7505700" cy="2951094"/>
          </a:xfrm>
        </p:spPr>
        <p:txBody>
          <a:bodyPr>
            <a:normAutofit/>
          </a:bodyPr>
          <a:lstStyle/>
          <a:p>
            <a:r>
              <a:rPr lang="en-US" sz="2000" dirty="0"/>
              <a:t>Recipient has: • Demonstrated proficiency in instructing others in the use of a strategy or routine with fidelity,  </a:t>
            </a:r>
          </a:p>
          <a:p>
            <a:r>
              <a:rPr lang="en-US" sz="2000" dirty="0"/>
              <a:t>Guided the new learner to implement the intervention with fidelity. - Approved by SIM Professional Developer or Specialist – </a:t>
            </a:r>
          </a:p>
          <a:p>
            <a:r>
              <a:rPr lang="en-US" sz="2000" dirty="0"/>
              <a:t>This credential allows the recipient to teach others in one specific LS or CER </a:t>
            </a:r>
          </a:p>
          <a:p>
            <a:r>
              <a:rPr lang="en-US" sz="2000" dirty="0"/>
              <a:t> Credential cost: $100 + coaching fees</a:t>
            </a:r>
          </a:p>
        </p:txBody>
      </p:sp>
    </p:spTree>
    <p:extLst>
      <p:ext uri="{BB962C8B-B14F-4D97-AF65-F5344CB8AC3E}">
        <p14:creationId xmlns:p14="http://schemas.microsoft.com/office/powerpoint/2010/main" val="145655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/>
          <p:nvPr/>
        </p:nvSpPr>
        <p:spPr>
          <a:xfrm>
            <a:off x="-1" y="0"/>
            <a:ext cx="3052643" cy="5143500"/>
          </a:xfrm>
          <a:custGeom>
            <a:avLst/>
            <a:gdLst/>
            <a:ahLst/>
            <a:cxnLst/>
            <a:rect l="l" t="t" r="r" b="b"/>
            <a:pathLst>
              <a:path w="4061802" h="6858000" extrusionOk="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lin ang="3600000" scaled="0"/>
          </a:gradFill>
          <a:ln>
            <a:noFill/>
          </a:ln>
        </p:spPr>
      </p:sp>
      <p:sp>
        <p:nvSpPr>
          <p:cNvPr id="223" name="Google Shape;223;p21"/>
          <p:cNvSpPr txBox="1">
            <a:spLocks noGrp="1"/>
          </p:cNvSpPr>
          <p:nvPr>
            <p:ph type="title"/>
          </p:nvPr>
        </p:nvSpPr>
        <p:spPr>
          <a:xfrm>
            <a:off x="482600" y="919591"/>
            <a:ext cx="2290701" cy="330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Impact"/>
              <a:buNone/>
            </a:pPr>
            <a:r>
              <a:rPr lang="en" sz="2700">
                <a:solidFill>
                  <a:srgbClr val="FFFFFF"/>
                </a:solidFill>
              </a:rPr>
              <a:t>LEVEL 1 – PROFESSIONAL LEARNING CREDENTIAL</a:t>
            </a:r>
            <a:endParaRPr sz="1100"/>
          </a:p>
        </p:txBody>
      </p:sp>
      <p:sp>
        <p:nvSpPr>
          <p:cNvPr id="226" name="Google Shape;226;p21"/>
          <p:cNvSpPr txBox="1">
            <a:spLocks noGrp="1"/>
          </p:cNvSpPr>
          <p:nvPr>
            <p:ph type="body" idx="1"/>
          </p:nvPr>
        </p:nvSpPr>
        <p:spPr>
          <a:xfrm>
            <a:off x="3510300" y="1479400"/>
            <a:ext cx="4894500" cy="3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200" i="1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PROVIDE EVIDENCE FOR LEVEL 1:  PROFESSIONAL LEARNING (PL) </a:t>
            </a:r>
            <a:endParaRPr sz="1100"/>
          </a:p>
          <a:p>
            <a:pPr marL="177800" lvl="0" indent="-1714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900"/>
              <a:buChar char="●"/>
            </a:pPr>
            <a:r>
              <a:rPr lang="en" sz="120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 JOIN THE PL BADGE FOR THE TARGETED LS or CER AND POST EVIDENCE LISTED BELOW:</a:t>
            </a:r>
            <a:endParaRPr sz="1100"/>
          </a:p>
          <a:p>
            <a:pPr marL="52070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Char char="○"/>
            </a:pPr>
            <a:r>
              <a:rPr lang="en" sz="120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DATE PROFESSIONAL LEARNING WAS COMPLETED IN THE TARGETED CONTENT ENHANCEMENT ROUTINE  or LEARNING STRATEGY &amp; REFLECTION</a:t>
            </a:r>
            <a:endParaRPr sz="1100"/>
          </a:p>
          <a:p>
            <a:pPr marL="52070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Char char="○"/>
            </a:pPr>
            <a:r>
              <a:rPr lang="en" sz="120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SIM PROFESSIONAL DEVELOPER(S) WHO LED THE SESSION  </a:t>
            </a:r>
            <a:endParaRPr sz="1100"/>
          </a:p>
          <a:p>
            <a:pPr marL="52070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1200"/>
              </a:spcAft>
              <a:buSzPts val="1900"/>
              <a:buChar char="○"/>
            </a:pPr>
            <a:r>
              <a:rPr lang="en" sz="120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COMPLETION</a:t>
            </a:r>
            <a:endParaRPr sz="1100"/>
          </a:p>
        </p:txBody>
      </p:sp>
      <p:sp>
        <p:nvSpPr>
          <p:cNvPr id="224" name="Google Shape;224;p21"/>
          <p:cNvSpPr/>
          <p:nvPr/>
        </p:nvSpPr>
        <p:spPr>
          <a:xfrm>
            <a:off x="0" y="0"/>
            <a:ext cx="241300" cy="5143500"/>
          </a:xfrm>
          <a:prstGeom prst="rect">
            <a:avLst/>
          </a:prstGeom>
          <a:solidFill>
            <a:srgbClr val="5C0607">
              <a:alpha val="49803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2808869" y="1"/>
            <a:ext cx="6097648" cy="5143499"/>
          </a:xfrm>
          <a:custGeom>
            <a:avLst/>
            <a:gdLst/>
            <a:ahLst/>
            <a:cxnLst/>
            <a:rect l="l" t="t" r="r" b="b"/>
            <a:pathLst>
              <a:path w="8130198" h="6857999" extrusionOk="0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7" name="Google Shape;227;p21"/>
          <p:cNvSpPr txBox="1"/>
          <p:nvPr/>
        </p:nvSpPr>
        <p:spPr>
          <a:xfrm>
            <a:off x="4155068" y="1455187"/>
            <a:ext cx="3334872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rial Black"/>
                <a:ea typeface="Arial Black"/>
                <a:cs typeface="Arial Black"/>
                <a:sym typeface="Arial Black"/>
              </a:rPr>
              <a:t>This credential indicates the recipient has participated in professional learning to learn how to teach a SIM Learning Strategy.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D0A2E0-D3FA-4B39-AED0-6386581DA860}"/>
              </a:ext>
            </a:extLst>
          </p:cNvPr>
          <p:cNvSpPr/>
          <p:nvPr/>
        </p:nvSpPr>
        <p:spPr>
          <a:xfrm rot="1006677">
            <a:off x="5350531" y="657980"/>
            <a:ext cx="3305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Learning Strategies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95281C9-A51A-40AB-A786-FA747BA5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0"/>
            <a:ext cx="4128655" cy="5143500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71FE86C-B6A1-4B03-B71B-09CD6FCDA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130" y="-9237"/>
            <a:ext cx="39928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5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/>
          <p:nvPr/>
        </p:nvSpPr>
        <p:spPr>
          <a:xfrm>
            <a:off x="1" y="0"/>
            <a:ext cx="8984964" cy="498306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98425" dist="76200" dir="4380000" algn="tl" rotWithShape="0">
              <a:srgbClr val="000000">
                <a:alpha val="6784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-19048" y="0"/>
            <a:ext cx="8829968" cy="4814635"/>
          </a:xfrm>
          <a:custGeom>
            <a:avLst/>
            <a:gdLst/>
            <a:ahLst/>
            <a:cxnLst/>
            <a:rect l="l" t="t" r="r" b="b"/>
            <a:pathLst>
              <a:path w="11773291" h="6419514" extrusionOk="0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0" name="Google Shape;200;p20"/>
          <p:cNvSpPr/>
          <p:nvPr/>
        </p:nvSpPr>
        <p:spPr>
          <a:xfrm>
            <a:off x="0" y="0"/>
            <a:ext cx="3490722" cy="4785597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6E0809"/>
              </a:gs>
            </a:gsLst>
            <a:lin ang="8100000" scaled="0"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title"/>
          </p:nvPr>
        </p:nvSpPr>
        <p:spPr>
          <a:xfrm>
            <a:off x="171449" y="514350"/>
            <a:ext cx="28794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Impact"/>
              <a:buNone/>
            </a:pPr>
            <a:r>
              <a:rPr lang="en" sz="3200" dirty="0">
                <a:solidFill>
                  <a:srgbClr val="FFFFFF"/>
                </a:solidFill>
              </a:rPr>
              <a:t>HOW DO I EARN A SPECIALIST MICRO-</a:t>
            </a:r>
            <a:endParaRPr sz="32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Impact"/>
              <a:buNone/>
            </a:pPr>
            <a:r>
              <a:rPr lang="en" sz="3200" dirty="0">
                <a:solidFill>
                  <a:srgbClr val="FFFFFF"/>
                </a:solidFill>
              </a:rPr>
              <a:t>CREDENTIAL?</a:t>
            </a:r>
            <a:endParaRPr sz="700" dirty="0"/>
          </a:p>
        </p:txBody>
      </p:sp>
      <p:grpSp>
        <p:nvGrpSpPr>
          <p:cNvPr id="202" name="Google Shape;202;p20"/>
          <p:cNvGrpSpPr/>
          <p:nvPr/>
        </p:nvGrpSpPr>
        <p:grpSpPr>
          <a:xfrm>
            <a:off x="3970575" y="202625"/>
            <a:ext cx="4493108" cy="3946884"/>
            <a:chOff x="0" y="0"/>
            <a:chExt cx="5759656" cy="4846966"/>
          </a:xfrm>
        </p:grpSpPr>
        <p:cxnSp>
          <p:nvCxnSpPr>
            <p:cNvPr id="203" name="Google Shape;203;p20"/>
            <p:cNvCxnSpPr/>
            <p:nvPr/>
          </p:nvCxnSpPr>
          <p:spPr>
            <a:xfrm>
              <a:off x="0" y="0"/>
              <a:ext cx="5759656" cy="0"/>
            </a:xfrm>
            <a:prstGeom prst="straightConnector1">
              <a:avLst/>
            </a:prstGeom>
            <a:solidFill>
              <a:srgbClr val="B80B0F"/>
            </a:solidFill>
            <a:ln w="19050" cap="flat" cmpd="sng">
              <a:solidFill>
                <a:srgbClr val="B80B0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4" name="Google Shape;204;p20"/>
            <p:cNvSpPr/>
            <p:nvPr/>
          </p:nvSpPr>
          <p:spPr>
            <a:xfrm>
              <a:off x="0" y="0"/>
              <a:ext cx="1151931" cy="2423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 txBox="1"/>
            <p:nvPr/>
          </p:nvSpPr>
          <p:spPr>
            <a:xfrm>
              <a:off x="0" y="0"/>
              <a:ext cx="1151931" cy="2423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51425" rIns="51425" bIns="5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Impact"/>
                <a:buNone/>
              </a:pPr>
              <a:r>
                <a:rPr lang="en" sz="1400" b="0" i="1" u="none" strike="noStrike" cap="none">
                  <a:latin typeface="Impact"/>
                  <a:ea typeface="Impact"/>
                  <a:cs typeface="Impact"/>
                  <a:sym typeface="Impact"/>
                </a:rPr>
                <a:t>Prerequisites for Specialist Badge (must be completed in order):</a:t>
              </a:r>
              <a:endParaRPr sz="1400" b="0" i="0" u="none" strike="noStrike" cap="none"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1238326" y="56327"/>
              <a:ext cx="4521329" cy="1126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 txBox="1"/>
            <p:nvPr/>
          </p:nvSpPr>
          <p:spPr>
            <a:xfrm>
              <a:off x="1238326" y="56327"/>
              <a:ext cx="4521329" cy="1339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51425" rIns="51425" bIns="5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Impact"/>
                <a:buNone/>
              </a:pPr>
              <a:r>
                <a:rPr lang="en" sz="1400" b="0" i="0" u="none" strike="noStrike" cap="none" dirty="0">
                  <a:latin typeface="Impact"/>
                  <a:ea typeface="Impact"/>
                  <a:cs typeface="Impact"/>
                  <a:sym typeface="Impact"/>
                </a:rPr>
                <a:t>1. Choose a Learning Strategy for which you would like to earn the Specialist badge and complete the requirements for the Profession Learning (PL) badge for your chosen LS (directions under #1 below) </a:t>
              </a:r>
              <a:endParaRPr sz="1400" b="0" i="0" u="none" strike="noStrike" cap="none" dirty="0">
                <a:latin typeface="Impact"/>
                <a:ea typeface="Impact"/>
                <a:cs typeface="Impact"/>
                <a:sym typeface="Impact"/>
              </a:endParaRPr>
            </a:p>
          </p:txBody>
        </p:sp>
        <p:cxnSp>
          <p:nvCxnSpPr>
            <p:cNvPr id="208" name="Google Shape;208;p20"/>
            <p:cNvCxnSpPr>
              <a:stCxn id="205" idx="1"/>
              <a:endCxn id="205" idx="1"/>
            </p:cNvCxnSpPr>
            <p:nvPr/>
          </p:nvCxnSpPr>
          <p:spPr>
            <a:xfrm>
              <a:off x="0" y="1211741"/>
              <a:ext cx="0" cy="0"/>
            </a:xfrm>
            <a:prstGeom prst="straightConnector1">
              <a:avLst/>
            </a:prstGeom>
            <a:solidFill>
              <a:srgbClr val="B80B0F"/>
            </a:solidFill>
            <a:ln w="19050" cap="flat" cmpd="sng">
              <a:solidFill>
                <a:srgbClr val="DFB9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9" name="Google Shape;209;p20"/>
            <p:cNvSpPr/>
            <p:nvPr/>
          </p:nvSpPr>
          <p:spPr>
            <a:xfrm>
              <a:off x="1217075" y="1509700"/>
              <a:ext cx="4521329" cy="1126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0"/>
            <p:cNvSpPr txBox="1"/>
            <p:nvPr/>
          </p:nvSpPr>
          <p:spPr>
            <a:xfrm>
              <a:off x="1217075" y="1509700"/>
              <a:ext cx="4521329" cy="1126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51425" rIns="51425" bIns="5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Impact"/>
                <a:buNone/>
              </a:pPr>
              <a:r>
                <a:rPr lang="en" sz="1400" b="0" i="0" u="none" strike="noStrike" cap="none" dirty="0">
                  <a:latin typeface="Impact"/>
                  <a:ea typeface="Impact"/>
                  <a:cs typeface="Impact"/>
                  <a:sym typeface="Impact"/>
                </a:rPr>
                <a:t>2. Complete the requirements for the Fidelity of Implementation (FI) badge for your chosen LS (directions under #2 below) </a:t>
              </a:r>
              <a:endParaRPr sz="1400" b="0" i="0" u="none" strike="noStrike" cap="none" dirty="0">
                <a:latin typeface="Impact"/>
                <a:ea typeface="Impact"/>
                <a:cs typeface="Impact"/>
                <a:sym typeface="Impact"/>
              </a:endParaRPr>
            </a:p>
          </p:txBody>
        </p:sp>
        <p:cxnSp>
          <p:nvCxnSpPr>
            <p:cNvPr id="211" name="Google Shape;211;p20"/>
            <p:cNvCxnSpPr/>
            <p:nvPr/>
          </p:nvCxnSpPr>
          <p:spPr>
            <a:xfrm>
              <a:off x="1151931" y="2365736"/>
              <a:ext cx="4607724" cy="0"/>
            </a:xfrm>
            <a:prstGeom prst="straightConnector1">
              <a:avLst/>
            </a:prstGeom>
            <a:solidFill>
              <a:srgbClr val="B80B0F"/>
            </a:solidFill>
            <a:ln w="19050" cap="flat" cmpd="sng">
              <a:solidFill>
                <a:srgbClr val="DFB9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2" name="Google Shape;212;p20"/>
            <p:cNvCxnSpPr/>
            <p:nvPr/>
          </p:nvCxnSpPr>
          <p:spPr>
            <a:xfrm>
              <a:off x="0" y="2423483"/>
              <a:ext cx="5759656" cy="0"/>
            </a:xfrm>
            <a:prstGeom prst="straightConnector1">
              <a:avLst/>
            </a:prstGeom>
            <a:solidFill>
              <a:srgbClr val="B80B0F"/>
            </a:solidFill>
            <a:ln w="19050" cap="flat" cmpd="sng">
              <a:solidFill>
                <a:srgbClr val="B80B0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3" name="Google Shape;213;p20"/>
            <p:cNvSpPr/>
            <p:nvPr/>
          </p:nvSpPr>
          <p:spPr>
            <a:xfrm>
              <a:off x="0" y="2423483"/>
              <a:ext cx="1151931" cy="2423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 txBox="1"/>
            <p:nvPr/>
          </p:nvSpPr>
          <p:spPr>
            <a:xfrm>
              <a:off x="0" y="2423483"/>
              <a:ext cx="1151931" cy="2423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Impact"/>
                <a:buNone/>
              </a:pPr>
              <a:r>
                <a:rPr lang="en" sz="1400" b="0" i="1" u="none" strike="noStrike" cap="none">
                  <a:latin typeface="Impact"/>
                  <a:ea typeface="Impact"/>
                  <a:cs typeface="Impact"/>
                  <a:sym typeface="Impact"/>
                </a:rPr>
                <a:t>Earning a Specialist (SP) Badge </a:t>
              </a:r>
              <a:endParaRPr sz="1400" b="0" i="0" u="none" strike="noStrike" cap="none"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1238333" y="3138063"/>
              <a:ext cx="4521300" cy="11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 txBox="1"/>
            <p:nvPr/>
          </p:nvSpPr>
          <p:spPr>
            <a:xfrm>
              <a:off x="1195142" y="2636251"/>
              <a:ext cx="4521300" cy="13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51425" rIns="51425" bIns="5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Impact"/>
                <a:buNone/>
              </a:pPr>
              <a:r>
                <a:rPr lang="en" sz="1400" b="0" i="0" u="none" strike="noStrike" cap="none" dirty="0">
                  <a:latin typeface="Impact"/>
                  <a:ea typeface="Impact"/>
                  <a:cs typeface="Impact"/>
                  <a:sym typeface="Impact"/>
                </a:rPr>
                <a:t>3. Complete the requirements for the Level 3: Specialist (SP) badge for your chosen LS (directions under # 3) </a:t>
              </a:r>
              <a:endParaRPr sz="1400" b="0" i="0" u="none" strike="noStrike" cap="none" dirty="0">
                <a:latin typeface="Impact"/>
                <a:ea typeface="Impact"/>
                <a:cs typeface="Impact"/>
                <a:sym typeface="Impact"/>
              </a:endParaRPr>
            </a:p>
          </p:txBody>
        </p:sp>
        <p:cxnSp>
          <p:nvCxnSpPr>
            <p:cNvPr id="217" name="Google Shape;217;p20"/>
            <p:cNvCxnSpPr/>
            <p:nvPr/>
          </p:nvCxnSpPr>
          <p:spPr>
            <a:xfrm>
              <a:off x="1151931" y="4506419"/>
              <a:ext cx="4607724" cy="0"/>
            </a:xfrm>
            <a:prstGeom prst="straightConnector1">
              <a:avLst/>
            </a:prstGeom>
            <a:solidFill>
              <a:srgbClr val="B80B0F"/>
            </a:solidFill>
            <a:ln w="19050" cap="flat" cmpd="sng">
              <a:solidFill>
                <a:srgbClr val="DFB9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BCD7CF4-527B-48CB-B8DC-3B2EC956B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89" y="0"/>
            <a:ext cx="4219350" cy="5143500"/>
          </a:xfrm>
          <a:prstGeom prst="rect">
            <a:avLst/>
          </a:prstGeom>
        </p:spPr>
      </p:pic>
      <p:pic>
        <p:nvPicPr>
          <p:cNvPr id="5" name="Picture 4" descr="A picture containing text, receipt, screenshot&#10;&#10;Description automatically generated">
            <a:extLst>
              <a:ext uri="{FF2B5EF4-FFF2-40B4-BE49-F238E27FC236}">
                <a16:creationId xmlns:a16="http://schemas.microsoft.com/office/drawing/2014/main" id="{9B6B256A-75E4-4A8A-8E70-B077CD678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675" y="0"/>
            <a:ext cx="39863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96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/>
          <p:nvPr/>
        </p:nvSpPr>
        <p:spPr>
          <a:xfrm>
            <a:off x="-1" y="0"/>
            <a:ext cx="3052643" cy="5143500"/>
          </a:xfrm>
          <a:custGeom>
            <a:avLst/>
            <a:gdLst/>
            <a:ahLst/>
            <a:cxnLst/>
            <a:rect l="l" t="t" r="r" b="b"/>
            <a:pathLst>
              <a:path w="4061802" h="6858000" extrusionOk="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lin ang="3600000" scaled="0"/>
          </a:gradFill>
          <a:ln>
            <a:noFill/>
          </a:ln>
        </p:spPr>
      </p:sp>
      <p:sp>
        <p:nvSpPr>
          <p:cNvPr id="223" name="Google Shape;223;p21"/>
          <p:cNvSpPr txBox="1">
            <a:spLocks noGrp="1"/>
          </p:cNvSpPr>
          <p:nvPr>
            <p:ph type="title"/>
          </p:nvPr>
        </p:nvSpPr>
        <p:spPr>
          <a:xfrm>
            <a:off x="482600" y="919591"/>
            <a:ext cx="2290701" cy="330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Impact"/>
              <a:buNone/>
            </a:pPr>
            <a:r>
              <a:rPr lang="en" sz="2700">
                <a:solidFill>
                  <a:srgbClr val="FFFFFF"/>
                </a:solidFill>
              </a:rPr>
              <a:t>LEVEL 1 – PROFESSIONAL LEARNING CREDENTIAL</a:t>
            </a:r>
            <a:endParaRPr sz="1100"/>
          </a:p>
        </p:txBody>
      </p:sp>
      <p:sp>
        <p:nvSpPr>
          <p:cNvPr id="226" name="Google Shape;226;p21"/>
          <p:cNvSpPr txBox="1">
            <a:spLocks noGrp="1"/>
          </p:cNvSpPr>
          <p:nvPr>
            <p:ph type="body" idx="1"/>
          </p:nvPr>
        </p:nvSpPr>
        <p:spPr>
          <a:xfrm>
            <a:off x="3510300" y="1479400"/>
            <a:ext cx="4894500" cy="3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200" i="1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PROVIDE EVIDENCE FOR LEVEL 1:  PROFESSIONAL LEARNING (PL) </a:t>
            </a:r>
            <a:endParaRPr sz="1100"/>
          </a:p>
          <a:p>
            <a:pPr marL="177800" lvl="0" indent="-1714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900"/>
              <a:buChar char="●"/>
            </a:pPr>
            <a:r>
              <a:rPr lang="en" sz="120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 JOIN THE PL BADGE FOR THE TARGETED LS or CER AND POST EVIDENCE LISTED BELOW:</a:t>
            </a:r>
            <a:endParaRPr sz="1100"/>
          </a:p>
          <a:p>
            <a:pPr marL="52070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Char char="○"/>
            </a:pPr>
            <a:r>
              <a:rPr lang="en" sz="120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DATE PROFESSIONAL LEARNING WAS COMPLETED IN THE TARGETED CONTENT ENHANCEMENT ROUTINE  or LEARNING STRATEGY &amp; REFLECTION</a:t>
            </a:r>
            <a:endParaRPr sz="1100"/>
          </a:p>
          <a:p>
            <a:pPr marL="52070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900"/>
              <a:buChar char="○"/>
            </a:pPr>
            <a:r>
              <a:rPr lang="en" sz="120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SIM PROFESSIONAL DEVELOPER(S) WHO LED THE SESSION  </a:t>
            </a:r>
            <a:endParaRPr sz="1100"/>
          </a:p>
          <a:p>
            <a:pPr marL="520700" lvl="1" indent="-171450" algn="l" rtl="0">
              <a:lnSpc>
                <a:spcPct val="120000"/>
              </a:lnSpc>
              <a:spcBef>
                <a:spcPts val="400"/>
              </a:spcBef>
              <a:spcAft>
                <a:spcPts val="1200"/>
              </a:spcAft>
              <a:buSzPts val="1900"/>
              <a:buChar char="○"/>
            </a:pPr>
            <a:r>
              <a:rPr lang="en" sz="120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COMPLETION</a:t>
            </a:r>
            <a:endParaRPr sz="1100"/>
          </a:p>
        </p:txBody>
      </p:sp>
      <p:sp>
        <p:nvSpPr>
          <p:cNvPr id="224" name="Google Shape;224;p21"/>
          <p:cNvSpPr/>
          <p:nvPr/>
        </p:nvSpPr>
        <p:spPr>
          <a:xfrm>
            <a:off x="0" y="0"/>
            <a:ext cx="241300" cy="5143500"/>
          </a:xfrm>
          <a:prstGeom prst="rect">
            <a:avLst/>
          </a:prstGeom>
          <a:solidFill>
            <a:srgbClr val="5C0607">
              <a:alpha val="49803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3046351" y="1"/>
            <a:ext cx="6097648" cy="5143499"/>
          </a:xfrm>
          <a:custGeom>
            <a:avLst/>
            <a:gdLst/>
            <a:ahLst/>
            <a:cxnLst/>
            <a:rect l="l" t="t" r="r" b="b"/>
            <a:pathLst>
              <a:path w="8130198" h="6857999" extrusionOk="0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7" name="Google Shape;227;p21"/>
          <p:cNvSpPr txBox="1"/>
          <p:nvPr/>
        </p:nvSpPr>
        <p:spPr>
          <a:xfrm>
            <a:off x="4126729" y="1772092"/>
            <a:ext cx="3943182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rial Black"/>
                <a:ea typeface="Arial Black"/>
                <a:cs typeface="Arial Black"/>
                <a:sym typeface="Arial Black"/>
              </a:rPr>
              <a:t>This credential indicates the recipient has participated in professional learning to learn how to teach a Content Enhancement Routine.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17EC5A-B992-46E7-A2F2-5B2067C44A14}"/>
              </a:ext>
            </a:extLst>
          </p:cNvPr>
          <p:cNvSpPr/>
          <p:nvPr/>
        </p:nvSpPr>
        <p:spPr>
          <a:xfrm rot="959452">
            <a:off x="5210504" y="594164"/>
            <a:ext cx="37641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Content Enhancement</a:t>
            </a:r>
          </a:p>
        </p:txBody>
      </p:sp>
    </p:spTree>
    <p:extLst>
      <p:ext uri="{BB962C8B-B14F-4D97-AF65-F5344CB8AC3E}">
        <p14:creationId xmlns:p14="http://schemas.microsoft.com/office/powerpoint/2010/main" val="3968253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B6EBC4F-03A6-48C2-B253-25D7CCAE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23952" y="768153"/>
            <a:ext cx="4809587" cy="360719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7F3A115-D467-4860-B066-B4189AE5F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449" y="768154"/>
            <a:ext cx="4809587" cy="360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15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/>
          <p:nvPr/>
        </p:nvSpPr>
        <p:spPr>
          <a:xfrm>
            <a:off x="-1" y="0"/>
            <a:ext cx="3052643" cy="5143500"/>
          </a:xfrm>
          <a:custGeom>
            <a:avLst/>
            <a:gdLst/>
            <a:ahLst/>
            <a:cxnLst/>
            <a:rect l="l" t="t" r="r" b="b"/>
            <a:pathLst>
              <a:path w="4061802" h="6858000" extrusionOk="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lin ang="3600000" scaled="0"/>
          </a:gradFill>
          <a:ln>
            <a:noFill/>
          </a:ln>
        </p:spPr>
      </p:sp>
      <p:sp>
        <p:nvSpPr>
          <p:cNvPr id="240" name="Google Shape;240;p23"/>
          <p:cNvSpPr txBox="1">
            <a:spLocks noGrp="1"/>
          </p:cNvSpPr>
          <p:nvPr>
            <p:ph type="title"/>
          </p:nvPr>
        </p:nvSpPr>
        <p:spPr>
          <a:xfrm>
            <a:off x="380975" y="938829"/>
            <a:ext cx="2290800" cy="3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Impact"/>
              <a:buNone/>
            </a:pPr>
            <a:r>
              <a:rPr lang="en" sz="2500">
                <a:solidFill>
                  <a:srgbClr val="FFFFFF"/>
                </a:solidFill>
              </a:rPr>
              <a:t>LEVEL 2 - FIDELITY OF IMPLEMENTATION</a:t>
            </a:r>
            <a:endParaRPr sz="900"/>
          </a:p>
        </p:txBody>
      </p:sp>
      <p:sp>
        <p:nvSpPr>
          <p:cNvPr id="243" name="Google Shape;243;p23"/>
          <p:cNvSpPr txBox="1">
            <a:spLocks noGrp="1"/>
          </p:cNvSpPr>
          <p:nvPr>
            <p:ph type="body" idx="1"/>
          </p:nvPr>
        </p:nvSpPr>
        <p:spPr>
          <a:xfrm>
            <a:off x="3415846" y="919591"/>
            <a:ext cx="4894534" cy="330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177800" lvl="0" indent="-5080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ts val="1900"/>
              <a:buNone/>
            </a:pPr>
            <a:endParaRPr sz="1200">
              <a:solidFill>
                <a:srgbClr val="0C0C0C"/>
              </a:solidFill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0" y="0"/>
            <a:ext cx="241300" cy="5143500"/>
          </a:xfrm>
          <a:prstGeom prst="rect">
            <a:avLst/>
          </a:prstGeom>
          <a:solidFill>
            <a:srgbClr val="5C0607">
              <a:alpha val="49803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2" name="Google Shape;242;p23"/>
          <p:cNvSpPr/>
          <p:nvPr/>
        </p:nvSpPr>
        <p:spPr>
          <a:xfrm>
            <a:off x="3046351" y="1"/>
            <a:ext cx="6097648" cy="5143499"/>
          </a:xfrm>
          <a:custGeom>
            <a:avLst/>
            <a:gdLst/>
            <a:ahLst/>
            <a:cxnLst/>
            <a:rect l="l" t="t" r="r" b="b"/>
            <a:pathLst>
              <a:path w="8130198" h="6857999" extrusionOk="0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44" name="Google Shape;24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4384" y="455944"/>
            <a:ext cx="5442321" cy="427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/>
          <p:nvPr/>
        </p:nvSpPr>
        <p:spPr>
          <a:xfrm>
            <a:off x="1" y="0"/>
            <a:ext cx="8984964" cy="498306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98425" dist="76200" dir="4380000" algn="tl" rotWithShape="0">
              <a:srgbClr val="000000">
                <a:alpha val="6784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-19048" y="0"/>
            <a:ext cx="8829968" cy="4814635"/>
          </a:xfrm>
          <a:custGeom>
            <a:avLst/>
            <a:gdLst/>
            <a:ahLst/>
            <a:cxnLst/>
            <a:rect l="l" t="t" r="r" b="b"/>
            <a:pathLst>
              <a:path w="11773291" h="6419514" extrusionOk="0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0" name="Google Shape;200;p20"/>
          <p:cNvSpPr/>
          <p:nvPr/>
        </p:nvSpPr>
        <p:spPr>
          <a:xfrm>
            <a:off x="0" y="0"/>
            <a:ext cx="3490722" cy="4785597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6E0809"/>
              </a:gs>
            </a:gsLst>
            <a:lin ang="8100000" scaled="0"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title"/>
          </p:nvPr>
        </p:nvSpPr>
        <p:spPr>
          <a:xfrm>
            <a:off x="171449" y="514350"/>
            <a:ext cx="28794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Impact"/>
              <a:buNone/>
            </a:pPr>
            <a:r>
              <a:rPr lang="en" sz="3200">
                <a:solidFill>
                  <a:srgbClr val="FFFFFF"/>
                </a:solidFill>
              </a:rPr>
              <a:t>HOW DO I EARN A SPECIALIST MICRO-</a:t>
            </a:r>
            <a:endParaRPr sz="32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Impact"/>
              <a:buNone/>
            </a:pPr>
            <a:r>
              <a:rPr lang="en" sz="3200">
                <a:solidFill>
                  <a:srgbClr val="FFFFFF"/>
                </a:solidFill>
              </a:rPr>
              <a:t>CREDENTIAL?</a:t>
            </a:r>
            <a:endParaRPr sz="700"/>
          </a:p>
        </p:txBody>
      </p:sp>
      <p:grpSp>
        <p:nvGrpSpPr>
          <p:cNvPr id="202" name="Google Shape;202;p20"/>
          <p:cNvGrpSpPr/>
          <p:nvPr/>
        </p:nvGrpSpPr>
        <p:grpSpPr>
          <a:xfrm>
            <a:off x="3970575" y="202625"/>
            <a:ext cx="4493108" cy="3946884"/>
            <a:chOff x="0" y="0"/>
            <a:chExt cx="5759656" cy="4846966"/>
          </a:xfrm>
        </p:grpSpPr>
        <p:cxnSp>
          <p:nvCxnSpPr>
            <p:cNvPr id="203" name="Google Shape;203;p20"/>
            <p:cNvCxnSpPr/>
            <p:nvPr/>
          </p:nvCxnSpPr>
          <p:spPr>
            <a:xfrm>
              <a:off x="0" y="0"/>
              <a:ext cx="5759656" cy="0"/>
            </a:xfrm>
            <a:prstGeom prst="straightConnector1">
              <a:avLst/>
            </a:prstGeom>
            <a:solidFill>
              <a:srgbClr val="B80B0F"/>
            </a:solidFill>
            <a:ln w="19050" cap="flat" cmpd="sng">
              <a:solidFill>
                <a:srgbClr val="B80B0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4" name="Google Shape;204;p20"/>
            <p:cNvSpPr/>
            <p:nvPr/>
          </p:nvSpPr>
          <p:spPr>
            <a:xfrm>
              <a:off x="0" y="0"/>
              <a:ext cx="1151931" cy="2423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 txBox="1"/>
            <p:nvPr/>
          </p:nvSpPr>
          <p:spPr>
            <a:xfrm>
              <a:off x="0" y="0"/>
              <a:ext cx="1151931" cy="2423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51425" rIns="51425" bIns="5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Impact"/>
                <a:buNone/>
              </a:pPr>
              <a:r>
                <a:rPr lang="en" sz="1400" b="0" i="1" u="none" strike="noStrike" cap="none">
                  <a:latin typeface="Impact"/>
                  <a:ea typeface="Impact"/>
                  <a:cs typeface="Impact"/>
                  <a:sym typeface="Impact"/>
                </a:rPr>
                <a:t>Prerequisites for Specialist Badge (must be completed in order):</a:t>
              </a:r>
              <a:endParaRPr sz="1400" b="0" i="0" u="none" strike="noStrike" cap="none"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1238326" y="56327"/>
              <a:ext cx="4521329" cy="1126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 txBox="1"/>
            <p:nvPr/>
          </p:nvSpPr>
          <p:spPr>
            <a:xfrm>
              <a:off x="1238326" y="56327"/>
              <a:ext cx="4521329" cy="1126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51425" rIns="51425" bIns="5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Impact"/>
                <a:buNone/>
              </a:pPr>
              <a:r>
                <a:rPr lang="en" sz="1400" b="0" i="0" u="none" strike="noStrike" cap="none">
                  <a:latin typeface="Impact"/>
                  <a:ea typeface="Impact"/>
                  <a:cs typeface="Impact"/>
                  <a:sym typeface="Impact"/>
                </a:rPr>
                <a:t>1. Choose a Content Enhancement Routine for which you would like to earn the Specialist badge and complete the requirements for the Profession Learning (PL) badge for your chosen CER (directions under #1 below) </a:t>
              </a:r>
              <a:endParaRPr sz="1400" b="0" i="0" u="none" strike="noStrike" cap="none">
                <a:latin typeface="Impact"/>
                <a:ea typeface="Impact"/>
                <a:cs typeface="Impact"/>
                <a:sym typeface="Impact"/>
              </a:endParaRPr>
            </a:p>
          </p:txBody>
        </p:sp>
        <p:cxnSp>
          <p:nvCxnSpPr>
            <p:cNvPr id="208" name="Google Shape;208;p20"/>
            <p:cNvCxnSpPr>
              <a:stCxn id="205" idx="1"/>
              <a:endCxn id="205" idx="1"/>
            </p:cNvCxnSpPr>
            <p:nvPr/>
          </p:nvCxnSpPr>
          <p:spPr>
            <a:xfrm>
              <a:off x="0" y="1211741"/>
              <a:ext cx="0" cy="0"/>
            </a:xfrm>
            <a:prstGeom prst="straightConnector1">
              <a:avLst/>
            </a:prstGeom>
            <a:solidFill>
              <a:srgbClr val="B80B0F"/>
            </a:solidFill>
            <a:ln w="19050" cap="flat" cmpd="sng">
              <a:solidFill>
                <a:srgbClr val="DFB9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9" name="Google Shape;209;p20"/>
            <p:cNvSpPr/>
            <p:nvPr/>
          </p:nvSpPr>
          <p:spPr>
            <a:xfrm>
              <a:off x="1217075" y="1509700"/>
              <a:ext cx="4521329" cy="1126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0"/>
            <p:cNvSpPr txBox="1"/>
            <p:nvPr/>
          </p:nvSpPr>
          <p:spPr>
            <a:xfrm>
              <a:off x="1217075" y="1509700"/>
              <a:ext cx="4521329" cy="1126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51425" rIns="51425" bIns="5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Impact"/>
                <a:buNone/>
              </a:pPr>
              <a:r>
                <a:rPr lang="en" sz="1400" b="0" i="0" u="none" strike="noStrike" cap="none">
                  <a:latin typeface="Impact"/>
                  <a:ea typeface="Impact"/>
                  <a:cs typeface="Impact"/>
                  <a:sym typeface="Impact"/>
                </a:rPr>
                <a:t>2. Complete the requirements for the Fidelity of Implementation (FI) badge for your chosen CER (directions under #2 below) </a:t>
              </a:r>
              <a:endParaRPr sz="1400" b="0" i="0" u="none" strike="noStrike" cap="none">
                <a:latin typeface="Impact"/>
                <a:ea typeface="Impact"/>
                <a:cs typeface="Impact"/>
                <a:sym typeface="Impact"/>
              </a:endParaRPr>
            </a:p>
          </p:txBody>
        </p:sp>
        <p:cxnSp>
          <p:nvCxnSpPr>
            <p:cNvPr id="211" name="Google Shape;211;p20"/>
            <p:cNvCxnSpPr/>
            <p:nvPr/>
          </p:nvCxnSpPr>
          <p:spPr>
            <a:xfrm>
              <a:off x="1151931" y="2365736"/>
              <a:ext cx="4607724" cy="0"/>
            </a:xfrm>
            <a:prstGeom prst="straightConnector1">
              <a:avLst/>
            </a:prstGeom>
            <a:solidFill>
              <a:srgbClr val="B80B0F"/>
            </a:solidFill>
            <a:ln w="19050" cap="flat" cmpd="sng">
              <a:solidFill>
                <a:srgbClr val="DFB9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2" name="Google Shape;212;p20"/>
            <p:cNvCxnSpPr/>
            <p:nvPr/>
          </p:nvCxnSpPr>
          <p:spPr>
            <a:xfrm>
              <a:off x="0" y="2423483"/>
              <a:ext cx="5759656" cy="0"/>
            </a:xfrm>
            <a:prstGeom prst="straightConnector1">
              <a:avLst/>
            </a:prstGeom>
            <a:solidFill>
              <a:srgbClr val="B80B0F"/>
            </a:solidFill>
            <a:ln w="19050" cap="flat" cmpd="sng">
              <a:solidFill>
                <a:srgbClr val="B80B0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3" name="Google Shape;213;p20"/>
            <p:cNvSpPr/>
            <p:nvPr/>
          </p:nvSpPr>
          <p:spPr>
            <a:xfrm>
              <a:off x="0" y="2423483"/>
              <a:ext cx="1151931" cy="2423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 txBox="1"/>
            <p:nvPr/>
          </p:nvSpPr>
          <p:spPr>
            <a:xfrm>
              <a:off x="0" y="2423483"/>
              <a:ext cx="1151931" cy="2423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Impact"/>
                <a:buNone/>
              </a:pPr>
              <a:r>
                <a:rPr lang="en" sz="1400" b="0" i="1" u="none" strike="noStrike" cap="none">
                  <a:latin typeface="Impact"/>
                  <a:ea typeface="Impact"/>
                  <a:cs typeface="Impact"/>
                  <a:sym typeface="Impact"/>
                </a:rPr>
                <a:t>Earning a Specialist (SP) Badge </a:t>
              </a:r>
              <a:endParaRPr sz="1400" b="0" i="0" u="none" strike="noStrike" cap="none"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1238333" y="3138063"/>
              <a:ext cx="4521300" cy="11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 txBox="1"/>
            <p:nvPr/>
          </p:nvSpPr>
          <p:spPr>
            <a:xfrm>
              <a:off x="1195142" y="2636251"/>
              <a:ext cx="4521300" cy="13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5" tIns="51425" rIns="51425" bIns="5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Impact"/>
                <a:buNone/>
              </a:pPr>
              <a:r>
                <a:rPr lang="en" sz="1400" b="0" i="0" u="none" strike="noStrike" cap="none">
                  <a:latin typeface="Impact"/>
                  <a:ea typeface="Impact"/>
                  <a:cs typeface="Impact"/>
                  <a:sym typeface="Impact"/>
                </a:rPr>
                <a:t>3. Complete the requirements for the Level 3: Specialist (SP) badge for your chosen CER (directions under # 3) </a:t>
              </a:r>
              <a:endParaRPr sz="1400" b="0" i="0" u="none" strike="noStrike" cap="none">
                <a:latin typeface="Impact"/>
                <a:ea typeface="Impact"/>
                <a:cs typeface="Impact"/>
                <a:sym typeface="Impact"/>
              </a:endParaRPr>
            </a:p>
          </p:txBody>
        </p:sp>
        <p:cxnSp>
          <p:nvCxnSpPr>
            <p:cNvPr id="217" name="Google Shape;217;p20"/>
            <p:cNvCxnSpPr/>
            <p:nvPr/>
          </p:nvCxnSpPr>
          <p:spPr>
            <a:xfrm>
              <a:off x="1151931" y="4506419"/>
              <a:ext cx="4607724" cy="0"/>
            </a:xfrm>
            <a:prstGeom prst="straightConnector1">
              <a:avLst/>
            </a:prstGeom>
            <a:solidFill>
              <a:srgbClr val="B80B0F"/>
            </a:solidFill>
            <a:ln w="19050" cap="flat" cmpd="sng">
              <a:solidFill>
                <a:srgbClr val="DFB9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436432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2DD8DE0-40F4-4BF5-BD55-A14B78CB4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40315" y="502872"/>
            <a:ext cx="5143500" cy="413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4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A4C26-2825-49CD-8AFC-629B9560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845600"/>
            <a:ext cx="7505700" cy="623604"/>
          </a:xfrm>
        </p:spPr>
        <p:txBody>
          <a:bodyPr wrap="square" anchor="t">
            <a:normAutofit fontScale="90000"/>
          </a:bodyPr>
          <a:lstStyle/>
          <a:p>
            <a:pPr algn="ctr"/>
            <a:r>
              <a:rPr lang="en-US" dirty="0"/>
              <a:t>Essential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FB76F-9D91-4319-8DE3-E3075E203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469204"/>
            <a:ext cx="7505700" cy="2969521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What is meant by micro-credentialing?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What is the process to micro-credential?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What services can be performed with a micro-credential?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What is the difference between a certified professional developer and a specialist micro-credential?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What is the Content Literacy Leadership Institute (CLLI)?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0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46E7-71F6-4A7E-99CD-82D019EA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Let’s Review</a:t>
            </a:r>
          </a:p>
        </p:txBody>
      </p:sp>
    </p:spTree>
    <p:extLst>
      <p:ext uri="{BB962C8B-B14F-4D97-AF65-F5344CB8AC3E}">
        <p14:creationId xmlns:p14="http://schemas.microsoft.com/office/powerpoint/2010/main" val="2129761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93A6-84DD-4368-B19C-4299CFBC5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50" y="154131"/>
            <a:ext cx="7797600" cy="864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Level 1 – Professional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63BA6-97D7-4910-AAB2-422465B7F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018131"/>
            <a:ext cx="7796100" cy="3012816"/>
          </a:xfrm>
        </p:spPr>
        <p:txBody>
          <a:bodyPr>
            <a:normAutofit/>
          </a:bodyPr>
          <a:lstStyle/>
          <a:p>
            <a:pPr marL="88900" indent="0">
              <a:buNone/>
            </a:pPr>
            <a:r>
              <a:rPr lang="en-US" sz="1600" dirty="0">
                <a:solidFill>
                  <a:schemeClr val="tx1"/>
                </a:solidFill>
                <a:latin typeface="Arial Black" panose="020B0A04020102020204" pitchFamily="34" charset="0"/>
              </a:rPr>
              <a:t>Required Evidence for either a Learning Strategy or Content Enhancement Routine:</a:t>
            </a:r>
          </a:p>
          <a:p>
            <a:pPr marL="88900" indent="0">
              <a:buNone/>
            </a:pPr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88900" indent="0">
              <a:buNone/>
            </a:pP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Attend instruction in a SIM Learning Strategy or Content Enhancement Routine</a:t>
            </a:r>
          </a:p>
          <a:p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Time &amp; date</a:t>
            </a:r>
          </a:p>
          <a:p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SIM Professional Developer or Specialist</a:t>
            </a:r>
          </a:p>
          <a:p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Completion</a:t>
            </a:r>
          </a:p>
          <a:p>
            <a:endParaRPr lang="en-U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48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>
            <a:spLocks noGrp="1"/>
          </p:cNvSpPr>
          <p:nvPr>
            <p:ph type="title"/>
          </p:nvPr>
        </p:nvSpPr>
        <p:spPr>
          <a:xfrm>
            <a:off x="514350" y="93525"/>
            <a:ext cx="7797600" cy="740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rgbClr val="FF0000"/>
                </a:solidFill>
              </a:rPr>
              <a:t>LEVEL 2-FIDELITY OF IMPLEMENTATION CREDENTIAL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33" name="Google Shape;233;p22"/>
          <p:cNvSpPr txBox="1">
            <a:spLocks noGrp="1"/>
          </p:cNvSpPr>
          <p:nvPr>
            <p:ph type="body" idx="1"/>
          </p:nvPr>
        </p:nvSpPr>
        <p:spPr>
          <a:xfrm>
            <a:off x="514350" y="939125"/>
            <a:ext cx="3816600" cy="4021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LEARNING STRATEGIES</a:t>
            </a:r>
            <a:endParaRPr sz="1100" i="1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77800" lvl="0" indent="-1778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100" i="1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PROVIDE EVIDENCE FOR LEVEL 2:  FIDELITY OF IMPLEMENTATION (FI)  </a:t>
            </a:r>
            <a:r>
              <a:rPr lang="en" sz="11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(EVIDENCE FROM PREVIOUS IMPLEMENTATION WITH STUDENTS MAY BE USED)</a:t>
            </a:r>
            <a:endParaRPr sz="1100" dirty="0">
              <a:solidFill>
                <a:schemeClr val="tx1"/>
              </a:solidFill>
            </a:endParaRPr>
          </a:p>
          <a:p>
            <a:pPr marL="520700" lvl="1" indent="-171450" algn="l" rtl="0">
              <a:spcBef>
                <a:spcPts val="1200"/>
              </a:spcBef>
              <a:spcAft>
                <a:spcPts val="0"/>
              </a:spcAft>
              <a:buSzPts val="1700"/>
              <a:buChar char="○"/>
            </a:pPr>
            <a:r>
              <a:rPr lang="en" sz="10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ENGAGE WITH A SIM PROFESSIONAL DEVELOPER</a:t>
            </a:r>
            <a:endParaRPr sz="1000" dirty="0">
              <a:solidFill>
                <a:schemeClr val="tx1"/>
              </a:solidFill>
            </a:endParaRPr>
          </a:p>
          <a:p>
            <a:pPr marL="520700" lvl="1" indent="-171450" algn="l" rtl="0">
              <a:spcBef>
                <a:spcPts val="1200"/>
              </a:spcBef>
              <a:spcAft>
                <a:spcPts val="0"/>
              </a:spcAft>
              <a:buSzPts val="1700"/>
              <a:buChar char="○"/>
            </a:pPr>
            <a:r>
              <a:rPr lang="en" sz="10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TEACH THE STRATEGY</a:t>
            </a:r>
            <a:endParaRPr sz="1000" dirty="0">
              <a:solidFill>
                <a:schemeClr val="tx1"/>
              </a:solidFill>
            </a:endParaRPr>
          </a:p>
          <a:p>
            <a:pPr marL="520700" lvl="1" indent="-171450" algn="l" rtl="0">
              <a:spcBef>
                <a:spcPts val="1200"/>
              </a:spcBef>
              <a:spcAft>
                <a:spcPts val="0"/>
              </a:spcAft>
              <a:buSzPts val="1700"/>
              <a:buChar char="○"/>
            </a:pPr>
            <a:r>
              <a:rPr lang="en" sz="10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SUBMIT AN IMPLEMENTATION PORTFOLIO</a:t>
            </a:r>
            <a:endParaRPr sz="1000" dirty="0">
              <a:solidFill>
                <a:schemeClr val="tx1"/>
              </a:solidFill>
            </a:endParaRPr>
          </a:p>
          <a:p>
            <a:pPr marL="520700" lvl="1" indent="-171450" algn="l" rtl="0">
              <a:spcBef>
                <a:spcPts val="1200"/>
              </a:spcBef>
              <a:spcAft>
                <a:spcPts val="0"/>
              </a:spcAft>
              <a:buSzPts val="1700"/>
              <a:buChar char="○"/>
            </a:pPr>
            <a:r>
              <a:rPr lang="en" sz="10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SUBMIT SUPPORTING OBSERVATION AND/OR VIDEO</a:t>
            </a:r>
            <a:endParaRPr sz="1000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520700" lvl="1" indent="-171450" algn="l" rtl="0">
              <a:spcBef>
                <a:spcPts val="1200"/>
              </a:spcBef>
              <a:spcAft>
                <a:spcPts val="0"/>
              </a:spcAft>
              <a:buSzPts val="1700"/>
              <a:buChar char="○"/>
            </a:pPr>
            <a:r>
              <a:rPr lang="en" sz="10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SUBMIT A STUDENT PORTFOLIO</a:t>
            </a:r>
            <a:endParaRPr sz="1000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520700" lvl="1" indent="-127000" algn="l" rtl="0">
              <a:spcBef>
                <a:spcPts val="1200"/>
              </a:spcBef>
              <a:spcAft>
                <a:spcPts val="1200"/>
              </a:spcAft>
              <a:buClr>
                <a:srgbClr val="0C0C0C"/>
              </a:buClr>
              <a:buSzPts val="1000"/>
              <a:buFont typeface="Arial Black"/>
              <a:buChar char="○"/>
            </a:pPr>
            <a:r>
              <a:rPr lang="en" sz="10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COMPLETION DATE</a:t>
            </a:r>
            <a:endParaRPr sz="1000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4" name="Google Shape;234;p22"/>
          <p:cNvSpPr txBox="1">
            <a:spLocks noGrp="1"/>
          </p:cNvSpPr>
          <p:nvPr>
            <p:ph type="body" idx="2"/>
          </p:nvPr>
        </p:nvSpPr>
        <p:spPr>
          <a:xfrm>
            <a:off x="4572000" y="939125"/>
            <a:ext cx="3814800" cy="416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rgbClr val="0C0C0C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" sz="1100" i="1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CONTENT ENHANCEMENT ROUTINE</a:t>
            </a:r>
            <a:endParaRPr sz="1100" i="1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77800" lvl="0" indent="-160655" algn="l" rtl="0">
              <a:spcBef>
                <a:spcPts val="1200"/>
              </a:spcBef>
              <a:spcAft>
                <a:spcPts val="0"/>
              </a:spcAft>
              <a:buSzPct val="163636"/>
              <a:buChar char="●"/>
            </a:pPr>
            <a:r>
              <a:rPr lang="en" sz="1100" i="1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PROVIDE EVIDENCE FOR LEVEL 2:  FIDELITY OF IMPLEMENTATION (FI)  </a:t>
            </a:r>
            <a:r>
              <a:rPr lang="en" sz="11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(EVIDENCE FROM PREVIOUS IMPLEMENTATION WITH STUDENTS MAY BE USED)</a:t>
            </a:r>
            <a:endParaRPr sz="1100" dirty="0">
              <a:solidFill>
                <a:schemeClr val="tx1"/>
              </a:solidFill>
            </a:endParaRPr>
          </a:p>
          <a:p>
            <a:pPr marL="520700" lvl="1" indent="-155257" algn="l" rtl="0">
              <a:spcBef>
                <a:spcPts val="1200"/>
              </a:spcBef>
              <a:spcAft>
                <a:spcPts val="0"/>
              </a:spcAft>
              <a:buSzPct val="170000"/>
              <a:buChar char="○"/>
            </a:pPr>
            <a:r>
              <a:rPr lang="en" sz="10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ENGAGE WITH A SIM PROFESSIONAL DEVELOPER</a:t>
            </a:r>
            <a:endParaRPr sz="1000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520700" lvl="1" indent="-155257" algn="l" rtl="0">
              <a:spcBef>
                <a:spcPts val="1200"/>
              </a:spcBef>
              <a:spcAft>
                <a:spcPts val="0"/>
              </a:spcAft>
              <a:buSzPct val="170000"/>
              <a:buChar char="○"/>
            </a:pPr>
            <a:r>
              <a:rPr lang="en" sz="10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DEVELOP A DRAFT DEVICE</a:t>
            </a:r>
            <a:endParaRPr sz="1000" dirty="0">
              <a:solidFill>
                <a:schemeClr val="tx1"/>
              </a:solidFill>
            </a:endParaRPr>
          </a:p>
          <a:p>
            <a:pPr marL="520700" lvl="1" indent="-155257" algn="l" rtl="0">
              <a:spcBef>
                <a:spcPts val="1200"/>
              </a:spcBef>
              <a:spcAft>
                <a:spcPts val="0"/>
              </a:spcAft>
              <a:buSzPct val="170000"/>
              <a:buChar char="○"/>
            </a:pPr>
            <a:r>
              <a:rPr lang="en" sz="10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CO-CONSTRUCT &amp; INSTRUCT</a:t>
            </a:r>
            <a:endParaRPr sz="1000" dirty="0">
              <a:solidFill>
                <a:schemeClr val="tx1"/>
              </a:solidFill>
            </a:endParaRPr>
          </a:p>
          <a:p>
            <a:pPr marL="520700" lvl="1" indent="-155257" algn="l" rtl="0">
              <a:spcBef>
                <a:spcPts val="1200"/>
              </a:spcBef>
              <a:spcAft>
                <a:spcPts val="0"/>
              </a:spcAft>
              <a:buSzPct val="170000"/>
              <a:buChar char="○"/>
            </a:pPr>
            <a:r>
              <a:rPr lang="en" sz="10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USE THE SELECTED CER ROUTINELY</a:t>
            </a:r>
            <a:endParaRPr sz="1000" dirty="0">
              <a:solidFill>
                <a:schemeClr val="tx1"/>
              </a:solidFill>
            </a:endParaRPr>
          </a:p>
          <a:p>
            <a:pPr marL="520700" lvl="1" indent="-155257" algn="l" rtl="0">
              <a:spcBef>
                <a:spcPts val="1200"/>
              </a:spcBef>
              <a:spcAft>
                <a:spcPts val="0"/>
              </a:spcAft>
              <a:buSzPct val="170000"/>
              <a:buChar char="○"/>
            </a:pPr>
            <a:r>
              <a:rPr lang="en" sz="10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SUBMIT AN IMPLEMENTATION PORTFOLIO</a:t>
            </a:r>
            <a:endParaRPr sz="1000" dirty="0">
              <a:solidFill>
                <a:schemeClr val="tx1"/>
              </a:solidFill>
            </a:endParaRPr>
          </a:p>
          <a:p>
            <a:pPr marL="520700" lvl="1" indent="-155257" algn="l" rtl="0">
              <a:spcBef>
                <a:spcPts val="1200"/>
              </a:spcBef>
              <a:spcAft>
                <a:spcPts val="0"/>
              </a:spcAft>
              <a:buSzPct val="170000"/>
              <a:buChar char="○"/>
            </a:pPr>
            <a:r>
              <a:rPr lang="en" sz="10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SUBMIT A LOG OF YOUR IMPLEMENTATION EXPERIENCES</a:t>
            </a:r>
            <a:endParaRPr sz="1000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520700" lvl="1" indent="-117475" algn="l" rtl="0">
              <a:spcBef>
                <a:spcPts val="120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Arial Black"/>
              <a:buChar char="○"/>
            </a:pPr>
            <a:r>
              <a:rPr lang="en" sz="10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COMPLETION DATE</a:t>
            </a:r>
            <a:endParaRPr sz="1000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520700" lvl="1" indent="-160655" algn="l" rtl="0">
              <a:spcBef>
                <a:spcPts val="1200"/>
              </a:spcBef>
              <a:spcAft>
                <a:spcPts val="1200"/>
              </a:spcAft>
              <a:buSzPct val="163636"/>
              <a:buChar char="○"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 txBox="1">
            <a:spLocks noGrp="1"/>
          </p:cNvSpPr>
          <p:nvPr>
            <p:ph type="title"/>
          </p:nvPr>
        </p:nvSpPr>
        <p:spPr>
          <a:xfrm>
            <a:off x="514350" y="109100"/>
            <a:ext cx="7797600" cy="545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LEVEL 3: SIM SPECIALIST CREDENTIAL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50" name="Google Shape;250;p24"/>
          <p:cNvSpPr txBox="1">
            <a:spLocks noGrp="1"/>
          </p:cNvSpPr>
          <p:nvPr>
            <p:ph type="body" idx="1"/>
          </p:nvPr>
        </p:nvSpPr>
        <p:spPr>
          <a:xfrm>
            <a:off x="514350" y="1028575"/>
            <a:ext cx="3816600" cy="403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FF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Required Evidence for Learning Strategy</a:t>
            </a:r>
            <a:endParaRPr sz="1200" b="1">
              <a:solidFill>
                <a:srgbClr val="FF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298450" algn="l" rtl="0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rgbClr val="3B3B3B"/>
              </a:buClr>
              <a:buSzPts val="1100"/>
              <a:buFont typeface="Verdana"/>
              <a:buChar char="●"/>
            </a:pPr>
            <a:r>
              <a:rPr lang="en" sz="1100" u="sng">
                <a:solidFill>
                  <a:srgbClr val="3B3B3B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1. Partner with a SIM Professional Developer</a:t>
            </a:r>
            <a:endParaRPr sz="1100" u="sng">
              <a:solidFill>
                <a:srgbClr val="3B3B3B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298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100"/>
              <a:buFont typeface="Verdana"/>
              <a:buChar char="●"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2. Teach the Strategy with Fidelity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298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100"/>
              <a:buFont typeface="Verdana"/>
              <a:buChar char="●"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3. Portfolio of Implementation Showing Fidelity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298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100"/>
              <a:buFont typeface="Verdana"/>
              <a:buChar char="●"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 Supporting Observation/Video Showing Fidelity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298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100"/>
              <a:buFont typeface="Verdana"/>
              <a:buChar char="●"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5. Student Portfolio Showing Evidence of Fidelity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298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100"/>
              <a:buFont typeface="Verdana"/>
              <a:buChar char="●"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6. Instruct a Teacher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298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100"/>
              <a:buFont typeface="Verdana"/>
              <a:buChar char="●"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7. Describe your Instruction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298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100"/>
              <a:buFont typeface="Verdana"/>
              <a:buChar char="●"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8. Describe your Implementation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298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100"/>
              <a:buFont typeface="Verdana"/>
              <a:buChar char="●"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9. Completion Date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298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100"/>
              <a:buFont typeface="Verdana"/>
              <a:buChar char="●"/>
            </a:pPr>
            <a:r>
              <a:rPr lang="en" sz="1100">
                <a:solidFill>
                  <a:srgbClr val="3B3B3B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Extra: Student Interview</a:t>
            </a:r>
            <a:endParaRPr sz="1100">
              <a:solidFill>
                <a:srgbClr val="3B3B3B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20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51" name="Google Shape;251;p24"/>
          <p:cNvSpPr txBox="1">
            <a:spLocks noGrp="1"/>
          </p:cNvSpPr>
          <p:nvPr>
            <p:ph type="body" idx="2"/>
          </p:nvPr>
        </p:nvSpPr>
        <p:spPr>
          <a:xfrm>
            <a:off x="4572000" y="935075"/>
            <a:ext cx="3814800" cy="403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FF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Required Evidence for Content Enhancement</a:t>
            </a:r>
            <a:endParaRPr sz="1200" b="1">
              <a:solidFill>
                <a:srgbClr val="FF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304800" algn="l" rtl="0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rgbClr val="3B3B3B"/>
              </a:buClr>
              <a:buSzPts val="1200"/>
              <a:buFont typeface="Verdana"/>
              <a:buChar char="●"/>
            </a:pPr>
            <a:r>
              <a:rPr lang="en" sz="1200">
                <a:solidFill>
                  <a:srgbClr val="3B3B3B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1. Partner with a SIM Professional Developer</a:t>
            </a:r>
            <a:endParaRPr sz="1200">
              <a:solidFill>
                <a:srgbClr val="3B3B3B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200"/>
              <a:buFont typeface="Verdana"/>
              <a:buChar char="●"/>
            </a:pPr>
            <a:r>
              <a:rPr lang="en" sz="1200">
                <a:solidFill>
                  <a:srgbClr val="3B3B3B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2. Demonstrate Implementation with Fidelity</a:t>
            </a:r>
            <a:endParaRPr sz="1200">
              <a:solidFill>
                <a:srgbClr val="3B3B3B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200"/>
              <a:buFont typeface="Verdana"/>
              <a:buChar char="●"/>
            </a:pPr>
            <a:r>
              <a:rPr lang="en" sz="1200">
                <a:solidFill>
                  <a:srgbClr val="3B3B3B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3. Instruct a Teacher</a:t>
            </a:r>
            <a:endParaRPr sz="1200">
              <a:solidFill>
                <a:srgbClr val="3B3B3B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200"/>
              <a:buFont typeface="Verdana"/>
              <a:buChar char="●"/>
            </a:pPr>
            <a:r>
              <a:rPr lang="en" sz="1200">
                <a:solidFill>
                  <a:srgbClr val="3B3B3B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 Describe your Instruction</a:t>
            </a:r>
            <a:endParaRPr sz="1200">
              <a:solidFill>
                <a:srgbClr val="3B3B3B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200"/>
              <a:buFont typeface="Verdana"/>
              <a:buChar char="●"/>
            </a:pPr>
            <a:r>
              <a:rPr lang="en" sz="1200">
                <a:solidFill>
                  <a:srgbClr val="3B3B3B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5. Describe Implementation</a:t>
            </a:r>
            <a:endParaRPr sz="1200">
              <a:solidFill>
                <a:srgbClr val="3B3B3B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596900" lvl="0" indent="-3048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200"/>
              <a:buFont typeface="Verdana"/>
              <a:buChar char="●"/>
            </a:pPr>
            <a:r>
              <a:rPr lang="en" sz="1200">
                <a:solidFill>
                  <a:srgbClr val="3B3B3B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6. Completion Date</a:t>
            </a:r>
            <a:endParaRPr sz="1200">
              <a:solidFill>
                <a:srgbClr val="3B3B3B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20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6"/>
          <p:cNvSpPr/>
          <p:nvPr/>
        </p:nvSpPr>
        <p:spPr>
          <a:xfrm>
            <a:off x="1" y="0"/>
            <a:ext cx="8984964" cy="498306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98425" dist="76200" dir="4380000" algn="tl" rotWithShape="0">
              <a:srgbClr val="000000">
                <a:alpha val="6784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6"/>
          <p:cNvSpPr/>
          <p:nvPr/>
        </p:nvSpPr>
        <p:spPr>
          <a:xfrm>
            <a:off x="-19048" y="0"/>
            <a:ext cx="8829968" cy="4814635"/>
          </a:xfrm>
          <a:custGeom>
            <a:avLst/>
            <a:gdLst/>
            <a:ahLst/>
            <a:cxnLst/>
            <a:rect l="l" t="t" r="r" b="b"/>
            <a:pathLst>
              <a:path w="11773291" h="6419514" extrusionOk="0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9" name="Google Shape;269;p26"/>
          <p:cNvSpPr/>
          <p:nvPr/>
        </p:nvSpPr>
        <p:spPr>
          <a:xfrm>
            <a:off x="0" y="0"/>
            <a:ext cx="3490722" cy="4785597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6E0809"/>
              </a:gs>
            </a:gsLst>
            <a:lin ang="8100000" scaled="0"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6"/>
          <p:cNvSpPr txBox="1">
            <a:spLocks noGrp="1"/>
          </p:cNvSpPr>
          <p:nvPr>
            <p:ph type="title"/>
          </p:nvPr>
        </p:nvSpPr>
        <p:spPr>
          <a:xfrm>
            <a:off x="514352" y="514350"/>
            <a:ext cx="2536459" cy="363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Impact"/>
              <a:buNone/>
            </a:pPr>
            <a:r>
              <a:rPr lang="en" sz="3600">
                <a:solidFill>
                  <a:srgbClr val="FFFFFF"/>
                </a:solidFill>
              </a:rPr>
              <a:t>LINKS FOR BADGING</a:t>
            </a:r>
            <a:endParaRPr sz="1100"/>
          </a:p>
        </p:txBody>
      </p:sp>
      <p:sp>
        <p:nvSpPr>
          <p:cNvPr id="271" name="Google Shape;271;p26"/>
          <p:cNvSpPr txBox="1">
            <a:spLocks noGrp="1"/>
          </p:cNvSpPr>
          <p:nvPr>
            <p:ph type="body" idx="1"/>
          </p:nvPr>
        </p:nvSpPr>
        <p:spPr>
          <a:xfrm>
            <a:off x="3833914" y="514350"/>
            <a:ext cx="4476466" cy="351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177800" lvl="0" indent="-2540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</a:pPr>
            <a:endParaRPr sz="1100"/>
          </a:p>
        </p:txBody>
      </p:sp>
      <p:pic>
        <p:nvPicPr>
          <p:cNvPr id="272" name="Google Shape;27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33914" y="160439"/>
            <a:ext cx="4541158" cy="4529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7"/>
          <p:cNvSpPr/>
          <p:nvPr/>
        </p:nvSpPr>
        <p:spPr>
          <a:xfrm>
            <a:off x="1" y="0"/>
            <a:ext cx="8984964" cy="498306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98425" dist="76200" dir="4380000" algn="tl" rotWithShape="0">
              <a:srgbClr val="000000">
                <a:alpha val="6784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7"/>
          <p:cNvSpPr/>
          <p:nvPr/>
        </p:nvSpPr>
        <p:spPr>
          <a:xfrm>
            <a:off x="-19048" y="0"/>
            <a:ext cx="8829968" cy="4814635"/>
          </a:xfrm>
          <a:custGeom>
            <a:avLst/>
            <a:gdLst/>
            <a:ahLst/>
            <a:cxnLst/>
            <a:rect l="l" t="t" r="r" b="b"/>
            <a:pathLst>
              <a:path w="11773291" h="6419514" extrusionOk="0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0" name="Google Shape;280;p27"/>
          <p:cNvSpPr/>
          <p:nvPr/>
        </p:nvSpPr>
        <p:spPr>
          <a:xfrm>
            <a:off x="0" y="0"/>
            <a:ext cx="4570809" cy="4785597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6E0809"/>
              </a:gs>
            </a:gsLst>
            <a:lin ang="8100000" scaled="0"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7"/>
          <p:cNvSpPr txBox="1">
            <a:spLocks noGrp="1"/>
          </p:cNvSpPr>
          <p:nvPr>
            <p:ph type="title"/>
          </p:nvPr>
        </p:nvSpPr>
        <p:spPr>
          <a:xfrm>
            <a:off x="514351" y="514350"/>
            <a:ext cx="3644224" cy="363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Impact"/>
              <a:buNone/>
            </a:pPr>
            <a:r>
              <a:rPr lang="en" sz="3600" dirty="0">
                <a:solidFill>
                  <a:srgbClr val="FFFFFF"/>
                </a:solidFill>
              </a:rPr>
              <a:t>COST</a:t>
            </a:r>
            <a:endParaRPr sz="3600" dirty="0"/>
          </a:p>
        </p:txBody>
      </p:sp>
      <p:sp>
        <p:nvSpPr>
          <p:cNvPr id="282" name="Google Shape;282;p27"/>
          <p:cNvSpPr txBox="1">
            <a:spLocks noGrp="1"/>
          </p:cNvSpPr>
          <p:nvPr>
            <p:ph type="body" idx="1"/>
          </p:nvPr>
        </p:nvSpPr>
        <p:spPr>
          <a:xfrm>
            <a:off x="4970585" y="514350"/>
            <a:ext cx="3339796" cy="363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200"/>
              </a:spcAft>
              <a:buSzPts val="7200"/>
              <a:buNone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A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</a:rPr>
              <a:t> Specialist badge is $100.  If a person chooses to get the Fidelity badge first, that is an additional $40. The Fidelity &amp; Specialist badges can be together for the fee of $100. </a:t>
            </a:r>
            <a:endParaRPr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493879C-AF07-4836-B6B2-632174D6B9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69208"/>
              </p:ext>
            </p:extLst>
          </p:nvPr>
        </p:nvGraphicFramePr>
        <p:xfrm>
          <a:off x="2352782" y="164979"/>
          <a:ext cx="4306023" cy="4966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8995" imgH="7543561" progId="AcroExch.Document.11">
                  <p:embed/>
                </p:oleObj>
              </mc:Choice>
              <mc:Fallback>
                <p:oleObj name="Acrobat Document" r:id="rId2" imgW="5828995" imgH="7543561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52782" y="164979"/>
                        <a:ext cx="4306023" cy="4966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830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B51F9-CEF7-48B2-91C4-2A9DEE9C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383782"/>
            <a:ext cx="7505700" cy="743054"/>
          </a:xfrm>
        </p:spPr>
        <p:txBody>
          <a:bodyPr/>
          <a:lstStyle/>
          <a:p>
            <a:pPr algn="ctr"/>
            <a:r>
              <a:rPr lang="en-US" dirty="0">
                <a:latin typeface="ROG Fonts" panose="00000500000000000000" pitchFamily="50" charset="0"/>
              </a:rPr>
              <a:t>Time to Explore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3F939-5B0B-4E5A-8CF8-F04F6324F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126836"/>
            <a:ext cx="7505700" cy="3311889"/>
          </a:xfrm>
        </p:spPr>
        <p:txBody>
          <a:bodyPr>
            <a:normAutofit/>
          </a:bodyPr>
          <a:lstStyle/>
          <a:p>
            <a:pPr marL="146050" indent="0">
              <a:buNone/>
            </a:pPr>
            <a:r>
              <a:rPr lang="en-US" sz="1800" b="1" dirty="0"/>
              <a:t>You have 15 minutes to explore the </a:t>
            </a:r>
            <a:r>
              <a:rPr lang="en-US" sz="1800" b="1" dirty="0" err="1"/>
              <a:t>Badgelist</a:t>
            </a:r>
            <a:r>
              <a:rPr lang="en-US" sz="1800" b="1" dirty="0"/>
              <a:t> </a:t>
            </a:r>
          </a:p>
          <a:p>
            <a:pPr marL="146050" indent="0">
              <a:buNone/>
            </a:pPr>
            <a:r>
              <a:rPr lang="en-US" sz="1800" b="1" dirty="0"/>
              <a:t>Website. You can:</a:t>
            </a:r>
          </a:p>
          <a:p>
            <a:r>
              <a:rPr lang="en-US" sz="1600" dirty="0"/>
              <a:t>Create an account</a:t>
            </a:r>
          </a:p>
          <a:p>
            <a:r>
              <a:rPr lang="en-US" sz="1600" dirty="0"/>
              <a:t>Log in to your existing account</a:t>
            </a:r>
          </a:p>
          <a:p>
            <a:r>
              <a:rPr lang="en-US" sz="1600" dirty="0"/>
              <a:t>Explore a Badge you may be interested in earning</a:t>
            </a:r>
          </a:p>
          <a:p>
            <a:r>
              <a:rPr lang="en-US" sz="1600" dirty="0"/>
              <a:t>Explore a new Badge</a:t>
            </a:r>
          </a:p>
          <a:p>
            <a:r>
              <a:rPr lang="en-US" sz="1600" dirty="0"/>
              <a:t>Look at evidence that has been submitted by others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353E36-5513-4435-9DF6-98A25BB9E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7309" y="112683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20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5D15-1A1C-4B59-9166-3157002B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485382"/>
            <a:ext cx="7505700" cy="954600"/>
          </a:xfrm>
        </p:spPr>
        <p:txBody>
          <a:bodyPr/>
          <a:lstStyle/>
          <a:p>
            <a:pPr algn="ctr"/>
            <a:r>
              <a:rPr lang="en-US" dirty="0">
                <a:latin typeface="ROG Fonts" panose="00000500000000000000" pitchFamily="50" charset="0"/>
              </a:rPr>
              <a:t>Debrief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307E9-B6D1-42E2-A560-16AE9599E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699491"/>
            <a:ext cx="7505700" cy="2739234"/>
          </a:xfrm>
        </p:spPr>
        <p:txBody>
          <a:bodyPr>
            <a:normAutofit/>
          </a:bodyPr>
          <a:lstStyle/>
          <a:p>
            <a:r>
              <a:rPr lang="en-US" sz="2400" dirty="0"/>
              <a:t>What new knowledge or frustrations did you gain from this experience?</a:t>
            </a:r>
          </a:p>
          <a:p>
            <a:pPr marL="146050" indent="0">
              <a:buNone/>
            </a:pPr>
            <a:endParaRPr lang="en-US" sz="2400" dirty="0"/>
          </a:p>
          <a:p>
            <a:r>
              <a:rPr lang="en-US" sz="2400" dirty="0"/>
              <a:t>What new questions do you have?</a:t>
            </a:r>
          </a:p>
        </p:txBody>
      </p:sp>
      <p:pic>
        <p:nvPicPr>
          <p:cNvPr id="5" name="Picture 4" descr="A picture containing text, sign, sky, outdoor&#10;&#10;Description automatically generated">
            <a:extLst>
              <a:ext uri="{FF2B5EF4-FFF2-40B4-BE49-F238E27FC236}">
                <a16:creationId xmlns:a16="http://schemas.microsoft.com/office/drawing/2014/main" id="{C04604F6-47D0-45D4-A8A2-F0D224066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26819" y="2438140"/>
            <a:ext cx="3004912" cy="19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11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A337-B776-4FE3-8F79-E8A62E17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Important PPDI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C7659-BEB3-4AD3-84AB-D8F7BEF59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547547"/>
            <a:ext cx="7796100" cy="1984547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PPDI has now been changed to </a:t>
            </a:r>
            <a:r>
              <a:rPr lang="en-US" sz="2800" i="1" dirty="0">
                <a:solidFill>
                  <a:srgbClr val="FFFF00"/>
                </a:solidFill>
              </a:rPr>
              <a:t>Content Literacy Leadership Institute </a:t>
            </a:r>
            <a:r>
              <a:rPr lang="en-US" sz="2800" dirty="0">
                <a:solidFill>
                  <a:srgbClr val="FFFF00"/>
                </a:solidFill>
              </a:rPr>
              <a:t>(CLLI)</a:t>
            </a:r>
          </a:p>
          <a:p>
            <a:pPr marL="8890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5B0B0F-DBEC-4D4F-BAA4-DC1713D67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173573">
            <a:off x="5180845" y="2815166"/>
            <a:ext cx="3344116" cy="18999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674E17-1FCF-47AA-8F40-4C4475DE38A1}"/>
              </a:ext>
            </a:extLst>
          </p:cNvPr>
          <p:cNvSpPr txBox="1"/>
          <p:nvPr/>
        </p:nvSpPr>
        <p:spPr>
          <a:xfrm>
            <a:off x="4966334" y="4398318"/>
            <a:ext cx="33441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riancookeducator.wordpress.com/2015/01/11/facilitate-step-back-and-watch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1532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C582-561D-48EF-AF83-7F4FC35F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53" y="1746100"/>
            <a:ext cx="8086165" cy="16461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https://www.powtoon.com/online-presentation/bfNoGDEiy2v/why-micro-credentials/?mode=movie#/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07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A1A6-D13E-468E-B8A1-8A259F6B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4: PROFESSIONAL DEVELOPER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A9D61-7387-4C67-A39A-2E0D47FB3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851" y="1224817"/>
            <a:ext cx="7796100" cy="325753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Recipient has: • Fulfilled all SIM Professional Developer criteria set forth by KUCRL. - This credential allows the recipient to teach others in any LS or CER (depending upon credential) and access to other network benefits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Credential cost: Yearly </a:t>
            </a:r>
            <a:r>
              <a:rPr lang="en-US" sz="2000" dirty="0" err="1">
                <a:solidFill>
                  <a:schemeClr val="tx1"/>
                </a:solidFill>
              </a:rPr>
              <a:t>StrateWorks</a:t>
            </a:r>
            <a:r>
              <a:rPr lang="en-US" sz="2000" dirty="0">
                <a:solidFill>
                  <a:schemeClr val="tx1"/>
                </a:solidFill>
              </a:rPr>
              <a:t> fee + CLLI Session Cost</a:t>
            </a:r>
          </a:p>
        </p:txBody>
      </p:sp>
    </p:spTree>
    <p:extLst>
      <p:ext uri="{BB962C8B-B14F-4D97-AF65-F5344CB8AC3E}">
        <p14:creationId xmlns:p14="http://schemas.microsoft.com/office/powerpoint/2010/main" val="2198870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ED7D4-4328-45DD-ADC0-C33DBBEA1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LEVEL 5: PROFESSIONAL DEVELOPMENT LEADER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4CED7-86E6-4DB5-BDAB-856AF3259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547546"/>
            <a:ext cx="7796100" cy="221760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Recipient is: • Credentialed in both Learning Strategies and Content Enhancement Routines, is active and current within the SIM Network, and has met all other requirements set forth by KUCRL. –</a:t>
            </a:r>
          </a:p>
          <a:p>
            <a:r>
              <a:rPr lang="en-US" sz="2000" dirty="0">
                <a:solidFill>
                  <a:schemeClr val="tx1"/>
                </a:solidFill>
              </a:rPr>
              <a:t>Credential cost: Yearly </a:t>
            </a:r>
            <a:r>
              <a:rPr lang="en-US" sz="2000" dirty="0" err="1">
                <a:solidFill>
                  <a:schemeClr val="tx1"/>
                </a:solidFill>
              </a:rPr>
              <a:t>StrateWorks</a:t>
            </a:r>
            <a:r>
              <a:rPr lang="en-US" sz="2000" dirty="0">
                <a:solidFill>
                  <a:schemeClr val="tx1"/>
                </a:solidFill>
              </a:rPr>
              <a:t> fee</a:t>
            </a:r>
          </a:p>
        </p:txBody>
      </p:sp>
    </p:spTree>
    <p:extLst>
      <p:ext uri="{BB962C8B-B14F-4D97-AF65-F5344CB8AC3E}">
        <p14:creationId xmlns:p14="http://schemas.microsoft.com/office/powerpoint/2010/main" val="1537495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057A-7C49-44B5-9558-A8A4EAD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76" y="361506"/>
            <a:ext cx="8259296" cy="954600"/>
          </a:xfrm>
        </p:spPr>
        <p:txBody>
          <a:bodyPr>
            <a:normAutofit fontScale="90000"/>
          </a:bodyPr>
          <a:lstStyle/>
          <a:p>
            <a:r>
              <a:rPr lang="en-US" dirty="0"/>
              <a:t>Certification Process for Prospective Strategic Instruction Model (SIM) Professional Developers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1A999-8BF3-4421-829D-5D4AFC49B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316" y="1452282"/>
            <a:ext cx="8450356" cy="29864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1A25D-4278-4072-877F-3A9CF25EE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16" y="1452282"/>
            <a:ext cx="8450356" cy="23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07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A416-9052-40B7-A008-B8A87CB5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415294"/>
            <a:ext cx="7505700" cy="699093"/>
          </a:xfrm>
        </p:spPr>
        <p:txBody>
          <a:bodyPr/>
          <a:lstStyle/>
          <a:p>
            <a:pPr algn="ctr"/>
            <a:r>
              <a:rPr lang="en-US" dirty="0"/>
              <a:t>Important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E7556-DB37-4B08-86C4-AD2F3E7EA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114387"/>
            <a:ext cx="7505700" cy="3613819"/>
          </a:xfrm>
        </p:spPr>
        <p:txBody>
          <a:bodyPr>
            <a:normAutofit/>
          </a:bodyPr>
          <a:lstStyle/>
          <a:p>
            <a:pPr marL="146050" indent="0" algn="ctr">
              <a:buNone/>
            </a:pPr>
            <a:r>
              <a:rPr lang="en-US" sz="1800" b="1" dirty="0"/>
              <a:t>Q &amp; A session: </a:t>
            </a:r>
            <a:r>
              <a:rPr lang="en-US" sz="1800" dirty="0"/>
              <a:t>Generally in February (sign up to attend)</a:t>
            </a:r>
          </a:p>
          <a:p>
            <a:pPr marL="146050" indent="0" algn="ctr">
              <a:buNone/>
            </a:pPr>
            <a:r>
              <a:rPr lang="en-US" sz="1800" b="1" dirty="0"/>
              <a:t>Intent to Apply Due: </a:t>
            </a:r>
            <a:r>
              <a:rPr lang="en-US" sz="1800" dirty="0"/>
              <a:t>March </a:t>
            </a:r>
          </a:p>
          <a:p>
            <a:pPr marL="146050" indent="0" algn="ctr">
              <a:buNone/>
            </a:pPr>
            <a:r>
              <a:rPr lang="en-US" sz="1800" b="1" dirty="0"/>
              <a:t>Application Due: </a:t>
            </a:r>
            <a:r>
              <a:rPr lang="en-US" sz="1800" dirty="0"/>
              <a:t>Beginning of April </a:t>
            </a:r>
          </a:p>
          <a:p>
            <a:pPr marL="146050" indent="0" algn="ctr">
              <a:buNone/>
            </a:pPr>
            <a:r>
              <a:rPr lang="en-US" sz="1800" b="1" dirty="0"/>
              <a:t>Notification of Acceptance: </a:t>
            </a:r>
            <a:r>
              <a:rPr lang="en-US" sz="1800" dirty="0"/>
              <a:t>Mid</a:t>
            </a:r>
            <a:r>
              <a:rPr lang="en-US" sz="1800" b="1" dirty="0"/>
              <a:t>-</a:t>
            </a:r>
            <a:r>
              <a:rPr lang="en-US" sz="1800" dirty="0"/>
              <a:t>April</a:t>
            </a:r>
          </a:p>
          <a:p>
            <a:pPr marL="146050" indent="0" algn="ctr">
              <a:buNone/>
            </a:pPr>
            <a:endParaRPr lang="en-US" sz="1800" dirty="0"/>
          </a:p>
          <a:p>
            <a:pPr marL="146050" indent="0">
              <a:buNone/>
            </a:pPr>
            <a:r>
              <a:rPr lang="en-US" sz="1800" b="1" dirty="0"/>
              <a:t>Institute Dates: </a:t>
            </a:r>
            <a:r>
              <a:rPr lang="en-US" sz="1800" dirty="0"/>
              <a:t>Five 3-hour online synchronous sessions June – October </a:t>
            </a:r>
          </a:p>
          <a:p>
            <a:pPr marL="146050" indent="0">
              <a:buNone/>
            </a:pPr>
            <a:r>
              <a:rPr lang="en-US" sz="1800" dirty="0"/>
              <a:t>(3-hours of asynchronous pre-work per live sessions will be required)</a:t>
            </a:r>
          </a:p>
          <a:p>
            <a:pPr marL="146050" indent="0">
              <a:buNone/>
            </a:pPr>
            <a:endParaRPr lang="en-US" sz="1800" dirty="0"/>
          </a:p>
          <a:p>
            <a:pPr marL="146050" indent="0">
              <a:buNone/>
            </a:pPr>
            <a:r>
              <a:rPr lang="en-US" sz="1800" b="1" dirty="0"/>
              <a:t>Cost: </a:t>
            </a:r>
            <a:r>
              <a:rPr lang="en-US" sz="1800" dirty="0"/>
              <a:t>$995</a:t>
            </a:r>
          </a:p>
          <a:p>
            <a:pPr marL="146050" indent="0">
              <a:buNone/>
            </a:pPr>
            <a:endParaRPr lang="en-US" sz="1800" dirty="0"/>
          </a:p>
          <a:p>
            <a:pPr marL="14605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21667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60B07-7F27-46BF-A75C-33F57EC3C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4" y="361506"/>
            <a:ext cx="7505700" cy="954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General Overview of Learning Strategies(LS) Application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454B8-D460-432A-BDDD-6E2A70D06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316106"/>
            <a:ext cx="7505700" cy="3122619"/>
          </a:xfrm>
        </p:spPr>
        <p:txBody>
          <a:bodyPr>
            <a:normAutofit/>
          </a:bodyPr>
          <a:lstStyle/>
          <a:p>
            <a:pPr marL="146050" indent="0">
              <a:buNone/>
            </a:pPr>
            <a:r>
              <a:rPr lang="en-US" sz="1800" b="1" dirty="0"/>
              <a:t>1. SIM LS Implementation Experience</a:t>
            </a:r>
          </a:p>
          <a:p>
            <a:pPr marL="146050" indent="0">
              <a:buNone/>
            </a:pPr>
            <a:r>
              <a:rPr lang="en-US" sz="1800" dirty="0"/>
              <a:t> Participate actively in professional development of a minimum of 2 Learning Strategies through Generalization (preferably from 2 of 4 strands, Reading, Writing, Studying, Performance)</a:t>
            </a:r>
          </a:p>
          <a:p>
            <a:pPr lvl="1"/>
            <a:r>
              <a:rPr lang="en-US" sz="1800" dirty="0"/>
              <a:t>Implement a minimum of 2 Learning Strategies</a:t>
            </a:r>
          </a:p>
          <a:p>
            <a:pPr lvl="1"/>
            <a:r>
              <a:rPr lang="en-US" sz="1800" dirty="0"/>
              <a:t>Demonstrate proficiency and/or competency with Learning Strategies as verified by a certified SIM Professional Developer</a:t>
            </a:r>
          </a:p>
        </p:txBody>
      </p:sp>
    </p:spTree>
    <p:extLst>
      <p:ext uri="{BB962C8B-B14F-4D97-AF65-F5344CB8AC3E}">
        <p14:creationId xmlns:p14="http://schemas.microsoft.com/office/powerpoint/2010/main" val="513278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98D3-62E6-44DE-912E-C128EA3B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415294"/>
            <a:ext cx="7505700" cy="954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General Overview of Learning Strategies(LS) Application Requirements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FFB3A-7389-4703-922C-F09B5D816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369893"/>
            <a:ext cx="7505700" cy="3358313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2. Student Portfolios</a:t>
            </a:r>
          </a:p>
          <a:p>
            <a:pPr lvl="1"/>
            <a:r>
              <a:rPr lang="en-US" sz="1800" dirty="0"/>
              <a:t>Share two student work samples from Controlled Practice, Advanced Practice, Generalization (8-stage) or Learn-by Approach (lesson-based LS)</a:t>
            </a:r>
          </a:p>
          <a:p>
            <a:pPr lvl="1"/>
            <a:r>
              <a:rPr lang="en-US" sz="1800" dirty="0"/>
              <a:t>Learning Strategy 1: _____________________</a:t>
            </a:r>
          </a:p>
          <a:p>
            <a:pPr lvl="1"/>
            <a:r>
              <a:rPr lang="en-US" sz="1800" dirty="0"/>
              <a:t>Learning Strategy 2: _____________________ 	</a:t>
            </a:r>
          </a:p>
          <a:p>
            <a:r>
              <a:rPr lang="en-US" sz="1800" b="1" dirty="0"/>
              <a:t>3. Classroom video recording and checklist </a:t>
            </a:r>
            <a:r>
              <a:rPr lang="en-US" sz="1800" dirty="0"/>
              <a:t>conducting Model Stage with students</a:t>
            </a:r>
          </a:p>
          <a:p>
            <a:r>
              <a:rPr lang="en-US" sz="1800" b="1" dirty="0"/>
              <a:t>4. Letters of Support, </a:t>
            </a:r>
            <a:r>
              <a:rPr lang="en-US" sz="1800" dirty="0"/>
              <a:t>one from current employer or administrator and one from certified SIM Professional Developer.</a:t>
            </a:r>
          </a:p>
          <a:p>
            <a:r>
              <a:rPr lang="en-US" sz="1800" b="1" dirty="0"/>
              <a:t>5. Application Questions </a:t>
            </a:r>
            <a:r>
              <a:rPr lang="en-US" sz="1800" dirty="0"/>
              <a:t>– Download questions</a:t>
            </a:r>
          </a:p>
          <a:p>
            <a:pPr marL="146050" indent="0">
              <a:buNone/>
            </a:pPr>
            <a:endParaRPr lang="en-US" dirty="0"/>
          </a:p>
          <a:p>
            <a:pPr marL="1460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71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41A1F-5186-4DD0-976C-97150F40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433223"/>
            <a:ext cx="7505700" cy="9546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Overview of Content Enhancement Routines (CER) Application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4DE87-57C6-422A-92F9-41803D57B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387822"/>
            <a:ext cx="7505700" cy="2951095"/>
          </a:xfrm>
        </p:spPr>
        <p:txBody>
          <a:bodyPr>
            <a:normAutofit fontScale="92500"/>
          </a:bodyPr>
          <a:lstStyle/>
          <a:p>
            <a:pPr marL="146050" indent="0">
              <a:buNone/>
            </a:pPr>
            <a:r>
              <a:rPr lang="en-US" sz="1800" b="1" dirty="0"/>
              <a:t>1. SIM CER Implementation Experience</a:t>
            </a:r>
          </a:p>
          <a:p>
            <a:pPr marL="146050" indent="0">
              <a:buNone/>
            </a:pPr>
            <a:r>
              <a:rPr lang="en-US" sz="1800" dirty="0"/>
              <a:t> Participate actively in professional development of a minimum of 3 Content Enhancement Routines (preferably from 3 of 5 strands, Planning &amp; Leading, Higher Order Reasoning, Concepts, Explaining, and Increasing Performance)</a:t>
            </a:r>
          </a:p>
          <a:p>
            <a:pPr lvl="1"/>
            <a:r>
              <a:rPr lang="en-US" sz="1800" dirty="0"/>
              <a:t>Implement a minimum of 3 Content Enhancement Routines (if one is not a Planning Routine, pre-work will be required prior to attendance)</a:t>
            </a:r>
          </a:p>
          <a:p>
            <a:pPr lvl="1"/>
            <a:r>
              <a:rPr lang="en-US" sz="1800" dirty="0"/>
              <a:t>Implement the CE routines throughout the year to demonstrate proficiency and/or competency as verified by a certified SIM Professional Developer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75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645CC-066B-4F42-B382-691737E3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415294"/>
            <a:ext cx="7505700" cy="9546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General Overview of Content Enhancement Routines (CER) Application Requirements </a:t>
            </a:r>
            <a:r>
              <a:rPr lang="en-US" dirty="0"/>
              <a:t>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AF2B8-61FB-4B0F-82FE-0EE4A326E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369894"/>
            <a:ext cx="7505700" cy="3560694"/>
          </a:xfrm>
        </p:spPr>
        <p:txBody>
          <a:bodyPr>
            <a:noAutofit/>
          </a:bodyPr>
          <a:lstStyle/>
          <a:p>
            <a:r>
              <a:rPr lang="en-US" sz="1600" dirty="0"/>
              <a:t>2. </a:t>
            </a:r>
            <a:r>
              <a:rPr lang="en-US" sz="1600" b="1" dirty="0"/>
              <a:t>Compile a Portfolio </a:t>
            </a:r>
            <a:r>
              <a:rPr lang="en-US" sz="1600" dirty="0"/>
              <a:t>including:</a:t>
            </a:r>
          </a:p>
          <a:p>
            <a:pPr lvl="1"/>
            <a:r>
              <a:rPr lang="en-US" sz="1600" b="1" dirty="0"/>
              <a:t>Evidence of 3 CERs </a:t>
            </a:r>
            <a:r>
              <a:rPr lang="en-US" sz="1600" dirty="0"/>
              <a:t>of your choice constructed and used with students in a classroom.</a:t>
            </a:r>
          </a:p>
          <a:p>
            <a:pPr lvl="2"/>
            <a:r>
              <a:rPr lang="en-US" sz="1600" dirty="0"/>
              <a:t>CER #1 _______________________ Be sure to include your draft and samples from 2 students</a:t>
            </a:r>
          </a:p>
          <a:p>
            <a:pPr lvl="2"/>
            <a:r>
              <a:rPr lang="en-US" sz="1600" dirty="0"/>
              <a:t>CER #2 _______________________ Be sure to include your draft and samples from 2 students</a:t>
            </a:r>
          </a:p>
          <a:p>
            <a:pPr lvl="2"/>
            <a:r>
              <a:rPr lang="en-US" sz="1600" dirty="0"/>
              <a:t>CER #3 _______________________ Be sure to include your draft and samples from 2 students</a:t>
            </a:r>
          </a:p>
          <a:p>
            <a:pPr lvl="1"/>
            <a:r>
              <a:rPr lang="en-US" sz="1600" b="1" dirty="0"/>
              <a:t>Evidence explaining implementation</a:t>
            </a:r>
            <a:r>
              <a:rPr lang="en-US" sz="1600" dirty="0"/>
              <a:t>, such as a course syllabus, journal, or letter that, with the devices, show course-wide </a:t>
            </a:r>
            <a:r>
              <a:rPr lang="en-US" sz="1800" dirty="0"/>
              <a:t>implementation of EC Routines</a:t>
            </a:r>
          </a:p>
        </p:txBody>
      </p:sp>
    </p:spTree>
    <p:extLst>
      <p:ext uri="{BB962C8B-B14F-4D97-AF65-F5344CB8AC3E}">
        <p14:creationId xmlns:p14="http://schemas.microsoft.com/office/powerpoint/2010/main" val="2604598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A6AC-1126-4448-84FD-695D415C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379435"/>
            <a:ext cx="7505700" cy="954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AF7B51"/>
                </a:solidFill>
              </a:rPr>
              <a:t>General Overview of Content Enhancement Routines (CER) Application Requirements </a:t>
            </a:r>
            <a:r>
              <a:rPr lang="en-US" sz="2700" dirty="0">
                <a:solidFill>
                  <a:srgbClr val="AF7B51"/>
                </a:solidFill>
              </a:rPr>
              <a:t>(cont.)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76400-9406-4B30-8BE9-5A28B0539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361466"/>
            <a:ext cx="7505700" cy="3210534"/>
          </a:xfrm>
        </p:spPr>
        <p:txBody>
          <a:bodyPr/>
          <a:lstStyle/>
          <a:p>
            <a:pPr lvl="0">
              <a:buClr>
                <a:srgbClr val="233A44"/>
              </a:buClr>
            </a:pPr>
            <a:r>
              <a:rPr lang="en-US" sz="1800" b="1" dirty="0">
                <a:solidFill>
                  <a:srgbClr val="233A44"/>
                </a:solidFill>
              </a:rPr>
              <a:t>3. Classroom video recording and checklist </a:t>
            </a:r>
            <a:r>
              <a:rPr lang="en-US" sz="1800" dirty="0">
                <a:solidFill>
                  <a:srgbClr val="233A44"/>
                </a:solidFill>
              </a:rPr>
              <a:t>– one classroom video and checklist of yourself conducting the Cue-Do-Review Instructional steps.</a:t>
            </a:r>
          </a:p>
          <a:p>
            <a:pPr marL="146050" lvl="0" indent="0">
              <a:buClr>
                <a:srgbClr val="233A44"/>
              </a:buClr>
              <a:buNone/>
            </a:pPr>
            <a:endParaRPr lang="en-US" sz="1800" dirty="0">
              <a:solidFill>
                <a:srgbClr val="233A44"/>
              </a:solidFill>
            </a:endParaRPr>
          </a:p>
          <a:p>
            <a:pPr lvl="0">
              <a:buClr>
                <a:srgbClr val="233A44"/>
              </a:buClr>
            </a:pPr>
            <a:r>
              <a:rPr lang="en-US" sz="1800" b="1" dirty="0">
                <a:solidFill>
                  <a:srgbClr val="233A44"/>
                </a:solidFill>
              </a:rPr>
              <a:t>4. Letters of Support, </a:t>
            </a:r>
            <a:r>
              <a:rPr lang="en-US" sz="1800" dirty="0">
                <a:solidFill>
                  <a:srgbClr val="233A44"/>
                </a:solidFill>
              </a:rPr>
              <a:t>one from current employer or administrator and one from certified SIM Professional Developer.</a:t>
            </a:r>
          </a:p>
          <a:p>
            <a:pPr marL="146050" lvl="0" indent="0">
              <a:buClr>
                <a:srgbClr val="233A44"/>
              </a:buClr>
              <a:buNone/>
            </a:pPr>
            <a:endParaRPr lang="en-US" sz="1800" dirty="0">
              <a:solidFill>
                <a:srgbClr val="233A44"/>
              </a:solidFill>
            </a:endParaRPr>
          </a:p>
          <a:p>
            <a:pPr lvl="0">
              <a:buClr>
                <a:srgbClr val="233A44"/>
              </a:buClr>
            </a:pPr>
            <a:r>
              <a:rPr lang="en-US" sz="1800" b="1" dirty="0">
                <a:solidFill>
                  <a:srgbClr val="233A44"/>
                </a:solidFill>
              </a:rPr>
              <a:t>5. Application Questions </a:t>
            </a:r>
            <a:r>
              <a:rPr lang="en-US" sz="1800" dirty="0">
                <a:solidFill>
                  <a:srgbClr val="233A44"/>
                </a:solidFill>
              </a:rPr>
              <a:t>– Download questions             </a:t>
            </a:r>
          </a:p>
          <a:p>
            <a:pPr marL="14605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AE9614-12BD-4332-A67D-0F6EBE6F6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43932" y="2764573"/>
            <a:ext cx="1288445" cy="16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593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D5F1D-F64A-4914-9CB5-90FF923D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Specific Information…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116C6-51EA-4B96-93E3-22678A2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595718"/>
            <a:ext cx="7505700" cy="2843007"/>
          </a:xfrm>
        </p:spPr>
        <p:txBody>
          <a:bodyPr/>
          <a:lstStyle/>
          <a:p>
            <a:pPr marL="146050" lvl="0" indent="0">
              <a:buClr>
                <a:srgbClr val="233A44"/>
              </a:buClr>
              <a:buNone/>
            </a:pPr>
            <a:endParaRPr lang="en-US" sz="2000" dirty="0">
              <a:solidFill>
                <a:srgbClr val="233A44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46050" lvl="0" indent="0">
              <a:buClr>
                <a:srgbClr val="233A44"/>
              </a:buClr>
              <a:buNone/>
            </a:pPr>
            <a:endParaRPr lang="en-US" sz="2000" dirty="0">
              <a:solidFill>
                <a:srgbClr val="233A44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46050" lvl="0" indent="0">
              <a:buClr>
                <a:srgbClr val="233A44"/>
              </a:buClr>
              <a:buNone/>
            </a:pPr>
            <a:r>
              <a:rPr lang="en-US" sz="2000" dirty="0">
                <a:solidFill>
                  <a:srgbClr val="233A4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https://sim.ku.edu/clli-content-literacy-leadership-institute</a:t>
            </a:r>
            <a:endParaRPr lang="en-US" sz="2000" dirty="0">
              <a:solidFill>
                <a:srgbClr val="233A44"/>
              </a:solidFill>
            </a:endParaRPr>
          </a:p>
          <a:p>
            <a:pPr marL="146050" lvl="0" indent="0">
              <a:buClr>
                <a:srgbClr val="233A44"/>
              </a:buClr>
              <a:buNone/>
            </a:pPr>
            <a:endParaRPr lang="en-US" sz="2000" dirty="0">
              <a:solidFill>
                <a:srgbClr val="233A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0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025" y="0"/>
            <a:ext cx="651857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A4C26-2825-49CD-8AFC-629B9560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845600"/>
            <a:ext cx="7505700" cy="623604"/>
          </a:xfrm>
        </p:spPr>
        <p:txBody>
          <a:bodyPr wrap="square" anchor="t">
            <a:normAutofit fontScale="90000"/>
          </a:bodyPr>
          <a:lstStyle/>
          <a:p>
            <a:pPr algn="ctr"/>
            <a:r>
              <a:rPr lang="en-US" dirty="0"/>
              <a:t>Essential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FB76F-9D91-4319-8DE3-E3075E203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469204"/>
            <a:ext cx="7505700" cy="2969521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What is meant by micro-credentialing?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What is the process to micro-credential?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What services can be performed with a micro-credential?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What is the difference between a certified professional developer and a specialist micro-credential?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What is the Content Literacy Leadership Institute (CLLI)?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51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63AEDA-38DF-495F-B166-5D508966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3D92C7-EBD4-42F6-864C-6B30F17C4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79091" y="828633"/>
            <a:ext cx="5985817" cy="348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8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514350" y="248588"/>
            <a:ext cx="7797662" cy="86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Impact"/>
              <a:buNone/>
            </a:pPr>
            <a:r>
              <a:rPr lang="en" sz="3800">
                <a:solidFill>
                  <a:srgbClr val="FF0000"/>
                </a:solidFill>
              </a:rPr>
              <a:t>SIM PROFESSIONAL LEARNING</a:t>
            </a:r>
            <a:endParaRPr sz="3800">
              <a:solidFill>
                <a:srgbClr val="FF0000"/>
              </a:solidFill>
            </a:endParaRPr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514350" y="1112562"/>
            <a:ext cx="7796030" cy="291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177800" lvl="0" indent="-184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MICRO-CREDENTIALS, COMMONLY KNOWN AS BADGES, RECOGNIZES YOUR INVESTMENT IN PROFESSIONAL LEARNING AND YOUR DEDICATION TO GIVING STUDENTS EVIDENCE-BASED INTERVENTIONS AND TOOLS THAT CAN MAKE A DIFFERENCE IN THEIR LIVES.</a:t>
            </a:r>
            <a:endParaRPr sz="1100" dirty="0">
              <a:solidFill>
                <a:schemeClr val="tx1"/>
              </a:solidFill>
            </a:endParaRPr>
          </a:p>
          <a:p>
            <a:pPr marL="2921000" lvl="8" indent="-171450" algn="l" rtl="0">
              <a:lnSpc>
                <a:spcPct val="120000"/>
              </a:lnSpc>
              <a:spcBef>
                <a:spcPts val="400"/>
              </a:spcBef>
              <a:spcAft>
                <a:spcPts val="1200"/>
              </a:spcAft>
              <a:buSzPts val="1900"/>
              <a:buChar char="■"/>
            </a:pPr>
            <a:r>
              <a:rPr lang="en" sz="1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UK-CRL</a:t>
            </a:r>
            <a:endParaRPr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/>
          <p:nvPr/>
        </p:nvSpPr>
        <p:spPr>
          <a:xfrm>
            <a:off x="1" y="0"/>
            <a:ext cx="8984964" cy="498306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98425" dist="76200" dir="4380000" algn="tl" rotWithShape="0">
              <a:srgbClr val="000000">
                <a:alpha val="6784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-19048" y="0"/>
            <a:ext cx="8829968" cy="4814635"/>
          </a:xfrm>
          <a:custGeom>
            <a:avLst/>
            <a:gdLst/>
            <a:ahLst/>
            <a:cxnLst/>
            <a:rect l="l" t="t" r="r" b="b"/>
            <a:pathLst>
              <a:path w="11773291" h="6419514" extrusionOk="0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4" name="Google Shape;164;p18"/>
          <p:cNvSpPr/>
          <p:nvPr/>
        </p:nvSpPr>
        <p:spPr>
          <a:xfrm>
            <a:off x="0" y="0"/>
            <a:ext cx="3490722" cy="4785597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6E0809"/>
              </a:gs>
            </a:gsLst>
            <a:lin ang="8100000" scaled="0"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514352" y="514350"/>
            <a:ext cx="2536459" cy="363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Impact"/>
              <a:buNone/>
            </a:pPr>
            <a:r>
              <a:rPr lang="en" sz="3100">
                <a:solidFill>
                  <a:srgbClr val="FFFFFF"/>
                </a:solidFill>
              </a:rPr>
              <a:t>FIVE LEVELS FOR MICRO-CREDENTIALING</a:t>
            </a:r>
            <a:endParaRPr sz="1100"/>
          </a:p>
        </p:txBody>
      </p:sp>
      <p:grpSp>
        <p:nvGrpSpPr>
          <p:cNvPr id="166" name="Google Shape;166;p18"/>
          <p:cNvGrpSpPr/>
          <p:nvPr/>
        </p:nvGrpSpPr>
        <p:grpSpPr>
          <a:xfrm>
            <a:off x="3970581" y="517190"/>
            <a:ext cx="4319742" cy="3629545"/>
            <a:chOff x="0" y="3786"/>
            <a:chExt cx="5759656" cy="4839393"/>
          </a:xfrm>
        </p:grpSpPr>
        <p:sp>
          <p:nvSpPr>
            <p:cNvPr id="167" name="Google Shape;167;p18"/>
            <p:cNvSpPr/>
            <p:nvPr/>
          </p:nvSpPr>
          <p:spPr>
            <a:xfrm>
              <a:off x="0" y="3786"/>
              <a:ext cx="5759656" cy="806565"/>
            </a:xfrm>
            <a:prstGeom prst="roundRect">
              <a:avLst>
                <a:gd name="adj" fmla="val 10000"/>
              </a:avLst>
            </a:prstGeom>
            <a:solidFill>
              <a:srgbClr val="D7DDD4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243986" y="185263"/>
              <a:ext cx="443611" cy="44361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931583" y="3786"/>
              <a:ext cx="4828072" cy="806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8"/>
            <p:cNvSpPr txBox="1"/>
            <p:nvPr/>
          </p:nvSpPr>
          <p:spPr>
            <a:xfrm>
              <a:off x="916189" y="3786"/>
              <a:ext cx="4828072" cy="806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25" tIns="64025" rIns="64025" bIns="64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Impact"/>
                <a:buNone/>
              </a:pPr>
              <a:r>
                <a:rPr lang="en" sz="1400" b="0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Impact"/>
                  <a:ea typeface="Impact"/>
                  <a:cs typeface="Impact"/>
                  <a:sym typeface="Impact"/>
                </a:rPr>
                <a:t>Professional Learning Credential</a:t>
              </a:r>
              <a:endParaRPr sz="14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0" y="1011993"/>
              <a:ext cx="5759656" cy="806565"/>
            </a:xfrm>
            <a:prstGeom prst="roundRect">
              <a:avLst>
                <a:gd name="adj" fmla="val 10000"/>
              </a:avLst>
            </a:prstGeom>
            <a:solidFill>
              <a:srgbClr val="D7DDD4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243986" y="1193470"/>
              <a:ext cx="443611" cy="44361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931583" y="1011993"/>
              <a:ext cx="4828072" cy="806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931583" y="1011993"/>
              <a:ext cx="4828072" cy="806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25" tIns="64025" rIns="64025" bIns="64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Impact"/>
                <a:buNone/>
              </a:pPr>
              <a:r>
                <a:rPr lang="en" sz="1400" b="0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Impact"/>
                  <a:ea typeface="Impact"/>
                  <a:cs typeface="Impact"/>
                  <a:sym typeface="Impact"/>
                </a:rPr>
                <a:t>Fidelity of Implementation Credential</a:t>
              </a:r>
              <a:endParaRPr sz="14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0" y="2020200"/>
              <a:ext cx="5759656" cy="806565"/>
            </a:xfrm>
            <a:prstGeom prst="roundRect">
              <a:avLst>
                <a:gd name="adj" fmla="val 10000"/>
              </a:avLst>
            </a:prstGeom>
            <a:solidFill>
              <a:srgbClr val="D7DDD4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243986" y="2201677"/>
              <a:ext cx="443611" cy="44361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931583" y="2020200"/>
              <a:ext cx="4828072" cy="806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 txBox="1"/>
            <p:nvPr/>
          </p:nvSpPr>
          <p:spPr>
            <a:xfrm>
              <a:off x="931583" y="2020200"/>
              <a:ext cx="4828072" cy="806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25" tIns="64025" rIns="64025" bIns="64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Impact"/>
                <a:buNone/>
              </a:pPr>
              <a:r>
                <a:rPr lang="en" sz="1400" b="0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Impact"/>
                  <a:ea typeface="Impact"/>
                  <a:cs typeface="Impact"/>
                  <a:sym typeface="Impact"/>
                </a:rPr>
                <a:t>SIM Specialist Credential</a:t>
              </a:r>
              <a:endParaRPr sz="14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0" y="3028407"/>
              <a:ext cx="5759656" cy="806565"/>
            </a:xfrm>
            <a:prstGeom prst="roundRect">
              <a:avLst>
                <a:gd name="adj" fmla="val 10000"/>
              </a:avLst>
            </a:prstGeom>
            <a:solidFill>
              <a:srgbClr val="D7DDD4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243986" y="3209884"/>
              <a:ext cx="443611" cy="443611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931583" y="3028407"/>
              <a:ext cx="4828072" cy="806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931583" y="3028407"/>
              <a:ext cx="4828072" cy="806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25" tIns="64025" rIns="64025" bIns="64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Impact"/>
                <a:buNone/>
              </a:pPr>
              <a:r>
                <a:rPr lang="en" sz="1400" b="0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Impact"/>
                  <a:ea typeface="Impact"/>
                  <a:cs typeface="Impact"/>
                  <a:sym typeface="Impact"/>
                </a:rPr>
                <a:t>SIM Professional Developer Credential</a:t>
              </a:r>
              <a:endParaRPr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0" y="4036614"/>
              <a:ext cx="5759656" cy="806565"/>
            </a:xfrm>
            <a:prstGeom prst="roundRect">
              <a:avLst>
                <a:gd name="adj" fmla="val 10000"/>
              </a:avLst>
            </a:prstGeom>
            <a:solidFill>
              <a:srgbClr val="D7DDD4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243986" y="4218091"/>
              <a:ext cx="443611" cy="443611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931583" y="4036614"/>
              <a:ext cx="4828072" cy="806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8"/>
            <p:cNvSpPr txBox="1"/>
            <p:nvPr/>
          </p:nvSpPr>
          <p:spPr>
            <a:xfrm>
              <a:off x="931583" y="4036614"/>
              <a:ext cx="4828072" cy="806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25" tIns="64025" rIns="64025" bIns="640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Impact"/>
                <a:buNone/>
              </a:pPr>
              <a:r>
                <a:rPr lang="en" sz="1400" b="0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Impact"/>
                  <a:ea typeface="Impact"/>
                  <a:cs typeface="Impact"/>
                  <a:sym typeface="Impact"/>
                </a:rPr>
                <a:t>SIM Professional Developer Leader Credential</a:t>
              </a:r>
              <a:endParaRPr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Impact"/>
              <a:buNone/>
            </a:pPr>
            <a:r>
              <a:rPr lang="en" sz="3600">
                <a:solidFill>
                  <a:srgbClr val="FF0000"/>
                </a:solidFill>
              </a:rPr>
              <a:t>LINKS TO MICRO-CREDENTIAL INFORMATION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192" name="Google Shape;192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177800" lvl="0" indent="-17033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61111"/>
              <a:buChar char="●"/>
            </a:pPr>
            <a:r>
              <a:rPr lang="en" sz="1800" b="1" dirty="0">
                <a:solidFill>
                  <a:srgbClr val="FFFF00"/>
                </a:solidFill>
              </a:rPr>
              <a:t>BADGELIST</a:t>
            </a:r>
            <a:r>
              <a:rPr lang="en" sz="1800" dirty="0">
                <a:solidFill>
                  <a:srgbClr val="FFFF00"/>
                </a:solidFill>
              </a:rPr>
              <a:t> (WHERE POTENTIAL SPECIALISTS JOIN AND ENTER DATA IN THE BADGES)</a:t>
            </a:r>
            <a:endParaRPr sz="1100" dirty="0">
              <a:solidFill>
                <a:srgbClr val="FFFF00"/>
              </a:solidFill>
            </a:endParaRPr>
          </a:p>
          <a:p>
            <a:pPr marL="177800" lvl="0" indent="-170338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61111"/>
              <a:buChar char="●"/>
            </a:pPr>
            <a:r>
              <a:rPr lang="en" sz="1800" b="1" dirty="0">
                <a:solidFill>
                  <a:srgbClr val="FFFF00"/>
                </a:solidFill>
              </a:rPr>
              <a:t>CONTENT ENHANCEMENT: </a:t>
            </a:r>
            <a:r>
              <a:rPr lang="en" sz="1800" u="sng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HTTPS://WWW.BADGELIST.COM/SIM-CONTENT-ENHANCEMENT</a:t>
            </a:r>
            <a:endParaRPr sz="1800" dirty="0">
              <a:solidFill>
                <a:srgbClr val="FFFF00"/>
              </a:solidFill>
            </a:endParaRPr>
          </a:p>
          <a:p>
            <a:pPr marL="177800" lvl="0" indent="-170338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61111"/>
              <a:buChar char="●"/>
            </a:pPr>
            <a:r>
              <a:rPr lang="en" sz="1800" b="1" dirty="0">
                <a:solidFill>
                  <a:srgbClr val="FFFF00"/>
                </a:solidFill>
              </a:rPr>
              <a:t>LEARNING STRATEGIES: </a:t>
            </a:r>
            <a:r>
              <a:rPr lang="en" sz="1800" u="sng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HTTPS://WWW.BADGELIST.COM/SIM-LEARNING-STRATEGIES</a:t>
            </a:r>
            <a:endParaRPr sz="1800" dirty="0">
              <a:solidFill>
                <a:srgbClr val="FFFF00"/>
              </a:solidFill>
            </a:endParaRPr>
          </a:p>
          <a:p>
            <a:pPr marL="177800" lvl="0" indent="-25400" algn="l" rtl="0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SzPct val="218181"/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66884-7EE8-461D-B30F-2110EC76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1: PROFESSIONAL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813F5-9F5F-4097-8723-EB639CC7B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452282"/>
            <a:ext cx="7505700" cy="2986443"/>
          </a:xfrm>
        </p:spPr>
        <p:txBody>
          <a:bodyPr>
            <a:normAutofit/>
          </a:bodyPr>
          <a:lstStyle/>
          <a:p>
            <a:pPr marL="88900" indent="0">
              <a:buNone/>
            </a:pPr>
            <a:r>
              <a:rPr lang="en-US" sz="2000" dirty="0"/>
              <a:t>Recipient has: • Participated in a professional learning session to learn how to teach a SIM Learning Strategy (LS) or teach with a Content Enhancement Routine (CER). - Approved by the SIM Professional Developer or Specialist who led the workshop or session - Credential cost: $10 + any workshop/session costs</a:t>
            </a:r>
          </a:p>
        </p:txBody>
      </p:sp>
    </p:spTree>
    <p:extLst>
      <p:ext uri="{BB962C8B-B14F-4D97-AF65-F5344CB8AC3E}">
        <p14:creationId xmlns:p14="http://schemas.microsoft.com/office/powerpoint/2010/main" val="270703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DDBB-54EF-4507-A96F-083D9E73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413563"/>
            <a:ext cx="7505700" cy="954600"/>
          </a:xfrm>
        </p:spPr>
        <p:txBody>
          <a:bodyPr/>
          <a:lstStyle/>
          <a:p>
            <a:r>
              <a:rPr lang="en-US" dirty="0"/>
              <a:t>LEVEL 2: FIDELITY OF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AD188-86CD-4902-A435-6FE275A6A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368163"/>
            <a:ext cx="7505700" cy="307056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Recipient has:</a:t>
            </a:r>
          </a:p>
          <a:p>
            <a:r>
              <a:rPr lang="en-US" sz="2000" dirty="0"/>
              <a:t> Instructed students with fidelity, </a:t>
            </a:r>
          </a:p>
          <a:p>
            <a:r>
              <a:rPr lang="en-US" sz="2000" dirty="0"/>
              <a:t>Created a portfolio to demonstrate impact and proficient implementation, </a:t>
            </a:r>
          </a:p>
          <a:p>
            <a:r>
              <a:rPr lang="en-US" sz="2000" dirty="0"/>
              <a:t> Created a narrative log about implementation, and </a:t>
            </a:r>
          </a:p>
          <a:p>
            <a:r>
              <a:rPr lang="en-US" sz="2000" dirty="0"/>
              <a:t>Recorded a video that demonstrates key behaviors for self-reflection and coaching. - Approved by SIM Professional Developer or Specialist</a:t>
            </a:r>
          </a:p>
          <a:p>
            <a:r>
              <a:rPr lang="en-US" sz="2000" dirty="0"/>
              <a:t> Credential cost: $40 + coaching fees</a:t>
            </a:r>
          </a:p>
        </p:txBody>
      </p:sp>
    </p:spTree>
    <p:extLst>
      <p:ext uri="{BB962C8B-B14F-4D97-AF65-F5344CB8AC3E}">
        <p14:creationId xmlns:p14="http://schemas.microsoft.com/office/powerpoint/2010/main" val="775243910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1869</Words>
  <Application>Microsoft Office PowerPoint</Application>
  <PresentationFormat>On-screen Show (16:9)</PresentationFormat>
  <Paragraphs>191</Paragraphs>
  <Slides>41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Comic Sans MS</vt:lpstr>
      <vt:lpstr>Nunito</vt:lpstr>
      <vt:lpstr>Impact</vt:lpstr>
      <vt:lpstr>Calibri</vt:lpstr>
      <vt:lpstr>Arial Black</vt:lpstr>
      <vt:lpstr>ROG Fonts</vt:lpstr>
      <vt:lpstr>Verdana</vt:lpstr>
      <vt:lpstr>Times New Roman</vt:lpstr>
      <vt:lpstr>Shift</vt:lpstr>
      <vt:lpstr>Acrobat Document</vt:lpstr>
      <vt:lpstr>MANEUVERING THE MICRO-CREDENTIALING PROCESS FOR  LS AND CE</vt:lpstr>
      <vt:lpstr>Essential Questions</vt:lpstr>
      <vt:lpstr>https://www.powtoon.com/online-presentation/bfNoGDEiy2v/why-micro-credentials/?mode=movie#/</vt:lpstr>
      <vt:lpstr>PowerPoint Presentation</vt:lpstr>
      <vt:lpstr>SIM PROFESSIONAL LEARNING</vt:lpstr>
      <vt:lpstr>FIVE LEVELS FOR MICRO-CREDENTIALING</vt:lpstr>
      <vt:lpstr>LINKS TO MICRO-CREDENTIAL INFORMATION</vt:lpstr>
      <vt:lpstr>LEVEL 1: PROFESSIONAL LEARNING</vt:lpstr>
      <vt:lpstr>LEVEL 2: FIDELITY OF IMPLEMENTATION</vt:lpstr>
      <vt:lpstr>LEVEL 3: SIM SPECIALIST</vt:lpstr>
      <vt:lpstr>LEVEL 1 – PROFESSIONAL LEARNING CREDENTIAL</vt:lpstr>
      <vt:lpstr>PowerPoint Presentation</vt:lpstr>
      <vt:lpstr>HOW DO I EARN A SPECIALIST MICRO- CREDENTIAL?</vt:lpstr>
      <vt:lpstr>PowerPoint Presentation</vt:lpstr>
      <vt:lpstr>LEVEL 1 – PROFESSIONAL LEARNING CREDENTIAL</vt:lpstr>
      <vt:lpstr>PowerPoint Presentation</vt:lpstr>
      <vt:lpstr>LEVEL 2 - FIDELITY OF IMPLEMENTATION</vt:lpstr>
      <vt:lpstr>HOW DO I EARN A SPECIALIST MICRO- CREDENTIAL?</vt:lpstr>
      <vt:lpstr>PowerPoint Presentation</vt:lpstr>
      <vt:lpstr>Let’s Review</vt:lpstr>
      <vt:lpstr>Level 1 – Professional Learning</vt:lpstr>
      <vt:lpstr>LEVEL 2-FIDELITY OF IMPLEMENTATION CREDENTIAL</vt:lpstr>
      <vt:lpstr>LEVEL 3: SIM SPECIALIST CREDENTIAL</vt:lpstr>
      <vt:lpstr>LINKS FOR BADGING</vt:lpstr>
      <vt:lpstr>COST</vt:lpstr>
      <vt:lpstr>PowerPoint Presentation</vt:lpstr>
      <vt:lpstr>Time to Explore</vt:lpstr>
      <vt:lpstr>Debrief</vt:lpstr>
      <vt:lpstr>Important PPDI Change</vt:lpstr>
      <vt:lpstr>LEVEL 4: PROFESSIONAL DEVELOPER</vt:lpstr>
      <vt:lpstr>LEVEL 5: PROFESSIONAL DEVELOPMENT LEADER</vt:lpstr>
      <vt:lpstr>Certification Process for Prospective Strategic Instruction Model (SIM) Professional Developers</vt:lpstr>
      <vt:lpstr>Important Dates</vt:lpstr>
      <vt:lpstr>General Overview of Learning Strategies(LS) Application Requirements</vt:lpstr>
      <vt:lpstr>General Overview of Learning Strategies(LS) Application Requirements (cont.)</vt:lpstr>
      <vt:lpstr>General Overview of Content Enhancement Routines (CER) Application Requirements</vt:lpstr>
      <vt:lpstr>General Overview of Content Enhancement Routines (CER) Application Requirements (cont.)</vt:lpstr>
      <vt:lpstr>General Overview of Content Enhancement Routines (CER) Application Requirements (cont.)</vt:lpstr>
      <vt:lpstr>For More Specific Information…</vt:lpstr>
      <vt:lpstr>Essential Questions</vt:lpstr>
      <vt:lpstr>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MANEUVERING THE MICRO-CREDENTIALING PROCESS FOR  LS AND CE</dc:title>
  <dc:creator>Rice, Debi</dc:creator>
  <cp:lastModifiedBy>Debi Rice</cp:lastModifiedBy>
  <cp:revision>33</cp:revision>
  <cp:lastPrinted>2021-07-11T23:31:34Z</cp:lastPrinted>
  <dcterms:modified xsi:type="dcterms:W3CDTF">2021-07-12T16:25:12Z</dcterms:modified>
</cp:coreProperties>
</file>