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57" r:id="rId4"/>
    <p:sldId id="258" r:id="rId5"/>
    <p:sldId id="260" r:id="rId6"/>
    <p:sldId id="261" r:id="rId7"/>
    <p:sldId id="262" r:id="rId8"/>
    <p:sldId id="263" r:id="rId9"/>
    <p:sldId id="265" r:id="rId10"/>
    <p:sldId id="266" r:id="rId11"/>
    <p:sldId id="267" r:id="rId12"/>
    <p:sldId id="268"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89" autoAdjust="0"/>
  </p:normalViewPr>
  <p:slideViewPr>
    <p:cSldViewPr>
      <p:cViewPr varScale="1">
        <p:scale>
          <a:sx n="64" d="100"/>
          <a:sy n="64" d="100"/>
        </p:scale>
        <p:origin x="-155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33C00-D678-4E81-9F1A-A6C9B247A17B}" type="datetimeFigureOut">
              <a:rPr lang="en-US" smtClean="0"/>
              <a:t>7/13/2015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93AD2D-C61E-4A10-80D4-F52D68EADF8A}" type="slidenum">
              <a:rPr lang="en-US" smtClean="0"/>
              <a:t>‹#›</a:t>
            </a:fld>
            <a:endParaRPr lang="en-US"/>
          </a:p>
        </p:txBody>
      </p:sp>
    </p:spTree>
    <p:extLst>
      <p:ext uri="{BB962C8B-B14F-4D97-AF65-F5344CB8AC3E}">
        <p14:creationId xmlns:p14="http://schemas.microsoft.com/office/powerpoint/2010/main" val="1023132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 by introducing you to the SIM badges, both for the event and for PD, and</a:t>
            </a:r>
            <a:r>
              <a:rPr lang="en-US" baseline="0" dirty="0" smtClean="0"/>
              <a:t> then give you a walkthrough on how to build badges for your own students.</a:t>
            </a:r>
            <a:endParaRPr lang="en-US" dirty="0"/>
          </a:p>
        </p:txBody>
      </p:sp>
      <p:sp>
        <p:nvSpPr>
          <p:cNvPr id="4" name="Slide Number Placeholder 3"/>
          <p:cNvSpPr>
            <a:spLocks noGrp="1"/>
          </p:cNvSpPr>
          <p:nvPr>
            <p:ph type="sldNum" sz="quarter" idx="10"/>
          </p:nvPr>
        </p:nvSpPr>
        <p:spPr/>
        <p:txBody>
          <a:bodyPr/>
          <a:lstStyle/>
          <a:p>
            <a:fld id="{FC93AD2D-C61E-4A10-80D4-F52D68EADF8A}" type="slidenum">
              <a:rPr lang="en-US" smtClean="0"/>
              <a:t>1</a:t>
            </a:fld>
            <a:endParaRPr lang="en-US"/>
          </a:p>
        </p:txBody>
      </p:sp>
    </p:spTree>
    <p:extLst>
      <p:ext uri="{BB962C8B-B14F-4D97-AF65-F5344CB8AC3E}">
        <p14:creationId xmlns:p14="http://schemas.microsoft.com/office/powerpoint/2010/main" val="416960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standard for digital credentialing</a:t>
            </a:r>
            <a:r>
              <a:rPr lang="en-US" baseline="0" dirty="0" smtClean="0"/>
              <a:t> has been developed by Mozilla and has now been spun off into a new organization called the Badge Alliance. The Open Badges standard means that each badge contains important metadata so that it can be properly verified including the name of the issue or issuing organization, the earner, the date it was issued, the evidence required to earn it and an expiration date if relevant.</a:t>
            </a:r>
            <a:endParaRPr lang="en-US" dirty="0"/>
          </a:p>
        </p:txBody>
      </p:sp>
      <p:sp>
        <p:nvSpPr>
          <p:cNvPr id="4" name="Slide Number Placeholder 3"/>
          <p:cNvSpPr>
            <a:spLocks noGrp="1"/>
          </p:cNvSpPr>
          <p:nvPr>
            <p:ph type="sldNum" sz="quarter" idx="10"/>
          </p:nvPr>
        </p:nvSpPr>
        <p:spPr/>
        <p:txBody>
          <a:bodyPr/>
          <a:lstStyle/>
          <a:p>
            <a:fld id="{FC93AD2D-C61E-4A10-80D4-F52D68EADF8A}" type="slidenum">
              <a:rPr lang="en-US" smtClean="0"/>
              <a:t>2</a:t>
            </a:fld>
            <a:endParaRPr lang="en-US"/>
          </a:p>
        </p:txBody>
      </p:sp>
    </p:spTree>
    <p:extLst>
      <p:ext uri="{BB962C8B-B14F-4D97-AF65-F5344CB8AC3E}">
        <p14:creationId xmlns:p14="http://schemas.microsoft.com/office/powerpoint/2010/main" val="396078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3AD2D-C61E-4A10-80D4-F52D68EADF8A}" type="slidenum">
              <a:rPr lang="en-US" smtClean="0"/>
              <a:t>3</a:t>
            </a:fld>
            <a:endParaRPr lang="en-US"/>
          </a:p>
        </p:txBody>
      </p:sp>
    </p:spTree>
    <p:extLst>
      <p:ext uri="{BB962C8B-B14F-4D97-AF65-F5344CB8AC3E}">
        <p14:creationId xmlns:p14="http://schemas.microsoft.com/office/powerpoint/2010/main" val="2908014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core meaning of any badge is the evidence offered in order to earn it. In Badge List, each badge contains a required evidence list that tells the earner what they need to do to complete it. When the earner submits their evidence, the issuing organization checks to make sure it is complete and then issues the badges. That evidence is now stored with the badge so that it can be viewed by anyone who wants to understand what, exactly that badge means.</a:t>
            </a:r>
            <a:endParaRPr lang="en-US" dirty="0"/>
          </a:p>
        </p:txBody>
      </p:sp>
      <p:sp>
        <p:nvSpPr>
          <p:cNvPr id="4" name="Slide Number Placeholder 3"/>
          <p:cNvSpPr>
            <a:spLocks noGrp="1"/>
          </p:cNvSpPr>
          <p:nvPr>
            <p:ph type="sldNum" sz="quarter" idx="10"/>
          </p:nvPr>
        </p:nvSpPr>
        <p:spPr/>
        <p:txBody>
          <a:bodyPr/>
          <a:lstStyle/>
          <a:p>
            <a:fld id="{FC93AD2D-C61E-4A10-80D4-F52D68EADF8A}" type="slidenum">
              <a:rPr lang="en-US" smtClean="0"/>
              <a:t>4</a:t>
            </a:fld>
            <a:endParaRPr lang="en-US"/>
          </a:p>
        </p:txBody>
      </p:sp>
    </p:spTree>
    <p:extLst>
      <p:ext uri="{BB962C8B-B14F-4D97-AF65-F5344CB8AC3E}">
        <p14:creationId xmlns:p14="http://schemas.microsoft.com/office/powerpoint/2010/main" val="2647936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 has created an</a:t>
            </a:r>
            <a:r>
              <a:rPr lang="en-US" baseline="0" dirty="0" smtClean="0"/>
              <a:t> array of badges for each one of its professional development units. You can join the badge, read the instructions in the overview, and then start submitting the evidence to earn the badge all inside of Badge List.</a:t>
            </a:r>
            <a:endParaRPr lang="en-US" dirty="0"/>
          </a:p>
        </p:txBody>
      </p:sp>
      <p:sp>
        <p:nvSpPr>
          <p:cNvPr id="4" name="Slide Number Placeholder 3"/>
          <p:cNvSpPr>
            <a:spLocks noGrp="1"/>
          </p:cNvSpPr>
          <p:nvPr>
            <p:ph type="sldNum" sz="quarter" idx="10"/>
          </p:nvPr>
        </p:nvSpPr>
        <p:spPr/>
        <p:txBody>
          <a:bodyPr/>
          <a:lstStyle/>
          <a:p>
            <a:fld id="{FC93AD2D-C61E-4A10-80D4-F52D68EADF8A}" type="slidenum">
              <a:rPr lang="en-US" smtClean="0"/>
              <a:t>5</a:t>
            </a:fld>
            <a:endParaRPr lang="en-US"/>
          </a:p>
        </p:txBody>
      </p:sp>
    </p:spTree>
    <p:extLst>
      <p:ext uri="{BB962C8B-B14F-4D97-AF65-F5344CB8AC3E}">
        <p14:creationId xmlns:p14="http://schemas.microsoft.com/office/powerpoint/2010/main" val="10225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join</a:t>
            </a:r>
            <a:r>
              <a:rPr lang="en-US" baseline="0" dirty="0" smtClean="0"/>
              <a:t> any or all the of these groups, get connected with a PD leader, and start earning your badges today.</a:t>
            </a:r>
            <a:endParaRPr lang="en-US" dirty="0"/>
          </a:p>
        </p:txBody>
      </p:sp>
      <p:sp>
        <p:nvSpPr>
          <p:cNvPr id="4" name="Slide Number Placeholder 3"/>
          <p:cNvSpPr>
            <a:spLocks noGrp="1"/>
          </p:cNvSpPr>
          <p:nvPr>
            <p:ph type="sldNum" sz="quarter" idx="10"/>
          </p:nvPr>
        </p:nvSpPr>
        <p:spPr/>
        <p:txBody>
          <a:bodyPr/>
          <a:lstStyle/>
          <a:p>
            <a:fld id="{FC93AD2D-C61E-4A10-80D4-F52D68EADF8A}" type="slidenum">
              <a:rPr lang="en-US" smtClean="0"/>
              <a:t>6</a:t>
            </a:fld>
            <a:endParaRPr lang="en-US"/>
          </a:p>
        </p:txBody>
      </p:sp>
    </p:spTree>
    <p:extLst>
      <p:ext uri="{BB962C8B-B14F-4D97-AF65-F5344CB8AC3E}">
        <p14:creationId xmlns:p14="http://schemas.microsoft.com/office/powerpoint/2010/main" val="214317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3AD2D-C61E-4A10-80D4-F52D68EADF8A}" type="slidenum">
              <a:rPr lang="en-US" smtClean="0"/>
              <a:t>7</a:t>
            </a:fld>
            <a:endParaRPr lang="en-US"/>
          </a:p>
        </p:txBody>
      </p:sp>
    </p:spTree>
    <p:extLst>
      <p:ext uri="{BB962C8B-B14F-4D97-AF65-F5344CB8AC3E}">
        <p14:creationId xmlns:p14="http://schemas.microsoft.com/office/powerpoint/2010/main" val="71264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E27756-B76F-4592-978A-7A0DBB4B8864}"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299424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7756-B76F-4592-978A-7A0DBB4B8864}"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895976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7756-B76F-4592-978A-7A0DBB4B8864}"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355142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27756-B76F-4592-978A-7A0DBB4B8864}"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40121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E27756-B76F-4592-978A-7A0DBB4B8864}" type="datetimeFigureOut">
              <a:rPr lang="en-US" smtClean="0"/>
              <a:t>7/13/2015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376701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27756-B76F-4592-978A-7A0DBB4B8864}"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52523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E27756-B76F-4592-978A-7A0DBB4B8864}" type="datetimeFigureOut">
              <a:rPr lang="en-US" smtClean="0"/>
              <a:t>7/13/2015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111217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E27756-B76F-4592-978A-7A0DBB4B8864}" type="datetimeFigureOut">
              <a:rPr lang="en-US" smtClean="0"/>
              <a:t>7/13/2015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73147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27756-B76F-4592-978A-7A0DBB4B8864}" type="datetimeFigureOut">
              <a:rPr lang="en-US" smtClean="0"/>
              <a:t>7/13/2015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4185800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27756-B76F-4592-978A-7A0DBB4B8864}"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373540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E27756-B76F-4592-978A-7A0DBB4B8864}" type="datetimeFigureOut">
              <a:rPr lang="en-US" smtClean="0"/>
              <a:t>7/13/2015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0DCF3-3714-45EB-96BE-68DDA6937CBE}" type="slidenum">
              <a:rPr lang="en-US" smtClean="0"/>
              <a:t>‹#›</a:t>
            </a:fld>
            <a:endParaRPr lang="en-US"/>
          </a:p>
        </p:txBody>
      </p:sp>
    </p:spTree>
    <p:extLst>
      <p:ext uri="{BB962C8B-B14F-4D97-AF65-F5344CB8AC3E}">
        <p14:creationId xmlns:p14="http://schemas.microsoft.com/office/powerpoint/2010/main" val="382367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27756-B76F-4592-978A-7A0DBB4B8864}" type="datetimeFigureOut">
              <a:rPr lang="en-US" smtClean="0"/>
              <a:t>7/13/2015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0DCF3-3714-45EB-96BE-68DDA6937CBE}" type="slidenum">
              <a:rPr lang="en-US" smtClean="0"/>
              <a:t>‹#›</a:t>
            </a:fld>
            <a:endParaRPr lang="en-US"/>
          </a:p>
        </p:txBody>
      </p:sp>
    </p:spTree>
    <p:extLst>
      <p:ext uri="{BB962C8B-B14F-4D97-AF65-F5344CB8AC3E}">
        <p14:creationId xmlns:p14="http://schemas.microsoft.com/office/powerpoint/2010/main" val="133392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normAutofit fontScale="90000"/>
          </a:bodyPr>
          <a:lstStyle/>
          <a:p>
            <a:r>
              <a:rPr lang="en-US" b="1" dirty="0" smtClean="0">
                <a:solidFill>
                  <a:srgbClr val="FF6600"/>
                </a:solidFill>
                <a:latin typeface="Book Antiqua" panose="02040602050305030304" pitchFamily="18" charset="0"/>
              </a:rPr>
              <a:t>Digital Credentials for Teacher Professional Development</a:t>
            </a:r>
            <a:endParaRPr lang="en-US" b="1" dirty="0">
              <a:solidFill>
                <a:srgbClr val="FF6600"/>
              </a:solidFill>
              <a:latin typeface="Book Antiqua" panose="02040602050305030304" pitchFamily="18" charset="0"/>
            </a:endParaRPr>
          </a:p>
        </p:txBody>
      </p:sp>
      <p:pic>
        <p:nvPicPr>
          <p:cNvPr id="1026" name="Picture 2" descr="C:\Users\Ben Roome\Pictures\Badge List marketing\badge-list-logo-2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90456"/>
            <a:ext cx="747521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41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ook Antiqua" panose="02040602050305030304" pitchFamily="18" charset="0"/>
              </a:rPr>
              <a:t>Evidence is the key!</a:t>
            </a:r>
            <a:endParaRPr lang="en-US" b="1" dirty="0">
              <a:solidFill>
                <a:srgbClr val="FF6600"/>
              </a:solidFill>
              <a:latin typeface="Book Antiqua" panose="02040602050305030304"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43000"/>
            <a:ext cx="6833237" cy="5114879"/>
          </a:xfrm>
        </p:spPr>
      </p:pic>
    </p:spTree>
    <p:extLst>
      <p:ext uri="{BB962C8B-B14F-4D97-AF65-F5344CB8AC3E}">
        <p14:creationId xmlns:p14="http://schemas.microsoft.com/office/powerpoint/2010/main" val="39248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ook Antiqua" panose="02040602050305030304" pitchFamily="18" charset="0"/>
              </a:rPr>
              <a:t>Invite, Guide and Award</a:t>
            </a:r>
            <a:endParaRPr lang="en-US" b="1" dirty="0">
              <a:solidFill>
                <a:srgbClr val="FF6600"/>
              </a:solidFill>
              <a:latin typeface="Book Antiqua" panose="0204060205030503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343400"/>
            <a:ext cx="8229600" cy="202066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09" y="1447799"/>
            <a:ext cx="5262025" cy="25908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833434"/>
            <a:ext cx="2896004" cy="1819529"/>
          </a:xfrm>
          <a:prstGeom prst="rect">
            <a:avLst/>
          </a:prstGeom>
        </p:spPr>
      </p:pic>
    </p:spTree>
    <p:extLst>
      <p:ext uri="{BB962C8B-B14F-4D97-AF65-F5344CB8AC3E}">
        <p14:creationId xmlns:p14="http://schemas.microsoft.com/office/powerpoint/2010/main" val="424119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ook Antiqua" panose="02040602050305030304" pitchFamily="18" charset="0"/>
              </a:rPr>
              <a:t>Need help? I’m here!</a:t>
            </a:r>
            <a:endParaRPr lang="en-US" b="1" dirty="0">
              <a:solidFill>
                <a:srgbClr val="FF6600"/>
              </a:solidFill>
              <a:latin typeface="Book Antiqua" panose="0204060205030503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3200400" cy="4817807"/>
          </a:xfrm>
        </p:spPr>
      </p:pic>
      <p:sp>
        <p:nvSpPr>
          <p:cNvPr id="5" name="TextBox 4"/>
          <p:cNvSpPr txBox="1"/>
          <p:nvPr/>
        </p:nvSpPr>
        <p:spPr>
          <a:xfrm>
            <a:off x="4343400" y="1981200"/>
            <a:ext cx="4267200" cy="830997"/>
          </a:xfrm>
          <a:prstGeom prst="rect">
            <a:avLst/>
          </a:prstGeom>
          <a:noFill/>
        </p:spPr>
        <p:txBody>
          <a:bodyPr wrap="square" rtlCol="0">
            <a:spAutoFit/>
          </a:bodyPr>
          <a:lstStyle/>
          <a:p>
            <a:r>
              <a:rPr lang="en-US" sz="4800" b="1" dirty="0" smtClean="0">
                <a:solidFill>
                  <a:srgbClr val="FF6600"/>
                </a:solidFill>
                <a:latin typeface="Book Antiqua" panose="02040602050305030304" pitchFamily="18" charset="0"/>
              </a:rPr>
              <a:t>@</a:t>
            </a:r>
            <a:r>
              <a:rPr lang="en-US" sz="4800" b="1" dirty="0" err="1" smtClean="0">
                <a:solidFill>
                  <a:srgbClr val="FF6600"/>
                </a:solidFill>
                <a:latin typeface="Book Antiqua" panose="02040602050305030304" pitchFamily="18" charset="0"/>
              </a:rPr>
              <a:t>benjaroome</a:t>
            </a:r>
            <a:endParaRPr lang="en-US" sz="4800" b="1" dirty="0">
              <a:solidFill>
                <a:srgbClr val="FF6600"/>
              </a:solidFill>
              <a:latin typeface="Book Antiqua" panose="02040602050305030304" pitchFamily="18" charset="0"/>
            </a:endParaRPr>
          </a:p>
        </p:txBody>
      </p:sp>
      <p:sp>
        <p:nvSpPr>
          <p:cNvPr id="6" name="TextBox 5"/>
          <p:cNvSpPr txBox="1"/>
          <p:nvPr/>
        </p:nvSpPr>
        <p:spPr>
          <a:xfrm>
            <a:off x="4355892" y="4782234"/>
            <a:ext cx="4261103" cy="646331"/>
          </a:xfrm>
          <a:prstGeom prst="rect">
            <a:avLst/>
          </a:prstGeom>
          <a:noFill/>
        </p:spPr>
        <p:txBody>
          <a:bodyPr wrap="none" rtlCol="0">
            <a:spAutoFit/>
          </a:bodyPr>
          <a:lstStyle/>
          <a:p>
            <a:r>
              <a:rPr lang="en-US" sz="3600" b="1" dirty="0" smtClean="0">
                <a:solidFill>
                  <a:srgbClr val="FF6600"/>
                </a:solidFill>
                <a:latin typeface="Book Antiqua" panose="02040602050305030304" pitchFamily="18" charset="0"/>
              </a:rPr>
              <a:t>ben@badgelist.com</a:t>
            </a:r>
            <a:endParaRPr lang="en-US" sz="3600" b="1" dirty="0">
              <a:solidFill>
                <a:srgbClr val="FF6600"/>
              </a:solidFill>
              <a:latin typeface="Book Antiqua" panose="02040602050305030304" pitchFamily="18" charset="0"/>
            </a:endParaRPr>
          </a:p>
        </p:txBody>
      </p:sp>
      <p:sp>
        <p:nvSpPr>
          <p:cNvPr id="7" name="TextBox 6"/>
          <p:cNvSpPr txBox="1"/>
          <p:nvPr/>
        </p:nvSpPr>
        <p:spPr>
          <a:xfrm>
            <a:off x="4355892" y="3302168"/>
            <a:ext cx="4007828" cy="1015663"/>
          </a:xfrm>
          <a:prstGeom prst="rect">
            <a:avLst/>
          </a:prstGeom>
          <a:noFill/>
        </p:spPr>
        <p:txBody>
          <a:bodyPr wrap="none" rtlCol="0">
            <a:spAutoFit/>
          </a:bodyPr>
          <a:lstStyle/>
          <a:p>
            <a:r>
              <a:rPr lang="en-US" sz="6000" b="1" dirty="0" smtClean="0">
                <a:solidFill>
                  <a:srgbClr val="FF6600"/>
                </a:solidFill>
                <a:latin typeface="Book Antiqua" panose="02040602050305030304" pitchFamily="18" charset="0"/>
              </a:rPr>
              <a:t>@</a:t>
            </a:r>
            <a:r>
              <a:rPr lang="en-US" sz="6000" b="1" dirty="0" err="1" smtClean="0">
                <a:solidFill>
                  <a:srgbClr val="FF6600"/>
                </a:solidFill>
                <a:latin typeface="Book Antiqua" panose="02040602050305030304" pitchFamily="18" charset="0"/>
              </a:rPr>
              <a:t>badgelist</a:t>
            </a:r>
            <a:endParaRPr lang="en-US" sz="6000" b="1" dirty="0">
              <a:solidFill>
                <a:srgbClr val="FF6600"/>
              </a:solidFill>
              <a:latin typeface="Book Antiqua" panose="02040602050305030304" pitchFamily="18" charset="0"/>
            </a:endParaRPr>
          </a:p>
        </p:txBody>
      </p:sp>
    </p:spTree>
    <p:extLst>
      <p:ext uri="{BB962C8B-B14F-4D97-AF65-F5344CB8AC3E}">
        <p14:creationId xmlns:p14="http://schemas.microsoft.com/office/powerpoint/2010/main" val="97060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6600"/>
                </a:solidFill>
                <a:latin typeface="Book Antiqua" panose="02040602050305030304" pitchFamily="18" charset="0"/>
              </a:rPr>
              <a:t>Start earning and building your badges today!</a:t>
            </a:r>
            <a:endParaRPr lang="en-US" b="1" dirty="0">
              <a:solidFill>
                <a:srgbClr val="FF6600"/>
              </a:solidFill>
              <a:latin typeface="Book Antiqua" panose="02040602050305030304" pitchFamily="18" charset="0"/>
            </a:endParaRPr>
          </a:p>
        </p:txBody>
      </p:sp>
      <p:sp>
        <p:nvSpPr>
          <p:cNvPr id="5" name="Rectangle 4"/>
          <p:cNvSpPr/>
          <p:nvPr/>
        </p:nvSpPr>
        <p:spPr>
          <a:xfrm>
            <a:off x="1295400" y="1600200"/>
            <a:ext cx="6477000" cy="523220"/>
          </a:xfrm>
          <a:prstGeom prst="rect">
            <a:avLst/>
          </a:prstGeom>
        </p:spPr>
        <p:txBody>
          <a:bodyPr wrap="square">
            <a:spAutoFit/>
          </a:bodyPr>
          <a:lstStyle/>
          <a:p>
            <a:r>
              <a:rPr lang="en-US" sz="2800" b="1" dirty="0">
                <a:solidFill>
                  <a:srgbClr val="FF6600"/>
                </a:solidFill>
                <a:latin typeface="Book Antiqua" panose="02040602050305030304" pitchFamily="18" charset="0"/>
              </a:rPr>
              <a:t>http://www.badgelist.com/sim-events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2286000"/>
            <a:ext cx="3667329" cy="3715268"/>
          </a:xfrm>
        </p:spPr>
      </p:pic>
    </p:spTree>
    <p:extLst>
      <p:ext uri="{BB962C8B-B14F-4D97-AF65-F5344CB8AC3E}">
        <p14:creationId xmlns:p14="http://schemas.microsoft.com/office/powerpoint/2010/main" val="193346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6600"/>
                </a:solidFill>
                <a:latin typeface="Book Antiqua" panose="02040602050305030304" pitchFamily="18" charset="0"/>
              </a:rPr>
              <a:t>Digital Open Badges – The new Standard in Credentialing</a:t>
            </a:r>
            <a:endParaRPr lang="en-US" b="1" dirty="0">
              <a:solidFill>
                <a:srgbClr val="FF6600"/>
              </a:solidFill>
              <a:latin typeface="Book Antiqua" panose="0204060205030503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8863" y="1600200"/>
            <a:ext cx="7346273" cy="4525963"/>
          </a:xfrm>
        </p:spPr>
      </p:pic>
    </p:spTree>
    <p:extLst>
      <p:ext uri="{BB962C8B-B14F-4D97-AF65-F5344CB8AC3E}">
        <p14:creationId xmlns:p14="http://schemas.microsoft.com/office/powerpoint/2010/main" val="331809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solidFill>
                  <a:srgbClr val="FF6600"/>
                </a:solidFill>
                <a:latin typeface="Book Antiqua" panose="02040602050305030304" pitchFamily="18" charset="0"/>
              </a:rPr>
              <a:t>Open Badges are Digital Micro Credentials</a:t>
            </a:r>
            <a:endParaRPr lang="en-US" b="1" dirty="0">
              <a:solidFill>
                <a:srgbClr val="FF6600"/>
              </a:solidFill>
              <a:latin typeface="Book Antiqua" panose="02040602050305030304" pitchFamily="18" charset="0"/>
            </a:endParaRPr>
          </a:p>
        </p:txBody>
      </p:sp>
      <p:sp>
        <p:nvSpPr>
          <p:cNvPr id="6" name="Rectangle 5"/>
          <p:cNvSpPr/>
          <p:nvPr/>
        </p:nvSpPr>
        <p:spPr>
          <a:xfrm>
            <a:off x="990600" y="1752600"/>
            <a:ext cx="7162800" cy="523220"/>
          </a:xfrm>
          <a:prstGeom prst="rect">
            <a:avLst/>
          </a:prstGeom>
        </p:spPr>
        <p:txBody>
          <a:bodyPr wrap="square">
            <a:spAutoFit/>
          </a:bodyPr>
          <a:lstStyle/>
          <a:p>
            <a:r>
              <a:rPr lang="en-US" sz="2800" b="1" dirty="0">
                <a:solidFill>
                  <a:srgbClr val="FF6600"/>
                </a:solidFill>
                <a:latin typeface="Book Antiqua" panose="02040602050305030304" pitchFamily="18" charset="0"/>
              </a:rPr>
              <a:t>http://www.badgelist.com/sim-events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590800"/>
            <a:ext cx="8229600" cy="3630280"/>
          </a:xfrm>
        </p:spPr>
      </p:pic>
    </p:spTree>
    <p:extLst>
      <p:ext uri="{BB962C8B-B14F-4D97-AF65-F5344CB8AC3E}">
        <p14:creationId xmlns:p14="http://schemas.microsoft.com/office/powerpoint/2010/main" val="2606829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ook Antiqua" panose="02040602050305030304" pitchFamily="18" charset="0"/>
              </a:rPr>
              <a:t>Evidence-Based Credentials</a:t>
            </a:r>
            <a:endParaRPr lang="en-US" b="1" dirty="0">
              <a:solidFill>
                <a:srgbClr val="FF6600"/>
              </a:solidFill>
              <a:latin typeface="Book Antiqua" panose="02040602050305030304" pitchFamily="18"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9200" y="1478122"/>
            <a:ext cx="3778480" cy="4525963"/>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752600"/>
            <a:ext cx="4607368" cy="3672209"/>
          </a:xfrm>
          <a:prstGeom prst="rect">
            <a:avLst/>
          </a:prstGeom>
        </p:spPr>
      </p:pic>
    </p:spTree>
    <p:extLst>
      <p:ext uri="{BB962C8B-B14F-4D97-AF65-F5344CB8AC3E}">
        <p14:creationId xmlns:p14="http://schemas.microsoft.com/office/powerpoint/2010/main" val="187804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ook Antiqua" panose="02040602050305030304" pitchFamily="18" charset="0"/>
              </a:rPr>
              <a:t>Badges for Teacher PD</a:t>
            </a:r>
            <a:endParaRPr lang="en-US" b="1" dirty="0">
              <a:solidFill>
                <a:srgbClr val="FF6600"/>
              </a:solidFill>
              <a:latin typeface="Book Antiqua" panose="0204060205030503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27611"/>
            <a:ext cx="8229600" cy="4471141"/>
          </a:xfrm>
        </p:spPr>
      </p:pic>
    </p:spTree>
    <p:extLst>
      <p:ext uri="{BB962C8B-B14F-4D97-AF65-F5344CB8AC3E}">
        <p14:creationId xmlns:p14="http://schemas.microsoft.com/office/powerpoint/2010/main" val="300815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ook Antiqua" panose="02040602050305030304" pitchFamily="18" charset="0"/>
              </a:rPr>
              <a:t>SIM/KUCRL and Badge List</a:t>
            </a:r>
            <a:endParaRPr lang="en-US" b="1" dirty="0">
              <a:solidFill>
                <a:srgbClr val="FF6600"/>
              </a:solidFill>
              <a:latin typeface="Book Antiqua" panose="02040602050305030304"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447800"/>
            <a:ext cx="6942934" cy="4447637"/>
          </a:xfrm>
        </p:spPr>
      </p:pic>
    </p:spTree>
    <p:extLst>
      <p:ext uri="{BB962C8B-B14F-4D97-AF65-F5344CB8AC3E}">
        <p14:creationId xmlns:p14="http://schemas.microsoft.com/office/powerpoint/2010/main" val="119003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latin typeface="Book Antiqua" panose="02040602050305030304" pitchFamily="18" charset="0"/>
              </a:rPr>
              <a:t>SIM Badges and You!</a:t>
            </a:r>
            <a:endParaRPr lang="en-US" b="1" dirty="0">
              <a:solidFill>
                <a:srgbClr val="FF6600"/>
              </a:solidFill>
              <a:latin typeface="Book Antiqua" panose="0204060205030503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057400"/>
            <a:ext cx="6479325" cy="4091440"/>
          </a:xfrm>
        </p:spPr>
      </p:pic>
      <p:sp>
        <p:nvSpPr>
          <p:cNvPr id="5" name="TextBox 4"/>
          <p:cNvSpPr txBox="1"/>
          <p:nvPr/>
        </p:nvSpPr>
        <p:spPr>
          <a:xfrm>
            <a:off x="685800" y="1410590"/>
            <a:ext cx="7315200" cy="461665"/>
          </a:xfrm>
          <a:prstGeom prst="rect">
            <a:avLst/>
          </a:prstGeom>
          <a:noFill/>
        </p:spPr>
        <p:txBody>
          <a:bodyPr wrap="square" rtlCol="0">
            <a:spAutoFit/>
          </a:bodyPr>
          <a:lstStyle/>
          <a:p>
            <a:r>
              <a:rPr lang="en-US" sz="2400" b="1" dirty="0">
                <a:solidFill>
                  <a:srgbClr val="FF6600"/>
                </a:solidFill>
                <a:latin typeface="Book Antiqua" panose="02040602050305030304" pitchFamily="18" charset="0"/>
              </a:rPr>
              <a:t>http://www.badgelist.com/sim-learning-strategies</a:t>
            </a:r>
          </a:p>
        </p:txBody>
      </p:sp>
    </p:spTree>
    <p:extLst>
      <p:ext uri="{BB962C8B-B14F-4D97-AF65-F5344CB8AC3E}">
        <p14:creationId xmlns:p14="http://schemas.microsoft.com/office/powerpoint/2010/main" val="207666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10600" cy="715962"/>
          </a:xfrm>
        </p:spPr>
        <p:txBody>
          <a:bodyPr>
            <a:normAutofit fontScale="90000"/>
          </a:bodyPr>
          <a:lstStyle/>
          <a:p>
            <a:r>
              <a:rPr lang="en-US" b="1" dirty="0" smtClean="0">
                <a:solidFill>
                  <a:srgbClr val="FF6600"/>
                </a:solidFill>
                <a:latin typeface="Book Antiqua" panose="02040602050305030304" pitchFamily="18" charset="0"/>
              </a:rPr>
              <a:t>Using Badge List in Your </a:t>
            </a:r>
            <a:r>
              <a:rPr lang="en-US" b="1" dirty="0">
                <a:solidFill>
                  <a:srgbClr val="FF6600"/>
                </a:solidFill>
                <a:latin typeface="Book Antiqua" panose="02040602050305030304" pitchFamily="18" charset="0"/>
              </a:rPr>
              <a:t>C</a:t>
            </a:r>
            <a:r>
              <a:rPr lang="en-US" b="1" dirty="0" smtClean="0">
                <a:solidFill>
                  <a:srgbClr val="FF6600"/>
                </a:solidFill>
                <a:latin typeface="Book Antiqua" panose="02040602050305030304" pitchFamily="18" charset="0"/>
              </a:rPr>
              <a:t>lassroom</a:t>
            </a:r>
            <a:endParaRPr lang="en-US" b="1" dirty="0">
              <a:solidFill>
                <a:srgbClr val="FF6600"/>
              </a:solidFill>
              <a:latin typeface="Book Antiqua" panose="0204060205030503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733800" cy="204718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200400"/>
            <a:ext cx="2957596" cy="3241525"/>
          </a:xfrm>
          <a:prstGeom prst="rect">
            <a:avLst/>
          </a:prstGeom>
        </p:spPr>
      </p:pic>
    </p:spTree>
    <p:extLst>
      <p:ext uri="{BB962C8B-B14F-4D97-AF65-F5344CB8AC3E}">
        <p14:creationId xmlns:p14="http://schemas.microsoft.com/office/powerpoint/2010/main" val="27143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848600" cy="715962"/>
          </a:xfrm>
        </p:spPr>
        <p:txBody>
          <a:bodyPr>
            <a:normAutofit fontScale="90000"/>
          </a:bodyPr>
          <a:lstStyle/>
          <a:p>
            <a:r>
              <a:rPr lang="en-US" b="1" dirty="0" smtClean="0">
                <a:solidFill>
                  <a:srgbClr val="FF6600"/>
                </a:solidFill>
                <a:latin typeface="Book Antiqua" panose="02040602050305030304" pitchFamily="18" charset="0"/>
              </a:rPr>
              <a:t>Creating Great Badges</a:t>
            </a:r>
            <a:endParaRPr lang="en-US" b="1" dirty="0">
              <a:solidFill>
                <a:srgbClr val="FF6600"/>
              </a:solidFill>
              <a:latin typeface="Book Antiqua" panose="0204060205030503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1371600"/>
            <a:ext cx="4038600" cy="5248077"/>
          </a:xfrm>
        </p:spPr>
      </p:pic>
      <p:sp>
        <p:nvSpPr>
          <p:cNvPr id="5" name="Rectangle 4"/>
          <p:cNvSpPr/>
          <p:nvPr/>
        </p:nvSpPr>
        <p:spPr>
          <a:xfrm>
            <a:off x="286809" y="2133600"/>
            <a:ext cx="4267200" cy="369332"/>
          </a:xfrm>
          <a:prstGeom prst="rect">
            <a:avLst/>
          </a:prstGeom>
        </p:spPr>
        <p:txBody>
          <a:bodyPr wrap="square">
            <a:spAutoFit/>
          </a:bodyPr>
          <a:lstStyle/>
          <a:p>
            <a:r>
              <a:rPr lang="en-US" b="1" dirty="0">
                <a:solidFill>
                  <a:srgbClr val="FF6600"/>
                </a:solidFill>
                <a:latin typeface="Book Antiqua" panose="02040602050305030304" pitchFamily="18" charset="0"/>
              </a:rPr>
              <a:t>http://www.onlinebadgemaker.com/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667000"/>
            <a:ext cx="2773024" cy="35388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92" y="1219200"/>
            <a:ext cx="3469435" cy="729734"/>
          </a:xfrm>
          <a:prstGeom prst="rect">
            <a:avLst/>
          </a:prstGeom>
        </p:spPr>
      </p:pic>
    </p:spTree>
    <p:extLst>
      <p:ext uri="{BB962C8B-B14F-4D97-AF65-F5344CB8AC3E}">
        <p14:creationId xmlns:p14="http://schemas.microsoft.com/office/powerpoint/2010/main" val="17415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366</Words>
  <Application>Microsoft Office PowerPoint</Application>
  <PresentationFormat>On-screen Show (4:3)</PresentationFormat>
  <Paragraphs>32</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Digital Credentials for Teacher Professional Development</vt:lpstr>
      <vt:lpstr>Digital Open Badges – The new Standard in Credentialing</vt:lpstr>
      <vt:lpstr>Open Badges are Digital Micro Credentials</vt:lpstr>
      <vt:lpstr>Evidence-Based Credentials</vt:lpstr>
      <vt:lpstr>Badges for Teacher PD</vt:lpstr>
      <vt:lpstr>SIM/KUCRL and Badge List</vt:lpstr>
      <vt:lpstr>SIM Badges and You!</vt:lpstr>
      <vt:lpstr>Using Badge List in Your Classroom</vt:lpstr>
      <vt:lpstr>Creating Great Badges</vt:lpstr>
      <vt:lpstr>Evidence is the key!</vt:lpstr>
      <vt:lpstr>Invite, Guide and Award</vt:lpstr>
      <vt:lpstr>Need help? I’m here!</vt:lpstr>
      <vt:lpstr>Start earning and building your badges today!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Credentials for Nano learning and Professional Development</dc:title>
  <dc:creator>Ben Roome</dc:creator>
  <cp:lastModifiedBy>Ben Roome</cp:lastModifiedBy>
  <cp:revision>13</cp:revision>
  <dcterms:created xsi:type="dcterms:W3CDTF">2015-06-14T22:51:28Z</dcterms:created>
  <dcterms:modified xsi:type="dcterms:W3CDTF">2015-07-14T01:01:37Z</dcterms:modified>
</cp:coreProperties>
</file>