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8" r:id="rId2"/>
    <p:sldId id="256" r:id="rId3"/>
    <p:sldId id="257" r:id="rId4"/>
    <p:sldId id="259" r:id="rId5"/>
    <p:sldId id="285" r:id="rId6"/>
    <p:sldId id="260" r:id="rId7"/>
    <p:sldId id="261" r:id="rId8"/>
    <p:sldId id="262" r:id="rId9"/>
    <p:sldId id="263" r:id="rId10"/>
    <p:sldId id="280" r:id="rId11"/>
    <p:sldId id="264" r:id="rId12"/>
    <p:sldId id="265" r:id="rId13"/>
    <p:sldId id="266" r:id="rId14"/>
    <p:sldId id="267" r:id="rId15"/>
    <p:sldId id="281" r:id="rId16"/>
    <p:sldId id="268" r:id="rId17"/>
    <p:sldId id="269" r:id="rId18"/>
    <p:sldId id="279" r:id="rId19"/>
    <p:sldId id="270" r:id="rId20"/>
    <p:sldId id="271" r:id="rId21"/>
    <p:sldId id="272" r:id="rId22"/>
    <p:sldId id="273" r:id="rId23"/>
    <p:sldId id="274" r:id="rId24"/>
    <p:sldId id="275" r:id="rId25"/>
    <p:sldId id="284" r:id="rId26"/>
    <p:sldId id="276" r:id="rId27"/>
    <p:sldId id="283" r:id="rId28"/>
    <p:sldId id="27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362" autoAdjust="0"/>
  </p:normalViewPr>
  <p:slideViewPr>
    <p:cSldViewPr snapToGrid="0" snapToObjects="1">
      <p:cViewPr varScale="1">
        <p:scale>
          <a:sx n="37" d="100"/>
          <a:sy n="37" d="100"/>
        </p:scale>
        <p:origin x="-1392" y="-112"/>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1FBB3-BE30-CF46-8EBA-1EFD85AE47C1}" type="datetimeFigureOut">
              <a:rPr lang="en-US" smtClean="0"/>
              <a:t>7/3/13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F596DB-3200-564F-B66F-0734ED16FDED}" type="slidenum">
              <a:rPr lang="en-US" smtClean="0"/>
              <a:t>‹#›</a:t>
            </a:fld>
            <a:endParaRPr lang="en-US"/>
          </a:p>
        </p:txBody>
      </p:sp>
    </p:spTree>
    <p:extLst>
      <p:ext uri="{BB962C8B-B14F-4D97-AF65-F5344CB8AC3E}">
        <p14:creationId xmlns:p14="http://schemas.microsoft.com/office/powerpoint/2010/main" val="52811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E6239-6556-5D48-A6C4-E457451ACE18}" type="datetimeFigureOut">
              <a:rPr lang="en-US" smtClean="0"/>
              <a:t>7/3/13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ABF15-48C9-E24F-870C-81DF8C153175}" type="slidenum">
              <a:rPr lang="en-US" smtClean="0"/>
              <a:t>‹#›</a:t>
            </a:fld>
            <a:endParaRPr lang="en-US"/>
          </a:p>
        </p:txBody>
      </p:sp>
    </p:spTree>
    <p:extLst>
      <p:ext uri="{BB962C8B-B14F-4D97-AF65-F5344CB8AC3E}">
        <p14:creationId xmlns:p14="http://schemas.microsoft.com/office/powerpoint/2010/main" val="22260758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dirty="0" smtClean="0"/>
              <a:t>We</a:t>
            </a:r>
            <a:r>
              <a:rPr lang="ja-JP" altLang="en-US" dirty="0" smtClean="0"/>
              <a:t>’</a:t>
            </a:r>
            <a:r>
              <a:rPr lang="en-US" altLang="ja-JP" dirty="0" smtClean="0"/>
              <a:t>re going to get you working right away – this activity will help us make sure we are in the same book and see if in fact we are in the same chapter when it comes to professional development   </a:t>
            </a:r>
          </a:p>
          <a:p>
            <a:pPr marL="171450" indent="-171450" eaLnBrk="1" hangingPunct="1">
              <a:buFontTx/>
              <a:buChar char="•"/>
            </a:pPr>
            <a:r>
              <a:rPr lang="en-US" dirty="0" smtClean="0"/>
              <a:t> At your tables we would like you to discuss and chart the following: But before you do some instructions!</a:t>
            </a:r>
          </a:p>
          <a:p>
            <a:pPr marL="628650" lvl="1" indent="-171450" eaLnBrk="1" hangingPunct="1">
              <a:buFontTx/>
              <a:buChar char="•"/>
            </a:pPr>
            <a:r>
              <a:rPr lang="en-US" dirty="0" smtClean="0"/>
              <a:t>The person with the longest hair will be the facilitator for your table</a:t>
            </a:r>
          </a:p>
          <a:p>
            <a:pPr marL="628650" lvl="1" indent="-171450" eaLnBrk="1" hangingPunct="1">
              <a:buFontTx/>
              <a:buChar char="•"/>
            </a:pPr>
            <a:r>
              <a:rPr lang="en-US" dirty="0" smtClean="0"/>
              <a:t>The person with the shortest hair will be the recorder and reporter for your group </a:t>
            </a:r>
          </a:p>
          <a:p>
            <a:pPr marL="171450" indent="-171450" eaLnBrk="1" hangingPunct="1">
              <a:buFontTx/>
              <a:buChar char="•"/>
            </a:pPr>
            <a:r>
              <a:rPr lang="en-US" dirty="0" smtClean="0"/>
              <a:t>Now for your group assignment.  </a:t>
            </a:r>
          </a:p>
          <a:p>
            <a:pPr marL="628650" lvl="1" indent="-171450" eaLnBrk="1" hangingPunct="1">
              <a:buFontTx/>
              <a:buAutoNum type="arabicPeriod"/>
            </a:pPr>
            <a:r>
              <a:rPr lang="en-US" dirty="0" smtClean="0"/>
              <a:t>Define training</a:t>
            </a:r>
          </a:p>
          <a:p>
            <a:pPr marL="628650" lvl="1" indent="-171450" eaLnBrk="1" hangingPunct="1">
              <a:buFontTx/>
              <a:buAutoNum type="arabicPeriod"/>
            </a:pPr>
            <a:r>
              <a:rPr lang="en-US" dirty="0" smtClean="0"/>
              <a:t>Define Professional Development </a:t>
            </a:r>
          </a:p>
          <a:p>
            <a:pPr marL="628650" lvl="1" indent="-171450" eaLnBrk="1" hangingPunct="1">
              <a:buFontTx/>
              <a:buAutoNum type="arabicPeriod"/>
            </a:pPr>
            <a:r>
              <a:rPr lang="en-US" dirty="0" smtClean="0"/>
              <a:t>Discuss whether or not there is a difference between training and professional development – and if so, what the similarities and differences are </a:t>
            </a:r>
          </a:p>
          <a:p>
            <a:pPr marL="628650" lvl="1" indent="-171450" eaLnBrk="1" hangingPunct="1">
              <a:buFontTx/>
              <a:buAutoNum type="arabicPeriod"/>
            </a:pPr>
            <a:r>
              <a:rPr lang="en-US" dirty="0" smtClean="0"/>
              <a:t>Post your chart on the wall</a:t>
            </a:r>
          </a:p>
          <a:p>
            <a:pPr marL="628650" lvl="1" indent="-171450" eaLnBrk="1" hangingPunct="1"/>
            <a:r>
              <a:rPr lang="en-US" dirty="0" smtClean="0">
                <a:solidFill>
                  <a:srgbClr val="FF0000"/>
                </a:solidFill>
              </a:rPr>
              <a:t>NOTE: after activity, define terms on slide - may want to have definitions ready to </a:t>
            </a:r>
            <a:r>
              <a:rPr lang="ja-JP" altLang="en-US" dirty="0" smtClean="0">
                <a:solidFill>
                  <a:srgbClr val="FF0000"/>
                </a:solidFill>
              </a:rPr>
              <a:t>‘</a:t>
            </a:r>
            <a:r>
              <a:rPr lang="en-US" altLang="ja-JP" dirty="0" smtClean="0">
                <a:solidFill>
                  <a:srgbClr val="FF0000"/>
                </a:solidFill>
              </a:rPr>
              <a:t>fly in</a:t>
            </a:r>
            <a:endParaRPr lang="en-US" altLang="ja-JP" dirty="0" smtClean="0"/>
          </a:p>
          <a:p>
            <a:pPr marL="171450" indent="-171450" eaLnBrk="1" hangingPunct="1">
              <a:buFontTx/>
              <a:buChar char="•"/>
            </a:pPr>
            <a:r>
              <a:rPr lang="en-US" dirty="0" smtClean="0"/>
              <a:t>Allow 15 minutes for this activity </a:t>
            </a:r>
          </a:p>
          <a:p>
            <a:pPr marL="171450" indent="-171450" eaLnBrk="1" hangingPunct="1">
              <a:buFontTx/>
              <a:buChar char="•"/>
            </a:pPr>
            <a:endParaRPr lang="en-US" dirty="0" smtClean="0"/>
          </a:p>
          <a:p>
            <a:pPr marL="171450" indent="-171450">
              <a:buFont typeface="Arial"/>
              <a:buChar char="•"/>
            </a:pPr>
            <a:r>
              <a:rPr lang="en-US" dirty="0" smtClean="0"/>
              <a:t>Here are the definitions</a:t>
            </a:r>
            <a:r>
              <a:rPr lang="en-US" baseline="0" dirty="0" smtClean="0"/>
              <a:t> we came up with, how closely do they match yours?</a:t>
            </a:r>
          </a:p>
          <a:p>
            <a:pPr marL="628650" lvl="1" indent="-171450">
              <a:buFont typeface="Arial"/>
              <a:buChar char="•"/>
            </a:pPr>
            <a:r>
              <a:rPr lang="en-US" baseline="0" dirty="0" smtClean="0"/>
              <a:t> </a:t>
            </a:r>
            <a:r>
              <a:rPr lang="en-US" dirty="0" smtClean="0"/>
              <a:t>Training: An “event” where specific knowledge or skill is presented or reviewed to increase efficiency and productivity.  May include assessment and reflection.  Training focuses on short-term needs</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Professional development: An </a:t>
            </a:r>
            <a:r>
              <a:rPr lang="en-US" b="1" dirty="0" smtClean="0"/>
              <a:t>ongoing process </a:t>
            </a:r>
            <a:r>
              <a:rPr lang="en-US" dirty="0" smtClean="0"/>
              <a:t>for the development of knowledge and competency through a comprehensive, sustained and embedded approach to improve effectiveness.  Will include self-assessment and reflection.  Professional development is about addressing long term goals.</a:t>
            </a:r>
            <a:endParaRPr lang="en-US" baseline="0" dirty="0" smtClean="0"/>
          </a:p>
          <a:p>
            <a:pPr marL="171450" indent="-171450">
              <a:buFont typeface="Arial"/>
              <a:buChar char="•"/>
            </a:pPr>
            <a:r>
              <a:rPr lang="en-US" dirty="0" smtClean="0"/>
              <a:t>We want to be clear that one is not good and one bad.  But they both have a purpose</a:t>
            </a:r>
            <a:r>
              <a:rPr lang="en-US" baseline="0" dirty="0" smtClean="0"/>
              <a:t> and when done well are completely integrated. One can say there is training without professional development but not professional development without training. </a:t>
            </a:r>
          </a:p>
          <a:p>
            <a:pPr marL="171450" lvl="0" indent="-171450">
              <a:buFont typeface="Arial"/>
              <a:buChar char="•"/>
            </a:pPr>
            <a:r>
              <a:rPr lang="en-US" baseline="0" dirty="0" smtClean="0"/>
              <a:t>To us it is about applying research-based experiences regarding structures, activities, and especially supports to ensure that the staff  can implement the behaviors or interventions with fidelity and to produce deep changes in their instructional practice.  </a:t>
            </a:r>
            <a:endParaRPr lang="en-US" dirty="0" smtClean="0"/>
          </a:p>
          <a:p>
            <a:pPr marL="171450" indent="-171450" eaLnBrk="1" hangingPunct="1">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B8EABF15-48C9-E24F-870C-81DF8C153175}" type="slidenum">
              <a:rPr lang="en-US" smtClean="0"/>
              <a:t>3</a:t>
            </a:fld>
            <a:endParaRPr lang="en-US"/>
          </a:p>
        </p:txBody>
      </p:sp>
    </p:spTree>
    <p:extLst>
      <p:ext uri="{BB962C8B-B14F-4D97-AF65-F5344CB8AC3E}">
        <p14:creationId xmlns:p14="http://schemas.microsoft.com/office/powerpoint/2010/main" val="824887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dirty="0" smtClean="0"/>
              <a:t>There appears to be a paradox when discussing adult learner motivation.  On the one hand, principles of adult learning most often emphasize adults</a:t>
            </a:r>
            <a:r>
              <a:rPr lang="ja-JP" altLang="en-US" dirty="0" smtClean="0"/>
              <a:t>’</a:t>
            </a:r>
            <a:r>
              <a:rPr lang="en-US" altLang="ja-JP" dirty="0" smtClean="0"/>
              <a:t> inherent readiness to learn.  On the other hand, professional development at it</a:t>
            </a:r>
            <a:r>
              <a:rPr lang="ja-JP" altLang="en-US" dirty="0" smtClean="0"/>
              <a:t>’</a:t>
            </a:r>
            <a:r>
              <a:rPr lang="en-US" altLang="ja-JP" dirty="0" smtClean="0"/>
              <a:t>s core is about on-going learning and when we learn new methods, that means we need to change how we are doing things. </a:t>
            </a:r>
            <a:r>
              <a:rPr lang="en-US" altLang="ja-JP" dirty="0" err="1" smtClean="0"/>
              <a:t>Kanfer</a:t>
            </a:r>
            <a:r>
              <a:rPr lang="en-US" altLang="ja-JP" dirty="0" smtClean="0"/>
              <a:t> reported</a:t>
            </a:r>
            <a:r>
              <a:rPr lang="en-US" altLang="ja-JP" baseline="0" dirty="0" smtClean="0"/>
              <a:t> that </a:t>
            </a:r>
            <a:r>
              <a:rPr lang="en-US" altLang="ja-JP" i="1" baseline="0" dirty="0" smtClean="0"/>
              <a:t>prior</a:t>
            </a:r>
            <a:r>
              <a:rPr lang="en-US" altLang="ja-JP" baseline="0" dirty="0" smtClean="0"/>
              <a:t> to PD, adults may not associate new learning opportunities with prior schooling or knowledge. But the more that PD is connected to the demands of their role or job, the stronger the motivation to engage in the PD. She also reported that </a:t>
            </a:r>
            <a:r>
              <a:rPr lang="en-US" altLang="ja-JP" i="1" baseline="0" dirty="0" smtClean="0"/>
              <a:t>during</a:t>
            </a:r>
            <a:r>
              <a:rPr lang="en-US" altLang="ja-JP" baseline="0" dirty="0" smtClean="0"/>
              <a:t> PD interaction and engagement are essential to transfer. Organizational support and support by the supervisor are essential regardless of the learner’s mastery.</a:t>
            </a:r>
          </a:p>
          <a:p>
            <a:pPr marL="171450" indent="-171450" eaLnBrk="1" hangingPunct="1">
              <a:buFontTx/>
              <a:buChar char="•"/>
            </a:pPr>
            <a:r>
              <a:rPr lang="en-US" altLang="ja-JP" dirty="0" smtClean="0"/>
              <a:t>Change can be intimidating and make people uncomfortable.  Professional development can start a change cycle that can cause people in the organization to try to maintain current practices and hold on to their current role or identity. </a:t>
            </a:r>
            <a:endParaRPr lang="en-US" dirty="0" smtClean="0"/>
          </a:p>
          <a:p>
            <a:pPr marL="171450" indent="-171450" eaLnBrk="1" hangingPunct="1">
              <a:buFontTx/>
              <a:buChar char="•"/>
            </a:pPr>
            <a:r>
              <a:rPr lang="en-US" dirty="0" smtClean="0"/>
              <a:t>It </a:t>
            </a:r>
            <a:r>
              <a:rPr lang="en-US" dirty="0" err="1"/>
              <a:t>isn</a:t>
            </a:r>
            <a:r>
              <a:rPr lang="ja-JP" altLang="en-US" dirty="0"/>
              <a:t>’</a:t>
            </a:r>
            <a:r>
              <a:rPr lang="en-US" altLang="ja-JP" dirty="0"/>
              <a:t>t that we are all opposed to change – it is just that it can be hard and most of us already have plenty going on in our lives and so it is understandable that we want to conserve what we have and know.</a:t>
            </a:r>
          </a:p>
          <a:p>
            <a:pPr marL="171450" indent="-171450" eaLnBrk="1" hangingPunct="1">
              <a:buFontTx/>
              <a:buChar char="•"/>
            </a:pPr>
            <a:r>
              <a:rPr lang="en-US" dirty="0"/>
              <a:t>Yet, </a:t>
            </a:r>
            <a:r>
              <a:rPr lang="en-US" dirty="0" smtClean="0"/>
              <a:t>the </a:t>
            </a:r>
            <a:r>
              <a:rPr lang="en-US" dirty="0"/>
              <a:t>words on this slide show us that there are positives to changing.  And, that is what we have to help our colleagues understand and experience</a:t>
            </a:r>
            <a:r>
              <a:rPr lang="en-US" dirty="0" smtClean="0"/>
              <a:t>.</a:t>
            </a:r>
          </a:p>
          <a:p>
            <a:pPr marL="0" indent="0" eaLnBrk="1" hangingPunct="1">
              <a:buFontTx/>
              <a:buNone/>
            </a:pPr>
            <a:endParaRPr lang="en-US" dirty="0"/>
          </a:p>
        </p:txBody>
      </p:sp>
      <p:sp>
        <p:nvSpPr>
          <p:cNvPr id="358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67ACC45-D2B8-D449-8176-9FA8E39AC489}" type="slidenum">
              <a:rPr lang="en-US" sz="1200"/>
              <a:pPr/>
              <a:t>12</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dirty="0" smtClean="0"/>
              <a:t>Spillane, </a:t>
            </a:r>
            <a:r>
              <a:rPr lang="en-US" dirty="0" err="1" smtClean="0"/>
              <a:t>Reiser</a:t>
            </a:r>
            <a:r>
              <a:rPr lang="en-US" dirty="0" smtClean="0"/>
              <a:t>, and Reimer</a:t>
            </a:r>
            <a:r>
              <a:rPr lang="en-US" baseline="0" dirty="0" smtClean="0"/>
              <a:t> report that h</a:t>
            </a:r>
            <a:r>
              <a:rPr lang="en-US" dirty="0" smtClean="0"/>
              <a:t>uman </a:t>
            </a:r>
            <a:r>
              <a:rPr lang="en-US" dirty="0"/>
              <a:t>sense making occurs at the personal level.  This is when </a:t>
            </a:r>
            <a:r>
              <a:rPr lang="en-US" dirty="0" smtClean="0"/>
              <a:t>adults begin </a:t>
            </a:r>
            <a:r>
              <a:rPr lang="en-US" dirty="0"/>
              <a:t>to understand their practice, possibly changing their beliefs and attitudes.</a:t>
            </a:r>
          </a:p>
          <a:p>
            <a:pPr marL="171450" indent="-171450" eaLnBrk="1" hangingPunct="1">
              <a:buFontTx/>
              <a:buChar char="•"/>
            </a:pPr>
            <a:r>
              <a:rPr lang="en-US" dirty="0" smtClean="0"/>
              <a:t>Remember, </a:t>
            </a:r>
            <a:r>
              <a:rPr lang="en-US" dirty="0"/>
              <a:t>when people believed the earth was the center of the universe until Copernicus rocked the world by suggesting otherwise? </a:t>
            </a:r>
          </a:p>
          <a:p>
            <a:pPr marL="171450" indent="-171450" eaLnBrk="1" hangingPunct="1">
              <a:buFontTx/>
              <a:buChar char="•"/>
            </a:pPr>
            <a:r>
              <a:rPr lang="en-US" dirty="0"/>
              <a:t>Well, while we don</a:t>
            </a:r>
            <a:r>
              <a:rPr lang="ja-JP" altLang="en-US" dirty="0"/>
              <a:t>’</a:t>
            </a:r>
            <a:r>
              <a:rPr lang="en-US" altLang="ja-JP" dirty="0"/>
              <a:t>t believe the earth is the center of the universe anymore we humans certainly sometimes think we are – we ask ourselves, </a:t>
            </a:r>
            <a:r>
              <a:rPr lang="ja-JP" altLang="en-US" dirty="0" smtClean="0"/>
              <a:t>“</a:t>
            </a:r>
            <a:r>
              <a:rPr lang="en-US" altLang="ja-JP" dirty="0" smtClean="0"/>
              <a:t>What </a:t>
            </a:r>
            <a:r>
              <a:rPr lang="en-US" altLang="ja-JP" dirty="0"/>
              <a:t>does this have to do with ME?</a:t>
            </a:r>
            <a:r>
              <a:rPr lang="ja-JP" altLang="en-US" dirty="0"/>
              <a:t>”</a:t>
            </a:r>
            <a:r>
              <a:rPr lang="en-US" altLang="ja-JP" dirty="0"/>
              <a:t>  We need to make sense of what we are being asked to do.  We need to know if or how something fits with our current work roles as well as with our attitudes and beliefs about ourselves as professionals…how does this change the way I work, how I think about what I do?  This is called human sense making. </a:t>
            </a:r>
          </a:p>
          <a:p>
            <a:pPr marL="171450" indent="-171450" eaLnBrk="1" hangingPunct="1">
              <a:buFontTx/>
              <a:buChar char="•"/>
            </a:pPr>
            <a:r>
              <a:rPr lang="en-US" dirty="0"/>
              <a:t>As </a:t>
            </a:r>
            <a:r>
              <a:rPr lang="en-US" dirty="0" err="1"/>
              <a:t>PDers</a:t>
            </a:r>
            <a:r>
              <a:rPr lang="en-US" dirty="0"/>
              <a:t>, we must be attentive to how the participants are adapting the new practice we are teaching with their personal theories, beliefs, attitudes and classroom roles.  </a:t>
            </a:r>
          </a:p>
          <a:p>
            <a:pPr marL="171450" indent="-171450" eaLnBrk="1" hangingPunct="1">
              <a:buFontTx/>
              <a:buChar char="•"/>
            </a:pPr>
            <a:r>
              <a:rPr lang="en-US" dirty="0"/>
              <a:t>We can help and support participants</a:t>
            </a:r>
            <a:r>
              <a:rPr lang="ja-JP" altLang="en-US" dirty="0"/>
              <a:t>’</a:t>
            </a:r>
            <a:r>
              <a:rPr lang="en-US" altLang="ja-JP" dirty="0"/>
              <a:t> need for human sense making  by providing opportunities for collaborative discussion, personal reflection, and evaluation about this new method of instructing – this new way of doing things. </a:t>
            </a:r>
            <a:endParaRPr lang="en-US" altLang="ja-JP" dirty="0" smtClean="0"/>
          </a:p>
          <a:p>
            <a:pPr marL="171450" indent="-171450" eaLnBrk="1" hangingPunct="1">
              <a:buFontTx/>
              <a:buChar char="•"/>
            </a:pPr>
            <a:r>
              <a:rPr lang="en-US" altLang="ja-JP" dirty="0" smtClean="0"/>
              <a:t>Change can be intimidating and make people uncomfortable.  Professional development can start a change cycle that can cause people in the organization to try to maintain current practices and hold on to their current role or identity. </a:t>
            </a:r>
          </a:p>
          <a:p>
            <a:pPr marL="171450" indent="-171450" eaLnBrk="1" hangingPunct="1">
              <a:spcBef>
                <a:spcPct val="0"/>
              </a:spcBef>
              <a:buFontTx/>
              <a:buChar char="•"/>
            </a:pPr>
            <a:r>
              <a:rPr lang="en-US" dirty="0" smtClean="0"/>
              <a:t>This phenomenon has been called the </a:t>
            </a:r>
            <a:r>
              <a:rPr lang="en-US" u="sng" dirty="0" smtClean="0"/>
              <a:t>Conservation Principle </a:t>
            </a:r>
            <a:r>
              <a:rPr lang="en-US" dirty="0" smtClean="0"/>
              <a:t>by Spillane, </a:t>
            </a:r>
            <a:r>
              <a:rPr lang="en-US" dirty="0" err="1" smtClean="0"/>
              <a:t>Reiser</a:t>
            </a:r>
            <a:r>
              <a:rPr lang="en-US" dirty="0" smtClean="0"/>
              <a:t>, and Reimer. With the conservation principle, when people receive new information they try to connect it with information that they already possess, a necessary connection. However, some people will try to change the new information to fit with what they already know even if it doesn‘t</a:t>
            </a:r>
            <a:r>
              <a:rPr lang="en-US" altLang="ja-JP" dirty="0" smtClean="0"/>
              <a:t> fit. When this happens they may change the new innovation which can be a threat to mastery and fidelity.  For example, an instructor may already require  students to take notes in class.  However, in a session she was taught a method of teaching students how to take better notes which differed from her current method.  After the session, the instructor gave the students the new note taking form but decided it </a:t>
            </a:r>
            <a:r>
              <a:rPr lang="en-US" altLang="ja-JP" dirty="0" err="1" smtClean="0"/>
              <a:t>wasn</a:t>
            </a:r>
            <a:r>
              <a:rPr lang="ja-JP" altLang="en-US" dirty="0" smtClean="0"/>
              <a:t>’</a:t>
            </a:r>
            <a:r>
              <a:rPr lang="en-US" altLang="ja-JP" dirty="0" smtClean="0"/>
              <a:t>t necessary to actually teach the new method.  So, she got new information on note-taking, connected it to something she already did, which was to expect students to take notes, so it connected to information she already knew.  However, the misfit came when she decided to not actually teach the new method to their students.  </a:t>
            </a:r>
          </a:p>
          <a:p>
            <a:pPr marL="0" indent="0" eaLnBrk="1" hangingPunct="1">
              <a:buFontTx/>
              <a:buNone/>
            </a:pPr>
            <a:endParaRPr lang="en-US" dirty="0" smtClean="0"/>
          </a:p>
          <a:p>
            <a:pPr marL="171450" indent="-171450" eaLnBrk="1" hangingPunct="1">
              <a:spcBef>
                <a:spcPct val="0"/>
              </a:spcBef>
              <a:buFontTx/>
              <a:buChar char="•"/>
            </a:pPr>
            <a:r>
              <a:rPr lang="en-US" dirty="0" smtClean="0"/>
              <a:t>Turn to your neighbor – share an experience you have had with the conservation principle – perhaps your experience was with someone who dug in their heels or perhaps initially he was stubborn but you helped him turn it around.  (Allow only a couple of minutes for this exchange).</a:t>
            </a:r>
          </a:p>
          <a:p>
            <a:pPr marL="171450" indent="-171450" eaLnBrk="1" hangingPunct="1">
              <a:buFontTx/>
              <a:buChar char="•"/>
            </a:pPr>
            <a:endParaRPr lang="en-US" altLang="ja-JP" dirty="0"/>
          </a:p>
          <a:p>
            <a:pPr marL="171450" indent="-171450" eaLnBrk="1" hangingPunct="1"/>
            <a:endParaRPr lang="en-US" dirty="0"/>
          </a:p>
        </p:txBody>
      </p:sp>
      <p:sp>
        <p:nvSpPr>
          <p:cNvPr id="3993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9C4FF77-094A-9442-897C-A463163448F5}" type="slidenum">
              <a:rPr lang="en-US" sz="1200"/>
              <a:pPr/>
              <a:t>13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dirty="0" smtClean="0"/>
              <a:t>The </a:t>
            </a:r>
            <a:r>
              <a:rPr lang="en-US" dirty="0"/>
              <a:t>third guiding principle that supports high quality professional development is the need to balance content and coherence. </a:t>
            </a:r>
          </a:p>
          <a:p>
            <a:pPr marL="171450" indent="-171450" eaLnBrk="1" hangingPunct="1">
              <a:buFontTx/>
              <a:buChar char="•"/>
            </a:pPr>
            <a:r>
              <a:rPr lang="en-US" dirty="0" smtClean="0"/>
              <a:t>Each </a:t>
            </a:r>
            <a:r>
              <a:rPr lang="en-US" dirty="0"/>
              <a:t>professional development event needs to have a </a:t>
            </a:r>
            <a:r>
              <a:rPr lang="en-US" b="1" u="sng" dirty="0"/>
              <a:t>content focus </a:t>
            </a:r>
            <a:r>
              <a:rPr lang="en-US" dirty="0"/>
              <a:t>that directly shows the need for this intervention and the impact using this intervention will have on student outcomes.  According to </a:t>
            </a:r>
            <a:r>
              <a:rPr lang="en-US" dirty="0" err="1"/>
              <a:t>Desimone</a:t>
            </a:r>
            <a:r>
              <a:rPr lang="en-US" dirty="0"/>
              <a:t>, having a content focus may be the most influential feature for instructors</a:t>
            </a:r>
          </a:p>
          <a:p>
            <a:pPr marL="171450" indent="-171450" eaLnBrk="1" hangingPunct="1">
              <a:buFontTx/>
              <a:buChar char="•"/>
            </a:pPr>
            <a:r>
              <a:rPr lang="en-US" dirty="0"/>
              <a:t>Because the content – the new teaching strategy or method - may be new and unfamiliar – it must have a logical connection or be consistent with not just the participants</a:t>
            </a:r>
            <a:r>
              <a:rPr lang="ja-JP" altLang="en-US" dirty="0"/>
              <a:t>’</a:t>
            </a:r>
            <a:r>
              <a:rPr lang="en-US" altLang="ja-JP" dirty="0"/>
              <a:t> knowledge and beliefs (remember human sense making) but it must reflect the policies and reforms of the organization. This is coherence .  </a:t>
            </a:r>
          </a:p>
          <a:p>
            <a:pPr marL="171450" indent="-171450" eaLnBrk="1" hangingPunct="1">
              <a:buFontTx/>
              <a:buChar char="•"/>
            </a:pPr>
            <a:r>
              <a:rPr lang="en-US" dirty="0" smtClean="0"/>
              <a:t>Professional </a:t>
            </a:r>
            <a:r>
              <a:rPr lang="en-US" dirty="0"/>
              <a:t>Development should make clear the impact and the need of the intervention showing how it fits within the organization</a:t>
            </a:r>
            <a:r>
              <a:rPr lang="ja-JP" altLang="en-US" dirty="0"/>
              <a:t>’</a:t>
            </a:r>
            <a:r>
              <a:rPr lang="en-US" altLang="ja-JP" dirty="0"/>
              <a:t>s mission and/or policy.   </a:t>
            </a:r>
          </a:p>
          <a:p>
            <a:pPr marL="171450" indent="-171450" eaLnBrk="1" hangingPunct="1">
              <a:buFontTx/>
              <a:buChar char="•"/>
            </a:pPr>
            <a:r>
              <a:rPr lang="en-US" dirty="0"/>
              <a:t>How does the content line up with the school improvement plan, or the target for the school.  If a school improvement goal is to improve the students</a:t>
            </a:r>
            <a:r>
              <a:rPr lang="ja-JP" altLang="en-US" dirty="0"/>
              <a:t>’</a:t>
            </a:r>
            <a:r>
              <a:rPr lang="en-US" altLang="ja-JP" dirty="0"/>
              <a:t> ability to distinguish between main idea and details, then the question would be how does PD content, for example, Fundamentals of Summarizing, reflect that goal?  How does it fit?  The relevance of learning how to summarize becomes a clear student outcome and fits within the school</a:t>
            </a:r>
            <a:r>
              <a:rPr lang="ja-JP" altLang="en-US" dirty="0"/>
              <a:t>’</a:t>
            </a:r>
            <a:r>
              <a:rPr lang="en-US" altLang="ja-JP" dirty="0"/>
              <a:t>s academic plan.</a:t>
            </a:r>
          </a:p>
          <a:p>
            <a:pPr marL="171450" indent="-171450" eaLnBrk="1" hangingPunct="1">
              <a:buFontTx/>
              <a:buChar char="•"/>
            </a:pPr>
            <a:r>
              <a:rPr lang="en-US" dirty="0"/>
              <a:t>The PD experience must balance the need for and impact of the intervention while recognizing the expertise and knowledge of the participants.</a:t>
            </a:r>
          </a:p>
          <a:p>
            <a:pPr marL="171450" indent="-171450" eaLnBrk="1" hangingPunct="1"/>
            <a:endParaRPr lang="en-US" dirty="0"/>
          </a:p>
          <a:p>
            <a:pPr marL="171450" indent="-171450" eaLnBrk="1" hangingPunct="1"/>
            <a:r>
              <a:rPr lang="en-US" dirty="0"/>
              <a:t>*****REFLECTION GOES HERE***</a:t>
            </a:r>
          </a:p>
        </p:txBody>
      </p:sp>
      <p:sp>
        <p:nvSpPr>
          <p:cNvPr id="419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023D59C-8B02-D645-AFFE-5F85D78B46FF}" type="slidenum">
              <a:rPr lang="en-US" sz="1200"/>
              <a:pPr/>
              <a:t>14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ABF15-48C9-E24F-870C-81DF8C153175}" type="slidenum">
              <a:rPr lang="en-US" smtClean="0"/>
              <a:t>15</a:t>
            </a:fld>
            <a:endParaRPr lang="en-US"/>
          </a:p>
        </p:txBody>
      </p:sp>
    </p:spTree>
    <p:extLst>
      <p:ext uri="{BB962C8B-B14F-4D97-AF65-F5344CB8AC3E}">
        <p14:creationId xmlns:p14="http://schemas.microsoft.com/office/powerpoint/2010/main" val="410039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dirty="0"/>
              <a:t>Up to this point we</a:t>
            </a:r>
            <a:r>
              <a:rPr lang="ja-JP" altLang="en-US" dirty="0"/>
              <a:t>’</a:t>
            </a:r>
            <a:r>
              <a:rPr lang="en-US" altLang="ja-JP" dirty="0" err="1"/>
              <a:t>ve</a:t>
            </a:r>
            <a:r>
              <a:rPr lang="en-US" altLang="ja-JP" dirty="0"/>
              <a:t> discussed what components of professional development give us the biggest bang for our buck if we are expecting transfer of knowledge and skill within the teaching practice.</a:t>
            </a:r>
          </a:p>
          <a:p>
            <a:pPr marL="171450" indent="-171450" eaLnBrk="1" hangingPunct="1">
              <a:buFontTx/>
              <a:buChar char="•"/>
            </a:pPr>
            <a:r>
              <a:rPr lang="en-US" dirty="0"/>
              <a:t>We</a:t>
            </a:r>
            <a:r>
              <a:rPr lang="ja-JP" altLang="en-US" dirty="0"/>
              <a:t>’</a:t>
            </a:r>
            <a:r>
              <a:rPr lang="en-US" altLang="ja-JP" dirty="0" err="1"/>
              <a:t>ve</a:t>
            </a:r>
            <a:r>
              <a:rPr lang="en-US" altLang="ja-JP" dirty="0"/>
              <a:t> also talked about goals of professional development and principles of adult learning. </a:t>
            </a:r>
          </a:p>
          <a:p>
            <a:pPr marL="171450" indent="-171450" eaLnBrk="1" hangingPunct="1">
              <a:buFontTx/>
              <a:buChar char="•"/>
            </a:pPr>
            <a:r>
              <a:rPr lang="en-US" dirty="0"/>
              <a:t>Now let</a:t>
            </a:r>
            <a:r>
              <a:rPr lang="ja-JP" altLang="en-US" dirty="0"/>
              <a:t>’</a:t>
            </a:r>
            <a:r>
              <a:rPr lang="en-US" altLang="ja-JP" dirty="0"/>
              <a:t>s work together to identify what we think are best practices for Professional Development – including structural elements such as participation, duration of training, size of group, etc.)</a:t>
            </a:r>
          </a:p>
          <a:p>
            <a:pPr marL="171450" indent="-171450" eaLnBrk="1" hangingPunct="1">
              <a:buFontTx/>
              <a:buChar char="•"/>
            </a:pPr>
            <a:endParaRPr lang="en-US" dirty="0"/>
          </a:p>
          <a:p>
            <a:pPr marL="171450" indent="-171450" eaLnBrk="1" hangingPunct="1">
              <a:spcBef>
                <a:spcPct val="0"/>
              </a:spcBef>
            </a:pPr>
            <a:r>
              <a:rPr lang="en-US" b="1" dirty="0" smtClean="0"/>
              <a:t>(We want to recognize that </a:t>
            </a:r>
            <a:r>
              <a:rPr lang="en-US" b="1" dirty="0"/>
              <a:t>there is a wealth of PD expertise in the audience this next activity is meant to tap into group</a:t>
            </a:r>
            <a:r>
              <a:rPr lang="ja-JP" altLang="en-US" b="1" dirty="0"/>
              <a:t>’</a:t>
            </a:r>
            <a:r>
              <a:rPr lang="en-US" altLang="ja-JP" b="1" dirty="0"/>
              <a:t>s experience. This exercise needs to be as relational and validating as possible. The next slide provides instructions to the group for the activity</a:t>
            </a:r>
            <a:r>
              <a:rPr lang="en-US" altLang="ja-JP" b="1" dirty="0" smtClean="0"/>
              <a:t>.)</a:t>
            </a:r>
            <a:endParaRPr lang="en-US" altLang="ja-JP" b="1" dirty="0"/>
          </a:p>
          <a:p>
            <a:pPr marL="171450" indent="-171450" eaLnBrk="1" hangingPunct="1">
              <a:spcBef>
                <a:spcPct val="0"/>
              </a:spcBef>
            </a:pPr>
            <a:endParaRPr lang="en-US" dirty="0"/>
          </a:p>
          <a:p>
            <a:pPr marL="171450" indent="-171450" eaLnBrk="1" hangingPunct="1"/>
            <a:r>
              <a:rPr lang="en-US" dirty="0"/>
              <a:t>The activity goes as follows:</a:t>
            </a:r>
          </a:p>
          <a:p>
            <a:pPr marL="171450" indent="-171450" eaLnBrk="1" hangingPunct="1">
              <a:buFontTx/>
              <a:buChar char="•"/>
            </a:pPr>
            <a:r>
              <a:rPr lang="en-US" dirty="0"/>
              <a:t> Each group has 3 pieces of chart paper labeled as Before, During and After. 	</a:t>
            </a:r>
          </a:p>
          <a:p>
            <a:pPr marL="171450" indent="-171450" eaLnBrk="1" hangingPunct="1">
              <a:buFontTx/>
              <a:buChar char="•"/>
            </a:pPr>
            <a:r>
              <a:rPr lang="en-US" dirty="0"/>
              <a:t> Each group is to identify and record on sticky notes (one idea per sticky) what they think are </a:t>
            </a:r>
            <a:r>
              <a:rPr lang="ja-JP" altLang="en-US" dirty="0"/>
              <a:t>“</a:t>
            </a:r>
            <a:r>
              <a:rPr lang="en-US" altLang="ja-JP" dirty="0"/>
              <a:t>best PD</a:t>
            </a:r>
            <a:r>
              <a:rPr lang="ja-JP" altLang="en-US" dirty="0"/>
              <a:t>”</a:t>
            </a:r>
            <a:r>
              <a:rPr lang="en-US" altLang="ja-JP" dirty="0"/>
              <a:t> practices before, during and after a training event. </a:t>
            </a:r>
            <a:r>
              <a:rPr lang="en-US" altLang="ja-JP" b="1" dirty="0"/>
              <a:t>NEED TO DETERMINE TIME FRAME</a:t>
            </a:r>
          </a:p>
          <a:p>
            <a:pPr marL="171450" indent="-171450" eaLnBrk="1" hangingPunct="1">
              <a:buFontTx/>
              <a:buChar char="•"/>
            </a:pPr>
            <a:r>
              <a:rPr lang="en-US" dirty="0"/>
              <a:t> Next they are asked to look at their ideas and ask themselves if they can create larger categories out of their ideas. – for example they may have listed activities that could collectively fit into a broader category. </a:t>
            </a:r>
            <a:r>
              <a:rPr lang="en-US" b="1" dirty="0"/>
              <a:t>NEED TO DETERMINE TIME</a:t>
            </a:r>
          </a:p>
          <a:p>
            <a:pPr marL="171450" indent="-171450" eaLnBrk="1" hangingPunct="1">
              <a:buFontTx/>
              <a:buChar char="•"/>
            </a:pPr>
            <a:r>
              <a:rPr lang="en-US" dirty="0"/>
              <a:t> Have one group report what the big categories were for </a:t>
            </a:r>
            <a:r>
              <a:rPr lang="ja-JP" altLang="en-US" dirty="0"/>
              <a:t>“</a:t>
            </a:r>
            <a:r>
              <a:rPr lang="en-US" altLang="ja-JP" dirty="0"/>
              <a:t>before</a:t>
            </a:r>
            <a:r>
              <a:rPr lang="ja-JP" altLang="en-US" dirty="0"/>
              <a:t>”</a:t>
            </a:r>
            <a:r>
              <a:rPr lang="en-US" altLang="ja-JP" dirty="0"/>
              <a:t> then each additional  group only adds new content</a:t>
            </a:r>
          </a:p>
          <a:p>
            <a:pPr marL="171450" indent="-171450" eaLnBrk="1" hangingPunct="1">
              <a:buFontTx/>
              <a:buChar char="•"/>
            </a:pPr>
            <a:r>
              <a:rPr lang="en-US" dirty="0"/>
              <a:t>After everyone has reported on </a:t>
            </a:r>
            <a:r>
              <a:rPr lang="ja-JP" altLang="en-US" dirty="0"/>
              <a:t>“</a:t>
            </a:r>
            <a:r>
              <a:rPr lang="en-US" altLang="ja-JP" dirty="0"/>
              <a:t>before</a:t>
            </a:r>
            <a:r>
              <a:rPr lang="ja-JP" altLang="en-US" dirty="0"/>
              <a:t>”</a:t>
            </a:r>
            <a:r>
              <a:rPr lang="en-US" altLang="ja-JP" dirty="0"/>
              <a:t> the presenter highlights the similarities of the big categories and then weaves in what the research tells us about </a:t>
            </a:r>
            <a:r>
              <a:rPr lang="ja-JP" altLang="en-US" dirty="0"/>
              <a:t>“</a:t>
            </a:r>
            <a:r>
              <a:rPr lang="en-US" altLang="ja-JP" dirty="0"/>
              <a:t>before</a:t>
            </a:r>
            <a:r>
              <a:rPr lang="ja-JP" altLang="en-US" dirty="0"/>
              <a:t>”</a:t>
            </a:r>
            <a:r>
              <a:rPr lang="en-US" altLang="ja-JP" dirty="0"/>
              <a:t> –  the slides for the 7 best practices (before, during and after)  plus structural elements with explanation notes are hidden but the presenter can use the content as needed for background knowledge and the weaving of group ideas and the research.</a:t>
            </a:r>
          </a:p>
          <a:p>
            <a:pPr marL="171450" indent="-171450" eaLnBrk="1" hangingPunct="1"/>
            <a:endParaRPr lang="en-US" dirty="0"/>
          </a:p>
        </p:txBody>
      </p:sp>
      <p:sp>
        <p:nvSpPr>
          <p:cNvPr id="440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D1D3ADE-2D59-C744-808C-004C2C76DE2F}" type="slidenum">
              <a:rPr lang="en-US" sz="1200"/>
              <a:pPr/>
              <a:t>16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dirty="0"/>
              <a:t>The facilitator at your table will be the person who has been </a:t>
            </a:r>
            <a:r>
              <a:rPr lang="en-US" dirty="0" smtClean="0"/>
              <a:t>a </a:t>
            </a:r>
            <a:r>
              <a:rPr lang="en-US" dirty="0" err="1" smtClean="0"/>
              <a:t>Pder</a:t>
            </a:r>
            <a:r>
              <a:rPr lang="en-US" dirty="0" smtClean="0"/>
              <a:t> the </a:t>
            </a:r>
            <a:r>
              <a:rPr lang="en-US" dirty="0"/>
              <a:t>longest.  The recorder/reporter will be the person who has been at </a:t>
            </a:r>
            <a:r>
              <a:rPr lang="en-US" dirty="0" smtClean="0"/>
              <a:t>a </a:t>
            </a:r>
            <a:r>
              <a:rPr lang="en-US" dirty="0" err="1" smtClean="0"/>
              <a:t>Pder</a:t>
            </a:r>
            <a:r>
              <a:rPr lang="en-US" baseline="0" dirty="0" smtClean="0"/>
              <a:t> </a:t>
            </a:r>
            <a:r>
              <a:rPr lang="en-US" dirty="0" smtClean="0"/>
              <a:t>-</a:t>
            </a:r>
            <a:r>
              <a:rPr lang="en-US" dirty="0"/>
              <a:t>in any capacity - the least amount of time.  </a:t>
            </a:r>
          </a:p>
          <a:p>
            <a:pPr marL="171450" indent="-171450" eaLnBrk="1" hangingPunct="1">
              <a:buFontTx/>
              <a:buChar char="•"/>
            </a:pPr>
            <a:r>
              <a:rPr lang="en-US" dirty="0"/>
              <a:t>At your tables you are going to brainstorm and then record one idea per sticky note for what you think are best PD practices for before, during and after </a:t>
            </a:r>
            <a:r>
              <a:rPr lang="en-US" dirty="0" smtClean="0"/>
              <a:t>an</a:t>
            </a:r>
            <a:r>
              <a:rPr lang="en-US" baseline="0" dirty="0" smtClean="0"/>
              <a:t> instructional </a:t>
            </a:r>
            <a:r>
              <a:rPr lang="en-US" dirty="0" smtClean="0"/>
              <a:t>event</a:t>
            </a:r>
            <a:r>
              <a:rPr lang="en-US" dirty="0"/>
              <a:t>.  You will be given </a:t>
            </a:r>
            <a:r>
              <a:rPr lang="en-US" b="1" dirty="0"/>
              <a:t>X AMOUNT OF TIME </a:t>
            </a:r>
          </a:p>
          <a:p>
            <a:pPr marL="171450" indent="-171450" eaLnBrk="1" hangingPunct="1">
              <a:spcBef>
                <a:spcPct val="0"/>
              </a:spcBef>
              <a:buFontTx/>
              <a:buChar char="•"/>
            </a:pPr>
            <a:r>
              <a:rPr lang="en-US" dirty="0"/>
              <a:t>Next you will look at your ideas and determine if your ideas can be grouped into broader categories.  An example might be if you were ask to initially identify everything you could about cars and your group listed tires, upholstery, seat belts, door handles, steering wheel, bumper, headlights, motor, etc.  Then you could take these things and arrange them into broader categories like exterior and interior and under the hood, etc.  That is what we mean by taking your initial ideas and placing them in broader categories </a:t>
            </a:r>
            <a:r>
              <a:rPr lang="en-US" b="1" dirty="0"/>
              <a:t>X AMOUNT OF TIME</a:t>
            </a:r>
            <a:r>
              <a:rPr lang="en-US" dirty="0"/>
              <a:t>.</a:t>
            </a:r>
          </a:p>
          <a:p>
            <a:pPr marL="171450" indent="-171450" eaLnBrk="1" hangingPunct="1">
              <a:spcBef>
                <a:spcPct val="0"/>
              </a:spcBef>
              <a:buFontTx/>
              <a:buChar char="•"/>
            </a:pPr>
            <a:r>
              <a:rPr lang="en-US" dirty="0"/>
              <a:t>Then we will pull together all of our ideas and relate them to what research tells us about </a:t>
            </a:r>
            <a:r>
              <a:rPr lang="ja-JP" altLang="en-US" dirty="0"/>
              <a:t>“</a:t>
            </a:r>
            <a:r>
              <a:rPr lang="en-US" altLang="ja-JP" dirty="0"/>
              <a:t>best practices</a:t>
            </a:r>
            <a:r>
              <a:rPr lang="ja-JP" altLang="en-US" dirty="0"/>
              <a:t>”</a:t>
            </a:r>
            <a:r>
              <a:rPr lang="en-US" altLang="ja-JP" dirty="0"/>
              <a:t>.  </a:t>
            </a:r>
          </a:p>
          <a:p>
            <a:pPr marL="171450" indent="-171450" eaLnBrk="1" hangingPunct="1"/>
            <a:endParaRPr lang="en-US" dirty="0"/>
          </a:p>
          <a:p>
            <a:pPr marL="171450" indent="-171450" eaLnBrk="1" hangingPunct="1"/>
            <a:endParaRPr lang="en-US" dirty="0"/>
          </a:p>
        </p:txBody>
      </p:sp>
      <p:sp>
        <p:nvSpPr>
          <p:cNvPr id="460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C809985-C3A7-CC44-AB5B-429737AC58DB}" type="slidenum">
              <a:rPr lang="en-US" sz="1200"/>
              <a:pPr/>
              <a:t>17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real power in each part, but the real power to empower lies in the coaching…</a:t>
            </a:r>
          </a:p>
          <a:p>
            <a:r>
              <a:rPr lang="en-US" dirty="0" smtClean="0"/>
              <a:t>Remind of professional development practice to include paper</a:t>
            </a:r>
            <a:endParaRPr lang="en-US" dirty="0"/>
          </a:p>
        </p:txBody>
      </p:sp>
      <p:sp>
        <p:nvSpPr>
          <p:cNvPr id="4" name="Slide Number Placeholder 3"/>
          <p:cNvSpPr>
            <a:spLocks noGrp="1"/>
          </p:cNvSpPr>
          <p:nvPr>
            <p:ph type="sldNum" sz="quarter" idx="10"/>
          </p:nvPr>
        </p:nvSpPr>
        <p:spPr/>
        <p:txBody>
          <a:bodyPr/>
          <a:lstStyle/>
          <a:p>
            <a:fld id="{B8EABF15-48C9-E24F-870C-81DF8C153175}" type="slidenum">
              <a:rPr lang="en-US" smtClean="0"/>
              <a:t>18</a:t>
            </a:fld>
            <a:endParaRPr lang="en-US"/>
          </a:p>
        </p:txBody>
      </p:sp>
    </p:spTree>
    <p:extLst>
      <p:ext uri="{BB962C8B-B14F-4D97-AF65-F5344CB8AC3E}">
        <p14:creationId xmlns:p14="http://schemas.microsoft.com/office/powerpoint/2010/main" val="2944823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Practice 1 is about engaging learners either before the actual event or right at the start to lay the groundwork so that they can begin to make sense of the new idea, information, or intervention.  This practice can </a:t>
            </a:r>
            <a:r>
              <a:rPr lang="ja-JP" altLang="en-US" dirty="0"/>
              <a:t>“</a:t>
            </a:r>
            <a:r>
              <a:rPr lang="en-US" altLang="ja-JP" dirty="0"/>
              <a:t>set up</a:t>
            </a:r>
            <a:r>
              <a:rPr lang="ja-JP" altLang="en-US" dirty="0"/>
              <a:t>”</a:t>
            </a:r>
            <a:r>
              <a:rPr lang="en-US" altLang="ja-JP" dirty="0"/>
              <a:t> participant motivation and begins the human sense making. </a:t>
            </a:r>
          </a:p>
          <a:p>
            <a:pPr marL="171450" indent="-171450">
              <a:buFontTx/>
              <a:buChar char="•"/>
            </a:pPr>
            <a:r>
              <a:rPr lang="en-US" dirty="0"/>
              <a:t>Here are some ways this can happen:</a:t>
            </a:r>
          </a:p>
          <a:p>
            <a:pPr marL="628650" lvl="1" indent="-171450">
              <a:buFontTx/>
              <a:buChar char="•"/>
            </a:pPr>
            <a:r>
              <a:rPr lang="en-US" dirty="0"/>
              <a:t>An information preview is when participants get some information about the content of the event prior to attending.  For example, if the event was about using high yield strategies in the classroom, to whet their appetite, participants might be asked to view a short video showing some of those practices being used in a classroom.  Or the announcement or brochure about the event might be written in a way to entice the learner to want to know more.  Another example is a simple pre-test which shows the participants what they will be learning.  This also could guide the presenter in the development of the event since it lets them know what participants may already know.  </a:t>
            </a:r>
          </a:p>
          <a:p>
            <a:pPr marL="628650" lvl="1" indent="-171450">
              <a:buFontTx/>
              <a:buChar char="•"/>
            </a:pPr>
            <a:r>
              <a:rPr lang="en-US" dirty="0"/>
              <a:t>Participants may receive short articles that describe the theory behind what they will learn once they attend the event.  This could even be pre-event homework with a jigsaw puzzle activity once they all arrive where participants share what they</a:t>
            </a:r>
            <a:r>
              <a:rPr lang="ja-JP" altLang="en-US" dirty="0"/>
              <a:t>’</a:t>
            </a:r>
            <a:r>
              <a:rPr lang="en-US" altLang="ja-JP" dirty="0" err="1"/>
              <a:t>ve</a:t>
            </a:r>
            <a:r>
              <a:rPr lang="en-US" altLang="ja-JP" dirty="0"/>
              <a:t> learned from their article with the others.</a:t>
            </a:r>
          </a:p>
          <a:p>
            <a:pPr marL="628650" lvl="1" indent="-171450">
              <a:buFontTx/>
              <a:buChar char="•"/>
            </a:pPr>
            <a:r>
              <a:rPr lang="en-US" dirty="0"/>
              <a:t>Or, once they arrive they may be given a pretest or a warm-up activity that   introduces the new information.  EXAMPLE OF WHAT WE DID IN THIS SITUATION GOES HERE? </a:t>
            </a:r>
          </a:p>
          <a:p>
            <a:pPr marL="171450" indent="-171450"/>
            <a:endParaRPr lang="en-US" dirty="0"/>
          </a:p>
        </p:txBody>
      </p:sp>
      <p:sp>
        <p:nvSpPr>
          <p:cNvPr id="481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014ACB6-685E-CC46-8CFF-44ED50745DA1}" type="slidenum">
              <a:rPr lang="en-US" sz="1200"/>
              <a:pPr/>
              <a:t>19</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The second type of practice that supports our guiding principles is Demonstration and illustration.  This is when the instructor shows how the knowledge, material or teaching method will be used. Demonstrating gives the participant the chance to see the applicability – which we know to be important for adult learners and human sense making.  Why do I need to know this?  What does it look like?</a:t>
            </a:r>
          </a:p>
          <a:p>
            <a:pPr marL="171450" indent="-171450">
              <a:buFontTx/>
              <a:buChar char="•"/>
            </a:pPr>
            <a:r>
              <a:rPr lang="en-US" dirty="0"/>
              <a:t>Typically, an instructor illustrates a method through a lecture demonstration or a video and input or discussion is not asked of participants. The learner is traditionally receiving information at this point,  However, studies showed that demonstration was effective when the instructor allowed for learners to reflect on their own experiences with the new method.  In this slide, the discussion may start with the class sharing  experiences </a:t>
            </a:r>
            <a:endParaRPr lang="en-US" dirty="0" smtClean="0"/>
          </a:p>
          <a:p>
            <a:pPr marL="171450" indent="-171450">
              <a:buFontTx/>
              <a:buChar char="•"/>
            </a:pPr>
            <a:r>
              <a:rPr lang="en-US" dirty="0" smtClean="0"/>
              <a:t>Yet</a:t>
            </a:r>
            <a:r>
              <a:rPr lang="en-US" dirty="0"/>
              <a:t>, when using  demonstration or illustration alone participants  do gain knowledge (30%)  and skill development  (20%) but the  transfer of knowledge and skill is 0%.  So, just watching a demonstration </a:t>
            </a:r>
            <a:r>
              <a:rPr lang="en-US" dirty="0" err="1" smtClean="0"/>
              <a:t>wouldn</a:t>
            </a:r>
            <a:r>
              <a:rPr lang="ja-JP" altLang="en-US" dirty="0" smtClean="0"/>
              <a:t>’</a:t>
            </a:r>
            <a:r>
              <a:rPr lang="en-US" altLang="ja-JP" dirty="0" smtClean="0"/>
              <a:t>t </a:t>
            </a:r>
            <a:r>
              <a:rPr lang="en-US" altLang="ja-JP" dirty="0"/>
              <a:t>necessarily mean the </a:t>
            </a:r>
            <a:r>
              <a:rPr lang="en-US" altLang="ja-JP" dirty="0" smtClean="0"/>
              <a:t>person </a:t>
            </a:r>
            <a:r>
              <a:rPr lang="en-US" altLang="ja-JP" dirty="0"/>
              <a:t>can do that when she is with </a:t>
            </a:r>
            <a:r>
              <a:rPr lang="en-US" altLang="ja-JP" dirty="0" smtClean="0"/>
              <a:t>a student!  - Example nurse and needle</a:t>
            </a:r>
            <a:endParaRPr lang="en-US" altLang="ja-JP" dirty="0"/>
          </a:p>
          <a:p>
            <a:pPr marL="171450" indent="-171450" eaLnBrk="1" hangingPunct="1">
              <a:spcBef>
                <a:spcPct val="0"/>
              </a:spcBef>
              <a:buFontTx/>
              <a:buChar char="•"/>
            </a:pPr>
            <a:r>
              <a:rPr lang="en-US" dirty="0"/>
              <a:t>Where In today</a:t>
            </a:r>
            <a:r>
              <a:rPr lang="ja-JP" altLang="en-US" dirty="0"/>
              <a:t>’</a:t>
            </a:r>
            <a:r>
              <a:rPr lang="en-US" altLang="ja-JP" dirty="0"/>
              <a:t>s world can you find a demonstration of almost anything?  YouTube!  Khan Academy is another example of a website  that can be very useful for demonstration of math and science skills.  </a:t>
            </a:r>
          </a:p>
          <a:p>
            <a:pPr marL="171450" indent="-171450">
              <a:buFontTx/>
              <a:buChar char="•"/>
            </a:pPr>
            <a:r>
              <a:rPr lang="en-US" dirty="0"/>
              <a:t>Since we want to get to mastery our professional development system can</a:t>
            </a:r>
            <a:r>
              <a:rPr lang="ja-JP" altLang="en-US" dirty="0"/>
              <a:t>’</a:t>
            </a:r>
            <a:r>
              <a:rPr lang="en-US" altLang="ja-JP" dirty="0"/>
              <a:t>t stop here but it is an important step along the way. </a:t>
            </a:r>
          </a:p>
          <a:p>
            <a:pPr marL="171450" indent="-171450"/>
            <a:endParaRPr lang="en-US" dirty="0"/>
          </a:p>
        </p:txBody>
      </p:sp>
      <p:sp>
        <p:nvSpPr>
          <p:cNvPr id="501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C286AAB-FF76-2A41-8958-B9B510A57436}" type="slidenum">
              <a:rPr lang="en-US" sz="1200"/>
              <a:pPr/>
              <a:t>20</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defTabSz="457200" eaLnBrk="1" hangingPunct="1">
              <a:spcBef>
                <a:spcPct val="0"/>
              </a:spcBef>
              <a:buFontTx/>
              <a:buChar char="•"/>
            </a:pPr>
            <a:r>
              <a:rPr lang="en-US" dirty="0"/>
              <a:t> Modeling means that the expert guides participants by clearly demonstrating while thinking out loud and engaging the participants in application of the new knowledge and skill.   </a:t>
            </a:r>
          </a:p>
          <a:p>
            <a:pPr marL="171450" indent="-171450" defTabSz="457200">
              <a:buFontTx/>
              <a:buChar char="•"/>
            </a:pPr>
            <a:r>
              <a:rPr lang="en-US" dirty="0"/>
              <a:t>  For us, a model has very specific phases.</a:t>
            </a:r>
          </a:p>
          <a:p>
            <a:pPr marL="628650" lvl="1" indent="-171450" defTabSz="457200">
              <a:buFontTx/>
              <a:buChar char="•"/>
            </a:pPr>
            <a:r>
              <a:rPr lang="en-US" dirty="0"/>
              <a:t> First, we tell students what we are going to model and why. </a:t>
            </a:r>
          </a:p>
          <a:p>
            <a:pPr marL="628650" lvl="1" indent="-171450" defTabSz="457200">
              <a:buFontTx/>
              <a:buChar char="•"/>
            </a:pPr>
            <a:r>
              <a:rPr lang="en-US" dirty="0"/>
              <a:t>Second, we model, as perfectly as possible, the strategy or method and think out loud to ourselves in a way that explains each step and why we are doing it. During this phase, we should also problem solve our way out of a misstep. </a:t>
            </a:r>
          </a:p>
          <a:p>
            <a:pPr marL="628650" lvl="1" indent="-171450" defTabSz="457200">
              <a:buFontTx/>
              <a:buChar char="•"/>
            </a:pPr>
            <a:r>
              <a:rPr lang="en-US" dirty="0"/>
              <a:t>Third, we work ourselves through one perfect model and then we invite students into the model. Their role is to add steps or parts as invited. This is active learning.</a:t>
            </a:r>
          </a:p>
          <a:p>
            <a:pPr marL="628650" lvl="1" indent="-171450" defTabSz="457200">
              <a:buFontTx/>
              <a:buChar char="•"/>
            </a:pPr>
            <a:r>
              <a:rPr lang="en-US" dirty="0"/>
              <a:t>And fourth, we do a summary for and with participants regarding the model.</a:t>
            </a:r>
          </a:p>
          <a:p>
            <a:pPr marL="628650" lvl="1" indent="-171450" defTabSz="457200">
              <a:buFontTx/>
              <a:buChar char="•"/>
            </a:pPr>
            <a:r>
              <a:rPr lang="en-US" dirty="0"/>
              <a:t>Practice, practice, practices makes perfect.  Just ask any of the Olympic athletes how they got to the top of their game?  And I am sure one of their strategies is that they worked hard at it – they fell off the balance beam, they got up again.  They swam the length of the pool not just a couple of times but for hours every day.  Ok, our instructors don</a:t>
            </a:r>
            <a:r>
              <a:rPr lang="ja-JP" altLang="en-US" dirty="0"/>
              <a:t>’</a:t>
            </a:r>
            <a:r>
              <a:rPr lang="en-US" altLang="ja-JP" dirty="0"/>
              <a:t>t have that kind of time but that </a:t>
            </a:r>
            <a:r>
              <a:rPr lang="en-US" altLang="ja-JP" dirty="0" err="1"/>
              <a:t>doesn</a:t>
            </a:r>
            <a:r>
              <a:rPr lang="ja-JP" altLang="en-US" dirty="0"/>
              <a:t>’</a:t>
            </a:r>
            <a:r>
              <a:rPr lang="en-US" altLang="ja-JP" dirty="0"/>
              <a:t>t mean we as professional development leaders can skip this step.  We just have to do it differently.  The use of video and other uses of technology will be of great benefit there.</a:t>
            </a:r>
          </a:p>
          <a:p>
            <a:pPr marL="171450" indent="-171450" defTabSz="457200" eaLnBrk="1" hangingPunct="1">
              <a:spcBef>
                <a:spcPct val="0"/>
              </a:spcBef>
              <a:buFontTx/>
              <a:buChar char="•"/>
            </a:pPr>
            <a:r>
              <a:rPr lang="en-US" dirty="0"/>
              <a:t>Engaging participants in modeling that is linked to their real work can develop high skill knowledge  and skill  however remember that actual transfer to the work setting is only about 5%.  This is another rung to the ladder that gets us to high quality professional development – mastery of a new skill.  </a:t>
            </a:r>
          </a:p>
          <a:p>
            <a:pPr marL="171450" indent="-171450" defTabSz="457200">
              <a:buFontTx/>
              <a:buChar char="•"/>
            </a:pPr>
            <a:endParaRPr lang="en-US" dirty="0"/>
          </a:p>
          <a:p>
            <a:pPr marL="171450" indent="-171450" defTabSz="457200"/>
            <a:endParaRPr lang="en-US" dirty="0"/>
          </a:p>
        </p:txBody>
      </p:sp>
      <p:sp>
        <p:nvSpPr>
          <p:cNvPr id="5222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91AB63E-4ED5-8D4B-B030-FC0C320591C9}" type="slidenum">
              <a:rPr lang="en-US" sz="1200"/>
              <a:pPr/>
              <a:t>21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a:buChar char="•"/>
            </a:pPr>
            <a:r>
              <a:rPr lang="en-US" baseline="0" dirty="0" smtClean="0">
                <a:latin typeface="Gill Sans" charset="0"/>
              </a:rPr>
              <a:t>No doubt many of you are familiar with the classic research on professional development by Joyce, Showers &amp; Bennett.  </a:t>
            </a:r>
          </a:p>
          <a:p>
            <a:pPr marL="171450" indent="-171450" eaLnBrk="1" hangingPunct="1">
              <a:spcBef>
                <a:spcPct val="0"/>
              </a:spcBef>
              <a:buFont typeface="Arial"/>
              <a:buChar char="•"/>
            </a:pPr>
            <a:r>
              <a:rPr lang="en-US" baseline="0" dirty="0" smtClean="0">
                <a:latin typeface="Gill Sans" charset="0"/>
              </a:rPr>
              <a:t>As professional developers there is a lesson for us in their research.  A lesson many of us know but often find challenging to use. The journey from Study Theory (training) to Mastery is a difficult path.  </a:t>
            </a:r>
          </a:p>
          <a:p>
            <a:pPr marL="171450" marR="0" indent="-171450" algn="l" defTabSz="457200" rtl="0" eaLnBrk="1" fontAlgn="auto" latinLnBrk="0" hangingPunct="1">
              <a:lnSpc>
                <a:spcPct val="100000"/>
              </a:lnSpc>
              <a:spcBef>
                <a:spcPct val="0"/>
              </a:spcBef>
              <a:spcAft>
                <a:spcPts val="0"/>
              </a:spcAft>
              <a:buClrTx/>
              <a:buSzTx/>
              <a:buFont typeface="Arial"/>
              <a:buChar char="•"/>
              <a:tabLst/>
              <a:defRPr/>
            </a:pPr>
            <a:r>
              <a:rPr lang="en-US" baseline="0" dirty="0" smtClean="0">
                <a:latin typeface="Gill Sans" charset="0"/>
              </a:rPr>
              <a:t> Research tells us if we are expecting not just knowledge and skill gain but also transferring or actually using what has been learned to improve instruction  then we have to allow for coaching and follow-up support.  </a:t>
            </a:r>
          </a:p>
          <a:p>
            <a:pPr marL="171450" marR="0" indent="-171450" algn="l" defTabSz="457200" rtl="0" eaLnBrk="1" fontAlgn="auto" latinLnBrk="0" hangingPunct="1">
              <a:lnSpc>
                <a:spcPct val="100000"/>
              </a:lnSpc>
              <a:spcBef>
                <a:spcPct val="0"/>
              </a:spcBef>
              <a:spcAft>
                <a:spcPts val="0"/>
              </a:spcAft>
              <a:buClrTx/>
              <a:buSzTx/>
              <a:buFont typeface="Arial"/>
              <a:buChar char="•"/>
              <a:tabLst/>
              <a:defRPr/>
            </a:pPr>
            <a:r>
              <a:rPr lang="en-US" baseline="0" dirty="0" smtClean="0">
                <a:latin typeface="Gill Sans" charset="0"/>
              </a:rPr>
              <a:t>How exciting it is going to be to be working on a professional development system that gets 95% transfer of the knowledge and skill into the everyday contact with the students!</a:t>
            </a:r>
          </a:p>
          <a:p>
            <a:endParaRPr lang="en-US" dirty="0"/>
          </a:p>
        </p:txBody>
      </p:sp>
      <p:sp>
        <p:nvSpPr>
          <p:cNvPr id="4" name="Slide Number Placeholder 3"/>
          <p:cNvSpPr>
            <a:spLocks noGrp="1"/>
          </p:cNvSpPr>
          <p:nvPr>
            <p:ph type="sldNum" sz="quarter" idx="10"/>
          </p:nvPr>
        </p:nvSpPr>
        <p:spPr/>
        <p:txBody>
          <a:bodyPr/>
          <a:lstStyle/>
          <a:p>
            <a:fld id="{B8EABF15-48C9-E24F-870C-81DF8C153175}" type="slidenum">
              <a:rPr lang="en-US" smtClean="0"/>
              <a:t>4</a:t>
            </a:fld>
            <a:endParaRPr lang="en-US"/>
          </a:p>
        </p:txBody>
      </p:sp>
    </p:spTree>
    <p:extLst>
      <p:ext uri="{BB962C8B-B14F-4D97-AF65-F5344CB8AC3E}">
        <p14:creationId xmlns:p14="http://schemas.microsoft.com/office/powerpoint/2010/main" val="283498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t>All 3 of these practices are essential during professional development. When we provide time for participants to self reflect, we invite their engagement. These 3 practices allow participants to consider and ask themselves questions regarding what they did well, what was challenging for them, what they can do better and helps them to set goals for improved practice. When the 3 are combined, they allow the learner to fine tune their practice and engage in sense making.</a:t>
            </a:r>
          </a:p>
          <a:p>
            <a:pPr marL="171450" indent="-171450">
              <a:buFontTx/>
              <a:buChar char="•"/>
            </a:pPr>
            <a:r>
              <a:rPr lang="en-US"/>
              <a:t>Researcher John Hattie tells us when the 3 are combined feedback and instruction become so interwoven that they become a new form of instruction.</a:t>
            </a:r>
          </a:p>
          <a:p>
            <a:pPr marL="171450" indent="-171450"/>
            <a:endParaRPr lang="en-US"/>
          </a:p>
        </p:txBody>
      </p:sp>
      <p:sp>
        <p:nvSpPr>
          <p:cNvPr id="542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15A96B6-94FD-7E4C-9B86-779968CE8B86}" type="slidenum">
              <a:rPr lang="en-US" sz="1200"/>
              <a:pPr/>
              <a:t>22</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After the professional development session or event is completed follow-up must occur to ensure transfer of learning,  to ensure that the knowledge and skill learned at the training actually gets transferred to the classroom.  In fact, follow up is a distinguishing feature of effective professional development as opposed to just a training event. </a:t>
            </a:r>
          </a:p>
          <a:p>
            <a:pPr marL="171450" indent="-171450">
              <a:buFontTx/>
              <a:buChar char="•"/>
            </a:pPr>
            <a:r>
              <a:rPr lang="en-US" dirty="0"/>
              <a:t>Building in time for reflection on the knowledge, skill or practice being learned can ensure participants</a:t>
            </a:r>
            <a:r>
              <a:rPr lang="ja-JP" altLang="en-US" dirty="0"/>
              <a:t>’</a:t>
            </a:r>
            <a:r>
              <a:rPr lang="en-US" altLang="ja-JP" dirty="0"/>
              <a:t> engagement and learning   </a:t>
            </a:r>
          </a:p>
          <a:p>
            <a:pPr marL="171450" indent="-171450">
              <a:buFontTx/>
              <a:buChar char="•"/>
            </a:pPr>
            <a:r>
              <a:rPr lang="en-US" dirty="0" err="1"/>
              <a:t>Dunst</a:t>
            </a:r>
            <a:r>
              <a:rPr lang="en-US" dirty="0"/>
              <a:t> and his colleagues identified 3 reflective activities including:</a:t>
            </a:r>
          </a:p>
          <a:p>
            <a:pPr marL="628650" lvl="1" indent="-171450">
              <a:buFontTx/>
              <a:buChar char="•"/>
            </a:pPr>
            <a:r>
              <a:rPr lang="en-US" dirty="0"/>
              <a:t> performance improvement reviews</a:t>
            </a:r>
          </a:p>
          <a:p>
            <a:pPr marL="628650" lvl="1" indent="-171450">
              <a:buFontTx/>
              <a:buChar char="•"/>
            </a:pPr>
            <a:r>
              <a:rPr lang="en-US" dirty="0"/>
              <a:t> learner journaling with instructor behavioral suggestions, EXAMPLE</a:t>
            </a:r>
          </a:p>
          <a:p>
            <a:pPr marL="628650" lvl="1" indent="-171450">
              <a:buFontTx/>
              <a:buChar char="•"/>
            </a:pPr>
            <a:r>
              <a:rPr lang="en-US" dirty="0"/>
              <a:t>and group reflection on instructor feedback. EXAMPLE</a:t>
            </a:r>
          </a:p>
          <a:p>
            <a:pPr marL="628650" lvl="1" indent="-171450">
              <a:buFontTx/>
              <a:buChar char="•"/>
            </a:pPr>
            <a:r>
              <a:rPr lang="en-US" dirty="0"/>
              <a:t>The greatest effect sizes are demonstrated during guided or facilitated reflection. </a:t>
            </a:r>
          </a:p>
          <a:p>
            <a:pPr marL="1085850" lvl="2" indent="-171450">
              <a:buFontTx/>
              <a:buChar char="•"/>
            </a:pPr>
            <a:r>
              <a:rPr lang="en-US" dirty="0"/>
              <a:t>In guided reflection, the coach or supervisor takes the lead in providing feedback regarding the learner</a:t>
            </a:r>
            <a:r>
              <a:rPr lang="ja-JP" altLang="en-US" dirty="0"/>
              <a:t>’</a:t>
            </a:r>
            <a:r>
              <a:rPr lang="en-US" altLang="ja-JP" dirty="0"/>
              <a:t>s performance. </a:t>
            </a:r>
          </a:p>
          <a:p>
            <a:pPr marL="1085850" lvl="2" indent="-171450">
              <a:buFontTx/>
              <a:buChar char="•"/>
            </a:pPr>
            <a:r>
              <a:rPr lang="en-US" dirty="0"/>
              <a:t>In facilitated reflection, the learner takes the lead in discussing their performance, the impact of professional development and the learner</a:t>
            </a:r>
            <a:r>
              <a:rPr lang="ja-JP" altLang="en-US" dirty="0"/>
              <a:t>’</a:t>
            </a:r>
            <a:r>
              <a:rPr lang="en-US" altLang="ja-JP" dirty="0"/>
              <a:t>s  perception of mastery.</a:t>
            </a:r>
          </a:p>
          <a:p>
            <a:pPr marL="171450" indent="-171450">
              <a:buFontTx/>
              <a:buChar char="•"/>
            </a:pPr>
            <a:r>
              <a:rPr lang="en-US" dirty="0"/>
              <a:t> The result of reflection is that it advances to a process of learner identified but guided next steps essential in reaching a deep understanding of the method and fidelity to that method. Reflection gives the learner </a:t>
            </a:r>
            <a:r>
              <a:rPr lang="ja-JP" altLang="en-US" dirty="0"/>
              <a:t>“</a:t>
            </a:r>
            <a:r>
              <a:rPr lang="en-US" altLang="ja-JP" dirty="0"/>
              <a:t>room</a:t>
            </a:r>
            <a:r>
              <a:rPr lang="ja-JP" altLang="en-US" dirty="0"/>
              <a:t>”</a:t>
            </a:r>
            <a:r>
              <a:rPr lang="en-US" altLang="ja-JP" dirty="0"/>
              <a:t> to make sense of the new practice and knowledge. </a:t>
            </a:r>
          </a:p>
          <a:p>
            <a:pPr marL="171450" indent="-171450">
              <a:buFontTx/>
              <a:buChar char="•"/>
            </a:pPr>
            <a:r>
              <a:rPr lang="en-US" dirty="0"/>
              <a:t>Dialogue is an aspect of reflection in Professional Development that supports collective participation. It is the interaction that occurs when participants discuss and reflect on their practice with their colleagues in a supportive and collaborative atmosphere. Dialogue, as described by Levine and Marcus describe it as a </a:t>
            </a:r>
            <a:r>
              <a:rPr lang="ja-JP" altLang="en-US" dirty="0"/>
              <a:t>“</a:t>
            </a:r>
            <a:r>
              <a:rPr lang="en-US" altLang="ja-JP" dirty="0"/>
              <a:t>rich descriptions of practice, attention to evidence, examination of alternative interpretations, and possibilities.</a:t>
            </a:r>
            <a:r>
              <a:rPr lang="ja-JP" altLang="en-US" dirty="0"/>
              <a:t>’</a:t>
            </a:r>
            <a:r>
              <a:rPr lang="en-US" altLang="ja-JP" dirty="0"/>
              <a:t>   Collectively, researchers support the idea that adult learning is social hence dialogue is a necessary process in moving participants toward deeper learning.</a:t>
            </a:r>
          </a:p>
          <a:p>
            <a:pPr marL="171450" indent="-171450">
              <a:buFontTx/>
              <a:buChar char="•"/>
            </a:pPr>
            <a:r>
              <a:rPr lang="en-US" dirty="0"/>
              <a:t>The practice of reflection can be face-to-face or technology mediated.  </a:t>
            </a:r>
          </a:p>
          <a:p>
            <a:pPr marL="171450" indent="-171450"/>
            <a:endParaRPr lang="en-US" dirty="0"/>
          </a:p>
        </p:txBody>
      </p:sp>
      <p:sp>
        <p:nvSpPr>
          <p:cNvPr id="563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5B1E595-50F4-8C40-BA40-C2292BDF0724}" type="slidenum">
              <a:rPr lang="en-US" sz="1200"/>
              <a:pPr/>
              <a:t>23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In professions, coaches are expected to be a part of the work. Tiger Woods has a coach; Meryl Streep has a coach;  </a:t>
            </a:r>
            <a:r>
              <a:rPr lang="en-US" dirty="0" err="1"/>
              <a:t>Atul</a:t>
            </a:r>
            <a:r>
              <a:rPr lang="en-US" dirty="0"/>
              <a:t> </a:t>
            </a:r>
            <a:r>
              <a:rPr lang="en-US" dirty="0" err="1"/>
              <a:t>Gwande</a:t>
            </a:r>
            <a:r>
              <a:rPr lang="en-US" dirty="0"/>
              <a:t> has a coach. This may seem scary, but it is critical to our professional growth.  And coaching and technical assistance are essential to successful and fermentation of any new practice.</a:t>
            </a:r>
          </a:p>
          <a:p>
            <a:pPr marL="171450" indent="-171450">
              <a:buFontTx/>
              <a:buChar char="•"/>
            </a:pPr>
            <a:r>
              <a:rPr lang="en-US" dirty="0"/>
              <a:t>As shown earlier,  researchers Joyce and Showers reported effect sizes for various professional development practices; when feedback and coaching were a part of the Professional Development  knowledge, skill and transfer were at 95%!   </a:t>
            </a:r>
          </a:p>
          <a:p>
            <a:pPr marL="171450" indent="-171450">
              <a:buFontTx/>
              <a:buChar char="•"/>
            </a:pPr>
            <a:r>
              <a:rPr lang="en-US" dirty="0"/>
              <a:t>A word or two about feedback;</a:t>
            </a:r>
          </a:p>
          <a:p>
            <a:pPr marL="628650" lvl="1" indent="-171450">
              <a:buFontTx/>
              <a:buChar char="•"/>
            </a:pPr>
            <a:r>
              <a:rPr lang="en-US" dirty="0"/>
              <a:t> Hattie and </a:t>
            </a:r>
            <a:r>
              <a:rPr lang="en-US" dirty="0" err="1"/>
              <a:t>Timperly</a:t>
            </a:r>
            <a:r>
              <a:rPr lang="en-US" dirty="0"/>
              <a:t> conducted a meta-analysis of feedback which indicated that it is one of the most powerful influences on learning and achievement. These researchers caution that the timing of feedback cannot be distal to the practice. They note that when mastery building is the focus, immediate feedback can interfere with the processing learners need to build associated strategies. If feedback is too distal from the observation, it can lose its relevance.</a:t>
            </a:r>
          </a:p>
          <a:p>
            <a:pPr marL="628650" lvl="1" indent="-171450">
              <a:buFontTx/>
              <a:buChar char="•"/>
            </a:pPr>
            <a:r>
              <a:rPr lang="en-US" dirty="0"/>
              <a:t>Feedback must be targeted and related to specific behaviors and tasks if it is to  positively impact engagement and performance.</a:t>
            </a:r>
          </a:p>
          <a:p>
            <a:pPr marL="1085850" lvl="2" indent="-171450">
              <a:buFontTx/>
              <a:buChar char="•"/>
            </a:pPr>
            <a:r>
              <a:rPr lang="en-US" dirty="0"/>
              <a:t> It should help the learner to fill the gap between what they understand and the targeted practice. </a:t>
            </a:r>
          </a:p>
          <a:p>
            <a:pPr marL="1085850" lvl="2" indent="-171450">
              <a:buFontTx/>
              <a:buChar char="•"/>
            </a:pPr>
            <a:r>
              <a:rPr lang="en-US" dirty="0"/>
              <a:t>It should be perceived as a dialogue that reinforces the learner and is a low threat to self-esteem. </a:t>
            </a:r>
          </a:p>
          <a:p>
            <a:pPr marL="1085850" lvl="2" indent="-171450">
              <a:buFontTx/>
              <a:buChar char="•"/>
            </a:pPr>
            <a:r>
              <a:rPr lang="en-US" dirty="0"/>
              <a:t>Finally it can have negative consequences and effects when it is unclear or evaluative. </a:t>
            </a:r>
          </a:p>
          <a:p>
            <a:pPr marL="171450" indent="-171450"/>
            <a:endParaRPr lang="en-US" dirty="0"/>
          </a:p>
        </p:txBody>
      </p:sp>
      <p:sp>
        <p:nvSpPr>
          <p:cNvPr id="604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82F1BD2-386A-4C4B-BF37-D188E507840B}" type="slidenum">
              <a:rPr lang="en-US" sz="1200"/>
              <a:pPr/>
              <a:t>24</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real power in each part, but the value added to empower lies in the coaching…</a:t>
            </a:r>
          </a:p>
        </p:txBody>
      </p:sp>
      <p:sp>
        <p:nvSpPr>
          <p:cNvPr id="4" name="Slide Number Placeholder 3"/>
          <p:cNvSpPr>
            <a:spLocks noGrp="1"/>
          </p:cNvSpPr>
          <p:nvPr>
            <p:ph type="sldNum" sz="quarter" idx="10"/>
          </p:nvPr>
        </p:nvSpPr>
        <p:spPr/>
        <p:txBody>
          <a:bodyPr/>
          <a:lstStyle/>
          <a:p>
            <a:fld id="{B8EABF15-48C9-E24F-870C-81DF8C153175}" type="slidenum">
              <a:rPr lang="en-US" smtClean="0"/>
              <a:t>25</a:t>
            </a:fld>
            <a:endParaRPr lang="en-US"/>
          </a:p>
        </p:txBody>
      </p:sp>
    </p:spTree>
    <p:extLst>
      <p:ext uri="{BB962C8B-B14F-4D97-AF65-F5344CB8AC3E}">
        <p14:creationId xmlns:p14="http://schemas.microsoft.com/office/powerpoint/2010/main" val="2944823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Decisions about the structure of the professional learning opportunities also influence the outcomes. </a:t>
            </a:r>
          </a:p>
          <a:p>
            <a:pPr marL="171450" indent="-171450">
              <a:buFontTx/>
              <a:buChar char="•"/>
            </a:pPr>
            <a:r>
              <a:rPr lang="en-US" dirty="0"/>
              <a:t>Five structural elements have been identified that contribute to success and influence intended outcomes. We are very briefly going to review them here. </a:t>
            </a:r>
          </a:p>
          <a:p>
            <a:pPr marL="171450" indent="-171450"/>
            <a:endParaRPr lang="en-US" dirty="0"/>
          </a:p>
          <a:p>
            <a:pPr marL="685800" lvl="1" indent="-228600" eaLnBrk="1" hangingPunct="1">
              <a:spcBef>
                <a:spcPct val="0"/>
              </a:spcBef>
              <a:buFontTx/>
              <a:buAutoNum type="arabicPeriod"/>
            </a:pPr>
            <a:r>
              <a:rPr lang="en-US" dirty="0"/>
              <a:t>Collective Participation enhances adult learning making it more effective when it occurs in authentic settings and within collaborative environments. Establishing routine collaboration with trusted colleagues to solve problems, share struggles, elicit peer advice or celebrate successes through communities of practice is also the work of the professional developer. Adult professional learning is also most successful when it occurs within a social, collaborative environment, when participants routinely collaborate with trusted colleagues to solve the problems. It is the Professional Leaders role to facilitate such arrangements within and across sites as well as within common content areas physically or virtually. Ensuring a safe to risk environment is key to ensuring that these arrangements are powerful.</a:t>
            </a:r>
          </a:p>
          <a:p>
            <a:pPr marL="685800" lvl="1" indent="-228600">
              <a:buFontTx/>
              <a:buAutoNum type="arabicPeriod"/>
            </a:pPr>
            <a:r>
              <a:rPr lang="en-US" dirty="0"/>
              <a:t>Meeting the intended goals and outcomes of Professional Development events or sessions requires time, and no shortcut exists, making planning for sufficient duration imperative.  Professional Development requires sustained, intensive contact across a period of time that allows participants the necessary time to absorb, acquire, and practice their new knowledge and techniques. Larger effect sizes are reported when participants have more time to learn and practice and receive feedback. Some researchers suggest that a minimum of 20 hours is necessary for participants to master a practice and others suggest at least 50 hours to change and sustain mastery and deep knowledge. </a:t>
            </a:r>
          </a:p>
          <a:p>
            <a:pPr marL="685800" lvl="1" indent="-228600">
              <a:buFontTx/>
              <a:buAutoNum type="arabicPeriod"/>
            </a:pPr>
            <a:r>
              <a:rPr lang="en-US" dirty="0"/>
              <a:t>Group size plays a role in ensuring that learning, practicing and engaging in Professional Development results in maximum learning. Research suggests that small groups are optimal for mastery. Such group sizes allow time for analysis, reflection and practice. Research suggests that for online Professional Development, cohorts should be limited to 20 or fewer.</a:t>
            </a:r>
          </a:p>
          <a:p>
            <a:pPr marL="685800" lvl="1" indent="-228600">
              <a:buFontTx/>
              <a:buAutoNum type="arabicPeriod"/>
            </a:pPr>
            <a:r>
              <a:rPr lang="en-US" dirty="0"/>
              <a:t>When Professional Development is conducted within the participant</a:t>
            </a:r>
            <a:r>
              <a:rPr lang="ja-JP" altLang="en-US" dirty="0"/>
              <a:t>’</a:t>
            </a:r>
            <a:r>
              <a:rPr lang="en-US" altLang="ja-JP" dirty="0"/>
              <a:t>s setting, effect sizes are larger. The setting should be authentic and within a social, collaborative environment so that trusted relationships can be developed. Also, researchers recommend that the PD occur within the participant</a:t>
            </a:r>
            <a:r>
              <a:rPr lang="ja-JP" altLang="en-US" dirty="0"/>
              <a:t>’</a:t>
            </a:r>
            <a:r>
              <a:rPr lang="en-US" altLang="ja-JP" dirty="0"/>
              <a:t>s work day. HOW DO YOU TALK ABOUT SETTING WITH ONLINE?</a:t>
            </a:r>
          </a:p>
          <a:p>
            <a:pPr marL="685800" lvl="1" indent="-228600">
              <a:buFontTx/>
              <a:buAutoNum type="arabicPeriod"/>
            </a:pPr>
            <a:r>
              <a:rPr lang="en-US" dirty="0"/>
              <a:t>Finally, research suggests that Professional Development delivery be blended or multi-modal, dynamic and responsive supported by online resources and technology. Face to face interactions blended with online opportunities create flexibility and accessibility that advantage learners. Online facilitation can be supported by webinars, conference calls, online resources and other web2.0 technologies such as wikis, blogs, and real-time chats. </a:t>
            </a:r>
          </a:p>
          <a:p>
            <a:pPr marL="171450" indent="-171450"/>
            <a:endParaRPr lang="en-US" dirty="0"/>
          </a:p>
        </p:txBody>
      </p:sp>
      <p:sp>
        <p:nvSpPr>
          <p:cNvPr id="624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5C50300-7991-B543-B99E-0B0C8AAD2A71}" type="slidenum">
              <a:rPr lang="en-US" sz="1200"/>
              <a:pPr/>
              <a:t>26</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ABF15-48C9-E24F-870C-81DF8C153175}" type="slidenum">
              <a:rPr lang="en-US" smtClean="0"/>
              <a:t>27</a:t>
            </a:fld>
            <a:endParaRPr lang="en-US"/>
          </a:p>
        </p:txBody>
      </p:sp>
    </p:spTree>
    <p:extLst>
      <p:ext uri="{BB962C8B-B14F-4D97-AF65-F5344CB8AC3E}">
        <p14:creationId xmlns:p14="http://schemas.microsoft.com/office/powerpoint/2010/main" val="4122291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What we have addressed in this session is what research tells us is best practice in Professional Development.  We expect that for most of you it</a:t>
            </a:r>
            <a:r>
              <a:rPr lang="ja-JP" altLang="en-US" dirty="0"/>
              <a:t>’</a:t>
            </a:r>
            <a:r>
              <a:rPr lang="en-US" altLang="ja-JP" dirty="0"/>
              <a:t>s been a refresher of why you do what you do so well!  </a:t>
            </a:r>
          </a:p>
          <a:p>
            <a:pPr marL="171450" indent="-171450">
              <a:buFontTx/>
              <a:buChar char="•"/>
            </a:pPr>
            <a:r>
              <a:rPr lang="en-US" dirty="0"/>
              <a:t>We recognize how hard it can be be to implement best practice all the time, every time.  Yet, we believe that this should be our goal – what we want to be moving toward.</a:t>
            </a:r>
          </a:p>
          <a:p>
            <a:pPr marL="171450" indent="-171450">
              <a:buFontTx/>
              <a:buChar char="•"/>
            </a:pPr>
            <a:r>
              <a:rPr lang="en-US"/>
              <a:t>We do this because we believe working together we can make a bigger difference in how students are instructed and therefore increase positive outcomes for them.</a:t>
            </a:r>
          </a:p>
          <a:p>
            <a:pPr marL="171450" indent="-171450"/>
            <a:endParaRPr lang="en-US"/>
          </a:p>
        </p:txBody>
      </p:sp>
      <p:sp>
        <p:nvSpPr>
          <p:cNvPr id="6656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A915E57-28B1-614F-B292-E182E70956A7}" type="slidenum">
              <a:rPr lang="en-US" sz="1200"/>
              <a:pPr/>
              <a:t>28</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value added first with Feedback</a:t>
            </a:r>
            <a:r>
              <a:rPr lang="en-US" baseline="0" dirty="0" smtClean="0"/>
              <a:t> and then with Feedback AND Coaching</a:t>
            </a:r>
            <a:endParaRPr lang="en-US" dirty="0"/>
          </a:p>
        </p:txBody>
      </p:sp>
      <p:sp>
        <p:nvSpPr>
          <p:cNvPr id="4" name="Slide Number Placeholder 3"/>
          <p:cNvSpPr>
            <a:spLocks noGrp="1"/>
          </p:cNvSpPr>
          <p:nvPr>
            <p:ph type="sldNum" sz="quarter" idx="10"/>
          </p:nvPr>
        </p:nvSpPr>
        <p:spPr/>
        <p:txBody>
          <a:bodyPr/>
          <a:lstStyle/>
          <a:p>
            <a:fld id="{B8EABF15-48C9-E24F-870C-81DF8C153175}" type="slidenum">
              <a:rPr lang="en-US" smtClean="0"/>
              <a:t>5</a:t>
            </a:fld>
            <a:endParaRPr lang="en-US"/>
          </a:p>
        </p:txBody>
      </p:sp>
    </p:spTree>
    <p:extLst>
      <p:ext uri="{BB962C8B-B14F-4D97-AF65-F5344CB8AC3E}">
        <p14:creationId xmlns:p14="http://schemas.microsoft.com/office/powerpoint/2010/main" val="307968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Quality teachers are not developed or trained by others. The goals of high quality PD calls upon teachers to become professional learners who want to learn to change and adapt on an ongoing basis in collaboration with others.  And that takes mastering the skill by practicing it over and over and over, until it</a:t>
            </a:r>
            <a:r>
              <a:rPr lang="ja-JP" altLang="en-US" dirty="0"/>
              <a:t>’</a:t>
            </a:r>
            <a:r>
              <a:rPr lang="en-US" altLang="ja-JP" dirty="0"/>
              <a:t>s an automatic response.   And, we must continue to be ongoing, life-long learners.  We should never stop learning; we should be the LEAD learners in the room!  High quality PD should be conducted in authentic settings and viewed as a process in which we continuously learn in order for students to learn.  Really, can we legitimately ask any less of ourselves than we do of our students…or PD participants?</a:t>
            </a:r>
            <a:endParaRPr lang="en-US" dirty="0"/>
          </a:p>
        </p:txBody>
      </p:sp>
      <p:sp>
        <p:nvSpPr>
          <p:cNvPr id="235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FCCA40F-6DFF-2A4E-9010-4F7AB1F39EFB}" type="slidenum">
              <a:rPr lang="en-US" sz="1200"/>
              <a:pPr/>
              <a:t>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171450" eaLnBrk="1" hangingPunct="1">
              <a:buFontTx/>
              <a:buChar char="•"/>
            </a:pPr>
            <a:r>
              <a:rPr lang="en-US" dirty="0"/>
              <a:t>First is mastery. Is someone who is a Master Chef simply a good cook or is a Master Craftsman simply a good carpenter?  When you hear the term </a:t>
            </a:r>
            <a:r>
              <a:rPr lang="ja-JP" altLang="en-US" dirty="0"/>
              <a:t>“</a:t>
            </a:r>
            <a:r>
              <a:rPr lang="en-US" altLang="ja-JP" dirty="0"/>
              <a:t>master teacher</a:t>
            </a:r>
            <a:r>
              <a:rPr lang="ja-JP" altLang="en-US" dirty="0"/>
              <a:t>”</a:t>
            </a:r>
            <a:r>
              <a:rPr lang="en-US" altLang="ja-JP" dirty="0"/>
              <a:t> what characteristics come to mind?  </a:t>
            </a:r>
          </a:p>
          <a:p>
            <a:pPr marL="628650" lvl="1" indent="-171450" eaLnBrk="1" hangingPunct="1">
              <a:buFontTx/>
              <a:buChar char="•"/>
            </a:pPr>
            <a:r>
              <a:rPr lang="en-US" dirty="0"/>
              <a:t>When one has mastered something would we say she has full command of the subject or task?  To me, mastery means not that they just know how to do the task really, really well but that they know it so well that adjusting midstream is not difficult for them, yet still with a high quality outcome. </a:t>
            </a:r>
          </a:p>
          <a:p>
            <a:pPr marL="628650" lvl="1" indent="-171450" eaLnBrk="1" hangingPunct="1">
              <a:buFontTx/>
              <a:buChar char="•"/>
            </a:pPr>
            <a:r>
              <a:rPr lang="en-US" dirty="0"/>
              <a:t>For us, mastery is about ensuring that </a:t>
            </a:r>
            <a:r>
              <a:rPr lang="en-US" dirty="0" smtClean="0"/>
              <a:t>participants have </a:t>
            </a:r>
            <a:r>
              <a:rPr lang="en-US" dirty="0"/>
              <a:t>learned the intervention </a:t>
            </a:r>
            <a:r>
              <a:rPr lang="en-US" dirty="0" smtClean="0"/>
              <a:t>as </a:t>
            </a:r>
            <a:r>
              <a:rPr lang="en-US" dirty="0"/>
              <a:t>it was intended and know how to  use it in their classroom.</a:t>
            </a:r>
          </a:p>
          <a:p>
            <a:pPr marL="628650" lvl="1" indent="-171450" eaLnBrk="1" hangingPunct="1">
              <a:buFontTx/>
              <a:buChar char="•"/>
            </a:pPr>
            <a:r>
              <a:rPr lang="en-US" dirty="0"/>
              <a:t>Getting to mastery is a process tied to specific learning objectives and can be observed and measured.  These measured observations provide a source of evidence to guide the next steps leading to mastery. One can imagine that the chef on this slide has to master many preliminary steps before she could in one movement, slice this orange using both hands. Think about what this chef</a:t>
            </a:r>
            <a:r>
              <a:rPr lang="ja-JP" altLang="en-US" dirty="0"/>
              <a:t>’</a:t>
            </a:r>
            <a:r>
              <a:rPr lang="en-US" altLang="ja-JP" dirty="0"/>
              <a:t>s instructor would want to see her be able to do FIRST and then second and third before she reached this level.  What might an observation checklist look like?  Well, maybe the first thing on the checklist would be selecting the right knife for the job.  </a:t>
            </a:r>
          </a:p>
          <a:p>
            <a:pPr marL="628650" lvl="1" indent="-171450" eaLnBrk="1" hangingPunct="1">
              <a:buFontTx/>
              <a:buChar char="•"/>
            </a:pPr>
            <a:r>
              <a:rPr lang="en-US" dirty="0"/>
              <a:t>There are stages to mastery – it is not something that happens over night and not something that can be accomplished through trainings – but through professional development,  </a:t>
            </a:r>
          </a:p>
          <a:p>
            <a:pPr eaLnBrk="1" hangingPunct="1"/>
            <a:endParaRPr lang="en-US" dirty="0"/>
          </a:p>
          <a:p>
            <a:pPr eaLnBrk="1" hangingPunct="1"/>
            <a:endParaRPr lang="en-US" dirty="0"/>
          </a:p>
        </p:txBody>
      </p:sp>
      <p:sp>
        <p:nvSpPr>
          <p:cNvPr id="256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636A19E-CA85-084E-A4EC-D2DEC0F4BC5D}" type="slidenum">
              <a:rPr lang="en-US" sz="1200"/>
              <a:pPr/>
              <a:t>7</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dirty="0"/>
              <a:t>We want you to think of </a:t>
            </a:r>
            <a:r>
              <a:rPr lang="ja-JP" altLang="en-US" dirty="0"/>
              <a:t>“</a:t>
            </a:r>
            <a:r>
              <a:rPr lang="en-US" altLang="ja-JP" dirty="0"/>
              <a:t>Practice</a:t>
            </a:r>
            <a:r>
              <a:rPr lang="ja-JP" altLang="en-US" dirty="0"/>
              <a:t>”</a:t>
            </a:r>
            <a:r>
              <a:rPr lang="en-US" altLang="ja-JP" dirty="0"/>
              <a:t> with a capital </a:t>
            </a:r>
            <a:r>
              <a:rPr lang="ja-JP" altLang="en-US" dirty="0"/>
              <a:t>“</a:t>
            </a:r>
            <a:r>
              <a:rPr lang="en-US" altLang="ja-JP" dirty="0"/>
              <a:t>P</a:t>
            </a:r>
            <a:r>
              <a:rPr lang="ja-JP" altLang="en-US" dirty="0"/>
              <a:t>”</a:t>
            </a:r>
            <a:r>
              <a:rPr lang="en-US" altLang="ja-JP" dirty="0"/>
              <a:t>.  So, we do not mean doing something over and over again to get better BUT to consistently perform </a:t>
            </a:r>
            <a:r>
              <a:rPr lang="ja-JP" altLang="en-US" dirty="0"/>
              <a:t>“</a:t>
            </a:r>
            <a:r>
              <a:rPr lang="en-US" altLang="ja-JP" dirty="0"/>
              <a:t>at mastery</a:t>
            </a:r>
            <a:r>
              <a:rPr lang="ja-JP" altLang="en-US" dirty="0"/>
              <a:t>”</a:t>
            </a:r>
            <a:r>
              <a:rPr lang="en-US" altLang="ja-JP" dirty="0"/>
              <a:t>. Once you get there it becomes simply a way of doing things, what you do as a matter of </a:t>
            </a:r>
            <a:r>
              <a:rPr lang="en-US" altLang="ja-JP" dirty="0" smtClean="0"/>
              <a:t>course and with a level of automaticity. </a:t>
            </a:r>
            <a:endParaRPr lang="en-US" altLang="ja-JP" dirty="0"/>
          </a:p>
          <a:p>
            <a:pPr marL="171450" indent="-171450" eaLnBrk="1" hangingPunct="1">
              <a:buFontTx/>
              <a:buChar char="•"/>
            </a:pPr>
            <a:r>
              <a:rPr lang="en-US" dirty="0"/>
              <a:t>We want mastery to become the </a:t>
            </a:r>
            <a:r>
              <a:rPr lang="en-US" dirty="0" smtClean="0"/>
              <a:t>Practice </a:t>
            </a:r>
            <a:r>
              <a:rPr lang="en-US" dirty="0"/>
              <a:t>of using </a:t>
            </a:r>
            <a:r>
              <a:rPr lang="en-US" dirty="0" smtClean="0"/>
              <a:t>strategies, routines, or the strategic behaviors necessary during </a:t>
            </a:r>
            <a:r>
              <a:rPr lang="en-US" dirty="0"/>
              <a:t>any instruction, not just once or when someone is watching but as a matter of ongoing  PRACTICE.  So, first there is mastery (being able to do the task as expected)  and then there is high quality practice – doing the task as expected again and again -  because as their Practice, master </a:t>
            </a:r>
            <a:r>
              <a:rPr lang="en-US" dirty="0" smtClean="0"/>
              <a:t>teacher, chef, </a:t>
            </a:r>
            <a:r>
              <a:rPr lang="en-US" dirty="0"/>
              <a:t>or </a:t>
            </a:r>
            <a:r>
              <a:rPr lang="en-US" dirty="0" smtClean="0"/>
              <a:t>craftsman </a:t>
            </a:r>
            <a:r>
              <a:rPr lang="en-US" dirty="0"/>
              <a:t>always do their highest quality of work– it is what makes them masters.  </a:t>
            </a:r>
          </a:p>
          <a:p>
            <a:pPr marL="171450" indent="-171450" eaLnBrk="1" hangingPunct="1"/>
            <a:endParaRPr lang="en-US" dirty="0"/>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FEE373E-17E2-FA45-88E8-7E363ADFC761}" type="slidenum">
              <a:rPr lang="en-US" sz="1200"/>
              <a:pPr/>
              <a:t>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dirty="0"/>
              <a:t>In order to stay at the top of their game, Masters don</a:t>
            </a:r>
            <a:r>
              <a:rPr lang="ja-JP" altLang="en-US" dirty="0"/>
              <a:t>’</a:t>
            </a:r>
            <a:r>
              <a:rPr lang="en-US" altLang="ja-JP" dirty="0"/>
              <a:t>t stop learning. </a:t>
            </a:r>
            <a:r>
              <a:rPr lang="en-US" altLang="ja-JP" dirty="0" smtClean="0"/>
              <a:t>While </a:t>
            </a:r>
            <a:r>
              <a:rPr lang="en-US" altLang="ja-JP" dirty="0"/>
              <a:t>they have incorporated best practice into their everyday work they are always seeking to learn more.</a:t>
            </a:r>
          </a:p>
          <a:p>
            <a:pPr marL="171450" indent="-171450" eaLnBrk="1" hangingPunct="1">
              <a:buFontTx/>
              <a:buChar char="•"/>
            </a:pPr>
            <a:r>
              <a:rPr lang="en-US" dirty="0"/>
              <a:t>On-going learning is about staff adapting or changing how they currently instruct based upon being able to transfer their new knowledge and skills to their </a:t>
            </a:r>
            <a:r>
              <a:rPr lang="en-US" dirty="0" smtClean="0"/>
              <a:t>work. </a:t>
            </a:r>
            <a:endParaRPr lang="en-US" dirty="0"/>
          </a:p>
          <a:p>
            <a:pPr marL="171450" indent="-171450" eaLnBrk="1" hangingPunct="1">
              <a:buFontTx/>
              <a:buChar char="•"/>
            </a:pPr>
            <a:r>
              <a:rPr lang="en-US" dirty="0"/>
              <a:t>This can happen when a systematic professional development system is in place that allows for both individual study and collaboration with their peers.</a:t>
            </a:r>
          </a:p>
          <a:p>
            <a:pPr marL="171450" indent="-171450" eaLnBrk="1" hangingPunct="1">
              <a:spcBef>
                <a:spcPct val="0"/>
              </a:spcBef>
              <a:buFontTx/>
              <a:buChar char="•"/>
            </a:pPr>
            <a:r>
              <a:rPr lang="en-US" dirty="0"/>
              <a:t>Adult professional learning is </a:t>
            </a:r>
            <a:r>
              <a:rPr lang="en-US" dirty="0" smtClean="0"/>
              <a:t>most </a:t>
            </a:r>
            <a:r>
              <a:rPr lang="en-US" dirty="0"/>
              <a:t>successful when it occurs within a social, collaborative environment, when participants routinely collaborate with trusted colleagues to solve the problems.</a:t>
            </a:r>
          </a:p>
          <a:p>
            <a:pPr marL="171450" indent="-171450" eaLnBrk="1" hangingPunct="1">
              <a:buFontTx/>
              <a:buChar char="•"/>
            </a:pPr>
            <a:r>
              <a:rPr lang="en-US" dirty="0"/>
              <a:t>Remember that mastery –the ability to learn and implement a method at high levels of fidelity in the work setting is our goal and that the new method becomes a part of one</a:t>
            </a:r>
            <a:r>
              <a:rPr lang="ja-JP" altLang="en-US" dirty="0"/>
              <a:t>’</a:t>
            </a:r>
            <a:r>
              <a:rPr lang="en-US" altLang="ja-JP" dirty="0"/>
              <a:t>s Practice (as natural as breathing). </a:t>
            </a:r>
          </a:p>
          <a:p>
            <a:pPr marL="171450" indent="-171450" eaLnBrk="1" hangingPunct="1">
              <a:buFontTx/>
              <a:buChar char="•"/>
            </a:pPr>
            <a:r>
              <a:rPr lang="en-US" dirty="0"/>
              <a:t> An understanding of the basic principles of adult learning can guide professional development and help to ensure the mastery we are seeking.</a:t>
            </a:r>
          </a:p>
          <a:p>
            <a:pPr marL="171450" indent="-171450" eaLnBrk="1" hangingPunct="1"/>
            <a:endParaRPr lang="en-US" dirty="0"/>
          </a:p>
          <a:p>
            <a:pPr marL="171450" indent="-171450" eaLnBrk="1" hangingPunct="1"/>
            <a:endParaRPr lang="en-US" dirty="0"/>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658B94C-049F-2547-9474-3BB91324075E}" type="slidenum">
              <a:rPr lang="en-US" sz="1200"/>
              <a:pPr/>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a:t>
            </a:r>
            <a:r>
              <a:rPr lang="en-US" baseline="0" dirty="0" smtClean="0"/>
              <a:t> time to discuss…</a:t>
            </a:r>
          </a:p>
          <a:p>
            <a:r>
              <a:rPr lang="en-US" baseline="0" dirty="0" smtClean="0"/>
              <a:t>What are your thoughts?  How does this resonate with you?</a:t>
            </a:r>
            <a:endParaRPr lang="en-US" dirty="0"/>
          </a:p>
        </p:txBody>
      </p:sp>
      <p:sp>
        <p:nvSpPr>
          <p:cNvPr id="4" name="Slide Number Placeholder 3"/>
          <p:cNvSpPr>
            <a:spLocks noGrp="1"/>
          </p:cNvSpPr>
          <p:nvPr>
            <p:ph type="sldNum" sz="quarter" idx="10"/>
          </p:nvPr>
        </p:nvSpPr>
        <p:spPr/>
        <p:txBody>
          <a:bodyPr/>
          <a:lstStyle/>
          <a:p>
            <a:fld id="{B8EABF15-48C9-E24F-870C-81DF8C153175}" type="slidenum">
              <a:rPr lang="en-US" smtClean="0"/>
              <a:t>10</a:t>
            </a:fld>
            <a:endParaRPr lang="en-US"/>
          </a:p>
        </p:txBody>
      </p:sp>
    </p:spTree>
    <p:extLst>
      <p:ext uri="{BB962C8B-B14F-4D97-AF65-F5344CB8AC3E}">
        <p14:creationId xmlns:p14="http://schemas.microsoft.com/office/powerpoint/2010/main" val="68234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Since our professional development is targeted toward </a:t>
            </a:r>
            <a:r>
              <a:rPr lang="en-US" dirty="0" smtClean="0"/>
              <a:t>adults, </a:t>
            </a:r>
            <a:r>
              <a:rPr lang="en-US" dirty="0"/>
              <a:t>it is important to review what we know about adult learning:  </a:t>
            </a:r>
            <a:endParaRPr lang="en-US" dirty="0" smtClean="0"/>
          </a:p>
          <a:p>
            <a:pPr eaLnBrk="1" hangingPunct="1"/>
            <a:r>
              <a:rPr lang="en-US" dirty="0" smtClean="0"/>
              <a:t>Orientation and Motivation –</a:t>
            </a:r>
            <a:r>
              <a:rPr lang="en-US" baseline="0" dirty="0" err="1" smtClean="0"/>
              <a:t>Kanfer</a:t>
            </a:r>
            <a:endParaRPr lang="en-US" dirty="0" smtClean="0"/>
          </a:p>
          <a:p>
            <a:r>
              <a:rPr lang="en-US" dirty="0" smtClean="0"/>
              <a:t>Human </a:t>
            </a:r>
            <a:r>
              <a:rPr lang="en-US" dirty="0"/>
              <a:t>sense </a:t>
            </a:r>
            <a:r>
              <a:rPr lang="en-US" dirty="0" smtClean="0"/>
              <a:t>making and</a:t>
            </a:r>
            <a:r>
              <a:rPr lang="en-US" baseline="0" dirty="0" smtClean="0"/>
              <a:t> </a:t>
            </a:r>
            <a:r>
              <a:rPr lang="en-US" dirty="0" smtClean="0"/>
              <a:t>The</a:t>
            </a:r>
            <a:r>
              <a:rPr lang="en-US" baseline="0" dirty="0" smtClean="0"/>
              <a:t> Conservation Principle – </a:t>
            </a:r>
            <a:r>
              <a:rPr lang="en-US" dirty="0" smtClean="0"/>
              <a:t>Spillane, </a:t>
            </a:r>
            <a:r>
              <a:rPr lang="en-US" dirty="0" err="1" smtClean="0"/>
              <a:t>Reiser</a:t>
            </a:r>
            <a:r>
              <a:rPr lang="en-US" dirty="0" smtClean="0"/>
              <a:t> and Reimer </a:t>
            </a:r>
          </a:p>
          <a:p>
            <a:pPr eaLnBrk="1" hangingPunct="1"/>
            <a:r>
              <a:rPr lang="en-US" dirty="0" smtClean="0"/>
              <a:t>Balance </a:t>
            </a:r>
            <a:r>
              <a:rPr lang="en-US" dirty="0"/>
              <a:t>of content and </a:t>
            </a:r>
            <a:r>
              <a:rPr lang="en-US" dirty="0" smtClean="0"/>
              <a:t>coherence – </a:t>
            </a:r>
            <a:r>
              <a:rPr lang="en-US" dirty="0" err="1" smtClean="0"/>
              <a:t>Desimone</a:t>
            </a:r>
            <a:r>
              <a:rPr lang="en-US" dirty="0" smtClean="0"/>
              <a:t>, 2010</a:t>
            </a:r>
            <a:endParaRPr lang="en-US" dirty="0"/>
          </a:p>
          <a:p>
            <a:pPr eaLnBrk="1" hangingPunct="1"/>
            <a:endParaRPr lang="en-US" dirty="0"/>
          </a:p>
        </p:txBody>
      </p:sp>
      <p:sp>
        <p:nvSpPr>
          <p:cNvPr id="317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744A027-AD17-D341-BC50-3D8ABCE3ED40}" type="slidenum">
              <a:rPr lang="en-US" sz="1200"/>
              <a:pPr/>
              <a:t>11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6/14/13</a:t>
            </a:r>
            <a:endParaRPr lang="en-US"/>
          </a:p>
        </p:txBody>
      </p:sp>
      <p:sp>
        <p:nvSpPr>
          <p:cNvPr id="5" name="Footer Placeholder 4"/>
          <p:cNvSpPr>
            <a:spLocks noGrp="1"/>
          </p:cNvSpPr>
          <p:nvPr>
            <p:ph type="ftr" sz="quarter" idx="11"/>
          </p:nvPr>
        </p:nvSpPr>
        <p:spPr/>
        <p:txBody>
          <a:bodyPr/>
          <a:lstStyle/>
          <a:p>
            <a:r>
              <a:rPr lang="en-US" smtClean="0"/>
              <a:t>University of Kansas Center for Research on Learning:: DD,RG.PG</a:t>
            </a:r>
            <a:endParaRPr lang="en-US"/>
          </a:p>
        </p:txBody>
      </p:sp>
      <p:sp>
        <p:nvSpPr>
          <p:cNvPr id="6" name="Slide Number Placeholder 5"/>
          <p:cNvSpPr>
            <a:spLocks noGrp="1"/>
          </p:cNvSpPr>
          <p:nvPr>
            <p:ph type="sldNum" sz="quarter" idx="12"/>
          </p:nvPr>
        </p:nvSpPr>
        <p:spPr/>
        <p:txBody>
          <a:bodyPr/>
          <a:lstStyle/>
          <a:p>
            <a:fld id="{DA629044-4F72-B34E-BC15-C1A9374D36F8}" type="slidenum">
              <a:rPr lang="en-US" smtClean="0"/>
              <a:t>‹#›</a:t>
            </a:fld>
            <a:endParaRPr lang="en-US"/>
          </a:p>
        </p:txBody>
      </p:sp>
    </p:spTree>
    <p:extLst>
      <p:ext uri="{BB962C8B-B14F-4D97-AF65-F5344CB8AC3E}">
        <p14:creationId xmlns:p14="http://schemas.microsoft.com/office/powerpoint/2010/main" val="229116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6/14/13</a:t>
            </a:r>
            <a:endParaRPr lang="en-US"/>
          </a:p>
        </p:txBody>
      </p:sp>
      <p:sp>
        <p:nvSpPr>
          <p:cNvPr id="5" name="Footer Placeholder 4"/>
          <p:cNvSpPr>
            <a:spLocks noGrp="1"/>
          </p:cNvSpPr>
          <p:nvPr>
            <p:ph type="ftr" sz="quarter" idx="11"/>
          </p:nvPr>
        </p:nvSpPr>
        <p:spPr/>
        <p:txBody>
          <a:bodyPr/>
          <a:lstStyle/>
          <a:p>
            <a:r>
              <a:rPr lang="en-US" smtClean="0"/>
              <a:t>University of Kansas Center for Research on Learning:: DD,RG.PG</a:t>
            </a:r>
            <a:endParaRPr lang="en-US"/>
          </a:p>
        </p:txBody>
      </p:sp>
      <p:sp>
        <p:nvSpPr>
          <p:cNvPr id="6" name="Slide Number Placeholder 5"/>
          <p:cNvSpPr>
            <a:spLocks noGrp="1"/>
          </p:cNvSpPr>
          <p:nvPr>
            <p:ph type="sldNum" sz="quarter" idx="12"/>
          </p:nvPr>
        </p:nvSpPr>
        <p:spPr/>
        <p:txBody>
          <a:bodyPr/>
          <a:lstStyle/>
          <a:p>
            <a:fld id="{DA629044-4F72-B34E-BC15-C1A9374D36F8}" type="slidenum">
              <a:rPr lang="en-US" smtClean="0"/>
              <a:t>‹#›</a:t>
            </a:fld>
            <a:endParaRPr lang="en-US"/>
          </a:p>
        </p:txBody>
      </p:sp>
    </p:spTree>
    <p:extLst>
      <p:ext uri="{BB962C8B-B14F-4D97-AF65-F5344CB8AC3E}">
        <p14:creationId xmlns:p14="http://schemas.microsoft.com/office/powerpoint/2010/main" val="258500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6/14/13</a:t>
            </a:r>
            <a:endParaRPr lang="en-US"/>
          </a:p>
        </p:txBody>
      </p:sp>
      <p:sp>
        <p:nvSpPr>
          <p:cNvPr id="5" name="Footer Placeholder 4"/>
          <p:cNvSpPr>
            <a:spLocks noGrp="1"/>
          </p:cNvSpPr>
          <p:nvPr>
            <p:ph type="ftr" sz="quarter" idx="11"/>
          </p:nvPr>
        </p:nvSpPr>
        <p:spPr/>
        <p:txBody>
          <a:bodyPr/>
          <a:lstStyle/>
          <a:p>
            <a:r>
              <a:rPr lang="en-US" smtClean="0"/>
              <a:t>University of Kansas Center for Research on Learning:: DD,RG.PG</a:t>
            </a:r>
            <a:endParaRPr lang="en-US"/>
          </a:p>
        </p:txBody>
      </p:sp>
      <p:sp>
        <p:nvSpPr>
          <p:cNvPr id="6" name="Slide Number Placeholder 5"/>
          <p:cNvSpPr>
            <a:spLocks noGrp="1"/>
          </p:cNvSpPr>
          <p:nvPr>
            <p:ph type="sldNum" sz="quarter" idx="12"/>
          </p:nvPr>
        </p:nvSpPr>
        <p:spPr/>
        <p:txBody>
          <a:bodyPr/>
          <a:lstStyle/>
          <a:p>
            <a:fld id="{DA629044-4F72-B34E-BC15-C1A9374D36F8}" type="slidenum">
              <a:rPr lang="en-US" smtClean="0"/>
              <a:t>‹#›</a:t>
            </a:fld>
            <a:endParaRPr lang="en-US"/>
          </a:p>
        </p:txBody>
      </p:sp>
    </p:spTree>
    <p:extLst>
      <p:ext uri="{BB962C8B-B14F-4D97-AF65-F5344CB8AC3E}">
        <p14:creationId xmlns:p14="http://schemas.microsoft.com/office/powerpoint/2010/main" val="136281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6/14/13</a:t>
            </a:r>
            <a:endParaRPr lang="en-US"/>
          </a:p>
        </p:txBody>
      </p:sp>
      <p:sp>
        <p:nvSpPr>
          <p:cNvPr id="5" name="Footer Placeholder 4"/>
          <p:cNvSpPr>
            <a:spLocks noGrp="1"/>
          </p:cNvSpPr>
          <p:nvPr>
            <p:ph type="ftr" sz="quarter" idx="11"/>
          </p:nvPr>
        </p:nvSpPr>
        <p:spPr/>
        <p:txBody>
          <a:bodyPr/>
          <a:lstStyle/>
          <a:p>
            <a:r>
              <a:rPr lang="en-US" smtClean="0"/>
              <a:t>University of Kansas Center for Research on Learning:: DD,RG.PG</a:t>
            </a:r>
            <a:endParaRPr lang="en-US"/>
          </a:p>
        </p:txBody>
      </p:sp>
      <p:sp>
        <p:nvSpPr>
          <p:cNvPr id="6" name="Slide Number Placeholder 5"/>
          <p:cNvSpPr>
            <a:spLocks noGrp="1"/>
          </p:cNvSpPr>
          <p:nvPr>
            <p:ph type="sldNum" sz="quarter" idx="12"/>
          </p:nvPr>
        </p:nvSpPr>
        <p:spPr/>
        <p:txBody>
          <a:bodyPr/>
          <a:lstStyle/>
          <a:p>
            <a:fld id="{DA629044-4F72-B34E-BC15-C1A9374D36F8}" type="slidenum">
              <a:rPr lang="en-US" smtClean="0"/>
              <a:t>‹#›</a:t>
            </a:fld>
            <a:endParaRPr lang="en-US"/>
          </a:p>
        </p:txBody>
      </p:sp>
    </p:spTree>
    <p:extLst>
      <p:ext uri="{BB962C8B-B14F-4D97-AF65-F5344CB8AC3E}">
        <p14:creationId xmlns:p14="http://schemas.microsoft.com/office/powerpoint/2010/main" val="126030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6/14/13</a:t>
            </a:r>
            <a:endParaRPr lang="en-US"/>
          </a:p>
        </p:txBody>
      </p:sp>
      <p:sp>
        <p:nvSpPr>
          <p:cNvPr id="5" name="Footer Placeholder 4"/>
          <p:cNvSpPr>
            <a:spLocks noGrp="1"/>
          </p:cNvSpPr>
          <p:nvPr>
            <p:ph type="ftr" sz="quarter" idx="11"/>
          </p:nvPr>
        </p:nvSpPr>
        <p:spPr/>
        <p:txBody>
          <a:bodyPr/>
          <a:lstStyle/>
          <a:p>
            <a:r>
              <a:rPr lang="en-US" smtClean="0"/>
              <a:t>University of Kansas Center for Research on Learning:: DD,RG.PG</a:t>
            </a:r>
            <a:endParaRPr lang="en-US"/>
          </a:p>
        </p:txBody>
      </p:sp>
      <p:sp>
        <p:nvSpPr>
          <p:cNvPr id="6" name="Slide Number Placeholder 5"/>
          <p:cNvSpPr>
            <a:spLocks noGrp="1"/>
          </p:cNvSpPr>
          <p:nvPr>
            <p:ph type="sldNum" sz="quarter" idx="12"/>
          </p:nvPr>
        </p:nvSpPr>
        <p:spPr/>
        <p:txBody>
          <a:bodyPr/>
          <a:lstStyle/>
          <a:p>
            <a:fld id="{DA629044-4F72-B34E-BC15-C1A9374D36F8}" type="slidenum">
              <a:rPr lang="en-US" smtClean="0"/>
              <a:t>‹#›</a:t>
            </a:fld>
            <a:endParaRPr lang="en-US"/>
          </a:p>
        </p:txBody>
      </p:sp>
    </p:spTree>
    <p:extLst>
      <p:ext uri="{BB962C8B-B14F-4D97-AF65-F5344CB8AC3E}">
        <p14:creationId xmlns:p14="http://schemas.microsoft.com/office/powerpoint/2010/main" val="342571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6/14/13</a:t>
            </a:r>
            <a:endParaRPr lang="en-US"/>
          </a:p>
        </p:txBody>
      </p:sp>
      <p:sp>
        <p:nvSpPr>
          <p:cNvPr id="6" name="Footer Placeholder 5"/>
          <p:cNvSpPr>
            <a:spLocks noGrp="1"/>
          </p:cNvSpPr>
          <p:nvPr>
            <p:ph type="ftr" sz="quarter" idx="11"/>
          </p:nvPr>
        </p:nvSpPr>
        <p:spPr/>
        <p:txBody>
          <a:bodyPr/>
          <a:lstStyle/>
          <a:p>
            <a:r>
              <a:rPr lang="en-US" smtClean="0"/>
              <a:t>University of Kansas Center for Research on Learning:: DD,RG.PG</a:t>
            </a:r>
            <a:endParaRPr lang="en-US"/>
          </a:p>
        </p:txBody>
      </p:sp>
      <p:sp>
        <p:nvSpPr>
          <p:cNvPr id="7" name="Slide Number Placeholder 6"/>
          <p:cNvSpPr>
            <a:spLocks noGrp="1"/>
          </p:cNvSpPr>
          <p:nvPr>
            <p:ph type="sldNum" sz="quarter" idx="12"/>
          </p:nvPr>
        </p:nvSpPr>
        <p:spPr/>
        <p:txBody>
          <a:bodyPr/>
          <a:lstStyle/>
          <a:p>
            <a:fld id="{DA629044-4F72-B34E-BC15-C1A9374D36F8}" type="slidenum">
              <a:rPr lang="en-US" smtClean="0"/>
              <a:t>‹#›</a:t>
            </a:fld>
            <a:endParaRPr lang="en-US"/>
          </a:p>
        </p:txBody>
      </p:sp>
    </p:spTree>
    <p:extLst>
      <p:ext uri="{BB962C8B-B14F-4D97-AF65-F5344CB8AC3E}">
        <p14:creationId xmlns:p14="http://schemas.microsoft.com/office/powerpoint/2010/main" val="416070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6/14/13</a:t>
            </a:r>
            <a:endParaRPr lang="en-US"/>
          </a:p>
        </p:txBody>
      </p:sp>
      <p:sp>
        <p:nvSpPr>
          <p:cNvPr id="8" name="Footer Placeholder 7"/>
          <p:cNvSpPr>
            <a:spLocks noGrp="1"/>
          </p:cNvSpPr>
          <p:nvPr>
            <p:ph type="ftr" sz="quarter" idx="11"/>
          </p:nvPr>
        </p:nvSpPr>
        <p:spPr/>
        <p:txBody>
          <a:bodyPr/>
          <a:lstStyle/>
          <a:p>
            <a:r>
              <a:rPr lang="en-US" smtClean="0"/>
              <a:t>University of Kansas Center for Research on Learning:: DD,RG.PG</a:t>
            </a:r>
            <a:endParaRPr lang="en-US"/>
          </a:p>
        </p:txBody>
      </p:sp>
      <p:sp>
        <p:nvSpPr>
          <p:cNvPr id="9" name="Slide Number Placeholder 8"/>
          <p:cNvSpPr>
            <a:spLocks noGrp="1"/>
          </p:cNvSpPr>
          <p:nvPr>
            <p:ph type="sldNum" sz="quarter" idx="12"/>
          </p:nvPr>
        </p:nvSpPr>
        <p:spPr/>
        <p:txBody>
          <a:bodyPr/>
          <a:lstStyle/>
          <a:p>
            <a:fld id="{DA629044-4F72-B34E-BC15-C1A9374D36F8}" type="slidenum">
              <a:rPr lang="en-US" smtClean="0"/>
              <a:t>‹#›</a:t>
            </a:fld>
            <a:endParaRPr lang="en-US"/>
          </a:p>
        </p:txBody>
      </p:sp>
    </p:spTree>
    <p:extLst>
      <p:ext uri="{BB962C8B-B14F-4D97-AF65-F5344CB8AC3E}">
        <p14:creationId xmlns:p14="http://schemas.microsoft.com/office/powerpoint/2010/main" val="31864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6/14/13</a:t>
            </a:r>
            <a:endParaRPr lang="en-US"/>
          </a:p>
        </p:txBody>
      </p:sp>
      <p:sp>
        <p:nvSpPr>
          <p:cNvPr id="4" name="Footer Placeholder 3"/>
          <p:cNvSpPr>
            <a:spLocks noGrp="1"/>
          </p:cNvSpPr>
          <p:nvPr>
            <p:ph type="ftr" sz="quarter" idx="11"/>
          </p:nvPr>
        </p:nvSpPr>
        <p:spPr/>
        <p:txBody>
          <a:bodyPr/>
          <a:lstStyle/>
          <a:p>
            <a:r>
              <a:rPr lang="en-US" smtClean="0"/>
              <a:t>University of Kansas Center for Research on Learning:: DD,RG.PG</a:t>
            </a:r>
            <a:endParaRPr lang="en-US"/>
          </a:p>
        </p:txBody>
      </p:sp>
      <p:sp>
        <p:nvSpPr>
          <p:cNvPr id="5" name="Slide Number Placeholder 4"/>
          <p:cNvSpPr>
            <a:spLocks noGrp="1"/>
          </p:cNvSpPr>
          <p:nvPr>
            <p:ph type="sldNum" sz="quarter" idx="12"/>
          </p:nvPr>
        </p:nvSpPr>
        <p:spPr/>
        <p:txBody>
          <a:bodyPr/>
          <a:lstStyle/>
          <a:p>
            <a:fld id="{DA629044-4F72-B34E-BC15-C1A9374D36F8}" type="slidenum">
              <a:rPr lang="en-US" smtClean="0"/>
              <a:t>‹#›</a:t>
            </a:fld>
            <a:endParaRPr lang="en-US"/>
          </a:p>
        </p:txBody>
      </p:sp>
    </p:spTree>
    <p:extLst>
      <p:ext uri="{BB962C8B-B14F-4D97-AF65-F5344CB8AC3E}">
        <p14:creationId xmlns:p14="http://schemas.microsoft.com/office/powerpoint/2010/main" val="3338262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a:t>
            </a:fld>
            <a:endParaRPr lang="en-US"/>
          </a:p>
        </p:txBody>
      </p:sp>
    </p:spTree>
    <p:extLst>
      <p:ext uri="{BB962C8B-B14F-4D97-AF65-F5344CB8AC3E}">
        <p14:creationId xmlns:p14="http://schemas.microsoft.com/office/powerpoint/2010/main" val="372760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6/14/13</a:t>
            </a:r>
            <a:endParaRPr lang="en-US"/>
          </a:p>
        </p:txBody>
      </p:sp>
      <p:sp>
        <p:nvSpPr>
          <p:cNvPr id="6" name="Footer Placeholder 5"/>
          <p:cNvSpPr>
            <a:spLocks noGrp="1"/>
          </p:cNvSpPr>
          <p:nvPr>
            <p:ph type="ftr" sz="quarter" idx="11"/>
          </p:nvPr>
        </p:nvSpPr>
        <p:spPr/>
        <p:txBody>
          <a:bodyPr/>
          <a:lstStyle/>
          <a:p>
            <a:r>
              <a:rPr lang="en-US" smtClean="0"/>
              <a:t>University of Kansas Center for Research on Learning:: DD,RG.PG</a:t>
            </a:r>
            <a:endParaRPr lang="en-US"/>
          </a:p>
        </p:txBody>
      </p:sp>
      <p:sp>
        <p:nvSpPr>
          <p:cNvPr id="7" name="Slide Number Placeholder 6"/>
          <p:cNvSpPr>
            <a:spLocks noGrp="1"/>
          </p:cNvSpPr>
          <p:nvPr>
            <p:ph type="sldNum" sz="quarter" idx="12"/>
          </p:nvPr>
        </p:nvSpPr>
        <p:spPr/>
        <p:txBody>
          <a:bodyPr/>
          <a:lstStyle/>
          <a:p>
            <a:fld id="{DA629044-4F72-B34E-BC15-C1A9374D36F8}" type="slidenum">
              <a:rPr lang="en-US" smtClean="0"/>
              <a:t>‹#›</a:t>
            </a:fld>
            <a:endParaRPr lang="en-US"/>
          </a:p>
        </p:txBody>
      </p:sp>
    </p:spTree>
    <p:extLst>
      <p:ext uri="{BB962C8B-B14F-4D97-AF65-F5344CB8AC3E}">
        <p14:creationId xmlns:p14="http://schemas.microsoft.com/office/powerpoint/2010/main" val="149529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6/14/13</a:t>
            </a:r>
            <a:endParaRPr lang="en-US"/>
          </a:p>
        </p:txBody>
      </p:sp>
      <p:sp>
        <p:nvSpPr>
          <p:cNvPr id="6" name="Footer Placeholder 5"/>
          <p:cNvSpPr>
            <a:spLocks noGrp="1"/>
          </p:cNvSpPr>
          <p:nvPr>
            <p:ph type="ftr" sz="quarter" idx="11"/>
          </p:nvPr>
        </p:nvSpPr>
        <p:spPr/>
        <p:txBody>
          <a:bodyPr/>
          <a:lstStyle/>
          <a:p>
            <a:r>
              <a:rPr lang="en-US" smtClean="0"/>
              <a:t>University of Kansas Center for Research on Learning:: DD,RG.PG</a:t>
            </a:r>
            <a:endParaRPr lang="en-US"/>
          </a:p>
        </p:txBody>
      </p:sp>
      <p:sp>
        <p:nvSpPr>
          <p:cNvPr id="7" name="Slide Number Placeholder 6"/>
          <p:cNvSpPr>
            <a:spLocks noGrp="1"/>
          </p:cNvSpPr>
          <p:nvPr>
            <p:ph type="sldNum" sz="quarter" idx="12"/>
          </p:nvPr>
        </p:nvSpPr>
        <p:spPr/>
        <p:txBody>
          <a:bodyPr/>
          <a:lstStyle/>
          <a:p>
            <a:fld id="{DA629044-4F72-B34E-BC15-C1A9374D36F8}" type="slidenum">
              <a:rPr lang="en-US" smtClean="0"/>
              <a:t>‹#›</a:t>
            </a:fld>
            <a:endParaRPr lang="en-US"/>
          </a:p>
        </p:txBody>
      </p:sp>
    </p:spTree>
    <p:extLst>
      <p:ext uri="{BB962C8B-B14F-4D97-AF65-F5344CB8AC3E}">
        <p14:creationId xmlns:p14="http://schemas.microsoft.com/office/powerpoint/2010/main" val="31257303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6/14/13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Kansas Center for Research on Learning:: DD,RG.PG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29044-4F72-B34E-BC15-C1A9374D36F8}" type="slidenum">
              <a:rPr lang="en-US" smtClean="0"/>
              <a:t>‹#›</a:t>
            </a:fld>
            <a:endParaRPr lang="en-US"/>
          </a:p>
        </p:txBody>
      </p:sp>
    </p:spTree>
    <p:extLst>
      <p:ext uri="{BB962C8B-B14F-4D97-AF65-F5344CB8AC3E}">
        <p14:creationId xmlns:p14="http://schemas.microsoft.com/office/powerpoint/2010/main" val="2860510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5621" y="706199"/>
            <a:ext cx="5307738" cy="369332"/>
          </a:xfrm>
          <a:prstGeom prst="rect">
            <a:avLst/>
          </a:prstGeom>
          <a:noFill/>
          <a:ln>
            <a:solidFill>
              <a:schemeClr val="tx1"/>
            </a:solidFill>
          </a:ln>
        </p:spPr>
        <p:txBody>
          <a:bodyPr wrap="square" rtlCol="0">
            <a:spAutoFit/>
          </a:bodyPr>
          <a:lstStyle/>
          <a:p>
            <a:pPr algn="ctr"/>
            <a:r>
              <a:rPr lang="en-US" dirty="0" smtClean="0"/>
              <a:t>High-quality professional development (PD)</a:t>
            </a:r>
            <a:endParaRPr lang="en-US" dirty="0"/>
          </a:p>
        </p:txBody>
      </p:sp>
      <p:cxnSp>
        <p:nvCxnSpPr>
          <p:cNvPr id="6" name="Straight Connector 5"/>
          <p:cNvCxnSpPr>
            <a:endCxn id="13" idx="0"/>
          </p:cNvCxnSpPr>
          <p:nvPr/>
        </p:nvCxnSpPr>
        <p:spPr>
          <a:xfrm>
            <a:off x="4096792" y="1075531"/>
            <a:ext cx="518057" cy="62961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18" idx="6"/>
            <a:endCxn id="13" idx="2"/>
          </p:cNvCxnSpPr>
          <p:nvPr/>
        </p:nvCxnSpPr>
        <p:spPr>
          <a:xfrm>
            <a:off x="2123094" y="2162348"/>
            <a:ext cx="166814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3791241" y="1705148"/>
            <a:ext cx="1647216"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33333" y="1705148"/>
            <a:ext cx="1489761" cy="91440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rot="3198721">
            <a:off x="4116637" y="1271803"/>
            <a:ext cx="727562" cy="261610"/>
          </a:xfrm>
          <a:prstGeom prst="rect">
            <a:avLst/>
          </a:prstGeom>
          <a:noFill/>
        </p:spPr>
        <p:txBody>
          <a:bodyPr wrap="square" rtlCol="0">
            <a:spAutoFit/>
          </a:bodyPr>
          <a:lstStyle/>
          <a:p>
            <a:r>
              <a:rPr lang="en-US" sz="1100" dirty="0"/>
              <a:t>i</a:t>
            </a:r>
            <a:r>
              <a:rPr lang="en-US" sz="1100" dirty="0" smtClean="0"/>
              <a:t>s about</a:t>
            </a:r>
            <a:endParaRPr lang="en-US" sz="1100" dirty="0"/>
          </a:p>
        </p:txBody>
      </p:sp>
      <p:sp>
        <p:nvSpPr>
          <p:cNvPr id="23" name="TextBox 22"/>
          <p:cNvSpPr txBox="1"/>
          <p:nvPr/>
        </p:nvSpPr>
        <p:spPr>
          <a:xfrm>
            <a:off x="3791241" y="1897868"/>
            <a:ext cx="1647216" cy="523220"/>
          </a:xfrm>
          <a:prstGeom prst="rect">
            <a:avLst/>
          </a:prstGeom>
          <a:noFill/>
        </p:spPr>
        <p:txBody>
          <a:bodyPr wrap="square" rtlCol="0">
            <a:spAutoFit/>
          </a:bodyPr>
          <a:lstStyle/>
          <a:p>
            <a:pPr algn="ctr"/>
            <a:r>
              <a:rPr lang="en-US" sz="1400" dirty="0"/>
              <a:t>o</a:t>
            </a:r>
            <a:r>
              <a:rPr lang="en-US" sz="1400" dirty="0" smtClean="0"/>
              <a:t>ptimizing learning opportunities</a:t>
            </a:r>
            <a:endParaRPr lang="en-US" sz="1400" dirty="0"/>
          </a:p>
        </p:txBody>
      </p:sp>
      <p:sp>
        <p:nvSpPr>
          <p:cNvPr id="26" name="Oval 25"/>
          <p:cNvSpPr/>
          <p:nvPr/>
        </p:nvSpPr>
        <p:spPr>
          <a:xfrm>
            <a:off x="6202569" y="3299623"/>
            <a:ext cx="1489761" cy="91440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1648216" y="3226555"/>
            <a:ext cx="1489761" cy="91440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791241" y="3895164"/>
            <a:ext cx="1489761" cy="91440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119357" y="1705148"/>
            <a:ext cx="1489761" cy="91440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5451210" y="2162348"/>
            <a:ext cx="166814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26" idx="1"/>
          </p:cNvCxnSpPr>
          <p:nvPr/>
        </p:nvCxnSpPr>
        <p:spPr>
          <a:xfrm>
            <a:off x="5204780" y="2470500"/>
            <a:ext cx="1215959" cy="9630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3" idx="4"/>
          </p:cNvCxnSpPr>
          <p:nvPr/>
        </p:nvCxnSpPr>
        <p:spPr>
          <a:xfrm>
            <a:off x="4614849" y="2619548"/>
            <a:ext cx="0" cy="12756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13" idx="3"/>
          </p:cNvCxnSpPr>
          <p:nvPr/>
        </p:nvCxnSpPr>
        <p:spPr>
          <a:xfrm flipV="1">
            <a:off x="2979676" y="2485637"/>
            <a:ext cx="1052794" cy="90157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2578044" y="1910215"/>
            <a:ext cx="928854" cy="261610"/>
          </a:xfrm>
          <a:prstGeom prst="rect">
            <a:avLst/>
          </a:prstGeom>
          <a:noFill/>
        </p:spPr>
        <p:txBody>
          <a:bodyPr wrap="square" rtlCol="0">
            <a:spAutoFit/>
          </a:bodyPr>
          <a:lstStyle/>
          <a:p>
            <a:pPr algn="ctr"/>
            <a:r>
              <a:rPr lang="en-US" sz="1000" dirty="0" smtClean="0"/>
              <a:t>by developing</a:t>
            </a:r>
            <a:r>
              <a:rPr lang="en-US" sz="1100" dirty="0" smtClean="0"/>
              <a:t> </a:t>
            </a:r>
            <a:endParaRPr lang="en-US" sz="1100" dirty="0"/>
          </a:p>
        </p:txBody>
      </p:sp>
      <p:sp>
        <p:nvSpPr>
          <p:cNvPr id="51" name="TextBox 50"/>
          <p:cNvSpPr txBox="1"/>
          <p:nvPr/>
        </p:nvSpPr>
        <p:spPr>
          <a:xfrm>
            <a:off x="633333" y="1787377"/>
            <a:ext cx="1469106" cy="600164"/>
          </a:xfrm>
          <a:prstGeom prst="rect">
            <a:avLst/>
          </a:prstGeom>
          <a:noFill/>
        </p:spPr>
        <p:txBody>
          <a:bodyPr wrap="square" rtlCol="0">
            <a:spAutoFit/>
          </a:bodyPr>
          <a:lstStyle/>
          <a:p>
            <a:pPr algn="ctr"/>
            <a:r>
              <a:rPr lang="en-US" sz="1100" dirty="0" smtClean="0"/>
              <a:t>a common understanding of professional learning</a:t>
            </a:r>
            <a:endParaRPr lang="en-US" sz="1100" dirty="0"/>
          </a:p>
        </p:txBody>
      </p:sp>
      <p:sp>
        <p:nvSpPr>
          <p:cNvPr id="52" name="TextBox 51"/>
          <p:cNvSpPr txBox="1"/>
          <p:nvPr/>
        </p:nvSpPr>
        <p:spPr>
          <a:xfrm rot="19042743">
            <a:off x="2943688" y="2664343"/>
            <a:ext cx="1029356" cy="246221"/>
          </a:xfrm>
          <a:prstGeom prst="rect">
            <a:avLst/>
          </a:prstGeom>
          <a:noFill/>
        </p:spPr>
        <p:txBody>
          <a:bodyPr wrap="square" rtlCol="0">
            <a:spAutoFit/>
          </a:bodyPr>
          <a:lstStyle/>
          <a:p>
            <a:r>
              <a:rPr lang="en-US" sz="1000" dirty="0"/>
              <a:t>b</a:t>
            </a:r>
            <a:r>
              <a:rPr lang="en-US" sz="1000" dirty="0" smtClean="0"/>
              <a:t>y establishing</a:t>
            </a:r>
            <a:endParaRPr lang="en-US" sz="1000" dirty="0"/>
          </a:p>
        </p:txBody>
      </p:sp>
      <p:sp>
        <p:nvSpPr>
          <p:cNvPr id="53" name="TextBox 52"/>
          <p:cNvSpPr txBox="1"/>
          <p:nvPr/>
        </p:nvSpPr>
        <p:spPr>
          <a:xfrm>
            <a:off x="1681176" y="3382337"/>
            <a:ext cx="1298500" cy="600164"/>
          </a:xfrm>
          <a:prstGeom prst="rect">
            <a:avLst/>
          </a:prstGeom>
          <a:noFill/>
        </p:spPr>
        <p:txBody>
          <a:bodyPr wrap="square" rtlCol="0">
            <a:spAutoFit/>
          </a:bodyPr>
          <a:lstStyle/>
          <a:p>
            <a:pPr algn="ctr"/>
            <a:r>
              <a:rPr lang="en-US" sz="1100" dirty="0"/>
              <a:t>g</a:t>
            </a:r>
            <a:r>
              <a:rPr lang="en-US" sz="1100" dirty="0" smtClean="0"/>
              <a:t>oals for high quality professional development</a:t>
            </a:r>
            <a:endParaRPr lang="en-US" sz="1100" dirty="0"/>
          </a:p>
        </p:txBody>
      </p:sp>
      <p:sp>
        <p:nvSpPr>
          <p:cNvPr id="54" name="TextBox 53"/>
          <p:cNvSpPr txBox="1"/>
          <p:nvPr/>
        </p:nvSpPr>
        <p:spPr>
          <a:xfrm rot="16200000">
            <a:off x="3894285" y="3103444"/>
            <a:ext cx="1257796" cy="246221"/>
          </a:xfrm>
          <a:prstGeom prst="rect">
            <a:avLst/>
          </a:prstGeom>
          <a:noFill/>
        </p:spPr>
        <p:txBody>
          <a:bodyPr wrap="square" rtlCol="0">
            <a:spAutoFit/>
          </a:bodyPr>
          <a:lstStyle/>
          <a:p>
            <a:pPr algn="ctr"/>
            <a:r>
              <a:rPr lang="en-US" sz="1000" dirty="0" smtClean="0"/>
              <a:t>by implementing </a:t>
            </a:r>
            <a:endParaRPr lang="en-US" sz="1000" dirty="0"/>
          </a:p>
        </p:txBody>
      </p:sp>
      <p:sp>
        <p:nvSpPr>
          <p:cNvPr id="55" name="TextBox 54"/>
          <p:cNvSpPr txBox="1"/>
          <p:nvPr/>
        </p:nvSpPr>
        <p:spPr>
          <a:xfrm>
            <a:off x="3938398" y="4033698"/>
            <a:ext cx="1172310" cy="600164"/>
          </a:xfrm>
          <a:prstGeom prst="rect">
            <a:avLst/>
          </a:prstGeom>
          <a:noFill/>
        </p:spPr>
        <p:txBody>
          <a:bodyPr wrap="square" rtlCol="0">
            <a:spAutoFit/>
          </a:bodyPr>
          <a:lstStyle/>
          <a:p>
            <a:pPr algn="ctr"/>
            <a:r>
              <a:rPr lang="en-US" sz="1100" dirty="0" smtClean="0"/>
              <a:t>the guiding principles of adult learners</a:t>
            </a:r>
            <a:endParaRPr lang="en-US" sz="1100" dirty="0"/>
          </a:p>
        </p:txBody>
      </p:sp>
      <p:sp>
        <p:nvSpPr>
          <p:cNvPr id="58" name="TextBox 57"/>
          <p:cNvSpPr txBox="1"/>
          <p:nvPr/>
        </p:nvSpPr>
        <p:spPr>
          <a:xfrm rot="2221058">
            <a:off x="5240800" y="2778602"/>
            <a:ext cx="1270060" cy="246221"/>
          </a:xfrm>
          <a:prstGeom prst="rect">
            <a:avLst/>
          </a:prstGeom>
          <a:noFill/>
        </p:spPr>
        <p:txBody>
          <a:bodyPr wrap="square" rtlCol="0">
            <a:spAutoFit/>
          </a:bodyPr>
          <a:lstStyle/>
          <a:p>
            <a:pPr algn="ctr"/>
            <a:r>
              <a:rPr lang="en-US" sz="1000" dirty="0" smtClean="0"/>
              <a:t>by incorporating</a:t>
            </a:r>
            <a:endParaRPr lang="en-US" sz="1000" dirty="0"/>
          </a:p>
        </p:txBody>
      </p:sp>
      <p:sp>
        <p:nvSpPr>
          <p:cNvPr id="59" name="TextBox 58"/>
          <p:cNvSpPr txBox="1"/>
          <p:nvPr/>
        </p:nvSpPr>
        <p:spPr>
          <a:xfrm>
            <a:off x="6181484" y="3433534"/>
            <a:ext cx="1575086" cy="600164"/>
          </a:xfrm>
          <a:prstGeom prst="rect">
            <a:avLst/>
          </a:prstGeom>
          <a:noFill/>
        </p:spPr>
        <p:txBody>
          <a:bodyPr wrap="square" rtlCol="0">
            <a:spAutoFit/>
          </a:bodyPr>
          <a:lstStyle/>
          <a:p>
            <a:pPr algn="ctr"/>
            <a:r>
              <a:rPr lang="en-US" sz="1100" dirty="0"/>
              <a:t>p</a:t>
            </a:r>
            <a:r>
              <a:rPr lang="en-US" sz="1100" dirty="0" smtClean="0"/>
              <a:t>rofessional development practices and structures</a:t>
            </a:r>
            <a:endParaRPr lang="en-US" sz="1100" dirty="0"/>
          </a:p>
        </p:txBody>
      </p:sp>
      <p:sp>
        <p:nvSpPr>
          <p:cNvPr id="60" name="TextBox 59"/>
          <p:cNvSpPr txBox="1"/>
          <p:nvPr/>
        </p:nvSpPr>
        <p:spPr>
          <a:xfrm>
            <a:off x="5451210" y="1910215"/>
            <a:ext cx="1668147" cy="261610"/>
          </a:xfrm>
          <a:prstGeom prst="rect">
            <a:avLst/>
          </a:prstGeom>
          <a:noFill/>
        </p:spPr>
        <p:txBody>
          <a:bodyPr wrap="square" rtlCol="0">
            <a:spAutoFit/>
          </a:bodyPr>
          <a:lstStyle/>
          <a:p>
            <a:r>
              <a:rPr lang="en-US" sz="1100" dirty="0" smtClean="0"/>
              <a:t>               by planning for</a:t>
            </a:r>
            <a:endParaRPr lang="en-US" sz="1100" dirty="0"/>
          </a:p>
        </p:txBody>
      </p:sp>
      <p:sp>
        <p:nvSpPr>
          <p:cNvPr id="61" name="TextBox 60"/>
          <p:cNvSpPr txBox="1"/>
          <p:nvPr/>
        </p:nvSpPr>
        <p:spPr>
          <a:xfrm>
            <a:off x="7203358" y="1910215"/>
            <a:ext cx="1405759" cy="430887"/>
          </a:xfrm>
          <a:prstGeom prst="rect">
            <a:avLst/>
          </a:prstGeom>
          <a:noFill/>
        </p:spPr>
        <p:txBody>
          <a:bodyPr wrap="square" rtlCol="0">
            <a:spAutoFit/>
          </a:bodyPr>
          <a:lstStyle/>
          <a:p>
            <a:pPr algn="ctr"/>
            <a:r>
              <a:rPr lang="en-US" sz="1100" dirty="0" smtClean="0"/>
              <a:t>specific instructional elements  </a:t>
            </a:r>
            <a:endParaRPr lang="en-US" sz="1100" dirty="0"/>
          </a:p>
        </p:txBody>
      </p:sp>
      <p:sp>
        <p:nvSpPr>
          <p:cNvPr id="62" name="TextBox 61"/>
          <p:cNvSpPr txBox="1"/>
          <p:nvPr/>
        </p:nvSpPr>
        <p:spPr>
          <a:xfrm>
            <a:off x="350690" y="5029893"/>
            <a:ext cx="8369165" cy="1200329"/>
          </a:xfrm>
          <a:prstGeom prst="rect">
            <a:avLst/>
          </a:prstGeom>
          <a:noFill/>
          <a:ln>
            <a:solidFill>
              <a:schemeClr val="tx1"/>
            </a:solidFill>
          </a:ln>
        </p:spPr>
        <p:txBody>
          <a:bodyPr wrap="square" rtlCol="0">
            <a:spAutoFit/>
          </a:bodyPr>
          <a:lstStyle/>
          <a:p>
            <a:pPr marL="228600" indent="-228600">
              <a:buAutoNum type="arabicPeriod"/>
            </a:pPr>
            <a:r>
              <a:rPr lang="en-US" sz="1200" dirty="0" smtClean="0"/>
              <a:t>What are the differences between providing training and facilitating professional development?</a:t>
            </a:r>
          </a:p>
          <a:p>
            <a:pPr marL="228600" indent="-228600">
              <a:buAutoNum type="arabicPeriod"/>
            </a:pPr>
            <a:r>
              <a:rPr lang="en-US" sz="1200" dirty="0" smtClean="0"/>
              <a:t>How can I ensure that the goals of high quality professional development are established and eventually met?</a:t>
            </a:r>
          </a:p>
          <a:p>
            <a:pPr marL="228600" indent="-228600">
              <a:buFontTx/>
              <a:buAutoNum type="arabicPeriod"/>
            </a:pPr>
            <a:r>
              <a:rPr lang="en-US" sz="1200" dirty="0"/>
              <a:t>How should understanding the adult learner influence my professional development planning and and presentation?</a:t>
            </a:r>
          </a:p>
          <a:p>
            <a:pPr marL="228600" indent="-228600">
              <a:buAutoNum type="arabicPeriod"/>
            </a:pPr>
            <a:r>
              <a:rPr lang="en-US" sz="1200" dirty="0" smtClean="0"/>
              <a:t>How can I address my biggest challenge in providing high quality, ongoing professional development?</a:t>
            </a:r>
          </a:p>
          <a:p>
            <a:pPr marL="228600" indent="-228600">
              <a:buAutoNum type="arabicPeriod"/>
            </a:pPr>
            <a:r>
              <a:rPr lang="en-US" sz="1200" dirty="0" smtClean="0"/>
              <a:t>What is my plan for integrating technology into the professional development opportunities I offer?</a:t>
            </a:r>
          </a:p>
          <a:p>
            <a:pPr marL="228600" indent="-228600">
              <a:buAutoNum type="arabicPeriod"/>
            </a:pPr>
            <a:r>
              <a:rPr lang="en-US" sz="1200" dirty="0" smtClean="0"/>
              <a:t>How do I continually plan for coaching and follow-up support?</a:t>
            </a:r>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a:xfrm>
            <a:off x="2416199" y="6356350"/>
            <a:ext cx="4476165" cy="365125"/>
          </a:xfrm>
        </p:spPr>
        <p:txBody>
          <a:bodyPr/>
          <a:lstStyle/>
          <a:p>
            <a:r>
              <a:rPr lang="en-US" dirty="0" smtClean="0"/>
              <a:t>University of Kansas Center for Research on Learning:: DD,RG.PG</a:t>
            </a:r>
            <a:endParaRPr lang="en-US" dirty="0"/>
          </a:p>
        </p:txBody>
      </p:sp>
      <p:sp>
        <p:nvSpPr>
          <p:cNvPr id="5" name="Slide Number Placeholder 4"/>
          <p:cNvSpPr>
            <a:spLocks noGrp="1"/>
          </p:cNvSpPr>
          <p:nvPr>
            <p:ph type="sldNum" sz="quarter" idx="12"/>
          </p:nvPr>
        </p:nvSpPr>
        <p:spPr/>
        <p:txBody>
          <a:bodyPr/>
          <a:lstStyle/>
          <a:p>
            <a:fld id="{DA629044-4F72-B34E-BC15-C1A9374D36F8}" type="slidenum">
              <a:rPr lang="en-US" smtClean="0"/>
              <a:t>1</a:t>
            </a:fld>
            <a:endParaRPr lang="en-US"/>
          </a:p>
        </p:txBody>
      </p:sp>
      <p:sp>
        <p:nvSpPr>
          <p:cNvPr id="7" name="TextBox 6"/>
          <p:cNvSpPr txBox="1"/>
          <p:nvPr/>
        </p:nvSpPr>
        <p:spPr>
          <a:xfrm rot="20287601">
            <a:off x="53192" y="382117"/>
            <a:ext cx="4734048" cy="1200329"/>
          </a:xfrm>
          <a:prstGeom prst="rect">
            <a:avLst/>
          </a:prstGeom>
          <a:solidFill>
            <a:schemeClr val="accent6">
              <a:lumMod val="20000"/>
              <a:lumOff val="80000"/>
            </a:schemeClr>
          </a:solidFill>
        </p:spPr>
        <p:txBody>
          <a:bodyPr wrap="square" rtlCol="0">
            <a:spAutoFit/>
          </a:bodyPr>
          <a:lstStyle/>
          <a:p>
            <a:r>
              <a:rPr lang="en-US" b="1" dirty="0" smtClean="0"/>
              <a:t>BEFORE the session starts:</a:t>
            </a:r>
          </a:p>
          <a:p>
            <a:pPr marL="342900" indent="-342900">
              <a:buAutoNum type="arabicPeriod"/>
            </a:pPr>
            <a:r>
              <a:rPr lang="en-US" b="1" dirty="0" smtClean="0"/>
              <a:t>Examine the Session Map</a:t>
            </a:r>
          </a:p>
          <a:p>
            <a:pPr marL="342900" indent="-342900">
              <a:buAutoNum type="arabicPeriod"/>
            </a:pPr>
            <a:r>
              <a:rPr lang="en-US" b="1" dirty="0" smtClean="0"/>
              <a:t>Note on the map the questions you hope to have answered in this session.</a:t>
            </a:r>
            <a:endParaRPr lang="en-US" b="1" dirty="0"/>
          </a:p>
        </p:txBody>
      </p:sp>
    </p:spTree>
    <p:extLst>
      <p:ext uri="{BB962C8B-B14F-4D97-AF65-F5344CB8AC3E}">
        <p14:creationId xmlns:p14="http://schemas.microsoft.com/office/powerpoint/2010/main" val="10934591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Turn to Your Neighbor (TTYN)</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endParaRPr lang="en-US" sz="3600" dirty="0" smtClean="0"/>
          </a:p>
          <a:p>
            <a:pPr marL="0" indent="0" algn="ctr">
              <a:buNone/>
            </a:pPr>
            <a:r>
              <a:rPr lang="en-US" sz="4000" i="1" dirty="0"/>
              <a:t>How can I ensure that the goals of high quality professional development are established and eventually met?</a:t>
            </a:r>
          </a:p>
          <a:p>
            <a:pPr marL="0" indent="0">
              <a:buNone/>
            </a:pPr>
            <a:endParaRPr lang="en-US" sz="3600" dirty="0"/>
          </a:p>
        </p:txBody>
      </p:sp>
      <p:sp>
        <p:nvSpPr>
          <p:cNvPr id="4" name="Date Placeholder 3"/>
          <p:cNvSpPr>
            <a:spLocks noGrp="1"/>
          </p:cNvSpPr>
          <p:nvPr>
            <p:ph type="dt" sz="half" idx="10"/>
          </p:nvPr>
        </p:nvSpPr>
        <p:spPr/>
        <p:txBody>
          <a:bodyPr/>
          <a:lstStyle/>
          <a:p>
            <a:r>
              <a:rPr lang="en-US" smtClean="0"/>
              <a:t>6/14/13</a:t>
            </a:r>
            <a:endParaRPr lang="en-US"/>
          </a:p>
        </p:txBody>
      </p:sp>
      <p:sp>
        <p:nvSpPr>
          <p:cNvPr id="5" name="Footer Placeholder 4"/>
          <p:cNvSpPr>
            <a:spLocks noGrp="1"/>
          </p:cNvSpPr>
          <p:nvPr>
            <p:ph type="ftr" sz="quarter" idx="11"/>
          </p:nvPr>
        </p:nvSpPr>
        <p:spPr/>
        <p:txBody>
          <a:bodyPr/>
          <a:lstStyle/>
          <a:p>
            <a:r>
              <a:rPr lang="en-US" smtClean="0"/>
              <a:t>University of Kansas Center for Research on Learning:: DD,RG.PG</a:t>
            </a:r>
            <a:endParaRPr lang="en-US"/>
          </a:p>
        </p:txBody>
      </p:sp>
      <p:sp>
        <p:nvSpPr>
          <p:cNvPr id="6" name="Slide Number Placeholder 5"/>
          <p:cNvSpPr>
            <a:spLocks noGrp="1"/>
          </p:cNvSpPr>
          <p:nvPr>
            <p:ph type="sldNum" sz="quarter" idx="12"/>
          </p:nvPr>
        </p:nvSpPr>
        <p:spPr/>
        <p:txBody>
          <a:bodyPr/>
          <a:lstStyle/>
          <a:p>
            <a:fld id="{DA629044-4F72-B34E-BC15-C1A9374D36F8}" type="slidenum">
              <a:rPr lang="en-US" smtClean="0"/>
              <a:t>10</a:t>
            </a:fld>
            <a:endParaRPr lang="en-US"/>
          </a:p>
        </p:txBody>
      </p:sp>
    </p:spTree>
    <p:extLst>
      <p:ext uri="{BB962C8B-B14F-4D97-AF65-F5344CB8AC3E}">
        <p14:creationId xmlns:p14="http://schemas.microsoft.com/office/powerpoint/2010/main" val="306596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rmAutofit fontScale="90000"/>
          </a:bodyPr>
          <a:lstStyle/>
          <a:p>
            <a:pPr algn="l" eaLnBrk="1" hangingPunct="1"/>
            <a:r>
              <a:rPr lang="en-US">
                <a:latin typeface="Arial" charset="0"/>
                <a:ea typeface="ＭＳ Ｐゴシック" charset="0"/>
                <a:cs typeface="ＭＳ Ｐゴシック" charset="0"/>
              </a:rPr>
              <a:t>Guiding Principles of Adult Learning</a:t>
            </a:r>
          </a:p>
        </p:txBody>
      </p:sp>
      <p:sp>
        <p:nvSpPr>
          <p:cNvPr id="30722" name="Content Placeholder 2"/>
          <p:cNvSpPr>
            <a:spLocks noGrp="1"/>
          </p:cNvSpPr>
          <p:nvPr>
            <p:ph idx="1"/>
          </p:nvPr>
        </p:nvSpPr>
        <p:spPr/>
        <p:txBody>
          <a:bodyPr/>
          <a:lstStyle/>
          <a:p>
            <a:pPr eaLnBrk="1" hangingPunct="1"/>
            <a:r>
              <a:rPr lang="en-US" dirty="0">
                <a:latin typeface="Arial" charset="0"/>
                <a:ea typeface="ＭＳ Ｐゴシック" charset="0"/>
                <a:cs typeface="ＭＳ Ｐゴシック" charset="0"/>
              </a:rPr>
              <a:t>Orientation and Motivation</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Human </a:t>
            </a:r>
            <a:r>
              <a:rPr lang="en-US" dirty="0" smtClean="0">
                <a:latin typeface="Arial" charset="0"/>
                <a:ea typeface="ＭＳ Ｐゴシック" charset="0"/>
                <a:cs typeface="ＭＳ Ｐゴシック" charset="0"/>
              </a:rPr>
              <a:t>Sense-making</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Balancing content focus and content coherence</a:t>
            </a:r>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11</a:t>
            </a:fld>
            <a:endParaRPr lang="en-US"/>
          </a:p>
        </p:txBody>
      </p:sp>
    </p:spTree>
    <p:extLst>
      <p:ext uri="{BB962C8B-B14F-4D97-AF65-F5344CB8AC3E}">
        <p14:creationId xmlns:p14="http://schemas.microsoft.com/office/powerpoint/2010/main" val="5553794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p:txBody>
          <a:bodyPr/>
          <a:lstStyle/>
          <a:p>
            <a:pPr algn="l" eaLnBrk="1" hangingPunct="1"/>
            <a:r>
              <a:rPr lang="en-US" dirty="0">
                <a:latin typeface="Arial" charset="0"/>
                <a:ea typeface="ＭＳ Ｐゴシック" charset="0"/>
                <a:cs typeface="ＭＳ Ｐゴシック" charset="0"/>
              </a:rPr>
              <a:t>Orientation and </a:t>
            </a:r>
            <a:r>
              <a:rPr lang="en-US" dirty="0" smtClean="0">
                <a:latin typeface="Arial" charset="0"/>
                <a:ea typeface="ＭＳ Ｐゴシック" charset="0"/>
                <a:cs typeface="ＭＳ Ｐゴシック" charset="0"/>
              </a:rPr>
              <a:t>Motivation</a:t>
            </a:r>
            <a:endParaRPr lang="en-US" dirty="0">
              <a:latin typeface="Arial" charset="0"/>
              <a:ea typeface="ＭＳ Ｐゴシック" charset="0"/>
              <a:cs typeface="ＭＳ Ｐゴシック" charset="0"/>
            </a:endParaRPr>
          </a:p>
        </p:txBody>
      </p:sp>
      <p:pic>
        <p:nvPicPr>
          <p:cNvPr id="3481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9248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12</a:t>
            </a:fld>
            <a:endParaRPr lang="en-US"/>
          </a:p>
        </p:txBody>
      </p:sp>
    </p:spTree>
    <p:extLst>
      <p:ext uri="{BB962C8B-B14F-4D97-AF65-F5344CB8AC3E}">
        <p14:creationId xmlns:p14="http://schemas.microsoft.com/office/powerpoint/2010/main" val="29607557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algn="l" eaLnBrk="1" hangingPunct="1"/>
            <a:r>
              <a:rPr lang="en-US">
                <a:latin typeface="Arial" charset="0"/>
                <a:ea typeface="ＭＳ Ｐゴシック" charset="0"/>
                <a:cs typeface="ＭＳ Ｐゴシック" charset="0"/>
              </a:rPr>
              <a:t>Human Sense Making</a:t>
            </a:r>
          </a:p>
        </p:txBody>
      </p:sp>
      <p:sp>
        <p:nvSpPr>
          <p:cNvPr id="38914" name="TextBox 2"/>
          <p:cNvSpPr txBox="1">
            <a:spLocks noChangeArrowheads="1"/>
          </p:cNvSpPr>
          <p:nvPr/>
        </p:nvSpPr>
        <p:spPr bwMode="auto">
          <a:xfrm>
            <a:off x="3065463" y="30781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pic>
        <p:nvPicPr>
          <p:cNvPr id="38915" name="Content Placeholder 4" descr="coaching together.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063" y="1685925"/>
            <a:ext cx="7377112"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13</a:t>
            </a:fld>
            <a:endParaRPr lang="en-US"/>
          </a:p>
        </p:txBody>
      </p:sp>
    </p:spTree>
    <p:extLst>
      <p:ext uri="{BB962C8B-B14F-4D97-AF65-F5344CB8AC3E}">
        <p14:creationId xmlns:p14="http://schemas.microsoft.com/office/powerpoint/2010/main" val="3584366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fontScale="90000"/>
          </a:bodyPr>
          <a:lstStyle/>
          <a:p>
            <a:pPr algn="l" eaLnBrk="1" hangingPunct="1"/>
            <a:r>
              <a:rPr lang="en-US">
                <a:latin typeface="Arial" charset="0"/>
                <a:ea typeface="ＭＳ Ｐゴシック" charset="0"/>
                <a:cs typeface="ＭＳ Ｐゴシック" charset="0"/>
              </a:rPr>
              <a:t>Balance Content and Coherence</a:t>
            </a:r>
          </a:p>
        </p:txBody>
      </p:sp>
      <p:pic>
        <p:nvPicPr>
          <p:cNvPr id="40962" name="Picture 2" descr="Group balancing.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1988" y="1501775"/>
            <a:ext cx="50450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3"/>
          <p:cNvSpPr txBox="1">
            <a:spLocks noChangeArrowheads="1"/>
          </p:cNvSpPr>
          <p:nvPr/>
        </p:nvSpPr>
        <p:spPr bwMode="auto">
          <a:xfrm>
            <a:off x="538163" y="2139950"/>
            <a:ext cx="2281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Content</a:t>
            </a:r>
          </a:p>
        </p:txBody>
      </p:sp>
      <p:sp>
        <p:nvSpPr>
          <p:cNvPr id="40964" name="TextBox 4"/>
          <p:cNvSpPr txBox="1">
            <a:spLocks noChangeArrowheads="1"/>
          </p:cNvSpPr>
          <p:nvPr/>
        </p:nvSpPr>
        <p:spPr bwMode="auto">
          <a:xfrm>
            <a:off x="609600" y="3429000"/>
            <a:ext cx="226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Coherence </a:t>
            </a:r>
            <a:endParaRPr lang="en-US" dirty="0"/>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14</a:t>
            </a:fld>
            <a:endParaRPr lang="en-US"/>
          </a:p>
        </p:txBody>
      </p:sp>
    </p:spTree>
    <p:extLst>
      <p:ext uri="{BB962C8B-B14F-4D97-AF65-F5344CB8AC3E}">
        <p14:creationId xmlns:p14="http://schemas.microsoft.com/office/powerpoint/2010/main" val="82268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Your Turn</a:t>
            </a:r>
            <a:endParaRPr lang="en-US" dirty="0">
              <a:solidFill>
                <a:srgbClr val="FF0000"/>
              </a:solidFill>
            </a:endParaRPr>
          </a:p>
        </p:txBody>
      </p:sp>
      <p:sp>
        <p:nvSpPr>
          <p:cNvPr id="4" name="Content Placeholder 3"/>
          <p:cNvSpPr>
            <a:spLocks noGrp="1"/>
          </p:cNvSpPr>
          <p:nvPr>
            <p:ph idx="1"/>
          </p:nvPr>
        </p:nvSpPr>
        <p:spPr/>
        <p:txBody>
          <a:bodyPr/>
          <a:lstStyle/>
          <a:p>
            <a:r>
              <a:rPr lang="en-US" sz="3600" i="1" dirty="0" smtClean="0"/>
              <a:t>Find a discussion partner</a:t>
            </a:r>
          </a:p>
          <a:p>
            <a:pPr marL="0" indent="0">
              <a:buNone/>
            </a:pPr>
            <a:endParaRPr lang="en-US" sz="3600" i="1" dirty="0"/>
          </a:p>
          <a:p>
            <a:r>
              <a:rPr lang="en-US" sz="3600" i="1" dirty="0" smtClean="0"/>
              <a:t>How does understanding </a:t>
            </a:r>
            <a:r>
              <a:rPr lang="en-US" sz="3600" i="1" dirty="0"/>
              <a:t>the adult learner influence my professional development planning and </a:t>
            </a:r>
            <a:r>
              <a:rPr lang="en-US" sz="3600" i="1" dirty="0" smtClean="0"/>
              <a:t>presentation</a:t>
            </a:r>
            <a:r>
              <a:rPr lang="en-US" sz="3600" i="1" dirty="0"/>
              <a:t>?</a:t>
            </a:r>
          </a:p>
          <a:p>
            <a:endParaRPr lang="en-US" dirty="0"/>
          </a:p>
        </p:txBody>
      </p:sp>
      <p:sp>
        <p:nvSpPr>
          <p:cNvPr id="5" name="Date Placeholder 4"/>
          <p:cNvSpPr>
            <a:spLocks noGrp="1"/>
          </p:cNvSpPr>
          <p:nvPr>
            <p:ph type="dt" sz="half" idx="10"/>
          </p:nvPr>
        </p:nvSpPr>
        <p:spPr/>
        <p:txBody>
          <a:bodyPr/>
          <a:lstStyle/>
          <a:p>
            <a:r>
              <a:rPr lang="en-US" smtClean="0"/>
              <a:t>6/14/13</a:t>
            </a:r>
            <a:endParaRPr lang="en-US"/>
          </a:p>
        </p:txBody>
      </p:sp>
      <p:sp>
        <p:nvSpPr>
          <p:cNvPr id="6" name="Footer Placeholder 5"/>
          <p:cNvSpPr>
            <a:spLocks noGrp="1"/>
          </p:cNvSpPr>
          <p:nvPr>
            <p:ph type="ftr" sz="quarter" idx="11"/>
          </p:nvPr>
        </p:nvSpPr>
        <p:spPr/>
        <p:txBody>
          <a:bodyPr/>
          <a:lstStyle/>
          <a:p>
            <a:r>
              <a:rPr lang="en-US" smtClean="0"/>
              <a:t>University of Kansas Center for Research on Learning:: DD,RG.PG</a:t>
            </a:r>
            <a:endParaRPr lang="en-US"/>
          </a:p>
        </p:txBody>
      </p:sp>
      <p:sp>
        <p:nvSpPr>
          <p:cNvPr id="7" name="Slide Number Placeholder 6"/>
          <p:cNvSpPr>
            <a:spLocks noGrp="1"/>
          </p:cNvSpPr>
          <p:nvPr>
            <p:ph type="sldNum" sz="quarter" idx="12"/>
          </p:nvPr>
        </p:nvSpPr>
        <p:spPr/>
        <p:txBody>
          <a:bodyPr/>
          <a:lstStyle/>
          <a:p>
            <a:fld id="{DA629044-4F72-B34E-BC15-C1A9374D36F8}" type="slidenum">
              <a:rPr lang="en-US" smtClean="0"/>
              <a:t>15</a:t>
            </a:fld>
            <a:endParaRPr lang="en-US"/>
          </a:p>
        </p:txBody>
      </p:sp>
    </p:spTree>
    <p:extLst>
      <p:ext uri="{BB962C8B-B14F-4D97-AF65-F5344CB8AC3E}">
        <p14:creationId xmlns:p14="http://schemas.microsoft.com/office/powerpoint/2010/main" val="227083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Professional Development</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Practices and Structures</a:t>
            </a:r>
          </a:p>
        </p:txBody>
      </p:sp>
      <p:sp>
        <p:nvSpPr>
          <p:cNvPr id="43010" name="Content Placeholder 2"/>
          <p:cNvSpPr>
            <a:spLocks noGrp="1"/>
          </p:cNvSpPr>
          <p:nvPr>
            <p:ph idx="1"/>
          </p:nvPr>
        </p:nvSpPr>
        <p:spPr>
          <a:xfrm>
            <a:off x="457200" y="1914265"/>
            <a:ext cx="8229600" cy="4525963"/>
          </a:xfrm>
        </p:spPr>
        <p:txBody>
          <a:bodyPr/>
          <a:lstStyle/>
          <a:p>
            <a:pPr eaLnBrk="1" hangingPunct="1"/>
            <a:r>
              <a:rPr lang="en-US" dirty="0">
                <a:latin typeface="Arial" charset="0"/>
                <a:ea typeface="ＭＳ Ｐゴシック" charset="0"/>
                <a:cs typeface="ＭＳ Ｐゴシック" charset="0"/>
              </a:rPr>
              <a:t>Before</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During</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After</a:t>
            </a:r>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16</a:t>
            </a:fld>
            <a:endParaRPr lang="en-US"/>
          </a:p>
        </p:txBody>
      </p:sp>
    </p:spTree>
    <p:extLst>
      <p:ext uri="{BB962C8B-B14F-4D97-AF65-F5344CB8AC3E}">
        <p14:creationId xmlns:p14="http://schemas.microsoft.com/office/powerpoint/2010/main" val="314575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a:solidFill>
                  <a:srgbClr val="FF0000"/>
                </a:solidFill>
                <a:latin typeface="Arial" charset="0"/>
                <a:ea typeface="ＭＳ Ｐゴシック" charset="0"/>
                <a:cs typeface="ＭＳ Ｐゴシック" charset="0"/>
              </a:rPr>
              <a:t>Best Practices Activity</a:t>
            </a:r>
          </a:p>
        </p:txBody>
      </p:sp>
      <p:sp>
        <p:nvSpPr>
          <p:cNvPr id="45058" name="Content Placeholder 2"/>
          <p:cNvSpPr>
            <a:spLocks noGrp="1"/>
          </p:cNvSpPr>
          <p:nvPr>
            <p:ph idx="1"/>
          </p:nvPr>
        </p:nvSpPr>
        <p:spPr>
          <a:xfrm>
            <a:off x="685800" y="1600200"/>
            <a:ext cx="7772400" cy="4419600"/>
          </a:xfrm>
        </p:spPr>
        <p:txBody>
          <a:bodyPr/>
          <a:lstStyle/>
          <a:p>
            <a:pPr eaLnBrk="1" hangingPunct="1"/>
            <a:r>
              <a:rPr lang="en-US" dirty="0">
                <a:latin typeface="Arial" charset="0"/>
                <a:ea typeface="ＭＳ Ｐゴシック" charset="0"/>
                <a:cs typeface="ＭＳ Ｐゴシック" charset="0"/>
              </a:rPr>
              <a:t>Brainstorm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best PD</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practices – before, during, after </a:t>
            </a:r>
          </a:p>
          <a:p>
            <a:pPr eaLnBrk="1" hangingPunct="1"/>
            <a:r>
              <a:rPr lang="en-US" dirty="0">
                <a:latin typeface="Arial" charset="0"/>
                <a:ea typeface="ＭＳ Ｐゴシック" charset="0"/>
                <a:cs typeface="ＭＳ Ｐゴシック" charset="0"/>
              </a:rPr>
              <a:t>One idea per post-it; stick to chart </a:t>
            </a:r>
          </a:p>
          <a:p>
            <a:pPr eaLnBrk="1" hangingPunct="1"/>
            <a:r>
              <a:rPr lang="en-US" dirty="0">
                <a:latin typeface="Arial" charset="0"/>
                <a:ea typeface="ＭＳ Ｐゴシック" charset="0"/>
                <a:cs typeface="ＭＳ Ｐゴシック" charset="0"/>
              </a:rPr>
              <a:t>Are there sub-categories?</a:t>
            </a:r>
          </a:p>
          <a:p>
            <a:pPr eaLnBrk="1" hangingPunct="1"/>
            <a:r>
              <a:rPr lang="en-US" dirty="0">
                <a:latin typeface="Arial" charset="0"/>
                <a:ea typeface="ＭＳ Ｐゴシック" charset="0"/>
                <a:cs typeface="ＭＳ Ｐゴシック" charset="0"/>
              </a:rPr>
              <a:t>Be prepared to report your sub-categories for before, during, and after PD event.</a:t>
            </a:r>
          </a:p>
          <a:p>
            <a:pPr eaLnBrk="1" hangingPunct="1"/>
            <a:endParaRPr lang="en-US"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17</a:t>
            </a:fld>
            <a:endParaRPr lang="en-US"/>
          </a:p>
        </p:txBody>
      </p:sp>
    </p:spTree>
    <p:extLst>
      <p:ext uri="{BB962C8B-B14F-4D97-AF65-F5344CB8AC3E}">
        <p14:creationId xmlns:p14="http://schemas.microsoft.com/office/powerpoint/2010/main" val="30705954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extLst>
              <p:ext uri="{D42A27DB-BD31-4B8C-83A1-F6EECF244321}">
                <p14:modId xmlns:p14="http://schemas.microsoft.com/office/powerpoint/2010/main" val="4218313175"/>
              </p:ext>
            </p:extLst>
          </p:nvPr>
        </p:nvGraphicFramePr>
        <p:xfrm>
          <a:off x="152400" y="1371600"/>
          <a:ext cx="8785225" cy="4127500"/>
        </p:xfrm>
        <a:graphic>
          <a:graphicData uri="http://schemas.openxmlformats.org/drawingml/2006/table">
            <a:tbl>
              <a:tblPr/>
              <a:tblGrid>
                <a:gridCol w="2259013"/>
                <a:gridCol w="2125662"/>
                <a:gridCol w="2185988"/>
                <a:gridCol w="2214562"/>
              </a:tblGrid>
              <a:tr h="2076450">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bg1"/>
                        </a:solidFill>
                        <a:effectLst/>
                        <a:latin typeface="Franklin Gothic Medium" charset="0"/>
                        <a:ea typeface="ＭＳ Ｐゴシック" charset="0"/>
                        <a:cs typeface="Franklin Gothic Medium" charset="0"/>
                      </a:endParaRPr>
                    </a:p>
                  </a:txBody>
                  <a:tcPr marL="88167" marR="88167" marT="45712" marB="4571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67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051050">
                <a:tc>
                  <a:txBody>
                    <a:bodyPr/>
                    <a:lstStyle/>
                    <a:p>
                      <a:pPr marL="0" marR="0" lvl="0" indent="0" algn="l" defTabSz="4572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Bookman Old Style" charset="0"/>
                          <a:ea typeface="ＭＳ Ｐゴシック" charset="0"/>
                          <a:cs typeface="Calibri" charset="0"/>
                        </a:rPr>
                        <a:t>Study </a:t>
                      </a:r>
                      <a:r>
                        <a:rPr kumimoji="0" lang="en-US" sz="1600" b="1" i="0" u="none" strike="noStrike" cap="none" normalizeH="0" baseline="0" dirty="0" smtClean="0">
                          <a:ln>
                            <a:noFill/>
                          </a:ln>
                          <a:solidFill>
                            <a:schemeClr val="tx1"/>
                          </a:solidFill>
                          <a:effectLst/>
                          <a:latin typeface="Bookman Old Style" charset="0"/>
                          <a:ea typeface="ＭＳ Ｐゴシック" charset="0"/>
                          <a:cs typeface="Calibri" charset="0"/>
                        </a:rPr>
                        <a:t>Theory     </a:t>
                      </a:r>
                      <a:r>
                        <a:rPr kumimoji="0" lang="en-US" sz="2800" b="1" i="0" u="none" strike="noStrike" cap="none" normalizeH="0" baseline="0" dirty="0" smtClean="0">
                          <a:ln>
                            <a:noFill/>
                          </a:ln>
                          <a:solidFill>
                            <a:schemeClr val="tx1"/>
                          </a:solidFill>
                          <a:effectLst/>
                          <a:latin typeface="Bookman Old Style" charset="0"/>
                          <a:ea typeface="ＭＳ Ｐゴシック" charset="0"/>
                          <a:cs typeface="Calibri" charset="0"/>
                        </a:rPr>
                        <a:t>+</a:t>
                      </a:r>
                      <a:endParaRPr kumimoji="0" lang="en-US" sz="2800" b="1" i="0" u="none" strike="noStrike" cap="none" normalizeH="0" baseline="0" dirty="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Knowledge 10%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Skill 5%</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Transfer 0%</a:t>
                      </a:r>
                    </a:p>
                  </a:txBody>
                  <a:tcPr marL="68575" marR="6857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BEB"/>
                    </a:solidFill>
                  </a:tcPr>
                </a:tc>
                <a:tc>
                  <a:txBody>
                    <a:body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Bookman Old Style" charset="0"/>
                          <a:ea typeface="ＭＳ Ｐゴシック" charset="0"/>
                          <a:cs typeface="Calibri" charset="0"/>
                        </a:rPr>
                        <a:t>Demo           </a:t>
                      </a:r>
                      <a:r>
                        <a:rPr kumimoji="0" lang="en-US" sz="2800" b="1" i="0" u="none" strike="noStrike" cap="none" normalizeH="0" baseline="0" dirty="0" smtClean="0">
                          <a:ln>
                            <a:noFill/>
                          </a:ln>
                          <a:solidFill>
                            <a:schemeClr val="tx1"/>
                          </a:solidFill>
                          <a:effectLst/>
                          <a:latin typeface="Bookman Old Style" charset="0"/>
                          <a:ea typeface="ＭＳ Ｐゴシック" charset="0"/>
                          <a:cs typeface="Calibri" charset="0"/>
                        </a:rPr>
                        <a:t>+</a:t>
                      </a:r>
                    </a:p>
                    <a:p>
                      <a:pPr marL="0" marR="0" lvl="0" indent="0" algn="l" defTabSz="4572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Knowledge 30%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Skill 20%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Transfer 0%</a:t>
                      </a:r>
                    </a:p>
                  </a:txBody>
                  <a:tcPr marL="68575" marR="6857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BEB"/>
                    </a:solidFill>
                  </a:tcPr>
                </a:tc>
                <a:tc>
                  <a:txBody>
                    <a:bodyPr/>
                    <a:lstStyle/>
                    <a:p>
                      <a:pPr marL="0" marR="0" lvl="0" indent="0" algn="l" defTabSz="4572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man Old Style" charset="0"/>
                          <a:ea typeface="ＭＳ Ｐゴシック" charset="0"/>
                          <a:cs typeface="Calibri" charset="0"/>
                        </a:rPr>
                        <a:t>Practice       </a:t>
                      </a:r>
                      <a:r>
                        <a:rPr kumimoji="0" lang="en-US" sz="2800" b="1" i="0" u="none" strike="noStrike" cap="none" normalizeH="0" baseline="0" dirty="0" smtClean="0">
                          <a:ln>
                            <a:noFill/>
                          </a:ln>
                          <a:solidFill>
                            <a:schemeClr val="tx1"/>
                          </a:solidFill>
                          <a:effectLst/>
                          <a:latin typeface="Bookman Old Style" charset="0"/>
                          <a:ea typeface="ＭＳ Ｐゴシック" charset="0"/>
                          <a:cs typeface="Calibri" charset="0"/>
                        </a:rPr>
                        <a:t>+</a:t>
                      </a:r>
                      <a:endParaRPr kumimoji="0" lang="en-US" sz="2800" b="1" i="0" u="none" strike="noStrike" cap="none" normalizeH="0" baseline="0" dirty="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Knowledge 60%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Skill 60%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Transfer 5%</a:t>
                      </a:r>
                    </a:p>
                  </a:txBody>
                  <a:tcPr marL="68575" marR="6857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BEB"/>
                    </a:solidFill>
                  </a:tcPr>
                </a:tc>
                <a:tc>
                  <a:txBody>
                    <a:bodyPr/>
                    <a:lstStyle/>
                    <a:p>
                      <a:pPr marL="190500" marR="0" lvl="0" indent="-282575" algn="l" defTabSz="4572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man Old Style" charset="0"/>
                          <a:ea typeface="ＭＳ Ｐゴシック" charset="0"/>
                          <a:cs typeface="Calibri" charset="0"/>
                        </a:rPr>
                        <a:t>Coaching     </a:t>
                      </a:r>
                      <a:r>
                        <a:rPr kumimoji="0" lang="en-US" sz="2800" b="1" i="0" u="none" strike="noStrike" cap="none" normalizeH="0" baseline="0" dirty="0" smtClean="0">
                          <a:ln>
                            <a:noFill/>
                          </a:ln>
                          <a:solidFill>
                            <a:schemeClr val="tx1"/>
                          </a:solidFill>
                          <a:effectLst/>
                          <a:latin typeface="Bookman Old Style" charset="0"/>
                          <a:ea typeface="ＭＳ Ｐゴシック" charset="0"/>
                          <a:cs typeface="Calibri" charset="0"/>
                        </a:rPr>
                        <a:t>=</a:t>
                      </a:r>
                      <a:endParaRPr kumimoji="0" lang="en-US" sz="2800" b="1" i="0" u="none" strike="noStrike" cap="none" normalizeH="0" baseline="0" dirty="0">
                        <a:ln>
                          <a:noFill/>
                        </a:ln>
                        <a:solidFill>
                          <a:schemeClr val="tx1"/>
                        </a:solidFill>
                        <a:effectLst/>
                        <a:latin typeface="Bookman Old Style" charset="0"/>
                        <a:ea typeface="ＭＳ Ｐゴシック" charset="0"/>
                        <a:cs typeface="Calibri" charset="0"/>
                      </a:endParaRPr>
                    </a:p>
                    <a:p>
                      <a:pPr marL="190500" marR="0" lvl="0" indent="-282575" algn="l" defTabSz="4572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man Old Style" charset="0"/>
                          <a:ea typeface="ＭＳ Ｐゴシック" charset="0"/>
                          <a:cs typeface="Calibri" charset="0"/>
                        </a:rPr>
                        <a:t>     </a:t>
                      </a:r>
                      <a:r>
                        <a:rPr kumimoji="0" lang="en-US" sz="1600" b="1" i="1" u="none" strike="noStrike" cap="none" normalizeH="0" baseline="0" dirty="0" smtClean="0">
                          <a:ln>
                            <a:noFill/>
                          </a:ln>
                          <a:solidFill>
                            <a:srgbClr val="FF0000"/>
                          </a:solidFill>
                          <a:effectLst/>
                          <a:latin typeface="Bookman Old Style" charset="0"/>
                          <a:ea typeface="ＭＳ Ｐゴシック" charset="0"/>
                          <a:cs typeface="Calibri" charset="0"/>
                        </a:rPr>
                        <a:t>MASTERY</a:t>
                      </a:r>
                    </a:p>
                    <a:p>
                      <a:pPr marL="190500" marR="0" lvl="0" indent="-282575"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Bookman Old Style" charset="0"/>
                          <a:ea typeface="ＭＳ Ｐゴシック" charset="0"/>
                          <a:cs typeface="Calibri" charset="0"/>
                        </a:rPr>
                        <a:t>Knowledge 95%</a:t>
                      </a:r>
                    </a:p>
                    <a:p>
                      <a:pPr marL="190500" marR="0" lvl="0" indent="-282575"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Bookman Old Style" charset="0"/>
                          <a:ea typeface="ＭＳ Ｐゴシック" charset="0"/>
                          <a:cs typeface="Calibri" charset="0"/>
                        </a:rPr>
                        <a:t>Skill 95%</a:t>
                      </a:r>
                    </a:p>
                    <a:p>
                      <a:pPr marL="190500" marR="0" lvl="0" indent="-282575"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Bookman Old Style" charset="0"/>
                          <a:ea typeface="ＭＳ Ｐゴシック" charset="0"/>
                          <a:cs typeface="Calibri" charset="0"/>
                        </a:rPr>
                        <a:t>Transfer 95%</a:t>
                      </a:r>
                      <a:endParaRPr kumimoji="0" lang="en-US" sz="1600" b="0" i="0" u="none" strike="noStrike" cap="none" normalizeH="0" baseline="0" dirty="0">
                        <a:ln>
                          <a:noFill/>
                        </a:ln>
                        <a:solidFill>
                          <a:schemeClr val="tx1"/>
                        </a:solidFill>
                        <a:effectLst/>
                        <a:latin typeface="Bookman Old Style" charset="0"/>
                        <a:ea typeface="ＭＳ Ｐゴシック" charset="0"/>
                        <a:cs typeface="Calibri" charset="0"/>
                      </a:endParaRPr>
                    </a:p>
                  </a:txBody>
                  <a:tcPr marL="68575" marR="6857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BEB"/>
                    </a:solidFill>
                  </a:tcPr>
                </a:tc>
              </a:tr>
            </a:tbl>
          </a:graphicData>
        </a:graphic>
      </p:graphicFrame>
      <p:sp>
        <p:nvSpPr>
          <p:cNvPr id="6" name="Rounded Rectangle 5"/>
          <p:cNvSpPr/>
          <p:nvPr/>
        </p:nvSpPr>
        <p:spPr>
          <a:xfrm>
            <a:off x="335667" y="1578573"/>
            <a:ext cx="1937940" cy="1715036"/>
          </a:xfrm>
          <a:prstGeom prst="roundRect">
            <a:avLst>
              <a:gd name="adj" fmla="val 10000"/>
            </a:avLst>
          </a:prstGeom>
          <a:blipFill>
            <a:blip r:embed="rId3" cstate="print">
              <a:extLst/>
            </a:blip>
            <a:srcRect/>
            <a:stretch>
              <a:fillRect t="-12000" b="-12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Rounded Rectangle 6"/>
          <p:cNvSpPr/>
          <p:nvPr/>
        </p:nvSpPr>
        <p:spPr>
          <a:xfrm>
            <a:off x="2506013" y="1579109"/>
            <a:ext cx="1938338" cy="1714500"/>
          </a:xfrm>
          <a:prstGeom prst="roundRect">
            <a:avLst>
              <a:gd name="adj" fmla="val 10000"/>
            </a:avLst>
          </a:prstGeom>
          <a:blipFill>
            <a:blip r:embed="rId4" cstate="print">
              <a:extLst/>
            </a:blip>
            <a:srcRect/>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Rounded Rectangle 7"/>
          <p:cNvSpPr/>
          <p:nvPr/>
        </p:nvSpPr>
        <p:spPr>
          <a:xfrm>
            <a:off x="4642121" y="1578573"/>
            <a:ext cx="1937940" cy="1715036"/>
          </a:xfrm>
          <a:prstGeom prst="roundRect">
            <a:avLst>
              <a:gd name="adj" fmla="val 10000"/>
            </a:avLst>
          </a:prstGeom>
          <a:blipFill>
            <a:blip r:embed="rId5" cstate="print">
              <a:extLst/>
            </a:blip>
            <a:srcRect/>
            <a:stretch>
              <a:fillRect l="-7000" r="-7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Rounded Rectangle 8"/>
          <p:cNvSpPr/>
          <p:nvPr/>
        </p:nvSpPr>
        <p:spPr>
          <a:xfrm>
            <a:off x="6847304" y="1579109"/>
            <a:ext cx="1937940" cy="1715036"/>
          </a:xfrm>
          <a:prstGeom prst="roundRect">
            <a:avLst>
              <a:gd name="adj" fmla="val 10000"/>
            </a:avLst>
          </a:prstGeom>
          <a:blipFill>
            <a:blip r:embed="rId6" cstate="print">
              <a:extLst/>
            </a:blip>
            <a:srcRect/>
            <a:stretch>
              <a:fillRect l="-20000" r="-20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TextBox 9"/>
          <p:cNvSpPr txBox="1"/>
          <p:nvPr/>
        </p:nvSpPr>
        <p:spPr>
          <a:xfrm>
            <a:off x="969817" y="6096000"/>
            <a:ext cx="5992091" cy="338554"/>
          </a:xfrm>
          <a:prstGeom prst="rect">
            <a:avLst/>
          </a:prstGeom>
          <a:noFill/>
        </p:spPr>
        <p:txBody>
          <a:bodyPr wrap="square" rtlCol="0">
            <a:spAutoFit/>
          </a:bodyPr>
          <a:lstStyle/>
          <a:p>
            <a:r>
              <a:rPr lang="en-US" sz="1600" dirty="0" smtClean="0">
                <a:solidFill>
                  <a:srgbClr val="000000"/>
                </a:solidFill>
                <a:latin typeface="Bookman Old Style" charset="0"/>
                <a:cs typeface="Bookman Old Style" charset="0"/>
                <a:sym typeface="Gill Sans" charset="0"/>
              </a:rPr>
              <a:t>Joyce, Showers &amp; Bennett, 1987; Joyce &amp; Showers (2002) </a:t>
            </a:r>
            <a:endParaRPr lang="en-US" sz="1600" dirty="0">
              <a:solidFill>
                <a:srgbClr val="000000"/>
              </a:solidFill>
              <a:latin typeface="Bookman Old Style" charset="0"/>
              <a:cs typeface="Bookman Old Style" charset="0"/>
              <a:sym typeface="Gill Sans" charset="0"/>
            </a:endParaRPr>
          </a:p>
        </p:txBody>
      </p:sp>
      <p:sp>
        <p:nvSpPr>
          <p:cNvPr id="12" name="TextBox 11"/>
          <p:cNvSpPr txBox="1"/>
          <p:nvPr/>
        </p:nvSpPr>
        <p:spPr>
          <a:xfrm>
            <a:off x="941077" y="473364"/>
            <a:ext cx="7402087" cy="769441"/>
          </a:xfrm>
          <a:prstGeom prst="rect">
            <a:avLst/>
          </a:prstGeom>
          <a:noFill/>
        </p:spPr>
        <p:txBody>
          <a:bodyPr wrap="square" rtlCol="0">
            <a:spAutoFit/>
          </a:bodyPr>
          <a:lstStyle/>
          <a:p>
            <a:pPr algn="ctr"/>
            <a:r>
              <a:rPr lang="en-US" sz="4400" dirty="0" smtClean="0"/>
              <a:t>Getting Results from Your PD</a:t>
            </a:r>
            <a:endParaRPr lang="en-US" sz="4400" dirty="0"/>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18</a:t>
            </a:fld>
            <a:endParaRPr lang="en-US"/>
          </a:p>
        </p:txBody>
      </p:sp>
    </p:spTree>
    <p:extLst>
      <p:ext uri="{BB962C8B-B14F-4D97-AF65-F5344CB8AC3E}">
        <p14:creationId xmlns:p14="http://schemas.microsoft.com/office/powerpoint/2010/main" val="36999404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algn="l" eaLnBrk="1" hangingPunct="1"/>
            <a:r>
              <a:rPr lang="en-US">
                <a:latin typeface="Arial" charset="0"/>
                <a:ea typeface="ＭＳ Ｐゴシック" charset="0"/>
                <a:cs typeface="ＭＳ Ｐゴシック" charset="0"/>
              </a:rPr>
              <a:t>Before PD: Initial Engagement </a:t>
            </a:r>
          </a:p>
        </p:txBody>
      </p:sp>
      <p:sp>
        <p:nvSpPr>
          <p:cNvPr id="47106" name="Content Placeholder 2"/>
          <p:cNvSpPr>
            <a:spLocks noGrp="1"/>
          </p:cNvSpPr>
          <p:nvPr>
            <p:ph idx="1"/>
          </p:nvPr>
        </p:nvSpPr>
        <p:spPr>
          <a:xfrm>
            <a:off x="457200" y="1600200"/>
            <a:ext cx="8229600" cy="3366859"/>
          </a:xfrm>
        </p:spPr>
        <p:txBody>
          <a:bodyPr>
            <a:normAutofit/>
          </a:bodyPr>
          <a:lstStyle/>
          <a:p>
            <a:pPr eaLnBrk="1" hangingPunct="1"/>
            <a:r>
              <a:rPr lang="en-US" dirty="0">
                <a:latin typeface="Arial" charset="0"/>
                <a:ea typeface="ＭＳ Ｐゴシック" charset="0"/>
                <a:cs typeface="ＭＳ Ｐゴシック" charset="0"/>
              </a:rPr>
              <a:t>Information preview</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Explanation of Theory</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Warm-up activity</a:t>
            </a: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marL="0" indent="0" eaLnBrk="1" hangingPunct="1">
              <a:buNone/>
            </a:pPr>
            <a:endParaRPr lang="en-US" dirty="0">
              <a:latin typeface="Arial" charset="0"/>
              <a:ea typeface="ＭＳ Ｐゴシック" charset="0"/>
              <a:cs typeface="ＭＳ Ｐゴシック" charset="0"/>
            </a:endParaRPr>
          </a:p>
        </p:txBody>
      </p:sp>
      <p:sp>
        <p:nvSpPr>
          <p:cNvPr id="3" name="TextBox 2"/>
          <p:cNvSpPr txBox="1"/>
          <p:nvPr/>
        </p:nvSpPr>
        <p:spPr>
          <a:xfrm>
            <a:off x="457200" y="5511557"/>
            <a:ext cx="7966973" cy="1231106"/>
          </a:xfrm>
          <a:prstGeom prst="rect">
            <a:avLst/>
          </a:prstGeom>
          <a:noFill/>
        </p:spPr>
        <p:txBody>
          <a:bodyPr wrap="square" rtlCol="0">
            <a:spAutoFit/>
          </a:bodyPr>
          <a:lstStyle/>
          <a:p>
            <a:pPr algn="ctr"/>
            <a:r>
              <a:rPr lang="en-US" sz="2800" b="1" dirty="0">
                <a:solidFill>
                  <a:schemeClr val="accent2">
                    <a:lumMod val="75000"/>
                  </a:schemeClr>
                </a:solidFill>
                <a:latin typeface="Arial" charset="0"/>
                <a:ea typeface="ＭＳ Ｐゴシック" charset="0"/>
                <a:cs typeface="ＭＳ Ｐゴシック" charset="0"/>
              </a:rPr>
              <a:t>How do I</a:t>
            </a:r>
            <a:r>
              <a:rPr lang="en-US" sz="2800" b="1" dirty="0" smtClean="0">
                <a:solidFill>
                  <a:schemeClr val="accent2">
                    <a:lumMod val="75000"/>
                  </a:schemeClr>
                </a:solidFill>
                <a:latin typeface="Arial" charset="0"/>
                <a:ea typeface="ＭＳ Ｐゴシック" charset="0"/>
                <a:cs typeface="ＭＳ Ｐゴシック" charset="0"/>
              </a:rPr>
              <a:t> </a:t>
            </a:r>
            <a:r>
              <a:rPr lang="en-US" sz="2800" b="1" dirty="0">
                <a:solidFill>
                  <a:schemeClr val="accent2">
                    <a:lumMod val="75000"/>
                  </a:schemeClr>
                </a:solidFill>
                <a:latin typeface="Arial" charset="0"/>
                <a:ea typeface="ＭＳ Ｐゴシック" charset="0"/>
                <a:cs typeface="ＭＳ Ｐゴシック" charset="0"/>
              </a:rPr>
              <a:t>plan for coaching and follow-up support?</a:t>
            </a:r>
          </a:p>
          <a:p>
            <a:pPr algn="ctr"/>
            <a:endParaRPr lang="en-US" dirty="0"/>
          </a:p>
        </p:txBody>
      </p:sp>
      <p:sp>
        <p:nvSpPr>
          <p:cNvPr id="2" name="Date Placeholder 1"/>
          <p:cNvSpPr>
            <a:spLocks noGrp="1"/>
          </p:cNvSpPr>
          <p:nvPr>
            <p:ph type="dt" sz="half" idx="10"/>
          </p:nvPr>
        </p:nvSpPr>
        <p:spPr/>
        <p:txBody>
          <a:bodyPr/>
          <a:lstStyle/>
          <a:p>
            <a:r>
              <a:rPr lang="en-US" smtClean="0"/>
              <a:t>6/14/13</a:t>
            </a:r>
            <a:endParaRPr lang="en-US"/>
          </a:p>
        </p:txBody>
      </p:sp>
      <p:sp>
        <p:nvSpPr>
          <p:cNvPr id="4" name="Footer Placeholder 3"/>
          <p:cNvSpPr>
            <a:spLocks noGrp="1"/>
          </p:cNvSpPr>
          <p:nvPr>
            <p:ph type="ftr" sz="quarter" idx="11"/>
          </p:nvPr>
        </p:nvSpPr>
        <p:spPr/>
        <p:txBody>
          <a:bodyPr/>
          <a:lstStyle/>
          <a:p>
            <a:r>
              <a:rPr lang="en-US" smtClean="0"/>
              <a:t>University of Kansas Center for Research on Learning:: DD,RG.PG</a:t>
            </a:r>
            <a:endParaRPr lang="en-US"/>
          </a:p>
        </p:txBody>
      </p:sp>
      <p:sp>
        <p:nvSpPr>
          <p:cNvPr id="5" name="Slide Number Placeholder 4"/>
          <p:cNvSpPr>
            <a:spLocks noGrp="1"/>
          </p:cNvSpPr>
          <p:nvPr>
            <p:ph type="sldNum" sz="quarter" idx="12"/>
          </p:nvPr>
        </p:nvSpPr>
        <p:spPr/>
        <p:txBody>
          <a:bodyPr/>
          <a:lstStyle/>
          <a:p>
            <a:fld id="{DA629044-4F72-B34E-BC15-C1A9374D36F8}" type="slidenum">
              <a:rPr lang="en-US" smtClean="0"/>
              <a:t>19</a:t>
            </a:fld>
            <a:endParaRPr lang="en-US"/>
          </a:p>
        </p:txBody>
      </p:sp>
    </p:spTree>
    <p:extLst>
      <p:ext uri="{BB962C8B-B14F-4D97-AF65-F5344CB8AC3E}">
        <p14:creationId xmlns:p14="http://schemas.microsoft.com/office/powerpoint/2010/main" val="2447331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0475"/>
            <a:ext cx="7772400" cy="1470025"/>
          </a:xfrm>
        </p:spPr>
        <p:txBody>
          <a:bodyPr>
            <a:normAutofit/>
          </a:bodyPr>
          <a:lstStyle/>
          <a:p>
            <a:r>
              <a:rPr lang="en-US" dirty="0"/>
              <a:t>Is it Professional Development or is it Training</a:t>
            </a:r>
            <a:r>
              <a:rPr lang="en-US" dirty="0" smtClean="0"/>
              <a:t>?</a:t>
            </a:r>
            <a:endParaRPr lang="en-US" dirty="0"/>
          </a:p>
        </p:txBody>
      </p:sp>
      <p:sp>
        <p:nvSpPr>
          <p:cNvPr id="3" name="Subtitle 2"/>
          <p:cNvSpPr>
            <a:spLocks noGrp="1"/>
          </p:cNvSpPr>
          <p:nvPr>
            <p:ph type="subTitle" idx="1"/>
          </p:nvPr>
        </p:nvSpPr>
        <p:spPr>
          <a:xfrm>
            <a:off x="1371600" y="2770500"/>
            <a:ext cx="6400800" cy="1752600"/>
          </a:xfrm>
        </p:spPr>
        <p:txBody>
          <a:bodyPr/>
          <a:lstStyle/>
          <a:p>
            <a:r>
              <a:rPr lang="en-US" dirty="0">
                <a:latin typeface="Arial" charset="0"/>
                <a:ea typeface="ＭＳ Ｐゴシック" charset="0"/>
                <a:cs typeface="ＭＳ Ｐゴシック" charset="0"/>
              </a:rPr>
              <a:t>Effective Professional Development for the Adult Learner </a:t>
            </a:r>
            <a:endParaRPr lang="en-US" dirty="0"/>
          </a:p>
        </p:txBody>
      </p:sp>
      <p:sp>
        <p:nvSpPr>
          <p:cNvPr id="5" name="Date Placeholder 4"/>
          <p:cNvSpPr>
            <a:spLocks noGrp="1"/>
          </p:cNvSpPr>
          <p:nvPr>
            <p:ph type="dt" sz="half" idx="10"/>
          </p:nvPr>
        </p:nvSpPr>
        <p:spPr/>
        <p:txBody>
          <a:bodyPr/>
          <a:lstStyle/>
          <a:p>
            <a:r>
              <a:rPr lang="en-US" smtClean="0"/>
              <a:t>6/14/13</a:t>
            </a:r>
            <a:endParaRPr lang="en-US" dirty="0"/>
          </a:p>
        </p:txBody>
      </p:sp>
      <p:sp>
        <p:nvSpPr>
          <p:cNvPr id="6" name="Footer Placeholder 5"/>
          <p:cNvSpPr>
            <a:spLocks noGrp="1"/>
          </p:cNvSpPr>
          <p:nvPr>
            <p:ph type="ftr" sz="quarter" idx="11"/>
          </p:nvPr>
        </p:nvSpPr>
        <p:spPr>
          <a:xfrm>
            <a:off x="2059965" y="6356350"/>
            <a:ext cx="5436450" cy="365125"/>
          </a:xfrm>
        </p:spPr>
        <p:txBody>
          <a:bodyPr/>
          <a:lstStyle/>
          <a:p>
            <a:r>
              <a:rPr lang="en-US" dirty="0" smtClean="0"/>
              <a:t>University of Kansas Center for Research on Learning:: DD,RG.PG</a:t>
            </a:r>
            <a:endParaRPr lang="en-US" dirty="0"/>
          </a:p>
        </p:txBody>
      </p:sp>
      <p:sp>
        <p:nvSpPr>
          <p:cNvPr id="7" name="Slide Number Placeholder 6"/>
          <p:cNvSpPr>
            <a:spLocks noGrp="1"/>
          </p:cNvSpPr>
          <p:nvPr>
            <p:ph type="sldNum" sz="quarter" idx="12"/>
          </p:nvPr>
        </p:nvSpPr>
        <p:spPr/>
        <p:txBody>
          <a:bodyPr/>
          <a:lstStyle/>
          <a:p>
            <a:fld id="{DA629044-4F72-B34E-BC15-C1A9374D36F8}" type="slidenum">
              <a:rPr lang="en-US" smtClean="0"/>
              <a:t>2</a:t>
            </a:fld>
            <a:endParaRPr lang="en-US"/>
          </a:p>
        </p:txBody>
      </p:sp>
      <p:sp>
        <p:nvSpPr>
          <p:cNvPr id="4" name="TextBox 3"/>
          <p:cNvSpPr txBox="1"/>
          <p:nvPr/>
        </p:nvSpPr>
        <p:spPr>
          <a:xfrm>
            <a:off x="2590800" y="4237719"/>
            <a:ext cx="4362286" cy="1138773"/>
          </a:xfrm>
          <a:prstGeom prst="rect">
            <a:avLst/>
          </a:prstGeom>
          <a:noFill/>
        </p:spPr>
        <p:txBody>
          <a:bodyPr wrap="square" rtlCol="0">
            <a:spAutoFit/>
          </a:bodyPr>
          <a:lstStyle/>
          <a:p>
            <a:pPr algn="ctr"/>
            <a:r>
              <a:rPr lang="en-US" sz="1400" dirty="0" smtClean="0"/>
              <a:t>2013 SIM Conference Strand</a:t>
            </a:r>
          </a:p>
          <a:p>
            <a:pPr algn="ctr"/>
            <a:r>
              <a:rPr lang="en-US" sz="1400" dirty="0" smtClean="0"/>
              <a:t>with</a:t>
            </a:r>
          </a:p>
          <a:p>
            <a:pPr algn="ctr"/>
            <a:r>
              <a:rPr lang="en-US" sz="2000" dirty="0" smtClean="0"/>
              <a:t>Patty Graner &amp; </a:t>
            </a:r>
            <a:r>
              <a:rPr lang="en-US" sz="2000" dirty="0" err="1" smtClean="0"/>
              <a:t>Devona</a:t>
            </a:r>
            <a:r>
              <a:rPr lang="en-US" sz="2000" dirty="0" smtClean="0"/>
              <a:t> </a:t>
            </a:r>
            <a:r>
              <a:rPr lang="en-US" sz="2000" dirty="0" err="1" smtClean="0"/>
              <a:t>Dunekack</a:t>
            </a:r>
            <a:endParaRPr lang="en-US" sz="2000" dirty="0" smtClean="0"/>
          </a:p>
          <a:p>
            <a:pPr algn="ctr"/>
            <a:r>
              <a:rPr lang="en-US" dirty="0" smtClean="0"/>
              <a:t>KUCRL</a:t>
            </a:r>
            <a:endParaRPr lang="en-US" dirty="0"/>
          </a:p>
        </p:txBody>
      </p:sp>
    </p:spTree>
    <p:extLst>
      <p:ext uri="{BB962C8B-B14F-4D97-AF65-F5344CB8AC3E}">
        <p14:creationId xmlns:p14="http://schemas.microsoft.com/office/powerpoint/2010/main" val="20223430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fontScale="90000"/>
          </a:bodyPr>
          <a:lstStyle/>
          <a:p>
            <a:pPr algn="l"/>
            <a:r>
              <a:rPr lang="en-US">
                <a:latin typeface="Arial" charset="0"/>
                <a:ea typeface="ＭＳ Ｐゴシック" charset="0"/>
                <a:cs typeface="ＭＳ Ｐゴシック" charset="0"/>
              </a:rPr>
              <a:t>During PD: Demonstration and Illustration</a:t>
            </a:r>
          </a:p>
        </p:txBody>
      </p:sp>
      <p:sp>
        <p:nvSpPr>
          <p:cNvPr id="49154" name="Content Placeholder 2"/>
          <p:cNvSpPr>
            <a:spLocks noGrp="1"/>
          </p:cNvSpPr>
          <p:nvPr>
            <p:ph idx="1"/>
          </p:nvPr>
        </p:nvSpPr>
        <p:spPr>
          <a:xfrm>
            <a:off x="457200" y="1600200"/>
            <a:ext cx="8229600" cy="3781829"/>
          </a:xfrm>
        </p:spPr>
        <p:txBody>
          <a:bodyPr/>
          <a:lstStyle/>
          <a:p>
            <a:r>
              <a:rPr lang="en-US">
                <a:latin typeface="Arial" charset="0"/>
                <a:ea typeface="ＭＳ Ｐゴシック" charset="0"/>
                <a:cs typeface="ＭＳ Ｐゴシック" charset="0"/>
              </a:rPr>
              <a:t>Show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how to</a:t>
            </a:r>
            <a:r>
              <a:rPr lang="ja-JP" altLang="en-US">
                <a:latin typeface="Arial" charset="0"/>
                <a:ea typeface="ＭＳ Ｐゴシック" charset="0"/>
                <a:cs typeface="ＭＳ Ｐゴシック" charset="0"/>
              </a:rPr>
              <a:t>’</a:t>
            </a:r>
            <a:endParaRPr lang="en-US" altLang="ja-JP">
              <a:latin typeface="Arial" charset="0"/>
              <a:ea typeface="ＭＳ Ｐゴシック" charset="0"/>
              <a:cs typeface="ＭＳ Ｐゴシック" charset="0"/>
            </a:endParaRPr>
          </a:p>
          <a:p>
            <a:pPr lvl="1"/>
            <a:r>
              <a:rPr lang="en-US">
                <a:latin typeface="Arial" charset="0"/>
                <a:ea typeface="ＭＳ Ｐゴシック" charset="0"/>
              </a:rPr>
              <a:t>Lecture</a:t>
            </a:r>
          </a:p>
          <a:p>
            <a:pPr lvl="1"/>
            <a:r>
              <a:rPr lang="en-US">
                <a:latin typeface="Arial" charset="0"/>
                <a:ea typeface="ＭＳ Ｐゴシック" charset="0"/>
              </a:rPr>
              <a:t>Video</a:t>
            </a:r>
          </a:p>
          <a:p>
            <a:pPr lvl="1"/>
            <a:r>
              <a:rPr lang="en-US">
                <a:latin typeface="Arial" charset="0"/>
                <a:ea typeface="ＭＳ Ｐゴシック" charset="0"/>
              </a:rPr>
              <a:t>Demonstration</a:t>
            </a:r>
          </a:p>
          <a:p>
            <a:pPr lvl="1"/>
            <a:r>
              <a:rPr lang="en-US">
                <a:latin typeface="Arial" charset="0"/>
                <a:ea typeface="ＭＳ Ｐゴシック" charset="0"/>
              </a:rPr>
              <a:t>Illustration</a:t>
            </a:r>
          </a:p>
          <a:p>
            <a:r>
              <a:rPr lang="en-US">
                <a:latin typeface="Arial" charset="0"/>
                <a:ea typeface="ＭＳ Ｐゴシック" charset="0"/>
                <a:cs typeface="ＭＳ Ｐゴシック" charset="0"/>
              </a:rPr>
              <a:t>Learner receives information</a:t>
            </a:r>
          </a:p>
          <a:p>
            <a:pPr>
              <a:buFontTx/>
              <a:buNone/>
            </a:pPr>
            <a:endParaRPr lang="en-US">
              <a:latin typeface="Arial" charset="0"/>
              <a:ea typeface="ＭＳ Ｐゴシック" charset="0"/>
              <a:cs typeface="ＭＳ Ｐゴシック" charset="0"/>
            </a:endParaRPr>
          </a:p>
        </p:txBody>
      </p:sp>
      <p:sp>
        <p:nvSpPr>
          <p:cNvPr id="2" name="TextBox 1"/>
          <p:cNvSpPr txBox="1"/>
          <p:nvPr/>
        </p:nvSpPr>
        <p:spPr>
          <a:xfrm>
            <a:off x="603523" y="6023345"/>
            <a:ext cx="184666" cy="369332"/>
          </a:xfrm>
          <a:prstGeom prst="rect">
            <a:avLst/>
          </a:prstGeom>
          <a:noFill/>
        </p:spPr>
        <p:txBody>
          <a:bodyPr wrap="none" rtlCol="0">
            <a:spAutoFit/>
          </a:bodyPr>
          <a:lstStyle/>
          <a:p>
            <a:endParaRPr lang="en-US" dirty="0"/>
          </a:p>
        </p:txBody>
      </p:sp>
      <p:sp>
        <p:nvSpPr>
          <p:cNvPr id="5" name="TextBox 4"/>
          <p:cNvSpPr txBox="1"/>
          <p:nvPr/>
        </p:nvSpPr>
        <p:spPr>
          <a:xfrm>
            <a:off x="457200" y="5511557"/>
            <a:ext cx="7966973" cy="1231106"/>
          </a:xfrm>
          <a:prstGeom prst="rect">
            <a:avLst/>
          </a:prstGeom>
          <a:noFill/>
        </p:spPr>
        <p:txBody>
          <a:bodyPr wrap="square" rtlCol="0">
            <a:spAutoFit/>
          </a:bodyPr>
          <a:lstStyle/>
          <a:p>
            <a:pPr algn="ctr"/>
            <a:r>
              <a:rPr lang="en-US" sz="2800" b="1" dirty="0">
                <a:solidFill>
                  <a:schemeClr val="accent2">
                    <a:lumMod val="75000"/>
                  </a:schemeClr>
                </a:solidFill>
                <a:latin typeface="Arial" charset="0"/>
                <a:ea typeface="ＭＳ Ｐゴシック" charset="0"/>
                <a:cs typeface="ＭＳ Ｐゴシック" charset="0"/>
              </a:rPr>
              <a:t>How do I</a:t>
            </a:r>
            <a:r>
              <a:rPr lang="en-US" sz="2800" b="1" dirty="0" smtClean="0">
                <a:solidFill>
                  <a:schemeClr val="accent2">
                    <a:lumMod val="75000"/>
                  </a:schemeClr>
                </a:solidFill>
                <a:latin typeface="Arial" charset="0"/>
                <a:ea typeface="ＭＳ Ｐゴシック" charset="0"/>
                <a:cs typeface="ＭＳ Ｐゴシック" charset="0"/>
              </a:rPr>
              <a:t> </a:t>
            </a:r>
            <a:r>
              <a:rPr lang="en-US" sz="2800" b="1" dirty="0">
                <a:solidFill>
                  <a:schemeClr val="accent2">
                    <a:lumMod val="75000"/>
                  </a:schemeClr>
                </a:solidFill>
                <a:latin typeface="Arial" charset="0"/>
                <a:ea typeface="ＭＳ Ｐゴシック" charset="0"/>
                <a:cs typeface="ＭＳ Ｐゴシック" charset="0"/>
              </a:rPr>
              <a:t>plan for coaching and follow-up support?</a:t>
            </a:r>
          </a:p>
          <a:p>
            <a:pPr algn="ctr"/>
            <a:endParaRPr lang="en-US" dirty="0"/>
          </a:p>
        </p:txBody>
      </p:sp>
      <p:sp>
        <p:nvSpPr>
          <p:cNvPr id="3" name="Date Placeholder 2"/>
          <p:cNvSpPr>
            <a:spLocks noGrp="1"/>
          </p:cNvSpPr>
          <p:nvPr>
            <p:ph type="dt" sz="half" idx="10"/>
          </p:nvPr>
        </p:nvSpPr>
        <p:spPr/>
        <p:txBody>
          <a:bodyPr/>
          <a:lstStyle/>
          <a:p>
            <a:r>
              <a:rPr lang="en-US" smtClean="0"/>
              <a:t>6/14/13</a:t>
            </a:r>
            <a:endParaRPr lang="en-US"/>
          </a:p>
        </p:txBody>
      </p:sp>
      <p:sp>
        <p:nvSpPr>
          <p:cNvPr id="4" name="Footer Placeholder 3"/>
          <p:cNvSpPr>
            <a:spLocks noGrp="1"/>
          </p:cNvSpPr>
          <p:nvPr>
            <p:ph type="ftr" sz="quarter" idx="11"/>
          </p:nvPr>
        </p:nvSpPr>
        <p:spPr/>
        <p:txBody>
          <a:bodyPr/>
          <a:lstStyle/>
          <a:p>
            <a:r>
              <a:rPr lang="en-US" smtClean="0"/>
              <a:t>University of Kansas Center for Research on Learning:: DD,RG.PG</a:t>
            </a:r>
            <a:endParaRPr lang="en-US"/>
          </a:p>
        </p:txBody>
      </p:sp>
      <p:sp>
        <p:nvSpPr>
          <p:cNvPr id="6" name="Slide Number Placeholder 5"/>
          <p:cNvSpPr>
            <a:spLocks noGrp="1"/>
          </p:cNvSpPr>
          <p:nvPr>
            <p:ph type="sldNum" sz="quarter" idx="12"/>
          </p:nvPr>
        </p:nvSpPr>
        <p:spPr/>
        <p:txBody>
          <a:bodyPr/>
          <a:lstStyle/>
          <a:p>
            <a:fld id="{DA629044-4F72-B34E-BC15-C1A9374D36F8}" type="slidenum">
              <a:rPr lang="en-US" smtClean="0"/>
              <a:t>20</a:t>
            </a:fld>
            <a:endParaRPr lang="en-US"/>
          </a:p>
        </p:txBody>
      </p:sp>
    </p:spTree>
    <p:extLst>
      <p:ext uri="{BB962C8B-B14F-4D97-AF65-F5344CB8AC3E}">
        <p14:creationId xmlns:p14="http://schemas.microsoft.com/office/powerpoint/2010/main" val="1833332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normAutofit fontScale="90000"/>
          </a:bodyPr>
          <a:lstStyle/>
          <a:p>
            <a:pPr algn="l"/>
            <a:r>
              <a:rPr lang="en-US">
                <a:latin typeface="Arial" charset="0"/>
                <a:ea typeface="ＭＳ Ｐゴシック" charset="0"/>
                <a:cs typeface="ＭＳ Ｐゴシック" charset="0"/>
              </a:rPr>
              <a:t>During PD:  Modeling, Application, Active Learning</a:t>
            </a:r>
          </a:p>
        </p:txBody>
      </p:sp>
      <p:sp>
        <p:nvSpPr>
          <p:cNvPr id="51202" name="Content Placeholder 2"/>
          <p:cNvSpPr>
            <a:spLocks noGrp="1"/>
          </p:cNvSpPr>
          <p:nvPr>
            <p:ph idx="1"/>
          </p:nvPr>
        </p:nvSpPr>
        <p:spPr/>
        <p:txBody>
          <a:bodyPr/>
          <a:lstStyle/>
          <a:p>
            <a:r>
              <a:rPr lang="en-US">
                <a:latin typeface="Arial" charset="0"/>
                <a:ea typeface="ＭＳ Ｐゴシック" charset="0"/>
                <a:cs typeface="ＭＳ Ｐゴシック" charset="0"/>
              </a:rPr>
              <a:t>I do it (think aloud model)</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We do it (add participants)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You do it (practice, practice, practice)</a:t>
            </a:r>
          </a:p>
        </p:txBody>
      </p:sp>
      <p:sp>
        <p:nvSpPr>
          <p:cNvPr id="4" name="TextBox 3"/>
          <p:cNvSpPr txBox="1"/>
          <p:nvPr/>
        </p:nvSpPr>
        <p:spPr>
          <a:xfrm>
            <a:off x="457200" y="5511557"/>
            <a:ext cx="7966973" cy="1231106"/>
          </a:xfrm>
          <a:prstGeom prst="rect">
            <a:avLst/>
          </a:prstGeom>
          <a:noFill/>
        </p:spPr>
        <p:txBody>
          <a:bodyPr wrap="square" rtlCol="0">
            <a:spAutoFit/>
          </a:bodyPr>
          <a:lstStyle/>
          <a:p>
            <a:pPr algn="ctr"/>
            <a:r>
              <a:rPr lang="en-US" sz="2800" b="1" dirty="0">
                <a:solidFill>
                  <a:schemeClr val="accent2">
                    <a:lumMod val="75000"/>
                  </a:schemeClr>
                </a:solidFill>
                <a:latin typeface="Arial" charset="0"/>
                <a:ea typeface="ＭＳ Ｐゴシック" charset="0"/>
                <a:cs typeface="ＭＳ Ｐゴシック" charset="0"/>
              </a:rPr>
              <a:t>How do I</a:t>
            </a:r>
            <a:r>
              <a:rPr lang="en-US" sz="2800" b="1" dirty="0" smtClean="0">
                <a:solidFill>
                  <a:schemeClr val="accent2">
                    <a:lumMod val="75000"/>
                  </a:schemeClr>
                </a:solidFill>
                <a:latin typeface="Arial" charset="0"/>
                <a:ea typeface="ＭＳ Ｐゴシック" charset="0"/>
                <a:cs typeface="ＭＳ Ｐゴシック" charset="0"/>
              </a:rPr>
              <a:t> </a:t>
            </a:r>
            <a:r>
              <a:rPr lang="en-US" sz="2800" b="1" dirty="0">
                <a:solidFill>
                  <a:schemeClr val="accent2">
                    <a:lumMod val="75000"/>
                  </a:schemeClr>
                </a:solidFill>
                <a:latin typeface="Arial" charset="0"/>
                <a:ea typeface="ＭＳ Ｐゴシック" charset="0"/>
                <a:cs typeface="ＭＳ Ｐゴシック" charset="0"/>
              </a:rPr>
              <a:t>plan for coaching and follow-up support?</a:t>
            </a:r>
          </a:p>
          <a:p>
            <a:pPr algn="ctr"/>
            <a:endParaRPr lang="en-US" dirty="0"/>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5" name="Slide Number Placeholder 4"/>
          <p:cNvSpPr>
            <a:spLocks noGrp="1"/>
          </p:cNvSpPr>
          <p:nvPr>
            <p:ph type="sldNum" sz="quarter" idx="12"/>
          </p:nvPr>
        </p:nvSpPr>
        <p:spPr/>
        <p:txBody>
          <a:bodyPr/>
          <a:lstStyle/>
          <a:p>
            <a:fld id="{DA629044-4F72-B34E-BC15-C1A9374D36F8}" type="slidenum">
              <a:rPr lang="en-US" smtClean="0"/>
              <a:t>21</a:t>
            </a:fld>
            <a:endParaRPr lang="en-US"/>
          </a:p>
        </p:txBody>
      </p:sp>
    </p:spTree>
    <p:extLst>
      <p:ext uri="{BB962C8B-B14F-4D97-AF65-F5344CB8AC3E}">
        <p14:creationId xmlns:p14="http://schemas.microsoft.com/office/powerpoint/2010/main" val="3611941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pPr algn="l"/>
            <a:r>
              <a:rPr lang="en-US">
                <a:latin typeface="Arial" charset="0"/>
                <a:ea typeface="ＭＳ Ｐゴシック" charset="0"/>
                <a:cs typeface="ＭＳ Ｐゴシック" charset="0"/>
              </a:rPr>
              <a:t>During PD: Self-reflection,</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Self Assessment, Feedback</a:t>
            </a:r>
          </a:p>
        </p:txBody>
      </p:sp>
      <p:sp>
        <p:nvSpPr>
          <p:cNvPr id="53250" name="Content Placeholder 2"/>
          <p:cNvSpPr>
            <a:spLocks noGrp="1"/>
          </p:cNvSpPr>
          <p:nvPr>
            <p:ph idx="1"/>
          </p:nvPr>
        </p:nvSpPr>
        <p:spPr/>
        <p:txBody>
          <a:bodyPr/>
          <a:lstStyle/>
          <a:p>
            <a:r>
              <a:rPr lang="en-US">
                <a:latin typeface="Arial" charset="0"/>
                <a:ea typeface="ＭＳ Ｐゴシック" charset="0"/>
                <a:cs typeface="ＭＳ Ｐゴシック" charset="0"/>
              </a:rPr>
              <a:t>Reflect on knowledge or skill learned</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Assess challenges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Feedback for clarity</a:t>
            </a: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
        <p:nvSpPr>
          <p:cNvPr id="4" name="TextBox 3"/>
          <p:cNvSpPr txBox="1"/>
          <p:nvPr/>
        </p:nvSpPr>
        <p:spPr>
          <a:xfrm>
            <a:off x="457200" y="5511557"/>
            <a:ext cx="7966973" cy="1231106"/>
          </a:xfrm>
          <a:prstGeom prst="rect">
            <a:avLst/>
          </a:prstGeom>
          <a:noFill/>
        </p:spPr>
        <p:txBody>
          <a:bodyPr wrap="square" rtlCol="0">
            <a:spAutoFit/>
          </a:bodyPr>
          <a:lstStyle/>
          <a:p>
            <a:pPr algn="ctr"/>
            <a:r>
              <a:rPr lang="en-US" sz="2800" b="1" dirty="0">
                <a:solidFill>
                  <a:schemeClr val="accent2">
                    <a:lumMod val="75000"/>
                  </a:schemeClr>
                </a:solidFill>
                <a:latin typeface="Arial" charset="0"/>
                <a:ea typeface="ＭＳ Ｐゴシック" charset="0"/>
                <a:cs typeface="ＭＳ Ｐゴシック" charset="0"/>
              </a:rPr>
              <a:t>How do I</a:t>
            </a:r>
            <a:r>
              <a:rPr lang="en-US" sz="2800" b="1" dirty="0" smtClean="0">
                <a:solidFill>
                  <a:schemeClr val="accent2">
                    <a:lumMod val="75000"/>
                  </a:schemeClr>
                </a:solidFill>
                <a:latin typeface="Arial" charset="0"/>
                <a:ea typeface="ＭＳ Ｐゴシック" charset="0"/>
                <a:cs typeface="ＭＳ Ｐゴシック" charset="0"/>
              </a:rPr>
              <a:t> </a:t>
            </a:r>
            <a:r>
              <a:rPr lang="en-US" sz="2800" b="1" dirty="0">
                <a:solidFill>
                  <a:schemeClr val="accent2">
                    <a:lumMod val="75000"/>
                  </a:schemeClr>
                </a:solidFill>
                <a:latin typeface="Arial" charset="0"/>
                <a:ea typeface="ＭＳ Ｐゴシック" charset="0"/>
                <a:cs typeface="ＭＳ Ｐゴシック" charset="0"/>
              </a:rPr>
              <a:t>plan for coaching and follow-up support?</a:t>
            </a:r>
          </a:p>
          <a:p>
            <a:pPr algn="ctr"/>
            <a:endParaRPr lang="en-US" dirty="0"/>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5" name="Slide Number Placeholder 4"/>
          <p:cNvSpPr>
            <a:spLocks noGrp="1"/>
          </p:cNvSpPr>
          <p:nvPr>
            <p:ph type="sldNum" sz="quarter" idx="12"/>
          </p:nvPr>
        </p:nvSpPr>
        <p:spPr/>
        <p:txBody>
          <a:bodyPr/>
          <a:lstStyle/>
          <a:p>
            <a:fld id="{DA629044-4F72-B34E-BC15-C1A9374D36F8}" type="slidenum">
              <a:rPr lang="en-US" smtClean="0"/>
              <a:t>22</a:t>
            </a:fld>
            <a:endParaRPr lang="en-US"/>
          </a:p>
        </p:txBody>
      </p:sp>
    </p:spTree>
    <p:extLst>
      <p:ext uri="{BB962C8B-B14F-4D97-AF65-F5344CB8AC3E}">
        <p14:creationId xmlns:p14="http://schemas.microsoft.com/office/powerpoint/2010/main" val="2706762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algn="l"/>
            <a:r>
              <a:rPr lang="en-US">
                <a:latin typeface="Arial" charset="0"/>
                <a:ea typeface="ＭＳ Ｐゴシック" charset="0"/>
                <a:cs typeface="ＭＳ Ｐゴシック" charset="0"/>
              </a:rPr>
              <a:t>After PD: Reflection</a:t>
            </a:r>
          </a:p>
        </p:txBody>
      </p:sp>
      <p:sp>
        <p:nvSpPr>
          <p:cNvPr id="55298" name="Content Placeholder 2"/>
          <p:cNvSpPr>
            <a:spLocks noGrp="1"/>
          </p:cNvSpPr>
          <p:nvPr>
            <p:ph idx="1"/>
          </p:nvPr>
        </p:nvSpPr>
        <p:spPr/>
        <p:txBody>
          <a:bodyPr/>
          <a:lstStyle/>
          <a:p>
            <a:r>
              <a:rPr lang="en-US">
                <a:latin typeface="Arial" charset="0"/>
                <a:ea typeface="ＭＳ Ｐゴシック" charset="0"/>
                <a:cs typeface="ＭＳ Ｐゴシック" charset="0"/>
              </a:rPr>
              <a:t>Reflection</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Self-reflection</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Dialogue</a:t>
            </a:r>
          </a:p>
        </p:txBody>
      </p:sp>
      <p:sp>
        <p:nvSpPr>
          <p:cNvPr id="4" name="TextBox 3"/>
          <p:cNvSpPr txBox="1"/>
          <p:nvPr/>
        </p:nvSpPr>
        <p:spPr>
          <a:xfrm>
            <a:off x="457200" y="5511557"/>
            <a:ext cx="7966973" cy="1231106"/>
          </a:xfrm>
          <a:prstGeom prst="rect">
            <a:avLst/>
          </a:prstGeom>
          <a:noFill/>
        </p:spPr>
        <p:txBody>
          <a:bodyPr wrap="square" rtlCol="0">
            <a:spAutoFit/>
          </a:bodyPr>
          <a:lstStyle/>
          <a:p>
            <a:pPr algn="ctr"/>
            <a:r>
              <a:rPr lang="en-US" sz="2800" b="1" dirty="0">
                <a:solidFill>
                  <a:schemeClr val="accent2">
                    <a:lumMod val="75000"/>
                  </a:schemeClr>
                </a:solidFill>
                <a:latin typeface="Arial" charset="0"/>
                <a:ea typeface="ＭＳ Ｐゴシック" charset="0"/>
                <a:cs typeface="ＭＳ Ｐゴシック" charset="0"/>
              </a:rPr>
              <a:t>How do I</a:t>
            </a:r>
            <a:r>
              <a:rPr lang="en-US" sz="2800" b="1" dirty="0" smtClean="0">
                <a:solidFill>
                  <a:schemeClr val="accent2">
                    <a:lumMod val="75000"/>
                  </a:schemeClr>
                </a:solidFill>
                <a:latin typeface="Arial" charset="0"/>
                <a:ea typeface="ＭＳ Ｐゴシック" charset="0"/>
                <a:cs typeface="ＭＳ Ｐゴシック" charset="0"/>
              </a:rPr>
              <a:t> </a:t>
            </a:r>
            <a:r>
              <a:rPr lang="en-US" sz="2800" b="1" dirty="0">
                <a:solidFill>
                  <a:schemeClr val="accent2">
                    <a:lumMod val="75000"/>
                  </a:schemeClr>
                </a:solidFill>
                <a:latin typeface="Arial" charset="0"/>
                <a:ea typeface="ＭＳ Ｐゴシック" charset="0"/>
                <a:cs typeface="ＭＳ Ｐゴシック" charset="0"/>
              </a:rPr>
              <a:t>plan for coaching and follow-up support?</a:t>
            </a:r>
          </a:p>
          <a:p>
            <a:pPr algn="ctr"/>
            <a:endParaRPr lang="en-US" dirty="0"/>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5" name="Slide Number Placeholder 4"/>
          <p:cNvSpPr>
            <a:spLocks noGrp="1"/>
          </p:cNvSpPr>
          <p:nvPr>
            <p:ph type="sldNum" sz="quarter" idx="12"/>
          </p:nvPr>
        </p:nvSpPr>
        <p:spPr/>
        <p:txBody>
          <a:bodyPr/>
          <a:lstStyle/>
          <a:p>
            <a:fld id="{DA629044-4F72-B34E-BC15-C1A9374D36F8}" type="slidenum">
              <a:rPr lang="en-US" smtClean="0"/>
              <a:t>23</a:t>
            </a:fld>
            <a:endParaRPr lang="en-US"/>
          </a:p>
        </p:txBody>
      </p:sp>
    </p:spTree>
    <p:extLst>
      <p:ext uri="{BB962C8B-B14F-4D97-AF65-F5344CB8AC3E}">
        <p14:creationId xmlns:p14="http://schemas.microsoft.com/office/powerpoint/2010/main" val="3241511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algn="l"/>
            <a:r>
              <a:rPr lang="en-US">
                <a:latin typeface="Arial" charset="0"/>
                <a:ea typeface="ＭＳ Ｐゴシック" charset="0"/>
                <a:cs typeface="ＭＳ Ｐゴシック" charset="0"/>
              </a:rPr>
              <a:t>After PD: Support</a:t>
            </a:r>
          </a:p>
        </p:txBody>
      </p:sp>
      <p:sp>
        <p:nvSpPr>
          <p:cNvPr id="59394" name="Content Placeholder 2"/>
          <p:cNvSpPr>
            <a:spLocks noGrp="1"/>
          </p:cNvSpPr>
          <p:nvPr>
            <p:ph idx="1"/>
          </p:nvPr>
        </p:nvSpPr>
        <p:spPr/>
        <p:txBody>
          <a:bodyPr/>
          <a:lstStyle/>
          <a:p>
            <a:r>
              <a:rPr lang="en-US">
                <a:latin typeface="Arial" charset="0"/>
                <a:ea typeface="ＭＳ Ｐゴシック" charset="0"/>
                <a:cs typeface="ＭＳ Ｐゴシック" charset="0"/>
              </a:rPr>
              <a:t>Coaching</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Technical Assistance</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Feedback</a:t>
            </a:r>
          </a:p>
        </p:txBody>
      </p:sp>
      <p:sp>
        <p:nvSpPr>
          <p:cNvPr id="4" name="TextBox 3"/>
          <p:cNvSpPr txBox="1"/>
          <p:nvPr/>
        </p:nvSpPr>
        <p:spPr>
          <a:xfrm>
            <a:off x="457200" y="5511557"/>
            <a:ext cx="7966973" cy="1231106"/>
          </a:xfrm>
          <a:prstGeom prst="rect">
            <a:avLst/>
          </a:prstGeom>
          <a:noFill/>
        </p:spPr>
        <p:txBody>
          <a:bodyPr wrap="square" rtlCol="0">
            <a:spAutoFit/>
          </a:bodyPr>
          <a:lstStyle/>
          <a:p>
            <a:pPr algn="ctr"/>
            <a:r>
              <a:rPr lang="en-US" sz="2800" b="1" dirty="0">
                <a:solidFill>
                  <a:schemeClr val="accent2">
                    <a:lumMod val="75000"/>
                  </a:schemeClr>
                </a:solidFill>
                <a:latin typeface="Arial" charset="0"/>
                <a:ea typeface="ＭＳ Ｐゴシック" charset="0"/>
                <a:cs typeface="ＭＳ Ｐゴシック" charset="0"/>
              </a:rPr>
              <a:t>How do I</a:t>
            </a:r>
            <a:r>
              <a:rPr lang="en-US" sz="2800" b="1" dirty="0" smtClean="0">
                <a:solidFill>
                  <a:schemeClr val="accent2">
                    <a:lumMod val="75000"/>
                  </a:schemeClr>
                </a:solidFill>
                <a:latin typeface="Arial" charset="0"/>
                <a:ea typeface="ＭＳ Ｐゴシック" charset="0"/>
                <a:cs typeface="ＭＳ Ｐゴシック" charset="0"/>
              </a:rPr>
              <a:t> </a:t>
            </a:r>
            <a:r>
              <a:rPr lang="en-US" sz="2800" b="1" dirty="0">
                <a:solidFill>
                  <a:schemeClr val="accent2">
                    <a:lumMod val="75000"/>
                  </a:schemeClr>
                </a:solidFill>
                <a:latin typeface="Arial" charset="0"/>
                <a:ea typeface="ＭＳ Ｐゴシック" charset="0"/>
                <a:cs typeface="ＭＳ Ｐゴシック" charset="0"/>
              </a:rPr>
              <a:t>plan for coaching and follow-up support?</a:t>
            </a:r>
          </a:p>
          <a:p>
            <a:pPr algn="ctr"/>
            <a:endParaRPr lang="en-US" dirty="0"/>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5" name="Slide Number Placeholder 4"/>
          <p:cNvSpPr>
            <a:spLocks noGrp="1"/>
          </p:cNvSpPr>
          <p:nvPr>
            <p:ph type="sldNum" sz="quarter" idx="12"/>
          </p:nvPr>
        </p:nvSpPr>
        <p:spPr/>
        <p:txBody>
          <a:bodyPr/>
          <a:lstStyle/>
          <a:p>
            <a:fld id="{DA629044-4F72-B34E-BC15-C1A9374D36F8}" type="slidenum">
              <a:rPr lang="en-US" smtClean="0"/>
              <a:t>24</a:t>
            </a:fld>
            <a:endParaRPr lang="en-US"/>
          </a:p>
        </p:txBody>
      </p:sp>
    </p:spTree>
    <p:extLst>
      <p:ext uri="{BB962C8B-B14F-4D97-AF65-F5344CB8AC3E}">
        <p14:creationId xmlns:p14="http://schemas.microsoft.com/office/powerpoint/2010/main" val="3872319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extLst>
              <p:ext uri="{D42A27DB-BD31-4B8C-83A1-F6EECF244321}">
                <p14:modId xmlns:p14="http://schemas.microsoft.com/office/powerpoint/2010/main" val="3255775635"/>
              </p:ext>
            </p:extLst>
          </p:nvPr>
        </p:nvGraphicFramePr>
        <p:xfrm>
          <a:off x="152400" y="1371600"/>
          <a:ext cx="8785225" cy="4127500"/>
        </p:xfrm>
        <a:graphic>
          <a:graphicData uri="http://schemas.openxmlformats.org/drawingml/2006/table">
            <a:tbl>
              <a:tblPr/>
              <a:tblGrid>
                <a:gridCol w="2259013"/>
                <a:gridCol w="2125662"/>
                <a:gridCol w="2185988"/>
                <a:gridCol w="2214562"/>
              </a:tblGrid>
              <a:tr h="2076450">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bg1"/>
                        </a:solidFill>
                        <a:effectLst/>
                        <a:latin typeface="Franklin Gothic Medium" charset="0"/>
                        <a:ea typeface="ＭＳ Ｐゴシック" charset="0"/>
                        <a:cs typeface="Franklin Gothic Medium" charset="0"/>
                      </a:endParaRPr>
                    </a:p>
                  </a:txBody>
                  <a:tcPr marL="88167" marR="88167" marT="45712" marB="4571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67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051050">
                <a:tc>
                  <a:txBody>
                    <a:bodyPr/>
                    <a:lstStyle/>
                    <a:p>
                      <a:pPr marL="0" marR="0" lvl="0" indent="0" algn="l" defTabSz="4572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Bookman Old Style" charset="0"/>
                          <a:ea typeface="ＭＳ Ｐゴシック" charset="0"/>
                          <a:cs typeface="Calibri" charset="0"/>
                        </a:rPr>
                        <a:t>Study </a:t>
                      </a:r>
                      <a:r>
                        <a:rPr kumimoji="0" lang="en-US" sz="1600" b="1" i="0" u="none" strike="noStrike" cap="none" normalizeH="0" baseline="0" dirty="0" smtClean="0">
                          <a:ln>
                            <a:noFill/>
                          </a:ln>
                          <a:solidFill>
                            <a:schemeClr val="tx1"/>
                          </a:solidFill>
                          <a:effectLst/>
                          <a:latin typeface="Bookman Old Style" charset="0"/>
                          <a:ea typeface="ＭＳ Ｐゴシック" charset="0"/>
                          <a:cs typeface="Calibri" charset="0"/>
                        </a:rPr>
                        <a:t>Theory     </a:t>
                      </a:r>
                      <a:r>
                        <a:rPr kumimoji="0" lang="en-US" sz="2800" b="1" i="0" u="none" strike="noStrike" cap="none" normalizeH="0" baseline="0" dirty="0" smtClean="0">
                          <a:ln>
                            <a:noFill/>
                          </a:ln>
                          <a:solidFill>
                            <a:schemeClr val="tx1"/>
                          </a:solidFill>
                          <a:effectLst/>
                          <a:latin typeface="Bookman Old Style" charset="0"/>
                          <a:ea typeface="ＭＳ Ｐゴシック" charset="0"/>
                          <a:cs typeface="Calibri" charset="0"/>
                        </a:rPr>
                        <a:t>+</a:t>
                      </a:r>
                      <a:endParaRPr kumimoji="0" lang="en-US" sz="2800" b="1" i="0" u="none" strike="noStrike" cap="none" normalizeH="0" baseline="0" dirty="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Knowledge 10%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Skill 5%</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Transfer 0%</a:t>
                      </a:r>
                    </a:p>
                  </a:txBody>
                  <a:tcPr marL="68575" marR="6857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BEB"/>
                    </a:solidFill>
                  </a:tcPr>
                </a:tc>
                <a:tc>
                  <a:txBody>
                    <a:body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Bookman Old Style" charset="0"/>
                          <a:ea typeface="ＭＳ Ｐゴシック" charset="0"/>
                          <a:cs typeface="Calibri" charset="0"/>
                        </a:rPr>
                        <a:t>Demo           </a:t>
                      </a:r>
                      <a:r>
                        <a:rPr kumimoji="0" lang="en-US" sz="2800" b="1" i="0" u="none" strike="noStrike" cap="none" normalizeH="0" baseline="0" dirty="0" smtClean="0">
                          <a:ln>
                            <a:noFill/>
                          </a:ln>
                          <a:solidFill>
                            <a:schemeClr val="tx1"/>
                          </a:solidFill>
                          <a:effectLst/>
                          <a:latin typeface="Bookman Old Style" charset="0"/>
                          <a:ea typeface="ＭＳ Ｐゴシック" charset="0"/>
                          <a:cs typeface="Calibri" charset="0"/>
                        </a:rPr>
                        <a:t>+</a:t>
                      </a:r>
                    </a:p>
                    <a:p>
                      <a:pPr marL="0" marR="0" lvl="0" indent="0" algn="l" defTabSz="4572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Knowledge 30%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Skill 20%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Transfer 0%</a:t>
                      </a:r>
                    </a:p>
                  </a:txBody>
                  <a:tcPr marL="68575" marR="6857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BEB"/>
                    </a:solidFill>
                  </a:tcPr>
                </a:tc>
                <a:tc>
                  <a:txBody>
                    <a:bodyPr/>
                    <a:lstStyle/>
                    <a:p>
                      <a:pPr marL="0" marR="0" lvl="0" indent="0" algn="l" defTabSz="4572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man Old Style" charset="0"/>
                          <a:ea typeface="ＭＳ Ｐゴシック" charset="0"/>
                          <a:cs typeface="Calibri" charset="0"/>
                        </a:rPr>
                        <a:t>Practice       </a:t>
                      </a:r>
                      <a:r>
                        <a:rPr kumimoji="0" lang="en-US" sz="2800" b="1" i="0" u="none" strike="noStrike" cap="none" normalizeH="0" baseline="0" dirty="0" smtClean="0">
                          <a:ln>
                            <a:noFill/>
                          </a:ln>
                          <a:solidFill>
                            <a:schemeClr val="tx1"/>
                          </a:solidFill>
                          <a:effectLst/>
                          <a:latin typeface="Bookman Old Style" charset="0"/>
                          <a:ea typeface="ＭＳ Ｐゴシック" charset="0"/>
                          <a:cs typeface="Calibri" charset="0"/>
                        </a:rPr>
                        <a:t>+</a:t>
                      </a:r>
                      <a:endParaRPr kumimoji="0" lang="en-US" sz="2800" b="1" i="0" u="none" strike="noStrike" cap="none" normalizeH="0" baseline="0" dirty="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Knowledge 60%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Skill 60%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Transfer 5%</a:t>
                      </a:r>
                    </a:p>
                  </a:txBody>
                  <a:tcPr marL="68575" marR="6857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BEB"/>
                    </a:solidFill>
                  </a:tcPr>
                </a:tc>
                <a:tc>
                  <a:txBody>
                    <a:bodyPr/>
                    <a:lstStyle/>
                    <a:p>
                      <a:pPr marL="190500" marR="0" lvl="0" indent="-282575" algn="l" defTabSz="4572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man Old Style" charset="0"/>
                          <a:ea typeface="ＭＳ Ｐゴシック" charset="0"/>
                          <a:cs typeface="Calibri" charset="0"/>
                        </a:rPr>
                        <a:t>Coaching     </a:t>
                      </a:r>
                      <a:r>
                        <a:rPr kumimoji="0" lang="en-US" sz="2800" b="1" i="0" u="none" strike="noStrike" cap="none" normalizeH="0" baseline="0" dirty="0" smtClean="0">
                          <a:ln>
                            <a:noFill/>
                          </a:ln>
                          <a:solidFill>
                            <a:schemeClr val="tx1"/>
                          </a:solidFill>
                          <a:effectLst/>
                          <a:latin typeface="Bookman Old Style" charset="0"/>
                          <a:ea typeface="ＭＳ Ｐゴシック" charset="0"/>
                          <a:cs typeface="Calibri" charset="0"/>
                        </a:rPr>
                        <a:t>=</a:t>
                      </a:r>
                      <a:endParaRPr kumimoji="0" lang="en-US" sz="2800" b="1" i="0" u="none" strike="noStrike" cap="none" normalizeH="0" baseline="0" dirty="0">
                        <a:ln>
                          <a:noFill/>
                        </a:ln>
                        <a:solidFill>
                          <a:schemeClr val="tx1"/>
                        </a:solidFill>
                        <a:effectLst/>
                        <a:latin typeface="Bookman Old Style" charset="0"/>
                        <a:ea typeface="ＭＳ Ｐゴシック" charset="0"/>
                        <a:cs typeface="Calibri" charset="0"/>
                      </a:endParaRPr>
                    </a:p>
                    <a:p>
                      <a:pPr marL="190500" marR="0" lvl="0" indent="-282575" algn="l" defTabSz="4572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man Old Style" charset="0"/>
                          <a:ea typeface="ＭＳ Ｐゴシック" charset="0"/>
                          <a:cs typeface="Calibri" charset="0"/>
                        </a:rPr>
                        <a:t>     </a:t>
                      </a:r>
                      <a:r>
                        <a:rPr kumimoji="0" lang="en-US" sz="1600" b="1" i="1" u="none" strike="noStrike" cap="none" normalizeH="0" baseline="0" dirty="0" smtClean="0">
                          <a:ln>
                            <a:noFill/>
                          </a:ln>
                          <a:solidFill>
                            <a:srgbClr val="FF0000"/>
                          </a:solidFill>
                          <a:effectLst/>
                          <a:latin typeface="Bookman Old Style" charset="0"/>
                          <a:ea typeface="ＭＳ Ｐゴシック" charset="0"/>
                          <a:cs typeface="Calibri" charset="0"/>
                        </a:rPr>
                        <a:t>MASTERY</a:t>
                      </a:r>
                    </a:p>
                    <a:p>
                      <a:pPr marL="190500" marR="0" lvl="0" indent="-282575"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Bookman Old Style" charset="0"/>
                          <a:ea typeface="ＭＳ Ｐゴシック" charset="0"/>
                          <a:cs typeface="Calibri" charset="0"/>
                        </a:rPr>
                        <a:t>Knowledge 95%</a:t>
                      </a:r>
                    </a:p>
                    <a:p>
                      <a:pPr marL="190500" marR="0" lvl="0" indent="-282575"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Bookman Old Style" charset="0"/>
                          <a:ea typeface="ＭＳ Ｐゴシック" charset="0"/>
                          <a:cs typeface="Calibri" charset="0"/>
                        </a:rPr>
                        <a:t>Skill 95%</a:t>
                      </a:r>
                    </a:p>
                    <a:p>
                      <a:pPr marL="190500" marR="0" lvl="0" indent="-282575"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Bookman Old Style" charset="0"/>
                          <a:ea typeface="ＭＳ Ｐゴシック" charset="0"/>
                          <a:cs typeface="Calibri" charset="0"/>
                        </a:rPr>
                        <a:t>Transfer 95%</a:t>
                      </a:r>
                      <a:endParaRPr kumimoji="0" lang="en-US" sz="1600" b="0" i="0" u="none" strike="noStrike" cap="none" normalizeH="0" baseline="0" dirty="0">
                        <a:ln>
                          <a:noFill/>
                        </a:ln>
                        <a:solidFill>
                          <a:schemeClr val="tx1"/>
                        </a:solidFill>
                        <a:effectLst/>
                        <a:latin typeface="Bookman Old Style" charset="0"/>
                        <a:ea typeface="ＭＳ Ｐゴシック" charset="0"/>
                        <a:cs typeface="Calibri" charset="0"/>
                      </a:endParaRPr>
                    </a:p>
                  </a:txBody>
                  <a:tcPr marL="68575" marR="6857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BEB"/>
                    </a:solidFill>
                  </a:tcPr>
                </a:tc>
              </a:tr>
            </a:tbl>
          </a:graphicData>
        </a:graphic>
      </p:graphicFrame>
      <p:sp>
        <p:nvSpPr>
          <p:cNvPr id="6" name="Rounded Rectangle 5"/>
          <p:cNvSpPr/>
          <p:nvPr/>
        </p:nvSpPr>
        <p:spPr>
          <a:xfrm>
            <a:off x="335667" y="1578573"/>
            <a:ext cx="1937940" cy="1715036"/>
          </a:xfrm>
          <a:prstGeom prst="roundRect">
            <a:avLst>
              <a:gd name="adj" fmla="val 10000"/>
            </a:avLst>
          </a:prstGeom>
          <a:blipFill>
            <a:blip r:embed="rId3" cstate="print">
              <a:extLst/>
            </a:blip>
            <a:srcRect/>
            <a:stretch>
              <a:fillRect t="-12000" b="-12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Rounded Rectangle 6"/>
          <p:cNvSpPr/>
          <p:nvPr/>
        </p:nvSpPr>
        <p:spPr>
          <a:xfrm>
            <a:off x="2506013" y="1579109"/>
            <a:ext cx="1938338" cy="1714500"/>
          </a:xfrm>
          <a:prstGeom prst="roundRect">
            <a:avLst>
              <a:gd name="adj" fmla="val 10000"/>
            </a:avLst>
          </a:prstGeom>
          <a:blipFill>
            <a:blip r:embed="rId4" cstate="print">
              <a:extLst/>
            </a:blip>
            <a:srcRect/>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Rounded Rectangle 7"/>
          <p:cNvSpPr/>
          <p:nvPr/>
        </p:nvSpPr>
        <p:spPr>
          <a:xfrm>
            <a:off x="4642121" y="1578573"/>
            <a:ext cx="1937940" cy="1715036"/>
          </a:xfrm>
          <a:prstGeom prst="roundRect">
            <a:avLst>
              <a:gd name="adj" fmla="val 10000"/>
            </a:avLst>
          </a:prstGeom>
          <a:blipFill>
            <a:blip r:embed="rId5" cstate="print">
              <a:extLst/>
            </a:blip>
            <a:srcRect/>
            <a:stretch>
              <a:fillRect l="-7000" r="-7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Rounded Rectangle 8"/>
          <p:cNvSpPr/>
          <p:nvPr/>
        </p:nvSpPr>
        <p:spPr>
          <a:xfrm>
            <a:off x="6847304" y="1579109"/>
            <a:ext cx="1937940" cy="1715036"/>
          </a:xfrm>
          <a:prstGeom prst="roundRect">
            <a:avLst>
              <a:gd name="adj" fmla="val 10000"/>
            </a:avLst>
          </a:prstGeom>
          <a:blipFill>
            <a:blip r:embed="rId6" cstate="print">
              <a:extLst/>
            </a:blip>
            <a:srcRect/>
            <a:stretch>
              <a:fillRect l="-20000" r="-20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TextBox 9"/>
          <p:cNvSpPr txBox="1"/>
          <p:nvPr/>
        </p:nvSpPr>
        <p:spPr>
          <a:xfrm>
            <a:off x="969817" y="6096000"/>
            <a:ext cx="5992091" cy="338554"/>
          </a:xfrm>
          <a:prstGeom prst="rect">
            <a:avLst/>
          </a:prstGeom>
          <a:noFill/>
        </p:spPr>
        <p:txBody>
          <a:bodyPr wrap="square" rtlCol="0">
            <a:spAutoFit/>
          </a:bodyPr>
          <a:lstStyle/>
          <a:p>
            <a:r>
              <a:rPr lang="en-US" sz="1600" dirty="0" smtClean="0">
                <a:solidFill>
                  <a:srgbClr val="000000"/>
                </a:solidFill>
                <a:latin typeface="Bookman Old Style" charset="0"/>
                <a:cs typeface="Bookman Old Style" charset="0"/>
                <a:sym typeface="Gill Sans" charset="0"/>
              </a:rPr>
              <a:t>Joyce, Showers &amp; Bennett, 1987; Joyce &amp; Showers (2002) </a:t>
            </a:r>
            <a:endParaRPr lang="en-US" sz="1600" dirty="0">
              <a:solidFill>
                <a:srgbClr val="000000"/>
              </a:solidFill>
              <a:latin typeface="Bookman Old Style" charset="0"/>
              <a:cs typeface="Bookman Old Style" charset="0"/>
              <a:sym typeface="Gill Sans" charset="0"/>
            </a:endParaRPr>
          </a:p>
        </p:txBody>
      </p:sp>
      <p:sp>
        <p:nvSpPr>
          <p:cNvPr id="12" name="TextBox 11"/>
          <p:cNvSpPr txBox="1"/>
          <p:nvPr/>
        </p:nvSpPr>
        <p:spPr>
          <a:xfrm>
            <a:off x="941077" y="473364"/>
            <a:ext cx="7402087" cy="769441"/>
          </a:xfrm>
          <a:prstGeom prst="rect">
            <a:avLst/>
          </a:prstGeom>
          <a:noFill/>
        </p:spPr>
        <p:txBody>
          <a:bodyPr wrap="square" rtlCol="0">
            <a:spAutoFit/>
          </a:bodyPr>
          <a:lstStyle/>
          <a:p>
            <a:pPr algn="ctr"/>
            <a:r>
              <a:rPr lang="en-US" sz="4400" dirty="0" smtClean="0"/>
              <a:t>Getting Results from Your PD</a:t>
            </a:r>
            <a:endParaRPr lang="en-US" sz="4400" dirty="0"/>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25</a:t>
            </a:fld>
            <a:endParaRPr lang="en-US"/>
          </a:p>
        </p:txBody>
      </p:sp>
    </p:spTree>
    <p:extLst>
      <p:ext uri="{BB962C8B-B14F-4D97-AF65-F5344CB8AC3E}">
        <p14:creationId xmlns:p14="http://schemas.microsoft.com/office/powerpoint/2010/main" val="14664996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normAutofit fontScale="90000"/>
          </a:bodyPr>
          <a:lstStyle/>
          <a:p>
            <a:pPr algn="l"/>
            <a:r>
              <a:rPr lang="en-US">
                <a:latin typeface="Arial" charset="0"/>
                <a:ea typeface="ＭＳ Ｐゴシック" charset="0"/>
                <a:cs typeface="ＭＳ Ｐゴシック" charset="0"/>
              </a:rPr>
              <a:t>PD Practices: Instructional Elements</a:t>
            </a:r>
          </a:p>
        </p:txBody>
      </p:sp>
      <p:sp>
        <p:nvSpPr>
          <p:cNvPr id="61442" name="Content Placeholder 2"/>
          <p:cNvSpPr>
            <a:spLocks noGrp="1"/>
          </p:cNvSpPr>
          <p:nvPr>
            <p:ph idx="1"/>
          </p:nvPr>
        </p:nvSpPr>
        <p:spPr>
          <a:xfrm>
            <a:off x="457200" y="1764060"/>
            <a:ext cx="8229600" cy="4525963"/>
          </a:xfrm>
        </p:spPr>
        <p:txBody>
          <a:bodyPr/>
          <a:lstStyle/>
          <a:p>
            <a:pPr>
              <a:lnSpc>
                <a:spcPct val="130000"/>
              </a:lnSpc>
            </a:pPr>
            <a:r>
              <a:rPr lang="en-US" dirty="0">
                <a:latin typeface="Arial" charset="0"/>
                <a:ea typeface="ＭＳ Ｐゴシック" charset="0"/>
                <a:cs typeface="ＭＳ Ｐゴシック" charset="0"/>
              </a:rPr>
              <a:t>Collective Participation</a:t>
            </a:r>
          </a:p>
          <a:p>
            <a:pPr>
              <a:lnSpc>
                <a:spcPct val="130000"/>
              </a:lnSpc>
            </a:pPr>
            <a:r>
              <a:rPr lang="en-US" dirty="0">
                <a:latin typeface="Arial" charset="0"/>
                <a:ea typeface="ＭＳ Ｐゴシック" charset="0"/>
                <a:cs typeface="ＭＳ Ｐゴシック" charset="0"/>
              </a:rPr>
              <a:t>Duration</a:t>
            </a:r>
          </a:p>
          <a:p>
            <a:pPr>
              <a:lnSpc>
                <a:spcPct val="130000"/>
              </a:lnSpc>
            </a:pPr>
            <a:r>
              <a:rPr lang="en-US" dirty="0">
                <a:latin typeface="Arial" charset="0"/>
                <a:ea typeface="ＭＳ Ｐゴシック" charset="0"/>
                <a:cs typeface="ＭＳ Ｐゴシック" charset="0"/>
              </a:rPr>
              <a:t>Group size</a:t>
            </a:r>
          </a:p>
          <a:p>
            <a:pPr>
              <a:lnSpc>
                <a:spcPct val="130000"/>
              </a:lnSpc>
            </a:pPr>
            <a:r>
              <a:rPr lang="en-US" dirty="0">
                <a:latin typeface="Arial" charset="0"/>
                <a:ea typeface="ＭＳ Ｐゴシック" charset="0"/>
                <a:cs typeface="ＭＳ Ｐゴシック" charset="0"/>
              </a:rPr>
              <a:t>Setting</a:t>
            </a:r>
          </a:p>
          <a:p>
            <a:pPr>
              <a:lnSpc>
                <a:spcPct val="130000"/>
              </a:lnSpc>
            </a:pPr>
            <a:r>
              <a:rPr lang="en-US" dirty="0">
                <a:latin typeface="Arial" charset="0"/>
                <a:ea typeface="ＭＳ Ｐゴシック" charset="0"/>
                <a:cs typeface="ＭＳ Ｐゴシック" charset="0"/>
              </a:rPr>
              <a:t>Technology integration</a:t>
            </a:r>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26</a:t>
            </a:fld>
            <a:endParaRPr lang="en-US"/>
          </a:p>
        </p:txBody>
      </p:sp>
    </p:spTree>
    <p:extLst>
      <p:ext uri="{BB962C8B-B14F-4D97-AF65-F5344CB8AC3E}">
        <p14:creationId xmlns:p14="http://schemas.microsoft.com/office/powerpoint/2010/main" val="9134790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Ending Activities</a:t>
            </a:r>
            <a:endParaRPr lang="en-US" dirty="0">
              <a:solidFill>
                <a:srgbClr val="FF0000"/>
              </a:solidFill>
            </a:endParaRPr>
          </a:p>
        </p:txBody>
      </p:sp>
      <p:sp>
        <p:nvSpPr>
          <p:cNvPr id="3" name="Content Placeholder 2"/>
          <p:cNvSpPr>
            <a:spLocks noGrp="1"/>
          </p:cNvSpPr>
          <p:nvPr>
            <p:ph idx="1"/>
          </p:nvPr>
        </p:nvSpPr>
        <p:spPr/>
        <p:txBody>
          <a:bodyPr/>
          <a:lstStyle/>
          <a:p>
            <a:pPr marL="742950" indent="-742950">
              <a:buAutoNum type="arabicPeriod"/>
            </a:pPr>
            <a:r>
              <a:rPr lang="en-US" sz="4000" i="1" dirty="0" smtClean="0"/>
              <a:t>How </a:t>
            </a:r>
            <a:r>
              <a:rPr lang="en-US" sz="4000" i="1" dirty="0"/>
              <a:t>can I address my biggest challenge in providing high quality, ongoing professional development</a:t>
            </a:r>
            <a:r>
              <a:rPr lang="en-US" sz="4000" i="1" dirty="0" smtClean="0"/>
              <a:t>?</a:t>
            </a:r>
          </a:p>
          <a:p>
            <a:pPr marL="742950" indent="-742950">
              <a:buAutoNum type="arabicPeriod"/>
            </a:pPr>
            <a:r>
              <a:rPr lang="en-US" sz="4000" i="1" dirty="0" smtClean="0"/>
              <a:t>Session Map: Revisit your questions. How were they answered? </a:t>
            </a:r>
            <a:endParaRPr lang="en-US" sz="4000" i="1" dirty="0"/>
          </a:p>
        </p:txBody>
      </p:sp>
      <p:sp>
        <p:nvSpPr>
          <p:cNvPr id="4" name="Date Placeholder 3"/>
          <p:cNvSpPr>
            <a:spLocks noGrp="1"/>
          </p:cNvSpPr>
          <p:nvPr>
            <p:ph type="dt" sz="half" idx="10"/>
          </p:nvPr>
        </p:nvSpPr>
        <p:spPr/>
        <p:txBody>
          <a:bodyPr/>
          <a:lstStyle/>
          <a:p>
            <a:r>
              <a:rPr lang="en-US" smtClean="0"/>
              <a:t>6/14/13</a:t>
            </a:r>
            <a:endParaRPr lang="en-US"/>
          </a:p>
        </p:txBody>
      </p:sp>
      <p:sp>
        <p:nvSpPr>
          <p:cNvPr id="5" name="Footer Placeholder 4"/>
          <p:cNvSpPr>
            <a:spLocks noGrp="1"/>
          </p:cNvSpPr>
          <p:nvPr>
            <p:ph type="ftr" sz="quarter" idx="11"/>
          </p:nvPr>
        </p:nvSpPr>
        <p:spPr/>
        <p:txBody>
          <a:bodyPr/>
          <a:lstStyle/>
          <a:p>
            <a:r>
              <a:rPr lang="en-US" smtClean="0"/>
              <a:t>University of Kansas Center for Research on Learning:: DD,RG.PG</a:t>
            </a:r>
            <a:endParaRPr lang="en-US"/>
          </a:p>
        </p:txBody>
      </p:sp>
      <p:sp>
        <p:nvSpPr>
          <p:cNvPr id="6" name="Slide Number Placeholder 5"/>
          <p:cNvSpPr>
            <a:spLocks noGrp="1"/>
          </p:cNvSpPr>
          <p:nvPr>
            <p:ph type="sldNum" sz="quarter" idx="12"/>
          </p:nvPr>
        </p:nvSpPr>
        <p:spPr/>
        <p:txBody>
          <a:bodyPr/>
          <a:lstStyle/>
          <a:p>
            <a:fld id="{DA629044-4F72-B34E-BC15-C1A9374D36F8}" type="slidenum">
              <a:rPr lang="en-US" smtClean="0"/>
              <a:t>27</a:t>
            </a:fld>
            <a:endParaRPr lang="en-US"/>
          </a:p>
        </p:txBody>
      </p:sp>
    </p:spTree>
    <p:extLst>
      <p:ext uri="{BB962C8B-B14F-4D97-AF65-F5344CB8AC3E}">
        <p14:creationId xmlns:p14="http://schemas.microsoft.com/office/powerpoint/2010/main" val="42718793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algn="l"/>
            <a:r>
              <a:rPr lang="en-US" dirty="0">
                <a:latin typeface="Arial" charset="0"/>
                <a:ea typeface="ＭＳ Ｐゴシック" charset="0"/>
                <a:cs typeface="ＭＳ Ｐゴシック" charset="0"/>
              </a:rPr>
              <a:t>Presentation </a:t>
            </a:r>
            <a:r>
              <a:rPr lang="en-US" dirty="0" smtClean="0">
                <a:latin typeface="Arial" charset="0"/>
                <a:ea typeface="ＭＳ Ｐゴシック" charset="0"/>
                <a:cs typeface="ＭＳ Ｐゴシック" charset="0"/>
              </a:rPr>
              <a:t>Resources</a:t>
            </a:r>
            <a:endParaRPr lang="en-US" dirty="0">
              <a:latin typeface="Arial" charset="0"/>
              <a:ea typeface="ＭＳ Ｐゴシック" charset="0"/>
              <a:cs typeface="ＭＳ Ｐゴシック" charset="0"/>
            </a:endParaRPr>
          </a:p>
        </p:txBody>
      </p:sp>
      <p:sp>
        <p:nvSpPr>
          <p:cNvPr id="65538" name="Content Placeholder 2"/>
          <p:cNvSpPr>
            <a:spLocks noGrp="1"/>
          </p:cNvSpPr>
          <p:nvPr>
            <p:ph idx="1"/>
          </p:nvPr>
        </p:nvSpPr>
        <p:spPr/>
        <p:txBody>
          <a:bodyPr/>
          <a:lstStyle/>
          <a:p>
            <a:pPr marL="0" indent="0">
              <a:buFontTx/>
              <a:buNone/>
            </a:pPr>
            <a:r>
              <a:rPr lang="en-US" sz="1400" dirty="0">
                <a:latin typeface="Arial" charset="0"/>
                <a:ea typeface="ＭＳ Ｐゴシック" charset="0"/>
                <a:cs typeface="ＭＳ Ｐゴシック" charset="0"/>
              </a:rPr>
              <a:t>Graner, P.S., Ault, M. M., </a:t>
            </a:r>
            <a:r>
              <a:rPr lang="en-US" sz="1400" dirty="0" err="1">
                <a:latin typeface="Arial" charset="0"/>
                <a:ea typeface="ＭＳ Ｐゴシック" charset="0"/>
                <a:cs typeface="ＭＳ Ｐゴシック" charset="0"/>
              </a:rPr>
              <a:t>Mellard</a:t>
            </a:r>
            <a:r>
              <a:rPr lang="en-US" sz="1400" dirty="0">
                <a:latin typeface="Arial" charset="0"/>
                <a:ea typeface="ＭＳ Ｐゴシック" charset="0"/>
                <a:cs typeface="ＭＳ Ｐゴシック" charset="0"/>
              </a:rPr>
              <a:t>, D. F.</a:t>
            </a:r>
            <a:r>
              <a:rPr lang="en-US" sz="1400" dirty="0" smtClean="0">
                <a:latin typeface="Arial" charset="0"/>
                <a:ea typeface="ＭＳ Ｐゴシック" charset="0"/>
                <a:cs typeface="ＭＳ Ｐゴシック" charset="0"/>
              </a:rPr>
              <a:t>, &amp; </a:t>
            </a:r>
            <a:r>
              <a:rPr lang="en-US" sz="1400" dirty="0" err="1">
                <a:latin typeface="Arial" charset="0"/>
                <a:ea typeface="ＭＳ Ｐゴシック" charset="0"/>
                <a:cs typeface="ＭＳ Ｐゴシック" charset="0"/>
              </a:rPr>
              <a:t>Gingerich</a:t>
            </a:r>
            <a:r>
              <a:rPr lang="en-US" sz="1400" dirty="0">
                <a:latin typeface="Arial" charset="0"/>
                <a:ea typeface="ＭＳ Ｐゴシック" charset="0"/>
                <a:cs typeface="ＭＳ Ｐゴシック" charset="0"/>
              </a:rPr>
              <a:t>, R. A. (2012). </a:t>
            </a:r>
            <a:r>
              <a:rPr lang="en-US" sz="1400" dirty="0" smtClean="0">
                <a:latin typeface="Arial" charset="0"/>
                <a:ea typeface="ＭＳ Ｐゴシック" charset="0"/>
                <a:cs typeface="ＭＳ Ｐゴシック" charset="0"/>
              </a:rPr>
              <a:t>Effective </a:t>
            </a:r>
            <a:r>
              <a:rPr lang="en-US" sz="1400" dirty="0">
                <a:latin typeface="Arial" charset="0"/>
                <a:ea typeface="ＭＳ Ｐゴシック" charset="0"/>
                <a:cs typeface="ＭＳ Ｐゴシック" charset="0"/>
              </a:rPr>
              <a:t>professional development for </a:t>
            </a:r>
            <a:r>
              <a:rPr lang="en-US" sz="1400" dirty="0" smtClean="0">
                <a:latin typeface="Arial" charset="0"/>
                <a:ea typeface="ＭＳ Ｐゴシック" charset="0"/>
                <a:cs typeface="ＭＳ Ｐゴシック" charset="0"/>
              </a:rPr>
              <a:t>adult </a:t>
            </a:r>
            <a:r>
              <a:rPr lang="en-US" sz="1400" dirty="0">
                <a:latin typeface="Arial" charset="0"/>
                <a:ea typeface="ＭＳ Ｐゴシック" charset="0"/>
                <a:cs typeface="ＭＳ Ｐゴシック" charset="0"/>
              </a:rPr>
              <a:t>learners, unpublished white paper. </a:t>
            </a:r>
            <a:r>
              <a:rPr lang="en-US" sz="1400" dirty="0" smtClean="0">
                <a:latin typeface="Arial" charset="0"/>
                <a:ea typeface="ＭＳ Ｐゴシック" charset="0"/>
                <a:cs typeface="ＭＳ Ｐゴシック" charset="0"/>
              </a:rPr>
              <a:t> </a:t>
            </a:r>
            <a:r>
              <a:rPr lang="en-US" sz="1400" dirty="0">
                <a:latin typeface="Arial" charset="0"/>
                <a:ea typeface="ＭＳ Ｐゴシック" charset="0"/>
                <a:cs typeface="ＭＳ Ｐゴシック" charset="0"/>
              </a:rPr>
              <a:t>Lawrence: University of Kansas</a:t>
            </a:r>
            <a:r>
              <a:rPr lang="en-US" sz="1400" dirty="0" smtClean="0">
                <a:latin typeface="Arial" charset="0"/>
                <a:ea typeface="ＭＳ Ｐゴシック" charset="0"/>
                <a:cs typeface="ＭＳ Ｐゴシック" charset="0"/>
              </a:rPr>
              <a:t>.</a:t>
            </a:r>
          </a:p>
          <a:p>
            <a:pPr marL="0" indent="0">
              <a:buFontTx/>
              <a:buNone/>
            </a:pPr>
            <a:endParaRPr lang="en-US" sz="1400" dirty="0">
              <a:latin typeface="Arial" charset="0"/>
              <a:ea typeface="ＭＳ Ｐゴシック" charset="0"/>
              <a:cs typeface="ＭＳ Ｐゴシック" charset="0"/>
            </a:endParaRPr>
          </a:p>
          <a:p>
            <a:pPr marL="0" indent="0">
              <a:buFontTx/>
              <a:buNone/>
            </a:pPr>
            <a:r>
              <a:rPr lang="en-US" sz="1400" smtClean="0">
                <a:latin typeface="Arial" charset="0"/>
                <a:ea typeface="ＭＳ Ｐゴシック" charset="0"/>
                <a:cs typeface="ＭＳ Ｐゴシック" charset="0"/>
              </a:rPr>
              <a:t>This presentation </a:t>
            </a:r>
            <a:r>
              <a:rPr lang="en-US" sz="1400" dirty="0" smtClean="0">
                <a:latin typeface="Arial" charset="0"/>
                <a:ea typeface="ＭＳ Ｐゴシック" charset="0"/>
                <a:cs typeface="ＭＳ Ｐゴシック" charset="0"/>
              </a:rPr>
              <a:t>developed </a:t>
            </a:r>
            <a:r>
              <a:rPr lang="en-US" sz="1400" smtClean="0">
                <a:latin typeface="Arial" charset="0"/>
                <a:ea typeface="ＭＳ Ｐゴシック" charset="0"/>
                <a:cs typeface="ＭＳ Ｐゴシック" charset="0"/>
              </a:rPr>
              <a:t>in partnership: </a:t>
            </a:r>
            <a:r>
              <a:rPr lang="en-US" sz="1400" dirty="0" err="1" smtClean="0">
                <a:latin typeface="Arial" charset="0"/>
                <a:ea typeface="ＭＳ Ｐゴシック" charset="0"/>
                <a:cs typeface="ＭＳ Ｐゴシック" charset="0"/>
              </a:rPr>
              <a:t>Devona</a:t>
            </a:r>
            <a:r>
              <a:rPr lang="en-US" sz="1400" dirty="0" smtClean="0">
                <a:latin typeface="Arial" charset="0"/>
                <a:ea typeface="ＭＳ Ｐゴシック" charset="0"/>
                <a:cs typeface="ＭＳ Ｐゴシック" charset="0"/>
              </a:rPr>
              <a:t> </a:t>
            </a:r>
            <a:r>
              <a:rPr lang="en-US" sz="1400" dirty="0" err="1" smtClean="0">
                <a:latin typeface="Arial" charset="0"/>
                <a:ea typeface="ＭＳ Ｐゴシック" charset="0"/>
                <a:cs typeface="ＭＳ Ｐゴシック" charset="0"/>
              </a:rPr>
              <a:t>Dunekack</a:t>
            </a:r>
            <a:r>
              <a:rPr lang="en-US" sz="1400" dirty="0" smtClean="0">
                <a:latin typeface="Arial" charset="0"/>
                <a:ea typeface="ＭＳ Ｐゴシック" charset="0"/>
                <a:cs typeface="ＭＳ Ｐゴシック" charset="0"/>
              </a:rPr>
              <a:t>, Robin </a:t>
            </a:r>
            <a:r>
              <a:rPr lang="en-US" sz="1400" dirty="0" err="1" smtClean="0">
                <a:latin typeface="Arial" charset="0"/>
                <a:ea typeface="ＭＳ Ｐゴシック" charset="0"/>
                <a:cs typeface="ＭＳ Ｐゴシック" charset="0"/>
              </a:rPr>
              <a:t>Gingerich</a:t>
            </a:r>
            <a:r>
              <a:rPr lang="en-US" sz="1400" dirty="0" smtClean="0">
                <a:latin typeface="Arial" charset="0"/>
                <a:ea typeface="ＭＳ Ｐゴシック" charset="0"/>
                <a:cs typeface="ＭＳ Ｐゴシック" charset="0"/>
              </a:rPr>
              <a:t>, Patty Graner</a:t>
            </a:r>
            <a:endParaRPr lang="en-US" sz="1400" dirty="0">
              <a:latin typeface="Arial"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6/14/13</a:t>
            </a:r>
            <a:endParaRPr lang="en-US" dirty="0"/>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28</a:t>
            </a:fld>
            <a:endParaRPr lang="en-US"/>
          </a:p>
        </p:txBody>
      </p:sp>
    </p:spTree>
    <p:extLst>
      <p:ext uri="{BB962C8B-B14F-4D97-AF65-F5344CB8AC3E}">
        <p14:creationId xmlns:p14="http://schemas.microsoft.com/office/powerpoint/2010/main" val="426911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What’s the Difference?</a:t>
            </a:r>
            <a:endParaRPr lang="en-US" dirty="0">
              <a:solidFill>
                <a:srgbClr val="FF0000"/>
              </a:solidFill>
            </a:endParaRPr>
          </a:p>
        </p:txBody>
      </p:sp>
      <p:sp>
        <p:nvSpPr>
          <p:cNvPr id="3" name="Content Placeholder 2"/>
          <p:cNvSpPr>
            <a:spLocks noGrp="1"/>
          </p:cNvSpPr>
          <p:nvPr>
            <p:ph idx="1"/>
          </p:nvPr>
        </p:nvSpPr>
        <p:spPr>
          <a:xfrm>
            <a:off x="457200" y="1323109"/>
            <a:ext cx="8229600" cy="4525963"/>
          </a:xfrm>
        </p:spPr>
        <p:txBody>
          <a:bodyPr>
            <a:normAutofit/>
          </a:bodyPr>
          <a:lstStyle/>
          <a:p>
            <a:endParaRPr lang="en-US" dirty="0" smtClean="0"/>
          </a:p>
          <a:p>
            <a:r>
              <a:rPr lang="en-US" dirty="0" smtClean="0"/>
              <a:t>Training</a:t>
            </a:r>
          </a:p>
          <a:p>
            <a:endParaRPr lang="en-US" dirty="0"/>
          </a:p>
          <a:p>
            <a:endParaRPr lang="en-US" dirty="0" smtClean="0"/>
          </a:p>
          <a:p>
            <a:r>
              <a:rPr lang="en-US" dirty="0" smtClean="0"/>
              <a:t>Professional Development</a:t>
            </a:r>
            <a:endParaRPr lang="en-US" dirty="0"/>
          </a:p>
        </p:txBody>
      </p:sp>
      <p:sp>
        <p:nvSpPr>
          <p:cNvPr id="4" name="Date Placeholder 3"/>
          <p:cNvSpPr>
            <a:spLocks noGrp="1"/>
          </p:cNvSpPr>
          <p:nvPr>
            <p:ph type="dt" sz="half" idx="10"/>
          </p:nvPr>
        </p:nvSpPr>
        <p:spPr/>
        <p:txBody>
          <a:bodyPr/>
          <a:lstStyle/>
          <a:p>
            <a:r>
              <a:rPr lang="en-US" smtClean="0"/>
              <a:t>6/14/13</a:t>
            </a:r>
            <a:endParaRPr lang="en-US"/>
          </a:p>
        </p:txBody>
      </p:sp>
      <p:sp>
        <p:nvSpPr>
          <p:cNvPr id="5" name="Footer Placeholder 4"/>
          <p:cNvSpPr>
            <a:spLocks noGrp="1"/>
          </p:cNvSpPr>
          <p:nvPr>
            <p:ph type="ftr" sz="quarter" idx="11"/>
          </p:nvPr>
        </p:nvSpPr>
        <p:spPr/>
        <p:txBody>
          <a:bodyPr/>
          <a:lstStyle/>
          <a:p>
            <a:r>
              <a:rPr lang="en-US" smtClean="0"/>
              <a:t>University of Kansas Center for Research on Learning:: DD,RG.PG</a:t>
            </a:r>
            <a:endParaRPr lang="en-US"/>
          </a:p>
        </p:txBody>
      </p:sp>
      <p:sp>
        <p:nvSpPr>
          <p:cNvPr id="6" name="Slide Number Placeholder 5"/>
          <p:cNvSpPr>
            <a:spLocks noGrp="1"/>
          </p:cNvSpPr>
          <p:nvPr>
            <p:ph type="sldNum" sz="quarter" idx="12"/>
          </p:nvPr>
        </p:nvSpPr>
        <p:spPr/>
        <p:txBody>
          <a:bodyPr/>
          <a:lstStyle/>
          <a:p>
            <a:fld id="{DA629044-4F72-B34E-BC15-C1A9374D36F8}" type="slidenum">
              <a:rPr lang="en-US" smtClean="0"/>
              <a:t>3</a:t>
            </a:fld>
            <a:endParaRPr lang="en-US"/>
          </a:p>
        </p:txBody>
      </p:sp>
    </p:spTree>
    <p:extLst>
      <p:ext uri="{BB962C8B-B14F-4D97-AF65-F5344CB8AC3E}">
        <p14:creationId xmlns:p14="http://schemas.microsoft.com/office/powerpoint/2010/main" val="25531876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extLst>
              <p:ext uri="{D42A27DB-BD31-4B8C-83A1-F6EECF244321}">
                <p14:modId xmlns:p14="http://schemas.microsoft.com/office/powerpoint/2010/main" val="3205209365"/>
              </p:ext>
            </p:extLst>
          </p:nvPr>
        </p:nvGraphicFramePr>
        <p:xfrm>
          <a:off x="152400" y="1371600"/>
          <a:ext cx="8785225" cy="4127500"/>
        </p:xfrm>
        <a:graphic>
          <a:graphicData uri="http://schemas.openxmlformats.org/drawingml/2006/table">
            <a:tbl>
              <a:tblPr/>
              <a:tblGrid>
                <a:gridCol w="2259013"/>
                <a:gridCol w="2125662"/>
                <a:gridCol w="2185988"/>
                <a:gridCol w="2214562"/>
              </a:tblGrid>
              <a:tr h="2076450">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chemeClr val="bg1"/>
                        </a:solidFill>
                        <a:effectLst/>
                        <a:latin typeface="Franklin Gothic Medium" charset="0"/>
                        <a:ea typeface="ＭＳ Ｐゴシック" charset="0"/>
                        <a:cs typeface="Franklin Gothic Medium" charset="0"/>
                      </a:endParaRPr>
                    </a:p>
                  </a:txBody>
                  <a:tcPr marL="88167" marR="88167" marT="45712" marB="4571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67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051050">
                <a:tc>
                  <a:txBody>
                    <a:bodyPr/>
                    <a:lstStyle/>
                    <a:p>
                      <a:pPr marL="0" marR="0" lvl="0" indent="0" algn="l" defTabSz="4572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Bookman Old Style" charset="0"/>
                          <a:ea typeface="ＭＳ Ｐゴシック" charset="0"/>
                          <a:cs typeface="Calibri" charset="0"/>
                        </a:rPr>
                        <a:t>Study Theory</a:t>
                      </a:r>
                    </a:p>
                    <a:p>
                      <a:pPr marL="0" marR="0" lvl="0" indent="0" algn="l" defTabSz="4572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Knowledge 10%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Skill 5%</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Transfer 0%</a:t>
                      </a:r>
                    </a:p>
                  </a:txBody>
                  <a:tcPr marL="68575" marR="6857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BEB"/>
                    </a:solidFill>
                  </a:tcPr>
                </a:tc>
                <a:tc>
                  <a:txBody>
                    <a:bodyPr/>
                    <a:lstStyle/>
                    <a:p>
                      <a:pPr marL="0" marR="0" lvl="0" indent="0" algn="l" defTabSz="4572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Bookman Old Style" charset="0"/>
                          <a:ea typeface="ＭＳ Ｐゴシック" charset="0"/>
                          <a:cs typeface="Calibri" charset="0"/>
                        </a:rPr>
                        <a:t>Demo</a:t>
                      </a:r>
                    </a:p>
                    <a:p>
                      <a:pPr marL="0" marR="0" lvl="0" indent="0" algn="l" defTabSz="4572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a:ln>
                            <a:noFill/>
                          </a:ln>
                          <a:solidFill>
                            <a:schemeClr val="tx1"/>
                          </a:solidFill>
                          <a:effectLst/>
                          <a:latin typeface="Bookman Old Style" charset="0"/>
                          <a:ea typeface="ＭＳ Ｐゴシック" charset="0"/>
                          <a:cs typeface="Calibri" charset="0"/>
                        </a:rPr>
                        <a:t>Knowledge 30%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a:ln>
                            <a:noFill/>
                          </a:ln>
                          <a:solidFill>
                            <a:schemeClr val="tx1"/>
                          </a:solidFill>
                          <a:effectLst/>
                          <a:latin typeface="Bookman Old Style" charset="0"/>
                          <a:ea typeface="ＭＳ Ｐゴシック" charset="0"/>
                          <a:cs typeface="Calibri" charset="0"/>
                        </a:rPr>
                        <a:t>Skill 20%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a:ln>
                            <a:noFill/>
                          </a:ln>
                          <a:solidFill>
                            <a:schemeClr val="tx1"/>
                          </a:solidFill>
                          <a:effectLst/>
                          <a:latin typeface="Bookman Old Style" charset="0"/>
                          <a:ea typeface="ＭＳ Ｐゴシック" charset="0"/>
                          <a:cs typeface="Calibri" charset="0"/>
                        </a:rPr>
                        <a:t>Transfer 0%</a:t>
                      </a:r>
                    </a:p>
                  </a:txBody>
                  <a:tcPr marL="68575" marR="6857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BEB"/>
                    </a:solidFill>
                  </a:tcPr>
                </a:tc>
                <a:tc>
                  <a:txBody>
                    <a:bodyPr/>
                    <a:lstStyle/>
                    <a:p>
                      <a:pPr marL="0" marR="0" lvl="0" indent="0" algn="l" defTabSz="4572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Bookman Old Style" charset="0"/>
                          <a:ea typeface="ＭＳ Ｐゴシック" charset="0"/>
                          <a:cs typeface="Calibri" charset="0"/>
                        </a:rPr>
                        <a:t>Practice</a:t>
                      </a:r>
                    </a:p>
                    <a:p>
                      <a:pPr marL="0" marR="0" lvl="0" indent="0" algn="l" defTabSz="4572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Bookman Old Style" charset="0"/>
                        <a:ea typeface="ＭＳ Ｐゴシック" charset="0"/>
                        <a:cs typeface="Calibri" charset="0"/>
                      </a:endParaRP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a:ln>
                            <a:noFill/>
                          </a:ln>
                          <a:solidFill>
                            <a:schemeClr val="tx1"/>
                          </a:solidFill>
                          <a:effectLst/>
                          <a:latin typeface="Bookman Old Style" charset="0"/>
                          <a:ea typeface="ＭＳ Ｐゴシック" charset="0"/>
                          <a:cs typeface="Calibri" charset="0"/>
                        </a:rPr>
                        <a:t>Knowledge 60%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a:ln>
                            <a:noFill/>
                          </a:ln>
                          <a:solidFill>
                            <a:schemeClr val="tx1"/>
                          </a:solidFill>
                          <a:effectLst/>
                          <a:latin typeface="Bookman Old Style" charset="0"/>
                          <a:ea typeface="ＭＳ Ｐゴシック" charset="0"/>
                          <a:cs typeface="Calibri" charset="0"/>
                        </a:rPr>
                        <a:t>Skill 60%</a:t>
                      </a:r>
                    </a:p>
                    <a:p>
                      <a:pPr marL="0" marR="0" lvl="0" indent="0"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a:ln>
                            <a:noFill/>
                          </a:ln>
                          <a:solidFill>
                            <a:schemeClr val="tx1"/>
                          </a:solidFill>
                          <a:effectLst/>
                          <a:latin typeface="Bookman Old Style" charset="0"/>
                          <a:ea typeface="ＭＳ Ｐゴシック" charset="0"/>
                          <a:cs typeface="Calibri" charset="0"/>
                        </a:rPr>
                        <a:t>Transfer 5%</a:t>
                      </a:r>
                    </a:p>
                  </a:txBody>
                  <a:tcPr marL="68575" marR="6857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BEB"/>
                    </a:solidFill>
                  </a:tcPr>
                </a:tc>
                <a:tc>
                  <a:txBody>
                    <a:bodyPr/>
                    <a:lstStyle/>
                    <a:p>
                      <a:pPr marL="190500" marR="0" lvl="0" indent="-282575" algn="l" defTabSz="4572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Bookman Old Style" charset="0"/>
                          <a:ea typeface="ＭＳ Ｐゴシック" charset="0"/>
                          <a:cs typeface="Calibri" charset="0"/>
                        </a:rPr>
                        <a:t>Coaching</a:t>
                      </a:r>
                    </a:p>
                    <a:p>
                      <a:pPr marL="190500" marR="0" lvl="0" indent="-282575" algn="l" defTabSz="4572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Bookman Old Style" charset="0"/>
                        <a:ea typeface="ＭＳ Ｐゴシック" charset="0"/>
                        <a:cs typeface="Calibri" charset="0"/>
                      </a:endParaRPr>
                    </a:p>
                    <a:p>
                      <a:pPr marL="190500" marR="0" lvl="0" indent="-282575"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Knowledge 95%</a:t>
                      </a:r>
                    </a:p>
                    <a:p>
                      <a:pPr marL="190500" marR="0" lvl="0" indent="-282575"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Skill 95%</a:t>
                      </a:r>
                    </a:p>
                    <a:p>
                      <a:pPr marL="190500" marR="0" lvl="0" indent="-282575" algn="l" defTabSz="457200" rtl="0" eaLnBrk="1" fontAlgn="base" latinLnBrk="0" hangingPunct="1">
                        <a:lnSpc>
                          <a:spcPct val="9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Bookman Old Style" charset="0"/>
                          <a:ea typeface="ＭＳ Ｐゴシック" charset="0"/>
                          <a:cs typeface="Calibri" charset="0"/>
                        </a:rPr>
                        <a:t>Transfer 95%</a:t>
                      </a:r>
                    </a:p>
                  </a:txBody>
                  <a:tcPr marL="68575" marR="6857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BEB"/>
                    </a:solidFill>
                  </a:tcPr>
                </a:tc>
              </a:tr>
            </a:tbl>
          </a:graphicData>
        </a:graphic>
      </p:graphicFrame>
      <p:sp>
        <p:nvSpPr>
          <p:cNvPr id="6" name="Rounded Rectangle 5"/>
          <p:cNvSpPr/>
          <p:nvPr/>
        </p:nvSpPr>
        <p:spPr>
          <a:xfrm>
            <a:off x="335667" y="1578573"/>
            <a:ext cx="1937940" cy="1715036"/>
          </a:xfrm>
          <a:prstGeom prst="roundRect">
            <a:avLst>
              <a:gd name="adj" fmla="val 10000"/>
            </a:avLst>
          </a:prstGeom>
          <a:blipFill>
            <a:blip r:embed="rId3" cstate="print">
              <a:extLst/>
            </a:blip>
            <a:srcRect/>
            <a:stretch>
              <a:fillRect t="-12000" b="-12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Rounded Rectangle 6"/>
          <p:cNvSpPr/>
          <p:nvPr/>
        </p:nvSpPr>
        <p:spPr>
          <a:xfrm>
            <a:off x="2506013" y="1579109"/>
            <a:ext cx="1938338" cy="1714500"/>
          </a:xfrm>
          <a:prstGeom prst="roundRect">
            <a:avLst>
              <a:gd name="adj" fmla="val 10000"/>
            </a:avLst>
          </a:prstGeom>
          <a:blipFill>
            <a:blip r:embed="rId4" cstate="print">
              <a:extLst/>
            </a:blip>
            <a:srcRect/>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Rounded Rectangle 7"/>
          <p:cNvSpPr/>
          <p:nvPr/>
        </p:nvSpPr>
        <p:spPr>
          <a:xfrm>
            <a:off x="4642121" y="1578573"/>
            <a:ext cx="1937940" cy="1715036"/>
          </a:xfrm>
          <a:prstGeom prst="roundRect">
            <a:avLst>
              <a:gd name="adj" fmla="val 10000"/>
            </a:avLst>
          </a:prstGeom>
          <a:blipFill>
            <a:blip r:embed="rId5" cstate="print">
              <a:extLst/>
            </a:blip>
            <a:srcRect/>
            <a:stretch>
              <a:fillRect l="-7000" r="-7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Rounded Rectangle 8"/>
          <p:cNvSpPr/>
          <p:nvPr/>
        </p:nvSpPr>
        <p:spPr>
          <a:xfrm>
            <a:off x="6847304" y="1579109"/>
            <a:ext cx="1937940" cy="1715036"/>
          </a:xfrm>
          <a:prstGeom prst="roundRect">
            <a:avLst>
              <a:gd name="adj" fmla="val 10000"/>
            </a:avLst>
          </a:prstGeom>
          <a:blipFill>
            <a:blip r:embed="rId6" cstate="print">
              <a:extLst/>
            </a:blip>
            <a:srcRect/>
            <a:stretch>
              <a:fillRect l="-20000" r="-20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TextBox 9"/>
          <p:cNvSpPr txBox="1"/>
          <p:nvPr/>
        </p:nvSpPr>
        <p:spPr>
          <a:xfrm>
            <a:off x="969817" y="6096000"/>
            <a:ext cx="5992091" cy="338554"/>
          </a:xfrm>
          <a:prstGeom prst="rect">
            <a:avLst/>
          </a:prstGeom>
          <a:noFill/>
        </p:spPr>
        <p:txBody>
          <a:bodyPr wrap="square" rtlCol="0">
            <a:spAutoFit/>
          </a:bodyPr>
          <a:lstStyle/>
          <a:p>
            <a:r>
              <a:rPr lang="en-US" sz="1600" dirty="0" smtClean="0">
                <a:solidFill>
                  <a:srgbClr val="000000"/>
                </a:solidFill>
                <a:latin typeface="Bookman Old Style" charset="0"/>
                <a:cs typeface="Bookman Old Style" charset="0"/>
                <a:sym typeface="Gill Sans" charset="0"/>
              </a:rPr>
              <a:t>Joyce, Showers &amp; Bennett, 1987; Joyce &amp; Showers (2002) </a:t>
            </a:r>
            <a:endParaRPr lang="en-US" sz="1600" dirty="0">
              <a:solidFill>
                <a:srgbClr val="000000"/>
              </a:solidFill>
              <a:latin typeface="Bookman Old Style" charset="0"/>
              <a:cs typeface="Bookman Old Style" charset="0"/>
              <a:sym typeface="Gill Sans" charset="0"/>
            </a:endParaRPr>
          </a:p>
        </p:txBody>
      </p:sp>
      <p:sp>
        <p:nvSpPr>
          <p:cNvPr id="12" name="TextBox 11"/>
          <p:cNvSpPr txBox="1"/>
          <p:nvPr/>
        </p:nvSpPr>
        <p:spPr>
          <a:xfrm>
            <a:off x="941077" y="473364"/>
            <a:ext cx="7402087" cy="769441"/>
          </a:xfrm>
          <a:prstGeom prst="rect">
            <a:avLst/>
          </a:prstGeom>
          <a:noFill/>
        </p:spPr>
        <p:txBody>
          <a:bodyPr wrap="square" rtlCol="0">
            <a:spAutoFit/>
          </a:bodyPr>
          <a:lstStyle/>
          <a:p>
            <a:pPr algn="ctr"/>
            <a:r>
              <a:rPr lang="en-US" sz="4400" dirty="0" smtClean="0"/>
              <a:t>Getting Results from Your PD</a:t>
            </a:r>
            <a:endParaRPr lang="en-US" sz="4400" dirty="0"/>
          </a:p>
        </p:txBody>
      </p:sp>
      <p:sp>
        <p:nvSpPr>
          <p:cNvPr id="3" name="Date Placeholder 2"/>
          <p:cNvSpPr>
            <a:spLocks noGrp="1"/>
          </p:cNvSpPr>
          <p:nvPr>
            <p:ph type="dt" sz="half" idx="10"/>
          </p:nvPr>
        </p:nvSpPr>
        <p:spPr/>
        <p:txBody>
          <a:bodyPr/>
          <a:lstStyle/>
          <a:p>
            <a:r>
              <a:rPr lang="en-US" smtClean="0"/>
              <a:t>6/14/13</a:t>
            </a:r>
            <a:endParaRPr lang="en-US"/>
          </a:p>
        </p:txBody>
      </p:sp>
      <p:sp>
        <p:nvSpPr>
          <p:cNvPr id="4" name="Footer Placeholder 3"/>
          <p:cNvSpPr>
            <a:spLocks noGrp="1"/>
          </p:cNvSpPr>
          <p:nvPr>
            <p:ph type="ftr" sz="quarter" idx="11"/>
          </p:nvPr>
        </p:nvSpPr>
        <p:spPr/>
        <p:txBody>
          <a:bodyPr/>
          <a:lstStyle/>
          <a:p>
            <a:r>
              <a:rPr lang="en-US" smtClean="0"/>
              <a:t>University of Kansas Center for Research on Learning:: DD,RG.PG</a:t>
            </a:r>
            <a:endParaRPr lang="en-US"/>
          </a:p>
        </p:txBody>
      </p:sp>
      <p:sp>
        <p:nvSpPr>
          <p:cNvPr id="11" name="Slide Number Placeholder 10"/>
          <p:cNvSpPr>
            <a:spLocks noGrp="1"/>
          </p:cNvSpPr>
          <p:nvPr>
            <p:ph type="sldNum" sz="quarter" idx="12"/>
          </p:nvPr>
        </p:nvSpPr>
        <p:spPr/>
        <p:txBody>
          <a:bodyPr/>
          <a:lstStyle/>
          <a:p>
            <a:fld id="{DA629044-4F72-B34E-BC15-C1A9374D36F8}" type="slidenum">
              <a:rPr lang="en-US" smtClean="0"/>
              <a:t>4</a:t>
            </a:fld>
            <a:endParaRPr lang="en-US"/>
          </a:p>
        </p:txBody>
      </p:sp>
    </p:spTree>
    <p:extLst>
      <p:ext uri="{BB962C8B-B14F-4D97-AF65-F5344CB8AC3E}">
        <p14:creationId xmlns:p14="http://schemas.microsoft.com/office/powerpoint/2010/main" val="40169416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6/14/13</a:t>
            </a:r>
            <a:endParaRPr lang="en-US"/>
          </a:p>
        </p:txBody>
      </p:sp>
      <p:sp>
        <p:nvSpPr>
          <p:cNvPr id="6" name="Footer Placeholder 5"/>
          <p:cNvSpPr>
            <a:spLocks noGrp="1"/>
          </p:cNvSpPr>
          <p:nvPr>
            <p:ph type="ftr" sz="quarter" idx="11"/>
          </p:nvPr>
        </p:nvSpPr>
        <p:spPr/>
        <p:txBody>
          <a:bodyPr/>
          <a:lstStyle/>
          <a:p>
            <a:r>
              <a:rPr lang="en-US" smtClean="0"/>
              <a:t>University of Kansas Center for Research on Learning:: DD,RG.PG</a:t>
            </a:r>
            <a:endParaRPr lang="en-US"/>
          </a:p>
        </p:txBody>
      </p:sp>
      <p:sp>
        <p:nvSpPr>
          <p:cNvPr id="7" name="Slide Number Placeholder 6"/>
          <p:cNvSpPr>
            <a:spLocks noGrp="1"/>
          </p:cNvSpPr>
          <p:nvPr>
            <p:ph type="sldNum" sz="quarter" idx="12"/>
          </p:nvPr>
        </p:nvSpPr>
        <p:spPr/>
        <p:txBody>
          <a:bodyPr/>
          <a:lstStyle/>
          <a:p>
            <a:fld id="{DA629044-4F72-B34E-BC15-C1A9374D36F8}" type="slidenum">
              <a:rPr lang="en-US" smtClean="0"/>
              <a:t>5</a:t>
            </a:fld>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011854698"/>
              </p:ext>
            </p:extLst>
          </p:nvPr>
        </p:nvGraphicFramePr>
        <p:xfrm>
          <a:off x="70760" y="920222"/>
          <a:ext cx="9453800" cy="4010703"/>
        </p:xfrm>
        <a:graphic>
          <a:graphicData uri="http://schemas.openxmlformats.org/presentationml/2006/ole">
            <mc:AlternateContent xmlns:mc="http://schemas.openxmlformats.org/markup-compatibility/2006">
              <mc:Choice xmlns:v="urn:schemas-microsoft-com:vml" Requires="v">
                <p:oleObj spid="_x0000_s1047" name="Document" r:id="rId5" imgW="8382000" imgH="3556000" progId="Word.Document.12">
                  <p:embed/>
                </p:oleObj>
              </mc:Choice>
              <mc:Fallback>
                <p:oleObj name="Document" r:id="rId5" imgW="8382000" imgH="3556000" progId="Word.Document.12">
                  <p:embed/>
                  <p:pic>
                    <p:nvPicPr>
                      <p:cNvPr id="0" name=""/>
                      <p:cNvPicPr/>
                      <p:nvPr/>
                    </p:nvPicPr>
                    <p:blipFill>
                      <a:blip r:embed="rId6"/>
                      <a:stretch>
                        <a:fillRect/>
                      </a:stretch>
                    </p:blipFill>
                    <p:spPr>
                      <a:xfrm>
                        <a:off x="70760" y="920222"/>
                        <a:ext cx="9453800" cy="4010703"/>
                      </a:xfrm>
                      <a:prstGeom prst="rect">
                        <a:avLst/>
                      </a:prstGeom>
                    </p:spPr>
                  </p:pic>
                </p:oleObj>
              </mc:Fallback>
            </mc:AlternateContent>
          </a:graphicData>
        </a:graphic>
      </p:graphicFrame>
    </p:spTree>
    <p:extLst>
      <p:ext uri="{BB962C8B-B14F-4D97-AF65-F5344CB8AC3E}">
        <p14:creationId xmlns:p14="http://schemas.microsoft.com/office/powerpoint/2010/main" val="33859786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l" eaLnBrk="1" hangingPunct="1"/>
            <a:r>
              <a:rPr lang="en-US">
                <a:latin typeface="Arial" charset="0"/>
                <a:ea typeface="ＭＳ Ｐゴシック" charset="0"/>
                <a:cs typeface="ＭＳ Ｐゴシック" charset="0"/>
              </a:rPr>
              <a:t>Goals of High Quality PD</a:t>
            </a:r>
          </a:p>
        </p:txBody>
      </p:sp>
      <p:sp>
        <p:nvSpPr>
          <p:cNvPr id="3" name="Content Placeholder 2"/>
          <p:cNvSpPr>
            <a:spLocks noGrp="1"/>
          </p:cNvSpPr>
          <p:nvPr>
            <p:ph idx="1"/>
          </p:nvPr>
        </p:nvSpPr>
        <p:spPr/>
        <p:txBody>
          <a:bodyPr/>
          <a:lstStyle/>
          <a:p>
            <a:pPr eaLnBrk="1" hangingPunct="1">
              <a:defRPr/>
            </a:pPr>
            <a:r>
              <a:rPr lang="en-US" dirty="0" smtClean="0"/>
              <a:t>Mastery</a:t>
            </a:r>
          </a:p>
          <a:p>
            <a:pPr marL="0" indent="0" eaLnBrk="1" hangingPunct="1">
              <a:buFontTx/>
              <a:buNone/>
              <a:defRPr/>
            </a:pPr>
            <a:endParaRPr lang="en-US" dirty="0" smtClean="0"/>
          </a:p>
          <a:p>
            <a:pPr eaLnBrk="1" hangingPunct="1">
              <a:defRPr/>
            </a:pPr>
            <a:r>
              <a:rPr lang="en-US" dirty="0" smtClean="0"/>
              <a:t>Practice</a:t>
            </a:r>
          </a:p>
          <a:p>
            <a:pPr marL="0" indent="0" eaLnBrk="1" hangingPunct="1">
              <a:buFontTx/>
              <a:buNone/>
              <a:defRPr/>
            </a:pPr>
            <a:endParaRPr lang="en-US" dirty="0" smtClean="0"/>
          </a:p>
          <a:p>
            <a:pPr eaLnBrk="1" hangingPunct="1">
              <a:defRPr/>
            </a:pPr>
            <a:r>
              <a:rPr lang="en-US" dirty="0" smtClean="0"/>
              <a:t>Ongoing learning </a:t>
            </a:r>
          </a:p>
        </p:txBody>
      </p:sp>
      <p:sp>
        <p:nvSpPr>
          <p:cNvPr id="2" name="Date Placeholder 1"/>
          <p:cNvSpPr>
            <a:spLocks noGrp="1"/>
          </p:cNvSpPr>
          <p:nvPr>
            <p:ph type="dt" sz="half" idx="10"/>
          </p:nvPr>
        </p:nvSpPr>
        <p:spPr/>
        <p:txBody>
          <a:bodyPr/>
          <a:lstStyle/>
          <a:p>
            <a:r>
              <a:rPr lang="en-US" smtClean="0"/>
              <a:t>6/14/13</a:t>
            </a:r>
            <a:endParaRPr lang="en-US"/>
          </a:p>
        </p:txBody>
      </p:sp>
      <p:sp>
        <p:nvSpPr>
          <p:cNvPr id="4" name="Footer Placeholder 3"/>
          <p:cNvSpPr>
            <a:spLocks noGrp="1"/>
          </p:cNvSpPr>
          <p:nvPr>
            <p:ph type="ftr" sz="quarter" idx="11"/>
          </p:nvPr>
        </p:nvSpPr>
        <p:spPr/>
        <p:txBody>
          <a:bodyPr/>
          <a:lstStyle/>
          <a:p>
            <a:r>
              <a:rPr lang="en-US" smtClean="0"/>
              <a:t>University of Kansas Center for Research on Learning:: DD,RG.PG</a:t>
            </a:r>
            <a:endParaRPr lang="en-US"/>
          </a:p>
        </p:txBody>
      </p:sp>
      <p:sp>
        <p:nvSpPr>
          <p:cNvPr id="5" name="Slide Number Placeholder 4"/>
          <p:cNvSpPr>
            <a:spLocks noGrp="1"/>
          </p:cNvSpPr>
          <p:nvPr>
            <p:ph type="sldNum" sz="quarter" idx="12"/>
          </p:nvPr>
        </p:nvSpPr>
        <p:spPr/>
        <p:txBody>
          <a:bodyPr/>
          <a:lstStyle/>
          <a:p>
            <a:fld id="{DA629044-4F72-B34E-BC15-C1A9374D36F8}" type="slidenum">
              <a:rPr lang="en-US" smtClean="0"/>
              <a:t>6</a:t>
            </a:fld>
            <a:endParaRPr lang="en-US"/>
          </a:p>
        </p:txBody>
      </p:sp>
    </p:spTree>
    <p:extLst>
      <p:ext uri="{BB962C8B-B14F-4D97-AF65-F5344CB8AC3E}">
        <p14:creationId xmlns:p14="http://schemas.microsoft.com/office/powerpoint/2010/main" val="33624157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4"/>
          <p:cNvPicPr>
            <a:picLocks noChangeAspect="1"/>
          </p:cNvPicPr>
          <p:nvPr/>
        </p:nvPicPr>
        <p:blipFill>
          <a:blip r:embed="rId3">
            <a:extLst>
              <a:ext uri="{28A0092B-C50C-407E-A947-70E740481C1C}">
                <a14:useLocalDpi xmlns:a14="http://schemas.microsoft.com/office/drawing/2010/main" val="0"/>
              </a:ext>
            </a:extLst>
          </a:blip>
          <a:srcRect t="6543" b="6543"/>
          <a:stretch>
            <a:fillRect/>
          </a:stretch>
        </p:blipFill>
        <p:spPr bwMode="auto">
          <a:xfrm>
            <a:off x="762000" y="1524000"/>
            <a:ext cx="74676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le 2"/>
          <p:cNvSpPr>
            <a:spLocks noGrp="1"/>
          </p:cNvSpPr>
          <p:nvPr>
            <p:ph type="title"/>
          </p:nvPr>
        </p:nvSpPr>
        <p:spPr/>
        <p:txBody>
          <a:bodyPr/>
          <a:lstStyle/>
          <a:p>
            <a:pPr algn="l" eaLnBrk="1" hangingPunct="1"/>
            <a:r>
              <a:rPr lang="en-US">
                <a:latin typeface="Arial" charset="0"/>
                <a:ea typeface="ＭＳ Ｐゴシック" charset="0"/>
                <a:cs typeface="ＭＳ Ｐゴシック" charset="0"/>
              </a:rPr>
              <a:t>Mastery</a:t>
            </a:r>
          </a:p>
        </p:txBody>
      </p:sp>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7</a:t>
            </a:fld>
            <a:endParaRPr lang="en-US"/>
          </a:p>
        </p:txBody>
      </p:sp>
    </p:spTree>
    <p:extLst>
      <p:ext uri="{BB962C8B-B14F-4D97-AF65-F5344CB8AC3E}">
        <p14:creationId xmlns:p14="http://schemas.microsoft.com/office/powerpoint/2010/main" val="2010915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
          <p:cNvSpPr>
            <a:spLocks noGrp="1"/>
          </p:cNvSpPr>
          <p:nvPr>
            <p:ph type="title"/>
          </p:nvPr>
        </p:nvSpPr>
        <p:spPr/>
        <p:txBody>
          <a:bodyPr/>
          <a:lstStyle/>
          <a:p>
            <a:pPr algn="l" eaLnBrk="1" hangingPunct="1"/>
            <a:r>
              <a:rPr lang="en-US">
                <a:latin typeface="Arial" charset="0"/>
                <a:ea typeface="ＭＳ Ｐゴシック" charset="0"/>
                <a:cs typeface="ＭＳ Ｐゴシック" charset="0"/>
              </a:rPr>
              <a:t>High Quality Practice</a:t>
            </a:r>
          </a:p>
        </p:txBody>
      </p:sp>
      <p:pic>
        <p:nvPicPr>
          <p:cNvPr id="26626" name="Content Placeholder 4" descr="practice.jpg"/>
          <p:cNvPicPr>
            <a:picLocks noGrp="1" noChangeAspect="1"/>
          </p:cNvPicPr>
          <p:nvPr>
            <p:ph idx="1"/>
          </p:nvPr>
        </p:nvPicPr>
        <p:blipFill>
          <a:blip r:embed="rId3">
            <a:extLst>
              <a:ext uri="{28A0092B-C50C-407E-A947-70E740481C1C}">
                <a14:useLocalDpi xmlns:a14="http://schemas.microsoft.com/office/drawing/2010/main" val="0"/>
              </a:ext>
            </a:extLst>
          </a:blip>
          <a:srcRect t="11716" b="11716"/>
          <a:stretch>
            <a:fillRect/>
          </a:stretch>
        </p:blipFill>
        <p:spPr>
          <a:xfrm>
            <a:off x="609600" y="1828800"/>
            <a:ext cx="7772400" cy="3962400"/>
          </a:xfrm>
        </p:spPr>
      </p:pic>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8</a:t>
            </a:fld>
            <a:endParaRPr lang="en-US"/>
          </a:p>
        </p:txBody>
      </p:sp>
    </p:spTree>
    <p:extLst>
      <p:ext uri="{BB962C8B-B14F-4D97-AF65-F5344CB8AC3E}">
        <p14:creationId xmlns:p14="http://schemas.microsoft.com/office/powerpoint/2010/main" val="262259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l" eaLnBrk="1" hangingPunct="1"/>
            <a:r>
              <a:rPr lang="en-US">
                <a:latin typeface="Arial" charset="0"/>
                <a:ea typeface="ＭＳ Ｐゴシック" charset="0"/>
                <a:cs typeface="ＭＳ Ｐゴシック" charset="0"/>
              </a:rPr>
              <a:t>Ongoing learning</a:t>
            </a:r>
          </a:p>
        </p:txBody>
      </p:sp>
      <p:pic>
        <p:nvPicPr>
          <p:cNvPr id="28674" name="Content Placeholder 3" descr="2 teachers working together.tiff"/>
          <p:cNvPicPr>
            <a:picLocks noGrp="1" noChangeAspect="1"/>
          </p:cNvPicPr>
          <p:nvPr>
            <p:ph idx="1"/>
          </p:nvPr>
        </p:nvPicPr>
        <p:blipFill>
          <a:blip r:embed="rId3">
            <a:extLst>
              <a:ext uri="{28A0092B-C50C-407E-A947-70E740481C1C}">
                <a14:useLocalDpi xmlns:a14="http://schemas.microsoft.com/office/drawing/2010/main" val="0"/>
              </a:ext>
            </a:extLst>
          </a:blip>
          <a:srcRect t="12857" b="12857"/>
          <a:stretch>
            <a:fillRect/>
          </a:stretch>
        </p:blipFill>
        <p:spPr>
          <a:xfrm>
            <a:off x="685800" y="1752600"/>
            <a:ext cx="7772400" cy="3962400"/>
          </a:xfrm>
        </p:spPr>
      </p:pic>
      <p:sp>
        <p:nvSpPr>
          <p:cNvPr id="2" name="Date Placeholder 1"/>
          <p:cNvSpPr>
            <a:spLocks noGrp="1"/>
          </p:cNvSpPr>
          <p:nvPr>
            <p:ph type="dt" sz="half" idx="10"/>
          </p:nvPr>
        </p:nvSpPr>
        <p:spPr/>
        <p:txBody>
          <a:bodyPr/>
          <a:lstStyle/>
          <a:p>
            <a:r>
              <a:rPr lang="en-US" smtClean="0"/>
              <a:t>6/14/13</a:t>
            </a:r>
            <a:endParaRPr lang="en-US"/>
          </a:p>
        </p:txBody>
      </p:sp>
      <p:sp>
        <p:nvSpPr>
          <p:cNvPr id="3" name="Footer Placeholder 2"/>
          <p:cNvSpPr>
            <a:spLocks noGrp="1"/>
          </p:cNvSpPr>
          <p:nvPr>
            <p:ph type="ftr" sz="quarter" idx="11"/>
          </p:nvPr>
        </p:nvSpPr>
        <p:spPr/>
        <p:txBody>
          <a:bodyPr/>
          <a:lstStyle/>
          <a:p>
            <a:r>
              <a:rPr lang="en-US" smtClean="0"/>
              <a:t>University of Kansas Center for Research on Learning:: DD,RG.PG</a:t>
            </a:r>
            <a:endParaRPr lang="en-US"/>
          </a:p>
        </p:txBody>
      </p:sp>
      <p:sp>
        <p:nvSpPr>
          <p:cNvPr id="4" name="Slide Number Placeholder 3"/>
          <p:cNvSpPr>
            <a:spLocks noGrp="1"/>
          </p:cNvSpPr>
          <p:nvPr>
            <p:ph type="sldNum" sz="quarter" idx="12"/>
          </p:nvPr>
        </p:nvSpPr>
        <p:spPr/>
        <p:txBody>
          <a:bodyPr/>
          <a:lstStyle/>
          <a:p>
            <a:fld id="{DA629044-4F72-B34E-BC15-C1A9374D36F8}" type="slidenum">
              <a:rPr lang="en-US" smtClean="0"/>
              <a:t>9</a:t>
            </a:fld>
            <a:endParaRPr lang="en-US"/>
          </a:p>
        </p:txBody>
      </p:sp>
    </p:spTree>
    <p:extLst>
      <p:ext uri="{BB962C8B-B14F-4D97-AF65-F5344CB8AC3E}">
        <p14:creationId xmlns:p14="http://schemas.microsoft.com/office/powerpoint/2010/main" val="5417093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2223</TotalTime>
  <Words>6267</Words>
  <Application>Microsoft Macintosh PowerPoint</Application>
  <PresentationFormat>On-screen Show (4:3)</PresentationFormat>
  <Paragraphs>438</Paragraphs>
  <Slides>28</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Document</vt:lpstr>
      <vt:lpstr>PowerPoint Presentation</vt:lpstr>
      <vt:lpstr>Is it Professional Development or is it Training?</vt:lpstr>
      <vt:lpstr>What’s the Difference?</vt:lpstr>
      <vt:lpstr>PowerPoint Presentation</vt:lpstr>
      <vt:lpstr>PowerPoint Presentation</vt:lpstr>
      <vt:lpstr>Goals of High Quality PD</vt:lpstr>
      <vt:lpstr>Mastery</vt:lpstr>
      <vt:lpstr>High Quality Practice</vt:lpstr>
      <vt:lpstr>Ongoing learning</vt:lpstr>
      <vt:lpstr>Turn to Your Neighbor (TTYN)</vt:lpstr>
      <vt:lpstr>Guiding Principles of Adult Learning</vt:lpstr>
      <vt:lpstr>Orientation and Motivation</vt:lpstr>
      <vt:lpstr>Human Sense Making</vt:lpstr>
      <vt:lpstr>Balance Content and Coherence</vt:lpstr>
      <vt:lpstr>Your Turn</vt:lpstr>
      <vt:lpstr>Professional Development Practices and Structures</vt:lpstr>
      <vt:lpstr>Best Practices Activity</vt:lpstr>
      <vt:lpstr>PowerPoint Presentation</vt:lpstr>
      <vt:lpstr>Before PD: Initial Engagement </vt:lpstr>
      <vt:lpstr>During PD: Demonstration and Illustration</vt:lpstr>
      <vt:lpstr>During PD:  Modeling, Application, Active Learning</vt:lpstr>
      <vt:lpstr>During PD: Self-reflection, Self Assessment, Feedback</vt:lpstr>
      <vt:lpstr>After PD: Reflection</vt:lpstr>
      <vt:lpstr>After PD: Support</vt:lpstr>
      <vt:lpstr>PowerPoint Presentation</vt:lpstr>
      <vt:lpstr>PD Practices: Instructional Elements</vt:lpstr>
      <vt:lpstr>Ending Activities</vt:lpstr>
      <vt:lpstr>Presentation 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Professional Development for the Adult Learner </dc:title>
  <dc:creator>Devona Dunekack</dc:creator>
  <cp:lastModifiedBy>crl staff</cp:lastModifiedBy>
  <cp:revision>36</cp:revision>
  <cp:lastPrinted>2013-07-03T18:33:40Z</cp:lastPrinted>
  <dcterms:created xsi:type="dcterms:W3CDTF">2013-06-06T20:21:17Z</dcterms:created>
  <dcterms:modified xsi:type="dcterms:W3CDTF">2013-07-04T00:19:07Z</dcterms:modified>
</cp:coreProperties>
</file>