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7" r:id="rId3"/>
    <p:sldId id="260" r:id="rId4"/>
    <p:sldId id="270" r:id="rId5"/>
    <p:sldId id="269" r:id="rId6"/>
    <p:sldId id="271" r:id="rId7"/>
    <p:sldId id="272" r:id="rId8"/>
    <p:sldId id="276" r:id="rId9"/>
    <p:sldId id="274" r:id="rId10"/>
    <p:sldId id="273" r:id="rId11"/>
    <p:sldId id="266" r:id="rId12"/>
    <p:sldId id="275" r:id="rId13"/>
    <p:sldId id="277" r:id="rId14"/>
    <p:sldId id="278" r:id="rId15"/>
    <p:sldId id="26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0"/>
    <p:restoredTop sz="76235"/>
  </p:normalViewPr>
  <p:slideViewPr>
    <p:cSldViewPr snapToGrid="0" snapToObjects="1">
      <p:cViewPr varScale="1">
        <p:scale>
          <a:sx n="79" d="100"/>
          <a:sy n="79" d="100"/>
        </p:scale>
        <p:origin x="1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ED5F-1EBC-5B45-91C9-04817D606882}" type="datetimeFigureOut">
              <a:rPr lang="en-US" smtClean="0"/>
              <a:t>7/9/21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6454-FA33-BA40-A1B3-1E4610471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2021sim-webquest/ho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</a:t>
            </a:r>
            <a:r>
              <a:rPr lang="en-US" dirty="0" err="1"/>
              <a:t>webquest</a:t>
            </a:r>
            <a:r>
              <a:rPr lang="en-US" dirty="0"/>
              <a:t> link in Chat: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https://sites.google.com/view/2021sim-webquest/home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6454-FA33-BA40-A1B3-1E46104711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6454-FA33-BA40-A1B3-1E46104711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8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Specifically, Bryk (2015) asserted there is a growing gap between “what works” in improving student outcomes and the ability of educators to implement those practices effectively.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6454-FA33-BA40-A1B3-1E46104711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/file/d/1OI-GyIvoAXVANGOzGnjMeBvHpIz3d_3c/</a:t>
            </a:r>
            <a:r>
              <a:rPr lang="en-US" dirty="0" err="1"/>
              <a:t>view?usp</a:t>
            </a:r>
            <a:r>
              <a:rPr lang="en-US" dirty="0"/>
              <a:t>=sharing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6454-FA33-BA40-A1B3-1E46104711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29A84-D09D-C84D-8C9D-91200FFF49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1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6454-FA33-BA40-A1B3-1E46104711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fad984a0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https://</a:t>
            </a:r>
            <a:r>
              <a:rPr lang="en-US" sz="1200" dirty="0" err="1">
                <a:latin typeface="+mn-lt"/>
                <a:ea typeface="Calibri"/>
                <a:cs typeface="Calibri"/>
                <a:sym typeface="Calibri"/>
              </a:rPr>
              <a:t>www.surveymonkey.com</a:t>
            </a: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/r/2021SIMposiumEvals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dfad984a0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2400" b="1" u="sng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500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398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2400" b="1" u="sng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500" baseline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28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2400" b="1" u="sng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500" baseline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4818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2400" b="1" u="sng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500" baseline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429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2400" b="1" u="sng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500" baseline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7951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sim_2color_s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667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2400" b="1" u="sng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500" baseline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3941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1071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1FA7-5FF4-EA43-A34D-C3363F91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4DE89-BCF6-5B40-91F8-7059A97C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4FB9E-3D90-184D-BBD7-062234D2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0A35B-AEE6-224A-91F3-9CBDB675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B980-1BA7-E64C-8241-B978B013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im_2color_si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86465"/>
            <a:ext cx="15240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SIM Conference 2009</a:t>
            </a:r>
            <a:br>
              <a:rPr lang="en-US" dirty="0"/>
            </a:br>
            <a:r>
              <a:rPr lang="en-US" dirty="0"/>
              <a:t>Certification Ceremony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Congratulations to all our new Professional Developers!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latin typeface="Century Gothic"/>
                <a:ea typeface="+mn-ea"/>
                <a:cs typeface="+mn-cs"/>
              </a:defRPr>
            </a:lvl1pPr>
          </a:lstStyle>
          <a:p>
            <a:fld id="{4DEC0D62-6209-4A44-BF7C-B92DC105B368}" type="datetimeFigureOut">
              <a:rPr lang="en-US" smtClean="0"/>
              <a:t>7/9/21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Century Gothic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Century Gothic"/>
              </a:defRPr>
            </a:lvl1pPr>
          </a:lstStyle>
          <a:p>
            <a:fld id="{78EC1BB0-9EAD-B948-B984-387307DFE068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938" y="6197600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9"/>
          <p:cNvSpPr>
            <a:spLocks noChangeShapeType="1"/>
          </p:cNvSpPr>
          <p:nvPr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entury Gothic"/>
            </a:endParaRPr>
          </a:p>
        </p:txBody>
      </p:sp>
      <p:pic>
        <p:nvPicPr>
          <p:cNvPr id="1034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163" y="6197600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Century Gothic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4789-C2C9-4F4E-B74F-B4B456665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2488597"/>
            <a:ext cx="5410200" cy="1600200"/>
          </a:xfrm>
        </p:spPr>
        <p:txBody>
          <a:bodyPr/>
          <a:lstStyle/>
          <a:p>
            <a:pPr algn="ctr"/>
            <a:r>
              <a:rPr lang="en-US" u="none" dirty="0"/>
              <a:t>Step One to Installing SIM in Your School: A SIM Overview</a:t>
            </a:r>
            <a:endParaRPr lang="en-US" i="1" u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CB1E3-7AA7-E843-950C-10DE911B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211638"/>
            <a:ext cx="5105400" cy="2895600"/>
          </a:xfrm>
        </p:spPr>
        <p:txBody>
          <a:bodyPr/>
          <a:lstStyle/>
          <a:p>
            <a:r>
              <a:rPr lang="en-US" dirty="0"/>
              <a:t>Jocelyn Washburn, Ph.D.</a:t>
            </a:r>
          </a:p>
          <a:p>
            <a:r>
              <a:rPr lang="en-US" dirty="0"/>
              <a:t>Director of Professional Development</a:t>
            </a:r>
          </a:p>
          <a:p>
            <a:r>
              <a:rPr lang="en-US" dirty="0"/>
              <a:t>University of Kansas Center for Research on Learning</a:t>
            </a: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48F5578-6716-9145-A1CC-C1EBB7935CD5}"/>
              </a:ext>
            </a:extLst>
          </p:cNvPr>
          <p:cNvSpPr txBox="1"/>
          <p:nvPr/>
        </p:nvSpPr>
        <p:spPr>
          <a:xfrm>
            <a:off x="386320" y="2009549"/>
            <a:ext cx="2774700" cy="43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EB Garamond"/>
                <a:cs typeface="EB Garamond"/>
                <a:sym typeface="EB Garamond"/>
              </a:rPr>
              <a:t>July 13-15, 2021</a:t>
            </a:r>
            <a:endParaRPr dirty="0">
              <a:latin typeface="Century Gothic" panose="020B0502020202020204" pitchFamily="34" charset="0"/>
              <a:ea typeface="EB Garamond"/>
              <a:cs typeface="EB Garamond"/>
              <a:sym typeface="EB Garamon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EFA3C-FD3F-194D-AC05-D5AF1DB6023E}"/>
              </a:ext>
            </a:extLst>
          </p:cNvPr>
          <p:cNvSpPr/>
          <p:nvPr/>
        </p:nvSpPr>
        <p:spPr bwMode="auto">
          <a:xfrm>
            <a:off x="2971800" y="568326"/>
            <a:ext cx="457200" cy="255587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9ABB6-B09B-AD4A-996A-DCF014885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163"/>
            <a:ext cx="3733410" cy="10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2499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g5b133ea569_0_162" descr="barklay.tiff">
            <a:extLst>
              <a:ext uri="{FF2B5EF4-FFF2-40B4-BE49-F238E27FC236}">
                <a16:creationId xmlns:a16="http://schemas.microsoft.com/office/drawing/2014/main" id="{864E53EC-25DA-424A-82F7-535032D397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069" y="280662"/>
            <a:ext cx="8529968" cy="629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48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B005A6-9988-4648-8A5F-D03EC4DE97BC}"/>
              </a:ext>
            </a:extLst>
          </p:cNvPr>
          <p:cNvSpPr txBox="1"/>
          <p:nvPr/>
        </p:nvSpPr>
        <p:spPr>
          <a:xfrm>
            <a:off x="704336" y="1848880"/>
            <a:ext cx="768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512FC-D3D5-F84A-BE09-2B993E15B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22708"/>
              </p:ext>
            </p:extLst>
          </p:nvPr>
        </p:nvGraphicFramePr>
        <p:xfrm>
          <a:off x="756851" y="1480684"/>
          <a:ext cx="7423763" cy="3950207"/>
        </p:xfrm>
        <a:graphic>
          <a:graphicData uri="http://schemas.openxmlformats.org/drawingml/2006/table">
            <a:tbl>
              <a:tblPr/>
              <a:tblGrid>
                <a:gridCol w="2227129">
                  <a:extLst>
                    <a:ext uri="{9D8B030D-6E8A-4147-A177-3AD203B41FA5}">
                      <a16:colId xmlns:a16="http://schemas.microsoft.com/office/drawing/2014/main" val="1933305924"/>
                    </a:ext>
                  </a:extLst>
                </a:gridCol>
                <a:gridCol w="1483944">
                  <a:extLst>
                    <a:ext uri="{9D8B030D-6E8A-4147-A177-3AD203B41FA5}">
                      <a16:colId xmlns:a16="http://schemas.microsoft.com/office/drawing/2014/main" val="1455723171"/>
                    </a:ext>
                  </a:extLst>
                </a:gridCol>
                <a:gridCol w="2061707">
                  <a:extLst>
                    <a:ext uri="{9D8B030D-6E8A-4147-A177-3AD203B41FA5}">
                      <a16:colId xmlns:a16="http://schemas.microsoft.com/office/drawing/2014/main" val="1292927152"/>
                    </a:ext>
                  </a:extLst>
                </a:gridCol>
                <a:gridCol w="1650983">
                  <a:extLst>
                    <a:ext uri="{9D8B030D-6E8A-4147-A177-3AD203B41FA5}">
                      <a16:colId xmlns:a16="http://schemas.microsoft.com/office/drawing/2014/main" val="1819981964"/>
                    </a:ext>
                  </a:extLst>
                </a:gridCol>
              </a:tblGrid>
              <a:tr h="727680">
                <a:tc>
                  <a:txBody>
                    <a:bodyPr/>
                    <a:lstStyle/>
                    <a:p>
                      <a:pPr fontAlgn="ctr"/>
                      <a:r>
                        <a:rPr lang="en-US" sz="15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 gridSpan="3">
                  <a:txBody>
                    <a:bodyPr/>
                    <a:lstStyle/>
                    <a:p>
                      <a:pPr fontAlgn="ctr"/>
                      <a:r>
                        <a:rPr lang="en-US" sz="15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Expected Outcomes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fontAlgn="ctr"/>
                      <a:r>
                        <a:rPr lang="en-US" sz="15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</a:endParaRPr>
                    </a:p>
                  </a:txBody>
                  <a:tcPr marL="27920" marR="27920" marT="27920" marB="279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AD7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/>
                      <a:endParaRPr lang="en-US" sz="1300" dirty="0">
                        <a:effectLst/>
                      </a:endParaRPr>
                    </a:p>
                  </a:txBody>
                  <a:tcPr marL="27920" marR="27920" marT="27920" marB="279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79804"/>
                  </a:ext>
                </a:extLst>
              </a:tr>
              <a:tr h="49908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Training Components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Change in Knowledge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Change in Skills</a:t>
                      </a:r>
                      <a:endParaRPr lang="en-US" sz="15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Application to fidelity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683339"/>
                  </a:ext>
                </a:extLst>
              </a:tr>
              <a:tr h="72768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Lecture/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Presentations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Study of Theory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62078"/>
                  </a:ext>
                </a:extLst>
              </a:tr>
              <a:tr h="28142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Demonstrations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  <a:endParaRPr lang="en-US" sz="15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n-US" sz="15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30003"/>
                  </a:ext>
                </a:extLst>
              </a:tr>
              <a:tr h="55346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Practice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(and low risk feedback)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43232"/>
                  </a:ext>
                </a:extLst>
              </a:tr>
              <a:tr h="11608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 Coaching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 Admin feedback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+Study Teams/Peer Visits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B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  <a:endParaRPr lang="en-US" sz="15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940" marR="20940" marT="20940" marB="20940" anchor="ctr">
                    <a:lnL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2D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493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4FC0953-F7D4-644E-A3A5-7DE939B9F0E9}"/>
              </a:ext>
            </a:extLst>
          </p:cNvPr>
          <p:cNvSpPr/>
          <p:nvPr/>
        </p:nvSpPr>
        <p:spPr>
          <a:xfrm>
            <a:off x="965595" y="974133"/>
            <a:ext cx="680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94431"/>
                </a:solidFill>
                <a:latin typeface="Century Gothic" panose="020B0502020202020204" pitchFamily="34" charset="0"/>
              </a:rPr>
              <a:t>Professional Learning that leads to change!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FC967-DA96-8F47-B8E4-A9BF47E6A5BA}"/>
              </a:ext>
            </a:extLst>
          </p:cNvPr>
          <p:cNvSpPr txBox="1"/>
          <p:nvPr/>
        </p:nvSpPr>
        <p:spPr>
          <a:xfrm>
            <a:off x="5279721" y="5546700"/>
            <a:ext cx="310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Joyce &amp; Showers, 2002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090CF61-2C87-8D42-9A99-B6D9586A6618}"/>
              </a:ext>
            </a:extLst>
          </p:cNvPr>
          <p:cNvSpPr/>
          <p:nvPr/>
        </p:nvSpPr>
        <p:spPr>
          <a:xfrm>
            <a:off x="3738720" y="1262970"/>
            <a:ext cx="4058433" cy="54481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5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68E661-640A-0847-9FFC-8D5198F5F949}"/>
              </a:ext>
            </a:extLst>
          </p:cNvPr>
          <p:cNvSpPr txBox="1"/>
          <p:nvPr/>
        </p:nvSpPr>
        <p:spPr>
          <a:xfrm>
            <a:off x="538843" y="1094015"/>
            <a:ext cx="7707086" cy="76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4FA2B-90F2-C94B-937D-48C9BC156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7619" r="7685" b="38571"/>
          <a:stretch/>
        </p:blipFill>
        <p:spPr>
          <a:xfrm>
            <a:off x="0" y="1208314"/>
            <a:ext cx="9292762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mber Lines | What Is A Number Line | DK Find Out">
            <a:extLst>
              <a:ext uri="{FF2B5EF4-FFF2-40B4-BE49-F238E27FC236}">
                <a16:creationId xmlns:a16="http://schemas.microsoft.com/office/drawing/2014/main" id="{985B050F-3A4A-924F-9E0B-D09A1898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7210FA-1EAF-9741-AFFA-CE26F9E48CA9}"/>
              </a:ext>
            </a:extLst>
          </p:cNvPr>
          <p:cNvSpPr/>
          <p:nvPr/>
        </p:nvSpPr>
        <p:spPr bwMode="auto">
          <a:xfrm>
            <a:off x="5421086" y="489857"/>
            <a:ext cx="2743200" cy="13008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4D52D-6CBF-C243-8C3E-5744E2DA6A4F}"/>
              </a:ext>
            </a:extLst>
          </p:cNvPr>
          <p:cNvSpPr txBox="1"/>
          <p:nvPr/>
        </p:nvSpPr>
        <p:spPr>
          <a:xfrm>
            <a:off x="2237014" y="2505670"/>
            <a:ext cx="636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Marker Felt Thin" panose="02000400000000000000" pitchFamily="2" charset="77"/>
              </a:rPr>
              <a:t>Steps 2+ Preview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21384-782E-0144-91A1-207736D5B293}"/>
              </a:ext>
            </a:extLst>
          </p:cNvPr>
          <p:cNvSpPr txBox="1"/>
          <p:nvPr/>
        </p:nvSpPr>
        <p:spPr>
          <a:xfrm>
            <a:off x="1567543" y="3429000"/>
            <a:ext cx="7184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Infrastructure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Alignment and interaction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On-site professional learning lead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Implementation plan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Acquire needed resources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Professional Learning Plan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Determine system to monitor progress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2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61E6-86AC-1542-A932-CE0212E0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were new to SIM, which conference sessions would I attend?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E3B6-E68E-C746-8DAE-05C39278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458200" cy="3962400"/>
          </a:xfrm>
        </p:spPr>
        <p:txBody>
          <a:bodyPr/>
          <a:lstStyle/>
          <a:p>
            <a:pPr algn="l"/>
            <a:r>
              <a:rPr lang="en-US" dirty="0"/>
              <a:t>TODAY</a:t>
            </a:r>
          </a:p>
          <a:p>
            <a:pPr algn="l"/>
            <a:r>
              <a:rPr lang="en-US" dirty="0"/>
              <a:t>2:45-4:00 pm </a:t>
            </a:r>
            <a:r>
              <a:rPr lang="en-US" b="1" dirty="0"/>
              <a:t>Using Literacy Leadership Teams as a Driving Force During Times of Change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TOMORROW</a:t>
            </a:r>
          </a:p>
          <a:p>
            <a:pPr algn="l"/>
            <a:r>
              <a:rPr lang="en-US" dirty="0"/>
              <a:t>10:30-11:45 Either the </a:t>
            </a:r>
            <a:r>
              <a:rPr lang="en-US" b="1" dirty="0"/>
              <a:t>Xtreme Reading </a:t>
            </a:r>
            <a:r>
              <a:rPr lang="en-US" dirty="0"/>
              <a:t>or </a:t>
            </a:r>
            <a:r>
              <a:rPr lang="en-US" b="1" dirty="0"/>
              <a:t>Content Enhancement Routine </a:t>
            </a:r>
            <a:r>
              <a:rPr lang="en-US" dirty="0"/>
              <a:t>Session</a:t>
            </a:r>
          </a:p>
          <a:p>
            <a:pPr algn="l"/>
            <a:r>
              <a:rPr lang="en-US" dirty="0"/>
              <a:t>12:30-2:00 Either the </a:t>
            </a:r>
            <a:r>
              <a:rPr lang="en-US" b="1" dirty="0"/>
              <a:t>Exploring HOTRR </a:t>
            </a:r>
            <a:r>
              <a:rPr lang="en-US" dirty="0"/>
              <a:t>or </a:t>
            </a:r>
            <a:r>
              <a:rPr lang="en-US" b="1" dirty="0"/>
              <a:t>DVT</a:t>
            </a:r>
            <a:r>
              <a:rPr lang="en-US" dirty="0"/>
              <a:t> Session</a:t>
            </a:r>
          </a:p>
          <a:p>
            <a:pPr algn="l"/>
            <a:r>
              <a:rPr lang="en-US" dirty="0"/>
              <a:t>2:15-3:45 Either the </a:t>
            </a:r>
            <a:r>
              <a:rPr lang="en-US" b="1" dirty="0"/>
              <a:t>Math</a:t>
            </a:r>
            <a:r>
              <a:rPr lang="en-US" dirty="0"/>
              <a:t> or </a:t>
            </a:r>
            <a:r>
              <a:rPr lang="en-US" b="1" dirty="0"/>
              <a:t>STEM with </a:t>
            </a:r>
            <a:r>
              <a:rPr lang="en-US" dirty="0"/>
              <a:t>CORGI Session</a:t>
            </a:r>
          </a:p>
        </p:txBody>
      </p:sp>
    </p:spTree>
    <p:extLst>
      <p:ext uri="{BB962C8B-B14F-4D97-AF65-F5344CB8AC3E}">
        <p14:creationId xmlns:p14="http://schemas.microsoft.com/office/powerpoint/2010/main" val="150955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dfad984a02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34" y="688038"/>
            <a:ext cx="2676743" cy="7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dfad984a02_0_3"/>
          <p:cNvSpPr txBox="1"/>
          <p:nvPr/>
        </p:nvSpPr>
        <p:spPr>
          <a:xfrm>
            <a:off x="641903" y="1497375"/>
            <a:ext cx="208102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schemeClr val="dk1"/>
                </a:solidFill>
                <a:latin typeface="Century Gothic" panose="020B0502020202020204" pitchFamily="34" charset="0"/>
                <a:ea typeface="EB Garamond"/>
                <a:cs typeface="EB Garamond"/>
                <a:sym typeface="EB Garamond"/>
              </a:rPr>
              <a:t>July 13-15, 2021</a:t>
            </a:r>
            <a:endParaRPr dirty="0">
              <a:latin typeface="Century Gothic" panose="020B0502020202020204" pitchFamily="34" charset="0"/>
              <a:ea typeface="EB Garamond"/>
              <a:cs typeface="EB Garamond"/>
              <a:sym typeface="EB Garamond"/>
            </a:endParaRPr>
          </a:p>
        </p:txBody>
      </p:sp>
      <p:pic>
        <p:nvPicPr>
          <p:cNvPr id="105" name="Google Shape;105;gdfad984a0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050" y="2280712"/>
            <a:ext cx="1542638" cy="155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dfad984a02_0_3"/>
          <p:cNvSpPr txBox="1"/>
          <p:nvPr/>
        </p:nvSpPr>
        <p:spPr>
          <a:xfrm>
            <a:off x="1094014" y="3971250"/>
            <a:ext cx="7266215" cy="7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Don’t forget to complete a session evaluation!</a:t>
            </a:r>
            <a:endParaRPr sz="2400" b="1" dirty="0"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https://</a:t>
            </a:r>
            <a:r>
              <a:rPr lang="en-US" dirty="0" err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www.surveymonkey.com</a:t>
            </a:r>
            <a:r>
              <a:rPr lang="en-US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/r/2021SIMposiumEvals</a:t>
            </a:r>
            <a:endParaRPr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65FB5-B2E9-DB46-9B88-0EC0856A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11715-81B9-114B-9C17-D2F6DBD81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Gain an overview of SIM instructional tools and interventions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Consider the components and features of comprehensive, adaptive, and collaborative professional learning to support SIM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Engage in dialogue about how SIM assists educators meet their school and classroom goals </a:t>
            </a:r>
          </a:p>
        </p:txBody>
      </p:sp>
    </p:spTree>
    <p:extLst>
      <p:ext uri="{BB962C8B-B14F-4D97-AF65-F5344CB8AC3E}">
        <p14:creationId xmlns:p14="http://schemas.microsoft.com/office/powerpoint/2010/main" val="181382761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028E83F-7CC6-3540-978F-89BB494B2211}"/>
              </a:ext>
            </a:extLst>
          </p:cNvPr>
          <p:cNvSpPr/>
          <p:nvPr/>
        </p:nvSpPr>
        <p:spPr bwMode="auto">
          <a:xfrm>
            <a:off x="588446" y="1377537"/>
            <a:ext cx="7819284" cy="30213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2592DD20-C0DC-0141-B14D-1C0E54AC5CA5}"/>
              </a:ext>
            </a:extLst>
          </p:cNvPr>
          <p:cNvGrpSpPr>
            <a:grpSpLocks/>
          </p:cNvGrpSpPr>
          <p:nvPr/>
        </p:nvGrpSpPr>
        <p:grpSpPr bwMode="auto">
          <a:xfrm>
            <a:off x="380939" y="1377537"/>
            <a:ext cx="8549306" cy="5142016"/>
            <a:chOff x="405" y="181"/>
            <a:chExt cx="4944" cy="2756"/>
          </a:xfrm>
        </p:grpSpPr>
        <p:sp>
          <p:nvSpPr>
            <p:cNvPr id="5" name="Line 41">
              <a:extLst>
                <a:ext uri="{FF2B5EF4-FFF2-40B4-BE49-F238E27FC236}">
                  <a16:creationId xmlns:a16="http://schemas.microsoft.com/office/drawing/2014/main" id="{1DCFA258-F8C5-5B45-85DC-F8A69E5C2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417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8">
              <a:extLst>
                <a:ext uri="{FF2B5EF4-FFF2-40B4-BE49-F238E27FC236}">
                  <a16:creationId xmlns:a16="http://schemas.microsoft.com/office/drawing/2014/main" id="{5F3A5FDD-D9DC-634E-9B62-583AC4E1F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9" y="5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6">
              <a:extLst>
                <a:ext uri="{FF2B5EF4-FFF2-40B4-BE49-F238E27FC236}">
                  <a16:creationId xmlns:a16="http://schemas.microsoft.com/office/drawing/2014/main" id="{C63ADE25-9242-6149-B783-B6E3085B0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1" y="521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0">
              <a:extLst>
                <a:ext uri="{FF2B5EF4-FFF2-40B4-BE49-F238E27FC236}">
                  <a16:creationId xmlns:a16="http://schemas.microsoft.com/office/drawing/2014/main" id="{E26D0AB8-0317-5E42-A59E-07263EE57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" y="521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3">
              <a:extLst>
                <a:ext uri="{FF2B5EF4-FFF2-40B4-BE49-F238E27FC236}">
                  <a16:creationId xmlns:a16="http://schemas.microsoft.com/office/drawing/2014/main" id="{BDDADBBF-5FFB-F149-AD5E-A57C7258C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" y="162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9">
              <a:extLst>
                <a:ext uri="{FF2B5EF4-FFF2-40B4-BE49-F238E27FC236}">
                  <a16:creationId xmlns:a16="http://schemas.microsoft.com/office/drawing/2014/main" id="{B11DA285-7001-CB4F-945A-704A67A16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1730"/>
              <a:ext cx="2545" cy="949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9770C442-C7D5-774B-9BDE-1A230225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661"/>
              <a:ext cx="1099" cy="9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028840EB-80E2-6140-BC53-8FBC72959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661"/>
              <a:ext cx="1088" cy="9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019B98B-9CE3-264B-9C11-6DE29A0D4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81"/>
              <a:ext cx="2544" cy="2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4AD27ABF-130D-2741-BB9D-1700345DA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661"/>
              <a:ext cx="2533" cy="9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C3B5EADC-C5DF-3042-B652-C323794A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186"/>
              <a:ext cx="1088" cy="27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4E2B098F-0C7A-184B-B699-30B77876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597"/>
              <a:ext cx="939" cy="2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9916A191-9394-4B44-AD7D-7DBB237F1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624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9801C3C9-B02A-864C-A866-6FAF6CF0A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" y="590"/>
              <a:ext cx="69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050" dirty="0">
                  <a:latin typeface="Times" pitchFamily="2" charset="0"/>
                </a:rPr>
                <a:t>Community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050" dirty="0">
                  <a:latin typeface="Times" pitchFamily="2" charset="0"/>
                </a:rPr>
                <a:t>Principles</a:t>
              </a: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5838BFD-9693-664B-ACFD-68987FD8B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597"/>
              <a:ext cx="2352" cy="2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2D463F3C-149C-AB4B-BC57-903B9915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651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0A1C77EB-1601-7F4C-8CC0-2B491B17D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626"/>
              <a:ext cx="102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200">
                  <a:latin typeface="Times" pitchFamily="2" charset="0"/>
                </a:rPr>
                <a:t>Learning Rituals</a:t>
              </a: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C8E270F8-52B7-9B4D-A5CC-AB914FE1B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" y="202"/>
              <a:ext cx="1108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dirty="0">
                  <a:latin typeface="Times" pitchFamily="2" charset="0"/>
                </a:rPr>
                <a:t>Course Map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0A2B898D-F49B-4840-A02A-4C6AE6E89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205"/>
              <a:ext cx="57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750">
                  <a:latin typeface="Times" pitchFamily="2" charset="0"/>
                </a:rPr>
                <a:t>This Course:</a:t>
              </a: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FCD6A9EC-6615-C142-984E-3841FF250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450"/>
              <a:ext cx="42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750">
                  <a:latin typeface="Times" pitchFamily="2" charset="0"/>
                </a:rPr>
                <a:t>includes</a:t>
              </a:r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27541C98-785D-A648-95B5-1E225F3ED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587"/>
              <a:ext cx="939" cy="2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D10B5519-73D2-EA4C-9031-C17916016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606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E0E0C9B8-1BBD-AE44-A43F-6EDA25905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" y="576"/>
              <a:ext cx="73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050">
                  <a:latin typeface="Times" pitchFamily="2" charset="0"/>
                </a:rPr>
                <a:t>Performance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050">
                  <a:latin typeface="Times" pitchFamily="2" charset="0"/>
                </a:rPr>
                <a:t>Options</a:t>
              </a: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88A16F8E-0296-5C4A-8070-DE5478269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181"/>
              <a:ext cx="1104" cy="28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0" name="AutoShape 23">
              <a:extLst>
                <a:ext uri="{FF2B5EF4-FFF2-40B4-BE49-F238E27FC236}">
                  <a16:creationId xmlns:a16="http://schemas.microsoft.com/office/drawing/2014/main" id="{696B9E3F-3728-1C4E-B262-8054CF1BDA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491" y="779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" name="AutoShape 24">
              <a:extLst>
                <a:ext uri="{FF2B5EF4-FFF2-40B4-BE49-F238E27FC236}">
                  <a16:creationId xmlns:a16="http://schemas.microsoft.com/office/drawing/2014/main" id="{B1E0AF26-3C9B-5640-B292-7AE2BB1BB6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491" y="1030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2" name="AutoShape 25">
              <a:extLst>
                <a:ext uri="{FF2B5EF4-FFF2-40B4-BE49-F238E27FC236}">
                  <a16:creationId xmlns:a16="http://schemas.microsoft.com/office/drawing/2014/main" id="{7DC20824-BBF0-2D40-A08A-5195F4A513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491" y="1286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A4F9CA33-8B23-D741-987F-D64ABEFC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1680"/>
              <a:ext cx="1216" cy="1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DBD0F9EF-3DB2-7F4C-B070-18B34395C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1704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147B5197-7FBF-B340-9BEB-215D064D5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1" y="1689"/>
              <a:ext cx="9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050">
                  <a:latin typeface="Times" pitchFamily="2" charset="0"/>
                </a:rPr>
                <a:t>Critical Concepts</a:t>
              </a:r>
            </a:p>
          </p:txBody>
        </p:sp>
        <p:sp>
          <p:nvSpPr>
            <p:cNvPr id="36" name="AutoShape 30">
              <a:extLst>
                <a:ext uri="{FF2B5EF4-FFF2-40B4-BE49-F238E27FC236}">
                  <a16:creationId xmlns:a16="http://schemas.microsoft.com/office/drawing/2014/main" id="{D8FE4BE2-1743-0B42-A849-821C81074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600"/>
              <a:ext cx="1126" cy="2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A95F43CF-44EF-6740-B81D-3970B03F4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648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1F92247F-6744-804C-B43F-863928398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635"/>
              <a:ext cx="79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900">
                  <a:latin typeface="Times" pitchFamily="2" charset="0"/>
                </a:rPr>
                <a:t>Learned in these</a:t>
              </a:r>
              <a:endParaRPr lang="en-US" altLang="en-US" sz="1050">
                <a:latin typeface="Times" pitchFamily="2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200">
                  <a:latin typeface="Times" pitchFamily="2" charset="0"/>
                </a:rPr>
                <a:t>Units</a:t>
              </a:r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3133121E-E50C-A247-A35A-BE518A8BC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52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BB4DCE5F-7808-6D46-AC7F-72C25C424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520"/>
              <a:ext cx="1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A42D756-1AB6-7342-9BC3-F43737361F91}"/>
              </a:ext>
            </a:extLst>
          </p:cNvPr>
          <p:cNvSpPr txBox="1"/>
          <p:nvPr/>
        </p:nvSpPr>
        <p:spPr>
          <a:xfrm>
            <a:off x="466357" y="2571595"/>
            <a:ext cx="1716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Equality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Voice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Choice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Reflection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Dialogue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Praxis</a:t>
            </a:r>
          </a:p>
          <a:p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Reciprocity</a:t>
            </a:r>
          </a:p>
          <a:p>
            <a:pPr algn="r"/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(Knight, 2007)</a:t>
            </a:r>
            <a:endParaRPr lang="en-US" sz="11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9F3404-55F3-0044-A0BE-D8B7C2E3738B}"/>
              </a:ext>
            </a:extLst>
          </p:cNvPr>
          <p:cNvSpPr txBox="1"/>
          <p:nvPr/>
        </p:nvSpPr>
        <p:spPr>
          <a:xfrm>
            <a:off x="2628854" y="2707342"/>
            <a:ext cx="406713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Have a place to record your thoughts</a:t>
            </a:r>
          </a:p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SIM Overview Nearpod with links to resources</a:t>
            </a:r>
          </a:p>
          <a:p>
            <a:pPr marL="88106" indent="-88106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Unmute to share</a:t>
            </a:r>
          </a:p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Ask questions and participate in chat</a:t>
            </a:r>
          </a:p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Get ready to converse in breakout rooms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7ADD20-2FFC-8C40-91C5-6020A953A005}"/>
              </a:ext>
            </a:extLst>
          </p:cNvPr>
          <p:cNvSpPr txBox="1"/>
          <p:nvPr/>
        </p:nvSpPr>
        <p:spPr>
          <a:xfrm>
            <a:off x="7029824" y="2679140"/>
            <a:ext cx="1900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C00000"/>
                </a:solidFill>
                <a:latin typeface="Century Gothic" panose="020B0502020202020204" pitchFamily="34" charset="0"/>
              </a:rPr>
              <a:t>Use chat or unmute to participate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C00000"/>
                </a:solidFill>
                <a:latin typeface="Century Gothic" panose="020B0502020202020204" pitchFamily="34" charset="0"/>
              </a:rPr>
              <a:t>Watch the recording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C00000"/>
                </a:solidFill>
                <a:latin typeface="Century Gothic" panose="020B0502020202020204" pitchFamily="34" charset="0"/>
              </a:rPr>
              <a:t>Contact us with additional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C00000"/>
                </a:solidFill>
                <a:latin typeface="Century Gothic" panose="020B0502020202020204" pitchFamily="34" charset="0"/>
              </a:rPr>
              <a:t>Explore the SIM Overview Nearpod again!</a:t>
            </a:r>
          </a:p>
          <a:p>
            <a:endParaRPr lang="en-US" sz="600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EAF58-9FAE-7348-BBA9-748FD98C625A}"/>
              </a:ext>
            </a:extLst>
          </p:cNvPr>
          <p:cNvSpPr/>
          <p:nvPr/>
        </p:nvSpPr>
        <p:spPr>
          <a:xfrm>
            <a:off x="3263939" y="1448844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Installing SIM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C1367-2959-AA40-8510-6FC7986749A0}"/>
              </a:ext>
            </a:extLst>
          </p:cNvPr>
          <p:cNvSpPr/>
          <p:nvPr/>
        </p:nvSpPr>
        <p:spPr bwMode="auto">
          <a:xfrm>
            <a:off x="2081635" y="4091175"/>
            <a:ext cx="5016492" cy="17790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95E24E-8E4C-854A-944A-D36445FC9A86}"/>
              </a:ext>
            </a:extLst>
          </p:cNvPr>
          <p:cNvSpPr/>
          <p:nvPr/>
        </p:nvSpPr>
        <p:spPr bwMode="auto">
          <a:xfrm>
            <a:off x="2771354" y="5312678"/>
            <a:ext cx="3843198" cy="116804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641964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AC25-0F25-E84C-B85D-0CB42B41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here and what brought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154E-4E42-BD42-B1D1-16078838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470" y="2133600"/>
            <a:ext cx="4882243" cy="3962400"/>
          </a:xfrm>
        </p:spPr>
        <p:txBody>
          <a:bodyPr/>
          <a:lstStyle/>
          <a:p>
            <a:pPr algn="l"/>
            <a:r>
              <a:rPr lang="en-US" dirty="0"/>
              <a:t>Please share: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Your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Your 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Your location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you hope to learn during this session</a:t>
            </a:r>
          </a:p>
        </p:txBody>
      </p:sp>
      <p:pic>
        <p:nvPicPr>
          <p:cNvPr id="1026" name="Picture 2" descr="Mute and Unmute Posters for Remote Learning by Austin to Boston Teacher">
            <a:extLst>
              <a:ext uri="{FF2B5EF4-FFF2-40B4-BE49-F238E27FC236}">
                <a16:creationId xmlns:a16="http://schemas.microsoft.com/office/drawing/2014/main" id="{122F094F-3EF3-EA4B-BB71-9AD1FA79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" y="1651000"/>
            <a:ext cx="3429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045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28A6-6729-4F44-A0D6-BE0CAC72B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are helpful actions to take before selecting SIM, in general?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How can a SIM Professional Developer help you in selecting specific SIM instructional tools and interventions?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tools, resources, and methods help school decision-makers and teachers evidence-based selections?</a:t>
            </a:r>
          </a:p>
        </p:txBody>
      </p:sp>
      <p:pic>
        <p:nvPicPr>
          <p:cNvPr id="2050" name="Picture 2" descr="Number Lines | What Is A Number Line | DK Find Out">
            <a:extLst>
              <a:ext uri="{FF2B5EF4-FFF2-40B4-BE49-F238E27FC236}">
                <a16:creationId xmlns:a16="http://schemas.microsoft.com/office/drawing/2014/main" id="{EE42B211-D338-DC46-A698-7639EF44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E976D9-72C9-7644-87B3-593430C00524}"/>
              </a:ext>
            </a:extLst>
          </p:cNvPr>
          <p:cNvSpPr/>
          <p:nvPr/>
        </p:nvSpPr>
        <p:spPr bwMode="auto">
          <a:xfrm>
            <a:off x="2710543" y="489857"/>
            <a:ext cx="2743200" cy="13008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050974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1495-15B1-0F4C-A651-34B02638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63E2-6C68-1643-95A7-BDE7548F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3200" dirty="0"/>
              <a:t>The translation of research to practice is even more complex than developing evidence-based practices.</a:t>
            </a:r>
          </a:p>
          <a:p>
            <a:pPr algn="l"/>
            <a:endParaRPr lang="en-US" sz="3200" dirty="0"/>
          </a:p>
          <a:p>
            <a:pPr algn="r"/>
            <a:r>
              <a:rPr lang="en-US" sz="1800" dirty="0"/>
              <a:t>Bryk, 2015 </a:t>
            </a:r>
          </a:p>
          <a:p>
            <a:pPr algn="r"/>
            <a:r>
              <a:rPr lang="en-US" sz="1800" dirty="0" err="1"/>
              <a:t>Dolle</a:t>
            </a:r>
            <a:r>
              <a:rPr lang="en-US" sz="1800" dirty="0"/>
              <a:t>, Gomez, Russell, &amp; Bryk, 2013 </a:t>
            </a:r>
          </a:p>
          <a:p>
            <a:pPr algn="r"/>
            <a:r>
              <a:rPr lang="en-US" sz="1800" dirty="0" err="1"/>
              <a:t>Supovitz</a:t>
            </a:r>
            <a:r>
              <a:rPr lang="en-US" sz="1800" dirty="0"/>
              <a:t> &amp; Weinbaum, 2008 </a:t>
            </a:r>
          </a:p>
        </p:txBody>
      </p:sp>
    </p:spTree>
    <p:extLst>
      <p:ext uri="{BB962C8B-B14F-4D97-AF65-F5344CB8AC3E}">
        <p14:creationId xmlns:p14="http://schemas.microsoft.com/office/powerpoint/2010/main" val="351322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55C2-EDA9-924E-AC22-396426E8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with a SIM Professional Developer</a:t>
            </a:r>
          </a:p>
        </p:txBody>
      </p:sp>
      <p:pic>
        <p:nvPicPr>
          <p:cNvPr id="3074" name="Picture 2" descr="Step-1 - 360 Remodeling">
            <a:extLst>
              <a:ext uri="{FF2B5EF4-FFF2-40B4-BE49-F238E27FC236}">
                <a16:creationId xmlns:a16="http://schemas.microsoft.com/office/drawing/2014/main" id="{DA8BD4EC-78FE-9347-9354-73C03AEC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1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4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BF4C-1642-334C-9CAE-5B017BF6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6" y="4977493"/>
            <a:ext cx="3967843" cy="1143000"/>
          </a:xfrm>
        </p:spPr>
        <p:txBody>
          <a:bodyPr/>
          <a:lstStyle/>
          <a:p>
            <a:r>
              <a:rPr lang="en-US" dirty="0"/>
              <a:t>SIM Exploration Planning Questions</a:t>
            </a:r>
          </a:p>
        </p:txBody>
      </p:sp>
      <p:pic>
        <p:nvPicPr>
          <p:cNvPr id="5122" name="Picture 2" descr="13 Fantastic Gadgets for Exploring the Great Outdoors This Summer | Inc.com">
            <a:extLst>
              <a:ext uri="{FF2B5EF4-FFF2-40B4-BE49-F238E27FC236}">
                <a16:creationId xmlns:a16="http://schemas.microsoft.com/office/drawing/2014/main" id="{8D85E81A-CDE1-794B-8508-D0FB29E2FE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4" y="0"/>
            <a:ext cx="8002210" cy="45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454A-B6A9-6746-A365-1D7D532DB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0215" y="4648200"/>
            <a:ext cx="3810000" cy="2095500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Discuss goals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Analyze student learning needs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characteristics of community, school, department, staff</a:t>
            </a:r>
          </a:p>
        </p:txBody>
      </p:sp>
    </p:spTree>
    <p:extLst>
      <p:ext uri="{BB962C8B-B14F-4D97-AF65-F5344CB8AC3E}">
        <p14:creationId xmlns:p14="http://schemas.microsoft.com/office/powerpoint/2010/main" val="87246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BF22-4594-3648-8B0B-409E3013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013371" cy="1143000"/>
          </a:xfrm>
        </p:spPr>
        <p:txBody>
          <a:bodyPr/>
          <a:lstStyle/>
          <a:p>
            <a:r>
              <a:rPr lang="en-US" dirty="0"/>
              <a:t>If the </a:t>
            </a:r>
            <a:r>
              <a:rPr lang="en-US" b="1" i="1" dirty="0"/>
              <a:t>teacher</a:t>
            </a:r>
            <a:r>
              <a:rPr lang="en-US" i="1" dirty="0"/>
              <a:t> </a:t>
            </a:r>
            <a:r>
              <a:rPr lang="en-US" dirty="0"/>
              <a:t>is the mediator to reach students, what are required </a:t>
            </a:r>
            <a:r>
              <a:rPr lang="en-US" b="1" i="1" dirty="0"/>
              <a:t>supports</a:t>
            </a:r>
            <a:r>
              <a:rPr lang="en-US" dirty="0"/>
              <a:t> for the teacher?</a:t>
            </a:r>
          </a:p>
        </p:txBody>
      </p:sp>
      <p:pic>
        <p:nvPicPr>
          <p:cNvPr id="4098" name="Picture 2" descr="Three-Legged Stool for a Successful Research-Practice Partnership - R4S">
            <a:extLst>
              <a:ext uri="{FF2B5EF4-FFF2-40B4-BE49-F238E27FC236}">
                <a16:creationId xmlns:a16="http://schemas.microsoft.com/office/drawing/2014/main" id="{1DC3C6F1-1B1B-5D49-A637-854055C4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1742643"/>
            <a:ext cx="4437516" cy="48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754E5-F8F3-2A42-920B-D673D4CD80D6}"/>
              </a:ext>
            </a:extLst>
          </p:cNvPr>
          <p:cNvSpPr txBox="1"/>
          <p:nvPr/>
        </p:nvSpPr>
        <p:spPr>
          <a:xfrm>
            <a:off x="3414600" y="2008416"/>
            <a:ext cx="271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33398-246E-3F42-9836-91C6009AE179}"/>
              </a:ext>
            </a:extLst>
          </p:cNvPr>
          <p:cNvSpPr txBox="1"/>
          <p:nvPr/>
        </p:nvSpPr>
        <p:spPr>
          <a:xfrm>
            <a:off x="2122712" y="3484701"/>
            <a:ext cx="548640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entury Gothic" panose="020B0502020202020204" pitchFamily="34" charset="0"/>
              </a:rPr>
              <a:t>“If you have more than three priorities, you have no priorities.”</a:t>
            </a:r>
          </a:p>
          <a:p>
            <a:pPr algn="ctr"/>
            <a:r>
              <a:rPr lang="en-US" sz="2400" b="1" dirty="0" err="1">
                <a:latin typeface="Century Gothic" panose="020B0502020202020204" pitchFamily="34" charset="0"/>
              </a:rPr>
              <a:t>Brené</a:t>
            </a:r>
            <a:r>
              <a:rPr lang="en-US" sz="2400" b="1" dirty="0">
                <a:latin typeface="Century Gothic" panose="020B0502020202020204" pitchFamily="34" charset="0"/>
              </a:rPr>
              <a:t> Brown</a:t>
            </a:r>
            <a:endParaRPr lang="en-US" b="1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SIM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E236C889-6CAD-D345-A349-7B7EB2242738}" vid="{2CA1077F-E64B-8447-8735-B0731E21B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599</Words>
  <Application>Microsoft Macintosh PowerPoint</Application>
  <PresentationFormat>On-screen Show (4:3)</PresentationFormat>
  <Paragraphs>124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MARKER FELT THIN</vt:lpstr>
      <vt:lpstr>Times</vt:lpstr>
      <vt:lpstr>SIM</vt:lpstr>
      <vt:lpstr>Step One to Installing SIM in Your School: A SIM Overview</vt:lpstr>
      <vt:lpstr>Session Objectives</vt:lpstr>
      <vt:lpstr>PowerPoint Presentation</vt:lpstr>
      <vt:lpstr>Who is here and what brought you?</vt:lpstr>
      <vt:lpstr>PowerPoint Presentation</vt:lpstr>
      <vt:lpstr>Research says…</vt:lpstr>
      <vt:lpstr>Partner with a SIM Professional Developer</vt:lpstr>
      <vt:lpstr>SIM Exploration Planning Questions</vt:lpstr>
      <vt:lpstr>If the teacher is the mediator to reach students, what are required supports for the teacher?</vt:lpstr>
      <vt:lpstr>PowerPoint Presentation</vt:lpstr>
      <vt:lpstr>PowerPoint Presentation</vt:lpstr>
      <vt:lpstr>PowerPoint Presentation</vt:lpstr>
      <vt:lpstr>PowerPoint Presentation</vt:lpstr>
      <vt:lpstr>If I were new to SIM, which conference sessions would I attend?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Washburn, Jocelyn Christine</dc:creator>
  <cp:lastModifiedBy>Washburn, Jocelyn Christine</cp:lastModifiedBy>
  <cp:revision>29</cp:revision>
  <dcterms:created xsi:type="dcterms:W3CDTF">2021-06-29T15:51:34Z</dcterms:created>
  <dcterms:modified xsi:type="dcterms:W3CDTF">2021-07-09T13:41:14Z</dcterms:modified>
</cp:coreProperties>
</file>