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4"/>
  </p:notesMasterIdLst>
  <p:sldIdLst>
    <p:sldId id="256" r:id="rId2"/>
    <p:sldId id="258" r:id="rId3"/>
    <p:sldId id="416" r:id="rId4"/>
    <p:sldId id="480" r:id="rId5"/>
    <p:sldId id="481" r:id="rId6"/>
    <p:sldId id="482" r:id="rId7"/>
    <p:sldId id="422" r:id="rId8"/>
    <p:sldId id="529" r:id="rId9"/>
    <p:sldId id="417" r:id="rId10"/>
    <p:sldId id="420" r:id="rId11"/>
    <p:sldId id="418" r:id="rId12"/>
    <p:sldId id="421" r:id="rId13"/>
    <p:sldId id="582" r:id="rId14"/>
    <p:sldId id="259" r:id="rId15"/>
    <p:sldId id="415" r:id="rId16"/>
    <p:sldId id="440" r:id="rId17"/>
    <p:sldId id="261" r:id="rId18"/>
    <p:sldId id="262" r:id="rId19"/>
    <p:sldId id="423" r:id="rId20"/>
    <p:sldId id="263" r:id="rId21"/>
    <p:sldId id="264" r:id="rId22"/>
    <p:sldId id="267" r:id="rId23"/>
    <p:sldId id="265" r:id="rId24"/>
    <p:sldId id="277" r:id="rId25"/>
    <p:sldId id="266" r:id="rId26"/>
    <p:sldId id="268" r:id="rId27"/>
    <p:sldId id="271" r:id="rId28"/>
    <p:sldId id="544" r:id="rId29"/>
    <p:sldId id="272" r:id="rId30"/>
    <p:sldId id="273" r:id="rId31"/>
    <p:sldId id="274" r:id="rId32"/>
    <p:sldId id="276" r:id="rId33"/>
    <p:sldId id="270" r:id="rId34"/>
    <p:sldId id="278" r:id="rId35"/>
    <p:sldId id="451" r:id="rId36"/>
    <p:sldId id="483" r:id="rId37"/>
    <p:sldId id="280" r:id="rId38"/>
    <p:sldId id="545" r:id="rId39"/>
    <p:sldId id="546" r:id="rId40"/>
    <p:sldId id="547" r:id="rId41"/>
    <p:sldId id="282" r:id="rId42"/>
    <p:sldId id="548" r:id="rId43"/>
    <p:sldId id="549" r:id="rId44"/>
    <p:sldId id="283" r:id="rId45"/>
    <p:sldId id="550" r:id="rId46"/>
    <p:sldId id="296" r:id="rId47"/>
    <p:sldId id="297" r:id="rId48"/>
    <p:sldId id="551" r:id="rId49"/>
    <p:sldId id="485" r:id="rId50"/>
    <p:sldId id="298" r:id="rId51"/>
    <p:sldId id="303" r:id="rId52"/>
    <p:sldId id="299" r:id="rId53"/>
    <p:sldId id="284" r:id="rId54"/>
    <p:sldId id="498" r:id="rId55"/>
    <p:sldId id="500" r:id="rId56"/>
    <p:sldId id="499" r:id="rId57"/>
    <p:sldId id="530" r:id="rId58"/>
    <p:sldId id="453" r:id="rId59"/>
    <p:sldId id="454" r:id="rId60"/>
    <p:sldId id="527" r:id="rId61"/>
    <p:sldId id="528" r:id="rId62"/>
    <p:sldId id="452" r:id="rId63"/>
    <p:sldId id="486" r:id="rId64"/>
    <p:sldId id="487" r:id="rId65"/>
    <p:sldId id="444" r:id="rId66"/>
    <p:sldId id="414" r:id="rId67"/>
    <p:sldId id="446" r:id="rId68"/>
    <p:sldId id="426" r:id="rId69"/>
    <p:sldId id="289" r:id="rId70"/>
    <p:sldId id="290" r:id="rId71"/>
    <p:sldId id="292" r:id="rId72"/>
    <p:sldId id="302" r:id="rId73"/>
    <p:sldId id="293" r:id="rId74"/>
    <p:sldId id="450" r:id="rId75"/>
    <p:sldId id="488" r:id="rId76"/>
    <p:sldId id="294" r:id="rId77"/>
    <p:sldId id="300" r:id="rId78"/>
    <p:sldId id="304" r:id="rId79"/>
    <p:sldId id="305" r:id="rId80"/>
    <p:sldId id="306" r:id="rId81"/>
    <p:sldId id="457" r:id="rId82"/>
    <p:sldId id="535" r:id="rId83"/>
    <p:sldId id="308" r:id="rId84"/>
    <p:sldId id="309" r:id="rId85"/>
    <p:sldId id="310" r:id="rId86"/>
    <p:sldId id="311" r:id="rId87"/>
    <p:sldId id="312" r:id="rId88"/>
    <p:sldId id="313" r:id="rId89"/>
    <p:sldId id="496" r:id="rId90"/>
    <p:sldId id="533" r:id="rId91"/>
    <p:sldId id="494" r:id="rId92"/>
    <p:sldId id="495" r:id="rId93"/>
    <p:sldId id="534" r:id="rId94"/>
    <p:sldId id="492" r:id="rId95"/>
    <p:sldId id="320" r:id="rId96"/>
    <p:sldId id="321" r:id="rId97"/>
    <p:sldId id="322" r:id="rId98"/>
    <p:sldId id="323" r:id="rId99"/>
    <p:sldId id="324" r:id="rId100"/>
    <p:sldId id="301" r:id="rId101"/>
    <p:sldId id="326" r:id="rId102"/>
    <p:sldId id="327" r:id="rId103"/>
    <p:sldId id="328" r:id="rId104"/>
    <p:sldId id="536" r:id="rId105"/>
    <p:sldId id="330" r:id="rId106"/>
    <p:sldId id="331" r:id="rId107"/>
    <p:sldId id="332" r:id="rId108"/>
    <p:sldId id="333" r:id="rId109"/>
    <p:sldId id="334" r:id="rId110"/>
    <p:sldId id="335" r:id="rId111"/>
    <p:sldId id="336" r:id="rId112"/>
    <p:sldId id="537" r:id="rId113"/>
    <p:sldId id="502" r:id="rId114"/>
    <p:sldId id="339" r:id="rId115"/>
    <p:sldId id="538" r:id="rId116"/>
    <p:sldId id="505" r:id="rId117"/>
    <p:sldId id="342" r:id="rId118"/>
    <p:sldId id="343" r:id="rId119"/>
    <p:sldId id="344" r:id="rId120"/>
    <p:sldId id="345" r:id="rId121"/>
    <p:sldId id="346" r:id="rId122"/>
    <p:sldId id="347" r:id="rId123"/>
    <p:sldId id="348" r:id="rId124"/>
    <p:sldId id="349" r:id="rId125"/>
    <p:sldId id="350" r:id="rId126"/>
    <p:sldId id="552" r:id="rId127"/>
    <p:sldId id="553" r:id="rId128"/>
    <p:sldId id="554" r:id="rId129"/>
    <p:sldId id="555" r:id="rId130"/>
    <p:sldId id="351" r:id="rId131"/>
    <p:sldId id="506" r:id="rId132"/>
    <p:sldId id="508" r:id="rId133"/>
    <p:sldId id="507" r:id="rId134"/>
    <p:sldId id="355" r:id="rId135"/>
    <p:sldId id="356" r:id="rId136"/>
    <p:sldId id="357" r:id="rId137"/>
    <p:sldId id="358" r:id="rId138"/>
    <p:sldId id="359" r:id="rId139"/>
    <p:sldId id="509" r:id="rId140"/>
    <p:sldId id="511" r:id="rId141"/>
    <p:sldId id="362" r:id="rId142"/>
    <p:sldId id="512" r:id="rId143"/>
    <p:sldId id="539" r:id="rId144"/>
    <p:sldId id="365" r:id="rId145"/>
    <p:sldId id="366" r:id="rId146"/>
    <p:sldId id="367" r:id="rId147"/>
    <p:sldId id="368" r:id="rId148"/>
    <p:sldId id="369" r:id="rId149"/>
    <p:sldId id="372" r:id="rId150"/>
    <p:sldId id="373" r:id="rId151"/>
    <p:sldId id="374" r:id="rId152"/>
    <p:sldId id="556" r:id="rId153"/>
    <p:sldId id="557" r:id="rId154"/>
    <p:sldId id="558" r:id="rId155"/>
    <p:sldId id="559" r:id="rId156"/>
    <p:sldId id="377" r:id="rId157"/>
    <p:sldId id="513" r:id="rId158"/>
    <p:sldId id="379" r:id="rId159"/>
    <p:sldId id="514" r:id="rId160"/>
    <p:sldId id="381" r:id="rId161"/>
    <p:sldId id="382" r:id="rId162"/>
    <p:sldId id="383" r:id="rId163"/>
    <p:sldId id="384" r:id="rId164"/>
    <p:sldId id="385" r:id="rId165"/>
    <p:sldId id="517" r:id="rId166"/>
    <p:sldId id="468" r:id="rId167"/>
    <p:sldId id="540" r:id="rId168"/>
    <p:sldId id="541" r:id="rId169"/>
    <p:sldId id="516" r:id="rId170"/>
    <p:sldId id="391" r:id="rId171"/>
    <p:sldId id="392" r:id="rId172"/>
    <p:sldId id="393" r:id="rId173"/>
    <p:sldId id="394" r:id="rId174"/>
    <p:sldId id="395" r:id="rId175"/>
    <p:sldId id="396" r:id="rId176"/>
    <p:sldId id="398" r:id="rId177"/>
    <p:sldId id="439" r:id="rId178"/>
    <p:sldId id="581" r:id="rId179"/>
    <p:sldId id="399" r:id="rId180"/>
    <p:sldId id="471" r:id="rId181"/>
    <p:sldId id="472" r:id="rId182"/>
    <p:sldId id="473" r:id="rId183"/>
    <p:sldId id="569" r:id="rId184"/>
    <p:sldId id="570" r:id="rId185"/>
    <p:sldId id="571" r:id="rId186"/>
    <p:sldId id="572" r:id="rId187"/>
    <p:sldId id="542" r:id="rId188"/>
    <p:sldId id="401" r:id="rId189"/>
    <p:sldId id="543" r:id="rId190"/>
    <p:sldId id="402" r:id="rId191"/>
    <p:sldId id="404" r:id="rId192"/>
    <p:sldId id="410" r:id="rId193"/>
    <p:sldId id="518" r:id="rId194"/>
    <p:sldId id="519" r:id="rId195"/>
    <p:sldId id="520" r:id="rId196"/>
    <p:sldId id="521" r:id="rId197"/>
    <p:sldId id="523" r:id="rId198"/>
    <p:sldId id="524" r:id="rId199"/>
    <p:sldId id="573" r:id="rId200"/>
    <p:sldId id="574" r:id="rId201"/>
    <p:sldId id="575" r:id="rId202"/>
    <p:sldId id="477" r:id="rId203"/>
    <p:sldId id="522" r:id="rId204"/>
    <p:sldId id="576" r:id="rId205"/>
    <p:sldId id="577" r:id="rId206"/>
    <p:sldId id="578" r:id="rId207"/>
    <p:sldId id="579" r:id="rId208"/>
    <p:sldId id="580" r:id="rId209"/>
    <p:sldId id="564" r:id="rId210"/>
    <p:sldId id="565" r:id="rId211"/>
    <p:sldId id="406" r:id="rId212"/>
    <p:sldId id="407" r:id="rId213"/>
    <p:sldId id="408" r:id="rId214"/>
    <p:sldId id="409" r:id="rId215"/>
    <p:sldId id="413" r:id="rId216"/>
    <p:sldId id="566" r:id="rId217"/>
    <p:sldId id="567" r:id="rId218"/>
    <p:sldId id="560" r:id="rId219"/>
    <p:sldId id="568" r:id="rId220"/>
    <p:sldId id="561" r:id="rId221"/>
    <p:sldId id="562" r:id="rId222"/>
    <p:sldId id="563" r:id="rId2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2" autoAdjust="0"/>
    <p:restoredTop sz="94992" autoAdjust="0"/>
  </p:normalViewPr>
  <p:slideViewPr>
    <p:cSldViewPr snapToGrid="0" snapToObjects="1">
      <p:cViewPr varScale="1">
        <p:scale>
          <a:sx n="84" d="100"/>
          <a:sy n="84" d="100"/>
        </p:scale>
        <p:origin x="-120"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224" Type="http://schemas.openxmlformats.org/officeDocument/2006/relationships/notesMaster" Target="notesMasters/notesMaster1.xml"/><Relationship Id="rId225" Type="http://schemas.openxmlformats.org/officeDocument/2006/relationships/printerSettings" Target="printerSettings/printerSettings1.bin"/><Relationship Id="rId226" Type="http://schemas.openxmlformats.org/officeDocument/2006/relationships/presProps" Target="presProps.xml"/><Relationship Id="rId227" Type="http://schemas.openxmlformats.org/officeDocument/2006/relationships/viewProps" Target="viewProps.xml"/><Relationship Id="rId228" Type="http://schemas.openxmlformats.org/officeDocument/2006/relationships/theme" Target="theme/theme1.xml"/><Relationship Id="rId229" Type="http://schemas.openxmlformats.org/officeDocument/2006/relationships/tableStyles" Target="tableStyles.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00AE3-1937-0E49-9F5C-6A4B8CEEB184}" type="datetimeFigureOut">
              <a:rPr lang="en-US" smtClean="0"/>
              <a:t>7/12/15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6B054-DCE6-2641-B0B7-C284EB257084}" type="slidenum">
              <a:rPr lang="en-US" smtClean="0"/>
              <a:t>‹#›</a:t>
            </a:fld>
            <a:endParaRPr lang="en-US"/>
          </a:p>
        </p:txBody>
      </p:sp>
    </p:spTree>
    <p:extLst>
      <p:ext uri="{BB962C8B-B14F-4D97-AF65-F5344CB8AC3E}">
        <p14:creationId xmlns:p14="http://schemas.microsoft.com/office/powerpoint/2010/main" val="182094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6B054-DCE6-2641-B0B7-C284EB257084}" type="slidenum">
              <a:rPr lang="en-US" smtClean="0"/>
              <a:t>106</a:t>
            </a:fld>
            <a:endParaRPr lang="en-US"/>
          </a:p>
        </p:txBody>
      </p:sp>
    </p:spTree>
    <p:extLst>
      <p:ext uri="{BB962C8B-B14F-4D97-AF65-F5344CB8AC3E}">
        <p14:creationId xmlns:p14="http://schemas.microsoft.com/office/powerpoint/2010/main" val="5926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6B054-DCE6-2641-B0B7-C284EB257084}" type="slidenum">
              <a:rPr lang="en-US" smtClean="0"/>
              <a:t>113</a:t>
            </a:fld>
            <a:endParaRPr lang="en-US"/>
          </a:p>
        </p:txBody>
      </p:sp>
    </p:spTree>
    <p:extLst>
      <p:ext uri="{BB962C8B-B14F-4D97-AF65-F5344CB8AC3E}">
        <p14:creationId xmlns:p14="http://schemas.microsoft.com/office/powerpoint/2010/main" val="5926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7/12/15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7/12/15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7/12/15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7/12/15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7/12/15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7/12/15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7/12/15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7/12/15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e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emf"/></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emf"/></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emf"/></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emf"/></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eenterprisesinc.com/files/Informative_Writing_files/zip" TargetMode="Externa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asybib.com" TargetMode="External"/><Relationship Id="rId4" Type="http://schemas.openxmlformats.org/officeDocument/2006/relationships/hyperlink" Target="http://www.colornotes.com" TargetMode="External"/><Relationship Id="rId5" Type="http://schemas.openxmlformats.org/officeDocument/2006/relationships/hyperlink" Target="http://www.evernote.com" TargetMode="External"/><Relationship Id="rId6" Type="http://schemas.openxmlformats.org/officeDocument/2006/relationships/hyperlink" Target="http://www.supernotecard.com" TargetMode="External"/><Relationship Id="rId1" Type="http://schemas.openxmlformats.org/officeDocument/2006/relationships/slideLayout" Target="../slideLayouts/slideLayout2.xml"/><Relationship Id="rId2" Type="http://schemas.openxmlformats.org/officeDocument/2006/relationships/hyperlink" Target="http://www.noodletools.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eenterprisesinc.com/files/Informative_Writing_files.zip"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image" Target="../media/image2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geenterprisesinc.com/files/Informative_Writing_files.zi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Proficiency in the Theme Writing Strategy: </a:t>
            </a:r>
            <a:br>
              <a:rPr lang="en-US" b="1" dirty="0" smtClean="0"/>
            </a:br>
            <a:r>
              <a:rPr lang="en-US" b="1" dirty="0" smtClean="0"/>
              <a:t>Informative Writing</a:t>
            </a:r>
            <a:endParaRPr lang="en-US" b="1" dirty="0"/>
          </a:p>
        </p:txBody>
      </p:sp>
      <p:sp>
        <p:nvSpPr>
          <p:cNvPr id="3" name="Subtitle 2"/>
          <p:cNvSpPr>
            <a:spLocks noGrp="1"/>
          </p:cNvSpPr>
          <p:nvPr>
            <p:ph type="subTitle" idx="1"/>
          </p:nvPr>
        </p:nvSpPr>
        <p:spPr/>
        <p:txBody>
          <a:bodyPr/>
          <a:lstStyle/>
          <a:p>
            <a:r>
              <a:rPr lang="en-US" sz="2400" b="1" dirty="0" smtClean="0"/>
              <a:t>By Jean Bragg Schumaker </a:t>
            </a:r>
            <a:endParaRPr lang="en-US" sz="2400" b="1" dirty="0"/>
          </a:p>
        </p:txBody>
      </p:sp>
    </p:spTree>
    <p:extLst>
      <p:ext uri="{BB962C8B-B14F-4D97-AF65-F5344CB8AC3E}">
        <p14:creationId xmlns:p14="http://schemas.microsoft.com/office/powerpoint/2010/main" val="262772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Argumentative Writing</a:t>
            </a:r>
            <a:endParaRPr lang="en-US" b="1" dirty="0"/>
          </a:p>
        </p:txBody>
      </p:sp>
      <p:sp>
        <p:nvSpPr>
          <p:cNvPr id="3" name="Content Placeholder 2"/>
          <p:cNvSpPr>
            <a:spLocks noGrp="1"/>
          </p:cNvSpPr>
          <p:nvPr>
            <p:ph idx="1"/>
          </p:nvPr>
        </p:nvSpPr>
        <p:spPr>
          <a:xfrm>
            <a:off x="1641309" y="2070846"/>
            <a:ext cx="6735930" cy="4182035"/>
          </a:xfrm>
        </p:spPr>
        <p:txBody>
          <a:bodyPr>
            <a:normAutofit/>
          </a:bodyPr>
          <a:lstStyle/>
          <a:p>
            <a:r>
              <a:rPr lang="en-US" sz="3600" b="1" dirty="0" smtClean="0"/>
              <a:t>Position paper</a:t>
            </a:r>
          </a:p>
          <a:p>
            <a:r>
              <a:rPr lang="en-US" sz="3600" b="1" dirty="0" smtClean="0"/>
              <a:t>Think piece</a:t>
            </a:r>
          </a:p>
          <a:p>
            <a:r>
              <a:rPr lang="en-US" sz="3600" b="1" dirty="0" smtClean="0"/>
              <a:t>Editorial</a:t>
            </a:r>
          </a:p>
          <a:p>
            <a:r>
              <a:rPr lang="en-US" sz="3600" b="1" dirty="0" smtClean="0"/>
              <a:t>Letter written to convince</a:t>
            </a:r>
            <a:endParaRPr lang="en-US" sz="3600" b="1" dirty="0"/>
          </a:p>
        </p:txBody>
      </p:sp>
    </p:spTree>
    <p:extLst>
      <p:ext uri="{BB962C8B-B14F-4D97-AF65-F5344CB8AC3E}">
        <p14:creationId xmlns:p14="http://schemas.microsoft.com/office/powerpoint/2010/main" val="31160560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Lesson 3</a:t>
            </a:r>
            <a:br>
              <a:rPr lang="en-US" sz="5400" b="1" dirty="0" smtClean="0"/>
            </a:br>
            <a:r>
              <a:rPr lang="en-US" sz="5400" b="1" dirty="0" smtClean="0"/>
              <a:t>Part 2: Contrast Essays</a:t>
            </a:r>
            <a:endParaRPr lang="en-US" sz="5400" b="1" dirty="0"/>
          </a:p>
        </p:txBody>
      </p:sp>
      <p:sp>
        <p:nvSpPr>
          <p:cNvPr id="3" name="Text Placeholder 2"/>
          <p:cNvSpPr>
            <a:spLocks noGrp="1"/>
          </p:cNvSpPr>
          <p:nvPr>
            <p:ph type="body" idx="1"/>
          </p:nvPr>
        </p:nvSpPr>
        <p:spPr>
          <a:xfrm>
            <a:off x="765175" y="1712374"/>
            <a:ext cx="7612063" cy="2869075"/>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116911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Describe Stage</a:t>
            </a:r>
            <a:endParaRPr lang="en-US" sz="5400" b="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9554277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3" name="Content Placeholder 2"/>
          <p:cNvSpPr>
            <a:spLocks noGrp="1"/>
          </p:cNvSpPr>
          <p:nvPr>
            <p:ph idx="1"/>
          </p:nvPr>
        </p:nvSpPr>
        <p:spPr/>
        <p:txBody>
          <a:bodyPr>
            <a:normAutofit fontScale="92500" lnSpcReduction="20000"/>
          </a:bodyPr>
          <a:lstStyle/>
          <a:p>
            <a:r>
              <a:rPr lang="en-US" sz="3200" b="1" dirty="0" smtClean="0"/>
              <a:t>To Contrast</a:t>
            </a:r>
          </a:p>
          <a:p>
            <a:pPr marL="0" indent="0">
              <a:buNone/>
            </a:pPr>
            <a:r>
              <a:rPr lang="en-US" sz="3200" b="1" dirty="0"/>
              <a:t> </a:t>
            </a:r>
            <a:r>
              <a:rPr lang="en-US" sz="3200" b="1" dirty="0" smtClean="0"/>
              <a:t>    • Means “to find differences”</a:t>
            </a:r>
          </a:p>
          <a:p>
            <a:pPr marL="0" indent="0">
              <a:buNone/>
            </a:pPr>
            <a:r>
              <a:rPr lang="en-US" sz="3200" b="1" dirty="0"/>
              <a:t> </a:t>
            </a:r>
            <a:r>
              <a:rPr lang="en-US" sz="3200" b="1" dirty="0" smtClean="0"/>
              <a:t>    • Key words: different, differences,</a:t>
            </a:r>
          </a:p>
          <a:p>
            <a:pPr marL="0" indent="0">
              <a:buNone/>
            </a:pPr>
            <a:r>
              <a:rPr lang="en-US" sz="3200" b="1" dirty="0"/>
              <a:t> </a:t>
            </a:r>
            <a:r>
              <a:rPr lang="en-US" sz="3200" b="1" dirty="0" smtClean="0"/>
              <a:t>        differ, dissimilar, unlike, in contrast</a:t>
            </a:r>
          </a:p>
          <a:p>
            <a:pPr marL="0" indent="0">
              <a:buNone/>
            </a:pPr>
            <a:r>
              <a:rPr lang="en-US" sz="3200" b="1" dirty="0" smtClean="0"/>
              <a:t>•  Contrast Essays</a:t>
            </a:r>
          </a:p>
          <a:p>
            <a:pPr marL="0" indent="0">
              <a:buNone/>
            </a:pPr>
            <a:r>
              <a:rPr lang="en-US" sz="3200" b="1" dirty="0"/>
              <a:t> </a:t>
            </a:r>
            <a:r>
              <a:rPr lang="en-US" sz="3200" b="1" dirty="0" smtClean="0"/>
              <a:t>    • Show how two people, places, things, </a:t>
            </a:r>
          </a:p>
          <a:p>
            <a:pPr marL="0" indent="0">
              <a:buNone/>
            </a:pPr>
            <a:r>
              <a:rPr lang="en-US" sz="3200" b="1" dirty="0"/>
              <a:t> </a:t>
            </a:r>
            <a:r>
              <a:rPr lang="en-US" sz="3200" b="1" dirty="0" smtClean="0"/>
              <a:t>        ideas, or  characters are different </a:t>
            </a:r>
            <a:endParaRPr lang="en-US" sz="3200" b="1" dirty="0"/>
          </a:p>
        </p:txBody>
      </p:sp>
    </p:spTree>
    <p:extLst>
      <p:ext uri="{BB962C8B-B14F-4D97-AF65-F5344CB8AC3E}">
        <p14:creationId xmlns:p14="http://schemas.microsoft.com/office/powerpoint/2010/main" val="11318084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the New TOWER Diagram</a:t>
            </a:r>
            <a:endParaRPr lang="en-US" b="1" dirty="0"/>
          </a:p>
        </p:txBody>
      </p:sp>
      <p:sp>
        <p:nvSpPr>
          <p:cNvPr id="3" name="Content Placeholder 2"/>
          <p:cNvSpPr>
            <a:spLocks noGrp="1"/>
          </p:cNvSpPr>
          <p:nvPr>
            <p:ph idx="1"/>
          </p:nvPr>
        </p:nvSpPr>
        <p:spPr/>
        <p:txBody>
          <a:bodyPr/>
          <a:lstStyle/>
          <a:p>
            <a:r>
              <a:rPr lang="en-US" sz="3200" b="1" dirty="0" smtClean="0"/>
              <a:t>Has a spot for the two items being contrasted</a:t>
            </a:r>
          </a:p>
          <a:p>
            <a:r>
              <a:rPr lang="en-US" sz="3200" b="1" dirty="0" smtClean="0"/>
              <a:t>Has columns for the details for both items – the differences</a:t>
            </a:r>
          </a:p>
          <a:p>
            <a:r>
              <a:rPr lang="en-US" sz="3200" b="1" dirty="0" smtClean="0"/>
              <a:t>Has “dimensions” instead of “main ideas” or “subtopics</a:t>
            </a:r>
            <a:r>
              <a:rPr lang="en-US" b="1" dirty="0" smtClean="0"/>
              <a:t>”</a:t>
            </a:r>
            <a:endParaRPr lang="en-US" b="1" dirty="0"/>
          </a:p>
        </p:txBody>
      </p:sp>
    </p:spTree>
    <p:extLst>
      <p:ext uri="{BB962C8B-B14F-4D97-AF65-F5344CB8AC3E}">
        <p14:creationId xmlns:p14="http://schemas.microsoft.com/office/powerpoint/2010/main" val="12672864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Tower Diagram-Vertical-Contrast-Lily and Scout PAGE 1 - 1.5.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82" y="0"/>
            <a:ext cx="5299364" cy="6858000"/>
          </a:xfrm>
          <a:prstGeom prst="rect">
            <a:avLst/>
          </a:prstGeom>
        </p:spPr>
      </p:pic>
    </p:spTree>
    <p:extLst>
      <p:ext uri="{BB962C8B-B14F-4D97-AF65-F5344CB8AC3E}">
        <p14:creationId xmlns:p14="http://schemas.microsoft.com/office/powerpoint/2010/main" val="32313588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Introductory Paragraph</a:t>
            </a:r>
            <a:endParaRPr lang="en-US" sz="5400" b="1" dirty="0"/>
          </a:p>
        </p:txBody>
      </p:sp>
      <p:sp>
        <p:nvSpPr>
          <p:cNvPr id="3" name="Content Placeholder 2"/>
          <p:cNvSpPr>
            <a:spLocks noGrp="1"/>
          </p:cNvSpPr>
          <p:nvPr>
            <p:ph idx="1"/>
          </p:nvPr>
        </p:nvSpPr>
        <p:spPr/>
        <p:txBody>
          <a:bodyPr>
            <a:normAutofit fontScale="55000" lnSpcReduction="20000"/>
          </a:bodyPr>
          <a:lstStyle/>
          <a:p>
            <a:r>
              <a:rPr lang="en-US" sz="3800" b="1" dirty="0" smtClean="0"/>
              <a:t>The Topic Sentence</a:t>
            </a:r>
          </a:p>
          <a:p>
            <a:pPr marL="0" indent="0">
              <a:buNone/>
            </a:pPr>
            <a:r>
              <a:rPr lang="en-US" sz="3000" b="1" dirty="0"/>
              <a:t> </a:t>
            </a:r>
            <a:r>
              <a:rPr lang="en-US" sz="3000" b="1" dirty="0" smtClean="0"/>
              <a:t>     Names the items to be contrasted</a:t>
            </a:r>
          </a:p>
          <a:p>
            <a:r>
              <a:rPr lang="en-US" sz="3800" b="1" dirty="0" smtClean="0"/>
              <a:t>The Detail Sentences</a:t>
            </a:r>
          </a:p>
          <a:p>
            <a:pPr marL="0" indent="0">
              <a:buNone/>
            </a:pPr>
            <a:r>
              <a:rPr lang="en-US" sz="3000" b="1" dirty="0"/>
              <a:t> </a:t>
            </a:r>
            <a:r>
              <a:rPr lang="en-US" sz="3000" b="1" dirty="0" smtClean="0"/>
              <a:t>     </a:t>
            </a:r>
            <a:r>
              <a:rPr lang="en-US" sz="3000" b="1" dirty="0"/>
              <a:t>D</a:t>
            </a:r>
            <a:r>
              <a:rPr lang="en-US" sz="3000" b="1" dirty="0" smtClean="0"/>
              <a:t>efine the items or provide background info</a:t>
            </a:r>
          </a:p>
          <a:p>
            <a:pPr marL="0" indent="0">
              <a:buNone/>
            </a:pPr>
            <a:r>
              <a:rPr lang="en-US" sz="3000" b="1" dirty="0"/>
              <a:t> </a:t>
            </a:r>
            <a:r>
              <a:rPr lang="en-US" sz="3000" b="1" dirty="0" smtClean="0"/>
              <a:t>     Can include an Introductory Option</a:t>
            </a:r>
          </a:p>
          <a:p>
            <a:r>
              <a:rPr lang="en-US" sz="3800" b="1" dirty="0" smtClean="0"/>
              <a:t>The Thesis Statement</a:t>
            </a:r>
          </a:p>
          <a:p>
            <a:pPr marL="0" indent="0">
              <a:buNone/>
            </a:pPr>
            <a:r>
              <a:rPr lang="en-US" sz="3000" b="1" dirty="0"/>
              <a:t> </a:t>
            </a:r>
            <a:r>
              <a:rPr lang="en-US" sz="3000" b="1" dirty="0" smtClean="0"/>
              <a:t>     Names the items, the dimensions, and the main message of the</a:t>
            </a:r>
          </a:p>
          <a:p>
            <a:pPr marL="0" indent="0">
              <a:buNone/>
            </a:pPr>
            <a:r>
              <a:rPr lang="en-US" sz="3000" b="1" dirty="0"/>
              <a:t> </a:t>
            </a:r>
            <a:r>
              <a:rPr lang="en-US" sz="3000" b="1" dirty="0" smtClean="0"/>
              <a:t>          theme</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660643024"/>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198634"/>
              </p:ext>
            </p:extLst>
          </p:nvPr>
        </p:nvGraphicFramePr>
        <p:xfrm>
          <a:off x="-1" y="1497106"/>
          <a:ext cx="9026351" cy="5902787"/>
        </p:xfrm>
        <a:graphic>
          <a:graphicData uri="http://schemas.openxmlformats.org/drawingml/2006/table">
            <a:tbl>
              <a:tblPr firstRow="1" bandRow="1">
                <a:tableStyleId>{073A0DAA-6AF3-43AB-8588-CEC1D06C72B9}</a:tableStyleId>
              </a:tblPr>
              <a:tblGrid>
                <a:gridCol w="9026351"/>
              </a:tblGrid>
              <a:tr h="5902787">
                <a:tc>
                  <a:txBody>
                    <a:bodyPr/>
                    <a:lstStyle/>
                    <a:p>
                      <a:r>
                        <a:rPr lang="en-US" sz="2400" kern="1200" dirty="0" smtClean="0">
                          <a:effectLst/>
                        </a:rPr>
                        <a:t>          </a:t>
                      </a:r>
                      <a:r>
                        <a:rPr lang="en-US" sz="1800" b="1" kern="1200" dirty="0" smtClean="0">
                          <a:solidFill>
                            <a:schemeClr val="lt1"/>
                          </a:solidFill>
                          <a:effectLst/>
                          <a:latin typeface="+mn-lt"/>
                          <a:ea typeface="+mn-ea"/>
                          <a:cs typeface="+mn-cs"/>
                        </a:rPr>
                        <a:t>The two main girl characters in well-known novels, Scout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(Lee 1960) and Lily in </a:t>
                      </a:r>
                      <a:r>
                        <a:rPr lang="en-US" sz="1800" b="1" i="1" kern="1200" dirty="0" smtClean="0">
                          <a:solidFill>
                            <a:schemeClr val="lt1"/>
                          </a:solidFill>
                          <a:effectLst/>
                          <a:latin typeface="+mn-lt"/>
                          <a:ea typeface="+mn-ea"/>
                          <a:cs typeface="+mn-cs"/>
                        </a:rPr>
                        <a:t>The Secret Life of Bees </a:t>
                      </a:r>
                      <a:r>
                        <a:rPr lang="en-US" sz="1800" b="1" kern="1200" dirty="0" smtClean="0">
                          <a:solidFill>
                            <a:schemeClr val="lt1"/>
                          </a:solidFill>
                          <a:effectLst/>
                          <a:latin typeface="+mn-lt"/>
                          <a:ea typeface="+mn-ea"/>
                          <a:cs typeface="+mn-cs"/>
                        </a:rPr>
                        <a:t>(Kidd 2002)</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illustrate several differences between children who are growing up in the midst of Segregation</a:t>
                      </a:r>
                      <a:r>
                        <a:rPr lang="en-US" sz="1800" b="1" i="1" kern="1200" dirty="0" smtClean="0">
                          <a:solidFill>
                            <a:schemeClr val="lt1"/>
                          </a:solidFill>
                          <a:effectLst/>
                          <a:latin typeface="+mn-lt"/>
                          <a:ea typeface="+mn-ea"/>
                          <a:cs typeface="+mn-cs"/>
                        </a:rPr>
                        <a:t>.</a:t>
                      </a:r>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Scout tells the story of her attorney father’s attempt to defend a black man who has been falsely accused of raping a white woman. She chronicles the events surrounding the man’s trial and the effects of these events on herself, her family, and her neighbors.</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a:t>
                      </a:r>
                      <a:r>
                        <a:rPr lang="en-US" sz="1800" b="1" i="1" kern="1200" dirty="0" smtClean="0">
                          <a:solidFill>
                            <a:schemeClr val="lt1"/>
                          </a:solidFill>
                          <a:effectLst/>
                          <a:latin typeface="+mn-lt"/>
                          <a:ea typeface="+mn-ea"/>
                          <a:cs typeface="+mn-cs"/>
                        </a:rPr>
                        <a:t> The Secret Life of Bees, </a:t>
                      </a:r>
                      <a:r>
                        <a:rPr lang="en-US" sz="1800" b="1" kern="1200" dirty="0" smtClean="0">
                          <a:solidFill>
                            <a:schemeClr val="lt1"/>
                          </a:solidFill>
                          <a:effectLst/>
                          <a:latin typeface="+mn-lt"/>
                          <a:ea typeface="+mn-ea"/>
                          <a:cs typeface="+mn-cs"/>
                        </a:rPr>
                        <a:t>Lily</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tells the story of how she comes to live with a black family of three adult sisters on a bee farm. She chronicles the complex relationships that exist among the sisters, their friends, and society. Both novels take place in the South. Lily is growing up in South Carolina; Scout is growing up in Alabama. Although the time frames of the two novels are different, many of the same issues that are related to prejudice against blacks are similar across the novels. The events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take place in the Depression during the 1930s, whereas the events in </a:t>
                      </a:r>
                      <a:r>
                        <a:rPr lang="en-US" sz="1800" b="1" i="1" kern="1200" dirty="0" smtClean="0">
                          <a:solidFill>
                            <a:schemeClr val="lt1"/>
                          </a:solidFill>
                          <a:effectLst/>
                          <a:latin typeface="+mn-lt"/>
                          <a:ea typeface="+mn-ea"/>
                          <a:cs typeface="+mn-cs"/>
                        </a:rPr>
                        <a:t>The Secret Life of Bees</a:t>
                      </a:r>
                      <a:r>
                        <a:rPr lang="en-US" sz="1800" b="1" kern="1200" dirty="0" smtClean="0">
                          <a:solidFill>
                            <a:schemeClr val="lt1"/>
                          </a:solidFill>
                          <a:effectLst/>
                          <a:latin typeface="+mn-lt"/>
                          <a:ea typeface="+mn-ea"/>
                          <a:cs typeface="+mn-cs"/>
                        </a:rPr>
                        <a:t> take place in 1964 at about the same time that the Civil Rights Act was signed by President Johnson. Regardless of the similarity of the larger context of their lives, though, the girls are very different with regard to their personal circumstances, their relationships with the people in their lives, their understanding of prejudice, and the actions that they are able to take. </a:t>
                      </a:r>
                    </a:p>
                    <a:p>
                      <a:endParaRPr lang="en-US" sz="2400" dirty="0"/>
                    </a:p>
                  </a:txBody>
                  <a:tcPr/>
                </a:tc>
              </a:tr>
            </a:tbl>
          </a:graphicData>
        </a:graphic>
      </p:graphicFrame>
    </p:spTree>
    <p:extLst>
      <p:ext uri="{BB962C8B-B14F-4D97-AF65-F5344CB8AC3E}">
        <p14:creationId xmlns:p14="http://schemas.microsoft.com/office/powerpoint/2010/main" val="120668423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Detail Paragraphs</a:t>
            </a:r>
            <a:endParaRPr lang="en-US" sz="5400" b="1" dirty="0"/>
          </a:p>
        </p:txBody>
      </p:sp>
      <p:sp>
        <p:nvSpPr>
          <p:cNvPr id="3" name="Content Placeholder 2"/>
          <p:cNvSpPr>
            <a:spLocks noGrp="1"/>
          </p:cNvSpPr>
          <p:nvPr>
            <p:ph idx="1"/>
          </p:nvPr>
        </p:nvSpPr>
        <p:spPr/>
        <p:txBody>
          <a:bodyPr>
            <a:normAutofit fontScale="92500" lnSpcReduction="20000"/>
          </a:bodyPr>
          <a:lstStyle/>
          <a:p>
            <a:r>
              <a:rPr lang="en-US" sz="2600" b="1" dirty="0" smtClean="0"/>
              <a:t>The Topic/Transition Sentence</a:t>
            </a:r>
          </a:p>
          <a:p>
            <a:pPr marL="0" indent="0">
              <a:buNone/>
            </a:pPr>
            <a:r>
              <a:rPr lang="en-US" b="1" dirty="0"/>
              <a:t> </a:t>
            </a:r>
            <a:r>
              <a:rPr lang="en-US" b="1" dirty="0" smtClean="0"/>
              <a:t>    Includes a transition, the items, and the dimension</a:t>
            </a:r>
          </a:p>
          <a:p>
            <a:r>
              <a:rPr lang="en-US" sz="2600" b="1" dirty="0" smtClean="0"/>
              <a:t>Each Lead-off Detail Sentence</a:t>
            </a:r>
          </a:p>
          <a:p>
            <a:pPr marL="0" indent="0">
              <a:buNone/>
            </a:pPr>
            <a:r>
              <a:rPr lang="en-US" b="1" dirty="0"/>
              <a:t> </a:t>
            </a:r>
            <a:r>
              <a:rPr lang="en-US" b="1" dirty="0" smtClean="0"/>
              <a:t>    Introduces one of the differences</a:t>
            </a:r>
          </a:p>
          <a:p>
            <a:r>
              <a:rPr lang="en-US" sz="2600" b="1" dirty="0" smtClean="0"/>
              <a:t>The Follow-up Detail Sentence</a:t>
            </a:r>
          </a:p>
          <a:p>
            <a:pPr marL="0" indent="0">
              <a:buNone/>
            </a:pPr>
            <a:r>
              <a:rPr lang="en-US" b="1" dirty="0"/>
              <a:t>  </a:t>
            </a:r>
            <a:r>
              <a:rPr lang="en-US" b="1" dirty="0" smtClean="0"/>
              <a:t>   Provide details related to the difference </a:t>
            </a:r>
            <a:endParaRPr lang="en-US" b="1" dirty="0"/>
          </a:p>
          <a:p>
            <a:pPr marL="0" indent="0">
              <a:buNone/>
            </a:pPr>
            <a:r>
              <a:rPr lang="en-US" b="1" dirty="0" smtClean="0"/>
              <a:t>     Cover both items</a:t>
            </a:r>
          </a:p>
          <a:p>
            <a:pPr marL="0" indent="0">
              <a:buNone/>
            </a:pPr>
            <a:r>
              <a:rPr lang="en-US" b="1" dirty="0" smtClean="0"/>
              <a:t>     </a:t>
            </a:r>
            <a:endParaRPr lang="en-US" b="1" dirty="0"/>
          </a:p>
        </p:txBody>
      </p:sp>
    </p:spTree>
    <p:extLst>
      <p:ext uri="{BB962C8B-B14F-4D97-AF65-F5344CB8AC3E}">
        <p14:creationId xmlns:p14="http://schemas.microsoft.com/office/powerpoint/2010/main" val="215202167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Detail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9068733"/>
              </p:ext>
            </p:extLst>
          </p:nvPr>
        </p:nvGraphicFramePr>
        <p:xfrm>
          <a:off x="491194" y="1693467"/>
          <a:ext cx="8148203" cy="5059681"/>
        </p:xfrm>
        <a:graphic>
          <a:graphicData uri="http://schemas.openxmlformats.org/drawingml/2006/table">
            <a:tbl>
              <a:tblPr firstRow="1" bandRow="1">
                <a:tableStyleId>{073A0DAA-6AF3-43AB-8588-CEC1D06C72B9}</a:tableStyleId>
              </a:tblPr>
              <a:tblGrid>
                <a:gridCol w="8148203"/>
              </a:tblGrid>
              <a:tr h="4588631">
                <a:tc>
                  <a:txBody>
                    <a:bodyPr/>
                    <a:lstStyle/>
                    <a:p>
                      <a:r>
                        <a:rPr lang="en-US" sz="1800" kern="1200" dirty="0" smtClean="0">
                          <a:effectLst/>
                        </a:rPr>
                        <a:t>     </a:t>
                      </a:r>
                      <a:r>
                        <a:rPr lang="en-US" sz="2000" kern="1200" dirty="0" smtClean="0">
                          <a:effectLst/>
                        </a:rPr>
                        <a:t> </a:t>
                      </a:r>
                      <a:r>
                        <a:rPr lang="en-US" sz="1800" b="1" kern="1200" dirty="0" smtClean="0">
                          <a:solidFill>
                            <a:schemeClr val="lt1"/>
                          </a:solidFill>
                          <a:effectLst/>
                          <a:latin typeface="+mn-lt"/>
                          <a:ea typeface="+mn-ea"/>
                          <a:cs typeface="+mn-cs"/>
                        </a:rPr>
                        <a:t>In relation to their personal lives, the two girls have totally different sets of circumstances in which their stories are embedded. Scout, who is only 6 years old at the beginning of her story, has a brother, </a:t>
                      </a:r>
                      <a:r>
                        <a:rPr lang="en-US" sz="1800" b="1" kern="1200" dirty="0" err="1" smtClean="0">
                          <a:solidFill>
                            <a:schemeClr val="lt1"/>
                          </a:solidFill>
                          <a:effectLst/>
                          <a:latin typeface="+mn-lt"/>
                          <a:ea typeface="+mn-ea"/>
                          <a:cs typeface="+mn-cs"/>
                        </a:rPr>
                        <a:t>Jem</a:t>
                      </a:r>
                      <a:r>
                        <a:rPr lang="en-US" sz="1800" b="1" kern="1200" dirty="0" smtClean="0">
                          <a:solidFill>
                            <a:schemeClr val="lt1"/>
                          </a:solidFill>
                          <a:effectLst/>
                          <a:latin typeface="+mn-lt"/>
                          <a:ea typeface="+mn-ea"/>
                          <a:cs typeface="+mn-cs"/>
                        </a:rPr>
                        <a:t>, who is 10 years old, and a friend Dill, who is 6 years old. During their free time, they play together constantly, and </a:t>
                      </a:r>
                      <a:r>
                        <a:rPr lang="en-US" sz="1800" b="1" kern="1200" dirty="0" err="1" smtClean="0">
                          <a:solidFill>
                            <a:schemeClr val="lt1"/>
                          </a:solidFill>
                          <a:effectLst/>
                          <a:latin typeface="+mn-lt"/>
                          <a:ea typeface="+mn-ea"/>
                          <a:cs typeface="+mn-cs"/>
                        </a:rPr>
                        <a:t>Jem</a:t>
                      </a:r>
                      <a:r>
                        <a:rPr lang="en-US" sz="1800" b="1" kern="1200" dirty="0" smtClean="0">
                          <a:solidFill>
                            <a:schemeClr val="lt1"/>
                          </a:solidFill>
                          <a:effectLst/>
                          <a:latin typeface="+mn-lt"/>
                          <a:ea typeface="+mn-ea"/>
                          <a:cs typeface="+mn-cs"/>
                        </a:rPr>
                        <a:t> watches over her and protects her. He is constantly interacting with her and giving her his advice and wisdom. Also, because Scout’s family lives in a neighborhood, she is constantly interacting with the neighbors. They also give her advice and interpret people’s actions for her. Thus, Scout is surrounded by people. In contrast, Lily, who is 14 years old, has no brothers or sisters. She has no friends. To add to her isolation, her father requires her to sell peaches in a peach stand by herself at the roadside all day, but she has few customers. She reports this activity is very boring because her father will not allow her to read books. Moreover, because she lives on a peach farm, consisting of many acres, she does not have any nearby neighbors with whom she can communicate. Except for her father and her nanny, </a:t>
                      </a:r>
                      <a:r>
                        <a:rPr lang="en-US" sz="1800" b="1" kern="1200" dirty="0" err="1" smtClean="0">
                          <a:solidFill>
                            <a:schemeClr val="lt1"/>
                          </a:solidFill>
                          <a:effectLst/>
                          <a:latin typeface="+mn-lt"/>
                          <a:ea typeface="+mn-ea"/>
                          <a:cs typeface="+mn-cs"/>
                        </a:rPr>
                        <a:t>Rosaleen</a:t>
                      </a:r>
                      <a:r>
                        <a:rPr lang="en-US" sz="1800" b="1" kern="1200" dirty="0" smtClean="0">
                          <a:solidFill>
                            <a:schemeClr val="lt1"/>
                          </a:solidFill>
                          <a:effectLst/>
                          <a:latin typeface="+mn-lt"/>
                          <a:ea typeface="+mn-ea"/>
                          <a:cs typeface="+mn-cs"/>
                        </a:rPr>
                        <a:t>, Lily lives an isolated existence. </a:t>
                      </a:r>
                    </a:p>
                    <a:p>
                      <a:endParaRPr lang="en-US" dirty="0"/>
                    </a:p>
                  </a:txBody>
                  <a:tcPr/>
                </a:tc>
              </a:tr>
            </a:tbl>
          </a:graphicData>
        </a:graphic>
      </p:graphicFrame>
    </p:spTree>
    <p:extLst>
      <p:ext uri="{BB962C8B-B14F-4D97-AF65-F5344CB8AC3E}">
        <p14:creationId xmlns:p14="http://schemas.microsoft.com/office/powerpoint/2010/main" val="14262017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Concluding Paragraph</a:t>
            </a:r>
            <a:endParaRPr lang="en-US" sz="5400" b="1" dirty="0"/>
          </a:p>
        </p:txBody>
      </p:sp>
      <p:sp>
        <p:nvSpPr>
          <p:cNvPr id="3" name="Content Placeholder 2"/>
          <p:cNvSpPr>
            <a:spLocks noGrp="1"/>
          </p:cNvSpPr>
          <p:nvPr>
            <p:ph idx="1"/>
          </p:nvPr>
        </p:nvSpPr>
        <p:spPr/>
        <p:txBody>
          <a:bodyPr>
            <a:normAutofit fontScale="62500" lnSpcReduction="20000"/>
          </a:bodyPr>
          <a:lstStyle/>
          <a:p>
            <a:r>
              <a:rPr lang="en-US" sz="3800" b="1" dirty="0" smtClean="0"/>
              <a:t>Concluding Transition Sentence</a:t>
            </a:r>
          </a:p>
          <a:p>
            <a:pPr marL="0" indent="0">
              <a:buNone/>
            </a:pPr>
            <a:r>
              <a:rPr lang="en-US" b="1" dirty="0"/>
              <a:t> </a:t>
            </a:r>
            <a:r>
              <a:rPr lang="en-US" b="1" dirty="0" smtClean="0"/>
              <a:t>       Includes a transition &amp; the items &amp; mentions “contrasting”</a:t>
            </a:r>
          </a:p>
          <a:p>
            <a:r>
              <a:rPr lang="en-US" sz="3600" b="1" dirty="0" smtClean="0"/>
              <a:t>Detail Sentences</a:t>
            </a:r>
          </a:p>
          <a:p>
            <a:pPr marL="0" indent="0">
              <a:buNone/>
            </a:pPr>
            <a:r>
              <a:rPr lang="en-US" b="1" dirty="0"/>
              <a:t> </a:t>
            </a:r>
            <a:r>
              <a:rPr lang="en-US" b="1" dirty="0" smtClean="0"/>
              <a:t>      Can summarize the similarities, AND/OR</a:t>
            </a:r>
          </a:p>
          <a:p>
            <a:pPr marL="0" indent="0">
              <a:buNone/>
            </a:pPr>
            <a:r>
              <a:rPr lang="en-US" b="1" dirty="0" smtClean="0"/>
              <a:t>       Can cover a Concluding Option</a:t>
            </a:r>
          </a:p>
          <a:p>
            <a:r>
              <a:rPr lang="en-US" sz="4000" b="1" dirty="0" smtClean="0"/>
              <a:t>Clincher Sentence</a:t>
            </a:r>
          </a:p>
          <a:p>
            <a:pPr marL="0" indent="0">
              <a:buNone/>
            </a:pPr>
            <a:r>
              <a:rPr lang="en-US" b="1" dirty="0" smtClean="0"/>
              <a:t>       Names the two items, mentions they are different,&amp;  tells the main</a:t>
            </a:r>
          </a:p>
          <a:p>
            <a:pPr marL="0" indent="0">
              <a:buNone/>
            </a:pPr>
            <a:r>
              <a:rPr lang="en-US" b="1" dirty="0"/>
              <a:t> </a:t>
            </a:r>
            <a:r>
              <a:rPr lang="en-US" b="1" dirty="0" smtClean="0"/>
              <a:t>            message of the theme</a:t>
            </a:r>
          </a:p>
          <a:p>
            <a:pPr marL="0" indent="0">
              <a:buNone/>
            </a:pPr>
            <a:r>
              <a:rPr lang="en-US" b="1" dirty="0"/>
              <a:t> </a:t>
            </a:r>
            <a:r>
              <a:rPr lang="en-US" b="1" dirty="0" smtClean="0"/>
              <a:t>    </a:t>
            </a:r>
            <a:endParaRPr lang="en-US" b="1" dirty="0"/>
          </a:p>
        </p:txBody>
      </p:sp>
    </p:spTree>
    <p:extLst>
      <p:ext uri="{BB962C8B-B14F-4D97-AF65-F5344CB8AC3E}">
        <p14:creationId xmlns:p14="http://schemas.microsoft.com/office/powerpoint/2010/main" val="144570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Narrative Writing</a:t>
            </a:r>
            <a:endParaRPr lang="en-US" b="1" dirty="0"/>
          </a:p>
        </p:txBody>
      </p:sp>
      <p:sp>
        <p:nvSpPr>
          <p:cNvPr id="3" name="Content Placeholder 2"/>
          <p:cNvSpPr>
            <a:spLocks noGrp="1"/>
          </p:cNvSpPr>
          <p:nvPr>
            <p:ph idx="1"/>
          </p:nvPr>
        </p:nvSpPr>
        <p:spPr/>
        <p:txBody>
          <a:bodyPr>
            <a:normAutofit/>
          </a:bodyPr>
          <a:lstStyle/>
          <a:p>
            <a:r>
              <a:rPr lang="en-US" sz="3600" dirty="0" smtClean="0"/>
              <a:t>Involves the telling of a </a:t>
            </a:r>
            <a:r>
              <a:rPr lang="en-US" sz="3600" u="sng" dirty="0" smtClean="0">
                <a:solidFill>
                  <a:srgbClr val="FFFF00"/>
                </a:solidFill>
              </a:rPr>
              <a:t>story</a:t>
            </a:r>
          </a:p>
          <a:p>
            <a:r>
              <a:rPr lang="en-US" sz="3600" dirty="0" smtClean="0"/>
              <a:t>Focuses on a sequence of </a:t>
            </a:r>
            <a:r>
              <a:rPr lang="en-US" sz="3600" u="sng" dirty="0" smtClean="0">
                <a:solidFill>
                  <a:srgbClr val="FFFF00"/>
                </a:solidFill>
              </a:rPr>
              <a:t>events</a:t>
            </a:r>
          </a:p>
          <a:p>
            <a:r>
              <a:rPr lang="en-US" sz="3600" dirty="0" smtClean="0"/>
              <a:t>Utilizes the Sequential Structure</a:t>
            </a:r>
          </a:p>
          <a:p>
            <a:pPr marL="0" indent="0">
              <a:buNone/>
            </a:pPr>
            <a:r>
              <a:rPr lang="en-US" sz="3600" dirty="0"/>
              <a:t> </a:t>
            </a:r>
            <a:r>
              <a:rPr lang="en-US" sz="3600" dirty="0" smtClean="0"/>
              <a:t>    (One event occurs before another)</a:t>
            </a:r>
          </a:p>
          <a:p>
            <a:pPr marL="0" indent="0">
              <a:buNone/>
            </a:pPr>
            <a:r>
              <a:rPr lang="en-US" sz="3600" dirty="0" smtClean="0"/>
              <a:t>• Can involve research</a:t>
            </a:r>
            <a:endParaRPr lang="en-US" sz="3600" dirty="0"/>
          </a:p>
        </p:txBody>
      </p:sp>
    </p:spTree>
    <p:extLst>
      <p:ext uri="{BB962C8B-B14F-4D97-AF65-F5344CB8AC3E}">
        <p14:creationId xmlns:p14="http://schemas.microsoft.com/office/powerpoint/2010/main" val="42799569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Concluding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585870"/>
              </p:ext>
            </p:extLst>
          </p:nvPr>
        </p:nvGraphicFramePr>
        <p:xfrm>
          <a:off x="854360" y="1923247"/>
          <a:ext cx="7557199" cy="5760720"/>
        </p:xfrm>
        <a:graphic>
          <a:graphicData uri="http://schemas.openxmlformats.org/drawingml/2006/table">
            <a:tbl>
              <a:tblPr firstRow="1" bandRow="1">
                <a:tableStyleId>{073A0DAA-6AF3-43AB-8588-CEC1D06C72B9}</a:tableStyleId>
              </a:tblPr>
              <a:tblGrid>
                <a:gridCol w="7557199"/>
              </a:tblGrid>
              <a:tr h="4690184">
                <a:tc>
                  <a:txBody>
                    <a:bodyPr/>
                    <a:lstStyle/>
                    <a:p>
                      <a:r>
                        <a:rPr lang="en-US" sz="1800" b="1" kern="1200" dirty="0" smtClean="0">
                          <a:solidFill>
                            <a:schemeClr val="lt1"/>
                          </a:solidFill>
                          <a:effectLst/>
                          <a:latin typeface="+mn-lt"/>
                          <a:ea typeface="+mn-ea"/>
                          <a:cs typeface="+mn-cs"/>
                        </a:rPr>
                        <a:t>        </a:t>
                      </a:r>
                      <a:r>
                        <a:rPr lang="en-US" sz="24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 summary, Scout and Lily are very different with regard to their personal circumstances, their relationships, their understanding of prejudice, and their ability to take action. Their personal circumstances set the stage for their stories. Their ages vary enough that they have different opportunities, different understandings, and different access to options in their lives. Scout is surrounded by people who care about her and has roots, but Lily has almost no one who cares about her besides her nanny and no knowledge about her roots. Lily’s isolation and her abusive father add further elements to the situation. Perhaps because of these circumstances and the girls’ differing understandings of prejudice, Lily is willing to take action. She runs away from home, and she acts courageously to save </a:t>
                      </a:r>
                      <a:r>
                        <a:rPr lang="en-US" sz="1800" b="1" kern="1200" dirty="0" err="1" smtClean="0">
                          <a:solidFill>
                            <a:schemeClr val="lt1"/>
                          </a:solidFill>
                          <a:effectLst/>
                          <a:latin typeface="+mn-lt"/>
                          <a:ea typeface="+mn-ea"/>
                          <a:cs typeface="+mn-cs"/>
                        </a:rPr>
                        <a:t>Rosaleen’s</a:t>
                      </a:r>
                      <a:r>
                        <a:rPr lang="en-US" sz="1800" b="1" kern="1200" dirty="0" smtClean="0">
                          <a:solidFill>
                            <a:schemeClr val="lt1"/>
                          </a:solidFill>
                          <a:effectLst/>
                          <a:latin typeface="+mn-lt"/>
                          <a:ea typeface="+mn-ea"/>
                          <a:cs typeface="+mn-cs"/>
                        </a:rPr>
                        <a:t> life. She is also open to living with a black family. In the process, she saves her own life. Lily is the hero of her story, while Scout is an observer of all the events surrounding her. Although they both narrate their stories, the two girls are possibly as different as night and day. </a:t>
                      </a:r>
                    </a:p>
                    <a:p>
                      <a:r>
                        <a:rPr lang="en-US" sz="1800" b="1" kern="1200" dirty="0" smtClean="0">
                          <a:solidFill>
                            <a:schemeClr val="lt1"/>
                          </a:solidFill>
                          <a:effectLst/>
                          <a:latin typeface="+mn-lt"/>
                          <a:ea typeface="+mn-ea"/>
                          <a:cs typeface="+mn-cs"/>
                        </a:rPr>
                        <a:t> </a:t>
                      </a:r>
                    </a:p>
                    <a:p>
                      <a:r>
                        <a:rPr lang="en-US" sz="2400" b="1" kern="1200" dirty="0" smtClean="0">
                          <a:solidFill>
                            <a:schemeClr val="lt1"/>
                          </a:solidFill>
                          <a:effectLst/>
                          <a:latin typeface="+mn-lt"/>
                          <a:ea typeface="+mn-ea"/>
                          <a:cs typeface="+mn-cs"/>
                        </a:rPr>
                        <a:t>	</a:t>
                      </a:r>
                    </a:p>
                    <a:p>
                      <a:r>
                        <a:rPr lang="en-US" dirty="0" smtClean="0"/>
                        <a:t>l</a:t>
                      </a:r>
                      <a:endParaRPr lang="en-US" dirty="0"/>
                    </a:p>
                  </a:txBody>
                  <a:tcPr/>
                </a:tc>
              </a:tr>
            </a:tbl>
          </a:graphicData>
        </a:graphic>
      </p:graphicFrame>
    </p:spTree>
    <p:extLst>
      <p:ext uri="{BB962C8B-B14F-4D97-AF65-F5344CB8AC3E}">
        <p14:creationId xmlns:p14="http://schemas.microsoft.com/office/powerpoint/2010/main" val="32701581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Model Stage</a:t>
            </a:r>
            <a:endParaRPr lang="en-US" sz="5400" b="1" dirty="0"/>
          </a:p>
        </p:txBody>
      </p:sp>
    </p:spTree>
    <p:extLst>
      <p:ext uri="{BB962C8B-B14F-4D97-AF65-F5344CB8AC3E}">
        <p14:creationId xmlns:p14="http://schemas.microsoft.com/office/powerpoint/2010/main" val="12317779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Tower Diagram-Vertical-Contrast-Lily and Scout PAGE 1 - 1.5.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82" y="0"/>
            <a:ext cx="5299364" cy="6858000"/>
          </a:xfrm>
          <a:prstGeom prst="rect">
            <a:avLst/>
          </a:prstGeom>
        </p:spPr>
      </p:pic>
    </p:spTree>
    <p:extLst>
      <p:ext uri="{BB962C8B-B14F-4D97-AF65-F5344CB8AC3E}">
        <p14:creationId xmlns:p14="http://schemas.microsoft.com/office/powerpoint/2010/main" val="8739363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864420"/>
              </p:ext>
            </p:extLst>
          </p:nvPr>
        </p:nvGraphicFramePr>
        <p:xfrm>
          <a:off x="-1" y="1497106"/>
          <a:ext cx="9026351" cy="5902787"/>
        </p:xfrm>
        <a:graphic>
          <a:graphicData uri="http://schemas.openxmlformats.org/drawingml/2006/table">
            <a:tbl>
              <a:tblPr firstRow="1" bandRow="1">
                <a:tableStyleId>{073A0DAA-6AF3-43AB-8588-CEC1D06C72B9}</a:tableStyleId>
              </a:tblPr>
              <a:tblGrid>
                <a:gridCol w="9026351"/>
              </a:tblGrid>
              <a:tr h="5902787">
                <a:tc>
                  <a:txBody>
                    <a:bodyPr/>
                    <a:lstStyle/>
                    <a:p>
                      <a:r>
                        <a:rPr lang="en-US" sz="2400" kern="1200" dirty="0" smtClean="0">
                          <a:effectLst/>
                        </a:rPr>
                        <a:t>          </a:t>
                      </a:r>
                      <a:r>
                        <a:rPr lang="en-US" sz="1800" b="1" kern="1200" dirty="0" smtClean="0">
                          <a:solidFill>
                            <a:schemeClr val="lt1"/>
                          </a:solidFill>
                          <a:effectLst/>
                          <a:latin typeface="+mn-lt"/>
                          <a:ea typeface="+mn-ea"/>
                          <a:cs typeface="+mn-cs"/>
                        </a:rPr>
                        <a:t>The two main girl characters in well-known novels, Scout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(Lee 1960) and Lily in </a:t>
                      </a:r>
                      <a:r>
                        <a:rPr lang="en-US" sz="1800" b="1" i="1" kern="1200" dirty="0" smtClean="0">
                          <a:solidFill>
                            <a:schemeClr val="lt1"/>
                          </a:solidFill>
                          <a:effectLst/>
                          <a:latin typeface="+mn-lt"/>
                          <a:ea typeface="+mn-ea"/>
                          <a:cs typeface="+mn-cs"/>
                        </a:rPr>
                        <a:t>The Secret Life of Bees </a:t>
                      </a:r>
                      <a:r>
                        <a:rPr lang="en-US" sz="1800" b="1" kern="1200" dirty="0" smtClean="0">
                          <a:solidFill>
                            <a:schemeClr val="lt1"/>
                          </a:solidFill>
                          <a:effectLst/>
                          <a:latin typeface="+mn-lt"/>
                          <a:ea typeface="+mn-ea"/>
                          <a:cs typeface="+mn-cs"/>
                        </a:rPr>
                        <a:t>(Kidd 2002)</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illustrate several differences between children who are growing up in the midst of Segregation</a:t>
                      </a:r>
                      <a:r>
                        <a:rPr lang="en-US" sz="1800" b="1" i="1" kern="1200" dirty="0" smtClean="0">
                          <a:solidFill>
                            <a:schemeClr val="lt1"/>
                          </a:solidFill>
                          <a:effectLst/>
                          <a:latin typeface="+mn-lt"/>
                          <a:ea typeface="+mn-ea"/>
                          <a:cs typeface="+mn-cs"/>
                        </a:rPr>
                        <a:t>.</a:t>
                      </a:r>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Scout tells the story of her attorney father’s attempt to defend a black man who has been falsely accused of raping a white woman. She chronicles the events surrounding the man’s trial and the effects of these events on herself, her family, and her neighbors.</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a:t>
                      </a:r>
                      <a:r>
                        <a:rPr lang="en-US" sz="1800" b="1" i="1" kern="1200" dirty="0" smtClean="0">
                          <a:solidFill>
                            <a:schemeClr val="lt1"/>
                          </a:solidFill>
                          <a:effectLst/>
                          <a:latin typeface="+mn-lt"/>
                          <a:ea typeface="+mn-ea"/>
                          <a:cs typeface="+mn-cs"/>
                        </a:rPr>
                        <a:t> The Secret Life of Bees, </a:t>
                      </a:r>
                      <a:r>
                        <a:rPr lang="en-US" sz="1800" b="1" kern="1200" dirty="0" smtClean="0">
                          <a:solidFill>
                            <a:schemeClr val="lt1"/>
                          </a:solidFill>
                          <a:effectLst/>
                          <a:latin typeface="+mn-lt"/>
                          <a:ea typeface="+mn-ea"/>
                          <a:cs typeface="+mn-cs"/>
                        </a:rPr>
                        <a:t>Lily</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tells the story of how she comes to live with a black family of three adult sisters on a bee farm. She chronicles the complex relationships that exist among the sisters, their friends, and society. Both novels take place in the South. Lily is growing up in South Carolina; Scout is growing up in Alabama. Although the time frames of the two novels are different, many of the same issues that are related to prejudice against blacks are similar across the novels. The events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take place in the Depression during the 1930s, whereas the events in </a:t>
                      </a:r>
                      <a:r>
                        <a:rPr lang="en-US" sz="1800" b="1" i="1" kern="1200" dirty="0" smtClean="0">
                          <a:solidFill>
                            <a:schemeClr val="lt1"/>
                          </a:solidFill>
                          <a:effectLst/>
                          <a:latin typeface="+mn-lt"/>
                          <a:ea typeface="+mn-ea"/>
                          <a:cs typeface="+mn-cs"/>
                        </a:rPr>
                        <a:t>The Secret Life of Bees</a:t>
                      </a:r>
                      <a:r>
                        <a:rPr lang="en-US" sz="1800" b="1" kern="1200" dirty="0" smtClean="0">
                          <a:solidFill>
                            <a:schemeClr val="lt1"/>
                          </a:solidFill>
                          <a:effectLst/>
                          <a:latin typeface="+mn-lt"/>
                          <a:ea typeface="+mn-ea"/>
                          <a:cs typeface="+mn-cs"/>
                        </a:rPr>
                        <a:t> take place in 1964 at about the same time that the Civil Rights Act was signed by President Johnson. Regardless of the similarity of the larger context of their lives, though, the girls are very different with regard to their personal circumstances, their relationships with the people in their lives, their understanding of prejudice, and the actions that they are able to take. </a:t>
                      </a:r>
                    </a:p>
                    <a:p>
                      <a:endParaRPr lang="en-US" sz="2400" dirty="0"/>
                    </a:p>
                  </a:txBody>
                  <a:tcPr/>
                </a:tc>
              </a:tr>
            </a:tbl>
          </a:graphicData>
        </a:graphic>
      </p:graphicFrame>
    </p:spTree>
    <p:extLst>
      <p:ext uri="{BB962C8B-B14F-4D97-AF65-F5344CB8AC3E}">
        <p14:creationId xmlns:p14="http://schemas.microsoft.com/office/powerpoint/2010/main" val="289325782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Another Example Essay</a:t>
            </a:r>
            <a:endParaRPr lang="en-US" sz="5400" b="1" dirty="0"/>
          </a:p>
        </p:txBody>
      </p:sp>
      <p:sp>
        <p:nvSpPr>
          <p:cNvPr id="3" name="Content Placeholder 2"/>
          <p:cNvSpPr>
            <a:spLocks noGrp="1"/>
          </p:cNvSpPr>
          <p:nvPr>
            <p:ph idx="1"/>
          </p:nvPr>
        </p:nvSpPr>
        <p:spPr>
          <a:xfrm>
            <a:off x="765174" y="2070846"/>
            <a:ext cx="7612064" cy="4182035"/>
          </a:xfrm>
        </p:spPr>
        <p:txBody>
          <a:bodyPr>
            <a:normAutofit/>
          </a:bodyPr>
          <a:lstStyle/>
          <a:p>
            <a:r>
              <a:rPr lang="en-US" sz="3600" dirty="0" smtClean="0"/>
              <a:t>Contrasting Gorillas and Humans</a:t>
            </a:r>
            <a:endParaRPr lang="en-US" sz="3600" dirty="0"/>
          </a:p>
        </p:txBody>
      </p:sp>
    </p:spTree>
    <p:extLst>
      <p:ext uri="{BB962C8B-B14F-4D97-AF65-F5344CB8AC3E}">
        <p14:creationId xmlns:p14="http://schemas.microsoft.com/office/powerpoint/2010/main" val="2824877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Tower Diagram-Vertical-Contrast-Gorillas-1.4.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850" y="0"/>
            <a:ext cx="5299364" cy="6858000"/>
          </a:xfrm>
          <a:prstGeom prst="rect">
            <a:avLst/>
          </a:prstGeom>
        </p:spPr>
      </p:pic>
    </p:spTree>
    <p:extLst>
      <p:ext uri="{BB962C8B-B14F-4D97-AF65-F5344CB8AC3E}">
        <p14:creationId xmlns:p14="http://schemas.microsoft.com/office/powerpoint/2010/main" val="29512609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Contrast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3762938"/>
              </p:ext>
            </p:extLst>
          </p:nvPr>
        </p:nvGraphicFramePr>
        <p:xfrm>
          <a:off x="455253" y="2070099"/>
          <a:ext cx="8338321" cy="4846319"/>
        </p:xfrm>
        <a:graphic>
          <a:graphicData uri="http://schemas.openxmlformats.org/drawingml/2006/table">
            <a:tbl>
              <a:tblPr firstRow="1" bandRow="1">
                <a:tableStyleId>{073A0DAA-6AF3-43AB-8588-CEC1D06C72B9}</a:tableStyleId>
              </a:tblPr>
              <a:tblGrid>
                <a:gridCol w="8338321"/>
              </a:tblGrid>
              <a:tr h="4167011">
                <a:tc>
                  <a:txBody>
                    <a:bodyPr/>
                    <a:lstStyle/>
                    <a:p>
                      <a:r>
                        <a:rPr lang="en-US" sz="2400" kern="1200" dirty="0" smtClean="0">
                          <a:effectLst/>
                        </a:rPr>
                        <a:t>                                     </a:t>
                      </a:r>
                      <a:r>
                        <a:rPr lang="en-US" sz="2400" b="1" kern="1200" dirty="0" smtClean="0">
                          <a:solidFill>
                            <a:schemeClr val="lt1"/>
                          </a:solidFill>
                          <a:effectLst/>
                          <a:latin typeface="+mn-lt"/>
                          <a:ea typeface="+mn-ea"/>
                          <a:cs typeface="+mn-cs"/>
                        </a:rPr>
                        <a:t>Our Distant Cousins </a:t>
                      </a:r>
                    </a:p>
                    <a:p>
                      <a:r>
                        <a:rPr lang="en-US" sz="2400" b="1" kern="1200" dirty="0" smtClean="0">
                          <a:solidFill>
                            <a:schemeClr val="lt1"/>
                          </a:solidFill>
                          <a:effectLst/>
                          <a:latin typeface="+mn-lt"/>
                          <a:ea typeface="+mn-ea"/>
                          <a:cs typeface="+mn-cs"/>
                        </a:rPr>
                        <a:t> </a:t>
                      </a:r>
                    </a:p>
                    <a:p>
                      <a:r>
                        <a:rPr lang="en-US" sz="2400" b="1" kern="1200" dirty="0" smtClean="0">
                          <a:solidFill>
                            <a:schemeClr val="lt1"/>
                          </a:solidFill>
                          <a:effectLst/>
                          <a:latin typeface="+mn-lt"/>
                          <a:ea typeface="+mn-ea"/>
                          <a:cs typeface="+mn-cs"/>
                        </a:rPr>
                        <a:t>     Humans have a distant relative called the gorilla. Indeed, gorillas look so much like humans that explorers thought that gorillas were a tribe of hairy people. They were given their name “gorilla” by an explorer because the word “gorilla” means “tribe of hairy people” (“Gorilla”  2). Like chimpanzees and orangutans, gorillas are anthropoids which means “resembling humans” (“Webster’s” 38). Nevertheless, gorillas are very different from humans because of some aspects of their appearance, their intelligence, and their eating habits.</a:t>
                      </a:r>
                    </a:p>
                    <a:p>
                      <a:endParaRPr lang="en-US" sz="2400" dirty="0"/>
                    </a:p>
                  </a:txBody>
                  <a:tcPr/>
                </a:tc>
              </a:tr>
            </a:tbl>
          </a:graphicData>
        </a:graphic>
      </p:graphicFrame>
    </p:spTree>
    <p:extLst>
      <p:ext uri="{BB962C8B-B14F-4D97-AF65-F5344CB8AC3E}">
        <p14:creationId xmlns:p14="http://schemas.microsoft.com/office/powerpoint/2010/main" val="753077484"/>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15861458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497106"/>
            <a:ext cx="7612065" cy="4549807"/>
          </a:xfrm>
        </p:spPr>
        <p:txBody>
          <a:bodyPr>
            <a:noAutofit/>
          </a:bodyPr>
          <a:lstStyle/>
          <a:p>
            <a:r>
              <a:rPr lang="en-US" sz="3200" dirty="0" smtClean="0"/>
              <a:t>Students brainstorm &amp; make note cards</a:t>
            </a:r>
          </a:p>
          <a:p>
            <a:r>
              <a:rPr lang="en-US" sz="3200" dirty="0" smtClean="0"/>
              <a:t>Teacher checks note cards &amp; feedback</a:t>
            </a:r>
          </a:p>
          <a:p>
            <a:r>
              <a:rPr lang="en-US" sz="3200" dirty="0" smtClean="0"/>
              <a:t>Students revise note cards</a:t>
            </a:r>
          </a:p>
          <a:p>
            <a:r>
              <a:rPr lang="en-US" sz="3200" dirty="0" smtClean="0"/>
              <a:t>Students make TOWER Diagrams</a:t>
            </a:r>
          </a:p>
          <a:p>
            <a:r>
              <a:rPr lang="en-US" sz="3200" dirty="0" smtClean="0"/>
              <a:t>Teacher scores TOWER Diagrams &amp; feedback</a:t>
            </a:r>
          </a:p>
          <a:p>
            <a:r>
              <a:rPr lang="en-US" sz="3200" dirty="0" smtClean="0"/>
              <a:t>Students revise TOWER Diagrams</a:t>
            </a:r>
            <a:endParaRPr lang="en-US" sz="3200" dirty="0"/>
          </a:p>
        </p:txBody>
      </p:sp>
    </p:spTree>
    <p:extLst>
      <p:ext uri="{BB962C8B-B14F-4D97-AF65-F5344CB8AC3E}">
        <p14:creationId xmlns:p14="http://schemas.microsoft.com/office/powerpoint/2010/main" val="8566543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p:txBody>
          <a:bodyPr>
            <a:normAutofit fontScale="85000" lnSpcReduction="20000"/>
          </a:bodyPr>
          <a:lstStyle/>
          <a:p>
            <a:r>
              <a:rPr lang="en-US" sz="3200" b="1" dirty="0" smtClean="0"/>
              <a:t>Students write </a:t>
            </a:r>
            <a:r>
              <a:rPr lang="en-US" sz="3200" b="1" dirty="0" smtClean="0">
                <a:solidFill>
                  <a:srgbClr val="FFFF00"/>
                </a:solidFill>
              </a:rPr>
              <a:t>with prompts </a:t>
            </a:r>
            <a:r>
              <a:rPr lang="en-US" sz="3200" b="1" dirty="0" smtClean="0"/>
              <a:t>from teacher and using checklists</a:t>
            </a:r>
          </a:p>
          <a:p>
            <a:r>
              <a:rPr lang="en-US" sz="3200" b="1" dirty="0" smtClean="0"/>
              <a:t>Students use code list, edit, &amp; refine</a:t>
            </a:r>
          </a:p>
          <a:p>
            <a:r>
              <a:rPr lang="en-US" sz="3200" b="1" dirty="0" smtClean="0"/>
              <a:t>Teacher scores essays &amp; gives feedback</a:t>
            </a:r>
          </a:p>
          <a:p>
            <a:r>
              <a:rPr lang="en-US" sz="3200" b="1" dirty="0" smtClean="0"/>
              <a:t>Students write </a:t>
            </a:r>
            <a:r>
              <a:rPr lang="en-US" sz="3200" b="1" dirty="0" smtClean="0">
                <a:solidFill>
                  <a:srgbClr val="FFFF00"/>
                </a:solidFill>
              </a:rPr>
              <a:t>independently</a:t>
            </a:r>
            <a:r>
              <a:rPr lang="en-US" sz="3200" b="1" dirty="0" smtClean="0"/>
              <a:t> using checklists</a:t>
            </a:r>
          </a:p>
          <a:p>
            <a:r>
              <a:rPr lang="en-US" sz="3200" b="1" dirty="0" smtClean="0"/>
              <a:t>Students use code list, edit, &amp; refine</a:t>
            </a:r>
          </a:p>
          <a:p>
            <a:r>
              <a:rPr lang="en-US" sz="3200" b="1" dirty="0" smtClean="0"/>
              <a:t>Teacher scores essays &amp; gives feedback </a:t>
            </a:r>
            <a:endParaRPr lang="en-US" sz="3200" b="1" dirty="0"/>
          </a:p>
        </p:txBody>
      </p:sp>
    </p:spTree>
    <p:extLst>
      <p:ext uri="{BB962C8B-B14F-4D97-AF65-F5344CB8AC3E}">
        <p14:creationId xmlns:p14="http://schemas.microsoft.com/office/powerpoint/2010/main" val="164574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Narrative Writing</a:t>
            </a:r>
            <a:endParaRPr lang="en-US" b="1" dirty="0"/>
          </a:p>
        </p:txBody>
      </p:sp>
      <p:sp>
        <p:nvSpPr>
          <p:cNvPr id="3" name="Content Placeholder 2"/>
          <p:cNvSpPr>
            <a:spLocks noGrp="1"/>
          </p:cNvSpPr>
          <p:nvPr>
            <p:ph idx="1"/>
          </p:nvPr>
        </p:nvSpPr>
        <p:spPr/>
        <p:txBody>
          <a:bodyPr>
            <a:normAutofit/>
          </a:bodyPr>
          <a:lstStyle/>
          <a:p>
            <a:r>
              <a:rPr lang="en-US" sz="3200" b="1" dirty="0" smtClean="0"/>
              <a:t>Fictional Story</a:t>
            </a:r>
          </a:p>
          <a:p>
            <a:r>
              <a:rPr lang="en-US" sz="3200" b="1" dirty="0" smtClean="0"/>
              <a:t>Nonfictional Story/Journalistic Story</a:t>
            </a:r>
          </a:p>
          <a:p>
            <a:r>
              <a:rPr lang="en-US" sz="3200" b="1" dirty="0" smtClean="0"/>
              <a:t>Biography</a:t>
            </a:r>
          </a:p>
          <a:p>
            <a:r>
              <a:rPr lang="en-US" sz="3200" b="1" dirty="0" smtClean="0"/>
              <a:t>Autobiography</a:t>
            </a:r>
          </a:p>
          <a:p>
            <a:r>
              <a:rPr lang="en-US" sz="3200" b="1" dirty="0" smtClean="0"/>
              <a:t>Memoir</a:t>
            </a:r>
            <a:endParaRPr lang="en-US" sz="3200" b="1" dirty="0"/>
          </a:p>
        </p:txBody>
      </p:sp>
    </p:spTree>
    <p:extLst>
      <p:ext uri="{BB962C8B-B14F-4D97-AF65-F5344CB8AC3E}">
        <p14:creationId xmlns:p14="http://schemas.microsoft.com/office/powerpoint/2010/main" val="21302092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fontScale="92500" lnSpcReduction="10000"/>
          </a:bodyPr>
          <a:lstStyle/>
          <a:p>
            <a:r>
              <a:rPr lang="en-US" sz="3200" b="1" dirty="0"/>
              <a:t>Difficulty with note cards - two </a:t>
            </a:r>
            <a:r>
              <a:rPr lang="en-US" sz="3200" b="1" dirty="0" smtClean="0"/>
              <a:t>items to be coded</a:t>
            </a:r>
            <a:endParaRPr lang="en-US" sz="3200" b="1" dirty="0"/>
          </a:p>
          <a:p>
            <a:r>
              <a:rPr lang="en-US" sz="3200" b="1" dirty="0" smtClean="0"/>
              <a:t>Difficulty </a:t>
            </a:r>
            <a:r>
              <a:rPr lang="en-US" sz="3200" b="1" dirty="0"/>
              <a:t>identifying </a:t>
            </a:r>
            <a:r>
              <a:rPr lang="en-US" sz="3200" b="1" dirty="0" smtClean="0"/>
              <a:t>contrasting dimensions (subtopics)</a:t>
            </a:r>
          </a:p>
          <a:p>
            <a:r>
              <a:rPr lang="en-US" sz="3200" b="1" dirty="0" smtClean="0"/>
              <a:t>Difficulty </a:t>
            </a:r>
            <a:r>
              <a:rPr lang="en-US" sz="3200" b="1" dirty="0"/>
              <a:t>translating note cards into </a:t>
            </a:r>
            <a:r>
              <a:rPr lang="en-US" sz="3200" b="1" dirty="0" smtClean="0"/>
              <a:t>diagrams</a:t>
            </a:r>
          </a:p>
          <a:p>
            <a:r>
              <a:rPr lang="en-US" sz="3200" b="1" dirty="0"/>
              <a:t>Difficulty including both items in each </a:t>
            </a:r>
            <a:r>
              <a:rPr lang="en-US" sz="3200" b="1" dirty="0" smtClean="0"/>
              <a:t>group of detail sentences (</a:t>
            </a:r>
            <a:r>
              <a:rPr lang="en-US" sz="3200" b="1" dirty="0" err="1" smtClean="0"/>
              <a:t>Ls</a:t>
            </a:r>
            <a:r>
              <a:rPr lang="en-US" sz="3200" b="1" dirty="0" smtClean="0"/>
              <a:t> and </a:t>
            </a:r>
            <a:r>
              <a:rPr lang="en-US" sz="3200" b="1" dirty="0" err="1" smtClean="0"/>
              <a:t>Fs</a:t>
            </a:r>
            <a:r>
              <a:rPr lang="en-US" sz="3200" b="1" dirty="0" smtClean="0"/>
              <a:t>)</a:t>
            </a:r>
            <a:endParaRPr lang="en-US" sz="3200" b="1" dirty="0"/>
          </a:p>
          <a:p>
            <a:endParaRPr lang="en-US" sz="3200" b="1" dirty="0"/>
          </a:p>
          <a:p>
            <a:endParaRPr lang="en-US" sz="3200" b="1" dirty="0"/>
          </a:p>
        </p:txBody>
      </p:sp>
    </p:spTree>
    <p:extLst>
      <p:ext uri="{BB962C8B-B14F-4D97-AF65-F5344CB8AC3E}">
        <p14:creationId xmlns:p14="http://schemas.microsoft.com/office/powerpoint/2010/main" val="14628122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Extensions</a:t>
            </a:r>
            <a:endParaRPr lang="en-US" sz="5400" b="1" dirty="0"/>
          </a:p>
        </p:txBody>
      </p:sp>
      <p:sp>
        <p:nvSpPr>
          <p:cNvPr id="3" name="Content Placeholder 2"/>
          <p:cNvSpPr>
            <a:spLocks noGrp="1"/>
          </p:cNvSpPr>
          <p:nvPr>
            <p:ph idx="1"/>
          </p:nvPr>
        </p:nvSpPr>
        <p:spPr>
          <a:xfrm>
            <a:off x="765175" y="1753330"/>
            <a:ext cx="7612064" cy="4499552"/>
          </a:xfrm>
        </p:spPr>
        <p:txBody>
          <a:bodyPr>
            <a:noAutofit/>
          </a:bodyPr>
          <a:lstStyle/>
          <a:p>
            <a:pPr marL="0" indent="0">
              <a:buNone/>
            </a:pPr>
            <a:r>
              <a:rPr lang="en-US" sz="3200" b="1" dirty="0" smtClean="0"/>
              <a:t>Teach students to: </a:t>
            </a:r>
          </a:p>
          <a:p>
            <a:r>
              <a:rPr lang="en-US" sz="3200" b="1" dirty="0"/>
              <a:t>U</a:t>
            </a:r>
            <a:r>
              <a:rPr lang="en-US" sz="3200" b="1" dirty="0" smtClean="0"/>
              <a:t>se words associated with contrasting</a:t>
            </a:r>
          </a:p>
          <a:p>
            <a:r>
              <a:rPr lang="en-US" sz="3200" b="1" dirty="0"/>
              <a:t>V</a:t>
            </a:r>
            <a:r>
              <a:rPr lang="en-US" sz="3200" b="1" dirty="0" smtClean="0"/>
              <a:t>ary the internal structure of paragraphs to include both items in a variety of ways</a:t>
            </a:r>
          </a:p>
          <a:p>
            <a:r>
              <a:rPr lang="en-US" sz="3200" b="1" dirty="0" smtClean="0"/>
              <a:t>Use a variety of Introductory and Concluding Options</a:t>
            </a:r>
          </a:p>
          <a:p>
            <a:pPr marL="0" indent="0">
              <a:buNone/>
            </a:pPr>
            <a:endParaRPr lang="en-US" sz="3200" b="1" dirty="0" smtClean="0"/>
          </a:p>
          <a:p>
            <a:pPr marL="0" indent="0">
              <a:buNone/>
            </a:pPr>
            <a:endParaRPr lang="en-US" sz="3200" dirty="0"/>
          </a:p>
        </p:txBody>
      </p:sp>
    </p:spTree>
    <p:extLst>
      <p:ext uri="{BB962C8B-B14F-4D97-AF65-F5344CB8AC3E}">
        <p14:creationId xmlns:p14="http://schemas.microsoft.com/office/powerpoint/2010/main" val="37093141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t/>
            </a:r>
            <a:br>
              <a:rPr lang="en-US" sz="6000" b="1" dirty="0" smtClean="0"/>
            </a:br>
            <a:endParaRPr lang="en-US" sz="6000" b="1" dirty="0"/>
          </a:p>
        </p:txBody>
      </p:sp>
      <p:sp>
        <p:nvSpPr>
          <p:cNvPr id="5" name="Text Placeholder 4"/>
          <p:cNvSpPr>
            <a:spLocks noGrp="1"/>
          </p:cNvSpPr>
          <p:nvPr>
            <p:ph type="body" idx="1"/>
          </p:nvPr>
        </p:nvSpPr>
        <p:spPr>
          <a:xfrm>
            <a:off x="765175" y="2236695"/>
            <a:ext cx="7612063" cy="2880752"/>
          </a:xfrm>
        </p:spPr>
        <p:txBody>
          <a:bodyPr/>
          <a:lstStyle/>
          <a:p>
            <a:r>
              <a:rPr lang="en-US" sz="5400" b="1" dirty="0" smtClean="0"/>
              <a:t>Lesson 4: </a:t>
            </a:r>
          </a:p>
          <a:p>
            <a:r>
              <a:rPr lang="en-US" sz="5400" b="1" dirty="0" smtClean="0"/>
              <a:t>Causes OR Effects Essays</a:t>
            </a:r>
            <a:endParaRPr lang="en-US" sz="5400" b="1" dirty="0"/>
          </a:p>
        </p:txBody>
      </p:sp>
    </p:spTree>
    <p:extLst>
      <p:ext uri="{BB962C8B-B14F-4D97-AF65-F5344CB8AC3E}">
        <p14:creationId xmlns:p14="http://schemas.microsoft.com/office/powerpoint/2010/main" val="28955109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Part 1: Causes Essays</a:t>
            </a:r>
            <a:endParaRPr lang="en-US" sz="54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05542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Describe Stage</a:t>
            </a:r>
            <a:endParaRPr lang="en-US" sz="5400" b="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5683981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Definitions</a:t>
            </a:r>
            <a:endParaRPr lang="en-US" sz="5400" b="1" dirty="0"/>
          </a:p>
        </p:txBody>
      </p:sp>
      <p:sp>
        <p:nvSpPr>
          <p:cNvPr id="3" name="Content Placeholder 2"/>
          <p:cNvSpPr>
            <a:spLocks noGrp="1"/>
          </p:cNvSpPr>
          <p:nvPr>
            <p:ph idx="1"/>
          </p:nvPr>
        </p:nvSpPr>
        <p:spPr/>
        <p:txBody>
          <a:bodyPr>
            <a:normAutofit lnSpcReduction="10000"/>
          </a:bodyPr>
          <a:lstStyle/>
          <a:p>
            <a:r>
              <a:rPr lang="en-US" sz="3200" b="1" dirty="0" smtClean="0"/>
              <a:t>To Cause</a:t>
            </a:r>
          </a:p>
          <a:p>
            <a:pPr marL="0" indent="0">
              <a:buNone/>
            </a:pPr>
            <a:r>
              <a:rPr lang="en-US" sz="3200" b="1" dirty="0"/>
              <a:t> </a:t>
            </a:r>
            <a:r>
              <a:rPr lang="en-US" sz="3200" b="1" dirty="0" smtClean="0"/>
              <a:t>    Means “to make something happen”</a:t>
            </a:r>
          </a:p>
          <a:p>
            <a:pPr marL="0" indent="0">
              <a:buNone/>
            </a:pPr>
            <a:r>
              <a:rPr lang="en-US" sz="3200" b="1" dirty="0"/>
              <a:t> </a:t>
            </a:r>
            <a:r>
              <a:rPr lang="en-US" sz="3200" b="1" dirty="0" smtClean="0"/>
              <a:t>    Key words: cause, caused, created,</a:t>
            </a:r>
          </a:p>
          <a:p>
            <a:pPr marL="0" indent="0">
              <a:buNone/>
            </a:pPr>
            <a:r>
              <a:rPr lang="en-US" sz="3200" b="1" dirty="0"/>
              <a:t> </a:t>
            </a:r>
            <a:r>
              <a:rPr lang="en-US" sz="3200" b="1" dirty="0" smtClean="0"/>
              <a:t>           produced, made </a:t>
            </a:r>
          </a:p>
          <a:p>
            <a:pPr marL="0" indent="0">
              <a:buNone/>
            </a:pPr>
            <a:r>
              <a:rPr lang="en-US" sz="3200" b="1" dirty="0" smtClean="0"/>
              <a:t>•  Causes Essay</a:t>
            </a:r>
          </a:p>
          <a:p>
            <a:pPr marL="0" indent="0">
              <a:buNone/>
            </a:pPr>
            <a:r>
              <a:rPr lang="en-US" sz="3200" b="1" dirty="0"/>
              <a:t> </a:t>
            </a:r>
            <a:r>
              <a:rPr lang="en-US" sz="3200" b="1" dirty="0" smtClean="0"/>
              <a:t>    Describes the causes of a target event</a:t>
            </a:r>
            <a:endParaRPr lang="en-US" sz="3200" b="1" dirty="0"/>
          </a:p>
        </p:txBody>
      </p:sp>
    </p:spTree>
    <p:extLst>
      <p:ext uri="{BB962C8B-B14F-4D97-AF65-F5344CB8AC3E}">
        <p14:creationId xmlns:p14="http://schemas.microsoft.com/office/powerpoint/2010/main" val="30400762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(cont.)</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Multiple-causes relationship</a:t>
            </a:r>
          </a:p>
          <a:p>
            <a:pPr marL="0" indent="0">
              <a:buNone/>
            </a:pPr>
            <a:r>
              <a:rPr lang="en-US" sz="2800" b="1" dirty="0"/>
              <a:t> </a:t>
            </a:r>
            <a:r>
              <a:rPr lang="en-US" sz="2800" b="1" dirty="0" smtClean="0"/>
              <a:t>    Where several causes added together (or</a:t>
            </a:r>
          </a:p>
          <a:p>
            <a:pPr marL="0" indent="0">
              <a:buNone/>
            </a:pPr>
            <a:r>
              <a:rPr lang="en-US" sz="2800" b="1" dirty="0"/>
              <a:t> </a:t>
            </a:r>
            <a:r>
              <a:rPr lang="en-US" sz="2800" b="1" dirty="0" smtClean="0"/>
              <a:t>    separately) trigger an event</a:t>
            </a:r>
          </a:p>
        </p:txBody>
      </p:sp>
    </p:spTree>
    <p:extLst>
      <p:ext uri="{BB962C8B-B14F-4D97-AF65-F5344CB8AC3E}">
        <p14:creationId xmlns:p14="http://schemas.microsoft.com/office/powerpoint/2010/main" val="1756245829"/>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Causes</a:t>
            </a:r>
            <a:endParaRPr lang="en-US" dirty="0"/>
          </a:p>
        </p:txBody>
      </p:sp>
      <p:sp>
        <p:nvSpPr>
          <p:cNvPr id="4" name="Content Placeholder 3"/>
          <p:cNvSpPr>
            <a:spLocks noGrp="1"/>
          </p:cNvSpPr>
          <p:nvPr>
            <p:ph idx="1"/>
          </p:nvPr>
        </p:nvSpPr>
        <p:spPr/>
        <p:txBody>
          <a:bodyPr/>
          <a:lstStyle/>
          <a:p>
            <a:endParaRPr lang="en-US"/>
          </a:p>
        </p:txBody>
      </p:sp>
      <p:pic>
        <p:nvPicPr>
          <p:cNvPr id="5" name="Picture 4" descr="target_box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75" y="0"/>
            <a:ext cx="9312675" cy="7196158"/>
          </a:xfrm>
          <a:prstGeom prst="rect">
            <a:avLst/>
          </a:prstGeom>
          <a:solidFill>
            <a:schemeClr val="bg1"/>
          </a:solidFill>
        </p:spPr>
      </p:pic>
      <p:sp>
        <p:nvSpPr>
          <p:cNvPr id="6" name="TextBox 5"/>
          <p:cNvSpPr txBox="1"/>
          <p:nvPr/>
        </p:nvSpPr>
        <p:spPr>
          <a:xfrm>
            <a:off x="1400174" y="616344"/>
            <a:ext cx="7447466" cy="646331"/>
          </a:xfrm>
          <a:prstGeom prst="rect">
            <a:avLst/>
          </a:prstGeom>
          <a:noFill/>
        </p:spPr>
        <p:txBody>
          <a:bodyPr wrap="square" rtlCol="0">
            <a:spAutoFit/>
          </a:bodyPr>
          <a:lstStyle/>
          <a:p>
            <a:r>
              <a:rPr lang="en-US" sz="3600" b="1" dirty="0" smtClean="0"/>
              <a:t>Multiple Causes Relationship</a:t>
            </a:r>
            <a:endParaRPr lang="en-US" sz="3600" b="1" dirty="0"/>
          </a:p>
        </p:txBody>
      </p:sp>
    </p:spTree>
    <p:extLst>
      <p:ext uri="{BB962C8B-B14F-4D97-AF65-F5344CB8AC3E}">
        <p14:creationId xmlns:p14="http://schemas.microsoft.com/office/powerpoint/2010/main" val="229452120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(cont.)</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Chain-link </a:t>
            </a:r>
            <a:r>
              <a:rPr lang="en-US" sz="2800" b="1" dirty="0"/>
              <a:t>R</a:t>
            </a:r>
            <a:r>
              <a:rPr lang="en-US" sz="2800" b="1" dirty="0" smtClean="0"/>
              <a:t>elationship</a:t>
            </a:r>
          </a:p>
          <a:p>
            <a:pPr marL="0" indent="0">
              <a:buNone/>
            </a:pPr>
            <a:r>
              <a:rPr lang="en-US" sz="2800" b="1" dirty="0"/>
              <a:t> </a:t>
            </a:r>
            <a:r>
              <a:rPr lang="en-US" sz="2800" b="1" dirty="0" smtClean="0"/>
              <a:t>    Where one event causes a second event,</a:t>
            </a:r>
          </a:p>
          <a:p>
            <a:pPr marL="0" indent="0">
              <a:buNone/>
            </a:pPr>
            <a:r>
              <a:rPr lang="en-US" sz="2800" b="1" dirty="0" smtClean="0"/>
              <a:t>     the second event causes the third event,</a:t>
            </a:r>
          </a:p>
          <a:p>
            <a:pPr marL="0" indent="0">
              <a:buNone/>
            </a:pPr>
            <a:r>
              <a:rPr lang="en-US" sz="2800" b="1" dirty="0" smtClean="0"/>
              <a:t>     and the third event causes a fourth event</a:t>
            </a:r>
          </a:p>
        </p:txBody>
      </p:sp>
    </p:spTree>
    <p:extLst>
      <p:ext uri="{BB962C8B-B14F-4D97-AF65-F5344CB8AC3E}">
        <p14:creationId xmlns:p14="http://schemas.microsoft.com/office/powerpoint/2010/main" val="416131504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vent_cause_boxes_notarg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7"/>
            <a:ext cx="9144000" cy="7065818"/>
          </a:xfrm>
          <a:prstGeom prst="rect">
            <a:avLst/>
          </a:prstGeom>
          <a:solidFill>
            <a:schemeClr val="bg1"/>
          </a:solidFill>
        </p:spPr>
      </p:pic>
    </p:spTree>
    <p:extLst>
      <p:ext uri="{BB962C8B-B14F-4D97-AF65-F5344CB8AC3E}">
        <p14:creationId xmlns:p14="http://schemas.microsoft.com/office/powerpoint/2010/main" val="24197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Rounded MT Bold"/>
              </a:rPr>
              <a:t>Text-Type Exercise</a:t>
            </a:r>
            <a:endParaRPr lang="en-US" b="1" dirty="0">
              <a:cs typeface="Arial Rounded MT Bold"/>
            </a:endParaRPr>
          </a:p>
        </p:txBody>
      </p:sp>
      <p:sp>
        <p:nvSpPr>
          <p:cNvPr id="3" name="Content Placeholder 2"/>
          <p:cNvSpPr>
            <a:spLocks noGrp="1"/>
          </p:cNvSpPr>
          <p:nvPr>
            <p:ph idx="1"/>
          </p:nvPr>
        </p:nvSpPr>
        <p:spPr/>
        <p:txBody>
          <a:bodyPr>
            <a:normAutofit/>
          </a:bodyPr>
          <a:lstStyle/>
          <a:p>
            <a:pPr marL="0" indent="0" algn="ctr">
              <a:buNone/>
            </a:pPr>
            <a:r>
              <a:rPr lang="en-US" sz="3200" b="1" dirty="0" smtClean="0"/>
              <a:t>Choose the text type for each title. </a:t>
            </a:r>
            <a:endParaRPr lang="en-US" sz="3200" b="1" dirty="0"/>
          </a:p>
        </p:txBody>
      </p:sp>
    </p:spTree>
    <p:extLst>
      <p:ext uri="{BB962C8B-B14F-4D97-AF65-F5344CB8AC3E}">
        <p14:creationId xmlns:p14="http://schemas.microsoft.com/office/powerpoint/2010/main" val="39125812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the TOWER Diagram</a:t>
            </a:r>
            <a:endParaRPr lang="en-US" b="1" dirty="0"/>
          </a:p>
        </p:txBody>
      </p:sp>
      <p:sp>
        <p:nvSpPr>
          <p:cNvPr id="3" name="Content Placeholder 2"/>
          <p:cNvSpPr>
            <a:spLocks noGrp="1"/>
          </p:cNvSpPr>
          <p:nvPr>
            <p:ph idx="1"/>
          </p:nvPr>
        </p:nvSpPr>
        <p:spPr/>
        <p:txBody>
          <a:bodyPr/>
          <a:lstStyle/>
          <a:p>
            <a:r>
              <a:rPr lang="en-US" sz="3200" b="1" dirty="0" smtClean="0"/>
              <a:t>The target event will be the topic</a:t>
            </a:r>
          </a:p>
          <a:p>
            <a:r>
              <a:rPr lang="en-US" sz="3200" b="1" dirty="0" smtClean="0"/>
              <a:t>The causes will be the subtopics</a:t>
            </a:r>
          </a:p>
          <a:p>
            <a:r>
              <a:rPr lang="en-US" sz="3200" b="1" dirty="0" smtClean="0"/>
              <a:t>Details will provide information about the related cause</a:t>
            </a:r>
          </a:p>
        </p:txBody>
      </p:sp>
    </p:spTree>
    <p:extLst>
      <p:ext uri="{BB962C8B-B14F-4D97-AF65-F5344CB8AC3E}">
        <p14:creationId xmlns:p14="http://schemas.microsoft.com/office/powerpoint/2010/main" val="26455154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2778" y="2650702"/>
            <a:ext cx="2967504" cy="369332"/>
          </a:xfrm>
          <a:prstGeom prst="rect">
            <a:avLst/>
          </a:prstGeom>
          <a:noFill/>
        </p:spPr>
        <p:txBody>
          <a:bodyPr wrap="none" rtlCol="0">
            <a:spAutoFit/>
          </a:bodyPr>
          <a:lstStyle/>
          <a:p>
            <a:r>
              <a:rPr lang="en-US" dirty="0" smtClean="0"/>
              <a:t>Put the blank diagram here</a:t>
            </a:r>
            <a:endParaRPr lang="en-US" dirty="0"/>
          </a:p>
        </p:txBody>
      </p:sp>
      <p:pic>
        <p:nvPicPr>
          <p:cNvPr id="2" name="Picture 1" descr="20-Tower Diagram-CAUSES OF DEATH ROMEO &amp; JULIET-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1675603417"/>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Introductory Paragraph</a:t>
            </a:r>
            <a:endParaRPr lang="en-US" sz="5400" b="1" dirty="0"/>
          </a:p>
        </p:txBody>
      </p:sp>
      <p:sp>
        <p:nvSpPr>
          <p:cNvPr id="3" name="Content Placeholder 2"/>
          <p:cNvSpPr>
            <a:spLocks noGrp="1"/>
          </p:cNvSpPr>
          <p:nvPr>
            <p:ph idx="1"/>
          </p:nvPr>
        </p:nvSpPr>
        <p:spPr/>
        <p:txBody>
          <a:bodyPr>
            <a:normAutofit fontScale="55000" lnSpcReduction="20000"/>
          </a:bodyPr>
          <a:lstStyle/>
          <a:p>
            <a:r>
              <a:rPr lang="en-US" sz="3800" b="1" dirty="0" smtClean="0"/>
              <a:t>The Topic Sentence</a:t>
            </a:r>
          </a:p>
          <a:p>
            <a:pPr marL="0" indent="0">
              <a:buNone/>
            </a:pPr>
            <a:r>
              <a:rPr lang="en-US" sz="3000" b="1" dirty="0"/>
              <a:t> </a:t>
            </a:r>
            <a:r>
              <a:rPr lang="en-US" sz="3000" b="1" dirty="0" smtClean="0"/>
              <a:t>         Names the target event</a:t>
            </a:r>
          </a:p>
          <a:p>
            <a:r>
              <a:rPr lang="en-US" sz="3800" b="1" dirty="0" smtClean="0"/>
              <a:t>The Detail Sentences</a:t>
            </a:r>
          </a:p>
          <a:p>
            <a:pPr marL="0" indent="0">
              <a:buNone/>
            </a:pPr>
            <a:r>
              <a:rPr lang="en-US" sz="3000" b="1" dirty="0"/>
              <a:t> </a:t>
            </a:r>
            <a:r>
              <a:rPr lang="en-US" sz="3000" b="1" dirty="0" smtClean="0"/>
              <a:t>         Can define the target event or provide background info</a:t>
            </a:r>
          </a:p>
          <a:p>
            <a:pPr marL="0" indent="0">
              <a:buNone/>
            </a:pPr>
            <a:r>
              <a:rPr lang="en-US" sz="3000" b="1" dirty="0"/>
              <a:t> </a:t>
            </a:r>
            <a:r>
              <a:rPr lang="en-US" sz="3000" b="1" dirty="0" smtClean="0"/>
              <a:t>         Can cover an Introductory Option</a:t>
            </a:r>
          </a:p>
          <a:p>
            <a:r>
              <a:rPr lang="en-US" sz="3800" b="1" dirty="0" smtClean="0"/>
              <a:t>The Thesis Statement</a:t>
            </a:r>
          </a:p>
          <a:p>
            <a:pPr marL="0" indent="0">
              <a:buNone/>
            </a:pPr>
            <a:r>
              <a:rPr lang="en-US" sz="3000" b="1" dirty="0"/>
              <a:t> </a:t>
            </a:r>
            <a:r>
              <a:rPr lang="en-US" sz="3000" b="1" dirty="0" smtClean="0"/>
              <a:t>          Names the target event &amp; the causes, and provides the main</a:t>
            </a:r>
          </a:p>
          <a:p>
            <a:pPr marL="0" indent="0">
              <a:buNone/>
            </a:pPr>
            <a:r>
              <a:rPr lang="en-US" sz="3000" b="1" dirty="0"/>
              <a:t> </a:t>
            </a:r>
            <a:r>
              <a:rPr lang="en-US" sz="3000" b="1" dirty="0" smtClean="0"/>
              <a:t>          message of the theme</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7447942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512965"/>
              </p:ext>
            </p:extLst>
          </p:nvPr>
        </p:nvGraphicFramePr>
        <p:xfrm>
          <a:off x="765175" y="2070100"/>
          <a:ext cx="7612063" cy="3931920"/>
        </p:xfrm>
        <a:graphic>
          <a:graphicData uri="http://schemas.openxmlformats.org/drawingml/2006/table">
            <a:tbl>
              <a:tblPr firstRow="1" bandRow="1">
                <a:tableStyleId>{073A0DAA-6AF3-43AB-8588-CEC1D06C72B9}</a:tableStyleId>
              </a:tblPr>
              <a:tblGrid>
                <a:gridCol w="7612063"/>
              </a:tblGrid>
              <a:tr h="370840">
                <a:tc>
                  <a:txBody>
                    <a:bodyPr/>
                    <a:lstStyle/>
                    <a:p>
                      <a:pPr algn="ctr"/>
                      <a:r>
                        <a:rPr lang="en-US" sz="1800" b="1" kern="1200" dirty="0" smtClean="0">
                          <a:solidFill>
                            <a:schemeClr val="lt1"/>
                          </a:solidFill>
                          <a:effectLst/>
                          <a:latin typeface="+mn-lt"/>
                          <a:ea typeface="+mn-ea"/>
                          <a:cs typeface="+mn-cs"/>
                        </a:rPr>
                        <a:t>Who’s the Culprit?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a:t>
                      </a:r>
                      <a:r>
                        <a:rPr lang="en-US" sz="1800" b="1" i="1" kern="1200" dirty="0" smtClean="0">
                          <a:solidFill>
                            <a:schemeClr val="lt1"/>
                          </a:solidFill>
                          <a:effectLst/>
                          <a:latin typeface="+mn-lt"/>
                          <a:ea typeface="+mn-ea"/>
                          <a:cs typeface="+mn-cs"/>
                        </a:rPr>
                        <a:t>The Tragedy of</a:t>
                      </a:r>
                      <a:r>
                        <a:rPr lang="en-US" sz="1800" b="1" kern="1200" dirty="0" smtClean="0">
                          <a:solidFill>
                            <a:schemeClr val="lt1"/>
                          </a:solidFill>
                          <a:effectLst/>
                          <a:latin typeface="+mn-lt"/>
                          <a:ea typeface="+mn-ea"/>
                          <a:cs typeface="+mn-cs"/>
                        </a:rPr>
                        <a:t> </a:t>
                      </a:r>
                      <a:r>
                        <a:rPr lang="en-US" sz="1800" b="1" i="1" kern="1200" dirty="0" smtClean="0">
                          <a:solidFill>
                            <a:schemeClr val="lt1"/>
                          </a:solidFill>
                          <a:effectLst/>
                          <a:latin typeface="+mn-lt"/>
                          <a:ea typeface="+mn-ea"/>
                          <a:cs typeface="+mn-cs"/>
                        </a:rPr>
                        <a:t>Romeo and Juliet </a:t>
                      </a:r>
                      <a:r>
                        <a:rPr lang="en-US" sz="1800" b="1" kern="1200" dirty="0" smtClean="0">
                          <a:solidFill>
                            <a:schemeClr val="lt1"/>
                          </a:solidFill>
                          <a:effectLst/>
                          <a:latin typeface="+mn-lt"/>
                          <a:ea typeface="+mn-ea"/>
                          <a:cs typeface="+mn-cs"/>
                        </a:rPr>
                        <a:t> by William Shakespeare (1992) is a classic play in which the main characters, Romeo and Juliet, fall in love. The play takes place during Elizabethan times in Verona, Italy. Romeo and Juliet are the children of two families, the </a:t>
                      </a:r>
                      <a:r>
                        <a:rPr lang="en-US" sz="1800" b="1" kern="1200" dirty="0" err="1" smtClean="0">
                          <a:solidFill>
                            <a:schemeClr val="lt1"/>
                          </a:solidFill>
                          <a:effectLst/>
                          <a:latin typeface="+mn-lt"/>
                          <a:ea typeface="+mn-ea"/>
                          <a:cs typeface="+mn-cs"/>
                        </a:rPr>
                        <a:t>Montagues</a:t>
                      </a:r>
                      <a:r>
                        <a:rPr lang="en-US" sz="1800" b="1" kern="1200" dirty="0" smtClean="0">
                          <a:solidFill>
                            <a:schemeClr val="lt1"/>
                          </a:solidFill>
                          <a:effectLst/>
                          <a:latin typeface="+mn-lt"/>
                          <a:ea typeface="+mn-ea"/>
                          <a:cs typeface="+mn-cs"/>
                        </a:rPr>
                        <a:t> and </a:t>
                      </a:r>
                      <a:r>
                        <a:rPr lang="en-US" sz="1800" b="1" kern="1200" dirty="0" err="1" smtClean="0">
                          <a:solidFill>
                            <a:schemeClr val="lt1"/>
                          </a:solidFill>
                          <a:effectLst/>
                          <a:latin typeface="+mn-lt"/>
                          <a:ea typeface="+mn-ea"/>
                          <a:cs typeface="+mn-cs"/>
                        </a:rPr>
                        <a:t>Capulets</a:t>
                      </a:r>
                      <a:r>
                        <a:rPr lang="en-US" sz="1800" b="1" kern="1200" dirty="0" smtClean="0">
                          <a:solidFill>
                            <a:schemeClr val="lt1"/>
                          </a:solidFill>
                          <a:effectLst/>
                          <a:latin typeface="+mn-lt"/>
                          <a:ea typeface="+mn-ea"/>
                          <a:cs typeface="+mn-cs"/>
                        </a:rPr>
                        <a:t>, who are feuding with each other. The feud is violent; any time a member of one of the families dies in a fight with a member from the other family, his relatives seek revenge. Unfortunately, this scenario leads to the tragic deaths of Romeo and Juliet. Four characters woven throughout this scenario create the circumstances which cause Romeo and Juliet’s tragic deaths:  Juliet’s mother</a:t>
                      </a:r>
                      <a:r>
                        <a:rPr lang="en-US" sz="1800" b="1" kern="1200" baseline="0" dirty="0" smtClean="0">
                          <a:solidFill>
                            <a:schemeClr val="lt1"/>
                          </a:solidFill>
                          <a:effectLst/>
                          <a:latin typeface="+mn-lt"/>
                          <a:ea typeface="+mn-ea"/>
                          <a:cs typeface="+mn-cs"/>
                        </a:rPr>
                        <a:t> and father</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Tybalt</a:t>
                      </a:r>
                      <a:r>
                        <a:rPr lang="en-US" sz="1800" b="1" kern="1200" dirty="0" smtClean="0">
                          <a:solidFill>
                            <a:schemeClr val="lt1"/>
                          </a:solidFill>
                          <a:effectLst/>
                          <a:latin typeface="+mn-lt"/>
                          <a:ea typeface="+mn-ea"/>
                          <a:cs typeface="+mn-cs"/>
                        </a:rPr>
                        <a:t>, and Friar Lawrence. </a:t>
                      </a:r>
                    </a:p>
                    <a:p>
                      <a:endParaRPr lang="en-US" dirty="0"/>
                    </a:p>
                  </a:txBody>
                  <a:tcPr/>
                </a:tc>
              </a:tr>
            </a:tbl>
          </a:graphicData>
        </a:graphic>
      </p:graphicFrame>
    </p:spTree>
    <p:extLst>
      <p:ext uri="{BB962C8B-B14F-4D97-AF65-F5344CB8AC3E}">
        <p14:creationId xmlns:p14="http://schemas.microsoft.com/office/powerpoint/2010/main" val="2449478074"/>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Detail Paragraphs</a:t>
            </a:r>
            <a:endParaRPr lang="en-US" sz="5400" b="1" dirty="0"/>
          </a:p>
        </p:txBody>
      </p:sp>
      <p:sp>
        <p:nvSpPr>
          <p:cNvPr id="3" name="Content Placeholder 2"/>
          <p:cNvSpPr>
            <a:spLocks noGrp="1"/>
          </p:cNvSpPr>
          <p:nvPr>
            <p:ph idx="1"/>
          </p:nvPr>
        </p:nvSpPr>
        <p:spPr/>
        <p:txBody>
          <a:bodyPr>
            <a:normAutofit/>
          </a:bodyPr>
          <a:lstStyle/>
          <a:p>
            <a:r>
              <a:rPr lang="en-US" b="1" dirty="0" smtClean="0"/>
              <a:t>The Topic/Transition Sentence</a:t>
            </a:r>
          </a:p>
          <a:p>
            <a:pPr marL="0" indent="0">
              <a:buNone/>
            </a:pPr>
            <a:r>
              <a:rPr lang="en-US" b="1" dirty="0"/>
              <a:t> </a:t>
            </a:r>
            <a:r>
              <a:rPr lang="en-US" b="1" dirty="0" smtClean="0"/>
              <a:t>     Includes a transition, the target event, and a cause</a:t>
            </a:r>
          </a:p>
          <a:p>
            <a:r>
              <a:rPr lang="en-US" b="1" dirty="0" smtClean="0"/>
              <a:t>Each Lead-off Detail Sentence</a:t>
            </a:r>
          </a:p>
          <a:p>
            <a:pPr marL="0" indent="0">
              <a:buNone/>
            </a:pPr>
            <a:r>
              <a:rPr lang="en-US" b="1" dirty="0"/>
              <a:t> </a:t>
            </a:r>
            <a:r>
              <a:rPr lang="en-US" b="1" dirty="0" smtClean="0"/>
              <a:t>      Introduces a detail related to the cause</a:t>
            </a:r>
          </a:p>
          <a:p>
            <a:r>
              <a:rPr lang="en-US" b="1" dirty="0" smtClean="0"/>
              <a:t>The Follow-up Detail Sentences</a:t>
            </a:r>
          </a:p>
          <a:p>
            <a:pPr marL="0" indent="0">
              <a:buNone/>
            </a:pPr>
            <a:r>
              <a:rPr lang="en-US" b="1" dirty="0"/>
              <a:t> </a:t>
            </a:r>
            <a:r>
              <a:rPr lang="en-US" b="1" dirty="0" smtClean="0"/>
              <a:t>       Provide additional information related to the</a:t>
            </a:r>
          </a:p>
          <a:p>
            <a:pPr marL="0" indent="0">
              <a:buNone/>
            </a:pPr>
            <a:r>
              <a:rPr lang="en-US" b="1" dirty="0"/>
              <a:t> </a:t>
            </a:r>
            <a:r>
              <a:rPr lang="en-US" b="1" dirty="0" smtClean="0"/>
              <a:t>       detail</a:t>
            </a:r>
            <a:endParaRPr lang="en-US" b="1" dirty="0"/>
          </a:p>
        </p:txBody>
      </p:sp>
    </p:spTree>
    <p:extLst>
      <p:ext uri="{BB962C8B-B14F-4D97-AF65-F5344CB8AC3E}">
        <p14:creationId xmlns:p14="http://schemas.microsoft.com/office/powerpoint/2010/main" val="4816347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Detail Paragraph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455960"/>
              </p:ext>
            </p:extLst>
          </p:nvPr>
        </p:nvGraphicFramePr>
        <p:xfrm>
          <a:off x="413646" y="1371177"/>
          <a:ext cx="8148203" cy="5577840"/>
        </p:xfrm>
        <a:graphic>
          <a:graphicData uri="http://schemas.openxmlformats.org/drawingml/2006/table">
            <a:tbl>
              <a:tblPr firstRow="1" bandRow="1">
                <a:tableStyleId>{073A0DAA-6AF3-43AB-8588-CEC1D06C72B9}</a:tableStyleId>
              </a:tblPr>
              <a:tblGrid>
                <a:gridCol w="8148203"/>
              </a:tblGrid>
              <a:tr h="4984373">
                <a:tc>
                  <a:txBody>
                    <a:bodyPr/>
                    <a:lstStyle/>
                    <a:p>
                      <a:r>
                        <a:rPr lang="en-US" sz="1800" kern="1200" dirty="0" smtClean="0">
                          <a:effectLst/>
                        </a:rPr>
                        <a:t>       </a:t>
                      </a:r>
                      <a:r>
                        <a:rPr lang="en-US" sz="2000" b="1" kern="1200" dirty="0" smtClean="0">
                          <a:solidFill>
                            <a:schemeClr val="lt1"/>
                          </a:solidFill>
                          <a:effectLst/>
                          <a:latin typeface="+mn-lt"/>
                          <a:ea typeface="+mn-ea"/>
                          <a:cs typeface="+mn-cs"/>
                        </a:rPr>
                        <a:t>Another character who adds to the deadly circumstances surrounding Romeo and Juliet is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the nephew of Lady Capulet; his hatred,</a:t>
                      </a:r>
                      <a:r>
                        <a:rPr lang="en-US" sz="2000" b="1" kern="1200" baseline="0" dirty="0" smtClean="0">
                          <a:solidFill>
                            <a:schemeClr val="lt1"/>
                          </a:solidFill>
                          <a:effectLst/>
                          <a:latin typeface="+mn-lt"/>
                          <a:ea typeface="+mn-ea"/>
                          <a:cs typeface="+mn-cs"/>
                        </a:rPr>
                        <a:t> volatile temper, and murderous actions lead to separation between Romeo and Juliet</a:t>
                      </a:r>
                      <a:r>
                        <a:rPr lang="en-US" sz="2000" b="1" kern="1200" dirty="0" smtClean="0">
                          <a:solidFill>
                            <a:schemeClr val="lt1"/>
                          </a:solidFill>
                          <a:effectLst/>
                          <a:latin typeface="+mn-lt"/>
                          <a:ea typeface="+mn-ea"/>
                          <a:cs typeface="+mn-cs"/>
                        </a:rPr>
                        <a:t>. As a member of the extended family,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considers himself a protector of the family. He indicates in Act 1 that he hates peace and he especially hates Romeo’s family by stating to </a:t>
                      </a:r>
                      <a:r>
                        <a:rPr lang="en-US" sz="2000" b="1" kern="1200" dirty="0" err="1" smtClean="0">
                          <a:solidFill>
                            <a:schemeClr val="lt1"/>
                          </a:solidFill>
                          <a:effectLst/>
                          <a:latin typeface="+mn-lt"/>
                          <a:ea typeface="+mn-ea"/>
                          <a:cs typeface="+mn-cs"/>
                        </a:rPr>
                        <a:t>Benvolio</a:t>
                      </a:r>
                      <a:r>
                        <a:rPr lang="en-US" sz="2000" b="1" kern="1200" dirty="0" smtClean="0">
                          <a:solidFill>
                            <a:schemeClr val="lt1"/>
                          </a:solidFill>
                          <a:effectLst/>
                          <a:latin typeface="+mn-lt"/>
                          <a:ea typeface="+mn-ea"/>
                          <a:cs typeface="+mn-cs"/>
                        </a:rPr>
                        <a:t> Montague (Romeo’s cousin), “What, drawn and talk of peace?  I hate the word as I hate hell, all </a:t>
                      </a:r>
                      <a:r>
                        <a:rPr lang="en-US" sz="2000" b="1" kern="1200" dirty="0" err="1" smtClean="0">
                          <a:solidFill>
                            <a:schemeClr val="lt1"/>
                          </a:solidFill>
                          <a:effectLst/>
                          <a:latin typeface="+mn-lt"/>
                          <a:ea typeface="+mn-ea"/>
                          <a:cs typeface="+mn-cs"/>
                        </a:rPr>
                        <a:t>Montagues</a:t>
                      </a:r>
                      <a:r>
                        <a:rPr lang="en-US" sz="2000" b="1" kern="1200" dirty="0" smtClean="0">
                          <a:solidFill>
                            <a:schemeClr val="lt1"/>
                          </a:solidFill>
                          <a:effectLst/>
                          <a:latin typeface="+mn-lt"/>
                          <a:ea typeface="+mn-ea"/>
                          <a:cs typeface="+mn-cs"/>
                        </a:rPr>
                        <a:t>, and thee”  (Act 1, Scene 1, Line 71). Later, when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notices the masked Romeo at the Capulet party, he is incensed that Romeo would attend the party disguised and uninvited. He indicates that he wants to kill Romeo by stating, “By my stock and honor of my kin, to strike him dead I hold it not a sin” (Act 1, Scene 5, 66-67). Still later in the play,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duels with </a:t>
                      </a:r>
                      <a:r>
                        <a:rPr lang="en-US" sz="2000" b="1" kern="1200" dirty="0" err="1" smtClean="0">
                          <a:solidFill>
                            <a:schemeClr val="lt1"/>
                          </a:solidFill>
                          <a:effectLst/>
                          <a:latin typeface="+mn-lt"/>
                          <a:ea typeface="+mn-ea"/>
                          <a:cs typeface="+mn-cs"/>
                        </a:rPr>
                        <a:t>Mercutio</a:t>
                      </a:r>
                      <a:r>
                        <a:rPr lang="en-US" sz="2000" b="1" kern="1200" dirty="0" smtClean="0">
                          <a:solidFill>
                            <a:schemeClr val="lt1"/>
                          </a:solidFill>
                          <a:effectLst/>
                          <a:latin typeface="+mn-lt"/>
                          <a:ea typeface="+mn-ea"/>
                          <a:cs typeface="+mn-cs"/>
                        </a:rPr>
                        <a:t>, Romeo’s close friend. When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stabs </a:t>
                      </a:r>
                      <a:r>
                        <a:rPr lang="en-US" sz="2000" b="1" kern="1200" dirty="0" err="1" smtClean="0">
                          <a:solidFill>
                            <a:schemeClr val="lt1"/>
                          </a:solidFill>
                          <a:effectLst/>
                          <a:latin typeface="+mn-lt"/>
                          <a:ea typeface="+mn-ea"/>
                          <a:cs typeface="+mn-cs"/>
                        </a:rPr>
                        <a:t>Mercutio</a:t>
                      </a:r>
                      <a:r>
                        <a:rPr lang="en-US" sz="2000" b="1" kern="1200" dirty="0" smtClean="0">
                          <a:solidFill>
                            <a:schemeClr val="lt1"/>
                          </a:solidFill>
                          <a:effectLst/>
                          <a:latin typeface="+mn-lt"/>
                          <a:ea typeface="+mn-ea"/>
                          <a:cs typeface="+mn-cs"/>
                        </a:rPr>
                        <a:t>, Romeo engages </a:t>
                      </a:r>
                      <a:r>
                        <a:rPr lang="en-US" sz="2000" b="1" kern="1200" dirty="0" err="1" smtClean="0">
                          <a:solidFill>
                            <a:schemeClr val="lt1"/>
                          </a:solidFill>
                          <a:effectLst/>
                          <a:latin typeface="+mn-lt"/>
                          <a:ea typeface="+mn-ea"/>
                          <a:cs typeface="+mn-cs"/>
                        </a:rPr>
                        <a:t>Tybalt</a:t>
                      </a:r>
                      <a:r>
                        <a:rPr lang="en-US" sz="2000" b="1" kern="1200" dirty="0" smtClean="0">
                          <a:solidFill>
                            <a:schemeClr val="lt1"/>
                          </a:solidFill>
                          <a:effectLst/>
                          <a:latin typeface="+mn-lt"/>
                          <a:ea typeface="+mn-ea"/>
                          <a:cs typeface="+mn-cs"/>
                        </a:rPr>
                        <a:t> in a duel and kills him.  As a result, Romeo is banished from Verona, and he can no longer be</a:t>
                      </a:r>
                      <a:r>
                        <a:rPr lang="en-US" sz="2000" b="1" kern="1200" baseline="0" dirty="0" smtClean="0">
                          <a:solidFill>
                            <a:schemeClr val="lt1"/>
                          </a:solidFill>
                          <a:effectLst/>
                          <a:latin typeface="+mn-lt"/>
                          <a:ea typeface="+mn-ea"/>
                          <a:cs typeface="+mn-cs"/>
                        </a:rPr>
                        <a:t> with</a:t>
                      </a:r>
                      <a:r>
                        <a:rPr lang="en-US" sz="2000" b="1" kern="1200" dirty="0" smtClean="0">
                          <a:solidFill>
                            <a:schemeClr val="lt1"/>
                          </a:solidFill>
                          <a:effectLst/>
                          <a:latin typeface="+mn-lt"/>
                          <a:ea typeface="+mn-ea"/>
                          <a:cs typeface="+mn-cs"/>
                        </a:rPr>
                        <a:t> his beloved Juliet. </a:t>
                      </a:r>
                    </a:p>
                    <a:p>
                      <a:endParaRPr lang="en-US" sz="2000" dirty="0"/>
                    </a:p>
                  </a:txBody>
                  <a:tcPr/>
                </a:tc>
              </a:tr>
            </a:tbl>
          </a:graphicData>
        </a:graphic>
      </p:graphicFrame>
    </p:spTree>
    <p:extLst>
      <p:ext uri="{BB962C8B-B14F-4D97-AF65-F5344CB8AC3E}">
        <p14:creationId xmlns:p14="http://schemas.microsoft.com/office/powerpoint/2010/main" val="36907059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Concluding Paragraph</a:t>
            </a:r>
            <a:endParaRPr lang="en-US" sz="5400" b="1" dirty="0"/>
          </a:p>
        </p:txBody>
      </p:sp>
      <p:sp>
        <p:nvSpPr>
          <p:cNvPr id="3" name="Content Placeholder 2"/>
          <p:cNvSpPr>
            <a:spLocks noGrp="1"/>
          </p:cNvSpPr>
          <p:nvPr>
            <p:ph idx="1"/>
          </p:nvPr>
        </p:nvSpPr>
        <p:spPr>
          <a:xfrm>
            <a:off x="765175" y="1803190"/>
            <a:ext cx="7612064" cy="4876452"/>
          </a:xfrm>
        </p:spPr>
        <p:txBody>
          <a:bodyPr>
            <a:normAutofit fontScale="47500" lnSpcReduction="20000"/>
          </a:bodyPr>
          <a:lstStyle/>
          <a:p>
            <a:r>
              <a:rPr lang="en-US" sz="4400" b="1" dirty="0" smtClean="0"/>
              <a:t>Concluding Transition Sentence</a:t>
            </a:r>
          </a:p>
          <a:p>
            <a:pPr marL="0" indent="0">
              <a:buNone/>
            </a:pPr>
            <a:r>
              <a:rPr lang="en-US" sz="4400" b="1" dirty="0"/>
              <a:t> </a:t>
            </a:r>
            <a:r>
              <a:rPr lang="en-US" sz="4400" b="1" dirty="0" smtClean="0"/>
              <a:t>       Includes a transition &amp; target event &amp; mentions</a:t>
            </a:r>
          </a:p>
          <a:p>
            <a:pPr marL="0" indent="0">
              <a:buNone/>
            </a:pPr>
            <a:r>
              <a:rPr lang="en-US" sz="4400" b="1" dirty="0"/>
              <a:t> </a:t>
            </a:r>
            <a:r>
              <a:rPr lang="en-US" sz="4400" b="1" dirty="0" smtClean="0"/>
              <a:t>      “causes”</a:t>
            </a:r>
          </a:p>
          <a:p>
            <a:r>
              <a:rPr lang="en-US" sz="4400" b="1" dirty="0" smtClean="0"/>
              <a:t>Detail Sentences</a:t>
            </a:r>
          </a:p>
          <a:p>
            <a:pPr marL="0" indent="0">
              <a:buNone/>
            </a:pPr>
            <a:r>
              <a:rPr lang="en-US" sz="4400" b="1" dirty="0" smtClean="0"/>
              <a:t>       Cover </a:t>
            </a:r>
            <a:r>
              <a:rPr lang="en-US" sz="4400" b="1" dirty="0"/>
              <a:t>a Concluding </a:t>
            </a:r>
            <a:r>
              <a:rPr lang="en-US" sz="4400" b="1" dirty="0" smtClean="0"/>
              <a:t>Option  AND/OR</a:t>
            </a:r>
            <a:endParaRPr lang="en-US" sz="4400" b="1" dirty="0"/>
          </a:p>
          <a:p>
            <a:pPr marL="0" indent="0">
              <a:buNone/>
            </a:pPr>
            <a:r>
              <a:rPr lang="en-US" sz="4400" b="1" dirty="0"/>
              <a:t> </a:t>
            </a:r>
            <a:r>
              <a:rPr lang="en-US" sz="4400" b="1" dirty="0" smtClean="0"/>
              <a:t>      Can summarize the causes</a:t>
            </a:r>
          </a:p>
          <a:p>
            <a:r>
              <a:rPr lang="en-US" sz="4400" b="1" dirty="0" smtClean="0"/>
              <a:t>Clincher Sentence</a:t>
            </a:r>
          </a:p>
          <a:p>
            <a:pPr marL="0" indent="0">
              <a:buNone/>
            </a:pPr>
            <a:r>
              <a:rPr lang="en-US" sz="4400" b="1" dirty="0" smtClean="0"/>
              <a:t>       Names the target event, mentions the causes, tells the</a:t>
            </a:r>
          </a:p>
          <a:p>
            <a:pPr marL="0" indent="0">
              <a:buNone/>
            </a:pPr>
            <a:r>
              <a:rPr lang="en-US" sz="4400" b="1" dirty="0"/>
              <a:t> </a:t>
            </a:r>
            <a:r>
              <a:rPr lang="en-US" sz="4400" b="1" dirty="0" smtClean="0"/>
              <a:t>      main message of the theme</a:t>
            </a:r>
          </a:p>
          <a:p>
            <a:pPr marL="0" indent="0">
              <a:buNone/>
            </a:pPr>
            <a:r>
              <a:rPr lang="en-US" b="1" dirty="0"/>
              <a:t> </a:t>
            </a:r>
            <a:r>
              <a:rPr lang="en-US" b="1" dirty="0" smtClean="0"/>
              <a:t>    </a:t>
            </a:r>
            <a:endParaRPr lang="en-US" b="1" dirty="0"/>
          </a:p>
        </p:txBody>
      </p:sp>
    </p:spTree>
    <p:extLst>
      <p:ext uri="{BB962C8B-B14F-4D97-AF65-F5344CB8AC3E}">
        <p14:creationId xmlns:p14="http://schemas.microsoft.com/office/powerpoint/2010/main" val="13041916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Concluding Paragraph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1565299"/>
              </p:ext>
            </p:extLst>
          </p:nvPr>
        </p:nvGraphicFramePr>
        <p:xfrm>
          <a:off x="908938" y="1794522"/>
          <a:ext cx="7716911" cy="4297680"/>
        </p:xfrm>
        <a:graphic>
          <a:graphicData uri="http://schemas.openxmlformats.org/drawingml/2006/table">
            <a:tbl>
              <a:tblPr firstRow="1" bandRow="1">
                <a:tableStyleId>{073A0DAA-6AF3-43AB-8588-CEC1D06C72B9}</a:tableStyleId>
              </a:tblPr>
              <a:tblGrid>
                <a:gridCol w="7716911"/>
              </a:tblGrid>
              <a:tr h="4244232">
                <a:tc>
                  <a:txBody>
                    <a:bodyPr/>
                    <a:lstStyle/>
                    <a:p>
                      <a:r>
                        <a:rPr lang="en-US" sz="1800" b="1" kern="1200" dirty="0" smtClean="0">
                          <a:solidFill>
                            <a:schemeClr val="lt1"/>
                          </a:solidFill>
                          <a:effectLst/>
                          <a:latin typeface="+mn-lt"/>
                          <a:ea typeface="+mn-ea"/>
                          <a:cs typeface="+mn-cs"/>
                        </a:rPr>
                        <a:t>        </a:t>
                      </a:r>
                      <a:r>
                        <a:rPr lang="en-US" sz="24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To conclude, the deaths of Romeo and Juliet, although by their own hands, were also caused by the actions of several of the people in their lives.  Juliet’s parents, by insisting that she marry a man that she did not know or love and rejecting Romeo because he is a Montague, created a situation where Juliet would become secretive and resistant. The situation also pushed Romeo to arrange an immediate and secretive wedding. </a:t>
                      </a:r>
                      <a:r>
                        <a:rPr lang="en-US" sz="1800" b="1" kern="1200" dirty="0" err="1" smtClean="0">
                          <a:solidFill>
                            <a:schemeClr val="lt1"/>
                          </a:solidFill>
                          <a:effectLst/>
                          <a:latin typeface="+mn-lt"/>
                          <a:ea typeface="+mn-ea"/>
                          <a:cs typeface="+mn-cs"/>
                        </a:rPr>
                        <a:t>Tybalt</a:t>
                      </a:r>
                      <a:r>
                        <a:rPr lang="en-US" sz="1800" b="1" kern="1200" dirty="0" smtClean="0">
                          <a:solidFill>
                            <a:schemeClr val="lt1"/>
                          </a:solidFill>
                          <a:effectLst/>
                          <a:latin typeface="+mn-lt"/>
                          <a:ea typeface="+mn-ea"/>
                          <a:cs typeface="+mn-cs"/>
                        </a:rPr>
                        <a:t>, by threatening bodily harm on the </a:t>
                      </a:r>
                      <a:r>
                        <a:rPr lang="en-US" sz="1800" b="1" kern="1200" dirty="0" err="1" smtClean="0">
                          <a:solidFill>
                            <a:schemeClr val="lt1"/>
                          </a:solidFill>
                          <a:effectLst/>
                          <a:latin typeface="+mn-lt"/>
                          <a:ea typeface="+mn-ea"/>
                          <a:cs typeface="+mn-cs"/>
                        </a:rPr>
                        <a:t>Montagues</a:t>
                      </a:r>
                      <a:r>
                        <a:rPr lang="en-US" sz="1800" b="1" kern="1200" dirty="0" smtClean="0">
                          <a:solidFill>
                            <a:schemeClr val="lt1"/>
                          </a:solidFill>
                          <a:effectLst/>
                          <a:latin typeface="+mn-lt"/>
                          <a:ea typeface="+mn-ea"/>
                          <a:cs typeface="+mn-cs"/>
                        </a:rPr>
                        <a:t> and by inciting duels, made the situation even more dire, which resulted in Romeo being banished and distant from Juliet. Juliet became even more isolated and emotional and was willing to acquiesce to Friar Lawrence’s plan. Friar Lawrence did not analyze the possible wrong turns that his plan might take, and he did not act prudently. As a result of all these people’s emotionally based actions, two young people suffered needless pain and death. </a:t>
                      </a:r>
                    </a:p>
                    <a:p>
                      <a:endParaRPr lang="en-US" dirty="0"/>
                    </a:p>
                  </a:txBody>
                  <a:tcPr/>
                </a:tc>
              </a:tr>
            </a:tbl>
          </a:graphicData>
        </a:graphic>
      </p:graphicFrame>
    </p:spTree>
    <p:extLst>
      <p:ext uri="{BB962C8B-B14F-4D97-AF65-F5344CB8AC3E}">
        <p14:creationId xmlns:p14="http://schemas.microsoft.com/office/powerpoint/2010/main" val="16859224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Model Stage</a:t>
            </a:r>
            <a:endParaRPr lang="en-US" sz="5400" b="1" dirty="0"/>
          </a:p>
        </p:txBody>
      </p:sp>
    </p:spTree>
    <p:extLst>
      <p:ext uri="{BB962C8B-B14F-4D97-AF65-F5344CB8AC3E}">
        <p14:creationId xmlns:p14="http://schemas.microsoft.com/office/powerpoint/2010/main" val="41779488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2778" y="2650702"/>
            <a:ext cx="2967504" cy="369332"/>
          </a:xfrm>
          <a:prstGeom prst="rect">
            <a:avLst/>
          </a:prstGeom>
          <a:noFill/>
        </p:spPr>
        <p:txBody>
          <a:bodyPr wrap="none" rtlCol="0">
            <a:spAutoFit/>
          </a:bodyPr>
          <a:lstStyle/>
          <a:p>
            <a:r>
              <a:rPr lang="en-US" dirty="0" smtClean="0"/>
              <a:t>Put the blank diagram here</a:t>
            </a:r>
            <a:endParaRPr lang="en-US" dirty="0"/>
          </a:p>
        </p:txBody>
      </p:sp>
      <p:pic>
        <p:nvPicPr>
          <p:cNvPr id="2" name="Picture 1" descr="20-Tower Diagram-CAUSES OF DEATH ROMEO &amp; JULIET-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2869315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Informative Writing</a:t>
            </a:r>
            <a:endParaRPr lang="en-US" b="1" dirty="0"/>
          </a:p>
        </p:txBody>
      </p:sp>
      <p:sp>
        <p:nvSpPr>
          <p:cNvPr id="3" name="Content Placeholder 2"/>
          <p:cNvSpPr>
            <a:spLocks noGrp="1"/>
          </p:cNvSpPr>
          <p:nvPr>
            <p:ph idx="1"/>
          </p:nvPr>
        </p:nvSpPr>
        <p:spPr/>
        <p:txBody>
          <a:bodyPr>
            <a:normAutofit/>
          </a:bodyPr>
          <a:lstStyle/>
          <a:p>
            <a:r>
              <a:rPr lang="en-US" sz="3200" b="1" dirty="0" smtClean="0"/>
              <a:t>Writing about facts and information that exists</a:t>
            </a:r>
          </a:p>
          <a:p>
            <a:r>
              <a:rPr lang="en-US" sz="3200" b="1" dirty="0" smtClean="0"/>
              <a:t>Also called Expository Writing</a:t>
            </a:r>
            <a:endParaRPr lang="en-US" sz="3200" b="1" dirty="0"/>
          </a:p>
        </p:txBody>
      </p:sp>
    </p:spTree>
    <p:extLst>
      <p:ext uri="{BB962C8B-B14F-4D97-AF65-F5344CB8AC3E}">
        <p14:creationId xmlns:p14="http://schemas.microsoft.com/office/powerpoint/2010/main" val="8833332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4645229"/>
              </p:ext>
            </p:extLst>
          </p:nvPr>
        </p:nvGraphicFramePr>
        <p:xfrm>
          <a:off x="765175" y="2070100"/>
          <a:ext cx="7612063" cy="3931920"/>
        </p:xfrm>
        <a:graphic>
          <a:graphicData uri="http://schemas.openxmlformats.org/drawingml/2006/table">
            <a:tbl>
              <a:tblPr firstRow="1" bandRow="1">
                <a:tableStyleId>{073A0DAA-6AF3-43AB-8588-CEC1D06C72B9}</a:tableStyleId>
              </a:tblPr>
              <a:tblGrid>
                <a:gridCol w="7612063"/>
              </a:tblGrid>
              <a:tr h="370840">
                <a:tc>
                  <a:txBody>
                    <a:bodyPr/>
                    <a:lstStyle/>
                    <a:p>
                      <a:pPr algn="ctr"/>
                      <a:r>
                        <a:rPr lang="en-US" sz="1800" b="1" kern="1200" dirty="0" smtClean="0">
                          <a:solidFill>
                            <a:schemeClr val="lt1"/>
                          </a:solidFill>
                          <a:effectLst/>
                          <a:latin typeface="+mn-lt"/>
                          <a:ea typeface="+mn-ea"/>
                          <a:cs typeface="+mn-cs"/>
                        </a:rPr>
                        <a:t>Who’s the Culprit?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a:t>
                      </a:r>
                      <a:r>
                        <a:rPr lang="en-US" sz="1800" b="1" i="1" kern="1200" dirty="0" smtClean="0">
                          <a:solidFill>
                            <a:schemeClr val="lt1"/>
                          </a:solidFill>
                          <a:effectLst/>
                          <a:latin typeface="+mn-lt"/>
                          <a:ea typeface="+mn-ea"/>
                          <a:cs typeface="+mn-cs"/>
                        </a:rPr>
                        <a:t>The Tragedy of</a:t>
                      </a:r>
                      <a:r>
                        <a:rPr lang="en-US" sz="1800" b="1" kern="1200" dirty="0" smtClean="0">
                          <a:solidFill>
                            <a:schemeClr val="lt1"/>
                          </a:solidFill>
                          <a:effectLst/>
                          <a:latin typeface="+mn-lt"/>
                          <a:ea typeface="+mn-ea"/>
                          <a:cs typeface="+mn-cs"/>
                        </a:rPr>
                        <a:t> </a:t>
                      </a:r>
                      <a:r>
                        <a:rPr lang="en-US" sz="1800" b="1" i="1" kern="1200" dirty="0" smtClean="0">
                          <a:solidFill>
                            <a:schemeClr val="lt1"/>
                          </a:solidFill>
                          <a:effectLst/>
                          <a:latin typeface="+mn-lt"/>
                          <a:ea typeface="+mn-ea"/>
                          <a:cs typeface="+mn-cs"/>
                        </a:rPr>
                        <a:t>Romeo and Juliet </a:t>
                      </a:r>
                      <a:r>
                        <a:rPr lang="en-US" sz="1800" b="1" kern="1200" dirty="0" smtClean="0">
                          <a:solidFill>
                            <a:schemeClr val="lt1"/>
                          </a:solidFill>
                          <a:effectLst/>
                          <a:latin typeface="+mn-lt"/>
                          <a:ea typeface="+mn-ea"/>
                          <a:cs typeface="+mn-cs"/>
                        </a:rPr>
                        <a:t> by William Shakespeare (1992) is a classic play in which the main characters, Romeo and Juliet, fall in love. The play takes place during Elizabethan times in Verona, Italy. Romeo and Juliet are the children of two families, the </a:t>
                      </a:r>
                      <a:r>
                        <a:rPr lang="en-US" sz="1800" b="1" kern="1200" dirty="0" err="1" smtClean="0">
                          <a:solidFill>
                            <a:schemeClr val="lt1"/>
                          </a:solidFill>
                          <a:effectLst/>
                          <a:latin typeface="+mn-lt"/>
                          <a:ea typeface="+mn-ea"/>
                          <a:cs typeface="+mn-cs"/>
                        </a:rPr>
                        <a:t>Montagues</a:t>
                      </a:r>
                      <a:r>
                        <a:rPr lang="en-US" sz="1800" b="1" kern="1200" dirty="0" smtClean="0">
                          <a:solidFill>
                            <a:schemeClr val="lt1"/>
                          </a:solidFill>
                          <a:effectLst/>
                          <a:latin typeface="+mn-lt"/>
                          <a:ea typeface="+mn-ea"/>
                          <a:cs typeface="+mn-cs"/>
                        </a:rPr>
                        <a:t> and </a:t>
                      </a:r>
                      <a:r>
                        <a:rPr lang="en-US" sz="1800" b="1" kern="1200" dirty="0" err="1" smtClean="0">
                          <a:solidFill>
                            <a:schemeClr val="lt1"/>
                          </a:solidFill>
                          <a:effectLst/>
                          <a:latin typeface="+mn-lt"/>
                          <a:ea typeface="+mn-ea"/>
                          <a:cs typeface="+mn-cs"/>
                        </a:rPr>
                        <a:t>Capulets</a:t>
                      </a:r>
                      <a:r>
                        <a:rPr lang="en-US" sz="1800" b="1" kern="1200" dirty="0" smtClean="0">
                          <a:solidFill>
                            <a:schemeClr val="lt1"/>
                          </a:solidFill>
                          <a:effectLst/>
                          <a:latin typeface="+mn-lt"/>
                          <a:ea typeface="+mn-ea"/>
                          <a:cs typeface="+mn-cs"/>
                        </a:rPr>
                        <a:t>, who are feuding with each other. The feud is violent; any time a member of one of the families dies in a fight with a member from the other family, his relatives seek revenge. Unfortunately, this scenario leads to the tragic deaths of Romeo and Juliet. Four characters woven throughout this scenario create the circumstances which cause Romeo and Juliet’s tragic deaths:  Juliet’s mother</a:t>
                      </a:r>
                      <a:r>
                        <a:rPr lang="en-US" sz="1800" b="1" kern="1200" baseline="0" dirty="0" smtClean="0">
                          <a:solidFill>
                            <a:schemeClr val="lt1"/>
                          </a:solidFill>
                          <a:effectLst/>
                          <a:latin typeface="+mn-lt"/>
                          <a:ea typeface="+mn-ea"/>
                          <a:cs typeface="+mn-cs"/>
                        </a:rPr>
                        <a:t> and father</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Tybalt</a:t>
                      </a:r>
                      <a:r>
                        <a:rPr lang="en-US" sz="1800" b="1" kern="1200" dirty="0" smtClean="0">
                          <a:solidFill>
                            <a:schemeClr val="lt1"/>
                          </a:solidFill>
                          <a:effectLst/>
                          <a:latin typeface="+mn-lt"/>
                          <a:ea typeface="+mn-ea"/>
                          <a:cs typeface="+mn-cs"/>
                        </a:rPr>
                        <a:t>, and Friar Lawrence. </a:t>
                      </a:r>
                    </a:p>
                    <a:p>
                      <a:endParaRPr lang="en-US" dirty="0"/>
                    </a:p>
                  </a:txBody>
                  <a:tcPr/>
                </a:tc>
              </a:tr>
            </a:tbl>
          </a:graphicData>
        </a:graphic>
      </p:graphicFrame>
    </p:spTree>
    <p:extLst>
      <p:ext uri="{BB962C8B-B14F-4D97-AF65-F5344CB8AC3E}">
        <p14:creationId xmlns:p14="http://schemas.microsoft.com/office/powerpoint/2010/main" val="3850172466"/>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Another Example Essay</a:t>
            </a:r>
            <a:endParaRPr lang="en-US" sz="5400" b="1" dirty="0"/>
          </a:p>
        </p:txBody>
      </p:sp>
      <p:sp>
        <p:nvSpPr>
          <p:cNvPr id="3" name="Content Placeholder 2"/>
          <p:cNvSpPr>
            <a:spLocks noGrp="1"/>
          </p:cNvSpPr>
          <p:nvPr>
            <p:ph idx="1"/>
          </p:nvPr>
        </p:nvSpPr>
        <p:spPr>
          <a:xfrm>
            <a:off x="902733" y="2070846"/>
            <a:ext cx="7474505" cy="4182035"/>
          </a:xfrm>
        </p:spPr>
        <p:txBody>
          <a:bodyPr>
            <a:normAutofit/>
          </a:bodyPr>
          <a:lstStyle/>
          <a:p>
            <a:pPr marL="0" indent="0" algn="ctr">
              <a:buNone/>
            </a:pPr>
            <a:r>
              <a:rPr lang="en-US" sz="4000" b="1" dirty="0" smtClean="0"/>
              <a:t>Causes of Lung Cancer </a:t>
            </a:r>
            <a:endParaRPr lang="en-US" sz="4000" b="1" dirty="0"/>
          </a:p>
        </p:txBody>
      </p:sp>
    </p:spTree>
    <p:extLst>
      <p:ext uri="{BB962C8B-B14F-4D97-AF65-F5344CB8AC3E}">
        <p14:creationId xmlns:p14="http://schemas.microsoft.com/office/powerpoint/2010/main" val="28353740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Tower Diagram-CAUSES OF LUNG CANCER-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274573365"/>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8802561"/>
              </p:ext>
            </p:extLst>
          </p:nvPr>
        </p:nvGraphicFramePr>
        <p:xfrm>
          <a:off x="765175" y="2070100"/>
          <a:ext cx="7612063" cy="3931920"/>
        </p:xfrm>
        <a:graphic>
          <a:graphicData uri="http://schemas.openxmlformats.org/drawingml/2006/table">
            <a:tbl>
              <a:tblPr firstRow="1" bandRow="1">
                <a:tableStyleId>{073A0DAA-6AF3-43AB-8588-CEC1D06C72B9}</a:tableStyleId>
              </a:tblPr>
              <a:tblGrid>
                <a:gridCol w="7612063"/>
              </a:tblGrid>
              <a:tr h="370840">
                <a:tc>
                  <a:txBody>
                    <a:bodyPr/>
                    <a:lstStyle/>
                    <a:p>
                      <a:pPr algn="ctr"/>
                      <a:r>
                        <a:rPr lang="en-US" sz="1800" b="1" kern="1200" dirty="0" smtClean="0">
                          <a:solidFill>
                            <a:schemeClr val="lt1"/>
                          </a:solidFill>
                          <a:effectLst/>
                          <a:latin typeface="+mn-lt"/>
                          <a:ea typeface="+mn-ea"/>
                          <a:cs typeface="+mn-cs"/>
                        </a:rPr>
                        <a:t>Lung Cancer: Something that Can Be Avoided!</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Lung cancer is the second most common cancer in men and women. In fact, more people die of lung cancer each year than prostate, breast, and colon cancer combined. In 2014, more than 200,000  new cases of lung cancer will be diagnosed in the U.S.; more than 150,000 people will die of lung cancer in the same year. Interestingly, the average age of a person diagnosed with lung cancer is 70 years (“What are the risk</a:t>
                      </a:r>
                      <a:r>
                        <a:rPr lang="en-US" sz="1800" b="1" kern="1200" baseline="0" dirty="0" smtClean="0">
                          <a:solidFill>
                            <a:schemeClr val="lt1"/>
                          </a:solidFill>
                          <a:effectLst/>
                          <a:latin typeface="+mn-lt"/>
                          <a:ea typeface="+mn-ea"/>
                          <a:cs typeface="+mn-cs"/>
                        </a:rPr>
                        <a:t> factors” 1</a:t>
                      </a:r>
                      <a:r>
                        <a:rPr lang="en-US" sz="1800" b="1" kern="1200" dirty="0" smtClean="0">
                          <a:solidFill>
                            <a:schemeClr val="lt1"/>
                          </a:solidFill>
                          <a:effectLst/>
                          <a:latin typeface="+mn-lt"/>
                          <a:ea typeface="+mn-ea"/>
                          <a:cs typeface="+mn-cs"/>
                        </a:rPr>
                        <a:t>). Only 43% of those diagnosed with lung cancer survive one year; only 17% survive five years (“Lung Cancer Fact Sheet” 1). Research has discovered several causes for lung cancer. Understanding the causes of lung cancer, including smoking, second-hand smoke, and other pollutants, can help people avoid it. </a:t>
                      </a:r>
                    </a:p>
                    <a:p>
                      <a:endParaRPr lang="en-US" dirty="0"/>
                    </a:p>
                  </a:txBody>
                  <a:tcPr/>
                </a:tc>
              </a:tr>
            </a:tbl>
          </a:graphicData>
        </a:graphic>
      </p:graphicFrame>
    </p:spTree>
    <p:extLst>
      <p:ext uri="{BB962C8B-B14F-4D97-AF65-F5344CB8AC3E}">
        <p14:creationId xmlns:p14="http://schemas.microsoft.com/office/powerpoint/2010/main" val="42516951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30608895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652346"/>
            <a:ext cx="7612065" cy="4394567"/>
          </a:xfrm>
        </p:spPr>
        <p:txBody>
          <a:bodyPr>
            <a:noAutofit/>
          </a:bodyPr>
          <a:lstStyle/>
          <a:p>
            <a:r>
              <a:rPr lang="en-US" sz="3200" dirty="0" smtClean="0"/>
              <a:t>Students brainstorm &amp; make note cards</a:t>
            </a:r>
          </a:p>
          <a:p>
            <a:r>
              <a:rPr lang="en-US" sz="3200" dirty="0" smtClean="0"/>
              <a:t>Teacher checks note cards &amp; feedback</a:t>
            </a:r>
          </a:p>
          <a:p>
            <a:r>
              <a:rPr lang="en-US" sz="3200" dirty="0" smtClean="0"/>
              <a:t>Students revise note cards</a:t>
            </a:r>
          </a:p>
          <a:p>
            <a:r>
              <a:rPr lang="en-US" sz="3200" dirty="0" smtClean="0"/>
              <a:t>Students make TOWER Diagrams</a:t>
            </a:r>
          </a:p>
          <a:p>
            <a:r>
              <a:rPr lang="en-US" sz="3200" dirty="0" smtClean="0"/>
              <a:t>Teacher scores TOWER Diagrams &amp; feedback</a:t>
            </a:r>
          </a:p>
          <a:p>
            <a:r>
              <a:rPr lang="en-US" sz="3200" dirty="0" smtClean="0"/>
              <a:t>Students revise TOWER Diagrams</a:t>
            </a:r>
            <a:endParaRPr lang="en-US" sz="3200" dirty="0"/>
          </a:p>
        </p:txBody>
      </p:sp>
    </p:spTree>
    <p:extLst>
      <p:ext uri="{BB962C8B-B14F-4D97-AF65-F5344CB8AC3E}">
        <p14:creationId xmlns:p14="http://schemas.microsoft.com/office/powerpoint/2010/main" val="867542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p:txBody>
          <a:bodyPr>
            <a:normAutofit fontScale="85000" lnSpcReduction="20000"/>
          </a:bodyPr>
          <a:lstStyle/>
          <a:p>
            <a:r>
              <a:rPr lang="en-US" sz="3200" b="1" dirty="0" smtClean="0"/>
              <a:t>Students write </a:t>
            </a:r>
            <a:r>
              <a:rPr lang="en-US" sz="3200" b="1" dirty="0" smtClean="0">
                <a:solidFill>
                  <a:srgbClr val="FFFF00"/>
                </a:solidFill>
              </a:rPr>
              <a:t>with prompts </a:t>
            </a:r>
            <a:r>
              <a:rPr lang="en-US" sz="3200" b="1" dirty="0" smtClean="0"/>
              <a:t>from teacher and using checklists</a:t>
            </a:r>
          </a:p>
          <a:p>
            <a:r>
              <a:rPr lang="en-US" sz="3200" b="1" dirty="0" smtClean="0"/>
              <a:t>Students use code list, edit, &amp; refine</a:t>
            </a:r>
          </a:p>
          <a:p>
            <a:r>
              <a:rPr lang="en-US" sz="3200" b="1" dirty="0" smtClean="0"/>
              <a:t>Teacher scores essays &amp; gives feedback</a:t>
            </a:r>
          </a:p>
          <a:p>
            <a:r>
              <a:rPr lang="en-US" sz="3200" b="1" dirty="0" smtClean="0"/>
              <a:t>Students write </a:t>
            </a:r>
            <a:r>
              <a:rPr lang="en-US" sz="3200" b="1" dirty="0" smtClean="0">
                <a:solidFill>
                  <a:srgbClr val="FFFF00"/>
                </a:solidFill>
              </a:rPr>
              <a:t>independently</a:t>
            </a:r>
            <a:r>
              <a:rPr lang="en-US" sz="3200" b="1" dirty="0" smtClean="0"/>
              <a:t> using checklists</a:t>
            </a:r>
          </a:p>
          <a:p>
            <a:r>
              <a:rPr lang="en-US" sz="3200" b="1" dirty="0" smtClean="0"/>
              <a:t>Students use code list, edit, &amp; refine</a:t>
            </a:r>
          </a:p>
          <a:p>
            <a:r>
              <a:rPr lang="en-US" sz="3200" b="1" dirty="0" smtClean="0"/>
              <a:t>Teacher scores essays &amp; gives feedback </a:t>
            </a:r>
            <a:endParaRPr lang="en-US" sz="3200" b="1" dirty="0"/>
          </a:p>
        </p:txBody>
      </p:sp>
    </p:spTree>
    <p:extLst>
      <p:ext uri="{BB962C8B-B14F-4D97-AF65-F5344CB8AC3E}">
        <p14:creationId xmlns:p14="http://schemas.microsoft.com/office/powerpoint/2010/main" val="25849279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a:bodyPr>
          <a:lstStyle/>
          <a:p>
            <a:r>
              <a:rPr lang="en-US" sz="3200" b="1" dirty="0"/>
              <a:t>Difficulty identifying </a:t>
            </a:r>
            <a:r>
              <a:rPr lang="en-US" sz="3200" b="1" dirty="0" smtClean="0"/>
              <a:t>causes</a:t>
            </a:r>
            <a:endParaRPr lang="en-US" sz="3200" b="1" dirty="0"/>
          </a:p>
          <a:p>
            <a:r>
              <a:rPr lang="en-US" sz="3200" b="1" dirty="0" smtClean="0"/>
              <a:t>Difficulty finding information related to causes</a:t>
            </a:r>
          </a:p>
          <a:p>
            <a:r>
              <a:rPr lang="en-US" sz="3200" b="1" dirty="0" smtClean="0"/>
              <a:t>Difficulty using vocabulary related to causes</a:t>
            </a:r>
            <a:endParaRPr lang="en-US" sz="3200" b="1" dirty="0"/>
          </a:p>
          <a:p>
            <a:pPr marL="0" indent="0">
              <a:buNone/>
            </a:pPr>
            <a:endParaRPr lang="en-US" sz="3200" b="1" dirty="0"/>
          </a:p>
        </p:txBody>
      </p:sp>
    </p:spTree>
    <p:extLst>
      <p:ext uri="{BB962C8B-B14F-4D97-AF65-F5344CB8AC3E}">
        <p14:creationId xmlns:p14="http://schemas.microsoft.com/office/powerpoint/2010/main" val="27636582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Extensions</a:t>
            </a:r>
            <a:endParaRPr lang="en-US" sz="5400" b="1" dirty="0"/>
          </a:p>
        </p:txBody>
      </p:sp>
      <p:sp>
        <p:nvSpPr>
          <p:cNvPr id="3" name="Content Placeholder 2"/>
          <p:cNvSpPr>
            <a:spLocks noGrp="1"/>
          </p:cNvSpPr>
          <p:nvPr>
            <p:ph idx="1"/>
          </p:nvPr>
        </p:nvSpPr>
        <p:spPr>
          <a:xfrm>
            <a:off x="765175" y="1753330"/>
            <a:ext cx="7612064" cy="4499552"/>
          </a:xfrm>
        </p:spPr>
        <p:txBody>
          <a:bodyPr>
            <a:noAutofit/>
          </a:bodyPr>
          <a:lstStyle/>
          <a:p>
            <a:pPr marL="0" indent="0">
              <a:buNone/>
            </a:pPr>
            <a:r>
              <a:rPr lang="en-US" sz="3200" b="1" dirty="0" smtClean="0"/>
              <a:t>Teach students to: </a:t>
            </a:r>
          </a:p>
          <a:p>
            <a:r>
              <a:rPr lang="en-US" sz="3200" b="1" dirty="0"/>
              <a:t>U</a:t>
            </a:r>
            <a:r>
              <a:rPr lang="en-US" sz="3200" b="1" dirty="0" smtClean="0"/>
              <a:t>se words associated with causes</a:t>
            </a:r>
          </a:p>
          <a:p>
            <a:r>
              <a:rPr lang="en-US" sz="3200" b="1" dirty="0"/>
              <a:t>V</a:t>
            </a:r>
            <a:r>
              <a:rPr lang="en-US" sz="3200" b="1" dirty="0" smtClean="0"/>
              <a:t>ary the internal structure of paragraphs</a:t>
            </a:r>
          </a:p>
          <a:p>
            <a:r>
              <a:rPr lang="en-US" sz="3200" b="1" dirty="0" smtClean="0"/>
              <a:t>Use a variety of Introductory and Concluding Options</a:t>
            </a:r>
          </a:p>
          <a:p>
            <a:r>
              <a:rPr lang="en-US" sz="3200" b="1" dirty="0" smtClean="0"/>
              <a:t>Vary vocabulary usage</a:t>
            </a:r>
          </a:p>
          <a:p>
            <a:pPr marL="0" indent="0">
              <a:buNone/>
            </a:pPr>
            <a:endParaRPr lang="en-US" sz="3200" dirty="0"/>
          </a:p>
        </p:txBody>
      </p:sp>
    </p:spTree>
    <p:extLst>
      <p:ext uri="{BB962C8B-B14F-4D97-AF65-F5344CB8AC3E}">
        <p14:creationId xmlns:p14="http://schemas.microsoft.com/office/powerpoint/2010/main" val="2383753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Part 2: Effects Essays</a:t>
            </a:r>
            <a:endParaRPr lang="en-US" sz="54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00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Prerequisites</a:t>
            </a:r>
            <a:endParaRPr lang="en-US" b="1" dirty="0"/>
          </a:p>
        </p:txBody>
      </p:sp>
      <p:sp>
        <p:nvSpPr>
          <p:cNvPr id="3" name="Content Placeholder 2"/>
          <p:cNvSpPr>
            <a:spLocks noGrp="1"/>
          </p:cNvSpPr>
          <p:nvPr>
            <p:ph idx="1"/>
          </p:nvPr>
        </p:nvSpPr>
        <p:spPr/>
        <p:txBody>
          <a:bodyPr>
            <a:normAutofit/>
          </a:bodyPr>
          <a:lstStyle/>
          <a:p>
            <a:r>
              <a:rPr lang="en-US" sz="2800" b="1" dirty="0" smtClean="0"/>
              <a:t>The Sentence Writing Strategy</a:t>
            </a:r>
          </a:p>
          <a:p>
            <a:r>
              <a:rPr lang="en-US" sz="2800" b="1" dirty="0" smtClean="0"/>
              <a:t>The Paragraph Writing Strategy</a:t>
            </a:r>
          </a:p>
          <a:p>
            <a:pPr marL="0" indent="0">
              <a:buNone/>
            </a:pPr>
            <a:r>
              <a:rPr lang="en-US" sz="2800" b="1" dirty="0" smtClean="0"/>
              <a:t>	Basic Paragraph Parts</a:t>
            </a:r>
          </a:p>
          <a:p>
            <a:pPr marL="0" indent="0">
              <a:buNone/>
            </a:pPr>
            <a:r>
              <a:rPr lang="en-US" sz="2800" b="1" dirty="0" smtClean="0"/>
              <a:t>	Facts Paragraphs</a:t>
            </a:r>
          </a:p>
          <a:p>
            <a:r>
              <a:rPr lang="en-US" sz="2800" b="1" dirty="0" smtClean="0"/>
              <a:t>Fundamentals in the Theme Writing Strategy</a:t>
            </a:r>
            <a:endParaRPr lang="en-US" sz="2800" b="1" dirty="0"/>
          </a:p>
        </p:txBody>
      </p:sp>
    </p:spTree>
    <p:extLst>
      <p:ext uri="{BB962C8B-B14F-4D97-AF65-F5344CB8AC3E}">
        <p14:creationId xmlns:p14="http://schemas.microsoft.com/office/powerpoint/2010/main" val="22594226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Describe Stage</a:t>
            </a:r>
            <a:endParaRPr lang="en-US" sz="5400" b="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464296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Definitions</a:t>
            </a:r>
            <a:endParaRPr lang="en-US" sz="5400" b="1" dirty="0"/>
          </a:p>
        </p:txBody>
      </p:sp>
      <p:sp>
        <p:nvSpPr>
          <p:cNvPr id="3" name="Content Placeholder 2"/>
          <p:cNvSpPr>
            <a:spLocks noGrp="1"/>
          </p:cNvSpPr>
          <p:nvPr>
            <p:ph idx="1"/>
          </p:nvPr>
        </p:nvSpPr>
        <p:spPr/>
        <p:txBody>
          <a:bodyPr>
            <a:normAutofit/>
          </a:bodyPr>
          <a:lstStyle/>
          <a:p>
            <a:r>
              <a:rPr lang="en-US" sz="2800" b="1" dirty="0" smtClean="0"/>
              <a:t>To affect     </a:t>
            </a:r>
          </a:p>
          <a:p>
            <a:pPr marL="0" indent="0">
              <a:buNone/>
            </a:pPr>
            <a:r>
              <a:rPr lang="en-US" sz="2000" b="1" dirty="0"/>
              <a:t> </a:t>
            </a:r>
            <a:r>
              <a:rPr lang="en-US" sz="2000" b="1" dirty="0" smtClean="0"/>
              <a:t>      Means “to cause” or “to make something happen”</a:t>
            </a:r>
          </a:p>
          <a:p>
            <a:pPr marL="0" indent="0">
              <a:buNone/>
            </a:pPr>
            <a:r>
              <a:rPr lang="en-US" sz="2000" b="1" dirty="0"/>
              <a:t> </a:t>
            </a:r>
            <a:r>
              <a:rPr lang="en-US" sz="2000" b="1" dirty="0" smtClean="0"/>
              <a:t>      Key words: cause, caused, created, produce, make</a:t>
            </a:r>
          </a:p>
          <a:p>
            <a:pPr marL="0" indent="0">
              <a:buNone/>
            </a:pPr>
            <a:r>
              <a:rPr lang="en-US" sz="2000" b="1" dirty="0" smtClean="0"/>
              <a:t>•  </a:t>
            </a:r>
            <a:r>
              <a:rPr lang="en-US" sz="2800" b="1" dirty="0" smtClean="0"/>
              <a:t>An effect</a:t>
            </a:r>
          </a:p>
          <a:p>
            <a:pPr marL="0" indent="0">
              <a:buNone/>
            </a:pPr>
            <a:r>
              <a:rPr lang="en-US" sz="2000" b="1" dirty="0"/>
              <a:t> </a:t>
            </a:r>
            <a:r>
              <a:rPr lang="en-US" sz="2000" b="1" dirty="0" smtClean="0"/>
              <a:t>     Describes a target event, or the result of the cause</a:t>
            </a:r>
          </a:p>
          <a:p>
            <a:pPr marL="0" indent="0">
              <a:buNone/>
            </a:pPr>
            <a:r>
              <a:rPr lang="en-US" sz="2000" b="1" dirty="0" smtClean="0"/>
              <a:t>•  </a:t>
            </a:r>
            <a:r>
              <a:rPr lang="en-US" b="1" dirty="0" smtClean="0"/>
              <a:t>An Effects Essay</a:t>
            </a:r>
          </a:p>
          <a:p>
            <a:pPr marL="0" indent="0">
              <a:buNone/>
            </a:pPr>
            <a:r>
              <a:rPr lang="en-US" sz="2000" b="1" dirty="0" smtClean="0"/>
              <a:t>      Shows the effects of a single cause</a:t>
            </a:r>
          </a:p>
          <a:p>
            <a:pPr marL="0" indent="0">
              <a:buNone/>
            </a:pPr>
            <a:endParaRPr lang="en-US" sz="3200" b="1" dirty="0"/>
          </a:p>
        </p:txBody>
      </p:sp>
    </p:spTree>
    <p:extLst>
      <p:ext uri="{BB962C8B-B14F-4D97-AF65-F5344CB8AC3E}">
        <p14:creationId xmlns:p14="http://schemas.microsoft.com/office/powerpoint/2010/main" val="5808879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(cont.)</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Multiple-effects Relationship</a:t>
            </a:r>
          </a:p>
          <a:p>
            <a:pPr marL="0" indent="0">
              <a:buNone/>
            </a:pPr>
            <a:r>
              <a:rPr lang="en-US" sz="2800" b="1" dirty="0"/>
              <a:t> </a:t>
            </a:r>
            <a:r>
              <a:rPr lang="en-US" sz="2800" b="1" dirty="0" smtClean="0"/>
              <a:t>   Where one cause produces several effects</a:t>
            </a:r>
            <a:endParaRPr lang="en-US" sz="2800" b="1" dirty="0"/>
          </a:p>
        </p:txBody>
      </p:sp>
    </p:spTree>
    <p:extLst>
      <p:ext uri="{BB962C8B-B14F-4D97-AF65-F5344CB8AC3E}">
        <p14:creationId xmlns:p14="http://schemas.microsoft.com/office/powerpoint/2010/main" val="1983706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 Diagram of the relationships in here</a:t>
            </a:r>
            <a:endParaRPr lang="en-US" dirty="0"/>
          </a:p>
        </p:txBody>
      </p:sp>
      <p:pic>
        <p:nvPicPr>
          <p:cNvPr id="4" name="Picture 3" descr="multiple_effec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1" y="0"/>
            <a:ext cx="8875059" cy="6858000"/>
          </a:xfrm>
          <a:prstGeom prst="rect">
            <a:avLst/>
          </a:prstGeom>
          <a:solidFill>
            <a:schemeClr val="bg1"/>
          </a:solidFill>
        </p:spPr>
      </p:pic>
    </p:spTree>
    <p:extLst>
      <p:ext uri="{BB962C8B-B14F-4D97-AF65-F5344CB8AC3E}">
        <p14:creationId xmlns:p14="http://schemas.microsoft.com/office/powerpoint/2010/main" val="7761201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 (cont.)</a:t>
            </a:r>
            <a:endParaRPr lang="en-US" b="1" dirty="0"/>
          </a:p>
        </p:txBody>
      </p:sp>
      <p:sp>
        <p:nvSpPr>
          <p:cNvPr id="3" name="Content Placeholder 2"/>
          <p:cNvSpPr>
            <a:spLocks noGrp="1"/>
          </p:cNvSpPr>
          <p:nvPr>
            <p:ph idx="1"/>
          </p:nvPr>
        </p:nvSpPr>
        <p:spPr/>
        <p:txBody>
          <a:bodyPr/>
          <a:lstStyle/>
          <a:p>
            <a:pPr marL="0" indent="0">
              <a:buNone/>
            </a:pPr>
            <a:r>
              <a:rPr lang="en-US" sz="2800" b="1" dirty="0" smtClean="0"/>
              <a:t>Chain-link Relationship</a:t>
            </a:r>
          </a:p>
          <a:p>
            <a:pPr marL="0" indent="0">
              <a:buNone/>
            </a:pPr>
            <a:r>
              <a:rPr lang="en-US" sz="2800" b="1" dirty="0"/>
              <a:t> </a:t>
            </a:r>
            <a:r>
              <a:rPr lang="en-US" sz="2800" b="1" dirty="0" smtClean="0"/>
              <a:t>    Where one cause produces the first effect, which produces the second effect, which produces the third effect, and so forth</a:t>
            </a:r>
          </a:p>
          <a:p>
            <a:pPr marL="0" indent="0">
              <a:buNone/>
            </a:pPr>
            <a:endParaRPr lang="en-US" dirty="0"/>
          </a:p>
        </p:txBody>
      </p:sp>
    </p:spTree>
    <p:extLst>
      <p:ext uri="{BB962C8B-B14F-4D97-AF65-F5344CB8AC3E}">
        <p14:creationId xmlns:p14="http://schemas.microsoft.com/office/powerpoint/2010/main" val="16291741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vent_cause_boxes_chai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a:solidFill>
            <a:schemeClr val="bg1"/>
          </a:solidFill>
        </p:spPr>
      </p:pic>
    </p:spTree>
    <p:extLst>
      <p:ext uri="{BB962C8B-B14F-4D97-AF65-F5344CB8AC3E}">
        <p14:creationId xmlns:p14="http://schemas.microsoft.com/office/powerpoint/2010/main" val="7514982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the TOWER Diagram</a:t>
            </a:r>
            <a:endParaRPr lang="en-US" b="1" dirty="0"/>
          </a:p>
        </p:txBody>
      </p:sp>
      <p:sp>
        <p:nvSpPr>
          <p:cNvPr id="3" name="Content Placeholder 2"/>
          <p:cNvSpPr>
            <a:spLocks noGrp="1"/>
          </p:cNvSpPr>
          <p:nvPr>
            <p:ph idx="1"/>
          </p:nvPr>
        </p:nvSpPr>
        <p:spPr/>
        <p:txBody>
          <a:bodyPr/>
          <a:lstStyle/>
          <a:p>
            <a:r>
              <a:rPr lang="en-US" sz="3200" b="1" dirty="0"/>
              <a:t>A</a:t>
            </a:r>
            <a:r>
              <a:rPr lang="en-US" sz="3200" b="1" dirty="0" smtClean="0"/>
              <a:t> </a:t>
            </a:r>
            <a:r>
              <a:rPr lang="en-US" sz="3200" b="1" dirty="0" smtClean="0">
                <a:solidFill>
                  <a:srgbClr val="FFFF00"/>
                </a:solidFill>
              </a:rPr>
              <a:t>cause</a:t>
            </a:r>
            <a:r>
              <a:rPr lang="en-US" sz="3200" b="1" dirty="0" smtClean="0"/>
              <a:t> will be the topic</a:t>
            </a:r>
          </a:p>
          <a:p>
            <a:pPr marL="0" indent="0">
              <a:buNone/>
            </a:pPr>
            <a:r>
              <a:rPr lang="en-US" sz="3200" b="1" dirty="0"/>
              <a:t> </a:t>
            </a:r>
            <a:r>
              <a:rPr lang="en-US" sz="3200" b="1" dirty="0" smtClean="0"/>
              <a:t>   “The effects of </a:t>
            </a:r>
            <a:r>
              <a:rPr lang="en-US" sz="3200" b="1" dirty="0" smtClean="0">
                <a:solidFill>
                  <a:srgbClr val="FFFF00"/>
                </a:solidFill>
              </a:rPr>
              <a:t>global warming</a:t>
            </a:r>
            <a:r>
              <a:rPr lang="en-US" sz="3200" b="1" dirty="0" smtClean="0"/>
              <a:t>”</a:t>
            </a:r>
          </a:p>
          <a:p>
            <a:pPr marL="0" indent="0">
              <a:buNone/>
            </a:pPr>
            <a:r>
              <a:rPr lang="en-US" sz="3200" b="1" dirty="0"/>
              <a:t> </a:t>
            </a:r>
            <a:r>
              <a:rPr lang="en-US" sz="3200" b="1" dirty="0" smtClean="0"/>
              <a:t>   “The effects of the </a:t>
            </a:r>
            <a:r>
              <a:rPr lang="en-US" sz="3200" b="1" dirty="0" smtClean="0">
                <a:solidFill>
                  <a:srgbClr val="FFFF00"/>
                </a:solidFill>
              </a:rPr>
              <a:t>Civil War</a:t>
            </a:r>
            <a:r>
              <a:rPr lang="en-US" sz="3200" b="1" dirty="0" smtClean="0"/>
              <a:t>”</a:t>
            </a:r>
          </a:p>
          <a:p>
            <a:r>
              <a:rPr lang="en-US" sz="3200" b="1" dirty="0" smtClean="0"/>
              <a:t>The effects will be the subtopics</a:t>
            </a:r>
          </a:p>
        </p:txBody>
      </p:sp>
    </p:spTree>
    <p:extLst>
      <p:ext uri="{BB962C8B-B14F-4D97-AF65-F5344CB8AC3E}">
        <p14:creationId xmlns:p14="http://schemas.microsoft.com/office/powerpoint/2010/main" val="5028853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Tower Diagram-EFFECTS OF MAYELLA'S LIE-4 blocks-THESIS-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2116525104"/>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Introductory Paragraph</a:t>
            </a:r>
            <a:endParaRPr lang="en-US" sz="5400" b="1" dirty="0"/>
          </a:p>
        </p:txBody>
      </p:sp>
      <p:sp>
        <p:nvSpPr>
          <p:cNvPr id="3" name="Content Placeholder 2"/>
          <p:cNvSpPr>
            <a:spLocks noGrp="1"/>
          </p:cNvSpPr>
          <p:nvPr>
            <p:ph idx="1"/>
          </p:nvPr>
        </p:nvSpPr>
        <p:spPr/>
        <p:txBody>
          <a:bodyPr>
            <a:normAutofit fontScale="55000" lnSpcReduction="20000"/>
          </a:bodyPr>
          <a:lstStyle/>
          <a:p>
            <a:r>
              <a:rPr lang="en-US" sz="3800" b="1" dirty="0" smtClean="0"/>
              <a:t>The Topic Sentence</a:t>
            </a:r>
          </a:p>
          <a:p>
            <a:pPr marL="0" indent="0">
              <a:buNone/>
            </a:pPr>
            <a:r>
              <a:rPr lang="en-US" sz="3000" b="1" dirty="0"/>
              <a:t> </a:t>
            </a:r>
            <a:r>
              <a:rPr lang="en-US" sz="3000" b="1" dirty="0" smtClean="0"/>
              <a:t>       Names the target cause</a:t>
            </a:r>
          </a:p>
          <a:p>
            <a:r>
              <a:rPr lang="en-US" sz="3800" b="1" dirty="0" smtClean="0"/>
              <a:t>The Detail Sentences</a:t>
            </a:r>
          </a:p>
          <a:p>
            <a:pPr marL="0" indent="0">
              <a:buNone/>
            </a:pPr>
            <a:r>
              <a:rPr lang="en-US" sz="3000" b="1" dirty="0"/>
              <a:t> </a:t>
            </a:r>
            <a:r>
              <a:rPr lang="en-US" sz="3000" b="1" dirty="0" smtClean="0"/>
              <a:t>       Can define the  cause or provide background info</a:t>
            </a:r>
          </a:p>
          <a:p>
            <a:pPr marL="0" indent="0">
              <a:buNone/>
            </a:pPr>
            <a:r>
              <a:rPr lang="en-US" sz="3000" b="1" dirty="0"/>
              <a:t> </a:t>
            </a:r>
            <a:r>
              <a:rPr lang="en-US" sz="3000" b="1" dirty="0" smtClean="0"/>
              <a:t>       Can cover an Introductory Option</a:t>
            </a:r>
          </a:p>
          <a:p>
            <a:r>
              <a:rPr lang="en-US" sz="3800" b="1" dirty="0" smtClean="0"/>
              <a:t>The Thesis Statement</a:t>
            </a:r>
          </a:p>
          <a:p>
            <a:pPr marL="0" indent="0">
              <a:buNone/>
            </a:pPr>
            <a:r>
              <a:rPr lang="en-US" sz="3000" b="1" dirty="0"/>
              <a:t> </a:t>
            </a:r>
            <a:r>
              <a:rPr lang="en-US" sz="3000" b="1" dirty="0" smtClean="0"/>
              <a:t>       Names the cause, the effects, and the main message of the</a:t>
            </a:r>
          </a:p>
          <a:p>
            <a:pPr marL="0" indent="0">
              <a:buNone/>
            </a:pPr>
            <a:r>
              <a:rPr lang="en-US" sz="3000" b="1" dirty="0"/>
              <a:t> </a:t>
            </a:r>
            <a:r>
              <a:rPr lang="en-US" sz="3000" b="1" dirty="0" smtClean="0"/>
              <a:t>       theme</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4078270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373730"/>
              </p:ext>
            </p:extLst>
          </p:nvPr>
        </p:nvGraphicFramePr>
        <p:xfrm>
          <a:off x="765175" y="1821017"/>
          <a:ext cx="7612063" cy="5374803"/>
        </p:xfrm>
        <a:graphic>
          <a:graphicData uri="http://schemas.openxmlformats.org/drawingml/2006/table">
            <a:tbl>
              <a:tblPr firstRow="1" bandRow="1">
                <a:tableStyleId>{073A0DAA-6AF3-43AB-8588-CEC1D06C72B9}</a:tableStyleId>
              </a:tblPr>
              <a:tblGrid>
                <a:gridCol w="7612063"/>
              </a:tblGrid>
              <a:tr h="4985942">
                <a:tc>
                  <a:txBody>
                    <a:bodyPr/>
                    <a:lstStyle/>
                    <a:p>
                      <a:pPr algn="ctr"/>
                      <a:r>
                        <a:rPr lang="en-US" sz="1800" b="1" kern="1200" dirty="0" smtClean="0">
                          <a:solidFill>
                            <a:schemeClr val="lt1"/>
                          </a:solidFill>
                          <a:effectLst/>
                          <a:latin typeface="+mn-lt"/>
                          <a:ea typeface="+mn-ea"/>
                          <a:cs typeface="+mn-cs"/>
                        </a:rPr>
                        <a:t>What Harm Can One Lie Do?</a:t>
                      </a:r>
                    </a:p>
                    <a:p>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by Harper Lee (1960), one of the characters,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tells a “whopper” of a lie to the sheriff.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a white girl, lives with her father,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and her siblings in a dilapidated cabin behind the garbage dump in </a:t>
                      </a:r>
                      <a:r>
                        <a:rPr lang="en-US" sz="1800" b="1" kern="1200" dirty="0" err="1" smtClean="0">
                          <a:solidFill>
                            <a:schemeClr val="lt1"/>
                          </a:solidFill>
                          <a:effectLst/>
                          <a:latin typeface="+mn-lt"/>
                          <a:ea typeface="+mn-ea"/>
                          <a:cs typeface="+mn-cs"/>
                        </a:rPr>
                        <a:t>Maycomb</a:t>
                      </a:r>
                      <a:r>
                        <a:rPr lang="en-US" sz="1800" b="1" kern="1200" dirty="0" smtClean="0">
                          <a:solidFill>
                            <a:schemeClr val="lt1"/>
                          </a:solidFill>
                          <a:effectLst/>
                          <a:latin typeface="+mn-lt"/>
                          <a:ea typeface="+mn-ea"/>
                          <a:cs typeface="+mn-cs"/>
                        </a:rPr>
                        <a:t>, Alabama. The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family is very poor;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is unemployed and known to be a heavy drinker. Nineteen-year-old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takes care of her younger brothers and sisters because their mother is dead. When the sheriff, Mr. Heck Tate, is called to their home by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he finds that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has been beaten. He later testifies that “…she was pretty bruised up when I got there, and she had a black eye </a:t>
                      </a:r>
                      <a:r>
                        <a:rPr lang="en-US" sz="1800" b="1" kern="1200" dirty="0" err="1" smtClean="0">
                          <a:solidFill>
                            <a:schemeClr val="lt1"/>
                          </a:solidFill>
                          <a:effectLst/>
                          <a:latin typeface="+mn-lt"/>
                          <a:ea typeface="+mn-ea"/>
                          <a:cs typeface="+mn-cs"/>
                        </a:rPr>
                        <a:t>comin</a:t>
                      </a:r>
                      <a:r>
                        <a:rPr lang="en-US" sz="1800" b="1" kern="1200" dirty="0" smtClean="0">
                          <a:solidFill>
                            <a:schemeClr val="lt1"/>
                          </a:solidFill>
                          <a:effectLst/>
                          <a:latin typeface="+mn-lt"/>
                          <a:ea typeface="+mn-ea"/>
                          <a:cs typeface="+mn-cs"/>
                        </a:rPr>
                        <a:t>’“ (Lee 225). He further testifies that when he asked her who beat her up, she told him that Tom Robinson, a black man, attacked her and raped her. This lie sets in motion events that have serious consequences for other characters in the novel, including Tom Robinson, Atticus Finch,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and their families.  </a:t>
                      </a:r>
                    </a:p>
                    <a:p>
                      <a:endParaRPr lang="en-US" dirty="0"/>
                    </a:p>
                  </a:txBody>
                  <a:tcPr/>
                </a:tc>
              </a:tr>
              <a:tr h="388861">
                <a:tc>
                  <a:txBody>
                    <a:bodyPr/>
                    <a:lstStyle/>
                    <a:p>
                      <a:endParaRPr lang="en-US" dirty="0"/>
                    </a:p>
                  </a:txBody>
                  <a:tcPr/>
                </a:tc>
              </a:tr>
            </a:tbl>
          </a:graphicData>
        </a:graphic>
      </p:graphicFrame>
    </p:spTree>
    <p:extLst>
      <p:ext uri="{BB962C8B-B14F-4D97-AF65-F5344CB8AC3E}">
        <p14:creationId xmlns:p14="http://schemas.microsoft.com/office/powerpoint/2010/main" val="1873819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Prerequisites</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dirty="0"/>
              <a:t>D</a:t>
            </a:r>
            <a:r>
              <a:rPr lang="en-US" b="1" dirty="0" smtClean="0"/>
              <a:t>uring </a:t>
            </a:r>
            <a:r>
              <a:rPr lang="en-US" b="1" i="1" dirty="0" smtClean="0"/>
              <a:t>Fundamentals in Theme Writing </a:t>
            </a:r>
            <a:r>
              <a:rPr lang="en-US" b="1" dirty="0" smtClean="0"/>
              <a:t>instruction cover:</a:t>
            </a:r>
          </a:p>
          <a:p>
            <a:pPr marL="0" indent="0">
              <a:buNone/>
            </a:pPr>
            <a:r>
              <a:rPr lang="en-US" b="1" dirty="0"/>
              <a:t>	T</a:t>
            </a:r>
            <a:r>
              <a:rPr lang="en-US" b="1" dirty="0" smtClean="0"/>
              <a:t>he basic parts of a theme</a:t>
            </a:r>
          </a:p>
          <a:p>
            <a:pPr marL="0" indent="0">
              <a:buNone/>
            </a:pPr>
            <a:r>
              <a:rPr lang="en-US" b="1" dirty="0"/>
              <a:t>	</a:t>
            </a:r>
            <a:r>
              <a:rPr lang="en-US" b="1" dirty="0" smtClean="0"/>
              <a:t>Some Introductory and Concluding Options</a:t>
            </a:r>
          </a:p>
          <a:p>
            <a:pPr marL="0" indent="0">
              <a:buNone/>
            </a:pPr>
            <a:r>
              <a:rPr lang="en-US" b="1" dirty="0"/>
              <a:t>	</a:t>
            </a:r>
            <a:r>
              <a:rPr lang="en-US" b="1" dirty="0" smtClean="0"/>
              <a:t>The Lead-off/Follow-up Structure</a:t>
            </a:r>
          </a:p>
          <a:p>
            <a:pPr marL="0" indent="0">
              <a:buNone/>
            </a:pPr>
            <a:endParaRPr lang="en-US" b="1" dirty="0" smtClean="0"/>
          </a:p>
          <a:p>
            <a:pPr marL="0" indent="0">
              <a:buNone/>
            </a:pPr>
            <a:r>
              <a:rPr lang="en-US" b="1" dirty="0" smtClean="0"/>
              <a:t>Additional Introductory and Concluding Options and other structures can be covered during </a:t>
            </a:r>
            <a:r>
              <a:rPr lang="en-US" b="1" i="1" dirty="0" smtClean="0"/>
              <a:t>Proficiency in the Theme Writing Strategy</a:t>
            </a:r>
            <a:r>
              <a:rPr lang="en-US" b="1" dirty="0" smtClean="0"/>
              <a:t> instruction.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217949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Detail Paragraphs</a:t>
            </a:r>
            <a:endParaRPr lang="en-US" sz="5400" b="1" dirty="0"/>
          </a:p>
        </p:txBody>
      </p:sp>
      <p:sp>
        <p:nvSpPr>
          <p:cNvPr id="3" name="Content Placeholder 2"/>
          <p:cNvSpPr>
            <a:spLocks noGrp="1"/>
          </p:cNvSpPr>
          <p:nvPr>
            <p:ph idx="1"/>
          </p:nvPr>
        </p:nvSpPr>
        <p:spPr/>
        <p:txBody>
          <a:bodyPr>
            <a:normAutofit fontScale="92500"/>
          </a:bodyPr>
          <a:lstStyle/>
          <a:p>
            <a:r>
              <a:rPr lang="en-US" b="1" dirty="0" smtClean="0"/>
              <a:t>The Topic/Transition Sentence</a:t>
            </a:r>
          </a:p>
          <a:p>
            <a:pPr marL="0" indent="0">
              <a:buNone/>
            </a:pPr>
            <a:r>
              <a:rPr lang="en-US" b="1" dirty="0"/>
              <a:t> </a:t>
            </a:r>
            <a:r>
              <a:rPr lang="en-US" b="1" dirty="0" smtClean="0"/>
              <a:t>      Includes a transition, names the cause, and names</a:t>
            </a:r>
          </a:p>
          <a:p>
            <a:pPr marL="0" indent="0">
              <a:buNone/>
            </a:pPr>
            <a:r>
              <a:rPr lang="en-US" b="1" dirty="0"/>
              <a:t> </a:t>
            </a:r>
            <a:r>
              <a:rPr lang="en-US" b="1" dirty="0" smtClean="0"/>
              <a:t>      one effect (or one group of effects)</a:t>
            </a:r>
          </a:p>
          <a:p>
            <a:r>
              <a:rPr lang="en-US" b="1" dirty="0" smtClean="0"/>
              <a:t>Each Lead-off Detail Sentence</a:t>
            </a:r>
          </a:p>
          <a:p>
            <a:pPr marL="0" indent="0">
              <a:buNone/>
            </a:pPr>
            <a:r>
              <a:rPr lang="en-US" b="1" dirty="0"/>
              <a:t> </a:t>
            </a:r>
            <a:r>
              <a:rPr lang="en-US" b="1" dirty="0" smtClean="0"/>
              <a:t>      Introduces a detail related to the effect </a:t>
            </a:r>
          </a:p>
          <a:p>
            <a:r>
              <a:rPr lang="en-US" b="1" dirty="0" smtClean="0"/>
              <a:t>The Follow-up Detail Sentences</a:t>
            </a:r>
          </a:p>
          <a:p>
            <a:pPr marL="0" indent="0">
              <a:buNone/>
            </a:pPr>
            <a:r>
              <a:rPr lang="en-US" b="1" dirty="0"/>
              <a:t> </a:t>
            </a:r>
            <a:r>
              <a:rPr lang="en-US" b="1" dirty="0" smtClean="0"/>
              <a:t>      Provides additional information related to the effect</a:t>
            </a:r>
            <a:endParaRPr lang="en-US" b="1" dirty="0"/>
          </a:p>
        </p:txBody>
      </p:sp>
    </p:spTree>
    <p:extLst>
      <p:ext uri="{BB962C8B-B14F-4D97-AF65-F5344CB8AC3E}">
        <p14:creationId xmlns:p14="http://schemas.microsoft.com/office/powerpoint/2010/main" val="7235082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Detail Paragraph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308353"/>
              </p:ext>
            </p:extLst>
          </p:nvPr>
        </p:nvGraphicFramePr>
        <p:xfrm>
          <a:off x="765175" y="2070099"/>
          <a:ext cx="8148203" cy="4435940"/>
        </p:xfrm>
        <a:graphic>
          <a:graphicData uri="http://schemas.openxmlformats.org/drawingml/2006/table">
            <a:tbl>
              <a:tblPr firstRow="1" bandRow="1">
                <a:tableStyleId>{073A0DAA-6AF3-43AB-8588-CEC1D06C72B9}</a:tableStyleId>
              </a:tblPr>
              <a:tblGrid>
                <a:gridCol w="8148203"/>
              </a:tblGrid>
              <a:tr h="4435940">
                <a:tc>
                  <a:txBody>
                    <a:bodyPr/>
                    <a:lstStyle/>
                    <a:p>
                      <a:r>
                        <a:rPr lang="en-US" sz="1800" kern="1200" dirty="0" smtClean="0">
                          <a:effectLst/>
                        </a:rPr>
                        <a:t>     </a:t>
                      </a:r>
                      <a:r>
                        <a:rPr lang="en-US" sz="2000" kern="1200" dirty="0" smtClean="0">
                          <a:effectLst/>
                        </a:rPr>
                        <a:t> </a:t>
                      </a:r>
                      <a:r>
                        <a:rPr lang="en-US" sz="1800" b="1" kern="1200" dirty="0" smtClean="0">
                          <a:solidFill>
                            <a:schemeClr val="lt1"/>
                          </a:solidFill>
                          <a:effectLst/>
                          <a:latin typeface="+mn-lt"/>
                          <a:ea typeface="+mn-ea"/>
                          <a:cs typeface="+mn-cs"/>
                        </a:rPr>
                        <a:t>Tom Robinson is, of course, the character who is most severely affected by this lie because he is innocent. Predictably, after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tells the sheriff that Tom attacked her, the sheriff arrests Tom and charges him with raping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Tom is put in jail and then placed on trial. Unfortunately, an all-white jury finds him guilty of the crime, a capital offense. He is sentenced to death. While he awaits his appeal, Tom is sent to the Enfield Prison Farm.  This prison is located 70 miles from his home, and he continues to be isolated from his family. This set of circumstances causes Tom to lose hope. One of his friends claims that the last thing he said to his attorney before going to the prison farm was, “Goodbye Mr. Finch, there </a:t>
                      </a:r>
                      <a:r>
                        <a:rPr lang="en-US" sz="1800" b="1" kern="1200" dirty="0" err="1" smtClean="0">
                          <a:solidFill>
                            <a:schemeClr val="lt1"/>
                          </a:solidFill>
                          <a:effectLst/>
                          <a:latin typeface="+mn-lt"/>
                          <a:ea typeface="+mn-ea"/>
                          <a:cs typeface="+mn-cs"/>
                        </a:rPr>
                        <a:t>ain’t</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nothin</a:t>
                      </a:r>
                      <a:r>
                        <a:rPr lang="en-US" sz="1800" b="1" kern="1200" dirty="0" smtClean="0">
                          <a:solidFill>
                            <a:schemeClr val="lt1"/>
                          </a:solidFill>
                          <a:effectLst/>
                          <a:latin typeface="+mn-lt"/>
                          <a:ea typeface="+mn-ea"/>
                          <a:cs typeface="+mn-cs"/>
                        </a:rPr>
                        <a:t>’ you can do now, so there </a:t>
                      </a:r>
                      <a:r>
                        <a:rPr lang="en-US" sz="1800" b="1" kern="1200" dirty="0" err="1" smtClean="0">
                          <a:solidFill>
                            <a:schemeClr val="lt1"/>
                          </a:solidFill>
                          <a:effectLst/>
                          <a:latin typeface="+mn-lt"/>
                          <a:ea typeface="+mn-ea"/>
                          <a:cs typeface="+mn-cs"/>
                        </a:rPr>
                        <a:t>ain’t</a:t>
                      </a:r>
                      <a:r>
                        <a:rPr lang="en-US" sz="1800" b="1" kern="1200" dirty="0" smtClean="0">
                          <a:solidFill>
                            <a:schemeClr val="lt1"/>
                          </a:solidFill>
                          <a:effectLst/>
                          <a:latin typeface="+mn-lt"/>
                          <a:ea typeface="+mn-ea"/>
                          <a:cs typeface="+mn-cs"/>
                        </a:rPr>
                        <a:t> no use </a:t>
                      </a:r>
                      <a:r>
                        <a:rPr lang="en-US" sz="1800" b="1" kern="1200" dirty="0" err="1" smtClean="0">
                          <a:solidFill>
                            <a:schemeClr val="lt1"/>
                          </a:solidFill>
                          <a:effectLst/>
                          <a:latin typeface="+mn-lt"/>
                          <a:ea typeface="+mn-ea"/>
                          <a:cs typeface="+mn-cs"/>
                        </a:rPr>
                        <a:t>tryin</a:t>
                      </a:r>
                      <a:r>
                        <a:rPr lang="en-US" sz="1800" b="1" kern="1200" dirty="0" smtClean="0">
                          <a:solidFill>
                            <a:schemeClr val="lt1"/>
                          </a:solidFill>
                          <a:effectLst/>
                          <a:latin typeface="+mn-lt"/>
                          <a:ea typeface="+mn-ea"/>
                          <a:cs typeface="+mn-cs"/>
                        </a:rPr>
                        <a:t>’ ” (Lee</a:t>
                      </a:r>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314). Unfortunately, soon after arriving at the prison, Tom tries to escape by running across the exercise field and scaling the fence. He is shot and killed by the guards. </a:t>
                      </a:r>
                    </a:p>
                    <a:p>
                      <a:endParaRPr lang="en-US" sz="2000" b="1" kern="1200" dirty="0" smtClean="0">
                        <a:solidFill>
                          <a:schemeClr val="lt1"/>
                        </a:solidFill>
                        <a:effectLst/>
                        <a:latin typeface="+mn-lt"/>
                        <a:ea typeface="+mn-ea"/>
                        <a:cs typeface="+mn-cs"/>
                      </a:endParaRPr>
                    </a:p>
                    <a:p>
                      <a:endParaRPr lang="en-US" sz="2000" dirty="0"/>
                    </a:p>
                  </a:txBody>
                  <a:tcPr/>
                </a:tc>
              </a:tr>
            </a:tbl>
          </a:graphicData>
        </a:graphic>
      </p:graphicFrame>
    </p:spTree>
    <p:extLst>
      <p:ext uri="{BB962C8B-B14F-4D97-AF65-F5344CB8AC3E}">
        <p14:creationId xmlns:p14="http://schemas.microsoft.com/office/powerpoint/2010/main" val="9746508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Concluding Paragraph</a:t>
            </a:r>
            <a:endParaRPr lang="en-US" sz="5400" b="1" dirty="0"/>
          </a:p>
        </p:txBody>
      </p:sp>
      <p:sp>
        <p:nvSpPr>
          <p:cNvPr id="3" name="Content Placeholder 2"/>
          <p:cNvSpPr>
            <a:spLocks noGrp="1"/>
          </p:cNvSpPr>
          <p:nvPr>
            <p:ph idx="1"/>
          </p:nvPr>
        </p:nvSpPr>
        <p:spPr/>
        <p:txBody>
          <a:bodyPr>
            <a:normAutofit fontScale="62500" lnSpcReduction="20000"/>
          </a:bodyPr>
          <a:lstStyle/>
          <a:p>
            <a:r>
              <a:rPr lang="en-US" sz="3800" b="1" dirty="0" smtClean="0"/>
              <a:t>Concluding Transition Sentence</a:t>
            </a:r>
          </a:p>
          <a:p>
            <a:pPr marL="0" indent="0">
              <a:buNone/>
            </a:pPr>
            <a:r>
              <a:rPr lang="en-US" b="1" dirty="0"/>
              <a:t> </a:t>
            </a:r>
            <a:r>
              <a:rPr lang="en-US" b="1" dirty="0" smtClean="0"/>
              <a:t>         Includes a transition &amp; the cause &amp; mentions “effects”</a:t>
            </a:r>
          </a:p>
          <a:p>
            <a:r>
              <a:rPr lang="en-US" sz="3600" b="1" dirty="0" smtClean="0"/>
              <a:t>Detail Sentences</a:t>
            </a:r>
          </a:p>
          <a:p>
            <a:pPr marL="0" indent="0">
              <a:buNone/>
            </a:pPr>
            <a:r>
              <a:rPr lang="en-US" b="1" dirty="0"/>
              <a:t> </a:t>
            </a:r>
            <a:r>
              <a:rPr lang="en-US" b="1" dirty="0" smtClean="0"/>
              <a:t>         Cover a Concluding Option AND/OR </a:t>
            </a:r>
          </a:p>
          <a:p>
            <a:pPr marL="0" indent="0">
              <a:buNone/>
            </a:pPr>
            <a:r>
              <a:rPr lang="en-US" b="1" dirty="0"/>
              <a:t> </a:t>
            </a:r>
            <a:r>
              <a:rPr lang="en-US" b="1" dirty="0" smtClean="0"/>
              <a:t>    </a:t>
            </a:r>
            <a:r>
              <a:rPr lang="en-US" b="1" dirty="0"/>
              <a:t> </a:t>
            </a:r>
            <a:r>
              <a:rPr lang="en-US" b="1" dirty="0" smtClean="0"/>
              <a:t>    Summarize the effects</a:t>
            </a:r>
          </a:p>
          <a:p>
            <a:r>
              <a:rPr lang="en-US" sz="4000" b="1" dirty="0" smtClean="0"/>
              <a:t>Clincher Sentence</a:t>
            </a:r>
          </a:p>
          <a:p>
            <a:pPr marL="0" indent="0">
              <a:buNone/>
            </a:pPr>
            <a:r>
              <a:rPr lang="en-US" b="1" dirty="0" smtClean="0"/>
              <a:t>         Names the cause, mentions the effects, tells the main message of the</a:t>
            </a:r>
          </a:p>
          <a:p>
            <a:pPr marL="0" indent="0">
              <a:buNone/>
            </a:pPr>
            <a:r>
              <a:rPr lang="en-US" b="1" dirty="0"/>
              <a:t> </a:t>
            </a:r>
            <a:r>
              <a:rPr lang="en-US" b="1" dirty="0" smtClean="0"/>
              <a:t>        theme</a:t>
            </a:r>
          </a:p>
          <a:p>
            <a:pPr marL="0" indent="0">
              <a:buNone/>
            </a:pPr>
            <a:r>
              <a:rPr lang="en-US" b="1" dirty="0"/>
              <a:t> </a:t>
            </a:r>
            <a:r>
              <a:rPr lang="en-US" b="1" dirty="0" smtClean="0"/>
              <a:t>    </a:t>
            </a:r>
            <a:endParaRPr lang="en-US" b="1" dirty="0"/>
          </a:p>
        </p:txBody>
      </p:sp>
    </p:spTree>
    <p:extLst>
      <p:ext uri="{BB962C8B-B14F-4D97-AF65-F5344CB8AC3E}">
        <p14:creationId xmlns:p14="http://schemas.microsoft.com/office/powerpoint/2010/main" val="35115199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Concluding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986856"/>
              </p:ext>
            </p:extLst>
          </p:nvPr>
        </p:nvGraphicFramePr>
        <p:xfrm>
          <a:off x="908938" y="1794522"/>
          <a:ext cx="7716911" cy="4389120"/>
        </p:xfrm>
        <a:graphic>
          <a:graphicData uri="http://schemas.openxmlformats.org/drawingml/2006/table">
            <a:tbl>
              <a:tblPr firstRow="1" bandRow="1">
                <a:tableStyleId>{073A0DAA-6AF3-43AB-8588-CEC1D06C72B9}</a:tableStyleId>
              </a:tblPr>
              <a:tblGrid>
                <a:gridCol w="7716911"/>
              </a:tblGrid>
              <a:tr h="4244232">
                <a:tc>
                  <a:txBody>
                    <a:bodyPr/>
                    <a:lstStyle/>
                    <a:p>
                      <a:r>
                        <a:rPr lang="en-US" sz="1800" b="1" kern="1200" dirty="0" smtClean="0">
                          <a:solidFill>
                            <a:schemeClr val="lt1"/>
                          </a:solidFill>
                          <a:effectLst/>
                          <a:latin typeface="+mn-lt"/>
                          <a:ea typeface="+mn-ea"/>
                          <a:cs typeface="+mn-cs"/>
                        </a:rPr>
                        <a:t>        </a:t>
                      </a:r>
                      <a:r>
                        <a:rPr lang="en-US" sz="2400" b="1" kern="1200" dirty="0" smtClean="0">
                          <a:solidFill>
                            <a:schemeClr val="lt1"/>
                          </a:solidFill>
                          <a:effectLst/>
                          <a:latin typeface="+mn-lt"/>
                          <a:ea typeface="+mn-ea"/>
                          <a:cs typeface="+mn-cs"/>
                        </a:rPr>
                        <a:t> </a:t>
                      </a:r>
                      <a:r>
                        <a:rPr lang="en-US" sz="2000" b="1" kern="1200" dirty="0" smtClean="0">
                          <a:solidFill>
                            <a:schemeClr val="lt1"/>
                          </a:solidFill>
                          <a:effectLst/>
                          <a:latin typeface="+mn-lt"/>
                          <a:ea typeface="+mn-ea"/>
                          <a:cs typeface="+mn-cs"/>
                        </a:rPr>
                        <a:t>To conclude, </a:t>
                      </a:r>
                      <a:r>
                        <a:rPr lang="en-US" sz="2000" b="1" kern="1200" dirty="0" err="1" smtClean="0">
                          <a:solidFill>
                            <a:schemeClr val="lt1"/>
                          </a:solidFill>
                          <a:effectLst/>
                          <a:latin typeface="+mn-lt"/>
                          <a:ea typeface="+mn-ea"/>
                          <a:cs typeface="+mn-cs"/>
                        </a:rPr>
                        <a:t>Mayella’s</a:t>
                      </a:r>
                      <a:r>
                        <a:rPr lang="en-US" sz="2000" b="1" kern="1200" dirty="0" smtClean="0">
                          <a:solidFill>
                            <a:schemeClr val="lt1"/>
                          </a:solidFill>
                          <a:effectLst/>
                          <a:latin typeface="+mn-lt"/>
                          <a:ea typeface="+mn-ea"/>
                          <a:cs typeface="+mn-cs"/>
                        </a:rPr>
                        <a:t> lie seriously affects many of the people in </a:t>
                      </a:r>
                      <a:r>
                        <a:rPr lang="en-US" sz="2000" b="1" kern="1200" dirty="0" err="1" smtClean="0">
                          <a:solidFill>
                            <a:schemeClr val="lt1"/>
                          </a:solidFill>
                          <a:effectLst/>
                          <a:latin typeface="+mn-lt"/>
                          <a:ea typeface="+mn-ea"/>
                          <a:cs typeface="+mn-cs"/>
                        </a:rPr>
                        <a:t>Maycomb</a:t>
                      </a:r>
                      <a:r>
                        <a:rPr lang="en-US" sz="2000" b="1" kern="1200" dirty="0" smtClean="0">
                          <a:solidFill>
                            <a:schemeClr val="lt1"/>
                          </a:solidFill>
                          <a:effectLst/>
                          <a:latin typeface="+mn-lt"/>
                          <a:ea typeface="+mn-ea"/>
                          <a:cs typeface="+mn-cs"/>
                        </a:rPr>
                        <a:t>, Alabama. Even though the lie was probably designed originally by her and her father to cover up his attack on her, </a:t>
                      </a:r>
                      <a:r>
                        <a:rPr lang="en-US" sz="2000" b="1" kern="1200" dirty="0" err="1" smtClean="0">
                          <a:solidFill>
                            <a:schemeClr val="lt1"/>
                          </a:solidFill>
                          <a:effectLst/>
                          <a:latin typeface="+mn-lt"/>
                          <a:ea typeface="+mn-ea"/>
                          <a:cs typeface="+mn-cs"/>
                        </a:rPr>
                        <a:t>Mayella</a:t>
                      </a:r>
                      <a:r>
                        <a:rPr lang="en-US" sz="2000" b="1" kern="1200" dirty="0" smtClean="0">
                          <a:solidFill>
                            <a:schemeClr val="lt1"/>
                          </a:solidFill>
                          <a:effectLst/>
                          <a:latin typeface="+mn-lt"/>
                          <a:ea typeface="+mn-ea"/>
                          <a:cs typeface="+mn-cs"/>
                        </a:rPr>
                        <a:t> perpetuated the lie by testifying in court against Tom. Tom, an innocent man who had generously helped </a:t>
                      </a:r>
                      <a:r>
                        <a:rPr lang="en-US" sz="2000" b="1" kern="1200" dirty="0" err="1" smtClean="0">
                          <a:solidFill>
                            <a:schemeClr val="lt1"/>
                          </a:solidFill>
                          <a:effectLst/>
                          <a:latin typeface="+mn-lt"/>
                          <a:ea typeface="+mn-ea"/>
                          <a:cs typeface="+mn-cs"/>
                        </a:rPr>
                        <a:t>Mayella</a:t>
                      </a:r>
                      <a:r>
                        <a:rPr lang="en-US" sz="2000" b="1" kern="1200" dirty="0" smtClean="0">
                          <a:solidFill>
                            <a:schemeClr val="lt1"/>
                          </a:solidFill>
                          <a:effectLst/>
                          <a:latin typeface="+mn-lt"/>
                          <a:ea typeface="+mn-ea"/>
                          <a:cs typeface="+mn-cs"/>
                        </a:rPr>
                        <a:t> numerous times around her home, is dead. Tom’s children are fatherless. Atticus and his children have endured ridicule and attack. The children’s lives were put in danger. Bob is dead, and his children are fatherless. Thus, the ripples that have extended outward from this lie have touched numerous folks, probably not even in </a:t>
                      </a:r>
                      <a:r>
                        <a:rPr lang="en-US" sz="2000" b="1" kern="1200" dirty="0" err="1" smtClean="0">
                          <a:solidFill>
                            <a:schemeClr val="lt1"/>
                          </a:solidFill>
                          <a:effectLst/>
                          <a:latin typeface="+mn-lt"/>
                          <a:ea typeface="+mn-ea"/>
                          <a:cs typeface="+mn-cs"/>
                        </a:rPr>
                        <a:t>Mayella’s</a:t>
                      </a:r>
                      <a:r>
                        <a:rPr lang="en-US" sz="2000" b="1" kern="1200" dirty="0" smtClean="0">
                          <a:solidFill>
                            <a:schemeClr val="lt1"/>
                          </a:solidFill>
                          <a:effectLst/>
                          <a:latin typeface="+mn-lt"/>
                          <a:ea typeface="+mn-ea"/>
                          <a:cs typeface="+mn-cs"/>
                        </a:rPr>
                        <a:t> mind or realm of experience at the time she told it. Certainly, lies can be deadly, and cover ups should be avoided.</a:t>
                      </a:r>
                    </a:p>
                    <a:p>
                      <a:endParaRPr lang="en-US" dirty="0"/>
                    </a:p>
                  </a:txBody>
                  <a:tcPr/>
                </a:tc>
              </a:tr>
            </a:tbl>
          </a:graphicData>
        </a:graphic>
      </p:graphicFrame>
    </p:spTree>
    <p:extLst>
      <p:ext uri="{BB962C8B-B14F-4D97-AF65-F5344CB8AC3E}">
        <p14:creationId xmlns:p14="http://schemas.microsoft.com/office/powerpoint/2010/main" val="14180486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Model Stage</a:t>
            </a:r>
            <a:endParaRPr lang="en-US" sz="5400" b="1" dirty="0"/>
          </a:p>
        </p:txBody>
      </p:sp>
    </p:spTree>
    <p:extLst>
      <p:ext uri="{BB962C8B-B14F-4D97-AF65-F5344CB8AC3E}">
        <p14:creationId xmlns:p14="http://schemas.microsoft.com/office/powerpoint/2010/main" val="25554466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Tower Diagram-EFFECTS OF MAYELLA'S LIE-4 blocks-THESIS-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3524905929"/>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8788667"/>
              </p:ext>
            </p:extLst>
          </p:nvPr>
        </p:nvGraphicFramePr>
        <p:xfrm>
          <a:off x="765175" y="2070100"/>
          <a:ext cx="7612063" cy="5125720"/>
        </p:xfrm>
        <a:graphic>
          <a:graphicData uri="http://schemas.openxmlformats.org/drawingml/2006/table">
            <a:tbl>
              <a:tblPr firstRow="1" bandRow="1">
                <a:tableStyleId>{073A0DAA-6AF3-43AB-8588-CEC1D06C72B9}</a:tableStyleId>
              </a:tblPr>
              <a:tblGrid>
                <a:gridCol w="7612063"/>
              </a:tblGrid>
              <a:tr h="370840">
                <a:tc>
                  <a:txBody>
                    <a:bodyPr/>
                    <a:lstStyle/>
                    <a:p>
                      <a:pPr algn="ctr"/>
                      <a:r>
                        <a:rPr lang="en-US" sz="1800" b="1" kern="1200" dirty="0" smtClean="0">
                          <a:solidFill>
                            <a:schemeClr val="lt1"/>
                          </a:solidFill>
                          <a:effectLst/>
                          <a:latin typeface="+mn-lt"/>
                          <a:ea typeface="+mn-ea"/>
                          <a:cs typeface="+mn-cs"/>
                        </a:rPr>
                        <a:t> What Harm Can</a:t>
                      </a:r>
                      <a:r>
                        <a:rPr lang="en-US" sz="1800" b="1" kern="1200" baseline="0" dirty="0" smtClean="0">
                          <a:solidFill>
                            <a:schemeClr val="lt1"/>
                          </a:solidFill>
                          <a:effectLst/>
                          <a:latin typeface="+mn-lt"/>
                          <a:ea typeface="+mn-ea"/>
                          <a:cs typeface="+mn-cs"/>
                        </a:rPr>
                        <a:t> One Lie Do?</a:t>
                      </a:r>
                      <a:endParaRPr lang="en-US"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by Harper Lee, one of the characters,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tells a “whopper” of a lie to the sheriff.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a white girl, lives with her father,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and her siblings in a dilapidated cabin behind the garbage dump in </a:t>
                      </a:r>
                      <a:r>
                        <a:rPr lang="en-US" sz="1800" b="1" kern="1200" dirty="0" err="1" smtClean="0">
                          <a:solidFill>
                            <a:schemeClr val="lt1"/>
                          </a:solidFill>
                          <a:effectLst/>
                          <a:latin typeface="+mn-lt"/>
                          <a:ea typeface="+mn-ea"/>
                          <a:cs typeface="+mn-cs"/>
                        </a:rPr>
                        <a:t>Maycomb</a:t>
                      </a:r>
                      <a:r>
                        <a:rPr lang="en-US" sz="1800" b="1" kern="1200" dirty="0" smtClean="0">
                          <a:solidFill>
                            <a:schemeClr val="lt1"/>
                          </a:solidFill>
                          <a:effectLst/>
                          <a:latin typeface="+mn-lt"/>
                          <a:ea typeface="+mn-ea"/>
                          <a:cs typeface="+mn-cs"/>
                        </a:rPr>
                        <a:t>, Alabama. The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family is very poor;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is unemployed and known to be a heavy drinker. Nineteen-year-old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takes care of her younger brothers and sisters because their mother is dead. When the sheriff, Mr. Heck Tate, is called to their home by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he finds that </a:t>
                      </a:r>
                      <a:r>
                        <a:rPr lang="en-US" sz="1800" b="1" kern="1200" dirty="0" err="1" smtClean="0">
                          <a:solidFill>
                            <a:schemeClr val="lt1"/>
                          </a:solidFill>
                          <a:effectLst/>
                          <a:latin typeface="+mn-lt"/>
                          <a:ea typeface="+mn-ea"/>
                          <a:cs typeface="+mn-cs"/>
                        </a:rPr>
                        <a:t>Mayella</a:t>
                      </a:r>
                      <a:r>
                        <a:rPr lang="en-US" sz="1800" b="1" kern="1200" dirty="0" smtClean="0">
                          <a:solidFill>
                            <a:schemeClr val="lt1"/>
                          </a:solidFill>
                          <a:effectLst/>
                          <a:latin typeface="+mn-lt"/>
                          <a:ea typeface="+mn-ea"/>
                          <a:cs typeface="+mn-cs"/>
                        </a:rPr>
                        <a:t> has been beaten. He later testifies that “…she was pretty bruised up when I got there, and she had a black eye </a:t>
                      </a:r>
                      <a:r>
                        <a:rPr lang="en-US" sz="1800" b="1" kern="1200" dirty="0" err="1" smtClean="0">
                          <a:solidFill>
                            <a:schemeClr val="lt1"/>
                          </a:solidFill>
                          <a:effectLst/>
                          <a:latin typeface="+mn-lt"/>
                          <a:ea typeface="+mn-ea"/>
                          <a:cs typeface="+mn-cs"/>
                        </a:rPr>
                        <a:t>comin</a:t>
                      </a:r>
                      <a:r>
                        <a:rPr lang="en-US" sz="1800" b="1" kern="1200" dirty="0" smtClean="0">
                          <a:solidFill>
                            <a:schemeClr val="lt1"/>
                          </a:solidFill>
                          <a:effectLst/>
                          <a:latin typeface="+mn-lt"/>
                          <a:ea typeface="+mn-ea"/>
                          <a:cs typeface="+mn-cs"/>
                        </a:rPr>
                        <a:t>’. “ (Lee, 1960, p. 225). He further testifies that when he asked her who beat her up, she told him that Tom Robinson, a black man, attacked her and raped her. This lie sets in motion events that have serious consequences for other characters in the novel including Tom Robinson, Atticus Finch, Bob </a:t>
                      </a:r>
                      <a:r>
                        <a:rPr lang="en-US" sz="1800" b="1" kern="1200" dirty="0" err="1" smtClean="0">
                          <a:solidFill>
                            <a:schemeClr val="lt1"/>
                          </a:solidFill>
                          <a:effectLst/>
                          <a:latin typeface="+mn-lt"/>
                          <a:ea typeface="+mn-ea"/>
                          <a:cs typeface="+mn-cs"/>
                        </a:rPr>
                        <a:t>Ewell</a:t>
                      </a:r>
                      <a:r>
                        <a:rPr lang="en-US" sz="1800" b="1" kern="1200" dirty="0" smtClean="0">
                          <a:solidFill>
                            <a:schemeClr val="lt1"/>
                          </a:solidFill>
                          <a:effectLst/>
                          <a:latin typeface="+mn-lt"/>
                          <a:ea typeface="+mn-ea"/>
                          <a:cs typeface="+mn-cs"/>
                        </a:rPr>
                        <a:t>, and their families.  </a:t>
                      </a:r>
                    </a:p>
                    <a:p>
                      <a:endParaRPr lang="en-US" dirty="0"/>
                    </a:p>
                  </a:txBody>
                  <a:tcPr/>
                </a:tc>
              </a:tr>
              <a:tr h="370840">
                <a:tc>
                  <a:txBody>
                    <a:bodyPr/>
                    <a:lstStyle/>
                    <a:p>
                      <a:endParaRPr lang="en-US" dirty="0"/>
                    </a:p>
                  </a:txBody>
                  <a:tcPr/>
                </a:tc>
              </a:tr>
            </a:tbl>
          </a:graphicData>
        </a:graphic>
      </p:graphicFrame>
    </p:spTree>
    <p:extLst>
      <p:ext uri="{BB962C8B-B14F-4D97-AF65-F5344CB8AC3E}">
        <p14:creationId xmlns:p14="http://schemas.microsoft.com/office/powerpoint/2010/main" val="4186168805"/>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Example Essay</a:t>
            </a:r>
            <a:endParaRPr lang="en-US" b="1" dirty="0"/>
          </a:p>
        </p:txBody>
      </p:sp>
      <p:sp>
        <p:nvSpPr>
          <p:cNvPr id="3" name="Content Placeholder 2"/>
          <p:cNvSpPr>
            <a:spLocks noGrp="1"/>
          </p:cNvSpPr>
          <p:nvPr>
            <p:ph idx="1"/>
          </p:nvPr>
        </p:nvSpPr>
        <p:spPr>
          <a:xfrm>
            <a:off x="1254646" y="2070846"/>
            <a:ext cx="7122593" cy="4182035"/>
          </a:xfrm>
        </p:spPr>
        <p:txBody>
          <a:bodyPr>
            <a:normAutofit/>
          </a:bodyPr>
          <a:lstStyle/>
          <a:p>
            <a:pPr marL="0" indent="0">
              <a:buNone/>
            </a:pPr>
            <a:r>
              <a:rPr lang="en-US" sz="4000" b="1" dirty="0"/>
              <a:t>T</a:t>
            </a:r>
            <a:r>
              <a:rPr lang="en-US" sz="4000" b="1" dirty="0" smtClean="0"/>
              <a:t>he effects of pesticides</a:t>
            </a:r>
            <a:r>
              <a:rPr lang="en-US" sz="3200" b="1" dirty="0" smtClean="0"/>
              <a:t> </a:t>
            </a:r>
            <a:endParaRPr lang="en-US" sz="3200" b="1" dirty="0"/>
          </a:p>
        </p:txBody>
      </p:sp>
    </p:spTree>
    <p:extLst>
      <p:ext uri="{BB962C8B-B14F-4D97-AF65-F5344CB8AC3E}">
        <p14:creationId xmlns:p14="http://schemas.microsoft.com/office/powerpoint/2010/main" val="249565206"/>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Tower Diagram-EFFECTS OF PESTICIDES-4 blocks-1.6.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22" y="0"/>
            <a:ext cx="8875059" cy="6858000"/>
          </a:xfrm>
          <a:prstGeom prst="rect">
            <a:avLst/>
          </a:prstGeom>
        </p:spPr>
      </p:pic>
    </p:spTree>
    <p:extLst>
      <p:ext uri="{BB962C8B-B14F-4D97-AF65-F5344CB8AC3E}">
        <p14:creationId xmlns:p14="http://schemas.microsoft.com/office/powerpoint/2010/main" val="20610624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3472509"/>
              </p:ext>
            </p:extLst>
          </p:nvPr>
        </p:nvGraphicFramePr>
        <p:xfrm>
          <a:off x="455253" y="2070099"/>
          <a:ext cx="8338321" cy="4602480"/>
        </p:xfrm>
        <a:graphic>
          <a:graphicData uri="http://schemas.openxmlformats.org/drawingml/2006/table">
            <a:tbl>
              <a:tblPr firstRow="1" bandRow="1">
                <a:tableStyleId>{073A0DAA-6AF3-43AB-8588-CEC1D06C72B9}</a:tableStyleId>
              </a:tblPr>
              <a:tblGrid>
                <a:gridCol w="8338321"/>
              </a:tblGrid>
              <a:tr h="4167011">
                <a:tc>
                  <a:txBody>
                    <a:bodyPr/>
                    <a:lstStyle/>
                    <a:p>
                      <a:r>
                        <a:rPr lang="en-US" sz="2400" kern="1200" dirty="0" smtClean="0">
                          <a:effectLst/>
                        </a:rPr>
                        <a:t>                                           </a:t>
                      </a:r>
                      <a:r>
                        <a:rPr lang="en-US" sz="1800" b="1" kern="1200" dirty="0" smtClean="0">
                          <a:solidFill>
                            <a:schemeClr val="lt1"/>
                          </a:solidFill>
                          <a:effectLst/>
                          <a:latin typeface="+mn-lt"/>
                          <a:ea typeface="+mn-ea"/>
                          <a:cs typeface="+mn-cs"/>
                        </a:rPr>
                        <a:t>Silent Killer</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Warning: Pesticides are deadly, and not only for pests! Pesticides are chemicals that are used by farmers, home owners, and landscapers to kill insect pests that harm plants in farmlands, backyards, golf courses, parks, and other public lands. Although they were originally thought to be helpful, the public became aware that pesticides are generalized killers when Rachel Carson published her book </a:t>
                      </a:r>
                      <a:r>
                        <a:rPr lang="en-US" sz="1800" b="1" i="1" kern="1200" dirty="0" smtClean="0">
                          <a:solidFill>
                            <a:schemeClr val="lt1"/>
                          </a:solidFill>
                          <a:effectLst/>
                          <a:latin typeface="+mn-lt"/>
                          <a:ea typeface="+mn-ea"/>
                          <a:cs typeface="+mn-cs"/>
                        </a:rPr>
                        <a:t>Silent Spring </a:t>
                      </a:r>
                      <a:r>
                        <a:rPr lang="en-US" sz="1800" b="1" kern="1200" dirty="0" smtClean="0">
                          <a:solidFill>
                            <a:schemeClr val="lt1"/>
                          </a:solidFill>
                          <a:effectLst/>
                          <a:latin typeface="+mn-lt"/>
                          <a:ea typeface="+mn-ea"/>
                          <a:cs typeface="+mn-cs"/>
                        </a:rPr>
                        <a:t>in 1962. The problem is that 98% of the pesticides used today reach destinations for which they were not intended (“Environmental…” 1), and they are deadly to more than the pests they were designed to kill (“Problem…” 1). Wind blows pesticides away from the targeted land; rain washes pesticides into the soil and into our waterways; and people spill pesticides which create puddles that soak into the ground. As a result, pesticides create harmful effects on the environment which in turn affect plants, humans, and many other creatures. </a:t>
                      </a:r>
                    </a:p>
                    <a:p>
                      <a:endParaRPr lang="en-US" sz="2000" dirty="0"/>
                    </a:p>
                  </a:txBody>
                  <a:tcPr/>
                </a:tc>
              </a:tr>
            </a:tbl>
          </a:graphicData>
        </a:graphic>
      </p:graphicFrame>
    </p:spTree>
    <p:extLst>
      <p:ext uri="{BB962C8B-B14F-4D97-AF65-F5344CB8AC3E}">
        <p14:creationId xmlns:p14="http://schemas.microsoft.com/office/powerpoint/2010/main" val="294670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Informative Writing</a:t>
            </a:r>
            <a:endParaRPr lang="en-US" b="1" dirty="0"/>
          </a:p>
        </p:txBody>
      </p:sp>
      <p:sp>
        <p:nvSpPr>
          <p:cNvPr id="3" name="Content Placeholder 2"/>
          <p:cNvSpPr>
            <a:spLocks noGrp="1"/>
          </p:cNvSpPr>
          <p:nvPr>
            <p:ph idx="1"/>
          </p:nvPr>
        </p:nvSpPr>
        <p:spPr/>
        <p:txBody>
          <a:bodyPr>
            <a:normAutofit/>
          </a:bodyPr>
          <a:lstStyle/>
          <a:p>
            <a:pPr marL="0" indent="0">
              <a:buNone/>
            </a:pPr>
            <a:r>
              <a:rPr lang="en-US" sz="3600" b="1" dirty="0" smtClean="0"/>
              <a:t>To </a:t>
            </a:r>
            <a:r>
              <a:rPr lang="en-US" sz="3600" b="1" dirty="0" smtClean="0">
                <a:solidFill>
                  <a:srgbClr val="FFFF00"/>
                </a:solidFill>
              </a:rPr>
              <a:t>inform</a:t>
            </a:r>
            <a:r>
              <a:rPr lang="en-US" sz="3600" b="1" dirty="0" smtClean="0"/>
              <a:t> or </a:t>
            </a:r>
            <a:r>
              <a:rPr lang="en-US" sz="3600" b="1" dirty="0" smtClean="0">
                <a:solidFill>
                  <a:srgbClr val="FFFF00"/>
                </a:solidFill>
              </a:rPr>
              <a:t>teach</a:t>
            </a:r>
            <a:r>
              <a:rPr lang="en-US" sz="3600" b="1" dirty="0" smtClean="0"/>
              <a:t> the reader </a:t>
            </a:r>
          </a:p>
          <a:p>
            <a:pPr marL="0" indent="0">
              <a:buNone/>
            </a:pPr>
            <a:r>
              <a:rPr lang="en-US" sz="3600" b="1" dirty="0" smtClean="0"/>
              <a:t>about something based on research</a:t>
            </a:r>
          </a:p>
        </p:txBody>
      </p:sp>
    </p:spTree>
    <p:extLst>
      <p:ext uri="{BB962C8B-B14F-4D97-AF65-F5344CB8AC3E}">
        <p14:creationId xmlns:p14="http://schemas.microsoft.com/office/powerpoint/2010/main" val="40131219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221783900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497106"/>
            <a:ext cx="7612065" cy="4549807"/>
          </a:xfrm>
        </p:spPr>
        <p:txBody>
          <a:bodyPr>
            <a:noAutofit/>
          </a:bodyPr>
          <a:lstStyle/>
          <a:p>
            <a:r>
              <a:rPr lang="en-US" sz="3200" dirty="0" smtClean="0"/>
              <a:t>Students brainstorm &amp; make note cards</a:t>
            </a:r>
          </a:p>
          <a:p>
            <a:r>
              <a:rPr lang="en-US" sz="3200" dirty="0" smtClean="0"/>
              <a:t>Teacher checks note cards &amp; feedback</a:t>
            </a:r>
          </a:p>
          <a:p>
            <a:r>
              <a:rPr lang="en-US" sz="3200" dirty="0" smtClean="0"/>
              <a:t>Students revise note cards</a:t>
            </a:r>
          </a:p>
          <a:p>
            <a:r>
              <a:rPr lang="en-US" sz="3200" dirty="0" smtClean="0"/>
              <a:t>Students make TOWER Diagrams</a:t>
            </a:r>
          </a:p>
          <a:p>
            <a:r>
              <a:rPr lang="en-US" sz="3200" dirty="0" smtClean="0"/>
              <a:t>Teacher scores TOWER Diagrams &amp; feedback</a:t>
            </a:r>
          </a:p>
          <a:p>
            <a:r>
              <a:rPr lang="en-US" sz="3200" dirty="0" smtClean="0"/>
              <a:t>Students revise TOWER Diagrams</a:t>
            </a:r>
            <a:endParaRPr lang="en-US" sz="3200" dirty="0"/>
          </a:p>
        </p:txBody>
      </p:sp>
    </p:spTree>
    <p:extLst>
      <p:ext uri="{BB962C8B-B14F-4D97-AF65-F5344CB8AC3E}">
        <p14:creationId xmlns:p14="http://schemas.microsoft.com/office/powerpoint/2010/main" val="26385258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p:txBody>
          <a:bodyPr>
            <a:normAutofit fontScale="85000" lnSpcReduction="20000"/>
          </a:bodyPr>
          <a:lstStyle/>
          <a:p>
            <a:r>
              <a:rPr lang="en-US" sz="3200" b="1" dirty="0" smtClean="0"/>
              <a:t>Students write </a:t>
            </a:r>
            <a:r>
              <a:rPr lang="en-US" sz="3200" b="1" dirty="0" smtClean="0">
                <a:solidFill>
                  <a:srgbClr val="FFFF00"/>
                </a:solidFill>
              </a:rPr>
              <a:t>with prompts </a:t>
            </a:r>
            <a:r>
              <a:rPr lang="en-US" sz="3200" b="1" dirty="0" smtClean="0"/>
              <a:t>from teacher and using checklists</a:t>
            </a:r>
          </a:p>
          <a:p>
            <a:r>
              <a:rPr lang="en-US" sz="3200" b="1" dirty="0" smtClean="0"/>
              <a:t>Students use code list, edit, &amp; refine</a:t>
            </a:r>
          </a:p>
          <a:p>
            <a:r>
              <a:rPr lang="en-US" sz="3200" b="1" dirty="0" smtClean="0"/>
              <a:t>Teacher scores essays &amp; gives feedback</a:t>
            </a:r>
          </a:p>
          <a:p>
            <a:r>
              <a:rPr lang="en-US" sz="3200" b="1" dirty="0" smtClean="0"/>
              <a:t>Students write </a:t>
            </a:r>
            <a:r>
              <a:rPr lang="en-US" sz="3200" b="1" dirty="0" smtClean="0">
                <a:solidFill>
                  <a:srgbClr val="FFFF00"/>
                </a:solidFill>
              </a:rPr>
              <a:t>independently</a:t>
            </a:r>
            <a:r>
              <a:rPr lang="en-US" sz="3200" b="1" dirty="0" smtClean="0"/>
              <a:t> using checklists</a:t>
            </a:r>
          </a:p>
          <a:p>
            <a:r>
              <a:rPr lang="en-US" sz="3200" b="1" dirty="0" smtClean="0"/>
              <a:t>Students use code list, edit, &amp; refine</a:t>
            </a:r>
          </a:p>
          <a:p>
            <a:r>
              <a:rPr lang="en-US" sz="3200" b="1" dirty="0" smtClean="0"/>
              <a:t>Teacher scores essays &amp; gives feedback </a:t>
            </a:r>
            <a:endParaRPr lang="en-US" sz="3200" b="1" dirty="0"/>
          </a:p>
        </p:txBody>
      </p:sp>
    </p:spTree>
    <p:extLst>
      <p:ext uri="{BB962C8B-B14F-4D97-AF65-F5344CB8AC3E}">
        <p14:creationId xmlns:p14="http://schemas.microsoft.com/office/powerpoint/2010/main" val="31222441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a:bodyPr>
          <a:lstStyle/>
          <a:p>
            <a:r>
              <a:rPr lang="en-US" sz="3200" b="1" dirty="0"/>
              <a:t>Difficulty identifying </a:t>
            </a:r>
            <a:r>
              <a:rPr lang="en-US" sz="3200" b="1" dirty="0" smtClean="0"/>
              <a:t>effects or groups of effects (subtopics)</a:t>
            </a:r>
            <a:endParaRPr lang="en-US" sz="3200" b="1" dirty="0"/>
          </a:p>
          <a:p>
            <a:r>
              <a:rPr lang="en-US" sz="3200" b="1" dirty="0" smtClean="0"/>
              <a:t>Difficulty finding information in literature about effects</a:t>
            </a:r>
            <a:endParaRPr lang="en-US" sz="3200" b="1" dirty="0"/>
          </a:p>
          <a:p>
            <a:r>
              <a:rPr lang="en-US" sz="3200" b="1" dirty="0"/>
              <a:t>Difficulty </a:t>
            </a:r>
            <a:r>
              <a:rPr lang="en-US" sz="3200" b="1" dirty="0" smtClean="0"/>
              <a:t>using vocabulary related to “effects”</a:t>
            </a:r>
            <a:endParaRPr lang="en-US" sz="3200" b="1" dirty="0"/>
          </a:p>
          <a:p>
            <a:endParaRPr lang="en-US" sz="3200" b="1" dirty="0"/>
          </a:p>
        </p:txBody>
      </p:sp>
    </p:spTree>
    <p:extLst>
      <p:ext uri="{BB962C8B-B14F-4D97-AF65-F5344CB8AC3E}">
        <p14:creationId xmlns:p14="http://schemas.microsoft.com/office/powerpoint/2010/main" val="35766405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Extensions</a:t>
            </a:r>
            <a:endParaRPr lang="en-US" sz="5400" b="1" dirty="0"/>
          </a:p>
        </p:txBody>
      </p:sp>
      <p:sp>
        <p:nvSpPr>
          <p:cNvPr id="3" name="Content Placeholder 2"/>
          <p:cNvSpPr>
            <a:spLocks noGrp="1"/>
          </p:cNvSpPr>
          <p:nvPr>
            <p:ph idx="1"/>
          </p:nvPr>
        </p:nvSpPr>
        <p:spPr>
          <a:xfrm>
            <a:off x="765175" y="1753330"/>
            <a:ext cx="7612064" cy="4499552"/>
          </a:xfrm>
        </p:spPr>
        <p:txBody>
          <a:bodyPr>
            <a:noAutofit/>
          </a:bodyPr>
          <a:lstStyle/>
          <a:p>
            <a:pPr marL="0" indent="0">
              <a:buNone/>
            </a:pPr>
            <a:r>
              <a:rPr lang="en-US" sz="3200" b="1" dirty="0" smtClean="0"/>
              <a:t>Teach students to: </a:t>
            </a:r>
          </a:p>
          <a:p>
            <a:r>
              <a:rPr lang="en-US" sz="3200" b="1" dirty="0"/>
              <a:t>U</a:t>
            </a:r>
            <a:r>
              <a:rPr lang="en-US" sz="3200" b="1" dirty="0" smtClean="0"/>
              <a:t>se words associated with effects</a:t>
            </a:r>
          </a:p>
          <a:p>
            <a:r>
              <a:rPr lang="en-US" sz="3200" b="1" dirty="0"/>
              <a:t>V</a:t>
            </a:r>
            <a:r>
              <a:rPr lang="en-US" sz="3200" b="1" dirty="0" smtClean="0"/>
              <a:t>ary the internal structure of paragraphs</a:t>
            </a:r>
          </a:p>
          <a:p>
            <a:r>
              <a:rPr lang="en-US" sz="3200" b="1" dirty="0" smtClean="0"/>
              <a:t>Use a variety of Introductory and Concluding Options</a:t>
            </a:r>
          </a:p>
          <a:p>
            <a:pPr marL="0" indent="0">
              <a:buNone/>
            </a:pPr>
            <a:endParaRPr lang="en-US" sz="3200" dirty="0"/>
          </a:p>
        </p:txBody>
      </p:sp>
    </p:spTree>
    <p:extLst>
      <p:ext uri="{BB962C8B-B14F-4D97-AF65-F5344CB8AC3E}">
        <p14:creationId xmlns:p14="http://schemas.microsoft.com/office/powerpoint/2010/main" val="13304242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175" y="2236694"/>
            <a:ext cx="7612063" cy="1756536"/>
          </a:xfrm>
        </p:spPr>
        <p:txBody>
          <a:bodyPr/>
          <a:lstStyle/>
          <a:p>
            <a:r>
              <a:rPr lang="en-US" sz="5400" b="1" dirty="0" smtClean="0"/>
              <a:t>Lesson 5: Long Research Papers</a:t>
            </a:r>
            <a:endParaRPr lang="en-US" sz="54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2541994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Describe Stage</a:t>
            </a:r>
            <a:endParaRPr lang="en-US" sz="5400" b="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820096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7"/>
            <a:ext cx="7612063" cy="1705471"/>
          </a:xfrm>
        </p:spPr>
        <p:txBody>
          <a:bodyPr/>
          <a:lstStyle/>
          <a:p>
            <a:r>
              <a:rPr lang="en-US" sz="3600" b="1" dirty="0" smtClean="0"/>
              <a:t>Explain the differences between short &amp; long papers</a:t>
            </a:r>
            <a:endParaRPr lang="en-US" sz="3600" b="1" dirty="0"/>
          </a:p>
        </p:txBody>
      </p:sp>
      <p:sp>
        <p:nvSpPr>
          <p:cNvPr id="3" name="Content Placeholder 2"/>
          <p:cNvSpPr>
            <a:spLocks noGrp="1"/>
          </p:cNvSpPr>
          <p:nvPr>
            <p:ph idx="1"/>
          </p:nvPr>
        </p:nvSpPr>
        <p:spPr/>
        <p:txBody>
          <a:bodyPr/>
          <a:lstStyle/>
          <a:p>
            <a:r>
              <a:rPr lang="en-US" b="1" dirty="0" smtClean="0"/>
              <a:t>Long papers have more paragraphs.</a:t>
            </a:r>
          </a:p>
          <a:p>
            <a:r>
              <a:rPr lang="en-US" b="1" dirty="0" smtClean="0"/>
              <a:t>The paragraphs are organized in sections.</a:t>
            </a:r>
          </a:p>
          <a:p>
            <a:r>
              <a:rPr lang="en-US" b="1" dirty="0" smtClean="0"/>
              <a:t>Each section has a name.</a:t>
            </a:r>
          </a:p>
          <a:p>
            <a:r>
              <a:rPr lang="en-US" b="1" dirty="0" smtClean="0"/>
              <a:t>Each section has two or more paragraphs.</a:t>
            </a:r>
          </a:p>
          <a:p>
            <a:r>
              <a:rPr lang="en-US" b="1" dirty="0" smtClean="0"/>
              <a:t>Transitions between the sections need to be written in addition to transitions between paragraphs.</a:t>
            </a:r>
            <a:endParaRPr lang="en-US" b="1" dirty="0"/>
          </a:p>
        </p:txBody>
      </p:sp>
    </p:spTree>
    <p:extLst>
      <p:ext uri="{BB962C8B-B14F-4D97-AF65-F5344CB8AC3E}">
        <p14:creationId xmlns:p14="http://schemas.microsoft.com/office/powerpoint/2010/main" val="298745951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any cue Cards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6_building_towers_cue_card#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761" y="0"/>
            <a:ext cx="5299364" cy="6858000"/>
          </a:xfrm>
          <a:prstGeom prst="rect">
            <a:avLst/>
          </a:prstGeom>
        </p:spPr>
      </p:pic>
    </p:spTree>
    <p:extLst>
      <p:ext uri="{BB962C8B-B14F-4D97-AF65-F5344CB8AC3E}">
        <p14:creationId xmlns:p14="http://schemas.microsoft.com/office/powerpoint/2010/main" val="960254074"/>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Explain the TOWER Diagram</a:t>
            </a:r>
            <a:endParaRPr lang="en-US" sz="54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026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a:t>
            </a:r>
            <a:endParaRPr lang="en-US" b="1" dirty="0"/>
          </a:p>
        </p:txBody>
      </p:sp>
      <p:sp>
        <p:nvSpPr>
          <p:cNvPr id="3" name="Content Placeholder 2"/>
          <p:cNvSpPr>
            <a:spLocks noGrp="1"/>
          </p:cNvSpPr>
          <p:nvPr>
            <p:ph idx="1"/>
          </p:nvPr>
        </p:nvSpPr>
        <p:spPr>
          <a:xfrm>
            <a:off x="765174" y="1881590"/>
            <a:ext cx="7821453" cy="4371292"/>
          </a:xfrm>
        </p:spPr>
        <p:txBody>
          <a:bodyPr>
            <a:noAutofit/>
          </a:bodyPr>
          <a:lstStyle/>
          <a:p>
            <a:r>
              <a:rPr lang="en-US" sz="3200" b="1" dirty="0" smtClean="0"/>
              <a:t>Lesson 1: Review</a:t>
            </a:r>
          </a:p>
          <a:p>
            <a:r>
              <a:rPr lang="en-US" sz="3200" b="1" dirty="0" smtClean="0"/>
              <a:t>Lesson 2: Short multi-paragraph Research Essays</a:t>
            </a:r>
          </a:p>
          <a:p>
            <a:r>
              <a:rPr lang="en-US" sz="3200" b="1" dirty="0" smtClean="0"/>
              <a:t>Lesson 3: Compare OR Contrast Essays</a:t>
            </a:r>
          </a:p>
          <a:p>
            <a:r>
              <a:rPr lang="en-US" sz="3200" b="1" dirty="0" smtClean="0"/>
              <a:t>Lesson 4: Causes OR Effects Essays</a:t>
            </a:r>
          </a:p>
          <a:p>
            <a:r>
              <a:rPr lang="en-US" sz="3200" b="1" dirty="0" smtClean="0"/>
              <a:t>Lesson 5: Long Research Essays  with sections</a:t>
            </a:r>
            <a:endParaRPr lang="en-US" sz="3200" b="1" dirty="0"/>
          </a:p>
        </p:txBody>
      </p:sp>
    </p:spTree>
    <p:extLst>
      <p:ext uri="{BB962C8B-B14F-4D97-AF65-F5344CB8AC3E}">
        <p14:creationId xmlns:p14="http://schemas.microsoft.com/office/powerpoint/2010/main" val="4268051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the Diagrams in here-all the pages for all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8_diagram_1_forlongpapers_blank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81" y="0"/>
            <a:ext cx="8875059" cy="6858000"/>
          </a:xfrm>
          <a:prstGeom prst="rect">
            <a:avLst/>
          </a:prstGeom>
        </p:spPr>
      </p:pic>
    </p:spTree>
    <p:extLst>
      <p:ext uri="{BB962C8B-B14F-4D97-AF65-F5344CB8AC3E}">
        <p14:creationId xmlns:p14="http://schemas.microsoft.com/office/powerpoint/2010/main" val="3458286761"/>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the Diagrams in here-all the pages for all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9_diagram_2_forlongpapers2_blank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51" y="0"/>
            <a:ext cx="8875059" cy="6858000"/>
          </a:xfrm>
          <a:prstGeom prst="rect">
            <a:avLst/>
          </a:prstGeom>
        </p:spPr>
      </p:pic>
    </p:spTree>
    <p:extLst>
      <p:ext uri="{BB962C8B-B14F-4D97-AF65-F5344CB8AC3E}">
        <p14:creationId xmlns:p14="http://schemas.microsoft.com/office/powerpoint/2010/main" val="3779120752"/>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the Diagrams in here-all the pages for all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0_diagram_3_forlongpapers3_blank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21" y="0"/>
            <a:ext cx="8875059" cy="6858000"/>
          </a:xfrm>
          <a:prstGeom prst="rect">
            <a:avLst/>
          </a:prstGeom>
        </p:spPr>
      </p:pic>
    </p:spTree>
    <p:extLst>
      <p:ext uri="{BB962C8B-B14F-4D97-AF65-F5344CB8AC3E}">
        <p14:creationId xmlns:p14="http://schemas.microsoft.com/office/powerpoint/2010/main" val="2506764542"/>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Diagrams for Compare/Contrast</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57015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the Diagrams in here-all the pages for all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18_diagram_1_forlongpapers_blank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81" y="0"/>
            <a:ext cx="8875059" cy="6858000"/>
          </a:xfrm>
          <a:prstGeom prst="rect">
            <a:avLst/>
          </a:prstGeom>
        </p:spPr>
      </p:pic>
    </p:spTree>
    <p:extLst>
      <p:ext uri="{BB962C8B-B14F-4D97-AF65-F5344CB8AC3E}">
        <p14:creationId xmlns:p14="http://schemas.microsoft.com/office/powerpoint/2010/main" val="2016328547"/>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Tower Diagram-Vertical-SECTION-Compare or Contrast-4 sections-BLANK-PAGE 2-1.6.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345" y="0"/>
            <a:ext cx="5299364" cy="6858000"/>
          </a:xfrm>
          <a:prstGeom prst="rect">
            <a:avLst/>
          </a:prstGeom>
        </p:spPr>
      </p:pic>
    </p:spTree>
    <p:extLst>
      <p:ext uri="{BB962C8B-B14F-4D97-AF65-F5344CB8AC3E}">
        <p14:creationId xmlns:p14="http://schemas.microsoft.com/office/powerpoint/2010/main" val="23711811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Different?</a:t>
            </a:r>
            <a:endParaRPr lang="en-US" b="1" dirty="0"/>
          </a:p>
        </p:txBody>
      </p:sp>
      <p:sp>
        <p:nvSpPr>
          <p:cNvPr id="3" name="Content Placeholder 2"/>
          <p:cNvSpPr>
            <a:spLocks noGrp="1"/>
          </p:cNvSpPr>
          <p:nvPr>
            <p:ph idx="1"/>
          </p:nvPr>
        </p:nvSpPr>
        <p:spPr/>
        <p:txBody>
          <a:bodyPr>
            <a:normAutofit/>
          </a:bodyPr>
          <a:lstStyle/>
          <a:p>
            <a:r>
              <a:rPr lang="en-US" sz="3200" b="1" dirty="0" smtClean="0"/>
              <a:t>The number of paragraphs</a:t>
            </a:r>
          </a:p>
          <a:p>
            <a:r>
              <a:rPr lang="en-US" sz="3200" b="1" dirty="0" smtClean="0"/>
              <a:t>The Thesis Statement</a:t>
            </a:r>
          </a:p>
          <a:p>
            <a:r>
              <a:rPr lang="en-US" sz="3200" b="1" dirty="0" smtClean="0"/>
              <a:t>The Topic/Transition Sentences</a:t>
            </a:r>
          </a:p>
        </p:txBody>
      </p:sp>
    </p:spTree>
    <p:extLst>
      <p:ext uri="{BB962C8B-B14F-4D97-AF65-F5344CB8AC3E}">
        <p14:creationId xmlns:p14="http://schemas.microsoft.com/office/powerpoint/2010/main" val="18472037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Thesis Statement</a:t>
            </a:r>
            <a:endParaRPr lang="en-US" b="1" dirty="0"/>
          </a:p>
        </p:txBody>
      </p:sp>
      <p:sp>
        <p:nvSpPr>
          <p:cNvPr id="3" name="Content Placeholder 2"/>
          <p:cNvSpPr>
            <a:spLocks noGrp="1"/>
          </p:cNvSpPr>
          <p:nvPr>
            <p:ph idx="1"/>
          </p:nvPr>
        </p:nvSpPr>
        <p:spPr/>
        <p:txBody>
          <a:bodyPr>
            <a:normAutofit/>
          </a:bodyPr>
          <a:lstStyle/>
          <a:p>
            <a:r>
              <a:rPr lang="en-US" sz="3200" b="1" dirty="0" smtClean="0"/>
              <a:t>Includes the topic of the theme</a:t>
            </a:r>
          </a:p>
          <a:p>
            <a:r>
              <a:rPr lang="en-US" sz="3200" b="1" dirty="0" smtClean="0"/>
              <a:t>Includes the names of the </a:t>
            </a:r>
            <a:r>
              <a:rPr lang="en-US" sz="3200" b="1" dirty="0" smtClean="0">
                <a:solidFill>
                  <a:srgbClr val="FFFF00"/>
                </a:solidFill>
              </a:rPr>
              <a:t>sections</a:t>
            </a:r>
          </a:p>
          <a:p>
            <a:r>
              <a:rPr lang="en-US" sz="3200" b="1" dirty="0" smtClean="0"/>
              <a:t>Includes the main message of the theme</a:t>
            </a:r>
            <a:endParaRPr lang="en-US" sz="3200" b="1" dirty="0"/>
          </a:p>
        </p:txBody>
      </p:sp>
    </p:spTree>
    <p:extLst>
      <p:ext uri="{BB962C8B-B14F-4D97-AF65-F5344CB8AC3E}">
        <p14:creationId xmlns:p14="http://schemas.microsoft.com/office/powerpoint/2010/main" val="395361033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33743" cy="1417638"/>
          </a:xfrm>
        </p:spPr>
        <p:txBody>
          <a:bodyPr/>
          <a:lstStyle/>
          <a:p>
            <a:r>
              <a:rPr lang="en-US" sz="4000" b="1" dirty="0" smtClean="0"/>
              <a:t>Topic/Transition Sentences</a:t>
            </a:r>
            <a:br>
              <a:rPr lang="en-US" sz="4000" b="1" dirty="0" smtClean="0"/>
            </a:br>
            <a:r>
              <a:rPr lang="en-US" sz="4000" b="1" dirty="0" smtClean="0"/>
              <a:t>for Transitions between Sections </a:t>
            </a:r>
            <a:endParaRPr lang="en-US" sz="4000" b="1" dirty="0"/>
          </a:p>
        </p:txBody>
      </p:sp>
      <p:sp>
        <p:nvSpPr>
          <p:cNvPr id="3" name="Content Placeholder 2"/>
          <p:cNvSpPr>
            <a:spLocks noGrp="1"/>
          </p:cNvSpPr>
          <p:nvPr>
            <p:ph idx="1"/>
          </p:nvPr>
        </p:nvSpPr>
        <p:spPr>
          <a:xfrm>
            <a:off x="1919441" y="2070846"/>
            <a:ext cx="6457798" cy="4182035"/>
          </a:xfrm>
        </p:spPr>
        <p:txBody>
          <a:bodyPr>
            <a:normAutofit/>
          </a:bodyPr>
          <a:lstStyle/>
          <a:p>
            <a:r>
              <a:rPr lang="en-US" sz="3200" b="1" dirty="0" smtClean="0"/>
              <a:t>Include a transition</a:t>
            </a:r>
          </a:p>
          <a:p>
            <a:r>
              <a:rPr lang="en-US" sz="3200" b="1" dirty="0" smtClean="0"/>
              <a:t>Include the topic</a:t>
            </a:r>
          </a:p>
          <a:p>
            <a:r>
              <a:rPr lang="en-US" sz="3200" b="1" dirty="0" smtClean="0"/>
              <a:t>Include the section name</a:t>
            </a:r>
          </a:p>
          <a:p>
            <a:r>
              <a:rPr lang="en-US" sz="3200" b="1" dirty="0" smtClean="0"/>
              <a:t>Include the subtopic name</a:t>
            </a:r>
          </a:p>
          <a:p>
            <a:pPr marL="0" indent="0">
              <a:buNone/>
            </a:pPr>
            <a:r>
              <a:rPr lang="en-US" sz="3200" b="1" dirty="0" smtClean="0"/>
              <a:t>Note: Two sentences might be needed!</a:t>
            </a:r>
            <a:endParaRPr lang="en-US" sz="3200" b="1" dirty="0"/>
          </a:p>
        </p:txBody>
      </p:sp>
    </p:spTree>
    <p:extLst>
      <p:ext uri="{BB962C8B-B14F-4D97-AF65-F5344CB8AC3E}">
        <p14:creationId xmlns:p14="http://schemas.microsoft.com/office/powerpoint/2010/main" val="2331798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Topic/Transition Sentences</a:t>
            </a:r>
            <a:br>
              <a:rPr lang="en-US" sz="4000" b="1" dirty="0" smtClean="0"/>
            </a:br>
            <a:r>
              <a:rPr lang="en-US" sz="4000" b="1" dirty="0" smtClean="0"/>
              <a:t>for Transitions between Paragraphs</a:t>
            </a:r>
            <a:endParaRPr lang="en-US" sz="4000" b="1" dirty="0"/>
          </a:p>
        </p:txBody>
      </p:sp>
      <p:sp>
        <p:nvSpPr>
          <p:cNvPr id="3" name="Content Placeholder 2"/>
          <p:cNvSpPr>
            <a:spLocks noGrp="1"/>
          </p:cNvSpPr>
          <p:nvPr>
            <p:ph idx="1"/>
          </p:nvPr>
        </p:nvSpPr>
        <p:spPr>
          <a:xfrm>
            <a:off x="1887721" y="2070846"/>
            <a:ext cx="6489518" cy="4182035"/>
          </a:xfrm>
        </p:spPr>
        <p:txBody>
          <a:bodyPr>
            <a:normAutofit/>
          </a:bodyPr>
          <a:lstStyle/>
          <a:p>
            <a:r>
              <a:rPr lang="en-US" sz="3200" b="1" dirty="0" smtClean="0"/>
              <a:t>Include a transition</a:t>
            </a:r>
          </a:p>
          <a:p>
            <a:r>
              <a:rPr lang="en-US" sz="3200" b="1" dirty="0" smtClean="0"/>
              <a:t>Include the topic</a:t>
            </a:r>
          </a:p>
          <a:p>
            <a:r>
              <a:rPr lang="en-US" sz="3200" b="1" dirty="0" smtClean="0"/>
              <a:t>Include the subtopic name</a:t>
            </a:r>
            <a:endParaRPr lang="en-US" sz="3200" b="1" dirty="0"/>
          </a:p>
        </p:txBody>
      </p:sp>
    </p:spTree>
    <p:extLst>
      <p:ext uri="{BB962C8B-B14F-4D97-AF65-F5344CB8AC3E}">
        <p14:creationId xmlns:p14="http://schemas.microsoft.com/office/powerpoint/2010/main" val="11042726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Match-ups with </a:t>
            </a:r>
            <a:br>
              <a:rPr lang="en-US" b="1" dirty="0" smtClean="0"/>
            </a:br>
            <a:r>
              <a:rPr lang="en-US" b="1" dirty="0" smtClean="0"/>
              <a:t>Common Core Standards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b="1" dirty="0" smtClean="0"/>
              <a:t>Text-type Standards for Informative Writing:</a:t>
            </a:r>
          </a:p>
          <a:p>
            <a:r>
              <a:rPr lang="en-US" sz="3200" b="1" dirty="0" smtClean="0"/>
              <a:t>Grade 4: Multiple paragraphs, formatting, &amp; quotations</a:t>
            </a:r>
          </a:p>
          <a:p>
            <a:r>
              <a:rPr lang="en-US" sz="3200" b="1" dirty="0" smtClean="0"/>
              <a:t>Grade 6: Compare/Contrast; Cause/Effect</a:t>
            </a:r>
          </a:p>
          <a:p>
            <a:endParaRPr lang="en-US" sz="3200" b="1" dirty="0"/>
          </a:p>
          <a:p>
            <a:pPr marL="0" indent="0" algn="ctr">
              <a:buNone/>
            </a:pPr>
            <a:r>
              <a:rPr lang="en-US" sz="3200" b="1" dirty="0" smtClean="0"/>
              <a:t>(See Handout)</a:t>
            </a:r>
          </a:p>
          <a:p>
            <a:endParaRPr lang="en-US" dirty="0"/>
          </a:p>
        </p:txBody>
      </p:sp>
    </p:spTree>
    <p:extLst>
      <p:ext uri="{BB962C8B-B14F-4D97-AF65-F5344CB8AC3E}">
        <p14:creationId xmlns:p14="http://schemas.microsoft.com/office/powerpoint/2010/main" val="20756612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Determining Section Names</a:t>
            </a:r>
            <a:endParaRPr lang="en-US" b="1" dirty="0"/>
          </a:p>
        </p:txBody>
      </p:sp>
      <p:sp>
        <p:nvSpPr>
          <p:cNvPr id="3" name="Content Placeholder 2"/>
          <p:cNvSpPr>
            <a:spLocks noGrp="1"/>
          </p:cNvSpPr>
          <p:nvPr>
            <p:ph idx="1"/>
          </p:nvPr>
        </p:nvSpPr>
        <p:spPr/>
        <p:txBody>
          <a:bodyPr>
            <a:normAutofit/>
          </a:bodyPr>
          <a:lstStyle/>
          <a:p>
            <a:r>
              <a:rPr lang="en-US" sz="3200" b="1" dirty="0" smtClean="0"/>
              <a:t>Make note cards and sort them  OR</a:t>
            </a:r>
          </a:p>
          <a:p>
            <a:r>
              <a:rPr lang="en-US" sz="3200" b="1" dirty="0" smtClean="0"/>
              <a:t>Think of section names first, and research them</a:t>
            </a:r>
          </a:p>
          <a:p>
            <a:pPr marL="0" indent="0">
              <a:buNone/>
            </a:pPr>
            <a:endParaRPr lang="en-US" sz="3200" b="1" dirty="0"/>
          </a:p>
          <a:p>
            <a:pPr marL="0" indent="0">
              <a:buNone/>
            </a:pPr>
            <a:r>
              <a:rPr lang="en-US" sz="3200" b="1" dirty="0" smtClean="0"/>
              <a:t>Note: Both methods require a lot of cards! </a:t>
            </a:r>
            <a:endParaRPr lang="en-US" sz="3200" b="1" dirty="0"/>
          </a:p>
        </p:txBody>
      </p:sp>
    </p:spTree>
    <p:extLst>
      <p:ext uri="{BB962C8B-B14F-4D97-AF65-F5344CB8AC3E}">
        <p14:creationId xmlns:p14="http://schemas.microsoft.com/office/powerpoint/2010/main" val="4757590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Model Stage</a:t>
            </a:r>
            <a:endParaRPr lang="en-US" sz="5400" b="1" dirty="0"/>
          </a:p>
        </p:txBody>
      </p:sp>
      <p:sp>
        <p:nvSpPr>
          <p:cNvPr id="3" name="Content Placeholder 2"/>
          <p:cNvSpPr>
            <a:spLocks noGrp="1"/>
          </p:cNvSpPr>
          <p:nvPr>
            <p:ph idx="1"/>
          </p:nvPr>
        </p:nvSpPr>
        <p:spPr/>
        <p:txBody>
          <a:bodyPr>
            <a:normAutofit/>
          </a:bodyPr>
          <a:lstStyle/>
          <a:p>
            <a:r>
              <a:rPr lang="en-US" sz="3200" b="1" dirty="0" smtClean="0"/>
              <a:t>Display a completed TOWER Diagram</a:t>
            </a:r>
          </a:p>
          <a:p>
            <a:r>
              <a:rPr lang="en-US" sz="3200" b="1" dirty="0" smtClean="0"/>
              <a:t>Display a completed essay</a:t>
            </a:r>
            <a:endParaRPr lang="en-US" sz="3200" b="1" dirty="0"/>
          </a:p>
        </p:txBody>
      </p:sp>
    </p:spTree>
    <p:extLst>
      <p:ext uri="{BB962C8B-B14F-4D97-AF65-F5344CB8AC3E}">
        <p14:creationId xmlns:p14="http://schemas.microsoft.com/office/powerpoint/2010/main" val="3456016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TOWER Diagram</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Negative Effects of </a:t>
            </a:r>
          </a:p>
          <a:p>
            <a:pPr marL="0" indent="0" algn="ctr">
              <a:buNone/>
            </a:pPr>
            <a:r>
              <a:rPr lang="en-US" sz="4000" b="1" dirty="0" smtClean="0"/>
              <a:t>Climate Change</a:t>
            </a:r>
            <a:endParaRPr lang="en-US" sz="4000" b="1" dirty="0"/>
          </a:p>
        </p:txBody>
      </p:sp>
    </p:spTree>
    <p:extLst>
      <p:ext uri="{BB962C8B-B14F-4D97-AF65-F5344CB8AC3E}">
        <p14:creationId xmlns:p14="http://schemas.microsoft.com/office/powerpoint/2010/main" val="33837694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Research Paper Diagrams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6_diagram_1_forlongpapers_filled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51" y="0"/>
            <a:ext cx="8875059" cy="6858000"/>
          </a:xfrm>
          <a:prstGeom prst="rect">
            <a:avLst/>
          </a:prstGeom>
        </p:spPr>
      </p:pic>
    </p:spTree>
    <p:extLst>
      <p:ext uri="{BB962C8B-B14F-4D97-AF65-F5344CB8AC3E}">
        <p14:creationId xmlns:p14="http://schemas.microsoft.com/office/powerpoint/2010/main" val="628494998"/>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Research Paper Diagrams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7_diagram_2_forlongpapers2_filled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33" y="0"/>
            <a:ext cx="8875059" cy="6858000"/>
          </a:xfrm>
          <a:prstGeom prst="rect">
            <a:avLst/>
          </a:prstGeom>
        </p:spPr>
      </p:pic>
    </p:spTree>
    <p:extLst>
      <p:ext uri="{BB962C8B-B14F-4D97-AF65-F5344CB8AC3E}">
        <p14:creationId xmlns:p14="http://schemas.microsoft.com/office/powerpoint/2010/main" val="3744077573"/>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Research Paper Diagrams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8_diagram_2_forlongpapers2_filled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7" y="-12329"/>
            <a:ext cx="8875059" cy="6858000"/>
          </a:xfrm>
          <a:prstGeom prst="rect">
            <a:avLst/>
          </a:prstGeom>
        </p:spPr>
      </p:pic>
    </p:spTree>
    <p:extLst>
      <p:ext uri="{BB962C8B-B14F-4D97-AF65-F5344CB8AC3E}">
        <p14:creationId xmlns:p14="http://schemas.microsoft.com/office/powerpoint/2010/main" val="3551038501"/>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Research Paper Diagrams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29_diagram_2_forlongpapers2_filled_02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91" y="0"/>
            <a:ext cx="8875059" cy="6858000"/>
          </a:xfrm>
          <a:prstGeom prst="rect">
            <a:avLst/>
          </a:prstGeom>
        </p:spPr>
      </p:pic>
    </p:spTree>
    <p:extLst>
      <p:ext uri="{BB962C8B-B14F-4D97-AF65-F5344CB8AC3E}">
        <p14:creationId xmlns:p14="http://schemas.microsoft.com/office/powerpoint/2010/main" val="3956183838"/>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49274"/>
              </p:ext>
            </p:extLst>
          </p:nvPr>
        </p:nvGraphicFramePr>
        <p:xfrm>
          <a:off x="765174" y="1548642"/>
          <a:ext cx="7702477" cy="5303520"/>
        </p:xfrm>
        <a:graphic>
          <a:graphicData uri="http://schemas.openxmlformats.org/drawingml/2006/table">
            <a:tbl>
              <a:tblPr firstRow="1" bandRow="1">
                <a:tableStyleId>{073A0DAA-6AF3-43AB-8588-CEC1D06C72B9}</a:tableStyleId>
              </a:tblPr>
              <a:tblGrid>
                <a:gridCol w="7702477"/>
              </a:tblGrid>
              <a:tr h="5227254">
                <a:tc>
                  <a:txBody>
                    <a:bodyPr/>
                    <a:lstStyle/>
                    <a:p>
                      <a:pPr algn="ctr"/>
                      <a:r>
                        <a:rPr lang="en-US" sz="1800" b="1" kern="1200" dirty="0" smtClean="0">
                          <a:solidFill>
                            <a:schemeClr val="lt1"/>
                          </a:solidFill>
                          <a:effectLst/>
                          <a:latin typeface="+mn-lt"/>
                          <a:ea typeface="+mn-ea"/>
                          <a:cs typeface="+mn-cs"/>
                        </a:rPr>
                        <a:t>Warning: The changing climate could be hazardous! </a:t>
                      </a:r>
                    </a:p>
                    <a:p>
                      <a:r>
                        <a:rPr lang="en-US" sz="1800" b="1" kern="1200" dirty="0" smtClean="0">
                          <a:solidFill>
                            <a:schemeClr val="lt1"/>
                          </a:solidFill>
                          <a:effectLst/>
                          <a:latin typeface="+mn-lt"/>
                          <a:ea typeface="+mn-ea"/>
                          <a:cs typeface="+mn-cs"/>
                        </a:rPr>
                        <a:t>     A warning such as this one should be posted everywhere for everyone to see because climate change is a reality (</a:t>
                      </a:r>
                      <a:r>
                        <a:rPr lang="en-US" sz="1800" b="1" kern="1200" dirty="0" err="1" smtClean="0">
                          <a:solidFill>
                            <a:schemeClr val="lt1"/>
                          </a:solidFill>
                          <a:effectLst/>
                          <a:latin typeface="+mn-lt"/>
                          <a:ea typeface="+mn-ea"/>
                          <a:cs typeface="+mn-cs"/>
                        </a:rPr>
                        <a:t>Rayfield</a:t>
                      </a:r>
                      <a:r>
                        <a:rPr lang="en-US" sz="1800" b="1" kern="1200" dirty="0" smtClean="0">
                          <a:solidFill>
                            <a:schemeClr val="lt1"/>
                          </a:solidFill>
                          <a:effectLst/>
                          <a:latin typeface="+mn-lt"/>
                          <a:ea typeface="+mn-ea"/>
                          <a:cs typeface="+mn-cs"/>
                        </a:rPr>
                        <a:t> 1). It has been defined as a “significant and lasting change in weather patterns over periods ranging from decades to millions of years”  (Wikipedia 1). Within the last few years, the major climate change that is occurring is an increase in temperatures throughout the world. Scientists have pinpointed the cause of this rise in temperatures to be the release of carbon dioxide into the atmosphere. Because this temperature increase, on the surface, seems to be small (only two to three degrees) (Thompson 1), people have not paid much attention to it, and some people have argued that it is not important. Nevertheless, the change in temperature is causing serious changes on the planet and increased numbers of natural disasters. Super storms, tornados, earthquakes, tsunamis, droughts, floods, wildfires, and other disasters are occurring more frequently than in the past. All of these changes in weather patterns and climate are affecting the lives of humans, animals, and plants in a negative way. </a:t>
                      </a:r>
                    </a:p>
                    <a:p>
                      <a:endParaRPr lang="en-US" dirty="0"/>
                    </a:p>
                  </a:txBody>
                  <a:tcPr/>
                </a:tc>
              </a:tr>
            </a:tbl>
          </a:graphicData>
        </a:graphic>
      </p:graphicFrame>
    </p:spTree>
    <p:extLst>
      <p:ext uri="{BB962C8B-B14F-4D97-AF65-F5344CB8AC3E}">
        <p14:creationId xmlns:p14="http://schemas.microsoft.com/office/powerpoint/2010/main" val="2479200058"/>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Example Essays</a:t>
            </a:r>
            <a:endParaRPr lang="en-US" b="1" dirty="0"/>
          </a:p>
        </p:txBody>
      </p:sp>
      <p:sp>
        <p:nvSpPr>
          <p:cNvPr id="3" name="Content Placeholder 2"/>
          <p:cNvSpPr>
            <a:spLocks noGrp="1"/>
          </p:cNvSpPr>
          <p:nvPr>
            <p:ph idx="1"/>
          </p:nvPr>
        </p:nvSpPr>
        <p:spPr/>
        <p:txBody>
          <a:bodyPr>
            <a:normAutofit/>
          </a:bodyPr>
          <a:lstStyle/>
          <a:p>
            <a:r>
              <a:rPr lang="en-US" sz="3200" b="1" dirty="0" smtClean="0"/>
              <a:t>Compare and contrast Lily and Scout</a:t>
            </a:r>
          </a:p>
          <a:p>
            <a:r>
              <a:rPr lang="en-US" sz="3200" b="1" dirty="0" smtClean="0"/>
              <a:t>Compare and contrast gorillas and humans</a:t>
            </a:r>
          </a:p>
          <a:p>
            <a:r>
              <a:rPr lang="en-US" sz="3200" b="1" dirty="0" smtClean="0"/>
              <a:t>Robotic Spacecraft</a:t>
            </a:r>
            <a:endParaRPr lang="en-US" sz="3200" b="1" dirty="0"/>
          </a:p>
        </p:txBody>
      </p:sp>
    </p:spTree>
    <p:extLst>
      <p:ext uri="{BB962C8B-B14F-4D97-AF65-F5344CB8AC3E}">
        <p14:creationId xmlns:p14="http://schemas.microsoft.com/office/powerpoint/2010/main" val="97934556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Informative Tower Diagram for Long Themes-LILY &amp; SCOUT-PAGE 1-1.4.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83" y="0"/>
            <a:ext cx="8875059" cy="6858000"/>
          </a:xfrm>
          <a:prstGeom prst="rect">
            <a:avLst/>
          </a:prstGeom>
        </p:spPr>
      </p:pic>
    </p:spTree>
    <p:extLst>
      <p:ext uri="{BB962C8B-B14F-4D97-AF65-F5344CB8AC3E}">
        <p14:creationId xmlns:p14="http://schemas.microsoft.com/office/powerpoint/2010/main" val="212307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Writing</a:t>
            </a:r>
            <a:endParaRPr lang="en-US" b="1" dirty="0"/>
          </a:p>
        </p:txBody>
      </p:sp>
      <p:sp>
        <p:nvSpPr>
          <p:cNvPr id="3" name="Content Placeholder 2"/>
          <p:cNvSpPr>
            <a:spLocks noGrp="1"/>
          </p:cNvSpPr>
          <p:nvPr>
            <p:ph idx="1"/>
          </p:nvPr>
        </p:nvSpPr>
        <p:spPr/>
        <p:txBody>
          <a:bodyPr>
            <a:normAutofit/>
          </a:bodyPr>
          <a:lstStyle/>
          <a:p>
            <a:r>
              <a:rPr lang="en-US" sz="3200" b="1" dirty="0" smtClean="0"/>
              <a:t>Informative Writing</a:t>
            </a:r>
          </a:p>
          <a:p>
            <a:r>
              <a:rPr lang="en-US" sz="3200" b="1" dirty="0" smtClean="0"/>
              <a:t>Narrative Writing</a:t>
            </a:r>
          </a:p>
          <a:p>
            <a:r>
              <a:rPr lang="en-US" sz="3200" b="1" dirty="0" smtClean="0"/>
              <a:t>Persuasive/Argumentative Writing</a:t>
            </a:r>
            <a:endParaRPr lang="en-US" sz="3200" b="1" dirty="0"/>
          </a:p>
        </p:txBody>
      </p:sp>
    </p:spTree>
    <p:extLst>
      <p:ext uri="{BB962C8B-B14F-4D97-AF65-F5344CB8AC3E}">
        <p14:creationId xmlns:p14="http://schemas.microsoft.com/office/powerpoint/2010/main" val="306048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Lesson 1</a:t>
            </a:r>
            <a:endParaRPr lang="en-US" sz="6000" b="1" dirty="0"/>
          </a:p>
        </p:txBody>
      </p:sp>
      <p:sp>
        <p:nvSpPr>
          <p:cNvPr id="3" name="Content Placeholder 2"/>
          <p:cNvSpPr>
            <a:spLocks noGrp="1"/>
          </p:cNvSpPr>
          <p:nvPr>
            <p:ph type="body"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423585363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a-Tower Diagram-Vertical-Compare Lily and Scout PAGE 2 - 1.5.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409" y="0"/>
            <a:ext cx="5299364" cy="6858000"/>
          </a:xfrm>
          <a:prstGeom prst="rect">
            <a:avLst/>
          </a:prstGeom>
        </p:spPr>
      </p:pic>
    </p:spTree>
    <p:extLst>
      <p:ext uri="{BB962C8B-B14F-4D97-AF65-F5344CB8AC3E}">
        <p14:creationId xmlns:p14="http://schemas.microsoft.com/office/powerpoint/2010/main" val="392123559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Tower Diagram-Vertical-Contrast-Lily and Scout-4 sections- PAGE 3 - 1.6.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518" y="0"/>
            <a:ext cx="5299364" cy="6858000"/>
          </a:xfrm>
          <a:prstGeom prst="rect">
            <a:avLst/>
          </a:prstGeom>
        </p:spPr>
      </p:pic>
    </p:spTree>
    <p:extLst>
      <p:ext uri="{BB962C8B-B14F-4D97-AF65-F5344CB8AC3E}">
        <p14:creationId xmlns:p14="http://schemas.microsoft.com/office/powerpoint/2010/main" val="418164462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Theme- </a:t>
            </a:r>
            <a:br>
              <a:rPr lang="en-US" b="1" dirty="0" smtClean="0"/>
            </a:br>
            <a:r>
              <a:rPr lang="en-US" b="1" dirty="0" smtClean="0"/>
              <a:t>First Intro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4909784"/>
              </p:ext>
            </p:extLst>
          </p:nvPr>
        </p:nvGraphicFramePr>
        <p:xfrm>
          <a:off x="674761" y="2070100"/>
          <a:ext cx="7702477" cy="4480560"/>
        </p:xfrm>
        <a:graphic>
          <a:graphicData uri="http://schemas.openxmlformats.org/drawingml/2006/table">
            <a:tbl>
              <a:tblPr firstRow="1" bandRow="1">
                <a:tableStyleId>{073A0DAA-6AF3-43AB-8588-CEC1D06C72B9}</a:tableStyleId>
              </a:tblPr>
              <a:tblGrid>
                <a:gridCol w="7702477"/>
              </a:tblGrid>
              <a:tr h="370840">
                <a:tc>
                  <a:txBody>
                    <a:bodyPr/>
                    <a:lstStyle/>
                    <a:p>
                      <a:pPr algn="ctr"/>
                      <a:r>
                        <a:rPr lang="en-US" sz="1800" b="1" kern="1200" dirty="0" smtClean="0">
                          <a:solidFill>
                            <a:schemeClr val="lt1"/>
                          </a:solidFill>
                          <a:effectLst/>
                          <a:latin typeface="+mn-lt"/>
                          <a:ea typeface="+mn-ea"/>
                          <a:cs typeface="+mn-cs"/>
                        </a:rPr>
                        <a:t>Different as Night and Day?</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Two main girl characters in well-known novels, Scout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(Lee 1960) and Lily in </a:t>
                      </a:r>
                      <a:r>
                        <a:rPr lang="en-US" sz="1800" b="1" i="1" kern="1200" dirty="0" smtClean="0">
                          <a:solidFill>
                            <a:schemeClr val="lt1"/>
                          </a:solidFill>
                          <a:effectLst/>
                          <a:latin typeface="+mn-lt"/>
                          <a:ea typeface="+mn-ea"/>
                          <a:cs typeface="+mn-cs"/>
                        </a:rPr>
                        <a:t>The Secret Life of Bees </a:t>
                      </a:r>
                      <a:r>
                        <a:rPr lang="en-US" sz="1800" b="1" kern="1200" dirty="0" smtClean="0">
                          <a:solidFill>
                            <a:schemeClr val="lt1"/>
                          </a:solidFill>
                          <a:effectLst/>
                          <a:latin typeface="+mn-lt"/>
                          <a:ea typeface="+mn-ea"/>
                          <a:cs typeface="+mn-cs"/>
                        </a:rPr>
                        <a:t>(Kidd 2002)</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have a lot in common, but some critical differences make a huge distinction between them. A most notable similarity is that they are both white girls growing up in the midst of Segregation</a:t>
                      </a:r>
                      <a:r>
                        <a:rPr lang="en-US" sz="1800" b="1" i="1" kern="1200" dirty="0" smtClean="0">
                          <a:solidFill>
                            <a:schemeClr val="lt1"/>
                          </a:solidFill>
                          <a:effectLst/>
                          <a:latin typeface="+mn-lt"/>
                          <a:ea typeface="+mn-ea"/>
                          <a:cs typeface="+mn-cs"/>
                        </a:rPr>
                        <a:t>.</a:t>
                      </a:r>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Scout tells the story of her attorney father’s attempt to defend a black man who has been falsely accused of raping a white woman. She chronicles the events surrounding the man’s trial and the effects of these events on herself, her family, and her neighbors.</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a:t>
                      </a:r>
                      <a:r>
                        <a:rPr lang="en-US" sz="1800" b="1" i="1" kern="1200" dirty="0" smtClean="0">
                          <a:solidFill>
                            <a:schemeClr val="lt1"/>
                          </a:solidFill>
                          <a:effectLst/>
                          <a:latin typeface="+mn-lt"/>
                          <a:ea typeface="+mn-ea"/>
                          <a:cs typeface="+mn-cs"/>
                        </a:rPr>
                        <a:t> The Secret Life of Bees, </a:t>
                      </a:r>
                      <a:r>
                        <a:rPr lang="en-US" sz="1800" b="1" kern="1200" dirty="0" smtClean="0">
                          <a:solidFill>
                            <a:schemeClr val="lt1"/>
                          </a:solidFill>
                          <a:effectLst/>
                          <a:latin typeface="+mn-lt"/>
                          <a:ea typeface="+mn-ea"/>
                          <a:cs typeface="+mn-cs"/>
                        </a:rPr>
                        <a:t>Lily</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tells the story of how she comes to live with a black family of three adult sisters on a bee farm. She chronicles the complex relationships that exist among the sisters, their friends, and society. </a:t>
                      </a:r>
                    </a:p>
                    <a:p>
                      <a:endParaRPr lang="en-US" dirty="0"/>
                    </a:p>
                  </a:txBody>
                  <a:tcPr/>
                </a:tc>
              </a:tr>
            </a:tbl>
          </a:graphicData>
        </a:graphic>
      </p:graphicFrame>
    </p:spTree>
    <p:extLst>
      <p:ext uri="{BB962C8B-B14F-4D97-AF65-F5344CB8AC3E}">
        <p14:creationId xmlns:p14="http://schemas.microsoft.com/office/powerpoint/2010/main" val="1513392771"/>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 </a:t>
            </a:r>
            <a:br>
              <a:rPr lang="en-US" b="1" dirty="0" smtClean="0"/>
            </a:br>
            <a:r>
              <a:rPr lang="en-US" b="1" dirty="0" smtClean="0"/>
              <a:t>Second Intro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1943100"/>
              </p:ext>
            </p:extLst>
          </p:nvPr>
        </p:nvGraphicFramePr>
        <p:xfrm>
          <a:off x="674761" y="2070100"/>
          <a:ext cx="7702477" cy="3931920"/>
        </p:xfrm>
        <a:graphic>
          <a:graphicData uri="http://schemas.openxmlformats.org/drawingml/2006/table">
            <a:tbl>
              <a:tblPr firstRow="1" bandRow="1">
                <a:tableStyleId>{073A0DAA-6AF3-43AB-8588-CEC1D06C72B9}</a:tableStyleId>
              </a:tblPr>
              <a:tblGrid>
                <a:gridCol w="7702477"/>
              </a:tblGrid>
              <a:tr h="370840">
                <a:tc>
                  <a:txBody>
                    <a:bodyPr/>
                    <a:lstStyle/>
                    <a:p>
                      <a:r>
                        <a:rPr lang="en-US" sz="1800" b="1" kern="1200" dirty="0" smtClean="0">
                          <a:solidFill>
                            <a:schemeClr val="lt1"/>
                          </a:solidFill>
                          <a:effectLst/>
                          <a:latin typeface="+mn-lt"/>
                          <a:ea typeface="+mn-ea"/>
                          <a:cs typeface="+mn-cs"/>
                        </a:rPr>
                        <a:t>     Both novels take place in the South. Lily is growing up in South Carolina; Scout is growing up in Alabama. Although the time frames of the two novels are different, many of the same issues that are related to prejudice against blacks are similar across the novels. The events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take place in the Depression during the 1930s, whereas the events in </a:t>
                      </a:r>
                      <a:r>
                        <a:rPr lang="en-US" sz="1800" b="1" i="1" kern="1200" dirty="0" smtClean="0">
                          <a:solidFill>
                            <a:schemeClr val="lt1"/>
                          </a:solidFill>
                          <a:effectLst/>
                          <a:latin typeface="+mn-lt"/>
                          <a:ea typeface="+mn-ea"/>
                          <a:cs typeface="+mn-cs"/>
                        </a:rPr>
                        <a:t>The Secret Life of Bees</a:t>
                      </a:r>
                      <a:r>
                        <a:rPr lang="en-US" sz="1800" b="1" kern="1200" dirty="0" smtClean="0">
                          <a:solidFill>
                            <a:schemeClr val="lt1"/>
                          </a:solidFill>
                          <a:effectLst/>
                          <a:latin typeface="+mn-lt"/>
                          <a:ea typeface="+mn-ea"/>
                          <a:cs typeface="+mn-cs"/>
                        </a:rPr>
                        <a:t> take place in 1964 at about the same time that the Civil Rights Act was signed by President Johnson. Nevertheless, although the girls have certain similarities with regard to their general character, their relationships with their Black nannies, and their curiosity about Black culture, the circumstances surrounding the girls and their understanding of racism are so very different that they set the stage for how the girls actually take action within their stories.	</a:t>
                      </a:r>
                    </a:p>
                    <a:p>
                      <a:endParaRPr lang="en-US" dirty="0"/>
                    </a:p>
                  </a:txBody>
                  <a:tcPr/>
                </a:tc>
              </a:tr>
            </a:tbl>
          </a:graphicData>
        </a:graphic>
      </p:graphicFrame>
    </p:spTree>
    <p:extLst>
      <p:ext uri="{BB962C8B-B14F-4D97-AF65-F5344CB8AC3E}">
        <p14:creationId xmlns:p14="http://schemas.microsoft.com/office/powerpoint/2010/main" val="1048426488"/>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tws_Row_42_diagram_page1_filled_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41" y="-24654"/>
            <a:ext cx="8875059" cy="6858000"/>
          </a:xfrm>
          <a:prstGeom prst="rect">
            <a:avLst/>
          </a:prstGeom>
        </p:spPr>
      </p:pic>
    </p:spTree>
    <p:extLst>
      <p:ext uri="{BB962C8B-B14F-4D97-AF65-F5344CB8AC3E}">
        <p14:creationId xmlns:p14="http://schemas.microsoft.com/office/powerpoint/2010/main" val="83105319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tws_Row_42_diagram_page2_LS1_filled2_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8875059" cy="6858000"/>
          </a:xfrm>
          <a:prstGeom prst="rect">
            <a:avLst/>
          </a:prstGeom>
        </p:spPr>
      </p:pic>
    </p:spTree>
    <p:extLst>
      <p:ext uri="{BB962C8B-B14F-4D97-AF65-F5344CB8AC3E}">
        <p14:creationId xmlns:p14="http://schemas.microsoft.com/office/powerpoint/2010/main" val="49688397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tws_Row_42_diagram_page2_LS1_filled3_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0"/>
            <a:ext cx="8875059" cy="6858000"/>
          </a:xfrm>
          <a:prstGeom prst="rect">
            <a:avLst/>
          </a:prstGeom>
        </p:spPr>
      </p:pic>
    </p:spTree>
    <p:extLst>
      <p:ext uri="{BB962C8B-B14F-4D97-AF65-F5344CB8AC3E}">
        <p14:creationId xmlns:p14="http://schemas.microsoft.com/office/powerpoint/2010/main" val="10821100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tws_Row_42_diagram_page2_LS1_filled4_outlin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0"/>
            <a:ext cx="8875059" cy="6858000"/>
          </a:xfrm>
          <a:prstGeom prst="rect">
            <a:avLst/>
          </a:prstGeom>
        </p:spPr>
      </p:pic>
    </p:spTree>
    <p:extLst>
      <p:ext uri="{BB962C8B-B14F-4D97-AF65-F5344CB8AC3E}">
        <p14:creationId xmlns:p14="http://schemas.microsoft.com/office/powerpoint/2010/main" val="188171365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5485523"/>
              </p:ext>
            </p:extLst>
          </p:nvPr>
        </p:nvGraphicFramePr>
        <p:xfrm>
          <a:off x="765174" y="1548642"/>
          <a:ext cx="7702477" cy="5227254"/>
        </p:xfrm>
        <a:graphic>
          <a:graphicData uri="http://schemas.openxmlformats.org/drawingml/2006/table">
            <a:tbl>
              <a:tblPr firstRow="1" bandRow="1">
                <a:tableStyleId>{073A0DAA-6AF3-43AB-8588-CEC1D06C72B9}</a:tableStyleId>
              </a:tblPr>
              <a:tblGrid>
                <a:gridCol w="7702477"/>
              </a:tblGrid>
              <a:tr h="5227254">
                <a:tc>
                  <a:txBody>
                    <a:bodyPr/>
                    <a:lstStyle/>
                    <a:p>
                      <a:pPr algn="ctr"/>
                      <a:r>
                        <a:rPr lang="en-US" sz="2000" b="1" kern="1200" dirty="0" smtClean="0">
                          <a:solidFill>
                            <a:schemeClr val="lt1"/>
                          </a:solidFill>
                          <a:effectLst/>
                          <a:latin typeface="+mn-lt"/>
                          <a:ea typeface="+mn-ea"/>
                          <a:cs typeface="+mn-cs"/>
                        </a:rPr>
                        <a:t>Robotic Spacecraft: Can</a:t>
                      </a:r>
                      <a:r>
                        <a:rPr lang="en-US" sz="2000" b="1" kern="1200" baseline="0" dirty="0" smtClean="0">
                          <a:solidFill>
                            <a:schemeClr val="lt1"/>
                          </a:solidFill>
                          <a:effectLst/>
                          <a:latin typeface="+mn-lt"/>
                          <a:ea typeface="+mn-ea"/>
                          <a:cs typeface="+mn-cs"/>
                        </a:rPr>
                        <a:t> They Do Everything People Can Do?</a:t>
                      </a:r>
                      <a:endParaRPr lang="en-US" sz="2000" b="1" kern="1200" dirty="0" smtClean="0">
                        <a:solidFill>
                          <a:schemeClr val="lt1"/>
                        </a:solidFill>
                        <a:effectLst/>
                        <a:latin typeface="+mn-lt"/>
                        <a:ea typeface="+mn-ea"/>
                        <a:cs typeface="+mn-cs"/>
                      </a:endParaRPr>
                    </a:p>
                    <a:p>
                      <a:r>
                        <a:rPr lang="en-US" sz="2000" b="1" kern="1200" dirty="0" smtClean="0">
                          <a:solidFill>
                            <a:schemeClr val="lt1"/>
                          </a:solidFill>
                          <a:effectLst/>
                          <a:latin typeface="+mn-lt"/>
                          <a:ea typeface="+mn-ea"/>
                          <a:cs typeface="+mn-cs"/>
                        </a:rPr>
                        <a:t>      </a:t>
                      </a:r>
                    </a:p>
                    <a:p>
                      <a:r>
                        <a:rPr lang="en-US" sz="2000" b="1" kern="1200" dirty="0" smtClean="0">
                          <a:solidFill>
                            <a:schemeClr val="lt1"/>
                          </a:solidFill>
                          <a:effectLst/>
                          <a:latin typeface="+mn-lt"/>
                          <a:ea typeface="+mn-ea"/>
                          <a:cs typeface="+mn-cs"/>
                        </a:rPr>
                        <a:t>     Robotic space vehicles are some of today’s most valuable explorers of the Universe. By way of definition, these spacecraft are ships that travel through space without a live pilot on board. Because no humans are on board, they can go places that are dangerous to people, and they can travel for years without ever returning to base. As a result, they can do several jobs that are helpful to people. These jobs allow people to study and explore new worlds from a distance. Three types of robotic space vehicles that have special jobs that they can do as well as people are probes, satellites, and landers, and examples of each type demonstrate the tasks that they can do.</a:t>
                      </a:r>
                    </a:p>
                    <a:p>
                      <a:endParaRPr lang="en-US" dirty="0"/>
                    </a:p>
                  </a:txBody>
                  <a:tcPr/>
                </a:tc>
              </a:tr>
            </a:tbl>
          </a:graphicData>
        </a:graphic>
      </p:graphicFrame>
    </p:spTree>
    <p:extLst>
      <p:ext uri="{BB962C8B-B14F-4D97-AF65-F5344CB8AC3E}">
        <p14:creationId xmlns:p14="http://schemas.microsoft.com/office/powerpoint/2010/main" val="2176314317"/>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Diagram</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800" b="1" dirty="0" smtClean="0"/>
              <a:t>Four sections can be seen</a:t>
            </a:r>
          </a:p>
          <a:p>
            <a:pPr marL="0" indent="0" algn="ctr">
              <a:buNone/>
            </a:pPr>
            <a:r>
              <a:rPr lang="en-US" sz="2800" b="1" dirty="0" smtClean="0"/>
              <a:t> on one sheet of paper </a:t>
            </a:r>
            <a:endParaRPr lang="en-US" sz="2800" b="1" dirty="0"/>
          </a:p>
        </p:txBody>
      </p:sp>
    </p:spTree>
    <p:extLst>
      <p:ext uri="{BB962C8B-B14F-4D97-AF65-F5344CB8AC3E}">
        <p14:creationId xmlns:p14="http://schemas.microsoft.com/office/powerpoint/2010/main" val="34670746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 1</a:t>
            </a:r>
            <a:endParaRPr lang="en-US" b="1" dirty="0"/>
          </a:p>
        </p:txBody>
      </p:sp>
      <p:sp>
        <p:nvSpPr>
          <p:cNvPr id="3" name="Content Placeholder 2"/>
          <p:cNvSpPr>
            <a:spLocks noGrp="1"/>
          </p:cNvSpPr>
          <p:nvPr>
            <p:ph idx="1"/>
          </p:nvPr>
        </p:nvSpPr>
        <p:spPr>
          <a:xfrm>
            <a:off x="1642779" y="2070846"/>
            <a:ext cx="6734460" cy="4182035"/>
          </a:xfrm>
        </p:spPr>
        <p:txBody>
          <a:bodyPr>
            <a:normAutofit/>
          </a:bodyPr>
          <a:lstStyle/>
          <a:p>
            <a:pPr marL="0" indent="0">
              <a:buNone/>
            </a:pPr>
            <a:r>
              <a:rPr lang="en-US" sz="3200" b="1" dirty="0" smtClean="0"/>
              <a:t>Review of the following:</a:t>
            </a:r>
          </a:p>
          <a:p>
            <a:r>
              <a:rPr lang="en-US" sz="3200" b="1" dirty="0" smtClean="0"/>
              <a:t>The TOWER Steps</a:t>
            </a:r>
          </a:p>
          <a:p>
            <a:r>
              <a:rPr lang="en-US" sz="3200" b="1" dirty="0" smtClean="0"/>
              <a:t>The Introductory Paragraph</a:t>
            </a:r>
          </a:p>
          <a:p>
            <a:r>
              <a:rPr lang="en-US" sz="3200" b="1" dirty="0" smtClean="0"/>
              <a:t>The Detail Paragraphs</a:t>
            </a:r>
          </a:p>
          <a:p>
            <a:r>
              <a:rPr lang="en-US" sz="3200" b="1" dirty="0" smtClean="0"/>
              <a:t>The Concluding Paragraph</a:t>
            </a:r>
            <a:endParaRPr lang="en-US" sz="3200" b="1" dirty="0"/>
          </a:p>
        </p:txBody>
      </p:sp>
    </p:spTree>
    <p:extLst>
      <p:ext uri="{BB962C8B-B14F-4D97-AF65-F5344CB8AC3E}">
        <p14:creationId xmlns:p14="http://schemas.microsoft.com/office/powerpoint/2010/main" val="904080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Insert the Diagrams in here-all the pages for all</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0"/>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uperdiagram_Layout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8" y="381000"/>
            <a:ext cx="9144000" cy="5916706"/>
          </a:xfrm>
          <a:prstGeom prst="rect">
            <a:avLst/>
          </a:prstGeom>
        </p:spPr>
      </p:pic>
    </p:spTree>
    <p:extLst>
      <p:ext uri="{BB962C8B-B14F-4D97-AF65-F5344CB8AC3E}">
        <p14:creationId xmlns:p14="http://schemas.microsoft.com/office/powerpoint/2010/main" val="4251594945"/>
      </p:ext>
    </p:extLst>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20709931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808552"/>
            <a:ext cx="7612065" cy="4238361"/>
          </a:xfrm>
        </p:spPr>
        <p:txBody>
          <a:bodyPr>
            <a:noAutofit/>
          </a:bodyPr>
          <a:lstStyle/>
          <a:p>
            <a:r>
              <a:rPr lang="en-US" sz="3200" dirty="0" smtClean="0"/>
              <a:t>Students make note cards</a:t>
            </a:r>
          </a:p>
          <a:p>
            <a:r>
              <a:rPr lang="en-US" sz="3200" dirty="0" smtClean="0"/>
              <a:t>Teacher checks note cards &amp; feedback</a:t>
            </a:r>
          </a:p>
          <a:p>
            <a:r>
              <a:rPr lang="en-US" sz="3200" dirty="0" smtClean="0"/>
              <a:t>Students revise note cards</a:t>
            </a:r>
          </a:p>
          <a:p>
            <a:r>
              <a:rPr lang="en-US" sz="3200" dirty="0" smtClean="0"/>
              <a:t>Students make TOWER Diagrams</a:t>
            </a:r>
          </a:p>
          <a:p>
            <a:r>
              <a:rPr lang="en-US" sz="3200" dirty="0" smtClean="0"/>
              <a:t>Teacher scores TOWER Diagrams &amp; feedback</a:t>
            </a:r>
          </a:p>
          <a:p>
            <a:r>
              <a:rPr lang="en-US" sz="3200" dirty="0" smtClean="0"/>
              <a:t>Students revise TOWER Diagrams</a:t>
            </a:r>
            <a:endParaRPr lang="en-US" sz="3200" dirty="0"/>
          </a:p>
        </p:txBody>
      </p:sp>
    </p:spTree>
    <p:extLst>
      <p:ext uri="{BB962C8B-B14F-4D97-AF65-F5344CB8AC3E}">
        <p14:creationId xmlns:p14="http://schemas.microsoft.com/office/powerpoint/2010/main" val="203727638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p:txBody>
          <a:bodyPr>
            <a:normAutofit fontScale="85000" lnSpcReduction="20000"/>
          </a:bodyPr>
          <a:lstStyle/>
          <a:p>
            <a:r>
              <a:rPr lang="en-US" sz="3200" b="1" dirty="0" smtClean="0"/>
              <a:t>Students write with prompts from the teacher and using checklists</a:t>
            </a:r>
          </a:p>
          <a:p>
            <a:r>
              <a:rPr lang="en-US" sz="3200" b="1" dirty="0" smtClean="0"/>
              <a:t>Students use code list, edit, &amp; refine</a:t>
            </a:r>
          </a:p>
          <a:p>
            <a:r>
              <a:rPr lang="en-US" sz="3200" b="1" dirty="0" smtClean="0"/>
              <a:t>Teacher scores essays &amp; gives feedback</a:t>
            </a:r>
          </a:p>
          <a:p>
            <a:r>
              <a:rPr lang="en-US" sz="3200" b="1" dirty="0" smtClean="0"/>
              <a:t>Students write independently using checklists</a:t>
            </a:r>
          </a:p>
          <a:p>
            <a:r>
              <a:rPr lang="en-US" sz="3200" b="1" dirty="0" smtClean="0"/>
              <a:t>Students use code list, edit, &amp; refine</a:t>
            </a:r>
          </a:p>
          <a:p>
            <a:r>
              <a:rPr lang="en-US" sz="3200" b="1" dirty="0" smtClean="0"/>
              <a:t>Teacher scores essays &amp; gives feedback </a:t>
            </a:r>
            <a:endParaRPr lang="en-US" sz="3200" b="1" dirty="0"/>
          </a:p>
        </p:txBody>
      </p:sp>
    </p:spTree>
    <p:extLst>
      <p:ext uri="{BB962C8B-B14F-4D97-AF65-F5344CB8AC3E}">
        <p14:creationId xmlns:p14="http://schemas.microsoft.com/office/powerpoint/2010/main" val="2809929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a:bodyPr>
          <a:lstStyle/>
          <a:p>
            <a:r>
              <a:rPr lang="en-US" sz="3200" b="1" dirty="0"/>
              <a:t>Difficulty </a:t>
            </a:r>
            <a:r>
              <a:rPr lang="en-US" sz="3200" b="1" dirty="0" smtClean="0"/>
              <a:t>finding enough information in reference materials</a:t>
            </a:r>
            <a:endParaRPr lang="en-US" sz="3200" b="1" dirty="0"/>
          </a:p>
          <a:p>
            <a:r>
              <a:rPr lang="en-US" sz="3200" b="1" dirty="0" smtClean="0"/>
              <a:t>Difficulty finding information in literature</a:t>
            </a:r>
            <a:endParaRPr lang="en-US" sz="3200" b="1" dirty="0"/>
          </a:p>
          <a:p>
            <a:r>
              <a:rPr lang="en-US" sz="3200" b="1" dirty="0"/>
              <a:t>Difficulty translating </a:t>
            </a:r>
            <a:r>
              <a:rPr lang="en-US" sz="3200" b="1" dirty="0" smtClean="0"/>
              <a:t>notes </a:t>
            </a:r>
            <a:r>
              <a:rPr lang="en-US" sz="3200" b="1" dirty="0"/>
              <a:t>into diagrams</a:t>
            </a:r>
          </a:p>
          <a:p>
            <a:endParaRPr lang="en-US" sz="3200" b="1" dirty="0"/>
          </a:p>
        </p:txBody>
      </p:sp>
    </p:spTree>
    <p:extLst>
      <p:ext uri="{BB962C8B-B14F-4D97-AF65-F5344CB8AC3E}">
        <p14:creationId xmlns:p14="http://schemas.microsoft.com/office/powerpoint/2010/main" val="112345353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Contents of the Manual</a:t>
            </a:r>
            <a:endParaRPr lang="en-US" sz="5400" b="1" dirty="0"/>
          </a:p>
        </p:txBody>
      </p:sp>
      <p:sp>
        <p:nvSpPr>
          <p:cNvPr id="3" name="Content Placeholder 2"/>
          <p:cNvSpPr>
            <a:spLocks noGrp="1"/>
          </p:cNvSpPr>
          <p:nvPr>
            <p:ph idx="1"/>
          </p:nvPr>
        </p:nvSpPr>
        <p:spPr/>
        <p:txBody>
          <a:bodyPr/>
          <a:lstStyle/>
          <a:p>
            <a:r>
              <a:rPr lang="en-US" sz="3200" b="1" dirty="0" smtClean="0"/>
              <a:t>Introduction</a:t>
            </a:r>
          </a:p>
          <a:p>
            <a:r>
              <a:rPr lang="en-US" sz="3200" b="1" dirty="0" smtClean="0"/>
              <a:t>Lesson 1: Review</a:t>
            </a:r>
          </a:p>
          <a:p>
            <a:r>
              <a:rPr lang="en-US" sz="3200" b="1" dirty="0" smtClean="0"/>
              <a:t>Lessons 2 – 5</a:t>
            </a:r>
          </a:p>
          <a:p>
            <a:r>
              <a:rPr lang="en-US" sz="3200" b="1" dirty="0" smtClean="0"/>
              <a:t>Appendix A: Evaluation Guidelines</a:t>
            </a:r>
          </a:p>
          <a:p>
            <a:r>
              <a:rPr lang="en-US" sz="3200" b="1" dirty="0" smtClean="0"/>
              <a:t>Appendix B: Cue Cards, etc</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90417228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Teacher Materials</a:t>
            </a:r>
            <a:endParaRPr lang="en-US" b="1" dirty="0"/>
          </a:p>
        </p:txBody>
      </p:sp>
      <p:sp>
        <p:nvSpPr>
          <p:cNvPr id="3" name="Content Placeholder 2"/>
          <p:cNvSpPr>
            <a:spLocks noGrp="1"/>
          </p:cNvSpPr>
          <p:nvPr>
            <p:ph idx="1"/>
          </p:nvPr>
        </p:nvSpPr>
        <p:spPr>
          <a:xfrm>
            <a:off x="1627909" y="2070846"/>
            <a:ext cx="6749330" cy="4182035"/>
          </a:xfrm>
        </p:spPr>
        <p:txBody>
          <a:bodyPr>
            <a:normAutofit fontScale="92500" lnSpcReduction="10000"/>
          </a:bodyPr>
          <a:lstStyle/>
          <a:p>
            <a:pPr marL="0" indent="0">
              <a:buNone/>
            </a:pPr>
            <a:r>
              <a:rPr lang="en-US" dirty="0" smtClean="0">
                <a:hlinkClick r:id="rId2"/>
              </a:rPr>
              <a:t>http://</a:t>
            </a:r>
            <a:r>
              <a:rPr lang="en-US" dirty="0" err="1" smtClean="0">
                <a:hlinkClick r:id="rId2"/>
              </a:rPr>
              <a:t>www.edgeenterprisesinc.com</a:t>
            </a:r>
            <a:r>
              <a:rPr lang="en-US" dirty="0" smtClean="0">
                <a:hlinkClick r:id="rId2"/>
              </a:rPr>
              <a:t>/files/</a:t>
            </a:r>
            <a:r>
              <a:rPr lang="en-US" dirty="0" err="1" smtClean="0">
                <a:hlinkClick r:id="rId2"/>
              </a:rPr>
              <a:t>Informative_Writing_files</a:t>
            </a:r>
            <a:r>
              <a:rPr lang="en-US" dirty="0" smtClean="0">
                <a:hlinkClick r:id="rId2"/>
              </a:rPr>
              <a:t>/zip</a:t>
            </a:r>
            <a:endParaRPr lang="en-US" dirty="0" smtClean="0"/>
          </a:p>
          <a:p>
            <a:pPr marL="0" indent="0">
              <a:buNone/>
            </a:pPr>
            <a:r>
              <a:rPr lang="en-US" b="1" dirty="0" smtClean="0"/>
              <a:t>Cue Cards</a:t>
            </a:r>
          </a:p>
          <a:p>
            <a:pPr marL="0" indent="0">
              <a:buNone/>
            </a:pPr>
            <a:r>
              <a:rPr lang="en-US" b="1" dirty="0" smtClean="0"/>
              <a:t>Blank TOWER Diagrams</a:t>
            </a:r>
          </a:p>
          <a:p>
            <a:pPr marL="0" indent="0">
              <a:buNone/>
            </a:pPr>
            <a:r>
              <a:rPr lang="en-US" b="1" dirty="0" smtClean="0"/>
              <a:t>Example themes and Diagrams</a:t>
            </a:r>
          </a:p>
          <a:p>
            <a:pPr marL="0" indent="0">
              <a:buNone/>
            </a:pPr>
            <a:r>
              <a:rPr lang="en-US" b="1" dirty="0" smtClean="0"/>
              <a:t>Feedback &amp; Scoring Documents</a:t>
            </a:r>
          </a:p>
          <a:p>
            <a:pPr marL="0" indent="0">
              <a:buNone/>
            </a:pPr>
            <a:r>
              <a:rPr lang="en-US" b="1" dirty="0" smtClean="0"/>
              <a:t>Management Documents</a:t>
            </a:r>
          </a:p>
          <a:p>
            <a:pPr marL="0" indent="0">
              <a:buNone/>
            </a:pPr>
            <a:r>
              <a:rPr lang="en-US" b="1" dirty="0" smtClean="0"/>
              <a:t>Common Core State Standards</a:t>
            </a:r>
          </a:p>
          <a:p>
            <a:pPr marL="0" indent="0">
              <a:buNone/>
            </a:pPr>
            <a:endParaRPr lang="en-US" b="1" dirty="0"/>
          </a:p>
        </p:txBody>
      </p:sp>
    </p:spTree>
    <p:extLst>
      <p:ext uri="{BB962C8B-B14F-4D97-AF65-F5344CB8AC3E}">
        <p14:creationId xmlns:p14="http://schemas.microsoft.com/office/powerpoint/2010/main" val="91139759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Materials</a:t>
            </a:r>
            <a:endParaRPr lang="en-US" b="1" dirty="0"/>
          </a:p>
        </p:txBody>
      </p:sp>
      <p:sp>
        <p:nvSpPr>
          <p:cNvPr id="3" name="Content Placeholder 2"/>
          <p:cNvSpPr>
            <a:spLocks noGrp="1"/>
          </p:cNvSpPr>
          <p:nvPr>
            <p:ph idx="1"/>
          </p:nvPr>
        </p:nvSpPr>
        <p:spPr>
          <a:xfrm>
            <a:off x="2578100" y="2070846"/>
            <a:ext cx="5799138" cy="4182035"/>
          </a:xfrm>
        </p:spPr>
        <p:txBody>
          <a:bodyPr>
            <a:normAutofit/>
          </a:bodyPr>
          <a:lstStyle/>
          <a:p>
            <a:r>
              <a:rPr lang="en-US" b="1" dirty="0" smtClean="0"/>
              <a:t>General handouts</a:t>
            </a:r>
          </a:p>
          <a:p>
            <a:r>
              <a:rPr lang="en-US" b="1" dirty="0" smtClean="0"/>
              <a:t>Blank TOWER Diagrams</a:t>
            </a:r>
          </a:p>
          <a:p>
            <a:r>
              <a:rPr lang="en-US" b="1" dirty="0" smtClean="0"/>
              <a:t>Code Lists</a:t>
            </a:r>
          </a:p>
          <a:p>
            <a:r>
              <a:rPr lang="en-US" b="1" dirty="0" smtClean="0"/>
              <a:t>Content Lists</a:t>
            </a:r>
          </a:p>
          <a:p>
            <a:r>
              <a:rPr lang="en-US" b="1" dirty="0" smtClean="0"/>
              <a:t>Citation formats</a:t>
            </a:r>
          </a:p>
          <a:p>
            <a:r>
              <a:rPr lang="en-US" b="1" dirty="0" smtClean="0"/>
              <a:t>Reference formats</a:t>
            </a:r>
          </a:p>
          <a:p>
            <a:r>
              <a:rPr lang="en-US" b="1" dirty="0" smtClean="0"/>
              <a:t>Prompting Sheets</a:t>
            </a:r>
          </a:p>
          <a:p>
            <a:endParaRPr lang="en-US" dirty="0"/>
          </a:p>
        </p:txBody>
      </p:sp>
    </p:spTree>
    <p:extLst>
      <p:ext uri="{BB962C8B-B14F-4D97-AF65-F5344CB8AC3E}">
        <p14:creationId xmlns:p14="http://schemas.microsoft.com/office/powerpoint/2010/main" val="104112979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Word About Prompts</a:t>
            </a:r>
            <a:endParaRPr lang="en-US" b="1" dirty="0"/>
          </a:p>
        </p:txBody>
      </p:sp>
      <p:sp>
        <p:nvSpPr>
          <p:cNvPr id="3" name="Content Placeholder 2"/>
          <p:cNvSpPr>
            <a:spLocks noGrp="1"/>
          </p:cNvSpPr>
          <p:nvPr>
            <p:ph idx="1"/>
          </p:nvPr>
        </p:nvSpPr>
        <p:spPr/>
        <p:txBody>
          <a:bodyPr/>
          <a:lstStyle/>
          <a:p>
            <a:r>
              <a:rPr lang="en-US" b="1" dirty="0" smtClean="0"/>
              <a:t>Teachers’ prompts can be poorly written</a:t>
            </a:r>
          </a:p>
          <a:p>
            <a:pPr marL="0" indent="0">
              <a:buNone/>
            </a:pPr>
            <a:r>
              <a:rPr lang="en-US" b="1" dirty="0" smtClean="0"/>
              <a:t>Example:  Which of the short stories we read this year was your favorite story? </a:t>
            </a:r>
          </a:p>
          <a:p>
            <a:pPr marL="0" indent="0">
              <a:buNone/>
            </a:pPr>
            <a:endParaRPr lang="en-US" b="1" dirty="0"/>
          </a:p>
          <a:p>
            <a:pPr marL="0" indent="0">
              <a:buNone/>
            </a:pPr>
            <a:r>
              <a:rPr lang="en-US" b="1" dirty="0" smtClean="0"/>
              <a:t>This prompt does not help the students identify subtopics, specify the format, specify the type of theme, or indicate anything about the length of the theme.</a:t>
            </a:r>
            <a:endParaRPr lang="en-US" b="1" dirty="0"/>
          </a:p>
        </p:txBody>
      </p:sp>
    </p:spTree>
    <p:extLst>
      <p:ext uri="{BB962C8B-B14F-4D97-AF65-F5344CB8AC3E}">
        <p14:creationId xmlns:p14="http://schemas.microsoft.com/office/powerpoint/2010/main" val="2488880354"/>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Helpful Prompt</a:t>
            </a:r>
            <a:endParaRPr lang="en-US" b="1" dirty="0"/>
          </a:p>
        </p:txBody>
      </p:sp>
      <p:sp>
        <p:nvSpPr>
          <p:cNvPr id="3" name="Content Placeholder 2"/>
          <p:cNvSpPr>
            <a:spLocks noGrp="1"/>
          </p:cNvSpPr>
          <p:nvPr>
            <p:ph idx="1"/>
          </p:nvPr>
        </p:nvSpPr>
        <p:spPr/>
        <p:txBody>
          <a:bodyPr/>
          <a:lstStyle/>
          <a:p>
            <a:r>
              <a:rPr lang="en-US" b="1" dirty="0" smtClean="0"/>
              <a:t>Choose your favorite among the short stories that we read this semester. Write an Informative Theme that describes elements of the story that make it worth reading. Cover areas such as the setting, the characters, and the events within the plot. </a:t>
            </a:r>
            <a:endParaRPr lang="en-US" b="1" dirty="0"/>
          </a:p>
          <a:p>
            <a:r>
              <a:rPr lang="en-US" b="1" dirty="0" smtClean="0"/>
              <a:t>Be sure to write at least six paragraphs. Include at least four quotations, in-text citations, and a reference list. Use the MLA Style</a:t>
            </a:r>
            <a:r>
              <a:rPr lang="en-US" dirty="0" smtClean="0"/>
              <a:t>.  </a:t>
            </a:r>
            <a:endParaRPr lang="en-US" dirty="0"/>
          </a:p>
        </p:txBody>
      </p:sp>
    </p:spTree>
    <p:extLst>
      <p:ext uri="{BB962C8B-B14F-4D97-AF65-F5344CB8AC3E}">
        <p14:creationId xmlns:p14="http://schemas.microsoft.com/office/powerpoint/2010/main" val="268700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t>Lesson 2</a:t>
            </a:r>
            <a:endParaRPr lang="en-US" sz="60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3912833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Dimensions of a Prompt</a:t>
            </a:r>
            <a:endParaRPr lang="en-US" b="1" dirty="0"/>
          </a:p>
        </p:txBody>
      </p:sp>
      <p:sp>
        <p:nvSpPr>
          <p:cNvPr id="3" name="Content Placeholder 2"/>
          <p:cNvSpPr>
            <a:spLocks noGrp="1"/>
          </p:cNvSpPr>
          <p:nvPr>
            <p:ph idx="1"/>
          </p:nvPr>
        </p:nvSpPr>
        <p:spPr/>
        <p:txBody>
          <a:bodyPr>
            <a:normAutofit lnSpcReduction="10000"/>
          </a:bodyPr>
          <a:lstStyle/>
          <a:p>
            <a:r>
              <a:rPr lang="en-US" b="1" dirty="0" smtClean="0"/>
              <a:t>Targets the type of writing: informative, narrative, argumentative.</a:t>
            </a:r>
          </a:p>
          <a:p>
            <a:r>
              <a:rPr lang="en-US" b="1" dirty="0" smtClean="0"/>
              <a:t>Can specify at least some subtopics (or sections)</a:t>
            </a:r>
          </a:p>
          <a:p>
            <a:r>
              <a:rPr lang="en-US" b="1" dirty="0" smtClean="0"/>
              <a:t>Specifies the length of the product (paragraph, theme, long theme)</a:t>
            </a:r>
          </a:p>
          <a:p>
            <a:r>
              <a:rPr lang="en-US" b="1" dirty="0" smtClean="0"/>
              <a:t>Specifies the minimum number of paragraphs or sections</a:t>
            </a:r>
          </a:p>
          <a:p>
            <a:r>
              <a:rPr lang="en-US" b="1" dirty="0" smtClean="0"/>
              <a:t>Includes specific requirements like style, references, in-text citations, quotations</a:t>
            </a:r>
            <a:endParaRPr lang="en-US" b="1" dirty="0"/>
          </a:p>
        </p:txBody>
      </p:sp>
    </p:spTree>
    <p:extLst>
      <p:ext uri="{BB962C8B-B14F-4D97-AF65-F5344CB8AC3E}">
        <p14:creationId xmlns:p14="http://schemas.microsoft.com/office/powerpoint/2010/main" val="614229108"/>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Prompt</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Write an Informative Theme about who caused Romeo and Juliet’s deaths. Choose at least three characters besides Romeo and Juliet  on whom you will focus. Within your explanation, include at least two quotations from the play and in-text citations. Include at least six paragraphs. Also include a reference list.  </a:t>
            </a:r>
            <a:endParaRPr lang="en-US" sz="3200" b="1" dirty="0"/>
          </a:p>
        </p:txBody>
      </p:sp>
    </p:spTree>
    <p:extLst>
      <p:ext uri="{BB962C8B-B14F-4D97-AF65-F5344CB8AC3E}">
        <p14:creationId xmlns:p14="http://schemas.microsoft.com/office/powerpoint/2010/main" val="3446503482"/>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Big Ideas about What Is </a:t>
            </a:r>
            <a:r>
              <a:rPr lang="en-US" b="1" dirty="0"/>
              <a:t>B</a:t>
            </a:r>
            <a:r>
              <a:rPr lang="en-US" b="1" dirty="0" smtClean="0"/>
              <a:t>eing </a:t>
            </a:r>
            <a:r>
              <a:rPr lang="en-US" b="1" dirty="0"/>
              <a:t>T</a:t>
            </a:r>
            <a:r>
              <a:rPr lang="en-US" b="1" dirty="0" smtClean="0"/>
              <a:t>aught</a:t>
            </a:r>
            <a:endParaRPr lang="en-US" b="1" dirty="0"/>
          </a:p>
        </p:txBody>
      </p:sp>
      <p:sp>
        <p:nvSpPr>
          <p:cNvPr id="3" name="Content Placeholder 2"/>
          <p:cNvSpPr>
            <a:spLocks noGrp="1"/>
          </p:cNvSpPr>
          <p:nvPr>
            <p:ph idx="1"/>
          </p:nvPr>
        </p:nvSpPr>
        <p:spPr/>
        <p:txBody>
          <a:bodyPr/>
          <a:lstStyle/>
          <a:p>
            <a:r>
              <a:rPr lang="en-US" b="1" dirty="0" smtClean="0"/>
              <a:t>Finding information</a:t>
            </a:r>
          </a:p>
          <a:p>
            <a:r>
              <a:rPr lang="en-US" b="1" dirty="0" smtClean="0"/>
              <a:t>Organizing information (main ideas/subtopics)</a:t>
            </a:r>
          </a:p>
          <a:p>
            <a:r>
              <a:rPr lang="en-US" b="1" dirty="0" smtClean="0"/>
              <a:t>Thinking about information (main message)</a:t>
            </a:r>
          </a:p>
          <a:p>
            <a:r>
              <a:rPr lang="en-US" b="1" dirty="0" smtClean="0"/>
              <a:t>Utilizing new vocabulary (comparing, contrasting, cause, effect and all the words associated with these processes)</a:t>
            </a:r>
          </a:p>
          <a:p>
            <a:r>
              <a:rPr lang="en-US" b="1" dirty="0" smtClean="0"/>
              <a:t>Varying the structure</a:t>
            </a:r>
          </a:p>
          <a:p>
            <a:pPr marL="0" indent="0">
              <a:buNone/>
            </a:pPr>
            <a:endParaRPr lang="en-US" b="1" dirty="0"/>
          </a:p>
        </p:txBody>
      </p:sp>
    </p:spTree>
    <p:extLst>
      <p:ext uri="{BB962C8B-B14F-4D97-AF65-F5344CB8AC3E}">
        <p14:creationId xmlns:p14="http://schemas.microsoft.com/office/powerpoint/2010/main" val="2347935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Lesson 2</a:t>
            </a:r>
            <a:endParaRPr lang="en-US" b="1" dirty="0"/>
          </a:p>
        </p:txBody>
      </p:sp>
      <p:sp>
        <p:nvSpPr>
          <p:cNvPr id="3" name="Content Placeholder 2"/>
          <p:cNvSpPr>
            <a:spLocks noGrp="1"/>
          </p:cNvSpPr>
          <p:nvPr>
            <p:ph idx="1"/>
          </p:nvPr>
        </p:nvSpPr>
        <p:spPr>
          <a:xfrm>
            <a:off x="765174" y="2070846"/>
            <a:ext cx="8097551" cy="4182035"/>
          </a:xfrm>
        </p:spPr>
        <p:txBody>
          <a:bodyPr>
            <a:normAutofit fontScale="70000" lnSpcReduction="20000"/>
          </a:bodyPr>
          <a:lstStyle/>
          <a:p>
            <a:pPr marL="0" indent="0">
              <a:buNone/>
            </a:pPr>
            <a:r>
              <a:rPr lang="en-US" sz="3600" b="1" dirty="0" smtClean="0"/>
              <a:t>To ensure mastery of:</a:t>
            </a:r>
          </a:p>
          <a:p>
            <a:r>
              <a:rPr lang="en-US" sz="3600" b="1" dirty="0"/>
              <a:t>W</a:t>
            </a:r>
            <a:r>
              <a:rPr lang="en-US" sz="3600" b="1" dirty="0" smtClean="0"/>
              <a:t>riting short, multi-paragraph research papers</a:t>
            </a:r>
          </a:p>
          <a:p>
            <a:r>
              <a:rPr lang="en-US" sz="3600" b="1" dirty="0"/>
              <a:t>C</a:t>
            </a:r>
            <a:r>
              <a:rPr lang="en-US" sz="3600" b="1" dirty="0" smtClean="0"/>
              <a:t>reating note cards</a:t>
            </a:r>
          </a:p>
          <a:p>
            <a:r>
              <a:rPr lang="en-US" sz="3600" b="1" dirty="0" smtClean="0"/>
              <a:t>Organizing factual information</a:t>
            </a:r>
          </a:p>
          <a:p>
            <a:r>
              <a:rPr lang="en-US" sz="3600" b="1" dirty="0"/>
              <a:t>U</a:t>
            </a:r>
            <a:r>
              <a:rPr lang="en-US" sz="3600" b="1" dirty="0" smtClean="0"/>
              <a:t>sing in-text citations</a:t>
            </a:r>
          </a:p>
          <a:p>
            <a:r>
              <a:rPr lang="en-US" sz="3600" b="1" dirty="0"/>
              <a:t>C</a:t>
            </a:r>
            <a:r>
              <a:rPr lang="en-US" sz="3600" b="1" dirty="0" smtClean="0"/>
              <a:t>reating reference lists</a:t>
            </a:r>
          </a:p>
          <a:p>
            <a:r>
              <a:rPr lang="en-US" sz="3600" b="1" dirty="0" smtClean="0"/>
              <a:t>Using quotations in text</a:t>
            </a:r>
          </a:p>
          <a:p>
            <a:pPr marL="0" indent="0">
              <a:buNone/>
            </a:pPr>
            <a:endParaRPr lang="en-US" sz="3600" b="1" dirty="0" smtClean="0"/>
          </a:p>
          <a:p>
            <a:endParaRPr lang="en-US" dirty="0" smtClean="0"/>
          </a:p>
        </p:txBody>
      </p:sp>
    </p:spTree>
    <p:extLst>
      <p:ext uri="{BB962C8B-B14F-4D97-AF65-F5344CB8AC3E}">
        <p14:creationId xmlns:p14="http://schemas.microsoft.com/office/powerpoint/2010/main" val="149057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Describe Stage</a:t>
            </a:r>
            <a:endParaRPr lang="en-US" b="1" dirty="0"/>
          </a:p>
        </p:txBody>
      </p:sp>
    </p:spTree>
    <p:extLst>
      <p:ext uri="{BB962C8B-B14F-4D97-AF65-F5344CB8AC3E}">
        <p14:creationId xmlns:p14="http://schemas.microsoft.com/office/powerpoint/2010/main" val="325692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Start With Defining</a:t>
            </a:r>
            <a:endParaRPr lang="en-US" sz="5400" b="1" dirty="0"/>
          </a:p>
        </p:txBody>
      </p:sp>
      <p:sp>
        <p:nvSpPr>
          <p:cNvPr id="3" name="Content Placeholder 2"/>
          <p:cNvSpPr>
            <a:spLocks noGrp="1"/>
          </p:cNvSpPr>
          <p:nvPr>
            <p:ph idx="1"/>
          </p:nvPr>
        </p:nvSpPr>
        <p:spPr>
          <a:xfrm>
            <a:off x="2194973" y="2070846"/>
            <a:ext cx="6182265" cy="4182035"/>
          </a:xfrm>
        </p:spPr>
        <p:txBody>
          <a:bodyPr>
            <a:normAutofit/>
          </a:bodyPr>
          <a:lstStyle/>
          <a:p>
            <a:r>
              <a:rPr lang="en-US" sz="3600" b="1" dirty="0" smtClean="0"/>
              <a:t>Expository Writing</a:t>
            </a:r>
          </a:p>
          <a:p>
            <a:r>
              <a:rPr lang="en-US" sz="3600" b="1" dirty="0" smtClean="0"/>
              <a:t>Informative Writing</a:t>
            </a:r>
          </a:p>
          <a:p>
            <a:r>
              <a:rPr lang="en-US" sz="3600" b="1" dirty="0" smtClean="0"/>
              <a:t>To inform = </a:t>
            </a:r>
            <a:r>
              <a:rPr lang="en-US" sz="3600" b="1" dirty="0"/>
              <a:t>T</a:t>
            </a:r>
            <a:r>
              <a:rPr lang="en-US" sz="3600" b="1" dirty="0" smtClean="0"/>
              <a:t>o teach</a:t>
            </a:r>
            <a:endParaRPr lang="en-US" sz="3600" b="1" dirty="0"/>
          </a:p>
        </p:txBody>
      </p:sp>
    </p:spTree>
    <p:extLst>
      <p:ext uri="{BB962C8B-B14F-4D97-AF65-F5344CB8AC3E}">
        <p14:creationId xmlns:p14="http://schemas.microsoft.com/office/powerpoint/2010/main" val="2163959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Review</a:t>
            </a:r>
            <a:endParaRPr lang="en-US" sz="5400" b="1" dirty="0"/>
          </a:p>
        </p:txBody>
      </p:sp>
      <p:sp>
        <p:nvSpPr>
          <p:cNvPr id="3" name="Content Placeholder 2"/>
          <p:cNvSpPr>
            <a:spLocks noGrp="1"/>
          </p:cNvSpPr>
          <p:nvPr>
            <p:ph idx="1"/>
          </p:nvPr>
        </p:nvSpPr>
        <p:spPr>
          <a:xfrm>
            <a:off x="275548" y="2070846"/>
            <a:ext cx="8101690" cy="4182035"/>
          </a:xfrm>
        </p:spPr>
        <p:txBody>
          <a:bodyPr>
            <a:normAutofit/>
          </a:bodyPr>
          <a:lstStyle/>
          <a:p>
            <a:pPr marL="0" indent="0">
              <a:buNone/>
            </a:pPr>
            <a:r>
              <a:rPr lang="en-US" sz="4000" b="1" dirty="0" smtClean="0"/>
              <a:t>• </a:t>
            </a:r>
            <a:r>
              <a:rPr lang="en-US" sz="4000" b="1" dirty="0" smtClean="0">
                <a:solidFill>
                  <a:srgbClr val="FFFF00"/>
                </a:solidFill>
              </a:rPr>
              <a:t>Parts of a theme</a:t>
            </a:r>
          </a:p>
          <a:p>
            <a:pPr marL="0" indent="0">
              <a:buNone/>
            </a:pPr>
            <a:r>
              <a:rPr lang="en-US" sz="4000" b="1" dirty="0" smtClean="0"/>
              <a:t>• Types of paragraphs in a theme</a:t>
            </a:r>
          </a:p>
          <a:p>
            <a:pPr marL="0" indent="0">
              <a:buNone/>
            </a:pPr>
            <a:r>
              <a:rPr lang="en-US" sz="4000" b="1" dirty="0" smtClean="0"/>
              <a:t>• The TOWER Diagram</a:t>
            </a:r>
          </a:p>
        </p:txBody>
      </p:sp>
    </p:spTree>
    <p:extLst>
      <p:ext uri="{BB962C8B-B14F-4D97-AF65-F5344CB8AC3E}">
        <p14:creationId xmlns:p14="http://schemas.microsoft.com/office/powerpoint/2010/main" val="47931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Parts of a Theme</a:t>
            </a:r>
            <a:endParaRPr lang="en-US" sz="5400" b="1" dirty="0"/>
          </a:p>
        </p:txBody>
      </p:sp>
      <p:sp>
        <p:nvSpPr>
          <p:cNvPr id="3" name="Content Placeholder 2"/>
          <p:cNvSpPr>
            <a:spLocks noGrp="1"/>
          </p:cNvSpPr>
          <p:nvPr>
            <p:ph idx="1"/>
          </p:nvPr>
        </p:nvSpPr>
        <p:spPr>
          <a:xfrm>
            <a:off x="2001705" y="1497106"/>
            <a:ext cx="6375533" cy="4755775"/>
          </a:xfrm>
        </p:spPr>
        <p:txBody>
          <a:bodyPr>
            <a:noAutofit/>
          </a:bodyPr>
          <a:lstStyle/>
          <a:p>
            <a:r>
              <a:rPr lang="en-US" sz="3200" b="1" dirty="0" smtClean="0"/>
              <a:t>Title</a:t>
            </a:r>
          </a:p>
          <a:p>
            <a:r>
              <a:rPr lang="en-US" sz="3200" b="1" dirty="0" smtClean="0"/>
              <a:t>Introduction</a:t>
            </a:r>
          </a:p>
          <a:p>
            <a:pPr marL="0" indent="0">
              <a:buNone/>
            </a:pPr>
            <a:r>
              <a:rPr lang="en-US" sz="3200" b="1" dirty="0"/>
              <a:t>	</a:t>
            </a:r>
            <a:r>
              <a:rPr lang="en-US" sz="3200" b="1" dirty="0" smtClean="0"/>
              <a:t>Introductory Paragraph</a:t>
            </a:r>
          </a:p>
          <a:p>
            <a:r>
              <a:rPr lang="en-US" sz="3200" b="1" dirty="0" smtClean="0"/>
              <a:t>Body</a:t>
            </a:r>
          </a:p>
          <a:p>
            <a:pPr marL="0" indent="0">
              <a:buNone/>
            </a:pPr>
            <a:r>
              <a:rPr lang="en-US" sz="3200" b="1" dirty="0" smtClean="0"/>
              <a:t>	Detail Paragraphs</a:t>
            </a:r>
          </a:p>
          <a:p>
            <a:r>
              <a:rPr lang="en-US" sz="3200" b="1" dirty="0" smtClean="0"/>
              <a:t>Conclusion</a:t>
            </a:r>
          </a:p>
          <a:p>
            <a:pPr marL="0" indent="0">
              <a:buNone/>
            </a:pPr>
            <a:r>
              <a:rPr lang="en-US" sz="3200" b="1" dirty="0" smtClean="0"/>
              <a:t>	Concluding Paragraph</a:t>
            </a:r>
            <a:endParaRPr lang="en-US" sz="3200" b="1" dirty="0"/>
          </a:p>
        </p:txBody>
      </p:sp>
    </p:spTree>
    <p:extLst>
      <p:ext uri="{BB962C8B-B14F-4D97-AF65-F5344CB8AC3E}">
        <p14:creationId xmlns:p14="http://schemas.microsoft.com/office/powerpoint/2010/main" val="105916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Review </a:t>
            </a:r>
            <a:endParaRPr lang="en-US" sz="5400" b="1" dirty="0"/>
          </a:p>
        </p:txBody>
      </p:sp>
      <p:sp>
        <p:nvSpPr>
          <p:cNvPr id="3" name="Content Placeholder 2"/>
          <p:cNvSpPr>
            <a:spLocks noGrp="1"/>
          </p:cNvSpPr>
          <p:nvPr>
            <p:ph idx="1"/>
          </p:nvPr>
        </p:nvSpPr>
        <p:spPr/>
        <p:txBody>
          <a:bodyPr>
            <a:normAutofit/>
          </a:bodyPr>
          <a:lstStyle/>
          <a:p>
            <a:r>
              <a:rPr lang="en-US" sz="3600" b="1" dirty="0" smtClean="0"/>
              <a:t>Parts of a theme</a:t>
            </a:r>
          </a:p>
          <a:p>
            <a:r>
              <a:rPr lang="en-US" sz="3600" b="1" dirty="0" smtClean="0">
                <a:solidFill>
                  <a:srgbClr val="FFFF00"/>
                </a:solidFill>
              </a:rPr>
              <a:t>Types of paragraphs in a theme</a:t>
            </a:r>
          </a:p>
          <a:p>
            <a:r>
              <a:rPr lang="en-US" sz="3600" b="1" dirty="0" smtClean="0"/>
              <a:t>The TOWER Diagram</a:t>
            </a:r>
            <a:endParaRPr lang="en-US" sz="3600" b="1" dirty="0"/>
          </a:p>
        </p:txBody>
      </p:sp>
    </p:spTree>
    <p:extLst>
      <p:ext uri="{BB962C8B-B14F-4D97-AF65-F5344CB8AC3E}">
        <p14:creationId xmlns:p14="http://schemas.microsoft.com/office/powerpoint/2010/main" val="2866277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Introductory Paragraph</a:t>
            </a:r>
            <a:endParaRPr lang="en-US" sz="5400" b="1" dirty="0"/>
          </a:p>
        </p:txBody>
      </p:sp>
      <p:sp>
        <p:nvSpPr>
          <p:cNvPr id="3" name="Content Placeholder 2"/>
          <p:cNvSpPr>
            <a:spLocks noGrp="1"/>
          </p:cNvSpPr>
          <p:nvPr>
            <p:ph idx="1"/>
          </p:nvPr>
        </p:nvSpPr>
        <p:spPr>
          <a:xfrm>
            <a:off x="2305413" y="2070846"/>
            <a:ext cx="6071826" cy="4182035"/>
          </a:xfrm>
        </p:spPr>
        <p:txBody>
          <a:bodyPr>
            <a:normAutofit/>
          </a:bodyPr>
          <a:lstStyle/>
          <a:p>
            <a:r>
              <a:rPr lang="en-US" sz="3200" b="1" dirty="0" smtClean="0"/>
              <a:t>Topic Sentence</a:t>
            </a:r>
          </a:p>
          <a:p>
            <a:r>
              <a:rPr lang="en-US" sz="3200" b="1" dirty="0" smtClean="0"/>
              <a:t>Background Sentences </a:t>
            </a:r>
          </a:p>
          <a:p>
            <a:pPr marL="0" indent="0">
              <a:buNone/>
            </a:pPr>
            <a:r>
              <a:rPr lang="en-US" sz="3200" b="1" dirty="0"/>
              <a:t> </a:t>
            </a:r>
            <a:r>
              <a:rPr lang="en-US" sz="3200" b="1" dirty="0" smtClean="0"/>
              <a:t>   (or Introductory Option)</a:t>
            </a:r>
          </a:p>
          <a:p>
            <a:r>
              <a:rPr lang="en-US" sz="3200" b="1" dirty="0" smtClean="0"/>
              <a:t>Thesis Statement</a:t>
            </a:r>
            <a:endParaRPr lang="en-US" sz="3200" b="1" dirty="0"/>
          </a:p>
        </p:txBody>
      </p:sp>
    </p:spTree>
    <p:extLst>
      <p:ext uri="{BB962C8B-B14F-4D97-AF65-F5344CB8AC3E}">
        <p14:creationId xmlns:p14="http://schemas.microsoft.com/office/powerpoint/2010/main" val="264022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Informative Writing</a:t>
            </a:r>
            <a:endParaRPr lang="en-US" b="1" dirty="0"/>
          </a:p>
        </p:txBody>
      </p:sp>
      <p:sp>
        <p:nvSpPr>
          <p:cNvPr id="3" name="Content Placeholder 2"/>
          <p:cNvSpPr>
            <a:spLocks noGrp="1"/>
          </p:cNvSpPr>
          <p:nvPr>
            <p:ph idx="1"/>
          </p:nvPr>
        </p:nvSpPr>
        <p:spPr/>
        <p:txBody>
          <a:bodyPr>
            <a:normAutofit/>
          </a:bodyPr>
          <a:lstStyle/>
          <a:p>
            <a:r>
              <a:rPr lang="en-US" sz="3200" b="1" dirty="0" smtClean="0"/>
              <a:t>Involves writing about </a:t>
            </a:r>
            <a:r>
              <a:rPr lang="en-US" sz="3200" b="1" u="sng" dirty="0" smtClean="0">
                <a:solidFill>
                  <a:srgbClr val="FFFF00"/>
                </a:solidFill>
              </a:rPr>
              <a:t>facts</a:t>
            </a:r>
          </a:p>
          <a:p>
            <a:r>
              <a:rPr lang="en-US" sz="3200" b="1" dirty="0" smtClean="0"/>
              <a:t>Utilizes the </a:t>
            </a:r>
            <a:r>
              <a:rPr lang="en-US" sz="3200" b="1" u="sng" dirty="0" smtClean="0">
                <a:solidFill>
                  <a:srgbClr val="FFFF00"/>
                </a:solidFill>
              </a:rPr>
              <a:t>Main idea/Detail Structure</a:t>
            </a:r>
          </a:p>
          <a:p>
            <a:r>
              <a:rPr lang="en-US" sz="3200" b="1" dirty="0" smtClean="0"/>
              <a:t>Requires references and in-text citations</a:t>
            </a:r>
            <a:endParaRPr lang="en-US" sz="3200" b="1" dirty="0"/>
          </a:p>
        </p:txBody>
      </p:sp>
    </p:spTree>
    <p:extLst>
      <p:ext uri="{BB962C8B-B14F-4D97-AF65-F5344CB8AC3E}">
        <p14:creationId xmlns:p14="http://schemas.microsoft.com/office/powerpoint/2010/main" val="2377439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Detail Paragraphs</a:t>
            </a:r>
            <a:endParaRPr lang="en-US" sz="5400" b="1" dirty="0"/>
          </a:p>
        </p:txBody>
      </p:sp>
      <p:sp>
        <p:nvSpPr>
          <p:cNvPr id="3" name="Content Placeholder 2"/>
          <p:cNvSpPr>
            <a:spLocks noGrp="1"/>
          </p:cNvSpPr>
          <p:nvPr>
            <p:ph idx="1"/>
          </p:nvPr>
        </p:nvSpPr>
        <p:spPr/>
        <p:txBody>
          <a:bodyPr>
            <a:normAutofit/>
          </a:bodyPr>
          <a:lstStyle/>
          <a:p>
            <a:r>
              <a:rPr lang="en-US" sz="3200" b="1" dirty="0" smtClean="0"/>
              <a:t>Topic/Transition Sentence</a:t>
            </a:r>
          </a:p>
          <a:p>
            <a:r>
              <a:rPr lang="en-US" sz="3200" b="1" dirty="0" smtClean="0"/>
              <a:t>Pairs or groups of Lead-off and Follow-up Sentences</a:t>
            </a:r>
          </a:p>
          <a:p>
            <a:pPr marL="0" indent="0">
              <a:buNone/>
            </a:pPr>
            <a:endParaRPr lang="en-US" sz="3200" b="1" dirty="0"/>
          </a:p>
        </p:txBody>
      </p:sp>
    </p:spTree>
    <p:extLst>
      <p:ext uri="{BB962C8B-B14F-4D97-AF65-F5344CB8AC3E}">
        <p14:creationId xmlns:p14="http://schemas.microsoft.com/office/powerpoint/2010/main" val="2479163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Concluding Paragraph</a:t>
            </a:r>
            <a:endParaRPr lang="en-US" sz="5400" b="1" dirty="0"/>
          </a:p>
        </p:txBody>
      </p:sp>
      <p:sp>
        <p:nvSpPr>
          <p:cNvPr id="3" name="Content Placeholder 2"/>
          <p:cNvSpPr>
            <a:spLocks noGrp="1"/>
          </p:cNvSpPr>
          <p:nvPr>
            <p:ph idx="1"/>
          </p:nvPr>
        </p:nvSpPr>
        <p:spPr/>
        <p:txBody>
          <a:bodyPr>
            <a:normAutofit/>
          </a:bodyPr>
          <a:lstStyle/>
          <a:p>
            <a:r>
              <a:rPr lang="en-US" sz="3200" b="1" dirty="0" smtClean="0"/>
              <a:t>Concluding Transition Sentence</a:t>
            </a:r>
          </a:p>
          <a:p>
            <a:r>
              <a:rPr lang="en-US" sz="3200" b="1" dirty="0" smtClean="0"/>
              <a:t>Detail Sentences (Concluding Option)</a:t>
            </a:r>
          </a:p>
          <a:p>
            <a:r>
              <a:rPr lang="en-US" sz="3200" b="1" dirty="0" smtClean="0"/>
              <a:t>Clincher Sentence</a:t>
            </a:r>
            <a:endParaRPr lang="en-US" sz="3200" b="1" dirty="0"/>
          </a:p>
        </p:txBody>
      </p:sp>
    </p:spTree>
    <p:extLst>
      <p:ext uri="{BB962C8B-B14F-4D97-AF65-F5344CB8AC3E}">
        <p14:creationId xmlns:p14="http://schemas.microsoft.com/office/powerpoint/2010/main" val="404168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Review (cont.)</a:t>
            </a:r>
            <a:endParaRPr lang="en-US" sz="5400" b="1" dirty="0"/>
          </a:p>
        </p:txBody>
      </p:sp>
      <p:sp>
        <p:nvSpPr>
          <p:cNvPr id="3" name="Content Placeholder 2"/>
          <p:cNvSpPr>
            <a:spLocks noGrp="1"/>
          </p:cNvSpPr>
          <p:nvPr>
            <p:ph idx="1"/>
          </p:nvPr>
        </p:nvSpPr>
        <p:spPr/>
        <p:txBody>
          <a:bodyPr>
            <a:normAutofit/>
          </a:bodyPr>
          <a:lstStyle/>
          <a:p>
            <a:r>
              <a:rPr lang="en-US" sz="3600" b="1" dirty="0" smtClean="0"/>
              <a:t>Parts of a theme</a:t>
            </a:r>
          </a:p>
          <a:p>
            <a:r>
              <a:rPr lang="en-US" sz="3600" b="1" dirty="0" smtClean="0"/>
              <a:t>Types of paragraphs in a theme</a:t>
            </a:r>
          </a:p>
          <a:p>
            <a:r>
              <a:rPr lang="en-US" sz="3600" b="1" dirty="0" smtClean="0">
                <a:solidFill>
                  <a:srgbClr val="FFFF00"/>
                </a:solidFill>
              </a:rPr>
              <a:t>The TOWER Diagram</a:t>
            </a:r>
            <a:endParaRPr lang="en-US" sz="3600" b="1" dirty="0">
              <a:solidFill>
                <a:srgbClr val="FFFF00"/>
              </a:solidFill>
            </a:endParaRPr>
          </a:p>
        </p:txBody>
      </p:sp>
    </p:spTree>
    <p:extLst>
      <p:ext uri="{BB962C8B-B14F-4D97-AF65-F5344CB8AC3E}">
        <p14:creationId xmlns:p14="http://schemas.microsoft.com/office/powerpoint/2010/main" val="1406259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the TOWER Diagram in here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23297" y="-12329"/>
            <a:ext cx="9567026"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03_tower_diagram_frmpg22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14925" y="-1171081"/>
            <a:ext cx="7053453" cy="9127998"/>
          </a:xfrm>
          <a:prstGeom prst="rect">
            <a:avLst/>
          </a:prstGeom>
        </p:spPr>
      </p:pic>
    </p:spTree>
    <p:extLst>
      <p:ext uri="{BB962C8B-B14F-4D97-AF65-F5344CB8AC3E}">
        <p14:creationId xmlns:p14="http://schemas.microsoft.com/office/powerpoint/2010/main" val="220701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Reference Materials</a:t>
            </a:r>
            <a:endParaRPr lang="en-US" b="1" dirty="0"/>
          </a:p>
        </p:txBody>
      </p:sp>
      <p:sp>
        <p:nvSpPr>
          <p:cNvPr id="3" name="Content Placeholder 2"/>
          <p:cNvSpPr>
            <a:spLocks noGrp="1"/>
          </p:cNvSpPr>
          <p:nvPr>
            <p:ph idx="1"/>
          </p:nvPr>
        </p:nvSpPr>
        <p:spPr/>
        <p:txBody>
          <a:bodyPr>
            <a:normAutofit/>
          </a:bodyPr>
          <a:lstStyle/>
          <a:p>
            <a:r>
              <a:rPr lang="en-US" sz="3200" b="1" dirty="0" smtClean="0"/>
              <a:t>Explain what reference materials are available</a:t>
            </a:r>
          </a:p>
          <a:p>
            <a:r>
              <a:rPr lang="en-US" sz="3200" b="1" smtClean="0"/>
              <a:t>Explain how </a:t>
            </a:r>
            <a:r>
              <a:rPr lang="en-US" sz="3200" b="1" dirty="0" smtClean="0"/>
              <a:t>to access them</a:t>
            </a:r>
            <a:endParaRPr lang="en-US" sz="3200" b="1" dirty="0"/>
          </a:p>
        </p:txBody>
      </p:sp>
    </p:spTree>
    <p:extLst>
      <p:ext uri="{BB962C8B-B14F-4D97-AF65-F5344CB8AC3E}">
        <p14:creationId xmlns:p14="http://schemas.microsoft.com/office/powerpoint/2010/main" val="423087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Note Cards</a:t>
            </a:r>
            <a:endParaRPr lang="en-US" b="1" dirty="0"/>
          </a:p>
        </p:txBody>
      </p:sp>
      <p:sp>
        <p:nvSpPr>
          <p:cNvPr id="3" name="Content Placeholder 2"/>
          <p:cNvSpPr>
            <a:spLocks noGrp="1"/>
          </p:cNvSpPr>
          <p:nvPr>
            <p:ph idx="1"/>
          </p:nvPr>
        </p:nvSpPr>
        <p:spPr/>
        <p:txBody>
          <a:bodyPr>
            <a:normAutofit/>
          </a:bodyPr>
          <a:lstStyle/>
          <a:p>
            <a:r>
              <a:rPr lang="en-US" sz="3200" b="1" dirty="0" smtClean="0"/>
              <a:t>Paper note cards</a:t>
            </a:r>
          </a:p>
          <a:p>
            <a:r>
              <a:rPr lang="en-US" sz="3200" b="1" dirty="0" smtClean="0"/>
              <a:t>Digital note cards</a:t>
            </a:r>
          </a:p>
          <a:p>
            <a:pPr marL="0" indent="0" algn="ctr">
              <a:buNone/>
            </a:pPr>
            <a:r>
              <a:rPr lang="en-US" sz="3200" b="1" dirty="0" smtClean="0"/>
              <a:t>(Discuss hardware and software available)</a:t>
            </a:r>
            <a:endParaRPr lang="en-US" sz="3200" b="1" dirty="0"/>
          </a:p>
        </p:txBody>
      </p:sp>
    </p:spTree>
    <p:extLst>
      <p:ext uri="{BB962C8B-B14F-4D97-AF65-F5344CB8AC3E}">
        <p14:creationId xmlns:p14="http://schemas.microsoft.com/office/powerpoint/2010/main" val="313273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Software</a:t>
            </a:r>
            <a:endParaRPr lang="en-US" b="1" dirty="0"/>
          </a:p>
        </p:txBody>
      </p:sp>
      <p:sp>
        <p:nvSpPr>
          <p:cNvPr id="3" name="Content Placeholder 2"/>
          <p:cNvSpPr>
            <a:spLocks noGrp="1"/>
          </p:cNvSpPr>
          <p:nvPr>
            <p:ph idx="1"/>
          </p:nvPr>
        </p:nvSpPr>
        <p:spPr>
          <a:xfrm>
            <a:off x="765175" y="2070846"/>
            <a:ext cx="7612064" cy="4182035"/>
          </a:xfrm>
        </p:spPr>
        <p:txBody>
          <a:bodyPr>
            <a:noAutofit/>
          </a:bodyPr>
          <a:lstStyle/>
          <a:p>
            <a:r>
              <a:rPr lang="en-US" sz="3200" b="1" dirty="0" smtClean="0"/>
              <a:t>Noodle Tools  </a:t>
            </a:r>
            <a:r>
              <a:rPr lang="en-US" sz="3200" b="1" dirty="0" smtClean="0">
                <a:hlinkClick r:id="rId2"/>
              </a:rPr>
              <a:t>www.noodletools.com</a:t>
            </a:r>
            <a:endParaRPr lang="en-US" sz="3200" b="1" dirty="0" smtClean="0"/>
          </a:p>
          <a:p>
            <a:r>
              <a:rPr lang="en-US" sz="3200" b="1" dirty="0" smtClean="0"/>
              <a:t>Easy Bib    </a:t>
            </a:r>
            <a:r>
              <a:rPr lang="en-US" sz="3200" b="1" dirty="0" smtClean="0">
                <a:hlinkClick r:id="rId3"/>
              </a:rPr>
              <a:t>www.easybib.com</a:t>
            </a:r>
            <a:endParaRPr lang="en-US" sz="3200" b="1" dirty="0" smtClean="0"/>
          </a:p>
          <a:p>
            <a:r>
              <a:rPr lang="en-US" sz="3200" b="1" dirty="0" err="1" smtClean="0"/>
              <a:t>ColorNotes</a:t>
            </a:r>
            <a:r>
              <a:rPr lang="en-US" sz="3200" b="1" dirty="0" smtClean="0"/>
              <a:t>   </a:t>
            </a:r>
            <a:r>
              <a:rPr lang="en-US" sz="3200" b="1" dirty="0" err="1" smtClean="0">
                <a:hlinkClick r:id="rId4"/>
              </a:rPr>
              <a:t>www.colornotes.com</a:t>
            </a:r>
            <a:endParaRPr lang="en-US" sz="3200" b="1" dirty="0" smtClean="0"/>
          </a:p>
          <a:p>
            <a:r>
              <a:rPr lang="en-US" sz="3200" b="1" dirty="0" err="1" smtClean="0"/>
              <a:t>Evernote</a:t>
            </a:r>
            <a:r>
              <a:rPr lang="en-US" sz="3200" b="1" dirty="0" smtClean="0"/>
              <a:t>  </a:t>
            </a:r>
            <a:r>
              <a:rPr lang="en-US" sz="3200" b="1" dirty="0" smtClean="0">
                <a:hlinkClick r:id="rId5"/>
              </a:rPr>
              <a:t>www.evernote.com</a:t>
            </a:r>
            <a:endParaRPr lang="en-US" sz="3200" b="1" dirty="0" smtClean="0"/>
          </a:p>
          <a:p>
            <a:r>
              <a:rPr lang="en-US" sz="3200" b="1" dirty="0" err="1" smtClean="0"/>
              <a:t>Supernotecard</a:t>
            </a:r>
            <a:r>
              <a:rPr lang="en-US" sz="3200" b="1" dirty="0" smtClean="0"/>
              <a:t>  </a:t>
            </a:r>
            <a:r>
              <a:rPr lang="en-US" sz="3200" b="1" dirty="0" smtClean="0">
                <a:hlinkClick r:id="rId6"/>
              </a:rPr>
              <a:t>www.supernotecard.com</a:t>
            </a:r>
            <a:endParaRPr lang="en-US" sz="3200" b="1" dirty="0" smtClean="0"/>
          </a:p>
          <a:p>
            <a:endParaRPr lang="en-US" sz="3200" b="1" dirty="0"/>
          </a:p>
        </p:txBody>
      </p:sp>
    </p:spTree>
    <p:extLst>
      <p:ext uri="{BB962C8B-B14F-4D97-AF65-F5344CB8AC3E}">
        <p14:creationId xmlns:p14="http://schemas.microsoft.com/office/powerpoint/2010/main" val="374223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Note Cards</a:t>
            </a:r>
            <a:endParaRPr lang="en-US" b="1" dirty="0"/>
          </a:p>
        </p:txBody>
      </p:sp>
      <p:sp>
        <p:nvSpPr>
          <p:cNvPr id="3" name="Content Placeholder 2"/>
          <p:cNvSpPr>
            <a:spLocks noGrp="1"/>
          </p:cNvSpPr>
          <p:nvPr>
            <p:ph idx="1"/>
          </p:nvPr>
        </p:nvSpPr>
        <p:spPr>
          <a:xfrm>
            <a:off x="2056925" y="2070846"/>
            <a:ext cx="6320313" cy="4182035"/>
          </a:xfrm>
        </p:spPr>
        <p:txBody>
          <a:bodyPr>
            <a:normAutofit/>
          </a:bodyPr>
          <a:lstStyle/>
          <a:p>
            <a:pPr marL="0" indent="0">
              <a:buNone/>
            </a:pPr>
            <a:r>
              <a:rPr lang="en-US" sz="3200" b="1" dirty="0" smtClean="0"/>
              <a:t>On the front of the card:</a:t>
            </a:r>
          </a:p>
          <a:p>
            <a:r>
              <a:rPr lang="en-US" sz="3200" b="1" dirty="0" smtClean="0"/>
              <a:t>Write the fact</a:t>
            </a:r>
          </a:p>
          <a:p>
            <a:r>
              <a:rPr lang="en-US" sz="3200" b="1" dirty="0" smtClean="0"/>
              <a:t>Write a number on the card</a:t>
            </a:r>
          </a:p>
          <a:p>
            <a:pPr marL="0" indent="0">
              <a:buNone/>
            </a:pPr>
            <a:endParaRPr lang="en-US" sz="3200" dirty="0"/>
          </a:p>
        </p:txBody>
      </p:sp>
    </p:spTree>
    <p:extLst>
      <p:ext uri="{BB962C8B-B14F-4D97-AF65-F5344CB8AC3E}">
        <p14:creationId xmlns:p14="http://schemas.microsoft.com/office/powerpoint/2010/main" val="392694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 example front of a note card here.</a:t>
            </a:r>
            <a:endParaRPr lang="en-US" dirty="0"/>
          </a:p>
        </p:txBody>
      </p:sp>
      <p:pic>
        <p:nvPicPr>
          <p:cNvPr id="4" name="Picture 3" descr="frontofcar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 y="635000"/>
            <a:ext cx="9125471" cy="5080000"/>
          </a:xfrm>
          <a:prstGeom prst="rect">
            <a:avLst/>
          </a:prstGeom>
        </p:spPr>
      </p:pic>
    </p:spTree>
    <p:extLst>
      <p:ext uri="{BB962C8B-B14F-4D97-AF65-F5344CB8AC3E}">
        <p14:creationId xmlns:p14="http://schemas.microsoft.com/office/powerpoint/2010/main" val="558074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Note Cards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On the back of the card:</a:t>
            </a:r>
          </a:p>
          <a:p>
            <a:r>
              <a:rPr lang="en-US" sz="3200" b="1" dirty="0" smtClean="0"/>
              <a:t>Write the reference or note about the reference</a:t>
            </a:r>
          </a:p>
          <a:p>
            <a:r>
              <a:rPr lang="en-US" sz="3200" b="1" dirty="0" smtClean="0"/>
              <a:t>Write a number for the reference number on the reference list</a:t>
            </a:r>
          </a:p>
          <a:p>
            <a:r>
              <a:rPr lang="en-US" sz="3200" b="1" dirty="0" smtClean="0"/>
              <a:t>Write the page number where the fact was found</a:t>
            </a:r>
          </a:p>
          <a:p>
            <a:pPr marL="0" indent="0">
              <a:buNone/>
            </a:pPr>
            <a:endParaRPr lang="en-US" sz="3200" b="1" dirty="0" smtClean="0"/>
          </a:p>
          <a:p>
            <a:pPr marL="0" indent="0">
              <a:buNone/>
            </a:pPr>
            <a:endParaRPr lang="en-US" dirty="0"/>
          </a:p>
        </p:txBody>
      </p:sp>
    </p:spTree>
    <p:extLst>
      <p:ext uri="{BB962C8B-B14F-4D97-AF65-F5344CB8AC3E}">
        <p14:creationId xmlns:p14="http://schemas.microsoft.com/office/powerpoint/2010/main" val="210608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Informative Writing</a:t>
            </a:r>
            <a:endParaRPr lang="en-US" b="1" dirty="0"/>
          </a:p>
        </p:txBody>
      </p:sp>
      <p:sp>
        <p:nvSpPr>
          <p:cNvPr id="3" name="Content Placeholder 2"/>
          <p:cNvSpPr>
            <a:spLocks noGrp="1"/>
          </p:cNvSpPr>
          <p:nvPr>
            <p:ph idx="1"/>
          </p:nvPr>
        </p:nvSpPr>
        <p:spPr>
          <a:xfrm>
            <a:off x="2309091" y="2070846"/>
            <a:ext cx="6068148" cy="4182035"/>
          </a:xfrm>
        </p:spPr>
        <p:txBody>
          <a:bodyPr>
            <a:normAutofit/>
          </a:bodyPr>
          <a:lstStyle/>
          <a:p>
            <a:r>
              <a:rPr lang="en-US" sz="3200" b="1" dirty="0" smtClean="0"/>
              <a:t>Straight factual essay</a:t>
            </a:r>
          </a:p>
          <a:p>
            <a:r>
              <a:rPr lang="en-US" sz="3200" b="1" dirty="0" smtClean="0"/>
              <a:t>Definitional essay</a:t>
            </a:r>
          </a:p>
          <a:p>
            <a:r>
              <a:rPr lang="en-US" sz="3200" b="1" dirty="0" smtClean="0"/>
              <a:t>Character analysis</a:t>
            </a:r>
          </a:p>
          <a:p>
            <a:r>
              <a:rPr lang="en-US" sz="3200" b="1" dirty="0" smtClean="0"/>
              <a:t>Theme Analysis</a:t>
            </a:r>
            <a:endParaRPr lang="en-US" sz="3200" b="1" dirty="0"/>
          </a:p>
        </p:txBody>
      </p:sp>
    </p:spTree>
    <p:extLst>
      <p:ext uri="{BB962C8B-B14F-4D97-AF65-F5344CB8AC3E}">
        <p14:creationId xmlns:p14="http://schemas.microsoft.com/office/powerpoint/2010/main" val="3689556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 example back of a card here</a:t>
            </a:r>
            <a:endParaRPr lang="en-US" dirty="0"/>
          </a:p>
        </p:txBody>
      </p:sp>
      <p:pic>
        <p:nvPicPr>
          <p:cNvPr id="4" name="Picture 3" descr="backofcar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7975"/>
            <a:ext cx="9144000" cy="4884475"/>
          </a:xfrm>
          <a:prstGeom prst="rect">
            <a:avLst/>
          </a:prstGeom>
        </p:spPr>
      </p:pic>
    </p:spTree>
    <p:extLst>
      <p:ext uri="{BB962C8B-B14F-4D97-AF65-F5344CB8AC3E}">
        <p14:creationId xmlns:p14="http://schemas.microsoft.com/office/powerpoint/2010/main" val="569356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Sorting Note Cards</a:t>
            </a:r>
            <a:endParaRPr lang="en-US" b="1" dirty="0"/>
          </a:p>
        </p:txBody>
      </p:sp>
      <p:sp>
        <p:nvSpPr>
          <p:cNvPr id="3" name="Content Placeholder 2"/>
          <p:cNvSpPr>
            <a:spLocks noGrp="1"/>
          </p:cNvSpPr>
          <p:nvPr>
            <p:ph idx="1"/>
          </p:nvPr>
        </p:nvSpPr>
        <p:spPr>
          <a:xfrm>
            <a:off x="1118194" y="2070846"/>
            <a:ext cx="7259045" cy="4182035"/>
          </a:xfrm>
        </p:spPr>
        <p:txBody>
          <a:bodyPr>
            <a:normAutofit/>
          </a:bodyPr>
          <a:lstStyle/>
          <a:p>
            <a:r>
              <a:rPr lang="en-US" sz="3200" b="1" dirty="0" smtClean="0"/>
              <a:t>Make piles or groups of facts</a:t>
            </a:r>
          </a:p>
          <a:p>
            <a:r>
              <a:rPr lang="en-US" sz="3200" b="1" dirty="0" smtClean="0"/>
              <a:t>Give each pile a name</a:t>
            </a:r>
          </a:p>
          <a:p>
            <a:r>
              <a:rPr lang="en-US" sz="3200" b="1" dirty="0" smtClean="0"/>
              <a:t>These names are potential subtopics</a:t>
            </a:r>
          </a:p>
          <a:p>
            <a:r>
              <a:rPr lang="en-US" sz="3200" b="1" dirty="0" smtClean="0"/>
              <a:t>Color code the cards in a pile</a:t>
            </a:r>
            <a:endParaRPr lang="en-US" sz="3200" b="1" dirty="0"/>
          </a:p>
        </p:txBody>
      </p:sp>
    </p:spTree>
    <p:extLst>
      <p:ext uri="{BB962C8B-B14F-4D97-AF65-F5344CB8AC3E}">
        <p14:creationId xmlns:p14="http://schemas.microsoft.com/office/powerpoint/2010/main" val="419538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Matt: please put in here at least two slides showing </a:t>
            </a:r>
          </a:p>
          <a:p>
            <a:r>
              <a:rPr lang="en-US" dirty="0" smtClean="0"/>
              <a:t>1. the note cards back and front</a:t>
            </a:r>
          </a:p>
          <a:p>
            <a:r>
              <a:rPr lang="en-US" dirty="0" smtClean="0"/>
              <a:t>2. the sorted cards</a:t>
            </a:r>
          </a:p>
          <a:p>
            <a:endParaRPr lang="en-US" dirty="0"/>
          </a:p>
          <a:p>
            <a:r>
              <a:rPr lang="en-US" dirty="0" smtClean="0"/>
              <a:t>These are slides from maybe rows 6 &amp; 7?</a:t>
            </a:r>
            <a:endParaRPr lang="en-US" dirty="0"/>
          </a:p>
        </p:txBody>
      </p:sp>
      <p:pic>
        <p:nvPicPr>
          <p:cNvPr id="4" name="Picture 3" descr="row7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8"/>
            <a:ext cx="9144000" cy="6837922"/>
          </a:xfrm>
          <a:prstGeom prst="rect">
            <a:avLst/>
          </a:prstGeom>
        </p:spPr>
      </p:pic>
    </p:spTree>
    <p:extLst>
      <p:ext uri="{BB962C8B-B14F-4D97-AF65-F5344CB8AC3E}">
        <p14:creationId xmlns:p14="http://schemas.microsoft.com/office/powerpoint/2010/main" val="2908623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Matt: please put in here at least two slides showing </a:t>
            </a:r>
          </a:p>
          <a:p>
            <a:r>
              <a:rPr lang="en-US" dirty="0" smtClean="0"/>
              <a:t>1. the note cards back and front</a:t>
            </a:r>
          </a:p>
          <a:p>
            <a:r>
              <a:rPr lang="en-US" dirty="0" smtClean="0"/>
              <a:t>2. the sorted cards</a:t>
            </a:r>
          </a:p>
          <a:p>
            <a:endParaRPr lang="en-US" dirty="0"/>
          </a:p>
          <a:p>
            <a:r>
              <a:rPr lang="en-US" dirty="0" smtClean="0"/>
              <a:t>These are slides from maybe rows 6 &amp; 7?</a:t>
            </a:r>
            <a:endParaRPr lang="en-US" dirty="0"/>
          </a:p>
        </p:txBody>
      </p:sp>
      <p:pic>
        <p:nvPicPr>
          <p:cNvPr id="4" name="Picture 3" descr="row7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5" y="0"/>
            <a:ext cx="9060735" cy="6858000"/>
          </a:xfrm>
          <a:prstGeom prst="rect">
            <a:avLst/>
          </a:prstGeom>
        </p:spPr>
      </p:pic>
    </p:spTree>
    <p:extLst>
      <p:ext uri="{BB962C8B-B14F-4D97-AF65-F5344CB8AC3E}">
        <p14:creationId xmlns:p14="http://schemas.microsoft.com/office/powerpoint/2010/main" val="391435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a Reference List</a:t>
            </a:r>
            <a:endParaRPr lang="en-US" b="1" dirty="0"/>
          </a:p>
        </p:txBody>
      </p:sp>
      <p:sp>
        <p:nvSpPr>
          <p:cNvPr id="3" name="Content Placeholder 2"/>
          <p:cNvSpPr>
            <a:spLocks noGrp="1"/>
          </p:cNvSpPr>
          <p:nvPr>
            <p:ph idx="1"/>
          </p:nvPr>
        </p:nvSpPr>
        <p:spPr/>
        <p:txBody>
          <a:bodyPr/>
          <a:lstStyle/>
          <a:p>
            <a:r>
              <a:rPr lang="en-US" sz="3200" b="1" dirty="0"/>
              <a:t>M</a:t>
            </a:r>
            <a:r>
              <a:rPr lang="en-US" sz="3200" b="1" dirty="0" smtClean="0"/>
              <a:t>ake a reference list while making cards</a:t>
            </a:r>
          </a:p>
          <a:p>
            <a:r>
              <a:rPr lang="en-US" sz="3200" b="1" dirty="0" smtClean="0"/>
              <a:t>Use the style approved by the school district </a:t>
            </a:r>
          </a:p>
          <a:p>
            <a:r>
              <a:rPr lang="en-US" sz="3200" b="1" dirty="0" smtClean="0"/>
              <a:t>Refer to a handout about the style</a:t>
            </a:r>
          </a:p>
          <a:p>
            <a:pPr marL="0" indent="0">
              <a:buNone/>
            </a:pPr>
            <a:endParaRPr lang="en-US" dirty="0" smtClean="0"/>
          </a:p>
          <a:p>
            <a:endParaRPr lang="en-US" dirty="0"/>
          </a:p>
        </p:txBody>
      </p:sp>
    </p:spTree>
    <p:extLst>
      <p:ext uri="{BB962C8B-B14F-4D97-AF65-F5344CB8AC3E}">
        <p14:creationId xmlns:p14="http://schemas.microsoft.com/office/powerpoint/2010/main" val="1232440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References</a:t>
            </a:r>
            <a:endParaRPr lang="en-US" b="1" dirty="0"/>
          </a:p>
        </p:txBody>
      </p:sp>
      <p:sp>
        <p:nvSpPr>
          <p:cNvPr id="3" name="Content Placeholder 2"/>
          <p:cNvSpPr>
            <a:spLocks noGrp="1"/>
          </p:cNvSpPr>
          <p:nvPr>
            <p:ph idx="1"/>
          </p:nvPr>
        </p:nvSpPr>
        <p:spPr/>
        <p:txBody>
          <a:bodyPr/>
          <a:lstStyle/>
          <a:p>
            <a:r>
              <a:rPr lang="en-US" b="1" dirty="0" smtClean="0"/>
              <a:t>MLA Style</a:t>
            </a:r>
          </a:p>
          <a:p>
            <a:pPr marL="0" indent="0">
              <a:buNone/>
            </a:pPr>
            <a:r>
              <a:rPr lang="en-US" b="1" dirty="0" smtClean="0"/>
              <a:t>Lee, Harper.  </a:t>
            </a:r>
            <a:r>
              <a:rPr lang="en-US" b="1" i="1" dirty="0" smtClean="0"/>
              <a:t>To Kill a Mockingbird</a:t>
            </a:r>
            <a:r>
              <a:rPr lang="en-US" b="1" dirty="0" smtClean="0"/>
              <a:t>. New York:    	Grand Central Publishing, 1960. Print.</a:t>
            </a:r>
          </a:p>
          <a:p>
            <a:pPr marL="0" indent="0">
              <a:buNone/>
            </a:pPr>
            <a:endParaRPr lang="en-US" b="1" dirty="0"/>
          </a:p>
          <a:p>
            <a:pPr marL="0" indent="0">
              <a:buNone/>
            </a:pPr>
            <a:r>
              <a:rPr lang="en-US" b="1" dirty="0" smtClean="0"/>
              <a:t>•  APA Style</a:t>
            </a:r>
          </a:p>
          <a:p>
            <a:pPr marL="0" indent="0">
              <a:buNone/>
            </a:pPr>
            <a:r>
              <a:rPr lang="en-US" b="1" dirty="0" smtClean="0"/>
              <a:t>Lee, H. (1960). </a:t>
            </a:r>
            <a:r>
              <a:rPr lang="en-US" b="1" i="1" dirty="0" smtClean="0"/>
              <a:t>To kill a mockingbird.</a:t>
            </a:r>
            <a:r>
              <a:rPr lang="en-US" b="1" dirty="0" smtClean="0"/>
              <a:t> New York: 	Grand Central Publishing.</a:t>
            </a:r>
            <a:endParaRPr lang="en-US" b="1" dirty="0"/>
          </a:p>
        </p:txBody>
      </p:sp>
    </p:spTree>
    <p:extLst>
      <p:ext uri="{BB962C8B-B14F-4D97-AF65-F5344CB8AC3E}">
        <p14:creationId xmlns:p14="http://schemas.microsoft.com/office/powerpoint/2010/main" val="1600330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In-Text Citations</a:t>
            </a:r>
            <a:endParaRPr lang="en-US" b="1" dirty="0"/>
          </a:p>
        </p:txBody>
      </p:sp>
      <p:sp>
        <p:nvSpPr>
          <p:cNvPr id="3" name="Content Placeholder 2"/>
          <p:cNvSpPr>
            <a:spLocks noGrp="1"/>
          </p:cNvSpPr>
          <p:nvPr>
            <p:ph idx="1"/>
          </p:nvPr>
        </p:nvSpPr>
        <p:spPr/>
        <p:txBody>
          <a:bodyPr>
            <a:normAutofit/>
          </a:bodyPr>
          <a:lstStyle/>
          <a:p>
            <a:r>
              <a:rPr lang="en-US" sz="3200" b="1" dirty="0" smtClean="0"/>
              <a:t>Use after a very specific fact, usually containing numbers or a date.</a:t>
            </a:r>
          </a:p>
          <a:p>
            <a:pPr marL="0" indent="0">
              <a:buNone/>
            </a:pPr>
            <a:r>
              <a:rPr lang="en-US" sz="2000" b="1" dirty="0" smtClean="0">
                <a:effectLst/>
              </a:rPr>
              <a:t>Mockingbirds </a:t>
            </a:r>
            <a:r>
              <a:rPr lang="en-US" sz="2000" b="1" dirty="0">
                <a:effectLst/>
              </a:rPr>
              <a:t>are actually </a:t>
            </a:r>
            <a:r>
              <a:rPr lang="en-US" sz="2000" b="1" dirty="0" smtClean="0">
                <a:effectLst/>
              </a:rPr>
              <a:t>harmless </a:t>
            </a:r>
            <a:r>
              <a:rPr lang="en-US" sz="2000" b="1" dirty="0">
                <a:effectLst/>
              </a:rPr>
              <a:t>medium-sized birds about 10 inches long </a:t>
            </a:r>
            <a:r>
              <a:rPr lang="en-US" sz="2000" b="1" dirty="0" smtClean="0">
                <a:effectLst/>
              </a:rPr>
              <a:t>(Harris, </a:t>
            </a:r>
            <a:r>
              <a:rPr lang="en-US" sz="2000" b="1" dirty="0">
                <a:effectLst/>
              </a:rPr>
              <a:t>2006). </a:t>
            </a:r>
            <a:r>
              <a:rPr lang="en-US" sz="2000" b="1" dirty="0" smtClean="0">
                <a:effectLst/>
              </a:rPr>
              <a:t>[APA]</a:t>
            </a:r>
            <a:r>
              <a:rPr lang="en-US" sz="2000" b="1" dirty="0" smtClean="0"/>
              <a:t>  OR   (Harris 1) [MLA]</a:t>
            </a:r>
          </a:p>
          <a:p>
            <a:r>
              <a:rPr lang="en-US" sz="3200" b="1" dirty="0" smtClean="0"/>
              <a:t>Use after a quotation</a:t>
            </a:r>
          </a:p>
          <a:p>
            <a:pPr marL="0" indent="0">
              <a:buNone/>
            </a:pPr>
            <a:r>
              <a:rPr lang="en-US" sz="2000" b="1" dirty="0">
                <a:effectLst/>
              </a:rPr>
              <a:t>Scout </a:t>
            </a:r>
            <a:r>
              <a:rPr lang="en-US" sz="2000" b="1" dirty="0" smtClean="0">
                <a:effectLst/>
              </a:rPr>
              <a:t>replies, </a:t>
            </a:r>
            <a:r>
              <a:rPr lang="en-US" sz="2000" b="1" dirty="0">
                <a:effectLst/>
              </a:rPr>
              <a:t>“Yes, sir, I understand…. It’d be sort of like </a:t>
            </a:r>
            <a:r>
              <a:rPr lang="en-US" sz="2000" b="1" dirty="0" err="1">
                <a:effectLst/>
              </a:rPr>
              <a:t>shootin</a:t>
            </a:r>
            <a:r>
              <a:rPr lang="en-US" sz="2000" b="1" dirty="0">
                <a:effectLst/>
              </a:rPr>
              <a:t>’ a mockingbird, wouldn’t it?” (Lee, 1960, p. 370</a:t>
            </a:r>
            <a:r>
              <a:rPr lang="en-US" sz="2000" b="1" dirty="0" smtClean="0">
                <a:effectLst/>
              </a:rPr>
              <a:t>) [APA] Or (Lee 370)  </a:t>
            </a:r>
            <a:r>
              <a:rPr lang="en-US" sz="2000" b="1" dirty="0">
                <a:effectLst/>
              </a:rPr>
              <a:t>[</a:t>
            </a:r>
            <a:r>
              <a:rPr lang="en-US" sz="2000" b="1" dirty="0" smtClean="0">
                <a:effectLst/>
              </a:rPr>
              <a:t>MLA]</a:t>
            </a:r>
            <a:endParaRPr lang="en-US" sz="2000" b="1" dirty="0">
              <a:effectLst/>
            </a:endParaRPr>
          </a:p>
          <a:p>
            <a:endParaRPr lang="en-US" sz="3200" b="1" dirty="0" smtClean="0"/>
          </a:p>
        </p:txBody>
      </p:sp>
    </p:spTree>
    <p:extLst>
      <p:ext uri="{BB962C8B-B14F-4D97-AF65-F5344CB8AC3E}">
        <p14:creationId xmlns:p14="http://schemas.microsoft.com/office/powerpoint/2010/main" val="768229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In-text Citations </a:t>
            </a:r>
            <a:r>
              <a:rPr lang="en-US" b="1" dirty="0"/>
              <a:t>[</a:t>
            </a:r>
            <a:r>
              <a:rPr lang="en-US" b="1" dirty="0" smtClean="0"/>
              <a:t>MLA]</a:t>
            </a:r>
            <a:endParaRPr lang="en-US" b="1" dirty="0"/>
          </a:p>
        </p:txBody>
      </p:sp>
      <p:sp>
        <p:nvSpPr>
          <p:cNvPr id="3" name="Content Placeholder 2"/>
          <p:cNvSpPr>
            <a:spLocks noGrp="1"/>
          </p:cNvSpPr>
          <p:nvPr>
            <p:ph idx="1"/>
          </p:nvPr>
        </p:nvSpPr>
        <p:spPr>
          <a:xfrm>
            <a:off x="765175" y="1677750"/>
            <a:ext cx="7612064" cy="5180250"/>
          </a:xfrm>
        </p:spPr>
        <p:txBody>
          <a:bodyPr>
            <a:normAutofit fontScale="77500" lnSpcReduction="20000"/>
          </a:bodyPr>
          <a:lstStyle/>
          <a:p>
            <a:pPr marL="0" indent="0">
              <a:buNone/>
            </a:pPr>
            <a:r>
              <a:rPr lang="en-US" b="1" dirty="0" smtClean="0">
                <a:effectLst/>
              </a:rPr>
              <a:t>     </a:t>
            </a:r>
            <a:r>
              <a:rPr lang="en-US" sz="2900" b="1" dirty="0" smtClean="0">
                <a:effectLst/>
              </a:rPr>
              <a:t> Harper </a:t>
            </a:r>
            <a:r>
              <a:rPr lang="en-US" sz="2900" b="1" dirty="0">
                <a:effectLst/>
              </a:rPr>
              <a:t>Lee’s reference to mockingbirds begins with the startling title of her book, </a:t>
            </a:r>
            <a:r>
              <a:rPr lang="en-US" sz="2900" b="1" i="1" dirty="0">
                <a:effectLst/>
              </a:rPr>
              <a:t>To Kill a </a:t>
            </a:r>
            <a:r>
              <a:rPr lang="en-US" sz="2900" b="1" i="1" dirty="0" smtClean="0">
                <a:effectLst/>
              </a:rPr>
              <a:t>Mockingbird</a:t>
            </a:r>
            <a:r>
              <a:rPr lang="en-US" sz="2900" b="1" dirty="0" smtClean="0">
                <a:effectLst/>
              </a:rPr>
              <a:t>. </a:t>
            </a:r>
            <a:r>
              <a:rPr lang="en-US" sz="2900" b="1" dirty="0">
                <a:effectLst/>
              </a:rPr>
              <a:t>Of course, the reader is immediately prompted to wonder why anyone would want to kill a mockingbird. Mockingbirds are actually harmless, medium-sized birds about 10 inches long (</a:t>
            </a:r>
            <a:r>
              <a:rPr lang="en-US" sz="2900" b="1" dirty="0" err="1">
                <a:effectLst/>
              </a:rPr>
              <a:t>Alderfer</a:t>
            </a:r>
            <a:r>
              <a:rPr lang="en-US" sz="2900" b="1" dirty="0">
                <a:effectLst/>
              </a:rPr>
              <a:t> 1). Their 17 species can be found in North and South America </a:t>
            </a:r>
            <a:r>
              <a:rPr lang="en-US" sz="2900" b="1" dirty="0" smtClean="0">
                <a:effectLst/>
              </a:rPr>
              <a:t>(“Mockingbird” </a:t>
            </a:r>
            <a:r>
              <a:rPr lang="en-US" sz="2900" b="1" dirty="0">
                <a:effectLst/>
              </a:rPr>
              <a:t>1). They were given their name because they “mock” or imitate other birds’ songs. Bergin reported that a single mockingbird can sing the songs of as many as 200 other species of birds and even some insects </a:t>
            </a:r>
            <a:r>
              <a:rPr lang="en-US" sz="2900" b="1" dirty="0" smtClean="0">
                <a:effectLst/>
              </a:rPr>
              <a:t>(Bergin 1</a:t>
            </a:r>
            <a:r>
              <a:rPr lang="en-US" sz="2900" b="1" dirty="0">
                <a:effectLst/>
              </a:rPr>
              <a:t>). Usually, they repeat another bird’s song two or three times before switching to another bird’s song (Bergin 1). They can sing a whole string of other birds’ songs, and thus they are known for their continuous singing. Interestingly, Harper Lee refers to mockingbirds at several points in her novel to communicate one of the main messages of her work.</a:t>
            </a:r>
            <a:endParaRPr lang="en-US" sz="2900" dirty="0">
              <a:effectLst/>
            </a:endParaRPr>
          </a:p>
          <a:p>
            <a:r>
              <a:rPr lang="en-US" dirty="0">
                <a:effectLst/>
              </a:rPr>
              <a:t> </a:t>
            </a:r>
          </a:p>
          <a:p>
            <a:endParaRPr lang="en-US" dirty="0"/>
          </a:p>
        </p:txBody>
      </p:sp>
    </p:spTree>
    <p:extLst>
      <p:ext uri="{BB962C8B-B14F-4D97-AF65-F5344CB8AC3E}">
        <p14:creationId xmlns:p14="http://schemas.microsoft.com/office/powerpoint/2010/main" val="2118625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Block Quotations -</a:t>
            </a:r>
            <a:br>
              <a:rPr lang="en-US" b="1" dirty="0" smtClean="0"/>
            </a:br>
            <a:r>
              <a:rPr lang="en-US" b="1" dirty="0"/>
              <a:t>M</a:t>
            </a:r>
            <a:r>
              <a:rPr lang="en-US" b="1" dirty="0" smtClean="0"/>
              <a:t>ore than 4 lines[MLA]</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effectLst/>
              </a:rPr>
              <a:t>One </a:t>
            </a:r>
            <a:r>
              <a:rPr lang="en-US" b="1" dirty="0">
                <a:effectLst/>
              </a:rPr>
              <a:t>of the effects of pesticides is that the numbers of birds are decreasing. One reason for this decrease is that fewer birds are hatching. </a:t>
            </a:r>
            <a:r>
              <a:rPr lang="en-US" b="1" dirty="0">
                <a:solidFill>
                  <a:srgbClr val="FFFF00"/>
                </a:solidFill>
                <a:effectLst/>
              </a:rPr>
              <a:t>Phillips </a:t>
            </a:r>
            <a:r>
              <a:rPr lang="en-US" b="1" dirty="0" smtClean="0">
                <a:solidFill>
                  <a:srgbClr val="FFFF00"/>
                </a:solidFill>
                <a:effectLst/>
              </a:rPr>
              <a:t>reported</a:t>
            </a:r>
            <a:r>
              <a:rPr lang="en-US" b="1" dirty="0" smtClean="0">
                <a:effectLst/>
              </a:rPr>
              <a:t>:</a:t>
            </a:r>
            <a:r>
              <a:rPr lang="en-US" dirty="0">
                <a:effectLst/>
              </a:rPr>
              <a:t>	</a:t>
            </a:r>
            <a:r>
              <a:rPr lang="en-US" b="1" dirty="0" smtClean="0">
                <a:effectLst/>
              </a:rPr>
              <a:t>In </a:t>
            </a:r>
            <a:r>
              <a:rPr lang="en-US" b="1" dirty="0">
                <a:effectLst/>
              </a:rPr>
              <a:t>1999, data collected by the </a:t>
            </a:r>
            <a:r>
              <a:rPr lang="en-US" b="1" dirty="0" smtClean="0">
                <a:effectLst/>
              </a:rPr>
              <a:t>Birdhouse 	Network </a:t>
            </a:r>
            <a:r>
              <a:rPr lang="en-US" b="1" dirty="0">
                <a:effectLst/>
              </a:rPr>
              <a:t>showed an unusually high number </a:t>
            </a:r>
            <a:r>
              <a:rPr lang="en-US" b="1" dirty="0" smtClean="0">
                <a:effectLst/>
              </a:rPr>
              <a:t>	of </a:t>
            </a:r>
            <a:r>
              <a:rPr lang="en-US" b="1" dirty="0" err="1">
                <a:effectLst/>
              </a:rPr>
              <a:t>unhatched</a:t>
            </a:r>
            <a:r>
              <a:rPr lang="en-US" b="1" dirty="0">
                <a:effectLst/>
              </a:rPr>
              <a:t> eggs among cavity-nesting birds. </a:t>
            </a:r>
            <a:r>
              <a:rPr lang="en-US" b="1" dirty="0" smtClean="0">
                <a:effectLst/>
              </a:rPr>
              <a:t>	At </a:t>
            </a:r>
            <a:r>
              <a:rPr lang="en-US" b="1" dirty="0">
                <a:effectLst/>
              </a:rPr>
              <a:t>least one egg failed to hatch in more than 20 </a:t>
            </a:r>
            <a:r>
              <a:rPr lang="en-US" b="1" dirty="0" smtClean="0">
                <a:effectLst/>
              </a:rPr>
              <a:t>	percent </a:t>
            </a:r>
            <a:r>
              <a:rPr lang="en-US" b="1" dirty="0">
                <a:effectLst/>
              </a:rPr>
              <a:t>of nests belonging to 7 of the 10 most </a:t>
            </a:r>
            <a:r>
              <a:rPr lang="en-US" b="1" dirty="0" smtClean="0">
                <a:effectLst/>
              </a:rPr>
              <a:t>	common </a:t>
            </a:r>
            <a:r>
              <a:rPr lang="en-US" b="1" dirty="0">
                <a:effectLst/>
              </a:rPr>
              <a:t>cavity-nesting birds, excluding </a:t>
            </a:r>
            <a:r>
              <a:rPr lang="en-US" b="1" dirty="0" smtClean="0">
                <a:effectLst/>
              </a:rPr>
              <a:t>	House </a:t>
            </a:r>
            <a:r>
              <a:rPr lang="en-US" b="1" dirty="0">
                <a:effectLst/>
              </a:rPr>
              <a:t>Sparrows. (1) </a:t>
            </a:r>
            <a:endParaRPr lang="en-US" dirty="0">
              <a:effectLst/>
            </a:endParaRPr>
          </a:p>
          <a:p>
            <a:pPr marL="0" indent="0">
              <a:buNone/>
            </a:pPr>
            <a:endParaRPr lang="en-US" dirty="0"/>
          </a:p>
        </p:txBody>
      </p:sp>
    </p:spTree>
    <p:extLst>
      <p:ext uri="{BB962C8B-B14F-4D97-AF65-F5344CB8AC3E}">
        <p14:creationId xmlns:p14="http://schemas.microsoft.com/office/powerpoint/2010/main" val="1600160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Quotations in text- </a:t>
            </a:r>
            <a:br>
              <a:rPr lang="en-US" b="1" dirty="0" smtClean="0"/>
            </a:br>
            <a:r>
              <a:rPr lang="en-US" b="1" dirty="0" smtClean="0"/>
              <a:t>Less than 4 lines [MLA]</a:t>
            </a:r>
            <a:endParaRPr lang="en-US" b="1" dirty="0"/>
          </a:p>
        </p:txBody>
      </p:sp>
      <p:sp>
        <p:nvSpPr>
          <p:cNvPr id="3" name="Content Placeholder 2"/>
          <p:cNvSpPr>
            <a:spLocks noGrp="1"/>
          </p:cNvSpPr>
          <p:nvPr>
            <p:ph idx="1"/>
          </p:nvPr>
        </p:nvSpPr>
        <p:spPr>
          <a:xfrm>
            <a:off x="765175" y="2070846"/>
            <a:ext cx="7986280" cy="4182035"/>
          </a:xfrm>
        </p:spPr>
        <p:txBody>
          <a:bodyPr>
            <a:normAutofit/>
          </a:bodyPr>
          <a:lstStyle/>
          <a:p>
            <a:pPr marL="0" indent="0">
              <a:buNone/>
            </a:pPr>
            <a:r>
              <a:rPr lang="en-US" b="1" dirty="0" smtClean="0">
                <a:effectLst/>
              </a:rPr>
              <a:t>	</a:t>
            </a:r>
            <a:r>
              <a:rPr lang="en-US" sz="2000" b="1" dirty="0" smtClean="0">
                <a:effectLst/>
              </a:rPr>
              <a:t>One </a:t>
            </a:r>
            <a:r>
              <a:rPr lang="en-US" sz="2000" b="1" dirty="0">
                <a:effectLst/>
              </a:rPr>
              <a:t>of the effects of pesticides is that the numbers of birds are decreasing. One reason for this decrease is that fewer birds are hatching. In 1999, members of The Birdhouse Network carefully counted the number of eggs in nests and then the number that hatched. </a:t>
            </a:r>
            <a:r>
              <a:rPr lang="en-US" sz="2000" b="1" dirty="0">
                <a:solidFill>
                  <a:srgbClr val="FFFF00"/>
                </a:solidFill>
                <a:effectLst/>
              </a:rPr>
              <a:t>They found that </a:t>
            </a:r>
            <a:r>
              <a:rPr lang="en-US" sz="2000" b="1" dirty="0">
                <a:effectLst/>
              </a:rPr>
              <a:t>“At least one egg failed to hatch in more than 20 percent of nests belonging to 7 of the 10 most common cavity-nesting birds, excluding House Sparrows.” (Phillips 1)</a:t>
            </a:r>
            <a:endParaRPr lang="en-US" sz="2000" dirty="0">
              <a:effectLst/>
            </a:endParaRPr>
          </a:p>
          <a:p>
            <a:pPr marL="0" indent="0">
              <a:buNone/>
            </a:pPr>
            <a:endParaRPr lang="en-US" dirty="0"/>
          </a:p>
        </p:txBody>
      </p:sp>
    </p:spTree>
    <p:extLst>
      <p:ext uri="{BB962C8B-B14F-4D97-AF65-F5344CB8AC3E}">
        <p14:creationId xmlns:p14="http://schemas.microsoft.com/office/powerpoint/2010/main" val="138525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Within all of these types</a:t>
            </a:r>
            <a:endParaRPr lang="en-US" b="1" dirty="0"/>
          </a:p>
        </p:txBody>
      </p:sp>
      <p:sp>
        <p:nvSpPr>
          <p:cNvPr id="3" name="Content Placeholder 2"/>
          <p:cNvSpPr>
            <a:spLocks noGrp="1"/>
          </p:cNvSpPr>
          <p:nvPr>
            <p:ph idx="1"/>
          </p:nvPr>
        </p:nvSpPr>
        <p:spPr/>
        <p:txBody>
          <a:bodyPr>
            <a:normAutofit/>
          </a:bodyPr>
          <a:lstStyle/>
          <a:p>
            <a:r>
              <a:rPr lang="en-US" sz="3200" b="1" dirty="0" smtClean="0"/>
              <a:t>Compare or Contrast Essays</a:t>
            </a:r>
          </a:p>
          <a:p>
            <a:r>
              <a:rPr lang="en-US" sz="3200" b="1" dirty="0" smtClean="0"/>
              <a:t>Causes or Effects Essays</a:t>
            </a:r>
            <a:endParaRPr lang="en-US" sz="3200" b="1" dirty="0"/>
          </a:p>
        </p:txBody>
      </p:sp>
    </p:spTree>
    <p:extLst>
      <p:ext uri="{BB962C8B-B14F-4D97-AF65-F5344CB8AC3E}">
        <p14:creationId xmlns:p14="http://schemas.microsoft.com/office/powerpoint/2010/main" val="2621029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Signal Words</a:t>
            </a:r>
            <a:endParaRPr lang="en-US" sz="5400" b="1" dirty="0"/>
          </a:p>
        </p:txBody>
      </p:sp>
      <p:sp>
        <p:nvSpPr>
          <p:cNvPr id="3" name="Content Placeholder 2"/>
          <p:cNvSpPr>
            <a:spLocks noGrp="1"/>
          </p:cNvSpPr>
          <p:nvPr>
            <p:ph idx="1"/>
          </p:nvPr>
        </p:nvSpPr>
        <p:spPr/>
        <p:txBody>
          <a:bodyPr/>
          <a:lstStyle/>
          <a:p>
            <a:pPr marL="0" indent="0">
              <a:buNone/>
            </a:pPr>
            <a:r>
              <a:rPr lang="en-US" sz="3200" b="1" dirty="0" smtClean="0"/>
              <a:t>Words that: </a:t>
            </a:r>
          </a:p>
          <a:p>
            <a:r>
              <a:rPr lang="en-US" sz="3200" b="1" dirty="0"/>
              <a:t>I</a:t>
            </a:r>
            <a:r>
              <a:rPr lang="en-US" sz="3200" b="1" dirty="0" smtClean="0"/>
              <a:t>ntroduce a quotation</a:t>
            </a:r>
          </a:p>
          <a:p>
            <a:r>
              <a:rPr lang="en-US" sz="3200" b="1" dirty="0" smtClean="0"/>
              <a:t>Create a graceful flow between the text and the quotation</a:t>
            </a:r>
          </a:p>
          <a:p>
            <a:endParaRPr lang="en-US" dirty="0" smtClean="0"/>
          </a:p>
          <a:p>
            <a:endParaRPr lang="en-US" dirty="0"/>
          </a:p>
        </p:txBody>
      </p:sp>
    </p:spTree>
    <p:extLst>
      <p:ext uri="{BB962C8B-B14F-4D97-AF65-F5344CB8AC3E}">
        <p14:creationId xmlns:p14="http://schemas.microsoft.com/office/powerpoint/2010/main" val="1508973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Example Signal Words</a:t>
            </a:r>
            <a:endParaRPr lang="en-US" sz="5400" b="1" dirty="0"/>
          </a:p>
        </p:txBody>
      </p:sp>
      <p:sp>
        <p:nvSpPr>
          <p:cNvPr id="3" name="Content Placeholder 2"/>
          <p:cNvSpPr>
            <a:spLocks noGrp="1"/>
          </p:cNvSpPr>
          <p:nvPr>
            <p:ph idx="1"/>
          </p:nvPr>
        </p:nvSpPr>
        <p:spPr>
          <a:xfrm>
            <a:off x="3244143" y="2070846"/>
            <a:ext cx="5133095" cy="4182035"/>
          </a:xfrm>
        </p:spPr>
        <p:txBody>
          <a:bodyPr>
            <a:normAutofit fontScale="25000" lnSpcReduction="20000"/>
          </a:bodyPr>
          <a:lstStyle/>
          <a:p>
            <a:r>
              <a:rPr lang="en-US" sz="9600" b="1" dirty="0" smtClean="0">
                <a:effectLst/>
              </a:rPr>
              <a:t>Conclude</a:t>
            </a:r>
            <a:endParaRPr lang="en-US" sz="9600" dirty="0">
              <a:effectLst/>
            </a:endParaRPr>
          </a:p>
          <a:p>
            <a:r>
              <a:rPr lang="en-US" sz="9600" b="1" dirty="0">
                <a:effectLst/>
              </a:rPr>
              <a:t>State</a:t>
            </a:r>
            <a:endParaRPr lang="en-US" sz="9600" dirty="0">
              <a:effectLst/>
            </a:endParaRPr>
          </a:p>
          <a:p>
            <a:r>
              <a:rPr lang="en-US" sz="9600" b="1" dirty="0">
                <a:effectLst/>
              </a:rPr>
              <a:t>Reply</a:t>
            </a:r>
            <a:endParaRPr lang="en-US" sz="9600" dirty="0">
              <a:effectLst/>
            </a:endParaRPr>
          </a:p>
          <a:p>
            <a:r>
              <a:rPr lang="en-US" sz="9600" b="1" dirty="0">
                <a:effectLst/>
              </a:rPr>
              <a:t>Say</a:t>
            </a:r>
            <a:endParaRPr lang="en-US" sz="9600" dirty="0">
              <a:effectLst/>
            </a:endParaRPr>
          </a:p>
          <a:p>
            <a:r>
              <a:rPr lang="en-US" sz="9600" b="1" dirty="0">
                <a:effectLst/>
              </a:rPr>
              <a:t>Tell</a:t>
            </a:r>
            <a:endParaRPr lang="en-US" sz="9600" dirty="0">
              <a:effectLst/>
            </a:endParaRPr>
          </a:p>
          <a:p>
            <a:r>
              <a:rPr lang="en-US" sz="9600" b="1" dirty="0">
                <a:effectLst/>
              </a:rPr>
              <a:t>Ask</a:t>
            </a:r>
            <a:endParaRPr lang="en-US" sz="9600" dirty="0">
              <a:effectLst/>
            </a:endParaRPr>
          </a:p>
          <a:p>
            <a:r>
              <a:rPr lang="en-US" sz="9600" b="1" dirty="0">
                <a:effectLst/>
              </a:rPr>
              <a:t>Warn</a:t>
            </a:r>
            <a:endParaRPr lang="en-US" sz="9600" dirty="0">
              <a:effectLst/>
            </a:endParaRPr>
          </a:p>
          <a:p>
            <a:r>
              <a:rPr lang="en-US" sz="9600" b="1" dirty="0">
                <a:effectLst/>
              </a:rPr>
              <a:t>Implore</a:t>
            </a:r>
            <a:endParaRPr lang="en-US" sz="9600" dirty="0">
              <a:effectLst/>
            </a:endParaRPr>
          </a:p>
          <a:p>
            <a:r>
              <a:rPr lang="en-US" sz="9600" b="1" dirty="0" smtClean="0">
                <a:effectLst/>
              </a:rPr>
              <a:t>Report</a:t>
            </a:r>
            <a:endParaRPr lang="en-US" sz="9600" dirty="0">
              <a:effectLst/>
            </a:endParaRPr>
          </a:p>
          <a:p>
            <a:r>
              <a:rPr lang="en-US" b="1" dirty="0">
                <a:effectLst/>
              </a:rPr>
              <a:t> </a:t>
            </a:r>
            <a:endParaRPr lang="en-US" dirty="0">
              <a:effectLst/>
            </a:endParaRPr>
          </a:p>
          <a:p>
            <a:r>
              <a:rPr lang="en-US" b="1" dirty="0">
                <a:effectLst/>
              </a:rPr>
              <a:t> </a:t>
            </a:r>
            <a:endParaRPr lang="en-US" dirty="0">
              <a:effectLst/>
            </a:endParaRPr>
          </a:p>
          <a:p>
            <a:pPr marL="0" indent="0">
              <a:buNone/>
            </a:pPr>
            <a:endParaRPr lang="en-US" dirty="0"/>
          </a:p>
        </p:txBody>
      </p:sp>
    </p:spTree>
    <p:extLst>
      <p:ext uri="{BB962C8B-B14F-4D97-AF65-F5344CB8AC3E}">
        <p14:creationId xmlns:p14="http://schemas.microsoft.com/office/powerpoint/2010/main" val="2131313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Using Signal Words</a:t>
            </a:r>
            <a:endParaRPr lang="en-US" sz="5400" b="1" dirty="0"/>
          </a:p>
        </p:txBody>
      </p:sp>
      <p:sp>
        <p:nvSpPr>
          <p:cNvPr id="3" name="Content Placeholder 2"/>
          <p:cNvSpPr>
            <a:spLocks noGrp="1"/>
          </p:cNvSpPr>
          <p:nvPr>
            <p:ph idx="1"/>
          </p:nvPr>
        </p:nvSpPr>
        <p:spPr>
          <a:xfrm>
            <a:off x="1739413" y="2070846"/>
            <a:ext cx="6637826" cy="4182035"/>
          </a:xfrm>
        </p:spPr>
        <p:txBody>
          <a:bodyPr/>
          <a:lstStyle/>
          <a:p>
            <a:r>
              <a:rPr lang="en-US" b="1" dirty="0" smtClean="0"/>
              <a:t>Signal words for text:</a:t>
            </a:r>
          </a:p>
          <a:p>
            <a:pPr marL="0" indent="0">
              <a:buNone/>
            </a:pPr>
            <a:r>
              <a:rPr lang="en-US" b="1" dirty="0"/>
              <a:t> </a:t>
            </a:r>
            <a:r>
              <a:rPr lang="en-US" b="1" dirty="0" smtClean="0"/>
              <a:t>   Frederick reported that, “…”</a:t>
            </a:r>
          </a:p>
          <a:p>
            <a:pPr marL="0" indent="0">
              <a:buNone/>
            </a:pPr>
            <a:r>
              <a:rPr lang="en-US" b="1" dirty="0" smtClean="0"/>
              <a:t>    The researchers concluded that, “…”</a:t>
            </a:r>
          </a:p>
          <a:p>
            <a:pPr marL="0" indent="0">
              <a:buNone/>
            </a:pPr>
            <a:r>
              <a:rPr lang="en-US" b="1" dirty="0"/>
              <a:t> </a:t>
            </a:r>
            <a:r>
              <a:rPr lang="en-US" b="1" dirty="0" smtClean="0"/>
              <a:t>   They determined that, “…”</a:t>
            </a:r>
          </a:p>
          <a:p>
            <a:pPr marL="0" indent="0">
              <a:buNone/>
            </a:pPr>
            <a:r>
              <a:rPr lang="en-US" b="1" dirty="0" smtClean="0"/>
              <a:t>•  Signal words for dialogue:</a:t>
            </a:r>
          </a:p>
          <a:p>
            <a:pPr marL="0" indent="0">
              <a:buNone/>
            </a:pPr>
            <a:r>
              <a:rPr lang="en-US" b="1" dirty="0"/>
              <a:t> </a:t>
            </a:r>
            <a:r>
              <a:rPr lang="en-US" b="1" dirty="0" smtClean="0"/>
              <a:t>   When Atticus found out, he said, “…..”</a:t>
            </a:r>
          </a:p>
          <a:p>
            <a:pPr marL="0" indent="0">
              <a:buNone/>
            </a:pPr>
            <a:r>
              <a:rPr lang="en-US" b="1" dirty="0"/>
              <a:t> </a:t>
            </a:r>
            <a:r>
              <a:rPr lang="en-US" b="1" dirty="0" smtClean="0"/>
              <a:t>   Then </a:t>
            </a:r>
            <a:r>
              <a:rPr lang="en-US" b="1" dirty="0" err="1" smtClean="0"/>
              <a:t>Jem</a:t>
            </a:r>
            <a:r>
              <a:rPr lang="en-US" b="1" dirty="0" smtClean="0"/>
              <a:t> replied, “….”</a:t>
            </a:r>
          </a:p>
        </p:txBody>
      </p:sp>
    </p:spTree>
    <p:extLst>
      <p:ext uri="{BB962C8B-B14F-4D97-AF65-F5344CB8AC3E}">
        <p14:creationId xmlns:p14="http://schemas.microsoft.com/office/powerpoint/2010/main" val="442066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Model Stage</a:t>
            </a:r>
            <a:endParaRPr lang="en-US" sz="5400" b="1" dirty="0"/>
          </a:p>
        </p:txBody>
      </p:sp>
    </p:spTree>
    <p:extLst>
      <p:ext uri="{BB962C8B-B14F-4D97-AF65-F5344CB8AC3E}">
        <p14:creationId xmlns:p14="http://schemas.microsoft.com/office/powerpoint/2010/main" val="156675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Stage</a:t>
            </a:r>
            <a:endParaRPr lang="en-US" b="1" dirty="0"/>
          </a:p>
        </p:txBody>
      </p:sp>
      <p:sp>
        <p:nvSpPr>
          <p:cNvPr id="3" name="Content Placeholder 2"/>
          <p:cNvSpPr>
            <a:spLocks noGrp="1"/>
          </p:cNvSpPr>
          <p:nvPr>
            <p:ph idx="1"/>
          </p:nvPr>
        </p:nvSpPr>
        <p:spPr/>
        <p:txBody>
          <a:bodyPr>
            <a:normAutofit fontScale="92500" lnSpcReduction="10000"/>
          </a:bodyPr>
          <a:lstStyle/>
          <a:p>
            <a:r>
              <a:rPr lang="en-US" sz="3200" b="1" dirty="0" smtClean="0"/>
              <a:t>For example themes and diagrams, go to </a:t>
            </a:r>
            <a:r>
              <a:rPr lang="en-US" sz="3200" b="1" dirty="0" smtClean="0">
                <a:hlinkClick r:id="rId2"/>
              </a:rPr>
              <a:t>www.edgeenterprisesinc.com/files/Informative_Writing_files.zip</a:t>
            </a:r>
            <a:r>
              <a:rPr lang="en-US" sz="3200" b="1" dirty="0" smtClean="0"/>
              <a:t> </a:t>
            </a:r>
          </a:p>
          <a:p>
            <a:r>
              <a:rPr lang="en-US" sz="3200" b="1" dirty="0" smtClean="0"/>
              <a:t>Or purchase the CD</a:t>
            </a:r>
          </a:p>
          <a:p>
            <a:r>
              <a:rPr lang="en-US" sz="3200" b="1" dirty="0" smtClean="0"/>
              <a:t>Choose an example essay and diagram</a:t>
            </a:r>
          </a:p>
          <a:p>
            <a:r>
              <a:rPr lang="en-US" sz="3200" b="1" dirty="0" smtClean="0"/>
              <a:t>Print them out</a:t>
            </a:r>
          </a:p>
          <a:p>
            <a:r>
              <a:rPr lang="en-US" sz="3200" b="1" dirty="0" smtClean="0"/>
              <a:t>Display them to the students</a:t>
            </a:r>
            <a:endParaRPr lang="en-US" sz="3200" b="1" dirty="0"/>
          </a:p>
        </p:txBody>
      </p:sp>
    </p:spTree>
    <p:extLst>
      <p:ext uri="{BB962C8B-B14F-4D97-AF65-F5344CB8AC3E}">
        <p14:creationId xmlns:p14="http://schemas.microsoft.com/office/powerpoint/2010/main" val="3987066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the Website or CD</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3200" b="1" dirty="0" smtClean="0"/>
              <a:t>After downloading the files:</a:t>
            </a:r>
          </a:p>
          <a:p>
            <a:pPr marL="0" indent="0">
              <a:buNone/>
            </a:pPr>
            <a:r>
              <a:rPr lang="en-US" sz="3200" b="1" dirty="0" smtClean="0"/>
              <a:t>• Click on the “Teacher Materials” folder</a:t>
            </a:r>
          </a:p>
          <a:p>
            <a:pPr marL="0" indent="0">
              <a:buNone/>
            </a:pPr>
            <a:r>
              <a:rPr lang="en-US" sz="3200" b="1" dirty="0" smtClean="0"/>
              <a:t>• Click on the “Example Themes &amp; Diagrams” folder</a:t>
            </a:r>
          </a:p>
          <a:p>
            <a:pPr marL="0" indent="0">
              <a:buNone/>
            </a:pPr>
            <a:r>
              <a:rPr lang="en-US" sz="3200" b="1" dirty="0" smtClean="0"/>
              <a:t>• Click on the “Lesson 2” folder </a:t>
            </a:r>
          </a:p>
          <a:p>
            <a:pPr marL="0" indent="0">
              <a:buNone/>
            </a:pPr>
            <a:r>
              <a:rPr lang="en-US" sz="3200" b="1" dirty="0" smtClean="0"/>
              <a:t>• Choose the theme &amp; diagram and print them</a:t>
            </a:r>
          </a:p>
          <a:p>
            <a:pPr marL="0" indent="0">
              <a:buNone/>
            </a:pPr>
            <a:r>
              <a:rPr lang="en-US" sz="3200" b="1" dirty="0"/>
              <a:t>Note: Two styles are available: MLA &amp; </a:t>
            </a:r>
            <a:r>
              <a:rPr lang="en-US" sz="3200" b="1" dirty="0" smtClean="0"/>
              <a:t>APA in Word or </a:t>
            </a:r>
            <a:r>
              <a:rPr lang="en-US" sz="3200" b="1" dirty="0" err="1" smtClean="0"/>
              <a:t>pdr</a:t>
            </a:r>
            <a:endParaRPr lang="en-US" sz="3200" b="1" dirty="0"/>
          </a:p>
          <a:p>
            <a:pPr marL="0" indent="0">
              <a:buNone/>
            </a:pPr>
            <a:endParaRPr lang="en-US" sz="3200" b="1" dirty="0"/>
          </a:p>
        </p:txBody>
      </p:sp>
    </p:spTree>
    <p:extLst>
      <p:ext uri="{BB962C8B-B14F-4D97-AF65-F5344CB8AC3E}">
        <p14:creationId xmlns:p14="http://schemas.microsoft.com/office/powerpoint/2010/main" val="2990548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Alternatives</a:t>
            </a:r>
            <a:endParaRPr lang="en-US" b="1" dirty="0"/>
          </a:p>
        </p:txBody>
      </p:sp>
      <p:sp>
        <p:nvSpPr>
          <p:cNvPr id="3" name="Content Placeholder 2"/>
          <p:cNvSpPr>
            <a:spLocks noGrp="1"/>
          </p:cNvSpPr>
          <p:nvPr>
            <p:ph idx="1"/>
          </p:nvPr>
        </p:nvSpPr>
        <p:spPr/>
        <p:txBody>
          <a:bodyPr>
            <a:normAutofit/>
          </a:bodyPr>
          <a:lstStyle/>
          <a:p>
            <a:r>
              <a:rPr lang="en-US" sz="2800" b="1" dirty="0" smtClean="0"/>
              <a:t>Display a theme written by you or a student</a:t>
            </a:r>
          </a:p>
          <a:p>
            <a:r>
              <a:rPr lang="en-US" sz="2800" b="1" dirty="0" smtClean="0"/>
              <a:t>Demonstrate planning and writing a theme</a:t>
            </a:r>
            <a:endParaRPr lang="en-US" sz="2800" b="1" dirty="0"/>
          </a:p>
        </p:txBody>
      </p:sp>
    </p:spTree>
    <p:extLst>
      <p:ext uri="{BB962C8B-B14F-4D97-AF65-F5344CB8AC3E}">
        <p14:creationId xmlns:p14="http://schemas.microsoft.com/office/powerpoint/2010/main" val="1726329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Diagram &amp; Theme</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814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6-Tower Diagram-MOCKINGBIRD-3 blocks-DETAILS-1.2.15.pdf"/>
          <p:cNvPicPr>
            <a:picLocks noGrp="1" noChangeAspect="1"/>
          </p:cNvPicPr>
          <p:nvPr>
            <p:ph idx="1"/>
          </p:nvPr>
        </p:nvPicPr>
        <p:blipFill>
          <a:blip r:embed="rId2">
            <a:extLst>
              <a:ext uri="{28A0092B-C50C-407E-A947-70E740481C1C}">
                <a14:useLocalDpi xmlns:a14="http://schemas.microsoft.com/office/drawing/2010/main" val="0"/>
              </a:ext>
            </a:extLst>
          </a:blip>
          <a:srcRect t="14442" b="14442"/>
          <a:stretch>
            <a:fillRect/>
          </a:stretch>
        </p:blipFill>
        <p:spPr/>
      </p:pic>
      <p:pic>
        <p:nvPicPr>
          <p:cNvPr id="4" name="Picture 3" descr="6-Tower Diagram-MOCKINGBIRD-3 blocks-DETAILS-7.14.1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pic>
        <p:nvPicPr>
          <p:cNvPr id="6" name="Picture 5" descr="6-Tower Diagram-MOCKINGBIRD-3 blocks-DETAILS-1.2.15.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261820549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167187"/>
              </p:ext>
            </p:extLst>
          </p:nvPr>
        </p:nvGraphicFramePr>
        <p:xfrm>
          <a:off x="765175" y="1791756"/>
          <a:ext cx="7612063" cy="5033225"/>
        </p:xfrm>
        <a:graphic>
          <a:graphicData uri="http://schemas.openxmlformats.org/drawingml/2006/table">
            <a:tbl>
              <a:tblPr firstRow="1" bandRow="1">
                <a:tableStyleId>{073A0DAA-6AF3-43AB-8588-CEC1D06C72B9}</a:tableStyleId>
              </a:tblPr>
              <a:tblGrid>
                <a:gridCol w="7612063"/>
              </a:tblGrid>
              <a:tr h="5033225">
                <a:tc>
                  <a:txBody>
                    <a:bodyPr/>
                    <a:lstStyle/>
                    <a:p>
                      <a:pPr algn="ctr"/>
                      <a:r>
                        <a:rPr lang="en-US" sz="1800" b="1" kern="1200" dirty="0" smtClean="0">
                          <a:solidFill>
                            <a:schemeClr val="lt1"/>
                          </a:solidFill>
                          <a:effectLst/>
                          <a:latin typeface="+mn-lt"/>
                          <a:ea typeface="+mn-ea"/>
                          <a:cs typeface="+mn-cs"/>
                        </a:rPr>
                        <a:t>Do No Harm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Harper Lee’s reference to mockingbirds begins with the startling title of her book, </a:t>
                      </a:r>
                      <a:r>
                        <a:rPr lang="en-US" sz="1800" b="1" i="1" kern="1200" dirty="0" smtClean="0">
                          <a:solidFill>
                            <a:schemeClr val="lt1"/>
                          </a:solidFill>
                          <a:effectLst/>
                          <a:latin typeface="+mn-lt"/>
                          <a:ea typeface="+mn-ea"/>
                          <a:cs typeface="+mn-cs"/>
                        </a:rPr>
                        <a:t>To Kill a Mockingbird </a:t>
                      </a:r>
                      <a:r>
                        <a:rPr lang="en-US" sz="1800" b="1" i="0" kern="1200" dirty="0" smtClean="0">
                          <a:solidFill>
                            <a:schemeClr val="lt1"/>
                          </a:solidFill>
                          <a:effectLst/>
                          <a:latin typeface="+mn-lt"/>
                          <a:ea typeface="+mn-ea"/>
                          <a:cs typeface="+mn-cs"/>
                        </a:rPr>
                        <a:t>(Lee 1960)</a:t>
                      </a:r>
                      <a:r>
                        <a:rPr lang="en-US" sz="1800" b="1" kern="1200" dirty="0" smtClean="0">
                          <a:solidFill>
                            <a:schemeClr val="lt1"/>
                          </a:solidFill>
                          <a:effectLst/>
                          <a:latin typeface="+mn-lt"/>
                          <a:ea typeface="+mn-ea"/>
                          <a:cs typeface="+mn-cs"/>
                        </a:rPr>
                        <a:t>. Of course, the reader is prompted to wonder why anyone would want to kill a mockingbird. Mockingbirds are actually harmless, medium-sized birds about 10 inches long (</a:t>
                      </a:r>
                      <a:r>
                        <a:rPr lang="en-US" sz="1800" b="1" kern="1200" dirty="0" err="1" smtClean="0">
                          <a:solidFill>
                            <a:schemeClr val="lt1"/>
                          </a:solidFill>
                          <a:effectLst/>
                          <a:latin typeface="+mn-lt"/>
                          <a:ea typeface="+mn-ea"/>
                          <a:cs typeface="+mn-cs"/>
                        </a:rPr>
                        <a:t>Alderfer</a:t>
                      </a:r>
                      <a:r>
                        <a:rPr lang="en-US" sz="1800" b="1" kern="1200" dirty="0" smtClean="0">
                          <a:solidFill>
                            <a:schemeClr val="lt1"/>
                          </a:solidFill>
                          <a:effectLst/>
                          <a:latin typeface="+mn-lt"/>
                          <a:ea typeface="+mn-ea"/>
                          <a:cs typeface="+mn-cs"/>
                        </a:rPr>
                        <a:t> 1). Their 17 species can be found in North and South America (“</a:t>
                      </a:r>
                      <a:r>
                        <a:rPr lang="en-US" sz="1800" b="1" kern="1200" baseline="0" dirty="0" smtClean="0">
                          <a:solidFill>
                            <a:schemeClr val="lt1"/>
                          </a:solidFill>
                          <a:effectLst/>
                          <a:latin typeface="+mn-lt"/>
                          <a:ea typeface="+mn-ea"/>
                          <a:cs typeface="+mn-cs"/>
                        </a:rPr>
                        <a:t>Mockingbird” 1</a:t>
                      </a:r>
                      <a:r>
                        <a:rPr lang="en-US" sz="1800" b="1" kern="1200" dirty="0" smtClean="0">
                          <a:solidFill>
                            <a:schemeClr val="lt1"/>
                          </a:solidFill>
                          <a:effectLst/>
                          <a:latin typeface="+mn-lt"/>
                          <a:ea typeface="+mn-ea"/>
                          <a:cs typeface="+mn-cs"/>
                        </a:rPr>
                        <a:t>). They were given their name because they “mock” or imitate other birds’ songs. Bergin</a:t>
                      </a:r>
                      <a:r>
                        <a:rPr lang="en-US" sz="1800" b="1" kern="1200" baseline="0" dirty="0" smtClean="0">
                          <a:solidFill>
                            <a:schemeClr val="lt1"/>
                          </a:solidFill>
                          <a:effectLst/>
                          <a:latin typeface="+mn-lt"/>
                          <a:ea typeface="+mn-ea"/>
                          <a:cs typeface="+mn-cs"/>
                        </a:rPr>
                        <a:t> reported that a</a:t>
                      </a:r>
                      <a:r>
                        <a:rPr lang="en-US" sz="1800" b="1" kern="1200" dirty="0" smtClean="0">
                          <a:solidFill>
                            <a:schemeClr val="lt1"/>
                          </a:solidFill>
                          <a:effectLst/>
                          <a:latin typeface="+mn-lt"/>
                          <a:ea typeface="+mn-ea"/>
                          <a:cs typeface="+mn-cs"/>
                        </a:rPr>
                        <a:t> single mockingbird can sing the songs of as many as 200 other species of birds and even some insects (</a:t>
                      </a:r>
                      <a:r>
                        <a:rPr lang="en-US" sz="1800" b="1" kern="1200" baseline="0" dirty="0" smtClean="0">
                          <a:solidFill>
                            <a:schemeClr val="lt1"/>
                          </a:solidFill>
                          <a:effectLst/>
                          <a:latin typeface="+mn-lt"/>
                          <a:ea typeface="+mn-ea"/>
                          <a:cs typeface="+mn-cs"/>
                        </a:rPr>
                        <a:t> Bergin 1</a:t>
                      </a:r>
                      <a:r>
                        <a:rPr lang="en-US" sz="1800" b="1" kern="1200" dirty="0" smtClean="0">
                          <a:solidFill>
                            <a:schemeClr val="lt1"/>
                          </a:solidFill>
                          <a:effectLst/>
                          <a:latin typeface="+mn-lt"/>
                          <a:ea typeface="+mn-ea"/>
                          <a:cs typeface="+mn-cs"/>
                        </a:rPr>
                        <a:t>). Usually, they repeat another bird’s song two or three times before switching to another bird’s song (Bergin</a:t>
                      </a:r>
                      <a:r>
                        <a:rPr lang="en-US" sz="1800" b="1" kern="1200" baseline="0" dirty="0" smtClean="0">
                          <a:solidFill>
                            <a:schemeClr val="lt1"/>
                          </a:solidFill>
                          <a:effectLst/>
                          <a:latin typeface="+mn-lt"/>
                          <a:ea typeface="+mn-ea"/>
                          <a:cs typeface="+mn-cs"/>
                        </a:rPr>
                        <a:t> 1</a:t>
                      </a:r>
                      <a:r>
                        <a:rPr lang="en-US" sz="1800" b="1" kern="1200" dirty="0" smtClean="0">
                          <a:solidFill>
                            <a:schemeClr val="lt1"/>
                          </a:solidFill>
                          <a:effectLst/>
                          <a:latin typeface="+mn-lt"/>
                          <a:ea typeface="+mn-ea"/>
                          <a:cs typeface="+mn-cs"/>
                        </a:rPr>
                        <a:t>). They can sing a whole string of other birds’ songs, and thus they are known for their continuous singing. Interestingly, Harper Lee refers to mockingbirds at several points in her novel about prejudice to communicate one of the main messages of her novel.</a:t>
                      </a:r>
                    </a:p>
                    <a:p>
                      <a:endParaRPr lang="en-US" dirty="0"/>
                    </a:p>
                  </a:txBody>
                  <a:tcPr/>
                </a:tc>
              </a:tr>
            </a:tbl>
          </a:graphicData>
        </a:graphic>
      </p:graphicFrame>
    </p:spTree>
    <p:extLst>
      <p:ext uri="{BB962C8B-B14F-4D97-AF65-F5344CB8AC3E}">
        <p14:creationId xmlns:p14="http://schemas.microsoft.com/office/powerpoint/2010/main" val="24922338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dirty="0" smtClean="0"/>
              <a:t>They are all research papers! </a:t>
            </a:r>
          </a:p>
          <a:p>
            <a:pPr marL="0" indent="0" algn="ctr">
              <a:buNone/>
            </a:pPr>
            <a:r>
              <a:rPr lang="en-US" sz="3600" b="1" dirty="0" smtClean="0"/>
              <a:t>(Students have to do research to write them.)</a:t>
            </a:r>
            <a:endParaRPr lang="en-US" sz="3600" b="1" dirty="0"/>
          </a:p>
        </p:txBody>
      </p:sp>
    </p:spTree>
    <p:extLst>
      <p:ext uri="{BB962C8B-B14F-4D97-AF65-F5344CB8AC3E}">
        <p14:creationId xmlns:p14="http://schemas.microsoft.com/office/powerpoint/2010/main" val="1077940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Detail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137079"/>
              </p:ext>
            </p:extLst>
          </p:nvPr>
        </p:nvGraphicFramePr>
        <p:xfrm>
          <a:off x="765176" y="1712373"/>
          <a:ext cx="7612062" cy="5303520"/>
        </p:xfrm>
        <a:graphic>
          <a:graphicData uri="http://schemas.openxmlformats.org/drawingml/2006/table">
            <a:tbl>
              <a:tblPr firstRow="1" bandRow="1">
                <a:tableStyleId>{073A0DAA-6AF3-43AB-8588-CEC1D06C72B9}</a:tableStyleId>
              </a:tblPr>
              <a:tblGrid>
                <a:gridCol w="7612062"/>
              </a:tblGrid>
              <a:tr h="5145627">
                <a:tc>
                  <a:txBody>
                    <a:bodyPr/>
                    <a:lstStyle/>
                    <a:p>
                      <a:pPr marL="0" indent="0">
                        <a:buNone/>
                      </a:pPr>
                      <a:r>
                        <a:rPr lang="en-US" sz="1800" b="1" dirty="0" smtClean="0">
                          <a:effectLst/>
                        </a:rPr>
                        <a:t>         At the end of the novel, Harper Lee refers once more to the metaphor of the mockingbird. At this point in the novel, Scout and </a:t>
                      </a:r>
                      <a:r>
                        <a:rPr lang="en-US" sz="1800" b="1" dirty="0" err="1" smtClean="0">
                          <a:effectLst/>
                        </a:rPr>
                        <a:t>Jem</a:t>
                      </a:r>
                      <a:r>
                        <a:rPr lang="en-US" sz="1800" b="1" dirty="0" smtClean="0">
                          <a:effectLst/>
                        </a:rPr>
                        <a:t> are walking home from the Halloween party together. The night is dark, and they do not have a flashlight. Scout still has on her Halloween costume, and she and </a:t>
                      </a:r>
                      <a:r>
                        <a:rPr lang="en-US" sz="1800" b="1" dirty="0" err="1" smtClean="0">
                          <a:effectLst/>
                        </a:rPr>
                        <a:t>Jem</a:t>
                      </a:r>
                      <a:r>
                        <a:rPr lang="en-US" sz="1800" b="1" dirty="0" smtClean="0">
                          <a:effectLst/>
                        </a:rPr>
                        <a:t> cannot see much. Nevertheless, the children hear someone following them. After a few minutes of being followed, they are attacked by someone. </a:t>
                      </a:r>
                      <a:r>
                        <a:rPr lang="en-US" sz="1800" b="1" dirty="0" err="1" smtClean="0">
                          <a:effectLst/>
                        </a:rPr>
                        <a:t>Jem</a:t>
                      </a:r>
                      <a:r>
                        <a:rPr lang="en-US" sz="1800" b="1" dirty="0" smtClean="0">
                          <a:effectLst/>
                        </a:rPr>
                        <a:t> is knocked unconscious and his arm is broken. Scout is thrown to the ground in her costume. Suddenly, someone else comes along and saves them by killing the attacker. Scout does not know what happened because she was blinded by her costume, but the sheriff and Atticus reason through what happened. They conclude that Boo </a:t>
                      </a:r>
                      <a:r>
                        <a:rPr lang="en-US" sz="1800" b="1" dirty="0" err="1" smtClean="0">
                          <a:effectLst/>
                        </a:rPr>
                        <a:t>Radley</a:t>
                      </a:r>
                      <a:r>
                        <a:rPr lang="en-US" sz="1800" b="1" dirty="0" smtClean="0">
                          <a:effectLst/>
                        </a:rPr>
                        <a:t>, their reclusive neighbor, came out of his house to save the children. They decide not to arrest him and put him on trial for murder although they predict that he would be acquitted for saving the children. Atticus asks Scout whether she understands why they have made that decision. Scout says, “Yes, sir, I understand…. It’d be sort of like </a:t>
                      </a:r>
                      <a:r>
                        <a:rPr lang="en-US" sz="1800" b="1" dirty="0" err="1" smtClean="0">
                          <a:effectLst/>
                        </a:rPr>
                        <a:t>shootin</a:t>
                      </a:r>
                      <a:r>
                        <a:rPr lang="en-US" sz="1800" b="1" dirty="0" smtClean="0">
                          <a:effectLst/>
                        </a:rPr>
                        <a:t>’ a mockingbird, wouldn’t it?” (Lee 370)</a:t>
                      </a:r>
                      <a:endParaRPr lang="en-US" sz="1800" dirty="0" smtClean="0"/>
                    </a:p>
                    <a:p>
                      <a:endParaRPr lang="en-US" dirty="0"/>
                    </a:p>
                  </a:txBody>
                  <a:tcPr/>
                </a:tc>
              </a:tr>
            </a:tbl>
          </a:graphicData>
        </a:graphic>
      </p:graphicFrame>
    </p:spTree>
    <p:extLst>
      <p:ext uri="{BB962C8B-B14F-4D97-AF65-F5344CB8AC3E}">
        <p14:creationId xmlns:p14="http://schemas.microsoft.com/office/powerpoint/2010/main" val="262083385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Concluding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5693828"/>
              </p:ext>
            </p:extLst>
          </p:nvPr>
        </p:nvGraphicFramePr>
        <p:xfrm>
          <a:off x="765175" y="1791756"/>
          <a:ext cx="7612063" cy="5033225"/>
        </p:xfrm>
        <a:graphic>
          <a:graphicData uri="http://schemas.openxmlformats.org/drawingml/2006/table">
            <a:tbl>
              <a:tblPr firstRow="1" bandRow="1">
                <a:tableStyleId>{073A0DAA-6AF3-43AB-8588-CEC1D06C72B9}</a:tableStyleId>
              </a:tblPr>
              <a:tblGrid>
                <a:gridCol w="7612063"/>
              </a:tblGrid>
              <a:tr h="5033225">
                <a:tc>
                  <a:txBody>
                    <a:bodyPr/>
                    <a:lstStyle/>
                    <a:p>
                      <a:pPr marL="0" indent="0">
                        <a:buNone/>
                      </a:pPr>
                      <a:r>
                        <a:rPr lang="en-US" b="1" dirty="0" smtClean="0">
                          <a:effectLst/>
                        </a:rPr>
                        <a:t>         </a:t>
                      </a:r>
                      <a:r>
                        <a:rPr lang="en-US" sz="1800" b="1" dirty="0" smtClean="0">
                          <a:effectLst/>
                        </a:rPr>
                        <a:t>In the end then, through the use of the mockingbird metaphor, Harper Lee teaches the lesson that people should not harm innocent creatures who do no harm themselves. Mockingbirds are innocent creatures who only make our lives more beautiful by singing lovely songs. They should not be harmed. People like Tom Robinson, the crippled man in the novel who is innocent of the crime with which he is charged, should not be found guilty and sentenced to death. Likewise, people like Boo </a:t>
                      </a:r>
                      <a:r>
                        <a:rPr lang="en-US" sz="1800" b="1" dirty="0" err="1" smtClean="0">
                          <a:effectLst/>
                        </a:rPr>
                        <a:t>Radley</a:t>
                      </a:r>
                      <a:r>
                        <a:rPr lang="en-US" sz="1800" b="1" dirty="0" smtClean="0">
                          <a:effectLst/>
                        </a:rPr>
                        <a:t>, the reclusive man who saved the children from vengeful Bob </a:t>
                      </a:r>
                      <a:r>
                        <a:rPr lang="en-US" sz="1800" b="1" dirty="0" err="1" smtClean="0">
                          <a:effectLst/>
                        </a:rPr>
                        <a:t>Ewell</a:t>
                      </a:r>
                      <a:r>
                        <a:rPr lang="en-US" sz="1800" b="1" dirty="0" smtClean="0">
                          <a:effectLst/>
                        </a:rPr>
                        <a:t> who was trying to kill them, should not be put on public trial for murder and paraded around for all the world to see.  In the most general sense, Harper Lee used the metaphor of the mockingbird to teach the concept of  “Do no harm” but takes it a step further to be “Do no harm to those who do no harm.” The metaphor pushes people to carefully consider the possible innocent nature of those around them who might be criticized or punished.  </a:t>
                      </a:r>
                      <a:endParaRPr lang="en-US" sz="1800" dirty="0" smtClean="0">
                        <a:effectLst/>
                      </a:endParaRPr>
                    </a:p>
                    <a:p>
                      <a:endParaRPr lang="en-US" dirty="0"/>
                    </a:p>
                  </a:txBody>
                  <a:tcPr/>
                </a:tc>
              </a:tr>
            </a:tbl>
          </a:graphicData>
        </a:graphic>
      </p:graphicFrame>
    </p:spTree>
    <p:extLst>
      <p:ext uri="{BB962C8B-B14F-4D97-AF65-F5344CB8AC3E}">
        <p14:creationId xmlns:p14="http://schemas.microsoft.com/office/powerpoint/2010/main" val="315285769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Example Essays</a:t>
            </a:r>
            <a:endParaRPr lang="en-US" b="1" dirty="0"/>
          </a:p>
        </p:txBody>
      </p:sp>
      <p:sp>
        <p:nvSpPr>
          <p:cNvPr id="3" name="Content Placeholder 2"/>
          <p:cNvSpPr>
            <a:spLocks noGrp="1"/>
          </p:cNvSpPr>
          <p:nvPr>
            <p:ph idx="1"/>
          </p:nvPr>
        </p:nvSpPr>
        <p:spPr/>
        <p:txBody>
          <a:bodyPr/>
          <a:lstStyle/>
          <a:p>
            <a:r>
              <a:rPr lang="en-US" sz="3600" b="1" dirty="0" smtClean="0">
                <a:cs typeface="Arial Rounded MT Bold"/>
              </a:rPr>
              <a:t>Atticus Finch: A Civilized Man</a:t>
            </a:r>
          </a:p>
          <a:p>
            <a:r>
              <a:rPr lang="en-US" sz="3600" b="1" dirty="0" smtClean="0">
                <a:cs typeface="Arial Rounded MT Bold"/>
              </a:rPr>
              <a:t>The Guggenheim</a:t>
            </a:r>
          </a:p>
          <a:p>
            <a:r>
              <a:rPr lang="en-US" sz="3600" b="1" dirty="0" smtClean="0">
                <a:cs typeface="Arial Rounded MT Bold"/>
              </a:rPr>
              <a:t>Robotic Spacecraft</a:t>
            </a:r>
          </a:p>
          <a:p>
            <a:pPr marL="0" indent="0">
              <a:buNone/>
            </a:pPr>
            <a:endParaRPr lang="en-US" dirty="0"/>
          </a:p>
        </p:txBody>
      </p:sp>
    </p:spTree>
    <p:extLst>
      <p:ext uri="{BB962C8B-B14F-4D97-AF65-F5344CB8AC3E}">
        <p14:creationId xmlns:p14="http://schemas.microsoft.com/office/powerpoint/2010/main" val="3944638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2-Tower Diagram-Atticus Finch-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281494298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Atticus Finch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0337327"/>
              </p:ext>
            </p:extLst>
          </p:nvPr>
        </p:nvGraphicFramePr>
        <p:xfrm>
          <a:off x="310213" y="2070100"/>
          <a:ext cx="8734422" cy="4480560"/>
        </p:xfrm>
        <a:graphic>
          <a:graphicData uri="http://schemas.openxmlformats.org/drawingml/2006/table">
            <a:tbl>
              <a:tblPr firstRow="1" bandRow="1">
                <a:tableStyleId>{073A0DAA-6AF3-43AB-8588-CEC1D06C72B9}</a:tableStyleId>
              </a:tblPr>
              <a:tblGrid>
                <a:gridCol w="8734422"/>
              </a:tblGrid>
              <a:tr h="370840">
                <a:tc>
                  <a:txBody>
                    <a:bodyPr/>
                    <a:lstStyle/>
                    <a:p>
                      <a:pPr algn="ctr"/>
                      <a:r>
                        <a:rPr lang="en-US" sz="1800" b="1" kern="1200" dirty="0" smtClean="0">
                          <a:solidFill>
                            <a:schemeClr val="lt1"/>
                          </a:solidFill>
                          <a:effectLst/>
                          <a:latin typeface="+mn-lt"/>
                          <a:ea typeface="+mn-ea"/>
                          <a:cs typeface="+mn-cs"/>
                        </a:rPr>
                        <a:t>Atticus Finch: A Civilized Man (MLA Style)</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Atticus Finch is the intriguing protagonist in Harper Lee’s novel, </a:t>
                      </a:r>
                      <a:r>
                        <a:rPr lang="en-US" sz="1800" b="1" i="1" kern="1200" dirty="0" smtClean="0">
                          <a:solidFill>
                            <a:schemeClr val="lt1"/>
                          </a:solidFill>
                          <a:effectLst/>
                          <a:latin typeface="+mn-lt"/>
                          <a:ea typeface="+mn-ea"/>
                          <a:cs typeface="+mn-cs"/>
                        </a:rPr>
                        <a:t>To Kill a Mockingbird. </a:t>
                      </a:r>
                      <a:r>
                        <a:rPr lang="en-US" sz="1800" b="1" kern="1200" dirty="0" smtClean="0">
                          <a:solidFill>
                            <a:schemeClr val="lt1"/>
                          </a:solidFill>
                          <a:effectLst/>
                          <a:latin typeface="+mn-lt"/>
                          <a:ea typeface="+mn-ea"/>
                          <a:cs typeface="+mn-cs"/>
                        </a:rPr>
                        <a:t>At first, he appears to be a “Casper Milquetoast” kind of guy. He is a middle-aged widower who lives in a fictional Alabama town during the Depression in the 1930s (Lee 274). He has two children, including his son, </a:t>
                      </a:r>
                      <a:r>
                        <a:rPr lang="en-US" sz="1800" b="1" kern="1200" dirty="0" err="1" smtClean="0">
                          <a:solidFill>
                            <a:schemeClr val="lt1"/>
                          </a:solidFill>
                          <a:effectLst/>
                          <a:latin typeface="+mn-lt"/>
                          <a:ea typeface="+mn-ea"/>
                          <a:cs typeface="+mn-cs"/>
                        </a:rPr>
                        <a:t>Jem</a:t>
                      </a:r>
                      <a:r>
                        <a:rPr lang="en-US" sz="1800" b="1" kern="1200" dirty="0" smtClean="0">
                          <a:solidFill>
                            <a:schemeClr val="lt1"/>
                          </a:solidFill>
                          <a:effectLst/>
                          <a:latin typeface="+mn-lt"/>
                          <a:ea typeface="+mn-ea"/>
                          <a:cs typeface="+mn-cs"/>
                        </a:rPr>
                        <a:t>, and his daughter, Scout. They live in a house with their African American maid, Calpurnia. He is an attorney who walks to his office in the courthouse on the town green each morning and walks home each evening. In fact, Scout thinks he’s pretty unremarkable. She reports that, “Our father didn’t do anything. He worked in an office, not in a drugstore. Atticus did not drive a dump-truck for the county, he was not the sheriff, he did not farm, work in a garage, or do anything that could possibly arouse the admiration of anyone” (Lee 118). In reality, though, Atticus turns out to be a remarkable person because of the ways he treats people as a father, a neighbor, and a citizen. </a:t>
                      </a:r>
                    </a:p>
                    <a:p>
                      <a:endParaRPr lang="en-US" dirty="0"/>
                    </a:p>
                  </a:txBody>
                  <a:tcPr/>
                </a:tc>
              </a:tr>
            </a:tbl>
          </a:graphicData>
        </a:graphic>
      </p:graphicFrame>
    </p:spTree>
    <p:extLst>
      <p:ext uri="{BB962C8B-B14F-4D97-AF65-F5344CB8AC3E}">
        <p14:creationId xmlns:p14="http://schemas.microsoft.com/office/powerpoint/2010/main" val="1913292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3-Tower Diagram-ROBOTIC SPACECRAFT-3 blocks-DETAILS-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7" y="0"/>
            <a:ext cx="8875059" cy="6858000"/>
          </a:xfrm>
          <a:prstGeom prst="rect">
            <a:avLst/>
          </a:prstGeom>
        </p:spPr>
      </p:pic>
      <p:pic>
        <p:nvPicPr>
          <p:cNvPr id="4" name="Picture 3" descr="13-Tower Diagram-ROBOTIC SPACECRAFT-3 blocks-DETAILS-1.6.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28791783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Spacecraft Essay</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0064253"/>
              </p:ext>
            </p:extLst>
          </p:nvPr>
        </p:nvGraphicFramePr>
        <p:xfrm>
          <a:off x="765175" y="2070100"/>
          <a:ext cx="7612063" cy="3657600"/>
        </p:xfrm>
        <a:graphic>
          <a:graphicData uri="http://schemas.openxmlformats.org/drawingml/2006/table">
            <a:tbl>
              <a:tblPr firstRow="1" bandRow="1">
                <a:tableStyleId>{073A0DAA-6AF3-43AB-8588-CEC1D06C72B9}</a:tableStyleId>
              </a:tblPr>
              <a:tblGrid>
                <a:gridCol w="7612063"/>
              </a:tblGrid>
              <a:tr h="370840">
                <a:tc>
                  <a:txBody>
                    <a:bodyPr/>
                    <a:lstStyle/>
                    <a:p>
                      <a:pPr algn="ctr"/>
                      <a:r>
                        <a:rPr lang="en-US" sz="1800" b="1" kern="1200" dirty="0" smtClean="0">
                          <a:solidFill>
                            <a:schemeClr val="lt1"/>
                          </a:solidFill>
                          <a:effectLst/>
                          <a:latin typeface="+mn-lt"/>
                          <a:ea typeface="+mn-ea"/>
                          <a:cs typeface="+mn-cs"/>
                        </a:rPr>
                        <a:t>Robotic Spacecraft:</a:t>
                      </a:r>
                    </a:p>
                    <a:p>
                      <a:pPr algn="ctr"/>
                      <a:r>
                        <a:rPr lang="en-US" sz="1800" b="1" kern="1200" dirty="0" smtClean="0">
                          <a:solidFill>
                            <a:schemeClr val="lt1"/>
                          </a:solidFill>
                          <a:effectLst/>
                          <a:latin typeface="+mn-lt"/>
                          <a:ea typeface="+mn-ea"/>
                          <a:cs typeface="+mn-cs"/>
                        </a:rPr>
                        <a:t>Can They Do Everything People Can Do?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Robotic space vehicles are some of today’s most valuable explorers of the Universe. By way of definition, these spacecraft are ships that travel through space without a live pilot on board. Because no humans are on board, they can go places that are dangerous to people, and they can travel for years without ever returning to base. As a result, they can do several jobs that are helpful to people. These jobs allow people to study and explore new worlds from a distance. Three types of robotic space vehicles that have special jobs that they can do as well as people are probes, satellites, and </a:t>
                      </a:r>
                      <a:r>
                        <a:rPr lang="en-US" sz="1800" b="1" kern="1200" smtClean="0">
                          <a:solidFill>
                            <a:schemeClr val="lt1"/>
                          </a:solidFill>
                          <a:effectLst/>
                          <a:latin typeface="+mn-lt"/>
                          <a:ea typeface="+mn-ea"/>
                          <a:cs typeface="+mn-cs"/>
                        </a:rPr>
                        <a:t>landers which contain rovers.</a:t>
                      </a:r>
                      <a:endParaRPr lang="en-US" sz="1800" b="1" kern="1200" dirty="0" smtClean="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924974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Insert Guggenheim Diagram here</a:t>
            </a:r>
            <a:endParaRPr lang="en-US" dirty="0"/>
          </a:p>
        </p:txBody>
      </p:sp>
      <p:pic>
        <p:nvPicPr>
          <p:cNvPr id="4" name="Picture 3" descr="15-Tower Diagram-GUGGENHEIM-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7492707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Guggenheim Essay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4714518"/>
              </p:ext>
            </p:extLst>
          </p:nvPr>
        </p:nvGraphicFramePr>
        <p:xfrm>
          <a:off x="765176" y="1269858"/>
          <a:ext cx="7612061" cy="5588142"/>
        </p:xfrm>
        <a:graphic>
          <a:graphicData uri="http://schemas.openxmlformats.org/drawingml/2006/table">
            <a:tbl>
              <a:tblPr firstRow="1" bandRow="1">
                <a:tableStyleId>{073A0DAA-6AF3-43AB-8588-CEC1D06C72B9}</a:tableStyleId>
              </a:tblPr>
              <a:tblGrid>
                <a:gridCol w="7612061"/>
              </a:tblGrid>
              <a:tr h="5588142">
                <a:tc>
                  <a:txBody>
                    <a:bodyPr/>
                    <a:lstStyle/>
                    <a:p>
                      <a:pPr algn="ctr"/>
                      <a:r>
                        <a:rPr lang="en-US" sz="1800" b="1" kern="1200" dirty="0" smtClean="0">
                          <a:solidFill>
                            <a:schemeClr val="lt1"/>
                          </a:solidFill>
                          <a:effectLst/>
                          <a:latin typeface="+mn-lt"/>
                          <a:ea typeface="+mn-ea"/>
                          <a:cs typeface="+mn-cs"/>
                        </a:rPr>
                        <a:t>Can a Building Be a Work of Art?  (MLA)</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The Guggenheim Museum in New York City was designed for philanthropist and artist Solomon Guggenheim, a prominent art owner who is the founder of many Guggenheim museums located around the world today. When choosing an architect to design the museum, Solomon and his adviser, </a:t>
                      </a:r>
                      <a:r>
                        <a:rPr lang="en-US" sz="1800" b="1" kern="1200" dirty="0" err="1" smtClean="0">
                          <a:solidFill>
                            <a:schemeClr val="lt1"/>
                          </a:solidFill>
                          <a:effectLst/>
                          <a:latin typeface="+mn-lt"/>
                          <a:ea typeface="+mn-ea"/>
                          <a:cs typeface="+mn-cs"/>
                        </a:rPr>
                        <a:t>Hilla</a:t>
                      </a:r>
                      <a:r>
                        <a:rPr lang="en-US" sz="1800" b="1" kern="1200" dirty="0" smtClean="0">
                          <a:solidFill>
                            <a:schemeClr val="lt1"/>
                          </a:solidFill>
                          <a:effectLst/>
                          <a:latin typeface="+mn-lt"/>
                          <a:ea typeface="+mn-ea"/>
                          <a:cs typeface="+mn-cs"/>
                        </a:rPr>
                        <a:t> von </a:t>
                      </a:r>
                      <a:r>
                        <a:rPr lang="en-US" sz="1800" b="1" kern="1200" dirty="0" err="1" smtClean="0">
                          <a:solidFill>
                            <a:schemeClr val="lt1"/>
                          </a:solidFill>
                          <a:effectLst/>
                          <a:latin typeface="+mn-lt"/>
                          <a:ea typeface="+mn-ea"/>
                          <a:cs typeface="+mn-cs"/>
                        </a:rPr>
                        <a:t>Rebay</a:t>
                      </a:r>
                      <a:r>
                        <a:rPr lang="en-US" sz="1800" b="1" kern="1200" dirty="0" smtClean="0">
                          <a:solidFill>
                            <a:schemeClr val="lt1"/>
                          </a:solidFill>
                          <a:effectLst/>
                          <a:latin typeface="+mn-lt"/>
                          <a:ea typeface="+mn-ea"/>
                          <a:cs typeface="+mn-cs"/>
                        </a:rPr>
                        <a:t>, decided that because Solomon’s art was a new style of art, it should be seen in a wholly new kind of space. In June 1943, Frank Lloyd Wright received a letter from </a:t>
                      </a:r>
                      <a:r>
                        <a:rPr lang="en-US" sz="1800" b="1" kern="1200" dirty="0" err="1" smtClean="0">
                          <a:solidFill>
                            <a:schemeClr val="lt1"/>
                          </a:solidFill>
                          <a:effectLst/>
                          <a:latin typeface="+mn-lt"/>
                          <a:ea typeface="+mn-ea"/>
                          <a:cs typeface="+mn-cs"/>
                        </a:rPr>
                        <a:t>Rebay</a:t>
                      </a:r>
                      <a:r>
                        <a:rPr lang="en-US" sz="1800" b="1" kern="1200" dirty="0" smtClean="0">
                          <a:solidFill>
                            <a:schemeClr val="lt1"/>
                          </a:solidFill>
                          <a:effectLst/>
                          <a:latin typeface="+mn-lt"/>
                          <a:ea typeface="+mn-ea"/>
                          <a:cs typeface="+mn-cs"/>
                        </a:rPr>
                        <a:t> asking the architect to design a new building to house Guggenheim's four-year-old Museum of Non-Objective Painting (</a:t>
                      </a:r>
                      <a:r>
                        <a:rPr lang="en-US" sz="1800" b="1" kern="1200" dirty="0" err="1" smtClean="0">
                          <a:solidFill>
                            <a:schemeClr val="lt1"/>
                          </a:solidFill>
                          <a:effectLst/>
                          <a:latin typeface="+mn-lt"/>
                          <a:ea typeface="+mn-ea"/>
                          <a:cs typeface="+mn-cs"/>
                        </a:rPr>
                        <a:t>Drutt</a:t>
                      </a:r>
                      <a:r>
                        <a:rPr lang="en-US" sz="1800" b="1" kern="1200" dirty="0" smtClean="0">
                          <a:solidFill>
                            <a:schemeClr val="lt1"/>
                          </a:solidFill>
                          <a:effectLst/>
                          <a:latin typeface="+mn-lt"/>
                          <a:ea typeface="+mn-ea"/>
                          <a:cs typeface="+mn-cs"/>
                        </a:rPr>
                        <a:t> 1). Wright was chosen by Solomon not only because he was a prominent architect at the time, but because he was well known for his unusual and unique buildings which had spaces that fit the purpose of the structures. This claim was proved by Wright when he designed one of his best works, which is now widely known as “The Guggenheim.” The location, interior design, and exterior design of the Guggenheim combine to form a beautiful work of art that, combined with the displayed artwork, creates a very pleasing experience for viewers.</a:t>
                      </a:r>
                    </a:p>
                    <a:p>
                      <a:endParaRPr lang="en-US" dirty="0"/>
                    </a:p>
                  </a:txBody>
                  <a:tcPr/>
                </a:tc>
              </a:tr>
            </a:tbl>
          </a:graphicData>
        </a:graphic>
      </p:graphicFrame>
    </p:spTree>
    <p:extLst>
      <p:ext uri="{BB962C8B-B14F-4D97-AF65-F5344CB8AC3E}">
        <p14:creationId xmlns:p14="http://schemas.microsoft.com/office/powerpoint/2010/main" val="402010529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249147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Informative Writing</a:t>
            </a:r>
            <a:endParaRPr lang="en-US" b="1"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lgn="ctr">
              <a:buNone/>
            </a:pPr>
            <a:r>
              <a:rPr lang="en-US" sz="3600" b="1" dirty="0" smtClean="0"/>
              <a:t>Note: Research papers can be </a:t>
            </a:r>
          </a:p>
          <a:p>
            <a:pPr marL="0" indent="0" algn="ctr">
              <a:buNone/>
            </a:pPr>
            <a:r>
              <a:rPr lang="en-US" sz="3600" b="1" dirty="0" smtClean="0"/>
              <a:t>about literature!</a:t>
            </a:r>
          </a:p>
          <a:p>
            <a:pPr marL="0" indent="0" algn="ctr">
              <a:buNone/>
            </a:pPr>
            <a:r>
              <a:rPr lang="en-US" sz="3600" b="1" dirty="0" smtClean="0"/>
              <a:t>(Students have to do research to find quotations and information about which to write.)</a:t>
            </a:r>
            <a:endParaRPr lang="en-US" sz="3600" b="1" dirty="0"/>
          </a:p>
        </p:txBody>
      </p:sp>
    </p:spTree>
    <p:extLst>
      <p:ext uri="{BB962C8B-B14F-4D97-AF65-F5344CB8AC3E}">
        <p14:creationId xmlns:p14="http://schemas.microsoft.com/office/powerpoint/2010/main" val="3156310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808552"/>
            <a:ext cx="7612065" cy="4238361"/>
          </a:xfrm>
        </p:spPr>
        <p:txBody>
          <a:bodyPr>
            <a:noAutofit/>
          </a:bodyPr>
          <a:lstStyle/>
          <a:p>
            <a:r>
              <a:rPr lang="en-US" sz="3200" b="1" dirty="0" smtClean="0"/>
              <a:t>Students make note cards</a:t>
            </a:r>
          </a:p>
          <a:p>
            <a:r>
              <a:rPr lang="en-US" sz="3200" b="1" dirty="0" smtClean="0"/>
              <a:t>Teacher checks note cards &amp; feedback</a:t>
            </a:r>
          </a:p>
          <a:p>
            <a:r>
              <a:rPr lang="en-US" sz="3200" b="1" dirty="0" smtClean="0"/>
              <a:t>Students revise note cards</a:t>
            </a:r>
          </a:p>
          <a:p>
            <a:r>
              <a:rPr lang="en-US" sz="3200" b="1" dirty="0" smtClean="0"/>
              <a:t>Students make TOWER Diagrams</a:t>
            </a:r>
          </a:p>
          <a:p>
            <a:r>
              <a:rPr lang="en-US" sz="3200" b="1" dirty="0" smtClean="0"/>
              <a:t>Teacher scores TOWER Diagrams &amp;  feedback</a:t>
            </a:r>
          </a:p>
          <a:p>
            <a:r>
              <a:rPr lang="en-US" sz="3200" b="1" dirty="0" smtClean="0"/>
              <a:t>Students revise TOWER Diagrams</a:t>
            </a:r>
            <a:endParaRPr lang="en-US" sz="3200" b="1" dirty="0"/>
          </a:p>
        </p:txBody>
      </p:sp>
    </p:spTree>
    <p:extLst>
      <p:ext uri="{BB962C8B-B14F-4D97-AF65-F5344CB8AC3E}">
        <p14:creationId xmlns:p14="http://schemas.microsoft.com/office/powerpoint/2010/main" val="15504118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a:xfrm>
            <a:off x="765175" y="2070846"/>
            <a:ext cx="7612064" cy="4544699"/>
          </a:xfrm>
        </p:spPr>
        <p:txBody>
          <a:bodyPr>
            <a:normAutofit fontScale="77500" lnSpcReduction="20000"/>
          </a:bodyPr>
          <a:lstStyle/>
          <a:p>
            <a:pPr marL="0" indent="0">
              <a:buNone/>
            </a:pPr>
            <a:r>
              <a:rPr lang="en-US" sz="3200" b="1" dirty="0" smtClean="0"/>
              <a:t>Two instructional options:</a:t>
            </a:r>
          </a:p>
          <a:p>
            <a:r>
              <a:rPr lang="en-US" sz="3200" b="1" dirty="0" smtClean="0"/>
              <a:t>Students write </a:t>
            </a:r>
            <a:r>
              <a:rPr lang="en-US" sz="3200" b="1" dirty="0" smtClean="0">
                <a:solidFill>
                  <a:srgbClr val="FFFF00"/>
                </a:solidFill>
              </a:rPr>
              <a:t>with prompts </a:t>
            </a:r>
            <a:r>
              <a:rPr lang="en-US" sz="3200" b="1" dirty="0" smtClean="0"/>
              <a:t>from teacher and using checklists</a:t>
            </a:r>
          </a:p>
          <a:p>
            <a:r>
              <a:rPr lang="en-US" sz="3200" b="1" dirty="0" smtClean="0"/>
              <a:t>Students use code list, edit, &amp; refine</a:t>
            </a:r>
          </a:p>
          <a:p>
            <a:r>
              <a:rPr lang="en-US" sz="3200" b="1" dirty="0" smtClean="0"/>
              <a:t>Teacher scores themes &amp; gives feedback</a:t>
            </a:r>
          </a:p>
          <a:p>
            <a:r>
              <a:rPr lang="en-US" sz="3200" b="1" dirty="0" smtClean="0"/>
              <a:t>Students write </a:t>
            </a:r>
            <a:r>
              <a:rPr lang="en-US" sz="3200" b="1" dirty="0" smtClean="0">
                <a:solidFill>
                  <a:srgbClr val="FFFF00"/>
                </a:solidFill>
              </a:rPr>
              <a:t>independently</a:t>
            </a:r>
            <a:r>
              <a:rPr lang="en-US" sz="3200" b="1" dirty="0" smtClean="0"/>
              <a:t> using checklists</a:t>
            </a:r>
          </a:p>
          <a:p>
            <a:r>
              <a:rPr lang="en-US" sz="3200" b="1" dirty="0" smtClean="0"/>
              <a:t>Students use code list, edit, &amp; refine</a:t>
            </a:r>
          </a:p>
          <a:p>
            <a:r>
              <a:rPr lang="en-US" sz="3200" b="1" dirty="0" smtClean="0"/>
              <a:t>Teacher scores themes &amp; gives feedback </a:t>
            </a:r>
            <a:endParaRPr lang="en-US" sz="3200" b="1" dirty="0"/>
          </a:p>
        </p:txBody>
      </p:sp>
    </p:spTree>
    <p:extLst>
      <p:ext uri="{BB962C8B-B14F-4D97-AF65-F5344CB8AC3E}">
        <p14:creationId xmlns:p14="http://schemas.microsoft.com/office/powerpoint/2010/main" val="3197202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a:bodyPr>
          <a:lstStyle/>
          <a:p>
            <a:r>
              <a:rPr lang="en-US" sz="3200" b="1" dirty="0" smtClean="0"/>
              <a:t>Difficulty with note cards</a:t>
            </a:r>
          </a:p>
          <a:p>
            <a:r>
              <a:rPr lang="en-US" sz="3200" b="1" dirty="0" smtClean="0"/>
              <a:t>Difficulty </a:t>
            </a:r>
            <a:r>
              <a:rPr lang="en-US" sz="3200" b="1" dirty="0"/>
              <a:t>identifying </a:t>
            </a:r>
            <a:r>
              <a:rPr lang="en-US" sz="3200" b="1" dirty="0" smtClean="0"/>
              <a:t>subtopics</a:t>
            </a:r>
            <a:endParaRPr lang="en-US" sz="3200" b="1" dirty="0"/>
          </a:p>
          <a:p>
            <a:r>
              <a:rPr lang="en-US" sz="3200" b="1" dirty="0"/>
              <a:t>Difficulty translating note cards into </a:t>
            </a:r>
            <a:r>
              <a:rPr lang="en-US" sz="3200" b="1" dirty="0" smtClean="0"/>
              <a:t>diagrams</a:t>
            </a:r>
          </a:p>
          <a:p>
            <a:r>
              <a:rPr lang="en-US" sz="3200" b="1" dirty="0" smtClean="0"/>
              <a:t>Difficulty writing Follow-up Sentences that expand on Lead-offs</a:t>
            </a:r>
            <a:endParaRPr lang="en-US" sz="3200" b="1" dirty="0"/>
          </a:p>
          <a:p>
            <a:endParaRPr lang="en-US" sz="3200" b="1" dirty="0"/>
          </a:p>
        </p:txBody>
      </p:sp>
    </p:spTree>
    <p:extLst>
      <p:ext uri="{BB962C8B-B14F-4D97-AF65-F5344CB8AC3E}">
        <p14:creationId xmlns:p14="http://schemas.microsoft.com/office/powerpoint/2010/main" val="1970504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Extensions</a:t>
            </a:r>
            <a:endParaRPr lang="en-US" sz="5400" b="1" dirty="0"/>
          </a:p>
        </p:txBody>
      </p:sp>
      <p:sp>
        <p:nvSpPr>
          <p:cNvPr id="3" name="Content Placeholder 2"/>
          <p:cNvSpPr>
            <a:spLocks noGrp="1"/>
          </p:cNvSpPr>
          <p:nvPr>
            <p:ph idx="1"/>
          </p:nvPr>
        </p:nvSpPr>
        <p:spPr>
          <a:xfrm>
            <a:off x="765175" y="1753330"/>
            <a:ext cx="7612064" cy="4499552"/>
          </a:xfrm>
        </p:spPr>
        <p:txBody>
          <a:bodyPr>
            <a:noAutofit/>
          </a:bodyPr>
          <a:lstStyle/>
          <a:p>
            <a:pPr marL="0" indent="0">
              <a:buNone/>
            </a:pPr>
            <a:r>
              <a:rPr lang="en-US" sz="3200" b="1" dirty="0" smtClean="0"/>
              <a:t>Teach students to: </a:t>
            </a:r>
          </a:p>
          <a:p>
            <a:r>
              <a:rPr lang="en-US" sz="3200" b="1" dirty="0"/>
              <a:t>U</a:t>
            </a:r>
            <a:r>
              <a:rPr lang="en-US" sz="3200" b="1" dirty="0" smtClean="0"/>
              <a:t>se different kinds of transitions</a:t>
            </a:r>
          </a:p>
          <a:p>
            <a:r>
              <a:rPr lang="en-US" sz="3200" b="1" dirty="0"/>
              <a:t>V</a:t>
            </a:r>
            <a:r>
              <a:rPr lang="en-US" sz="3200" b="1" dirty="0" smtClean="0"/>
              <a:t>ary the internal structure of paragraphs</a:t>
            </a:r>
          </a:p>
          <a:p>
            <a:r>
              <a:rPr lang="en-US" sz="3200" b="1" dirty="0" smtClean="0"/>
              <a:t>Use a variety of Introductory and Concluding Options</a:t>
            </a:r>
          </a:p>
          <a:p>
            <a:r>
              <a:rPr lang="en-US" sz="3200" b="1" dirty="0" smtClean="0"/>
              <a:t>Vary vocabulary usage</a:t>
            </a:r>
          </a:p>
          <a:p>
            <a:pPr marL="0" indent="0">
              <a:buNone/>
            </a:pPr>
            <a:endParaRPr lang="en-US" sz="3200" dirty="0"/>
          </a:p>
        </p:txBody>
      </p:sp>
    </p:spTree>
    <p:extLst>
      <p:ext uri="{BB962C8B-B14F-4D97-AF65-F5344CB8AC3E}">
        <p14:creationId xmlns:p14="http://schemas.microsoft.com/office/powerpoint/2010/main" val="29158645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Issues</a:t>
            </a:r>
            <a:endParaRPr lang="en-US" b="1" dirty="0"/>
          </a:p>
        </p:txBody>
      </p:sp>
      <p:sp>
        <p:nvSpPr>
          <p:cNvPr id="3" name="Content Placeholder 2"/>
          <p:cNvSpPr>
            <a:spLocks noGrp="1"/>
          </p:cNvSpPr>
          <p:nvPr>
            <p:ph idx="1"/>
          </p:nvPr>
        </p:nvSpPr>
        <p:spPr/>
        <p:txBody>
          <a:bodyPr>
            <a:normAutofit/>
          </a:bodyPr>
          <a:lstStyle/>
          <a:p>
            <a:r>
              <a:rPr lang="en-US" sz="3200" b="1" dirty="0" smtClean="0"/>
              <a:t>Number of paragraphs</a:t>
            </a:r>
          </a:p>
          <a:p>
            <a:r>
              <a:rPr lang="en-US" sz="3200" b="1" dirty="0" smtClean="0"/>
              <a:t>Creativity</a:t>
            </a:r>
          </a:p>
          <a:p>
            <a:r>
              <a:rPr lang="en-US" sz="3200" b="1" dirty="0" smtClean="0"/>
              <a:t>Other issues?</a:t>
            </a:r>
            <a:endParaRPr lang="en-US" sz="3200" b="1" dirty="0"/>
          </a:p>
        </p:txBody>
      </p:sp>
    </p:spTree>
    <p:extLst>
      <p:ext uri="{BB962C8B-B14F-4D97-AF65-F5344CB8AC3E}">
        <p14:creationId xmlns:p14="http://schemas.microsoft.com/office/powerpoint/2010/main" val="558642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Remaining Lessons</a:t>
            </a:r>
            <a:endParaRPr lang="en-US" b="1" dirty="0"/>
          </a:p>
        </p:txBody>
      </p:sp>
      <p:sp>
        <p:nvSpPr>
          <p:cNvPr id="3" name="Content Placeholder 2"/>
          <p:cNvSpPr>
            <a:spLocks noGrp="1"/>
          </p:cNvSpPr>
          <p:nvPr>
            <p:ph idx="1"/>
          </p:nvPr>
        </p:nvSpPr>
        <p:spPr>
          <a:xfrm>
            <a:off x="1851367" y="2070846"/>
            <a:ext cx="6525871" cy="4182035"/>
          </a:xfrm>
        </p:spPr>
        <p:txBody>
          <a:bodyPr>
            <a:normAutofit/>
          </a:bodyPr>
          <a:lstStyle/>
          <a:p>
            <a:pPr marL="0" indent="0">
              <a:buNone/>
            </a:pPr>
            <a:r>
              <a:rPr lang="en-US" sz="3600" b="1" dirty="0" smtClean="0"/>
              <a:t>Utilize the same stages</a:t>
            </a:r>
          </a:p>
          <a:p>
            <a:r>
              <a:rPr lang="en-US" sz="3600" b="1" dirty="0" smtClean="0"/>
              <a:t>Describe</a:t>
            </a:r>
          </a:p>
          <a:p>
            <a:r>
              <a:rPr lang="en-US" sz="3600" b="1" dirty="0" smtClean="0"/>
              <a:t>Model</a:t>
            </a:r>
          </a:p>
          <a:p>
            <a:r>
              <a:rPr lang="en-US" sz="3600" b="1" dirty="0" smtClean="0"/>
              <a:t>Practice and Feedback</a:t>
            </a:r>
            <a:endParaRPr lang="en-US" sz="3600" b="1" dirty="0"/>
          </a:p>
        </p:txBody>
      </p:sp>
    </p:spTree>
    <p:extLst>
      <p:ext uri="{BB962C8B-B14F-4D97-AF65-F5344CB8AC3E}">
        <p14:creationId xmlns:p14="http://schemas.microsoft.com/office/powerpoint/2010/main" val="387531735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t/>
            </a:r>
            <a:br>
              <a:rPr lang="en-US" sz="6000" b="1" dirty="0" smtClean="0"/>
            </a:br>
            <a:endParaRPr lang="en-US" sz="6000" b="1" dirty="0"/>
          </a:p>
        </p:txBody>
      </p:sp>
      <p:sp>
        <p:nvSpPr>
          <p:cNvPr id="5" name="Text Placeholder 4"/>
          <p:cNvSpPr>
            <a:spLocks noGrp="1"/>
          </p:cNvSpPr>
          <p:nvPr>
            <p:ph type="body" idx="1"/>
          </p:nvPr>
        </p:nvSpPr>
        <p:spPr>
          <a:xfrm>
            <a:off x="765175" y="2236695"/>
            <a:ext cx="7612063" cy="2880752"/>
          </a:xfrm>
        </p:spPr>
        <p:txBody>
          <a:bodyPr/>
          <a:lstStyle/>
          <a:p>
            <a:r>
              <a:rPr lang="en-US" sz="5400" b="1" dirty="0" smtClean="0"/>
              <a:t>Lesson 3: </a:t>
            </a:r>
          </a:p>
          <a:p>
            <a:r>
              <a:rPr lang="en-US" sz="5400" b="1" dirty="0" smtClean="0"/>
              <a:t>Compare OR Contrast Essays</a:t>
            </a:r>
            <a:endParaRPr lang="en-US" sz="5400" b="1" dirty="0"/>
          </a:p>
        </p:txBody>
      </p:sp>
    </p:spTree>
    <p:extLst>
      <p:ext uri="{BB962C8B-B14F-4D97-AF65-F5344CB8AC3E}">
        <p14:creationId xmlns:p14="http://schemas.microsoft.com/office/powerpoint/2010/main" val="3245790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Part 1: Compare Essays</a:t>
            </a:r>
            <a:endParaRPr lang="en-US" sz="54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2542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t>Describe Stage</a:t>
            </a:r>
            <a:endParaRPr lang="en-US" sz="5400" b="1"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3289068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3" name="Content Placeholder 2"/>
          <p:cNvSpPr>
            <a:spLocks noGrp="1"/>
          </p:cNvSpPr>
          <p:nvPr>
            <p:ph idx="1"/>
          </p:nvPr>
        </p:nvSpPr>
        <p:spPr/>
        <p:txBody>
          <a:bodyPr>
            <a:normAutofit lnSpcReduction="10000"/>
          </a:bodyPr>
          <a:lstStyle/>
          <a:p>
            <a:r>
              <a:rPr lang="en-US" sz="3200" b="1" dirty="0" smtClean="0"/>
              <a:t>To Compare</a:t>
            </a:r>
          </a:p>
          <a:p>
            <a:pPr marL="0" indent="0">
              <a:buNone/>
            </a:pPr>
            <a:r>
              <a:rPr lang="en-US" sz="3200" b="1" dirty="0"/>
              <a:t> </a:t>
            </a:r>
            <a:r>
              <a:rPr lang="en-US" sz="3200" b="1" dirty="0" smtClean="0"/>
              <a:t>    Means to find similarities.</a:t>
            </a:r>
          </a:p>
          <a:p>
            <a:pPr marL="0" indent="0">
              <a:buNone/>
            </a:pPr>
            <a:r>
              <a:rPr lang="en-US" sz="3200" b="1" dirty="0"/>
              <a:t> </a:t>
            </a:r>
            <a:r>
              <a:rPr lang="en-US" sz="3200" b="1" dirty="0" smtClean="0"/>
              <a:t>    Key words: alike, similar, same</a:t>
            </a:r>
          </a:p>
          <a:p>
            <a:pPr marL="0" indent="0">
              <a:buNone/>
            </a:pPr>
            <a:r>
              <a:rPr lang="en-US" sz="3200" b="1" dirty="0" smtClean="0"/>
              <a:t>•  Compare Essays</a:t>
            </a:r>
          </a:p>
          <a:p>
            <a:pPr marL="0" indent="0">
              <a:buNone/>
            </a:pPr>
            <a:r>
              <a:rPr lang="en-US" sz="3200" b="1" dirty="0"/>
              <a:t> </a:t>
            </a:r>
            <a:r>
              <a:rPr lang="en-US" sz="3200" b="1" dirty="0" smtClean="0"/>
              <a:t>    Show how two people, places,</a:t>
            </a:r>
          </a:p>
          <a:p>
            <a:pPr marL="0" indent="0">
              <a:buNone/>
            </a:pPr>
            <a:r>
              <a:rPr lang="en-US" sz="3200" b="1" dirty="0"/>
              <a:t> </a:t>
            </a:r>
            <a:r>
              <a:rPr lang="en-US" sz="3200" b="1" dirty="0" smtClean="0"/>
              <a:t>    things, ideas, or  characters are alike </a:t>
            </a:r>
            <a:endParaRPr lang="en-US" sz="3200" b="1" dirty="0"/>
          </a:p>
        </p:txBody>
      </p:sp>
    </p:spTree>
    <p:extLst>
      <p:ext uri="{BB962C8B-B14F-4D97-AF65-F5344CB8AC3E}">
        <p14:creationId xmlns:p14="http://schemas.microsoft.com/office/powerpoint/2010/main" val="302935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Informative Writing</a:t>
            </a:r>
            <a:endParaRPr lang="en-US" b="1" dirty="0"/>
          </a:p>
        </p:txBody>
      </p:sp>
      <p:sp>
        <p:nvSpPr>
          <p:cNvPr id="3" name="Content Placeholder 2"/>
          <p:cNvSpPr>
            <a:spLocks noGrp="1"/>
          </p:cNvSpPr>
          <p:nvPr>
            <p:ph idx="1"/>
          </p:nvPr>
        </p:nvSpPr>
        <p:spPr/>
        <p:txBody>
          <a:bodyPr/>
          <a:lstStyle/>
          <a:p>
            <a:pPr marL="0" indent="0">
              <a:buNone/>
            </a:pPr>
            <a:r>
              <a:rPr lang="en-US" sz="3200" b="1" dirty="0" smtClean="0"/>
              <a:t>Studying a novel deeply, </a:t>
            </a:r>
          </a:p>
          <a:p>
            <a:pPr marL="0" indent="0">
              <a:buNone/>
            </a:pPr>
            <a:r>
              <a:rPr lang="en-US" sz="3200" b="1" dirty="0" smtClean="0"/>
              <a:t>finding information within it, </a:t>
            </a:r>
          </a:p>
          <a:p>
            <a:pPr marL="0" indent="0">
              <a:buNone/>
            </a:pPr>
            <a:r>
              <a:rPr lang="en-US" sz="3200" b="1" dirty="0" smtClean="0"/>
              <a:t>and taking notes about it </a:t>
            </a:r>
            <a:r>
              <a:rPr lang="en-US" sz="3200" b="1" dirty="0"/>
              <a:t>=</a:t>
            </a:r>
            <a:r>
              <a:rPr lang="en-US" sz="3200" b="1" dirty="0" smtClean="0"/>
              <a:t> research</a:t>
            </a:r>
            <a:r>
              <a:rPr lang="en-US" dirty="0" smtClean="0"/>
              <a:t>. </a:t>
            </a:r>
            <a:endParaRPr lang="en-US" dirty="0"/>
          </a:p>
        </p:txBody>
      </p:sp>
    </p:spTree>
    <p:extLst>
      <p:ext uri="{BB962C8B-B14F-4D97-AF65-F5344CB8AC3E}">
        <p14:creationId xmlns:p14="http://schemas.microsoft.com/office/powerpoint/2010/main" val="13109053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Introduce a New TOWER Diagram</a:t>
            </a:r>
            <a:endParaRPr lang="en-US" b="1" dirty="0"/>
          </a:p>
        </p:txBody>
      </p:sp>
      <p:sp>
        <p:nvSpPr>
          <p:cNvPr id="3" name="Content Placeholder 2"/>
          <p:cNvSpPr>
            <a:spLocks noGrp="1"/>
          </p:cNvSpPr>
          <p:nvPr>
            <p:ph idx="1"/>
          </p:nvPr>
        </p:nvSpPr>
        <p:spPr/>
        <p:txBody>
          <a:bodyPr/>
          <a:lstStyle/>
          <a:p>
            <a:r>
              <a:rPr lang="en-US" sz="3200" dirty="0" smtClean="0"/>
              <a:t>Has a spot for the two items being compared</a:t>
            </a:r>
          </a:p>
          <a:p>
            <a:r>
              <a:rPr lang="en-US" sz="3200" dirty="0" smtClean="0"/>
              <a:t>Has columns for the details for both items</a:t>
            </a:r>
          </a:p>
          <a:p>
            <a:r>
              <a:rPr lang="en-US" sz="3200" dirty="0" smtClean="0"/>
              <a:t>Has “dimensions” instead of “main ideas” or “subtopics</a:t>
            </a:r>
            <a:r>
              <a:rPr lang="en-US" dirty="0" smtClean="0"/>
              <a:t>”</a:t>
            </a:r>
            <a:endParaRPr lang="en-US" dirty="0"/>
          </a:p>
        </p:txBody>
      </p:sp>
    </p:spTree>
    <p:extLst>
      <p:ext uri="{BB962C8B-B14F-4D97-AF65-F5344CB8AC3E}">
        <p14:creationId xmlns:p14="http://schemas.microsoft.com/office/powerpoint/2010/main" val="2489919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ower Diagram-Vertical-Compare or Contrast-3 sections-BLANK-7.14.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696" y="0"/>
            <a:ext cx="5299364" cy="6858000"/>
          </a:xfrm>
          <a:prstGeom prst="rect">
            <a:avLst/>
          </a:prstGeom>
        </p:spPr>
      </p:pic>
    </p:spTree>
    <p:extLst>
      <p:ext uri="{BB962C8B-B14F-4D97-AF65-F5344CB8AC3E}">
        <p14:creationId xmlns:p14="http://schemas.microsoft.com/office/powerpoint/2010/main" val="324392681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Tower Diagram-Vertical-Compare Lily and Scout PAGE 1-1.5.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228" y="0"/>
            <a:ext cx="5506272" cy="6858000"/>
          </a:xfrm>
          <a:prstGeom prst="rect">
            <a:avLst/>
          </a:prstGeom>
        </p:spPr>
      </p:pic>
    </p:spTree>
    <p:extLst>
      <p:ext uri="{BB962C8B-B14F-4D97-AF65-F5344CB8AC3E}">
        <p14:creationId xmlns:p14="http://schemas.microsoft.com/office/powerpoint/2010/main" val="687194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Introductory Paragraph</a:t>
            </a:r>
            <a:endParaRPr lang="en-US" sz="5400" b="1" dirty="0"/>
          </a:p>
        </p:txBody>
      </p:sp>
      <p:sp>
        <p:nvSpPr>
          <p:cNvPr id="3" name="Content Placeholder 2"/>
          <p:cNvSpPr>
            <a:spLocks noGrp="1"/>
          </p:cNvSpPr>
          <p:nvPr>
            <p:ph idx="1"/>
          </p:nvPr>
        </p:nvSpPr>
        <p:spPr/>
        <p:txBody>
          <a:bodyPr>
            <a:normAutofit fontScale="77500" lnSpcReduction="20000"/>
          </a:bodyPr>
          <a:lstStyle/>
          <a:p>
            <a:r>
              <a:rPr lang="en-US" sz="3300" b="1" dirty="0" smtClean="0"/>
              <a:t>The Topic Sentence</a:t>
            </a:r>
          </a:p>
          <a:p>
            <a:pPr marL="0" indent="0">
              <a:buNone/>
            </a:pPr>
            <a:r>
              <a:rPr lang="en-US" sz="3000" b="1" dirty="0"/>
              <a:t> </a:t>
            </a:r>
            <a:r>
              <a:rPr lang="en-US" sz="3000" b="1" dirty="0" smtClean="0"/>
              <a:t>    Names the items to be compared</a:t>
            </a:r>
          </a:p>
          <a:p>
            <a:r>
              <a:rPr lang="en-US" sz="3300" b="1" dirty="0" smtClean="0"/>
              <a:t>The Detail Sentences</a:t>
            </a:r>
          </a:p>
          <a:p>
            <a:pPr marL="0" indent="0">
              <a:buNone/>
            </a:pPr>
            <a:r>
              <a:rPr lang="en-US" sz="3000" b="1" dirty="0"/>
              <a:t> </a:t>
            </a:r>
            <a:r>
              <a:rPr lang="en-US" sz="3000" b="1" dirty="0" smtClean="0"/>
              <a:t>    Define the items or provide background info</a:t>
            </a:r>
          </a:p>
          <a:p>
            <a:r>
              <a:rPr lang="en-US" sz="3300" b="1" dirty="0" smtClean="0"/>
              <a:t>The Thesis Statement</a:t>
            </a:r>
          </a:p>
          <a:p>
            <a:pPr marL="0" indent="0">
              <a:buNone/>
            </a:pPr>
            <a:r>
              <a:rPr lang="en-US" sz="3000" b="1" dirty="0"/>
              <a:t> </a:t>
            </a:r>
            <a:r>
              <a:rPr lang="en-US" sz="3000" b="1" dirty="0" smtClean="0"/>
              <a:t>    Names the items, the dimensions for</a:t>
            </a:r>
          </a:p>
          <a:p>
            <a:pPr marL="0" indent="0">
              <a:buNone/>
            </a:pPr>
            <a:r>
              <a:rPr lang="en-US" sz="3000" b="1" dirty="0"/>
              <a:t> </a:t>
            </a:r>
            <a:r>
              <a:rPr lang="en-US" sz="3000" b="1" dirty="0" smtClean="0"/>
              <a:t>    comparison, and the main message of the theme</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169879864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Introductory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3439889"/>
              </p:ext>
            </p:extLst>
          </p:nvPr>
        </p:nvGraphicFramePr>
        <p:xfrm>
          <a:off x="455253" y="1525965"/>
          <a:ext cx="8338321" cy="5669280"/>
        </p:xfrm>
        <a:graphic>
          <a:graphicData uri="http://schemas.openxmlformats.org/drawingml/2006/table">
            <a:tbl>
              <a:tblPr firstRow="1" bandRow="1">
                <a:tableStyleId>{073A0DAA-6AF3-43AB-8588-CEC1D06C72B9}</a:tableStyleId>
              </a:tblPr>
              <a:tblGrid>
                <a:gridCol w="8338321"/>
              </a:tblGrid>
              <a:tr h="5332035">
                <a:tc>
                  <a:txBody>
                    <a:bodyPr/>
                    <a:lstStyle/>
                    <a:p>
                      <a:pPr algn="l"/>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Two main girl characters in well-known novels, Scout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(Lee 1960) and Lily in </a:t>
                      </a:r>
                      <a:r>
                        <a:rPr lang="en-US" sz="1800" b="1" i="1" kern="1200" dirty="0" smtClean="0">
                          <a:solidFill>
                            <a:schemeClr val="lt1"/>
                          </a:solidFill>
                          <a:effectLst/>
                          <a:latin typeface="+mn-lt"/>
                          <a:ea typeface="+mn-ea"/>
                          <a:cs typeface="+mn-cs"/>
                        </a:rPr>
                        <a:t>The Secret Life of Bees </a:t>
                      </a:r>
                      <a:r>
                        <a:rPr lang="en-US" sz="1800" b="1" kern="1200" dirty="0" smtClean="0">
                          <a:solidFill>
                            <a:schemeClr val="lt1"/>
                          </a:solidFill>
                          <a:effectLst/>
                          <a:latin typeface="+mn-lt"/>
                          <a:ea typeface="+mn-ea"/>
                          <a:cs typeface="+mn-cs"/>
                        </a:rPr>
                        <a:t>(Kidd 2002)</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have a lot in common. Most notably, they are both white girls growing up in the midst of Segregation</a:t>
                      </a:r>
                      <a:r>
                        <a:rPr lang="en-US" sz="1800" b="1" i="1" kern="1200" dirty="0" smtClean="0">
                          <a:solidFill>
                            <a:schemeClr val="lt1"/>
                          </a:solidFill>
                          <a:effectLst/>
                          <a:latin typeface="+mn-lt"/>
                          <a:ea typeface="+mn-ea"/>
                          <a:cs typeface="+mn-cs"/>
                        </a:rPr>
                        <a:t>.</a:t>
                      </a:r>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Scout tells the story of her attorney father’s attempt to defend a black man who has been falsely accused of raping a white woman. She chronicles the events surrounding the man’s trial and the effects of these events on herself, her family, and her neighbors.</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a:t>
                      </a:r>
                      <a:r>
                        <a:rPr lang="en-US" sz="1800" b="1" i="1" kern="1200" dirty="0" smtClean="0">
                          <a:solidFill>
                            <a:schemeClr val="lt1"/>
                          </a:solidFill>
                          <a:effectLst/>
                          <a:latin typeface="+mn-lt"/>
                          <a:ea typeface="+mn-ea"/>
                          <a:cs typeface="+mn-cs"/>
                        </a:rPr>
                        <a:t> The Secret Life of Bees, </a:t>
                      </a:r>
                      <a:r>
                        <a:rPr lang="en-US" sz="1800" b="1" kern="1200" dirty="0" smtClean="0">
                          <a:solidFill>
                            <a:schemeClr val="lt1"/>
                          </a:solidFill>
                          <a:effectLst/>
                          <a:latin typeface="+mn-lt"/>
                          <a:ea typeface="+mn-ea"/>
                          <a:cs typeface="+mn-cs"/>
                        </a:rPr>
                        <a:t>Lily</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tells the story of how she comes to live with a black family of three adult sisters on a bee farm. She chronicles the complex relationships that exist among the sisters, their friends, and society. Both novels take place in the South. Lily is growing up in South Carolina; Scout is growing up in Alabama. Although the time frames of the two novels are different, many of the same issues that are related to prejudice against blacks are similar across the novels. The events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take place in the Depression during the 1930s, whereas the events in </a:t>
                      </a:r>
                      <a:r>
                        <a:rPr lang="en-US" sz="1800" b="1" i="1" kern="1200" dirty="0" smtClean="0">
                          <a:solidFill>
                            <a:schemeClr val="lt1"/>
                          </a:solidFill>
                          <a:effectLst/>
                          <a:latin typeface="+mn-lt"/>
                          <a:ea typeface="+mn-ea"/>
                          <a:cs typeface="+mn-cs"/>
                        </a:rPr>
                        <a:t>The Secret Life of Bees</a:t>
                      </a:r>
                      <a:r>
                        <a:rPr lang="en-US" sz="1800" b="1" kern="1200" dirty="0" smtClean="0">
                          <a:solidFill>
                            <a:schemeClr val="lt1"/>
                          </a:solidFill>
                          <a:effectLst/>
                          <a:latin typeface="+mn-lt"/>
                          <a:ea typeface="+mn-ea"/>
                          <a:cs typeface="+mn-cs"/>
                        </a:rPr>
                        <a:t> take place in 1964 at about the same time that the Civil Rights Act was signed by President Johnson. Nevertheless, the two girls are so similar with regard to their general character, their relationships with their nannies, and their curiosity about Black culture that they might be called “Sisters across time.” </a:t>
                      </a:r>
                    </a:p>
                    <a:p>
                      <a:endParaRPr lang="en-US" sz="2400" dirty="0"/>
                    </a:p>
                  </a:txBody>
                  <a:tcPr/>
                </a:tc>
              </a:tr>
            </a:tbl>
          </a:graphicData>
        </a:graphic>
      </p:graphicFrame>
    </p:spTree>
    <p:extLst>
      <p:ext uri="{BB962C8B-B14F-4D97-AF65-F5344CB8AC3E}">
        <p14:creationId xmlns:p14="http://schemas.microsoft.com/office/powerpoint/2010/main" val="393350182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Detail Paragraphs</a:t>
            </a:r>
            <a:endParaRPr lang="en-US" sz="5400" b="1" dirty="0"/>
          </a:p>
        </p:txBody>
      </p:sp>
      <p:sp>
        <p:nvSpPr>
          <p:cNvPr id="3" name="Content Placeholder 2"/>
          <p:cNvSpPr>
            <a:spLocks noGrp="1"/>
          </p:cNvSpPr>
          <p:nvPr>
            <p:ph idx="1"/>
          </p:nvPr>
        </p:nvSpPr>
        <p:spPr/>
        <p:txBody>
          <a:bodyPr>
            <a:normAutofit fontScale="92500" lnSpcReduction="10000"/>
          </a:bodyPr>
          <a:lstStyle/>
          <a:p>
            <a:r>
              <a:rPr lang="en-US" b="1" dirty="0" smtClean="0"/>
              <a:t>The Topic/Transition Sentence</a:t>
            </a:r>
          </a:p>
          <a:p>
            <a:pPr marL="0" indent="0">
              <a:buNone/>
            </a:pPr>
            <a:r>
              <a:rPr lang="en-US" b="1" dirty="0"/>
              <a:t> </a:t>
            </a:r>
            <a:r>
              <a:rPr lang="en-US" b="1" dirty="0" smtClean="0"/>
              <a:t>    Includes a transition, the items, and one dimension for comparison (one way the items are being compared)</a:t>
            </a:r>
          </a:p>
          <a:p>
            <a:r>
              <a:rPr lang="en-US" b="1" dirty="0" smtClean="0"/>
              <a:t>Each Lead-off Detail Sentence</a:t>
            </a:r>
          </a:p>
          <a:p>
            <a:pPr marL="0" indent="0">
              <a:buNone/>
            </a:pPr>
            <a:r>
              <a:rPr lang="en-US" b="1" dirty="0"/>
              <a:t> </a:t>
            </a:r>
            <a:r>
              <a:rPr lang="en-US" b="1" dirty="0" smtClean="0"/>
              <a:t>    Introduces one of the related similarities</a:t>
            </a:r>
          </a:p>
          <a:p>
            <a:r>
              <a:rPr lang="en-US" b="1" dirty="0" smtClean="0"/>
              <a:t>The Follow-up Detail Sentences</a:t>
            </a:r>
          </a:p>
          <a:p>
            <a:pPr marL="0" indent="0">
              <a:buNone/>
            </a:pPr>
            <a:r>
              <a:rPr lang="en-US" b="1" dirty="0"/>
              <a:t>  </a:t>
            </a:r>
            <a:r>
              <a:rPr lang="en-US" b="1" dirty="0" smtClean="0"/>
              <a:t>   Provide details related to the similarity</a:t>
            </a:r>
          </a:p>
          <a:p>
            <a:pPr marL="0" indent="0">
              <a:buNone/>
            </a:pPr>
            <a:r>
              <a:rPr lang="en-US" b="1" dirty="0"/>
              <a:t> </a:t>
            </a:r>
            <a:r>
              <a:rPr lang="en-US" b="1" dirty="0" smtClean="0"/>
              <a:t>   </a:t>
            </a:r>
            <a:r>
              <a:rPr lang="en-US" b="1" dirty="0" smtClean="0">
                <a:solidFill>
                  <a:srgbClr val="FFFF00"/>
                </a:solidFill>
              </a:rPr>
              <a:t> Cover both items</a:t>
            </a:r>
            <a:endParaRPr lang="en-US" dirty="0">
              <a:solidFill>
                <a:srgbClr val="FFFF00"/>
              </a:solidFill>
            </a:endParaRPr>
          </a:p>
        </p:txBody>
      </p:sp>
    </p:spTree>
    <p:extLst>
      <p:ext uri="{BB962C8B-B14F-4D97-AF65-F5344CB8AC3E}">
        <p14:creationId xmlns:p14="http://schemas.microsoft.com/office/powerpoint/2010/main" val="299433508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Detail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157433"/>
              </p:ext>
            </p:extLst>
          </p:nvPr>
        </p:nvGraphicFramePr>
        <p:xfrm>
          <a:off x="765175" y="2070099"/>
          <a:ext cx="8148203" cy="4435940"/>
        </p:xfrm>
        <a:graphic>
          <a:graphicData uri="http://schemas.openxmlformats.org/drawingml/2006/table">
            <a:tbl>
              <a:tblPr firstRow="1" bandRow="1">
                <a:tableStyleId>{073A0DAA-6AF3-43AB-8588-CEC1D06C72B9}</a:tableStyleId>
              </a:tblPr>
              <a:tblGrid>
                <a:gridCol w="8148203"/>
              </a:tblGrid>
              <a:tr h="4435940">
                <a:tc>
                  <a:txBody>
                    <a:bodyPr/>
                    <a:lstStyle/>
                    <a:p>
                      <a:r>
                        <a:rPr lang="en-US" sz="1800" kern="1200" dirty="0" smtClean="0">
                          <a:effectLst/>
                        </a:rPr>
                        <a:t>      </a:t>
                      </a:r>
                      <a:r>
                        <a:rPr lang="en-US" sz="2000" b="1" kern="1200" dirty="0" smtClean="0">
                          <a:solidFill>
                            <a:schemeClr val="lt1"/>
                          </a:solidFill>
                          <a:effectLst/>
                          <a:latin typeface="+mn-lt"/>
                          <a:ea typeface="+mn-ea"/>
                          <a:cs typeface="+mn-cs"/>
                        </a:rPr>
                        <a:t>Probably because of their close relationships with their black nannies, both Scout and Lily are curious about the black culture. Calpurnia takes Scout and </a:t>
                      </a:r>
                      <a:r>
                        <a:rPr lang="en-US" sz="2000" b="1" kern="1200" dirty="0" err="1" smtClean="0">
                          <a:solidFill>
                            <a:schemeClr val="lt1"/>
                          </a:solidFill>
                          <a:effectLst/>
                          <a:latin typeface="+mn-lt"/>
                          <a:ea typeface="+mn-ea"/>
                          <a:cs typeface="+mn-cs"/>
                        </a:rPr>
                        <a:t>Jem</a:t>
                      </a:r>
                      <a:r>
                        <a:rPr lang="en-US" sz="2000" b="1" kern="1200" dirty="0" smtClean="0">
                          <a:solidFill>
                            <a:schemeClr val="lt1"/>
                          </a:solidFill>
                          <a:effectLst/>
                          <a:latin typeface="+mn-lt"/>
                          <a:ea typeface="+mn-ea"/>
                          <a:cs typeface="+mn-cs"/>
                        </a:rPr>
                        <a:t> to church with her, which is quite a revelation to them. Later, Scout wants to visit Calpurnia’s home, but her aunt will not allow her to go. During the trial, Scout sits in the courtroom balcony with the black people. She accepts them, and they accept her. Similarly, Lily is curious about </a:t>
                      </a:r>
                      <a:r>
                        <a:rPr lang="en-US" sz="2000" b="1" kern="1200" dirty="0" err="1" smtClean="0">
                          <a:solidFill>
                            <a:schemeClr val="lt1"/>
                          </a:solidFill>
                          <a:effectLst/>
                          <a:latin typeface="+mn-lt"/>
                          <a:ea typeface="+mn-ea"/>
                          <a:cs typeface="+mn-cs"/>
                        </a:rPr>
                        <a:t>Rosaleen’s</a:t>
                      </a:r>
                      <a:r>
                        <a:rPr lang="en-US" sz="2000" b="1" kern="1200" dirty="0" smtClean="0">
                          <a:solidFill>
                            <a:schemeClr val="lt1"/>
                          </a:solidFill>
                          <a:effectLst/>
                          <a:latin typeface="+mn-lt"/>
                          <a:ea typeface="+mn-ea"/>
                          <a:cs typeface="+mn-cs"/>
                        </a:rPr>
                        <a:t> life. She visits </a:t>
                      </a:r>
                      <a:r>
                        <a:rPr lang="en-US" sz="2000" b="1" kern="1200" dirty="0" err="1" smtClean="0">
                          <a:solidFill>
                            <a:schemeClr val="lt1"/>
                          </a:solidFill>
                          <a:effectLst/>
                          <a:latin typeface="+mn-lt"/>
                          <a:ea typeface="+mn-ea"/>
                          <a:cs typeface="+mn-cs"/>
                        </a:rPr>
                        <a:t>Rosaleen’s</a:t>
                      </a:r>
                      <a:r>
                        <a:rPr lang="en-US" sz="2000" b="1" kern="1200" dirty="0" smtClean="0">
                          <a:solidFill>
                            <a:schemeClr val="lt1"/>
                          </a:solidFill>
                          <a:effectLst/>
                          <a:latin typeface="+mn-lt"/>
                          <a:ea typeface="+mn-ea"/>
                          <a:cs typeface="+mn-cs"/>
                        </a:rPr>
                        <a:t> home and notices many details about </a:t>
                      </a:r>
                      <a:r>
                        <a:rPr lang="en-US" sz="2000" b="1" kern="1200" dirty="0" err="1" smtClean="0">
                          <a:solidFill>
                            <a:schemeClr val="lt1"/>
                          </a:solidFill>
                          <a:effectLst/>
                          <a:latin typeface="+mn-lt"/>
                          <a:ea typeface="+mn-ea"/>
                          <a:cs typeface="+mn-cs"/>
                        </a:rPr>
                        <a:t>Rosaleen’s</a:t>
                      </a:r>
                      <a:r>
                        <a:rPr lang="en-US" sz="2000" b="1" kern="1200" dirty="0" smtClean="0">
                          <a:solidFill>
                            <a:schemeClr val="lt1"/>
                          </a:solidFill>
                          <a:effectLst/>
                          <a:latin typeface="+mn-lt"/>
                          <a:ea typeface="+mn-ea"/>
                          <a:cs typeface="+mn-cs"/>
                        </a:rPr>
                        <a:t> daily activities. She moves in with a black family of sisters, and she fully participates in their business and home life. She even participates in their invented religious activities. She meets, becomes friends with, and falls for a black boy. </a:t>
                      </a:r>
                    </a:p>
                    <a:p>
                      <a:endParaRPr lang="en-US" dirty="0"/>
                    </a:p>
                  </a:txBody>
                  <a:tcPr/>
                </a:tc>
              </a:tr>
            </a:tbl>
          </a:graphicData>
        </a:graphic>
      </p:graphicFrame>
    </p:spTree>
    <p:extLst>
      <p:ext uri="{BB962C8B-B14F-4D97-AF65-F5344CB8AC3E}">
        <p14:creationId xmlns:p14="http://schemas.microsoft.com/office/powerpoint/2010/main" val="39659379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Concluding Paragraph</a:t>
            </a:r>
            <a:endParaRPr lang="en-US" sz="5400" b="1" dirty="0"/>
          </a:p>
        </p:txBody>
      </p:sp>
      <p:sp>
        <p:nvSpPr>
          <p:cNvPr id="3" name="Content Placeholder 2"/>
          <p:cNvSpPr>
            <a:spLocks noGrp="1"/>
          </p:cNvSpPr>
          <p:nvPr>
            <p:ph idx="1"/>
          </p:nvPr>
        </p:nvSpPr>
        <p:spPr>
          <a:xfrm>
            <a:off x="765175" y="1787510"/>
            <a:ext cx="7612064" cy="5070490"/>
          </a:xfrm>
        </p:spPr>
        <p:txBody>
          <a:bodyPr>
            <a:normAutofit fontScale="40000" lnSpcReduction="20000"/>
          </a:bodyPr>
          <a:lstStyle/>
          <a:p>
            <a:r>
              <a:rPr lang="en-US" sz="5100" b="1" dirty="0" smtClean="0"/>
              <a:t>Concluding Transition Sentence</a:t>
            </a:r>
          </a:p>
          <a:p>
            <a:pPr marL="0" indent="0">
              <a:buNone/>
            </a:pPr>
            <a:r>
              <a:rPr lang="en-US" sz="5100" b="1" dirty="0"/>
              <a:t> </a:t>
            </a:r>
            <a:r>
              <a:rPr lang="en-US" sz="5100" b="1" dirty="0" smtClean="0"/>
              <a:t>       Includes a transition &amp; the items &amp; mentions “comparing”</a:t>
            </a:r>
          </a:p>
          <a:p>
            <a:r>
              <a:rPr lang="en-US" sz="5100" b="1" dirty="0" smtClean="0"/>
              <a:t>Detail Sentences</a:t>
            </a:r>
          </a:p>
          <a:p>
            <a:pPr marL="0" indent="0">
              <a:buNone/>
            </a:pPr>
            <a:r>
              <a:rPr lang="en-US" sz="5100" b="1" dirty="0"/>
              <a:t> </a:t>
            </a:r>
            <a:r>
              <a:rPr lang="en-US" sz="5100" b="1" dirty="0" smtClean="0"/>
              <a:t>     </a:t>
            </a:r>
            <a:r>
              <a:rPr lang="en-US" sz="5100" b="1" dirty="0"/>
              <a:t>Can cover a Concluding </a:t>
            </a:r>
            <a:r>
              <a:rPr lang="en-US" sz="5100" b="1" dirty="0" smtClean="0"/>
              <a:t>Option, AND/OR</a:t>
            </a:r>
          </a:p>
          <a:p>
            <a:pPr marL="0" indent="0">
              <a:buNone/>
            </a:pPr>
            <a:r>
              <a:rPr lang="en-US" sz="5100" b="1" dirty="0"/>
              <a:t> </a:t>
            </a:r>
            <a:r>
              <a:rPr lang="en-US" sz="5100" b="1" dirty="0" smtClean="0"/>
              <a:t>     Can summarize the dimensions for comparison     </a:t>
            </a:r>
          </a:p>
          <a:p>
            <a:r>
              <a:rPr lang="en-US" sz="5100" b="1" dirty="0" smtClean="0"/>
              <a:t>Clincher Sentence</a:t>
            </a:r>
          </a:p>
          <a:p>
            <a:pPr marL="0" indent="0">
              <a:buNone/>
            </a:pPr>
            <a:r>
              <a:rPr lang="en-US" sz="5100" b="1" dirty="0" smtClean="0"/>
              <a:t>       Names the two items, mentions they are similar,  and</a:t>
            </a:r>
          </a:p>
          <a:p>
            <a:pPr marL="0" indent="0">
              <a:buNone/>
            </a:pPr>
            <a:r>
              <a:rPr lang="en-US" sz="5100" b="1" dirty="0" smtClean="0"/>
              <a:t>  </a:t>
            </a:r>
            <a:r>
              <a:rPr lang="en-US" sz="5100" b="1" dirty="0"/>
              <a:t> </a:t>
            </a:r>
            <a:r>
              <a:rPr lang="en-US" sz="5100" b="1" dirty="0" smtClean="0"/>
              <a:t>    tells the main message of the theme</a:t>
            </a:r>
          </a:p>
          <a:p>
            <a:pPr marL="0" indent="0">
              <a:buNone/>
            </a:pPr>
            <a:r>
              <a:rPr lang="en-US" sz="3300" b="1" dirty="0"/>
              <a:t> </a:t>
            </a:r>
            <a:r>
              <a:rPr lang="en-US" sz="3300" b="1" dirty="0" smtClean="0"/>
              <a:t>    </a:t>
            </a:r>
            <a:endParaRPr lang="en-US" sz="3300" b="1" dirty="0"/>
          </a:p>
        </p:txBody>
      </p:sp>
    </p:spTree>
    <p:extLst>
      <p:ext uri="{BB962C8B-B14F-4D97-AF65-F5344CB8AC3E}">
        <p14:creationId xmlns:p14="http://schemas.microsoft.com/office/powerpoint/2010/main" val="503946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Concluding Paragraph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061793"/>
              </p:ext>
            </p:extLst>
          </p:nvPr>
        </p:nvGraphicFramePr>
        <p:xfrm>
          <a:off x="908938" y="1794522"/>
          <a:ext cx="7716911" cy="4244232"/>
        </p:xfrm>
        <a:graphic>
          <a:graphicData uri="http://schemas.openxmlformats.org/drawingml/2006/table">
            <a:tbl>
              <a:tblPr firstRow="1" bandRow="1">
                <a:tableStyleId>{073A0DAA-6AF3-43AB-8588-CEC1D06C72B9}</a:tableStyleId>
              </a:tblPr>
              <a:tblGrid>
                <a:gridCol w="7716911"/>
              </a:tblGrid>
              <a:tr h="4244232">
                <a:tc>
                  <a:txBody>
                    <a:bodyPr/>
                    <a:lstStyle/>
                    <a:p>
                      <a:r>
                        <a:rPr lang="en-US" sz="1800" b="1" kern="1200" dirty="0" smtClean="0">
                          <a:solidFill>
                            <a:schemeClr val="lt1"/>
                          </a:solidFill>
                          <a:effectLst/>
                          <a:latin typeface="+mn-lt"/>
                          <a:ea typeface="+mn-ea"/>
                          <a:cs typeface="+mn-cs"/>
                        </a:rPr>
                        <a:t>        </a:t>
                      </a:r>
                      <a:r>
                        <a:rPr lang="en-US" sz="24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To conclude, Scout and Lily have a great deal in common. They are both growing up in the South in the midst of Segregation and prejudice for black people.  They are smart and fearless, and they are both willing to say what they think and take action when needed, even to the point of beating someone up or breaking the law. Also, they both have black nannies who serve as their substitute mothers. Possibly because of their closeness to their nannies, they are curious about and open to the black culture. They empathize with black people and abhor their persecution. As a result, both girls and both novels illustrate how white and black people can have good relationships with each other. The girls are indeed “Sisters across time.” </a:t>
                      </a:r>
                    </a:p>
                    <a:p>
                      <a:r>
                        <a:rPr lang="en-US" sz="1800" b="1" kern="1200" dirty="0" smtClean="0">
                          <a:solidFill>
                            <a:schemeClr val="lt1"/>
                          </a:solidFill>
                          <a:effectLst/>
                          <a:latin typeface="+mn-lt"/>
                          <a:ea typeface="+mn-ea"/>
                          <a:cs typeface="+mn-cs"/>
                        </a:rPr>
                        <a:t> </a:t>
                      </a:r>
                    </a:p>
                    <a:p>
                      <a:r>
                        <a:rPr lang="en-US" sz="2400" b="1" kern="1200" dirty="0" smtClean="0">
                          <a:solidFill>
                            <a:schemeClr val="lt1"/>
                          </a:solidFill>
                          <a:effectLst/>
                          <a:latin typeface="+mn-lt"/>
                          <a:ea typeface="+mn-ea"/>
                          <a:cs typeface="+mn-cs"/>
                        </a:rPr>
                        <a:t>	</a:t>
                      </a:r>
                    </a:p>
                    <a:p>
                      <a:endParaRPr lang="en-US" dirty="0"/>
                    </a:p>
                  </a:txBody>
                  <a:tcPr/>
                </a:tc>
              </a:tr>
            </a:tbl>
          </a:graphicData>
        </a:graphic>
      </p:graphicFrame>
    </p:spTree>
    <p:extLst>
      <p:ext uri="{BB962C8B-B14F-4D97-AF65-F5344CB8AC3E}">
        <p14:creationId xmlns:p14="http://schemas.microsoft.com/office/powerpoint/2010/main" val="17718758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Stage</a:t>
            </a:r>
            <a:endParaRPr lang="en-US" b="1" dirty="0"/>
          </a:p>
        </p:txBody>
      </p:sp>
      <p:sp>
        <p:nvSpPr>
          <p:cNvPr id="3" name="Content Placeholder 2"/>
          <p:cNvSpPr>
            <a:spLocks noGrp="1"/>
          </p:cNvSpPr>
          <p:nvPr>
            <p:ph idx="1"/>
          </p:nvPr>
        </p:nvSpPr>
        <p:spPr/>
        <p:txBody>
          <a:bodyPr>
            <a:normAutofit fontScale="92500"/>
          </a:bodyPr>
          <a:lstStyle/>
          <a:p>
            <a:r>
              <a:rPr lang="en-US" sz="3200" b="1" dirty="0" smtClean="0"/>
              <a:t>Go to the Lesson 3 folder on </a:t>
            </a:r>
            <a:r>
              <a:rPr lang="en-US" sz="3200" b="1" dirty="0" smtClean="0">
                <a:hlinkClick r:id="rId2"/>
              </a:rPr>
              <a:t>www.edgeenterprisesinc.com</a:t>
            </a:r>
            <a:r>
              <a:rPr lang="en-US" sz="3200" b="1" dirty="0">
                <a:hlinkClick r:id="rId2"/>
              </a:rPr>
              <a:t>/files/Informative_Writing_files.zip</a:t>
            </a:r>
            <a:r>
              <a:rPr lang="en-US" sz="3200" b="1" dirty="0"/>
              <a:t> </a:t>
            </a:r>
            <a:endParaRPr lang="en-US" sz="3200" b="1" dirty="0" smtClean="0"/>
          </a:p>
          <a:p>
            <a:r>
              <a:rPr lang="en-US" sz="3200" b="1" dirty="0" smtClean="0"/>
              <a:t>Choose an example theme and diagram</a:t>
            </a:r>
          </a:p>
          <a:p>
            <a:r>
              <a:rPr lang="en-US" sz="3200" b="1" dirty="0" smtClean="0"/>
              <a:t>Print them out</a:t>
            </a:r>
          </a:p>
          <a:p>
            <a:r>
              <a:rPr lang="en-US" sz="3200" b="1" dirty="0" smtClean="0"/>
              <a:t>Display them to the students, and discuss them</a:t>
            </a:r>
            <a:endParaRPr lang="en-US" sz="3200" b="1" dirty="0"/>
          </a:p>
        </p:txBody>
      </p:sp>
    </p:spTree>
    <p:extLst>
      <p:ext uri="{BB962C8B-B14F-4D97-AF65-F5344CB8AC3E}">
        <p14:creationId xmlns:p14="http://schemas.microsoft.com/office/powerpoint/2010/main" val="362094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Argumentative Writing</a:t>
            </a:r>
            <a:endParaRPr lang="en-US" b="1" dirty="0"/>
          </a:p>
        </p:txBody>
      </p:sp>
      <p:sp>
        <p:nvSpPr>
          <p:cNvPr id="3" name="Content Placeholder 2"/>
          <p:cNvSpPr>
            <a:spLocks noGrp="1"/>
          </p:cNvSpPr>
          <p:nvPr>
            <p:ph idx="1"/>
          </p:nvPr>
        </p:nvSpPr>
        <p:spPr/>
        <p:txBody>
          <a:bodyPr>
            <a:normAutofit lnSpcReduction="10000"/>
          </a:bodyPr>
          <a:lstStyle/>
          <a:p>
            <a:r>
              <a:rPr lang="en-US" sz="3200" b="1" dirty="0" smtClean="0"/>
              <a:t>Involves </a:t>
            </a:r>
            <a:r>
              <a:rPr lang="en-US" sz="3200" b="1" dirty="0"/>
              <a:t>s</a:t>
            </a:r>
            <a:r>
              <a:rPr lang="en-US" sz="3200" b="1" dirty="0" smtClean="0"/>
              <a:t>tating a </a:t>
            </a:r>
            <a:r>
              <a:rPr lang="en-US" sz="3200" b="1" u="sng" dirty="0" smtClean="0">
                <a:solidFill>
                  <a:srgbClr val="FFFF00"/>
                </a:solidFill>
              </a:rPr>
              <a:t>claim</a:t>
            </a:r>
          </a:p>
          <a:p>
            <a:r>
              <a:rPr lang="en-US" sz="3200" b="1" dirty="0" smtClean="0"/>
              <a:t>Involves the discussion of </a:t>
            </a:r>
            <a:r>
              <a:rPr lang="en-US" sz="3200" b="1" u="sng" dirty="0" smtClean="0">
                <a:solidFill>
                  <a:srgbClr val="FFFF00"/>
                </a:solidFill>
              </a:rPr>
              <a:t>reasons</a:t>
            </a:r>
          </a:p>
          <a:p>
            <a:r>
              <a:rPr lang="en-US" sz="3200" b="1" dirty="0" smtClean="0"/>
              <a:t>Involves the presentation of </a:t>
            </a:r>
            <a:r>
              <a:rPr lang="en-US" sz="3200" b="1" u="sng" dirty="0" smtClean="0">
                <a:solidFill>
                  <a:srgbClr val="FFFF00"/>
                </a:solidFill>
              </a:rPr>
              <a:t>evidence</a:t>
            </a:r>
          </a:p>
          <a:p>
            <a:r>
              <a:rPr lang="en-US" sz="3200" b="1" dirty="0" smtClean="0"/>
              <a:t>Utilizes the </a:t>
            </a:r>
            <a:r>
              <a:rPr lang="en-US" sz="3200" b="1" dirty="0" smtClean="0">
                <a:solidFill>
                  <a:srgbClr val="FFFF00"/>
                </a:solidFill>
              </a:rPr>
              <a:t>Main Idea/Detail Structure</a:t>
            </a:r>
          </a:p>
          <a:p>
            <a:r>
              <a:rPr lang="en-US" sz="3200" b="1" dirty="0" smtClean="0">
                <a:solidFill>
                  <a:srgbClr val="FFFFFF"/>
                </a:solidFill>
              </a:rPr>
              <a:t>Requires </a:t>
            </a:r>
            <a:r>
              <a:rPr lang="en-US" sz="3200" b="1" dirty="0" smtClean="0">
                <a:solidFill>
                  <a:srgbClr val="FFFF00"/>
                </a:solidFill>
              </a:rPr>
              <a:t>references </a:t>
            </a:r>
            <a:r>
              <a:rPr lang="en-US" sz="3200" b="1" dirty="0" smtClean="0">
                <a:solidFill>
                  <a:srgbClr val="FFFFFF"/>
                </a:solidFill>
              </a:rPr>
              <a:t>and</a:t>
            </a:r>
            <a:r>
              <a:rPr lang="en-US" sz="3200" b="1" dirty="0" smtClean="0">
                <a:solidFill>
                  <a:srgbClr val="FFFF00"/>
                </a:solidFill>
              </a:rPr>
              <a:t> in-text citations</a:t>
            </a:r>
          </a:p>
          <a:p>
            <a:pPr marL="0" indent="0">
              <a:buNone/>
            </a:pPr>
            <a:endParaRPr lang="en-US" sz="3200" b="1" dirty="0" smtClean="0"/>
          </a:p>
          <a:p>
            <a:pPr marL="0" indent="0">
              <a:buNone/>
            </a:pPr>
            <a:endParaRPr lang="en-US" sz="3200" b="1" dirty="0" smtClean="0"/>
          </a:p>
          <a:p>
            <a:endParaRPr lang="en-US" dirty="0"/>
          </a:p>
        </p:txBody>
      </p:sp>
    </p:spTree>
    <p:extLst>
      <p:ext uri="{BB962C8B-B14F-4D97-AF65-F5344CB8AC3E}">
        <p14:creationId xmlns:p14="http://schemas.microsoft.com/office/powerpoint/2010/main" val="32093439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Tower Diagram-Vertical-Compare Lily and Scout PAGE 1-1.5.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45" y="0"/>
            <a:ext cx="5299364" cy="6858000"/>
          </a:xfrm>
          <a:prstGeom prst="rect">
            <a:avLst/>
          </a:prstGeom>
        </p:spPr>
      </p:pic>
    </p:spTree>
    <p:extLst>
      <p:ext uri="{BB962C8B-B14F-4D97-AF65-F5344CB8AC3E}">
        <p14:creationId xmlns:p14="http://schemas.microsoft.com/office/powerpoint/2010/main" val="3666397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7089007"/>
              </p:ext>
            </p:extLst>
          </p:nvPr>
        </p:nvGraphicFramePr>
        <p:xfrm>
          <a:off x="455253" y="1525965"/>
          <a:ext cx="8338321" cy="5669280"/>
        </p:xfrm>
        <a:graphic>
          <a:graphicData uri="http://schemas.openxmlformats.org/drawingml/2006/table">
            <a:tbl>
              <a:tblPr firstRow="1" bandRow="1">
                <a:tableStyleId>{073A0DAA-6AF3-43AB-8588-CEC1D06C72B9}</a:tableStyleId>
              </a:tblPr>
              <a:tblGrid>
                <a:gridCol w="8338321"/>
              </a:tblGrid>
              <a:tr h="5332035">
                <a:tc>
                  <a:txBody>
                    <a:bodyPr/>
                    <a:lstStyle/>
                    <a:p>
                      <a:pPr algn="l"/>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Two main girl characters in well-known novels, Scout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(Lee 1960) and Lily in </a:t>
                      </a:r>
                      <a:r>
                        <a:rPr lang="en-US" sz="1800" b="1" i="1" kern="1200" dirty="0" smtClean="0">
                          <a:solidFill>
                            <a:schemeClr val="lt1"/>
                          </a:solidFill>
                          <a:effectLst/>
                          <a:latin typeface="+mn-lt"/>
                          <a:ea typeface="+mn-ea"/>
                          <a:cs typeface="+mn-cs"/>
                        </a:rPr>
                        <a:t>The Secret Life of Bees </a:t>
                      </a:r>
                      <a:r>
                        <a:rPr lang="en-US" sz="1800" b="1" kern="1200" dirty="0" smtClean="0">
                          <a:solidFill>
                            <a:schemeClr val="lt1"/>
                          </a:solidFill>
                          <a:effectLst/>
                          <a:latin typeface="+mn-lt"/>
                          <a:ea typeface="+mn-ea"/>
                          <a:cs typeface="+mn-cs"/>
                        </a:rPr>
                        <a:t>(Kidd 2002)</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have a lot in common. Most notably, they are both white girls growing up in the midst of Segregation</a:t>
                      </a:r>
                      <a:r>
                        <a:rPr lang="en-US" sz="1800" b="1" i="1" kern="1200" dirty="0" smtClean="0">
                          <a:solidFill>
                            <a:schemeClr val="lt1"/>
                          </a:solidFill>
                          <a:effectLst/>
                          <a:latin typeface="+mn-lt"/>
                          <a:ea typeface="+mn-ea"/>
                          <a:cs typeface="+mn-cs"/>
                        </a:rPr>
                        <a:t>.</a:t>
                      </a:r>
                      <a:r>
                        <a:rPr lang="en-US" sz="1800" b="1" kern="1200" dirty="0" smtClean="0">
                          <a:solidFill>
                            <a:schemeClr val="lt1"/>
                          </a:solidFill>
                          <a:effectLst/>
                          <a:latin typeface="+mn-lt"/>
                          <a:ea typeface="+mn-ea"/>
                          <a:cs typeface="+mn-cs"/>
                        </a:rPr>
                        <a:t>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Scout tells the story of her attorney father’s attempt to defend a black man who has been falsely accused of raping a white woman. She chronicles the events surrounding the man’s trial and the effects of these events on herself, her family, and her neighbors.</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In</a:t>
                      </a:r>
                      <a:r>
                        <a:rPr lang="en-US" sz="1800" b="1" i="1" kern="1200" dirty="0" smtClean="0">
                          <a:solidFill>
                            <a:schemeClr val="lt1"/>
                          </a:solidFill>
                          <a:effectLst/>
                          <a:latin typeface="+mn-lt"/>
                          <a:ea typeface="+mn-ea"/>
                          <a:cs typeface="+mn-cs"/>
                        </a:rPr>
                        <a:t> The Secret Life of Bees, </a:t>
                      </a:r>
                      <a:r>
                        <a:rPr lang="en-US" sz="1800" b="1" kern="1200" dirty="0" smtClean="0">
                          <a:solidFill>
                            <a:schemeClr val="lt1"/>
                          </a:solidFill>
                          <a:effectLst/>
                          <a:latin typeface="+mn-lt"/>
                          <a:ea typeface="+mn-ea"/>
                          <a:cs typeface="+mn-cs"/>
                        </a:rPr>
                        <a:t>Lily</a:t>
                      </a:r>
                      <a:r>
                        <a:rPr lang="en-US" sz="1800" b="1" i="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tells the story of how she comes to live with a black family of three adult sisters on a bee farm. She chronicles the complex relationships that exist among the sisters, their friends, and society. Both novels take place in the South. Lily is growing up in South Carolina; Scout is growing up in Alabama. Although the time frames of the two novels are different, many of the same issues that are related to prejudice against blacks are similar across the novels. The events in </a:t>
                      </a:r>
                      <a:r>
                        <a:rPr lang="en-US" sz="1800" b="1" i="1" kern="1200" dirty="0" smtClean="0">
                          <a:solidFill>
                            <a:schemeClr val="lt1"/>
                          </a:solidFill>
                          <a:effectLst/>
                          <a:latin typeface="+mn-lt"/>
                          <a:ea typeface="+mn-ea"/>
                          <a:cs typeface="+mn-cs"/>
                        </a:rPr>
                        <a:t>To Kill a Mockingbird</a:t>
                      </a:r>
                      <a:r>
                        <a:rPr lang="en-US" sz="1800" b="1" kern="1200" dirty="0" smtClean="0">
                          <a:solidFill>
                            <a:schemeClr val="lt1"/>
                          </a:solidFill>
                          <a:effectLst/>
                          <a:latin typeface="+mn-lt"/>
                          <a:ea typeface="+mn-ea"/>
                          <a:cs typeface="+mn-cs"/>
                        </a:rPr>
                        <a:t> take place in the Depression during the 1930s, whereas the events in </a:t>
                      </a:r>
                      <a:r>
                        <a:rPr lang="en-US" sz="1800" b="1" i="1" kern="1200" dirty="0" smtClean="0">
                          <a:solidFill>
                            <a:schemeClr val="lt1"/>
                          </a:solidFill>
                          <a:effectLst/>
                          <a:latin typeface="+mn-lt"/>
                          <a:ea typeface="+mn-ea"/>
                          <a:cs typeface="+mn-cs"/>
                        </a:rPr>
                        <a:t>The Secret Life of Bees</a:t>
                      </a:r>
                      <a:r>
                        <a:rPr lang="en-US" sz="1800" b="1" kern="1200" dirty="0" smtClean="0">
                          <a:solidFill>
                            <a:schemeClr val="lt1"/>
                          </a:solidFill>
                          <a:effectLst/>
                          <a:latin typeface="+mn-lt"/>
                          <a:ea typeface="+mn-ea"/>
                          <a:cs typeface="+mn-cs"/>
                        </a:rPr>
                        <a:t> take place in 1964 at about the same time that the Civil Rights Act was signed by President Johnson. Nevertheless, the two girls are so similar with regard to their general character, their relationships with their nannies, and their curiosity about black culture that they might be called “Sisters across time.” </a:t>
                      </a:r>
                    </a:p>
                    <a:p>
                      <a:endParaRPr lang="en-US" sz="2400" dirty="0"/>
                    </a:p>
                  </a:txBody>
                  <a:tcPr/>
                </a:tc>
              </a:tr>
            </a:tbl>
          </a:graphicData>
        </a:graphic>
      </p:graphicFrame>
    </p:spTree>
    <p:extLst>
      <p:ext uri="{BB962C8B-B14F-4D97-AF65-F5344CB8AC3E}">
        <p14:creationId xmlns:p14="http://schemas.microsoft.com/office/powerpoint/2010/main" val="367833895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Example</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5226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Tower Diagram-Vertical-Compare-Gorillas-1.4.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409" y="0"/>
            <a:ext cx="5299364" cy="6858000"/>
          </a:xfrm>
          <a:prstGeom prst="rect">
            <a:avLst/>
          </a:prstGeom>
        </p:spPr>
      </p:pic>
    </p:spTree>
    <p:extLst>
      <p:ext uri="{BB962C8B-B14F-4D97-AF65-F5344CB8AC3E}">
        <p14:creationId xmlns:p14="http://schemas.microsoft.com/office/powerpoint/2010/main" val="25459248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Compare Essay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366659"/>
              </p:ext>
            </p:extLst>
          </p:nvPr>
        </p:nvGraphicFramePr>
        <p:xfrm>
          <a:off x="455253" y="2070099"/>
          <a:ext cx="8338321" cy="4297680"/>
        </p:xfrm>
        <a:graphic>
          <a:graphicData uri="http://schemas.openxmlformats.org/drawingml/2006/table">
            <a:tbl>
              <a:tblPr firstRow="1" bandRow="1">
                <a:tableStyleId>{073A0DAA-6AF3-43AB-8588-CEC1D06C72B9}</a:tableStyleId>
              </a:tblPr>
              <a:tblGrid>
                <a:gridCol w="8338321"/>
              </a:tblGrid>
              <a:tr h="4167011">
                <a:tc>
                  <a:txBody>
                    <a:bodyPr/>
                    <a:lstStyle/>
                    <a:p>
                      <a:r>
                        <a:rPr lang="en-US" sz="2400" kern="1200" dirty="0" smtClean="0">
                          <a:effectLst/>
                        </a:rPr>
                        <a:t>                             Our Close Relatives?</a:t>
                      </a:r>
                    </a:p>
                    <a:p>
                      <a:r>
                        <a:rPr lang="en-US" sz="2400" kern="1200" dirty="0" smtClean="0">
                          <a:effectLst/>
                        </a:rPr>
                        <a:t> </a:t>
                      </a:r>
                    </a:p>
                    <a:p>
                      <a:r>
                        <a:rPr lang="en-US" sz="2400" kern="1200" dirty="0" smtClean="0">
                          <a:effectLst/>
                        </a:rPr>
                        <a:t>	</a:t>
                      </a:r>
                      <a:r>
                        <a:rPr lang="en-US" sz="2000" b="1" kern="1200" dirty="0" smtClean="0">
                          <a:solidFill>
                            <a:schemeClr val="lt1"/>
                          </a:solidFill>
                          <a:effectLst/>
                          <a:latin typeface="+mn-lt"/>
                          <a:ea typeface="+mn-ea"/>
                          <a:cs typeface="+mn-cs"/>
                        </a:rPr>
                        <a:t>Humans have a relative called the gorilla that displays several similarities to humans. Whether gorillas can be called “close relatives” is an interesting question. Gorillas look so much like humans that explorers thought that gorillas were a tribe of hairy people. They were given their name “gorilla” by an explorer because the word “gorilla” means “tribe of hairy people” (“Gorilla” 2). Like chimpanzees and orangutans, gorillas are anthropoids which means “resembling</a:t>
                      </a:r>
                      <a:r>
                        <a:rPr lang="en-US" sz="2000" b="1" kern="1200" baseline="0" dirty="0" smtClean="0">
                          <a:solidFill>
                            <a:schemeClr val="lt1"/>
                          </a:solidFill>
                          <a:effectLst/>
                          <a:latin typeface="+mn-lt"/>
                          <a:ea typeface="+mn-ea"/>
                          <a:cs typeface="+mn-cs"/>
                        </a:rPr>
                        <a:t> man</a:t>
                      </a:r>
                      <a:r>
                        <a:rPr lang="en-US" sz="2000" b="1" kern="1200" dirty="0" smtClean="0">
                          <a:solidFill>
                            <a:schemeClr val="lt1"/>
                          </a:solidFill>
                          <a:effectLst/>
                          <a:latin typeface="+mn-lt"/>
                          <a:ea typeface="+mn-ea"/>
                          <a:cs typeface="+mn-cs"/>
                        </a:rPr>
                        <a:t>” (“Webster’s”  38). In</a:t>
                      </a:r>
                      <a:r>
                        <a:rPr lang="en-US" sz="2000" b="1" kern="1200" baseline="0" dirty="0" smtClean="0">
                          <a:solidFill>
                            <a:schemeClr val="lt1"/>
                          </a:solidFill>
                          <a:effectLst/>
                          <a:latin typeface="+mn-lt"/>
                          <a:ea typeface="+mn-ea"/>
                          <a:cs typeface="+mn-cs"/>
                        </a:rPr>
                        <a:t> addition to t</a:t>
                      </a:r>
                      <a:r>
                        <a:rPr lang="en-US" sz="2000" b="1" kern="1200" dirty="0" smtClean="0">
                          <a:solidFill>
                            <a:schemeClr val="lt1"/>
                          </a:solidFill>
                          <a:effectLst/>
                          <a:latin typeface="+mn-lt"/>
                          <a:ea typeface="+mn-ea"/>
                          <a:cs typeface="+mn-cs"/>
                        </a:rPr>
                        <a:t>heir physical appearance, their social life and their daily activities make gorillas so similar to humans</a:t>
                      </a:r>
                      <a:r>
                        <a:rPr lang="en-US" sz="2000" b="1" kern="1200" baseline="0" dirty="0" smtClean="0">
                          <a:solidFill>
                            <a:schemeClr val="lt1"/>
                          </a:solidFill>
                          <a:effectLst/>
                          <a:latin typeface="+mn-lt"/>
                          <a:ea typeface="+mn-ea"/>
                          <a:cs typeface="+mn-cs"/>
                        </a:rPr>
                        <a:t> </a:t>
                      </a:r>
                      <a:r>
                        <a:rPr lang="en-US" sz="2000" b="1" kern="1200" dirty="0" smtClean="0">
                          <a:solidFill>
                            <a:schemeClr val="lt1"/>
                          </a:solidFill>
                          <a:effectLst/>
                          <a:latin typeface="+mn-lt"/>
                          <a:ea typeface="+mn-ea"/>
                          <a:cs typeface="+mn-cs"/>
                        </a:rPr>
                        <a:t>that they might be considered close relatives. </a:t>
                      </a:r>
                    </a:p>
                    <a:p>
                      <a:endParaRPr lang="en-US" sz="2400" dirty="0"/>
                    </a:p>
                  </a:txBody>
                  <a:tcPr/>
                </a:tc>
              </a:tr>
            </a:tbl>
          </a:graphicData>
        </a:graphic>
      </p:graphicFrame>
    </p:spTree>
    <p:extLst>
      <p:ext uri="{BB962C8B-B14F-4D97-AF65-F5344CB8AC3E}">
        <p14:creationId xmlns:p14="http://schemas.microsoft.com/office/powerpoint/2010/main" val="247876721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and Feedback</a:t>
            </a:r>
            <a:endParaRPr lang="en-US" sz="5400" b="1" dirty="0"/>
          </a:p>
        </p:txBody>
      </p:sp>
    </p:spTree>
    <p:extLst>
      <p:ext uri="{BB962C8B-B14F-4D97-AF65-F5344CB8AC3E}">
        <p14:creationId xmlns:p14="http://schemas.microsoft.com/office/powerpoint/2010/main" val="36184496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t>Practice </a:t>
            </a:r>
            <a:r>
              <a:rPr lang="en-US" sz="5400" b="1" u="sng" dirty="0" smtClean="0"/>
              <a:t>Planning</a:t>
            </a:r>
            <a:endParaRPr lang="en-US" sz="5400" b="1" u="sng" dirty="0"/>
          </a:p>
        </p:txBody>
      </p:sp>
      <p:sp>
        <p:nvSpPr>
          <p:cNvPr id="4" name="Content Placeholder 3"/>
          <p:cNvSpPr>
            <a:spLocks noGrp="1"/>
          </p:cNvSpPr>
          <p:nvPr>
            <p:ph idx="1"/>
          </p:nvPr>
        </p:nvSpPr>
        <p:spPr>
          <a:xfrm>
            <a:off x="765174" y="1497106"/>
            <a:ext cx="7612065" cy="4549807"/>
          </a:xfrm>
        </p:spPr>
        <p:txBody>
          <a:bodyPr>
            <a:noAutofit/>
          </a:bodyPr>
          <a:lstStyle/>
          <a:p>
            <a:r>
              <a:rPr lang="en-US" sz="3200" b="1" dirty="0" smtClean="0"/>
              <a:t>Students brainstorm &amp; make note cards</a:t>
            </a:r>
          </a:p>
          <a:p>
            <a:r>
              <a:rPr lang="en-US" sz="3200" b="1" dirty="0" smtClean="0"/>
              <a:t>Teacher checks note cards &amp; feedback</a:t>
            </a:r>
          </a:p>
          <a:p>
            <a:r>
              <a:rPr lang="en-US" sz="3200" b="1" dirty="0" smtClean="0"/>
              <a:t>Students revise note cards</a:t>
            </a:r>
          </a:p>
          <a:p>
            <a:r>
              <a:rPr lang="en-US" sz="3200" b="1" dirty="0" smtClean="0"/>
              <a:t>Students make TOWER Diagrams</a:t>
            </a:r>
          </a:p>
          <a:p>
            <a:r>
              <a:rPr lang="en-US" sz="3200" b="1" dirty="0" smtClean="0"/>
              <a:t>Teacher scores TOWER Diagrams &amp; feedback</a:t>
            </a:r>
          </a:p>
          <a:p>
            <a:r>
              <a:rPr lang="en-US" sz="3200" b="1" dirty="0" smtClean="0"/>
              <a:t>Students revise TOWER Diagrams</a:t>
            </a:r>
            <a:endParaRPr lang="en-US" sz="3200" b="1" dirty="0"/>
          </a:p>
        </p:txBody>
      </p:sp>
    </p:spTree>
    <p:extLst>
      <p:ext uri="{BB962C8B-B14F-4D97-AF65-F5344CB8AC3E}">
        <p14:creationId xmlns:p14="http://schemas.microsoft.com/office/powerpoint/2010/main" val="32123307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Practice </a:t>
            </a:r>
            <a:r>
              <a:rPr lang="en-US" sz="5400" b="1" u="sng" dirty="0" smtClean="0"/>
              <a:t>Writing</a:t>
            </a:r>
            <a:endParaRPr lang="en-US" sz="5400" b="1" u="sng" dirty="0"/>
          </a:p>
        </p:txBody>
      </p:sp>
      <p:sp>
        <p:nvSpPr>
          <p:cNvPr id="3" name="Content Placeholder 2"/>
          <p:cNvSpPr>
            <a:spLocks noGrp="1"/>
          </p:cNvSpPr>
          <p:nvPr>
            <p:ph idx="1"/>
          </p:nvPr>
        </p:nvSpPr>
        <p:spPr/>
        <p:txBody>
          <a:bodyPr>
            <a:normAutofit fontScale="92500" lnSpcReduction="20000"/>
          </a:bodyPr>
          <a:lstStyle/>
          <a:p>
            <a:r>
              <a:rPr lang="en-US" sz="3200" b="1" dirty="0" smtClean="0"/>
              <a:t>Students write with prompts from teacher and using checklists</a:t>
            </a:r>
          </a:p>
          <a:p>
            <a:r>
              <a:rPr lang="en-US" sz="3200" b="1" dirty="0" smtClean="0"/>
              <a:t>Students use code list, edit, &amp; refine</a:t>
            </a:r>
          </a:p>
          <a:p>
            <a:r>
              <a:rPr lang="en-US" sz="3200" b="1" dirty="0" smtClean="0"/>
              <a:t>Teacher scores essays &amp; gives feedback</a:t>
            </a:r>
          </a:p>
          <a:p>
            <a:r>
              <a:rPr lang="en-US" sz="3200" b="1" dirty="0" smtClean="0"/>
              <a:t>Students write using checklists</a:t>
            </a:r>
          </a:p>
          <a:p>
            <a:r>
              <a:rPr lang="en-US" sz="3200" b="1" dirty="0" smtClean="0"/>
              <a:t>Students use code list, edit, &amp; refine</a:t>
            </a:r>
          </a:p>
          <a:p>
            <a:r>
              <a:rPr lang="en-US" sz="3200" b="1" dirty="0" smtClean="0"/>
              <a:t>Teacher scores essays &amp; gives feedback </a:t>
            </a:r>
            <a:endParaRPr lang="en-US" sz="3200" b="1" dirty="0"/>
          </a:p>
        </p:txBody>
      </p:sp>
    </p:spTree>
    <p:extLst>
      <p:ext uri="{BB962C8B-B14F-4D97-AF65-F5344CB8AC3E}">
        <p14:creationId xmlns:p14="http://schemas.microsoft.com/office/powerpoint/2010/main" val="1924719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Trouble Shooting</a:t>
            </a:r>
            <a:endParaRPr lang="en-US" sz="5400" b="1" dirty="0"/>
          </a:p>
        </p:txBody>
      </p:sp>
      <p:sp>
        <p:nvSpPr>
          <p:cNvPr id="3" name="Content Placeholder 2"/>
          <p:cNvSpPr>
            <a:spLocks noGrp="1"/>
          </p:cNvSpPr>
          <p:nvPr>
            <p:ph idx="1"/>
          </p:nvPr>
        </p:nvSpPr>
        <p:spPr/>
        <p:txBody>
          <a:bodyPr>
            <a:normAutofit fontScale="92500"/>
          </a:bodyPr>
          <a:lstStyle/>
          <a:p>
            <a:r>
              <a:rPr lang="en-US" sz="3200" b="1" dirty="0" smtClean="0"/>
              <a:t>Difficulty </a:t>
            </a:r>
            <a:r>
              <a:rPr lang="en-US" sz="3200" b="1" dirty="0"/>
              <a:t>with note </a:t>
            </a:r>
            <a:r>
              <a:rPr lang="en-US" sz="3200" b="1" dirty="0" smtClean="0"/>
              <a:t>cards - two items that need to be coded</a:t>
            </a:r>
          </a:p>
          <a:p>
            <a:r>
              <a:rPr lang="en-US" sz="3200" b="1" dirty="0"/>
              <a:t>Difficulty identifying dimensions for </a:t>
            </a:r>
            <a:r>
              <a:rPr lang="en-US" sz="3200" b="1" dirty="0" smtClean="0"/>
              <a:t>comparison (subtopics)</a:t>
            </a:r>
            <a:endParaRPr lang="en-US" sz="3200" b="1" dirty="0"/>
          </a:p>
          <a:p>
            <a:r>
              <a:rPr lang="en-US" sz="3200" b="1" dirty="0" smtClean="0"/>
              <a:t>Difficulty including details about each item for each type of similarity</a:t>
            </a:r>
          </a:p>
          <a:p>
            <a:r>
              <a:rPr lang="en-US" sz="3200" b="1" dirty="0" smtClean="0"/>
              <a:t>Difficulty using appropriate vocabulary</a:t>
            </a:r>
            <a:endParaRPr lang="en-US" sz="3200" b="1" dirty="0"/>
          </a:p>
          <a:p>
            <a:endParaRPr lang="en-US" sz="3200" b="1" dirty="0"/>
          </a:p>
        </p:txBody>
      </p:sp>
    </p:spTree>
    <p:extLst>
      <p:ext uri="{BB962C8B-B14F-4D97-AF65-F5344CB8AC3E}">
        <p14:creationId xmlns:p14="http://schemas.microsoft.com/office/powerpoint/2010/main" val="23959121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Extensions</a:t>
            </a:r>
            <a:endParaRPr lang="en-US" sz="5400" b="1" dirty="0"/>
          </a:p>
        </p:txBody>
      </p:sp>
      <p:sp>
        <p:nvSpPr>
          <p:cNvPr id="3" name="Content Placeholder 2"/>
          <p:cNvSpPr>
            <a:spLocks noGrp="1"/>
          </p:cNvSpPr>
          <p:nvPr>
            <p:ph idx="1"/>
          </p:nvPr>
        </p:nvSpPr>
        <p:spPr>
          <a:xfrm>
            <a:off x="765175" y="1753330"/>
            <a:ext cx="7612064" cy="4499552"/>
          </a:xfrm>
        </p:spPr>
        <p:txBody>
          <a:bodyPr>
            <a:noAutofit/>
          </a:bodyPr>
          <a:lstStyle/>
          <a:p>
            <a:pPr marL="0" indent="0">
              <a:buNone/>
            </a:pPr>
            <a:r>
              <a:rPr lang="en-US" sz="3200" b="1" dirty="0" smtClean="0"/>
              <a:t>Teach students to: </a:t>
            </a:r>
          </a:p>
          <a:p>
            <a:r>
              <a:rPr lang="en-US" sz="3200" b="1" dirty="0"/>
              <a:t>U</a:t>
            </a:r>
            <a:r>
              <a:rPr lang="en-US" sz="3200" b="1" dirty="0" smtClean="0"/>
              <a:t>se words associated with comparing</a:t>
            </a:r>
          </a:p>
          <a:p>
            <a:r>
              <a:rPr lang="en-US" sz="3200" b="1" dirty="0" smtClean="0"/>
              <a:t>Include both items in each set of detail sentences (</a:t>
            </a:r>
            <a:r>
              <a:rPr lang="en-US" sz="3200" b="1" dirty="0" err="1" smtClean="0"/>
              <a:t>Ls</a:t>
            </a:r>
            <a:r>
              <a:rPr lang="en-US" sz="3200" b="1" dirty="0" smtClean="0"/>
              <a:t> and </a:t>
            </a:r>
            <a:r>
              <a:rPr lang="en-US" sz="3200" b="1" dirty="0" err="1" smtClean="0"/>
              <a:t>Fs</a:t>
            </a:r>
            <a:r>
              <a:rPr lang="en-US" sz="3200" b="1" dirty="0" smtClean="0"/>
              <a:t>)</a:t>
            </a:r>
          </a:p>
          <a:p>
            <a:r>
              <a:rPr lang="en-US" sz="3200" b="1" dirty="0" smtClean="0"/>
              <a:t>Use a variety of Introductory and Concluding Options along with comparing (use analogies/metaphors)</a:t>
            </a:r>
          </a:p>
          <a:p>
            <a:pPr marL="0" indent="0">
              <a:buNone/>
            </a:pPr>
            <a:endParaRPr lang="en-US" sz="3200" dirty="0"/>
          </a:p>
        </p:txBody>
      </p:sp>
    </p:spTree>
    <p:extLst>
      <p:ext uri="{BB962C8B-B14F-4D97-AF65-F5344CB8AC3E}">
        <p14:creationId xmlns:p14="http://schemas.microsoft.com/office/powerpoint/2010/main" val="386197373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28158</TotalTime>
  <Words>8288</Words>
  <Application>Microsoft Macintosh PowerPoint</Application>
  <PresentationFormat>On-screen Show (4:3)</PresentationFormat>
  <Paragraphs>812</Paragraphs>
  <Slides>222</Slides>
  <Notes>2</Notes>
  <HiddenSlides>0</HiddenSlides>
  <MMClips>0</MMClips>
  <ScaleCrop>false</ScaleCrop>
  <HeadingPairs>
    <vt:vector size="4" baseType="variant">
      <vt:variant>
        <vt:lpstr>Theme</vt:lpstr>
      </vt:variant>
      <vt:variant>
        <vt:i4>1</vt:i4>
      </vt:variant>
      <vt:variant>
        <vt:lpstr>Slide Titles</vt:lpstr>
      </vt:variant>
      <vt:variant>
        <vt:i4>222</vt:i4>
      </vt:variant>
    </vt:vector>
  </HeadingPairs>
  <TitlesOfParts>
    <vt:vector size="223" baseType="lpstr">
      <vt:lpstr>Habitat</vt:lpstr>
      <vt:lpstr>Proficiency in the Theme Writing Strategy:  Informative Writing</vt:lpstr>
      <vt:lpstr>Types of Writing</vt:lpstr>
      <vt:lpstr>Informative Writing</vt:lpstr>
      <vt:lpstr>Examples of Informative Writing</vt:lpstr>
      <vt:lpstr>Within all of these types</vt:lpstr>
      <vt:lpstr>PowerPoint Presentation</vt:lpstr>
      <vt:lpstr>Informative Writing</vt:lpstr>
      <vt:lpstr>Informative Writing</vt:lpstr>
      <vt:lpstr>Argumentative Writing</vt:lpstr>
      <vt:lpstr>Examples of Argumentative Writing</vt:lpstr>
      <vt:lpstr>Narrative Writing</vt:lpstr>
      <vt:lpstr>Examples of Narrative Writing</vt:lpstr>
      <vt:lpstr>Text-Type Exercise</vt:lpstr>
      <vt:lpstr>Informative Writing</vt:lpstr>
      <vt:lpstr>Prerequisites</vt:lpstr>
      <vt:lpstr>Prerequisites</vt:lpstr>
      <vt:lpstr>Purpose of Informative Writing</vt:lpstr>
      <vt:lpstr>Lessons</vt:lpstr>
      <vt:lpstr>Match-ups with  Common Core Standards</vt:lpstr>
      <vt:lpstr>Lesson 1</vt:lpstr>
      <vt:lpstr>Lesson 1</vt:lpstr>
      <vt:lpstr>Lesson 2</vt:lpstr>
      <vt:lpstr>Purpose of Lesson 2</vt:lpstr>
      <vt:lpstr>Describe Stage</vt:lpstr>
      <vt:lpstr>Start With Defining</vt:lpstr>
      <vt:lpstr>Review</vt:lpstr>
      <vt:lpstr>Parts of a Theme</vt:lpstr>
      <vt:lpstr>Review </vt:lpstr>
      <vt:lpstr>Introductory Paragraph</vt:lpstr>
      <vt:lpstr>Detail Paragraphs</vt:lpstr>
      <vt:lpstr>Concluding Paragraph</vt:lpstr>
      <vt:lpstr>Review (cont.)</vt:lpstr>
      <vt:lpstr>Insert the TOWER Diagram in here</vt:lpstr>
      <vt:lpstr>Using Reference Materials</vt:lpstr>
      <vt:lpstr>Making Note Cards</vt:lpstr>
      <vt:lpstr>Example Software</vt:lpstr>
      <vt:lpstr>Making Note Cards</vt:lpstr>
      <vt:lpstr>PowerPoint Presentation</vt:lpstr>
      <vt:lpstr>Making Note Cards</vt:lpstr>
      <vt:lpstr>PowerPoint Presentation</vt:lpstr>
      <vt:lpstr>Sorting Note Cards</vt:lpstr>
      <vt:lpstr>PowerPoint Presentation</vt:lpstr>
      <vt:lpstr>PowerPoint Presentation</vt:lpstr>
      <vt:lpstr>Making a Reference List</vt:lpstr>
      <vt:lpstr>Example References</vt:lpstr>
      <vt:lpstr>Using In-Text Citations</vt:lpstr>
      <vt:lpstr>In-text Citations [MLA]</vt:lpstr>
      <vt:lpstr>Block Quotations - More than 4 lines[MLA]</vt:lpstr>
      <vt:lpstr>Quotations in text-  Less than 4 lines [MLA]</vt:lpstr>
      <vt:lpstr>Signal Words</vt:lpstr>
      <vt:lpstr>Example Signal Words</vt:lpstr>
      <vt:lpstr>Using Signal Words</vt:lpstr>
      <vt:lpstr>Model Stage</vt:lpstr>
      <vt:lpstr>Model Stage</vt:lpstr>
      <vt:lpstr>On the Website or CD</vt:lpstr>
      <vt:lpstr>Other Alternatives</vt:lpstr>
      <vt:lpstr>Example Diagram &amp; Theme</vt:lpstr>
      <vt:lpstr>PowerPoint Presentation</vt:lpstr>
      <vt:lpstr>Example Introductory Paragraph</vt:lpstr>
      <vt:lpstr>Example Detail Paragraph</vt:lpstr>
      <vt:lpstr>Example Concluding Paragraph</vt:lpstr>
      <vt:lpstr>Other Example Essays</vt:lpstr>
      <vt:lpstr>PowerPoint Presentation</vt:lpstr>
      <vt:lpstr>Atticus Finch Essay</vt:lpstr>
      <vt:lpstr>PowerPoint Presentation</vt:lpstr>
      <vt:lpstr>Spacecraft Essay</vt:lpstr>
      <vt:lpstr>PowerPoint Presentation</vt:lpstr>
      <vt:lpstr>Guggenheim Essay</vt:lpstr>
      <vt:lpstr>Practice and Feedback</vt:lpstr>
      <vt:lpstr>Practice Planning</vt:lpstr>
      <vt:lpstr>Practice Writing</vt:lpstr>
      <vt:lpstr>Trouble Shooting</vt:lpstr>
      <vt:lpstr>Extensions</vt:lpstr>
      <vt:lpstr>Discuss Issues</vt:lpstr>
      <vt:lpstr>The Remaining Lessons</vt:lpstr>
      <vt:lpstr> </vt:lpstr>
      <vt:lpstr>Part 1: Compare Essays</vt:lpstr>
      <vt:lpstr>Describe Stage</vt:lpstr>
      <vt:lpstr>Definitions</vt:lpstr>
      <vt:lpstr> Introduce a New TOWER Diagram</vt:lpstr>
      <vt:lpstr>PowerPoint Presentation</vt:lpstr>
      <vt:lpstr>PowerPoint Presentation</vt:lpstr>
      <vt:lpstr>Introductory Paragraph</vt:lpstr>
      <vt:lpstr>Example Introductory Paragraph</vt:lpstr>
      <vt:lpstr>Detail Paragraphs</vt:lpstr>
      <vt:lpstr>Example Detail Paragraph</vt:lpstr>
      <vt:lpstr>Concluding Paragraph</vt:lpstr>
      <vt:lpstr>Example Concluding Paragraph</vt:lpstr>
      <vt:lpstr>Model Stage</vt:lpstr>
      <vt:lpstr>PowerPoint Presentation</vt:lpstr>
      <vt:lpstr>Example Essay</vt:lpstr>
      <vt:lpstr>Another Example</vt:lpstr>
      <vt:lpstr>PowerPoint Presentation</vt:lpstr>
      <vt:lpstr>Example Compare Essay</vt:lpstr>
      <vt:lpstr>Practice and Feedback</vt:lpstr>
      <vt:lpstr>Practice Planning</vt:lpstr>
      <vt:lpstr>Practice Writing</vt:lpstr>
      <vt:lpstr>Trouble Shooting</vt:lpstr>
      <vt:lpstr>Extensions</vt:lpstr>
      <vt:lpstr>Lesson 3 Part 2: Contrast Essays</vt:lpstr>
      <vt:lpstr>Describe Stage</vt:lpstr>
      <vt:lpstr>Definitions</vt:lpstr>
      <vt:lpstr>Review the New TOWER Diagram</vt:lpstr>
      <vt:lpstr>PowerPoint Presentation</vt:lpstr>
      <vt:lpstr>Introductory Paragraph</vt:lpstr>
      <vt:lpstr>Example Introductory Paragraph</vt:lpstr>
      <vt:lpstr>Detail Paragraphs</vt:lpstr>
      <vt:lpstr>Example Detail Paragraph</vt:lpstr>
      <vt:lpstr>Concluding Paragraph</vt:lpstr>
      <vt:lpstr>Example Concluding Paragraph</vt:lpstr>
      <vt:lpstr>Model Stage</vt:lpstr>
      <vt:lpstr>PowerPoint Presentation</vt:lpstr>
      <vt:lpstr>Example Introductory Paragraph</vt:lpstr>
      <vt:lpstr>Another Example Essay</vt:lpstr>
      <vt:lpstr>PowerPoint Presentation</vt:lpstr>
      <vt:lpstr>Example Contrast Essay</vt:lpstr>
      <vt:lpstr>Practice and Feedback</vt:lpstr>
      <vt:lpstr>Practice Planning</vt:lpstr>
      <vt:lpstr>Practice Writing</vt:lpstr>
      <vt:lpstr>Trouble Shooting</vt:lpstr>
      <vt:lpstr>Extensions</vt:lpstr>
      <vt:lpstr> </vt:lpstr>
      <vt:lpstr>Part 1: Causes Essays</vt:lpstr>
      <vt:lpstr>Describe Stage</vt:lpstr>
      <vt:lpstr>Definitions</vt:lpstr>
      <vt:lpstr>Definitions (cont.)</vt:lpstr>
      <vt:lpstr>Multiple Causes</vt:lpstr>
      <vt:lpstr>Definitions (cont.)</vt:lpstr>
      <vt:lpstr>PowerPoint Presentation</vt:lpstr>
      <vt:lpstr>Using the TOWER Diagram</vt:lpstr>
      <vt:lpstr>PowerPoint Presentation</vt:lpstr>
      <vt:lpstr>Introductory Paragraph</vt:lpstr>
      <vt:lpstr>Example Introductory Paragraph</vt:lpstr>
      <vt:lpstr>Detail Paragraphs</vt:lpstr>
      <vt:lpstr>Example Detail Paragraph</vt:lpstr>
      <vt:lpstr>Concluding Paragraph</vt:lpstr>
      <vt:lpstr>Example Concluding Paragraph</vt:lpstr>
      <vt:lpstr>Model Stage</vt:lpstr>
      <vt:lpstr>PowerPoint Presentation</vt:lpstr>
      <vt:lpstr>Example Essay</vt:lpstr>
      <vt:lpstr>Another Example Essay</vt:lpstr>
      <vt:lpstr>PowerPoint Presentation</vt:lpstr>
      <vt:lpstr>Example Essay</vt:lpstr>
      <vt:lpstr>Practice and Feedback</vt:lpstr>
      <vt:lpstr>Practice Planning</vt:lpstr>
      <vt:lpstr>Practice Writing</vt:lpstr>
      <vt:lpstr>Trouble Shooting</vt:lpstr>
      <vt:lpstr>Extensions</vt:lpstr>
      <vt:lpstr>Part 2: Effects Essays</vt:lpstr>
      <vt:lpstr>Describe Stage</vt:lpstr>
      <vt:lpstr>Definitions</vt:lpstr>
      <vt:lpstr>Definitions (cont.)</vt:lpstr>
      <vt:lpstr>PowerPoint Presentation</vt:lpstr>
      <vt:lpstr>Definitions (cont.)</vt:lpstr>
      <vt:lpstr>PowerPoint Presentation</vt:lpstr>
      <vt:lpstr>Using the TOWER Diagram</vt:lpstr>
      <vt:lpstr>PowerPoint Presentation</vt:lpstr>
      <vt:lpstr>Introductory Paragraph</vt:lpstr>
      <vt:lpstr>Example Introductory Paragraph</vt:lpstr>
      <vt:lpstr>Detail Paragraphs</vt:lpstr>
      <vt:lpstr>Example Detail Paragraph</vt:lpstr>
      <vt:lpstr>Concluding Paragraph</vt:lpstr>
      <vt:lpstr>Example Concluding Paragraph</vt:lpstr>
      <vt:lpstr>Model Stage</vt:lpstr>
      <vt:lpstr>PowerPoint Presentation</vt:lpstr>
      <vt:lpstr>Example Essay</vt:lpstr>
      <vt:lpstr>Another Example Essay</vt:lpstr>
      <vt:lpstr>PowerPoint Presentation</vt:lpstr>
      <vt:lpstr>Example Essay</vt:lpstr>
      <vt:lpstr>Practice and Feedback</vt:lpstr>
      <vt:lpstr>Practice Planning</vt:lpstr>
      <vt:lpstr>Practice Writing</vt:lpstr>
      <vt:lpstr>Trouble Shooting</vt:lpstr>
      <vt:lpstr>Extensions</vt:lpstr>
      <vt:lpstr>Lesson 5: Long Research Papers</vt:lpstr>
      <vt:lpstr>Describe Stage</vt:lpstr>
      <vt:lpstr>Explain the differences between short &amp; long papers</vt:lpstr>
      <vt:lpstr>Insert any cue Cards in here</vt:lpstr>
      <vt:lpstr>Explain the TOWER Diagram</vt:lpstr>
      <vt:lpstr>Insert the Diagrams in here-all the pages for all</vt:lpstr>
      <vt:lpstr>Insert the Diagrams in here-all the pages for all</vt:lpstr>
      <vt:lpstr>Insert the Diagrams in here-all the pages for all</vt:lpstr>
      <vt:lpstr>Diagrams for Compare/Contrast</vt:lpstr>
      <vt:lpstr>Insert the Diagrams in here-all the pages for all</vt:lpstr>
      <vt:lpstr>PowerPoint Presentation</vt:lpstr>
      <vt:lpstr>What’s Different?</vt:lpstr>
      <vt:lpstr>Thesis Statement</vt:lpstr>
      <vt:lpstr>Topic/Transition Sentences for Transitions between Sections </vt:lpstr>
      <vt:lpstr>Topic/Transition Sentences for Transitions between Paragraphs</vt:lpstr>
      <vt:lpstr>Determining Section Names</vt:lpstr>
      <vt:lpstr>Model Stage</vt:lpstr>
      <vt:lpstr>Example TOWER Diagram</vt:lpstr>
      <vt:lpstr>Example Research Paper Diagrams in here</vt:lpstr>
      <vt:lpstr>Example Research Paper Diagrams in here</vt:lpstr>
      <vt:lpstr>Example Research Paper Diagrams in here</vt:lpstr>
      <vt:lpstr>Example Research Paper Diagrams in here</vt:lpstr>
      <vt:lpstr>Example Essay</vt:lpstr>
      <vt:lpstr>Other Example Essays</vt:lpstr>
      <vt:lpstr>PowerPoint Presentation</vt:lpstr>
      <vt:lpstr>PowerPoint Presentation</vt:lpstr>
      <vt:lpstr>PowerPoint Presentation</vt:lpstr>
      <vt:lpstr>Example Theme-  First Intro Paragraph</vt:lpstr>
      <vt:lpstr>Example Essay-  Second Intro Paragraph</vt:lpstr>
      <vt:lpstr>PowerPoint Presentation</vt:lpstr>
      <vt:lpstr>PowerPoint Presentation</vt:lpstr>
      <vt:lpstr>PowerPoint Presentation</vt:lpstr>
      <vt:lpstr>PowerPoint Presentation</vt:lpstr>
      <vt:lpstr>Example Essay</vt:lpstr>
      <vt:lpstr>Another Diagram</vt:lpstr>
      <vt:lpstr>Insert the Diagrams in here-all the pages for all</vt:lpstr>
      <vt:lpstr>Practice and Feedback</vt:lpstr>
      <vt:lpstr>Practice Planning</vt:lpstr>
      <vt:lpstr>Practice Writing</vt:lpstr>
      <vt:lpstr>Trouble Shooting</vt:lpstr>
      <vt:lpstr>Contents of the Manual</vt:lpstr>
      <vt:lpstr>Additional Teacher Materials</vt:lpstr>
      <vt:lpstr>Student Materials</vt:lpstr>
      <vt:lpstr>A Word About Prompts</vt:lpstr>
      <vt:lpstr>A Helpful Prompt</vt:lpstr>
      <vt:lpstr>Dimensions of a Prompt</vt:lpstr>
      <vt:lpstr>Example Prompt</vt:lpstr>
      <vt:lpstr>Big Ideas about What Is Being Taught</vt:lpstr>
    </vt:vector>
  </TitlesOfParts>
  <Company>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in the Theme Writing Strategy:  Informative Writing</dc:title>
  <dc:creator>Jean Schumaker</dc:creator>
  <cp:lastModifiedBy>Jean Schumaker</cp:lastModifiedBy>
  <cp:revision>204</cp:revision>
  <cp:lastPrinted>2014-07-03T15:24:30Z</cp:lastPrinted>
  <dcterms:created xsi:type="dcterms:W3CDTF">2014-06-29T11:26:00Z</dcterms:created>
  <dcterms:modified xsi:type="dcterms:W3CDTF">2015-07-12T19:34:17Z</dcterms:modified>
</cp:coreProperties>
</file>