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88" r:id="rId2"/>
    <p:sldId id="461" r:id="rId3"/>
    <p:sldId id="557" r:id="rId4"/>
    <p:sldId id="545" r:id="rId5"/>
    <p:sldId id="543" r:id="rId6"/>
    <p:sldId id="55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436" autoAdjust="0"/>
  </p:normalViewPr>
  <p:slideViewPr>
    <p:cSldViewPr snapToGrid="0" snapToObjects="1">
      <p:cViewPr>
        <p:scale>
          <a:sx n="94" d="100"/>
          <a:sy n="94" d="100"/>
        </p:scale>
        <p:origin x="-232" y="-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9F62E-506C-974D-8879-757648844B7C}" type="datetimeFigureOut">
              <a:rPr lang="en-US" smtClean="0"/>
              <a:t>7/9/15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AA8C1-6912-7F4F-B40A-987CDB852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56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A01D2-0443-DC4D-929B-2B03E6DF7608}" type="datetimeFigureOut">
              <a:rPr lang="en-US" smtClean="0"/>
              <a:t>7/9/15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D811E-536B-F84E-A997-0086D665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0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38F-6306-B647-8FB8-A67E10C01C6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FD6B-1DD9-8D4A-8168-548C43E7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2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38F-6306-B647-8FB8-A67E10C01C6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FD6B-1DD9-8D4A-8168-548C43E7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7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38F-6306-B647-8FB8-A67E10C01C6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FD6B-1DD9-8D4A-8168-548C43E7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0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38F-6306-B647-8FB8-A67E10C01C6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FD6B-1DD9-8D4A-8168-548C43E7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3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38F-6306-B647-8FB8-A67E10C01C6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FD6B-1DD9-8D4A-8168-548C43E7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2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38F-6306-B647-8FB8-A67E10C01C68}" type="datetimeFigureOut">
              <a:rPr lang="en-US" smtClean="0"/>
              <a:t>7/9/15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FD6B-1DD9-8D4A-8168-548C43E7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7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38F-6306-B647-8FB8-A67E10C01C68}" type="datetimeFigureOut">
              <a:rPr lang="en-US" smtClean="0"/>
              <a:t>7/9/15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FD6B-1DD9-8D4A-8168-548C43E7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3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38F-6306-B647-8FB8-A67E10C01C68}" type="datetimeFigureOut">
              <a:rPr lang="en-US" smtClean="0"/>
              <a:t>7/9/15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FD6B-1DD9-8D4A-8168-548C43E7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19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38F-6306-B647-8FB8-A67E10C01C68}" type="datetimeFigureOut">
              <a:rPr lang="en-US" smtClean="0"/>
              <a:t>7/9/15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FD6B-1DD9-8D4A-8168-548C43E7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9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38F-6306-B647-8FB8-A67E10C01C68}" type="datetimeFigureOut">
              <a:rPr lang="en-US" smtClean="0"/>
              <a:t>7/9/15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FD6B-1DD9-8D4A-8168-548C43E7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2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6D38F-6306-B647-8FB8-A67E10C01C68}" type="datetimeFigureOut">
              <a:rPr lang="en-US" smtClean="0"/>
              <a:t>7/9/15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FD6B-1DD9-8D4A-8168-548C43E7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6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6D38F-6306-B647-8FB8-A67E10C01C68}" type="datetimeFigureOut">
              <a:rPr lang="en-US" smtClean="0"/>
              <a:t>7/9/15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FD6B-1DD9-8D4A-8168-548C43E70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45754" y="252951"/>
            <a:ext cx="8259774" cy="605620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b="1" dirty="0" smtClean="0"/>
              <a:t>Content </a:t>
            </a:r>
            <a:r>
              <a:rPr lang="en-US" sz="2400" b="1" dirty="0"/>
              <a:t>Enhancement and Higher Order Thinking and Reasoning: </a:t>
            </a:r>
            <a:r>
              <a:rPr lang="en-US" sz="2400" b="1" dirty="0" smtClean="0"/>
              <a:t>Facilitating Coherency </a:t>
            </a:r>
            <a:r>
              <a:rPr lang="en-US" sz="2400" b="1" dirty="0"/>
              <a:t>across Standards, Subject, and Grade Levels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  <a:p>
            <a:r>
              <a:rPr lang="en-US" sz="2400" b="1" i="1" dirty="0" smtClean="0"/>
              <a:t>Common Higher Order Thinking and Reasoning across Standards</a:t>
            </a:r>
          </a:p>
          <a:p>
            <a:endParaRPr lang="en-US" sz="2400" b="1" i="1" dirty="0"/>
          </a:p>
          <a:p>
            <a:r>
              <a:rPr lang="en-US" sz="2400" b="1" i="1" dirty="0" smtClean="0"/>
              <a:t>Thinking about Coherency and Coherency Supports with Content Enhancement Principles </a:t>
            </a:r>
          </a:p>
          <a:p>
            <a:endParaRPr lang="en-US" sz="2400" b="1" i="1" dirty="0" smtClean="0"/>
          </a:p>
          <a:p>
            <a:r>
              <a:rPr lang="en-US" sz="2400" b="1" i="1" dirty="0" smtClean="0"/>
              <a:t>Responsiveness of  Higher Order Content Enhancement Routines </a:t>
            </a:r>
            <a:r>
              <a:rPr lang="en-US" sz="2400" b="1" i="1" dirty="0" smtClean="0"/>
              <a:t>to </a:t>
            </a:r>
            <a:r>
              <a:rPr lang="en-US" sz="2400" b="1" i="1" dirty="0" smtClean="0"/>
              <a:t>Challenges of Coherent Courses, Units and Lessons</a:t>
            </a:r>
          </a:p>
          <a:p>
            <a:endParaRPr lang="en-US" sz="2400" b="1" i="1" dirty="0" smtClean="0"/>
          </a:p>
          <a:p>
            <a:r>
              <a:rPr lang="en-US" sz="1800" dirty="0" smtClean="0"/>
              <a:t>Janis Bulgren, Ph.D.</a:t>
            </a:r>
          </a:p>
          <a:p>
            <a:r>
              <a:rPr lang="en-US" sz="1800" dirty="0" smtClean="0"/>
              <a:t>Research Professor, University of Kansas Center for Research on Learning </a:t>
            </a:r>
          </a:p>
        </p:txBody>
      </p:sp>
    </p:spTree>
    <p:extLst>
      <p:ext uri="{BB962C8B-B14F-4D97-AF65-F5344CB8AC3E}">
        <p14:creationId xmlns:p14="http://schemas.microsoft.com/office/powerpoint/2010/main" val="185449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63878" y="432320"/>
            <a:ext cx="7907980" cy="1202387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Critical Question:</a:t>
            </a:r>
            <a:r>
              <a:rPr lang="en-US" sz="2400" dirty="0"/>
              <a:t> </a:t>
            </a:r>
            <a:r>
              <a:rPr lang="en-US" sz="2400" dirty="0" smtClean="0"/>
              <a:t>What are the similarities in  higher order thinking and reasoning (HOTR)   in standards across a variety of standards in different subjects and grades?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9207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5030" y="1858997"/>
            <a:ext cx="816682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63878" y="628068"/>
            <a:ext cx="8348384" cy="1230929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dirty="0" smtClean="0"/>
              <a:t>Critical Question: How are  </a:t>
            </a:r>
            <a:r>
              <a:rPr lang="en-US" sz="2700" dirty="0"/>
              <a:t>HOTR challenges in standards </a:t>
            </a:r>
            <a:r>
              <a:rPr lang="en-US" sz="2700" dirty="0" smtClean="0"/>
              <a:t>asked </a:t>
            </a:r>
            <a:r>
              <a:rPr lang="en-US" sz="2700" dirty="0"/>
              <a:t>in different ways</a:t>
            </a:r>
            <a:r>
              <a:rPr lang="en-US" sz="2700" dirty="0" smtClean="0"/>
              <a:t>, but still  </a:t>
            </a:r>
            <a:r>
              <a:rPr lang="en-US" sz="2700" dirty="0"/>
              <a:t>require the same thinking and </a:t>
            </a:r>
            <a:r>
              <a:rPr lang="en-US" sz="2700" dirty="0" smtClean="0"/>
              <a:t>reasoning? 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21330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8546" y="2391265"/>
            <a:ext cx="7589654" cy="3917892"/>
          </a:xfrm>
        </p:spPr>
        <p:txBody>
          <a:bodyPr>
            <a:norm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		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868546" y="975834"/>
            <a:ext cx="73980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9396" y="221440"/>
            <a:ext cx="79988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Critical Question:  How do we understand coherence in light of Content Enhancement Principles?</a:t>
            </a:r>
          </a:p>
          <a:p>
            <a:endParaRPr lang="en-US" sz="2000" dirty="0"/>
          </a:p>
          <a:p>
            <a:r>
              <a:rPr lang="en-US" sz="2000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5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2906" y="792525"/>
            <a:ext cx="402646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/>
              <a:t>I</a:t>
            </a:r>
            <a:r>
              <a:rPr lang="en-US" sz="2000" dirty="0" smtClean="0"/>
              <a:t>s the same </a:t>
            </a:r>
            <a:r>
              <a:rPr lang="en-US" sz="2000" dirty="0" smtClean="0"/>
              <a:t>understanding  </a:t>
            </a:r>
            <a:r>
              <a:rPr lang="en-US" sz="2000" dirty="0" smtClean="0"/>
              <a:t>revisited in  Course,  Unit, and Lesson Organizers at progressively deeper levels?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Are </a:t>
            </a:r>
            <a:r>
              <a:rPr lang="en-US" sz="2000" dirty="0" smtClean="0"/>
              <a:t>questions on the CO, UO, and LO answered with Question Exploration Guides?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Are </a:t>
            </a:r>
            <a:r>
              <a:rPr lang="en-US" sz="2000" dirty="0" smtClean="0"/>
              <a:t>Relationships on CO, UO, and LO and Smaller Questions on the QEG used to identify Comparisons, Causes and Effects, and Arguments that need enhancing?</a:t>
            </a:r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Are </a:t>
            </a:r>
            <a:r>
              <a:rPr lang="en-US" sz="2000" dirty="0" smtClean="0"/>
              <a:t>similarities across domains reinforced, and domain specific thinking used and identified?  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2273" y="135100"/>
            <a:ext cx="8839989" cy="567419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25494" y="135100"/>
            <a:ext cx="8386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CER supported </a:t>
            </a:r>
            <a:r>
              <a:rPr lang="en-US" sz="2400" smtClean="0"/>
              <a:t>Coherence in </a:t>
            </a:r>
            <a:r>
              <a:rPr lang="en-US" sz="2400" dirty="0"/>
              <a:t>Planning, Teaching, and Assessing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27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1296" y="1233655"/>
            <a:ext cx="269691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Higher Order Reasoning Devices and Routines</a:t>
            </a:r>
          </a:p>
          <a:p>
            <a:endParaRPr lang="en-US" sz="2400" dirty="0"/>
          </a:p>
          <a:p>
            <a:r>
              <a:rPr lang="en-US" sz="2400" dirty="0" smtClean="0"/>
              <a:t>HOTR Strategic Cues Within Devices and Routines</a:t>
            </a:r>
          </a:p>
          <a:p>
            <a:endParaRPr lang="en-US" sz="2400" dirty="0"/>
          </a:p>
          <a:p>
            <a:r>
              <a:rPr lang="en-US" sz="2400" dirty="0"/>
              <a:t>P</a:t>
            </a:r>
            <a:r>
              <a:rPr lang="en-US" sz="2400" dirty="0" smtClean="0"/>
              <a:t>rofessional development supports for </a:t>
            </a:r>
            <a:r>
              <a:rPr lang="en-US" sz="2400" smtClean="0"/>
              <a:t>new </a:t>
            </a:r>
            <a:r>
              <a:rPr lang="en-US" sz="2400" smtClean="0"/>
              <a:t>standards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Other</a:t>
            </a:r>
          </a:p>
          <a:p>
            <a:pPr marL="800100" lvl="1" indent="-342900">
              <a:buAutoNum type="arabicPeriod"/>
            </a:pPr>
            <a:endParaRPr lang="en-US" sz="2400" dirty="0" smtClean="0"/>
          </a:p>
          <a:p>
            <a:pPr lvl="0"/>
            <a:endParaRPr lang="en-US" sz="2800" dirty="0"/>
          </a:p>
          <a:p>
            <a:pPr lvl="0"/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49601" y="384889"/>
            <a:ext cx="7382104" cy="11793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Insights and Recommendations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1753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198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Critical Question: What are the similarities in  higher order thinking and reasoning (HOTR)   in standards across a variety of standards in different subjects and grades?  </vt:lpstr>
      <vt:lpstr>Critical Question: How are  HOTR challenges in standards asked in different ways, but still  require the same thinking and reasoning?    </vt:lpstr>
      <vt:lpstr>    </vt:lpstr>
      <vt:lpstr>           </vt:lpstr>
      <vt:lpstr>Insights and Recommendations</vt:lpstr>
    </vt:vector>
  </TitlesOfParts>
  <Company>KU CRL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</dc:title>
  <dc:creator>Jan Bulgren</dc:creator>
  <cp:lastModifiedBy>Jan Bulgren</cp:lastModifiedBy>
  <cp:revision>348</cp:revision>
  <cp:lastPrinted>2015-07-09T15:14:48Z</cp:lastPrinted>
  <dcterms:created xsi:type="dcterms:W3CDTF">2012-06-29T14:44:30Z</dcterms:created>
  <dcterms:modified xsi:type="dcterms:W3CDTF">2015-07-09T15:20:42Z</dcterms:modified>
</cp:coreProperties>
</file>