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55"/>
  </p:notesMasterIdLst>
  <p:handoutMasterIdLst>
    <p:handoutMasterId r:id="rId56"/>
  </p:handoutMasterIdLst>
  <p:sldIdLst>
    <p:sldId id="324" r:id="rId3"/>
    <p:sldId id="325" r:id="rId4"/>
    <p:sldId id="323" r:id="rId5"/>
    <p:sldId id="256" r:id="rId6"/>
    <p:sldId id="285" r:id="rId7"/>
    <p:sldId id="322" r:id="rId8"/>
    <p:sldId id="284" r:id="rId9"/>
    <p:sldId id="270" r:id="rId10"/>
    <p:sldId id="267" r:id="rId11"/>
    <p:sldId id="268" r:id="rId12"/>
    <p:sldId id="266" r:id="rId13"/>
    <p:sldId id="269" r:id="rId14"/>
    <p:sldId id="265" r:id="rId15"/>
    <p:sldId id="282" r:id="rId16"/>
    <p:sldId id="288" r:id="rId17"/>
    <p:sldId id="295" r:id="rId18"/>
    <p:sldId id="294" r:id="rId19"/>
    <p:sldId id="296" r:id="rId20"/>
    <p:sldId id="273" r:id="rId21"/>
    <p:sldId id="278" r:id="rId22"/>
    <p:sldId id="297" r:id="rId23"/>
    <p:sldId id="276" r:id="rId24"/>
    <p:sldId id="298" r:id="rId25"/>
    <p:sldId id="299" r:id="rId26"/>
    <p:sldId id="301" r:id="rId27"/>
    <p:sldId id="302" r:id="rId28"/>
    <p:sldId id="303" r:id="rId29"/>
    <p:sldId id="304" r:id="rId30"/>
    <p:sldId id="300" r:id="rId31"/>
    <p:sldId id="307" r:id="rId32"/>
    <p:sldId id="306" r:id="rId33"/>
    <p:sldId id="309" r:id="rId34"/>
    <p:sldId id="310" r:id="rId35"/>
    <p:sldId id="311" r:id="rId36"/>
    <p:sldId id="293" r:id="rId37"/>
    <p:sldId id="312" r:id="rId38"/>
    <p:sldId id="313" r:id="rId39"/>
    <p:sldId id="314" r:id="rId40"/>
    <p:sldId id="292" r:id="rId41"/>
    <p:sldId id="315" r:id="rId42"/>
    <p:sldId id="287" r:id="rId43"/>
    <p:sldId id="290" r:id="rId44"/>
    <p:sldId id="316" r:id="rId45"/>
    <p:sldId id="318" r:id="rId46"/>
    <p:sldId id="320" r:id="rId47"/>
    <p:sldId id="264" r:id="rId48"/>
    <p:sldId id="321" r:id="rId49"/>
    <p:sldId id="260" r:id="rId50"/>
    <p:sldId id="261" r:id="rId51"/>
    <p:sldId id="262" r:id="rId52"/>
    <p:sldId id="319" r:id="rId53"/>
    <p:sldId id="263"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60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712"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D9A30-F0E6-1B48-967F-49ABE47D5D8E}"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6DA39B20-FF76-2742-BAC5-0D1D9D51BE52}">
      <dgm:prSet phldrT="[Text]" custT="1"/>
      <dgm:spPr/>
      <dgm:t>
        <a:bodyPr/>
        <a:lstStyle/>
        <a:p>
          <a:r>
            <a:rPr lang="en-US" sz="1900" b="1" dirty="0" smtClean="0"/>
            <a:t>Vocabulary</a:t>
          </a:r>
          <a:endParaRPr lang="en-US" sz="1900" b="1" dirty="0"/>
        </a:p>
      </dgm:t>
    </dgm:pt>
    <dgm:pt modelId="{E2DB7179-D87D-DD4F-BCE8-712DCD493106}" type="parTrans" cxnId="{77C2D92F-5D5D-CA49-92DB-BD81DD8F8504}">
      <dgm:prSet/>
      <dgm:spPr/>
      <dgm:t>
        <a:bodyPr/>
        <a:lstStyle/>
        <a:p>
          <a:endParaRPr lang="en-US"/>
        </a:p>
      </dgm:t>
    </dgm:pt>
    <dgm:pt modelId="{4A8BF371-A05B-1D40-A9B2-4BF36C7813DC}" type="sibTrans" cxnId="{77C2D92F-5D5D-CA49-92DB-BD81DD8F8504}">
      <dgm:prSet/>
      <dgm:spPr/>
      <dgm:t>
        <a:bodyPr/>
        <a:lstStyle/>
        <a:p>
          <a:endParaRPr lang="en-US"/>
        </a:p>
      </dgm:t>
    </dgm:pt>
    <dgm:pt modelId="{784239EC-CEF9-0F41-914F-1263E2B54C5B}">
      <dgm:prSet phldrT="[Text]"/>
      <dgm:spPr/>
      <dgm:t>
        <a:bodyPr/>
        <a:lstStyle/>
        <a:p>
          <a:r>
            <a:rPr lang="en-US" b="1" dirty="0" smtClean="0"/>
            <a:t>Direct Explicit Instruction</a:t>
          </a:r>
          <a:endParaRPr lang="en-US" b="1" dirty="0"/>
        </a:p>
      </dgm:t>
    </dgm:pt>
    <dgm:pt modelId="{C938A757-8A08-1B44-BA06-B70E744A2CC7}" type="parTrans" cxnId="{ADDEDCFC-E49C-694D-9574-DFF88DB31C09}">
      <dgm:prSet/>
      <dgm:spPr/>
      <dgm:t>
        <a:bodyPr/>
        <a:lstStyle/>
        <a:p>
          <a:endParaRPr lang="en-US"/>
        </a:p>
      </dgm:t>
    </dgm:pt>
    <dgm:pt modelId="{840F68B6-B136-8B4F-8262-BBDE4D470909}" type="sibTrans" cxnId="{ADDEDCFC-E49C-694D-9574-DFF88DB31C09}">
      <dgm:prSet/>
      <dgm:spPr/>
      <dgm:t>
        <a:bodyPr/>
        <a:lstStyle/>
        <a:p>
          <a:endParaRPr lang="en-US"/>
        </a:p>
      </dgm:t>
    </dgm:pt>
    <dgm:pt modelId="{CCF4A742-B51F-B544-82BF-FF85DF0184D3}">
      <dgm:prSet phldrT="[Text]"/>
      <dgm:spPr/>
      <dgm:t>
        <a:bodyPr/>
        <a:lstStyle/>
        <a:p>
          <a:r>
            <a:rPr lang="en-US" b="1" dirty="0" smtClean="0"/>
            <a:t>Text Meaning &amp; Discussion</a:t>
          </a:r>
          <a:endParaRPr lang="en-US" b="1" dirty="0"/>
        </a:p>
      </dgm:t>
    </dgm:pt>
    <dgm:pt modelId="{0601DDD1-EE9D-0B49-86C3-5083B165094B}" type="parTrans" cxnId="{0A93E35A-2540-7842-92ED-7858EDC28449}">
      <dgm:prSet/>
      <dgm:spPr/>
      <dgm:t>
        <a:bodyPr/>
        <a:lstStyle/>
        <a:p>
          <a:endParaRPr lang="en-US"/>
        </a:p>
      </dgm:t>
    </dgm:pt>
    <dgm:pt modelId="{AAB33892-11F1-3349-985B-DD32C8F76E41}" type="sibTrans" cxnId="{0A93E35A-2540-7842-92ED-7858EDC28449}">
      <dgm:prSet/>
      <dgm:spPr/>
      <dgm:t>
        <a:bodyPr/>
        <a:lstStyle/>
        <a:p>
          <a:endParaRPr lang="en-US"/>
        </a:p>
      </dgm:t>
    </dgm:pt>
    <dgm:pt modelId="{11C053C7-5FB2-7D4F-BC87-5049F05FB454}">
      <dgm:prSet phldrT="[Text]"/>
      <dgm:spPr/>
      <dgm:t>
        <a:bodyPr/>
        <a:lstStyle/>
        <a:p>
          <a:r>
            <a:rPr lang="en-US" b="1" dirty="0" smtClean="0"/>
            <a:t>Increased Motivation &amp; Engagement</a:t>
          </a:r>
          <a:endParaRPr lang="en-US" b="1" dirty="0"/>
        </a:p>
      </dgm:t>
    </dgm:pt>
    <dgm:pt modelId="{E3188B90-3672-3140-91F1-BD23BA7A662F}" type="parTrans" cxnId="{445A5FAF-826F-0B4E-949B-B2FA396B9A78}">
      <dgm:prSet/>
      <dgm:spPr/>
      <dgm:t>
        <a:bodyPr/>
        <a:lstStyle/>
        <a:p>
          <a:endParaRPr lang="en-US"/>
        </a:p>
      </dgm:t>
    </dgm:pt>
    <dgm:pt modelId="{01F570E3-B2A7-544A-94C8-5C56D643DEBF}" type="sibTrans" cxnId="{445A5FAF-826F-0B4E-949B-B2FA396B9A78}">
      <dgm:prSet/>
      <dgm:spPr/>
      <dgm:t>
        <a:bodyPr/>
        <a:lstStyle/>
        <a:p>
          <a:endParaRPr lang="en-US"/>
        </a:p>
      </dgm:t>
    </dgm:pt>
    <dgm:pt modelId="{B9569DB1-275A-FC41-B5DA-387C8B8C8525}">
      <dgm:prSet phldrT="[Text]" custT="1"/>
      <dgm:spPr/>
      <dgm:t>
        <a:bodyPr/>
        <a:lstStyle/>
        <a:p>
          <a:r>
            <a:rPr lang="en-US" sz="1500" b="1" dirty="0" smtClean="0"/>
            <a:t>Intensive Interventions</a:t>
          </a:r>
          <a:endParaRPr lang="en-US" sz="1500" b="1" dirty="0"/>
        </a:p>
      </dgm:t>
    </dgm:pt>
    <dgm:pt modelId="{1FB290CE-8FCC-134D-A49B-8E782203BF8E}" type="parTrans" cxnId="{9E7D2EB6-FA34-FB43-B728-8B4C7DABB00A}">
      <dgm:prSet/>
      <dgm:spPr/>
      <dgm:t>
        <a:bodyPr/>
        <a:lstStyle/>
        <a:p>
          <a:endParaRPr lang="en-US"/>
        </a:p>
      </dgm:t>
    </dgm:pt>
    <dgm:pt modelId="{3049D7FC-5FC5-A547-A247-8471770BBAF2}" type="sibTrans" cxnId="{9E7D2EB6-FA34-FB43-B728-8B4C7DABB00A}">
      <dgm:prSet/>
      <dgm:spPr/>
      <dgm:t>
        <a:bodyPr/>
        <a:lstStyle/>
        <a:p>
          <a:endParaRPr lang="en-US"/>
        </a:p>
      </dgm:t>
    </dgm:pt>
    <dgm:pt modelId="{11D2BCE1-8247-BF45-AA4C-878994AF5073}" type="pres">
      <dgm:prSet presAssocID="{321D9A30-F0E6-1B48-967F-49ABE47D5D8E}" presName="cycle" presStyleCnt="0">
        <dgm:presLayoutVars>
          <dgm:dir/>
          <dgm:resizeHandles val="exact"/>
        </dgm:presLayoutVars>
      </dgm:prSet>
      <dgm:spPr/>
      <dgm:t>
        <a:bodyPr/>
        <a:lstStyle/>
        <a:p>
          <a:endParaRPr lang="en-US"/>
        </a:p>
      </dgm:t>
    </dgm:pt>
    <dgm:pt modelId="{522591F6-9F6A-374A-9C8D-B7CF0E02250E}" type="pres">
      <dgm:prSet presAssocID="{6DA39B20-FF76-2742-BAC5-0D1D9D51BE52}" presName="node" presStyleLbl="node1" presStyleIdx="0" presStyleCnt="5" custScaleX="103676" custScaleY="107351" custRadScaleRad="100062">
        <dgm:presLayoutVars>
          <dgm:bulletEnabled val="1"/>
        </dgm:presLayoutVars>
      </dgm:prSet>
      <dgm:spPr/>
      <dgm:t>
        <a:bodyPr/>
        <a:lstStyle/>
        <a:p>
          <a:endParaRPr lang="en-US"/>
        </a:p>
      </dgm:t>
    </dgm:pt>
    <dgm:pt modelId="{AE202009-AB14-B446-8DE3-B304F11B8432}" type="pres">
      <dgm:prSet presAssocID="{4A8BF371-A05B-1D40-A9B2-4BF36C7813DC}" presName="sibTrans" presStyleLbl="sibTrans2D1" presStyleIdx="0" presStyleCnt="5"/>
      <dgm:spPr/>
      <dgm:t>
        <a:bodyPr/>
        <a:lstStyle/>
        <a:p>
          <a:endParaRPr lang="en-US"/>
        </a:p>
      </dgm:t>
    </dgm:pt>
    <dgm:pt modelId="{6EE816E4-9543-254A-B6D8-3AF88E22FB73}" type="pres">
      <dgm:prSet presAssocID="{4A8BF371-A05B-1D40-A9B2-4BF36C7813DC}" presName="connectorText" presStyleLbl="sibTrans2D1" presStyleIdx="0" presStyleCnt="5"/>
      <dgm:spPr/>
      <dgm:t>
        <a:bodyPr/>
        <a:lstStyle/>
        <a:p>
          <a:endParaRPr lang="en-US"/>
        </a:p>
      </dgm:t>
    </dgm:pt>
    <dgm:pt modelId="{A21CC435-C091-5C44-A318-D8B4C4563470}" type="pres">
      <dgm:prSet presAssocID="{784239EC-CEF9-0F41-914F-1263E2B54C5B}" presName="node" presStyleLbl="node1" presStyleIdx="1" presStyleCnt="5">
        <dgm:presLayoutVars>
          <dgm:bulletEnabled val="1"/>
        </dgm:presLayoutVars>
      </dgm:prSet>
      <dgm:spPr/>
      <dgm:t>
        <a:bodyPr/>
        <a:lstStyle/>
        <a:p>
          <a:endParaRPr lang="en-US"/>
        </a:p>
      </dgm:t>
    </dgm:pt>
    <dgm:pt modelId="{0B2BE38D-C3D3-7F4C-95B3-D6F17745ABD8}" type="pres">
      <dgm:prSet presAssocID="{840F68B6-B136-8B4F-8262-BBDE4D470909}" presName="sibTrans" presStyleLbl="sibTrans2D1" presStyleIdx="1" presStyleCnt="5"/>
      <dgm:spPr/>
      <dgm:t>
        <a:bodyPr/>
        <a:lstStyle/>
        <a:p>
          <a:endParaRPr lang="en-US"/>
        </a:p>
      </dgm:t>
    </dgm:pt>
    <dgm:pt modelId="{695B856D-0910-784D-BEEF-D502C857CB6E}" type="pres">
      <dgm:prSet presAssocID="{840F68B6-B136-8B4F-8262-BBDE4D470909}" presName="connectorText" presStyleLbl="sibTrans2D1" presStyleIdx="1" presStyleCnt="5"/>
      <dgm:spPr/>
      <dgm:t>
        <a:bodyPr/>
        <a:lstStyle/>
        <a:p>
          <a:endParaRPr lang="en-US"/>
        </a:p>
      </dgm:t>
    </dgm:pt>
    <dgm:pt modelId="{E97F5EA8-9467-7A48-B88B-B87BFD73CD0E}" type="pres">
      <dgm:prSet presAssocID="{CCF4A742-B51F-B544-82BF-FF85DF0184D3}" presName="node" presStyleLbl="node1" presStyleIdx="2" presStyleCnt="5">
        <dgm:presLayoutVars>
          <dgm:bulletEnabled val="1"/>
        </dgm:presLayoutVars>
      </dgm:prSet>
      <dgm:spPr/>
      <dgm:t>
        <a:bodyPr/>
        <a:lstStyle/>
        <a:p>
          <a:endParaRPr lang="en-US"/>
        </a:p>
      </dgm:t>
    </dgm:pt>
    <dgm:pt modelId="{46A79586-12E2-914F-AF1B-0331D39A53BC}" type="pres">
      <dgm:prSet presAssocID="{AAB33892-11F1-3349-985B-DD32C8F76E41}" presName="sibTrans" presStyleLbl="sibTrans2D1" presStyleIdx="2" presStyleCnt="5"/>
      <dgm:spPr/>
      <dgm:t>
        <a:bodyPr/>
        <a:lstStyle/>
        <a:p>
          <a:endParaRPr lang="en-US"/>
        </a:p>
      </dgm:t>
    </dgm:pt>
    <dgm:pt modelId="{11841891-B6C7-314B-87E4-FCC721820755}" type="pres">
      <dgm:prSet presAssocID="{AAB33892-11F1-3349-985B-DD32C8F76E41}" presName="connectorText" presStyleLbl="sibTrans2D1" presStyleIdx="2" presStyleCnt="5"/>
      <dgm:spPr/>
      <dgm:t>
        <a:bodyPr/>
        <a:lstStyle/>
        <a:p>
          <a:endParaRPr lang="en-US"/>
        </a:p>
      </dgm:t>
    </dgm:pt>
    <dgm:pt modelId="{8C1DAA02-F034-2F41-9E4E-F2D9CE3880C7}" type="pres">
      <dgm:prSet presAssocID="{11C053C7-5FB2-7D4F-BC87-5049F05FB454}" presName="node" presStyleLbl="node1" presStyleIdx="3" presStyleCnt="5">
        <dgm:presLayoutVars>
          <dgm:bulletEnabled val="1"/>
        </dgm:presLayoutVars>
      </dgm:prSet>
      <dgm:spPr/>
      <dgm:t>
        <a:bodyPr/>
        <a:lstStyle/>
        <a:p>
          <a:endParaRPr lang="en-US"/>
        </a:p>
      </dgm:t>
    </dgm:pt>
    <dgm:pt modelId="{50BEDE32-2A4D-8D41-90AC-15AA5DE44C8D}" type="pres">
      <dgm:prSet presAssocID="{01F570E3-B2A7-544A-94C8-5C56D643DEBF}" presName="sibTrans" presStyleLbl="sibTrans2D1" presStyleIdx="3" presStyleCnt="5"/>
      <dgm:spPr/>
      <dgm:t>
        <a:bodyPr/>
        <a:lstStyle/>
        <a:p>
          <a:endParaRPr lang="en-US"/>
        </a:p>
      </dgm:t>
    </dgm:pt>
    <dgm:pt modelId="{3E838179-0637-4D44-9DD1-EE3975879C97}" type="pres">
      <dgm:prSet presAssocID="{01F570E3-B2A7-544A-94C8-5C56D643DEBF}" presName="connectorText" presStyleLbl="sibTrans2D1" presStyleIdx="3" presStyleCnt="5"/>
      <dgm:spPr/>
      <dgm:t>
        <a:bodyPr/>
        <a:lstStyle/>
        <a:p>
          <a:endParaRPr lang="en-US"/>
        </a:p>
      </dgm:t>
    </dgm:pt>
    <dgm:pt modelId="{9CF9956F-28D5-C246-BF0C-1FF53174020C}" type="pres">
      <dgm:prSet presAssocID="{B9569DB1-275A-FC41-B5DA-387C8B8C8525}" presName="node" presStyleLbl="node1" presStyleIdx="4" presStyleCnt="5">
        <dgm:presLayoutVars>
          <dgm:bulletEnabled val="1"/>
        </dgm:presLayoutVars>
      </dgm:prSet>
      <dgm:spPr/>
      <dgm:t>
        <a:bodyPr/>
        <a:lstStyle/>
        <a:p>
          <a:endParaRPr lang="en-US"/>
        </a:p>
      </dgm:t>
    </dgm:pt>
    <dgm:pt modelId="{1F405A03-41BD-D14D-B837-A714E83E1ECA}" type="pres">
      <dgm:prSet presAssocID="{3049D7FC-5FC5-A547-A247-8471770BBAF2}" presName="sibTrans" presStyleLbl="sibTrans2D1" presStyleIdx="4" presStyleCnt="5"/>
      <dgm:spPr/>
      <dgm:t>
        <a:bodyPr/>
        <a:lstStyle/>
        <a:p>
          <a:endParaRPr lang="en-US"/>
        </a:p>
      </dgm:t>
    </dgm:pt>
    <dgm:pt modelId="{7326327A-B1F6-7C44-820C-BABDF6E2C282}" type="pres">
      <dgm:prSet presAssocID="{3049D7FC-5FC5-A547-A247-8471770BBAF2}" presName="connectorText" presStyleLbl="sibTrans2D1" presStyleIdx="4" presStyleCnt="5"/>
      <dgm:spPr/>
      <dgm:t>
        <a:bodyPr/>
        <a:lstStyle/>
        <a:p>
          <a:endParaRPr lang="en-US"/>
        </a:p>
      </dgm:t>
    </dgm:pt>
  </dgm:ptLst>
  <dgm:cxnLst>
    <dgm:cxn modelId="{8A0FBEB1-0296-4E43-8328-9BBC6673B742}" type="presOf" srcId="{6DA39B20-FF76-2742-BAC5-0D1D9D51BE52}" destId="{522591F6-9F6A-374A-9C8D-B7CF0E02250E}" srcOrd="0" destOrd="0" presId="urn:microsoft.com/office/officeart/2005/8/layout/cycle2"/>
    <dgm:cxn modelId="{4A4DE185-B461-B74E-BBBC-E67D10DA2B7E}" type="presOf" srcId="{4A8BF371-A05B-1D40-A9B2-4BF36C7813DC}" destId="{AE202009-AB14-B446-8DE3-B304F11B8432}" srcOrd="0" destOrd="0" presId="urn:microsoft.com/office/officeart/2005/8/layout/cycle2"/>
    <dgm:cxn modelId="{C7477D63-1C74-0044-BCEB-C4B94E41E5C5}" type="presOf" srcId="{321D9A30-F0E6-1B48-967F-49ABE47D5D8E}" destId="{11D2BCE1-8247-BF45-AA4C-878994AF5073}" srcOrd="0" destOrd="0" presId="urn:microsoft.com/office/officeart/2005/8/layout/cycle2"/>
    <dgm:cxn modelId="{5AC92F63-50DC-C14B-8A92-8C1BD0E38276}" type="presOf" srcId="{3049D7FC-5FC5-A547-A247-8471770BBAF2}" destId="{1F405A03-41BD-D14D-B837-A714E83E1ECA}" srcOrd="0" destOrd="0" presId="urn:microsoft.com/office/officeart/2005/8/layout/cycle2"/>
    <dgm:cxn modelId="{ADDEDCFC-E49C-694D-9574-DFF88DB31C09}" srcId="{321D9A30-F0E6-1B48-967F-49ABE47D5D8E}" destId="{784239EC-CEF9-0F41-914F-1263E2B54C5B}" srcOrd="1" destOrd="0" parTransId="{C938A757-8A08-1B44-BA06-B70E744A2CC7}" sibTransId="{840F68B6-B136-8B4F-8262-BBDE4D470909}"/>
    <dgm:cxn modelId="{1D6F6DE4-F192-C84C-9CFB-9E0BA67BD11D}" type="presOf" srcId="{4A8BF371-A05B-1D40-A9B2-4BF36C7813DC}" destId="{6EE816E4-9543-254A-B6D8-3AF88E22FB73}" srcOrd="1" destOrd="0" presId="urn:microsoft.com/office/officeart/2005/8/layout/cycle2"/>
    <dgm:cxn modelId="{05834383-E975-B346-B1E0-BE73D5B8DA9B}" type="presOf" srcId="{01F570E3-B2A7-544A-94C8-5C56D643DEBF}" destId="{50BEDE32-2A4D-8D41-90AC-15AA5DE44C8D}" srcOrd="0" destOrd="0" presId="urn:microsoft.com/office/officeart/2005/8/layout/cycle2"/>
    <dgm:cxn modelId="{237BF778-C45F-414D-B620-540BC6015D5C}" type="presOf" srcId="{B9569DB1-275A-FC41-B5DA-387C8B8C8525}" destId="{9CF9956F-28D5-C246-BF0C-1FF53174020C}" srcOrd="0" destOrd="0" presId="urn:microsoft.com/office/officeart/2005/8/layout/cycle2"/>
    <dgm:cxn modelId="{77993D83-77AC-1F49-B766-2F3A4D8CA459}" type="presOf" srcId="{CCF4A742-B51F-B544-82BF-FF85DF0184D3}" destId="{E97F5EA8-9467-7A48-B88B-B87BFD73CD0E}" srcOrd="0" destOrd="0" presId="urn:microsoft.com/office/officeart/2005/8/layout/cycle2"/>
    <dgm:cxn modelId="{9E7D2EB6-FA34-FB43-B728-8B4C7DABB00A}" srcId="{321D9A30-F0E6-1B48-967F-49ABE47D5D8E}" destId="{B9569DB1-275A-FC41-B5DA-387C8B8C8525}" srcOrd="4" destOrd="0" parTransId="{1FB290CE-8FCC-134D-A49B-8E782203BF8E}" sibTransId="{3049D7FC-5FC5-A547-A247-8471770BBAF2}"/>
    <dgm:cxn modelId="{0A93E35A-2540-7842-92ED-7858EDC28449}" srcId="{321D9A30-F0E6-1B48-967F-49ABE47D5D8E}" destId="{CCF4A742-B51F-B544-82BF-FF85DF0184D3}" srcOrd="2" destOrd="0" parTransId="{0601DDD1-EE9D-0B49-86C3-5083B165094B}" sibTransId="{AAB33892-11F1-3349-985B-DD32C8F76E41}"/>
    <dgm:cxn modelId="{63150B64-3BC9-E248-98F0-B1138936DD45}" type="presOf" srcId="{AAB33892-11F1-3349-985B-DD32C8F76E41}" destId="{46A79586-12E2-914F-AF1B-0331D39A53BC}" srcOrd="0" destOrd="0" presId="urn:microsoft.com/office/officeart/2005/8/layout/cycle2"/>
    <dgm:cxn modelId="{445A5FAF-826F-0B4E-949B-B2FA396B9A78}" srcId="{321D9A30-F0E6-1B48-967F-49ABE47D5D8E}" destId="{11C053C7-5FB2-7D4F-BC87-5049F05FB454}" srcOrd="3" destOrd="0" parTransId="{E3188B90-3672-3140-91F1-BD23BA7A662F}" sibTransId="{01F570E3-B2A7-544A-94C8-5C56D643DEBF}"/>
    <dgm:cxn modelId="{C7DC41B7-D3B0-3C4F-A016-C2A1C4AE60B8}" type="presOf" srcId="{01F570E3-B2A7-544A-94C8-5C56D643DEBF}" destId="{3E838179-0637-4D44-9DD1-EE3975879C97}" srcOrd="1" destOrd="0" presId="urn:microsoft.com/office/officeart/2005/8/layout/cycle2"/>
    <dgm:cxn modelId="{DCAF548C-07E9-E747-BFAD-8B50887B8653}" type="presOf" srcId="{784239EC-CEF9-0F41-914F-1263E2B54C5B}" destId="{A21CC435-C091-5C44-A318-D8B4C4563470}" srcOrd="0" destOrd="0" presId="urn:microsoft.com/office/officeart/2005/8/layout/cycle2"/>
    <dgm:cxn modelId="{E6FD3A4E-3922-CF4C-B7CE-5560C9051A54}" type="presOf" srcId="{840F68B6-B136-8B4F-8262-BBDE4D470909}" destId="{695B856D-0910-784D-BEEF-D502C857CB6E}" srcOrd="1" destOrd="0" presId="urn:microsoft.com/office/officeart/2005/8/layout/cycle2"/>
    <dgm:cxn modelId="{45637F3D-18F6-BE43-9B37-52194748B7D4}" type="presOf" srcId="{11C053C7-5FB2-7D4F-BC87-5049F05FB454}" destId="{8C1DAA02-F034-2F41-9E4E-F2D9CE3880C7}" srcOrd="0" destOrd="0" presId="urn:microsoft.com/office/officeart/2005/8/layout/cycle2"/>
    <dgm:cxn modelId="{77C2D92F-5D5D-CA49-92DB-BD81DD8F8504}" srcId="{321D9A30-F0E6-1B48-967F-49ABE47D5D8E}" destId="{6DA39B20-FF76-2742-BAC5-0D1D9D51BE52}" srcOrd="0" destOrd="0" parTransId="{E2DB7179-D87D-DD4F-BCE8-712DCD493106}" sibTransId="{4A8BF371-A05B-1D40-A9B2-4BF36C7813DC}"/>
    <dgm:cxn modelId="{316B1D96-5734-BD4E-9CF6-5B7FE4310345}" type="presOf" srcId="{840F68B6-B136-8B4F-8262-BBDE4D470909}" destId="{0B2BE38D-C3D3-7F4C-95B3-D6F17745ABD8}" srcOrd="0" destOrd="0" presId="urn:microsoft.com/office/officeart/2005/8/layout/cycle2"/>
    <dgm:cxn modelId="{A456E22B-DF93-824A-98FA-00BF5F779FB7}" type="presOf" srcId="{AAB33892-11F1-3349-985B-DD32C8F76E41}" destId="{11841891-B6C7-314B-87E4-FCC721820755}" srcOrd="1" destOrd="0" presId="urn:microsoft.com/office/officeart/2005/8/layout/cycle2"/>
    <dgm:cxn modelId="{730CF3EF-7792-9245-971D-7C32DC556D6D}" type="presOf" srcId="{3049D7FC-5FC5-A547-A247-8471770BBAF2}" destId="{7326327A-B1F6-7C44-820C-BABDF6E2C282}" srcOrd="1" destOrd="0" presId="urn:microsoft.com/office/officeart/2005/8/layout/cycle2"/>
    <dgm:cxn modelId="{3AF5E05B-695D-194F-9ED3-AD8167B92CD5}" type="presParOf" srcId="{11D2BCE1-8247-BF45-AA4C-878994AF5073}" destId="{522591F6-9F6A-374A-9C8D-B7CF0E02250E}" srcOrd="0" destOrd="0" presId="urn:microsoft.com/office/officeart/2005/8/layout/cycle2"/>
    <dgm:cxn modelId="{550D519C-154A-2140-A3D6-983C9090B32E}" type="presParOf" srcId="{11D2BCE1-8247-BF45-AA4C-878994AF5073}" destId="{AE202009-AB14-B446-8DE3-B304F11B8432}" srcOrd="1" destOrd="0" presId="urn:microsoft.com/office/officeart/2005/8/layout/cycle2"/>
    <dgm:cxn modelId="{A827E0AB-ED35-8647-BAE0-254180DB1EF2}" type="presParOf" srcId="{AE202009-AB14-B446-8DE3-B304F11B8432}" destId="{6EE816E4-9543-254A-B6D8-3AF88E22FB73}" srcOrd="0" destOrd="0" presId="urn:microsoft.com/office/officeart/2005/8/layout/cycle2"/>
    <dgm:cxn modelId="{DBDFCBCC-1BAA-7346-B397-84B355106691}" type="presParOf" srcId="{11D2BCE1-8247-BF45-AA4C-878994AF5073}" destId="{A21CC435-C091-5C44-A318-D8B4C4563470}" srcOrd="2" destOrd="0" presId="urn:microsoft.com/office/officeart/2005/8/layout/cycle2"/>
    <dgm:cxn modelId="{32EA40A5-F6DE-C54B-ADDA-5278AB0BE633}" type="presParOf" srcId="{11D2BCE1-8247-BF45-AA4C-878994AF5073}" destId="{0B2BE38D-C3D3-7F4C-95B3-D6F17745ABD8}" srcOrd="3" destOrd="0" presId="urn:microsoft.com/office/officeart/2005/8/layout/cycle2"/>
    <dgm:cxn modelId="{9173EE73-F197-E242-B11C-6D33831872F2}" type="presParOf" srcId="{0B2BE38D-C3D3-7F4C-95B3-D6F17745ABD8}" destId="{695B856D-0910-784D-BEEF-D502C857CB6E}" srcOrd="0" destOrd="0" presId="urn:microsoft.com/office/officeart/2005/8/layout/cycle2"/>
    <dgm:cxn modelId="{8DE5067F-EB4E-E04F-B7D6-01CDA8C68989}" type="presParOf" srcId="{11D2BCE1-8247-BF45-AA4C-878994AF5073}" destId="{E97F5EA8-9467-7A48-B88B-B87BFD73CD0E}" srcOrd="4" destOrd="0" presId="urn:microsoft.com/office/officeart/2005/8/layout/cycle2"/>
    <dgm:cxn modelId="{5FD509B8-862F-564E-A065-9F605E7FF863}" type="presParOf" srcId="{11D2BCE1-8247-BF45-AA4C-878994AF5073}" destId="{46A79586-12E2-914F-AF1B-0331D39A53BC}" srcOrd="5" destOrd="0" presId="urn:microsoft.com/office/officeart/2005/8/layout/cycle2"/>
    <dgm:cxn modelId="{35EE93F8-A2CF-A546-B148-33F31BCE2FF9}" type="presParOf" srcId="{46A79586-12E2-914F-AF1B-0331D39A53BC}" destId="{11841891-B6C7-314B-87E4-FCC721820755}" srcOrd="0" destOrd="0" presId="urn:microsoft.com/office/officeart/2005/8/layout/cycle2"/>
    <dgm:cxn modelId="{656427E0-3294-BC4B-A3A0-006B804BBC6A}" type="presParOf" srcId="{11D2BCE1-8247-BF45-AA4C-878994AF5073}" destId="{8C1DAA02-F034-2F41-9E4E-F2D9CE3880C7}" srcOrd="6" destOrd="0" presId="urn:microsoft.com/office/officeart/2005/8/layout/cycle2"/>
    <dgm:cxn modelId="{8DB7174C-DEE1-1448-B749-8481C6D347D8}" type="presParOf" srcId="{11D2BCE1-8247-BF45-AA4C-878994AF5073}" destId="{50BEDE32-2A4D-8D41-90AC-15AA5DE44C8D}" srcOrd="7" destOrd="0" presId="urn:microsoft.com/office/officeart/2005/8/layout/cycle2"/>
    <dgm:cxn modelId="{CB4F609A-7165-2F4F-BE61-CFFF8BADD776}" type="presParOf" srcId="{50BEDE32-2A4D-8D41-90AC-15AA5DE44C8D}" destId="{3E838179-0637-4D44-9DD1-EE3975879C97}" srcOrd="0" destOrd="0" presId="urn:microsoft.com/office/officeart/2005/8/layout/cycle2"/>
    <dgm:cxn modelId="{887D195A-686D-8141-B325-1E1D7CB1FD8F}" type="presParOf" srcId="{11D2BCE1-8247-BF45-AA4C-878994AF5073}" destId="{9CF9956F-28D5-C246-BF0C-1FF53174020C}" srcOrd="8" destOrd="0" presId="urn:microsoft.com/office/officeart/2005/8/layout/cycle2"/>
    <dgm:cxn modelId="{D6B637D5-6A47-724F-9222-1A0105466507}" type="presParOf" srcId="{11D2BCE1-8247-BF45-AA4C-878994AF5073}" destId="{1F405A03-41BD-D14D-B837-A714E83E1ECA}" srcOrd="9" destOrd="0" presId="urn:microsoft.com/office/officeart/2005/8/layout/cycle2"/>
    <dgm:cxn modelId="{123A0871-67B5-2445-A77F-9B277351F30E}" type="presParOf" srcId="{1F405A03-41BD-D14D-B837-A714E83E1ECA}" destId="{7326327A-B1F6-7C44-820C-BABDF6E2C28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1D9A30-F0E6-1B48-967F-49ABE47D5D8E}"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6DA39B20-FF76-2742-BAC5-0D1D9D51BE52}">
      <dgm:prSet phldrT="[Text]" custT="1"/>
      <dgm:spPr/>
      <dgm:t>
        <a:bodyPr/>
        <a:lstStyle/>
        <a:p>
          <a:r>
            <a:rPr lang="en-US" sz="1900" b="1" dirty="0" smtClean="0"/>
            <a:t>Vocabulary</a:t>
          </a:r>
          <a:endParaRPr lang="en-US" sz="1900" b="1" dirty="0"/>
        </a:p>
      </dgm:t>
    </dgm:pt>
    <dgm:pt modelId="{E2DB7179-D87D-DD4F-BCE8-712DCD493106}" type="parTrans" cxnId="{77C2D92F-5D5D-CA49-92DB-BD81DD8F8504}">
      <dgm:prSet/>
      <dgm:spPr/>
      <dgm:t>
        <a:bodyPr/>
        <a:lstStyle/>
        <a:p>
          <a:endParaRPr lang="en-US"/>
        </a:p>
      </dgm:t>
    </dgm:pt>
    <dgm:pt modelId="{4A8BF371-A05B-1D40-A9B2-4BF36C7813DC}" type="sibTrans" cxnId="{77C2D92F-5D5D-CA49-92DB-BD81DD8F8504}">
      <dgm:prSet/>
      <dgm:spPr/>
      <dgm:t>
        <a:bodyPr/>
        <a:lstStyle/>
        <a:p>
          <a:endParaRPr lang="en-US"/>
        </a:p>
      </dgm:t>
    </dgm:pt>
    <dgm:pt modelId="{784239EC-CEF9-0F41-914F-1263E2B54C5B}">
      <dgm:prSet phldrT="[Text]"/>
      <dgm:spPr/>
      <dgm:t>
        <a:bodyPr/>
        <a:lstStyle/>
        <a:p>
          <a:r>
            <a:rPr lang="en-US" b="1" dirty="0" smtClean="0">
              <a:solidFill>
                <a:schemeClr val="tx1">
                  <a:lumMod val="95000"/>
                  <a:lumOff val="5000"/>
                </a:schemeClr>
              </a:solidFill>
            </a:rPr>
            <a:t>Direct Explicit Instruction</a:t>
          </a:r>
          <a:endParaRPr lang="en-US" b="1" dirty="0">
            <a:solidFill>
              <a:schemeClr val="tx1">
                <a:lumMod val="95000"/>
                <a:lumOff val="5000"/>
              </a:schemeClr>
            </a:solidFill>
          </a:endParaRPr>
        </a:p>
      </dgm:t>
    </dgm:pt>
    <dgm:pt modelId="{C938A757-8A08-1B44-BA06-B70E744A2CC7}" type="parTrans" cxnId="{ADDEDCFC-E49C-694D-9574-DFF88DB31C09}">
      <dgm:prSet/>
      <dgm:spPr/>
      <dgm:t>
        <a:bodyPr/>
        <a:lstStyle/>
        <a:p>
          <a:endParaRPr lang="en-US"/>
        </a:p>
      </dgm:t>
    </dgm:pt>
    <dgm:pt modelId="{840F68B6-B136-8B4F-8262-BBDE4D470909}" type="sibTrans" cxnId="{ADDEDCFC-E49C-694D-9574-DFF88DB31C09}">
      <dgm:prSet/>
      <dgm:spPr/>
      <dgm:t>
        <a:bodyPr/>
        <a:lstStyle/>
        <a:p>
          <a:endParaRPr lang="en-US"/>
        </a:p>
      </dgm:t>
    </dgm:pt>
    <dgm:pt modelId="{CCF4A742-B51F-B544-82BF-FF85DF0184D3}">
      <dgm:prSet phldrT="[Text]"/>
      <dgm:spPr/>
      <dgm:t>
        <a:bodyPr/>
        <a:lstStyle/>
        <a:p>
          <a:r>
            <a:rPr lang="en-US" b="0" dirty="0" smtClean="0">
              <a:solidFill>
                <a:srgbClr val="0D0D0D"/>
              </a:solidFill>
            </a:rPr>
            <a:t>Text Meaning &amp; Discussion</a:t>
          </a:r>
          <a:endParaRPr lang="en-US" b="0" dirty="0">
            <a:solidFill>
              <a:srgbClr val="0D0D0D"/>
            </a:solidFill>
          </a:endParaRPr>
        </a:p>
      </dgm:t>
    </dgm:pt>
    <dgm:pt modelId="{0601DDD1-EE9D-0B49-86C3-5083B165094B}" type="parTrans" cxnId="{0A93E35A-2540-7842-92ED-7858EDC28449}">
      <dgm:prSet/>
      <dgm:spPr/>
      <dgm:t>
        <a:bodyPr/>
        <a:lstStyle/>
        <a:p>
          <a:endParaRPr lang="en-US"/>
        </a:p>
      </dgm:t>
    </dgm:pt>
    <dgm:pt modelId="{AAB33892-11F1-3349-985B-DD32C8F76E41}" type="sibTrans" cxnId="{0A93E35A-2540-7842-92ED-7858EDC28449}">
      <dgm:prSet/>
      <dgm:spPr/>
      <dgm:t>
        <a:bodyPr/>
        <a:lstStyle/>
        <a:p>
          <a:endParaRPr lang="en-US"/>
        </a:p>
      </dgm:t>
    </dgm:pt>
    <dgm:pt modelId="{11C053C7-5FB2-7D4F-BC87-5049F05FB454}">
      <dgm:prSet phldrT="[Text]"/>
      <dgm:spPr/>
      <dgm:t>
        <a:bodyPr/>
        <a:lstStyle/>
        <a:p>
          <a:r>
            <a:rPr lang="en-US" b="1" dirty="0" smtClean="0"/>
            <a:t>Increased Motivation &amp; Engagement</a:t>
          </a:r>
          <a:endParaRPr lang="en-US" b="1" dirty="0"/>
        </a:p>
      </dgm:t>
    </dgm:pt>
    <dgm:pt modelId="{E3188B90-3672-3140-91F1-BD23BA7A662F}" type="parTrans" cxnId="{445A5FAF-826F-0B4E-949B-B2FA396B9A78}">
      <dgm:prSet/>
      <dgm:spPr/>
      <dgm:t>
        <a:bodyPr/>
        <a:lstStyle/>
        <a:p>
          <a:endParaRPr lang="en-US"/>
        </a:p>
      </dgm:t>
    </dgm:pt>
    <dgm:pt modelId="{01F570E3-B2A7-544A-94C8-5C56D643DEBF}" type="sibTrans" cxnId="{445A5FAF-826F-0B4E-949B-B2FA396B9A78}">
      <dgm:prSet/>
      <dgm:spPr/>
      <dgm:t>
        <a:bodyPr/>
        <a:lstStyle/>
        <a:p>
          <a:endParaRPr lang="en-US"/>
        </a:p>
      </dgm:t>
    </dgm:pt>
    <dgm:pt modelId="{B9569DB1-275A-FC41-B5DA-387C8B8C8525}">
      <dgm:prSet phldrT="[Text]" custT="1"/>
      <dgm:spPr/>
      <dgm:t>
        <a:bodyPr/>
        <a:lstStyle/>
        <a:p>
          <a:r>
            <a:rPr lang="en-US" sz="1500" b="1" dirty="0" smtClean="0"/>
            <a:t>Intensive Interventions</a:t>
          </a:r>
          <a:endParaRPr lang="en-US" sz="1500" b="1" dirty="0"/>
        </a:p>
      </dgm:t>
    </dgm:pt>
    <dgm:pt modelId="{1FB290CE-8FCC-134D-A49B-8E782203BF8E}" type="parTrans" cxnId="{9E7D2EB6-FA34-FB43-B728-8B4C7DABB00A}">
      <dgm:prSet/>
      <dgm:spPr/>
      <dgm:t>
        <a:bodyPr/>
        <a:lstStyle/>
        <a:p>
          <a:endParaRPr lang="en-US"/>
        </a:p>
      </dgm:t>
    </dgm:pt>
    <dgm:pt modelId="{3049D7FC-5FC5-A547-A247-8471770BBAF2}" type="sibTrans" cxnId="{9E7D2EB6-FA34-FB43-B728-8B4C7DABB00A}">
      <dgm:prSet/>
      <dgm:spPr/>
      <dgm:t>
        <a:bodyPr/>
        <a:lstStyle/>
        <a:p>
          <a:endParaRPr lang="en-US"/>
        </a:p>
      </dgm:t>
    </dgm:pt>
    <dgm:pt modelId="{11D2BCE1-8247-BF45-AA4C-878994AF5073}" type="pres">
      <dgm:prSet presAssocID="{321D9A30-F0E6-1B48-967F-49ABE47D5D8E}" presName="cycle" presStyleCnt="0">
        <dgm:presLayoutVars>
          <dgm:dir/>
          <dgm:resizeHandles val="exact"/>
        </dgm:presLayoutVars>
      </dgm:prSet>
      <dgm:spPr/>
      <dgm:t>
        <a:bodyPr/>
        <a:lstStyle/>
        <a:p>
          <a:endParaRPr lang="en-US"/>
        </a:p>
      </dgm:t>
    </dgm:pt>
    <dgm:pt modelId="{522591F6-9F6A-374A-9C8D-B7CF0E02250E}" type="pres">
      <dgm:prSet presAssocID="{6DA39B20-FF76-2742-BAC5-0D1D9D51BE52}" presName="node" presStyleLbl="node1" presStyleIdx="0" presStyleCnt="5" custScaleX="103676" custScaleY="107351" custRadScaleRad="100062">
        <dgm:presLayoutVars>
          <dgm:bulletEnabled val="1"/>
        </dgm:presLayoutVars>
      </dgm:prSet>
      <dgm:spPr/>
      <dgm:t>
        <a:bodyPr/>
        <a:lstStyle/>
        <a:p>
          <a:endParaRPr lang="en-US"/>
        </a:p>
      </dgm:t>
    </dgm:pt>
    <dgm:pt modelId="{AE202009-AB14-B446-8DE3-B304F11B8432}" type="pres">
      <dgm:prSet presAssocID="{4A8BF371-A05B-1D40-A9B2-4BF36C7813DC}" presName="sibTrans" presStyleLbl="sibTrans2D1" presStyleIdx="0" presStyleCnt="5"/>
      <dgm:spPr/>
      <dgm:t>
        <a:bodyPr/>
        <a:lstStyle/>
        <a:p>
          <a:endParaRPr lang="en-US"/>
        </a:p>
      </dgm:t>
    </dgm:pt>
    <dgm:pt modelId="{6EE816E4-9543-254A-B6D8-3AF88E22FB73}" type="pres">
      <dgm:prSet presAssocID="{4A8BF371-A05B-1D40-A9B2-4BF36C7813DC}" presName="connectorText" presStyleLbl="sibTrans2D1" presStyleIdx="0" presStyleCnt="5"/>
      <dgm:spPr/>
      <dgm:t>
        <a:bodyPr/>
        <a:lstStyle/>
        <a:p>
          <a:endParaRPr lang="en-US"/>
        </a:p>
      </dgm:t>
    </dgm:pt>
    <dgm:pt modelId="{A21CC435-C091-5C44-A318-D8B4C4563470}" type="pres">
      <dgm:prSet presAssocID="{784239EC-CEF9-0F41-914F-1263E2B54C5B}" presName="node" presStyleLbl="node1" presStyleIdx="1" presStyleCnt="5">
        <dgm:presLayoutVars>
          <dgm:bulletEnabled val="1"/>
        </dgm:presLayoutVars>
      </dgm:prSet>
      <dgm:spPr/>
      <dgm:t>
        <a:bodyPr/>
        <a:lstStyle/>
        <a:p>
          <a:endParaRPr lang="en-US"/>
        </a:p>
      </dgm:t>
    </dgm:pt>
    <dgm:pt modelId="{0B2BE38D-C3D3-7F4C-95B3-D6F17745ABD8}" type="pres">
      <dgm:prSet presAssocID="{840F68B6-B136-8B4F-8262-BBDE4D470909}" presName="sibTrans" presStyleLbl="sibTrans2D1" presStyleIdx="1" presStyleCnt="5"/>
      <dgm:spPr/>
      <dgm:t>
        <a:bodyPr/>
        <a:lstStyle/>
        <a:p>
          <a:endParaRPr lang="en-US"/>
        </a:p>
      </dgm:t>
    </dgm:pt>
    <dgm:pt modelId="{695B856D-0910-784D-BEEF-D502C857CB6E}" type="pres">
      <dgm:prSet presAssocID="{840F68B6-B136-8B4F-8262-BBDE4D470909}" presName="connectorText" presStyleLbl="sibTrans2D1" presStyleIdx="1" presStyleCnt="5"/>
      <dgm:spPr/>
      <dgm:t>
        <a:bodyPr/>
        <a:lstStyle/>
        <a:p>
          <a:endParaRPr lang="en-US"/>
        </a:p>
      </dgm:t>
    </dgm:pt>
    <dgm:pt modelId="{E97F5EA8-9467-7A48-B88B-B87BFD73CD0E}" type="pres">
      <dgm:prSet presAssocID="{CCF4A742-B51F-B544-82BF-FF85DF0184D3}" presName="node" presStyleLbl="node1" presStyleIdx="2" presStyleCnt="5">
        <dgm:presLayoutVars>
          <dgm:bulletEnabled val="1"/>
        </dgm:presLayoutVars>
      </dgm:prSet>
      <dgm:spPr/>
      <dgm:t>
        <a:bodyPr/>
        <a:lstStyle/>
        <a:p>
          <a:endParaRPr lang="en-US"/>
        </a:p>
      </dgm:t>
    </dgm:pt>
    <dgm:pt modelId="{46A79586-12E2-914F-AF1B-0331D39A53BC}" type="pres">
      <dgm:prSet presAssocID="{AAB33892-11F1-3349-985B-DD32C8F76E41}" presName="sibTrans" presStyleLbl="sibTrans2D1" presStyleIdx="2" presStyleCnt="5"/>
      <dgm:spPr/>
      <dgm:t>
        <a:bodyPr/>
        <a:lstStyle/>
        <a:p>
          <a:endParaRPr lang="en-US"/>
        </a:p>
      </dgm:t>
    </dgm:pt>
    <dgm:pt modelId="{11841891-B6C7-314B-87E4-FCC721820755}" type="pres">
      <dgm:prSet presAssocID="{AAB33892-11F1-3349-985B-DD32C8F76E41}" presName="connectorText" presStyleLbl="sibTrans2D1" presStyleIdx="2" presStyleCnt="5"/>
      <dgm:spPr/>
      <dgm:t>
        <a:bodyPr/>
        <a:lstStyle/>
        <a:p>
          <a:endParaRPr lang="en-US"/>
        </a:p>
      </dgm:t>
    </dgm:pt>
    <dgm:pt modelId="{8C1DAA02-F034-2F41-9E4E-F2D9CE3880C7}" type="pres">
      <dgm:prSet presAssocID="{11C053C7-5FB2-7D4F-BC87-5049F05FB454}" presName="node" presStyleLbl="node1" presStyleIdx="3" presStyleCnt="5">
        <dgm:presLayoutVars>
          <dgm:bulletEnabled val="1"/>
        </dgm:presLayoutVars>
      </dgm:prSet>
      <dgm:spPr/>
      <dgm:t>
        <a:bodyPr/>
        <a:lstStyle/>
        <a:p>
          <a:endParaRPr lang="en-US"/>
        </a:p>
      </dgm:t>
    </dgm:pt>
    <dgm:pt modelId="{50BEDE32-2A4D-8D41-90AC-15AA5DE44C8D}" type="pres">
      <dgm:prSet presAssocID="{01F570E3-B2A7-544A-94C8-5C56D643DEBF}" presName="sibTrans" presStyleLbl="sibTrans2D1" presStyleIdx="3" presStyleCnt="5"/>
      <dgm:spPr/>
      <dgm:t>
        <a:bodyPr/>
        <a:lstStyle/>
        <a:p>
          <a:endParaRPr lang="en-US"/>
        </a:p>
      </dgm:t>
    </dgm:pt>
    <dgm:pt modelId="{3E838179-0637-4D44-9DD1-EE3975879C97}" type="pres">
      <dgm:prSet presAssocID="{01F570E3-B2A7-544A-94C8-5C56D643DEBF}" presName="connectorText" presStyleLbl="sibTrans2D1" presStyleIdx="3" presStyleCnt="5"/>
      <dgm:spPr/>
      <dgm:t>
        <a:bodyPr/>
        <a:lstStyle/>
        <a:p>
          <a:endParaRPr lang="en-US"/>
        </a:p>
      </dgm:t>
    </dgm:pt>
    <dgm:pt modelId="{9CF9956F-28D5-C246-BF0C-1FF53174020C}" type="pres">
      <dgm:prSet presAssocID="{B9569DB1-275A-FC41-B5DA-387C8B8C8525}" presName="node" presStyleLbl="node1" presStyleIdx="4" presStyleCnt="5">
        <dgm:presLayoutVars>
          <dgm:bulletEnabled val="1"/>
        </dgm:presLayoutVars>
      </dgm:prSet>
      <dgm:spPr/>
      <dgm:t>
        <a:bodyPr/>
        <a:lstStyle/>
        <a:p>
          <a:endParaRPr lang="en-US"/>
        </a:p>
      </dgm:t>
    </dgm:pt>
    <dgm:pt modelId="{1F405A03-41BD-D14D-B837-A714E83E1ECA}" type="pres">
      <dgm:prSet presAssocID="{3049D7FC-5FC5-A547-A247-8471770BBAF2}" presName="sibTrans" presStyleLbl="sibTrans2D1" presStyleIdx="4" presStyleCnt="5"/>
      <dgm:spPr/>
      <dgm:t>
        <a:bodyPr/>
        <a:lstStyle/>
        <a:p>
          <a:endParaRPr lang="en-US"/>
        </a:p>
      </dgm:t>
    </dgm:pt>
    <dgm:pt modelId="{7326327A-B1F6-7C44-820C-BABDF6E2C282}" type="pres">
      <dgm:prSet presAssocID="{3049D7FC-5FC5-A547-A247-8471770BBAF2}" presName="connectorText" presStyleLbl="sibTrans2D1" presStyleIdx="4" presStyleCnt="5"/>
      <dgm:spPr/>
      <dgm:t>
        <a:bodyPr/>
        <a:lstStyle/>
        <a:p>
          <a:endParaRPr lang="en-US"/>
        </a:p>
      </dgm:t>
    </dgm:pt>
  </dgm:ptLst>
  <dgm:cxnLst>
    <dgm:cxn modelId="{ADDEDCFC-E49C-694D-9574-DFF88DB31C09}" srcId="{321D9A30-F0E6-1B48-967F-49ABE47D5D8E}" destId="{784239EC-CEF9-0F41-914F-1263E2B54C5B}" srcOrd="1" destOrd="0" parTransId="{C938A757-8A08-1B44-BA06-B70E744A2CC7}" sibTransId="{840F68B6-B136-8B4F-8262-BBDE4D470909}"/>
    <dgm:cxn modelId="{767137B0-4219-5F4F-A108-E3FED4BA7BA7}" type="presOf" srcId="{321D9A30-F0E6-1B48-967F-49ABE47D5D8E}" destId="{11D2BCE1-8247-BF45-AA4C-878994AF5073}" srcOrd="0" destOrd="0" presId="urn:microsoft.com/office/officeart/2005/8/layout/cycle2"/>
    <dgm:cxn modelId="{09502DEA-3B3A-6947-9BEA-7767373B84E2}" type="presOf" srcId="{11C053C7-5FB2-7D4F-BC87-5049F05FB454}" destId="{8C1DAA02-F034-2F41-9E4E-F2D9CE3880C7}" srcOrd="0" destOrd="0" presId="urn:microsoft.com/office/officeart/2005/8/layout/cycle2"/>
    <dgm:cxn modelId="{6AA53354-BFC2-E54A-926A-9478E5EEECFA}" type="presOf" srcId="{AAB33892-11F1-3349-985B-DD32C8F76E41}" destId="{11841891-B6C7-314B-87E4-FCC721820755}" srcOrd="1" destOrd="0" presId="urn:microsoft.com/office/officeart/2005/8/layout/cycle2"/>
    <dgm:cxn modelId="{BCAF20EC-5DF0-5147-B4FD-E0CA94BF0AC6}" type="presOf" srcId="{4A8BF371-A05B-1D40-A9B2-4BF36C7813DC}" destId="{AE202009-AB14-B446-8DE3-B304F11B8432}" srcOrd="0" destOrd="0" presId="urn:microsoft.com/office/officeart/2005/8/layout/cycle2"/>
    <dgm:cxn modelId="{9E7D2EB6-FA34-FB43-B728-8B4C7DABB00A}" srcId="{321D9A30-F0E6-1B48-967F-49ABE47D5D8E}" destId="{B9569DB1-275A-FC41-B5DA-387C8B8C8525}" srcOrd="4" destOrd="0" parTransId="{1FB290CE-8FCC-134D-A49B-8E782203BF8E}" sibTransId="{3049D7FC-5FC5-A547-A247-8471770BBAF2}"/>
    <dgm:cxn modelId="{0A93E35A-2540-7842-92ED-7858EDC28449}" srcId="{321D9A30-F0E6-1B48-967F-49ABE47D5D8E}" destId="{CCF4A742-B51F-B544-82BF-FF85DF0184D3}" srcOrd="2" destOrd="0" parTransId="{0601DDD1-EE9D-0B49-86C3-5083B165094B}" sibTransId="{AAB33892-11F1-3349-985B-DD32C8F76E41}"/>
    <dgm:cxn modelId="{445A5FAF-826F-0B4E-949B-B2FA396B9A78}" srcId="{321D9A30-F0E6-1B48-967F-49ABE47D5D8E}" destId="{11C053C7-5FB2-7D4F-BC87-5049F05FB454}" srcOrd="3" destOrd="0" parTransId="{E3188B90-3672-3140-91F1-BD23BA7A662F}" sibTransId="{01F570E3-B2A7-544A-94C8-5C56D643DEBF}"/>
    <dgm:cxn modelId="{5A8B5533-8182-D94A-99EF-627E4BEA2D1B}" type="presOf" srcId="{6DA39B20-FF76-2742-BAC5-0D1D9D51BE52}" destId="{522591F6-9F6A-374A-9C8D-B7CF0E02250E}" srcOrd="0" destOrd="0" presId="urn:microsoft.com/office/officeart/2005/8/layout/cycle2"/>
    <dgm:cxn modelId="{7C067A70-B0B7-5C4F-8AA1-F677BDAEBED8}" type="presOf" srcId="{CCF4A742-B51F-B544-82BF-FF85DF0184D3}" destId="{E97F5EA8-9467-7A48-B88B-B87BFD73CD0E}" srcOrd="0" destOrd="0" presId="urn:microsoft.com/office/officeart/2005/8/layout/cycle2"/>
    <dgm:cxn modelId="{96C5ED58-9EA6-8C47-B9A6-B904F2C24CE8}" type="presOf" srcId="{784239EC-CEF9-0F41-914F-1263E2B54C5B}" destId="{A21CC435-C091-5C44-A318-D8B4C4563470}" srcOrd="0" destOrd="0" presId="urn:microsoft.com/office/officeart/2005/8/layout/cycle2"/>
    <dgm:cxn modelId="{B2141476-9653-AE47-AD05-7092E59D6F1B}" type="presOf" srcId="{4A8BF371-A05B-1D40-A9B2-4BF36C7813DC}" destId="{6EE816E4-9543-254A-B6D8-3AF88E22FB73}" srcOrd="1" destOrd="0" presId="urn:microsoft.com/office/officeart/2005/8/layout/cycle2"/>
    <dgm:cxn modelId="{F5BBD952-D162-4C48-827C-19C3FBB8CABD}" type="presOf" srcId="{840F68B6-B136-8B4F-8262-BBDE4D470909}" destId="{0B2BE38D-C3D3-7F4C-95B3-D6F17745ABD8}" srcOrd="0" destOrd="0" presId="urn:microsoft.com/office/officeart/2005/8/layout/cycle2"/>
    <dgm:cxn modelId="{57D7B083-4C69-154A-B02E-9AB412FDDDCE}" type="presOf" srcId="{3049D7FC-5FC5-A547-A247-8471770BBAF2}" destId="{1F405A03-41BD-D14D-B837-A714E83E1ECA}" srcOrd="0" destOrd="0" presId="urn:microsoft.com/office/officeart/2005/8/layout/cycle2"/>
    <dgm:cxn modelId="{19C56DDA-4AE0-224B-B997-B3716E03663C}" type="presOf" srcId="{840F68B6-B136-8B4F-8262-BBDE4D470909}" destId="{695B856D-0910-784D-BEEF-D502C857CB6E}" srcOrd="1" destOrd="0" presId="urn:microsoft.com/office/officeart/2005/8/layout/cycle2"/>
    <dgm:cxn modelId="{3A7A1156-CD01-394C-B85D-F054402A0DA8}" type="presOf" srcId="{01F570E3-B2A7-544A-94C8-5C56D643DEBF}" destId="{3E838179-0637-4D44-9DD1-EE3975879C97}" srcOrd="1" destOrd="0" presId="urn:microsoft.com/office/officeart/2005/8/layout/cycle2"/>
    <dgm:cxn modelId="{77E84771-6780-8046-9A0E-42FCBFDCBFE1}" type="presOf" srcId="{01F570E3-B2A7-544A-94C8-5C56D643DEBF}" destId="{50BEDE32-2A4D-8D41-90AC-15AA5DE44C8D}" srcOrd="0" destOrd="0" presId="urn:microsoft.com/office/officeart/2005/8/layout/cycle2"/>
    <dgm:cxn modelId="{3D4733D4-FD89-5546-A609-20E8422BB791}" type="presOf" srcId="{B9569DB1-275A-FC41-B5DA-387C8B8C8525}" destId="{9CF9956F-28D5-C246-BF0C-1FF53174020C}" srcOrd="0" destOrd="0" presId="urn:microsoft.com/office/officeart/2005/8/layout/cycle2"/>
    <dgm:cxn modelId="{BD3EBCAB-83A5-3C48-861D-70935770AA11}" type="presOf" srcId="{AAB33892-11F1-3349-985B-DD32C8F76E41}" destId="{46A79586-12E2-914F-AF1B-0331D39A53BC}" srcOrd="0" destOrd="0" presId="urn:microsoft.com/office/officeart/2005/8/layout/cycle2"/>
    <dgm:cxn modelId="{6D51DCA7-9FE1-8145-BB47-44C584AD5F5F}" type="presOf" srcId="{3049D7FC-5FC5-A547-A247-8471770BBAF2}" destId="{7326327A-B1F6-7C44-820C-BABDF6E2C282}" srcOrd="1" destOrd="0" presId="urn:microsoft.com/office/officeart/2005/8/layout/cycle2"/>
    <dgm:cxn modelId="{77C2D92F-5D5D-CA49-92DB-BD81DD8F8504}" srcId="{321D9A30-F0E6-1B48-967F-49ABE47D5D8E}" destId="{6DA39B20-FF76-2742-BAC5-0D1D9D51BE52}" srcOrd="0" destOrd="0" parTransId="{E2DB7179-D87D-DD4F-BCE8-712DCD493106}" sibTransId="{4A8BF371-A05B-1D40-A9B2-4BF36C7813DC}"/>
    <dgm:cxn modelId="{382A4EFD-01FB-6249-BFEC-182F8EE8AFA0}" type="presParOf" srcId="{11D2BCE1-8247-BF45-AA4C-878994AF5073}" destId="{522591F6-9F6A-374A-9C8D-B7CF0E02250E}" srcOrd="0" destOrd="0" presId="urn:microsoft.com/office/officeart/2005/8/layout/cycle2"/>
    <dgm:cxn modelId="{508472DB-B765-C148-BD30-5EC6088468C3}" type="presParOf" srcId="{11D2BCE1-8247-BF45-AA4C-878994AF5073}" destId="{AE202009-AB14-B446-8DE3-B304F11B8432}" srcOrd="1" destOrd="0" presId="urn:microsoft.com/office/officeart/2005/8/layout/cycle2"/>
    <dgm:cxn modelId="{2F72A7F1-ED90-3B4A-946D-1C802264D434}" type="presParOf" srcId="{AE202009-AB14-B446-8DE3-B304F11B8432}" destId="{6EE816E4-9543-254A-B6D8-3AF88E22FB73}" srcOrd="0" destOrd="0" presId="urn:microsoft.com/office/officeart/2005/8/layout/cycle2"/>
    <dgm:cxn modelId="{C9CCCE6F-64F1-4E47-A7C8-F7CF26F2A953}" type="presParOf" srcId="{11D2BCE1-8247-BF45-AA4C-878994AF5073}" destId="{A21CC435-C091-5C44-A318-D8B4C4563470}" srcOrd="2" destOrd="0" presId="urn:microsoft.com/office/officeart/2005/8/layout/cycle2"/>
    <dgm:cxn modelId="{73EA1141-155E-FA4B-BBDE-07C0F0531BE4}" type="presParOf" srcId="{11D2BCE1-8247-BF45-AA4C-878994AF5073}" destId="{0B2BE38D-C3D3-7F4C-95B3-D6F17745ABD8}" srcOrd="3" destOrd="0" presId="urn:microsoft.com/office/officeart/2005/8/layout/cycle2"/>
    <dgm:cxn modelId="{DAC98F35-F700-184E-B8FF-A75438748C39}" type="presParOf" srcId="{0B2BE38D-C3D3-7F4C-95B3-D6F17745ABD8}" destId="{695B856D-0910-784D-BEEF-D502C857CB6E}" srcOrd="0" destOrd="0" presId="urn:microsoft.com/office/officeart/2005/8/layout/cycle2"/>
    <dgm:cxn modelId="{C9728E50-87B2-3C40-95B5-51CF24B50B07}" type="presParOf" srcId="{11D2BCE1-8247-BF45-AA4C-878994AF5073}" destId="{E97F5EA8-9467-7A48-B88B-B87BFD73CD0E}" srcOrd="4" destOrd="0" presId="urn:microsoft.com/office/officeart/2005/8/layout/cycle2"/>
    <dgm:cxn modelId="{D8FE2186-102B-D942-BF69-4562EC19E75C}" type="presParOf" srcId="{11D2BCE1-8247-BF45-AA4C-878994AF5073}" destId="{46A79586-12E2-914F-AF1B-0331D39A53BC}" srcOrd="5" destOrd="0" presId="urn:microsoft.com/office/officeart/2005/8/layout/cycle2"/>
    <dgm:cxn modelId="{F89671CA-6B50-2344-8B65-3CF62D9419AF}" type="presParOf" srcId="{46A79586-12E2-914F-AF1B-0331D39A53BC}" destId="{11841891-B6C7-314B-87E4-FCC721820755}" srcOrd="0" destOrd="0" presId="urn:microsoft.com/office/officeart/2005/8/layout/cycle2"/>
    <dgm:cxn modelId="{7B1D488D-DACF-204F-928B-E46F3685D37E}" type="presParOf" srcId="{11D2BCE1-8247-BF45-AA4C-878994AF5073}" destId="{8C1DAA02-F034-2F41-9E4E-F2D9CE3880C7}" srcOrd="6" destOrd="0" presId="urn:microsoft.com/office/officeart/2005/8/layout/cycle2"/>
    <dgm:cxn modelId="{E775B37F-2278-CB4B-A520-1DED70C88D8B}" type="presParOf" srcId="{11D2BCE1-8247-BF45-AA4C-878994AF5073}" destId="{50BEDE32-2A4D-8D41-90AC-15AA5DE44C8D}" srcOrd="7" destOrd="0" presId="urn:microsoft.com/office/officeart/2005/8/layout/cycle2"/>
    <dgm:cxn modelId="{6E8C25C1-2969-4043-B536-299C5DFCAE90}" type="presParOf" srcId="{50BEDE32-2A4D-8D41-90AC-15AA5DE44C8D}" destId="{3E838179-0637-4D44-9DD1-EE3975879C97}" srcOrd="0" destOrd="0" presId="urn:microsoft.com/office/officeart/2005/8/layout/cycle2"/>
    <dgm:cxn modelId="{6FD2215F-1EBE-5D46-9078-97701DD9F3E4}" type="presParOf" srcId="{11D2BCE1-8247-BF45-AA4C-878994AF5073}" destId="{9CF9956F-28D5-C246-BF0C-1FF53174020C}" srcOrd="8" destOrd="0" presId="urn:microsoft.com/office/officeart/2005/8/layout/cycle2"/>
    <dgm:cxn modelId="{46B2FD6D-55F3-3341-928C-5B00E040E3F7}" type="presParOf" srcId="{11D2BCE1-8247-BF45-AA4C-878994AF5073}" destId="{1F405A03-41BD-D14D-B837-A714E83E1ECA}" srcOrd="9" destOrd="0" presId="urn:microsoft.com/office/officeart/2005/8/layout/cycle2"/>
    <dgm:cxn modelId="{0A776E62-9784-C842-9AAC-DFF8C90BF149}" type="presParOf" srcId="{1F405A03-41BD-D14D-B837-A714E83E1ECA}" destId="{7326327A-B1F6-7C44-820C-BABDF6E2C28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2B9432B-B589-0849-B448-DBB15381ED2F}" type="doc">
      <dgm:prSet loTypeId="urn:microsoft.com/office/officeart/2005/8/layout/gear1" loCatId="" qsTypeId="urn:microsoft.com/office/officeart/2005/8/quickstyle/simple1" qsCatId="simple" csTypeId="urn:microsoft.com/office/officeart/2005/8/colors/colorful2" csCatId="colorful" phldr="1"/>
      <dgm:spPr/>
    </dgm:pt>
    <dgm:pt modelId="{879928F5-F3FA-1249-8172-22DEE40BAC51}">
      <dgm:prSet phldrT="[Text]"/>
      <dgm:spPr>
        <a:solidFill>
          <a:srgbClr val="FF0000"/>
        </a:solidFill>
      </dgm:spPr>
      <dgm:t>
        <a:bodyPr/>
        <a:lstStyle/>
        <a:p>
          <a:endParaRPr lang="en-US" dirty="0">
            <a:solidFill>
              <a:schemeClr val="tx1"/>
            </a:solidFill>
          </a:endParaRPr>
        </a:p>
      </dgm:t>
    </dgm:pt>
    <dgm:pt modelId="{6ED56BCB-B8FA-1D4B-AFD8-A929E27A0AD1}" type="parTrans" cxnId="{CEBB0266-9886-8D43-9723-6A7D824EDB7A}">
      <dgm:prSet/>
      <dgm:spPr/>
      <dgm:t>
        <a:bodyPr/>
        <a:lstStyle/>
        <a:p>
          <a:endParaRPr lang="en-US">
            <a:solidFill>
              <a:srgbClr val="0000FF"/>
            </a:solidFill>
          </a:endParaRPr>
        </a:p>
      </dgm:t>
    </dgm:pt>
    <dgm:pt modelId="{B482E8CC-6B79-814B-8EFB-1A42A8DC8B0C}" type="sibTrans" cxnId="{CEBB0266-9886-8D43-9723-6A7D824EDB7A}">
      <dgm:prSet/>
      <dgm:spPr/>
      <dgm:t>
        <a:bodyPr/>
        <a:lstStyle/>
        <a:p>
          <a:endParaRPr lang="en-US">
            <a:solidFill>
              <a:srgbClr val="0000FF"/>
            </a:solidFill>
          </a:endParaRPr>
        </a:p>
      </dgm:t>
    </dgm:pt>
    <dgm:pt modelId="{6C6E930D-D816-464A-B135-245561493C49}">
      <dgm:prSet phldrT="[Text]"/>
      <dgm:spPr>
        <a:solidFill>
          <a:srgbClr val="0000FF"/>
        </a:solidFill>
      </dgm:spPr>
      <dgm:t>
        <a:bodyPr/>
        <a:lstStyle/>
        <a:p>
          <a:endParaRPr lang="en-US" dirty="0">
            <a:solidFill>
              <a:schemeClr val="bg1">
                <a:lumMod val="95000"/>
              </a:schemeClr>
            </a:solidFill>
          </a:endParaRPr>
        </a:p>
      </dgm:t>
    </dgm:pt>
    <dgm:pt modelId="{2766DDC9-A6D1-4C47-BDB6-9FE894EE8BF7}" type="parTrans" cxnId="{B5003165-9A3F-CD49-9CA3-8AE3558E3820}">
      <dgm:prSet/>
      <dgm:spPr/>
      <dgm:t>
        <a:bodyPr/>
        <a:lstStyle/>
        <a:p>
          <a:endParaRPr lang="en-US">
            <a:solidFill>
              <a:srgbClr val="0000FF"/>
            </a:solidFill>
          </a:endParaRPr>
        </a:p>
      </dgm:t>
    </dgm:pt>
    <dgm:pt modelId="{7BE09B47-4C5C-DC43-82EC-57C963D07063}" type="sibTrans" cxnId="{B5003165-9A3F-CD49-9CA3-8AE3558E3820}">
      <dgm:prSet/>
      <dgm:spPr/>
      <dgm:t>
        <a:bodyPr/>
        <a:lstStyle/>
        <a:p>
          <a:endParaRPr lang="en-US">
            <a:solidFill>
              <a:srgbClr val="0000FF"/>
            </a:solidFill>
          </a:endParaRPr>
        </a:p>
      </dgm:t>
    </dgm:pt>
    <dgm:pt modelId="{36272B27-B97C-FC40-8A8F-273402FBBDC0}" type="pres">
      <dgm:prSet presAssocID="{92B9432B-B589-0849-B448-DBB15381ED2F}" presName="composite" presStyleCnt="0">
        <dgm:presLayoutVars>
          <dgm:chMax val="3"/>
          <dgm:animLvl val="lvl"/>
          <dgm:resizeHandles val="exact"/>
        </dgm:presLayoutVars>
      </dgm:prSet>
      <dgm:spPr/>
    </dgm:pt>
    <dgm:pt modelId="{66D30849-6F78-0847-B849-1325217342A2}" type="pres">
      <dgm:prSet presAssocID="{879928F5-F3FA-1249-8172-22DEE40BAC51}" presName="gear1" presStyleLbl="node1" presStyleIdx="0" presStyleCnt="2">
        <dgm:presLayoutVars>
          <dgm:chMax val="1"/>
          <dgm:bulletEnabled val="1"/>
        </dgm:presLayoutVars>
      </dgm:prSet>
      <dgm:spPr/>
      <dgm:t>
        <a:bodyPr/>
        <a:lstStyle/>
        <a:p>
          <a:endParaRPr lang="en-US"/>
        </a:p>
      </dgm:t>
    </dgm:pt>
    <dgm:pt modelId="{814E4EFA-1219-FC41-8A92-4457ADCC0EC8}" type="pres">
      <dgm:prSet presAssocID="{879928F5-F3FA-1249-8172-22DEE40BAC51}" presName="gear1srcNode" presStyleLbl="node1" presStyleIdx="0" presStyleCnt="2"/>
      <dgm:spPr/>
      <dgm:t>
        <a:bodyPr/>
        <a:lstStyle/>
        <a:p>
          <a:endParaRPr lang="en-US"/>
        </a:p>
      </dgm:t>
    </dgm:pt>
    <dgm:pt modelId="{A937AFCB-3CA7-2D42-B010-5F7858E3DDE1}" type="pres">
      <dgm:prSet presAssocID="{879928F5-F3FA-1249-8172-22DEE40BAC51}" presName="gear1dstNode" presStyleLbl="node1" presStyleIdx="0" presStyleCnt="2"/>
      <dgm:spPr/>
      <dgm:t>
        <a:bodyPr/>
        <a:lstStyle/>
        <a:p>
          <a:endParaRPr lang="en-US"/>
        </a:p>
      </dgm:t>
    </dgm:pt>
    <dgm:pt modelId="{CFD80857-193B-C442-B100-09989593ED3B}" type="pres">
      <dgm:prSet presAssocID="{6C6E930D-D816-464A-B135-245561493C49}" presName="gear2" presStyleLbl="node1" presStyleIdx="1" presStyleCnt="2">
        <dgm:presLayoutVars>
          <dgm:chMax val="1"/>
          <dgm:bulletEnabled val="1"/>
        </dgm:presLayoutVars>
      </dgm:prSet>
      <dgm:spPr/>
      <dgm:t>
        <a:bodyPr/>
        <a:lstStyle/>
        <a:p>
          <a:endParaRPr lang="en-US"/>
        </a:p>
      </dgm:t>
    </dgm:pt>
    <dgm:pt modelId="{907EEAD4-5BC1-604D-AB15-37F9ACE129B5}" type="pres">
      <dgm:prSet presAssocID="{6C6E930D-D816-464A-B135-245561493C49}" presName="gear2srcNode" presStyleLbl="node1" presStyleIdx="1" presStyleCnt="2"/>
      <dgm:spPr/>
      <dgm:t>
        <a:bodyPr/>
        <a:lstStyle/>
        <a:p>
          <a:endParaRPr lang="en-US"/>
        </a:p>
      </dgm:t>
    </dgm:pt>
    <dgm:pt modelId="{5E369405-A0BB-D146-B917-83ABA4B272DF}" type="pres">
      <dgm:prSet presAssocID="{6C6E930D-D816-464A-B135-245561493C49}" presName="gear2dstNode" presStyleLbl="node1" presStyleIdx="1" presStyleCnt="2"/>
      <dgm:spPr/>
      <dgm:t>
        <a:bodyPr/>
        <a:lstStyle/>
        <a:p>
          <a:endParaRPr lang="en-US"/>
        </a:p>
      </dgm:t>
    </dgm:pt>
    <dgm:pt modelId="{6D970405-BAC7-4C44-A424-3D6E30098C91}" type="pres">
      <dgm:prSet presAssocID="{B482E8CC-6B79-814B-8EFB-1A42A8DC8B0C}" presName="connector1" presStyleLbl="sibTrans2D1" presStyleIdx="0" presStyleCnt="2"/>
      <dgm:spPr/>
      <dgm:t>
        <a:bodyPr/>
        <a:lstStyle/>
        <a:p>
          <a:endParaRPr lang="en-US"/>
        </a:p>
      </dgm:t>
    </dgm:pt>
    <dgm:pt modelId="{EA83AD6B-0F67-D449-A79D-93A6DD98250B}" type="pres">
      <dgm:prSet presAssocID="{7BE09B47-4C5C-DC43-82EC-57C963D07063}" presName="connector2" presStyleLbl="sibTrans2D1" presStyleIdx="1" presStyleCnt="2"/>
      <dgm:spPr/>
      <dgm:t>
        <a:bodyPr/>
        <a:lstStyle/>
        <a:p>
          <a:endParaRPr lang="en-US"/>
        </a:p>
      </dgm:t>
    </dgm:pt>
  </dgm:ptLst>
  <dgm:cxnLst>
    <dgm:cxn modelId="{A448C4AA-00AC-6840-B21B-49D606BE64E3}" type="presOf" srcId="{6C6E930D-D816-464A-B135-245561493C49}" destId="{CFD80857-193B-C442-B100-09989593ED3B}" srcOrd="0" destOrd="0" presId="urn:microsoft.com/office/officeart/2005/8/layout/gear1"/>
    <dgm:cxn modelId="{77FCE2BF-80DA-9342-9E26-16C3F7372896}" type="presOf" srcId="{879928F5-F3FA-1249-8172-22DEE40BAC51}" destId="{66D30849-6F78-0847-B849-1325217342A2}" srcOrd="0" destOrd="0" presId="urn:microsoft.com/office/officeart/2005/8/layout/gear1"/>
    <dgm:cxn modelId="{E419BB2F-B76C-F744-9CD5-04A73EA750F4}" type="presOf" srcId="{6C6E930D-D816-464A-B135-245561493C49}" destId="{907EEAD4-5BC1-604D-AB15-37F9ACE129B5}" srcOrd="1" destOrd="0" presId="urn:microsoft.com/office/officeart/2005/8/layout/gear1"/>
    <dgm:cxn modelId="{CEBB0266-9886-8D43-9723-6A7D824EDB7A}" srcId="{92B9432B-B589-0849-B448-DBB15381ED2F}" destId="{879928F5-F3FA-1249-8172-22DEE40BAC51}" srcOrd="0" destOrd="0" parTransId="{6ED56BCB-B8FA-1D4B-AFD8-A929E27A0AD1}" sibTransId="{B482E8CC-6B79-814B-8EFB-1A42A8DC8B0C}"/>
    <dgm:cxn modelId="{B5003165-9A3F-CD49-9CA3-8AE3558E3820}" srcId="{92B9432B-B589-0849-B448-DBB15381ED2F}" destId="{6C6E930D-D816-464A-B135-245561493C49}" srcOrd="1" destOrd="0" parTransId="{2766DDC9-A6D1-4C47-BDB6-9FE894EE8BF7}" sibTransId="{7BE09B47-4C5C-DC43-82EC-57C963D07063}"/>
    <dgm:cxn modelId="{98BD5D3F-2540-8E41-AE73-79E6E151A13B}" type="presOf" srcId="{879928F5-F3FA-1249-8172-22DEE40BAC51}" destId="{A937AFCB-3CA7-2D42-B010-5F7858E3DDE1}" srcOrd="2" destOrd="0" presId="urn:microsoft.com/office/officeart/2005/8/layout/gear1"/>
    <dgm:cxn modelId="{B7663BFA-DD89-C64B-9332-7E18A100FE68}" type="presOf" srcId="{6C6E930D-D816-464A-B135-245561493C49}" destId="{5E369405-A0BB-D146-B917-83ABA4B272DF}" srcOrd="2" destOrd="0" presId="urn:microsoft.com/office/officeart/2005/8/layout/gear1"/>
    <dgm:cxn modelId="{6AEE6C87-A765-9542-BDC2-23E0D5B1062B}" type="presOf" srcId="{879928F5-F3FA-1249-8172-22DEE40BAC51}" destId="{814E4EFA-1219-FC41-8A92-4457ADCC0EC8}" srcOrd="1" destOrd="0" presId="urn:microsoft.com/office/officeart/2005/8/layout/gear1"/>
    <dgm:cxn modelId="{AE3DFDD7-FB1F-0E45-BF48-8AB02AAB58EE}" type="presOf" srcId="{7BE09B47-4C5C-DC43-82EC-57C963D07063}" destId="{EA83AD6B-0F67-D449-A79D-93A6DD98250B}" srcOrd="0" destOrd="0" presId="urn:microsoft.com/office/officeart/2005/8/layout/gear1"/>
    <dgm:cxn modelId="{014EC475-FE78-A046-A4AF-0A810CC580DC}" type="presOf" srcId="{B482E8CC-6B79-814B-8EFB-1A42A8DC8B0C}" destId="{6D970405-BAC7-4C44-A424-3D6E30098C91}" srcOrd="0" destOrd="0" presId="urn:microsoft.com/office/officeart/2005/8/layout/gear1"/>
    <dgm:cxn modelId="{5F8A96C5-7144-4B4E-BAD7-9E6B5EB36876}" type="presOf" srcId="{92B9432B-B589-0849-B448-DBB15381ED2F}" destId="{36272B27-B97C-FC40-8A8F-273402FBBDC0}" srcOrd="0" destOrd="0" presId="urn:microsoft.com/office/officeart/2005/8/layout/gear1"/>
    <dgm:cxn modelId="{3AAA7C8B-1F46-134D-997D-59349CA39305}" type="presParOf" srcId="{36272B27-B97C-FC40-8A8F-273402FBBDC0}" destId="{66D30849-6F78-0847-B849-1325217342A2}" srcOrd="0" destOrd="0" presId="urn:microsoft.com/office/officeart/2005/8/layout/gear1"/>
    <dgm:cxn modelId="{A7545F99-1CB3-E743-9852-4C557347DFB2}" type="presParOf" srcId="{36272B27-B97C-FC40-8A8F-273402FBBDC0}" destId="{814E4EFA-1219-FC41-8A92-4457ADCC0EC8}" srcOrd="1" destOrd="0" presId="urn:microsoft.com/office/officeart/2005/8/layout/gear1"/>
    <dgm:cxn modelId="{C16FD3BA-B748-D34A-8EE6-901B0ED83190}" type="presParOf" srcId="{36272B27-B97C-FC40-8A8F-273402FBBDC0}" destId="{A937AFCB-3CA7-2D42-B010-5F7858E3DDE1}" srcOrd="2" destOrd="0" presId="urn:microsoft.com/office/officeart/2005/8/layout/gear1"/>
    <dgm:cxn modelId="{A98B9F29-977B-E744-A30B-6E2B9AE76F9E}" type="presParOf" srcId="{36272B27-B97C-FC40-8A8F-273402FBBDC0}" destId="{CFD80857-193B-C442-B100-09989593ED3B}" srcOrd="3" destOrd="0" presId="urn:microsoft.com/office/officeart/2005/8/layout/gear1"/>
    <dgm:cxn modelId="{EC58C5E5-980C-C04A-ADFC-2ACBA71168D1}" type="presParOf" srcId="{36272B27-B97C-FC40-8A8F-273402FBBDC0}" destId="{907EEAD4-5BC1-604D-AB15-37F9ACE129B5}" srcOrd="4" destOrd="0" presId="urn:microsoft.com/office/officeart/2005/8/layout/gear1"/>
    <dgm:cxn modelId="{79911E78-5A20-6348-A50D-7E66B79CA91C}" type="presParOf" srcId="{36272B27-B97C-FC40-8A8F-273402FBBDC0}" destId="{5E369405-A0BB-D146-B917-83ABA4B272DF}" srcOrd="5" destOrd="0" presId="urn:microsoft.com/office/officeart/2005/8/layout/gear1"/>
    <dgm:cxn modelId="{C8B8F47E-49D8-364C-A3E8-3E194D4548CB}" type="presParOf" srcId="{36272B27-B97C-FC40-8A8F-273402FBBDC0}" destId="{6D970405-BAC7-4C44-A424-3D6E30098C91}" srcOrd="6" destOrd="0" presId="urn:microsoft.com/office/officeart/2005/8/layout/gear1"/>
    <dgm:cxn modelId="{954BEE3B-5B7E-1842-BD0F-BAE525567A86}" type="presParOf" srcId="{36272B27-B97C-FC40-8A8F-273402FBBDC0}" destId="{EA83AD6B-0F67-D449-A79D-93A6DD98250B}"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591F6-9F6A-374A-9C8D-B7CF0E02250E}">
      <dsp:nvSpPr>
        <dsp:cNvPr id="0" name=""/>
        <dsp:cNvSpPr/>
      </dsp:nvSpPr>
      <dsp:spPr>
        <a:xfrm>
          <a:off x="2873939" y="-32891"/>
          <a:ext cx="1875585" cy="194206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Vocabulary</a:t>
          </a:r>
          <a:endParaRPr lang="en-US" sz="1900" b="1" kern="1200" dirty="0"/>
        </a:p>
      </dsp:txBody>
      <dsp:txXfrm>
        <a:off x="3148612" y="251518"/>
        <a:ext cx="1326239" cy="1373251"/>
      </dsp:txXfrm>
    </dsp:sp>
    <dsp:sp modelId="{AE202009-AB14-B446-8DE3-B304F11B8432}">
      <dsp:nvSpPr>
        <dsp:cNvPr id="0" name=""/>
        <dsp:cNvSpPr/>
      </dsp:nvSpPr>
      <dsp:spPr>
        <a:xfrm rot="2160000">
          <a:off x="4689499" y="1437019"/>
          <a:ext cx="458126" cy="61056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702623" y="1518740"/>
        <a:ext cx="320688" cy="366339"/>
      </dsp:txXfrm>
    </dsp:sp>
    <dsp:sp modelId="{A21CC435-C091-5C44-A318-D8B4C4563470}">
      <dsp:nvSpPr>
        <dsp:cNvPr id="0" name=""/>
        <dsp:cNvSpPr/>
      </dsp:nvSpPr>
      <dsp:spPr>
        <a:xfrm>
          <a:off x="5105953" y="1631096"/>
          <a:ext cx="1809083" cy="180908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Direct Explicit Instruction</a:t>
          </a:r>
          <a:endParaRPr lang="en-US" sz="1600" b="1" kern="1200" dirty="0"/>
        </a:p>
      </dsp:txBody>
      <dsp:txXfrm>
        <a:off x="5370887" y="1896030"/>
        <a:ext cx="1279215" cy="1279215"/>
      </dsp:txXfrm>
    </dsp:sp>
    <dsp:sp modelId="{0B2BE38D-C3D3-7F4C-95B3-D6F17745ABD8}">
      <dsp:nvSpPr>
        <dsp:cNvPr id="0" name=""/>
        <dsp:cNvSpPr/>
      </dsp:nvSpPr>
      <dsp:spPr>
        <a:xfrm rot="6480000">
          <a:off x="5353965" y="3509792"/>
          <a:ext cx="481630" cy="61056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5448534" y="3563196"/>
        <a:ext cx="337141" cy="366339"/>
      </dsp:txXfrm>
    </dsp:sp>
    <dsp:sp modelId="{E97F5EA8-9467-7A48-B88B-B87BFD73CD0E}">
      <dsp:nvSpPr>
        <dsp:cNvPr id="0" name=""/>
        <dsp:cNvSpPr/>
      </dsp:nvSpPr>
      <dsp:spPr>
        <a:xfrm>
          <a:off x="4266100" y="4215897"/>
          <a:ext cx="1809083" cy="180908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Text Meaning &amp; Discussion</a:t>
          </a:r>
          <a:endParaRPr lang="en-US" sz="1600" b="1" kern="1200" dirty="0"/>
        </a:p>
      </dsp:txBody>
      <dsp:txXfrm>
        <a:off x="4531034" y="4480831"/>
        <a:ext cx="1279215" cy="1279215"/>
      </dsp:txXfrm>
    </dsp:sp>
    <dsp:sp modelId="{46A79586-12E2-914F-AF1B-0331D39A53BC}">
      <dsp:nvSpPr>
        <dsp:cNvPr id="0" name=""/>
        <dsp:cNvSpPr/>
      </dsp:nvSpPr>
      <dsp:spPr>
        <a:xfrm rot="10800000">
          <a:off x="3584547" y="4815156"/>
          <a:ext cx="481630" cy="61056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729036" y="4937269"/>
        <a:ext cx="337141" cy="366339"/>
      </dsp:txXfrm>
    </dsp:sp>
    <dsp:sp modelId="{8C1DAA02-F034-2F41-9E4E-F2D9CE3880C7}">
      <dsp:nvSpPr>
        <dsp:cNvPr id="0" name=""/>
        <dsp:cNvSpPr/>
      </dsp:nvSpPr>
      <dsp:spPr>
        <a:xfrm>
          <a:off x="1548279" y="4215897"/>
          <a:ext cx="1809083" cy="180908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Increased Motivation &amp; Engagement</a:t>
          </a:r>
          <a:endParaRPr lang="en-US" sz="1600" b="1" kern="1200" dirty="0"/>
        </a:p>
      </dsp:txBody>
      <dsp:txXfrm>
        <a:off x="1813213" y="4480831"/>
        <a:ext cx="1279215" cy="1279215"/>
      </dsp:txXfrm>
    </dsp:sp>
    <dsp:sp modelId="{50BEDE32-2A4D-8D41-90AC-15AA5DE44C8D}">
      <dsp:nvSpPr>
        <dsp:cNvPr id="0" name=""/>
        <dsp:cNvSpPr/>
      </dsp:nvSpPr>
      <dsp:spPr>
        <a:xfrm rot="15120000">
          <a:off x="1796292" y="3535719"/>
          <a:ext cx="481630" cy="61056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890861" y="3726541"/>
        <a:ext cx="337141" cy="366339"/>
      </dsp:txXfrm>
    </dsp:sp>
    <dsp:sp modelId="{9CF9956F-28D5-C246-BF0C-1FF53174020C}">
      <dsp:nvSpPr>
        <dsp:cNvPr id="0" name=""/>
        <dsp:cNvSpPr/>
      </dsp:nvSpPr>
      <dsp:spPr>
        <a:xfrm>
          <a:off x="708426" y="1631096"/>
          <a:ext cx="1809083" cy="180908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Intensive Interventions</a:t>
          </a:r>
          <a:endParaRPr lang="en-US" sz="1500" b="1" kern="1200" dirty="0"/>
        </a:p>
      </dsp:txBody>
      <dsp:txXfrm>
        <a:off x="973360" y="1896030"/>
        <a:ext cx="1279215" cy="1279215"/>
      </dsp:txXfrm>
    </dsp:sp>
    <dsp:sp modelId="{1F405A03-41BD-D14D-B837-A714E83E1ECA}">
      <dsp:nvSpPr>
        <dsp:cNvPr id="0" name=""/>
        <dsp:cNvSpPr/>
      </dsp:nvSpPr>
      <dsp:spPr>
        <a:xfrm rot="19440000">
          <a:off x="2454858" y="1452262"/>
          <a:ext cx="458126" cy="61056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467982" y="1614767"/>
        <a:ext cx="320688" cy="366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591F6-9F6A-374A-9C8D-B7CF0E02250E}">
      <dsp:nvSpPr>
        <dsp:cNvPr id="0" name=""/>
        <dsp:cNvSpPr/>
      </dsp:nvSpPr>
      <dsp:spPr>
        <a:xfrm>
          <a:off x="3509814" y="-33994"/>
          <a:ext cx="1982321" cy="205258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Vocabulary</a:t>
          </a:r>
          <a:endParaRPr lang="en-US" sz="1900" b="1" kern="1200" dirty="0"/>
        </a:p>
      </dsp:txBody>
      <dsp:txXfrm>
        <a:off x="3800118" y="266601"/>
        <a:ext cx="1401713" cy="1451399"/>
      </dsp:txXfrm>
    </dsp:sp>
    <dsp:sp modelId="{AE202009-AB14-B446-8DE3-B304F11B8432}">
      <dsp:nvSpPr>
        <dsp:cNvPr id="0" name=""/>
        <dsp:cNvSpPr/>
      </dsp:nvSpPr>
      <dsp:spPr>
        <a:xfrm rot="2160000">
          <a:off x="5428802" y="1519807"/>
          <a:ext cx="484646" cy="6453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442686" y="1606139"/>
        <a:ext cx="339252" cy="387187"/>
      </dsp:txXfrm>
    </dsp:sp>
    <dsp:sp modelId="{A21CC435-C091-5C44-A318-D8B4C4563470}">
      <dsp:nvSpPr>
        <dsp:cNvPr id="0" name=""/>
        <dsp:cNvSpPr/>
      </dsp:nvSpPr>
      <dsp:spPr>
        <a:xfrm>
          <a:off x="5869532" y="1725184"/>
          <a:ext cx="1912035" cy="191203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lumMod val="95000"/>
                  <a:lumOff val="5000"/>
                </a:schemeClr>
              </a:solidFill>
            </a:rPr>
            <a:t>Direct Explicit Instruction</a:t>
          </a:r>
          <a:endParaRPr lang="en-US" sz="1700" b="1" kern="1200" dirty="0">
            <a:solidFill>
              <a:schemeClr val="tx1">
                <a:lumMod val="95000"/>
                <a:lumOff val="5000"/>
              </a:schemeClr>
            </a:solidFill>
          </a:endParaRPr>
        </a:p>
      </dsp:txBody>
      <dsp:txXfrm>
        <a:off x="6149543" y="2005195"/>
        <a:ext cx="1352013" cy="1352013"/>
      </dsp:txXfrm>
    </dsp:sp>
    <dsp:sp modelId="{0B2BE38D-C3D3-7F4C-95B3-D6F17745ABD8}">
      <dsp:nvSpPr>
        <dsp:cNvPr id="0" name=""/>
        <dsp:cNvSpPr/>
      </dsp:nvSpPr>
      <dsp:spPr>
        <a:xfrm rot="6480000">
          <a:off x="6131308" y="3711183"/>
          <a:ext cx="509487" cy="6453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6231347" y="3767562"/>
        <a:ext cx="356641" cy="387187"/>
      </dsp:txXfrm>
    </dsp:sp>
    <dsp:sp modelId="{E97F5EA8-9467-7A48-B88B-B87BFD73CD0E}">
      <dsp:nvSpPr>
        <dsp:cNvPr id="0" name=""/>
        <dsp:cNvSpPr/>
      </dsp:nvSpPr>
      <dsp:spPr>
        <a:xfrm>
          <a:off x="4981623" y="4457886"/>
          <a:ext cx="1912035" cy="191203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kern="1200" dirty="0" smtClean="0">
              <a:solidFill>
                <a:srgbClr val="0D0D0D"/>
              </a:solidFill>
            </a:rPr>
            <a:t>Text Meaning &amp; Discussion</a:t>
          </a:r>
          <a:endParaRPr lang="en-US" sz="1700" b="0" kern="1200" dirty="0">
            <a:solidFill>
              <a:srgbClr val="0D0D0D"/>
            </a:solidFill>
          </a:endParaRPr>
        </a:p>
      </dsp:txBody>
      <dsp:txXfrm>
        <a:off x="5261634" y="4737897"/>
        <a:ext cx="1352013" cy="1352013"/>
      </dsp:txXfrm>
    </dsp:sp>
    <dsp:sp modelId="{46A79586-12E2-914F-AF1B-0331D39A53BC}">
      <dsp:nvSpPr>
        <dsp:cNvPr id="0" name=""/>
        <dsp:cNvSpPr/>
      </dsp:nvSpPr>
      <dsp:spPr>
        <a:xfrm rot="10800000">
          <a:off x="4260651" y="5091247"/>
          <a:ext cx="509487" cy="6453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413497" y="5220309"/>
        <a:ext cx="356641" cy="387187"/>
      </dsp:txXfrm>
    </dsp:sp>
    <dsp:sp modelId="{8C1DAA02-F034-2F41-9E4E-F2D9CE3880C7}">
      <dsp:nvSpPr>
        <dsp:cNvPr id="0" name=""/>
        <dsp:cNvSpPr/>
      </dsp:nvSpPr>
      <dsp:spPr>
        <a:xfrm>
          <a:off x="2108291" y="4457886"/>
          <a:ext cx="1912035" cy="191203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Increased Motivation &amp; Engagement</a:t>
          </a:r>
          <a:endParaRPr lang="en-US" sz="1700" b="1" kern="1200" dirty="0"/>
        </a:p>
      </dsp:txBody>
      <dsp:txXfrm>
        <a:off x="2388302" y="4737897"/>
        <a:ext cx="1352013" cy="1352013"/>
      </dsp:txXfrm>
    </dsp:sp>
    <dsp:sp modelId="{50BEDE32-2A4D-8D41-90AC-15AA5DE44C8D}">
      <dsp:nvSpPr>
        <dsp:cNvPr id="0" name=""/>
        <dsp:cNvSpPr/>
      </dsp:nvSpPr>
      <dsp:spPr>
        <a:xfrm rot="15120000">
          <a:off x="2370067" y="3738610"/>
          <a:ext cx="509487" cy="6453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470106" y="3940355"/>
        <a:ext cx="356641" cy="387187"/>
      </dsp:txXfrm>
    </dsp:sp>
    <dsp:sp modelId="{9CF9956F-28D5-C246-BF0C-1FF53174020C}">
      <dsp:nvSpPr>
        <dsp:cNvPr id="0" name=""/>
        <dsp:cNvSpPr/>
      </dsp:nvSpPr>
      <dsp:spPr>
        <a:xfrm>
          <a:off x="1220382" y="1725184"/>
          <a:ext cx="1912035" cy="191203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Intensive Interventions</a:t>
          </a:r>
          <a:endParaRPr lang="en-US" sz="1500" b="1" kern="1200" dirty="0"/>
        </a:p>
      </dsp:txBody>
      <dsp:txXfrm>
        <a:off x="1500393" y="2005195"/>
        <a:ext cx="1352013" cy="1352013"/>
      </dsp:txXfrm>
    </dsp:sp>
    <dsp:sp modelId="{1F405A03-41BD-D14D-B837-A714E83E1ECA}">
      <dsp:nvSpPr>
        <dsp:cNvPr id="0" name=""/>
        <dsp:cNvSpPr/>
      </dsp:nvSpPr>
      <dsp:spPr>
        <a:xfrm rot="19440000">
          <a:off x="3066308" y="1535932"/>
          <a:ext cx="484646" cy="6453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80192" y="1707724"/>
        <a:ext cx="339252" cy="387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30849-6F78-0847-B849-1325217342A2}">
      <dsp:nvSpPr>
        <dsp:cNvPr id="0" name=""/>
        <dsp:cNvSpPr/>
      </dsp:nvSpPr>
      <dsp:spPr>
        <a:xfrm>
          <a:off x="4286407" y="1656652"/>
          <a:ext cx="2603310" cy="2603310"/>
        </a:xfrm>
        <a:prstGeom prst="gear9">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solidFill>
              <a:schemeClr val="tx1"/>
            </a:solidFill>
          </a:endParaRPr>
        </a:p>
      </dsp:txBody>
      <dsp:txXfrm>
        <a:off x="4809788" y="2266465"/>
        <a:ext cx="1556548" cy="1338155"/>
      </dsp:txXfrm>
    </dsp:sp>
    <dsp:sp modelId="{CFD80857-193B-C442-B100-09989593ED3B}">
      <dsp:nvSpPr>
        <dsp:cNvPr id="0" name=""/>
        <dsp:cNvSpPr/>
      </dsp:nvSpPr>
      <dsp:spPr>
        <a:xfrm>
          <a:off x="2771754" y="1041324"/>
          <a:ext cx="1893316" cy="1893316"/>
        </a:xfrm>
        <a:prstGeom prst="gear6">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endParaRPr lang="en-US" sz="5600" kern="1200" dirty="0">
            <a:solidFill>
              <a:schemeClr val="bg1">
                <a:lumMod val="95000"/>
              </a:schemeClr>
            </a:solidFill>
          </a:endParaRPr>
        </a:p>
      </dsp:txBody>
      <dsp:txXfrm>
        <a:off x="3248402" y="1520853"/>
        <a:ext cx="940020" cy="934258"/>
      </dsp:txXfrm>
    </dsp:sp>
    <dsp:sp modelId="{6D970405-BAC7-4C44-A424-3D6E30098C91}">
      <dsp:nvSpPr>
        <dsp:cNvPr id="0" name=""/>
        <dsp:cNvSpPr/>
      </dsp:nvSpPr>
      <dsp:spPr>
        <a:xfrm>
          <a:off x="4422290" y="1204884"/>
          <a:ext cx="3202072" cy="3202072"/>
        </a:xfrm>
        <a:prstGeom prst="circularArrow">
          <a:avLst>
            <a:gd name="adj1" fmla="val 4878"/>
            <a:gd name="adj2" fmla="val 312630"/>
            <a:gd name="adj3" fmla="val 3181573"/>
            <a:gd name="adj4" fmla="val 15169185"/>
            <a:gd name="adj5" fmla="val 56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83AD6B-0F67-D449-A79D-93A6DD98250B}">
      <dsp:nvSpPr>
        <dsp:cNvPr id="0" name=""/>
        <dsp:cNvSpPr/>
      </dsp:nvSpPr>
      <dsp:spPr>
        <a:xfrm>
          <a:off x="2436451" y="620091"/>
          <a:ext cx="2421078" cy="2421078"/>
        </a:xfrm>
        <a:prstGeom prst="leftCircularArrow">
          <a:avLst>
            <a:gd name="adj1" fmla="val 6452"/>
            <a:gd name="adj2" fmla="val 429999"/>
            <a:gd name="adj3" fmla="val 10489124"/>
            <a:gd name="adj4" fmla="val 14837806"/>
            <a:gd name="adj5" fmla="val 752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A7813F-A47F-5C44-A106-CA1371E12021}" type="datetimeFigureOut">
              <a:rPr lang="en-US" smtClean="0"/>
              <a:t>7/9/17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89ECE0-4AAE-9F41-959E-E42E40C3FD85}" type="slidenum">
              <a:rPr lang="en-US" smtClean="0"/>
              <a:t>‹#›</a:t>
            </a:fld>
            <a:endParaRPr lang="en-US"/>
          </a:p>
        </p:txBody>
      </p:sp>
    </p:spTree>
    <p:extLst>
      <p:ext uri="{BB962C8B-B14F-4D97-AF65-F5344CB8AC3E}">
        <p14:creationId xmlns:p14="http://schemas.microsoft.com/office/powerpoint/2010/main" val="2226018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2D079A-471E-F847-BFB4-84FDF6CBD063}" type="datetimeFigureOut">
              <a:rPr lang="en-US" smtClean="0"/>
              <a:t>7/9/17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48894-2ED0-E74D-B3CB-ABB77CB6FBF3}" type="slidenum">
              <a:rPr lang="en-US" smtClean="0"/>
              <a:t>‹#›</a:t>
            </a:fld>
            <a:endParaRPr lang="en-US"/>
          </a:p>
        </p:txBody>
      </p:sp>
    </p:spTree>
    <p:extLst>
      <p:ext uri="{BB962C8B-B14F-4D97-AF65-F5344CB8AC3E}">
        <p14:creationId xmlns:p14="http://schemas.microsoft.com/office/powerpoint/2010/main" val="889545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 sticky</a:t>
            </a:r>
            <a:r>
              <a:rPr lang="en-US" baseline="0" dirty="0" smtClean="0"/>
              <a:t> note, write what you know about SIM and post on the wall.</a:t>
            </a:r>
          </a:p>
          <a:p>
            <a:r>
              <a:rPr lang="en-US" baseline="0" dirty="0" smtClean="0"/>
              <a:t>On a sticky note, write what you Want to know about SIM &amp; MTSS and post on the wall.</a:t>
            </a:r>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3</a:t>
            </a:fld>
            <a:endParaRPr lang="en-US"/>
          </a:p>
        </p:txBody>
      </p:sp>
    </p:spTree>
    <p:extLst>
      <p:ext uri="{BB962C8B-B14F-4D97-AF65-F5344CB8AC3E}">
        <p14:creationId xmlns:p14="http://schemas.microsoft.com/office/powerpoint/2010/main" val="240617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Consider</a:t>
            </a:r>
            <a:r>
              <a:rPr lang="en-US" baseline="0" dirty="0" smtClean="0"/>
              <a:t> your teachers. They are ‘what’s under the hood’ SIM can boost their performance by capturing their knowledge of specialized instruction and high leverage practices because the instructional tools within the strategies and routines gives them room to teach while hitting all cylinders</a:t>
            </a:r>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12</a:t>
            </a:fld>
            <a:endParaRPr lang="en-US"/>
          </a:p>
        </p:txBody>
      </p:sp>
    </p:spTree>
    <p:extLst>
      <p:ext uri="{BB962C8B-B14F-4D97-AF65-F5344CB8AC3E}">
        <p14:creationId xmlns:p14="http://schemas.microsoft.com/office/powerpoint/2010/main" val="1025474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contact: pgraner@ku.edu</a:t>
            </a:r>
          </a:p>
        </p:txBody>
      </p:sp>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46ED6EF-5A65-3241-9854-33D8F77C91B6}" type="slidenum">
              <a:rPr lang="en-US" sz="1200"/>
              <a:pPr/>
              <a:t>14</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Tools</a:t>
            </a:r>
            <a:r>
              <a:rPr lang="en-US" baseline="0" dirty="0" smtClean="0"/>
              <a:t> of </a:t>
            </a:r>
            <a:r>
              <a:rPr lang="en-US" baseline="0" dirty="0" err="1" smtClean="0"/>
              <a:t>sim</a:t>
            </a:r>
            <a:r>
              <a:rPr lang="en-US" baseline="0" dirty="0" smtClean="0"/>
              <a:t> lend themselves to team based support</a:t>
            </a:r>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15</a:t>
            </a:fld>
            <a:endParaRPr lang="en-US"/>
          </a:p>
        </p:txBody>
      </p:sp>
    </p:spTree>
    <p:extLst>
      <p:ext uri="{BB962C8B-B14F-4D97-AF65-F5344CB8AC3E}">
        <p14:creationId xmlns:p14="http://schemas.microsoft.com/office/powerpoint/2010/main" val="201156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kucrl. pgraner@ku.edu</a:t>
            </a:r>
          </a:p>
        </p:txBody>
      </p:sp>
      <p:sp>
        <p:nvSpPr>
          <p:cNvPr id="93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0D26EB6-87D2-4E40-B4AB-26A9A4894359}" type="slidenum">
              <a:rPr lang="en-US" sz="1200"/>
              <a:pPr/>
              <a:t>16</a:t>
            </a:fld>
            <a:endParaRPr lang="en-US" sz="1200"/>
          </a:p>
        </p:txBody>
      </p:sp>
      <p:sp>
        <p:nvSpPr>
          <p:cNvPr id="93188" name="Rectangle 2"/>
          <p:cNvSpPr>
            <a:spLocks noGrp="1" noRot="1" noChangeAspect="1" noChangeArrowheads="1"/>
          </p:cNvSpPr>
          <p:nvPr>
            <p:ph type="sldImg"/>
          </p:nvPr>
        </p:nvSpPr>
        <p:spPr>
          <a:solidFill>
            <a:srgbClr val="FFFFFF"/>
          </a:solidFill>
          <a:ln/>
        </p:spPr>
      </p:sp>
      <p:sp>
        <p:nvSpPr>
          <p:cNvPr id="9318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article</a:t>
            </a:r>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17</a:t>
            </a:fld>
            <a:endParaRPr lang="en-US"/>
          </a:p>
        </p:txBody>
      </p:sp>
    </p:spTree>
    <p:extLst>
      <p:ext uri="{BB962C8B-B14F-4D97-AF65-F5344CB8AC3E}">
        <p14:creationId xmlns:p14="http://schemas.microsoft.com/office/powerpoint/2010/main" val="238096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3475254-B2B1-4C43-BFE6-3EC3C2A8DDBF}" type="slidenum">
              <a:rPr lang="en-US"/>
              <a:pPr/>
              <a:t>20</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contact: pgraner@ku.edu</a:t>
            </a:r>
          </a:p>
        </p:txBody>
      </p:sp>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28DFD2D-3715-A544-824A-754151EE9133}" type="slidenum">
              <a:rPr lang="en-US" sz="1200"/>
              <a:pPr/>
              <a:t>21</a:t>
            </a:fld>
            <a:endParaRPr lang="en-US" sz="1200"/>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xfrm>
            <a:off x="381000" y="4343400"/>
            <a:ext cx="6172200" cy="4191000"/>
          </a:xfrm>
          <a:solidFill>
            <a:srgbClr val="FFFFFF"/>
          </a:solidFill>
          <a:ln>
            <a:solidFill>
              <a:srgbClr val="000000"/>
            </a:solidFill>
          </a:ln>
        </p:spPr>
        <p:txBody>
          <a:bodyPr/>
          <a:lstStyle/>
          <a:p>
            <a:pPr>
              <a:spcBef>
                <a:spcPct val="0"/>
              </a:spcBef>
            </a:pPr>
            <a:r>
              <a:rPr lang="en-US" sz="2400">
                <a:latin typeface="Arial" charset="0"/>
                <a:ea typeface="ＭＳ Ｐゴシック" charset="0"/>
                <a:cs typeface="ＭＳ Ｐゴシック" charset="0"/>
              </a:rPr>
              <a:t>Example of the Unit Organizer and thinking guided by teachers to provide barrier free instruction. Teachers surface for students their thinking and understanding of the critical information of a unit of study. Through co-construction, the teacher, using a draft, guides students through learning what is critical and enduring about this unit of study..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Relates to the 2008</a:t>
            </a:r>
            <a:r>
              <a:rPr lang="en-US" baseline="0" dirty="0" smtClean="0"/>
              <a:t> </a:t>
            </a:r>
            <a:r>
              <a:rPr lang="en-US" dirty="0" smtClean="0"/>
              <a:t>IES report,</a:t>
            </a:r>
            <a:r>
              <a:rPr lang="en-US" baseline="0" dirty="0" smtClean="0"/>
              <a:t> Kamil </a:t>
            </a:r>
          </a:p>
          <a:p>
            <a:r>
              <a:rPr lang="en-US" baseline="0" dirty="0" smtClean="0"/>
              <a:t>Direct, explicit instruction</a:t>
            </a:r>
          </a:p>
          <a:p>
            <a:r>
              <a:rPr lang="en-US" baseline="0" dirty="0" smtClean="0"/>
              <a:t>Text discussion</a:t>
            </a:r>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23</a:t>
            </a:fld>
            <a:endParaRPr lang="en-US"/>
          </a:p>
        </p:txBody>
      </p:sp>
    </p:spTree>
    <p:extLst>
      <p:ext uri="{BB962C8B-B14F-4D97-AF65-F5344CB8AC3E}">
        <p14:creationId xmlns:p14="http://schemas.microsoft.com/office/powerpoint/2010/main" val="1068130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p>
          <a:p>
            <a:r>
              <a:rPr lang="en-US" dirty="0" smtClean="0"/>
              <a:t>What are your</a:t>
            </a:r>
            <a:r>
              <a:rPr lang="en-US" baseline="0" dirty="0" smtClean="0"/>
              <a:t> observations about this list? Turn and Talk with your neighbor – 3 minutes</a:t>
            </a:r>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27</a:t>
            </a:fld>
            <a:endParaRPr lang="en-US"/>
          </a:p>
        </p:txBody>
      </p:sp>
    </p:spTree>
    <p:extLst>
      <p:ext uri="{BB962C8B-B14F-4D97-AF65-F5344CB8AC3E}">
        <p14:creationId xmlns:p14="http://schemas.microsoft.com/office/powerpoint/2010/main" val="2546274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examine your high leverage practices. What do you notice about the highlighted items? </a:t>
            </a:r>
          </a:p>
          <a:p>
            <a:endParaRPr lang="en-US" baseline="0" dirty="0" smtClean="0"/>
          </a:p>
          <a:p>
            <a:r>
              <a:rPr lang="en-US" baseline="0" dirty="0" smtClean="0"/>
              <a:t>(Note: red are high leverage practices for GE) </a:t>
            </a:r>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28</a:t>
            </a:fld>
            <a:endParaRPr lang="en-US"/>
          </a:p>
        </p:txBody>
      </p:sp>
    </p:spTree>
    <p:extLst>
      <p:ext uri="{BB962C8B-B14F-4D97-AF65-F5344CB8AC3E}">
        <p14:creationId xmlns:p14="http://schemas.microsoft.com/office/powerpoint/2010/main" val="202213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4</a:t>
            </a:fld>
            <a:endParaRPr lang="en-US"/>
          </a:p>
        </p:txBody>
      </p:sp>
    </p:spTree>
    <p:extLst>
      <p:ext uri="{BB962C8B-B14F-4D97-AF65-F5344CB8AC3E}">
        <p14:creationId xmlns:p14="http://schemas.microsoft.com/office/powerpoint/2010/main" val="3504332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contact: pgraner@ku.edu</a:t>
            </a:r>
          </a:p>
        </p:txBody>
      </p:sp>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E8CA36A-E6E4-1B4A-BBC7-3C43E1DD566A}" type="slidenum">
              <a:rPr lang="en-US" sz="1200"/>
              <a:pPr/>
              <a:t>30</a:t>
            </a:fld>
            <a:endParaRPr lang="en-US" sz="1200"/>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examine your high leverage practices. What do you notice about the highlighted items now?  </a:t>
            </a:r>
          </a:p>
          <a:p>
            <a:endParaRPr lang="en-US" baseline="0" dirty="0" smtClean="0"/>
          </a:p>
          <a:p>
            <a:r>
              <a:rPr lang="en-US" baseline="0" dirty="0" smtClean="0"/>
              <a:t>(Note: red are high leverage practices for GE; blue are HLPs for Sp. Ed.) </a:t>
            </a:r>
            <a:endParaRPr lang="en-US" dirty="0" smtClean="0"/>
          </a:p>
          <a:p>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34</a:t>
            </a:fld>
            <a:endParaRPr lang="en-US"/>
          </a:p>
        </p:txBody>
      </p:sp>
    </p:spTree>
    <p:extLst>
      <p:ext uri="{BB962C8B-B14F-4D97-AF65-F5344CB8AC3E}">
        <p14:creationId xmlns:p14="http://schemas.microsoft.com/office/powerpoint/2010/main" val="2034998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contact: pgraner@ku.edu</a:t>
            </a:r>
          </a:p>
        </p:txBody>
      </p:sp>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DC2779F-78D6-D94A-AF86-7D3F6503952D}" type="slidenum">
              <a:rPr lang="en-US" sz="1200"/>
              <a:pPr/>
              <a:t>37</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C2A1D27-13A1-F544-A595-A7087B528B11}" type="slidenum">
              <a:rPr lang="en-US"/>
              <a:pPr/>
              <a:t>39</a:t>
            </a:fld>
            <a:endParaRPr lang="en-US"/>
          </a:p>
        </p:txBody>
      </p:sp>
      <p:sp>
        <p:nvSpPr>
          <p:cNvPr id="124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4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examine your high leverage practices. What do you notice about the highlighted items now?  </a:t>
            </a:r>
          </a:p>
          <a:p>
            <a:endParaRPr lang="en-US" baseline="0" dirty="0" smtClean="0"/>
          </a:p>
          <a:p>
            <a:r>
              <a:rPr lang="en-US" baseline="0" dirty="0" smtClean="0"/>
              <a:t>(Note: red are high leverage practices for GE; blue are HLPs for Sp. Ed.)  Why are there more blue items?</a:t>
            </a:r>
            <a:endParaRPr lang="en-US" dirty="0" smtClean="0"/>
          </a:p>
        </p:txBody>
      </p:sp>
      <p:sp>
        <p:nvSpPr>
          <p:cNvPr id="4" name="Slide Number Placeholder 3"/>
          <p:cNvSpPr>
            <a:spLocks noGrp="1"/>
          </p:cNvSpPr>
          <p:nvPr>
            <p:ph type="sldNum" sz="quarter" idx="10"/>
          </p:nvPr>
        </p:nvSpPr>
        <p:spPr/>
        <p:txBody>
          <a:bodyPr/>
          <a:lstStyle/>
          <a:p>
            <a:fld id="{9F348894-2ED0-E74D-B3CB-ABB77CB6FBF3}" type="slidenum">
              <a:rPr lang="en-US" smtClean="0"/>
              <a:t>40</a:t>
            </a:fld>
            <a:endParaRPr lang="en-US"/>
          </a:p>
        </p:txBody>
      </p:sp>
    </p:spTree>
    <p:extLst>
      <p:ext uri="{BB962C8B-B14F-4D97-AF65-F5344CB8AC3E}">
        <p14:creationId xmlns:p14="http://schemas.microsoft.com/office/powerpoint/2010/main" val="469581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list of attributes for all students, not only students with disabilities</a:t>
            </a:r>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41</a:t>
            </a:fld>
            <a:endParaRPr lang="en-US"/>
          </a:p>
        </p:txBody>
      </p:sp>
    </p:spTree>
    <p:extLst>
      <p:ext uri="{BB962C8B-B14F-4D97-AF65-F5344CB8AC3E}">
        <p14:creationId xmlns:p14="http://schemas.microsoft.com/office/powerpoint/2010/main" val="901055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Hnadout</a:t>
            </a:r>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42</a:t>
            </a:fld>
            <a:endParaRPr lang="en-US"/>
          </a:p>
        </p:txBody>
      </p:sp>
    </p:spTree>
    <p:extLst>
      <p:ext uri="{BB962C8B-B14F-4D97-AF65-F5344CB8AC3E}">
        <p14:creationId xmlns:p14="http://schemas.microsoft.com/office/powerpoint/2010/main" val="3766974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article</a:t>
            </a:r>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44</a:t>
            </a:fld>
            <a:endParaRPr lang="en-US"/>
          </a:p>
        </p:txBody>
      </p:sp>
    </p:spTree>
    <p:extLst>
      <p:ext uri="{BB962C8B-B14F-4D97-AF65-F5344CB8AC3E}">
        <p14:creationId xmlns:p14="http://schemas.microsoft.com/office/powerpoint/2010/main" val="2380963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 Xtreme Reading,</a:t>
            </a:r>
            <a:r>
              <a:rPr lang="en-US" baseline="0" dirty="0" smtClean="0"/>
              <a:t> and CLC are all included in this </a:t>
            </a:r>
            <a:r>
              <a:rPr lang="en-US" baseline="0" smtClean="0"/>
              <a:t>new website.</a:t>
            </a:r>
            <a:endParaRPr lang="en-US"/>
          </a:p>
        </p:txBody>
      </p:sp>
      <p:sp>
        <p:nvSpPr>
          <p:cNvPr id="4" name="Slide Number Placeholder 3"/>
          <p:cNvSpPr>
            <a:spLocks noGrp="1"/>
          </p:cNvSpPr>
          <p:nvPr>
            <p:ph type="sldNum" sz="quarter" idx="10"/>
          </p:nvPr>
        </p:nvSpPr>
        <p:spPr/>
        <p:txBody>
          <a:bodyPr/>
          <a:lstStyle/>
          <a:p>
            <a:fld id="{9F348894-2ED0-E74D-B3CB-ABB77CB6FBF3}" type="slidenum">
              <a:rPr lang="en-US" smtClean="0"/>
              <a:t>47</a:t>
            </a:fld>
            <a:endParaRPr lang="en-US"/>
          </a:p>
        </p:txBody>
      </p:sp>
    </p:spTree>
    <p:extLst>
      <p:ext uri="{BB962C8B-B14F-4D97-AF65-F5344CB8AC3E}">
        <p14:creationId xmlns:p14="http://schemas.microsoft.com/office/powerpoint/2010/main" val="194092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Leave some sections blank so group can add.</a:t>
            </a:r>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5</a:t>
            </a:fld>
            <a:endParaRPr lang="en-US"/>
          </a:p>
        </p:txBody>
      </p:sp>
    </p:spTree>
    <p:extLst>
      <p:ext uri="{BB962C8B-B14F-4D97-AF65-F5344CB8AC3E}">
        <p14:creationId xmlns:p14="http://schemas.microsoft.com/office/powerpoint/2010/main" val="154416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co—construct</a:t>
            </a:r>
            <a:r>
              <a:rPr lang="en-US" baseline="0" dirty="0" smtClean="0"/>
              <a:t> with students and would not complete this and give it to students.</a:t>
            </a:r>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6</a:t>
            </a:fld>
            <a:endParaRPr lang="en-US"/>
          </a:p>
        </p:txBody>
      </p:sp>
    </p:spTree>
    <p:extLst>
      <p:ext uri="{BB962C8B-B14F-4D97-AF65-F5344CB8AC3E}">
        <p14:creationId xmlns:p14="http://schemas.microsoft.com/office/powerpoint/2010/main" val="131860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contact: pgraner@ku.edu</a:t>
            </a:r>
          </a:p>
        </p:txBody>
      </p:sp>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42AC538-43BB-4C4F-A76E-45C3E3186172}" type="slidenum">
              <a:rPr lang="en-US" sz="1200"/>
              <a:pPr/>
              <a:t>7</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Consultation meeting with Richard Elmore, October 2007</a:t>
            </a:r>
            <a:r>
              <a:rPr lang="en-US" dirty="0" smtClean="0">
                <a:latin typeface="Arial" charset="0"/>
                <a:ea typeface="ＭＳ Ｐゴシック" charset="0"/>
                <a:cs typeface="ＭＳ Ｐゴシック" charset="0"/>
              </a:rPr>
              <a:t>. Patty’s belief.</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8</a:t>
            </a:fld>
            <a:endParaRPr lang="en-US"/>
          </a:p>
        </p:txBody>
      </p:sp>
    </p:spTree>
    <p:extLst>
      <p:ext uri="{BB962C8B-B14F-4D97-AF65-F5344CB8AC3E}">
        <p14:creationId xmlns:p14="http://schemas.microsoft.com/office/powerpoint/2010/main" val="36463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1843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University of Kansas Center for Research on Learning</a:t>
            </a:r>
          </a:p>
        </p:txBody>
      </p:sp>
      <p:sp>
        <p:nvSpPr>
          <p:cNvPr id="18436"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pgraner@ku.edu. 2009</a:t>
            </a:r>
          </a:p>
        </p:txBody>
      </p:sp>
      <p:sp>
        <p:nvSpPr>
          <p:cNvPr id="18437"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9AE782-78A3-8B48-AD34-CAF8AB760234}" type="slidenum">
              <a:rPr lang="en-US" sz="1200"/>
              <a:pPr eaLnBrk="1" hangingPunct="1"/>
              <a:t>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10</a:t>
            </a:fld>
            <a:endParaRPr lang="en-US"/>
          </a:p>
        </p:txBody>
      </p:sp>
    </p:spTree>
    <p:extLst>
      <p:ext uri="{BB962C8B-B14F-4D97-AF65-F5344CB8AC3E}">
        <p14:creationId xmlns:p14="http://schemas.microsoft.com/office/powerpoint/2010/main" val="2908212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48894-2ED0-E74D-B3CB-ABB77CB6FBF3}" type="slidenum">
              <a:rPr lang="en-US" smtClean="0"/>
              <a:t>11</a:t>
            </a:fld>
            <a:endParaRPr lang="en-US"/>
          </a:p>
        </p:txBody>
      </p:sp>
    </p:spTree>
    <p:extLst>
      <p:ext uri="{BB962C8B-B14F-4D97-AF65-F5344CB8AC3E}">
        <p14:creationId xmlns:p14="http://schemas.microsoft.com/office/powerpoint/2010/main" val="3952916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9525"/>
            <a:ext cx="9196388" cy="668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Line 37"/>
          <p:cNvSpPr>
            <a:spLocks noChangeShapeType="1"/>
          </p:cNvSpPr>
          <p:nvPr/>
        </p:nvSpPr>
        <p:spPr bwMode="auto">
          <a:xfrm>
            <a:off x="3200400" y="762000"/>
            <a:ext cx="0" cy="21336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5384800"/>
            <a:ext cx="9182100" cy="14938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43" descr="sim_2color_s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90600"/>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29000" y="1046163"/>
            <a:ext cx="5410200" cy="1600200"/>
          </a:xfrm>
        </p:spPr>
        <p:txBody>
          <a:bodyPr/>
          <a:lstStyle>
            <a:lvl1pPr algn="l">
              <a:defRPr sz="3200" b="1"/>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429000" y="3124200"/>
            <a:ext cx="5105400" cy="2895600"/>
          </a:xfrm>
        </p:spPr>
        <p:txBody>
          <a:bodyPr/>
          <a:lstStyle>
            <a:lvl1pPr marL="0" indent="0">
              <a:buFontTx/>
              <a:buNone/>
              <a:defRPr sz="20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smtClean="0"/>
            </a:lvl1pPr>
          </a:lstStyle>
          <a:p>
            <a:fld id="{FAE04BB1-27E0-D64F-A207-F52DA15B6CA7}" type="datetimeFigureOut">
              <a:rPr lang="en-US" smtClean="0"/>
              <a:t>7/9/17</a:t>
            </a:fld>
            <a:endParaRPr lang="en-US"/>
          </a:p>
        </p:txBody>
      </p:sp>
      <p:sp>
        <p:nvSpPr>
          <p:cNvPr id="9" name="Rectangle 5"/>
          <p:cNvSpPr>
            <a:spLocks noGrp="1" noChangeArrowheads="1"/>
          </p:cNvSpPr>
          <p:nvPr>
            <p:ph type="ftr" sz="quarter" idx="11"/>
          </p:nvPr>
        </p:nvSpPr>
        <p:spPr/>
        <p:txBody>
          <a:bodyPr/>
          <a:lstStyle>
            <a:lvl1pPr>
              <a:defRPr smtClean="0"/>
            </a:lvl1pPr>
          </a:lstStyle>
          <a:p>
            <a:endParaRPr lang="en-US"/>
          </a:p>
        </p:txBody>
      </p:sp>
      <p:sp>
        <p:nvSpPr>
          <p:cNvPr id="10" name="Rectangle 6"/>
          <p:cNvSpPr>
            <a:spLocks noGrp="1" noChangeArrowheads="1"/>
          </p:cNvSpPr>
          <p:nvPr>
            <p:ph type="sldNum" sz="quarter" idx="12"/>
          </p:nvPr>
        </p:nvSpPr>
        <p:spPr/>
        <p:txBody>
          <a:bodyPr/>
          <a:lstStyle>
            <a:lvl1pPr>
              <a:defRPr smtClean="0"/>
            </a:lvl1pPr>
          </a:lstStyle>
          <a:p>
            <a:fld id="{06BF1F73-0C49-F447-9818-C3298B6255DF}" type="slidenum">
              <a:rPr lang="en-US" smtClean="0"/>
              <a:t>‹#›</a:t>
            </a:fld>
            <a:endParaRPr lang="en-US"/>
          </a:p>
        </p:txBody>
      </p:sp>
    </p:spTree>
    <p:extLst>
      <p:ext uri="{BB962C8B-B14F-4D97-AF65-F5344CB8AC3E}">
        <p14:creationId xmlns:p14="http://schemas.microsoft.com/office/powerpoint/2010/main" val="381536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AE04BB1-27E0-D64F-A207-F52DA15B6CA7}" type="datetimeFigureOut">
              <a:rPr lang="en-US" smtClean="0"/>
              <a:t>7/9/17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6BF1F73-0C49-F447-9818-C3298B6255DF}" type="slidenum">
              <a:rPr lang="en-US" smtClean="0"/>
              <a:t>‹#›</a:t>
            </a:fld>
            <a:endParaRPr lang="en-US"/>
          </a:p>
        </p:txBody>
      </p:sp>
    </p:spTree>
    <p:extLst>
      <p:ext uri="{BB962C8B-B14F-4D97-AF65-F5344CB8AC3E}">
        <p14:creationId xmlns:p14="http://schemas.microsoft.com/office/powerpoint/2010/main" val="293635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AE04BB1-27E0-D64F-A207-F52DA15B6CA7}" type="datetimeFigureOut">
              <a:rPr lang="en-US" smtClean="0"/>
              <a:t>7/9/17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6BF1F73-0C49-F447-9818-C3298B6255DF}" type="slidenum">
              <a:rPr lang="en-US" smtClean="0"/>
              <a:t>‹#›</a:t>
            </a:fld>
            <a:endParaRPr lang="en-US"/>
          </a:p>
        </p:txBody>
      </p:sp>
    </p:spTree>
    <p:extLst>
      <p:ext uri="{BB962C8B-B14F-4D97-AF65-F5344CB8AC3E}">
        <p14:creationId xmlns:p14="http://schemas.microsoft.com/office/powerpoint/2010/main" val="1188696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9525"/>
            <a:ext cx="9196388" cy="668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Line 37"/>
          <p:cNvSpPr>
            <a:spLocks noChangeShapeType="1"/>
          </p:cNvSpPr>
          <p:nvPr/>
        </p:nvSpPr>
        <p:spPr bwMode="auto">
          <a:xfrm>
            <a:off x="3200400" y="762000"/>
            <a:ext cx="0" cy="21336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5384800"/>
            <a:ext cx="9182100" cy="14938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43" descr="sim_2color_s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90600"/>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29000" y="1046163"/>
            <a:ext cx="5410200" cy="1600200"/>
          </a:xfrm>
        </p:spPr>
        <p:txBody>
          <a:bodyPr/>
          <a:lstStyle>
            <a:lvl1pPr algn="l">
              <a:defRPr sz="3200" b="1"/>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429000" y="3124200"/>
            <a:ext cx="5105400" cy="2895600"/>
          </a:xfrm>
        </p:spPr>
        <p:txBody>
          <a:bodyPr/>
          <a:lstStyle>
            <a:lvl1pPr marL="0" indent="0">
              <a:buFontTx/>
              <a:buNone/>
              <a:defRPr sz="20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smtClean="0"/>
            </a:lvl1pPr>
          </a:lstStyle>
          <a:p>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smtClean="0"/>
            </a:lvl1pPr>
          </a:lstStyle>
          <a:p>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smtClean="0"/>
            </a:lvl1pPr>
          </a:lstStyle>
          <a:p>
            <a:fld id="{34AE2D51-F8E8-E94A-B129-DD063DF4221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5369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5A84475-9511-D84F-912A-BEDFCD46663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7945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E0B24D7-6C37-7B42-8F20-BA03E601171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0675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6A6CC77-9F80-FD4E-960A-4AFF720E2FD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5571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D478FB4-87D7-4140-997F-FFAEED46AE3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12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7CDB3F9-DA25-2543-BA3D-00746BFF390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843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166856F-140A-454F-B631-F4850658DC4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9415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D6A8511-376D-154D-8B52-07E19F612A1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3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AE04BB1-27E0-D64F-A207-F52DA15B6CA7}" type="datetimeFigureOut">
              <a:rPr lang="en-US" smtClean="0"/>
              <a:t>7/9/17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6BF1F73-0C49-F447-9818-C3298B6255DF}" type="slidenum">
              <a:rPr lang="en-US" smtClean="0"/>
              <a:t>‹#›</a:t>
            </a:fld>
            <a:endParaRPr lang="en-US"/>
          </a:p>
        </p:txBody>
      </p:sp>
    </p:spTree>
    <p:extLst>
      <p:ext uri="{BB962C8B-B14F-4D97-AF65-F5344CB8AC3E}">
        <p14:creationId xmlns:p14="http://schemas.microsoft.com/office/powerpoint/2010/main" val="1857945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5F3E9DF-E3C0-C44B-8438-3771C8B4857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3745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5CCFFF8-1187-4B42-8C55-264B6B3230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6359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7C9F5FD-F65E-F24D-A0D4-07C6BE9D886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869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AE04BB1-27E0-D64F-A207-F52DA15B6CA7}" type="datetimeFigureOut">
              <a:rPr lang="en-US" smtClean="0"/>
              <a:t>7/9/17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6BF1F73-0C49-F447-9818-C3298B6255DF}" type="slidenum">
              <a:rPr lang="en-US" smtClean="0"/>
              <a:t>‹#›</a:t>
            </a:fld>
            <a:endParaRPr lang="en-US"/>
          </a:p>
        </p:txBody>
      </p:sp>
    </p:spTree>
    <p:extLst>
      <p:ext uri="{BB962C8B-B14F-4D97-AF65-F5344CB8AC3E}">
        <p14:creationId xmlns:p14="http://schemas.microsoft.com/office/powerpoint/2010/main" val="100067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AE04BB1-27E0-D64F-A207-F52DA15B6CA7}" type="datetimeFigureOut">
              <a:rPr lang="en-US" smtClean="0"/>
              <a:t>7/9/17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6BF1F73-0C49-F447-9818-C3298B6255DF}" type="slidenum">
              <a:rPr lang="en-US" smtClean="0"/>
              <a:t>‹#›</a:t>
            </a:fld>
            <a:endParaRPr lang="en-US"/>
          </a:p>
        </p:txBody>
      </p:sp>
    </p:spTree>
    <p:extLst>
      <p:ext uri="{BB962C8B-B14F-4D97-AF65-F5344CB8AC3E}">
        <p14:creationId xmlns:p14="http://schemas.microsoft.com/office/powerpoint/2010/main" val="421557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FAE04BB1-27E0-D64F-A207-F52DA15B6CA7}" type="datetimeFigureOut">
              <a:rPr lang="en-US" smtClean="0"/>
              <a:t>7/9/17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6BF1F73-0C49-F447-9818-C3298B6255DF}" type="slidenum">
              <a:rPr lang="en-US" smtClean="0"/>
              <a:t>‹#›</a:t>
            </a:fld>
            <a:endParaRPr lang="en-US"/>
          </a:p>
        </p:txBody>
      </p:sp>
    </p:spTree>
    <p:extLst>
      <p:ext uri="{BB962C8B-B14F-4D97-AF65-F5344CB8AC3E}">
        <p14:creationId xmlns:p14="http://schemas.microsoft.com/office/powerpoint/2010/main" val="991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AE04BB1-27E0-D64F-A207-F52DA15B6CA7}" type="datetimeFigureOut">
              <a:rPr lang="en-US" smtClean="0"/>
              <a:t>7/9/17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6BF1F73-0C49-F447-9818-C3298B6255DF}" type="slidenum">
              <a:rPr lang="en-US" smtClean="0"/>
              <a:t>‹#›</a:t>
            </a:fld>
            <a:endParaRPr lang="en-US"/>
          </a:p>
        </p:txBody>
      </p:sp>
    </p:spTree>
    <p:extLst>
      <p:ext uri="{BB962C8B-B14F-4D97-AF65-F5344CB8AC3E}">
        <p14:creationId xmlns:p14="http://schemas.microsoft.com/office/powerpoint/2010/main" val="4016843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AE04BB1-27E0-D64F-A207-F52DA15B6CA7}" type="datetimeFigureOut">
              <a:rPr lang="en-US" smtClean="0"/>
              <a:t>7/9/17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6BF1F73-0C49-F447-9818-C3298B6255DF}" type="slidenum">
              <a:rPr lang="en-US" smtClean="0"/>
              <a:t>‹#›</a:t>
            </a:fld>
            <a:endParaRPr lang="en-US"/>
          </a:p>
        </p:txBody>
      </p:sp>
    </p:spTree>
    <p:extLst>
      <p:ext uri="{BB962C8B-B14F-4D97-AF65-F5344CB8AC3E}">
        <p14:creationId xmlns:p14="http://schemas.microsoft.com/office/powerpoint/2010/main" val="249941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AE04BB1-27E0-D64F-A207-F52DA15B6CA7}" type="datetimeFigureOut">
              <a:rPr lang="en-US" smtClean="0"/>
              <a:t>7/9/17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6BF1F73-0C49-F447-9818-C3298B6255DF}" type="slidenum">
              <a:rPr lang="en-US" smtClean="0"/>
              <a:t>‹#›</a:t>
            </a:fld>
            <a:endParaRPr lang="en-US"/>
          </a:p>
        </p:txBody>
      </p:sp>
    </p:spTree>
    <p:extLst>
      <p:ext uri="{BB962C8B-B14F-4D97-AF65-F5344CB8AC3E}">
        <p14:creationId xmlns:p14="http://schemas.microsoft.com/office/powerpoint/2010/main" val="8333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AE04BB1-27E0-D64F-A207-F52DA15B6CA7}" type="datetimeFigureOut">
              <a:rPr lang="en-US" smtClean="0"/>
              <a:t>7/9/17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6BF1F73-0C49-F447-9818-C3298B6255DF}" type="slidenum">
              <a:rPr lang="en-US" smtClean="0"/>
              <a:t>‹#›</a:t>
            </a:fld>
            <a:endParaRPr lang="en-US"/>
          </a:p>
        </p:txBody>
      </p:sp>
    </p:spTree>
    <p:extLst>
      <p:ext uri="{BB962C8B-B14F-4D97-AF65-F5344CB8AC3E}">
        <p14:creationId xmlns:p14="http://schemas.microsoft.com/office/powerpoint/2010/main" val="37137457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2" descr="sim_2color_si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0" y="5986463"/>
            <a:ext cx="15240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685800" y="2133600"/>
            <a:ext cx="7772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smtClean="0"/>
            </a:lvl1pPr>
          </a:lstStyle>
          <a:p>
            <a:fld id="{FAE04BB1-27E0-D64F-A207-F52DA15B6CA7}" type="datetimeFigureOut">
              <a:rPr lang="en-US" smtClean="0"/>
              <a:t>7/9/17</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fld id="{06BF1F73-0C49-F447-9818-C3298B6255DF}" type="slidenum">
              <a:rPr lang="en-US" smtClean="0"/>
              <a:t>‹#›</a:t>
            </a:fld>
            <a:endParaRPr lang="en-US"/>
          </a:p>
        </p:txBody>
      </p:sp>
      <p:pic>
        <p:nvPicPr>
          <p:cNvPr id="1052" name="Picture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7938" y="6197600"/>
            <a:ext cx="9196388" cy="668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53" name="Line 29"/>
          <p:cNvSpPr>
            <a:spLocks noChangeShapeType="1"/>
          </p:cNvSpPr>
          <p:nvPr/>
        </p:nvSpPr>
        <p:spPr bwMode="auto">
          <a:xfrm>
            <a:off x="838200" y="1524000"/>
            <a:ext cx="7315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1054" name="Picture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30163" y="6197600"/>
            <a:ext cx="9196388" cy="668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2" descr="sim_2color_si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0" y="5986463"/>
            <a:ext cx="15240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685800" y="2133600"/>
            <a:ext cx="7772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smtClean="0"/>
            </a:lvl1pPr>
          </a:lstStyle>
          <a:p>
            <a:pPr defTabSz="914400" eaLnBrk="0" fontAlgn="base" hangingPunct="0">
              <a:spcBef>
                <a:spcPct val="0"/>
              </a:spcBef>
              <a:spcAft>
                <a:spcPct val="0"/>
              </a:spcAft>
            </a:pPr>
            <a:endParaRPr lang="en-US" smtClean="0">
              <a:solidFill>
                <a:srgbClr val="000000"/>
              </a:solidFill>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fontAlgn="base" hangingPunct="0">
              <a:spcBef>
                <a:spcPct val="0"/>
              </a:spcBef>
              <a:spcAft>
                <a:spcPct val="0"/>
              </a:spcAft>
            </a:pPr>
            <a:endParaRPr lang="en-US" smtClean="0">
              <a:solidFill>
                <a:srgbClr val="000000"/>
              </a:solidFill>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fontAlgn="base" hangingPunct="0">
              <a:spcBef>
                <a:spcPct val="0"/>
              </a:spcBef>
              <a:spcAft>
                <a:spcPct val="0"/>
              </a:spcAft>
            </a:pPr>
            <a:fld id="{9B6E2E35-4D9C-8F4F-B06E-C7C5B27230AA}" type="slidenum">
              <a:rPr lang="en-US" smtClean="0">
                <a:solidFill>
                  <a:srgbClr val="000000"/>
                </a:solidFill>
                <a:ea typeface="ＭＳ Ｐゴシック" charset="0"/>
                <a:cs typeface="ＭＳ Ｐゴシック" charset="0"/>
              </a:rPr>
              <a:pPr defTabSz="914400" eaLnBrk="0" fontAlgn="base" hangingPunct="0">
                <a:spcBef>
                  <a:spcPct val="0"/>
                </a:spcBef>
                <a:spcAft>
                  <a:spcPct val="0"/>
                </a:spcAft>
              </a:pPr>
              <a:t>‹#›</a:t>
            </a:fld>
            <a:endParaRPr lang="en-US" smtClean="0">
              <a:solidFill>
                <a:srgbClr val="000000"/>
              </a:solidFill>
              <a:ea typeface="ＭＳ Ｐゴシック" charset="0"/>
              <a:cs typeface="ＭＳ Ｐゴシック" charset="0"/>
            </a:endParaRPr>
          </a:p>
        </p:txBody>
      </p:sp>
      <p:pic>
        <p:nvPicPr>
          <p:cNvPr id="1052" name="Picture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7938" y="6197600"/>
            <a:ext cx="9196388" cy="668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53" name="Line 29"/>
          <p:cNvSpPr>
            <a:spLocks noChangeShapeType="1"/>
          </p:cNvSpPr>
          <p:nvPr/>
        </p:nvSpPr>
        <p:spPr bwMode="auto">
          <a:xfrm>
            <a:off x="838200" y="1524000"/>
            <a:ext cx="7315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1054" name="Picture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30163" y="6197600"/>
            <a:ext cx="9196388" cy="668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s://ceedar.education.ufl.edu/" TargetMode="External"/><Relationship Id="rId4" Type="http://schemas.openxmlformats.org/officeDocument/2006/relationships/image" Target="../media/image9.png"/><Relationship Id="rId5" Type="http://schemas.openxmlformats.org/officeDocument/2006/relationships/hyperlink" Target="http://ceedar.education.ufl.edu/wp-content/uploads/2016/05/High-Leverage-Practices-and-Teacher-Preparation-in-Special-Education.pdf"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ceedar.education.ufl.edu/wp-content/uploads/2016/05/High-Leverage-Practices-and-Teacher-Preparation-in-Special-Education.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mailto:pgraner@ku.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hyperlink" Target="http://www.huffingtonpost.com/entry/the-rapid-advance-of-rigorous-research_us_5880cfb3e4b0fb40bf6c470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mailto:pgraner@ku.ed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ies.ed.gov/ncee/wwc/PracticeGuide.aspx?sid=8%23Practice%20Guide%20Improving%20Adolescent%20Literacy"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54000" y="277090"/>
            <a:ext cx="8636000" cy="5632312"/>
          </a:xfrm>
          <a:prstGeom prst="rect">
            <a:avLst/>
          </a:prstGeom>
          <a:noFill/>
        </p:spPr>
        <p:txBody>
          <a:bodyPr wrap="square" rtlCol="0">
            <a:spAutoFit/>
          </a:bodyPr>
          <a:lstStyle/>
          <a:p>
            <a:r>
              <a:rPr lang="en-US" dirty="0" smtClean="0"/>
              <a:t>This session was presented by Suzanne Robinson and Patty Graner at the MO-CASE Collaborative Conference on March 3., 2017.  </a:t>
            </a:r>
            <a:r>
              <a:rPr lang="en-US" dirty="0" smtClean="0"/>
              <a:t>It has been updated for the 2017 KUCRL Conference</a:t>
            </a:r>
          </a:p>
          <a:p>
            <a:endParaRPr lang="en-US" dirty="0" smtClean="0"/>
          </a:p>
          <a:p>
            <a:pPr algn="ctr"/>
            <a:r>
              <a:rPr lang="en-US" dirty="0"/>
              <a:t>The Strategic Instruction Model within a Tiered Support System</a:t>
            </a:r>
          </a:p>
          <a:p>
            <a:r>
              <a:rPr lang="en-US" dirty="0"/>
              <a:t> </a:t>
            </a:r>
          </a:p>
          <a:p>
            <a:r>
              <a:rPr lang="en-US" dirty="0" smtClean="0"/>
              <a:t>Description:</a:t>
            </a:r>
          </a:p>
          <a:p>
            <a:r>
              <a:rPr lang="en-US" dirty="0" smtClean="0"/>
              <a:t>The </a:t>
            </a:r>
            <a:r>
              <a:rPr lang="en-US" dirty="0"/>
              <a:t>Strategic Instruction Model developed at the University of Kansas’ Center for Research on Learning constitute a helpful set of evidence-based tools for teachers working within a tiered support system.  Primary instruction (or tier one) strategies include content enhancement and embedded strategy instruction.  Tier two intervention is comprised of more intensive strategy instruction adhering to a standard protocol and basic skills instruction.  Tier three is intensive strategy instruction that is of longer duration, more personalized to learner needs and tied to basic skills instruction.  It is characterized as “specialized instruction”.  When the Strategic Instruction Model is utilized across all the tiers, it creates a balanced and strong support system for all learners.  </a:t>
            </a:r>
          </a:p>
          <a:p>
            <a:r>
              <a:rPr lang="en-US" dirty="0"/>
              <a:t> </a:t>
            </a:r>
          </a:p>
          <a:p>
            <a:endParaRPr lang="en-US" dirty="0"/>
          </a:p>
          <a:p>
            <a:endParaRPr lang="en-US" dirty="0"/>
          </a:p>
        </p:txBody>
      </p:sp>
    </p:spTree>
    <p:extLst>
      <p:ext uri="{BB962C8B-B14F-4D97-AF65-F5344CB8AC3E}">
        <p14:creationId xmlns:p14="http://schemas.microsoft.com/office/powerpoint/2010/main" val="269984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55124641"/>
              </p:ext>
            </p:extLst>
          </p:nvPr>
        </p:nvGraphicFramePr>
        <p:xfrm>
          <a:off x="931714" y="290946"/>
          <a:ext cx="7623464" cy="5992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8" name="TextBox 8"/>
          <p:cNvSpPr txBox="1">
            <a:spLocks noChangeArrowheads="1"/>
          </p:cNvSpPr>
          <p:nvPr/>
        </p:nvSpPr>
        <p:spPr bwMode="auto">
          <a:xfrm>
            <a:off x="457200" y="6488114"/>
            <a:ext cx="815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Kamil, Borman, Dole, Salinger, Torgesen (2008)</a:t>
            </a:r>
          </a:p>
        </p:txBody>
      </p:sp>
      <p:sp>
        <p:nvSpPr>
          <p:cNvPr id="19459" name="TextBox 6"/>
          <p:cNvSpPr txBox="1">
            <a:spLocks noChangeArrowheads="1"/>
          </p:cNvSpPr>
          <p:nvPr/>
        </p:nvSpPr>
        <p:spPr bwMode="auto">
          <a:xfrm>
            <a:off x="3543300" y="2351088"/>
            <a:ext cx="2514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t>Five Recommendations for Improving Adolescent Reading</a:t>
            </a:r>
          </a:p>
        </p:txBody>
      </p:sp>
      <p:sp>
        <p:nvSpPr>
          <p:cNvPr id="19461"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898989"/>
                </a:solidFill>
                <a:latin typeface="Calibri" charset="0"/>
              </a:rPr>
              <a:t>pgraner@ku.edu</a:t>
            </a:r>
          </a:p>
        </p:txBody>
      </p:sp>
      <p:pic>
        <p:nvPicPr>
          <p:cNvPr id="2" name="Picture 1"/>
          <p:cNvPicPr>
            <a:picLocks noChangeAspect="1"/>
          </p:cNvPicPr>
          <p:nvPr/>
        </p:nvPicPr>
        <p:blipFill>
          <a:blip r:embed="rId8"/>
          <a:stretch>
            <a:fillRect/>
          </a:stretch>
        </p:blipFill>
        <p:spPr>
          <a:xfrm>
            <a:off x="7437028" y="4713012"/>
            <a:ext cx="1706972" cy="2144988"/>
          </a:xfrm>
          <a:prstGeom prst="rect">
            <a:avLst/>
          </a:prstGeom>
        </p:spPr>
      </p:pic>
    </p:spTree>
    <p:extLst>
      <p:ext uri="{BB962C8B-B14F-4D97-AF65-F5344CB8AC3E}">
        <p14:creationId xmlns:p14="http://schemas.microsoft.com/office/powerpoint/2010/main" val="41008552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CEEDAR Center</a:t>
            </a:r>
            <a:endParaRPr lang="en-US" dirty="0"/>
          </a:p>
        </p:txBody>
      </p:sp>
      <p:sp>
        <p:nvSpPr>
          <p:cNvPr id="3" name="Content Placeholder 2"/>
          <p:cNvSpPr>
            <a:spLocks noGrp="1"/>
          </p:cNvSpPr>
          <p:nvPr>
            <p:ph idx="1"/>
          </p:nvPr>
        </p:nvSpPr>
        <p:spPr>
          <a:xfrm>
            <a:off x="457200" y="1537856"/>
            <a:ext cx="8229600" cy="4525963"/>
          </a:xfrm>
        </p:spPr>
        <p:txBody>
          <a:bodyPr/>
          <a:lstStyle/>
          <a:p>
            <a:r>
              <a:rPr lang="en-US" dirty="0" smtClean="0">
                <a:hlinkClick r:id="rId3"/>
              </a:rPr>
              <a:t>https://ceedar.education.ufl.edu/</a:t>
            </a:r>
            <a:endParaRPr lang="en-US" dirty="0" smtClean="0"/>
          </a:p>
          <a:p>
            <a:endParaRPr lang="en-US" dirty="0"/>
          </a:p>
        </p:txBody>
      </p:sp>
      <p:pic>
        <p:nvPicPr>
          <p:cNvPr id="4" name="Picture 3"/>
          <p:cNvPicPr>
            <a:picLocks noChangeAspect="1"/>
          </p:cNvPicPr>
          <p:nvPr/>
        </p:nvPicPr>
        <p:blipFill>
          <a:blip r:embed="rId4"/>
          <a:stretch>
            <a:fillRect/>
          </a:stretch>
        </p:blipFill>
        <p:spPr>
          <a:xfrm>
            <a:off x="2633519" y="2086732"/>
            <a:ext cx="3993572" cy="3344756"/>
          </a:xfrm>
          <a:prstGeom prst="rect">
            <a:avLst/>
          </a:prstGeom>
        </p:spPr>
      </p:pic>
      <p:sp>
        <p:nvSpPr>
          <p:cNvPr id="6" name="TextBox 5"/>
          <p:cNvSpPr txBox="1"/>
          <p:nvPr/>
        </p:nvSpPr>
        <p:spPr>
          <a:xfrm>
            <a:off x="1177637" y="5431488"/>
            <a:ext cx="6824135" cy="646331"/>
          </a:xfrm>
          <a:prstGeom prst="rect">
            <a:avLst/>
          </a:prstGeom>
          <a:noFill/>
        </p:spPr>
        <p:txBody>
          <a:bodyPr wrap="square" rtlCol="0">
            <a:spAutoFit/>
          </a:bodyPr>
          <a:lstStyle/>
          <a:p>
            <a:pPr algn="ctr"/>
            <a:r>
              <a:rPr lang="en-US" dirty="0" smtClean="0">
                <a:hlinkClick r:id="rId5"/>
              </a:rPr>
              <a:t>High Leverage Practices and Teacher Prep in Special Education, McCleskey &amp; Brownell</a:t>
            </a:r>
            <a:endParaRPr lang="en-US" dirty="0"/>
          </a:p>
        </p:txBody>
      </p:sp>
    </p:spTree>
    <p:extLst>
      <p:ext uri="{BB962C8B-B14F-4D97-AF65-F5344CB8AC3E}">
        <p14:creationId xmlns:p14="http://schemas.microsoft.com/office/powerpoint/2010/main" val="12277644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982"/>
            <a:ext cx="7772400" cy="1143000"/>
          </a:xfrm>
        </p:spPr>
        <p:txBody>
          <a:bodyPr/>
          <a:lstStyle/>
          <a:p>
            <a:r>
              <a:rPr lang="en-US" dirty="0" smtClean="0"/>
              <a:t>SIM is Supercharged!</a:t>
            </a:r>
            <a:endParaRPr lang="en-US" dirty="0"/>
          </a:p>
        </p:txBody>
      </p:sp>
      <p:sp>
        <p:nvSpPr>
          <p:cNvPr id="3" name="Content Placeholder 2"/>
          <p:cNvSpPr>
            <a:spLocks noGrp="1"/>
          </p:cNvSpPr>
          <p:nvPr>
            <p:ph idx="1"/>
          </p:nvPr>
        </p:nvSpPr>
        <p:spPr>
          <a:xfrm>
            <a:off x="457200" y="1105911"/>
            <a:ext cx="8229600" cy="4525963"/>
          </a:xfrm>
        </p:spPr>
        <p:txBody>
          <a:bodyPr/>
          <a:lstStyle/>
          <a:p>
            <a:pPr marL="0" indent="0" algn="ctr">
              <a:buNone/>
            </a:pPr>
            <a:r>
              <a:rPr lang="en-US" dirty="0" smtClean="0"/>
              <a:t>Boosts performance by capturing instructional energy and concentrating it  </a:t>
            </a:r>
          </a:p>
          <a:p>
            <a:pPr marL="0" indent="0" algn="ctr">
              <a:buNone/>
            </a:pPr>
            <a:endParaRPr lang="en-US" dirty="0"/>
          </a:p>
        </p:txBody>
      </p:sp>
      <p:pic>
        <p:nvPicPr>
          <p:cNvPr id="4" name="Picture 3"/>
          <p:cNvPicPr>
            <a:picLocks noChangeAspect="1"/>
          </p:cNvPicPr>
          <p:nvPr/>
        </p:nvPicPr>
        <p:blipFill>
          <a:blip r:embed="rId3"/>
          <a:stretch>
            <a:fillRect/>
          </a:stretch>
        </p:blipFill>
        <p:spPr>
          <a:xfrm>
            <a:off x="1339527" y="2428020"/>
            <a:ext cx="6256192" cy="4199071"/>
          </a:xfrm>
          <a:prstGeom prst="rect">
            <a:avLst/>
          </a:prstGeom>
        </p:spPr>
      </p:pic>
    </p:spTree>
    <p:extLst>
      <p:ext uri="{BB962C8B-B14F-4D97-AF65-F5344CB8AC3E}">
        <p14:creationId xmlns:p14="http://schemas.microsoft.com/office/powerpoint/2010/main" val="34572431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the Strategic Instruction Model?</a:t>
            </a:r>
            <a:endParaRPr lang="en-US" dirty="0"/>
          </a:p>
        </p:txBody>
      </p:sp>
    </p:spTree>
    <p:extLst>
      <p:ext uri="{BB962C8B-B14F-4D97-AF65-F5344CB8AC3E}">
        <p14:creationId xmlns:p14="http://schemas.microsoft.com/office/powerpoint/2010/main" val="16593876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AutoShape 2"/>
          <p:cNvSpPr>
            <a:spLocks noChangeArrowheads="1"/>
          </p:cNvSpPr>
          <p:nvPr/>
        </p:nvSpPr>
        <p:spPr bwMode="auto">
          <a:xfrm>
            <a:off x="3200400" y="381000"/>
            <a:ext cx="2895600" cy="1295400"/>
          </a:xfrm>
          <a:prstGeom prst="downArrowCallout">
            <a:avLst>
              <a:gd name="adj1" fmla="val 55882"/>
              <a:gd name="adj2" fmla="val 55882"/>
              <a:gd name="adj3" fmla="val 21935"/>
              <a:gd name="adj4" fmla="val 66667"/>
            </a:avLst>
          </a:prstGeom>
          <a:solidFill>
            <a:schemeClr val="bg1">
              <a:lumMod val="85000"/>
            </a:schemeClr>
          </a:solidFill>
          <a:ln w="9525">
            <a:solidFill>
              <a:schemeClr val="tx1"/>
            </a:solidFill>
            <a:miter lim="800000"/>
            <a:headEnd/>
            <a:tailEnd/>
          </a:ln>
        </p:spPr>
        <p:txBody>
          <a:bodyPr wrap="none" anchor="ctr"/>
          <a:lstStyle/>
          <a:p>
            <a:endParaRPr lang="en-US"/>
          </a:p>
        </p:txBody>
      </p:sp>
      <p:sp>
        <p:nvSpPr>
          <p:cNvPr id="23554" name="WordArt 3"/>
          <p:cNvSpPr>
            <a:spLocks noChangeArrowheads="1" noChangeShapeType="1" noTextEdit="1"/>
          </p:cNvSpPr>
          <p:nvPr/>
        </p:nvSpPr>
        <p:spPr bwMode="auto">
          <a:xfrm>
            <a:off x="2514600" y="1828800"/>
            <a:ext cx="4343400" cy="914400"/>
          </a:xfrm>
          <a:prstGeom prst="rect">
            <a:avLst/>
          </a:prstGeom>
        </p:spPr>
        <p:txBody>
          <a:bodyPr wrap="none" fromWordArt="1">
            <a:prstTxWarp prst="textFadeUp">
              <a:avLst>
                <a:gd name="adj" fmla="val 9991"/>
              </a:avLst>
            </a:prstTxWarp>
          </a:bodyPr>
          <a:lstStyle/>
          <a:p>
            <a:r>
              <a:rPr lang="en-US" sz="3600" kern="10" dirty="0">
                <a:ln w="12700">
                  <a:solidFill>
                    <a:schemeClr val="tx2"/>
                  </a:solidFill>
                  <a:round/>
                  <a:headEnd/>
                  <a:tailEnd/>
                </a:ln>
                <a:solidFill>
                  <a:srgbClr val="FF0000"/>
                </a:solidFill>
                <a:effectLst>
                  <a:outerShdw blurRad="63500" dist="38099" dir="2700000" sy="50000" rotWithShape="0">
                    <a:srgbClr val="875B0D">
                      <a:alpha val="74997"/>
                    </a:srgbClr>
                  </a:outerShdw>
                </a:effectLst>
                <a:latin typeface="Impact"/>
                <a:ea typeface="Impact"/>
                <a:cs typeface="Impact"/>
              </a:rPr>
              <a:t>Student Success</a:t>
            </a:r>
          </a:p>
        </p:txBody>
      </p:sp>
      <p:sp>
        <p:nvSpPr>
          <p:cNvPr id="23555" name="Text Box 4"/>
          <p:cNvSpPr txBox="1">
            <a:spLocks noChangeArrowheads="1"/>
          </p:cNvSpPr>
          <p:nvPr/>
        </p:nvSpPr>
        <p:spPr bwMode="auto">
          <a:xfrm>
            <a:off x="5105400" y="2971800"/>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latin typeface="Impact" charset="0"/>
              </a:rPr>
              <a:t>Learning Strategies Curriculum</a:t>
            </a:r>
            <a:endParaRPr lang="en-US" sz="3200" dirty="0">
              <a:latin typeface="Times" charset="0"/>
            </a:endParaRPr>
          </a:p>
        </p:txBody>
      </p:sp>
      <p:sp>
        <p:nvSpPr>
          <p:cNvPr id="23556" name="Text Box 5"/>
          <p:cNvSpPr txBox="1">
            <a:spLocks noChangeArrowheads="1"/>
          </p:cNvSpPr>
          <p:nvPr/>
        </p:nvSpPr>
        <p:spPr bwMode="auto">
          <a:xfrm>
            <a:off x="939800" y="2971800"/>
            <a:ext cx="388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latin typeface="Impact" charset="0"/>
              </a:rPr>
              <a:t>Content Enhancement Routines</a:t>
            </a:r>
            <a:endParaRPr lang="en-US" sz="2800" dirty="0">
              <a:latin typeface="Times" charset="0"/>
            </a:endParaRPr>
          </a:p>
        </p:txBody>
      </p:sp>
      <p:sp>
        <p:nvSpPr>
          <p:cNvPr id="23557" name="WordArt 6"/>
          <p:cNvSpPr>
            <a:spLocks noChangeArrowheads="1" noChangeShapeType="1" noTextEdit="1"/>
          </p:cNvSpPr>
          <p:nvPr/>
        </p:nvSpPr>
        <p:spPr bwMode="auto">
          <a:xfrm>
            <a:off x="3352800" y="609600"/>
            <a:ext cx="2590800" cy="457200"/>
          </a:xfrm>
          <a:prstGeom prst="rect">
            <a:avLst/>
          </a:prstGeom>
        </p:spPr>
        <p:txBody>
          <a:bodyPr wrap="none" fromWordArt="1">
            <a:prstTxWarp prst="textFadeUp">
              <a:avLst>
                <a:gd name="adj" fmla="val 9991"/>
              </a:avLst>
            </a:prstTxWarp>
          </a:bodyPr>
          <a:lstStyle/>
          <a:p>
            <a:r>
              <a:rPr lang="en-US" sz="3600" kern="10" dirty="0">
                <a:ln w="12700">
                  <a:solidFill>
                    <a:schemeClr val="tx2"/>
                  </a:solidFill>
                  <a:round/>
                  <a:headEnd/>
                  <a:tailEnd/>
                </a:ln>
                <a:solidFill>
                  <a:srgbClr val="FF0000"/>
                </a:solidFill>
                <a:effectLst>
                  <a:outerShdw blurRad="63500" dist="38099" dir="2700000" sy="50000" rotWithShape="0">
                    <a:srgbClr val="875B0D">
                      <a:alpha val="74997"/>
                    </a:srgbClr>
                  </a:outerShdw>
                </a:effectLst>
                <a:latin typeface="Impact"/>
                <a:ea typeface="Impact"/>
                <a:cs typeface="Impact"/>
              </a:rPr>
              <a:t>SIM</a:t>
            </a:r>
          </a:p>
        </p:txBody>
      </p:sp>
      <p:sp>
        <p:nvSpPr>
          <p:cNvPr id="23558" name="Line 7"/>
          <p:cNvSpPr>
            <a:spLocks noChangeShapeType="1"/>
          </p:cNvSpPr>
          <p:nvPr/>
        </p:nvSpPr>
        <p:spPr bwMode="auto">
          <a:xfrm>
            <a:off x="1143000" y="4191000"/>
            <a:ext cx="6858000" cy="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8"/>
          <p:cNvSpPr>
            <a:spLocks noChangeShapeType="1"/>
          </p:cNvSpPr>
          <p:nvPr/>
        </p:nvSpPr>
        <p:spPr bwMode="auto">
          <a:xfrm flipH="1">
            <a:off x="609600" y="4191000"/>
            <a:ext cx="533400" cy="10668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0" name="Line 9"/>
          <p:cNvSpPr>
            <a:spLocks noChangeShapeType="1"/>
          </p:cNvSpPr>
          <p:nvPr/>
        </p:nvSpPr>
        <p:spPr bwMode="auto">
          <a:xfrm>
            <a:off x="8001000" y="4191000"/>
            <a:ext cx="533400" cy="10668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3561" name="Group 10"/>
          <p:cNvGrpSpPr>
            <a:grpSpLocks/>
          </p:cNvGrpSpPr>
          <p:nvPr/>
        </p:nvGrpSpPr>
        <p:grpSpPr bwMode="auto">
          <a:xfrm>
            <a:off x="973138" y="4267205"/>
            <a:ext cx="8031163" cy="2068515"/>
            <a:chOff x="613" y="2688"/>
            <a:chExt cx="5059" cy="1303"/>
          </a:xfrm>
        </p:grpSpPr>
        <p:sp>
          <p:nvSpPr>
            <p:cNvPr id="23565" name="Text Box 11"/>
            <p:cNvSpPr txBox="1">
              <a:spLocks noChangeArrowheads="1"/>
            </p:cNvSpPr>
            <p:nvPr/>
          </p:nvSpPr>
          <p:spPr bwMode="auto">
            <a:xfrm>
              <a:off x="614" y="3543"/>
              <a:ext cx="2048"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lnSpc>
                  <a:spcPct val="50000"/>
                </a:lnSpc>
                <a:spcBef>
                  <a:spcPct val="50000"/>
                </a:spcBef>
                <a:buFont typeface="Arial"/>
                <a:buChar char="•"/>
              </a:pPr>
              <a:r>
                <a:rPr lang="en-US" dirty="0">
                  <a:latin typeface="Impact" charset="0"/>
                </a:rPr>
                <a:t>Cooperative Thinking </a:t>
              </a:r>
            </a:p>
            <a:p>
              <a:pPr>
                <a:lnSpc>
                  <a:spcPct val="50000"/>
                </a:lnSpc>
                <a:spcBef>
                  <a:spcPct val="50000"/>
                </a:spcBef>
              </a:pPr>
              <a:r>
                <a:rPr lang="en-US" dirty="0" smtClean="0">
                  <a:latin typeface="Impact" charset="0"/>
                </a:rPr>
                <a:t>      Strategies</a:t>
              </a:r>
              <a:endParaRPr lang="en-US" sz="1800" dirty="0">
                <a:latin typeface="Times" charset="0"/>
              </a:endParaRPr>
            </a:p>
          </p:txBody>
        </p:sp>
        <p:sp>
          <p:nvSpPr>
            <p:cNvPr id="23566" name="Text Box 12"/>
            <p:cNvSpPr txBox="1">
              <a:spLocks noChangeArrowheads="1"/>
            </p:cNvSpPr>
            <p:nvPr/>
          </p:nvSpPr>
          <p:spPr bwMode="auto">
            <a:xfrm>
              <a:off x="613" y="3072"/>
              <a:ext cx="2496"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lnSpc>
                  <a:spcPct val="50000"/>
                </a:lnSpc>
                <a:spcBef>
                  <a:spcPct val="50000"/>
                </a:spcBef>
                <a:buFont typeface="Arial"/>
                <a:buChar char="•"/>
              </a:pPr>
              <a:r>
                <a:rPr lang="en-US" dirty="0">
                  <a:latin typeface="Impact" charset="0"/>
                </a:rPr>
                <a:t>Teaming &amp; Problem Solving</a:t>
              </a:r>
            </a:p>
            <a:p>
              <a:pPr>
                <a:lnSpc>
                  <a:spcPct val="50000"/>
                </a:lnSpc>
                <a:spcBef>
                  <a:spcPct val="50000"/>
                </a:spcBef>
              </a:pPr>
              <a:r>
                <a:rPr lang="en-US" dirty="0">
                  <a:latin typeface="Impact" charset="0"/>
                </a:rPr>
                <a:t> </a:t>
              </a:r>
              <a:r>
                <a:rPr lang="en-US" dirty="0" smtClean="0">
                  <a:latin typeface="Impact" charset="0"/>
                </a:rPr>
                <a:t>      Strategies</a:t>
              </a:r>
              <a:endParaRPr lang="en-US" sz="1800" dirty="0">
                <a:latin typeface="Times" charset="0"/>
              </a:endParaRPr>
            </a:p>
          </p:txBody>
        </p:sp>
        <p:sp>
          <p:nvSpPr>
            <p:cNvPr id="23567" name="Text Box 13"/>
            <p:cNvSpPr txBox="1">
              <a:spLocks noChangeArrowheads="1"/>
            </p:cNvSpPr>
            <p:nvPr/>
          </p:nvSpPr>
          <p:spPr bwMode="auto">
            <a:xfrm>
              <a:off x="3168" y="2688"/>
              <a:ext cx="220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spcBef>
                  <a:spcPct val="50000"/>
                </a:spcBef>
                <a:buFont typeface="Arial"/>
                <a:buChar char="•"/>
              </a:pPr>
              <a:r>
                <a:rPr lang="en-US" dirty="0">
                  <a:latin typeface="Impact" charset="0"/>
                </a:rPr>
                <a:t>Community Building Strategies </a:t>
              </a:r>
              <a:endParaRPr lang="en-US" sz="1800" dirty="0">
                <a:latin typeface="Times" charset="0"/>
              </a:endParaRPr>
            </a:p>
          </p:txBody>
        </p:sp>
        <p:sp>
          <p:nvSpPr>
            <p:cNvPr id="23568" name="Text Box 14"/>
            <p:cNvSpPr txBox="1">
              <a:spLocks noChangeArrowheads="1"/>
            </p:cNvSpPr>
            <p:nvPr/>
          </p:nvSpPr>
          <p:spPr bwMode="auto">
            <a:xfrm>
              <a:off x="3216" y="3441"/>
              <a:ext cx="17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spcBef>
                  <a:spcPct val="50000"/>
                </a:spcBef>
                <a:buFont typeface="Arial"/>
                <a:buChar char="•"/>
              </a:pPr>
              <a:r>
                <a:rPr lang="en-US" dirty="0">
                  <a:latin typeface="Impact" charset="0"/>
                </a:rPr>
                <a:t>Possible Selves </a:t>
              </a:r>
              <a:endParaRPr lang="en-US" sz="1800" dirty="0">
                <a:latin typeface="Times" charset="0"/>
              </a:endParaRPr>
            </a:p>
          </p:txBody>
        </p:sp>
        <p:sp>
          <p:nvSpPr>
            <p:cNvPr id="23569" name="Text Box 15"/>
            <p:cNvSpPr txBox="1">
              <a:spLocks noChangeArrowheads="1"/>
            </p:cNvSpPr>
            <p:nvPr/>
          </p:nvSpPr>
          <p:spPr bwMode="auto">
            <a:xfrm>
              <a:off x="621" y="2731"/>
              <a:ext cx="21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lgn="l">
                <a:spcBef>
                  <a:spcPct val="50000"/>
                </a:spcBef>
                <a:buFont typeface="Arial"/>
                <a:buChar char="•"/>
              </a:pPr>
              <a:r>
                <a:rPr lang="en-US" dirty="0">
                  <a:latin typeface="Impact" charset="0"/>
                </a:rPr>
                <a:t>Learning Expressways</a:t>
              </a:r>
              <a:endParaRPr lang="en-US" sz="1800" dirty="0">
                <a:latin typeface="Times" charset="0"/>
              </a:endParaRPr>
            </a:p>
          </p:txBody>
        </p:sp>
        <p:sp>
          <p:nvSpPr>
            <p:cNvPr id="23570" name="Text Box 16"/>
            <p:cNvSpPr txBox="1">
              <a:spLocks noChangeArrowheads="1"/>
            </p:cNvSpPr>
            <p:nvPr/>
          </p:nvSpPr>
          <p:spPr bwMode="auto">
            <a:xfrm>
              <a:off x="3224" y="3797"/>
              <a:ext cx="244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lnSpc>
                  <a:spcPct val="50000"/>
                </a:lnSpc>
                <a:spcBef>
                  <a:spcPct val="50000"/>
                </a:spcBef>
                <a:buFont typeface="Arial"/>
                <a:buChar char="•"/>
              </a:pPr>
              <a:r>
                <a:rPr lang="en-US" dirty="0">
                  <a:latin typeface="Impact" charset="0"/>
                </a:rPr>
                <a:t>Self Advocacy Strategy</a:t>
              </a:r>
              <a:endParaRPr lang="en-US" sz="1800" dirty="0">
                <a:latin typeface="Times" charset="0"/>
              </a:endParaRPr>
            </a:p>
          </p:txBody>
        </p:sp>
      </p:grpSp>
      <p:sp>
        <p:nvSpPr>
          <p:cNvPr id="208913" name="WordArt 17"/>
          <p:cNvSpPr>
            <a:spLocks noChangeArrowheads="1" noChangeShapeType="1" noTextEdit="1"/>
          </p:cNvSpPr>
          <p:nvPr/>
        </p:nvSpPr>
        <p:spPr bwMode="auto">
          <a:xfrm>
            <a:off x="3733800" y="3962400"/>
            <a:ext cx="1676400" cy="381000"/>
          </a:xfrm>
          <a:prstGeom prst="rect">
            <a:avLst/>
          </a:prstGeom>
          <a:solidFill>
            <a:srgbClr val="FF0000"/>
          </a:solidFill>
        </p:spPr>
        <p:txBody>
          <a:bodyPr wrap="none" fromWordArt="1">
            <a:prstTxWarp prst="textPlain">
              <a:avLst>
                <a:gd name="adj" fmla="val 50000"/>
              </a:avLst>
            </a:prstTxWarp>
          </a:bodyPr>
          <a:lstStyle/>
          <a:p>
            <a:r>
              <a:rPr lang="en-US" sz="3600" kern="10" dirty="0">
                <a:ln w="9525">
                  <a:solidFill>
                    <a:srgbClr val="000000"/>
                  </a:solidFill>
                  <a:round/>
                  <a:headEnd/>
                  <a:tailEnd/>
                </a:ln>
                <a:solidFill>
                  <a:srgbClr val="FFFFFF"/>
                </a:solidFill>
                <a:latin typeface="Arial Black"/>
                <a:ea typeface="Arial Black"/>
                <a:cs typeface="Arial Black"/>
              </a:rPr>
              <a:t>Supports </a:t>
            </a:r>
          </a:p>
        </p:txBody>
      </p:sp>
      <p:sp>
        <p:nvSpPr>
          <p:cNvPr id="23563" name="Text Box 18"/>
          <p:cNvSpPr txBox="1">
            <a:spLocks noChangeArrowheads="1"/>
          </p:cNvSpPr>
          <p:nvPr/>
        </p:nvSpPr>
        <p:spPr bwMode="auto">
          <a:xfrm>
            <a:off x="5105400" y="499456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spcBef>
                <a:spcPct val="50000"/>
              </a:spcBef>
              <a:buFont typeface="Arial"/>
              <a:buChar char="•"/>
            </a:pPr>
            <a:r>
              <a:rPr lang="en-US" dirty="0">
                <a:latin typeface="Impact" charset="0"/>
              </a:rPr>
              <a:t>Strategic Tutoring</a:t>
            </a:r>
          </a:p>
        </p:txBody>
      </p:sp>
      <p:sp>
        <p:nvSpPr>
          <p:cNvPr id="2356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pgraner@ku.edu</a:t>
            </a:r>
          </a:p>
        </p:txBody>
      </p:sp>
    </p:spTree>
    <p:extLst>
      <p:ext uri="{BB962C8B-B14F-4D97-AF65-F5344CB8AC3E}">
        <p14:creationId xmlns:p14="http://schemas.microsoft.com/office/powerpoint/2010/main" val="737057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8913"/>
                                        </p:tgtEl>
                                        <p:attrNameLst>
                                          <p:attrName>style.visibility</p:attrName>
                                        </p:attrNameLst>
                                      </p:cBhvr>
                                      <p:to>
                                        <p:strVal val="visible"/>
                                      </p:to>
                                    </p:set>
                                    <p:anim calcmode="lin" valueType="num">
                                      <p:cBhvr additive="base">
                                        <p:cTn id="7" dur="500" fill="hold"/>
                                        <p:tgtEl>
                                          <p:spTgt spid="208913"/>
                                        </p:tgtEl>
                                        <p:attrNameLst>
                                          <p:attrName>ppt_x</p:attrName>
                                        </p:attrNameLst>
                                      </p:cBhvr>
                                      <p:tavLst>
                                        <p:tav tm="0">
                                          <p:val>
                                            <p:strVal val="0-#ppt_w/2"/>
                                          </p:val>
                                        </p:tav>
                                        <p:tav tm="100000">
                                          <p:val>
                                            <p:strVal val="#ppt_x"/>
                                          </p:val>
                                        </p:tav>
                                      </p:tavLst>
                                    </p:anim>
                                    <p:anim calcmode="lin" valueType="num">
                                      <p:cBhvr additive="base">
                                        <p:cTn id="8" dur="500" fill="hold"/>
                                        <p:tgtEl>
                                          <p:spTgt spid="2089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descr="Strategic Inst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25" y="409072"/>
            <a:ext cx="8349828" cy="603329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bwMode="auto">
          <a:xfrm>
            <a:off x="3924484" y="2673498"/>
            <a:ext cx="1155383" cy="0"/>
          </a:xfrm>
          <a:prstGeom prst="straightConnector1">
            <a:avLst/>
          </a:prstGeom>
          <a:ln>
            <a:headEnd type="arrow"/>
            <a:tailEnd type="arrow"/>
          </a:ln>
          <a:ex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606313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304800"/>
            <a:ext cx="7772400" cy="858838"/>
          </a:xfrm>
        </p:spPr>
        <p:txBody>
          <a:bodyPr/>
          <a:lstStyle/>
          <a:p>
            <a:pPr eaLnBrk="1" hangingPunct="1"/>
            <a:r>
              <a:rPr lang="en-US">
                <a:solidFill>
                  <a:srgbClr val="186A20"/>
                </a:solidFill>
                <a:latin typeface="Arial" charset="0"/>
                <a:ea typeface="ＭＳ Ｐゴシック" charset="0"/>
                <a:cs typeface="ＭＳ Ｐゴシック" charset="0"/>
              </a:rPr>
              <a:t/>
            </a:r>
            <a:br>
              <a:rPr lang="en-US">
                <a:solidFill>
                  <a:srgbClr val="186A20"/>
                </a:solidFill>
                <a:latin typeface="Arial" charset="0"/>
                <a:ea typeface="ＭＳ Ｐゴシック" charset="0"/>
                <a:cs typeface="ＭＳ Ｐゴシック" charset="0"/>
              </a:rPr>
            </a:br>
            <a:r>
              <a:rPr lang="en-US">
                <a:solidFill>
                  <a:srgbClr val="186A20"/>
                </a:solidFill>
                <a:latin typeface="Arial" charset="0"/>
                <a:ea typeface="ＭＳ Ｐゴシック" charset="0"/>
                <a:cs typeface="ＭＳ Ｐゴシック" charset="0"/>
              </a:rPr>
              <a:t/>
            </a:r>
            <a:br>
              <a:rPr lang="en-US">
                <a:solidFill>
                  <a:srgbClr val="186A20"/>
                </a:solidFill>
                <a:latin typeface="Arial" charset="0"/>
                <a:ea typeface="ＭＳ Ｐゴシック" charset="0"/>
                <a:cs typeface="ＭＳ Ｐゴシック" charset="0"/>
              </a:rPr>
            </a:br>
            <a:r>
              <a:rPr lang="en-US" sz="3200">
                <a:solidFill>
                  <a:srgbClr val="186A20"/>
                </a:solidFill>
                <a:latin typeface="Arial" charset="0"/>
                <a:ea typeface="ＭＳ Ｐゴシック" charset="0"/>
                <a:cs typeface="ＭＳ Ｐゴシック" charset="0"/>
              </a:rPr>
              <a:t/>
            </a:r>
            <a:br>
              <a:rPr lang="en-US" sz="3200">
                <a:solidFill>
                  <a:srgbClr val="186A20"/>
                </a:solidFill>
                <a:latin typeface="Arial" charset="0"/>
                <a:ea typeface="ＭＳ Ｐゴシック" charset="0"/>
                <a:cs typeface="ＭＳ Ｐゴシック" charset="0"/>
              </a:rPr>
            </a:br>
            <a:r>
              <a:rPr lang="en-US">
                <a:latin typeface="Arial" charset="0"/>
                <a:ea typeface="ＭＳ Ｐゴシック" charset="0"/>
                <a:cs typeface="ＭＳ Ｐゴシック" charset="0"/>
              </a:rPr>
              <a:t> </a:t>
            </a:r>
          </a:p>
        </p:txBody>
      </p:sp>
      <p:sp>
        <p:nvSpPr>
          <p:cNvPr id="92163" name="Text Box 3"/>
          <p:cNvSpPr txBox="1">
            <a:spLocks noChangeArrowheads="1"/>
          </p:cNvSpPr>
          <p:nvPr/>
        </p:nvSpPr>
        <p:spPr bwMode="auto">
          <a:xfrm>
            <a:off x="304800" y="304800"/>
            <a:ext cx="86709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a:solidFill>
                  <a:srgbClr val="E71300"/>
                </a:solidFill>
                <a:latin typeface="NewZuricaBold" charset="0"/>
              </a:rPr>
              <a:t>A Continuum of Literacy Instruction</a:t>
            </a:r>
          </a:p>
          <a:p>
            <a:pPr>
              <a:lnSpc>
                <a:spcPct val="70000"/>
              </a:lnSpc>
            </a:pPr>
            <a:r>
              <a:rPr lang="en-US" sz="3200" b="1" dirty="0">
                <a:solidFill>
                  <a:srgbClr val="E71300"/>
                </a:solidFill>
                <a:latin typeface="NewZuricaBold" charset="0"/>
              </a:rPr>
              <a:t>          </a:t>
            </a:r>
            <a:r>
              <a:rPr lang="en-US" dirty="0">
                <a:solidFill>
                  <a:srgbClr val="E71300"/>
                </a:solidFill>
              </a:rPr>
              <a:t>(</a:t>
            </a:r>
            <a:r>
              <a:rPr lang="en-US" b="1" u="sng" dirty="0">
                <a:solidFill>
                  <a:srgbClr val="E71300"/>
                </a:solidFill>
              </a:rPr>
              <a:t>C</a:t>
            </a:r>
            <a:r>
              <a:rPr lang="en-US" dirty="0">
                <a:solidFill>
                  <a:srgbClr val="E71300"/>
                </a:solidFill>
              </a:rPr>
              <a:t>ontent </a:t>
            </a:r>
            <a:r>
              <a:rPr lang="en-US" b="1" u="sng" dirty="0">
                <a:solidFill>
                  <a:srgbClr val="E71300"/>
                </a:solidFill>
              </a:rPr>
              <a:t>L</a:t>
            </a:r>
            <a:r>
              <a:rPr lang="en-US" dirty="0">
                <a:solidFill>
                  <a:srgbClr val="E71300"/>
                </a:solidFill>
              </a:rPr>
              <a:t>iteracy </a:t>
            </a:r>
            <a:r>
              <a:rPr lang="en-US" b="1" u="sng" dirty="0">
                <a:solidFill>
                  <a:srgbClr val="E71300"/>
                </a:solidFill>
              </a:rPr>
              <a:t>C</a:t>
            </a:r>
            <a:r>
              <a:rPr lang="en-US" dirty="0">
                <a:solidFill>
                  <a:srgbClr val="E71300"/>
                </a:solidFill>
              </a:rPr>
              <a:t>ontinuum -- </a:t>
            </a:r>
            <a:r>
              <a:rPr lang="en-US" b="1" dirty="0">
                <a:solidFill>
                  <a:srgbClr val="E71300"/>
                </a:solidFill>
              </a:rPr>
              <a:t>CLC</a:t>
            </a:r>
            <a:r>
              <a:rPr lang="en-US" dirty="0">
                <a:solidFill>
                  <a:srgbClr val="E71300"/>
                </a:solidFill>
              </a:rPr>
              <a:t>)</a:t>
            </a:r>
            <a:endParaRPr lang="en-US" dirty="0">
              <a:solidFill>
                <a:srgbClr val="E71300"/>
              </a:solidFill>
              <a:latin typeface="Times" charset="0"/>
            </a:endParaRPr>
          </a:p>
        </p:txBody>
      </p:sp>
      <p:sp>
        <p:nvSpPr>
          <p:cNvPr id="92164" name="Text Box 4"/>
          <p:cNvSpPr txBox="1">
            <a:spLocks noChangeArrowheads="1"/>
          </p:cNvSpPr>
          <p:nvPr/>
        </p:nvSpPr>
        <p:spPr bwMode="auto">
          <a:xfrm>
            <a:off x="228600" y="4800600"/>
            <a:ext cx="87630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endParaRPr lang="en-US" sz="2800" b="1">
              <a:solidFill>
                <a:schemeClr val="accent2"/>
              </a:solidFill>
              <a:latin typeface="Times" charset="0"/>
            </a:endParaRPr>
          </a:p>
          <a:p>
            <a:pPr algn="l"/>
            <a:endParaRPr lang="en-US" sz="2800" b="1">
              <a:solidFill>
                <a:schemeClr val="accent2"/>
              </a:solidFill>
              <a:latin typeface="Times" charset="0"/>
            </a:endParaRPr>
          </a:p>
          <a:p>
            <a:pPr algn="l"/>
            <a:endParaRPr lang="en-US" sz="2800" b="1">
              <a:solidFill>
                <a:schemeClr val="accent2"/>
              </a:solidFill>
              <a:latin typeface="Times" charset="0"/>
            </a:endParaRPr>
          </a:p>
          <a:p>
            <a:pPr algn="l"/>
            <a:endParaRPr lang="en-US" sz="500" b="1">
              <a:solidFill>
                <a:schemeClr val="accent2"/>
              </a:solidFill>
              <a:latin typeface="Times" charset="0"/>
            </a:endParaRPr>
          </a:p>
        </p:txBody>
      </p:sp>
      <p:sp>
        <p:nvSpPr>
          <p:cNvPr id="92165" name="Text Box 5"/>
          <p:cNvSpPr txBox="1">
            <a:spLocks noChangeArrowheads="1"/>
          </p:cNvSpPr>
          <p:nvPr/>
        </p:nvSpPr>
        <p:spPr bwMode="auto">
          <a:xfrm>
            <a:off x="304800" y="1600200"/>
            <a:ext cx="8305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dirty="0">
                <a:solidFill>
                  <a:schemeClr val="tx2"/>
                </a:solidFill>
                <a:latin typeface="Times" charset="0"/>
              </a:rPr>
              <a:t>Level 1: 	Enhance content instruction</a:t>
            </a:r>
            <a:r>
              <a:rPr lang="en-US" sz="1600" dirty="0">
                <a:solidFill>
                  <a:schemeClr val="tx2"/>
                </a:solidFill>
                <a:latin typeface="Times" charset="0"/>
              </a:rPr>
              <a:t> </a:t>
            </a:r>
            <a:r>
              <a:rPr lang="en-US" sz="1800" dirty="0">
                <a:solidFill>
                  <a:schemeClr val="tx2"/>
                </a:solidFill>
                <a:latin typeface="Times" charset="0"/>
              </a:rPr>
              <a:t>(mastery of critical content 		</a:t>
            </a:r>
            <a:r>
              <a:rPr lang="en-US" sz="1800" dirty="0" smtClean="0">
                <a:solidFill>
                  <a:schemeClr val="tx2"/>
                </a:solidFill>
                <a:latin typeface="Times" charset="0"/>
              </a:rPr>
              <a:t>                for </a:t>
            </a:r>
            <a:r>
              <a:rPr lang="en-US" sz="1800" i="1" dirty="0">
                <a:solidFill>
                  <a:schemeClr val="tx2"/>
                </a:solidFill>
                <a:latin typeface="Times" charset="0"/>
              </a:rPr>
              <a:t>all</a:t>
            </a:r>
            <a:r>
              <a:rPr lang="en-US" sz="1800" dirty="0">
                <a:solidFill>
                  <a:schemeClr val="tx2"/>
                </a:solidFill>
                <a:latin typeface="Times" charset="0"/>
              </a:rPr>
              <a:t> despite literacy levels)</a:t>
            </a:r>
            <a:endParaRPr lang="en-US" dirty="0">
              <a:solidFill>
                <a:schemeClr val="tx2"/>
              </a:solidFill>
              <a:latin typeface="Times" charset="0"/>
            </a:endParaRPr>
          </a:p>
        </p:txBody>
      </p:sp>
      <p:sp>
        <p:nvSpPr>
          <p:cNvPr id="92166" name="Text Box 6"/>
          <p:cNvSpPr txBox="1">
            <a:spLocks noChangeArrowheads="1"/>
          </p:cNvSpPr>
          <p:nvPr/>
        </p:nvSpPr>
        <p:spPr bwMode="auto">
          <a:xfrm>
            <a:off x="304799" y="2459181"/>
            <a:ext cx="8670925" cy="69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70000"/>
              </a:lnSpc>
              <a:spcBef>
                <a:spcPct val="50000"/>
              </a:spcBef>
            </a:pPr>
            <a:r>
              <a:rPr lang="en-US" b="1" dirty="0">
                <a:solidFill>
                  <a:schemeClr val="tx2"/>
                </a:solidFill>
                <a:latin typeface="Times" charset="0"/>
              </a:rPr>
              <a:t>Level 2: 	Embedded strategy instruction </a:t>
            </a:r>
            <a:r>
              <a:rPr lang="en-US" sz="1800" dirty="0">
                <a:solidFill>
                  <a:schemeClr val="tx2"/>
                </a:solidFill>
                <a:latin typeface="Times" charset="0"/>
              </a:rPr>
              <a:t>(routinely </a:t>
            </a:r>
            <a:r>
              <a:rPr lang="en-US" sz="1800" dirty="0" smtClean="0">
                <a:solidFill>
                  <a:schemeClr val="tx2"/>
                </a:solidFill>
                <a:latin typeface="Times" charset="0"/>
              </a:rPr>
              <a:t>weave</a:t>
            </a:r>
          </a:p>
          <a:p>
            <a:pPr algn="l">
              <a:lnSpc>
                <a:spcPct val="70000"/>
              </a:lnSpc>
              <a:spcBef>
                <a:spcPct val="50000"/>
              </a:spcBef>
            </a:pPr>
            <a:r>
              <a:rPr lang="en-US" sz="1800" dirty="0" smtClean="0">
                <a:solidFill>
                  <a:schemeClr val="tx2"/>
                </a:solidFill>
                <a:latin typeface="Times" charset="0"/>
              </a:rPr>
              <a:t> </a:t>
            </a:r>
            <a:r>
              <a:rPr lang="en-US" sz="1800" dirty="0">
                <a:solidFill>
                  <a:schemeClr val="tx2"/>
                </a:solidFill>
                <a:latin typeface="Times" charset="0"/>
              </a:rPr>
              <a:t>		</a:t>
            </a:r>
            <a:r>
              <a:rPr lang="en-US" sz="1800" dirty="0" smtClean="0">
                <a:solidFill>
                  <a:schemeClr val="tx2"/>
                </a:solidFill>
                <a:latin typeface="Times" charset="0"/>
              </a:rPr>
              <a:t>        strategies </a:t>
            </a:r>
            <a:r>
              <a:rPr lang="en-US" sz="1800" dirty="0">
                <a:solidFill>
                  <a:schemeClr val="tx2"/>
                </a:solidFill>
                <a:latin typeface="Times" charset="0"/>
              </a:rPr>
              <a:t>within </a:t>
            </a:r>
            <a:r>
              <a:rPr lang="en-US" sz="1800" i="1" dirty="0">
                <a:solidFill>
                  <a:schemeClr val="tx2"/>
                </a:solidFill>
                <a:latin typeface="Times" charset="0"/>
              </a:rPr>
              <a:t>and</a:t>
            </a:r>
            <a:r>
              <a:rPr lang="en-US" sz="1800" dirty="0">
                <a:solidFill>
                  <a:schemeClr val="tx2"/>
                </a:solidFill>
                <a:latin typeface="Times" charset="0"/>
              </a:rPr>
              <a:t> across classes using large group </a:t>
            </a:r>
            <a:r>
              <a:rPr lang="en-US" sz="1800" dirty="0" smtClean="0">
                <a:solidFill>
                  <a:schemeClr val="tx2"/>
                </a:solidFill>
                <a:latin typeface="Times" charset="0"/>
              </a:rPr>
              <a:t>instructional methods</a:t>
            </a:r>
            <a:r>
              <a:rPr lang="en-US" sz="1800" dirty="0">
                <a:solidFill>
                  <a:schemeClr val="tx2"/>
                </a:solidFill>
                <a:latin typeface="Times" charset="0"/>
              </a:rPr>
              <a:t>)</a:t>
            </a:r>
          </a:p>
        </p:txBody>
      </p:sp>
      <p:sp>
        <p:nvSpPr>
          <p:cNvPr id="92167" name="Text Box 7"/>
          <p:cNvSpPr txBox="1">
            <a:spLocks noChangeArrowheads="1"/>
          </p:cNvSpPr>
          <p:nvPr/>
        </p:nvSpPr>
        <p:spPr bwMode="auto">
          <a:xfrm>
            <a:off x="304800" y="3154363"/>
            <a:ext cx="88392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endParaRPr lang="en-US" sz="500" b="1" dirty="0">
              <a:solidFill>
                <a:schemeClr val="accent2"/>
              </a:solidFill>
              <a:latin typeface="Times" charset="0"/>
            </a:endParaRPr>
          </a:p>
          <a:p>
            <a:pPr algn="l"/>
            <a:r>
              <a:rPr lang="en-US" b="1" dirty="0">
                <a:solidFill>
                  <a:schemeClr val="tx2"/>
                </a:solidFill>
                <a:latin typeface="Times" charset="0"/>
              </a:rPr>
              <a:t>Level 3: 	Intensive strategy instruction </a:t>
            </a:r>
            <a:r>
              <a:rPr lang="en-US" sz="1800" dirty="0">
                <a:solidFill>
                  <a:schemeClr val="tx2"/>
                </a:solidFill>
                <a:latin typeface="Times" charset="0"/>
              </a:rPr>
              <a:t>(mastery of specific strategies 		</a:t>
            </a:r>
            <a:r>
              <a:rPr lang="en-US" sz="1800" dirty="0" smtClean="0">
                <a:solidFill>
                  <a:schemeClr val="tx2"/>
                </a:solidFill>
                <a:latin typeface="Times" charset="0"/>
              </a:rPr>
              <a:t>                 using </a:t>
            </a:r>
            <a:r>
              <a:rPr lang="en-US" sz="1800" dirty="0">
                <a:solidFill>
                  <a:schemeClr val="tx2"/>
                </a:solidFill>
                <a:latin typeface="Times" charset="0"/>
              </a:rPr>
              <a:t>intensive-explicit instructional sequences)</a:t>
            </a:r>
          </a:p>
        </p:txBody>
      </p:sp>
      <p:sp>
        <p:nvSpPr>
          <p:cNvPr id="92168" name="Text Box 8"/>
          <p:cNvSpPr txBox="1">
            <a:spLocks noChangeArrowheads="1"/>
          </p:cNvSpPr>
          <p:nvPr/>
        </p:nvSpPr>
        <p:spPr bwMode="auto">
          <a:xfrm>
            <a:off x="304800" y="4022725"/>
            <a:ext cx="8839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b="1" dirty="0">
                <a:solidFill>
                  <a:schemeClr val="tx2"/>
                </a:solidFill>
                <a:latin typeface="Times" charset="0"/>
              </a:rPr>
              <a:t>Level 4: 	Intensive basic skill instruction </a:t>
            </a:r>
            <a:r>
              <a:rPr lang="en-US" sz="1800" dirty="0">
                <a:solidFill>
                  <a:schemeClr val="tx2"/>
                </a:solidFill>
                <a:latin typeface="Times" charset="0"/>
              </a:rPr>
              <a:t>(mastery of entry level 			</a:t>
            </a:r>
            <a:r>
              <a:rPr lang="en-US" sz="1800" dirty="0" smtClean="0">
                <a:solidFill>
                  <a:schemeClr val="tx2"/>
                </a:solidFill>
                <a:latin typeface="Times" charset="0"/>
              </a:rPr>
              <a:t>                 literacy </a:t>
            </a:r>
            <a:r>
              <a:rPr lang="en-US" sz="1800" dirty="0">
                <a:solidFill>
                  <a:schemeClr val="tx2"/>
                </a:solidFill>
                <a:latin typeface="Times" charset="0"/>
              </a:rPr>
              <a:t>skills at the 4th grade level)</a:t>
            </a:r>
          </a:p>
        </p:txBody>
      </p:sp>
      <p:sp>
        <p:nvSpPr>
          <p:cNvPr id="92169" name="Text Box 9"/>
          <p:cNvSpPr txBox="1">
            <a:spLocks noChangeArrowheads="1"/>
          </p:cNvSpPr>
          <p:nvPr/>
        </p:nvSpPr>
        <p:spPr bwMode="auto">
          <a:xfrm>
            <a:off x="323560" y="4969200"/>
            <a:ext cx="89154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50000"/>
              </a:lnSpc>
              <a:spcBef>
                <a:spcPct val="50000"/>
              </a:spcBef>
            </a:pPr>
            <a:r>
              <a:rPr lang="en-US" b="1" dirty="0">
                <a:solidFill>
                  <a:schemeClr val="tx2"/>
                </a:solidFill>
                <a:latin typeface="Times" charset="0"/>
              </a:rPr>
              <a:t>Level 5: 	Therapeutic intervention </a:t>
            </a:r>
            <a:r>
              <a:rPr lang="en-US" sz="1800" dirty="0">
                <a:solidFill>
                  <a:schemeClr val="tx2"/>
                </a:solidFill>
                <a:latin typeface="Times" charset="0"/>
              </a:rPr>
              <a:t>(mastery of language </a:t>
            </a:r>
            <a:r>
              <a:rPr lang="en-US" sz="1800" dirty="0" smtClean="0">
                <a:solidFill>
                  <a:schemeClr val="tx2"/>
                </a:solidFill>
                <a:latin typeface="Times" charset="0"/>
              </a:rPr>
              <a:t>underpinnings</a:t>
            </a:r>
          </a:p>
          <a:p>
            <a:pPr algn="l">
              <a:lnSpc>
                <a:spcPct val="50000"/>
              </a:lnSpc>
              <a:spcBef>
                <a:spcPct val="50000"/>
              </a:spcBef>
            </a:pPr>
            <a:r>
              <a:rPr lang="en-US" sz="1800" dirty="0" smtClean="0">
                <a:solidFill>
                  <a:schemeClr val="tx2"/>
                </a:solidFill>
                <a:latin typeface="Times" charset="0"/>
              </a:rPr>
              <a:t> </a:t>
            </a:r>
            <a:r>
              <a:rPr lang="en-US" sz="1800" dirty="0">
                <a:solidFill>
                  <a:schemeClr val="tx2"/>
                </a:solidFill>
                <a:latin typeface="Times" charset="0"/>
              </a:rPr>
              <a:t>		</a:t>
            </a:r>
            <a:r>
              <a:rPr lang="en-US" sz="1800" dirty="0" smtClean="0">
                <a:solidFill>
                  <a:schemeClr val="tx2"/>
                </a:solidFill>
                <a:latin typeface="Times" charset="0"/>
              </a:rPr>
              <a:t>         of </a:t>
            </a:r>
            <a:r>
              <a:rPr lang="en-US" sz="1800" dirty="0">
                <a:solidFill>
                  <a:schemeClr val="tx2"/>
                </a:solidFill>
                <a:latin typeface="Times" charset="0"/>
              </a:rPr>
              <a:t>curriculum content and learning strategies)</a:t>
            </a:r>
          </a:p>
        </p:txBody>
      </p:sp>
      <p:sp>
        <p:nvSpPr>
          <p:cNvPr id="92170" name="Rectangle 11"/>
          <p:cNvSpPr>
            <a:spLocks noChangeArrowheads="1"/>
          </p:cNvSpPr>
          <p:nvPr/>
        </p:nvSpPr>
        <p:spPr bwMode="auto">
          <a:xfrm>
            <a:off x="9372600" y="5784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Times" charset="0"/>
            </a:endParaRPr>
          </a:p>
        </p:txBody>
      </p:sp>
      <p:sp>
        <p:nvSpPr>
          <p:cNvPr id="2" name="Footer Placeholder 1"/>
          <p:cNvSpPr>
            <a:spLocks noGrp="1"/>
          </p:cNvSpPr>
          <p:nvPr>
            <p:ph type="ftr" sz="quarter" idx="11"/>
          </p:nvPr>
        </p:nvSpPr>
        <p:spPr/>
        <p:txBody>
          <a:bodyPr/>
          <a:lstStyle/>
          <a:p>
            <a:r>
              <a:rPr lang="en-US" dirty="0" err="1" smtClean="0"/>
              <a:t>pgraner@ku.edu</a:t>
            </a:r>
            <a:endParaRPr lang="en-US" dirty="0"/>
          </a:p>
        </p:txBody>
      </p:sp>
    </p:spTree>
    <p:extLst>
      <p:ext uri="{BB962C8B-B14F-4D97-AF65-F5344CB8AC3E}">
        <p14:creationId xmlns:p14="http://schemas.microsoft.com/office/powerpoint/2010/main" val="10464644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Support</a:t>
            </a:r>
            <a:endParaRPr lang="en-US" dirty="0"/>
          </a:p>
        </p:txBody>
      </p:sp>
      <p:pic>
        <p:nvPicPr>
          <p:cNvPr id="5" name="Picture 4"/>
          <p:cNvPicPr>
            <a:picLocks noChangeAspect="1"/>
          </p:cNvPicPr>
          <p:nvPr/>
        </p:nvPicPr>
        <p:blipFill>
          <a:blip r:embed="rId3"/>
          <a:stretch>
            <a:fillRect/>
          </a:stretch>
        </p:blipFill>
        <p:spPr>
          <a:xfrm>
            <a:off x="1363298" y="0"/>
            <a:ext cx="6858000" cy="6858000"/>
          </a:xfrm>
          <a:prstGeom prst="rect">
            <a:avLst/>
          </a:prstGeom>
        </p:spPr>
      </p:pic>
      <p:pic>
        <p:nvPicPr>
          <p:cNvPr id="4" name="Content Placeholder 3"/>
          <p:cNvPicPr>
            <a:picLocks noGrp="1" noChangeAspect="1"/>
          </p:cNvPicPr>
          <p:nvPr>
            <p:ph idx="1"/>
          </p:nvPr>
        </p:nvPicPr>
        <p:blipFill>
          <a:blip r:embed="rId4">
            <a:alphaModFix amt="80000"/>
          </a:blip>
          <a:srcRect t="474" b="474"/>
          <a:stretch>
            <a:fillRect/>
          </a:stretch>
        </p:blipFill>
        <p:spPr>
          <a:xfrm>
            <a:off x="685428" y="1602467"/>
            <a:ext cx="7773147" cy="4115233"/>
          </a:xfrm>
        </p:spPr>
      </p:pic>
    </p:spTree>
    <p:extLst>
      <p:ext uri="{BB962C8B-B14F-4D97-AF65-F5344CB8AC3E}">
        <p14:creationId xmlns:p14="http://schemas.microsoft.com/office/powerpoint/2010/main" val="1199052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Tier 1 : </a:t>
            </a:r>
            <a:r>
              <a:rPr lang="en-US" sz="2400" dirty="0" smtClean="0">
                <a:solidFill>
                  <a:srgbClr val="FF0000"/>
                </a:solidFill>
                <a:latin typeface="Times" charset="0"/>
              </a:rPr>
              <a:t>level </a:t>
            </a:r>
            <a:r>
              <a:rPr lang="en-US" sz="2400" dirty="0">
                <a:solidFill>
                  <a:srgbClr val="FF0000"/>
                </a:solidFill>
                <a:latin typeface="Times" charset="0"/>
              </a:rPr>
              <a:t>1: Ensure mastery of critical content.</a:t>
            </a:r>
            <a:br>
              <a:rPr lang="en-US" sz="2400" dirty="0">
                <a:solidFill>
                  <a:srgbClr val="FF0000"/>
                </a:solidFill>
                <a:latin typeface="Times" charset="0"/>
              </a:rPr>
            </a:br>
            <a:endParaRPr lang="en-US" sz="2400" dirty="0">
              <a:solidFill>
                <a:srgbClr val="FF0000"/>
              </a:solidFill>
            </a:endParaRPr>
          </a:p>
        </p:txBody>
      </p:sp>
      <p:pic>
        <p:nvPicPr>
          <p:cNvPr id="7" name="Picture 6"/>
          <p:cNvPicPr>
            <a:picLocks noChangeAspect="1"/>
          </p:cNvPicPr>
          <p:nvPr/>
        </p:nvPicPr>
        <p:blipFill>
          <a:blip r:embed="rId2"/>
          <a:stretch>
            <a:fillRect/>
          </a:stretch>
        </p:blipFill>
        <p:spPr>
          <a:xfrm>
            <a:off x="6153727" y="381001"/>
            <a:ext cx="2777342" cy="2777342"/>
          </a:xfrm>
          <a:prstGeom prst="rect">
            <a:avLst/>
          </a:prstGeom>
        </p:spPr>
      </p:pic>
      <p:sp>
        <p:nvSpPr>
          <p:cNvPr id="4" name="Text Box 3"/>
          <p:cNvSpPr txBox="1">
            <a:spLocks noChangeArrowheads="1"/>
          </p:cNvSpPr>
          <p:nvPr/>
        </p:nvSpPr>
        <p:spPr bwMode="auto">
          <a:xfrm>
            <a:off x="506516" y="391465"/>
            <a:ext cx="7988197"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sz="400" b="1" dirty="0">
              <a:solidFill>
                <a:srgbClr val="660066"/>
              </a:solidFill>
              <a:latin typeface="Times" charset="0"/>
            </a:endParaRPr>
          </a:p>
          <a:p>
            <a:endParaRPr lang="en-US" b="1" dirty="0">
              <a:solidFill>
                <a:srgbClr val="800000"/>
              </a:solidFill>
              <a:latin typeface="Times" charset="0"/>
            </a:endParaRPr>
          </a:p>
          <a:p>
            <a:r>
              <a:rPr lang="en-US" b="1" dirty="0">
                <a:solidFill>
                  <a:srgbClr val="800000"/>
                </a:solidFill>
                <a:latin typeface="Times" charset="0"/>
              </a:rPr>
              <a:t>All students learn critical content </a:t>
            </a:r>
          </a:p>
          <a:p>
            <a:r>
              <a:rPr lang="en-US" b="1" dirty="0">
                <a:solidFill>
                  <a:srgbClr val="800000"/>
                </a:solidFill>
                <a:latin typeface="Times" charset="0"/>
              </a:rPr>
              <a:t>required in the core curriculum</a:t>
            </a:r>
          </a:p>
          <a:p>
            <a:r>
              <a:rPr lang="en-US" b="1" dirty="0">
                <a:solidFill>
                  <a:srgbClr val="800000"/>
                </a:solidFill>
                <a:latin typeface="Times" charset="0"/>
              </a:rPr>
              <a:t>regardless of literacy levels. </a:t>
            </a:r>
          </a:p>
          <a:p>
            <a:endParaRPr lang="en-US" b="1" dirty="0">
              <a:solidFill>
                <a:srgbClr val="800000"/>
              </a:solidFill>
              <a:latin typeface="Times" charset="0"/>
            </a:endParaRPr>
          </a:p>
          <a:p>
            <a:endParaRPr lang="en-US" b="1" dirty="0">
              <a:solidFill>
                <a:srgbClr val="800000"/>
              </a:solidFill>
              <a:latin typeface="Times" charset="0"/>
            </a:endParaRPr>
          </a:p>
          <a:p>
            <a:r>
              <a:rPr lang="en-US" b="1" dirty="0">
                <a:solidFill>
                  <a:srgbClr val="800000"/>
                </a:solidFill>
                <a:latin typeface="Times" charset="0"/>
              </a:rPr>
              <a:t>Teachers compensate for limited literacy levels by using explicit teaching routines, adaptations, and technology to promote content mastery. </a:t>
            </a:r>
          </a:p>
          <a:p>
            <a:endParaRPr lang="en-US" sz="400" b="1" dirty="0">
              <a:solidFill>
                <a:srgbClr val="660066"/>
              </a:solidFill>
              <a:latin typeface="Times" charset="0"/>
            </a:endParaRPr>
          </a:p>
          <a:p>
            <a:endParaRPr lang="en-US" sz="2000" dirty="0">
              <a:latin typeface="Times" charset="0"/>
            </a:endParaRPr>
          </a:p>
        </p:txBody>
      </p:sp>
    </p:spTree>
    <p:extLst>
      <p:ext uri="{BB962C8B-B14F-4D97-AF65-F5344CB8AC3E}">
        <p14:creationId xmlns:p14="http://schemas.microsoft.com/office/powerpoint/2010/main" val="4249136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23273" y="304800"/>
            <a:ext cx="8405091" cy="1143000"/>
          </a:xfrm>
        </p:spPr>
        <p:txBody>
          <a:bodyPr>
            <a:noAutofit/>
          </a:bodyPr>
          <a:lstStyle/>
          <a:p>
            <a:r>
              <a:rPr lang="en-US" sz="3200" dirty="0" smtClean="0"/>
              <a:t>What makes teaching content so hard?</a:t>
            </a:r>
            <a:endParaRPr lang="en-US" sz="3200" dirty="0"/>
          </a:p>
        </p:txBody>
      </p:sp>
      <p:pic>
        <p:nvPicPr>
          <p:cNvPr id="6" name="Content Placeholder 5" descr="Stressed-teacher-460x276.jpg"/>
          <p:cNvPicPr>
            <a:picLocks noGrp="1" noChangeAspect="1"/>
          </p:cNvPicPr>
          <p:nvPr>
            <p:ph idx="1"/>
          </p:nvPr>
        </p:nvPicPr>
        <p:blipFill>
          <a:blip r:embed="rId2"/>
          <a:srcRect t="7516" b="7516"/>
          <a:stretch>
            <a:fillRect/>
          </a:stretch>
        </p:blipFill>
        <p:spPr>
          <a:xfrm>
            <a:off x="685800" y="1891146"/>
            <a:ext cx="7772400" cy="3962400"/>
          </a:xfrm>
        </p:spPr>
      </p:pic>
    </p:spTree>
    <p:extLst>
      <p:ext uri="{BB962C8B-B14F-4D97-AF65-F5344CB8AC3E}">
        <p14:creationId xmlns:p14="http://schemas.microsoft.com/office/powerpoint/2010/main" val="2367742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54364" y="1616364"/>
            <a:ext cx="7412181" cy="3139321"/>
          </a:xfrm>
          <a:prstGeom prst="rect">
            <a:avLst/>
          </a:prstGeom>
          <a:noFill/>
        </p:spPr>
        <p:txBody>
          <a:bodyPr wrap="square" rtlCol="0">
            <a:spAutoFit/>
          </a:bodyPr>
          <a:lstStyle/>
          <a:p>
            <a:r>
              <a:rPr lang="en-US" dirty="0" smtClean="0"/>
              <a:t>Handouts:</a:t>
            </a:r>
          </a:p>
          <a:p>
            <a:endParaRPr lang="en-US" dirty="0"/>
          </a:p>
          <a:p>
            <a:r>
              <a:rPr lang="en-US" dirty="0" smtClean="0"/>
              <a:t>HLP GE document</a:t>
            </a:r>
          </a:p>
          <a:p>
            <a:r>
              <a:rPr lang="en-US" dirty="0" smtClean="0"/>
              <a:t>HLP Sp. Ed. Document</a:t>
            </a:r>
          </a:p>
          <a:p>
            <a:endParaRPr lang="en-US" dirty="0"/>
          </a:p>
          <a:p>
            <a:r>
              <a:rPr lang="en-US" dirty="0" smtClean="0"/>
              <a:t>Model Passages </a:t>
            </a:r>
          </a:p>
          <a:p>
            <a:endParaRPr lang="en-US" dirty="0"/>
          </a:p>
          <a:p>
            <a:r>
              <a:rPr lang="en-US" dirty="0" smtClean="0"/>
              <a:t>Article: </a:t>
            </a:r>
          </a:p>
          <a:p>
            <a:endParaRPr lang="en-US" dirty="0" smtClean="0"/>
          </a:p>
          <a:p>
            <a:endParaRPr lang="en-US" dirty="0" smtClean="0"/>
          </a:p>
          <a:p>
            <a:endParaRPr lang="en-US" dirty="0"/>
          </a:p>
        </p:txBody>
      </p:sp>
      <p:sp>
        <p:nvSpPr>
          <p:cNvPr id="3" name="TextBox 2"/>
          <p:cNvSpPr txBox="1"/>
          <p:nvPr/>
        </p:nvSpPr>
        <p:spPr>
          <a:xfrm>
            <a:off x="1177637" y="4160660"/>
            <a:ext cx="6824135" cy="646331"/>
          </a:xfrm>
          <a:prstGeom prst="rect">
            <a:avLst/>
          </a:prstGeom>
          <a:noFill/>
        </p:spPr>
        <p:txBody>
          <a:bodyPr wrap="square" rtlCol="0">
            <a:spAutoFit/>
          </a:bodyPr>
          <a:lstStyle/>
          <a:p>
            <a:pPr algn="ctr"/>
            <a:r>
              <a:rPr lang="en-US" dirty="0" smtClean="0">
                <a:hlinkClick r:id="rId2"/>
              </a:rPr>
              <a:t>High Leverage Practices and Teacher Prep in Special Education, McCleskey &amp; Brownell</a:t>
            </a:r>
            <a:endParaRPr lang="en-US" dirty="0"/>
          </a:p>
        </p:txBody>
      </p:sp>
      <p:sp>
        <p:nvSpPr>
          <p:cNvPr id="4" name="TextBox 3"/>
          <p:cNvSpPr txBox="1"/>
          <p:nvPr/>
        </p:nvSpPr>
        <p:spPr>
          <a:xfrm>
            <a:off x="484909" y="4806991"/>
            <a:ext cx="8428182" cy="1200329"/>
          </a:xfrm>
          <a:prstGeom prst="rect">
            <a:avLst/>
          </a:prstGeom>
          <a:noFill/>
        </p:spPr>
        <p:txBody>
          <a:bodyPr wrap="square" rtlCol="0">
            <a:spAutoFit/>
          </a:bodyPr>
          <a:lstStyle/>
          <a:p>
            <a:r>
              <a:rPr lang="en-US" dirty="0" smtClean="0"/>
              <a:t>Ehren</a:t>
            </a:r>
            <a:r>
              <a:rPr lang="en-US" dirty="0"/>
              <a:t>, Barbara J. , Deshler, Donald D. and Graner, Patricia Sampson(2010) 'Using the Content </a:t>
            </a:r>
            <a:r>
              <a:rPr lang="en-US" dirty="0" smtClean="0"/>
              <a:t>Literacy Continuum </a:t>
            </a:r>
            <a:r>
              <a:rPr lang="en-US" dirty="0"/>
              <a:t>as a Framework for Implementing RTI in Secondary Schools', Theory Into Practice, 49: 4, 315 — 322</a:t>
            </a:r>
          </a:p>
          <a:p>
            <a:r>
              <a:rPr lang="en-US" dirty="0"/>
              <a:t>To link to this Article: DOI: 10.1080/00405841.2010.510760</a:t>
            </a:r>
          </a:p>
        </p:txBody>
      </p:sp>
    </p:spTree>
    <p:extLst>
      <p:ext uri="{BB962C8B-B14F-4D97-AF65-F5344CB8AC3E}">
        <p14:creationId xmlns:p14="http://schemas.microsoft.com/office/powerpoint/2010/main" val="3905135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509584" y="45243"/>
            <a:ext cx="8025313" cy="519113"/>
          </a:xfrm>
          <a:prstGeom prst="rect">
            <a:avLst/>
          </a:prstGeom>
          <a:noFill/>
          <a:ln w="9525">
            <a:noFill/>
            <a:miter lim="800000"/>
            <a:headEnd/>
            <a:tailEnd/>
          </a:ln>
          <a:effectLst/>
        </p:spPr>
        <p:txBody>
          <a:bodyPr wrap="square">
            <a:prstTxWarp prst="textNoShape">
              <a:avLst/>
            </a:prstTxWarp>
            <a:spAutoFit/>
          </a:bodyPr>
          <a:lstStyle/>
          <a:p>
            <a:pPr algn="ctr" eaLnBrk="0" hangingPunct="0"/>
            <a:r>
              <a:rPr lang="en-US" sz="2800" b="1" dirty="0">
                <a:latin typeface="Tahoma" pitchFamily="-111" charset="0"/>
              </a:rPr>
              <a:t>Content Enhancement</a:t>
            </a:r>
            <a:r>
              <a:rPr lang="en-US" sz="2800" b="1" dirty="0" smtClean="0">
                <a:latin typeface="Tahoma" pitchFamily="-111" charset="0"/>
              </a:rPr>
              <a:t> Routines</a:t>
            </a:r>
            <a:endParaRPr lang="en-US" sz="3600" b="1" dirty="0">
              <a:latin typeface="Tahoma" pitchFamily="-111" charset="0"/>
            </a:endParaRPr>
          </a:p>
        </p:txBody>
      </p:sp>
      <p:sp>
        <p:nvSpPr>
          <p:cNvPr id="112643" name="Text Box 3"/>
          <p:cNvSpPr txBox="1">
            <a:spLocks noChangeArrowheads="1"/>
          </p:cNvSpPr>
          <p:nvPr/>
        </p:nvSpPr>
        <p:spPr bwMode="auto">
          <a:xfrm>
            <a:off x="730959" y="740302"/>
            <a:ext cx="2942632" cy="2215991"/>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400" b="1" dirty="0">
                <a:solidFill>
                  <a:srgbClr val="FF0000"/>
                </a:solidFill>
                <a:latin typeface="Tahoma" pitchFamily="-111" charset="0"/>
              </a:rPr>
              <a:t>Planning and</a:t>
            </a:r>
          </a:p>
          <a:p>
            <a:pPr algn="ctr" eaLnBrk="0" hangingPunct="0"/>
            <a:r>
              <a:rPr lang="en-US" sz="2400" b="1" dirty="0">
                <a:solidFill>
                  <a:srgbClr val="FF0000"/>
                </a:solidFill>
                <a:latin typeface="Tahoma" pitchFamily="-111" charset="0"/>
              </a:rPr>
              <a:t> Leading Learning</a:t>
            </a:r>
            <a:endParaRPr lang="en-US" sz="2400" dirty="0" smtClean="0">
              <a:solidFill>
                <a:srgbClr val="FF0000"/>
              </a:solidFill>
              <a:latin typeface="Tahoma" pitchFamily="-111" charset="0"/>
            </a:endParaRPr>
          </a:p>
          <a:p>
            <a:pPr algn="ctr" eaLnBrk="0" hangingPunct="0"/>
            <a:endParaRPr lang="en-US" sz="1400" dirty="0" smtClean="0">
              <a:latin typeface="Tahoma" pitchFamily="-111" charset="0"/>
            </a:endParaRPr>
          </a:p>
          <a:p>
            <a:pPr algn="ctr" eaLnBrk="0" hangingPunct="0"/>
            <a:r>
              <a:rPr lang="en-US" sz="2400" dirty="0" smtClean="0">
                <a:latin typeface="Tahoma" pitchFamily="-111" charset="0"/>
              </a:rPr>
              <a:t>Course </a:t>
            </a:r>
            <a:r>
              <a:rPr lang="en-US" sz="2400" dirty="0">
                <a:latin typeface="Tahoma" pitchFamily="-111" charset="0"/>
              </a:rPr>
              <a:t>Organizer</a:t>
            </a:r>
          </a:p>
          <a:p>
            <a:pPr algn="ctr" eaLnBrk="0" hangingPunct="0"/>
            <a:r>
              <a:rPr lang="en-US" sz="2400" dirty="0">
                <a:latin typeface="Tahoma" pitchFamily="-111" charset="0"/>
              </a:rPr>
              <a:t>Unit Organizer</a:t>
            </a:r>
          </a:p>
          <a:p>
            <a:pPr algn="ctr" eaLnBrk="0" hangingPunct="0"/>
            <a:r>
              <a:rPr lang="en-US" sz="2400" dirty="0">
                <a:latin typeface="Tahoma" pitchFamily="-111" charset="0"/>
              </a:rPr>
              <a:t>Lesson Organizer</a:t>
            </a:r>
          </a:p>
        </p:txBody>
      </p:sp>
      <p:sp>
        <p:nvSpPr>
          <p:cNvPr id="112644" name="Text Box 4"/>
          <p:cNvSpPr txBox="1">
            <a:spLocks noChangeArrowheads="1"/>
          </p:cNvSpPr>
          <p:nvPr/>
        </p:nvSpPr>
        <p:spPr bwMode="auto">
          <a:xfrm>
            <a:off x="4940749" y="3087840"/>
            <a:ext cx="3965449" cy="2677656"/>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400" b="1" dirty="0">
                <a:solidFill>
                  <a:srgbClr val="FF0000"/>
                </a:solidFill>
                <a:latin typeface="Tahoma" pitchFamily="-111" charset="0"/>
              </a:rPr>
              <a:t>Explaining </a:t>
            </a:r>
          </a:p>
          <a:p>
            <a:pPr algn="ctr" eaLnBrk="0" hangingPunct="0"/>
            <a:r>
              <a:rPr lang="en-US" sz="2400" b="1" dirty="0">
                <a:solidFill>
                  <a:srgbClr val="FF0000"/>
                </a:solidFill>
                <a:latin typeface="Tahoma" pitchFamily="-111" charset="0"/>
              </a:rPr>
              <a:t>Text, Topics, and Details</a:t>
            </a:r>
            <a:endParaRPr lang="en-US" sz="2400" dirty="0" smtClean="0">
              <a:solidFill>
                <a:srgbClr val="FF0000"/>
              </a:solidFill>
              <a:latin typeface="Tahoma" pitchFamily="-111" charset="0"/>
            </a:endParaRPr>
          </a:p>
          <a:p>
            <a:pPr algn="ctr" eaLnBrk="0" hangingPunct="0"/>
            <a:endParaRPr lang="en-US" dirty="0" smtClean="0">
              <a:latin typeface="Tahoma" pitchFamily="-111" charset="0"/>
            </a:endParaRPr>
          </a:p>
          <a:p>
            <a:pPr algn="ctr" eaLnBrk="0" hangingPunct="0"/>
            <a:r>
              <a:rPr lang="en-US" sz="2400" dirty="0" smtClean="0">
                <a:latin typeface="Tahoma" pitchFamily="-111" charset="0"/>
              </a:rPr>
              <a:t>Framing </a:t>
            </a:r>
            <a:r>
              <a:rPr lang="en-US" sz="2400" dirty="0">
                <a:latin typeface="Tahoma" pitchFamily="-111" charset="0"/>
              </a:rPr>
              <a:t>Routine</a:t>
            </a:r>
          </a:p>
          <a:p>
            <a:pPr algn="ctr" eaLnBrk="0" hangingPunct="0"/>
            <a:r>
              <a:rPr lang="en-US" sz="2400" dirty="0">
                <a:latin typeface="Tahoma" pitchFamily="-111" charset="0"/>
              </a:rPr>
              <a:t>Survey Routine</a:t>
            </a:r>
          </a:p>
          <a:p>
            <a:pPr algn="ctr" eaLnBrk="0" hangingPunct="0"/>
            <a:r>
              <a:rPr lang="en-US" sz="2400" dirty="0">
                <a:latin typeface="Tahoma" pitchFamily="-111" charset="0"/>
              </a:rPr>
              <a:t>Clarifying </a:t>
            </a:r>
            <a:r>
              <a:rPr lang="en-US" sz="2400" dirty="0" smtClean="0">
                <a:latin typeface="Tahoma" pitchFamily="-111" charset="0"/>
              </a:rPr>
              <a:t>Routine</a:t>
            </a:r>
            <a:endParaRPr lang="en-US" sz="2400" dirty="0">
              <a:latin typeface="Tahoma" pitchFamily="-111" charset="0"/>
            </a:endParaRPr>
          </a:p>
          <a:p>
            <a:pPr algn="ctr" eaLnBrk="0" hangingPunct="0"/>
            <a:endParaRPr lang="en-US" sz="2400" dirty="0">
              <a:solidFill>
                <a:srgbClr val="003366"/>
              </a:solidFill>
              <a:latin typeface="Tahoma" pitchFamily="-111" charset="0"/>
            </a:endParaRPr>
          </a:p>
        </p:txBody>
      </p:sp>
      <p:sp>
        <p:nvSpPr>
          <p:cNvPr id="112645" name="Text Box 5"/>
          <p:cNvSpPr txBox="1">
            <a:spLocks noChangeArrowheads="1"/>
          </p:cNvSpPr>
          <p:nvPr/>
        </p:nvSpPr>
        <p:spPr bwMode="auto">
          <a:xfrm>
            <a:off x="4631512" y="1002695"/>
            <a:ext cx="4108216" cy="1846659"/>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400" b="1" dirty="0">
                <a:solidFill>
                  <a:srgbClr val="FF0000"/>
                </a:solidFill>
                <a:latin typeface="Tahoma" pitchFamily="-111" charset="0"/>
              </a:rPr>
              <a:t>Teaching </a:t>
            </a:r>
            <a:r>
              <a:rPr lang="en-US" sz="2400" b="1" dirty="0" smtClean="0">
                <a:solidFill>
                  <a:srgbClr val="FF0000"/>
                </a:solidFill>
                <a:latin typeface="Tahoma" pitchFamily="-111" charset="0"/>
              </a:rPr>
              <a:t>Concepts</a:t>
            </a:r>
          </a:p>
          <a:p>
            <a:pPr algn="ctr" eaLnBrk="0" hangingPunct="0"/>
            <a:endParaRPr lang="en-US" sz="1600" dirty="0" smtClean="0">
              <a:solidFill>
                <a:srgbClr val="FF0000"/>
              </a:solidFill>
              <a:latin typeface="Tahoma" pitchFamily="-111" charset="0"/>
            </a:endParaRPr>
          </a:p>
          <a:p>
            <a:pPr algn="ctr" eaLnBrk="0" hangingPunct="0"/>
            <a:r>
              <a:rPr lang="en-US" sz="2400" dirty="0">
                <a:latin typeface="Tahoma" pitchFamily="-111" charset="0"/>
              </a:rPr>
              <a:t>Concept Mastery Routine</a:t>
            </a:r>
          </a:p>
          <a:p>
            <a:pPr algn="ctr" eaLnBrk="0" hangingPunct="0"/>
            <a:r>
              <a:rPr lang="en-US" sz="2400" dirty="0">
                <a:latin typeface="Tahoma" pitchFamily="-111" charset="0"/>
              </a:rPr>
              <a:t>Concept Anchoring Routine</a:t>
            </a:r>
          </a:p>
          <a:p>
            <a:pPr algn="ctr" eaLnBrk="0" hangingPunct="0"/>
            <a:r>
              <a:rPr lang="en-US" sz="2400" dirty="0">
                <a:latin typeface="Tahoma" pitchFamily="-111" charset="0"/>
              </a:rPr>
              <a:t>Concept Comparison Routine</a:t>
            </a:r>
          </a:p>
        </p:txBody>
      </p:sp>
      <p:sp>
        <p:nvSpPr>
          <p:cNvPr id="112646" name="Text Box 6"/>
          <p:cNvSpPr txBox="1">
            <a:spLocks noChangeArrowheads="1"/>
          </p:cNvSpPr>
          <p:nvPr/>
        </p:nvSpPr>
        <p:spPr bwMode="auto">
          <a:xfrm>
            <a:off x="394330" y="2997071"/>
            <a:ext cx="4120689" cy="3416320"/>
          </a:xfrm>
          <a:prstGeom prst="rect">
            <a:avLst/>
          </a:prstGeom>
          <a:noFill/>
          <a:ln w="9525">
            <a:noFill/>
            <a:miter lim="800000"/>
            <a:headEnd/>
            <a:tailEnd/>
          </a:ln>
          <a:effectLst/>
        </p:spPr>
        <p:txBody>
          <a:bodyPr wrap="square">
            <a:prstTxWarp prst="textNoShape">
              <a:avLst/>
            </a:prstTxWarp>
            <a:spAutoFit/>
          </a:bodyPr>
          <a:lstStyle/>
          <a:p>
            <a:pPr algn="ctr" eaLnBrk="0" hangingPunct="0"/>
            <a:r>
              <a:rPr lang="en-US" sz="2400" b="1" dirty="0">
                <a:solidFill>
                  <a:srgbClr val="FF0000"/>
                </a:solidFill>
                <a:latin typeface="Tahoma" pitchFamily="-111" charset="0"/>
              </a:rPr>
              <a:t>Increasing Performance</a:t>
            </a:r>
            <a:endParaRPr lang="en-US" sz="2400" dirty="0" smtClean="0">
              <a:solidFill>
                <a:srgbClr val="FF0000"/>
              </a:solidFill>
              <a:latin typeface="Tahoma" pitchFamily="-111" charset="0"/>
            </a:endParaRPr>
          </a:p>
          <a:p>
            <a:pPr algn="ctr" eaLnBrk="0" hangingPunct="0"/>
            <a:endParaRPr lang="en-US" dirty="0" smtClean="0">
              <a:latin typeface="Tahoma" pitchFamily="-111" charset="0"/>
            </a:endParaRPr>
          </a:p>
          <a:p>
            <a:pPr algn="ctr" eaLnBrk="0" hangingPunct="0"/>
            <a:r>
              <a:rPr lang="en-US" sz="2400" dirty="0" smtClean="0">
                <a:latin typeface="Tahoma" pitchFamily="-111" charset="0"/>
              </a:rPr>
              <a:t>Quality </a:t>
            </a:r>
            <a:r>
              <a:rPr lang="en-US" sz="2400" dirty="0">
                <a:latin typeface="Tahoma" pitchFamily="-111" charset="0"/>
              </a:rPr>
              <a:t>Assignment Routine</a:t>
            </a:r>
          </a:p>
          <a:p>
            <a:pPr algn="ctr" eaLnBrk="0" hangingPunct="0"/>
            <a:r>
              <a:rPr lang="en-US" sz="2400" dirty="0">
                <a:latin typeface="Tahoma" pitchFamily="-111" charset="0"/>
              </a:rPr>
              <a:t>Question Exploration Routine</a:t>
            </a:r>
          </a:p>
          <a:p>
            <a:pPr algn="ctr" eaLnBrk="0" hangingPunct="0"/>
            <a:r>
              <a:rPr lang="en-US" sz="2400" dirty="0">
                <a:latin typeface="Tahoma" pitchFamily="-111" charset="0"/>
              </a:rPr>
              <a:t>Recall Enhancement Routine</a:t>
            </a:r>
          </a:p>
          <a:p>
            <a:pPr algn="ctr" eaLnBrk="0" hangingPunct="0"/>
            <a:r>
              <a:rPr lang="en-US" sz="2400" dirty="0">
                <a:latin typeface="Tahoma" pitchFamily="-111" charset="0"/>
              </a:rPr>
              <a:t>Vocabulary </a:t>
            </a:r>
            <a:r>
              <a:rPr lang="en-US" sz="2400" dirty="0" err="1">
                <a:latin typeface="Tahoma" pitchFamily="-111" charset="0"/>
              </a:rPr>
              <a:t>LINCing</a:t>
            </a:r>
            <a:r>
              <a:rPr lang="en-US" sz="2400" dirty="0">
                <a:latin typeface="Tahoma" pitchFamily="-111" charset="0"/>
              </a:rPr>
              <a:t> </a:t>
            </a:r>
            <a:r>
              <a:rPr lang="en-US" sz="2400" dirty="0" smtClean="0">
                <a:latin typeface="Tahoma" pitchFamily="-111" charset="0"/>
              </a:rPr>
              <a:t>Routine</a:t>
            </a:r>
          </a:p>
          <a:p>
            <a:pPr algn="ctr" eaLnBrk="0" hangingPunct="0"/>
            <a:r>
              <a:rPr lang="en-US" sz="2400" dirty="0" smtClean="0">
                <a:latin typeface="Tahoma" pitchFamily="-111" charset="0"/>
              </a:rPr>
              <a:t>ORDER Routine</a:t>
            </a:r>
          </a:p>
          <a:p>
            <a:pPr algn="ctr" eaLnBrk="0" hangingPunct="0"/>
            <a:r>
              <a:rPr lang="en-US" sz="2400" dirty="0" smtClean="0">
                <a:latin typeface="Tahoma" pitchFamily="-111" charset="0"/>
              </a:rPr>
              <a:t>Cause-and-Effect Routine</a:t>
            </a:r>
          </a:p>
          <a:p>
            <a:pPr algn="ctr" eaLnBrk="0" hangingPunct="0"/>
            <a:r>
              <a:rPr lang="en-US" sz="2400" dirty="0" smtClean="0">
                <a:latin typeface="Tahoma" pitchFamily="-111" charset="0"/>
              </a:rPr>
              <a:t>Argumentation Routine </a:t>
            </a:r>
            <a:endParaRPr lang="en-US" sz="2400" dirty="0">
              <a:latin typeface="Tahoma" pitchFamily="-111" charset="0"/>
            </a:endParaRPr>
          </a:p>
        </p:txBody>
      </p:sp>
    </p:spTree>
    <p:extLst>
      <p:ext uri="{BB962C8B-B14F-4D97-AF65-F5344CB8AC3E}">
        <p14:creationId xmlns:p14="http://schemas.microsoft.com/office/powerpoint/2010/main" val="1428252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4" grpId="0"/>
      <p:bldP spid="112645" grpId="0"/>
      <p:bldP spid="11264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658" name="Group 2"/>
          <p:cNvGrpSpPr>
            <a:grpSpLocks/>
          </p:cNvGrpSpPr>
          <p:nvPr/>
        </p:nvGrpSpPr>
        <p:grpSpPr bwMode="auto">
          <a:xfrm>
            <a:off x="685800" y="838200"/>
            <a:ext cx="7377113" cy="5703888"/>
            <a:chOff x="432" y="528"/>
            <a:chExt cx="4647" cy="3593"/>
          </a:xfrm>
        </p:grpSpPr>
        <p:sp>
          <p:nvSpPr>
            <p:cNvPr id="70723" name="Rectangle 3"/>
            <p:cNvSpPr>
              <a:spLocks noChangeArrowheads="1"/>
            </p:cNvSpPr>
            <p:nvPr/>
          </p:nvSpPr>
          <p:spPr bwMode="auto">
            <a:xfrm>
              <a:off x="4116" y="529"/>
              <a:ext cx="5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Comic Sans MS" charset="0"/>
                </a:rPr>
                <a:t>Elida Cordora</a:t>
              </a:r>
              <a:endParaRPr lang="en-US">
                <a:latin typeface="Comic Sans MS" charset="0"/>
              </a:endParaRPr>
            </a:p>
          </p:txBody>
        </p:sp>
        <p:sp>
          <p:nvSpPr>
            <p:cNvPr id="70724" name="Rectangle 4"/>
            <p:cNvSpPr>
              <a:spLocks noChangeArrowheads="1"/>
            </p:cNvSpPr>
            <p:nvPr/>
          </p:nvSpPr>
          <p:spPr bwMode="auto">
            <a:xfrm>
              <a:off x="3773" y="535"/>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rPr>
                <a:t>NAME</a:t>
              </a:r>
              <a:endParaRPr lang="en-US"/>
            </a:p>
          </p:txBody>
        </p:sp>
        <p:sp>
          <p:nvSpPr>
            <p:cNvPr id="70725" name="Rectangle 5"/>
            <p:cNvSpPr>
              <a:spLocks noChangeArrowheads="1"/>
            </p:cNvSpPr>
            <p:nvPr/>
          </p:nvSpPr>
          <p:spPr bwMode="auto">
            <a:xfrm>
              <a:off x="3773" y="613"/>
              <a:ext cx="17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rPr>
                <a:t>DATE</a:t>
              </a:r>
              <a:endParaRPr lang="en-US"/>
            </a:p>
          </p:txBody>
        </p:sp>
        <p:sp>
          <p:nvSpPr>
            <p:cNvPr id="70726" name="Line 6"/>
            <p:cNvSpPr>
              <a:spLocks noChangeShapeType="1"/>
            </p:cNvSpPr>
            <p:nvPr/>
          </p:nvSpPr>
          <p:spPr bwMode="auto">
            <a:xfrm>
              <a:off x="3978" y="607"/>
              <a:ext cx="10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27" name="Line 7"/>
            <p:cNvSpPr>
              <a:spLocks noChangeShapeType="1"/>
            </p:cNvSpPr>
            <p:nvPr/>
          </p:nvSpPr>
          <p:spPr bwMode="auto">
            <a:xfrm>
              <a:off x="3991" y="672"/>
              <a:ext cx="106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28" name="Rectangle 8"/>
            <p:cNvSpPr>
              <a:spLocks noChangeArrowheads="1"/>
            </p:cNvSpPr>
            <p:nvPr/>
          </p:nvSpPr>
          <p:spPr bwMode="auto">
            <a:xfrm>
              <a:off x="432" y="528"/>
              <a:ext cx="11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rPr>
                <a:t>The Unit Organizer </a:t>
              </a:r>
              <a:endParaRPr lang="en-US"/>
            </a:p>
          </p:txBody>
        </p:sp>
        <p:sp>
          <p:nvSpPr>
            <p:cNvPr id="70729" name="Rectangle 9"/>
            <p:cNvSpPr>
              <a:spLocks noChangeArrowheads="1"/>
            </p:cNvSpPr>
            <p:nvPr/>
          </p:nvSpPr>
          <p:spPr bwMode="auto">
            <a:xfrm>
              <a:off x="2457" y="594"/>
              <a:ext cx="55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rPr>
                <a:t>BIGGER PICTURE</a:t>
              </a:r>
              <a:endParaRPr lang="en-US"/>
            </a:p>
          </p:txBody>
        </p:sp>
        <p:sp>
          <p:nvSpPr>
            <p:cNvPr id="70730" name="Rectangle 10"/>
            <p:cNvSpPr>
              <a:spLocks noChangeArrowheads="1"/>
            </p:cNvSpPr>
            <p:nvPr/>
          </p:nvSpPr>
          <p:spPr bwMode="auto">
            <a:xfrm>
              <a:off x="759" y="888"/>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rPr>
                <a:t>LAST UNIT</a:t>
              </a:r>
              <a:endParaRPr lang="en-US"/>
            </a:p>
          </p:txBody>
        </p:sp>
        <p:sp>
          <p:nvSpPr>
            <p:cNvPr id="70731" name="Rectangle 11"/>
            <p:cNvSpPr>
              <a:spLocks noChangeArrowheads="1"/>
            </p:cNvSpPr>
            <p:nvPr/>
          </p:nvSpPr>
          <p:spPr bwMode="auto">
            <a:xfrm>
              <a:off x="1133" y="888"/>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rPr>
                <a:t>/Experience</a:t>
              </a:r>
              <a:endParaRPr lang="en-US"/>
            </a:p>
          </p:txBody>
        </p:sp>
        <p:sp>
          <p:nvSpPr>
            <p:cNvPr id="70732" name="Rectangle 12"/>
            <p:cNvSpPr>
              <a:spLocks noChangeArrowheads="1"/>
            </p:cNvSpPr>
            <p:nvPr/>
          </p:nvSpPr>
          <p:spPr bwMode="auto">
            <a:xfrm>
              <a:off x="2647" y="914"/>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rPr>
                <a:t>CURRENT UNIT</a:t>
              </a:r>
              <a:endParaRPr lang="en-US">
                <a:latin typeface="Times" charset="0"/>
              </a:endParaRPr>
            </a:p>
          </p:txBody>
        </p:sp>
        <p:sp>
          <p:nvSpPr>
            <p:cNvPr id="70733" name="Rectangle 13"/>
            <p:cNvSpPr>
              <a:spLocks noChangeArrowheads="1"/>
            </p:cNvSpPr>
            <p:nvPr/>
          </p:nvSpPr>
          <p:spPr bwMode="auto">
            <a:xfrm>
              <a:off x="4253" y="888"/>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rPr>
                <a:t>NEXT UNIT</a:t>
              </a:r>
              <a:endParaRPr lang="en-US"/>
            </a:p>
          </p:txBody>
        </p:sp>
        <p:sp>
          <p:nvSpPr>
            <p:cNvPr id="70734" name="Rectangle 14"/>
            <p:cNvSpPr>
              <a:spLocks noChangeArrowheads="1"/>
            </p:cNvSpPr>
            <p:nvPr/>
          </p:nvSpPr>
          <p:spPr bwMode="auto">
            <a:xfrm>
              <a:off x="4620" y="888"/>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rPr>
                <a:t>/Experience</a:t>
              </a:r>
              <a:endParaRPr lang="en-US"/>
            </a:p>
          </p:txBody>
        </p:sp>
        <p:sp>
          <p:nvSpPr>
            <p:cNvPr id="70735" name="Line 15"/>
            <p:cNvSpPr>
              <a:spLocks noChangeShapeType="1"/>
            </p:cNvSpPr>
            <p:nvPr/>
          </p:nvSpPr>
          <p:spPr bwMode="auto">
            <a:xfrm>
              <a:off x="458" y="1144"/>
              <a:ext cx="460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36" name="Line 16"/>
            <p:cNvSpPr>
              <a:spLocks noChangeShapeType="1"/>
            </p:cNvSpPr>
            <p:nvPr/>
          </p:nvSpPr>
          <p:spPr bwMode="auto">
            <a:xfrm>
              <a:off x="451" y="3301"/>
              <a:ext cx="4609"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37" name="Line 17"/>
            <p:cNvSpPr>
              <a:spLocks noChangeShapeType="1"/>
            </p:cNvSpPr>
            <p:nvPr/>
          </p:nvSpPr>
          <p:spPr bwMode="auto">
            <a:xfrm>
              <a:off x="1690" y="888"/>
              <a:ext cx="1" cy="2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38" name="Line 18"/>
            <p:cNvSpPr>
              <a:spLocks noChangeShapeType="1"/>
            </p:cNvSpPr>
            <p:nvPr/>
          </p:nvSpPr>
          <p:spPr bwMode="auto">
            <a:xfrm>
              <a:off x="3873" y="895"/>
              <a:ext cx="1" cy="2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39" name="Arc 19"/>
            <p:cNvSpPr>
              <a:spLocks/>
            </p:cNvSpPr>
            <p:nvPr/>
          </p:nvSpPr>
          <p:spPr bwMode="auto">
            <a:xfrm>
              <a:off x="458" y="705"/>
              <a:ext cx="1233" cy="19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lnTo>
                    <a:pt x="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40" name="Arc 20"/>
            <p:cNvSpPr>
              <a:spLocks/>
            </p:cNvSpPr>
            <p:nvPr/>
          </p:nvSpPr>
          <p:spPr bwMode="auto">
            <a:xfrm>
              <a:off x="451" y="699"/>
              <a:ext cx="1240" cy="1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lnTo>
                    <a:pt x="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1" name="Arc 21"/>
            <p:cNvSpPr>
              <a:spLocks/>
            </p:cNvSpPr>
            <p:nvPr/>
          </p:nvSpPr>
          <p:spPr bwMode="auto">
            <a:xfrm>
              <a:off x="3873" y="699"/>
              <a:ext cx="1206" cy="200"/>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2" name="Line 22"/>
            <p:cNvSpPr>
              <a:spLocks noChangeShapeType="1"/>
            </p:cNvSpPr>
            <p:nvPr/>
          </p:nvSpPr>
          <p:spPr bwMode="auto">
            <a:xfrm>
              <a:off x="1684" y="699"/>
              <a:ext cx="217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743" name="Group 23"/>
            <p:cNvGrpSpPr>
              <a:grpSpLocks/>
            </p:cNvGrpSpPr>
            <p:nvPr/>
          </p:nvGrpSpPr>
          <p:grpSpPr bwMode="auto">
            <a:xfrm>
              <a:off x="1684" y="718"/>
              <a:ext cx="1" cy="177"/>
              <a:chOff x="1759" y="395"/>
              <a:chExt cx="1" cy="186"/>
            </a:xfrm>
          </p:grpSpPr>
          <p:sp>
            <p:nvSpPr>
              <p:cNvPr id="70835" name="Line 2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36" name="Line 2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37" name="Line 2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38" name="Line 2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744" name="Group 28"/>
            <p:cNvGrpSpPr>
              <a:grpSpLocks/>
            </p:cNvGrpSpPr>
            <p:nvPr/>
          </p:nvGrpSpPr>
          <p:grpSpPr bwMode="auto">
            <a:xfrm>
              <a:off x="3879" y="731"/>
              <a:ext cx="1" cy="178"/>
              <a:chOff x="4061" y="409"/>
              <a:chExt cx="1" cy="186"/>
            </a:xfrm>
          </p:grpSpPr>
          <p:sp>
            <p:nvSpPr>
              <p:cNvPr id="70831" name="Line 2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32" name="Line 3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33" name="Line 3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34" name="Line 3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745" name="Line 33"/>
            <p:cNvSpPr>
              <a:spLocks noChangeShapeType="1"/>
            </p:cNvSpPr>
            <p:nvPr/>
          </p:nvSpPr>
          <p:spPr bwMode="auto">
            <a:xfrm>
              <a:off x="451" y="895"/>
              <a:ext cx="1" cy="32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46" name="Line 34"/>
            <p:cNvSpPr>
              <a:spLocks noChangeShapeType="1"/>
            </p:cNvSpPr>
            <p:nvPr/>
          </p:nvSpPr>
          <p:spPr bwMode="auto">
            <a:xfrm>
              <a:off x="458" y="4120"/>
              <a:ext cx="460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47" name="Line 35"/>
            <p:cNvSpPr>
              <a:spLocks noChangeShapeType="1"/>
            </p:cNvSpPr>
            <p:nvPr/>
          </p:nvSpPr>
          <p:spPr bwMode="auto">
            <a:xfrm>
              <a:off x="5066" y="895"/>
              <a:ext cx="1" cy="32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48" name="Rectangle 36"/>
            <p:cNvSpPr>
              <a:spLocks noChangeArrowheads="1"/>
            </p:cNvSpPr>
            <p:nvPr/>
          </p:nvSpPr>
          <p:spPr bwMode="auto">
            <a:xfrm rot="-5400000">
              <a:off x="256" y="3620"/>
              <a:ext cx="5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rPr>
                <a:t> UNIT SELF-TEST</a:t>
              </a:r>
            </a:p>
            <a:p>
              <a:r>
                <a:rPr lang="en-US" sz="800" b="1">
                  <a:solidFill>
                    <a:srgbClr val="000000"/>
                  </a:solidFill>
                </a:rPr>
                <a:t>QUESTIONS </a:t>
              </a:r>
            </a:p>
          </p:txBody>
        </p:sp>
        <p:sp>
          <p:nvSpPr>
            <p:cNvPr id="70749" name="Oval 37"/>
            <p:cNvSpPr>
              <a:spLocks noChangeArrowheads="1"/>
            </p:cNvSpPr>
            <p:nvPr/>
          </p:nvSpPr>
          <p:spPr bwMode="auto">
            <a:xfrm>
              <a:off x="2661" y="1295"/>
              <a:ext cx="1193" cy="5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50" name="Oval 38"/>
            <p:cNvSpPr>
              <a:spLocks noChangeArrowheads="1"/>
            </p:cNvSpPr>
            <p:nvPr/>
          </p:nvSpPr>
          <p:spPr bwMode="auto">
            <a:xfrm>
              <a:off x="2654" y="1289"/>
              <a:ext cx="1206" cy="596"/>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1" name="Line 39"/>
            <p:cNvSpPr>
              <a:spLocks noChangeShapeType="1"/>
            </p:cNvSpPr>
            <p:nvPr/>
          </p:nvSpPr>
          <p:spPr bwMode="auto">
            <a:xfrm>
              <a:off x="2923" y="1151"/>
              <a:ext cx="491" cy="14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752" name="Group 40"/>
            <p:cNvGrpSpPr>
              <a:grpSpLocks/>
            </p:cNvGrpSpPr>
            <p:nvPr/>
          </p:nvGrpSpPr>
          <p:grpSpPr bwMode="auto">
            <a:xfrm>
              <a:off x="2720" y="1714"/>
              <a:ext cx="1062" cy="1"/>
              <a:chOff x="2845" y="1440"/>
              <a:chExt cx="1114" cy="1"/>
            </a:xfrm>
          </p:grpSpPr>
          <p:sp>
            <p:nvSpPr>
              <p:cNvPr id="70812" name="Line 41"/>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13" name="Line 42"/>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14" name="Line 43"/>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15" name="Line 44"/>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16" name="Line 45"/>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17" name="Line 46"/>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18" name="Line 47"/>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19" name="Line 48"/>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20" name="Line 49"/>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21" name="Line 50"/>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22" name="Line 51"/>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23" name="Line 52"/>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24" name="Line 53"/>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25" name="Line 54"/>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26" name="Line 55"/>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27" name="Line 56"/>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28" name="Line 57"/>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29" name="Line 58"/>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30" name="Line 59"/>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753" name="Line 60"/>
            <p:cNvSpPr>
              <a:spLocks noChangeShapeType="1"/>
            </p:cNvSpPr>
            <p:nvPr/>
          </p:nvSpPr>
          <p:spPr bwMode="auto">
            <a:xfrm>
              <a:off x="1434" y="1151"/>
              <a:ext cx="1" cy="21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4" name="Line 61"/>
            <p:cNvSpPr>
              <a:spLocks noChangeShapeType="1"/>
            </p:cNvSpPr>
            <p:nvPr/>
          </p:nvSpPr>
          <p:spPr bwMode="auto">
            <a:xfrm>
              <a:off x="458" y="1616"/>
              <a:ext cx="98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5" name="Line 62"/>
            <p:cNvSpPr>
              <a:spLocks noChangeShapeType="1"/>
            </p:cNvSpPr>
            <p:nvPr/>
          </p:nvSpPr>
          <p:spPr bwMode="auto">
            <a:xfrm>
              <a:off x="458" y="1459"/>
              <a:ext cx="98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6" name="Line 63"/>
            <p:cNvSpPr>
              <a:spLocks noChangeShapeType="1"/>
            </p:cNvSpPr>
            <p:nvPr/>
          </p:nvSpPr>
          <p:spPr bwMode="auto">
            <a:xfrm>
              <a:off x="458" y="1767"/>
              <a:ext cx="98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7" name="Line 64"/>
            <p:cNvSpPr>
              <a:spLocks noChangeShapeType="1"/>
            </p:cNvSpPr>
            <p:nvPr/>
          </p:nvSpPr>
          <p:spPr bwMode="auto">
            <a:xfrm>
              <a:off x="464" y="1912"/>
              <a:ext cx="9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8" name="Line 65"/>
            <p:cNvSpPr>
              <a:spLocks noChangeShapeType="1"/>
            </p:cNvSpPr>
            <p:nvPr/>
          </p:nvSpPr>
          <p:spPr bwMode="auto">
            <a:xfrm flipH="1">
              <a:off x="464" y="2069"/>
              <a:ext cx="97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9" name="Line 66"/>
            <p:cNvSpPr>
              <a:spLocks noChangeShapeType="1"/>
            </p:cNvSpPr>
            <p:nvPr/>
          </p:nvSpPr>
          <p:spPr bwMode="auto">
            <a:xfrm>
              <a:off x="464" y="2377"/>
              <a:ext cx="96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0" name="Line 67"/>
            <p:cNvSpPr>
              <a:spLocks noChangeShapeType="1"/>
            </p:cNvSpPr>
            <p:nvPr/>
          </p:nvSpPr>
          <p:spPr bwMode="auto">
            <a:xfrm>
              <a:off x="464" y="2220"/>
              <a:ext cx="9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1" name="Line 68"/>
            <p:cNvSpPr>
              <a:spLocks noChangeShapeType="1"/>
            </p:cNvSpPr>
            <p:nvPr/>
          </p:nvSpPr>
          <p:spPr bwMode="auto">
            <a:xfrm>
              <a:off x="464" y="2535"/>
              <a:ext cx="96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2" name="Line 69"/>
            <p:cNvSpPr>
              <a:spLocks noChangeShapeType="1"/>
            </p:cNvSpPr>
            <p:nvPr/>
          </p:nvSpPr>
          <p:spPr bwMode="auto">
            <a:xfrm>
              <a:off x="451" y="2679"/>
              <a:ext cx="978"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3" name="Line 70"/>
            <p:cNvSpPr>
              <a:spLocks noChangeShapeType="1"/>
            </p:cNvSpPr>
            <p:nvPr/>
          </p:nvSpPr>
          <p:spPr bwMode="auto">
            <a:xfrm flipH="1">
              <a:off x="458" y="2836"/>
              <a:ext cx="9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4" name="Line 71"/>
            <p:cNvSpPr>
              <a:spLocks noChangeShapeType="1"/>
            </p:cNvSpPr>
            <p:nvPr/>
          </p:nvSpPr>
          <p:spPr bwMode="auto">
            <a:xfrm>
              <a:off x="458" y="2980"/>
              <a:ext cx="97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5" name="Line 72"/>
            <p:cNvSpPr>
              <a:spLocks noChangeShapeType="1"/>
            </p:cNvSpPr>
            <p:nvPr/>
          </p:nvSpPr>
          <p:spPr bwMode="auto">
            <a:xfrm>
              <a:off x="635" y="1315"/>
              <a:ext cx="1" cy="28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6" name="Line 73"/>
            <p:cNvSpPr>
              <a:spLocks noChangeShapeType="1"/>
            </p:cNvSpPr>
            <p:nvPr/>
          </p:nvSpPr>
          <p:spPr bwMode="auto">
            <a:xfrm>
              <a:off x="458" y="3301"/>
              <a:ext cx="46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7" name="Line 74"/>
            <p:cNvSpPr>
              <a:spLocks noChangeShapeType="1"/>
            </p:cNvSpPr>
            <p:nvPr/>
          </p:nvSpPr>
          <p:spPr bwMode="auto">
            <a:xfrm>
              <a:off x="464" y="1315"/>
              <a:ext cx="97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8" name="Rectangle 75"/>
            <p:cNvSpPr>
              <a:spLocks noChangeArrowheads="1"/>
            </p:cNvSpPr>
            <p:nvPr/>
          </p:nvSpPr>
          <p:spPr bwMode="auto">
            <a:xfrm rot="5400000">
              <a:off x="4710" y="3631"/>
              <a:ext cx="53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rPr>
                <a:t> UNIT</a:t>
              </a:r>
            </a:p>
            <a:p>
              <a:r>
                <a:rPr lang="en-US" sz="800" b="1">
                  <a:solidFill>
                    <a:srgbClr val="000000"/>
                  </a:solidFill>
                </a:rPr>
                <a:t>RELATIONSHIPS </a:t>
              </a:r>
            </a:p>
          </p:txBody>
        </p:sp>
        <p:sp>
          <p:nvSpPr>
            <p:cNvPr id="70769" name="Rectangle 76"/>
            <p:cNvSpPr>
              <a:spLocks noChangeArrowheads="1"/>
            </p:cNvSpPr>
            <p:nvPr/>
          </p:nvSpPr>
          <p:spPr bwMode="auto">
            <a:xfrm>
              <a:off x="674" y="1183"/>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rPr>
                <a:t>UNIT SCHEDULE</a:t>
              </a:r>
              <a:endParaRPr lang="en-US"/>
            </a:p>
          </p:txBody>
        </p:sp>
        <p:sp>
          <p:nvSpPr>
            <p:cNvPr id="70770" name="Line 77"/>
            <p:cNvSpPr>
              <a:spLocks noChangeShapeType="1"/>
            </p:cNvSpPr>
            <p:nvPr/>
          </p:nvSpPr>
          <p:spPr bwMode="auto">
            <a:xfrm>
              <a:off x="458" y="3137"/>
              <a:ext cx="9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71" name="Line 78"/>
            <p:cNvSpPr>
              <a:spLocks noChangeShapeType="1"/>
            </p:cNvSpPr>
            <p:nvPr/>
          </p:nvSpPr>
          <p:spPr bwMode="auto">
            <a:xfrm>
              <a:off x="4128" y="3315"/>
              <a:ext cx="1" cy="8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72" name="Line 79"/>
            <p:cNvSpPr>
              <a:spLocks noChangeShapeType="1"/>
            </p:cNvSpPr>
            <p:nvPr/>
          </p:nvSpPr>
          <p:spPr bwMode="auto">
            <a:xfrm>
              <a:off x="4142" y="3524"/>
              <a:ext cx="7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73" name="Line 80"/>
            <p:cNvSpPr>
              <a:spLocks noChangeShapeType="1"/>
            </p:cNvSpPr>
            <p:nvPr/>
          </p:nvSpPr>
          <p:spPr bwMode="auto">
            <a:xfrm>
              <a:off x="4135" y="3714"/>
              <a:ext cx="7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74" name="Line 81"/>
            <p:cNvSpPr>
              <a:spLocks noChangeShapeType="1"/>
            </p:cNvSpPr>
            <p:nvPr/>
          </p:nvSpPr>
          <p:spPr bwMode="auto">
            <a:xfrm>
              <a:off x="4135" y="3905"/>
              <a:ext cx="7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75" name="Line 82"/>
            <p:cNvSpPr>
              <a:spLocks noChangeShapeType="1"/>
            </p:cNvSpPr>
            <p:nvPr/>
          </p:nvSpPr>
          <p:spPr bwMode="auto">
            <a:xfrm>
              <a:off x="4876" y="3308"/>
              <a:ext cx="1" cy="80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76" name="Line 83"/>
            <p:cNvSpPr>
              <a:spLocks noChangeShapeType="1"/>
            </p:cNvSpPr>
            <p:nvPr/>
          </p:nvSpPr>
          <p:spPr bwMode="auto">
            <a:xfrm>
              <a:off x="458" y="895"/>
              <a:ext cx="460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77" name="Rectangle 84"/>
            <p:cNvSpPr>
              <a:spLocks noChangeArrowheads="1"/>
            </p:cNvSpPr>
            <p:nvPr/>
          </p:nvSpPr>
          <p:spPr bwMode="auto">
            <a:xfrm>
              <a:off x="1697" y="895"/>
              <a:ext cx="2176"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778" name="Rectangle 85"/>
            <p:cNvSpPr>
              <a:spLocks noChangeArrowheads="1"/>
            </p:cNvSpPr>
            <p:nvPr/>
          </p:nvSpPr>
          <p:spPr bwMode="auto">
            <a:xfrm>
              <a:off x="1684" y="882"/>
              <a:ext cx="2202" cy="275"/>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79" name="Rectangle 86"/>
            <p:cNvSpPr>
              <a:spLocks noChangeArrowheads="1"/>
            </p:cNvSpPr>
            <p:nvPr/>
          </p:nvSpPr>
          <p:spPr bwMode="auto">
            <a:xfrm>
              <a:off x="1632" y="1183"/>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rPr>
                <a:t>UNIT MAP</a:t>
              </a:r>
              <a:endParaRPr lang="en-US"/>
            </a:p>
          </p:txBody>
        </p:sp>
        <p:sp>
          <p:nvSpPr>
            <p:cNvPr id="70780" name="Rectangle 87"/>
            <p:cNvSpPr>
              <a:spLocks noChangeArrowheads="1"/>
            </p:cNvSpPr>
            <p:nvPr/>
          </p:nvSpPr>
          <p:spPr bwMode="auto">
            <a:xfrm>
              <a:off x="2431" y="901"/>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rPr>
                <a:t>CURRENT UNIT</a:t>
              </a:r>
              <a:endParaRPr lang="en-US"/>
            </a:p>
          </p:txBody>
        </p:sp>
        <p:sp>
          <p:nvSpPr>
            <p:cNvPr id="70781" name="Oval 88"/>
            <p:cNvSpPr>
              <a:spLocks noChangeArrowheads="1"/>
            </p:cNvSpPr>
            <p:nvPr/>
          </p:nvSpPr>
          <p:spPr bwMode="auto">
            <a:xfrm>
              <a:off x="1717" y="909"/>
              <a:ext cx="91" cy="91"/>
            </a:xfrm>
            <a:prstGeom prst="ellipse">
              <a:avLst/>
            </a:prstGeom>
            <a:solidFill>
              <a:srgbClr val="FFFFFF"/>
            </a:solidFill>
            <a:ln w="11113">
              <a:solidFill>
                <a:srgbClr val="000000"/>
              </a:solidFill>
              <a:round/>
              <a:headEnd/>
              <a:tailEnd/>
            </a:ln>
          </p:spPr>
          <p:txBody>
            <a:bodyPr/>
            <a:lstStyle/>
            <a:p>
              <a:endParaRPr lang="en-US"/>
            </a:p>
          </p:txBody>
        </p:sp>
        <p:sp>
          <p:nvSpPr>
            <p:cNvPr id="70782" name="Oval 89"/>
            <p:cNvSpPr>
              <a:spLocks noChangeArrowheads="1"/>
            </p:cNvSpPr>
            <p:nvPr/>
          </p:nvSpPr>
          <p:spPr bwMode="auto">
            <a:xfrm>
              <a:off x="478" y="909"/>
              <a:ext cx="91" cy="91"/>
            </a:xfrm>
            <a:prstGeom prst="ellipse">
              <a:avLst/>
            </a:prstGeom>
            <a:solidFill>
              <a:srgbClr val="FFFFFF"/>
            </a:solidFill>
            <a:ln w="11113">
              <a:solidFill>
                <a:srgbClr val="000000"/>
              </a:solidFill>
              <a:round/>
              <a:headEnd/>
              <a:tailEnd/>
            </a:ln>
          </p:spPr>
          <p:txBody>
            <a:bodyPr/>
            <a:lstStyle/>
            <a:p>
              <a:endParaRPr lang="en-US"/>
            </a:p>
          </p:txBody>
        </p:sp>
        <p:sp>
          <p:nvSpPr>
            <p:cNvPr id="70783" name="Oval 90"/>
            <p:cNvSpPr>
              <a:spLocks noChangeArrowheads="1"/>
            </p:cNvSpPr>
            <p:nvPr/>
          </p:nvSpPr>
          <p:spPr bwMode="auto">
            <a:xfrm>
              <a:off x="3899" y="909"/>
              <a:ext cx="92" cy="91"/>
            </a:xfrm>
            <a:prstGeom prst="ellipse">
              <a:avLst/>
            </a:prstGeom>
            <a:solidFill>
              <a:srgbClr val="FFFFFF"/>
            </a:solidFill>
            <a:ln w="11113">
              <a:solidFill>
                <a:srgbClr val="000000"/>
              </a:solidFill>
              <a:round/>
              <a:headEnd/>
              <a:tailEnd/>
            </a:ln>
          </p:spPr>
          <p:txBody>
            <a:bodyPr/>
            <a:lstStyle/>
            <a:p>
              <a:endParaRPr lang="en-US"/>
            </a:p>
          </p:txBody>
        </p:sp>
        <p:sp>
          <p:nvSpPr>
            <p:cNvPr id="70784" name="Oval 91"/>
            <p:cNvSpPr>
              <a:spLocks noChangeArrowheads="1"/>
            </p:cNvSpPr>
            <p:nvPr/>
          </p:nvSpPr>
          <p:spPr bwMode="auto">
            <a:xfrm>
              <a:off x="2333" y="594"/>
              <a:ext cx="91" cy="91"/>
            </a:xfrm>
            <a:prstGeom prst="ellipse">
              <a:avLst/>
            </a:prstGeom>
            <a:solidFill>
              <a:srgbClr val="FFFFFF"/>
            </a:solidFill>
            <a:ln w="11113">
              <a:solidFill>
                <a:srgbClr val="000000"/>
              </a:solidFill>
              <a:round/>
              <a:headEnd/>
              <a:tailEnd/>
            </a:ln>
          </p:spPr>
          <p:txBody>
            <a:bodyPr/>
            <a:lstStyle/>
            <a:p>
              <a:endParaRPr lang="en-US"/>
            </a:p>
          </p:txBody>
        </p:sp>
        <p:sp>
          <p:nvSpPr>
            <p:cNvPr id="70785" name="Oval 92"/>
            <p:cNvSpPr>
              <a:spLocks noChangeArrowheads="1"/>
            </p:cNvSpPr>
            <p:nvPr/>
          </p:nvSpPr>
          <p:spPr bwMode="auto">
            <a:xfrm>
              <a:off x="1468" y="1184"/>
              <a:ext cx="91" cy="92"/>
            </a:xfrm>
            <a:prstGeom prst="ellipse">
              <a:avLst/>
            </a:prstGeom>
            <a:solidFill>
              <a:srgbClr val="FFFFFF"/>
            </a:solidFill>
            <a:ln w="11113">
              <a:solidFill>
                <a:srgbClr val="000000"/>
              </a:solidFill>
              <a:round/>
              <a:headEnd/>
              <a:tailEnd/>
            </a:ln>
          </p:spPr>
          <p:txBody>
            <a:bodyPr/>
            <a:lstStyle/>
            <a:p>
              <a:endParaRPr lang="en-US"/>
            </a:p>
          </p:txBody>
        </p:sp>
        <p:sp>
          <p:nvSpPr>
            <p:cNvPr id="70786" name="Oval 93"/>
            <p:cNvSpPr>
              <a:spLocks noChangeArrowheads="1"/>
            </p:cNvSpPr>
            <p:nvPr/>
          </p:nvSpPr>
          <p:spPr bwMode="auto">
            <a:xfrm>
              <a:off x="4948" y="3340"/>
              <a:ext cx="92" cy="93"/>
            </a:xfrm>
            <a:prstGeom prst="ellipse">
              <a:avLst/>
            </a:prstGeom>
            <a:solidFill>
              <a:srgbClr val="FFFFFF"/>
            </a:solidFill>
            <a:ln w="11113">
              <a:solidFill>
                <a:srgbClr val="000000"/>
              </a:solidFill>
              <a:round/>
              <a:headEnd/>
              <a:tailEnd/>
            </a:ln>
          </p:spPr>
          <p:txBody>
            <a:bodyPr/>
            <a:lstStyle/>
            <a:p>
              <a:endParaRPr lang="en-US"/>
            </a:p>
          </p:txBody>
        </p:sp>
        <p:sp>
          <p:nvSpPr>
            <p:cNvPr id="70787" name="Oval 94"/>
            <p:cNvSpPr>
              <a:spLocks noChangeArrowheads="1"/>
            </p:cNvSpPr>
            <p:nvPr/>
          </p:nvSpPr>
          <p:spPr bwMode="auto">
            <a:xfrm>
              <a:off x="491" y="3983"/>
              <a:ext cx="92" cy="92"/>
            </a:xfrm>
            <a:prstGeom prst="ellipse">
              <a:avLst/>
            </a:prstGeom>
            <a:solidFill>
              <a:srgbClr val="FFFFFF"/>
            </a:solidFill>
            <a:ln w="11113">
              <a:solidFill>
                <a:srgbClr val="000000"/>
              </a:solidFill>
              <a:round/>
              <a:headEnd/>
              <a:tailEnd/>
            </a:ln>
          </p:spPr>
          <p:txBody>
            <a:bodyPr/>
            <a:lstStyle/>
            <a:p>
              <a:endParaRPr lang="en-US"/>
            </a:p>
          </p:txBody>
        </p:sp>
        <p:sp>
          <p:nvSpPr>
            <p:cNvPr id="70788" name="Oval 95"/>
            <p:cNvSpPr>
              <a:spLocks noChangeArrowheads="1"/>
            </p:cNvSpPr>
            <p:nvPr/>
          </p:nvSpPr>
          <p:spPr bwMode="auto">
            <a:xfrm>
              <a:off x="491" y="1177"/>
              <a:ext cx="92" cy="92"/>
            </a:xfrm>
            <a:prstGeom prst="ellipse">
              <a:avLst/>
            </a:prstGeom>
            <a:solidFill>
              <a:srgbClr val="FFFFFF"/>
            </a:solidFill>
            <a:ln w="11113">
              <a:solidFill>
                <a:srgbClr val="000000"/>
              </a:solidFill>
              <a:round/>
              <a:headEnd/>
              <a:tailEnd/>
            </a:ln>
          </p:spPr>
          <p:txBody>
            <a:bodyPr/>
            <a:lstStyle/>
            <a:p>
              <a:endParaRPr lang="en-US"/>
            </a:p>
          </p:txBody>
        </p:sp>
        <p:sp>
          <p:nvSpPr>
            <p:cNvPr id="70789" name="Rectangle 96"/>
            <p:cNvSpPr>
              <a:spLocks noChangeArrowheads="1"/>
            </p:cNvSpPr>
            <p:nvPr/>
          </p:nvSpPr>
          <p:spPr bwMode="auto">
            <a:xfrm>
              <a:off x="1738" y="90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rPr>
                <a:t>1</a:t>
              </a:r>
              <a:endParaRPr lang="en-US"/>
            </a:p>
          </p:txBody>
        </p:sp>
        <p:sp>
          <p:nvSpPr>
            <p:cNvPr id="70790" name="Rectangle 97"/>
            <p:cNvSpPr>
              <a:spLocks noChangeArrowheads="1"/>
            </p:cNvSpPr>
            <p:nvPr/>
          </p:nvSpPr>
          <p:spPr bwMode="auto">
            <a:xfrm>
              <a:off x="3925" y="901"/>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rPr>
                <a:t>3</a:t>
              </a:r>
              <a:endParaRPr lang="en-US"/>
            </a:p>
          </p:txBody>
        </p:sp>
        <p:sp>
          <p:nvSpPr>
            <p:cNvPr id="70791" name="Rectangle 98"/>
            <p:cNvSpPr>
              <a:spLocks noChangeArrowheads="1"/>
            </p:cNvSpPr>
            <p:nvPr/>
          </p:nvSpPr>
          <p:spPr bwMode="auto">
            <a:xfrm>
              <a:off x="504" y="90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rPr>
                <a:t>2</a:t>
              </a:r>
              <a:endParaRPr lang="en-US"/>
            </a:p>
          </p:txBody>
        </p:sp>
        <p:sp>
          <p:nvSpPr>
            <p:cNvPr id="70792" name="Rectangle 99"/>
            <p:cNvSpPr>
              <a:spLocks noChangeArrowheads="1"/>
            </p:cNvSpPr>
            <p:nvPr/>
          </p:nvSpPr>
          <p:spPr bwMode="auto">
            <a:xfrm>
              <a:off x="2359" y="594"/>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rPr>
                <a:t>4</a:t>
              </a:r>
              <a:endParaRPr lang="en-US"/>
            </a:p>
          </p:txBody>
        </p:sp>
        <p:sp>
          <p:nvSpPr>
            <p:cNvPr id="70793" name="Rectangle 100"/>
            <p:cNvSpPr>
              <a:spLocks noChangeArrowheads="1"/>
            </p:cNvSpPr>
            <p:nvPr/>
          </p:nvSpPr>
          <p:spPr bwMode="auto">
            <a:xfrm>
              <a:off x="1500" y="118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rPr>
                <a:t>5</a:t>
              </a:r>
              <a:endParaRPr lang="en-US"/>
            </a:p>
          </p:txBody>
        </p:sp>
        <p:sp>
          <p:nvSpPr>
            <p:cNvPr id="70794" name="Rectangle 101"/>
            <p:cNvSpPr>
              <a:spLocks noChangeArrowheads="1"/>
            </p:cNvSpPr>
            <p:nvPr/>
          </p:nvSpPr>
          <p:spPr bwMode="auto">
            <a:xfrm>
              <a:off x="4981" y="3340"/>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rPr>
                <a:t>6</a:t>
              </a:r>
              <a:endParaRPr lang="en-US"/>
            </a:p>
          </p:txBody>
        </p:sp>
        <p:sp>
          <p:nvSpPr>
            <p:cNvPr id="70795" name="Rectangle 102"/>
            <p:cNvSpPr>
              <a:spLocks noChangeArrowheads="1"/>
            </p:cNvSpPr>
            <p:nvPr/>
          </p:nvSpPr>
          <p:spPr bwMode="auto">
            <a:xfrm>
              <a:off x="517" y="398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rPr>
                <a:t>7</a:t>
              </a:r>
              <a:endParaRPr lang="en-US"/>
            </a:p>
          </p:txBody>
        </p:sp>
        <p:sp>
          <p:nvSpPr>
            <p:cNvPr id="70796" name="Rectangle 103"/>
            <p:cNvSpPr>
              <a:spLocks noChangeArrowheads="1"/>
            </p:cNvSpPr>
            <p:nvPr/>
          </p:nvSpPr>
          <p:spPr bwMode="auto">
            <a:xfrm>
              <a:off x="524" y="117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rPr>
                <a:t>8</a:t>
              </a:r>
              <a:endParaRPr lang="en-US"/>
            </a:p>
          </p:txBody>
        </p:sp>
        <p:sp>
          <p:nvSpPr>
            <p:cNvPr id="70797" name="Line 104"/>
            <p:cNvSpPr>
              <a:spLocks noChangeShapeType="1"/>
            </p:cNvSpPr>
            <p:nvPr/>
          </p:nvSpPr>
          <p:spPr bwMode="auto">
            <a:xfrm flipH="1">
              <a:off x="2129" y="1609"/>
              <a:ext cx="525" cy="1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98" name="Line 105"/>
            <p:cNvSpPr>
              <a:spLocks noChangeShapeType="1"/>
            </p:cNvSpPr>
            <p:nvPr/>
          </p:nvSpPr>
          <p:spPr bwMode="auto">
            <a:xfrm flipH="1">
              <a:off x="2778" y="1859"/>
              <a:ext cx="216" cy="3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99" name="Line 106"/>
            <p:cNvSpPr>
              <a:spLocks noChangeShapeType="1"/>
            </p:cNvSpPr>
            <p:nvPr/>
          </p:nvSpPr>
          <p:spPr bwMode="auto">
            <a:xfrm>
              <a:off x="3532" y="1846"/>
              <a:ext cx="236" cy="2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00" name="Line 107"/>
            <p:cNvSpPr>
              <a:spLocks noChangeShapeType="1"/>
            </p:cNvSpPr>
            <p:nvPr/>
          </p:nvSpPr>
          <p:spPr bwMode="auto">
            <a:xfrm>
              <a:off x="3847" y="1616"/>
              <a:ext cx="380" cy="16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01" name="Oval 108"/>
            <p:cNvSpPr>
              <a:spLocks noChangeArrowheads="1"/>
            </p:cNvSpPr>
            <p:nvPr/>
          </p:nvSpPr>
          <p:spPr bwMode="auto">
            <a:xfrm>
              <a:off x="1598" y="1748"/>
              <a:ext cx="859" cy="498"/>
            </a:xfrm>
            <a:prstGeom prst="ellipse">
              <a:avLst/>
            </a:prstGeom>
            <a:solidFill>
              <a:srgbClr val="FFFFFF"/>
            </a:solidFill>
            <a:ln w="11113">
              <a:solidFill>
                <a:srgbClr val="000000"/>
              </a:solidFill>
              <a:round/>
              <a:headEnd/>
              <a:tailEnd/>
            </a:ln>
          </p:spPr>
          <p:txBody>
            <a:bodyPr/>
            <a:lstStyle/>
            <a:p>
              <a:endParaRPr lang="en-US"/>
            </a:p>
          </p:txBody>
        </p:sp>
        <p:sp>
          <p:nvSpPr>
            <p:cNvPr id="70802" name="Oval 109"/>
            <p:cNvSpPr>
              <a:spLocks noChangeArrowheads="1"/>
            </p:cNvSpPr>
            <p:nvPr/>
          </p:nvSpPr>
          <p:spPr bwMode="auto">
            <a:xfrm>
              <a:off x="2378" y="2062"/>
              <a:ext cx="860" cy="498"/>
            </a:xfrm>
            <a:prstGeom prst="ellipse">
              <a:avLst/>
            </a:prstGeom>
            <a:solidFill>
              <a:srgbClr val="FFFFFF"/>
            </a:solidFill>
            <a:ln w="11113">
              <a:solidFill>
                <a:srgbClr val="000000"/>
              </a:solidFill>
              <a:round/>
              <a:headEnd/>
              <a:tailEnd/>
            </a:ln>
          </p:spPr>
          <p:txBody>
            <a:bodyPr/>
            <a:lstStyle/>
            <a:p>
              <a:endParaRPr lang="en-US"/>
            </a:p>
          </p:txBody>
        </p:sp>
        <p:sp>
          <p:nvSpPr>
            <p:cNvPr id="70803" name="Oval 110"/>
            <p:cNvSpPr>
              <a:spLocks noChangeArrowheads="1"/>
            </p:cNvSpPr>
            <p:nvPr/>
          </p:nvSpPr>
          <p:spPr bwMode="auto">
            <a:xfrm>
              <a:off x="3342" y="2062"/>
              <a:ext cx="859" cy="498"/>
            </a:xfrm>
            <a:prstGeom prst="ellipse">
              <a:avLst/>
            </a:prstGeom>
            <a:solidFill>
              <a:srgbClr val="FFFFFF"/>
            </a:solidFill>
            <a:ln w="11113">
              <a:solidFill>
                <a:srgbClr val="000000"/>
              </a:solidFill>
              <a:round/>
              <a:headEnd/>
              <a:tailEnd/>
            </a:ln>
          </p:spPr>
          <p:txBody>
            <a:bodyPr/>
            <a:lstStyle/>
            <a:p>
              <a:endParaRPr lang="en-US"/>
            </a:p>
          </p:txBody>
        </p:sp>
        <p:sp>
          <p:nvSpPr>
            <p:cNvPr id="70804" name="Oval 111"/>
            <p:cNvSpPr>
              <a:spLocks noChangeArrowheads="1"/>
            </p:cNvSpPr>
            <p:nvPr/>
          </p:nvSpPr>
          <p:spPr bwMode="auto">
            <a:xfrm>
              <a:off x="4096" y="1721"/>
              <a:ext cx="859" cy="499"/>
            </a:xfrm>
            <a:prstGeom prst="ellipse">
              <a:avLst/>
            </a:prstGeom>
            <a:solidFill>
              <a:srgbClr val="FFFFFF"/>
            </a:solidFill>
            <a:ln w="11113">
              <a:solidFill>
                <a:srgbClr val="000000"/>
              </a:solidFill>
              <a:round/>
              <a:headEnd/>
              <a:tailEnd/>
            </a:ln>
          </p:spPr>
          <p:txBody>
            <a:bodyPr/>
            <a:lstStyle/>
            <a:p>
              <a:endParaRPr lang="en-US"/>
            </a:p>
          </p:txBody>
        </p:sp>
        <p:grpSp>
          <p:nvGrpSpPr>
            <p:cNvPr id="70805" name="Group 112"/>
            <p:cNvGrpSpPr>
              <a:grpSpLocks/>
            </p:cNvGrpSpPr>
            <p:nvPr/>
          </p:nvGrpSpPr>
          <p:grpSpPr bwMode="auto">
            <a:xfrm>
              <a:off x="1422" y="765"/>
              <a:ext cx="504" cy="52"/>
              <a:chOff x="1484" y="444"/>
              <a:chExt cx="529" cy="55"/>
            </a:xfrm>
          </p:grpSpPr>
          <p:sp>
            <p:nvSpPr>
              <p:cNvPr id="70810" name="Freeform 113"/>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811" name="Line 114"/>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806" name="Group 115"/>
            <p:cNvGrpSpPr>
              <a:grpSpLocks/>
            </p:cNvGrpSpPr>
            <p:nvPr/>
          </p:nvGrpSpPr>
          <p:grpSpPr bwMode="auto">
            <a:xfrm>
              <a:off x="3768" y="777"/>
              <a:ext cx="563" cy="52"/>
              <a:chOff x="3807" y="444"/>
              <a:chExt cx="591" cy="55"/>
            </a:xfrm>
          </p:grpSpPr>
          <p:sp>
            <p:nvSpPr>
              <p:cNvPr id="70808" name="Freeform 116"/>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809" name="Line 117"/>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807" name="Rectangle 118"/>
            <p:cNvSpPr>
              <a:spLocks noChangeArrowheads="1"/>
            </p:cNvSpPr>
            <p:nvPr/>
          </p:nvSpPr>
          <p:spPr bwMode="auto">
            <a:xfrm>
              <a:off x="4128" y="600"/>
              <a:ext cx="15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1/22</a:t>
              </a:r>
              <a:endParaRPr lang="en-US">
                <a:latin typeface="Comic Sans MS" charset="0"/>
              </a:endParaRPr>
            </a:p>
          </p:txBody>
        </p:sp>
      </p:grpSp>
      <p:sp>
        <p:nvSpPr>
          <p:cNvPr id="70659" name="Rectangle 119"/>
          <p:cNvSpPr>
            <a:spLocks noChangeArrowheads="1"/>
          </p:cNvSpPr>
          <p:nvPr/>
        </p:nvSpPr>
        <p:spPr bwMode="auto">
          <a:xfrm rot="-5400000">
            <a:off x="768350" y="6438901"/>
            <a:ext cx="3651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l"/>
            <a:endParaRPr lang="en-US"/>
          </a:p>
        </p:txBody>
      </p:sp>
      <p:sp>
        <p:nvSpPr>
          <p:cNvPr id="70660" name="Rectangle 120"/>
          <p:cNvSpPr>
            <a:spLocks noChangeArrowheads="1"/>
          </p:cNvSpPr>
          <p:nvPr/>
        </p:nvSpPr>
        <p:spPr bwMode="auto">
          <a:xfrm rot="5400000">
            <a:off x="7262812" y="5808663"/>
            <a:ext cx="3651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algn="l"/>
            <a:endParaRPr lang="en-US"/>
          </a:p>
        </p:txBody>
      </p:sp>
      <p:sp>
        <p:nvSpPr>
          <p:cNvPr id="329849" name="Rectangle 121"/>
          <p:cNvSpPr>
            <a:spLocks noChangeArrowheads="1"/>
          </p:cNvSpPr>
          <p:nvPr/>
        </p:nvSpPr>
        <p:spPr bwMode="auto">
          <a:xfrm>
            <a:off x="3057525" y="1152525"/>
            <a:ext cx="30654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Comic Sans MS" charset="0"/>
              </a:rPr>
              <a:t>The roots and consequences of civil unrest.</a:t>
            </a:r>
            <a:endParaRPr lang="en-US">
              <a:latin typeface="Comic Sans MS" charset="0"/>
            </a:endParaRPr>
          </a:p>
        </p:txBody>
      </p:sp>
      <p:sp>
        <p:nvSpPr>
          <p:cNvPr id="329850" name="Rectangle 122"/>
          <p:cNvSpPr>
            <a:spLocks noChangeArrowheads="1"/>
          </p:cNvSpPr>
          <p:nvPr/>
        </p:nvSpPr>
        <p:spPr bwMode="auto">
          <a:xfrm>
            <a:off x="3402013" y="1555750"/>
            <a:ext cx="2319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Comic Sans MS" charset="0"/>
              </a:rPr>
              <a:t>The Causes of the Civil War</a:t>
            </a:r>
            <a:endParaRPr lang="en-US">
              <a:latin typeface="Comic Sans MS" charset="0"/>
            </a:endParaRPr>
          </a:p>
        </p:txBody>
      </p:sp>
      <p:sp>
        <p:nvSpPr>
          <p:cNvPr id="329851" name="Rectangle 123"/>
          <p:cNvSpPr>
            <a:spLocks noChangeArrowheads="1"/>
          </p:cNvSpPr>
          <p:nvPr/>
        </p:nvSpPr>
        <p:spPr bwMode="auto">
          <a:xfrm>
            <a:off x="946150" y="1576388"/>
            <a:ext cx="1531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Comic Sans MS" charset="0"/>
              </a:rPr>
              <a:t>Growth of the Nation</a:t>
            </a:r>
            <a:endParaRPr lang="en-US">
              <a:latin typeface="Comic Sans MS" charset="0"/>
            </a:endParaRPr>
          </a:p>
        </p:txBody>
      </p:sp>
      <p:sp>
        <p:nvSpPr>
          <p:cNvPr id="329852" name="Rectangle 124"/>
          <p:cNvSpPr>
            <a:spLocks noChangeArrowheads="1"/>
          </p:cNvSpPr>
          <p:nvPr/>
        </p:nvSpPr>
        <p:spPr bwMode="auto">
          <a:xfrm>
            <a:off x="6731000" y="1525588"/>
            <a:ext cx="9683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Comic Sans MS" charset="0"/>
              </a:rPr>
              <a:t>The Civil War</a:t>
            </a:r>
            <a:endParaRPr lang="en-US">
              <a:latin typeface="Comic Sans MS" charset="0"/>
            </a:endParaRPr>
          </a:p>
        </p:txBody>
      </p:sp>
      <p:grpSp>
        <p:nvGrpSpPr>
          <p:cNvPr id="8" name="Group 125"/>
          <p:cNvGrpSpPr>
            <a:grpSpLocks/>
          </p:cNvGrpSpPr>
          <p:nvPr/>
        </p:nvGrpSpPr>
        <p:grpSpPr bwMode="auto">
          <a:xfrm>
            <a:off x="727075" y="2087563"/>
            <a:ext cx="1676400" cy="3090862"/>
            <a:chOff x="458" y="1315"/>
            <a:chExt cx="1056" cy="1947"/>
          </a:xfrm>
        </p:grpSpPr>
        <p:sp>
          <p:nvSpPr>
            <p:cNvPr id="70710" name="Rectangle 126"/>
            <p:cNvSpPr>
              <a:spLocks noChangeArrowheads="1"/>
            </p:cNvSpPr>
            <p:nvPr/>
          </p:nvSpPr>
          <p:spPr bwMode="auto">
            <a:xfrm>
              <a:off x="481" y="1315"/>
              <a:ext cx="97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1/22      Cooperative groups -</a:t>
              </a:r>
              <a:endParaRPr lang="en-US">
                <a:latin typeface="Comic Sans MS" charset="0"/>
              </a:endParaRPr>
            </a:p>
          </p:txBody>
        </p:sp>
        <p:sp>
          <p:nvSpPr>
            <p:cNvPr id="70711" name="Rectangle 127"/>
            <p:cNvSpPr>
              <a:spLocks noChangeArrowheads="1"/>
            </p:cNvSpPr>
            <p:nvPr/>
          </p:nvSpPr>
          <p:spPr bwMode="auto">
            <a:xfrm>
              <a:off x="514" y="1386"/>
              <a:ext cx="83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             over pp. 201-210</a:t>
              </a:r>
              <a:endParaRPr lang="en-US">
                <a:latin typeface="Comic Sans MS" charset="0"/>
              </a:endParaRPr>
            </a:p>
          </p:txBody>
        </p:sp>
        <p:sp>
          <p:nvSpPr>
            <p:cNvPr id="70712" name="Rectangle 128"/>
            <p:cNvSpPr>
              <a:spLocks noChangeArrowheads="1"/>
            </p:cNvSpPr>
            <p:nvPr/>
          </p:nvSpPr>
          <p:spPr bwMode="auto">
            <a:xfrm>
              <a:off x="495" y="1625"/>
              <a:ext cx="44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1/28      Quiz</a:t>
              </a:r>
              <a:endParaRPr lang="en-US">
                <a:latin typeface="Comic Sans MS" charset="0"/>
              </a:endParaRPr>
            </a:p>
          </p:txBody>
        </p:sp>
        <p:sp>
          <p:nvSpPr>
            <p:cNvPr id="70713" name="Rectangle 129"/>
            <p:cNvSpPr>
              <a:spLocks noChangeArrowheads="1"/>
            </p:cNvSpPr>
            <p:nvPr/>
          </p:nvSpPr>
          <p:spPr bwMode="auto">
            <a:xfrm>
              <a:off x="495" y="1760"/>
              <a:ext cx="97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1/29      Cooperative groups -</a:t>
              </a:r>
              <a:endParaRPr lang="en-US">
                <a:latin typeface="Comic Sans MS" charset="0"/>
              </a:endParaRPr>
            </a:p>
          </p:txBody>
        </p:sp>
        <p:sp>
          <p:nvSpPr>
            <p:cNvPr id="70714" name="Rectangle 130"/>
            <p:cNvSpPr>
              <a:spLocks noChangeArrowheads="1"/>
            </p:cNvSpPr>
            <p:nvPr/>
          </p:nvSpPr>
          <p:spPr bwMode="auto">
            <a:xfrm>
              <a:off x="514" y="1833"/>
              <a:ext cx="84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             over pp. 210-225</a:t>
              </a:r>
              <a:endParaRPr lang="en-US">
                <a:latin typeface="Comic Sans MS" charset="0"/>
              </a:endParaRPr>
            </a:p>
          </p:txBody>
        </p:sp>
        <p:sp>
          <p:nvSpPr>
            <p:cNvPr id="70715" name="Rectangle 131"/>
            <p:cNvSpPr>
              <a:spLocks noChangeArrowheads="1"/>
            </p:cNvSpPr>
            <p:nvPr/>
          </p:nvSpPr>
          <p:spPr bwMode="auto">
            <a:xfrm>
              <a:off x="624" y="2074"/>
              <a:ext cx="89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"Influential Personalities" </a:t>
              </a:r>
              <a:endParaRPr lang="en-US">
                <a:latin typeface="Comic Sans MS" charset="0"/>
              </a:endParaRPr>
            </a:p>
          </p:txBody>
        </p:sp>
        <p:sp>
          <p:nvSpPr>
            <p:cNvPr id="70716" name="Rectangle 132"/>
            <p:cNvSpPr>
              <a:spLocks noChangeArrowheads="1"/>
            </p:cNvSpPr>
            <p:nvPr/>
          </p:nvSpPr>
          <p:spPr bwMode="auto">
            <a:xfrm>
              <a:off x="707" y="2141"/>
              <a:ext cx="37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projectdue</a:t>
              </a:r>
              <a:endParaRPr lang="en-US">
                <a:latin typeface="Comic Sans MS" charset="0"/>
              </a:endParaRPr>
            </a:p>
          </p:txBody>
        </p:sp>
        <p:sp>
          <p:nvSpPr>
            <p:cNvPr id="70717" name="Rectangle 133"/>
            <p:cNvSpPr>
              <a:spLocks noChangeArrowheads="1"/>
            </p:cNvSpPr>
            <p:nvPr/>
          </p:nvSpPr>
          <p:spPr bwMode="auto">
            <a:xfrm>
              <a:off x="458" y="2231"/>
              <a:ext cx="4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1/30     Quiz</a:t>
              </a:r>
              <a:endParaRPr lang="en-US">
                <a:latin typeface="Comic Sans MS" charset="0"/>
              </a:endParaRPr>
            </a:p>
          </p:txBody>
        </p:sp>
        <p:sp>
          <p:nvSpPr>
            <p:cNvPr id="70718" name="Rectangle 134"/>
            <p:cNvSpPr>
              <a:spLocks noChangeArrowheads="1"/>
            </p:cNvSpPr>
            <p:nvPr/>
          </p:nvSpPr>
          <p:spPr bwMode="auto">
            <a:xfrm>
              <a:off x="497" y="2383"/>
              <a:ext cx="9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2/2     Cooperative groups -</a:t>
              </a:r>
              <a:endParaRPr lang="en-US">
                <a:latin typeface="Comic Sans MS" charset="0"/>
              </a:endParaRPr>
            </a:p>
          </p:txBody>
        </p:sp>
        <p:sp>
          <p:nvSpPr>
            <p:cNvPr id="70719" name="Rectangle 135"/>
            <p:cNvSpPr>
              <a:spLocks noChangeArrowheads="1"/>
            </p:cNvSpPr>
            <p:nvPr/>
          </p:nvSpPr>
          <p:spPr bwMode="auto">
            <a:xfrm>
              <a:off x="497" y="2455"/>
              <a:ext cx="85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             over pp. 228-234</a:t>
              </a:r>
              <a:endParaRPr lang="en-US">
                <a:latin typeface="Comic Sans MS" charset="0"/>
              </a:endParaRPr>
            </a:p>
          </p:txBody>
        </p:sp>
        <p:sp>
          <p:nvSpPr>
            <p:cNvPr id="70720" name="Rectangle 136"/>
            <p:cNvSpPr>
              <a:spLocks noChangeArrowheads="1"/>
            </p:cNvSpPr>
            <p:nvPr/>
          </p:nvSpPr>
          <p:spPr bwMode="auto">
            <a:xfrm>
              <a:off x="497" y="2861"/>
              <a:ext cx="77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2/6      Review for test</a:t>
              </a:r>
              <a:endParaRPr lang="en-US">
                <a:latin typeface="Comic Sans MS" charset="0"/>
              </a:endParaRPr>
            </a:p>
          </p:txBody>
        </p:sp>
        <p:sp>
          <p:nvSpPr>
            <p:cNvPr id="70721" name="Rectangle 137"/>
            <p:cNvSpPr>
              <a:spLocks noChangeArrowheads="1"/>
            </p:cNvSpPr>
            <p:nvPr/>
          </p:nvSpPr>
          <p:spPr bwMode="auto">
            <a:xfrm>
              <a:off x="497" y="3012"/>
              <a:ext cx="77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2/7      Review for test</a:t>
              </a:r>
              <a:endParaRPr lang="en-US">
                <a:latin typeface="Comic Sans MS" charset="0"/>
              </a:endParaRPr>
            </a:p>
          </p:txBody>
        </p:sp>
        <p:sp>
          <p:nvSpPr>
            <p:cNvPr id="70722" name="Rectangle 138"/>
            <p:cNvSpPr>
              <a:spLocks noChangeArrowheads="1"/>
            </p:cNvSpPr>
            <p:nvPr/>
          </p:nvSpPr>
          <p:spPr bwMode="auto">
            <a:xfrm>
              <a:off x="497" y="3176"/>
              <a:ext cx="41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2/6      Test</a:t>
              </a:r>
              <a:endParaRPr lang="en-US">
                <a:latin typeface="Comic Sans MS" charset="0"/>
              </a:endParaRPr>
            </a:p>
          </p:txBody>
        </p:sp>
      </p:grpSp>
      <p:grpSp>
        <p:nvGrpSpPr>
          <p:cNvPr id="9" name="Group 139"/>
          <p:cNvGrpSpPr>
            <a:grpSpLocks/>
          </p:cNvGrpSpPr>
          <p:nvPr/>
        </p:nvGrpSpPr>
        <p:grpSpPr bwMode="auto">
          <a:xfrm>
            <a:off x="2759075" y="1871663"/>
            <a:ext cx="4895850" cy="2082800"/>
            <a:chOff x="1738" y="1179"/>
            <a:chExt cx="3084" cy="1312"/>
          </a:xfrm>
        </p:grpSpPr>
        <p:sp>
          <p:nvSpPr>
            <p:cNvPr id="70693" name="Rectangle 140"/>
            <p:cNvSpPr>
              <a:spLocks noChangeArrowheads="1"/>
            </p:cNvSpPr>
            <p:nvPr/>
          </p:nvSpPr>
          <p:spPr bwMode="auto">
            <a:xfrm rot="960000">
              <a:off x="3136" y="1179"/>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latin typeface="Comic Sans MS" charset="0"/>
                </a:rPr>
                <a:t>is </a:t>
              </a:r>
              <a:r>
                <a:rPr lang="en-US" sz="800" b="1">
                  <a:solidFill>
                    <a:srgbClr val="000000"/>
                  </a:solidFill>
                </a:rPr>
                <a:t>about</a:t>
              </a:r>
              <a:r>
                <a:rPr lang="en-US" sz="800" b="1">
                  <a:solidFill>
                    <a:srgbClr val="000000"/>
                  </a:solidFill>
                  <a:latin typeface="Comic Sans MS" charset="0"/>
                </a:rPr>
                <a:t>...</a:t>
              </a:r>
              <a:endParaRPr lang="en-US">
                <a:latin typeface="Comic Sans MS" charset="0"/>
              </a:endParaRPr>
            </a:p>
          </p:txBody>
        </p:sp>
        <p:sp>
          <p:nvSpPr>
            <p:cNvPr id="70694" name="Rectangle 141"/>
            <p:cNvSpPr>
              <a:spLocks noChangeArrowheads="1"/>
            </p:cNvSpPr>
            <p:nvPr/>
          </p:nvSpPr>
          <p:spPr bwMode="auto">
            <a:xfrm>
              <a:off x="2935" y="1465"/>
              <a:ext cx="75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000000"/>
                  </a:solidFill>
                  <a:latin typeface="Comic Sans MS" charset="0"/>
                </a:rPr>
                <a:t>Sectionalism</a:t>
              </a:r>
              <a:endParaRPr lang="en-US">
                <a:latin typeface="Comic Sans MS" charset="0"/>
              </a:endParaRPr>
            </a:p>
          </p:txBody>
        </p:sp>
        <p:sp>
          <p:nvSpPr>
            <p:cNvPr id="70695" name="Rectangle 142"/>
            <p:cNvSpPr>
              <a:spLocks noChangeArrowheads="1"/>
            </p:cNvSpPr>
            <p:nvPr/>
          </p:nvSpPr>
          <p:spPr bwMode="auto">
            <a:xfrm>
              <a:off x="3040" y="1729"/>
              <a:ext cx="48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Comic Sans MS" charset="0"/>
                </a:rPr>
                <a:t>pp. 201-236</a:t>
              </a:r>
              <a:endParaRPr lang="en-US">
                <a:latin typeface="Comic Sans MS" charset="0"/>
              </a:endParaRPr>
            </a:p>
          </p:txBody>
        </p:sp>
        <p:sp>
          <p:nvSpPr>
            <p:cNvPr id="70696" name="Rectangle 143"/>
            <p:cNvSpPr>
              <a:spLocks noChangeArrowheads="1"/>
            </p:cNvSpPr>
            <p:nvPr/>
          </p:nvSpPr>
          <p:spPr bwMode="auto">
            <a:xfrm>
              <a:off x="1738" y="1892"/>
              <a:ext cx="4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Comic Sans MS" charset="0"/>
                </a:rPr>
                <a:t>Areas of </a:t>
              </a:r>
              <a:endParaRPr lang="en-US">
                <a:latin typeface="Comic Sans MS" charset="0"/>
              </a:endParaRPr>
            </a:p>
          </p:txBody>
        </p:sp>
        <p:sp>
          <p:nvSpPr>
            <p:cNvPr id="70697" name="Rectangle 144"/>
            <p:cNvSpPr>
              <a:spLocks noChangeArrowheads="1"/>
            </p:cNvSpPr>
            <p:nvPr/>
          </p:nvSpPr>
          <p:spPr bwMode="auto">
            <a:xfrm>
              <a:off x="1738" y="1997"/>
              <a:ext cx="4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Comic Sans MS" charset="0"/>
                </a:rPr>
                <a:t>the U.S.</a:t>
              </a:r>
              <a:endParaRPr lang="en-US">
                <a:latin typeface="Comic Sans MS" charset="0"/>
              </a:endParaRPr>
            </a:p>
          </p:txBody>
        </p:sp>
        <p:sp>
          <p:nvSpPr>
            <p:cNvPr id="70698" name="Rectangle 145"/>
            <p:cNvSpPr>
              <a:spLocks noChangeArrowheads="1"/>
            </p:cNvSpPr>
            <p:nvPr/>
          </p:nvSpPr>
          <p:spPr bwMode="auto">
            <a:xfrm>
              <a:off x="2556" y="2147"/>
              <a:ext cx="6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Comic Sans MS" charset="0"/>
                </a:rPr>
                <a:t>Differences </a:t>
              </a:r>
              <a:endParaRPr lang="en-US">
                <a:latin typeface="Comic Sans MS" charset="0"/>
              </a:endParaRPr>
            </a:p>
          </p:txBody>
        </p:sp>
        <p:sp>
          <p:nvSpPr>
            <p:cNvPr id="70699" name="Rectangle 146"/>
            <p:cNvSpPr>
              <a:spLocks noChangeArrowheads="1"/>
            </p:cNvSpPr>
            <p:nvPr/>
          </p:nvSpPr>
          <p:spPr bwMode="auto">
            <a:xfrm>
              <a:off x="2556" y="2252"/>
              <a:ext cx="47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Comic Sans MS" charset="0"/>
                </a:rPr>
                <a:t>between </a:t>
              </a:r>
              <a:endParaRPr lang="en-US">
                <a:latin typeface="Comic Sans MS" charset="0"/>
              </a:endParaRPr>
            </a:p>
          </p:txBody>
        </p:sp>
        <p:sp>
          <p:nvSpPr>
            <p:cNvPr id="70700" name="Rectangle 147"/>
            <p:cNvSpPr>
              <a:spLocks noChangeArrowheads="1"/>
            </p:cNvSpPr>
            <p:nvPr/>
          </p:nvSpPr>
          <p:spPr bwMode="auto">
            <a:xfrm>
              <a:off x="2556" y="2357"/>
              <a:ext cx="4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Comic Sans MS" charset="0"/>
                </a:rPr>
                <a:t>the areas</a:t>
              </a:r>
              <a:endParaRPr lang="en-US">
                <a:latin typeface="Comic Sans MS" charset="0"/>
              </a:endParaRPr>
            </a:p>
          </p:txBody>
        </p:sp>
        <p:sp>
          <p:nvSpPr>
            <p:cNvPr id="70701" name="Rectangle 148"/>
            <p:cNvSpPr>
              <a:spLocks noChangeArrowheads="1"/>
            </p:cNvSpPr>
            <p:nvPr/>
          </p:nvSpPr>
          <p:spPr bwMode="auto">
            <a:xfrm>
              <a:off x="3526" y="2174"/>
              <a:ext cx="5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Comic Sans MS" charset="0"/>
                </a:rPr>
                <a:t>Events in </a:t>
              </a:r>
              <a:endParaRPr lang="en-US">
                <a:latin typeface="Comic Sans MS" charset="0"/>
              </a:endParaRPr>
            </a:p>
          </p:txBody>
        </p:sp>
        <p:sp>
          <p:nvSpPr>
            <p:cNvPr id="70702" name="Rectangle 149"/>
            <p:cNvSpPr>
              <a:spLocks noChangeArrowheads="1"/>
            </p:cNvSpPr>
            <p:nvPr/>
          </p:nvSpPr>
          <p:spPr bwMode="auto">
            <a:xfrm>
              <a:off x="3526" y="2279"/>
              <a:ext cx="4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Comic Sans MS" charset="0"/>
                </a:rPr>
                <a:t>the U.S.</a:t>
              </a:r>
              <a:endParaRPr lang="en-US">
                <a:latin typeface="Comic Sans MS" charset="0"/>
              </a:endParaRPr>
            </a:p>
          </p:txBody>
        </p:sp>
        <p:sp>
          <p:nvSpPr>
            <p:cNvPr id="70703" name="Rectangle 150"/>
            <p:cNvSpPr>
              <a:spLocks noChangeArrowheads="1"/>
            </p:cNvSpPr>
            <p:nvPr/>
          </p:nvSpPr>
          <p:spPr bwMode="auto">
            <a:xfrm>
              <a:off x="4240" y="1794"/>
              <a:ext cx="4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Comic Sans MS" charset="0"/>
                </a:rPr>
                <a:t>Leaders </a:t>
              </a:r>
              <a:endParaRPr lang="en-US">
                <a:latin typeface="Comic Sans MS" charset="0"/>
              </a:endParaRPr>
            </a:p>
          </p:txBody>
        </p:sp>
        <p:sp>
          <p:nvSpPr>
            <p:cNvPr id="70704" name="Rectangle 151"/>
            <p:cNvSpPr>
              <a:spLocks noChangeArrowheads="1"/>
            </p:cNvSpPr>
            <p:nvPr/>
          </p:nvSpPr>
          <p:spPr bwMode="auto">
            <a:xfrm>
              <a:off x="4240" y="1898"/>
              <a:ext cx="58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Comic Sans MS" charset="0"/>
                </a:rPr>
                <a:t>across the </a:t>
              </a:r>
              <a:endParaRPr lang="en-US">
                <a:latin typeface="Comic Sans MS" charset="0"/>
              </a:endParaRPr>
            </a:p>
          </p:txBody>
        </p:sp>
        <p:sp>
          <p:nvSpPr>
            <p:cNvPr id="70705" name="Rectangle 152"/>
            <p:cNvSpPr>
              <a:spLocks noChangeArrowheads="1"/>
            </p:cNvSpPr>
            <p:nvPr/>
          </p:nvSpPr>
          <p:spPr bwMode="auto">
            <a:xfrm>
              <a:off x="4240" y="2003"/>
              <a:ext cx="21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Comic Sans MS" charset="0"/>
                </a:rPr>
                <a:t>U.S.</a:t>
              </a:r>
              <a:endParaRPr lang="en-US">
                <a:latin typeface="Comic Sans MS" charset="0"/>
              </a:endParaRPr>
            </a:p>
          </p:txBody>
        </p:sp>
        <p:sp>
          <p:nvSpPr>
            <p:cNvPr id="70706" name="Rectangle 153"/>
            <p:cNvSpPr>
              <a:spLocks noChangeArrowheads="1"/>
            </p:cNvSpPr>
            <p:nvPr/>
          </p:nvSpPr>
          <p:spPr bwMode="auto">
            <a:xfrm>
              <a:off x="2123" y="1564"/>
              <a:ext cx="45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was based on </a:t>
              </a:r>
              <a:endParaRPr lang="en-US">
                <a:latin typeface="Comic Sans MS" charset="0"/>
              </a:endParaRPr>
            </a:p>
          </p:txBody>
        </p:sp>
        <p:sp>
          <p:nvSpPr>
            <p:cNvPr id="70707" name="Rectangle 154"/>
            <p:cNvSpPr>
              <a:spLocks noChangeArrowheads="1"/>
            </p:cNvSpPr>
            <p:nvPr/>
          </p:nvSpPr>
          <p:spPr bwMode="auto">
            <a:xfrm>
              <a:off x="2634" y="1958"/>
              <a:ext cx="7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emerged  because of </a:t>
              </a:r>
              <a:endParaRPr lang="en-US">
                <a:latin typeface="Comic Sans MS" charset="0"/>
              </a:endParaRPr>
            </a:p>
          </p:txBody>
        </p:sp>
        <p:sp>
          <p:nvSpPr>
            <p:cNvPr id="70708" name="Rectangle 155"/>
            <p:cNvSpPr>
              <a:spLocks noChangeArrowheads="1"/>
            </p:cNvSpPr>
            <p:nvPr/>
          </p:nvSpPr>
          <p:spPr bwMode="auto">
            <a:xfrm>
              <a:off x="3309" y="1951"/>
              <a:ext cx="7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became greater with </a:t>
              </a:r>
              <a:endParaRPr lang="en-US">
                <a:latin typeface="Comic Sans MS" charset="0"/>
              </a:endParaRPr>
            </a:p>
          </p:txBody>
        </p:sp>
        <p:sp>
          <p:nvSpPr>
            <p:cNvPr id="70709" name="Rectangle 156"/>
            <p:cNvSpPr>
              <a:spLocks noChangeArrowheads="1"/>
            </p:cNvSpPr>
            <p:nvPr/>
          </p:nvSpPr>
          <p:spPr bwMode="auto">
            <a:xfrm>
              <a:off x="3945" y="1577"/>
              <a:ext cx="63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Comic Sans MS" charset="0"/>
                </a:rPr>
                <a:t>was influenced by  </a:t>
              </a:r>
              <a:endParaRPr lang="en-US">
                <a:latin typeface="Comic Sans MS" charset="0"/>
              </a:endParaRPr>
            </a:p>
          </p:txBody>
        </p:sp>
      </p:grpSp>
      <p:sp>
        <p:nvSpPr>
          <p:cNvPr id="70667" name="Rectangle 157"/>
          <p:cNvSpPr>
            <a:spLocks noChangeArrowheads="1"/>
          </p:cNvSpPr>
          <p:nvPr/>
        </p:nvSpPr>
        <p:spPr bwMode="auto">
          <a:xfrm>
            <a:off x="1085850" y="591820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Times" charset="0"/>
            </a:endParaRPr>
          </a:p>
        </p:txBody>
      </p:sp>
      <p:grpSp>
        <p:nvGrpSpPr>
          <p:cNvPr id="10" name="Group 158"/>
          <p:cNvGrpSpPr>
            <a:grpSpLocks/>
          </p:cNvGrpSpPr>
          <p:nvPr/>
        </p:nvGrpSpPr>
        <p:grpSpPr bwMode="auto">
          <a:xfrm>
            <a:off x="6554788" y="5356225"/>
            <a:ext cx="1277937" cy="796925"/>
            <a:chOff x="4129" y="3374"/>
            <a:chExt cx="805" cy="502"/>
          </a:xfrm>
        </p:grpSpPr>
        <p:sp>
          <p:nvSpPr>
            <p:cNvPr id="70690" name="Rectangle 159"/>
            <p:cNvSpPr>
              <a:spLocks noChangeArrowheads="1"/>
            </p:cNvSpPr>
            <p:nvPr/>
          </p:nvSpPr>
          <p:spPr bwMode="auto">
            <a:xfrm>
              <a:off x="4207" y="3374"/>
              <a:ext cx="5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Comic Sans MS" charset="0"/>
                </a:rPr>
                <a:t>descriptive</a:t>
              </a:r>
              <a:endParaRPr lang="en-US">
                <a:latin typeface="Comic Sans MS" charset="0"/>
              </a:endParaRPr>
            </a:p>
          </p:txBody>
        </p:sp>
        <p:sp>
          <p:nvSpPr>
            <p:cNvPr id="70691" name="Rectangle 160"/>
            <p:cNvSpPr>
              <a:spLocks noChangeArrowheads="1"/>
            </p:cNvSpPr>
            <p:nvPr/>
          </p:nvSpPr>
          <p:spPr bwMode="auto">
            <a:xfrm>
              <a:off x="4201" y="3761"/>
              <a:ext cx="59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Comic Sans MS" charset="0"/>
                </a:rPr>
                <a:t>cause/effect</a:t>
              </a:r>
              <a:endParaRPr lang="en-US">
                <a:latin typeface="Comic Sans MS" charset="0"/>
              </a:endParaRPr>
            </a:p>
          </p:txBody>
        </p:sp>
        <p:sp>
          <p:nvSpPr>
            <p:cNvPr id="70692" name="Rectangle 161"/>
            <p:cNvSpPr>
              <a:spLocks noChangeArrowheads="1"/>
            </p:cNvSpPr>
            <p:nvPr/>
          </p:nvSpPr>
          <p:spPr bwMode="auto">
            <a:xfrm>
              <a:off x="4129" y="3569"/>
              <a:ext cx="8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Comic Sans MS" charset="0"/>
                </a:rPr>
                <a:t>compare/contrast</a:t>
              </a:r>
              <a:endParaRPr lang="en-US">
                <a:latin typeface="Comic Sans MS" charset="0"/>
              </a:endParaRPr>
            </a:p>
          </p:txBody>
        </p:sp>
      </p:grpSp>
      <p:grpSp>
        <p:nvGrpSpPr>
          <p:cNvPr id="11" name="Group 162"/>
          <p:cNvGrpSpPr>
            <a:grpSpLocks/>
          </p:cNvGrpSpPr>
          <p:nvPr/>
        </p:nvGrpSpPr>
        <p:grpSpPr bwMode="auto">
          <a:xfrm>
            <a:off x="1112838" y="5387975"/>
            <a:ext cx="5421312" cy="1055688"/>
            <a:chOff x="701" y="3394"/>
            <a:chExt cx="3415" cy="665"/>
          </a:xfrm>
        </p:grpSpPr>
        <p:sp>
          <p:nvSpPr>
            <p:cNvPr id="70687" name="Rectangle 163"/>
            <p:cNvSpPr>
              <a:spLocks noChangeArrowheads="1"/>
            </p:cNvSpPr>
            <p:nvPr/>
          </p:nvSpPr>
          <p:spPr bwMode="auto">
            <a:xfrm>
              <a:off x="707" y="3394"/>
              <a:ext cx="25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Comic Sans MS" charset="0"/>
                </a:rPr>
                <a:t>What was sectionalism as it existed in the U. S.  of 1860?</a:t>
              </a:r>
              <a:endParaRPr lang="en-US">
                <a:latin typeface="Comic Sans MS" charset="0"/>
              </a:endParaRPr>
            </a:p>
          </p:txBody>
        </p:sp>
        <p:sp>
          <p:nvSpPr>
            <p:cNvPr id="70688" name="Rectangle 164"/>
            <p:cNvSpPr>
              <a:spLocks noChangeArrowheads="1"/>
            </p:cNvSpPr>
            <p:nvPr/>
          </p:nvSpPr>
          <p:spPr bwMode="auto">
            <a:xfrm>
              <a:off x="701" y="3629"/>
              <a:ext cx="341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200">
                  <a:solidFill>
                    <a:srgbClr val="000000"/>
                  </a:solidFill>
                  <a:latin typeface="Comic Sans MS" charset="0"/>
                </a:rPr>
                <a:t>How did the differences in the sections of the U.S. in 1860 contribute to the start of the Civil War?</a:t>
              </a:r>
              <a:endParaRPr lang="en-US">
                <a:latin typeface="Comic Sans MS" charset="0"/>
              </a:endParaRPr>
            </a:p>
          </p:txBody>
        </p:sp>
        <p:sp>
          <p:nvSpPr>
            <p:cNvPr id="70689" name="Rectangle 165"/>
            <p:cNvSpPr>
              <a:spLocks noChangeArrowheads="1"/>
            </p:cNvSpPr>
            <p:nvPr/>
          </p:nvSpPr>
          <p:spPr bwMode="auto">
            <a:xfrm>
              <a:off x="713" y="3944"/>
              <a:ext cx="25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Comic Sans MS" charset="0"/>
                </a:rPr>
                <a:t>What examples of sectionalism exist in the world today?</a:t>
              </a:r>
              <a:endParaRPr lang="en-US">
                <a:latin typeface="Comic Sans MS" charset="0"/>
              </a:endParaRPr>
            </a:p>
          </p:txBody>
        </p:sp>
      </p:grpSp>
      <p:sp>
        <p:nvSpPr>
          <p:cNvPr id="329894" name="Rectangle 166"/>
          <p:cNvSpPr>
            <a:spLocks noChangeArrowheads="1"/>
          </p:cNvSpPr>
          <p:nvPr/>
        </p:nvSpPr>
        <p:spPr bwMode="auto">
          <a:xfrm>
            <a:off x="2438400" y="2286000"/>
            <a:ext cx="5638800" cy="1981200"/>
          </a:xfrm>
          <a:prstGeom prst="rect">
            <a:avLst/>
          </a:prstGeom>
          <a:noFill/>
          <a:ln w="76200" cmpd="tri">
            <a:solidFill>
              <a:srgbClr val="008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9895" name="Rectangle 167"/>
          <p:cNvSpPr>
            <a:spLocks noChangeArrowheads="1"/>
          </p:cNvSpPr>
          <p:nvPr/>
        </p:nvSpPr>
        <p:spPr bwMode="auto">
          <a:xfrm>
            <a:off x="6400800" y="5105400"/>
            <a:ext cx="1752600" cy="15240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 name="Group 168"/>
          <p:cNvGrpSpPr>
            <a:grpSpLocks/>
          </p:cNvGrpSpPr>
          <p:nvPr/>
        </p:nvGrpSpPr>
        <p:grpSpPr bwMode="auto">
          <a:xfrm>
            <a:off x="2133600" y="381000"/>
            <a:ext cx="1676400" cy="1905000"/>
            <a:chOff x="1344" y="240"/>
            <a:chExt cx="1056" cy="1200"/>
          </a:xfrm>
        </p:grpSpPr>
        <p:sp>
          <p:nvSpPr>
            <p:cNvPr id="70684" name="Oval 169"/>
            <p:cNvSpPr>
              <a:spLocks noChangeArrowheads="1"/>
            </p:cNvSpPr>
            <p:nvPr/>
          </p:nvSpPr>
          <p:spPr bwMode="auto">
            <a:xfrm>
              <a:off x="1344" y="240"/>
              <a:ext cx="1056" cy="352"/>
            </a:xfrm>
            <a:prstGeom prst="ellipse">
              <a:avLst/>
            </a:prstGeom>
            <a:solidFill>
              <a:schemeClr val="bg1"/>
            </a:solidFill>
            <a:ln w="50800">
              <a:solidFill>
                <a:srgbClr val="0080FF"/>
              </a:solidFill>
              <a:round/>
              <a:headEnd/>
              <a:tailEnd/>
            </a:ln>
          </p:spPr>
          <p:txBody>
            <a:bodyPr wrap="none" anchor="ctr"/>
            <a:lstStyle/>
            <a:p>
              <a:endParaRPr lang="en-US"/>
            </a:p>
          </p:txBody>
        </p:sp>
        <p:sp>
          <p:nvSpPr>
            <p:cNvPr id="70685" name="Text Box 170"/>
            <p:cNvSpPr txBox="1">
              <a:spLocks noChangeArrowheads="1"/>
            </p:cNvSpPr>
            <p:nvPr/>
          </p:nvSpPr>
          <p:spPr bwMode="auto">
            <a:xfrm>
              <a:off x="1392" y="336"/>
              <a:ext cx="10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ORGANIZATION</a:t>
              </a:r>
              <a:endParaRPr lang="en-US" sz="1400"/>
            </a:p>
          </p:txBody>
        </p:sp>
        <p:sp>
          <p:nvSpPr>
            <p:cNvPr id="70686" name="Line 171"/>
            <p:cNvSpPr>
              <a:spLocks noChangeShapeType="1"/>
            </p:cNvSpPr>
            <p:nvPr/>
          </p:nvSpPr>
          <p:spPr bwMode="auto">
            <a:xfrm>
              <a:off x="1632" y="576"/>
              <a:ext cx="1" cy="864"/>
            </a:xfrm>
            <a:prstGeom prst="line">
              <a:avLst/>
            </a:prstGeom>
            <a:noFill/>
            <a:ln w="50800">
              <a:solidFill>
                <a:srgbClr val="0080FF"/>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29900" name="Rectangle 172"/>
          <p:cNvSpPr>
            <a:spLocks noChangeArrowheads="1"/>
          </p:cNvSpPr>
          <p:nvPr/>
        </p:nvSpPr>
        <p:spPr bwMode="auto">
          <a:xfrm>
            <a:off x="990600" y="5105400"/>
            <a:ext cx="5410200" cy="1524000"/>
          </a:xfrm>
          <a:prstGeom prst="rect">
            <a:avLst/>
          </a:prstGeom>
          <a:noFill/>
          <a:ln w="76200" cmpd="tri">
            <a:solidFill>
              <a:srgbClr val="FF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 name="Group 173"/>
          <p:cNvGrpSpPr>
            <a:grpSpLocks/>
          </p:cNvGrpSpPr>
          <p:nvPr/>
        </p:nvGrpSpPr>
        <p:grpSpPr bwMode="auto">
          <a:xfrm>
            <a:off x="4038600" y="304800"/>
            <a:ext cx="3124200" cy="4724400"/>
            <a:chOff x="2544" y="192"/>
            <a:chExt cx="1968" cy="2976"/>
          </a:xfrm>
        </p:grpSpPr>
        <p:sp>
          <p:nvSpPr>
            <p:cNvPr id="70681" name="Oval 174"/>
            <p:cNvSpPr>
              <a:spLocks noChangeArrowheads="1"/>
            </p:cNvSpPr>
            <p:nvPr/>
          </p:nvSpPr>
          <p:spPr bwMode="auto">
            <a:xfrm>
              <a:off x="2544" y="192"/>
              <a:ext cx="1056" cy="352"/>
            </a:xfrm>
            <a:prstGeom prst="ellipse">
              <a:avLst/>
            </a:prstGeom>
            <a:solidFill>
              <a:schemeClr val="bg1"/>
            </a:solidFill>
            <a:ln w="50800">
              <a:solidFill>
                <a:srgbClr val="FF0000"/>
              </a:solidFill>
              <a:round/>
              <a:headEnd/>
              <a:tailEnd/>
            </a:ln>
          </p:spPr>
          <p:txBody>
            <a:bodyPr wrap="none" anchor="ctr"/>
            <a:lstStyle/>
            <a:p>
              <a:endParaRPr lang="en-US"/>
            </a:p>
          </p:txBody>
        </p:sp>
        <p:sp>
          <p:nvSpPr>
            <p:cNvPr id="70682" name="Text Box 175"/>
            <p:cNvSpPr txBox="1">
              <a:spLocks noChangeArrowheads="1"/>
            </p:cNvSpPr>
            <p:nvPr/>
          </p:nvSpPr>
          <p:spPr bwMode="auto">
            <a:xfrm>
              <a:off x="2688" y="228"/>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KNOWLEDGE</a:t>
              </a:r>
            </a:p>
            <a:p>
              <a:r>
                <a:rPr lang="en-US" sz="1200"/>
                <a:t>STRUCTURE</a:t>
              </a:r>
              <a:endParaRPr lang="en-US" sz="1600"/>
            </a:p>
          </p:txBody>
        </p:sp>
        <p:sp>
          <p:nvSpPr>
            <p:cNvPr id="70683" name="Freeform 176"/>
            <p:cNvSpPr>
              <a:spLocks/>
            </p:cNvSpPr>
            <p:nvPr/>
          </p:nvSpPr>
          <p:spPr bwMode="auto">
            <a:xfrm>
              <a:off x="3360" y="528"/>
              <a:ext cx="1152" cy="2640"/>
            </a:xfrm>
            <a:custGeom>
              <a:avLst/>
              <a:gdLst>
                <a:gd name="T0" fmla="*/ 0 w 1152"/>
                <a:gd name="T1" fmla="*/ 0 h 2640"/>
                <a:gd name="T2" fmla="*/ 0 w 1152"/>
                <a:gd name="T3" fmla="*/ 2400 h 2640"/>
                <a:gd name="T4" fmla="*/ 1152 w 1152"/>
                <a:gd name="T5" fmla="*/ 2400 h 2640"/>
                <a:gd name="T6" fmla="*/ 1152 w 1152"/>
                <a:gd name="T7" fmla="*/ 2640 h 2640"/>
                <a:gd name="T8" fmla="*/ 0 60000 65536"/>
                <a:gd name="T9" fmla="*/ 0 60000 65536"/>
                <a:gd name="T10" fmla="*/ 0 60000 65536"/>
                <a:gd name="T11" fmla="*/ 0 60000 65536"/>
                <a:gd name="T12" fmla="*/ 0 w 1152"/>
                <a:gd name="T13" fmla="*/ 0 h 2640"/>
                <a:gd name="T14" fmla="*/ 1152 w 1152"/>
                <a:gd name="T15" fmla="*/ 2640 h 2640"/>
              </a:gdLst>
              <a:ahLst/>
              <a:cxnLst>
                <a:cxn ang="T8">
                  <a:pos x="T0" y="T1"/>
                </a:cxn>
                <a:cxn ang="T9">
                  <a:pos x="T2" y="T3"/>
                </a:cxn>
                <a:cxn ang="T10">
                  <a:pos x="T4" y="T5"/>
                </a:cxn>
                <a:cxn ang="T11">
                  <a:pos x="T6" y="T7"/>
                </a:cxn>
              </a:cxnLst>
              <a:rect l="T12" t="T13" r="T14" b="T15"/>
              <a:pathLst>
                <a:path w="1152" h="2640">
                  <a:moveTo>
                    <a:pt x="0" y="0"/>
                  </a:moveTo>
                  <a:lnTo>
                    <a:pt x="0" y="2400"/>
                  </a:lnTo>
                  <a:lnTo>
                    <a:pt x="1152" y="2400"/>
                  </a:lnTo>
                  <a:lnTo>
                    <a:pt x="1152" y="2640"/>
                  </a:lnTo>
                </a:path>
              </a:pathLst>
            </a:custGeom>
            <a:noFill/>
            <a:ln w="5080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4" name="Group 177"/>
          <p:cNvGrpSpPr>
            <a:grpSpLocks/>
          </p:cNvGrpSpPr>
          <p:nvPr/>
        </p:nvGrpSpPr>
        <p:grpSpPr bwMode="auto">
          <a:xfrm>
            <a:off x="4724400" y="460375"/>
            <a:ext cx="3733800" cy="4492625"/>
            <a:chOff x="2976" y="290"/>
            <a:chExt cx="2352" cy="2830"/>
          </a:xfrm>
        </p:grpSpPr>
        <p:sp>
          <p:nvSpPr>
            <p:cNvPr id="70678" name="Oval 178"/>
            <p:cNvSpPr>
              <a:spLocks noChangeArrowheads="1"/>
            </p:cNvSpPr>
            <p:nvPr/>
          </p:nvSpPr>
          <p:spPr bwMode="auto">
            <a:xfrm>
              <a:off x="3840" y="290"/>
              <a:ext cx="1152" cy="382"/>
            </a:xfrm>
            <a:prstGeom prst="ellipse">
              <a:avLst/>
            </a:prstGeom>
            <a:solidFill>
              <a:schemeClr val="bg1"/>
            </a:solidFill>
            <a:ln w="50800">
              <a:solidFill>
                <a:srgbClr val="FF8000"/>
              </a:solidFill>
              <a:round/>
              <a:headEnd/>
              <a:tailEnd/>
            </a:ln>
          </p:spPr>
          <p:txBody>
            <a:bodyPr wrap="none" anchor="ctr"/>
            <a:lstStyle/>
            <a:p>
              <a:endParaRPr lang="en-US"/>
            </a:p>
          </p:txBody>
        </p:sp>
        <p:sp>
          <p:nvSpPr>
            <p:cNvPr id="70679" name="Text Box 179"/>
            <p:cNvSpPr txBox="1">
              <a:spLocks noChangeArrowheads="1"/>
            </p:cNvSpPr>
            <p:nvPr/>
          </p:nvSpPr>
          <p:spPr bwMode="auto">
            <a:xfrm>
              <a:off x="3984" y="336"/>
              <a:ext cx="8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GUIDING </a:t>
              </a:r>
            </a:p>
            <a:p>
              <a:r>
                <a:rPr lang="en-US" sz="1200"/>
                <a:t>QUESTIONS</a:t>
              </a:r>
              <a:endParaRPr lang="en-US" sz="1400"/>
            </a:p>
          </p:txBody>
        </p:sp>
        <p:sp>
          <p:nvSpPr>
            <p:cNvPr id="70680" name="Freeform 180"/>
            <p:cNvSpPr>
              <a:spLocks/>
            </p:cNvSpPr>
            <p:nvPr/>
          </p:nvSpPr>
          <p:spPr bwMode="auto">
            <a:xfrm>
              <a:off x="2976" y="480"/>
              <a:ext cx="2352" cy="2640"/>
            </a:xfrm>
            <a:custGeom>
              <a:avLst/>
              <a:gdLst>
                <a:gd name="T0" fmla="*/ 2016 w 2352"/>
                <a:gd name="T1" fmla="*/ 0 h 2640"/>
                <a:gd name="T2" fmla="*/ 2352 w 2352"/>
                <a:gd name="T3" fmla="*/ 0 h 2640"/>
                <a:gd name="T4" fmla="*/ 2352 w 2352"/>
                <a:gd name="T5" fmla="*/ 2352 h 2640"/>
                <a:gd name="T6" fmla="*/ 0 w 2352"/>
                <a:gd name="T7" fmla="*/ 2352 h 2640"/>
                <a:gd name="T8" fmla="*/ 0 w 2352"/>
                <a:gd name="T9" fmla="*/ 2640 h 2640"/>
                <a:gd name="T10" fmla="*/ 0 60000 65536"/>
                <a:gd name="T11" fmla="*/ 0 60000 65536"/>
                <a:gd name="T12" fmla="*/ 0 60000 65536"/>
                <a:gd name="T13" fmla="*/ 0 60000 65536"/>
                <a:gd name="T14" fmla="*/ 0 60000 65536"/>
                <a:gd name="T15" fmla="*/ 0 w 2352"/>
                <a:gd name="T16" fmla="*/ 0 h 2640"/>
                <a:gd name="T17" fmla="*/ 2352 w 2352"/>
                <a:gd name="T18" fmla="*/ 2640 h 2640"/>
              </a:gdLst>
              <a:ahLst/>
              <a:cxnLst>
                <a:cxn ang="T10">
                  <a:pos x="T0" y="T1"/>
                </a:cxn>
                <a:cxn ang="T11">
                  <a:pos x="T2" y="T3"/>
                </a:cxn>
                <a:cxn ang="T12">
                  <a:pos x="T4" y="T5"/>
                </a:cxn>
                <a:cxn ang="T13">
                  <a:pos x="T6" y="T7"/>
                </a:cxn>
                <a:cxn ang="T14">
                  <a:pos x="T8" y="T9"/>
                </a:cxn>
              </a:cxnLst>
              <a:rect l="T15" t="T16" r="T17" b="T18"/>
              <a:pathLst>
                <a:path w="2352" h="2640">
                  <a:moveTo>
                    <a:pt x="2016" y="0"/>
                  </a:moveTo>
                  <a:lnTo>
                    <a:pt x="2352" y="0"/>
                  </a:lnTo>
                  <a:lnTo>
                    <a:pt x="2352" y="2352"/>
                  </a:lnTo>
                  <a:lnTo>
                    <a:pt x="0" y="2352"/>
                  </a:lnTo>
                  <a:lnTo>
                    <a:pt x="0" y="2640"/>
                  </a:lnTo>
                </a:path>
              </a:pathLst>
            </a:custGeom>
            <a:noFill/>
            <a:ln w="50800">
              <a:solidFill>
                <a:srgbClr val="FF8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067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pgraner@ku.edu</a:t>
            </a:r>
          </a:p>
        </p:txBody>
      </p:sp>
      <p:sp>
        <p:nvSpPr>
          <p:cNvPr id="70677" name="TextBox 181"/>
          <p:cNvSpPr txBox="1">
            <a:spLocks noChangeArrowheads="1"/>
          </p:cNvSpPr>
          <p:nvPr/>
        </p:nvSpPr>
        <p:spPr bwMode="auto">
          <a:xfrm>
            <a:off x="85725" y="6581775"/>
            <a:ext cx="4614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a:cs typeface="Arial" charset="0"/>
              </a:rPr>
              <a:t>Copyright: University of Kansas Center for Research on Learning</a:t>
            </a:r>
          </a:p>
        </p:txBody>
      </p:sp>
    </p:spTree>
    <p:extLst>
      <p:ext uri="{BB962C8B-B14F-4D97-AF65-F5344CB8AC3E}">
        <p14:creationId xmlns:p14="http://schemas.microsoft.com/office/powerpoint/2010/main" val="1711932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9850"/>
                                        </p:tgtEl>
                                        <p:attrNameLst>
                                          <p:attrName>style.visibility</p:attrName>
                                        </p:attrNameLst>
                                      </p:cBhvr>
                                      <p:to>
                                        <p:strVal val="visible"/>
                                      </p:to>
                                    </p:set>
                                    <p:animEffect transition="in" filter="fade">
                                      <p:cBhvr>
                                        <p:cTn id="7" dur="500"/>
                                        <p:tgtEl>
                                          <p:spTgt spid="32985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9851"/>
                                        </p:tgtEl>
                                        <p:attrNameLst>
                                          <p:attrName>style.visibility</p:attrName>
                                        </p:attrNameLst>
                                      </p:cBhvr>
                                      <p:to>
                                        <p:strVal val="visible"/>
                                      </p:to>
                                    </p:set>
                                    <p:animEffect transition="in" filter="fade">
                                      <p:cBhvr>
                                        <p:cTn id="11" dur="500"/>
                                        <p:tgtEl>
                                          <p:spTgt spid="32985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9852"/>
                                        </p:tgtEl>
                                        <p:attrNameLst>
                                          <p:attrName>style.visibility</p:attrName>
                                        </p:attrNameLst>
                                      </p:cBhvr>
                                      <p:to>
                                        <p:strVal val="visible"/>
                                      </p:to>
                                    </p:set>
                                    <p:animEffect transition="in" filter="fade">
                                      <p:cBhvr>
                                        <p:cTn id="15" dur="500"/>
                                        <p:tgtEl>
                                          <p:spTgt spid="32985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9849"/>
                                        </p:tgtEl>
                                        <p:attrNameLst>
                                          <p:attrName>style.visibility</p:attrName>
                                        </p:attrNameLst>
                                      </p:cBhvr>
                                      <p:to>
                                        <p:strVal val="visible"/>
                                      </p:to>
                                    </p:set>
                                    <p:animEffect transition="in" filter="fade">
                                      <p:cBhvr>
                                        <p:cTn id="19" dur="500"/>
                                        <p:tgtEl>
                                          <p:spTgt spid="329849"/>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nodeType="afterGroup">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29894"/>
                                        </p:tgtEl>
                                        <p:attrNameLst>
                                          <p:attrName>style.visibility</p:attrName>
                                        </p:attrNameLst>
                                      </p:cBhvr>
                                      <p:to>
                                        <p:strVal val="visible"/>
                                      </p:to>
                                    </p:set>
                                    <p:animEffect transition="in" filter="fade">
                                      <p:cBhvr>
                                        <p:cTn id="44" dur="500"/>
                                        <p:tgtEl>
                                          <p:spTgt spid="32989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nodeType="afterGroup">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29895"/>
                                        </p:tgtEl>
                                        <p:attrNameLst>
                                          <p:attrName>style.visibility</p:attrName>
                                        </p:attrNameLst>
                                      </p:cBhvr>
                                      <p:to>
                                        <p:strVal val="visible"/>
                                      </p:to>
                                    </p:set>
                                    <p:animEffect transition="in" filter="fade">
                                      <p:cBhvr>
                                        <p:cTn id="53" dur="500"/>
                                        <p:tgtEl>
                                          <p:spTgt spid="32989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nodeType="afterGroup">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29900"/>
                                        </p:tgtEl>
                                        <p:attrNameLst>
                                          <p:attrName>style.visibility</p:attrName>
                                        </p:attrNameLst>
                                      </p:cBhvr>
                                      <p:to>
                                        <p:strVal val="visible"/>
                                      </p:to>
                                    </p:set>
                                    <p:animEffect transition="in" filter="fade">
                                      <p:cBhvr>
                                        <p:cTn id="62" dur="500"/>
                                        <p:tgtEl>
                                          <p:spTgt spid="329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849" grpId="0" autoUpdateAnimBg="0"/>
      <p:bldP spid="329850" grpId="0" autoUpdateAnimBg="0"/>
      <p:bldP spid="329851" grpId="0" autoUpdateAnimBg="0"/>
      <p:bldP spid="329852" grpId="0" autoUpdateAnimBg="0"/>
      <p:bldP spid="329894" grpId="0" animBg="1"/>
      <p:bldP spid="329895" grpId="0" animBg="1"/>
      <p:bldP spid="32990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55" name="Rectangle 237"/>
          <p:cNvSpPr>
            <a:spLocks noChangeArrowheads="1"/>
          </p:cNvSpPr>
          <p:nvPr/>
        </p:nvSpPr>
        <p:spPr bwMode="auto">
          <a:xfrm>
            <a:off x="1718235" y="6498649"/>
            <a:ext cx="7425765" cy="31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defTabSz="1019175" eaLnBrk="0" fontAlgn="base" hangingPunct="0">
              <a:spcBef>
                <a:spcPct val="0"/>
              </a:spcBef>
              <a:spcAft>
                <a:spcPct val="0"/>
              </a:spcAft>
            </a:pPr>
            <a:r>
              <a:rPr lang="en-US" sz="1400" smtClean="0">
                <a:solidFill>
                  <a:srgbClr val="000000"/>
                </a:solidFill>
                <a:latin typeface="Tekton" charset="0"/>
                <a:ea typeface="ＭＳ Ｐゴシック" charset="0"/>
                <a:cs typeface="ＭＳ Ｐゴシック" charset="0"/>
              </a:rPr>
              <a:t>	</a:t>
            </a:r>
            <a:endParaRPr lang="en-US" sz="1600" smtClean="0">
              <a:solidFill>
                <a:srgbClr val="000000"/>
              </a:solidFill>
              <a:latin typeface="Tekton" charset="0"/>
              <a:ea typeface="ＭＳ Ｐゴシック" charset="0"/>
              <a:cs typeface="ＭＳ Ｐゴシック" charset="0"/>
            </a:endParaRPr>
          </a:p>
        </p:txBody>
      </p:sp>
      <p:sp>
        <p:nvSpPr>
          <p:cNvPr id="14357" name="Text Box 245"/>
          <p:cNvSpPr txBox="1">
            <a:spLocks noChangeArrowheads="1"/>
          </p:cNvSpPr>
          <p:nvPr/>
        </p:nvSpPr>
        <p:spPr bwMode="auto">
          <a:xfrm>
            <a:off x="7410824" y="6511636"/>
            <a:ext cx="14791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Tekton" charset="0"/>
                <a:ea typeface="ＭＳ Ｐゴシック" charset="0"/>
                <a:cs typeface="ＭＳ Ｐゴシック" charset="0"/>
              </a:defRPr>
            </a:lvl1pPr>
            <a:lvl2pPr marL="37931725" indent="-37474525">
              <a:defRPr sz="900">
                <a:solidFill>
                  <a:schemeClr val="tx1"/>
                </a:solidFill>
                <a:latin typeface="Tekton" charset="0"/>
                <a:ea typeface="ＭＳ Ｐゴシック" charset="0"/>
              </a:defRPr>
            </a:lvl2pPr>
            <a:lvl3pPr>
              <a:defRPr sz="900">
                <a:solidFill>
                  <a:schemeClr val="tx1"/>
                </a:solidFill>
                <a:latin typeface="Tekton" charset="0"/>
                <a:ea typeface="ＭＳ Ｐゴシック" charset="0"/>
              </a:defRPr>
            </a:lvl3pPr>
            <a:lvl4pPr>
              <a:defRPr sz="900">
                <a:solidFill>
                  <a:schemeClr val="tx1"/>
                </a:solidFill>
                <a:latin typeface="Tekton" charset="0"/>
                <a:ea typeface="ＭＳ Ｐゴシック" charset="0"/>
              </a:defRPr>
            </a:lvl4pPr>
            <a:lvl5pPr>
              <a:defRPr sz="900">
                <a:solidFill>
                  <a:schemeClr val="tx1"/>
                </a:solidFill>
                <a:latin typeface="Tekton" charset="0"/>
                <a:ea typeface="ＭＳ Ｐゴシック" charset="0"/>
              </a:defRPr>
            </a:lvl5pPr>
            <a:lvl6pPr marL="457200" eaLnBrk="0" fontAlgn="base" hangingPunct="0">
              <a:spcBef>
                <a:spcPct val="0"/>
              </a:spcBef>
              <a:spcAft>
                <a:spcPct val="0"/>
              </a:spcAft>
              <a:defRPr sz="900">
                <a:solidFill>
                  <a:schemeClr val="tx1"/>
                </a:solidFill>
                <a:latin typeface="Tekton" charset="0"/>
                <a:ea typeface="ＭＳ Ｐゴシック" charset="0"/>
              </a:defRPr>
            </a:lvl6pPr>
            <a:lvl7pPr marL="914400" eaLnBrk="0" fontAlgn="base" hangingPunct="0">
              <a:spcBef>
                <a:spcPct val="0"/>
              </a:spcBef>
              <a:spcAft>
                <a:spcPct val="0"/>
              </a:spcAft>
              <a:defRPr sz="900">
                <a:solidFill>
                  <a:schemeClr val="tx1"/>
                </a:solidFill>
                <a:latin typeface="Tekton" charset="0"/>
                <a:ea typeface="ＭＳ Ｐゴシック" charset="0"/>
              </a:defRPr>
            </a:lvl7pPr>
            <a:lvl8pPr marL="1371600" eaLnBrk="0" fontAlgn="base" hangingPunct="0">
              <a:spcBef>
                <a:spcPct val="0"/>
              </a:spcBef>
              <a:spcAft>
                <a:spcPct val="0"/>
              </a:spcAft>
              <a:defRPr sz="900">
                <a:solidFill>
                  <a:schemeClr val="tx1"/>
                </a:solidFill>
                <a:latin typeface="Tekton" charset="0"/>
                <a:ea typeface="ＭＳ Ｐゴシック" charset="0"/>
              </a:defRPr>
            </a:lvl8pPr>
            <a:lvl9pPr marL="1828800" eaLnBrk="0" fontAlgn="base" hangingPunct="0">
              <a:spcBef>
                <a:spcPct val="0"/>
              </a:spcBef>
              <a:spcAft>
                <a:spcPct val="0"/>
              </a:spcAft>
              <a:defRPr sz="900">
                <a:solidFill>
                  <a:schemeClr val="tx1"/>
                </a:solidFill>
                <a:latin typeface="Tekton" charset="0"/>
                <a:ea typeface="ＭＳ Ｐゴシック" charset="0"/>
              </a:defRPr>
            </a:lvl9pPr>
          </a:lstStyle>
          <a:p>
            <a:pPr algn="ctr" defTabSz="914400" eaLnBrk="0" fontAlgn="base" hangingPunct="0">
              <a:spcBef>
                <a:spcPct val="50000"/>
              </a:spcBef>
              <a:spcAft>
                <a:spcPct val="0"/>
              </a:spcAft>
            </a:pPr>
            <a:r>
              <a:rPr lang="en-US" smtClean="0">
                <a:solidFill>
                  <a:srgbClr val="000000"/>
                </a:solidFill>
              </a:rPr>
              <a:t>1</a:t>
            </a:r>
          </a:p>
        </p:txBody>
      </p:sp>
      <p:grpSp>
        <p:nvGrpSpPr>
          <p:cNvPr id="2" name="Group 1"/>
          <p:cNvGrpSpPr/>
          <p:nvPr/>
        </p:nvGrpSpPr>
        <p:grpSpPr>
          <a:xfrm>
            <a:off x="735183" y="146743"/>
            <a:ext cx="7823469" cy="6528126"/>
            <a:chOff x="735183" y="146743"/>
            <a:chExt cx="7823469" cy="6528126"/>
          </a:xfrm>
        </p:grpSpPr>
        <p:sp>
          <p:nvSpPr>
            <p:cNvPr id="14338" name="Rectangle 3"/>
            <p:cNvSpPr>
              <a:spLocks noChangeArrowheads="1"/>
            </p:cNvSpPr>
            <p:nvPr/>
          </p:nvSpPr>
          <p:spPr bwMode="auto">
            <a:xfrm>
              <a:off x="2861320" y="146743"/>
              <a:ext cx="33914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019175" eaLnBrk="0" fontAlgn="base" hangingPunct="0">
                <a:spcBef>
                  <a:spcPct val="0"/>
                </a:spcBef>
                <a:spcAft>
                  <a:spcPct val="0"/>
                </a:spcAft>
              </a:pPr>
              <a:r>
                <a:rPr lang="en-US" sz="2000" b="1" dirty="0" smtClean="0">
                  <a:solidFill>
                    <a:srgbClr val="000000"/>
                  </a:solidFill>
                  <a:latin typeface="Arial" charset="0"/>
                  <a:ea typeface="ＭＳ Ｐゴシック" charset="0"/>
                  <a:cs typeface="ＭＳ Ｐゴシック" charset="0"/>
                </a:rPr>
                <a:t>Question Exploration Guide</a:t>
              </a:r>
              <a:endParaRPr lang="en-US" sz="2000" dirty="0" smtClean="0">
                <a:solidFill>
                  <a:srgbClr val="000000"/>
                </a:solidFill>
                <a:latin typeface="Arial" charset="0"/>
                <a:ea typeface="ＭＳ Ｐゴシック" charset="0"/>
                <a:cs typeface="ＭＳ Ｐゴシック" charset="0"/>
              </a:endParaRPr>
            </a:p>
          </p:txBody>
        </p:sp>
        <p:sp>
          <p:nvSpPr>
            <p:cNvPr id="14339" name="Rectangle 12"/>
            <p:cNvSpPr>
              <a:spLocks noChangeArrowheads="1"/>
            </p:cNvSpPr>
            <p:nvPr/>
          </p:nvSpPr>
          <p:spPr bwMode="auto">
            <a:xfrm>
              <a:off x="1397000" y="497625"/>
              <a:ext cx="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eaLnBrk="0" fontAlgn="base" hangingPunct="0">
                <a:spcBef>
                  <a:spcPct val="0"/>
                </a:spcBef>
                <a:spcAft>
                  <a:spcPct val="0"/>
                </a:spcAft>
              </a:pPr>
              <a:endParaRPr lang="en-US" sz="2700" smtClean="0">
                <a:solidFill>
                  <a:srgbClr val="000000"/>
                </a:solidFill>
                <a:latin typeface="Arial" charset="0"/>
                <a:ea typeface="ＭＳ Ｐゴシック" charset="0"/>
                <a:cs typeface="ＭＳ Ｐゴシック" charset="0"/>
              </a:endParaRPr>
            </a:p>
          </p:txBody>
        </p:sp>
        <p:grpSp>
          <p:nvGrpSpPr>
            <p:cNvPr id="14340" name="Group 179"/>
            <p:cNvGrpSpPr>
              <a:grpSpLocks/>
            </p:cNvGrpSpPr>
            <p:nvPr/>
          </p:nvGrpSpPr>
          <p:grpSpPr bwMode="auto">
            <a:xfrm>
              <a:off x="776941" y="5430558"/>
              <a:ext cx="7530353" cy="548770"/>
              <a:chOff x="192" y="4855"/>
              <a:chExt cx="4486" cy="539"/>
            </a:xfrm>
          </p:grpSpPr>
          <p:sp>
            <p:nvSpPr>
              <p:cNvPr id="14377" name="Rectangle 37"/>
              <p:cNvSpPr>
                <a:spLocks noChangeArrowheads="1"/>
              </p:cNvSpPr>
              <p:nvPr/>
            </p:nvSpPr>
            <p:spPr bwMode="auto">
              <a:xfrm>
                <a:off x="360" y="4921"/>
                <a:ext cx="10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eaLnBrk="0" fontAlgn="base" hangingPunct="0">
                  <a:spcBef>
                    <a:spcPct val="0"/>
                  </a:spcBef>
                  <a:spcAft>
                    <a:spcPct val="0"/>
                  </a:spcAft>
                </a:pPr>
                <a:r>
                  <a:rPr lang="en-US" sz="900" smtClean="0">
                    <a:solidFill>
                      <a:srgbClr val="000000"/>
                    </a:solidFill>
                    <a:latin typeface="Arial" charset="0"/>
                    <a:ea typeface="ＭＳ Ｐゴシック" charset="0"/>
                    <a:cs typeface="ＭＳ Ｐゴシック" charset="0"/>
                  </a:rPr>
                  <a:t> How can we use the Main Idea?</a:t>
                </a:r>
              </a:p>
            </p:txBody>
          </p:sp>
          <p:sp>
            <p:nvSpPr>
              <p:cNvPr id="14378" name="Rectangle 63"/>
              <p:cNvSpPr>
                <a:spLocks noChangeArrowheads="1"/>
              </p:cNvSpPr>
              <p:nvPr/>
            </p:nvSpPr>
            <p:spPr bwMode="auto">
              <a:xfrm>
                <a:off x="192" y="4855"/>
                <a:ext cx="4486" cy="5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900" smtClean="0">
                  <a:solidFill>
                    <a:srgbClr val="000000"/>
                  </a:solidFill>
                  <a:latin typeface="Tekton" charset="0"/>
                  <a:ea typeface="ＭＳ Ｐゴシック" charset="0"/>
                  <a:cs typeface="ＭＳ Ｐゴシック" charset="0"/>
                </a:endParaRPr>
              </a:p>
            </p:txBody>
          </p:sp>
          <p:grpSp>
            <p:nvGrpSpPr>
              <p:cNvPr id="14379" name="Group 70"/>
              <p:cNvGrpSpPr>
                <a:grpSpLocks/>
              </p:cNvGrpSpPr>
              <p:nvPr/>
            </p:nvGrpSpPr>
            <p:grpSpPr bwMode="auto">
              <a:xfrm>
                <a:off x="210" y="4891"/>
                <a:ext cx="78" cy="191"/>
                <a:chOff x="1917" y="1013"/>
                <a:chExt cx="70" cy="175"/>
              </a:xfrm>
            </p:grpSpPr>
            <p:sp>
              <p:nvSpPr>
                <p:cNvPr id="14380" name="Oval 71"/>
                <p:cNvSpPr>
                  <a:spLocks noChangeArrowheads="1"/>
                </p:cNvSpPr>
                <p:nvPr/>
              </p:nvSpPr>
              <p:spPr bwMode="auto">
                <a:xfrm>
                  <a:off x="1917" y="1013"/>
                  <a:ext cx="0" cy="17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14400" eaLnBrk="0" fontAlgn="base" hangingPunct="0">
                    <a:spcBef>
                      <a:spcPct val="0"/>
                    </a:spcBef>
                    <a:spcAft>
                      <a:spcPct val="0"/>
                    </a:spcAft>
                  </a:pPr>
                  <a:endParaRPr lang="en-US" sz="900" smtClean="0">
                    <a:solidFill>
                      <a:srgbClr val="000000"/>
                    </a:solidFill>
                    <a:latin typeface="Tekton" charset="0"/>
                    <a:ea typeface="ＭＳ Ｐゴシック" charset="0"/>
                    <a:cs typeface="ＭＳ Ｐゴシック" charset="0"/>
                  </a:endParaRPr>
                </a:p>
              </p:txBody>
            </p:sp>
            <p:sp>
              <p:nvSpPr>
                <p:cNvPr id="14381" name="Rectangle 72"/>
                <p:cNvSpPr>
                  <a:spLocks noChangeArrowheads="1"/>
                </p:cNvSpPr>
                <p:nvPr/>
              </p:nvSpPr>
              <p:spPr bwMode="auto">
                <a:xfrm>
                  <a:off x="1949" y="1023"/>
                  <a:ext cx="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eaLnBrk="0" fontAlgn="base" hangingPunct="0">
                    <a:spcBef>
                      <a:spcPct val="0"/>
                    </a:spcBef>
                    <a:spcAft>
                      <a:spcPct val="0"/>
                    </a:spcAft>
                  </a:pPr>
                  <a:r>
                    <a:rPr lang="en-US" sz="1000" b="1" smtClean="0">
                      <a:solidFill>
                        <a:srgbClr val="000000"/>
                      </a:solidFill>
                      <a:latin typeface="Arial" charset="0"/>
                      <a:ea typeface="ＭＳ Ｐゴシック" charset="0"/>
                      <a:cs typeface="ＭＳ Ｐゴシック" charset="0"/>
                    </a:rPr>
                    <a:t>5</a:t>
                  </a:r>
                  <a:endParaRPr lang="en-US" sz="2700" smtClean="0">
                    <a:solidFill>
                      <a:srgbClr val="000000"/>
                    </a:solidFill>
                    <a:latin typeface="Arial" charset="0"/>
                    <a:ea typeface="ＭＳ Ｐゴシック" charset="0"/>
                    <a:cs typeface="ＭＳ Ｐゴシック" charset="0"/>
                  </a:endParaRPr>
                </a:p>
              </p:txBody>
            </p:sp>
          </p:grpSp>
        </p:grpSp>
        <p:grpSp>
          <p:nvGrpSpPr>
            <p:cNvPr id="14341" name="Group 180"/>
            <p:cNvGrpSpPr>
              <a:grpSpLocks/>
            </p:cNvGrpSpPr>
            <p:nvPr/>
          </p:nvGrpSpPr>
          <p:grpSpPr bwMode="auto">
            <a:xfrm>
              <a:off x="776941" y="6022623"/>
              <a:ext cx="7530353" cy="543358"/>
              <a:chOff x="192" y="5434"/>
              <a:chExt cx="4479" cy="579"/>
            </a:xfrm>
          </p:grpSpPr>
          <p:sp>
            <p:nvSpPr>
              <p:cNvPr id="14372" name="Rectangle 14"/>
              <p:cNvSpPr>
                <a:spLocks noChangeArrowheads="1"/>
              </p:cNvSpPr>
              <p:nvPr/>
            </p:nvSpPr>
            <p:spPr bwMode="auto">
              <a:xfrm>
                <a:off x="192" y="5434"/>
                <a:ext cx="4479" cy="57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900" smtClean="0">
                  <a:solidFill>
                    <a:srgbClr val="000000"/>
                  </a:solidFill>
                  <a:latin typeface="Tekton" charset="0"/>
                  <a:ea typeface="ＭＳ Ｐゴシック" charset="0"/>
                  <a:cs typeface="ＭＳ Ｐゴシック" charset="0"/>
                </a:endParaRPr>
              </a:p>
            </p:txBody>
          </p:sp>
          <p:sp>
            <p:nvSpPr>
              <p:cNvPr id="14373" name="Rectangle 32"/>
              <p:cNvSpPr>
                <a:spLocks noChangeArrowheads="1"/>
              </p:cNvSpPr>
              <p:nvPr/>
            </p:nvSpPr>
            <p:spPr bwMode="auto">
              <a:xfrm>
                <a:off x="358" y="5499"/>
                <a:ext cx="158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eaLnBrk="0" fontAlgn="base" hangingPunct="0">
                  <a:spcBef>
                    <a:spcPct val="0"/>
                  </a:spcBef>
                  <a:spcAft>
                    <a:spcPct val="0"/>
                  </a:spcAft>
                </a:pPr>
                <a:r>
                  <a:rPr lang="en-US" sz="900" smtClean="0">
                    <a:solidFill>
                      <a:srgbClr val="000000"/>
                    </a:solidFill>
                    <a:latin typeface="Arial" charset="0"/>
                    <a:ea typeface="ＭＳ Ｐゴシック" charset="0"/>
                    <a:cs typeface="ＭＳ Ｐゴシック" charset="0"/>
                  </a:rPr>
                  <a:t> Is there an </a:t>
                </a:r>
                <a:r>
                  <a:rPr lang="en-US" sz="900" u="sng" smtClean="0">
                    <a:solidFill>
                      <a:srgbClr val="000000"/>
                    </a:solidFill>
                    <a:latin typeface="Arial" charset="0"/>
                    <a:ea typeface="ＭＳ Ｐゴシック" charset="0"/>
                    <a:cs typeface="ＭＳ Ｐゴシック" charset="0"/>
                  </a:rPr>
                  <a:t>Overall</a:t>
                </a:r>
                <a:r>
                  <a:rPr lang="en-US" sz="900" smtClean="0">
                    <a:solidFill>
                      <a:srgbClr val="000000"/>
                    </a:solidFill>
                    <a:latin typeface="Arial" charset="0"/>
                    <a:ea typeface="ＭＳ Ｐゴシック" charset="0"/>
                    <a:cs typeface="ＭＳ Ｐゴシック" charset="0"/>
                  </a:rPr>
                  <a:t> Idea?  Is there a real-world use?</a:t>
                </a:r>
              </a:p>
            </p:txBody>
          </p:sp>
          <p:grpSp>
            <p:nvGrpSpPr>
              <p:cNvPr id="14374" name="Group 46"/>
              <p:cNvGrpSpPr>
                <a:grpSpLocks/>
              </p:cNvGrpSpPr>
              <p:nvPr/>
            </p:nvGrpSpPr>
            <p:grpSpPr bwMode="auto">
              <a:xfrm>
                <a:off x="215" y="5463"/>
                <a:ext cx="74" cy="207"/>
                <a:chOff x="2831" y="2860"/>
                <a:chExt cx="68" cy="190"/>
              </a:xfrm>
            </p:grpSpPr>
            <p:sp>
              <p:nvSpPr>
                <p:cNvPr id="14375" name="Rectangle 47"/>
                <p:cNvSpPr>
                  <a:spLocks noChangeArrowheads="1"/>
                </p:cNvSpPr>
                <p:nvPr/>
              </p:nvSpPr>
              <p:spPr bwMode="auto">
                <a:xfrm>
                  <a:off x="2860" y="2876"/>
                  <a:ext cx="3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eaLnBrk="0" fontAlgn="base" hangingPunct="0">
                    <a:spcBef>
                      <a:spcPct val="0"/>
                    </a:spcBef>
                    <a:spcAft>
                      <a:spcPct val="0"/>
                    </a:spcAft>
                  </a:pPr>
                  <a:r>
                    <a:rPr lang="en-US" sz="1000" b="1" smtClean="0">
                      <a:solidFill>
                        <a:srgbClr val="000000"/>
                      </a:solidFill>
                      <a:latin typeface="Arial" charset="0"/>
                      <a:ea typeface="ＭＳ Ｐゴシック" charset="0"/>
                      <a:cs typeface="ＭＳ Ｐゴシック" charset="0"/>
                    </a:rPr>
                    <a:t>6</a:t>
                  </a:r>
                  <a:endParaRPr lang="en-US" sz="2700" smtClean="0">
                    <a:solidFill>
                      <a:srgbClr val="000000"/>
                    </a:solidFill>
                    <a:latin typeface="Arial" charset="0"/>
                    <a:ea typeface="ＭＳ Ｐゴシック" charset="0"/>
                    <a:cs typeface="ＭＳ Ｐゴシック" charset="0"/>
                  </a:endParaRPr>
                </a:p>
              </p:txBody>
            </p:sp>
            <p:sp>
              <p:nvSpPr>
                <p:cNvPr id="14376" name="Oval 48"/>
                <p:cNvSpPr>
                  <a:spLocks noChangeArrowheads="1"/>
                </p:cNvSpPr>
                <p:nvPr/>
              </p:nvSpPr>
              <p:spPr bwMode="auto">
                <a:xfrm>
                  <a:off x="2831" y="2860"/>
                  <a:ext cx="0" cy="19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14400" eaLnBrk="0" fontAlgn="base" hangingPunct="0">
                    <a:spcBef>
                      <a:spcPct val="0"/>
                    </a:spcBef>
                    <a:spcAft>
                      <a:spcPct val="0"/>
                    </a:spcAft>
                  </a:pPr>
                  <a:endParaRPr lang="en-US" sz="900" smtClean="0">
                    <a:solidFill>
                      <a:srgbClr val="000000"/>
                    </a:solidFill>
                    <a:latin typeface="Tekton" charset="0"/>
                    <a:ea typeface="ＭＳ Ｐゴシック" charset="0"/>
                    <a:cs typeface="ＭＳ Ｐゴシック" charset="0"/>
                  </a:endParaRPr>
                </a:p>
              </p:txBody>
            </p:sp>
          </p:grpSp>
        </p:grpSp>
        <p:sp>
          <p:nvSpPr>
            <p:cNvPr id="14342" name="Rectangle 29"/>
            <p:cNvSpPr>
              <a:spLocks noChangeArrowheads="1"/>
            </p:cNvSpPr>
            <p:nvPr/>
          </p:nvSpPr>
          <p:spPr bwMode="auto">
            <a:xfrm>
              <a:off x="1118721" y="1038819"/>
              <a:ext cx="187511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19175" eaLnBrk="0" fontAlgn="base" hangingPunct="0">
                <a:spcBef>
                  <a:spcPct val="0"/>
                </a:spcBef>
                <a:spcAft>
                  <a:spcPct val="0"/>
                </a:spcAft>
              </a:pPr>
              <a:r>
                <a:rPr lang="en-US" sz="900" smtClean="0">
                  <a:solidFill>
                    <a:srgbClr val="000000"/>
                  </a:solidFill>
                  <a:latin typeface="Arial" charset="0"/>
                  <a:ea typeface="ＭＳ Ｐゴシック" charset="0"/>
                  <a:cs typeface="ＭＳ Ｐゴシック" charset="0"/>
                </a:rPr>
                <a:t>What is the </a:t>
              </a:r>
              <a:r>
                <a:rPr lang="en-US" sz="900" u="sng" smtClean="0">
                  <a:solidFill>
                    <a:srgbClr val="000000"/>
                  </a:solidFill>
                  <a:latin typeface="Arial" charset="0"/>
                  <a:ea typeface="ＭＳ Ｐゴシック" charset="0"/>
                  <a:cs typeface="ＭＳ Ｐゴシック" charset="0"/>
                </a:rPr>
                <a:t>Critical Question</a:t>
              </a:r>
              <a:r>
                <a:rPr lang="en-US" sz="900" smtClean="0">
                  <a:solidFill>
                    <a:srgbClr val="000000"/>
                  </a:solidFill>
                  <a:latin typeface="Arial" charset="0"/>
                  <a:ea typeface="ＭＳ Ｐゴシック" charset="0"/>
                  <a:cs typeface="ＭＳ Ｐゴシック" charset="0"/>
                </a:rPr>
                <a:t>?</a:t>
              </a:r>
            </a:p>
          </p:txBody>
        </p:sp>
        <p:sp>
          <p:nvSpPr>
            <p:cNvPr id="14343" name="Text Box 118"/>
            <p:cNvSpPr txBox="1">
              <a:spLocks noChangeArrowheads="1"/>
            </p:cNvSpPr>
            <p:nvPr/>
          </p:nvSpPr>
          <p:spPr bwMode="auto">
            <a:xfrm>
              <a:off x="1998382" y="1316041"/>
              <a:ext cx="205754"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sz="900">
                  <a:solidFill>
                    <a:schemeClr val="tx1"/>
                  </a:solidFill>
                  <a:latin typeface="Tekton" charset="0"/>
                  <a:ea typeface="ＭＳ Ｐゴシック" charset="0"/>
                  <a:cs typeface="ＭＳ Ｐゴシック" charset="0"/>
                </a:defRPr>
              </a:lvl1pPr>
              <a:lvl2pPr marL="37931725" indent="-37474525" defTabSz="1019175">
                <a:defRPr sz="900">
                  <a:solidFill>
                    <a:schemeClr val="tx1"/>
                  </a:solidFill>
                  <a:latin typeface="Tekton" charset="0"/>
                  <a:ea typeface="ＭＳ Ｐゴシック" charset="0"/>
                </a:defRPr>
              </a:lvl2pPr>
              <a:lvl3pPr>
                <a:defRPr sz="900">
                  <a:solidFill>
                    <a:schemeClr val="tx1"/>
                  </a:solidFill>
                  <a:latin typeface="Tekton" charset="0"/>
                  <a:ea typeface="ＭＳ Ｐゴシック" charset="0"/>
                </a:defRPr>
              </a:lvl3pPr>
              <a:lvl4pPr>
                <a:defRPr sz="900">
                  <a:solidFill>
                    <a:schemeClr val="tx1"/>
                  </a:solidFill>
                  <a:latin typeface="Tekton" charset="0"/>
                  <a:ea typeface="ＭＳ Ｐゴシック" charset="0"/>
                </a:defRPr>
              </a:lvl4pPr>
              <a:lvl5pPr>
                <a:defRPr sz="900">
                  <a:solidFill>
                    <a:schemeClr val="tx1"/>
                  </a:solidFill>
                  <a:latin typeface="Tekton" charset="0"/>
                  <a:ea typeface="ＭＳ Ｐゴシック" charset="0"/>
                </a:defRPr>
              </a:lvl5pPr>
              <a:lvl6pPr marL="457200" eaLnBrk="0" fontAlgn="base" hangingPunct="0">
                <a:spcBef>
                  <a:spcPct val="0"/>
                </a:spcBef>
                <a:spcAft>
                  <a:spcPct val="0"/>
                </a:spcAft>
                <a:defRPr sz="900">
                  <a:solidFill>
                    <a:schemeClr val="tx1"/>
                  </a:solidFill>
                  <a:latin typeface="Tekton" charset="0"/>
                  <a:ea typeface="ＭＳ Ｐゴシック" charset="0"/>
                </a:defRPr>
              </a:lvl6pPr>
              <a:lvl7pPr marL="914400" eaLnBrk="0" fontAlgn="base" hangingPunct="0">
                <a:spcBef>
                  <a:spcPct val="0"/>
                </a:spcBef>
                <a:spcAft>
                  <a:spcPct val="0"/>
                </a:spcAft>
                <a:defRPr sz="900">
                  <a:solidFill>
                    <a:schemeClr val="tx1"/>
                  </a:solidFill>
                  <a:latin typeface="Tekton" charset="0"/>
                  <a:ea typeface="ＭＳ Ｐゴシック" charset="0"/>
                </a:defRPr>
              </a:lvl7pPr>
              <a:lvl8pPr marL="1371600" eaLnBrk="0" fontAlgn="base" hangingPunct="0">
                <a:spcBef>
                  <a:spcPct val="0"/>
                </a:spcBef>
                <a:spcAft>
                  <a:spcPct val="0"/>
                </a:spcAft>
                <a:defRPr sz="900">
                  <a:solidFill>
                    <a:schemeClr val="tx1"/>
                  </a:solidFill>
                  <a:latin typeface="Tekton" charset="0"/>
                  <a:ea typeface="ＭＳ Ｐゴシック" charset="0"/>
                </a:defRPr>
              </a:lvl8pPr>
              <a:lvl9pPr marL="1828800" eaLnBrk="0" fontAlgn="base" hangingPunct="0">
                <a:spcBef>
                  <a:spcPct val="0"/>
                </a:spcBef>
                <a:spcAft>
                  <a:spcPct val="0"/>
                </a:spcAft>
                <a:defRPr sz="900">
                  <a:solidFill>
                    <a:schemeClr val="tx1"/>
                  </a:solidFill>
                  <a:latin typeface="Tekton" charset="0"/>
                  <a:ea typeface="ＭＳ Ｐゴシック" charset="0"/>
                </a:defRPr>
              </a:lvl9pPr>
            </a:lstStyle>
            <a:p>
              <a:pPr eaLnBrk="0" fontAlgn="base" hangingPunct="0">
                <a:spcBef>
                  <a:spcPct val="0"/>
                </a:spcBef>
                <a:spcAft>
                  <a:spcPct val="0"/>
                </a:spcAft>
              </a:pPr>
              <a:endParaRPr lang="en-US" sz="1600" b="1" smtClean="0">
                <a:solidFill>
                  <a:srgbClr val="000000"/>
                </a:solidFill>
              </a:endParaRPr>
            </a:p>
          </p:txBody>
        </p:sp>
        <p:sp>
          <p:nvSpPr>
            <p:cNvPr id="14344" name="Rectangle 142"/>
            <p:cNvSpPr>
              <a:spLocks noChangeArrowheads="1"/>
            </p:cNvSpPr>
            <p:nvPr/>
          </p:nvSpPr>
          <p:spPr bwMode="auto">
            <a:xfrm>
              <a:off x="776941" y="973999"/>
              <a:ext cx="7530353" cy="44594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p>
              <a:pPr algn="ctr" defTabSz="1019175" eaLnBrk="0" fontAlgn="base" hangingPunct="0">
                <a:spcBef>
                  <a:spcPct val="0"/>
                </a:spcBef>
                <a:spcAft>
                  <a:spcPct val="0"/>
                </a:spcAft>
              </a:pPr>
              <a:endParaRPr lang="en-US" sz="2000" smtClean="0">
                <a:solidFill>
                  <a:srgbClr val="000000"/>
                </a:solidFill>
                <a:latin typeface="Tekton" charset="0"/>
                <a:ea typeface="ＭＳ Ｐゴシック" charset="0"/>
                <a:cs typeface="ＭＳ Ｐゴシック" charset="0"/>
              </a:endParaRPr>
            </a:p>
          </p:txBody>
        </p:sp>
        <p:grpSp>
          <p:nvGrpSpPr>
            <p:cNvPr id="14345" name="Group 168"/>
            <p:cNvGrpSpPr>
              <a:grpSpLocks/>
            </p:cNvGrpSpPr>
            <p:nvPr/>
          </p:nvGrpSpPr>
          <p:grpSpPr bwMode="auto">
            <a:xfrm>
              <a:off x="735183" y="4624896"/>
              <a:ext cx="7572112" cy="805661"/>
              <a:chOff x="176" y="4831"/>
              <a:chExt cx="4551" cy="508"/>
            </a:xfrm>
          </p:grpSpPr>
          <p:sp>
            <p:nvSpPr>
              <p:cNvPr id="14366" name="Rectangle 31"/>
              <p:cNvSpPr>
                <a:spLocks noChangeArrowheads="1"/>
              </p:cNvSpPr>
              <p:nvPr/>
            </p:nvSpPr>
            <p:spPr bwMode="auto">
              <a:xfrm>
                <a:off x="296" y="4847"/>
                <a:ext cx="98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eaLnBrk="0" fontAlgn="base" hangingPunct="0">
                  <a:spcBef>
                    <a:spcPct val="0"/>
                  </a:spcBef>
                  <a:spcAft>
                    <a:spcPct val="0"/>
                  </a:spcAft>
                </a:pPr>
                <a:r>
                  <a:rPr lang="en-US" sz="900" dirty="0" smtClean="0">
                    <a:solidFill>
                      <a:srgbClr val="000000"/>
                    </a:solidFill>
                    <a:latin typeface="Arial" charset="0"/>
                    <a:ea typeface="ＭＳ Ｐゴシック" charset="0"/>
                    <a:cs typeface="ＭＳ Ｐゴシック" charset="0"/>
                  </a:rPr>
                  <a:t> What is the </a:t>
                </a:r>
                <a:r>
                  <a:rPr lang="en-US" sz="900" u="sng" dirty="0" smtClean="0">
                    <a:solidFill>
                      <a:srgbClr val="000000"/>
                    </a:solidFill>
                    <a:latin typeface="Arial" charset="0"/>
                    <a:ea typeface="ＭＳ Ｐゴシック" charset="0"/>
                    <a:cs typeface="ＭＳ Ｐゴシック" charset="0"/>
                  </a:rPr>
                  <a:t>Main Idea</a:t>
                </a:r>
                <a:r>
                  <a:rPr lang="en-US" sz="900" dirty="0" smtClean="0">
                    <a:solidFill>
                      <a:srgbClr val="000000"/>
                    </a:solidFill>
                    <a:latin typeface="Arial" charset="0"/>
                    <a:ea typeface="ＭＳ Ｐゴシック" charset="0"/>
                    <a:cs typeface="ＭＳ Ｐゴシック" charset="0"/>
                  </a:rPr>
                  <a:t> Answer?</a:t>
                </a:r>
                <a:endParaRPr lang="en-US" sz="2700" dirty="0" smtClean="0">
                  <a:solidFill>
                    <a:srgbClr val="000000"/>
                  </a:solidFill>
                  <a:latin typeface="Arial" charset="0"/>
                  <a:ea typeface="ＭＳ Ｐゴシック" charset="0"/>
                  <a:cs typeface="ＭＳ Ｐゴシック" charset="0"/>
                </a:endParaRPr>
              </a:p>
            </p:txBody>
          </p:sp>
          <p:sp>
            <p:nvSpPr>
              <p:cNvPr id="14367" name="Rectangle 89"/>
              <p:cNvSpPr>
                <a:spLocks noChangeArrowheads="1"/>
              </p:cNvSpPr>
              <p:nvPr/>
            </p:nvSpPr>
            <p:spPr bwMode="auto">
              <a:xfrm>
                <a:off x="359" y="4967"/>
                <a:ext cx="407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defTabSz="1019175" eaLnBrk="0" fontAlgn="base" hangingPunct="0">
                  <a:spcBef>
                    <a:spcPct val="0"/>
                  </a:spcBef>
                  <a:spcAft>
                    <a:spcPct val="0"/>
                  </a:spcAft>
                </a:pPr>
                <a:endParaRPr lang="en-US" sz="1600" smtClean="0">
                  <a:solidFill>
                    <a:srgbClr val="000000"/>
                  </a:solidFill>
                  <a:latin typeface="Tekton" charset="0"/>
                  <a:ea typeface="ＭＳ Ｐゴシック" charset="0"/>
                  <a:cs typeface="ＭＳ Ｐゴシック" charset="0"/>
                </a:endParaRPr>
              </a:p>
            </p:txBody>
          </p:sp>
          <p:sp>
            <p:nvSpPr>
              <p:cNvPr id="14368" name="Rectangle 133"/>
              <p:cNvSpPr>
                <a:spLocks noChangeArrowheads="1"/>
              </p:cNvSpPr>
              <p:nvPr/>
            </p:nvSpPr>
            <p:spPr bwMode="auto">
              <a:xfrm>
                <a:off x="176" y="4831"/>
                <a:ext cx="4551" cy="50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p>
                <a:pPr algn="ctr" defTabSz="1019175" eaLnBrk="0" fontAlgn="base" hangingPunct="0">
                  <a:spcBef>
                    <a:spcPct val="0"/>
                  </a:spcBef>
                  <a:spcAft>
                    <a:spcPct val="0"/>
                  </a:spcAft>
                </a:pPr>
                <a:endParaRPr lang="en-US" sz="2000" smtClean="0">
                  <a:solidFill>
                    <a:srgbClr val="000000"/>
                  </a:solidFill>
                  <a:latin typeface="Tekton" charset="0"/>
                  <a:ea typeface="ＭＳ Ｐゴシック" charset="0"/>
                  <a:cs typeface="ＭＳ Ｐゴシック" charset="0"/>
                </a:endParaRPr>
              </a:p>
            </p:txBody>
          </p:sp>
          <p:grpSp>
            <p:nvGrpSpPr>
              <p:cNvPr id="14369" name="Group 144"/>
              <p:cNvGrpSpPr>
                <a:grpSpLocks/>
              </p:cNvGrpSpPr>
              <p:nvPr/>
            </p:nvGrpSpPr>
            <p:grpSpPr bwMode="auto">
              <a:xfrm>
                <a:off x="206" y="4883"/>
                <a:ext cx="80" cy="180"/>
                <a:chOff x="1917" y="1013"/>
                <a:chExt cx="71" cy="164"/>
              </a:xfrm>
            </p:grpSpPr>
            <p:sp>
              <p:nvSpPr>
                <p:cNvPr id="14370" name="Oval 145"/>
                <p:cNvSpPr>
                  <a:spLocks noChangeArrowheads="1"/>
                </p:cNvSpPr>
                <p:nvPr/>
              </p:nvSpPr>
              <p:spPr bwMode="auto">
                <a:xfrm>
                  <a:off x="1917" y="1013"/>
                  <a:ext cx="0" cy="164"/>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14400" eaLnBrk="0" fontAlgn="base" hangingPunct="0">
                    <a:spcBef>
                      <a:spcPct val="0"/>
                    </a:spcBef>
                    <a:spcAft>
                      <a:spcPct val="0"/>
                    </a:spcAft>
                  </a:pPr>
                  <a:endParaRPr lang="en-US" sz="900" smtClean="0">
                    <a:solidFill>
                      <a:srgbClr val="000000"/>
                    </a:solidFill>
                    <a:latin typeface="Tekton" charset="0"/>
                    <a:ea typeface="ＭＳ Ｐゴシック" charset="0"/>
                    <a:cs typeface="ＭＳ Ｐゴシック" charset="0"/>
                  </a:endParaRPr>
                </a:p>
              </p:txBody>
            </p:sp>
            <p:sp>
              <p:nvSpPr>
                <p:cNvPr id="14371" name="Rectangle 146"/>
                <p:cNvSpPr>
                  <a:spLocks noChangeArrowheads="1"/>
                </p:cNvSpPr>
                <p:nvPr/>
              </p:nvSpPr>
              <p:spPr bwMode="auto">
                <a:xfrm>
                  <a:off x="1950" y="1025"/>
                  <a:ext cx="3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eaLnBrk="0" fontAlgn="base" hangingPunct="0">
                    <a:spcBef>
                      <a:spcPct val="0"/>
                    </a:spcBef>
                    <a:spcAft>
                      <a:spcPct val="0"/>
                    </a:spcAft>
                  </a:pPr>
                  <a:r>
                    <a:rPr lang="en-US" sz="1000" b="1" smtClean="0">
                      <a:solidFill>
                        <a:srgbClr val="000000"/>
                      </a:solidFill>
                      <a:latin typeface="Arial" charset="0"/>
                      <a:ea typeface="ＭＳ Ｐゴシック" charset="0"/>
                      <a:cs typeface="ＭＳ Ｐゴシック" charset="0"/>
                    </a:rPr>
                    <a:t>4</a:t>
                  </a:r>
                  <a:endParaRPr lang="en-US" sz="2700" smtClean="0">
                    <a:solidFill>
                      <a:srgbClr val="000000"/>
                    </a:solidFill>
                    <a:latin typeface="Arial" charset="0"/>
                    <a:ea typeface="ＭＳ Ｐゴシック" charset="0"/>
                    <a:cs typeface="ＭＳ Ｐゴシック" charset="0"/>
                  </a:endParaRPr>
                </a:p>
              </p:txBody>
            </p:sp>
          </p:grpSp>
        </p:grpSp>
        <p:grpSp>
          <p:nvGrpSpPr>
            <p:cNvPr id="14346" name="Group 22"/>
            <p:cNvGrpSpPr>
              <a:grpSpLocks/>
            </p:cNvGrpSpPr>
            <p:nvPr/>
          </p:nvGrpSpPr>
          <p:grpSpPr bwMode="auto">
            <a:xfrm>
              <a:off x="812430" y="1685136"/>
              <a:ext cx="133071" cy="194334"/>
              <a:chOff x="371" y="1011"/>
              <a:chExt cx="60" cy="160"/>
            </a:xfrm>
          </p:grpSpPr>
          <p:sp>
            <p:nvSpPr>
              <p:cNvPr id="14364" name="Oval 23"/>
              <p:cNvSpPr>
                <a:spLocks noChangeArrowheads="1"/>
              </p:cNvSpPr>
              <p:nvPr/>
            </p:nvSpPr>
            <p:spPr bwMode="auto">
              <a:xfrm>
                <a:off x="371" y="1011"/>
                <a:ext cx="0" cy="16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14400" eaLnBrk="0" fontAlgn="base" hangingPunct="0">
                  <a:spcBef>
                    <a:spcPct val="0"/>
                  </a:spcBef>
                  <a:spcAft>
                    <a:spcPct val="0"/>
                  </a:spcAft>
                </a:pPr>
                <a:endParaRPr lang="en-US" sz="900" smtClean="0">
                  <a:solidFill>
                    <a:srgbClr val="000000"/>
                  </a:solidFill>
                  <a:latin typeface="Tekton" charset="0"/>
                  <a:ea typeface="ＭＳ Ｐゴシック" charset="0"/>
                  <a:cs typeface="ＭＳ Ｐゴシック" charset="0"/>
                </a:endParaRPr>
              </a:p>
            </p:txBody>
          </p:sp>
          <p:sp>
            <p:nvSpPr>
              <p:cNvPr id="14365" name="Rectangle 24"/>
              <p:cNvSpPr>
                <a:spLocks noChangeArrowheads="1"/>
              </p:cNvSpPr>
              <p:nvPr/>
            </p:nvSpPr>
            <p:spPr bwMode="auto">
              <a:xfrm>
                <a:off x="399" y="1034"/>
                <a:ext cx="3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eaLnBrk="0" fontAlgn="base" hangingPunct="0">
                  <a:spcBef>
                    <a:spcPct val="0"/>
                  </a:spcBef>
                  <a:spcAft>
                    <a:spcPct val="0"/>
                  </a:spcAft>
                </a:pPr>
                <a:r>
                  <a:rPr lang="en-US" sz="1000" b="1" smtClean="0">
                    <a:solidFill>
                      <a:srgbClr val="000000"/>
                    </a:solidFill>
                    <a:latin typeface="Arial" charset="0"/>
                    <a:ea typeface="ＭＳ Ｐゴシック" charset="0"/>
                    <a:cs typeface="ＭＳ Ｐゴシック" charset="0"/>
                  </a:rPr>
                  <a:t>2</a:t>
                </a:r>
                <a:endParaRPr lang="en-US" sz="2700" smtClean="0">
                  <a:solidFill>
                    <a:srgbClr val="000000"/>
                  </a:solidFill>
                  <a:latin typeface="Arial" charset="0"/>
                  <a:ea typeface="ＭＳ Ｐゴシック" charset="0"/>
                  <a:cs typeface="ＭＳ Ｐゴシック" charset="0"/>
                </a:endParaRPr>
              </a:p>
            </p:txBody>
          </p:sp>
        </p:grpSp>
        <p:sp>
          <p:nvSpPr>
            <p:cNvPr id="14347" name="Rectangle 73"/>
            <p:cNvSpPr>
              <a:spLocks noChangeArrowheads="1"/>
            </p:cNvSpPr>
            <p:nvPr/>
          </p:nvSpPr>
          <p:spPr bwMode="auto">
            <a:xfrm>
              <a:off x="1047751" y="1555001"/>
              <a:ext cx="269688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19175" eaLnBrk="0" fontAlgn="base" hangingPunct="0">
                <a:spcBef>
                  <a:spcPct val="0"/>
                </a:spcBef>
                <a:spcAft>
                  <a:spcPct val="0"/>
                </a:spcAft>
              </a:pPr>
              <a:r>
                <a:rPr lang="en-US" sz="900" dirty="0" smtClean="0">
                  <a:solidFill>
                    <a:srgbClr val="000000"/>
                  </a:solidFill>
                  <a:latin typeface="Arial" charset="0"/>
                  <a:ea typeface="ＭＳ Ｐゴシック" charset="0"/>
                  <a:cs typeface="ＭＳ Ｐゴシック" charset="0"/>
                </a:rPr>
                <a:t>What are the </a:t>
              </a:r>
              <a:r>
                <a:rPr lang="en-US" sz="900" u="sng" dirty="0" smtClean="0">
                  <a:solidFill>
                    <a:srgbClr val="000000"/>
                  </a:solidFill>
                  <a:latin typeface="Arial" charset="0"/>
                  <a:ea typeface="ＭＳ Ｐゴシック" charset="0"/>
                  <a:cs typeface="ＭＳ Ｐゴシック" charset="0"/>
                </a:rPr>
                <a:t>Key Terms</a:t>
              </a:r>
              <a:r>
                <a:rPr lang="en-US" sz="900" dirty="0" smtClean="0">
                  <a:solidFill>
                    <a:srgbClr val="000000"/>
                  </a:solidFill>
                  <a:latin typeface="Arial" charset="0"/>
                  <a:ea typeface="ＭＳ Ｐゴシック" charset="0"/>
                  <a:cs typeface="ＭＳ Ｐゴシック" charset="0"/>
                </a:rPr>
                <a:t> and explanations?</a:t>
              </a:r>
              <a:endParaRPr lang="en-US" sz="2700" dirty="0" smtClean="0">
                <a:solidFill>
                  <a:srgbClr val="000000"/>
                </a:solidFill>
                <a:latin typeface="Arial" charset="0"/>
                <a:ea typeface="ＭＳ Ｐゴシック" charset="0"/>
                <a:cs typeface="ＭＳ Ｐゴシック" charset="0"/>
              </a:endParaRPr>
            </a:p>
          </p:txBody>
        </p:sp>
        <p:sp>
          <p:nvSpPr>
            <p:cNvPr id="14348" name="Rectangle 121"/>
            <p:cNvSpPr>
              <a:spLocks noChangeArrowheads="1"/>
            </p:cNvSpPr>
            <p:nvPr/>
          </p:nvSpPr>
          <p:spPr bwMode="auto">
            <a:xfrm>
              <a:off x="3188076" y="1741419"/>
              <a:ext cx="5083735"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defTabSz="1019175" eaLnBrk="0" fontAlgn="base" hangingPunct="0">
                <a:spcBef>
                  <a:spcPct val="0"/>
                </a:spcBef>
                <a:spcAft>
                  <a:spcPct val="0"/>
                </a:spcAft>
              </a:pPr>
              <a:endParaRPr lang="en-US" sz="1600" smtClean="0">
                <a:solidFill>
                  <a:srgbClr val="000000"/>
                </a:solidFill>
                <a:latin typeface="Tekton" charset="0"/>
                <a:ea typeface="ＭＳ Ｐゴシック" charset="0"/>
                <a:cs typeface="ＭＳ Ｐゴシック" charset="0"/>
              </a:endParaRPr>
            </a:p>
          </p:txBody>
        </p:sp>
        <p:sp>
          <p:nvSpPr>
            <p:cNvPr id="14349" name="Rectangle 137"/>
            <p:cNvSpPr>
              <a:spLocks noChangeArrowheads="1"/>
            </p:cNvSpPr>
            <p:nvPr/>
          </p:nvSpPr>
          <p:spPr bwMode="auto">
            <a:xfrm>
              <a:off x="776941" y="1516348"/>
              <a:ext cx="7530353" cy="9740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900" smtClean="0">
                <a:solidFill>
                  <a:srgbClr val="000000"/>
                </a:solidFill>
                <a:latin typeface="Tekton" charset="0"/>
                <a:ea typeface="ＭＳ Ｐゴシック" charset="0"/>
                <a:cs typeface="ＭＳ Ｐゴシック" charset="0"/>
              </a:endParaRPr>
            </a:p>
          </p:txBody>
        </p:sp>
        <p:sp>
          <p:nvSpPr>
            <p:cNvPr id="14350" name="Line 174"/>
            <p:cNvSpPr>
              <a:spLocks noChangeShapeType="1"/>
            </p:cNvSpPr>
            <p:nvPr/>
          </p:nvSpPr>
          <p:spPr bwMode="auto">
            <a:xfrm>
              <a:off x="3105898" y="1810691"/>
              <a:ext cx="0" cy="649432"/>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900" smtClean="0">
                <a:solidFill>
                  <a:srgbClr val="000000"/>
                </a:solidFill>
                <a:latin typeface="Tekton" charset="0"/>
                <a:ea typeface="ＭＳ Ｐゴシック" charset="0"/>
                <a:cs typeface="ＭＳ Ｐゴシック" charset="0"/>
              </a:endParaRPr>
            </a:p>
          </p:txBody>
        </p:sp>
        <p:sp>
          <p:nvSpPr>
            <p:cNvPr id="14351" name="Rectangle 4"/>
            <p:cNvSpPr>
              <a:spLocks noChangeArrowheads="1"/>
            </p:cNvSpPr>
            <p:nvPr/>
          </p:nvSpPr>
          <p:spPr bwMode="auto">
            <a:xfrm>
              <a:off x="776941" y="2539137"/>
              <a:ext cx="7530353" cy="212472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900" smtClean="0">
                <a:solidFill>
                  <a:srgbClr val="000000"/>
                </a:solidFill>
                <a:latin typeface="Tekton" charset="0"/>
                <a:ea typeface="ＭＳ Ｐゴシック" charset="0"/>
                <a:cs typeface="ＭＳ Ｐゴシック" charset="0"/>
              </a:endParaRPr>
            </a:p>
          </p:txBody>
        </p:sp>
        <p:grpSp>
          <p:nvGrpSpPr>
            <p:cNvPr id="14352" name="Group 19"/>
            <p:cNvGrpSpPr>
              <a:grpSpLocks/>
            </p:cNvGrpSpPr>
            <p:nvPr/>
          </p:nvGrpSpPr>
          <p:grpSpPr bwMode="auto">
            <a:xfrm>
              <a:off x="816187" y="2569446"/>
              <a:ext cx="133274" cy="194377"/>
              <a:chOff x="1917" y="1013"/>
              <a:chExt cx="70" cy="166"/>
            </a:xfrm>
          </p:grpSpPr>
          <p:sp>
            <p:nvSpPr>
              <p:cNvPr id="14362" name="Oval 20"/>
              <p:cNvSpPr>
                <a:spLocks noChangeArrowheads="1"/>
              </p:cNvSpPr>
              <p:nvPr/>
            </p:nvSpPr>
            <p:spPr bwMode="auto">
              <a:xfrm>
                <a:off x="1917" y="1013"/>
                <a:ext cx="0" cy="166"/>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14400" eaLnBrk="0" fontAlgn="base" hangingPunct="0">
                  <a:spcBef>
                    <a:spcPct val="0"/>
                  </a:spcBef>
                  <a:spcAft>
                    <a:spcPct val="0"/>
                  </a:spcAft>
                </a:pPr>
                <a:endParaRPr lang="en-US" sz="900" smtClean="0">
                  <a:solidFill>
                    <a:srgbClr val="000000"/>
                  </a:solidFill>
                  <a:latin typeface="Tekton" charset="0"/>
                  <a:ea typeface="ＭＳ Ｐゴシック" charset="0"/>
                  <a:cs typeface="ＭＳ Ｐゴシック" charset="0"/>
                </a:endParaRPr>
              </a:p>
            </p:txBody>
          </p:sp>
          <p:sp>
            <p:nvSpPr>
              <p:cNvPr id="14363" name="Rectangle 21"/>
              <p:cNvSpPr>
                <a:spLocks noChangeArrowheads="1"/>
              </p:cNvSpPr>
              <p:nvPr/>
            </p:nvSpPr>
            <p:spPr bwMode="auto">
              <a:xfrm>
                <a:off x="1950" y="1024"/>
                <a:ext cx="3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eaLnBrk="0" fontAlgn="base" hangingPunct="0">
                  <a:spcBef>
                    <a:spcPct val="0"/>
                  </a:spcBef>
                  <a:spcAft>
                    <a:spcPct val="0"/>
                  </a:spcAft>
                </a:pPr>
                <a:r>
                  <a:rPr lang="en-US" sz="1000" b="1" smtClean="0">
                    <a:solidFill>
                      <a:srgbClr val="000000"/>
                    </a:solidFill>
                    <a:latin typeface="Arial" charset="0"/>
                    <a:ea typeface="ＭＳ Ｐゴシック" charset="0"/>
                    <a:cs typeface="ＭＳ Ｐゴシック" charset="0"/>
                  </a:rPr>
                  <a:t>3</a:t>
                </a:r>
                <a:endParaRPr lang="en-US" sz="2700" smtClean="0">
                  <a:solidFill>
                    <a:srgbClr val="000000"/>
                  </a:solidFill>
                  <a:latin typeface="Arial" charset="0"/>
                  <a:ea typeface="ＭＳ Ｐゴシック" charset="0"/>
                  <a:cs typeface="ＭＳ Ｐゴシック" charset="0"/>
                </a:endParaRPr>
              </a:p>
            </p:txBody>
          </p:sp>
        </p:grpSp>
        <p:sp>
          <p:nvSpPr>
            <p:cNvPr id="14353" name="Rectangle 33"/>
            <p:cNvSpPr>
              <a:spLocks noChangeArrowheads="1"/>
            </p:cNvSpPr>
            <p:nvPr/>
          </p:nvSpPr>
          <p:spPr bwMode="auto">
            <a:xfrm>
              <a:off x="1051487" y="2587846"/>
              <a:ext cx="255347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eaLnBrk="0" fontAlgn="base" hangingPunct="0">
                <a:spcBef>
                  <a:spcPct val="0"/>
                </a:spcBef>
                <a:spcAft>
                  <a:spcPct val="0"/>
                </a:spcAft>
              </a:pPr>
              <a:r>
                <a:rPr lang="en-US" sz="900" smtClean="0">
                  <a:solidFill>
                    <a:srgbClr val="000000"/>
                  </a:solidFill>
                  <a:latin typeface="Arial" charset="0"/>
                  <a:ea typeface="ＭＳ Ｐゴシック" charset="0"/>
                  <a:cs typeface="ＭＳ Ｐゴシック" charset="0"/>
                </a:rPr>
                <a:t>What are the </a:t>
              </a:r>
              <a:r>
                <a:rPr lang="en-US" sz="900" u="sng" smtClean="0">
                  <a:solidFill>
                    <a:srgbClr val="000000"/>
                  </a:solidFill>
                  <a:latin typeface="Arial" charset="0"/>
                  <a:ea typeface="ＭＳ Ｐゴシック" charset="0"/>
                  <a:cs typeface="ＭＳ Ｐゴシック" charset="0"/>
                </a:rPr>
                <a:t>Supporting Questions</a:t>
              </a:r>
              <a:r>
                <a:rPr lang="en-US" sz="900" smtClean="0">
                  <a:solidFill>
                    <a:srgbClr val="000000"/>
                  </a:solidFill>
                  <a:latin typeface="Arial" charset="0"/>
                  <a:ea typeface="ＭＳ Ｐゴシック" charset="0"/>
                  <a:cs typeface="ＭＳ Ｐゴシック" charset="0"/>
                </a:rPr>
                <a:t> and answers?</a:t>
              </a:r>
              <a:endParaRPr lang="en-US" sz="2700" smtClean="0">
                <a:solidFill>
                  <a:srgbClr val="000000"/>
                </a:solidFill>
                <a:latin typeface="Arial" charset="0"/>
                <a:ea typeface="ＭＳ Ｐゴシック" charset="0"/>
                <a:cs typeface="ＭＳ Ｐゴシック" charset="0"/>
              </a:endParaRPr>
            </a:p>
          </p:txBody>
        </p:sp>
        <p:sp>
          <p:nvSpPr>
            <p:cNvPr id="14354" name="Line 175"/>
            <p:cNvSpPr>
              <a:spLocks noChangeShapeType="1"/>
            </p:cNvSpPr>
            <p:nvPr/>
          </p:nvSpPr>
          <p:spPr bwMode="auto">
            <a:xfrm>
              <a:off x="3085355" y="2719896"/>
              <a:ext cx="13074" cy="190500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900" smtClean="0">
                <a:solidFill>
                  <a:srgbClr val="000000"/>
                </a:solidFill>
                <a:latin typeface="Tekton" charset="0"/>
                <a:ea typeface="ＭＳ Ｐゴシック" charset="0"/>
                <a:cs typeface="ＭＳ Ｐゴシック" charset="0"/>
              </a:endParaRPr>
            </a:p>
          </p:txBody>
        </p:sp>
        <p:sp>
          <p:nvSpPr>
            <p:cNvPr id="14356" name="Rectangle 238"/>
            <p:cNvSpPr>
              <a:spLocks noChangeArrowheads="1"/>
            </p:cNvSpPr>
            <p:nvPr/>
          </p:nvSpPr>
          <p:spPr bwMode="auto">
            <a:xfrm>
              <a:off x="941296" y="5485394"/>
              <a:ext cx="7259545" cy="31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defTabSz="1019175" eaLnBrk="0" fontAlgn="base" hangingPunct="0">
                <a:spcBef>
                  <a:spcPct val="0"/>
                </a:spcBef>
                <a:spcAft>
                  <a:spcPct val="0"/>
                </a:spcAft>
              </a:pPr>
              <a:r>
                <a:rPr lang="en-US" sz="1400" smtClean="0">
                  <a:solidFill>
                    <a:srgbClr val="000000"/>
                  </a:solidFill>
                  <a:latin typeface="Tekton" charset="0"/>
                  <a:ea typeface="ＭＳ Ｐゴシック" charset="0"/>
                  <a:cs typeface="ＭＳ Ｐゴシック" charset="0"/>
                </a:rPr>
                <a:t>	</a:t>
              </a:r>
              <a:endParaRPr lang="en-US" sz="1600" smtClean="0">
                <a:solidFill>
                  <a:srgbClr val="000000"/>
                </a:solidFill>
                <a:latin typeface="Tekton" charset="0"/>
                <a:ea typeface="ＭＳ Ｐゴシック" charset="0"/>
                <a:cs typeface="ＭＳ Ｐゴシック" charset="0"/>
              </a:endParaRPr>
            </a:p>
          </p:txBody>
        </p:sp>
        <p:sp>
          <p:nvSpPr>
            <p:cNvPr id="14358" name="Text Box 249"/>
            <p:cNvSpPr txBox="1">
              <a:spLocks noChangeArrowheads="1"/>
            </p:cNvSpPr>
            <p:nvPr/>
          </p:nvSpPr>
          <p:spPr bwMode="auto">
            <a:xfrm>
              <a:off x="762000" y="293753"/>
              <a:ext cx="75901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21200">
                <a:tabLst>
                  <a:tab pos="2286000" algn="l"/>
                </a:tabLst>
                <a:defRPr sz="900">
                  <a:solidFill>
                    <a:schemeClr val="tx1"/>
                  </a:solidFill>
                  <a:latin typeface="Tekton" charset="0"/>
                  <a:ea typeface="ＭＳ Ｐゴシック" charset="0"/>
                  <a:cs typeface="ＭＳ Ｐゴシック" charset="0"/>
                </a:defRPr>
              </a:lvl1pPr>
              <a:lvl2pPr marL="37931725" indent="-37474525" defTabSz="4521200">
                <a:tabLst>
                  <a:tab pos="2286000" algn="l"/>
                </a:tabLst>
                <a:defRPr sz="900">
                  <a:solidFill>
                    <a:schemeClr val="tx1"/>
                  </a:solidFill>
                  <a:latin typeface="Tekton" charset="0"/>
                  <a:ea typeface="ＭＳ Ｐゴシック" charset="0"/>
                </a:defRPr>
              </a:lvl2pPr>
              <a:lvl3pPr>
                <a:tabLst>
                  <a:tab pos="2286000" algn="l"/>
                </a:tabLst>
                <a:defRPr sz="900">
                  <a:solidFill>
                    <a:schemeClr val="tx1"/>
                  </a:solidFill>
                  <a:latin typeface="Tekton" charset="0"/>
                  <a:ea typeface="ＭＳ Ｐゴシック" charset="0"/>
                </a:defRPr>
              </a:lvl3pPr>
              <a:lvl4pPr>
                <a:tabLst>
                  <a:tab pos="2286000" algn="l"/>
                </a:tabLst>
                <a:defRPr sz="900">
                  <a:solidFill>
                    <a:schemeClr val="tx1"/>
                  </a:solidFill>
                  <a:latin typeface="Tekton" charset="0"/>
                  <a:ea typeface="ＭＳ Ｐゴシック" charset="0"/>
                </a:defRPr>
              </a:lvl4pPr>
              <a:lvl5pPr>
                <a:tabLst>
                  <a:tab pos="2286000" algn="l"/>
                </a:tabLst>
                <a:defRPr sz="900">
                  <a:solidFill>
                    <a:schemeClr val="tx1"/>
                  </a:solidFill>
                  <a:latin typeface="Tekton" charset="0"/>
                  <a:ea typeface="ＭＳ Ｐゴシック" charset="0"/>
                </a:defRPr>
              </a:lvl5pPr>
              <a:lvl6pPr marL="457200" eaLnBrk="0" fontAlgn="base" hangingPunct="0">
                <a:spcBef>
                  <a:spcPct val="0"/>
                </a:spcBef>
                <a:spcAft>
                  <a:spcPct val="0"/>
                </a:spcAft>
                <a:tabLst>
                  <a:tab pos="2286000" algn="l"/>
                </a:tabLst>
                <a:defRPr sz="900">
                  <a:solidFill>
                    <a:schemeClr val="tx1"/>
                  </a:solidFill>
                  <a:latin typeface="Tekton" charset="0"/>
                  <a:ea typeface="ＭＳ Ｐゴシック" charset="0"/>
                </a:defRPr>
              </a:lvl6pPr>
              <a:lvl7pPr marL="914400" eaLnBrk="0" fontAlgn="base" hangingPunct="0">
                <a:spcBef>
                  <a:spcPct val="0"/>
                </a:spcBef>
                <a:spcAft>
                  <a:spcPct val="0"/>
                </a:spcAft>
                <a:tabLst>
                  <a:tab pos="2286000" algn="l"/>
                </a:tabLst>
                <a:defRPr sz="900">
                  <a:solidFill>
                    <a:schemeClr val="tx1"/>
                  </a:solidFill>
                  <a:latin typeface="Tekton" charset="0"/>
                  <a:ea typeface="ＭＳ Ｐゴシック" charset="0"/>
                </a:defRPr>
              </a:lvl7pPr>
              <a:lvl8pPr marL="1371600" eaLnBrk="0" fontAlgn="base" hangingPunct="0">
                <a:spcBef>
                  <a:spcPct val="0"/>
                </a:spcBef>
                <a:spcAft>
                  <a:spcPct val="0"/>
                </a:spcAft>
                <a:tabLst>
                  <a:tab pos="2286000" algn="l"/>
                </a:tabLst>
                <a:defRPr sz="900">
                  <a:solidFill>
                    <a:schemeClr val="tx1"/>
                  </a:solidFill>
                  <a:latin typeface="Tekton" charset="0"/>
                  <a:ea typeface="ＭＳ Ｐゴシック" charset="0"/>
                </a:defRPr>
              </a:lvl8pPr>
              <a:lvl9pPr marL="1828800" eaLnBrk="0" fontAlgn="base" hangingPunct="0">
                <a:spcBef>
                  <a:spcPct val="0"/>
                </a:spcBef>
                <a:spcAft>
                  <a:spcPct val="0"/>
                </a:spcAft>
                <a:tabLst>
                  <a:tab pos="2286000" algn="l"/>
                </a:tabLst>
                <a:defRPr sz="900">
                  <a:solidFill>
                    <a:schemeClr val="tx1"/>
                  </a:solidFill>
                  <a:latin typeface="Tekton" charset="0"/>
                  <a:ea typeface="ＭＳ Ｐゴシック" charset="0"/>
                </a:defRPr>
              </a:lvl9pPr>
            </a:lstStyle>
            <a:p>
              <a:pPr eaLnBrk="0" fontAlgn="base" hangingPunct="0">
                <a:spcBef>
                  <a:spcPct val="50000"/>
                </a:spcBef>
                <a:spcAft>
                  <a:spcPct val="0"/>
                </a:spcAft>
              </a:pPr>
              <a:r>
                <a:rPr lang="en-US" b="1" dirty="0" smtClean="0">
                  <a:solidFill>
                    <a:srgbClr val="000000"/>
                  </a:solidFill>
                  <a:latin typeface="Arial" charset="0"/>
                </a:rPr>
                <a:t>Title/standard: ____________________________________________________________________________________</a:t>
              </a:r>
            </a:p>
            <a:p>
              <a:pPr eaLnBrk="0" fontAlgn="base" hangingPunct="0">
                <a:spcBef>
                  <a:spcPct val="50000"/>
                </a:spcBef>
                <a:spcAft>
                  <a:spcPct val="0"/>
                </a:spcAft>
              </a:pPr>
              <a:r>
                <a:rPr lang="en-US" b="1" dirty="0" smtClean="0">
                  <a:solidFill>
                    <a:srgbClr val="000000"/>
                  </a:solidFill>
                  <a:latin typeface="Arial" charset="0"/>
                </a:rPr>
                <a:t>Student name: _______________________________________________________	Date: ____________________</a:t>
              </a:r>
            </a:p>
            <a:p>
              <a:pPr eaLnBrk="0" fontAlgn="base" hangingPunct="0">
                <a:spcBef>
                  <a:spcPct val="50000"/>
                </a:spcBef>
                <a:spcAft>
                  <a:spcPct val="0"/>
                </a:spcAft>
              </a:pPr>
              <a:r>
                <a:rPr lang="en-US" b="1" dirty="0" smtClean="0">
                  <a:solidFill>
                    <a:srgbClr val="000000"/>
                  </a:solidFill>
                  <a:latin typeface="Arial" charset="0"/>
                </a:rPr>
                <a:t>Course Question #: ________	Unit Question #: ________	Lesson Question #: ________</a:t>
              </a:r>
            </a:p>
          </p:txBody>
        </p:sp>
        <p:grpSp>
          <p:nvGrpSpPr>
            <p:cNvPr id="14359" name="Group 250"/>
            <p:cNvGrpSpPr>
              <a:grpSpLocks/>
            </p:cNvGrpSpPr>
            <p:nvPr/>
          </p:nvGrpSpPr>
          <p:grpSpPr bwMode="auto">
            <a:xfrm>
              <a:off x="857252" y="1006347"/>
              <a:ext cx="133071" cy="194334"/>
              <a:chOff x="371" y="1011"/>
              <a:chExt cx="60" cy="160"/>
            </a:xfrm>
          </p:grpSpPr>
          <p:sp>
            <p:nvSpPr>
              <p:cNvPr id="14360" name="Oval 251"/>
              <p:cNvSpPr>
                <a:spLocks noChangeArrowheads="1"/>
              </p:cNvSpPr>
              <p:nvPr/>
            </p:nvSpPr>
            <p:spPr bwMode="auto">
              <a:xfrm>
                <a:off x="371" y="1011"/>
                <a:ext cx="0" cy="16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14400" eaLnBrk="0" fontAlgn="base" hangingPunct="0">
                  <a:spcBef>
                    <a:spcPct val="0"/>
                  </a:spcBef>
                  <a:spcAft>
                    <a:spcPct val="0"/>
                  </a:spcAft>
                </a:pPr>
                <a:endParaRPr lang="en-US" sz="900" smtClean="0">
                  <a:solidFill>
                    <a:srgbClr val="000000"/>
                  </a:solidFill>
                  <a:latin typeface="Tekton" charset="0"/>
                  <a:ea typeface="ＭＳ Ｐゴシック" charset="0"/>
                  <a:cs typeface="ＭＳ Ｐゴシック" charset="0"/>
                </a:endParaRPr>
              </a:p>
            </p:txBody>
          </p:sp>
          <p:sp>
            <p:nvSpPr>
              <p:cNvPr id="14361" name="Rectangle 252"/>
              <p:cNvSpPr>
                <a:spLocks noChangeArrowheads="1"/>
              </p:cNvSpPr>
              <p:nvPr/>
            </p:nvSpPr>
            <p:spPr bwMode="auto">
              <a:xfrm>
                <a:off x="399" y="1034"/>
                <a:ext cx="3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175" eaLnBrk="0" fontAlgn="base" hangingPunct="0">
                  <a:spcBef>
                    <a:spcPct val="0"/>
                  </a:spcBef>
                  <a:spcAft>
                    <a:spcPct val="0"/>
                  </a:spcAft>
                </a:pPr>
                <a:r>
                  <a:rPr lang="en-US" sz="1000" b="1" smtClean="0">
                    <a:solidFill>
                      <a:srgbClr val="000000"/>
                    </a:solidFill>
                    <a:latin typeface="Arial" charset="0"/>
                    <a:ea typeface="ＭＳ Ｐゴシック" charset="0"/>
                    <a:cs typeface="ＭＳ Ｐゴシック" charset="0"/>
                  </a:rPr>
                  <a:t>1</a:t>
                </a:r>
                <a:endParaRPr lang="en-US" sz="2700" smtClean="0">
                  <a:solidFill>
                    <a:srgbClr val="000000"/>
                  </a:solidFill>
                  <a:latin typeface="Arial" charset="0"/>
                  <a:ea typeface="ＭＳ Ｐゴシック" charset="0"/>
                  <a:cs typeface="ＭＳ Ｐゴシック" charset="0"/>
                </a:endParaRPr>
              </a:p>
            </p:txBody>
          </p:sp>
        </p:grpSp>
        <p:sp>
          <p:nvSpPr>
            <p:cNvPr id="46" name="TextBox 45"/>
            <p:cNvSpPr txBox="1"/>
            <p:nvPr/>
          </p:nvSpPr>
          <p:spPr>
            <a:xfrm>
              <a:off x="2675466" y="1038820"/>
              <a:ext cx="5148668" cy="307777"/>
            </a:xfrm>
            <a:prstGeom prst="rect">
              <a:avLst/>
            </a:prstGeom>
            <a:noFill/>
          </p:spPr>
          <p:txBody>
            <a:bodyPr wrap="square" rtlCol="0">
              <a:spAutoFit/>
            </a:bodyPr>
            <a:lstStyle/>
            <a:p>
              <a:r>
                <a:rPr lang="en-US" sz="1400" dirty="0" smtClean="0"/>
                <a:t>What makes teaching content so hard? </a:t>
              </a:r>
              <a:endParaRPr lang="en-US" sz="1400" dirty="0"/>
            </a:p>
          </p:txBody>
        </p:sp>
        <p:sp>
          <p:nvSpPr>
            <p:cNvPr id="47" name="TextBox 46"/>
            <p:cNvSpPr txBox="1"/>
            <p:nvPr/>
          </p:nvSpPr>
          <p:spPr>
            <a:xfrm>
              <a:off x="1000242" y="1693500"/>
              <a:ext cx="1773733" cy="830997"/>
            </a:xfrm>
            <a:prstGeom prst="rect">
              <a:avLst/>
            </a:prstGeom>
            <a:noFill/>
          </p:spPr>
          <p:txBody>
            <a:bodyPr wrap="square" rtlCol="0">
              <a:spAutoFit/>
            </a:bodyPr>
            <a:lstStyle/>
            <a:p>
              <a:pPr marL="171450" indent="-171450">
                <a:buFont typeface="Arial"/>
                <a:buChar char="•"/>
              </a:pPr>
              <a:r>
                <a:rPr lang="en-US" sz="1200" dirty="0" smtClean="0"/>
                <a:t>Instructional time</a:t>
              </a:r>
            </a:p>
            <a:p>
              <a:pPr marL="171450" indent="-171450">
                <a:buFont typeface="Arial"/>
                <a:buChar char="•"/>
              </a:pPr>
              <a:r>
                <a:rPr lang="en-US" sz="1200" dirty="0" smtClean="0"/>
                <a:t>High expectations</a:t>
              </a:r>
            </a:p>
            <a:p>
              <a:pPr marL="171450" indent="-171450">
                <a:buFont typeface="Arial"/>
                <a:buChar char="•"/>
              </a:pPr>
              <a:r>
                <a:rPr lang="en-US" sz="1200" dirty="0" smtClean="0"/>
                <a:t>Cultural diversity</a:t>
              </a:r>
            </a:p>
            <a:p>
              <a:pPr marL="171450" indent="-171450">
                <a:buFont typeface="Arial"/>
                <a:buChar char="•"/>
              </a:pPr>
              <a:r>
                <a:rPr lang="en-US" sz="1200" dirty="0" smtClean="0"/>
                <a:t>Academic Diversity</a:t>
              </a:r>
              <a:endParaRPr lang="en-US" sz="1200" dirty="0"/>
            </a:p>
          </p:txBody>
        </p:sp>
        <p:sp>
          <p:nvSpPr>
            <p:cNvPr id="48" name="Rectangle 121"/>
            <p:cNvSpPr>
              <a:spLocks noChangeArrowheads="1"/>
            </p:cNvSpPr>
            <p:nvPr/>
          </p:nvSpPr>
          <p:spPr bwMode="auto">
            <a:xfrm>
              <a:off x="3188076" y="1682956"/>
              <a:ext cx="4321175" cy="84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marL="285750" indent="-285750" defTabSz="1019175">
                <a:buFont typeface="Arial"/>
                <a:buChar char="•"/>
              </a:pPr>
              <a:r>
                <a:rPr lang="en-US" sz="1200" dirty="0" smtClean="0"/>
                <a:t>55 minute period with large volume of information</a:t>
              </a:r>
            </a:p>
            <a:p>
              <a:pPr marL="285750" indent="-285750" defTabSz="1019175">
                <a:buFont typeface="Arial"/>
                <a:buChar char="•"/>
              </a:pPr>
              <a:r>
                <a:rPr lang="en-US" sz="1200" dirty="0" smtClean="0"/>
                <a:t>Standards focused on student achievement for ALL</a:t>
              </a:r>
            </a:p>
            <a:p>
              <a:pPr marL="285750" indent="-285750" defTabSz="1019175">
                <a:buFont typeface="Arial"/>
                <a:buChar char="•"/>
              </a:pPr>
              <a:r>
                <a:rPr lang="en-US" sz="1200" dirty="0" smtClean="0"/>
                <a:t>Student’s home, community, </a:t>
              </a:r>
            </a:p>
            <a:p>
              <a:pPr marL="285750" indent="-285750" defTabSz="1019175">
                <a:buFont typeface="Arial"/>
                <a:buChar char="•"/>
              </a:pPr>
              <a:r>
                <a:rPr lang="en-US" sz="1200" dirty="0" smtClean="0"/>
                <a:t>High, Average, Low, Other achieving students</a:t>
              </a:r>
              <a:endParaRPr lang="en-US" sz="1200" dirty="0"/>
            </a:p>
          </p:txBody>
        </p:sp>
        <p:sp>
          <p:nvSpPr>
            <p:cNvPr id="49" name="TextBox 48"/>
            <p:cNvSpPr txBox="1"/>
            <p:nvPr/>
          </p:nvSpPr>
          <p:spPr>
            <a:xfrm>
              <a:off x="1000273" y="2810946"/>
              <a:ext cx="1993565" cy="461665"/>
            </a:xfrm>
            <a:prstGeom prst="rect">
              <a:avLst/>
            </a:prstGeom>
            <a:noFill/>
          </p:spPr>
          <p:txBody>
            <a:bodyPr wrap="square" rtlCol="0">
              <a:spAutoFit/>
            </a:bodyPr>
            <a:lstStyle/>
            <a:p>
              <a:r>
                <a:rPr lang="en-US" sz="1200" dirty="0" smtClean="0"/>
                <a:t>How can I make the most of my instructional time?</a:t>
              </a:r>
              <a:endParaRPr lang="en-US" sz="1200" dirty="0"/>
            </a:p>
          </p:txBody>
        </p:sp>
        <p:sp>
          <p:nvSpPr>
            <p:cNvPr id="50" name="TextBox 49"/>
            <p:cNvSpPr txBox="1"/>
            <p:nvPr/>
          </p:nvSpPr>
          <p:spPr>
            <a:xfrm>
              <a:off x="1010337" y="3269888"/>
              <a:ext cx="1983502" cy="646331"/>
            </a:xfrm>
            <a:prstGeom prst="rect">
              <a:avLst/>
            </a:prstGeom>
            <a:noFill/>
          </p:spPr>
          <p:txBody>
            <a:bodyPr wrap="square" rtlCol="0">
              <a:spAutoFit/>
            </a:bodyPr>
            <a:lstStyle/>
            <a:p>
              <a:r>
                <a:rPr lang="en-US" sz="1200" dirty="0" smtClean="0"/>
                <a:t>How does using using CERs make a positive difference for students and for me?</a:t>
              </a:r>
              <a:endParaRPr lang="en-US" sz="1200" dirty="0"/>
            </a:p>
          </p:txBody>
        </p:sp>
        <p:sp>
          <p:nvSpPr>
            <p:cNvPr id="51" name="TextBox 50"/>
            <p:cNvSpPr txBox="1"/>
            <p:nvPr/>
          </p:nvSpPr>
          <p:spPr>
            <a:xfrm>
              <a:off x="1020399" y="3980632"/>
              <a:ext cx="1973439" cy="646331"/>
            </a:xfrm>
            <a:prstGeom prst="rect">
              <a:avLst/>
            </a:prstGeom>
            <a:noFill/>
          </p:spPr>
          <p:txBody>
            <a:bodyPr wrap="square" rtlCol="0">
              <a:spAutoFit/>
            </a:bodyPr>
            <a:lstStyle/>
            <a:p>
              <a:r>
                <a:rPr lang="en-US" sz="1200" dirty="0" smtClean="0"/>
                <a:t>How will I know that it is making a difference for students and for me?</a:t>
              </a:r>
              <a:endParaRPr lang="en-US" sz="1200" dirty="0"/>
            </a:p>
          </p:txBody>
        </p:sp>
        <p:sp>
          <p:nvSpPr>
            <p:cNvPr id="53" name="TextBox 52"/>
            <p:cNvSpPr txBox="1"/>
            <p:nvPr/>
          </p:nvSpPr>
          <p:spPr>
            <a:xfrm>
              <a:off x="3400048" y="2614019"/>
              <a:ext cx="4800793" cy="461665"/>
            </a:xfrm>
            <a:prstGeom prst="rect">
              <a:avLst/>
            </a:prstGeom>
            <a:noFill/>
          </p:spPr>
          <p:txBody>
            <a:bodyPr wrap="square" rtlCol="0">
              <a:spAutoFit/>
            </a:bodyPr>
            <a:lstStyle/>
            <a:p>
              <a:r>
                <a:rPr lang="en-US" sz="1200" dirty="0" smtClean="0"/>
                <a:t>Select and transform the critical features of the content to promote student learning while carrying out instruction in partnership with students.</a:t>
              </a:r>
              <a:endParaRPr lang="en-US" sz="1200" dirty="0"/>
            </a:p>
          </p:txBody>
        </p:sp>
        <p:sp>
          <p:nvSpPr>
            <p:cNvPr id="54" name="TextBox 53"/>
            <p:cNvSpPr txBox="1"/>
            <p:nvPr/>
          </p:nvSpPr>
          <p:spPr>
            <a:xfrm>
              <a:off x="3421060" y="3260350"/>
              <a:ext cx="4779781" cy="461665"/>
            </a:xfrm>
            <a:prstGeom prst="rect">
              <a:avLst/>
            </a:prstGeom>
            <a:noFill/>
          </p:spPr>
          <p:txBody>
            <a:bodyPr wrap="square" rtlCol="0">
              <a:spAutoFit/>
            </a:bodyPr>
            <a:lstStyle/>
            <a:p>
              <a:r>
                <a:rPr lang="en-US" sz="1200" dirty="0" smtClean="0"/>
                <a:t>Both group and individual needs are valued and met while maintaining the integrity of the content. </a:t>
              </a:r>
              <a:endParaRPr lang="en-US" sz="1200" dirty="0"/>
            </a:p>
          </p:txBody>
        </p:sp>
        <p:sp>
          <p:nvSpPr>
            <p:cNvPr id="55" name="TextBox 54"/>
            <p:cNvSpPr txBox="1"/>
            <p:nvPr/>
          </p:nvSpPr>
          <p:spPr>
            <a:xfrm>
              <a:off x="3409226" y="4003938"/>
              <a:ext cx="4791615" cy="646331"/>
            </a:xfrm>
            <a:prstGeom prst="rect">
              <a:avLst/>
            </a:prstGeom>
            <a:noFill/>
          </p:spPr>
          <p:txBody>
            <a:bodyPr wrap="square" rtlCol="0">
              <a:spAutoFit/>
            </a:bodyPr>
            <a:lstStyle/>
            <a:p>
              <a:r>
                <a:rPr lang="en-US" sz="1200" dirty="0" smtClean="0"/>
                <a:t>Student participation/engagement will increase as I analyze student learning difficulties, reach enhancement decisions based on those difficulties, and I  teach strategically so that students master the content. </a:t>
              </a:r>
              <a:endParaRPr lang="en-US" sz="1200" dirty="0"/>
            </a:p>
          </p:txBody>
        </p:sp>
        <p:sp>
          <p:nvSpPr>
            <p:cNvPr id="60" name="TextBox 59"/>
            <p:cNvSpPr txBox="1"/>
            <p:nvPr/>
          </p:nvSpPr>
          <p:spPr>
            <a:xfrm>
              <a:off x="1365969" y="4690002"/>
              <a:ext cx="6933314" cy="769441"/>
            </a:xfrm>
            <a:prstGeom prst="rect">
              <a:avLst/>
            </a:prstGeom>
            <a:noFill/>
          </p:spPr>
          <p:txBody>
            <a:bodyPr wrap="square" rtlCol="0">
              <a:spAutoFit/>
            </a:bodyPr>
            <a:lstStyle/>
            <a:p>
              <a:r>
                <a:rPr lang="en-US" sz="1100" kern="1200" dirty="0" smtClean="0"/>
                <a:t>When I select and transform the critical content of my course and attend to promoting co-construction and engagement in learning with my students, I can meet and value both group and individual needs but maintain the integrity of the content when I analyze the learning difficulties they bring to class, and teach strategically by enacting enhancements to meet the academic and cultural diversity of my students.</a:t>
              </a:r>
              <a:endParaRPr lang="en-US" sz="1100" kern="1200" dirty="0"/>
            </a:p>
          </p:txBody>
        </p:sp>
        <p:sp>
          <p:nvSpPr>
            <p:cNvPr id="64" name="TextBox 63"/>
            <p:cNvSpPr txBox="1"/>
            <p:nvPr/>
          </p:nvSpPr>
          <p:spPr>
            <a:xfrm>
              <a:off x="930771" y="5546032"/>
              <a:ext cx="7627881" cy="461665"/>
            </a:xfrm>
            <a:prstGeom prst="rect">
              <a:avLst/>
            </a:prstGeom>
            <a:noFill/>
          </p:spPr>
          <p:txBody>
            <a:bodyPr wrap="square" rtlCol="0">
              <a:spAutoFit/>
            </a:bodyPr>
            <a:lstStyle/>
            <a:p>
              <a:r>
                <a:rPr lang="en-US" sz="1200" kern="1200" dirty="0" smtClean="0"/>
                <a:t>I can plan for engaging students in high leverage practices such as using Content Enhancement Routines to unpack the critical content of my course and capitalize on the instructional time </a:t>
              </a:r>
              <a:r>
                <a:rPr lang="en-US" sz="900" kern="1200" dirty="0" smtClean="0"/>
                <a:t>and</a:t>
              </a:r>
              <a:r>
                <a:rPr lang="en-US" sz="1200" kern="1200" dirty="0" smtClean="0"/>
                <a:t> diversity while meeting high expectations.</a:t>
              </a:r>
              <a:endParaRPr lang="en-US" sz="1200" kern="1200" dirty="0"/>
            </a:p>
          </p:txBody>
        </p:sp>
        <p:sp>
          <p:nvSpPr>
            <p:cNvPr id="4" name="TextBox 3"/>
            <p:cNvSpPr txBox="1"/>
            <p:nvPr/>
          </p:nvSpPr>
          <p:spPr>
            <a:xfrm>
              <a:off x="1494788" y="6305537"/>
              <a:ext cx="184666" cy="369332"/>
            </a:xfrm>
            <a:prstGeom prst="rect">
              <a:avLst/>
            </a:prstGeom>
            <a:noFill/>
          </p:spPr>
          <p:txBody>
            <a:bodyPr wrap="none" rtlCol="0">
              <a:spAutoFit/>
            </a:bodyPr>
            <a:lstStyle/>
            <a:p>
              <a:endParaRPr lang="en-US" dirty="0"/>
            </a:p>
          </p:txBody>
        </p:sp>
        <p:sp>
          <p:nvSpPr>
            <p:cNvPr id="5" name="TextBox 4"/>
            <p:cNvSpPr txBox="1"/>
            <p:nvPr/>
          </p:nvSpPr>
          <p:spPr>
            <a:xfrm>
              <a:off x="1058951" y="6278989"/>
              <a:ext cx="7212859" cy="276999"/>
            </a:xfrm>
            <a:prstGeom prst="rect">
              <a:avLst/>
            </a:prstGeom>
            <a:noFill/>
          </p:spPr>
          <p:txBody>
            <a:bodyPr wrap="square" rtlCol="0">
              <a:spAutoFit/>
            </a:bodyPr>
            <a:lstStyle/>
            <a:p>
              <a:r>
                <a:rPr lang="en-US" sz="1200" dirty="0" smtClean="0"/>
                <a:t>Implementing integrated sets of CERS on my courses ensures better outcome for my students and for me.</a:t>
              </a:r>
              <a:endParaRPr lang="en-US" sz="1200" dirty="0"/>
            </a:p>
          </p:txBody>
        </p:sp>
      </p:grpSp>
      <p:sp>
        <p:nvSpPr>
          <p:cNvPr id="3" name="TextBox 2"/>
          <p:cNvSpPr txBox="1"/>
          <p:nvPr/>
        </p:nvSpPr>
        <p:spPr>
          <a:xfrm>
            <a:off x="2675466" y="6601603"/>
            <a:ext cx="3052128" cy="261610"/>
          </a:xfrm>
          <a:prstGeom prst="rect">
            <a:avLst/>
          </a:prstGeom>
          <a:noFill/>
        </p:spPr>
        <p:txBody>
          <a:bodyPr wrap="square" rtlCol="0">
            <a:spAutoFit/>
          </a:bodyPr>
          <a:lstStyle/>
          <a:p>
            <a:r>
              <a:rPr lang="en-US" sz="1100" dirty="0" smtClean="0">
                <a:hlinkClick r:id="rId2"/>
              </a:rPr>
              <a:t>pgraner@ku.edu</a:t>
            </a:r>
            <a:r>
              <a:rPr lang="en-US" sz="1100" dirty="0" smtClean="0"/>
              <a:t>; </a:t>
            </a:r>
            <a:r>
              <a:rPr lang="en-US" sz="1100" dirty="0" err="1" smtClean="0"/>
              <a:t>smrobins@ku.edu</a:t>
            </a:r>
            <a:endParaRPr lang="en-US" sz="11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Instructional Methods</a:t>
            </a:r>
          </a:p>
        </p:txBody>
      </p:sp>
      <p:sp>
        <p:nvSpPr>
          <p:cNvPr id="74754" name="Rectangle 3"/>
          <p:cNvSpPr>
            <a:spLocks noGrp="1" noChangeArrowheads="1"/>
          </p:cNvSpPr>
          <p:nvPr>
            <p:ph sz="half" idx="1"/>
          </p:nvPr>
        </p:nvSpPr>
        <p:spPr>
          <a:xfrm>
            <a:off x="457200" y="1600200"/>
            <a:ext cx="3810000" cy="3962400"/>
          </a:xfrm>
        </p:spPr>
        <p:txBody>
          <a:bodyPr/>
          <a:lstStyle/>
          <a:p>
            <a:pPr>
              <a:buFontTx/>
              <a:buNone/>
            </a:pPr>
            <a:r>
              <a:rPr lang="en-US" sz="2400" b="1">
                <a:latin typeface="Arial" charset="0"/>
                <a:ea typeface="ＭＳ Ｐゴシック" charset="0"/>
                <a:cs typeface="ＭＳ Ｐゴシック" charset="0"/>
              </a:rPr>
              <a:t>Linking Steps</a:t>
            </a:r>
            <a:endParaRPr lang="en-US" sz="2000">
              <a:latin typeface="Arial" charset="0"/>
              <a:ea typeface="ＭＳ Ｐゴシック" charset="0"/>
              <a:cs typeface="ＭＳ Ｐゴシック" charset="0"/>
            </a:endParaRPr>
          </a:p>
          <a:p>
            <a:pPr>
              <a:lnSpc>
                <a:spcPct val="90000"/>
              </a:lnSpc>
            </a:pPr>
            <a:r>
              <a:rPr lang="en-US" sz="2000">
                <a:latin typeface="Arial" charset="0"/>
                <a:ea typeface="ＭＳ Ｐゴシック" charset="0"/>
                <a:cs typeface="ＭＳ Ｐゴシック" charset="0"/>
              </a:rPr>
              <a:t>Are used to present the device effectively</a:t>
            </a:r>
          </a:p>
          <a:p>
            <a:pPr>
              <a:lnSpc>
                <a:spcPct val="90000"/>
              </a:lnSpc>
            </a:pPr>
            <a:endParaRPr lang="en-US" sz="2000">
              <a:latin typeface="Arial" charset="0"/>
              <a:ea typeface="ＭＳ Ｐゴシック" charset="0"/>
              <a:cs typeface="ＭＳ Ｐゴシック" charset="0"/>
            </a:endParaRPr>
          </a:p>
          <a:p>
            <a:pPr>
              <a:lnSpc>
                <a:spcPct val="90000"/>
              </a:lnSpc>
            </a:pPr>
            <a:r>
              <a:rPr lang="en-US" sz="2000">
                <a:latin typeface="Arial" charset="0"/>
                <a:ea typeface="ＭＳ Ｐゴシック" charset="0"/>
                <a:cs typeface="ＭＳ Ｐゴシック" charset="0"/>
              </a:rPr>
              <a:t>Involve students in constructing and using the device</a:t>
            </a:r>
          </a:p>
          <a:p>
            <a:pPr>
              <a:lnSpc>
                <a:spcPct val="90000"/>
              </a:lnSpc>
            </a:pPr>
            <a:endParaRPr lang="en-US" sz="2000">
              <a:latin typeface="Arial" charset="0"/>
              <a:ea typeface="ＭＳ Ｐゴシック" charset="0"/>
              <a:cs typeface="ＭＳ Ｐゴシック" charset="0"/>
            </a:endParaRPr>
          </a:p>
          <a:p>
            <a:pPr>
              <a:lnSpc>
                <a:spcPct val="90000"/>
              </a:lnSpc>
            </a:pPr>
            <a:r>
              <a:rPr lang="en-US" sz="2000">
                <a:latin typeface="Arial" charset="0"/>
                <a:ea typeface="ＭＳ Ｐゴシック" charset="0"/>
                <a:cs typeface="ＭＳ Ｐゴシック" charset="0"/>
              </a:rPr>
              <a:t>Are used to elicit and make connections to the prior knowledge of students</a:t>
            </a:r>
          </a:p>
          <a:p>
            <a:pPr>
              <a:lnSpc>
                <a:spcPct val="90000"/>
              </a:lnSpc>
            </a:pPr>
            <a:endParaRPr lang="en-US" sz="2000">
              <a:latin typeface="Arial" charset="0"/>
              <a:ea typeface="ＭＳ Ｐゴシック" charset="0"/>
              <a:cs typeface="ＭＳ Ｐゴシック" charset="0"/>
            </a:endParaRPr>
          </a:p>
          <a:p>
            <a:pPr>
              <a:lnSpc>
                <a:spcPct val="90000"/>
              </a:lnSpc>
            </a:pPr>
            <a:r>
              <a:rPr lang="en-US" sz="2000">
                <a:latin typeface="Arial" charset="0"/>
                <a:ea typeface="ＭＳ Ｐゴシック" charset="0"/>
                <a:cs typeface="ＭＳ Ｐゴシック" charset="0"/>
              </a:rPr>
              <a:t>focus student attention on learning</a:t>
            </a:r>
          </a:p>
        </p:txBody>
      </p:sp>
      <p:sp>
        <p:nvSpPr>
          <p:cNvPr id="74755" name="Rectangle 4"/>
          <p:cNvSpPr>
            <a:spLocks noGrp="1" noChangeArrowheads="1"/>
          </p:cNvSpPr>
          <p:nvPr>
            <p:ph sz="half" idx="2"/>
          </p:nvPr>
        </p:nvSpPr>
        <p:spPr>
          <a:xfrm>
            <a:off x="4648200" y="1600200"/>
            <a:ext cx="4114800" cy="3962400"/>
          </a:xfrm>
        </p:spPr>
        <p:txBody>
          <a:bodyPr/>
          <a:lstStyle/>
          <a:p>
            <a:pPr>
              <a:buFontTx/>
              <a:buNone/>
            </a:pPr>
            <a:r>
              <a:rPr lang="en-US" sz="2400" b="1">
                <a:latin typeface="Arial" charset="0"/>
                <a:ea typeface="ＭＳ Ｐゴシック" charset="0"/>
                <a:cs typeface="ＭＳ Ｐゴシック" charset="0"/>
              </a:rPr>
              <a:t>Cue-Do-Review Sequence</a:t>
            </a:r>
          </a:p>
          <a:p>
            <a:pPr>
              <a:buFontTx/>
              <a:buNone/>
            </a:pPr>
            <a:r>
              <a:rPr lang="en-US" sz="2000" b="1">
                <a:latin typeface="Arial" charset="0"/>
                <a:ea typeface="ＭＳ Ｐゴシック" charset="0"/>
                <a:cs typeface="ＭＳ Ｐゴシック" charset="0"/>
              </a:rPr>
              <a:t>Cue</a:t>
            </a:r>
            <a:r>
              <a:rPr lang="en-US" sz="2000">
                <a:latin typeface="Arial" charset="0"/>
                <a:ea typeface="ＭＳ Ｐゴシック" charset="0"/>
                <a:cs typeface="ＭＳ Ｐゴシック" charset="0"/>
              </a:rPr>
              <a:t>  The teacher announces the routine will be used and explains its use.</a:t>
            </a:r>
          </a:p>
          <a:p>
            <a:pPr>
              <a:buFontTx/>
              <a:buNone/>
            </a:pPr>
            <a:r>
              <a:rPr lang="en-US" sz="2000" b="1">
                <a:latin typeface="Arial" charset="0"/>
                <a:ea typeface="ＭＳ Ｐゴシック" charset="0"/>
                <a:cs typeface="ＭＳ Ｐゴシック" charset="0"/>
              </a:rPr>
              <a:t>Do</a:t>
            </a:r>
            <a:r>
              <a:rPr lang="en-US" sz="2000">
                <a:latin typeface="Arial" charset="0"/>
                <a:ea typeface="ＭＳ Ｐゴシック" charset="0"/>
                <a:cs typeface="ＭＳ Ｐゴシック" charset="0"/>
              </a:rPr>
              <a:t>   The teacher and students collaboratively build the teaching device to improve student understanding of a difficult concept</a:t>
            </a:r>
          </a:p>
          <a:p>
            <a:pPr>
              <a:buFontTx/>
              <a:buNone/>
            </a:pPr>
            <a:r>
              <a:rPr lang="en-US" sz="2000" b="1">
                <a:latin typeface="Arial" charset="0"/>
                <a:ea typeface="ＭＳ Ｐゴシック" charset="0"/>
                <a:cs typeface="ＭＳ Ｐゴシック" charset="0"/>
              </a:rPr>
              <a:t>Review</a:t>
            </a:r>
            <a:r>
              <a:rPr lang="en-US" sz="2000">
                <a:latin typeface="Arial" charset="0"/>
                <a:ea typeface="ＭＳ Ｐゴシック" charset="0"/>
                <a:cs typeface="ＭＳ Ｐゴシック" charset="0"/>
              </a:rPr>
              <a:t> Student understanding of both the critical content and the process is reviewed and confirmed</a:t>
            </a:r>
          </a:p>
        </p:txBody>
      </p:sp>
    </p:spTree>
    <p:extLst>
      <p:ext uri="{BB962C8B-B14F-4D97-AF65-F5344CB8AC3E}">
        <p14:creationId xmlns:p14="http://schemas.microsoft.com/office/powerpoint/2010/main" val="18528399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283416780"/>
              </p:ext>
            </p:extLst>
          </p:nvPr>
        </p:nvGraphicFramePr>
        <p:xfrm>
          <a:off x="-155974" y="304800"/>
          <a:ext cx="9001951" cy="633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6"/>
          <p:cNvSpPr txBox="1">
            <a:spLocks noChangeArrowheads="1"/>
          </p:cNvSpPr>
          <p:nvPr/>
        </p:nvSpPr>
        <p:spPr bwMode="auto">
          <a:xfrm>
            <a:off x="3136266" y="2806932"/>
            <a:ext cx="2514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t>Five Recommendations for Improving Adolescent Reading</a:t>
            </a:r>
          </a:p>
        </p:txBody>
      </p:sp>
      <p:pic>
        <p:nvPicPr>
          <p:cNvPr id="2" name="Picture 1"/>
          <p:cNvPicPr>
            <a:picLocks noChangeAspect="1"/>
          </p:cNvPicPr>
          <p:nvPr/>
        </p:nvPicPr>
        <p:blipFill>
          <a:blip r:embed="rId7"/>
          <a:stretch>
            <a:fillRect/>
          </a:stretch>
        </p:blipFill>
        <p:spPr>
          <a:xfrm>
            <a:off x="7371765" y="4631003"/>
            <a:ext cx="1772235" cy="2226997"/>
          </a:xfrm>
          <a:prstGeom prst="rect">
            <a:avLst/>
          </a:prstGeom>
        </p:spPr>
      </p:pic>
    </p:spTree>
    <p:extLst>
      <p:ext uri="{BB962C8B-B14F-4D97-AF65-F5344CB8AC3E}">
        <p14:creationId xmlns:p14="http://schemas.microsoft.com/office/powerpoint/2010/main" val="9334461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428" y="199747"/>
            <a:ext cx="7773147" cy="1143000"/>
          </a:xfrm>
        </p:spPr>
        <p:txBody>
          <a:bodyPr/>
          <a:lstStyle/>
          <a:p>
            <a:r>
              <a:rPr lang="en-US" sz="4800" dirty="0" smtClean="0">
                <a:solidFill>
                  <a:srgbClr val="FF0000"/>
                </a:solidFill>
              </a:rPr>
              <a:t>High Leverage Practices: General Education</a:t>
            </a:r>
            <a:endParaRPr lang="en-US" sz="4800" dirty="0">
              <a:solidFill>
                <a:srgbClr val="FF0000"/>
              </a:solidFill>
            </a:endParaRPr>
          </a:p>
        </p:txBody>
      </p:sp>
      <p:pic>
        <p:nvPicPr>
          <p:cNvPr id="4" name="Content Placeholder 3" descr="magnifying glass.tiff"/>
          <p:cNvPicPr>
            <a:picLocks noGrp="1" noChangeAspect="1"/>
          </p:cNvPicPr>
          <p:nvPr>
            <p:ph idx="1"/>
          </p:nvPr>
        </p:nvPicPr>
        <p:blipFill>
          <a:blip r:embed="rId2">
            <a:extLst>
              <a:ext uri="{28A0092B-C50C-407E-A947-70E740481C1C}">
                <a14:useLocalDpi xmlns:a14="http://schemas.microsoft.com/office/drawing/2010/main" val="0"/>
              </a:ext>
            </a:extLst>
          </a:blip>
          <a:srcRect l="-20659" r="-20659"/>
          <a:stretch>
            <a:fillRect/>
          </a:stretch>
        </p:blipFill>
        <p:spPr>
          <a:xfrm>
            <a:off x="3427136" y="2285646"/>
            <a:ext cx="7540912" cy="4115233"/>
          </a:xfrm>
        </p:spPr>
      </p:pic>
      <p:sp>
        <p:nvSpPr>
          <p:cNvPr id="5" name="TextBox 4"/>
          <p:cNvSpPr txBox="1"/>
          <p:nvPr/>
        </p:nvSpPr>
        <p:spPr>
          <a:xfrm>
            <a:off x="226401" y="1529471"/>
            <a:ext cx="6971191" cy="3539430"/>
          </a:xfrm>
          <a:prstGeom prst="rect">
            <a:avLst/>
          </a:prstGeom>
          <a:noFill/>
        </p:spPr>
        <p:txBody>
          <a:bodyPr wrap="square" rtlCol="0">
            <a:spAutoFit/>
          </a:bodyPr>
          <a:lstStyle/>
          <a:p>
            <a:r>
              <a:rPr lang="en-US" sz="2400" dirty="0"/>
              <a:t>Practices that </a:t>
            </a:r>
            <a:r>
              <a:rPr lang="en-US" sz="2400" dirty="0" smtClean="0"/>
              <a:t>–</a:t>
            </a:r>
            <a:endParaRPr lang="en-US" sz="2400" dirty="0"/>
          </a:p>
          <a:p>
            <a:pPr marL="285750" indent="-285750">
              <a:buFont typeface="Arial" charset="0"/>
              <a:buChar char="•"/>
            </a:pPr>
            <a:r>
              <a:rPr lang="en-US" sz="2400" dirty="0"/>
              <a:t>Focus on instructional practice </a:t>
            </a:r>
            <a:r>
              <a:rPr lang="en-US" sz="2400" dirty="0" smtClean="0"/>
              <a:t>occur </a:t>
            </a:r>
            <a:r>
              <a:rPr lang="en-US" sz="2400" dirty="0"/>
              <a:t>with high frequency in teaching </a:t>
            </a:r>
          </a:p>
          <a:p>
            <a:pPr marL="285750" indent="-285750">
              <a:buFont typeface="Arial" charset="0"/>
              <a:buChar char="•"/>
            </a:pPr>
            <a:r>
              <a:rPr lang="en-US" sz="2400" dirty="0"/>
              <a:t>Research based and known to foster student </a:t>
            </a:r>
            <a:r>
              <a:rPr lang="en-US" sz="2400" dirty="0" smtClean="0"/>
              <a:t>engagement </a:t>
            </a:r>
            <a:r>
              <a:rPr lang="en-US" sz="2400" dirty="0"/>
              <a:t>and learning </a:t>
            </a:r>
          </a:p>
          <a:p>
            <a:pPr marL="285750" indent="-285750">
              <a:buFont typeface="Arial" charset="0"/>
              <a:buChar char="•"/>
            </a:pPr>
            <a:r>
              <a:rPr lang="en-US" sz="2400" dirty="0"/>
              <a:t>Broadly applicable and usable in </a:t>
            </a:r>
            <a:r>
              <a:rPr lang="en-US" sz="2800" b="1" dirty="0"/>
              <a:t>any </a:t>
            </a:r>
            <a:r>
              <a:rPr lang="en-US" sz="2800" b="1" dirty="0" smtClean="0"/>
              <a:t>content </a:t>
            </a:r>
            <a:r>
              <a:rPr lang="en-US" sz="2400" dirty="0" smtClean="0"/>
              <a:t>area </a:t>
            </a:r>
            <a:r>
              <a:rPr lang="en-US" sz="2400" dirty="0"/>
              <a:t>or approach to teaching </a:t>
            </a:r>
          </a:p>
          <a:p>
            <a:pPr marL="285750" indent="-285750">
              <a:buFont typeface="Arial" charset="0"/>
              <a:buChar char="•"/>
            </a:pPr>
            <a:r>
              <a:rPr lang="en-US" sz="2400" dirty="0" smtClean="0"/>
              <a:t>Skillful </a:t>
            </a:r>
            <a:r>
              <a:rPr lang="en-US" sz="2400" dirty="0"/>
              <a:t>execution is fundamental to </a:t>
            </a:r>
            <a:r>
              <a:rPr lang="en-US" sz="2800" b="1" dirty="0"/>
              <a:t>effective</a:t>
            </a:r>
            <a:r>
              <a:rPr lang="en-US" sz="2400" dirty="0"/>
              <a:t> </a:t>
            </a:r>
            <a:r>
              <a:rPr lang="en-US" sz="2400" dirty="0" smtClean="0"/>
              <a:t>teaching</a:t>
            </a:r>
            <a:endParaRPr lang="en-US" sz="2400" dirty="0"/>
          </a:p>
        </p:txBody>
      </p:sp>
    </p:spTree>
    <p:extLst>
      <p:ext uri="{BB962C8B-B14F-4D97-AF65-F5344CB8AC3E}">
        <p14:creationId xmlns:p14="http://schemas.microsoft.com/office/powerpoint/2010/main" val="26470796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0000"/>
                </a:solidFill>
              </a:rPr>
              <a:t>Specification of an HLP</a:t>
            </a:r>
            <a:br>
              <a:rPr lang="en-US" sz="4000" dirty="0" smtClean="0">
                <a:solidFill>
                  <a:srgbClr val="FF0000"/>
                </a:solidFill>
              </a:rPr>
            </a:br>
            <a:r>
              <a:rPr lang="en-US" sz="4000" dirty="0" smtClean="0">
                <a:solidFill>
                  <a:srgbClr val="FF0000"/>
                </a:solidFill>
              </a:rPr>
              <a:t>(General education example)</a:t>
            </a:r>
            <a:endParaRPr lang="en-US" sz="4000" dirty="0">
              <a:solidFill>
                <a:srgbClr val="FF0000"/>
              </a:solidFill>
            </a:endParaRPr>
          </a:p>
        </p:txBody>
      </p:sp>
      <p:sp>
        <p:nvSpPr>
          <p:cNvPr id="3" name="Content Placeholder 2"/>
          <p:cNvSpPr>
            <a:spLocks noGrp="1"/>
          </p:cNvSpPr>
          <p:nvPr>
            <p:ph idx="1"/>
          </p:nvPr>
        </p:nvSpPr>
        <p:spPr>
          <a:xfrm>
            <a:off x="258737" y="1616237"/>
            <a:ext cx="8702971" cy="3962400"/>
          </a:xfrm>
        </p:spPr>
        <p:txBody>
          <a:bodyPr/>
          <a:lstStyle/>
          <a:p>
            <a:pPr marL="0" indent="0">
              <a:buNone/>
            </a:pPr>
            <a:r>
              <a:rPr lang="en-US" sz="2400" dirty="0"/>
              <a:t>Explaining and modeling are practices for making a wide </a:t>
            </a:r>
            <a:r>
              <a:rPr lang="en-US" sz="2400" dirty="0" smtClean="0"/>
              <a:t>variety </a:t>
            </a:r>
            <a:r>
              <a:rPr lang="en-US" sz="2400" dirty="0"/>
              <a:t>of content, academic practices, and strategies </a:t>
            </a:r>
            <a:r>
              <a:rPr lang="en-US" sz="2400" dirty="0" smtClean="0"/>
              <a:t>explicit </a:t>
            </a:r>
            <a:r>
              <a:rPr lang="en-US" sz="2400" dirty="0"/>
              <a:t>to students. Depending on the topic and the </a:t>
            </a:r>
            <a:r>
              <a:rPr lang="en-US" sz="2400" dirty="0" smtClean="0"/>
              <a:t>instructional </a:t>
            </a:r>
            <a:r>
              <a:rPr lang="en-US" sz="2400" dirty="0"/>
              <a:t>purpose, teachers might rely on simple verbal </a:t>
            </a:r>
            <a:r>
              <a:rPr lang="en-US" sz="2400" dirty="0" smtClean="0"/>
              <a:t>explanations</a:t>
            </a:r>
            <a:r>
              <a:rPr lang="en-US" sz="2400" dirty="0"/>
              <a:t>, sometimes with accompanying examples or </a:t>
            </a:r>
            <a:r>
              <a:rPr lang="en-US" sz="2400" dirty="0" smtClean="0"/>
              <a:t>representations</a:t>
            </a:r>
            <a:r>
              <a:rPr lang="en-US" sz="2400" dirty="0"/>
              <a:t>. In teaching more complex academic </a:t>
            </a:r>
            <a:r>
              <a:rPr lang="en-US" sz="2400" dirty="0" smtClean="0"/>
              <a:t>practices </a:t>
            </a:r>
            <a:r>
              <a:rPr lang="en-US" sz="2400" dirty="0"/>
              <a:t>and strategies, such as an algorithm for carrying </a:t>
            </a:r>
            <a:r>
              <a:rPr lang="en-US" sz="2400" dirty="0" smtClean="0"/>
              <a:t>out a mathematical operation </a:t>
            </a:r>
            <a:r>
              <a:rPr lang="en-US" sz="2400" dirty="0"/>
              <a:t>or the use of metacognition to </a:t>
            </a:r>
            <a:r>
              <a:rPr lang="en-US" sz="2400" dirty="0" smtClean="0"/>
              <a:t>improve </a:t>
            </a:r>
            <a:r>
              <a:rPr lang="en-US" sz="2400" dirty="0"/>
              <a:t>reading comprehension, teachers might choose a </a:t>
            </a:r>
            <a:r>
              <a:rPr lang="en-US" sz="2400" dirty="0" smtClean="0"/>
              <a:t>more </a:t>
            </a:r>
            <a:r>
              <a:rPr lang="en-US" sz="2400" dirty="0"/>
              <a:t>elaborate kind of explanation that we are calling </a:t>
            </a:r>
            <a:r>
              <a:rPr lang="en-US" sz="2400" dirty="0" smtClean="0"/>
              <a:t>“modeling.”</a:t>
            </a:r>
            <a:r>
              <a:rPr lang="en-US" sz="2400" dirty="0"/>
              <a:t> </a:t>
            </a:r>
            <a:r>
              <a:rPr lang="en-US" sz="2400" dirty="0" smtClean="0"/>
              <a:t>Modeling </a:t>
            </a:r>
            <a:r>
              <a:rPr lang="en-US" sz="2400" dirty="0"/>
              <a:t>includes verbal explanation, but also </a:t>
            </a:r>
            <a:r>
              <a:rPr lang="en-US" sz="2400" dirty="0" smtClean="0"/>
              <a:t>thinking </a:t>
            </a:r>
            <a:r>
              <a:rPr lang="en-US" sz="2400" dirty="0"/>
              <a:t>aloud and demonstrating.</a:t>
            </a:r>
          </a:p>
          <a:p>
            <a:pPr marL="0" indent="0">
              <a:buNone/>
            </a:pPr>
            <a:endParaRPr lang="en-US" dirty="0"/>
          </a:p>
        </p:txBody>
      </p:sp>
    </p:spTree>
    <p:extLst>
      <p:ext uri="{BB962C8B-B14F-4D97-AF65-F5344CB8AC3E}">
        <p14:creationId xmlns:p14="http://schemas.microsoft.com/office/powerpoint/2010/main" val="4741912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428" y="194729"/>
            <a:ext cx="7773147" cy="919656"/>
          </a:xfrm>
        </p:spPr>
        <p:txBody>
          <a:bodyPr/>
          <a:lstStyle/>
          <a:p>
            <a:r>
              <a:rPr lang="en-US" sz="2800" b="1" dirty="0">
                <a:solidFill>
                  <a:srgbClr val="FF0000"/>
                </a:solidFill>
              </a:rPr>
              <a:t>High Leverage Practices for General Educators</a:t>
            </a:r>
            <a:r>
              <a:rPr lang="en-US" sz="2800" dirty="0" smtClean="0">
                <a:solidFill>
                  <a:srgbClr val="FF0000"/>
                </a:solidFill>
                <a:effectLst/>
              </a:rPr>
              <a:t> </a:t>
            </a:r>
            <a:endParaRPr lang="en-US" sz="2800" dirty="0">
              <a:solidFill>
                <a:srgbClr val="FF0000"/>
              </a:solidFill>
            </a:endParaRPr>
          </a:p>
        </p:txBody>
      </p:sp>
      <p:sp>
        <p:nvSpPr>
          <p:cNvPr id="3" name="Content Placeholder 2"/>
          <p:cNvSpPr>
            <a:spLocks noGrp="1"/>
          </p:cNvSpPr>
          <p:nvPr>
            <p:ph idx="1"/>
          </p:nvPr>
        </p:nvSpPr>
        <p:spPr>
          <a:xfrm>
            <a:off x="685428" y="1114385"/>
            <a:ext cx="7773147" cy="5623754"/>
          </a:xfrm>
        </p:spPr>
        <p:txBody>
          <a:bodyPr/>
          <a:lstStyle/>
          <a:p>
            <a:pPr lvl="0"/>
            <a:r>
              <a:rPr lang="en-US" sz="1400" dirty="0"/>
              <a:t>Leading a group discussion</a:t>
            </a:r>
          </a:p>
          <a:p>
            <a:pPr lvl="0"/>
            <a:r>
              <a:rPr lang="en-US" sz="1400" dirty="0"/>
              <a:t>Explaining and modeling content, practices, and strategies</a:t>
            </a:r>
          </a:p>
          <a:p>
            <a:pPr lvl="0"/>
            <a:r>
              <a:rPr lang="en-US" sz="1400" dirty="0"/>
              <a:t>Eliciting and interpreting individual students’ thinking</a:t>
            </a:r>
          </a:p>
          <a:p>
            <a:pPr lvl="0"/>
            <a:r>
              <a:rPr lang="en-US" sz="1400" dirty="0"/>
              <a:t>Diagnosing particular common patterns of student thinking and development in a subject-matter domain</a:t>
            </a:r>
          </a:p>
          <a:p>
            <a:pPr lvl="0"/>
            <a:r>
              <a:rPr lang="en-US" sz="1400" dirty="0"/>
              <a:t>Implementing norms and routines for classroom discourse</a:t>
            </a:r>
          </a:p>
          <a:p>
            <a:pPr lvl="0"/>
            <a:r>
              <a:rPr lang="en-US" sz="1400" dirty="0"/>
              <a:t>Coordinating and adjusting instruction during a lesson</a:t>
            </a:r>
          </a:p>
          <a:p>
            <a:pPr lvl="0"/>
            <a:r>
              <a:rPr lang="en-US" sz="1400" dirty="0"/>
              <a:t>Specifying and reinforcing productive student behavior</a:t>
            </a:r>
          </a:p>
          <a:p>
            <a:pPr lvl="0"/>
            <a:r>
              <a:rPr lang="en-US" sz="1400" dirty="0"/>
              <a:t>Implementing organizational routines</a:t>
            </a:r>
          </a:p>
          <a:p>
            <a:pPr lvl="0"/>
            <a:r>
              <a:rPr lang="en-US" sz="1400" dirty="0"/>
              <a:t>Setting up and managing small group work</a:t>
            </a:r>
          </a:p>
          <a:p>
            <a:pPr lvl="0"/>
            <a:r>
              <a:rPr lang="en-US" sz="1400" dirty="0"/>
              <a:t>Building respectful relationships with students</a:t>
            </a:r>
          </a:p>
          <a:p>
            <a:pPr lvl="0"/>
            <a:r>
              <a:rPr lang="en-US" sz="1400" dirty="0"/>
              <a:t>Talking about a student with parents or other caregivers</a:t>
            </a:r>
          </a:p>
          <a:p>
            <a:pPr lvl="0"/>
            <a:r>
              <a:rPr lang="en-US" sz="1400" dirty="0"/>
              <a:t>Learning about students’ cultural, religious, family, intellectual, and personal experiences and resources for use in instruction</a:t>
            </a:r>
          </a:p>
          <a:p>
            <a:pPr lvl="0"/>
            <a:r>
              <a:rPr lang="en-US" sz="1400" dirty="0"/>
              <a:t>Setting long- and short-term learning goals for students</a:t>
            </a:r>
          </a:p>
          <a:p>
            <a:pPr lvl="0"/>
            <a:r>
              <a:rPr lang="en-US" sz="1400" dirty="0"/>
              <a:t>Designing single lessons and sequences of lessons</a:t>
            </a:r>
          </a:p>
          <a:p>
            <a:pPr lvl="0"/>
            <a:r>
              <a:rPr lang="en-US" sz="1400" dirty="0"/>
              <a:t>Checking student understanding during and at the conclusion of lessons</a:t>
            </a:r>
          </a:p>
          <a:p>
            <a:pPr lvl="0"/>
            <a:r>
              <a:rPr lang="en-US" sz="1400" dirty="0"/>
              <a:t>Selecting and designing formal assessments of student learning</a:t>
            </a:r>
          </a:p>
          <a:p>
            <a:pPr lvl="0"/>
            <a:r>
              <a:rPr lang="en-US" sz="1400" dirty="0"/>
              <a:t>Interpreting the results of student work, including routine assignments, quizzes, tests, projects, and standardized assessments</a:t>
            </a:r>
          </a:p>
          <a:p>
            <a:pPr lvl="0"/>
            <a:r>
              <a:rPr lang="en-US" sz="1400" dirty="0"/>
              <a:t>Providing oral and written feedback to students</a:t>
            </a:r>
          </a:p>
          <a:p>
            <a:pPr lvl="0"/>
            <a:r>
              <a:rPr lang="en-US" sz="1400" dirty="0"/>
              <a:t>Analyzing instruction for the purpose of improving </a:t>
            </a:r>
            <a:r>
              <a:rPr lang="en-US" sz="1400" dirty="0" smtClean="0"/>
              <a:t>it</a:t>
            </a:r>
            <a:endParaRPr lang="en-US" sz="1400" dirty="0"/>
          </a:p>
        </p:txBody>
      </p:sp>
    </p:spTree>
    <p:extLst>
      <p:ext uri="{BB962C8B-B14F-4D97-AF65-F5344CB8AC3E}">
        <p14:creationId xmlns:p14="http://schemas.microsoft.com/office/powerpoint/2010/main" val="36623091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Tier 1</a:t>
            </a:r>
            <a:endParaRPr lang="en-US" dirty="0">
              <a:solidFill>
                <a:srgbClr val="FF0000"/>
              </a:solidFill>
            </a:endParaRPr>
          </a:p>
        </p:txBody>
      </p:sp>
      <p:sp>
        <p:nvSpPr>
          <p:cNvPr id="3" name="Content Placeholder 2"/>
          <p:cNvSpPr>
            <a:spLocks noGrp="1"/>
          </p:cNvSpPr>
          <p:nvPr>
            <p:ph idx="1"/>
          </p:nvPr>
        </p:nvSpPr>
        <p:spPr>
          <a:xfrm>
            <a:off x="374471" y="1447800"/>
            <a:ext cx="8482571" cy="4803766"/>
          </a:xfrm>
        </p:spPr>
        <p:txBody>
          <a:bodyPr/>
          <a:lstStyle/>
          <a:p>
            <a:pPr marL="0" indent="0">
              <a:buNone/>
            </a:pPr>
            <a:r>
              <a:rPr lang="en-US" sz="2400" dirty="0"/>
              <a:t>A third grade teacher, Mrs. Lexicon, has planned a lesson to provide </a:t>
            </a:r>
            <a:r>
              <a:rPr lang="en-US" sz="2400" dirty="0">
                <a:solidFill>
                  <a:srgbClr val="FF0000"/>
                </a:solidFill>
              </a:rPr>
              <a:t>opportunities to practice </a:t>
            </a:r>
            <a:r>
              <a:rPr lang="en-US" sz="2400" dirty="0" smtClean="0">
                <a:solidFill>
                  <a:srgbClr val="0000FF"/>
                </a:solidFill>
              </a:rPr>
              <a:t>comprehension skills</a:t>
            </a:r>
            <a:r>
              <a:rPr lang="en-US" sz="2400" dirty="0" smtClean="0">
                <a:solidFill>
                  <a:schemeClr val="accent2"/>
                </a:solidFill>
              </a:rPr>
              <a:t> </a:t>
            </a:r>
            <a:r>
              <a:rPr lang="en-US" sz="2400" dirty="0"/>
              <a:t>with a focus on expanding their breadth of sophisticated vocabulary knowledge.  The lesson begins with Mrs. L </a:t>
            </a:r>
            <a:r>
              <a:rPr lang="en-US" sz="2400" dirty="0">
                <a:solidFill>
                  <a:srgbClr val="FF0000"/>
                </a:solidFill>
              </a:rPr>
              <a:t>reading a passage aloud while displaying the text</a:t>
            </a:r>
            <a:r>
              <a:rPr lang="en-US" sz="2400" dirty="0"/>
              <a:t> on the Smartboard.  Students are </a:t>
            </a:r>
            <a:r>
              <a:rPr lang="en-US" sz="2400" dirty="0">
                <a:solidFill>
                  <a:srgbClr val="FF0000"/>
                </a:solidFill>
              </a:rPr>
              <a:t>prompted to look and listen for vivid verbs </a:t>
            </a:r>
            <a:r>
              <a:rPr lang="en-US" sz="2400" dirty="0"/>
              <a:t>as she reads.  After the passage is completed, Mrs. L asks students to </a:t>
            </a:r>
            <a:r>
              <a:rPr lang="en-US" sz="2400" dirty="0">
                <a:solidFill>
                  <a:srgbClr val="0000FF"/>
                </a:solidFill>
              </a:rPr>
              <a:t>identify the vivid verbs and to infer meaning</a:t>
            </a:r>
            <a:r>
              <a:rPr lang="en-US" sz="2400" dirty="0"/>
              <a:t>.  As the class </a:t>
            </a:r>
            <a:r>
              <a:rPr lang="en-US" sz="2400" dirty="0">
                <a:solidFill>
                  <a:srgbClr val="FF0000"/>
                </a:solidFill>
              </a:rPr>
              <a:t>discusses the sophisticated words</a:t>
            </a:r>
            <a:r>
              <a:rPr lang="en-US" sz="2400" dirty="0"/>
              <a:t>, they are asked to think about how they might use those words, making linkages to familiar words, in their own stories later in the day.</a:t>
            </a:r>
          </a:p>
          <a:p>
            <a:pPr marL="0" indent="0">
              <a:buNone/>
            </a:pPr>
            <a:endParaRPr lang="en-US" dirty="0"/>
          </a:p>
        </p:txBody>
      </p:sp>
    </p:spTree>
    <p:extLst>
      <p:ext uri="{BB962C8B-B14F-4D97-AF65-F5344CB8AC3E}">
        <p14:creationId xmlns:p14="http://schemas.microsoft.com/office/powerpoint/2010/main" val="2029361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3333CC"/>
                </a:solidFill>
                <a:latin typeface="Times"/>
                <a:cs typeface="Times"/>
              </a:rPr>
              <a:t>Tier 2 : </a:t>
            </a:r>
            <a:r>
              <a:rPr lang="en-US" sz="2400" dirty="0" err="1" smtClean="0">
                <a:solidFill>
                  <a:srgbClr val="3333CC"/>
                </a:solidFill>
                <a:latin typeface="Times"/>
                <a:cs typeface="Times"/>
              </a:rPr>
              <a:t>Lev</a:t>
            </a:r>
            <a:r>
              <a:rPr lang="en-US" sz="2400" cap="none" dirty="0" err="1" smtClean="0">
                <a:solidFill>
                  <a:srgbClr val="3333CC"/>
                </a:solidFill>
                <a:latin typeface="Times"/>
                <a:cs typeface="Times"/>
              </a:rPr>
              <a:t>EL</a:t>
            </a:r>
            <a:r>
              <a:rPr lang="en-US" sz="2400" cap="none" dirty="0">
                <a:solidFill>
                  <a:srgbClr val="3333CC"/>
                </a:solidFill>
                <a:latin typeface="Times"/>
                <a:cs typeface="Times"/>
              </a:rPr>
              <a:t> </a:t>
            </a:r>
            <a:r>
              <a:rPr lang="en-US" sz="2400" cap="none" dirty="0" smtClean="0">
                <a:solidFill>
                  <a:srgbClr val="3333CC"/>
                </a:solidFill>
                <a:latin typeface="Times"/>
                <a:cs typeface="Times"/>
              </a:rPr>
              <a:t>2: EMBEDDED STRATEGY INSTRUCTION</a:t>
            </a:r>
            <a:br>
              <a:rPr lang="en-US" sz="2400" cap="none" dirty="0" smtClean="0">
                <a:solidFill>
                  <a:srgbClr val="3333CC"/>
                </a:solidFill>
                <a:latin typeface="Times"/>
                <a:cs typeface="Times"/>
              </a:rPr>
            </a:br>
            <a:endParaRPr lang="en-US" sz="2400" cap="none" dirty="0">
              <a:solidFill>
                <a:srgbClr val="3333CC"/>
              </a:solidFill>
              <a:latin typeface="Times"/>
              <a:cs typeface="Times"/>
            </a:endParaRPr>
          </a:p>
        </p:txBody>
      </p:sp>
      <p:pic>
        <p:nvPicPr>
          <p:cNvPr id="7" name="Picture 6"/>
          <p:cNvPicPr>
            <a:picLocks noChangeAspect="1"/>
          </p:cNvPicPr>
          <p:nvPr/>
        </p:nvPicPr>
        <p:blipFill>
          <a:blip r:embed="rId2"/>
          <a:stretch>
            <a:fillRect/>
          </a:stretch>
        </p:blipFill>
        <p:spPr>
          <a:xfrm>
            <a:off x="6153727" y="267040"/>
            <a:ext cx="2777342" cy="2777342"/>
          </a:xfrm>
          <a:prstGeom prst="rect">
            <a:avLst/>
          </a:prstGeom>
        </p:spPr>
      </p:pic>
      <p:sp>
        <p:nvSpPr>
          <p:cNvPr id="6" name="Text Box 3"/>
          <p:cNvSpPr txBox="1">
            <a:spLocks noChangeArrowheads="1"/>
          </p:cNvSpPr>
          <p:nvPr/>
        </p:nvSpPr>
        <p:spPr bwMode="auto">
          <a:xfrm>
            <a:off x="325730" y="290200"/>
            <a:ext cx="7989888" cy="369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sz="500" b="1" dirty="0">
              <a:solidFill>
                <a:srgbClr val="660066"/>
              </a:solidFill>
              <a:latin typeface="Times" charset="0"/>
            </a:endParaRPr>
          </a:p>
          <a:p>
            <a:r>
              <a:rPr lang="en-US" b="1" dirty="0">
                <a:solidFill>
                  <a:srgbClr val="800000"/>
                </a:solidFill>
                <a:latin typeface="Times" charset="0"/>
              </a:rPr>
              <a:t>All students learn critical content </a:t>
            </a:r>
          </a:p>
          <a:p>
            <a:r>
              <a:rPr lang="en-US" b="1" dirty="0">
                <a:solidFill>
                  <a:srgbClr val="800000"/>
                </a:solidFill>
                <a:latin typeface="Times" charset="0"/>
              </a:rPr>
              <a:t>required in the core curriculum</a:t>
            </a:r>
          </a:p>
          <a:p>
            <a:r>
              <a:rPr lang="en-US" b="1" dirty="0">
                <a:solidFill>
                  <a:srgbClr val="800000"/>
                </a:solidFill>
                <a:latin typeface="Times" charset="0"/>
              </a:rPr>
              <a:t>regardless of literacy levels. </a:t>
            </a:r>
          </a:p>
          <a:p>
            <a:endParaRPr lang="en-US" sz="2800" b="1" dirty="0">
              <a:solidFill>
                <a:srgbClr val="800000"/>
              </a:solidFill>
              <a:latin typeface="Times" charset="0"/>
            </a:endParaRPr>
          </a:p>
          <a:p>
            <a:endParaRPr lang="en-US" sz="2800" b="1" dirty="0" smtClean="0">
              <a:solidFill>
                <a:srgbClr val="800000"/>
              </a:solidFill>
              <a:latin typeface="Times" charset="0"/>
            </a:endParaRPr>
          </a:p>
          <a:p>
            <a:r>
              <a:rPr lang="en-US" b="1" dirty="0" smtClean="0">
                <a:solidFill>
                  <a:srgbClr val="800000"/>
                </a:solidFill>
                <a:latin typeface="Times" charset="0"/>
              </a:rPr>
              <a:t>Teachers </a:t>
            </a:r>
            <a:r>
              <a:rPr lang="en-US" b="1" dirty="0">
                <a:solidFill>
                  <a:srgbClr val="800000"/>
                </a:solidFill>
                <a:latin typeface="Times" charset="0"/>
              </a:rPr>
              <a:t>embed selected learning strategies in </a:t>
            </a:r>
          </a:p>
          <a:p>
            <a:r>
              <a:rPr lang="en-US" b="1" dirty="0">
                <a:solidFill>
                  <a:srgbClr val="800000"/>
                </a:solidFill>
                <a:latin typeface="Times" charset="0"/>
              </a:rPr>
              <a:t>core curriculum courses through direct explanation, </a:t>
            </a:r>
          </a:p>
          <a:p>
            <a:r>
              <a:rPr lang="en-US" b="1" dirty="0">
                <a:solidFill>
                  <a:srgbClr val="800000"/>
                </a:solidFill>
                <a:latin typeface="Times" charset="0"/>
              </a:rPr>
              <a:t>modeling, and required application in content </a:t>
            </a:r>
          </a:p>
          <a:p>
            <a:r>
              <a:rPr lang="en-US" b="1" dirty="0">
                <a:solidFill>
                  <a:srgbClr val="800000"/>
                </a:solidFill>
                <a:latin typeface="Times" charset="0"/>
              </a:rPr>
              <a:t>assignments.  </a:t>
            </a:r>
          </a:p>
          <a:p>
            <a:endParaRPr lang="en-US" sz="500" b="1" dirty="0">
              <a:solidFill>
                <a:srgbClr val="660066"/>
              </a:solidFill>
              <a:latin typeface="Times" charset="0"/>
            </a:endParaRPr>
          </a:p>
        </p:txBody>
      </p:sp>
    </p:spTree>
    <p:extLst>
      <p:ext uri="{BB962C8B-B14F-4D97-AF65-F5344CB8AC3E}">
        <p14:creationId xmlns:p14="http://schemas.microsoft.com/office/powerpoint/2010/main" val="10728759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63"/>
            <a:ext cx="7772400" cy="1143000"/>
          </a:xfrm>
        </p:spPr>
        <p:txBody>
          <a:bodyPr/>
          <a:lstStyle/>
          <a:p>
            <a:r>
              <a:rPr lang="en-US" dirty="0" smtClean="0"/>
              <a:t>K-W  (L)</a:t>
            </a:r>
            <a:endParaRPr lang="en-US" dirty="0"/>
          </a:p>
        </p:txBody>
      </p:sp>
      <p:pic>
        <p:nvPicPr>
          <p:cNvPr id="4" name="Content Placeholder 3" descr="Audience.tiff"/>
          <p:cNvPicPr>
            <a:picLocks noGrp="1" noChangeAspect="1"/>
          </p:cNvPicPr>
          <p:nvPr>
            <p:ph idx="1"/>
          </p:nvPr>
        </p:nvPicPr>
        <p:blipFill>
          <a:blip r:embed="rId3">
            <a:extLst>
              <a:ext uri="{28A0092B-C50C-407E-A947-70E740481C1C}">
                <a14:useLocalDpi xmlns:a14="http://schemas.microsoft.com/office/drawing/2010/main" val="0"/>
              </a:ext>
            </a:extLst>
          </a:blip>
          <a:srcRect t="13738" b="13738"/>
          <a:stretch>
            <a:fillRect/>
          </a:stretch>
        </p:blipFill>
        <p:spPr/>
      </p:pic>
      <p:sp>
        <p:nvSpPr>
          <p:cNvPr id="3" name="TextBox 2"/>
          <p:cNvSpPr txBox="1"/>
          <p:nvPr/>
        </p:nvSpPr>
        <p:spPr>
          <a:xfrm>
            <a:off x="1284942" y="1145463"/>
            <a:ext cx="6753412" cy="1815882"/>
          </a:xfrm>
          <a:prstGeom prst="rect">
            <a:avLst/>
          </a:prstGeom>
          <a:solidFill>
            <a:schemeClr val="bg1"/>
          </a:solidFill>
        </p:spPr>
        <p:txBody>
          <a:bodyPr wrap="square" rtlCol="0">
            <a:spAutoFit/>
          </a:bodyPr>
          <a:lstStyle/>
          <a:p>
            <a:pPr marL="342900" indent="-342900">
              <a:buAutoNum type="arabicPeriod"/>
            </a:pPr>
            <a:r>
              <a:rPr lang="en-US" sz="2800" dirty="0" smtClean="0">
                <a:solidFill>
                  <a:srgbClr val="0000FF"/>
                </a:solidFill>
              </a:rPr>
              <a:t>What do you Know about SIM? </a:t>
            </a:r>
          </a:p>
          <a:p>
            <a:pPr marL="342900" indent="-342900">
              <a:buAutoNum type="arabicPeriod"/>
            </a:pPr>
            <a:r>
              <a:rPr lang="en-US" sz="2800" dirty="0" smtClean="0">
                <a:solidFill>
                  <a:srgbClr val="FF0000"/>
                </a:solidFill>
              </a:rPr>
              <a:t>What do you Want to know about SIM &amp; MTSS?</a:t>
            </a:r>
            <a:endParaRPr lang="en-US" sz="2800" dirty="0">
              <a:solidFill>
                <a:srgbClr val="FF0000"/>
              </a:solidFill>
            </a:endParaRPr>
          </a:p>
          <a:p>
            <a:pPr marL="342900" indent="-342900">
              <a:buAutoNum type="arabicPeriod"/>
            </a:pPr>
            <a:endParaRPr lang="en-US" sz="2800" dirty="0" smtClean="0"/>
          </a:p>
        </p:txBody>
      </p:sp>
      <p:sp>
        <p:nvSpPr>
          <p:cNvPr id="5" name="Right Arrow 4"/>
          <p:cNvSpPr/>
          <p:nvPr/>
        </p:nvSpPr>
        <p:spPr bwMode="auto">
          <a:xfrm>
            <a:off x="6873748" y="1310124"/>
            <a:ext cx="1584452" cy="262025"/>
          </a:xfrm>
          <a:prstGeom prst="rightArrow">
            <a:avLst/>
          </a:prstGeom>
          <a:solidFill>
            <a:srgbClr val="0000FF"/>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Left Arrow 5"/>
          <p:cNvSpPr/>
          <p:nvPr/>
        </p:nvSpPr>
        <p:spPr bwMode="auto">
          <a:xfrm>
            <a:off x="141103" y="1693083"/>
            <a:ext cx="1143839" cy="319581"/>
          </a:xfrm>
          <a:prstGeom prst="lef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7204675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err="1"/>
              <a:t>pgraner@ku.edu</a:t>
            </a:r>
            <a:endParaRPr lang="en-US" sz="1400" dirty="0"/>
          </a:p>
        </p:txBody>
      </p:sp>
      <p:sp>
        <p:nvSpPr>
          <p:cNvPr id="404482" name="Text Box 2"/>
          <p:cNvSpPr txBox="1">
            <a:spLocks noChangeArrowheads="1"/>
          </p:cNvSpPr>
          <p:nvPr/>
        </p:nvSpPr>
        <p:spPr bwMode="auto">
          <a:xfrm>
            <a:off x="762000" y="663575"/>
            <a:ext cx="7848600" cy="708025"/>
          </a:xfrm>
          <a:prstGeom prst="rect">
            <a:avLst/>
          </a:prstGeom>
          <a:noFill/>
          <a:ln w="19050">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4000" b="1" dirty="0" smtClean="0">
                <a:solidFill>
                  <a:srgbClr val="FF0F00"/>
                </a:solidFill>
                <a:effectLst>
                  <a:outerShdw blurRad="38100" dist="38100" dir="2700000" algn="tl">
                    <a:srgbClr val="DDDDDD"/>
                  </a:outerShdw>
                </a:effectLst>
              </a:rPr>
              <a:t>Learning Strategies Curriculum</a:t>
            </a:r>
            <a:endParaRPr lang="en-US" sz="4000" b="1" dirty="0" smtClean="0">
              <a:solidFill>
                <a:srgbClr val="003366"/>
              </a:solidFill>
              <a:latin typeface="Times" charset="0"/>
            </a:endParaRPr>
          </a:p>
        </p:txBody>
      </p:sp>
      <p:sp>
        <p:nvSpPr>
          <p:cNvPr id="86019" name="Text Box 3"/>
          <p:cNvSpPr txBox="1">
            <a:spLocks noChangeArrowheads="1"/>
          </p:cNvSpPr>
          <p:nvPr/>
        </p:nvSpPr>
        <p:spPr bwMode="auto">
          <a:xfrm>
            <a:off x="325627" y="1676400"/>
            <a:ext cx="2590611" cy="364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u="sng" dirty="0">
                <a:solidFill>
                  <a:schemeClr val="accent4"/>
                </a:solidFill>
              </a:rPr>
              <a:t>Acquisition</a:t>
            </a:r>
            <a:r>
              <a:rPr lang="en-US" dirty="0">
                <a:solidFill>
                  <a:schemeClr val="accent4"/>
                </a:solidFill>
              </a:rPr>
              <a:t> </a:t>
            </a:r>
          </a:p>
          <a:p>
            <a:pPr algn="l">
              <a:spcBef>
                <a:spcPct val="50000"/>
              </a:spcBef>
            </a:pPr>
            <a:r>
              <a:rPr lang="en-US" sz="1800" b="1" dirty="0">
                <a:solidFill>
                  <a:schemeClr val="accent4"/>
                </a:solidFill>
              </a:rPr>
              <a:t>• Word Identification</a:t>
            </a:r>
          </a:p>
          <a:p>
            <a:pPr algn="l">
              <a:spcBef>
                <a:spcPct val="50000"/>
              </a:spcBef>
            </a:pPr>
            <a:r>
              <a:rPr lang="en-US" sz="1800" b="1" dirty="0">
                <a:solidFill>
                  <a:schemeClr val="accent4"/>
                </a:solidFill>
              </a:rPr>
              <a:t>• Paraphrasing</a:t>
            </a:r>
          </a:p>
          <a:p>
            <a:pPr algn="l">
              <a:spcBef>
                <a:spcPct val="50000"/>
              </a:spcBef>
              <a:buFontTx/>
              <a:buChar char="•"/>
            </a:pPr>
            <a:r>
              <a:rPr lang="en-US" sz="1800" b="1" dirty="0" smtClean="0">
                <a:solidFill>
                  <a:schemeClr val="accent4"/>
                </a:solidFill>
              </a:rPr>
              <a:t> Fund</a:t>
            </a:r>
            <a:r>
              <a:rPr lang="en-US" sz="1800" b="1" dirty="0">
                <a:solidFill>
                  <a:schemeClr val="accent4"/>
                </a:solidFill>
              </a:rPr>
              <a:t>. Paraphrasing &amp; Summarizing</a:t>
            </a:r>
          </a:p>
          <a:p>
            <a:pPr algn="l">
              <a:spcBef>
                <a:spcPct val="50000"/>
              </a:spcBef>
            </a:pPr>
            <a:r>
              <a:rPr lang="en-US" sz="1800" b="1" dirty="0">
                <a:solidFill>
                  <a:schemeClr val="accent4"/>
                </a:solidFill>
              </a:rPr>
              <a:t>• Self-Questioning</a:t>
            </a:r>
          </a:p>
          <a:p>
            <a:pPr algn="l">
              <a:spcBef>
                <a:spcPct val="50000"/>
              </a:spcBef>
            </a:pPr>
            <a:r>
              <a:rPr lang="en-US" sz="1800" b="1" dirty="0">
                <a:solidFill>
                  <a:schemeClr val="accent4"/>
                </a:solidFill>
              </a:rPr>
              <a:t>• Visual Imagery</a:t>
            </a:r>
          </a:p>
          <a:p>
            <a:pPr algn="l">
              <a:spcBef>
                <a:spcPct val="50000"/>
              </a:spcBef>
              <a:buFontTx/>
              <a:buChar char="•"/>
            </a:pPr>
            <a:r>
              <a:rPr lang="en-US" sz="1800" b="1" dirty="0">
                <a:solidFill>
                  <a:schemeClr val="accent4"/>
                </a:solidFill>
              </a:rPr>
              <a:t> Inference</a:t>
            </a:r>
          </a:p>
          <a:p>
            <a:pPr algn="l">
              <a:spcBef>
                <a:spcPct val="50000"/>
              </a:spcBef>
              <a:buFontTx/>
              <a:buChar char="•"/>
            </a:pPr>
            <a:r>
              <a:rPr lang="en-US" sz="1800" b="1" dirty="0">
                <a:solidFill>
                  <a:schemeClr val="accent4"/>
                </a:solidFill>
              </a:rPr>
              <a:t> Word Mapping</a:t>
            </a:r>
          </a:p>
        </p:txBody>
      </p:sp>
      <p:sp>
        <p:nvSpPr>
          <p:cNvPr id="86020" name="Text Box 4"/>
          <p:cNvSpPr txBox="1">
            <a:spLocks noChangeArrowheads="1"/>
          </p:cNvSpPr>
          <p:nvPr/>
        </p:nvSpPr>
        <p:spPr bwMode="auto">
          <a:xfrm>
            <a:off x="3167063" y="1714500"/>
            <a:ext cx="2710496"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u="sng" dirty="0">
                <a:solidFill>
                  <a:srgbClr val="000000"/>
                </a:solidFill>
              </a:rPr>
              <a:t>Storage </a:t>
            </a:r>
            <a:endParaRPr lang="en-US" b="1" dirty="0">
              <a:solidFill>
                <a:srgbClr val="000000"/>
              </a:solidFill>
            </a:endParaRPr>
          </a:p>
          <a:p>
            <a:pPr algn="l">
              <a:spcBef>
                <a:spcPct val="50000"/>
              </a:spcBef>
            </a:pPr>
            <a:r>
              <a:rPr lang="en-US" sz="1800" b="1" dirty="0">
                <a:solidFill>
                  <a:srgbClr val="000000"/>
                </a:solidFill>
              </a:rPr>
              <a:t>• First-Letter Mnemonic</a:t>
            </a:r>
          </a:p>
          <a:p>
            <a:pPr algn="l">
              <a:spcBef>
                <a:spcPct val="50000"/>
              </a:spcBef>
            </a:pPr>
            <a:r>
              <a:rPr lang="en-US" sz="1800" b="1" dirty="0">
                <a:solidFill>
                  <a:srgbClr val="000000"/>
                </a:solidFill>
              </a:rPr>
              <a:t>• Paired Associates</a:t>
            </a:r>
          </a:p>
          <a:p>
            <a:pPr algn="l">
              <a:spcBef>
                <a:spcPct val="50000"/>
              </a:spcBef>
            </a:pPr>
            <a:r>
              <a:rPr lang="en-US" sz="1800" b="1" dirty="0">
                <a:solidFill>
                  <a:srgbClr val="000000"/>
                </a:solidFill>
              </a:rPr>
              <a:t>• Listening/</a:t>
            </a:r>
            <a:r>
              <a:rPr lang="en-US" sz="1800" b="1" dirty="0" err="1">
                <a:solidFill>
                  <a:srgbClr val="000000"/>
                </a:solidFill>
              </a:rPr>
              <a:t>Notetaking</a:t>
            </a:r>
            <a:endParaRPr lang="en-US" sz="1800" b="1" dirty="0">
              <a:solidFill>
                <a:srgbClr val="000000"/>
              </a:solidFill>
            </a:endParaRPr>
          </a:p>
          <a:p>
            <a:pPr algn="l">
              <a:spcBef>
                <a:spcPct val="50000"/>
              </a:spcBef>
            </a:pPr>
            <a:r>
              <a:rPr lang="en-US" sz="1800" b="1" dirty="0">
                <a:solidFill>
                  <a:srgbClr val="000000"/>
                </a:solidFill>
              </a:rPr>
              <a:t>• LINCS Vocabulary</a:t>
            </a:r>
            <a:endParaRPr lang="en-US" sz="1800" dirty="0">
              <a:solidFill>
                <a:srgbClr val="000000"/>
              </a:solidFill>
              <a:latin typeface="Times" charset="0"/>
            </a:endParaRPr>
          </a:p>
          <a:p>
            <a:pPr>
              <a:spcBef>
                <a:spcPct val="50000"/>
              </a:spcBef>
            </a:pPr>
            <a:endParaRPr lang="en-US" dirty="0">
              <a:solidFill>
                <a:srgbClr val="000000"/>
              </a:solidFill>
              <a:latin typeface="Times" charset="0"/>
            </a:endParaRPr>
          </a:p>
        </p:txBody>
      </p:sp>
      <p:sp>
        <p:nvSpPr>
          <p:cNvPr id="86021" name="Text Box 5"/>
          <p:cNvSpPr txBox="1">
            <a:spLocks noChangeArrowheads="1"/>
          </p:cNvSpPr>
          <p:nvPr/>
        </p:nvSpPr>
        <p:spPr bwMode="auto">
          <a:xfrm>
            <a:off x="5719763" y="1600200"/>
            <a:ext cx="3283811"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u="sng" dirty="0">
                <a:solidFill>
                  <a:srgbClr val="000000"/>
                </a:solidFill>
              </a:rPr>
              <a:t>Expression of Competence</a:t>
            </a:r>
            <a:r>
              <a:rPr lang="en-US" b="1" dirty="0">
                <a:solidFill>
                  <a:srgbClr val="000000"/>
                </a:solidFill>
              </a:rPr>
              <a:t> </a:t>
            </a:r>
          </a:p>
          <a:p>
            <a:pPr algn="l">
              <a:spcBef>
                <a:spcPct val="50000"/>
              </a:spcBef>
            </a:pPr>
            <a:r>
              <a:rPr lang="en-US" sz="1800" b="1" dirty="0">
                <a:solidFill>
                  <a:srgbClr val="000000"/>
                </a:solidFill>
              </a:rPr>
              <a:t>  •  Sentences (2)</a:t>
            </a:r>
          </a:p>
          <a:p>
            <a:pPr algn="l">
              <a:spcBef>
                <a:spcPct val="50000"/>
              </a:spcBef>
            </a:pPr>
            <a:r>
              <a:rPr lang="en-US" sz="1800" b="1" dirty="0">
                <a:solidFill>
                  <a:srgbClr val="000000"/>
                </a:solidFill>
              </a:rPr>
              <a:t>   • Paragraphs</a:t>
            </a:r>
          </a:p>
          <a:p>
            <a:pPr algn="l">
              <a:spcBef>
                <a:spcPct val="50000"/>
              </a:spcBef>
            </a:pPr>
            <a:r>
              <a:rPr lang="en-US" sz="1800" b="1" dirty="0">
                <a:solidFill>
                  <a:srgbClr val="000000"/>
                </a:solidFill>
              </a:rPr>
              <a:t>   • Error Monitoring</a:t>
            </a:r>
          </a:p>
          <a:p>
            <a:pPr algn="l">
              <a:spcBef>
                <a:spcPct val="50000"/>
              </a:spcBef>
            </a:pPr>
            <a:r>
              <a:rPr lang="en-US" sz="1800" b="1" dirty="0">
                <a:solidFill>
                  <a:srgbClr val="000000"/>
                </a:solidFill>
              </a:rPr>
              <a:t>   • </a:t>
            </a:r>
            <a:r>
              <a:rPr lang="en-US" sz="1800" b="1" dirty="0" smtClean="0">
                <a:solidFill>
                  <a:srgbClr val="000000"/>
                </a:solidFill>
              </a:rPr>
              <a:t>Theme </a:t>
            </a:r>
            <a:r>
              <a:rPr lang="en-US" sz="1800" b="1" dirty="0">
                <a:solidFill>
                  <a:srgbClr val="000000"/>
                </a:solidFill>
              </a:rPr>
              <a:t>Writing</a:t>
            </a:r>
          </a:p>
          <a:p>
            <a:pPr algn="l">
              <a:spcBef>
                <a:spcPct val="50000"/>
              </a:spcBef>
            </a:pPr>
            <a:r>
              <a:rPr lang="en-US" sz="1800" b="1" dirty="0">
                <a:solidFill>
                  <a:srgbClr val="000000"/>
                </a:solidFill>
              </a:rPr>
              <a:t>   • Assignment Completion</a:t>
            </a:r>
          </a:p>
          <a:p>
            <a:pPr algn="l">
              <a:spcBef>
                <a:spcPct val="50000"/>
              </a:spcBef>
            </a:pPr>
            <a:r>
              <a:rPr lang="en-US" sz="1800" b="1" dirty="0">
                <a:solidFill>
                  <a:srgbClr val="000000"/>
                </a:solidFill>
              </a:rPr>
              <a:t>   • Test-Taking (2)</a:t>
            </a:r>
          </a:p>
          <a:p>
            <a:pPr algn="l">
              <a:spcBef>
                <a:spcPct val="50000"/>
              </a:spcBef>
            </a:pPr>
            <a:endParaRPr lang="en-US" dirty="0">
              <a:solidFill>
                <a:srgbClr val="000000"/>
              </a:solidFill>
              <a:latin typeface="Times" charset="0"/>
            </a:endParaRPr>
          </a:p>
        </p:txBody>
      </p:sp>
    </p:spTree>
    <p:extLst>
      <p:ext uri="{BB962C8B-B14F-4D97-AF65-F5344CB8AC3E}">
        <p14:creationId xmlns:p14="http://schemas.microsoft.com/office/powerpoint/2010/main" val="10905737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685800" y="479359"/>
            <a:ext cx="7772400" cy="744538"/>
          </a:xfrm>
        </p:spPr>
        <p:txBody>
          <a:bodyPr/>
          <a:lstStyle/>
          <a:p>
            <a:r>
              <a:rPr lang="en-US" dirty="0" smtClean="0">
                <a:solidFill>
                  <a:srgbClr val="0000FF"/>
                </a:solidFill>
                <a:latin typeface="Arial" charset="0"/>
                <a:ea typeface="ＭＳ Ｐゴシック" charset="0"/>
                <a:cs typeface="ＭＳ Ｐゴシック" charset="0"/>
              </a:rPr>
              <a:t>Steps of the </a:t>
            </a:r>
            <a:br>
              <a:rPr lang="en-US" dirty="0" smtClean="0">
                <a:solidFill>
                  <a:srgbClr val="0000FF"/>
                </a:solidFill>
                <a:latin typeface="Arial" charset="0"/>
                <a:ea typeface="ＭＳ Ｐゴシック" charset="0"/>
                <a:cs typeface="ＭＳ Ｐゴシック" charset="0"/>
              </a:rPr>
            </a:br>
            <a:r>
              <a:rPr lang="en-US" dirty="0" smtClean="0">
                <a:solidFill>
                  <a:srgbClr val="0000FF"/>
                </a:solidFill>
                <a:latin typeface="Arial" charset="0"/>
                <a:ea typeface="ＭＳ Ｐゴシック" charset="0"/>
                <a:cs typeface="ＭＳ Ｐゴシック" charset="0"/>
              </a:rPr>
              <a:t>Self</a:t>
            </a:r>
            <a:r>
              <a:rPr lang="en-US" dirty="0">
                <a:solidFill>
                  <a:srgbClr val="0000FF"/>
                </a:solidFill>
                <a:latin typeface="Arial" charset="0"/>
                <a:ea typeface="ＭＳ Ｐゴシック" charset="0"/>
                <a:cs typeface="ＭＳ Ｐゴシック" charset="0"/>
              </a:rPr>
              <a:t>-</a:t>
            </a:r>
            <a:r>
              <a:rPr lang="en-US" dirty="0" smtClean="0">
                <a:solidFill>
                  <a:srgbClr val="0000FF"/>
                </a:solidFill>
                <a:latin typeface="Arial" charset="0"/>
                <a:ea typeface="ＭＳ Ｐゴシック" charset="0"/>
                <a:cs typeface="ＭＳ Ｐゴシック" charset="0"/>
              </a:rPr>
              <a:t>Questioning Strategy</a:t>
            </a:r>
            <a:endParaRPr lang="en-US" dirty="0">
              <a:solidFill>
                <a:srgbClr val="0000FF"/>
              </a:solidFill>
              <a:latin typeface="Arial" charset="0"/>
              <a:ea typeface="ＭＳ Ｐゴシック" charset="0"/>
              <a:cs typeface="ＭＳ Ｐゴシック" charset="0"/>
            </a:endParaRPr>
          </a:p>
        </p:txBody>
      </p:sp>
      <p:sp>
        <p:nvSpPr>
          <p:cNvPr id="98307" name="Rectangle 1027"/>
          <p:cNvSpPr>
            <a:spLocks noGrp="1" noChangeArrowheads="1"/>
          </p:cNvSpPr>
          <p:nvPr>
            <p:ph type="body" idx="1"/>
          </p:nvPr>
        </p:nvSpPr>
        <p:spPr>
          <a:xfrm>
            <a:off x="685800" y="1867776"/>
            <a:ext cx="7772400" cy="3962400"/>
          </a:xfrm>
        </p:spPr>
        <p:txBody>
          <a:bodyPr/>
          <a:lstStyle/>
          <a:p>
            <a:r>
              <a:rPr lang="en-US" sz="4400" b="1" dirty="0">
                <a:latin typeface="Arial" charset="0"/>
                <a:ea typeface="ＭＳ Ｐゴシック" charset="0"/>
                <a:cs typeface="ＭＳ Ｐゴシック" charset="0"/>
              </a:rPr>
              <a:t>A</a:t>
            </a:r>
            <a:r>
              <a:rPr lang="en-US" dirty="0">
                <a:latin typeface="Arial" charset="0"/>
                <a:ea typeface="ＭＳ Ｐゴシック" charset="0"/>
                <a:cs typeface="ＭＳ Ｐゴシック" charset="0"/>
              </a:rPr>
              <a:t>ttend to clues as you read</a:t>
            </a:r>
          </a:p>
          <a:p>
            <a:r>
              <a:rPr lang="en-US" sz="4400" b="1" dirty="0">
                <a:latin typeface="Arial" charset="0"/>
                <a:ea typeface="ＭＳ Ｐゴシック" charset="0"/>
                <a:cs typeface="ＭＳ Ｐゴシック" charset="0"/>
              </a:rPr>
              <a:t>S</a:t>
            </a:r>
            <a:r>
              <a:rPr lang="en-US" dirty="0">
                <a:latin typeface="Arial" charset="0"/>
                <a:ea typeface="ＭＳ Ｐゴシック" charset="0"/>
                <a:cs typeface="ＭＳ Ｐゴシック" charset="0"/>
              </a:rPr>
              <a:t>ay some questions</a:t>
            </a:r>
          </a:p>
          <a:p>
            <a:r>
              <a:rPr lang="en-US" sz="4400" b="1" dirty="0">
                <a:latin typeface="Arial" charset="0"/>
                <a:ea typeface="ＭＳ Ｐゴシック" charset="0"/>
                <a:cs typeface="ＭＳ Ｐゴシック" charset="0"/>
              </a:rPr>
              <a:t>K</a:t>
            </a:r>
            <a:r>
              <a:rPr lang="en-US" dirty="0">
                <a:latin typeface="Arial" charset="0"/>
                <a:ea typeface="ＭＳ Ｐゴシック" charset="0"/>
                <a:cs typeface="ＭＳ Ｐゴシック" charset="0"/>
              </a:rPr>
              <a:t>eep predictions in mind</a:t>
            </a:r>
          </a:p>
          <a:p>
            <a:r>
              <a:rPr lang="en-US" sz="4400" b="1" dirty="0">
                <a:latin typeface="Arial" charset="0"/>
                <a:ea typeface="ＭＳ Ｐゴシック" charset="0"/>
                <a:cs typeface="ＭＳ Ｐゴシック" charset="0"/>
              </a:rPr>
              <a:t>I</a:t>
            </a:r>
            <a:r>
              <a:rPr lang="en-US" dirty="0">
                <a:latin typeface="Arial" charset="0"/>
                <a:ea typeface="ＭＳ Ｐゴシック" charset="0"/>
                <a:cs typeface="ＭＳ Ｐゴシック" charset="0"/>
              </a:rPr>
              <a:t>dentify the answer</a:t>
            </a:r>
          </a:p>
          <a:p>
            <a:r>
              <a:rPr lang="en-US" sz="4400" b="1" dirty="0">
                <a:latin typeface="Arial" charset="0"/>
                <a:ea typeface="ＭＳ Ｐゴシック" charset="0"/>
                <a:cs typeface="ＭＳ Ｐゴシック" charset="0"/>
              </a:rPr>
              <a:t>T</a:t>
            </a:r>
            <a:r>
              <a:rPr lang="en-US" dirty="0">
                <a:latin typeface="Arial" charset="0"/>
                <a:ea typeface="ＭＳ Ｐゴシック" charset="0"/>
                <a:cs typeface="ＭＳ Ｐゴシック" charset="0"/>
              </a:rPr>
              <a:t>alk about the answers</a:t>
            </a:r>
          </a:p>
        </p:txBody>
      </p:sp>
      <p:sp>
        <p:nvSpPr>
          <p:cNvPr id="2" name="Footer Placeholder 1"/>
          <p:cNvSpPr>
            <a:spLocks noGrp="1"/>
          </p:cNvSpPr>
          <p:nvPr>
            <p:ph type="ftr" sz="quarter" idx="11"/>
          </p:nvPr>
        </p:nvSpPr>
        <p:spPr/>
        <p:txBody>
          <a:bodyPr/>
          <a:lstStyle/>
          <a:p>
            <a:r>
              <a:rPr lang="en-US" smtClean="0"/>
              <a:t>pgraner@ku.edu</a:t>
            </a:r>
            <a:endParaRPr lang="en-US"/>
          </a:p>
        </p:txBody>
      </p:sp>
    </p:spTree>
    <p:extLst>
      <p:ext uri="{BB962C8B-B14F-4D97-AF65-F5344CB8AC3E}">
        <p14:creationId xmlns:p14="http://schemas.microsoft.com/office/powerpoint/2010/main" val="29475899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fld id="{A0B91785-A7E0-304C-8D6D-CBFDAA90B73A}" type="slidenum">
              <a:rPr lang="en-US" sz="1000">
                <a:solidFill>
                  <a:schemeClr val="accent2"/>
                </a:solidFill>
                <a:latin typeface="Arial" charset="0"/>
              </a:rPr>
              <a:pPr/>
              <a:t>32</a:t>
            </a:fld>
            <a:endParaRPr lang="en-US" sz="1000">
              <a:solidFill>
                <a:schemeClr val="accent2"/>
              </a:solidFill>
              <a:latin typeface="Arial" charset="0"/>
            </a:endParaRPr>
          </a:p>
        </p:txBody>
      </p:sp>
      <p:sp>
        <p:nvSpPr>
          <p:cNvPr id="31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r>
              <a:rPr lang="en-US" sz="1000">
                <a:solidFill>
                  <a:schemeClr val="accent2"/>
                </a:solidFill>
                <a:latin typeface="Arial" charset="0"/>
              </a:rPr>
              <a:t>University of Kansas Cener for Research on Learning 2014</a:t>
            </a:r>
          </a:p>
        </p:txBody>
      </p:sp>
      <p:sp>
        <p:nvSpPr>
          <p:cNvPr id="31747" name="Text Box 2"/>
          <p:cNvSpPr txBox="1">
            <a:spLocks noChangeArrowheads="1"/>
          </p:cNvSpPr>
          <p:nvPr/>
        </p:nvSpPr>
        <p:spPr bwMode="auto">
          <a:xfrm>
            <a:off x="1001713" y="10048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endParaRPr lang="en-US" sz="2800">
              <a:latin typeface="Bookman Old Style" charset="0"/>
            </a:endParaRPr>
          </a:p>
        </p:txBody>
      </p:sp>
      <p:sp>
        <p:nvSpPr>
          <p:cNvPr id="54275" name="Text Box 3"/>
          <p:cNvSpPr txBox="1">
            <a:spLocks noChangeArrowheads="1"/>
          </p:cNvSpPr>
          <p:nvPr/>
        </p:nvSpPr>
        <p:spPr bwMode="auto">
          <a:xfrm>
            <a:off x="1143000" y="1784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endParaRPr lang="en-US">
              <a:latin typeface="Bookman Old Style" charset="0"/>
            </a:endParaRPr>
          </a:p>
        </p:txBody>
      </p:sp>
      <p:sp>
        <p:nvSpPr>
          <p:cNvPr id="54276" name="Text Box 4"/>
          <p:cNvSpPr txBox="1">
            <a:spLocks noChangeArrowheads="1"/>
          </p:cNvSpPr>
          <p:nvPr/>
        </p:nvSpPr>
        <p:spPr bwMode="auto">
          <a:xfrm>
            <a:off x="1219200" y="3416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endParaRPr lang="en-US">
              <a:latin typeface="Bookman Old Style" charset="0"/>
            </a:endParaRPr>
          </a:p>
        </p:txBody>
      </p:sp>
      <p:sp>
        <p:nvSpPr>
          <p:cNvPr id="31750" name="Rectangle 5"/>
          <p:cNvSpPr>
            <a:spLocks noGrp="1" noChangeArrowheads="1"/>
          </p:cNvSpPr>
          <p:nvPr>
            <p:ph type="title"/>
          </p:nvPr>
        </p:nvSpPr>
        <p:spPr/>
        <p:txBody>
          <a:bodyPr/>
          <a:lstStyle/>
          <a:p>
            <a:pPr eaLnBrk="1" hangingPunct="1"/>
            <a:r>
              <a:rPr lang="en-US" dirty="0" smtClean="0">
                <a:solidFill>
                  <a:srgbClr val="0000FF"/>
                </a:solidFill>
                <a:latin typeface="Arial" charset="0"/>
                <a:ea typeface="ＭＳ Ｐゴシック" charset="0"/>
                <a:cs typeface="ＭＳ Ｐゴシック" charset="0"/>
              </a:rPr>
              <a:t>Steps of the </a:t>
            </a:r>
            <a:br>
              <a:rPr lang="en-US" dirty="0" smtClean="0">
                <a:solidFill>
                  <a:srgbClr val="0000FF"/>
                </a:solidFill>
                <a:latin typeface="Arial" charset="0"/>
                <a:ea typeface="ＭＳ Ｐゴシック" charset="0"/>
                <a:cs typeface="ＭＳ Ｐゴシック" charset="0"/>
              </a:rPr>
            </a:br>
            <a:r>
              <a:rPr lang="en-US" dirty="0" smtClean="0">
                <a:solidFill>
                  <a:srgbClr val="0000FF"/>
                </a:solidFill>
                <a:latin typeface="Arial" charset="0"/>
                <a:ea typeface="ＭＳ Ｐゴシック" charset="0"/>
                <a:cs typeface="ＭＳ Ｐゴシック" charset="0"/>
              </a:rPr>
              <a:t>Paraphrasing Strategy</a:t>
            </a:r>
            <a:endParaRPr lang="en-US" dirty="0">
              <a:solidFill>
                <a:srgbClr val="0000FF"/>
              </a:solidFill>
              <a:latin typeface="Arial" charset="0"/>
              <a:ea typeface="ＭＳ Ｐゴシック" charset="0"/>
              <a:cs typeface="ＭＳ Ｐゴシック" charset="0"/>
            </a:endParaRPr>
          </a:p>
        </p:txBody>
      </p:sp>
      <p:sp>
        <p:nvSpPr>
          <p:cNvPr id="31751" name="Rectangle 6"/>
          <p:cNvSpPr>
            <a:spLocks noGrp="1" noChangeArrowheads="1"/>
          </p:cNvSpPr>
          <p:nvPr>
            <p:ph type="body" idx="1"/>
          </p:nvPr>
        </p:nvSpPr>
        <p:spPr/>
        <p:txBody>
          <a:bodyPr/>
          <a:lstStyle/>
          <a:p>
            <a:pPr marL="1593850" indent="-1593850" eaLnBrk="1" hangingPunct="1">
              <a:buFontTx/>
              <a:buNone/>
            </a:pPr>
            <a:r>
              <a:rPr lang="en-US" dirty="0" smtClean="0">
                <a:latin typeface="Arial" charset="0"/>
                <a:ea typeface="ＭＳ Ｐゴシック" charset="0"/>
                <a:cs typeface="ＭＳ Ｐゴシック" charset="0"/>
              </a:rPr>
              <a:t>Step </a:t>
            </a:r>
            <a:r>
              <a:rPr lang="en-US" dirty="0">
                <a:latin typeface="Arial" charset="0"/>
                <a:ea typeface="ＭＳ Ｐゴシック" charset="0"/>
                <a:cs typeface="ＭＳ Ｐゴシック" charset="0"/>
              </a:rPr>
              <a:t>1:	</a:t>
            </a:r>
            <a:r>
              <a:rPr lang="en-US" sz="3500" b="1" dirty="0">
                <a:latin typeface="Arial" charset="0"/>
                <a:ea typeface="ＭＳ Ｐゴシック" charset="0"/>
                <a:cs typeface="ＭＳ Ｐゴシック" charset="0"/>
              </a:rPr>
              <a:t>R</a:t>
            </a:r>
            <a:r>
              <a:rPr lang="en-US" dirty="0">
                <a:latin typeface="Arial" charset="0"/>
                <a:ea typeface="ＭＳ Ｐゴシック" charset="0"/>
                <a:cs typeface="ＭＳ Ｐゴシック" charset="0"/>
              </a:rPr>
              <a:t>ead a paragraph</a:t>
            </a:r>
          </a:p>
          <a:p>
            <a:pPr marL="1593850" indent="-1593850" eaLnBrk="1" hangingPunct="1">
              <a:buFontTx/>
              <a:buNone/>
            </a:pPr>
            <a:r>
              <a:rPr lang="en-US" dirty="0">
                <a:latin typeface="Arial" charset="0"/>
                <a:ea typeface="ＭＳ Ｐゴシック" charset="0"/>
                <a:cs typeface="ＭＳ Ｐゴシック" charset="0"/>
              </a:rPr>
              <a:t>Step 2:	</a:t>
            </a:r>
            <a:r>
              <a:rPr lang="en-US" sz="3500" b="1" dirty="0">
                <a:latin typeface="Arial" charset="0"/>
                <a:ea typeface="ＭＳ Ｐゴシック" charset="0"/>
                <a:cs typeface="ＭＳ Ｐゴシック" charset="0"/>
              </a:rPr>
              <a:t>A</a:t>
            </a:r>
            <a:r>
              <a:rPr lang="en-US" dirty="0">
                <a:latin typeface="Arial" charset="0"/>
                <a:ea typeface="ＭＳ Ｐゴシック" charset="0"/>
                <a:cs typeface="ＭＳ Ｐゴシック" charset="0"/>
              </a:rPr>
              <a:t>sk what are the main ideas and details</a:t>
            </a:r>
          </a:p>
          <a:p>
            <a:pPr marL="1593850" indent="-1593850" eaLnBrk="1" hangingPunct="1">
              <a:buFontTx/>
              <a:buNone/>
            </a:pPr>
            <a:r>
              <a:rPr lang="en-US" dirty="0">
                <a:latin typeface="Arial" charset="0"/>
                <a:ea typeface="ＭＳ Ｐゴシック" charset="0"/>
                <a:cs typeface="ＭＳ Ｐゴシック" charset="0"/>
              </a:rPr>
              <a:t>Step 3:	</a:t>
            </a:r>
            <a:r>
              <a:rPr lang="en-US" sz="3500" b="1" dirty="0">
                <a:latin typeface="Arial" charset="0"/>
                <a:ea typeface="ＭＳ Ｐゴシック" charset="0"/>
                <a:cs typeface="ＭＳ Ｐゴシック" charset="0"/>
              </a:rPr>
              <a:t>P</a:t>
            </a:r>
            <a:r>
              <a:rPr lang="en-US" dirty="0">
                <a:latin typeface="Arial" charset="0"/>
                <a:ea typeface="ＭＳ Ｐゴシック" charset="0"/>
                <a:cs typeface="ＭＳ Ｐゴシック" charset="0"/>
              </a:rPr>
              <a:t>ut the main idea and at least two details into your own words</a:t>
            </a:r>
          </a:p>
        </p:txBody>
      </p:sp>
      <p:pic>
        <p:nvPicPr>
          <p:cNvPr id="3175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526022"/>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54275"/>
                                        </p:tgtEl>
                                        <p:attrNameLst>
                                          <p:attrName>style.visibility</p:attrName>
                                        </p:attrNameLst>
                                      </p:cBhvr>
                                      <p:to>
                                        <p:strVal val="visible"/>
                                      </p:to>
                                    </p:set>
                                    <p:animEffect transition="in" filter="dissolve">
                                      <p:cBhvr>
                                        <p:cTn id="7" dur="500"/>
                                        <p:tgtEl>
                                          <p:spTgt spid="54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4276"/>
                                        </p:tgtEl>
                                        <p:attrNameLst>
                                          <p:attrName>style.visibility</p:attrName>
                                        </p:attrNameLst>
                                      </p:cBhvr>
                                      <p:to>
                                        <p:strVal val="visible"/>
                                      </p:to>
                                    </p:set>
                                    <p:animEffect transition="in" filter="dissolve">
                                      <p:cBhvr>
                                        <p:cTn id="12"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fld id="{4E3EDA6B-BEFF-4841-AE9A-F5ABF2A43F22}" type="slidenum">
              <a:rPr lang="en-US" sz="1000">
                <a:solidFill>
                  <a:schemeClr val="tx2"/>
                </a:solidFill>
                <a:latin typeface="Arial" charset="0"/>
              </a:rPr>
              <a:pPr/>
              <a:t>33</a:t>
            </a:fld>
            <a:endParaRPr lang="en-US" sz="1000">
              <a:solidFill>
                <a:schemeClr val="tx2"/>
              </a:solidFill>
              <a:latin typeface="Arial" charset="0"/>
            </a:endParaRPr>
          </a:p>
        </p:txBody>
      </p:sp>
      <p:sp>
        <p:nvSpPr>
          <p:cNvPr id="3277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r>
              <a:rPr lang="en-US" sz="1000">
                <a:solidFill>
                  <a:schemeClr val="tx2"/>
                </a:solidFill>
                <a:latin typeface="Arial" charset="0"/>
              </a:rPr>
              <a:t>University of Kansas Cener for Research on Learning 2014</a:t>
            </a:r>
          </a:p>
        </p:txBody>
      </p:sp>
      <p:sp>
        <p:nvSpPr>
          <p:cNvPr id="32771" name="Text Box 2"/>
          <p:cNvSpPr txBox="1">
            <a:spLocks noChangeArrowheads="1"/>
          </p:cNvSpPr>
          <p:nvPr/>
        </p:nvSpPr>
        <p:spPr bwMode="auto">
          <a:xfrm>
            <a:off x="668338" y="34925"/>
            <a:ext cx="830547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r>
              <a:rPr lang="en-US" sz="3200" dirty="0">
                <a:solidFill>
                  <a:srgbClr val="0000FF"/>
                </a:solidFill>
                <a:latin typeface="Arial" charset="0"/>
              </a:rPr>
              <a:t>Anatomy of the Paraphrasing </a:t>
            </a:r>
            <a:r>
              <a:rPr lang="en-US" sz="3200" dirty="0" smtClean="0">
                <a:solidFill>
                  <a:srgbClr val="0000FF"/>
                </a:solidFill>
                <a:latin typeface="Arial" charset="0"/>
              </a:rPr>
              <a:t>Strategy Steps</a:t>
            </a:r>
            <a:endParaRPr lang="en-US" sz="4000" dirty="0">
              <a:solidFill>
                <a:srgbClr val="0000FF"/>
              </a:solidFill>
              <a:latin typeface="Arial" charset="0"/>
            </a:endParaRPr>
          </a:p>
        </p:txBody>
      </p:sp>
      <p:grpSp>
        <p:nvGrpSpPr>
          <p:cNvPr id="32772" name="Group 26"/>
          <p:cNvGrpSpPr>
            <a:grpSpLocks/>
          </p:cNvGrpSpPr>
          <p:nvPr/>
        </p:nvGrpSpPr>
        <p:grpSpPr bwMode="auto">
          <a:xfrm>
            <a:off x="232504" y="481731"/>
            <a:ext cx="8591171" cy="5939348"/>
            <a:chOff x="74" y="342"/>
            <a:chExt cx="5471" cy="3782"/>
          </a:xfrm>
        </p:grpSpPr>
        <p:grpSp>
          <p:nvGrpSpPr>
            <p:cNvPr id="32774" name="Group 3"/>
            <p:cNvGrpSpPr>
              <a:grpSpLocks/>
            </p:cNvGrpSpPr>
            <p:nvPr/>
          </p:nvGrpSpPr>
          <p:grpSpPr bwMode="auto">
            <a:xfrm>
              <a:off x="1139" y="1189"/>
              <a:ext cx="3517" cy="1940"/>
              <a:chOff x="960" y="1317"/>
              <a:chExt cx="3517" cy="1940"/>
            </a:xfrm>
          </p:grpSpPr>
          <p:sp>
            <p:nvSpPr>
              <p:cNvPr id="32795" name="Text Box 4"/>
              <p:cNvSpPr txBox="1">
                <a:spLocks noChangeArrowheads="1"/>
              </p:cNvSpPr>
              <p:nvPr/>
            </p:nvSpPr>
            <p:spPr bwMode="auto">
              <a:xfrm>
                <a:off x="960" y="1317"/>
                <a:ext cx="3517" cy="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r>
                  <a:rPr lang="en-US" sz="3600" b="1" dirty="0">
                    <a:latin typeface="Arial" charset="0"/>
                  </a:rPr>
                  <a:t>R	</a:t>
                </a:r>
                <a:r>
                  <a:rPr lang="en-US" sz="2800" dirty="0">
                    <a:latin typeface="Arial" charset="0"/>
                  </a:rPr>
                  <a:t>Read a </a:t>
                </a:r>
                <a:r>
                  <a:rPr lang="en-US" sz="2800" dirty="0" smtClean="0">
                    <a:latin typeface="Arial" charset="0"/>
                  </a:rPr>
                  <a:t>paragraph</a:t>
                </a:r>
                <a:endParaRPr lang="en-US" sz="3600" b="1" dirty="0" smtClean="0">
                  <a:latin typeface="Arial" charset="0"/>
                </a:endParaRPr>
              </a:p>
              <a:p>
                <a:r>
                  <a:rPr lang="en-US" sz="3600" b="1" dirty="0" smtClean="0">
                    <a:latin typeface="Arial" charset="0"/>
                  </a:rPr>
                  <a:t>A</a:t>
                </a:r>
                <a:r>
                  <a:rPr lang="en-US" sz="3600" b="1" dirty="0">
                    <a:latin typeface="Arial" charset="0"/>
                  </a:rPr>
                  <a:t>	</a:t>
                </a:r>
                <a:r>
                  <a:rPr lang="en-US" sz="2800" dirty="0">
                    <a:latin typeface="Arial" charset="0"/>
                  </a:rPr>
                  <a:t>Ask yourself, </a:t>
                </a:r>
                <a:r>
                  <a:rPr lang="ja-JP" altLang="en-US" sz="2800" dirty="0">
                    <a:latin typeface="Arial" charset="0"/>
                  </a:rPr>
                  <a:t>“</a:t>
                </a:r>
                <a:r>
                  <a:rPr lang="en-US" altLang="ja-JP" sz="2800" dirty="0">
                    <a:latin typeface="Arial" charset="0"/>
                  </a:rPr>
                  <a:t>What were the </a:t>
                </a:r>
              </a:p>
              <a:p>
                <a:r>
                  <a:rPr lang="en-US" sz="2800" dirty="0">
                    <a:latin typeface="Arial" charset="0"/>
                  </a:rPr>
                  <a:t>	main ideas and details </a:t>
                </a:r>
              </a:p>
              <a:p>
                <a:r>
                  <a:rPr lang="en-US" sz="2800" dirty="0">
                    <a:latin typeface="Arial" charset="0"/>
                  </a:rPr>
                  <a:t>	in this paragraph?</a:t>
                </a:r>
                <a:r>
                  <a:rPr lang="ja-JP" altLang="en-US" sz="2800" dirty="0">
                    <a:latin typeface="Arial" charset="0"/>
                  </a:rPr>
                  <a:t>”</a:t>
                </a:r>
                <a:endParaRPr lang="en-US" altLang="ja-JP" sz="3200" dirty="0">
                  <a:latin typeface="Arial" charset="0"/>
                </a:endParaRPr>
              </a:p>
              <a:p>
                <a:r>
                  <a:rPr lang="en-US" sz="3600" b="1" dirty="0">
                    <a:latin typeface="Arial" charset="0"/>
                  </a:rPr>
                  <a:t>P	</a:t>
                </a:r>
                <a:r>
                  <a:rPr lang="en-US" sz="2800" dirty="0">
                    <a:latin typeface="Arial" charset="0"/>
                  </a:rPr>
                  <a:t>Put the main idea and details</a:t>
                </a:r>
              </a:p>
              <a:p>
                <a:r>
                  <a:rPr lang="en-US" sz="2800" dirty="0">
                    <a:latin typeface="Arial" charset="0"/>
                  </a:rPr>
                  <a:t>	into your own words</a:t>
                </a:r>
                <a:endParaRPr lang="en-US" sz="3200" dirty="0">
                  <a:latin typeface="Arial" charset="0"/>
                </a:endParaRPr>
              </a:p>
            </p:txBody>
          </p:sp>
          <p:sp>
            <p:nvSpPr>
              <p:cNvPr id="32796" name="AutoShape 5"/>
              <p:cNvSpPr>
                <a:spLocks/>
              </p:cNvSpPr>
              <p:nvPr/>
            </p:nvSpPr>
            <p:spPr bwMode="auto">
              <a:xfrm>
                <a:off x="960" y="1392"/>
                <a:ext cx="96" cy="1584"/>
              </a:xfrm>
              <a:prstGeom prst="leftBracket">
                <a:avLst>
                  <a:gd name="adj" fmla="val 1375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cxnSp>
          <p:nvCxnSpPr>
            <p:cNvPr id="32775" name="AutoShape 6"/>
            <p:cNvCxnSpPr>
              <a:cxnSpLocks noChangeShapeType="1"/>
            </p:cNvCxnSpPr>
            <p:nvPr/>
          </p:nvCxnSpPr>
          <p:spPr bwMode="auto">
            <a:xfrm flipH="1" flipV="1">
              <a:off x="851" y="1128"/>
              <a:ext cx="288" cy="79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76" name="Text Box 7"/>
            <p:cNvSpPr txBox="1">
              <a:spLocks noChangeArrowheads="1"/>
            </p:cNvSpPr>
            <p:nvPr/>
          </p:nvSpPr>
          <p:spPr bwMode="auto">
            <a:xfrm>
              <a:off x="231" y="342"/>
              <a:ext cx="1103"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r>
                <a:rPr lang="en-US" sz="1400" dirty="0">
                  <a:latin typeface="Arial" charset="0"/>
                </a:rPr>
                <a:t>The first letters</a:t>
              </a:r>
            </a:p>
            <a:p>
              <a:r>
                <a:rPr lang="en-US" sz="1400" dirty="0">
                  <a:latin typeface="Arial" charset="0"/>
                </a:rPr>
                <a:t>spell the mnemonic</a:t>
              </a:r>
            </a:p>
            <a:p>
              <a:r>
                <a:rPr lang="en-US" sz="1400" dirty="0">
                  <a:latin typeface="Arial" charset="0"/>
                </a:rPr>
                <a:t>word </a:t>
              </a:r>
              <a:r>
                <a:rPr lang="ja-JP" altLang="en-US" sz="1400" dirty="0">
                  <a:latin typeface="Arial" charset="0"/>
                </a:rPr>
                <a:t>“</a:t>
              </a:r>
              <a:r>
                <a:rPr lang="en-US" altLang="ja-JP" sz="1400" dirty="0">
                  <a:latin typeface="Arial" charset="0"/>
                </a:rPr>
                <a:t>rap</a:t>
              </a:r>
              <a:r>
                <a:rPr lang="ja-JP" altLang="en-US" sz="1400" dirty="0">
                  <a:latin typeface="Arial" charset="0"/>
                </a:rPr>
                <a:t>”</a:t>
              </a:r>
              <a:r>
                <a:rPr lang="en-US" altLang="ja-JP" sz="1400" dirty="0">
                  <a:latin typeface="Arial" charset="0"/>
                </a:rPr>
                <a:t>; the  </a:t>
              </a:r>
            </a:p>
            <a:p>
              <a:r>
                <a:rPr lang="en-US" sz="1400" dirty="0">
                  <a:latin typeface="Arial" charset="0"/>
                </a:rPr>
                <a:t>meaning of which</a:t>
              </a:r>
            </a:p>
            <a:p>
              <a:r>
                <a:rPr lang="en-US" sz="1400" dirty="0">
                  <a:latin typeface="Arial" charset="0"/>
                </a:rPr>
                <a:t>is related to the</a:t>
              </a:r>
            </a:p>
            <a:p>
              <a:r>
                <a:rPr lang="en-US" sz="1400" dirty="0">
                  <a:latin typeface="Arial" charset="0"/>
                </a:rPr>
                <a:t>behavior. </a:t>
              </a:r>
            </a:p>
          </p:txBody>
        </p:sp>
        <p:cxnSp>
          <p:nvCxnSpPr>
            <p:cNvPr id="32777" name="AutoShape 8"/>
            <p:cNvCxnSpPr>
              <a:cxnSpLocks noChangeShapeType="1"/>
            </p:cNvCxnSpPr>
            <p:nvPr/>
          </p:nvCxnSpPr>
          <p:spPr bwMode="auto">
            <a:xfrm flipH="1">
              <a:off x="949" y="1920"/>
              <a:ext cx="190" cy="12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78" name="Text Box 9"/>
            <p:cNvSpPr txBox="1">
              <a:spLocks noChangeArrowheads="1"/>
            </p:cNvSpPr>
            <p:nvPr/>
          </p:nvSpPr>
          <p:spPr bwMode="auto">
            <a:xfrm>
              <a:off x="124" y="1474"/>
              <a:ext cx="1058"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r>
                <a:rPr lang="en-US" sz="1400">
                  <a:latin typeface="Arial" charset="0"/>
                </a:rPr>
                <a:t>The strategy steps</a:t>
              </a:r>
            </a:p>
            <a:p>
              <a:r>
                <a:rPr lang="en-US" sz="1400">
                  <a:latin typeface="Arial" charset="0"/>
                </a:rPr>
                <a:t>are task-specific</a:t>
              </a:r>
            </a:p>
            <a:p>
              <a:r>
                <a:rPr lang="en-US" sz="1400">
                  <a:latin typeface="Arial" charset="0"/>
                </a:rPr>
                <a:t>(reading), not </a:t>
              </a:r>
            </a:p>
            <a:p>
              <a:r>
                <a:rPr lang="en-US" sz="1400">
                  <a:latin typeface="Arial" charset="0"/>
                </a:rPr>
                <a:t>situation or</a:t>
              </a:r>
            </a:p>
            <a:p>
              <a:r>
                <a:rPr lang="en-US" sz="1400">
                  <a:latin typeface="Arial" charset="0"/>
                </a:rPr>
                <a:t>content specific.</a:t>
              </a:r>
            </a:p>
          </p:txBody>
        </p:sp>
        <p:cxnSp>
          <p:nvCxnSpPr>
            <p:cNvPr id="32779" name="AutoShape 10"/>
            <p:cNvCxnSpPr>
              <a:cxnSpLocks noChangeShapeType="1"/>
            </p:cNvCxnSpPr>
            <p:nvPr/>
          </p:nvCxnSpPr>
          <p:spPr bwMode="auto">
            <a:xfrm flipH="1">
              <a:off x="805" y="1920"/>
              <a:ext cx="334" cy="64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80" name="Text Box 11"/>
            <p:cNvSpPr txBox="1">
              <a:spLocks noChangeArrowheads="1"/>
            </p:cNvSpPr>
            <p:nvPr/>
          </p:nvSpPr>
          <p:spPr bwMode="auto">
            <a:xfrm>
              <a:off x="129" y="2242"/>
              <a:ext cx="944"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r>
                <a:rPr lang="en-US" sz="1400">
                  <a:latin typeface="Arial" charset="0"/>
                </a:rPr>
                <a:t>The student</a:t>
              </a:r>
            </a:p>
            <a:p>
              <a:r>
                <a:rPr lang="en-US" sz="1400">
                  <a:latin typeface="Arial" charset="0"/>
                </a:rPr>
                <a:t>uses self-</a:t>
              </a:r>
            </a:p>
            <a:p>
              <a:r>
                <a:rPr lang="en-US" sz="1400">
                  <a:latin typeface="Arial" charset="0"/>
                </a:rPr>
                <a:t>instruction </a:t>
              </a:r>
            </a:p>
            <a:p>
              <a:r>
                <a:rPr lang="en-US" sz="1400">
                  <a:latin typeface="Arial" charset="0"/>
                </a:rPr>
                <a:t>of the strategy</a:t>
              </a:r>
            </a:p>
            <a:p>
              <a:r>
                <a:rPr lang="en-US" sz="1400">
                  <a:latin typeface="Arial" charset="0"/>
                </a:rPr>
                <a:t>steps to cue self</a:t>
              </a:r>
            </a:p>
            <a:p>
              <a:r>
                <a:rPr lang="en-US" sz="1400">
                  <a:latin typeface="Arial" charset="0"/>
                </a:rPr>
                <a:t>of what to do.</a:t>
              </a:r>
            </a:p>
          </p:txBody>
        </p:sp>
        <p:cxnSp>
          <p:nvCxnSpPr>
            <p:cNvPr id="32781" name="AutoShape 12"/>
            <p:cNvCxnSpPr>
              <a:cxnSpLocks noChangeShapeType="1"/>
            </p:cNvCxnSpPr>
            <p:nvPr/>
          </p:nvCxnSpPr>
          <p:spPr bwMode="auto">
            <a:xfrm flipH="1">
              <a:off x="805" y="1920"/>
              <a:ext cx="334" cy="165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82" name="Text Box 13"/>
            <p:cNvSpPr txBox="1">
              <a:spLocks noChangeArrowheads="1"/>
            </p:cNvSpPr>
            <p:nvPr/>
          </p:nvSpPr>
          <p:spPr bwMode="auto">
            <a:xfrm>
              <a:off x="74" y="3394"/>
              <a:ext cx="1160"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r>
                <a:rPr lang="en-US" sz="1400">
                  <a:latin typeface="Arial" charset="0"/>
                </a:rPr>
                <a:t>Only a few steps are </a:t>
              </a:r>
            </a:p>
            <a:p>
              <a:r>
                <a:rPr lang="en-US" sz="1400">
                  <a:latin typeface="Arial" charset="0"/>
                </a:rPr>
                <a:t>used to facilitate</a:t>
              </a:r>
            </a:p>
            <a:p>
              <a:r>
                <a:rPr lang="en-US" sz="1400">
                  <a:latin typeface="Arial" charset="0"/>
                </a:rPr>
                <a:t>complex cognitive</a:t>
              </a:r>
            </a:p>
            <a:p>
              <a:r>
                <a:rPr lang="en-US" sz="1400">
                  <a:latin typeface="Arial" charset="0"/>
                </a:rPr>
                <a:t>processes.</a:t>
              </a:r>
            </a:p>
          </p:txBody>
        </p:sp>
        <p:sp>
          <p:nvSpPr>
            <p:cNvPr id="32783" name="Text Box 14"/>
            <p:cNvSpPr txBox="1">
              <a:spLocks noChangeArrowheads="1"/>
            </p:cNvSpPr>
            <p:nvPr/>
          </p:nvSpPr>
          <p:spPr bwMode="auto">
            <a:xfrm>
              <a:off x="1614" y="617"/>
              <a:ext cx="2418"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r>
                <a:rPr lang="en-US" sz="1400">
                  <a:latin typeface="Arial" charset="0"/>
                </a:rPr>
                <a:t>Each step of the strategy begins with </a:t>
              </a:r>
            </a:p>
            <a:p>
              <a:r>
                <a:rPr lang="en-US" sz="1400">
                  <a:latin typeface="Arial" charset="0"/>
                </a:rPr>
                <a:t>a verb that facilitates a more active response.</a:t>
              </a:r>
            </a:p>
          </p:txBody>
        </p:sp>
        <p:cxnSp>
          <p:nvCxnSpPr>
            <p:cNvPr id="32784" name="AutoShape 15"/>
            <p:cNvCxnSpPr>
              <a:cxnSpLocks noChangeShapeType="1"/>
              <a:stCxn id="32783" idx="2"/>
            </p:cNvCxnSpPr>
            <p:nvPr/>
          </p:nvCxnSpPr>
          <p:spPr bwMode="auto">
            <a:xfrm flipH="1">
              <a:off x="1779" y="950"/>
              <a:ext cx="1044" cy="19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85" name="Text Box 16"/>
            <p:cNvSpPr txBox="1">
              <a:spLocks noChangeArrowheads="1"/>
            </p:cNvSpPr>
            <p:nvPr/>
          </p:nvSpPr>
          <p:spPr bwMode="auto">
            <a:xfrm>
              <a:off x="4201" y="588"/>
              <a:ext cx="117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pPr algn="ctr"/>
              <a:r>
                <a:rPr lang="en-US" sz="1400">
                  <a:latin typeface="Arial" charset="0"/>
                </a:rPr>
                <a:t>The wording of steps</a:t>
              </a:r>
            </a:p>
            <a:p>
              <a:pPr algn="ctr"/>
              <a:r>
                <a:rPr lang="en-US" sz="1400">
                  <a:latin typeface="Arial" charset="0"/>
                </a:rPr>
                <a:t>is simple and brief.</a:t>
              </a:r>
            </a:p>
          </p:txBody>
        </p:sp>
        <p:cxnSp>
          <p:nvCxnSpPr>
            <p:cNvPr id="32786" name="AutoShape 17"/>
            <p:cNvCxnSpPr>
              <a:cxnSpLocks noChangeShapeType="1"/>
            </p:cNvCxnSpPr>
            <p:nvPr/>
          </p:nvCxnSpPr>
          <p:spPr bwMode="auto">
            <a:xfrm flipH="1">
              <a:off x="4261" y="928"/>
              <a:ext cx="337" cy="24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87" name="Text Box 18"/>
            <p:cNvSpPr txBox="1">
              <a:spLocks noChangeArrowheads="1"/>
            </p:cNvSpPr>
            <p:nvPr/>
          </p:nvSpPr>
          <p:spPr bwMode="auto">
            <a:xfrm>
              <a:off x="4468" y="960"/>
              <a:ext cx="1077"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pPr algn="ctr"/>
              <a:r>
                <a:rPr lang="en-US" sz="1400">
                  <a:latin typeface="Arial" charset="0"/>
                </a:rPr>
                <a:t>This step cues the</a:t>
              </a:r>
            </a:p>
            <a:p>
              <a:pPr algn="ctr"/>
              <a:r>
                <a:rPr lang="en-US" sz="1400">
                  <a:latin typeface="Arial" charset="0"/>
                </a:rPr>
                <a:t>reader to use the </a:t>
              </a:r>
            </a:p>
            <a:p>
              <a:pPr algn="ctr"/>
              <a:r>
                <a:rPr lang="en-US" sz="1400">
                  <a:latin typeface="Arial" charset="0"/>
                </a:rPr>
                <a:t>cognitive strategy </a:t>
              </a:r>
            </a:p>
            <a:p>
              <a:pPr algn="ctr"/>
              <a:r>
                <a:rPr lang="en-US" sz="1400">
                  <a:latin typeface="Arial" charset="0"/>
                </a:rPr>
                <a:t>of self-questioning.</a:t>
              </a:r>
            </a:p>
          </p:txBody>
        </p:sp>
        <p:cxnSp>
          <p:nvCxnSpPr>
            <p:cNvPr id="32788" name="AutoShape 19"/>
            <p:cNvCxnSpPr>
              <a:cxnSpLocks noChangeShapeType="1"/>
            </p:cNvCxnSpPr>
            <p:nvPr/>
          </p:nvCxnSpPr>
          <p:spPr bwMode="auto">
            <a:xfrm flipH="1">
              <a:off x="5077" y="1399"/>
              <a:ext cx="293" cy="825"/>
            </a:xfrm>
            <a:prstGeom prst="bentConnector3">
              <a:avLst>
                <a:gd name="adj1" fmla="val -4914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2789" name="Text Box 20"/>
            <p:cNvSpPr txBox="1">
              <a:spLocks noChangeArrowheads="1"/>
            </p:cNvSpPr>
            <p:nvPr/>
          </p:nvSpPr>
          <p:spPr bwMode="auto">
            <a:xfrm>
              <a:off x="3982" y="3273"/>
              <a:ext cx="1465"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r>
                <a:rPr lang="en-US" sz="1400">
                  <a:latin typeface="Arial" charset="0"/>
                </a:rPr>
                <a:t>This step cues the reader</a:t>
              </a:r>
            </a:p>
            <a:p>
              <a:r>
                <a:rPr lang="en-US" sz="1400">
                  <a:latin typeface="Arial" charset="0"/>
                </a:rPr>
                <a:t>to relationally organize</a:t>
              </a:r>
            </a:p>
            <a:p>
              <a:r>
                <a:rPr lang="en-US" sz="1400">
                  <a:latin typeface="Arial" charset="0"/>
                </a:rPr>
                <a:t>the information and decide</a:t>
              </a:r>
            </a:p>
            <a:p>
              <a:r>
                <a:rPr lang="en-US" sz="1400">
                  <a:latin typeface="Arial" charset="0"/>
                </a:rPr>
                <a:t>what is important and </a:t>
              </a:r>
            </a:p>
            <a:p>
              <a:r>
                <a:rPr lang="en-US" sz="1400">
                  <a:latin typeface="Arial" charset="0"/>
                </a:rPr>
                <a:t>unimportant.</a:t>
              </a:r>
            </a:p>
          </p:txBody>
        </p:sp>
        <p:cxnSp>
          <p:nvCxnSpPr>
            <p:cNvPr id="32790" name="AutoShape 21"/>
            <p:cNvCxnSpPr>
              <a:cxnSpLocks noChangeShapeType="1"/>
            </p:cNvCxnSpPr>
            <p:nvPr/>
          </p:nvCxnSpPr>
          <p:spPr bwMode="auto">
            <a:xfrm flipH="1" flipV="1">
              <a:off x="4789" y="2300"/>
              <a:ext cx="528" cy="1508"/>
            </a:xfrm>
            <a:prstGeom prst="bentConnector3">
              <a:avLst>
                <a:gd name="adj1" fmla="val -27273"/>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2791" name="Text Box 22"/>
            <p:cNvSpPr txBox="1">
              <a:spLocks noChangeArrowheads="1"/>
            </p:cNvSpPr>
            <p:nvPr/>
          </p:nvSpPr>
          <p:spPr bwMode="auto">
            <a:xfrm>
              <a:off x="2667" y="3242"/>
              <a:ext cx="1376"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r>
                <a:rPr lang="en-US" sz="1400">
                  <a:latin typeface="Arial" charset="0"/>
                </a:rPr>
                <a:t>This step cues reader</a:t>
              </a:r>
            </a:p>
            <a:p>
              <a:r>
                <a:rPr lang="en-US" sz="1400">
                  <a:latin typeface="Arial" charset="0"/>
                </a:rPr>
                <a:t>to use a transformational</a:t>
              </a:r>
            </a:p>
            <a:p>
              <a:r>
                <a:rPr lang="en-US" sz="1400">
                  <a:latin typeface="Arial" charset="0"/>
                </a:rPr>
                <a:t>strategy (paraphrasing)</a:t>
              </a:r>
            </a:p>
            <a:p>
              <a:r>
                <a:rPr lang="en-US" sz="1400">
                  <a:latin typeface="Arial" charset="0"/>
                </a:rPr>
                <a:t>to elaborate on the </a:t>
              </a:r>
            </a:p>
            <a:p>
              <a:r>
                <a:rPr lang="en-US" sz="1400">
                  <a:latin typeface="Arial" charset="0"/>
                </a:rPr>
                <a:t>information from the </a:t>
              </a:r>
            </a:p>
            <a:p>
              <a:r>
                <a:rPr lang="en-US" sz="1400">
                  <a:latin typeface="Arial" charset="0"/>
                </a:rPr>
                <a:t>paragraph.</a:t>
              </a:r>
            </a:p>
          </p:txBody>
        </p:sp>
        <p:cxnSp>
          <p:nvCxnSpPr>
            <p:cNvPr id="32792" name="AutoShape 23"/>
            <p:cNvCxnSpPr>
              <a:cxnSpLocks noChangeShapeType="1"/>
              <a:stCxn id="32791" idx="0"/>
              <a:endCxn id="32795" idx="2"/>
            </p:cNvCxnSpPr>
            <p:nvPr/>
          </p:nvCxnSpPr>
          <p:spPr bwMode="auto">
            <a:xfrm flipH="1" flipV="1">
              <a:off x="2897" y="3129"/>
              <a:ext cx="457" cy="1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93" name="Text Box 24"/>
            <p:cNvSpPr txBox="1">
              <a:spLocks noChangeArrowheads="1"/>
            </p:cNvSpPr>
            <p:nvPr/>
          </p:nvSpPr>
          <p:spPr bwMode="auto">
            <a:xfrm>
              <a:off x="1237" y="3369"/>
              <a:ext cx="1344"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entury Schoolbook" charset="0"/>
                  <a:ea typeface="ＭＳ Ｐゴシック" charset="0"/>
                  <a:cs typeface="ＭＳ Ｐゴシック" charset="0"/>
                </a:defRPr>
              </a:lvl1pPr>
              <a:lvl2pPr marL="742950" indent="-285750">
                <a:defRPr sz="2400">
                  <a:solidFill>
                    <a:schemeClr val="tx1"/>
                  </a:solidFill>
                  <a:latin typeface="Century Schoolbook" charset="0"/>
                  <a:ea typeface="ＭＳ Ｐゴシック" charset="0"/>
                </a:defRPr>
              </a:lvl2pPr>
              <a:lvl3pPr marL="1143000" indent="-228600">
                <a:defRPr sz="2400">
                  <a:solidFill>
                    <a:schemeClr val="tx1"/>
                  </a:solidFill>
                  <a:latin typeface="Century Schoolbook" charset="0"/>
                  <a:ea typeface="ＭＳ Ｐゴシック" charset="0"/>
                </a:defRPr>
              </a:lvl3pPr>
              <a:lvl4pPr marL="1600200" indent="-228600">
                <a:defRPr sz="2400">
                  <a:solidFill>
                    <a:schemeClr val="tx1"/>
                  </a:solidFill>
                  <a:latin typeface="Century Schoolbook" charset="0"/>
                  <a:ea typeface="ＭＳ Ｐゴシック" charset="0"/>
                </a:defRPr>
              </a:lvl4pPr>
              <a:lvl5pPr marL="2057400" indent="-22860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r>
                <a:rPr lang="en-US" sz="1400">
                  <a:latin typeface="Arial" charset="0"/>
                </a:rPr>
                <a:t>This step elicits an overt</a:t>
              </a:r>
            </a:p>
            <a:p>
              <a:r>
                <a:rPr lang="en-US" sz="1400">
                  <a:latin typeface="Arial" charset="0"/>
                </a:rPr>
                <a:t>response that can be </a:t>
              </a:r>
            </a:p>
            <a:p>
              <a:r>
                <a:rPr lang="en-US" sz="1400">
                  <a:latin typeface="Arial" charset="0"/>
                </a:rPr>
                <a:t>evaluated and on which</a:t>
              </a:r>
            </a:p>
            <a:p>
              <a:r>
                <a:rPr lang="en-US" sz="1400">
                  <a:latin typeface="Arial" charset="0"/>
                </a:rPr>
                <a:t>corrective feedback can</a:t>
              </a:r>
            </a:p>
            <a:p>
              <a:r>
                <a:rPr lang="en-US" sz="1400">
                  <a:latin typeface="Arial" charset="0"/>
                </a:rPr>
                <a:t>be provided.</a:t>
              </a:r>
            </a:p>
          </p:txBody>
        </p:sp>
        <p:cxnSp>
          <p:nvCxnSpPr>
            <p:cNvPr id="32794" name="AutoShape 25"/>
            <p:cNvCxnSpPr>
              <a:cxnSpLocks noChangeShapeType="1"/>
              <a:stCxn id="32793" idx="0"/>
            </p:cNvCxnSpPr>
            <p:nvPr/>
          </p:nvCxnSpPr>
          <p:spPr bwMode="auto">
            <a:xfrm flipV="1">
              <a:off x="1909" y="3145"/>
              <a:ext cx="287" cy="2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pic>
        <p:nvPicPr>
          <p:cNvPr id="32773"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83538" y="6240463"/>
            <a:ext cx="11366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41085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427" y="0"/>
            <a:ext cx="7773147" cy="1143000"/>
          </a:xfrm>
        </p:spPr>
        <p:txBody>
          <a:bodyPr/>
          <a:lstStyle/>
          <a:p>
            <a:r>
              <a:rPr lang="en-US" dirty="0" smtClean="0">
                <a:solidFill>
                  <a:srgbClr val="0000FF"/>
                </a:solidFill>
              </a:rPr>
              <a:t>Tier 2</a:t>
            </a:r>
            <a:endParaRPr lang="en-US" dirty="0">
              <a:solidFill>
                <a:srgbClr val="0000FF"/>
              </a:solidFill>
            </a:endParaRPr>
          </a:p>
        </p:txBody>
      </p:sp>
      <p:sp>
        <p:nvSpPr>
          <p:cNvPr id="3" name="Content Placeholder 2"/>
          <p:cNvSpPr>
            <a:spLocks noGrp="1"/>
          </p:cNvSpPr>
          <p:nvPr>
            <p:ph idx="1"/>
          </p:nvPr>
        </p:nvSpPr>
        <p:spPr>
          <a:xfrm>
            <a:off x="358190" y="911686"/>
            <a:ext cx="8482570" cy="5858613"/>
          </a:xfrm>
        </p:spPr>
        <p:txBody>
          <a:bodyPr/>
          <a:lstStyle/>
          <a:p>
            <a:pPr marL="0" indent="0">
              <a:buNone/>
            </a:pPr>
            <a:r>
              <a:rPr lang="en-US" sz="2400" dirty="0"/>
              <a:t>Mrs. Lexicon has identified a group of students who need targeted supplemental instruction. Mrs. L uses flexible grouping to </a:t>
            </a:r>
            <a:r>
              <a:rPr lang="en-US" sz="2400" dirty="0">
                <a:solidFill>
                  <a:srgbClr val="FF0000"/>
                </a:solidFill>
              </a:rPr>
              <a:t>model thinking </a:t>
            </a:r>
            <a:r>
              <a:rPr lang="en-US" sz="2400" dirty="0"/>
              <a:t>about </a:t>
            </a:r>
            <a:r>
              <a:rPr lang="en-US" sz="2400" dirty="0">
                <a:solidFill>
                  <a:srgbClr val="0000FF"/>
                </a:solidFill>
              </a:rPr>
              <a:t>a </a:t>
            </a:r>
            <a:r>
              <a:rPr lang="en-US" sz="2400" dirty="0">
                <a:solidFill>
                  <a:srgbClr val="960DFF"/>
                </a:solidFill>
              </a:rPr>
              <a:t>v</a:t>
            </a:r>
            <a:r>
              <a:rPr lang="en-US" sz="2400" dirty="0">
                <a:solidFill>
                  <a:srgbClr val="0000FF"/>
                </a:solidFill>
              </a:rPr>
              <a:t>ivid vocabulary word. </a:t>
            </a:r>
            <a:r>
              <a:rPr lang="en-US" sz="2400" dirty="0"/>
              <a:t>First, together Mrs. L and the group </a:t>
            </a:r>
            <a:r>
              <a:rPr lang="en-US" sz="2400" dirty="0">
                <a:solidFill>
                  <a:srgbClr val="0000FF"/>
                </a:solidFill>
              </a:rPr>
              <a:t>chorally read a portion of the text. </a:t>
            </a:r>
            <a:r>
              <a:rPr lang="en-US" sz="2400" dirty="0"/>
              <a:t>Mrs. L. focuses the students on one word, blurting. She allows for </a:t>
            </a:r>
            <a:r>
              <a:rPr lang="en-US" sz="2400" dirty="0">
                <a:solidFill>
                  <a:srgbClr val="FF0000"/>
                </a:solidFill>
              </a:rPr>
              <a:t>active student engagement </a:t>
            </a:r>
            <a:r>
              <a:rPr lang="en-US" sz="2400" dirty="0"/>
              <a:t>by pausing and asking the students what they think it means when a word is blurted out. As students provide answers, Mrs. L. provides </a:t>
            </a:r>
            <a:r>
              <a:rPr lang="en-US" sz="2400" dirty="0">
                <a:solidFill>
                  <a:srgbClr val="FF0000"/>
                </a:solidFill>
              </a:rPr>
              <a:t>positive </a:t>
            </a:r>
            <a:r>
              <a:rPr lang="en-US" sz="2400" dirty="0" smtClean="0">
                <a:solidFill>
                  <a:srgbClr val="FF0000"/>
                </a:solidFill>
              </a:rPr>
              <a:t>and corrective feedback</a:t>
            </a:r>
            <a:r>
              <a:rPr lang="en-US" sz="2400" dirty="0"/>
              <a:t>. After students model what blurting means, Mrs. L. states </a:t>
            </a:r>
            <a:r>
              <a:rPr lang="en-US" sz="2400" dirty="0" smtClean="0">
                <a:solidFill>
                  <a:srgbClr val="FF0000"/>
                </a:solidFill>
              </a:rPr>
              <a:t>explicitly</a:t>
            </a:r>
            <a:r>
              <a:rPr lang="en-US" sz="2400" dirty="0" smtClean="0"/>
              <a:t> </a:t>
            </a:r>
            <a:r>
              <a:rPr lang="en-US" sz="2400" dirty="0"/>
              <a:t>that if the author used the word said instead of blurting, the reader could not visualize the interruption. She then tasks the group to practice </a:t>
            </a:r>
            <a:r>
              <a:rPr lang="en-US" sz="2400" dirty="0">
                <a:solidFill>
                  <a:srgbClr val="0000FF"/>
                </a:solidFill>
              </a:rPr>
              <a:t>locating vivid vocabulary </a:t>
            </a:r>
            <a:r>
              <a:rPr lang="en-US" sz="2400" dirty="0"/>
              <a:t>by reading the remainder of the text independently and identifying the vivid vocabulary, just as they did as a group. </a:t>
            </a:r>
          </a:p>
          <a:p>
            <a:pPr marL="0" indent="0">
              <a:buNone/>
            </a:pPr>
            <a:endParaRPr lang="en-US" sz="2400" dirty="0"/>
          </a:p>
        </p:txBody>
      </p:sp>
    </p:spTree>
    <p:extLst>
      <p:ext uri="{BB962C8B-B14F-4D97-AF65-F5344CB8AC3E}">
        <p14:creationId xmlns:p14="http://schemas.microsoft.com/office/powerpoint/2010/main" val="23915211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28" y="194729"/>
            <a:ext cx="7773147" cy="1143000"/>
          </a:xfrm>
        </p:spPr>
        <p:txBody>
          <a:bodyPr/>
          <a:lstStyle/>
          <a:p>
            <a:r>
              <a:rPr lang="en-US" dirty="0" smtClean="0"/>
              <a:t>Overreliance on GE</a:t>
            </a:r>
            <a:endParaRPr lang="en-US" dirty="0"/>
          </a:p>
        </p:txBody>
      </p:sp>
      <p:pic>
        <p:nvPicPr>
          <p:cNvPr id="5" name="Picture 4"/>
          <p:cNvPicPr>
            <a:picLocks noChangeAspect="1"/>
          </p:cNvPicPr>
          <p:nvPr/>
        </p:nvPicPr>
        <p:blipFill>
          <a:blip r:embed="rId2"/>
          <a:stretch>
            <a:fillRect/>
          </a:stretch>
        </p:blipFill>
        <p:spPr>
          <a:xfrm>
            <a:off x="1921196" y="1727591"/>
            <a:ext cx="5096751" cy="4390270"/>
          </a:xfrm>
          <a:prstGeom prst="rect">
            <a:avLst/>
          </a:prstGeom>
        </p:spPr>
      </p:pic>
    </p:spTree>
    <p:extLst>
      <p:ext uri="{BB962C8B-B14F-4D97-AF65-F5344CB8AC3E}">
        <p14:creationId xmlns:p14="http://schemas.microsoft.com/office/powerpoint/2010/main" val="422664916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FF"/>
                </a:solidFill>
                <a:latin typeface="Times"/>
                <a:cs typeface="Times"/>
              </a:rPr>
              <a:t>Tier 3 : </a:t>
            </a:r>
            <a:r>
              <a:rPr lang="en-US" sz="2400" dirty="0" err="1" smtClean="0">
                <a:solidFill>
                  <a:srgbClr val="0000FF"/>
                </a:solidFill>
                <a:latin typeface="Times"/>
                <a:cs typeface="Times"/>
              </a:rPr>
              <a:t>Lev</a:t>
            </a:r>
            <a:r>
              <a:rPr lang="en-US" sz="2400" cap="none" dirty="0" err="1" smtClean="0">
                <a:solidFill>
                  <a:srgbClr val="0000FF"/>
                </a:solidFill>
                <a:latin typeface="Times"/>
                <a:cs typeface="Times"/>
              </a:rPr>
              <a:t>EL</a:t>
            </a:r>
            <a:r>
              <a:rPr lang="en-US" sz="2400" cap="none" dirty="0">
                <a:solidFill>
                  <a:srgbClr val="0000FF"/>
                </a:solidFill>
                <a:latin typeface="Times"/>
                <a:cs typeface="Times"/>
              </a:rPr>
              <a:t> </a:t>
            </a:r>
            <a:r>
              <a:rPr lang="en-US" sz="2400" cap="none" dirty="0" smtClean="0">
                <a:solidFill>
                  <a:srgbClr val="0000FF"/>
                </a:solidFill>
                <a:latin typeface="Times"/>
                <a:cs typeface="Times"/>
              </a:rPr>
              <a:t>3: </a:t>
            </a:r>
            <a:r>
              <a:rPr lang="en-US" sz="2400" dirty="0">
                <a:solidFill>
                  <a:srgbClr val="0000FF"/>
                </a:solidFill>
                <a:latin typeface="Times" charset="0"/>
              </a:rPr>
              <a:t>Intensive </a:t>
            </a:r>
            <a:r>
              <a:rPr lang="en-US" sz="2400" dirty="0" smtClean="0">
                <a:solidFill>
                  <a:srgbClr val="0000FF"/>
                </a:solidFill>
                <a:latin typeface="Times" charset="0"/>
              </a:rPr>
              <a:t>strategy</a:t>
            </a:r>
            <a:br>
              <a:rPr lang="en-US" sz="2400" dirty="0" smtClean="0">
                <a:solidFill>
                  <a:srgbClr val="0000FF"/>
                </a:solidFill>
                <a:latin typeface="Times" charset="0"/>
              </a:rPr>
            </a:br>
            <a:r>
              <a:rPr lang="en-US" sz="2400" dirty="0">
                <a:solidFill>
                  <a:srgbClr val="0000FF"/>
                </a:solidFill>
                <a:latin typeface="Times" charset="0"/>
              </a:rPr>
              <a:t> </a:t>
            </a:r>
            <a:r>
              <a:rPr lang="en-US" sz="2400" dirty="0" smtClean="0">
                <a:solidFill>
                  <a:srgbClr val="0000FF"/>
                </a:solidFill>
                <a:latin typeface="Times" charset="0"/>
              </a:rPr>
              <a:t>                                             instruction</a:t>
            </a:r>
            <a:endParaRPr lang="en-US" sz="2400" cap="none" dirty="0">
              <a:solidFill>
                <a:srgbClr val="0000FF"/>
              </a:solidFill>
              <a:latin typeface="Times"/>
              <a:cs typeface="Times"/>
            </a:endParaRPr>
          </a:p>
        </p:txBody>
      </p:sp>
      <p:sp>
        <p:nvSpPr>
          <p:cNvPr id="6" name="Text Box 3"/>
          <p:cNvSpPr txBox="1">
            <a:spLocks noChangeArrowheads="1"/>
          </p:cNvSpPr>
          <p:nvPr/>
        </p:nvSpPr>
        <p:spPr bwMode="auto">
          <a:xfrm>
            <a:off x="293271" y="267040"/>
            <a:ext cx="6805387"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sz="500" b="1" dirty="0">
              <a:solidFill>
                <a:srgbClr val="660066"/>
              </a:solidFill>
              <a:latin typeface="Times" charset="0"/>
            </a:endParaRPr>
          </a:p>
          <a:p>
            <a:r>
              <a:rPr lang="en-US" b="1" dirty="0">
                <a:solidFill>
                  <a:srgbClr val="800000"/>
                </a:solidFill>
                <a:latin typeface="Times" charset="0"/>
              </a:rPr>
              <a:t>Students who have difficulty mastering the strategies </a:t>
            </a:r>
            <a:r>
              <a:rPr lang="en-US" b="1" dirty="0" smtClean="0">
                <a:solidFill>
                  <a:srgbClr val="800000"/>
                </a:solidFill>
                <a:latin typeface="Times" charset="0"/>
              </a:rPr>
              <a:t>presented </a:t>
            </a:r>
            <a:r>
              <a:rPr lang="en-US" b="1" dirty="0">
                <a:solidFill>
                  <a:srgbClr val="800000"/>
                </a:solidFill>
                <a:latin typeface="Times" charset="0"/>
              </a:rPr>
              <a:t>in courses by content teachers are provided more </a:t>
            </a:r>
            <a:r>
              <a:rPr lang="en-US" b="1" dirty="0" smtClean="0">
                <a:solidFill>
                  <a:srgbClr val="800000"/>
                </a:solidFill>
                <a:latin typeface="Times" charset="0"/>
              </a:rPr>
              <a:t>instruction </a:t>
            </a:r>
            <a:r>
              <a:rPr lang="en-US" b="1" dirty="0">
                <a:solidFill>
                  <a:srgbClr val="800000"/>
                </a:solidFill>
                <a:latin typeface="Times" charset="0"/>
              </a:rPr>
              <a:t>in the strategies through specialized, more </a:t>
            </a:r>
            <a:r>
              <a:rPr lang="en-US" b="1" dirty="0" smtClean="0">
                <a:solidFill>
                  <a:srgbClr val="800000"/>
                </a:solidFill>
                <a:latin typeface="Times" charset="0"/>
              </a:rPr>
              <a:t>intensive </a:t>
            </a:r>
            <a:r>
              <a:rPr lang="en-US" b="1" dirty="0">
                <a:solidFill>
                  <a:srgbClr val="800000"/>
                </a:solidFill>
                <a:latin typeface="Times" charset="0"/>
              </a:rPr>
              <a:t>instruction delivered by support  personnel. </a:t>
            </a:r>
          </a:p>
          <a:p>
            <a:endParaRPr lang="en-US" b="1" dirty="0" smtClean="0">
              <a:solidFill>
                <a:srgbClr val="800000"/>
              </a:solidFill>
              <a:latin typeface="Times" charset="0"/>
            </a:endParaRPr>
          </a:p>
          <a:p>
            <a:r>
              <a:rPr lang="en-US" b="1" dirty="0">
                <a:solidFill>
                  <a:schemeClr val="tx2"/>
                </a:solidFill>
                <a:latin typeface="Times" charset="0"/>
              </a:rPr>
              <a:t>C</a:t>
            </a:r>
            <a:r>
              <a:rPr lang="en-US" b="1" dirty="0" smtClean="0">
                <a:solidFill>
                  <a:schemeClr val="tx2"/>
                </a:solidFill>
                <a:latin typeface="Times" charset="0"/>
              </a:rPr>
              <a:t>ore </a:t>
            </a:r>
            <a:r>
              <a:rPr lang="en-US" b="1" dirty="0">
                <a:solidFill>
                  <a:schemeClr val="tx2"/>
                </a:solidFill>
                <a:latin typeface="Times" charset="0"/>
              </a:rPr>
              <a:t>curriculum teachers notice students </a:t>
            </a:r>
          </a:p>
          <a:p>
            <a:r>
              <a:rPr lang="en-US" b="1" dirty="0">
                <a:solidFill>
                  <a:schemeClr val="tx2"/>
                </a:solidFill>
                <a:latin typeface="Times" charset="0"/>
              </a:rPr>
              <a:t>having difficulty learning and using strategies </a:t>
            </a:r>
            <a:r>
              <a:rPr lang="en-US" b="1" dirty="0" smtClean="0">
                <a:solidFill>
                  <a:schemeClr val="tx2"/>
                </a:solidFill>
                <a:latin typeface="Times" charset="0"/>
              </a:rPr>
              <a:t>such as  paraphrasing </a:t>
            </a:r>
            <a:r>
              <a:rPr lang="en-US" b="1" dirty="0">
                <a:solidFill>
                  <a:schemeClr val="tx2"/>
                </a:solidFill>
                <a:latin typeface="Times" charset="0"/>
              </a:rPr>
              <a:t>they work with support personnel to provide </a:t>
            </a:r>
            <a:r>
              <a:rPr lang="en-US" b="1" dirty="0" smtClean="0">
                <a:solidFill>
                  <a:schemeClr val="tx2"/>
                </a:solidFill>
                <a:latin typeface="Times" charset="0"/>
              </a:rPr>
              <a:t>more </a:t>
            </a:r>
            <a:r>
              <a:rPr lang="en-US" b="1" dirty="0">
                <a:solidFill>
                  <a:schemeClr val="tx2"/>
                </a:solidFill>
                <a:latin typeface="Times" charset="0"/>
              </a:rPr>
              <a:t>intensive instruction. </a:t>
            </a:r>
          </a:p>
          <a:p>
            <a:endParaRPr lang="en-US" sz="500" b="1" dirty="0">
              <a:solidFill>
                <a:srgbClr val="660066"/>
              </a:solidFill>
              <a:latin typeface="Times" charset="0"/>
            </a:endParaRPr>
          </a:p>
        </p:txBody>
      </p:sp>
      <p:sp>
        <p:nvSpPr>
          <p:cNvPr id="2" name="Isosceles Triangle 1"/>
          <p:cNvSpPr/>
          <p:nvPr/>
        </p:nvSpPr>
        <p:spPr bwMode="auto">
          <a:xfrm>
            <a:off x="6805698" y="267040"/>
            <a:ext cx="2094186" cy="2305219"/>
          </a:xfrm>
          <a:prstGeom prst="triangle">
            <a:avLst/>
          </a:prstGeom>
          <a:solidFill>
            <a:schemeClr val="accent5"/>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Text Box 7"/>
          <p:cNvSpPr txBox="1">
            <a:spLocks noChangeArrowheads="1"/>
          </p:cNvSpPr>
          <p:nvPr/>
        </p:nvSpPr>
        <p:spPr bwMode="auto">
          <a:xfrm>
            <a:off x="7098658" y="808125"/>
            <a:ext cx="154672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smtClean="0">
                <a:solidFill>
                  <a:srgbClr val="3333CC"/>
                </a:solidFill>
                <a:latin typeface="Times" charset="0"/>
              </a:rPr>
              <a:t>Some</a:t>
            </a:r>
          </a:p>
          <a:p>
            <a:pPr algn="ctr"/>
            <a:endParaRPr lang="en-US" sz="2000" b="1" dirty="0">
              <a:latin typeface="Times" charset="0"/>
            </a:endParaRPr>
          </a:p>
          <a:p>
            <a:pPr algn="ctr"/>
            <a:r>
              <a:rPr lang="en-US" sz="2000" b="1" dirty="0" smtClean="0">
                <a:latin typeface="Times" charset="0"/>
              </a:rPr>
              <a:t>Most</a:t>
            </a:r>
          </a:p>
          <a:p>
            <a:pPr algn="ctr"/>
            <a:r>
              <a:rPr lang="en-US" sz="2000" b="1" dirty="0" smtClean="0">
                <a:latin typeface="Times" charset="0"/>
              </a:rPr>
              <a:t> </a:t>
            </a:r>
            <a:endParaRPr lang="en-US" sz="2000" b="1" dirty="0">
              <a:latin typeface="Times" charset="0"/>
            </a:endParaRPr>
          </a:p>
          <a:p>
            <a:pPr algn="ctr"/>
            <a:r>
              <a:rPr lang="en-US" sz="2000" b="1" dirty="0" smtClean="0">
                <a:latin typeface="Times" charset="0"/>
              </a:rPr>
              <a:t>All</a:t>
            </a:r>
            <a:endParaRPr lang="en-US" sz="2000" b="1" dirty="0">
              <a:latin typeface="Times" charset="0"/>
            </a:endParaRPr>
          </a:p>
        </p:txBody>
      </p:sp>
      <p:cxnSp>
        <p:nvCxnSpPr>
          <p:cNvPr id="10" name="Straight Connector 9"/>
          <p:cNvCxnSpPr/>
          <p:nvPr/>
        </p:nvCxnSpPr>
        <p:spPr bwMode="auto">
          <a:xfrm>
            <a:off x="6952126" y="1204729"/>
            <a:ext cx="1693258"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3" name="Straight Connector 12"/>
          <p:cNvCxnSpPr/>
          <p:nvPr/>
        </p:nvCxnSpPr>
        <p:spPr bwMode="auto">
          <a:xfrm>
            <a:off x="6805698" y="1992053"/>
            <a:ext cx="2094186"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7" name="Donut 16"/>
          <p:cNvSpPr/>
          <p:nvPr/>
        </p:nvSpPr>
        <p:spPr bwMode="auto">
          <a:xfrm>
            <a:off x="7416448" y="571311"/>
            <a:ext cx="914400" cy="914400"/>
          </a:xfrm>
          <a:prstGeom prst="donut">
            <a:avLst>
              <a:gd name="adj" fmla="val 0"/>
            </a:avLst>
          </a:prstGeom>
          <a:solidFill>
            <a:schemeClr val="tx2"/>
          </a:solidFill>
          <a:ln w="31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038745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pgraner@ku.edu</a:t>
            </a:r>
          </a:p>
        </p:txBody>
      </p:sp>
      <p:sp>
        <p:nvSpPr>
          <p:cNvPr id="90114" name="Rectangle 2"/>
          <p:cNvSpPr>
            <a:spLocks noGrp="1" noChangeArrowheads="1"/>
          </p:cNvSpPr>
          <p:nvPr>
            <p:ph type="title"/>
          </p:nvPr>
        </p:nvSpPr>
        <p:spPr/>
        <p:txBody>
          <a:bodyPr/>
          <a:lstStyle/>
          <a:p>
            <a:pPr eaLnBrk="1" hangingPunct="1"/>
            <a:r>
              <a:rPr lang="en-US" dirty="0">
                <a:solidFill>
                  <a:srgbClr val="0000FF"/>
                </a:solidFill>
                <a:latin typeface="Arial" charset="0"/>
                <a:ea typeface="ＭＳ Ｐゴシック" charset="0"/>
                <a:cs typeface="ＭＳ Ｐゴシック" charset="0"/>
              </a:rPr>
              <a:t>Steps of the Word</a:t>
            </a:r>
            <a:br>
              <a:rPr lang="en-US" dirty="0">
                <a:solidFill>
                  <a:srgbClr val="0000FF"/>
                </a:solidFill>
                <a:latin typeface="Arial" charset="0"/>
                <a:ea typeface="ＭＳ Ｐゴシック" charset="0"/>
                <a:cs typeface="ＭＳ Ｐゴシック" charset="0"/>
              </a:rPr>
            </a:br>
            <a:r>
              <a:rPr lang="en-US" dirty="0">
                <a:solidFill>
                  <a:srgbClr val="0000FF"/>
                </a:solidFill>
                <a:latin typeface="Arial" charset="0"/>
                <a:ea typeface="ＭＳ Ｐゴシック" charset="0"/>
                <a:cs typeface="ＭＳ Ｐゴシック" charset="0"/>
              </a:rPr>
              <a:t>Identification Strategy</a:t>
            </a:r>
          </a:p>
        </p:txBody>
      </p:sp>
      <p:sp>
        <p:nvSpPr>
          <p:cNvPr id="90115" name="Rectangle 3"/>
          <p:cNvSpPr>
            <a:spLocks noGrp="1" noChangeArrowheads="1"/>
          </p:cNvSpPr>
          <p:nvPr>
            <p:ph type="body" idx="1"/>
          </p:nvPr>
        </p:nvSpPr>
        <p:spPr/>
        <p:txBody>
          <a:bodyPr/>
          <a:lstStyle/>
          <a:p>
            <a:pPr eaLnBrk="1" hangingPunct="1">
              <a:lnSpc>
                <a:spcPct val="70000"/>
              </a:lnSpc>
              <a:buFontTx/>
              <a:buNone/>
            </a:pPr>
            <a:r>
              <a:rPr lang="en-US" sz="2400">
                <a:latin typeface="Arial" charset="0"/>
                <a:ea typeface="ＭＳ Ｐゴシック" charset="0"/>
                <a:cs typeface="ＭＳ Ｐゴシック" charset="0"/>
              </a:rPr>
              <a:t>Step 1:	</a:t>
            </a:r>
            <a:r>
              <a:rPr lang="en-US" b="1">
                <a:latin typeface="Arial" charset="0"/>
                <a:ea typeface="ＭＳ Ｐゴシック" charset="0"/>
                <a:cs typeface="ＭＳ Ｐゴシック" charset="0"/>
              </a:rPr>
              <a:t>D</a:t>
            </a:r>
            <a:r>
              <a:rPr lang="en-US" sz="2400">
                <a:latin typeface="Arial" charset="0"/>
                <a:ea typeface="ＭＳ Ｐゴシック" charset="0"/>
                <a:cs typeface="ＭＳ Ｐゴシック" charset="0"/>
              </a:rPr>
              <a:t>iscover the context</a:t>
            </a:r>
          </a:p>
          <a:p>
            <a:pPr eaLnBrk="1" hangingPunct="1">
              <a:lnSpc>
                <a:spcPct val="90000"/>
              </a:lnSpc>
              <a:spcBef>
                <a:spcPct val="25000"/>
              </a:spcBef>
              <a:buFontTx/>
              <a:buNone/>
            </a:pPr>
            <a:r>
              <a:rPr lang="en-US" sz="2400">
                <a:latin typeface="Arial" charset="0"/>
                <a:ea typeface="ＭＳ Ｐゴシック" charset="0"/>
                <a:cs typeface="ＭＳ Ｐゴシック" charset="0"/>
              </a:rPr>
              <a:t>Step 2:	</a:t>
            </a:r>
            <a:r>
              <a:rPr lang="en-US" b="1">
                <a:latin typeface="Arial" charset="0"/>
                <a:ea typeface="ＭＳ Ｐゴシック" charset="0"/>
                <a:cs typeface="ＭＳ Ｐゴシック" charset="0"/>
              </a:rPr>
              <a:t>I</a:t>
            </a:r>
            <a:r>
              <a:rPr lang="en-US" sz="2400">
                <a:latin typeface="Arial" charset="0"/>
                <a:ea typeface="ＭＳ Ｐゴシック" charset="0"/>
                <a:cs typeface="ＭＳ Ｐゴシック" charset="0"/>
              </a:rPr>
              <a:t>solate the prefix</a:t>
            </a:r>
          </a:p>
          <a:p>
            <a:pPr eaLnBrk="1" hangingPunct="1">
              <a:lnSpc>
                <a:spcPct val="90000"/>
              </a:lnSpc>
              <a:spcBef>
                <a:spcPct val="25000"/>
              </a:spcBef>
              <a:buFontTx/>
              <a:buNone/>
            </a:pPr>
            <a:r>
              <a:rPr lang="en-US" sz="2400">
                <a:latin typeface="Arial" charset="0"/>
                <a:ea typeface="ＭＳ Ｐゴシック" charset="0"/>
                <a:cs typeface="ＭＳ Ｐゴシック" charset="0"/>
              </a:rPr>
              <a:t>Step 3:	</a:t>
            </a:r>
            <a:r>
              <a:rPr lang="en-US" b="1">
                <a:latin typeface="Arial" charset="0"/>
                <a:ea typeface="ＭＳ Ｐゴシック" charset="0"/>
                <a:cs typeface="ＭＳ Ｐゴシック" charset="0"/>
              </a:rPr>
              <a:t>S</a:t>
            </a:r>
            <a:r>
              <a:rPr lang="en-US" sz="2400">
                <a:latin typeface="Arial" charset="0"/>
                <a:ea typeface="ＭＳ Ｐゴシック" charset="0"/>
                <a:cs typeface="ＭＳ Ｐゴシック" charset="0"/>
              </a:rPr>
              <a:t>eparate the suffix</a:t>
            </a:r>
          </a:p>
          <a:p>
            <a:pPr eaLnBrk="1" hangingPunct="1">
              <a:lnSpc>
                <a:spcPct val="90000"/>
              </a:lnSpc>
              <a:spcBef>
                <a:spcPct val="25000"/>
              </a:spcBef>
              <a:buFontTx/>
              <a:buNone/>
            </a:pPr>
            <a:r>
              <a:rPr lang="en-US" sz="2400">
                <a:latin typeface="Arial" charset="0"/>
                <a:ea typeface="ＭＳ Ｐゴシック" charset="0"/>
                <a:cs typeface="ＭＳ Ｐゴシック" charset="0"/>
              </a:rPr>
              <a:t>Step 4:	</a:t>
            </a:r>
            <a:r>
              <a:rPr lang="en-US" b="1">
                <a:latin typeface="Arial" charset="0"/>
                <a:ea typeface="ＭＳ Ｐゴシック" charset="0"/>
                <a:cs typeface="ＭＳ Ｐゴシック" charset="0"/>
              </a:rPr>
              <a:t>S</a:t>
            </a:r>
            <a:r>
              <a:rPr lang="en-US" sz="2400">
                <a:latin typeface="Arial" charset="0"/>
                <a:ea typeface="ＭＳ Ｐゴシック" charset="0"/>
                <a:cs typeface="ＭＳ Ｐゴシック" charset="0"/>
              </a:rPr>
              <a:t>ay the stem</a:t>
            </a:r>
          </a:p>
          <a:p>
            <a:pPr eaLnBrk="1" hangingPunct="1">
              <a:lnSpc>
                <a:spcPct val="90000"/>
              </a:lnSpc>
              <a:spcBef>
                <a:spcPct val="25000"/>
              </a:spcBef>
              <a:buFontTx/>
              <a:buNone/>
            </a:pPr>
            <a:r>
              <a:rPr lang="en-US" sz="2400">
                <a:latin typeface="Arial" charset="0"/>
                <a:ea typeface="ＭＳ Ｐゴシック" charset="0"/>
                <a:cs typeface="ＭＳ Ｐゴシック" charset="0"/>
              </a:rPr>
              <a:t>Step 5:	</a:t>
            </a:r>
            <a:r>
              <a:rPr lang="en-US" b="1">
                <a:latin typeface="Arial" charset="0"/>
                <a:ea typeface="ＭＳ Ｐゴシック" charset="0"/>
                <a:cs typeface="ＭＳ Ｐゴシック" charset="0"/>
              </a:rPr>
              <a:t>E</a:t>
            </a:r>
            <a:r>
              <a:rPr lang="en-US" sz="2400">
                <a:latin typeface="Arial" charset="0"/>
                <a:ea typeface="ＭＳ Ｐゴシック" charset="0"/>
                <a:cs typeface="ＭＳ Ｐゴシック" charset="0"/>
              </a:rPr>
              <a:t>xamine the stem</a:t>
            </a:r>
          </a:p>
          <a:p>
            <a:pPr eaLnBrk="1" hangingPunct="1">
              <a:lnSpc>
                <a:spcPct val="90000"/>
              </a:lnSpc>
              <a:spcBef>
                <a:spcPct val="25000"/>
              </a:spcBef>
              <a:buFontTx/>
              <a:buNone/>
            </a:pPr>
            <a:r>
              <a:rPr lang="en-US" sz="2400">
                <a:latin typeface="Arial" charset="0"/>
                <a:ea typeface="ＭＳ Ｐゴシック" charset="0"/>
                <a:cs typeface="ＭＳ Ｐゴシック" charset="0"/>
              </a:rPr>
              <a:t>Step 6:	</a:t>
            </a:r>
            <a:r>
              <a:rPr lang="en-US" b="1">
                <a:latin typeface="Arial" charset="0"/>
                <a:ea typeface="ＭＳ Ｐゴシック" charset="0"/>
                <a:cs typeface="ＭＳ Ｐゴシック" charset="0"/>
              </a:rPr>
              <a:t>C</a:t>
            </a:r>
            <a:r>
              <a:rPr lang="en-US" sz="2400">
                <a:latin typeface="Arial" charset="0"/>
                <a:ea typeface="ＭＳ Ｐゴシック" charset="0"/>
                <a:cs typeface="ＭＳ Ｐゴシック" charset="0"/>
              </a:rPr>
              <a:t>heck with someone</a:t>
            </a:r>
          </a:p>
          <a:p>
            <a:pPr eaLnBrk="1" hangingPunct="1">
              <a:lnSpc>
                <a:spcPct val="90000"/>
              </a:lnSpc>
              <a:spcBef>
                <a:spcPct val="25000"/>
              </a:spcBef>
              <a:buFontTx/>
              <a:buNone/>
            </a:pPr>
            <a:r>
              <a:rPr lang="en-US" sz="2400">
                <a:latin typeface="Arial" charset="0"/>
                <a:ea typeface="ＭＳ Ｐゴシック" charset="0"/>
                <a:cs typeface="ＭＳ Ｐゴシック" charset="0"/>
              </a:rPr>
              <a:t>Step 7:	</a:t>
            </a:r>
            <a:r>
              <a:rPr lang="en-US" b="1">
                <a:latin typeface="Arial" charset="0"/>
                <a:ea typeface="ＭＳ Ｐゴシック" charset="0"/>
                <a:cs typeface="ＭＳ Ｐゴシック" charset="0"/>
              </a:rPr>
              <a:t>T</a:t>
            </a:r>
            <a:r>
              <a:rPr lang="en-US" sz="2400">
                <a:latin typeface="Arial" charset="0"/>
                <a:ea typeface="ＭＳ Ｐゴシック" charset="0"/>
                <a:cs typeface="ＭＳ Ｐゴシック" charset="0"/>
              </a:rPr>
              <a:t>ry the dictionary</a:t>
            </a:r>
          </a:p>
        </p:txBody>
      </p:sp>
      <p:sp>
        <p:nvSpPr>
          <p:cNvPr id="90116" name="TextBox 4"/>
          <p:cNvSpPr txBox="1">
            <a:spLocks noChangeArrowheads="1"/>
          </p:cNvSpPr>
          <p:nvPr/>
        </p:nvSpPr>
        <p:spPr bwMode="auto">
          <a:xfrm>
            <a:off x="0" y="6477000"/>
            <a:ext cx="4614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schemeClr val="bg1"/>
                </a:solidFill>
                <a:cs typeface="Arial" charset="0"/>
              </a:rPr>
              <a:t>Copyright: University of Kansas Center for Research on Learning</a:t>
            </a:r>
          </a:p>
        </p:txBody>
      </p:sp>
    </p:spTree>
    <p:extLst>
      <p:ext uri="{BB962C8B-B14F-4D97-AF65-F5344CB8AC3E}">
        <p14:creationId xmlns:p14="http://schemas.microsoft.com/office/powerpoint/2010/main" val="4996745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p:txBody>
          <a:bodyPr/>
          <a:lstStyle/>
          <a:p>
            <a:r>
              <a:rPr lang="en-US" dirty="0">
                <a:solidFill>
                  <a:srgbClr val="0000FF"/>
                </a:solidFill>
                <a:latin typeface="Arial" charset="0"/>
                <a:ea typeface="ＭＳ Ｐゴシック" charset="0"/>
                <a:cs typeface="ＭＳ Ｐゴシック" charset="0"/>
              </a:rPr>
              <a:t>Steps for </a:t>
            </a:r>
            <a:r>
              <a:rPr lang="en-US" dirty="0" smtClean="0">
                <a:solidFill>
                  <a:srgbClr val="0000FF"/>
                </a:solidFill>
                <a:latin typeface="Arial" charset="0"/>
                <a:ea typeface="ＭＳ Ｐゴシック" charset="0"/>
                <a:cs typeface="ＭＳ Ｐゴシック" charset="0"/>
              </a:rPr>
              <a:t>the </a:t>
            </a:r>
            <a:br>
              <a:rPr lang="en-US" dirty="0" smtClean="0">
                <a:solidFill>
                  <a:srgbClr val="0000FF"/>
                </a:solidFill>
                <a:latin typeface="Arial" charset="0"/>
                <a:ea typeface="ＭＳ Ｐゴシック" charset="0"/>
                <a:cs typeface="ＭＳ Ｐゴシック" charset="0"/>
              </a:rPr>
            </a:br>
            <a:r>
              <a:rPr lang="en-US" dirty="0" smtClean="0">
                <a:solidFill>
                  <a:srgbClr val="0000FF"/>
                </a:solidFill>
                <a:latin typeface="Arial" charset="0"/>
                <a:ea typeface="ＭＳ Ｐゴシック" charset="0"/>
                <a:cs typeface="ＭＳ Ｐゴシック" charset="0"/>
              </a:rPr>
              <a:t>Sentence Writing Strategy</a:t>
            </a:r>
            <a:endParaRPr lang="en-US" dirty="0">
              <a:solidFill>
                <a:srgbClr val="0000FF"/>
              </a:solidFill>
              <a:latin typeface="Arial" charset="0"/>
              <a:ea typeface="ＭＳ Ｐゴシック" charset="0"/>
              <a:cs typeface="ＭＳ Ｐゴシック" charset="0"/>
            </a:endParaRPr>
          </a:p>
        </p:txBody>
      </p:sp>
      <p:sp>
        <p:nvSpPr>
          <p:cNvPr id="18434" name="Rectangle 5"/>
          <p:cNvSpPr>
            <a:spLocks noGrp="1" noChangeArrowheads="1"/>
          </p:cNvSpPr>
          <p:nvPr>
            <p:ph idx="1"/>
          </p:nvPr>
        </p:nvSpPr>
        <p:spPr>
          <a:xfrm>
            <a:off x="685800" y="1628775"/>
            <a:ext cx="8177213" cy="3962400"/>
          </a:xfrm>
        </p:spPr>
        <p:txBody>
          <a:bodyPr/>
          <a:lstStyle/>
          <a:p>
            <a:pPr>
              <a:lnSpc>
                <a:spcPct val="150000"/>
              </a:lnSpc>
              <a:buFontTx/>
              <a:buNone/>
            </a:pPr>
            <a:r>
              <a:rPr lang="en-US">
                <a:latin typeface="Arial" charset="0"/>
                <a:ea typeface="ＭＳ Ｐゴシック" charset="0"/>
                <a:cs typeface="ＭＳ Ｐゴシック" charset="0"/>
              </a:rPr>
              <a:t>Step 1:	</a:t>
            </a:r>
            <a:r>
              <a:rPr lang="en-US" sz="3600" b="1">
                <a:latin typeface="Arial" charset="0"/>
                <a:ea typeface="ＭＳ Ｐゴシック" charset="0"/>
                <a:cs typeface="ＭＳ Ｐゴシック" charset="0"/>
              </a:rPr>
              <a:t>P</a:t>
            </a:r>
            <a:r>
              <a:rPr lang="en-US">
                <a:latin typeface="Arial" charset="0"/>
                <a:ea typeface="ＭＳ Ｐゴシック" charset="0"/>
                <a:cs typeface="ＭＳ Ｐゴシック" charset="0"/>
              </a:rPr>
              <a:t>ick a Formula</a:t>
            </a:r>
          </a:p>
          <a:p>
            <a:pPr>
              <a:lnSpc>
                <a:spcPct val="150000"/>
              </a:lnSpc>
              <a:buFontTx/>
              <a:buNone/>
            </a:pPr>
            <a:r>
              <a:rPr lang="en-US">
                <a:latin typeface="Arial" charset="0"/>
                <a:ea typeface="ＭＳ Ｐゴシック" charset="0"/>
                <a:cs typeface="ＭＳ Ｐゴシック" charset="0"/>
              </a:rPr>
              <a:t>Step 2:	</a:t>
            </a:r>
            <a:r>
              <a:rPr lang="en-US" sz="3600" b="1">
                <a:latin typeface="Arial" charset="0"/>
                <a:ea typeface="ＭＳ Ｐゴシック" charset="0"/>
                <a:cs typeface="ＭＳ Ｐゴシック" charset="0"/>
              </a:rPr>
              <a:t>E</a:t>
            </a:r>
            <a:r>
              <a:rPr lang="en-US">
                <a:latin typeface="Arial" charset="0"/>
                <a:ea typeface="ＭＳ Ｐゴシック" charset="0"/>
                <a:cs typeface="ＭＳ Ｐゴシック" charset="0"/>
              </a:rPr>
              <a:t>xplore Words to Fit the Formula</a:t>
            </a:r>
          </a:p>
          <a:p>
            <a:pPr>
              <a:lnSpc>
                <a:spcPct val="150000"/>
              </a:lnSpc>
              <a:buFontTx/>
              <a:buNone/>
            </a:pPr>
            <a:r>
              <a:rPr lang="en-US">
                <a:latin typeface="Arial" charset="0"/>
                <a:ea typeface="ＭＳ Ｐゴシック" charset="0"/>
                <a:cs typeface="ＭＳ Ｐゴシック" charset="0"/>
              </a:rPr>
              <a:t>Step 3:	</a:t>
            </a:r>
            <a:r>
              <a:rPr lang="en-US" sz="3600" b="1">
                <a:latin typeface="Arial" charset="0"/>
                <a:ea typeface="ＭＳ Ｐゴシック" charset="0"/>
                <a:cs typeface="ＭＳ Ｐゴシック" charset="0"/>
              </a:rPr>
              <a:t>N</a:t>
            </a:r>
            <a:r>
              <a:rPr lang="en-US">
                <a:latin typeface="Arial" charset="0"/>
                <a:ea typeface="ＭＳ Ｐゴシック" charset="0"/>
                <a:cs typeface="ＭＳ Ｐゴシック" charset="0"/>
              </a:rPr>
              <a:t>ote the Words	</a:t>
            </a:r>
          </a:p>
          <a:p>
            <a:pPr>
              <a:lnSpc>
                <a:spcPct val="150000"/>
              </a:lnSpc>
              <a:buFontTx/>
              <a:buNone/>
            </a:pPr>
            <a:r>
              <a:rPr lang="en-US">
                <a:latin typeface="Arial" charset="0"/>
                <a:ea typeface="ＭＳ Ｐゴシック" charset="0"/>
                <a:cs typeface="ＭＳ Ｐゴシック" charset="0"/>
              </a:rPr>
              <a:t>Step 4:	</a:t>
            </a:r>
            <a:r>
              <a:rPr lang="en-US" sz="3600" b="1">
                <a:latin typeface="Arial" charset="0"/>
                <a:ea typeface="ＭＳ Ｐゴシック" charset="0"/>
                <a:cs typeface="ＭＳ Ｐゴシック" charset="0"/>
              </a:rPr>
              <a:t>S</a:t>
            </a:r>
            <a:r>
              <a:rPr lang="en-US">
                <a:latin typeface="Arial" charset="0"/>
                <a:ea typeface="ＭＳ Ｐゴシック" charset="0"/>
                <a:cs typeface="ＭＳ Ｐゴシック" charset="0"/>
              </a:rPr>
              <a:t>earch and Check</a:t>
            </a:r>
          </a:p>
        </p:txBody>
      </p:sp>
      <p:sp>
        <p:nvSpPr>
          <p:cNvPr id="184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t>University of Kansas Center for Research on Learning 2002</a:t>
            </a: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t>Proficiency Overhead #  </a:t>
            </a:r>
            <a:fld id="{27100509-3063-AC4F-9D36-9932094E951B}" type="slidenum">
              <a:rPr lang="en-US" sz="1400"/>
              <a:pPr/>
              <a:t>38</a:t>
            </a:fld>
            <a:endParaRPr lang="en-US" sz="1400"/>
          </a:p>
        </p:txBody>
      </p:sp>
    </p:spTree>
    <p:extLst>
      <p:ext uri="{BB962C8B-B14F-4D97-AF65-F5344CB8AC3E}">
        <p14:creationId xmlns:p14="http://schemas.microsoft.com/office/powerpoint/2010/main" val="85391310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7" name="Rectangle 3"/>
          <p:cNvSpPr>
            <a:spLocks noGrp="1" noChangeArrowheads="1"/>
          </p:cNvSpPr>
          <p:nvPr>
            <p:ph sz="half" idx="1"/>
          </p:nvPr>
        </p:nvSpPr>
        <p:spPr>
          <a:xfrm>
            <a:off x="685800" y="1954520"/>
            <a:ext cx="3810000" cy="3962400"/>
          </a:xfrm>
          <a:solidFill>
            <a:srgbClr val="FFFFFF"/>
          </a:solidFill>
        </p:spPr>
        <p:txBody>
          <a:bodyPr>
            <a:noAutofit/>
          </a:bodyPr>
          <a:lstStyle/>
          <a:p>
            <a:pPr marL="514350" indent="-514350">
              <a:lnSpc>
                <a:spcPct val="90000"/>
              </a:lnSpc>
              <a:buFont typeface="+mj-lt"/>
              <a:buAutoNum type="arabicPeriod"/>
            </a:pPr>
            <a:r>
              <a:rPr lang="en-US" sz="3200" b="1" dirty="0" smtClean="0">
                <a:latin typeface="Tahoma" charset="0"/>
              </a:rPr>
              <a:t>Pre</a:t>
            </a:r>
            <a:r>
              <a:rPr lang="en-US" sz="3200" b="1" dirty="0">
                <a:latin typeface="Tahoma" charset="0"/>
              </a:rPr>
              <a:t>-test</a:t>
            </a:r>
          </a:p>
          <a:p>
            <a:pPr marL="514350" indent="-514350">
              <a:lnSpc>
                <a:spcPct val="90000"/>
              </a:lnSpc>
              <a:buFont typeface="+mj-lt"/>
              <a:buAutoNum type="arabicPeriod"/>
            </a:pPr>
            <a:endParaRPr lang="en-US" sz="3200" b="1" dirty="0">
              <a:latin typeface="Tahoma" charset="0"/>
            </a:endParaRPr>
          </a:p>
          <a:p>
            <a:pPr marL="514350" indent="-514350">
              <a:lnSpc>
                <a:spcPct val="90000"/>
              </a:lnSpc>
              <a:buFont typeface="+mj-lt"/>
              <a:buAutoNum type="arabicPeriod"/>
            </a:pPr>
            <a:r>
              <a:rPr lang="en-US" sz="3200" b="1" dirty="0">
                <a:latin typeface="Tahoma" charset="0"/>
              </a:rPr>
              <a:t>Describe</a:t>
            </a:r>
          </a:p>
          <a:p>
            <a:pPr marL="514350" indent="-514350">
              <a:lnSpc>
                <a:spcPct val="90000"/>
              </a:lnSpc>
              <a:buFont typeface="+mj-lt"/>
              <a:buAutoNum type="arabicPeriod"/>
            </a:pPr>
            <a:endParaRPr lang="en-US" sz="3200" b="1" dirty="0">
              <a:latin typeface="Tahoma" charset="0"/>
            </a:endParaRPr>
          </a:p>
          <a:p>
            <a:pPr marL="514350" indent="-514350">
              <a:lnSpc>
                <a:spcPct val="90000"/>
              </a:lnSpc>
              <a:buFont typeface="+mj-lt"/>
              <a:buAutoNum type="arabicPeriod"/>
            </a:pPr>
            <a:r>
              <a:rPr lang="en-US" sz="3200" b="1" dirty="0">
                <a:latin typeface="Tahoma" charset="0"/>
              </a:rPr>
              <a:t>Model</a:t>
            </a:r>
          </a:p>
          <a:p>
            <a:pPr marL="514350" indent="-514350">
              <a:lnSpc>
                <a:spcPct val="90000"/>
              </a:lnSpc>
              <a:buFont typeface="+mj-lt"/>
              <a:buAutoNum type="arabicPeriod"/>
            </a:pPr>
            <a:endParaRPr lang="en-US" sz="3200" b="1" dirty="0">
              <a:latin typeface="Tahoma" charset="0"/>
            </a:endParaRPr>
          </a:p>
          <a:p>
            <a:pPr marL="514350" indent="-514350">
              <a:lnSpc>
                <a:spcPct val="90000"/>
              </a:lnSpc>
              <a:buFont typeface="+mj-lt"/>
              <a:buAutoNum type="arabicPeriod"/>
            </a:pPr>
            <a:r>
              <a:rPr lang="en-US" sz="3200" b="1" dirty="0">
                <a:latin typeface="Tahoma" charset="0"/>
              </a:rPr>
              <a:t>Verbal Elaboration</a:t>
            </a:r>
          </a:p>
        </p:txBody>
      </p:sp>
      <p:sp>
        <p:nvSpPr>
          <p:cNvPr id="123908" name="Rectangle 4"/>
          <p:cNvSpPr>
            <a:spLocks noGrp="1" noChangeArrowheads="1"/>
          </p:cNvSpPr>
          <p:nvPr>
            <p:ph sz="half" idx="2"/>
          </p:nvPr>
        </p:nvSpPr>
        <p:spPr>
          <a:xfrm>
            <a:off x="4648200" y="1710320"/>
            <a:ext cx="3810000" cy="3962400"/>
          </a:xfrm>
          <a:solidFill>
            <a:srgbClr val="FFFFFF"/>
          </a:solidFill>
        </p:spPr>
        <p:txBody>
          <a:bodyPr>
            <a:noAutofit/>
          </a:bodyPr>
          <a:lstStyle/>
          <a:p>
            <a:pPr marL="514350" indent="-514350">
              <a:lnSpc>
                <a:spcPct val="90000"/>
              </a:lnSpc>
              <a:buFont typeface="+mj-lt"/>
              <a:buAutoNum type="arabicPeriod" startAt="5"/>
            </a:pPr>
            <a:r>
              <a:rPr lang="en-US" sz="3200" b="1" dirty="0" smtClean="0">
                <a:latin typeface="Tahoma" charset="0"/>
              </a:rPr>
              <a:t>Controlled </a:t>
            </a:r>
            <a:r>
              <a:rPr lang="en-US" sz="3200" b="1" dirty="0">
                <a:latin typeface="Tahoma" charset="0"/>
              </a:rPr>
              <a:t>Practice</a:t>
            </a:r>
          </a:p>
          <a:p>
            <a:pPr marL="514350" indent="-514350">
              <a:lnSpc>
                <a:spcPct val="90000"/>
              </a:lnSpc>
              <a:buFont typeface="+mj-lt"/>
              <a:buAutoNum type="arabicPeriod" startAt="5"/>
            </a:pPr>
            <a:endParaRPr lang="en-US" sz="3200" b="1" dirty="0">
              <a:latin typeface="Tahoma" charset="0"/>
            </a:endParaRPr>
          </a:p>
          <a:p>
            <a:pPr marL="514350" indent="-514350">
              <a:lnSpc>
                <a:spcPct val="90000"/>
              </a:lnSpc>
              <a:buFont typeface="+mj-lt"/>
              <a:buAutoNum type="arabicPeriod" startAt="5"/>
            </a:pPr>
            <a:r>
              <a:rPr lang="en-US" sz="3200" b="1" dirty="0">
                <a:latin typeface="Tahoma" charset="0"/>
              </a:rPr>
              <a:t>Advanced Practice</a:t>
            </a:r>
          </a:p>
          <a:p>
            <a:pPr marL="514350" indent="-514350">
              <a:lnSpc>
                <a:spcPct val="90000"/>
              </a:lnSpc>
              <a:buFont typeface="+mj-lt"/>
              <a:buAutoNum type="arabicPeriod" startAt="5"/>
            </a:pPr>
            <a:endParaRPr lang="en-US" sz="3200" b="1" dirty="0">
              <a:latin typeface="Tahoma" charset="0"/>
            </a:endParaRPr>
          </a:p>
          <a:p>
            <a:pPr marL="514350" indent="-514350">
              <a:lnSpc>
                <a:spcPct val="90000"/>
              </a:lnSpc>
              <a:buFont typeface="+mj-lt"/>
              <a:buAutoNum type="arabicPeriod" startAt="5"/>
            </a:pPr>
            <a:r>
              <a:rPr lang="en-US" sz="3200" b="1" dirty="0">
                <a:latin typeface="Tahoma" charset="0"/>
              </a:rPr>
              <a:t>Post-test</a:t>
            </a:r>
          </a:p>
          <a:p>
            <a:pPr marL="514350" indent="-514350">
              <a:lnSpc>
                <a:spcPct val="90000"/>
              </a:lnSpc>
              <a:buFont typeface="+mj-lt"/>
              <a:buAutoNum type="arabicPeriod" startAt="5"/>
            </a:pPr>
            <a:endParaRPr lang="en-US" sz="3200" b="1" dirty="0">
              <a:latin typeface="Tahoma" charset="0"/>
            </a:endParaRPr>
          </a:p>
          <a:p>
            <a:pPr marL="514350" indent="-514350">
              <a:lnSpc>
                <a:spcPct val="90000"/>
              </a:lnSpc>
              <a:buFont typeface="+mj-lt"/>
              <a:buAutoNum type="arabicPeriod" startAt="5"/>
            </a:pPr>
            <a:r>
              <a:rPr lang="en-US" sz="3200" b="1" dirty="0">
                <a:latin typeface="Tahoma" charset="0"/>
              </a:rPr>
              <a:t>Generalization</a:t>
            </a:r>
          </a:p>
        </p:txBody>
      </p:sp>
      <p:sp>
        <p:nvSpPr>
          <p:cNvPr id="123909" name="Rectangle 5"/>
          <p:cNvSpPr>
            <a:spLocks noChangeArrowheads="1"/>
          </p:cNvSpPr>
          <p:nvPr/>
        </p:nvSpPr>
        <p:spPr bwMode="auto">
          <a:xfrm>
            <a:off x="352083" y="172142"/>
            <a:ext cx="87430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4000" b="1" dirty="0" smtClean="0">
                <a:solidFill>
                  <a:srgbClr val="0000FF"/>
                </a:solidFill>
              </a:rPr>
              <a:t>Learning Strategies: </a:t>
            </a:r>
          </a:p>
          <a:p>
            <a:pPr algn="ctr"/>
            <a:r>
              <a:rPr lang="en-US" sz="4000" b="1" dirty="0" smtClean="0">
                <a:solidFill>
                  <a:srgbClr val="0000FF"/>
                </a:solidFill>
              </a:rPr>
              <a:t>8</a:t>
            </a:r>
            <a:r>
              <a:rPr lang="en-US" sz="4000" b="1" dirty="0">
                <a:solidFill>
                  <a:srgbClr val="0000FF"/>
                </a:solidFill>
              </a:rPr>
              <a:t>-stage </a:t>
            </a:r>
            <a:r>
              <a:rPr lang="en-US" sz="4000" b="1" dirty="0" smtClean="0">
                <a:solidFill>
                  <a:srgbClr val="0000FF"/>
                </a:solidFill>
              </a:rPr>
              <a:t>Instructional </a:t>
            </a:r>
            <a:r>
              <a:rPr lang="en-US" sz="4000" b="1" dirty="0">
                <a:solidFill>
                  <a:srgbClr val="0000FF"/>
                </a:solidFill>
              </a:rPr>
              <a:t>Process</a:t>
            </a:r>
          </a:p>
        </p:txBody>
      </p:sp>
    </p:spTree>
    <p:extLst>
      <p:ext uri="{BB962C8B-B14F-4D97-AF65-F5344CB8AC3E}">
        <p14:creationId xmlns:p14="http://schemas.microsoft.com/office/powerpoint/2010/main" val="9810201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Strategic Instruction Model within a Tiered Support System</a:t>
            </a:r>
            <a:endParaRPr lang="en-US" dirty="0"/>
          </a:p>
        </p:txBody>
      </p:sp>
      <p:sp>
        <p:nvSpPr>
          <p:cNvPr id="3" name="Subtitle 2"/>
          <p:cNvSpPr>
            <a:spLocks noGrp="1"/>
          </p:cNvSpPr>
          <p:nvPr>
            <p:ph type="subTitle" idx="1"/>
          </p:nvPr>
        </p:nvSpPr>
        <p:spPr>
          <a:xfrm>
            <a:off x="3590636" y="3221182"/>
            <a:ext cx="5105400" cy="3549073"/>
          </a:xfrm>
        </p:spPr>
        <p:txBody>
          <a:bodyPr>
            <a:noAutofit/>
          </a:bodyPr>
          <a:lstStyle/>
          <a:p>
            <a:pPr algn="ctr"/>
            <a:r>
              <a:rPr lang="en-US" sz="1800" dirty="0" smtClean="0"/>
              <a:t>Presented by</a:t>
            </a:r>
          </a:p>
          <a:p>
            <a:pPr algn="ctr"/>
            <a:r>
              <a:rPr lang="en-US" sz="2400" dirty="0" smtClean="0"/>
              <a:t>Patricia </a:t>
            </a:r>
            <a:r>
              <a:rPr lang="en-US" sz="2400" dirty="0" smtClean="0"/>
              <a:t>Sampson Graner, Ph. D. </a:t>
            </a:r>
          </a:p>
          <a:p>
            <a:pPr algn="ctr"/>
            <a:r>
              <a:rPr lang="en-US" sz="1400" dirty="0" smtClean="0"/>
              <a:t>University of Kansas Center for Research on </a:t>
            </a:r>
            <a:r>
              <a:rPr lang="en-US" sz="1400" dirty="0" smtClean="0"/>
              <a:t>Learning</a:t>
            </a:r>
          </a:p>
          <a:p>
            <a:pPr algn="ctr"/>
            <a:endParaRPr lang="en-US" sz="1200" dirty="0" smtClean="0"/>
          </a:p>
          <a:p>
            <a:pPr algn="ctr"/>
            <a:r>
              <a:rPr lang="en-US" sz="2400" dirty="0" smtClean="0"/>
              <a:t>Suzanne </a:t>
            </a:r>
            <a:r>
              <a:rPr lang="en-US" sz="2400" dirty="0"/>
              <a:t>Robinson, Ph.D., </a:t>
            </a:r>
          </a:p>
          <a:p>
            <a:pPr algn="ctr"/>
            <a:r>
              <a:rPr lang="en-US" sz="1400" dirty="0"/>
              <a:t>University of Kansas</a:t>
            </a:r>
          </a:p>
          <a:p>
            <a:pPr algn="ctr"/>
            <a:endParaRPr lang="en-US" sz="1200" dirty="0" smtClean="0"/>
          </a:p>
          <a:p>
            <a:pPr algn="ctr"/>
            <a:endParaRPr lang="en-US" sz="1200" dirty="0"/>
          </a:p>
          <a:p>
            <a:pPr algn="ctr"/>
            <a:r>
              <a:rPr lang="en-US" sz="1200" dirty="0" smtClean="0"/>
              <a:t>July 13, 2017</a:t>
            </a:r>
          </a:p>
          <a:p>
            <a:pPr algn="ctr"/>
            <a:r>
              <a:rPr lang="en-US" sz="1200" dirty="0" smtClean="0"/>
              <a:t>KUCRL Conference</a:t>
            </a:r>
            <a:endParaRPr lang="en-US" dirty="0"/>
          </a:p>
        </p:txBody>
      </p:sp>
    </p:spTree>
    <p:extLst>
      <p:ext uri="{BB962C8B-B14F-4D97-AF65-F5344CB8AC3E}">
        <p14:creationId xmlns:p14="http://schemas.microsoft.com/office/powerpoint/2010/main" val="111993375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428" y="300625"/>
            <a:ext cx="7773147" cy="1143000"/>
          </a:xfrm>
        </p:spPr>
        <p:txBody>
          <a:bodyPr/>
          <a:lstStyle/>
          <a:p>
            <a:r>
              <a:rPr lang="en-US" dirty="0" smtClean="0">
                <a:solidFill>
                  <a:srgbClr val="0000FF"/>
                </a:solidFill>
              </a:rPr>
              <a:t>Tier 3</a:t>
            </a:r>
            <a:endParaRPr lang="en-US" dirty="0">
              <a:solidFill>
                <a:srgbClr val="0000FF"/>
              </a:solidFill>
            </a:endParaRPr>
          </a:p>
        </p:txBody>
      </p:sp>
      <p:sp>
        <p:nvSpPr>
          <p:cNvPr id="3" name="Content Placeholder 2"/>
          <p:cNvSpPr>
            <a:spLocks noGrp="1"/>
          </p:cNvSpPr>
          <p:nvPr>
            <p:ph idx="1"/>
          </p:nvPr>
        </p:nvSpPr>
        <p:spPr>
          <a:xfrm>
            <a:off x="293064" y="1742877"/>
            <a:ext cx="8547696" cy="4427288"/>
          </a:xfrm>
        </p:spPr>
        <p:txBody>
          <a:bodyPr/>
          <a:lstStyle/>
          <a:p>
            <a:pPr marL="0" indent="0" defTabSz="914400" eaLnBrk="1" fontAlgn="auto" hangingPunct="1">
              <a:spcBef>
                <a:spcPts val="0"/>
              </a:spcBef>
              <a:spcAft>
                <a:spcPts val="0"/>
              </a:spcAft>
              <a:buNone/>
            </a:pPr>
            <a:r>
              <a:rPr lang="en-US" sz="2400" dirty="0"/>
              <a:t>Mrs. Lexicon was certain that one student, Adam, from the small group would need </a:t>
            </a:r>
            <a:r>
              <a:rPr lang="en-US" sz="2400" dirty="0">
                <a:solidFill>
                  <a:srgbClr val="FF0000"/>
                </a:solidFill>
              </a:rPr>
              <a:t>more intensive support </a:t>
            </a:r>
            <a:r>
              <a:rPr lang="en-US" sz="2400" dirty="0"/>
              <a:t>beyond the small group instruction.  When she dismissed the group to continue reading independently, she asked Adam to stay with her for more </a:t>
            </a:r>
            <a:r>
              <a:rPr lang="en-US" sz="2400" dirty="0">
                <a:solidFill>
                  <a:srgbClr val="FF0000"/>
                </a:solidFill>
              </a:rPr>
              <a:t>explicit instruction</a:t>
            </a:r>
            <a:r>
              <a:rPr lang="en-US" sz="2400" dirty="0"/>
              <a:t>.  Mrs. L provided more modeling by </a:t>
            </a:r>
            <a:r>
              <a:rPr lang="en-US" sz="2400" dirty="0">
                <a:solidFill>
                  <a:srgbClr val="0000FF"/>
                </a:solidFill>
              </a:rPr>
              <a:t>reading the passage in its entirety</a:t>
            </a:r>
            <a:r>
              <a:rPr lang="en-US" sz="2400" dirty="0">
                <a:solidFill>
                  <a:schemeClr val="accent2"/>
                </a:solidFill>
              </a:rPr>
              <a:t> </a:t>
            </a:r>
            <a:r>
              <a:rPr lang="en-US" sz="2400" dirty="0"/>
              <a:t>aloud to Adam.  Then she </a:t>
            </a:r>
            <a:r>
              <a:rPr lang="en-US" sz="2400" dirty="0">
                <a:solidFill>
                  <a:srgbClr val="0000FF"/>
                </a:solidFill>
              </a:rPr>
              <a:t>segmented the passage into shorter chunks for Adam to read to her.  Mrs. L had Adam summarize </a:t>
            </a:r>
            <a:r>
              <a:rPr lang="en-US" sz="2400" dirty="0">
                <a:solidFill>
                  <a:schemeClr val="accent2"/>
                </a:solidFill>
              </a:rPr>
              <a:t>the </a:t>
            </a:r>
            <a:r>
              <a:rPr lang="en-US" sz="2400" dirty="0">
                <a:solidFill>
                  <a:srgbClr val="0000FF"/>
                </a:solidFill>
              </a:rPr>
              <a:t>segments in his own words and write down his ideas and vocabulary words</a:t>
            </a:r>
            <a:r>
              <a:rPr lang="en-US" sz="2400" dirty="0"/>
              <a:t> as they discussed so that he would have an </a:t>
            </a:r>
            <a:r>
              <a:rPr lang="en-US" sz="2400" dirty="0">
                <a:solidFill>
                  <a:srgbClr val="0000FF"/>
                </a:solidFill>
              </a:rPr>
              <a:t>outline prepared for the writing assignment </a:t>
            </a:r>
            <a:r>
              <a:rPr lang="en-US" sz="2400" dirty="0"/>
              <a:t>later in the day.</a:t>
            </a:r>
          </a:p>
          <a:p>
            <a:pPr defTabSz="914400" eaLnBrk="1" fontAlgn="auto" hangingPunct="1">
              <a:spcBef>
                <a:spcPts val="0"/>
              </a:spcBef>
              <a:spcAft>
                <a:spcPts val="0"/>
              </a:spcAft>
            </a:pPr>
            <a:endParaRPr lang="en-US" dirty="0"/>
          </a:p>
        </p:txBody>
      </p:sp>
    </p:spTree>
    <p:extLst>
      <p:ext uri="{BB962C8B-B14F-4D97-AF65-F5344CB8AC3E}">
        <p14:creationId xmlns:p14="http://schemas.microsoft.com/office/powerpoint/2010/main" val="1414350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Strategic </a:t>
            </a:r>
            <a:r>
              <a:rPr lang="en-US" dirty="0"/>
              <a:t>L</a:t>
            </a:r>
            <a:r>
              <a:rPr lang="en-US" dirty="0" smtClean="0"/>
              <a:t>earners</a:t>
            </a:r>
            <a:endParaRPr lang="en-US" dirty="0"/>
          </a:p>
        </p:txBody>
      </p:sp>
      <p:sp>
        <p:nvSpPr>
          <p:cNvPr id="4" name="Rectangle 3"/>
          <p:cNvSpPr txBox="1">
            <a:spLocks noChangeArrowheads="1"/>
          </p:cNvSpPr>
          <p:nvPr/>
        </p:nvSpPr>
        <p:spPr>
          <a:xfrm>
            <a:off x="309345" y="1482760"/>
            <a:ext cx="8629103" cy="47892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2400" b="1" dirty="0">
                <a:latin typeface="Tahoma" charset="0"/>
              </a:rPr>
              <a:t>U</a:t>
            </a:r>
            <a:r>
              <a:rPr lang="en-US" sz="2400" b="1" dirty="0" smtClean="0">
                <a:latin typeface="Tahoma" charset="0"/>
              </a:rPr>
              <a:t>se effective &amp; efficient study procedures</a:t>
            </a:r>
          </a:p>
          <a:p>
            <a:pPr>
              <a:lnSpc>
                <a:spcPct val="140000"/>
              </a:lnSpc>
            </a:pPr>
            <a:r>
              <a:rPr lang="en-US" sz="2400" b="1" dirty="0" smtClean="0">
                <a:latin typeface="Tahoma" charset="0"/>
              </a:rPr>
              <a:t>Spend appropriate amounts of time on assignments</a:t>
            </a:r>
          </a:p>
          <a:p>
            <a:pPr>
              <a:lnSpc>
                <a:spcPct val="140000"/>
              </a:lnSpc>
            </a:pPr>
            <a:r>
              <a:rPr lang="en-US" sz="2400" b="1" dirty="0" smtClean="0">
                <a:latin typeface="Tahoma" charset="0"/>
              </a:rPr>
              <a:t>Distinguish the important from the unimportant</a:t>
            </a:r>
          </a:p>
          <a:p>
            <a:pPr>
              <a:lnSpc>
                <a:spcPct val="140000"/>
              </a:lnSpc>
            </a:pPr>
            <a:r>
              <a:rPr lang="en-US" sz="2400" b="1" dirty="0">
                <a:latin typeface="Tahoma" charset="0"/>
              </a:rPr>
              <a:t>O</a:t>
            </a:r>
            <a:r>
              <a:rPr lang="en-US" sz="2400" b="1" dirty="0" smtClean="0">
                <a:latin typeface="Tahoma" charset="0"/>
              </a:rPr>
              <a:t>rganize information appropriately for learning</a:t>
            </a:r>
          </a:p>
          <a:p>
            <a:pPr>
              <a:lnSpc>
                <a:spcPct val="140000"/>
              </a:lnSpc>
            </a:pPr>
            <a:r>
              <a:rPr lang="en-US" sz="2400" b="1" dirty="0" smtClean="0">
                <a:latin typeface="Tahoma" charset="0"/>
              </a:rPr>
              <a:t>Able to effectively set and attain goals</a:t>
            </a:r>
          </a:p>
          <a:p>
            <a:pPr>
              <a:lnSpc>
                <a:spcPct val="140000"/>
              </a:lnSpc>
            </a:pPr>
            <a:r>
              <a:rPr lang="en-US" sz="2400" b="1" dirty="0" smtClean="0">
                <a:latin typeface="Tahoma" charset="0"/>
              </a:rPr>
              <a:t>Take advantage of prior knowledge when facing new problems</a:t>
            </a:r>
          </a:p>
          <a:p>
            <a:pPr>
              <a:lnSpc>
                <a:spcPct val="140000"/>
              </a:lnSpc>
            </a:pPr>
            <a:r>
              <a:rPr lang="en-US" sz="2400" b="1" dirty="0" smtClean="0">
                <a:latin typeface="Tahoma" charset="0"/>
              </a:rPr>
              <a:t>Use a systematic approach to solving problems</a:t>
            </a:r>
          </a:p>
          <a:p>
            <a:pPr>
              <a:lnSpc>
                <a:spcPct val="90000"/>
              </a:lnSpc>
            </a:pPr>
            <a:endParaRPr lang="en-US" sz="1800" dirty="0"/>
          </a:p>
        </p:txBody>
      </p:sp>
    </p:spTree>
    <p:extLst>
      <p:ext uri="{BB962C8B-B14F-4D97-AF65-F5344CB8AC3E}">
        <p14:creationId xmlns:p14="http://schemas.microsoft.com/office/powerpoint/2010/main" val="155626671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428" y="207687"/>
            <a:ext cx="7773147" cy="1143000"/>
          </a:xfrm>
        </p:spPr>
        <p:txBody>
          <a:bodyPr/>
          <a:lstStyle/>
          <a:p>
            <a:r>
              <a:rPr lang="en-US" sz="3200" b="1" dirty="0"/>
              <a:t>High Leverage Practices suggested for Special Educators</a:t>
            </a:r>
            <a:r>
              <a:rPr lang="en-US" sz="3200" dirty="0"/>
              <a:t/>
            </a:r>
            <a:br>
              <a:rPr lang="en-US" sz="3200" dirty="0"/>
            </a:br>
            <a:endParaRPr lang="en-US" sz="3200" dirty="0"/>
          </a:p>
        </p:txBody>
      </p:sp>
      <p:sp>
        <p:nvSpPr>
          <p:cNvPr id="3" name="Content Placeholder 2"/>
          <p:cNvSpPr>
            <a:spLocks noGrp="1"/>
          </p:cNvSpPr>
          <p:nvPr>
            <p:ph idx="1"/>
          </p:nvPr>
        </p:nvSpPr>
        <p:spPr>
          <a:xfrm>
            <a:off x="142546" y="1071385"/>
            <a:ext cx="9001454" cy="5571922"/>
          </a:xfrm>
        </p:spPr>
        <p:txBody>
          <a:bodyPr/>
          <a:lstStyle/>
          <a:p>
            <a:pPr lvl="0"/>
            <a:r>
              <a:rPr lang="en-US" sz="1300" dirty="0"/>
              <a:t>Collaborate with professionals to increase student success.</a:t>
            </a:r>
          </a:p>
          <a:p>
            <a:pPr lvl="0"/>
            <a:r>
              <a:rPr lang="en-US" sz="1300" dirty="0"/>
              <a:t>Organize and facilitate effective meetings with professional and families.</a:t>
            </a:r>
          </a:p>
          <a:p>
            <a:pPr lvl="0"/>
            <a:r>
              <a:rPr lang="en-US" sz="1300" dirty="0"/>
              <a:t>Collaborate with families to support student learning and needed services.</a:t>
            </a:r>
          </a:p>
          <a:p>
            <a:pPr lvl="0"/>
            <a:r>
              <a:rPr lang="en-US" sz="1300" dirty="0"/>
              <a:t>Use multiple sources of information to develop a comprehensive understanding of a student’s strengths and needs.</a:t>
            </a:r>
          </a:p>
          <a:p>
            <a:pPr lvl="0"/>
            <a:r>
              <a:rPr lang="en-US" sz="1300" dirty="0"/>
              <a:t>Interpret and communicate assessment information with stakeholders to collaboratively design and implement educational programs.</a:t>
            </a:r>
          </a:p>
          <a:p>
            <a:pPr lvl="0"/>
            <a:r>
              <a:rPr lang="en-US" sz="1300" dirty="0"/>
              <a:t>Use student assessment, analyze instructional practices, and make necessary adjustments that improve student outcomes.</a:t>
            </a:r>
          </a:p>
          <a:p>
            <a:pPr lvl="0"/>
            <a:r>
              <a:rPr lang="en-US" sz="1300" dirty="0"/>
              <a:t>Establish a consistent, organized, and respectful learning environment.</a:t>
            </a:r>
          </a:p>
          <a:p>
            <a:pPr lvl="0"/>
            <a:r>
              <a:rPr lang="en-US" sz="1300" dirty="0"/>
              <a:t>Teachers provide positive and constructive feedback to guide students’ learning and behavior.</a:t>
            </a:r>
          </a:p>
          <a:p>
            <a:pPr lvl="0"/>
            <a:r>
              <a:rPr lang="en-US" sz="1300" dirty="0"/>
              <a:t>Teach social behaviors.</a:t>
            </a:r>
          </a:p>
          <a:p>
            <a:pPr lvl="0"/>
            <a:r>
              <a:rPr lang="en-US" sz="1300" dirty="0"/>
              <a:t>Conduct functional behavioral assessments to develop individual student behavior support plans.</a:t>
            </a:r>
          </a:p>
          <a:p>
            <a:pPr lvl="0"/>
            <a:r>
              <a:rPr lang="en-US" sz="1300" dirty="0"/>
              <a:t>Identify and prioritize long- and short-term learning goals.</a:t>
            </a:r>
          </a:p>
          <a:p>
            <a:pPr lvl="0"/>
            <a:r>
              <a:rPr lang="en-US" sz="1300" dirty="0"/>
              <a:t>Systematically design instruction toward a specific learning goal.</a:t>
            </a:r>
          </a:p>
          <a:p>
            <a:pPr lvl="0"/>
            <a:r>
              <a:rPr lang="en-US" sz="1300" dirty="0"/>
              <a:t>Adapt curriculum tasks and materials for specific learning goals.</a:t>
            </a:r>
          </a:p>
          <a:p>
            <a:pPr lvl="0"/>
            <a:r>
              <a:rPr lang="en-US" sz="1300" dirty="0"/>
              <a:t>Teach cognitive and metacognitive strategies to support learning and independence.</a:t>
            </a:r>
          </a:p>
          <a:p>
            <a:pPr lvl="0"/>
            <a:r>
              <a:rPr lang="en-US" sz="1300" dirty="0"/>
              <a:t>Scaffold instruction.</a:t>
            </a:r>
          </a:p>
          <a:p>
            <a:pPr lvl="0"/>
            <a:r>
              <a:rPr lang="en-US" sz="1300" dirty="0"/>
              <a:t>Use explicit instruction.</a:t>
            </a:r>
          </a:p>
          <a:p>
            <a:pPr lvl="0"/>
            <a:r>
              <a:rPr lang="en-US" sz="1300" dirty="0"/>
              <a:t>Use flexible grouping.</a:t>
            </a:r>
          </a:p>
          <a:p>
            <a:pPr lvl="0"/>
            <a:r>
              <a:rPr lang="en-US" sz="1300" dirty="0"/>
              <a:t>Use strategies to promote active student engagement.</a:t>
            </a:r>
          </a:p>
          <a:p>
            <a:pPr lvl="0"/>
            <a:r>
              <a:rPr lang="en-US" sz="1300" dirty="0"/>
              <a:t>Use assistive and instructional technologies.</a:t>
            </a:r>
          </a:p>
          <a:p>
            <a:pPr lvl="0"/>
            <a:r>
              <a:rPr lang="en-US" sz="1300" dirty="0"/>
              <a:t>Teach students to maintain and generalize new learning across time and settings.</a:t>
            </a:r>
          </a:p>
          <a:p>
            <a:pPr lvl="0"/>
            <a:r>
              <a:rPr lang="en-US" sz="1300" dirty="0"/>
              <a:t>Provide intensive instruction</a:t>
            </a:r>
            <a:r>
              <a:rPr lang="en-US" sz="1300" dirty="0" smtClean="0"/>
              <a:t>.</a:t>
            </a:r>
            <a:endParaRPr lang="en-US" sz="1300" dirty="0"/>
          </a:p>
        </p:txBody>
      </p:sp>
    </p:spTree>
    <p:extLst>
      <p:ext uri="{BB962C8B-B14F-4D97-AF65-F5344CB8AC3E}">
        <p14:creationId xmlns:p14="http://schemas.microsoft.com/office/powerpoint/2010/main" val="183116475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Overreliance on Special Ed.</a:t>
            </a:r>
            <a:endParaRPr lang="en-US" dirty="0"/>
          </a:p>
        </p:txBody>
      </p:sp>
      <p:pic>
        <p:nvPicPr>
          <p:cNvPr id="4" name="Content Placeholder 3"/>
          <p:cNvPicPr>
            <a:picLocks noGrp="1" noChangeAspect="1"/>
          </p:cNvPicPr>
          <p:nvPr>
            <p:ph idx="1"/>
          </p:nvPr>
        </p:nvPicPr>
        <p:blipFill>
          <a:blip r:embed="rId2"/>
          <a:srcRect l="-35106" r="-35106"/>
          <a:stretch>
            <a:fillRect/>
          </a:stretch>
        </p:blipFill>
        <p:spPr/>
      </p:pic>
    </p:spTree>
    <p:extLst>
      <p:ext uri="{BB962C8B-B14F-4D97-AF65-F5344CB8AC3E}">
        <p14:creationId xmlns:p14="http://schemas.microsoft.com/office/powerpoint/2010/main" val="36791369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Support</a:t>
            </a:r>
            <a:endParaRPr lang="en-US" dirty="0"/>
          </a:p>
        </p:txBody>
      </p:sp>
      <p:pic>
        <p:nvPicPr>
          <p:cNvPr id="5" name="Picture 4"/>
          <p:cNvPicPr>
            <a:picLocks noChangeAspect="1"/>
          </p:cNvPicPr>
          <p:nvPr/>
        </p:nvPicPr>
        <p:blipFill>
          <a:blip r:embed="rId3"/>
          <a:stretch>
            <a:fillRect/>
          </a:stretch>
        </p:blipFill>
        <p:spPr>
          <a:xfrm>
            <a:off x="1363298" y="0"/>
            <a:ext cx="6858000" cy="6858000"/>
          </a:xfrm>
          <a:prstGeom prst="rect">
            <a:avLst/>
          </a:prstGeom>
        </p:spPr>
      </p:pic>
      <p:pic>
        <p:nvPicPr>
          <p:cNvPr id="4" name="Content Placeholder 3"/>
          <p:cNvPicPr>
            <a:picLocks noGrp="1" noChangeAspect="1"/>
          </p:cNvPicPr>
          <p:nvPr>
            <p:ph idx="1"/>
          </p:nvPr>
        </p:nvPicPr>
        <p:blipFill>
          <a:blip r:embed="rId4">
            <a:alphaModFix amt="80000"/>
          </a:blip>
          <a:srcRect t="474" b="474"/>
          <a:stretch>
            <a:fillRect/>
          </a:stretch>
        </p:blipFill>
        <p:spPr>
          <a:xfrm>
            <a:off x="685428" y="1602467"/>
            <a:ext cx="7773147" cy="4115233"/>
          </a:xfrm>
        </p:spPr>
      </p:pic>
    </p:spTree>
    <p:extLst>
      <p:ext uri="{BB962C8B-B14F-4D97-AF65-F5344CB8AC3E}">
        <p14:creationId xmlns:p14="http://schemas.microsoft.com/office/powerpoint/2010/main" val="816323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96" y="173951"/>
            <a:ext cx="7773147" cy="1143000"/>
          </a:xfrm>
        </p:spPr>
        <p:txBody>
          <a:bodyPr/>
          <a:lstStyle/>
          <a:p>
            <a:r>
              <a:rPr lang="en-US" dirty="0" smtClean="0">
                <a:solidFill>
                  <a:schemeClr val="accent4"/>
                </a:solidFill>
              </a:rPr>
              <a:t>Supercharge Your Practice</a:t>
            </a:r>
            <a:endParaRPr lang="en-US" dirty="0">
              <a:solidFill>
                <a:schemeClr val="accent4"/>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0580257"/>
              </p:ext>
            </p:extLst>
          </p:nvPr>
        </p:nvGraphicFramePr>
        <p:xfrm>
          <a:off x="-208757" y="732786"/>
          <a:ext cx="9046145" cy="4733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reeform 6"/>
          <p:cNvSpPr/>
          <p:nvPr/>
        </p:nvSpPr>
        <p:spPr>
          <a:xfrm>
            <a:off x="1269940" y="2174382"/>
            <a:ext cx="1513489" cy="2591910"/>
          </a:xfrm>
          <a:custGeom>
            <a:avLst/>
            <a:gdLst>
              <a:gd name="connsiteX0" fmla="*/ 1513489 w 1513489"/>
              <a:gd name="connsiteY0" fmla="*/ 69580 h 2591910"/>
              <a:gd name="connsiteX1" fmla="*/ 1426507 w 1513489"/>
              <a:gd name="connsiteY1" fmla="*/ 34790 h 2591910"/>
              <a:gd name="connsiteX2" fmla="*/ 1322128 w 1513489"/>
              <a:gd name="connsiteY2" fmla="*/ 17395 h 2591910"/>
              <a:gd name="connsiteX3" fmla="*/ 1269939 w 1513489"/>
              <a:gd name="connsiteY3" fmla="*/ 0 h 2591910"/>
              <a:gd name="connsiteX4" fmla="*/ 1026389 w 1513489"/>
              <a:gd name="connsiteY4" fmla="*/ 52185 h 2591910"/>
              <a:gd name="connsiteX5" fmla="*/ 974200 w 1513489"/>
              <a:gd name="connsiteY5" fmla="*/ 86975 h 2591910"/>
              <a:gd name="connsiteX6" fmla="*/ 869821 w 1513489"/>
              <a:gd name="connsiteY6" fmla="*/ 121765 h 2591910"/>
              <a:gd name="connsiteX7" fmla="*/ 817632 w 1513489"/>
              <a:gd name="connsiteY7" fmla="*/ 156555 h 2591910"/>
              <a:gd name="connsiteX8" fmla="*/ 713253 w 1513489"/>
              <a:gd name="connsiteY8" fmla="*/ 191345 h 2591910"/>
              <a:gd name="connsiteX9" fmla="*/ 678460 w 1513489"/>
              <a:gd name="connsiteY9" fmla="*/ 243530 h 2591910"/>
              <a:gd name="connsiteX10" fmla="*/ 626271 w 1513489"/>
              <a:gd name="connsiteY10" fmla="*/ 278321 h 2591910"/>
              <a:gd name="connsiteX11" fmla="*/ 452307 w 1513489"/>
              <a:gd name="connsiteY11" fmla="*/ 382691 h 2591910"/>
              <a:gd name="connsiteX12" fmla="*/ 347928 w 1513489"/>
              <a:gd name="connsiteY12" fmla="*/ 487061 h 2591910"/>
              <a:gd name="connsiteX13" fmla="*/ 330532 w 1513489"/>
              <a:gd name="connsiteY13" fmla="*/ 539246 h 2591910"/>
              <a:gd name="connsiteX14" fmla="*/ 191360 w 1513489"/>
              <a:gd name="connsiteY14" fmla="*/ 661012 h 2591910"/>
              <a:gd name="connsiteX15" fmla="*/ 121775 w 1513489"/>
              <a:gd name="connsiteY15" fmla="*/ 765382 h 2591910"/>
              <a:gd name="connsiteX16" fmla="*/ 86982 w 1513489"/>
              <a:gd name="connsiteY16" fmla="*/ 869752 h 2591910"/>
              <a:gd name="connsiteX17" fmla="*/ 69585 w 1513489"/>
              <a:gd name="connsiteY17" fmla="*/ 939333 h 2591910"/>
              <a:gd name="connsiteX18" fmla="*/ 34792 w 1513489"/>
              <a:gd name="connsiteY18" fmla="*/ 1043703 h 2591910"/>
              <a:gd name="connsiteX19" fmla="*/ 0 w 1513489"/>
              <a:gd name="connsiteY19" fmla="*/ 1182863 h 2591910"/>
              <a:gd name="connsiteX20" fmla="*/ 17396 w 1513489"/>
              <a:gd name="connsiteY20" fmla="*/ 1565555 h 2591910"/>
              <a:gd name="connsiteX21" fmla="*/ 52189 w 1513489"/>
              <a:gd name="connsiteY21" fmla="*/ 1739505 h 2591910"/>
              <a:gd name="connsiteX22" fmla="*/ 69585 w 1513489"/>
              <a:gd name="connsiteY22" fmla="*/ 1791690 h 2591910"/>
              <a:gd name="connsiteX23" fmla="*/ 86982 w 1513489"/>
              <a:gd name="connsiteY23" fmla="*/ 1896061 h 2591910"/>
              <a:gd name="connsiteX24" fmla="*/ 121775 w 1513489"/>
              <a:gd name="connsiteY24" fmla="*/ 1983036 h 2591910"/>
              <a:gd name="connsiteX25" fmla="*/ 156567 w 1513489"/>
              <a:gd name="connsiteY25" fmla="*/ 2087406 h 2591910"/>
              <a:gd name="connsiteX26" fmla="*/ 173964 w 1513489"/>
              <a:gd name="connsiteY26" fmla="*/ 2156986 h 2591910"/>
              <a:gd name="connsiteX27" fmla="*/ 191360 w 1513489"/>
              <a:gd name="connsiteY27" fmla="*/ 2209172 h 2591910"/>
              <a:gd name="connsiteX28" fmla="*/ 226153 w 1513489"/>
              <a:gd name="connsiteY28" fmla="*/ 2348332 h 2591910"/>
              <a:gd name="connsiteX29" fmla="*/ 243550 w 1513489"/>
              <a:gd name="connsiteY29" fmla="*/ 2400517 h 2591910"/>
              <a:gd name="connsiteX30" fmla="*/ 295739 w 1513489"/>
              <a:gd name="connsiteY30" fmla="*/ 2435307 h 2591910"/>
              <a:gd name="connsiteX31" fmla="*/ 382721 w 1513489"/>
              <a:gd name="connsiteY31" fmla="*/ 2522283 h 2591910"/>
              <a:gd name="connsiteX32" fmla="*/ 556685 w 1513489"/>
              <a:gd name="connsiteY32" fmla="*/ 2574468 h 2591910"/>
              <a:gd name="connsiteX33" fmla="*/ 626271 w 1513489"/>
              <a:gd name="connsiteY33" fmla="*/ 2591863 h 259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3489" h="2591910">
                <a:moveTo>
                  <a:pt x="1513489" y="69580"/>
                </a:moveTo>
                <a:cubicBezTo>
                  <a:pt x="1484495" y="57983"/>
                  <a:pt x="1456634" y="43006"/>
                  <a:pt x="1426507" y="34790"/>
                </a:cubicBezTo>
                <a:cubicBezTo>
                  <a:pt x="1392477" y="25510"/>
                  <a:pt x="1356561" y="25046"/>
                  <a:pt x="1322128" y="17395"/>
                </a:cubicBezTo>
                <a:cubicBezTo>
                  <a:pt x="1304227" y="13417"/>
                  <a:pt x="1287335" y="5798"/>
                  <a:pt x="1269939" y="0"/>
                </a:cubicBezTo>
                <a:cubicBezTo>
                  <a:pt x="1211052" y="7360"/>
                  <a:pt x="1083593" y="14052"/>
                  <a:pt x="1026389" y="52185"/>
                </a:cubicBezTo>
                <a:cubicBezTo>
                  <a:pt x="1008993" y="63782"/>
                  <a:pt x="993306" y="78484"/>
                  <a:pt x="974200" y="86975"/>
                </a:cubicBezTo>
                <a:cubicBezTo>
                  <a:pt x="940686" y="101869"/>
                  <a:pt x="869821" y="121765"/>
                  <a:pt x="869821" y="121765"/>
                </a:cubicBezTo>
                <a:cubicBezTo>
                  <a:pt x="852425" y="133362"/>
                  <a:pt x="836738" y="148064"/>
                  <a:pt x="817632" y="156555"/>
                </a:cubicBezTo>
                <a:cubicBezTo>
                  <a:pt x="784118" y="171449"/>
                  <a:pt x="713253" y="191345"/>
                  <a:pt x="713253" y="191345"/>
                </a:cubicBezTo>
                <a:cubicBezTo>
                  <a:pt x="701655" y="208740"/>
                  <a:pt x="693244" y="228747"/>
                  <a:pt x="678460" y="243530"/>
                </a:cubicBezTo>
                <a:cubicBezTo>
                  <a:pt x="663676" y="258313"/>
                  <a:pt x="644424" y="267949"/>
                  <a:pt x="626271" y="278321"/>
                </a:cubicBezTo>
                <a:cubicBezTo>
                  <a:pt x="562207" y="314926"/>
                  <a:pt x="509053" y="325950"/>
                  <a:pt x="452307" y="382691"/>
                </a:cubicBezTo>
                <a:lnTo>
                  <a:pt x="347928" y="487061"/>
                </a:lnTo>
                <a:cubicBezTo>
                  <a:pt x="342129" y="504456"/>
                  <a:pt x="341534" y="524578"/>
                  <a:pt x="330532" y="539246"/>
                </a:cubicBezTo>
                <a:cubicBezTo>
                  <a:pt x="279647" y="607087"/>
                  <a:pt x="251722" y="620775"/>
                  <a:pt x="191360" y="661012"/>
                </a:cubicBezTo>
                <a:cubicBezTo>
                  <a:pt x="168165" y="695802"/>
                  <a:pt x="134999" y="725715"/>
                  <a:pt x="121775" y="765382"/>
                </a:cubicBezTo>
                <a:cubicBezTo>
                  <a:pt x="110177" y="800172"/>
                  <a:pt x="95877" y="834175"/>
                  <a:pt x="86982" y="869752"/>
                </a:cubicBezTo>
                <a:cubicBezTo>
                  <a:pt x="81183" y="892946"/>
                  <a:pt x="76455" y="916434"/>
                  <a:pt x="69585" y="939333"/>
                </a:cubicBezTo>
                <a:cubicBezTo>
                  <a:pt x="59046" y="974458"/>
                  <a:pt x="41984" y="1007743"/>
                  <a:pt x="34792" y="1043703"/>
                </a:cubicBezTo>
                <a:cubicBezTo>
                  <a:pt x="13800" y="1148658"/>
                  <a:pt x="26746" y="1102630"/>
                  <a:pt x="0" y="1182863"/>
                </a:cubicBezTo>
                <a:cubicBezTo>
                  <a:pt x="5799" y="1310427"/>
                  <a:pt x="8298" y="1438184"/>
                  <a:pt x="17396" y="1565555"/>
                </a:cubicBezTo>
                <a:cubicBezTo>
                  <a:pt x="20651" y="1611125"/>
                  <a:pt x="38486" y="1691550"/>
                  <a:pt x="52189" y="1739505"/>
                </a:cubicBezTo>
                <a:cubicBezTo>
                  <a:pt x="57227" y="1757135"/>
                  <a:pt x="65607" y="1773791"/>
                  <a:pt x="69585" y="1791690"/>
                </a:cubicBezTo>
                <a:cubicBezTo>
                  <a:pt x="77237" y="1826120"/>
                  <a:pt x="77701" y="1862034"/>
                  <a:pt x="86982" y="1896061"/>
                </a:cubicBezTo>
                <a:cubicBezTo>
                  <a:pt x="95199" y="1926186"/>
                  <a:pt x="111103" y="1953691"/>
                  <a:pt x="121775" y="1983036"/>
                </a:cubicBezTo>
                <a:cubicBezTo>
                  <a:pt x="134308" y="2017500"/>
                  <a:pt x="147672" y="2051829"/>
                  <a:pt x="156567" y="2087406"/>
                </a:cubicBezTo>
                <a:cubicBezTo>
                  <a:pt x="162366" y="2110599"/>
                  <a:pt x="167396" y="2133999"/>
                  <a:pt x="173964" y="2156986"/>
                </a:cubicBezTo>
                <a:cubicBezTo>
                  <a:pt x="179002" y="2174617"/>
                  <a:pt x="186535" y="2191482"/>
                  <a:pt x="191360" y="2209172"/>
                </a:cubicBezTo>
                <a:cubicBezTo>
                  <a:pt x="203942" y="2255301"/>
                  <a:pt x="211031" y="2302972"/>
                  <a:pt x="226153" y="2348332"/>
                </a:cubicBezTo>
                <a:cubicBezTo>
                  <a:pt x="231952" y="2365727"/>
                  <a:pt x="232095" y="2386199"/>
                  <a:pt x="243550" y="2400517"/>
                </a:cubicBezTo>
                <a:cubicBezTo>
                  <a:pt x="256611" y="2416842"/>
                  <a:pt x="280004" y="2421540"/>
                  <a:pt x="295739" y="2435307"/>
                </a:cubicBezTo>
                <a:cubicBezTo>
                  <a:pt x="326597" y="2462306"/>
                  <a:pt x="343822" y="2509318"/>
                  <a:pt x="382721" y="2522283"/>
                </a:cubicBezTo>
                <a:cubicBezTo>
                  <a:pt x="630765" y="2604957"/>
                  <a:pt x="372650" y="2521891"/>
                  <a:pt x="556685" y="2574468"/>
                </a:cubicBezTo>
                <a:cubicBezTo>
                  <a:pt x="623990" y="2593697"/>
                  <a:pt x="587497" y="2591863"/>
                  <a:pt x="626271" y="2591863"/>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3333CC"/>
              </a:solidFill>
              <a:effectLst/>
              <a:latin typeface="Tekton" pitchFamily="-105" charset="0"/>
            </a:endParaRPr>
          </a:p>
        </p:txBody>
      </p:sp>
      <p:sp>
        <p:nvSpPr>
          <p:cNvPr id="8" name="Freeform 7"/>
          <p:cNvSpPr/>
          <p:nvPr/>
        </p:nvSpPr>
        <p:spPr>
          <a:xfrm>
            <a:off x="139171" y="173951"/>
            <a:ext cx="8698217" cy="6401379"/>
          </a:xfrm>
          <a:custGeom>
            <a:avLst/>
            <a:gdLst>
              <a:gd name="connsiteX0" fmla="*/ 1809229 w 8698217"/>
              <a:gd name="connsiteY0" fmla="*/ 2122196 h 6401379"/>
              <a:gd name="connsiteX1" fmla="*/ 1809229 w 8698217"/>
              <a:gd name="connsiteY1" fmla="*/ 2122196 h 6401379"/>
              <a:gd name="connsiteX2" fmla="*/ 1670058 w 8698217"/>
              <a:gd name="connsiteY2" fmla="*/ 2174381 h 6401379"/>
              <a:gd name="connsiteX3" fmla="*/ 1600472 w 8698217"/>
              <a:gd name="connsiteY3" fmla="*/ 2191776 h 6401379"/>
              <a:gd name="connsiteX4" fmla="*/ 1478697 w 8698217"/>
              <a:gd name="connsiteY4" fmla="*/ 2278752 h 6401379"/>
              <a:gd name="connsiteX5" fmla="*/ 1304733 w 8698217"/>
              <a:gd name="connsiteY5" fmla="*/ 2470097 h 6401379"/>
              <a:gd name="connsiteX6" fmla="*/ 1269940 w 8698217"/>
              <a:gd name="connsiteY6" fmla="*/ 2591863 h 6401379"/>
              <a:gd name="connsiteX7" fmla="*/ 1235147 w 8698217"/>
              <a:gd name="connsiteY7" fmla="*/ 2835393 h 6401379"/>
              <a:gd name="connsiteX8" fmla="*/ 1217751 w 8698217"/>
              <a:gd name="connsiteY8" fmla="*/ 3461615 h 6401379"/>
              <a:gd name="connsiteX9" fmla="*/ 1200354 w 8698217"/>
              <a:gd name="connsiteY9" fmla="*/ 3565986 h 6401379"/>
              <a:gd name="connsiteX10" fmla="*/ 1182958 w 8698217"/>
              <a:gd name="connsiteY10" fmla="*/ 3687751 h 6401379"/>
              <a:gd name="connsiteX11" fmla="*/ 1217751 w 8698217"/>
              <a:gd name="connsiteY11" fmla="*/ 4122627 h 6401379"/>
              <a:gd name="connsiteX12" fmla="*/ 1235147 w 8698217"/>
              <a:gd name="connsiteY12" fmla="*/ 4279183 h 6401379"/>
              <a:gd name="connsiteX13" fmla="*/ 1304733 w 8698217"/>
              <a:gd name="connsiteY13" fmla="*/ 4383553 h 6401379"/>
              <a:gd name="connsiteX14" fmla="*/ 1339526 w 8698217"/>
              <a:gd name="connsiteY14" fmla="*/ 4453133 h 6401379"/>
              <a:gd name="connsiteX15" fmla="*/ 1409112 w 8698217"/>
              <a:gd name="connsiteY15" fmla="*/ 4487923 h 6401379"/>
              <a:gd name="connsiteX16" fmla="*/ 1461301 w 8698217"/>
              <a:gd name="connsiteY16" fmla="*/ 4540109 h 6401379"/>
              <a:gd name="connsiteX17" fmla="*/ 1635265 w 8698217"/>
              <a:gd name="connsiteY17" fmla="*/ 4661874 h 6401379"/>
              <a:gd name="connsiteX18" fmla="*/ 1739644 w 8698217"/>
              <a:gd name="connsiteY18" fmla="*/ 4714059 h 6401379"/>
              <a:gd name="connsiteX19" fmla="*/ 2104969 w 8698217"/>
              <a:gd name="connsiteY19" fmla="*/ 4801034 h 6401379"/>
              <a:gd name="connsiteX20" fmla="*/ 2348519 w 8698217"/>
              <a:gd name="connsiteY20" fmla="*/ 4905405 h 6401379"/>
              <a:gd name="connsiteX21" fmla="*/ 2313726 w 8698217"/>
              <a:gd name="connsiteY21" fmla="*/ 4853220 h 6401379"/>
              <a:gd name="connsiteX22" fmla="*/ 2278933 w 8698217"/>
              <a:gd name="connsiteY22" fmla="*/ 4783639 h 6401379"/>
              <a:gd name="connsiteX23" fmla="*/ 191361 w 8698217"/>
              <a:gd name="connsiteY23" fmla="*/ 86975 h 6401379"/>
              <a:gd name="connsiteX24" fmla="*/ 0 w 8698217"/>
              <a:gd name="connsiteY24" fmla="*/ 0 h 6401379"/>
              <a:gd name="connsiteX25" fmla="*/ 8698217 w 8698217"/>
              <a:gd name="connsiteY25" fmla="*/ 6401379 h 64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98217" h="6401379">
                <a:moveTo>
                  <a:pt x="1809229" y="2122196"/>
                </a:moveTo>
                <a:lnTo>
                  <a:pt x="1809229" y="2122196"/>
                </a:lnTo>
                <a:cubicBezTo>
                  <a:pt x="1762839" y="2139591"/>
                  <a:pt x="1717060" y="2158715"/>
                  <a:pt x="1670058" y="2174381"/>
                </a:cubicBezTo>
                <a:cubicBezTo>
                  <a:pt x="1647376" y="2181941"/>
                  <a:pt x="1622448" y="2182358"/>
                  <a:pt x="1600472" y="2191776"/>
                </a:cubicBezTo>
                <a:cubicBezTo>
                  <a:pt x="1582636" y="2199419"/>
                  <a:pt x="1483914" y="2273970"/>
                  <a:pt x="1478697" y="2278752"/>
                </a:cubicBezTo>
                <a:cubicBezTo>
                  <a:pt x="1439678" y="2314516"/>
                  <a:pt x="1339290" y="2400990"/>
                  <a:pt x="1304733" y="2470097"/>
                </a:cubicBezTo>
                <a:cubicBezTo>
                  <a:pt x="1294390" y="2490781"/>
                  <a:pt x="1272728" y="2575137"/>
                  <a:pt x="1269940" y="2591863"/>
                </a:cubicBezTo>
                <a:cubicBezTo>
                  <a:pt x="1256458" y="2672748"/>
                  <a:pt x="1235147" y="2835393"/>
                  <a:pt x="1235147" y="2835393"/>
                </a:cubicBezTo>
                <a:cubicBezTo>
                  <a:pt x="1229348" y="3044134"/>
                  <a:pt x="1227684" y="3253030"/>
                  <a:pt x="1217751" y="3461615"/>
                </a:cubicBezTo>
                <a:cubicBezTo>
                  <a:pt x="1216073" y="3496845"/>
                  <a:pt x="1205718" y="3531126"/>
                  <a:pt x="1200354" y="3565986"/>
                </a:cubicBezTo>
                <a:cubicBezTo>
                  <a:pt x="1194119" y="3606510"/>
                  <a:pt x="1188757" y="3647163"/>
                  <a:pt x="1182958" y="3687751"/>
                </a:cubicBezTo>
                <a:cubicBezTo>
                  <a:pt x="1194556" y="3832710"/>
                  <a:pt x="1204968" y="3977768"/>
                  <a:pt x="1217751" y="4122627"/>
                </a:cubicBezTo>
                <a:cubicBezTo>
                  <a:pt x="1222366" y="4174930"/>
                  <a:pt x="1218542" y="4229371"/>
                  <a:pt x="1235147" y="4279183"/>
                </a:cubicBezTo>
                <a:cubicBezTo>
                  <a:pt x="1248370" y="4318850"/>
                  <a:pt x="1286032" y="4346155"/>
                  <a:pt x="1304733" y="4383553"/>
                </a:cubicBezTo>
                <a:cubicBezTo>
                  <a:pt x="1316331" y="4406746"/>
                  <a:pt x="1321189" y="4434798"/>
                  <a:pt x="1339526" y="4453133"/>
                </a:cubicBezTo>
                <a:cubicBezTo>
                  <a:pt x="1357864" y="4471469"/>
                  <a:pt x="1385917" y="4476326"/>
                  <a:pt x="1409112" y="4487923"/>
                </a:cubicBezTo>
                <a:cubicBezTo>
                  <a:pt x="1426508" y="4505318"/>
                  <a:pt x="1442622" y="4524099"/>
                  <a:pt x="1461301" y="4540109"/>
                </a:cubicBezTo>
                <a:cubicBezTo>
                  <a:pt x="1496899" y="4570620"/>
                  <a:pt x="1604026" y="4643653"/>
                  <a:pt x="1635265" y="4661874"/>
                </a:cubicBezTo>
                <a:cubicBezTo>
                  <a:pt x="1668866" y="4681473"/>
                  <a:pt x="1702741" y="4701759"/>
                  <a:pt x="1739644" y="4714059"/>
                </a:cubicBezTo>
                <a:cubicBezTo>
                  <a:pt x="1804801" y="4735776"/>
                  <a:pt x="2024074" y="4783059"/>
                  <a:pt x="2104969" y="4801034"/>
                </a:cubicBezTo>
                <a:cubicBezTo>
                  <a:pt x="2300318" y="4898702"/>
                  <a:pt x="2216037" y="4872287"/>
                  <a:pt x="2348519" y="4905405"/>
                </a:cubicBezTo>
                <a:cubicBezTo>
                  <a:pt x="2336921" y="4888010"/>
                  <a:pt x="2324099" y="4871372"/>
                  <a:pt x="2313726" y="4853220"/>
                </a:cubicBezTo>
                <a:cubicBezTo>
                  <a:pt x="2300860" y="4830705"/>
                  <a:pt x="2278933" y="4783639"/>
                  <a:pt x="2278933" y="4783639"/>
                </a:cubicBezTo>
                <a:lnTo>
                  <a:pt x="191361" y="86975"/>
                </a:lnTo>
                <a:lnTo>
                  <a:pt x="0" y="0"/>
                </a:lnTo>
                <a:lnTo>
                  <a:pt x="8698217" y="6401379"/>
                </a:ln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Tekton" pitchFamily="-105" charset="0"/>
            </a:endParaRPr>
          </a:p>
        </p:txBody>
      </p:sp>
      <p:sp>
        <p:nvSpPr>
          <p:cNvPr id="5" name="TextBox 4"/>
          <p:cNvSpPr txBox="1"/>
          <p:nvPr/>
        </p:nvSpPr>
        <p:spPr>
          <a:xfrm>
            <a:off x="2953250" y="2391811"/>
            <a:ext cx="1210833" cy="523220"/>
          </a:xfrm>
          <a:prstGeom prst="rect">
            <a:avLst/>
          </a:prstGeom>
          <a:noFill/>
        </p:spPr>
        <p:txBody>
          <a:bodyPr wrap="square" rtlCol="0">
            <a:spAutoFit/>
          </a:bodyPr>
          <a:lstStyle/>
          <a:p>
            <a:r>
              <a:rPr lang="en-US" sz="2800" b="1" dirty="0" smtClean="0">
                <a:solidFill>
                  <a:schemeClr val="bg1"/>
                </a:solidFill>
              </a:rPr>
              <a:t>EBPs</a:t>
            </a:r>
            <a:endParaRPr lang="en-US" sz="2800" b="1" dirty="0">
              <a:solidFill>
                <a:schemeClr val="bg1"/>
              </a:solidFill>
            </a:endParaRPr>
          </a:p>
        </p:txBody>
      </p:sp>
      <p:sp>
        <p:nvSpPr>
          <p:cNvPr id="6" name="TextBox 5"/>
          <p:cNvSpPr txBox="1"/>
          <p:nvPr/>
        </p:nvSpPr>
        <p:spPr>
          <a:xfrm>
            <a:off x="4607070" y="3218609"/>
            <a:ext cx="1742417" cy="707886"/>
          </a:xfrm>
          <a:prstGeom prst="rect">
            <a:avLst/>
          </a:prstGeom>
          <a:noFill/>
        </p:spPr>
        <p:txBody>
          <a:bodyPr wrap="square" rtlCol="0">
            <a:spAutoFit/>
          </a:bodyPr>
          <a:lstStyle/>
          <a:p>
            <a:r>
              <a:rPr lang="en-US" sz="4000" b="1" dirty="0" smtClean="0">
                <a:solidFill>
                  <a:srgbClr val="FFFFFF"/>
                </a:solidFill>
              </a:rPr>
              <a:t>HLPs</a:t>
            </a:r>
            <a:endParaRPr lang="en-US" sz="4000" b="1" dirty="0">
              <a:solidFill>
                <a:srgbClr val="FFFFFF"/>
              </a:solidFill>
            </a:endParaRPr>
          </a:p>
        </p:txBody>
      </p:sp>
    </p:spTree>
    <p:extLst>
      <p:ext uri="{BB962C8B-B14F-4D97-AF65-F5344CB8AC3E}">
        <p14:creationId xmlns:p14="http://schemas.microsoft.com/office/powerpoint/2010/main" val="37565953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 Strategic Instruction Model</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4047664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EvidenceforESSA.org</a:t>
            </a:r>
            <a:endParaRPr lang="en-US" dirty="0"/>
          </a:p>
        </p:txBody>
      </p:sp>
      <p:pic>
        <p:nvPicPr>
          <p:cNvPr id="6" name="Content Placeholder 5"/>
          <p:cNvPicPr>
            <a:picLocks noGrp="1" noChangeAspect="1"/>
          </p:cNvPicPr>
          <p:nvPr>
            <p:ph idx="1"/>
          </p:nvPr>
        </p:nvPicPr>
        <p:blipFill>
          <a:blip r:embed="rId3"/>
          <a:srcRect l="-16110" r="-16110"/>
          <a:stretch>
            <a:fillRect/>
          </a:stretch>
        </p:blipFill>
        <p:spPr>
          <a:xfrm>
            <a:off x="296333" y="1650999"/>
            <a:ext cx="8420974" cy="4586111"/>
          </a:xfrm>
        </p:spPr>
      </p:pic>
    </p:spTree>
    <p:extLst>
      <p:ext uri="{BB962C8B-B14F-4D97-AF65-F5344CB8AC3E}">
        <p14:creationId xmlns:p14="http://schemas.microsoft.com/office/powerpoint/2010/main" val="116557886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rcRect l="-40801" r="-40801"/>
          <a:stretch>
            <a:fillRect/>
          </a:stretch>
        </p:blipFill>
        <p:spPr>
          <a:xfrm>
            <a:off x="-1092565" y="274638"/>
            <a:ext cx="11637031" cy="6399918"/>
          </a:xfrm>
        </p:spPr>
      </p:pic>
      <p:sp>
        <p:nvSpPr>
          <p:cNvPr id="3" name="TextBox 2"/>
          <p:cNvSpPr txBox="1"/>
          <p:nvPr/>
        </p:nvSpPr>
        <p:spPr>
          <a:xfrm>
            <a:off x="1240119" y="5139765"/>
            <a:ext cx="7112000" cy="369332"/>
          </a:xfrm>
          <a:prstGeom prst="rect">
            <a:avLst/>
          </a:prstGeom>
          <a:noFill/>
        </p:spPr>
        <p:txBody>
          <a:bodyPr wrap="square" rtlCol="0">
            <a:spAutoFit/>
          </a:bodyPr>
          <a:lstStyle/>
          <a:p>
            <a:r>
              <a:rPr lang="en-US" dirty="0" smtClean="0">
                <a:hlinkClick r:id="rId3"/>
              </a:rPr>
              <a:t>Huffington Post 1.19.17</a:t>
            </a:r>
            <a:endParaRPr lang="en-US" dirty="0"/>
          </a:p>
        </p:txBody>
      </p:sp>
    </p:spTree>
    <p:extLst>
      <p:ext uri="{BB962C8B-B14F-4D97-AF65-F5344CB8AC3E}">
        <p14:creationId xmlns:p14="http://schemas.microsoft.com/office/powerpoint/2010/main" val="199953935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72"/>
            <a:ext cx="8229600" cy="1143000"/>
          </a:xfrm>
        </p:spPr>
        <p:txBody>
          <a:bodyPr/>
          <a:lstStyle/>
          <a:p>
            <a:r>
              <a:rPr lang="en-US" dirty="0" smtClean="0"/>
              <a:t>Huff Post </a:t>
            </a:r>
            <a:r>
              <a:rPr lang="en-US" sz="2000" dirty="0" smtClean="0"/>
              <a:t>1/19/17 </a:t>
            </a:r>
            <a:endParaRPr lang="en-US" dirty="0"/>
          </a:p>
        </p:txBody>
      </p:sp>
      <p:sp>
        <p:nvSpPr>
          <p:cNvPr id="3" name="Content Placeholder 2"/>
          <p:cNvSpPr>
            <a:spLocks noGrp="1"/>
          </p:cNvSpPr>
          <p:nvPr>
            <p:ph idx="1"/>
          </p:nvPr>
        </p:nvSpPr>
        <p:spPr>
          <a:xfrm>
            <a:off x="254000" y="931336"/>
            <a:ext cx="8734779" cy="5489221"/>
          </a:xfrm>
        </p:spPr>
        <p:txBody>
          <a:bodyPr>
            <a:noAutofit/>
          </a:bodyPr>
          <a:lstStyle/>
          <a:p>
            <a:pPr>
              <a:lnSpc>
                <a:spcPct val="120000"/>
              </a:lnSpc>
            </a:pPr>
            <a:r>
              <a:rPr lang="en-US" sz="2200" dirty="0" smtClean="0"/>
              <a:t>Review of research </a:t>
            </a:r>
            <a:r>
              <a:rPr lang="en-US" sz="2200" dirty="0"/>
              <a:t>that meets ESSA evidence standards for future </a:t>
            </a:r>
            <a:r>
              <a:rPr lang="en-US" sz="2200" dirty="0" smtClean="0"/>
              <a:t>publication</a:t>
            </a:r>
            <a:endParaRPr lang="en-US" sz="2200" dirty="0"/>
          </a:p>
          <a:p>
            <a:pPr>
              <a:lnSpc>
                <a:spcPct val="120000"/>
              </a:lnSpc>
            </a:pPr>
            <a:r>
              <a:rPr lang="en-US" sz="2200" dirty="0" smtClean="0"/>
              <a:t>Most recent publications: </a:t>
            </a:r>
            <a:r>
              <a:rPr lang="en-US" sz="2200" dirty="0"/>
              <a:t>Striving Readers </a:t>
            </a:r>
            <a:r>
              <a:rPr lang="en-US" sz="2200" dirty="0" smtClean="0"/>
              <a:t>studies, Investing </a:t>
            </a:r>
            <a:r>
              <a:rPr lang="en-US" sz="2200" dirty="0"/>
              <a:t>in Innovation (i3) program. </a:t>
            </a:r>
            <a:endParaRPr lang="en-US" sz="2200" dirty="0" smtClean="0"/>
          </a:p>
          <a:p>
            <a:pPr>
              <a:lnSpc>
                <a:spcPct val="120000"/>
              </a:lnSpc>
            </a:pPr>
            <a:r>
              <a:rPr lang="en-US" sz="2200" dirty="0" smtClean="0"/>
              <a:t>No surprises: large </a:t>
            </a:r>
            <a:r>
              <a:rPr lang="en-US" sz="2200" dirty="0"/>
              <a:t>scale, randomized assignment </a:t>
            </a:r>
            <a:r>
              <a:rPr lang="en-US" sz="2200" dirty="0" smtClean="0"/>
              <a:t>studies result </a:t>
            </a:r>
            <a:r>
              <a:rPr lang="en-US" sz="2200" dirty="0"/>
              <a:t>in </a:t>
            </a:r>
            <a:r>
              <a:rPr lang="en-US" sz="2200" dirty="0" smtClean="0"/>
              <a:t>much smaller </a:t>
            </a:r>
            <a:r>
              <a:rPr lang="en-US" sz="2200" dirty="0"/>
              <a:t>effect sizes than smaller studies or quasi-experimental studies. </a:t>
            </a:r>
          </a:p>
          <a:p>
            <a:pPr marL="0" indent="0">
              <a:lnSpc>
                <a:spcPct val="120000"/>
              </a:lnSpc>
              <a:buNone/>
            </a:pPr>
            <a:r>
              <a:rPr lang="en-US" sz="2200" i="1" dirty="0"/>
              <a:t>“However, unlike small and quasi-experimental studies, rigorous experiments using standardized outcome measures replicate. These effect sizes may not be enormous, but you can take them to the bank….In our secondary reading review, we found an extraordinary example of this. The University of Kansas has an array of programs for struggling readers in middle and high schools, collectively called the </a:t>
            </a:r>
            <a:r>
              <a:rPr lang="en-US" sz="2200" i="1" u="sng" dirty="0"/>
              <a:t>Strategic Instruction Model, or SIM.</a:t>
            </a:r>
            <a:r>
              <a:rPr lang="en-US" sz="2200" u="sng" dirty="0"/>
              <a:t>"</a:t>
            </a:r>
          </a:p>
          <a:p>
            <a:pPr marL="0" indent="0">
              <a:lnSpc>
                <a:spcPct val="120000"/>
              </a:lnSpc>
              <a:buNone/>
            </a:pPr>
            <a:endParaRPr lang="en-US" sz="2200" dirty="0"/>
          </a:p>
        </p:txBody>
      </p:sp>
    </p:spTree>
    <p:extLst>
      <p:ext uri="{BB962C8B-B14F-4D97-AF65-F5344CB8AC3E}">
        <p14:creationId xmlns:p14="http://schemas.microsoft.com/office/powerpoint/2010/main" val="7110156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9506" name="Group 1026"/>
          <p:cNvGrpSpPr>
            <a:grpSpLocks/>
          </p:cNvGrpSpPr>
          <p:nvPr/>
        </p:nvGrpSpPr>
        <p:grpSpPr bwMode="auto">
          <a:xfrm>
            <a:off x="700088" y="104775"/>
            <a:ext cx="7735887" cy="6138863"/>
            <a:chOff x="447" y="79"/>
            <a:chExt cx="4873" cy="3867"/>
          </a:xfrm>
        </p:grpSpPr>
        <p:sp>
          <p:nvSpPr>
            <p:cNvPr id="149507" name="Oval 1027"/>
            <p:cNvSpPr>
              <a:spLocks noChangeArrowheads="1"/>
            </p:cNvSpPr>
            <p:nvPr/>
          </p:nvSpPr>
          <p:spPr bwMode="auto">
            <a:xfrm>
              <a:off x="2825" y="904"/>
              <a:ext cx="1265" cy="618"/>
            </a:xfrm>
            <a:prstGeom prst="ellipse">
              <a:avLst/>
            </a:prstGeom>
            <a:solidFill>
              <a:schemeClr val="bg1"/>
            </a:solidFill>
            <a:ln w="22225">
              <a:solidFill>
                <a:srgbClr val="000000"/>
              </a:solidFill>
              <a:round/>
              <a:headEnd/>
              <a:tailEnd/>
            </a:ln>
          </p:spPr>
          <p:txBody>
            <a:bodyPr/>
            <a:lstStyle/>
            <a:p>
              <a:endParaRPr lang="en-US"/>
            </a:p>
          </p:txBody>
        </p:sp>
        <p:grpSp>
          <p:nvGrpSpPr>
            <p:cNvPr id="149508" name="Group 1028"/>
            <p:cNvGrpSpPr>
              <a:grpSpLocks/>
            </p:cNvGrpSpPr>
            <p:nvPr/>
          </p:nvGrpSpPr>
          <p:grpSpPr bwMode="auto">
            <a:xfrm>
              <a:off x="2894" y="1330"/>
              <a:ext cx="1120" cy="1"/>
              <a:chOff x="2894" y="1330"/>
              <a:chExt cx="1120" cy="1"/>
            </a:xfrm>
          </p:grpSpPr>
          <p:sp>
            <p:nvSpPr>
              <p:cNvPr id="149509" name="Line 1029"/>
              <p:cNvSpPr>
                <a:spLocks noChangeShapeType="1"/>
              </p:cNvSpPr>
              <p:nvPr/>
            </p:nvSpPr>
            <p:spPr bwMode="auto">
              <a:xfrm>
                <a:off x="289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0" name="Line 1030"/>
              <p:cNvSpPr>
                <a:spLocks noChangeShapeType="1"/>
              </p:cNvSpPr>
              <p:nvPr/>
            </p:nvSpPr>
            <p:spPr bwMode="auto">
              <a:xfrm>
                <a:off x="2956"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1" name="Line 1031"/>
              <p:cNvSpPr>
                <a:spLocks noChangeShapeType="1"/>
              </p:cNvSpPr>
              <p:nvPr/>
            </p:nvSpPr>
            <p:spPr bwMode="auto">
              <a:xfrm>
                <a:off x="3017"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2" name="Line 1032"/>
              <p:cNvSpPr>
                <a:spLocks noChangeShapeType="1"/>
              </p:cNvSpPr>
              <p:nvPr/>
            </p:nvSpPr>
            <p:spPr bwMode="auto">
              <a:xfrm>
                <a:off x="3079"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3" name="Line 1033"/>
              <p:cNvSpPr>
                <a:spLocks noChangeShapeType="1"/>
              </p:cNvSpPr>
              <p:nvPr/>
            </p:nvSpPr>
            <p:spPr bwMode="auto">
              <a:xfrm>
                <a:off x="3141"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4" name="Line 1034"/>
              <p:cNvSpPr>
                <a:spLocks noChangeShapeType="1"/>
              </p:cNvSpPr>
              <p:nvPr/>
            </p:nvSpPr>
            <p:spPr bwMode="auto">
              <a:xfrm>
                <a:off x="3203"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5" name="Line 1035"/>
              <p:cNvSpPr>
                <a:spLocks noChangeShapeType="1"/>
              </p:cNvSpPr>
              <p:nvPr/>
            </p:nvSpPr>
            <p:spPr bwMode="auto">
              <a:xfrm>
                <a:off x="326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6" name="Line 1036"/>
              <p:cNvSpPr>
                <a:spLocks noChangeShapeType="1"/>
              </p:cNvSpPr>
              <p:nvPr/>
            </p:nvSpPr>
            <p:spPr bwMode="auto">
              <a:xfrm>
                <a:off x="3327"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7" name="Line 1037"/>
              <p:cNvSpPr>
                <a:spLocks noChangeShapeType="1"/>
              </p:cNvSpPr>
              <p:nvPr/>
            </p:nvSpPr>
            <p:spPr bwMode="auto">
              <a:xfrm>
                <a:off x="3389"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8" name="Line 1038"/>
              <p:cNvSpPr>
                <a:spLocks noChangeShapeType="1"/>
              </p:cNvSpPr>
              <p:nvPr/>
            </p:nvSpPr>
            <p:spPr bwMode="auto">
              <a:xfrm>
                <a:off x="3451"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9" name="Line 1039"/>
              <p:cNvSpPr>
                <a:spLocks noChangeShapeType="1"/>
              </p:cNvSpPr>
              <p:nvPr/>
            </p:nvSpPr>
            <p:spPr bwMode="auto">
              <a:xfrm>
                <a:off x="3512"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20" name="Line 1040"/>
              <p:cNvSpPr>
                <a:spLocks noChangeShapeType="1"/>
              </p:cNvSpPr>
              <p:nvPr/>
            </p:nvSpPr>
            <p:spPr bwMode="auto">
              <a:xfrm>
                <a:off x="3574"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21" name="Line 1041"/>
              <p:cNvSpPr>
                <a:spLocks noChangeShapeType="1"/>
              </p:cNvSpPr>
              <p:nvPr/>
            </p:nvSpPr>
            <p:spPr bwMode="auto">
              <a:xfrm>
                <a:off x="3636"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22" name="Line 1042"/>
              <p:cNvSpPr>
                <a:spLocks noChangeShapeType="1"/>
              </p:cNvSpPr>
              <p:nvPr/>
            </p:nvSpPr>
            <p:spPr bwMode="auto">
              <a:xfrm>
                <a:off x="3698"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23" name="Line 1043"/>
              <p:cNvSpPr>
                <a:spLocks noChangeShapeType="1"/>
              </p:cNvSpPr>
              <p:nvPr/>
            </p:nvSpPr>
            <p:spPr bwMode="auto">
              <a:xfrm>
                <a:off x="3760"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24" name="Line 1044"/>
              <p:cNvSpPr>
                <a:spLocks noChangeShapeType="1"/>
              </p:cNvSpPr>
              <p:nvPr/>
            </p:nvSpPr>
            <p:spPr bwMode="auto">
              <a:xfrm>
                <a:off x="3822"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25" name="Line 1045"/>
              <p:cNvSpPr>
                <a:spLocks noChangeShapeType="1"/>
              </p:cNvSpPr>
              <p:nvPr/>
            </p:nvSpPr>
            <p:spPr bwMode="auto">
              <a:xfrm>
                <a:off x="388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26" name="Line 1046"/>
              <p:cNvSpPr>
                <a:spLocks noChangeShapeType="1"/>
              </p:cNvSpPr>
              <p:nvPr/>
            </p:nvSpPr>
            <p:spPr bwMode="auto">
              <a:xfrm>
                <a:off x="394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27" name="Line 1047"/>
              <p:cNvSpPr>
                <a:spLocks noChangeShapeType="1"/>
              </p:cNvSpPr>
              <p:nvPr/>
            </p:nvSpPr>
            <p:spPr bwMode="auto">
              <a:xfrm>
                <a:off x="4007" y="1330"/>
                <a:ext cx="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9528" name="Rectangle 1048"/>
            <p:cNvSpPr>
              <a:spLocks noChangeArrowheads="1"/>
            </p:cNvSpPr>
            <p:nvPr/>
          </p:nvSpPr>
          <p:spPr bwMode="auto">
            <a:xfrm>
              <a:off x="3952" y="134"/>
              <a:ext cx="1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NAME</a:t>
              </a:r>
              <a:endParaRPr lang="en-US">
                <a:latin typeface="Arial" charset="0"/>
              </a:endParaRPr>
            </a:p>
          </p:txBody>
        </p:sp>
        <p:sp>
          <p:nvSpPr>
            <p:cNvPr id="149529" name="Rectangle 1049"/>
            <p:cNvSpPr>
              <a:spLocks noChangeArrowheads="1"/>
            </p:cNvSpPr>
            <p:nvPr/>
          </p:nvSpPr>
          <p:spPr bwMode="auto">
            <a:xfrm>
              <a:off x="3952" y="223"/>
              <a:ext cx="17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DATE</a:t>
              </a:r>
              <a:endParaRPr lang="en-US">
                <a:latin typeface="Arial" charset="0"/>
              </a:endParaRPr>
            </a:p>
          </p:txBody>
        </p:sp>
        <p:sp>
          <p:nvSpPr>
            <p:cNvPr id="149530" name="Line 1050"/>
            <p:cNvSpPr>
              <a:spLocks noChangeShapeType="1"/>
            </p:cNvSpPr>
            <p:nvPr/>
          </p:nvSpPr>
          <p:spPr bwMode="auto">
            <a:xfrm>
              <a:off x="4165" y="182"/>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31" name="Rectangle 1051"/>
            <p:cNvSpPr>
              <a:spLocks noChangeArrowheads="1"/>
            </p:cNvSpPr>
            <p:nvPr/>
          </p:nvSpPr>
          <p:spPr bwMode="auto">
            <a:xfrm>
              <a:off x="447" y="141"/>
              <a:ext cx="11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149532" name="Rectangle 1052"/>
            <p:cNvSpPr>
              <a:spLocks noChangeArrowheads="1"/>
            </p:cNvSpPr>
            <p:nvPr/>
          </p:nvSpPr>
          <p:spPr bwMode="auto">
            <a:xfrm>
              <a:off x="2571" y="203"/>
              <a:ext cx="55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149533" name="Rectangle 1053"/>
            <p:cNvSpPr>
              <a:spLocks noChangeArrowheads="1"/>
            </p:cNvSpPr>
            <p:nvPr/>
          </p:nvSpPr>
          <p:spPr bwMode="auto">
            <a:xfrm>
              <a:off x="797" y="512"/>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149534" name="Rectangle 1054"/>
            <p:cNvSpPr>
              <a:spLocks noChangeArrowheads="1"/>
            </p:cNvSpPr>
            <p:nvPr/>
          </p:nvSpPr>
          <p:spPr bwMode="auto">
            <a:xfrm>
              <a:off x="1120" y="512"/>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49535" name="Rectangle 1055"/>
            <p:cNvSpPr>
              <a:spLocks noChangeArrowheads="1"/>
            </p:cNvSpPr>
            <p:nvPr/>
          </p:nvSpPr>
          <p:spPr bwMode="auto">
            <a:xfrm>
              <a:off x="2770" y="525"/>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49536" name="Rectangle 1056"/>
            <p:cNvSpPr>
              <a:spLocks noChangeArrowheads="1"/>
            </p:cNvSpPr>
            <p:nvPr/>
          </p:nvSpPr>
          <p:spPr bwMode="auto">
            <a:xfrm>
              <a:off x="4461" y="505"/>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149537" name="Rectangle 1057"/>
            <p:cNvSpPr>
              <a:spLocks noChangeArrowheads="1"/>
            </p:cNvSpPr>
            <p:nvPr/>
          </p:nvSpPr>
          <p:spPr bwMode="auto">
            <a:xfrm>
              <a:off x="4791" y="505"/>
              <a:ext cx="3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49538" name="Line 1058"/>
            <p:cNvSpPr>
              <a:spLocks noChangeShapeType="1"/>
            </p:cNvSpPr>
            <p:nvPr/>
          </p:nvSpPr>
          <p:spPr bwMode="auto">
            <a:xfrm>
              <a:off x="474" y="766"/>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39" name="Line 1059"/>
            <p:cNvSpPr>
              <a:spLocks noChangeShapeType="1"/>
            </p:cNvSpPr>
            <p:nvPr/>
          </p:nvSpPr>
          <p:spPr bwMode="auto">
            <a:xfrm>
              <a:off x="467" y="301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40" name="Line 1060"/>
            <p:cNvSpPr>
              <a:spLocks noChangeShapeType="1"/>
            </p:cNvSpPr>
            <p:nvPr/>
          </p:nvSpPr>
          <p:spPr bwMode="auto">
            <a:xfrm>
              <a:off x="1766" y="498"/>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41" name="Line 1061"/>
            <p:cNvSpPr>
              <a:spLocks noChangeShapeType="1"/>
            </p:cNvSpPr>
            <p:nvPr/>
          </p:nvSpPr>
          <p:spPr bwMode="auto">
            <a:xfrm>
              <a:off x="4055" y="505"/>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42" name="Arc 1062"/>
            <p:cNvSpPr>
              <a:spLocks/>
            </p:cNvSpPr>
            <p:nvPr/>
          </p:nvSpPr>
          <p:spPr bwMode="auto">
            <a:xfrm>
              <a:off x="474" y="306"/>
              <a:ext cx="1289" cy="199"/>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543" name="Arc 1063"/>
            <p:cNvSpPr>
              <a:spLocks/>
            </p:cNvSpPr>
            <p:nvPr/>
          </p:nvSpPr>
          <p:spPr bwMode="auto">
            <a:xfrm>
              <a:off x="467" y="299"/>
              <a:ext cx="1296" cy="206"/>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544" name="Arc 1064"/>
            <p:cNvSpPr>
              <a:spLocks/>
            </p:cNvSpPr>
            <p:nvPr/>
          </p:nvSpPr>
          <p:spPr bwMode="auto">
            <a:xfrm>
              <a:off x="4055" y="299"/>
              <a:ext cx="1265" cy="203"/>
            </a:xfrm>
            <a:custGeom>
              <a:avLst/>
              <a:gdLst>
                <a:gd name="G0" fmla="+- 17 0 0"/>
                <a:gd name="G1" fmla="+- 21600 0 0"/>
                <a:gd name="G2" fmla="+- 21600 0 0"/>
                <a:gd name="T0" fmla="*/ 0 w 21616"/>
                <a:gd name="T1" fmla="*/ 1 h 21600"/>
                <a:gd name="T2" fmla="*/ 21616 w 21616"/>
                <a:gd name="T3" fmla="*/ 21494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1"/>
                  </a:cubicBezTo>
                  <a:cubicBezTo>
                    <a:pt x="11904" y="-1"/>
                    <a:pt x="21558" y="9606"/>
                    <a:pt x="21616" y="21493"/>
                  </a:cubicBezTo>
                </a:path>
                <a:path w="21616" h="21600" stroke="0" extrusionOk="0">
                  <a:moveTo>
                    <a:pt x="-1" y="0"/>
                  </a:moveTo>
                  <a:cubicBezTo>
                    <a:pt x="5" y="0"/>
                    <a:pt x="11" y="-1"/>
                    <a:pt x="17" y="-1"/>
                  </a:cubicBezTo>
                  <a:cubicBezTo>
                    <a:pt x="11904" y="-1"/>
                    <a:pt x="21558" y="9606"/>
                    <a:pt x="21616" y="21493"/>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545" name="Line 1065"/>
            <p:cNvSpPr>
              <a:spLocks noChangeShapeType="1"/>
            </p:cNvSpPr>
            <p:nvPr/>
          </p:nvSpPr>
          <p:spPr bwMode="auto">
            <a:xfrm>
              <a:off x="1760" y="299"/>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9546" name="Group 1066"/>
            <p:cNvGrpSpPr>
              <a:grpSpLocks/>
            </p:cNvGrpSpPr>
            <p:nvPr/>
          </p:nvGrpSpPr>
          <p:grpSpPr bwMode="auto">
            <a:xfrm>
              <a:off x="1760" y="326"/>
              <a:ext cx="1" cy="145"/>
              <a:chOff x="1760" y="326"/>
              <a:chExt cx="1" cy="145"/>
            </a:xfrm>
          </p:grpSpPr>
          <p:sp>
            <p:nvSpPr>
              <p:cNvPr id="149547" name="Line 1067"/>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48" name="Line 1068"/>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49" name="Line 1069"/>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9550" name="Group 1070"/>
            <p:cNvGrpSpPr>
              <a:grpSpLocks/>
            </p:cNvGrpSpPr>
            <p:nvPr/>
          </p:nvGrpSpPr>
          <p:grpSpPr bwMode="auto">
            <a:xfrm>
              <a:off x="4062" y="333"/>
              <a:ext cx="1" cy="145"/>
              <a:chOff x="4062" y="333"/>
              <a:chExt cx="1" cy="145"/>
            </a:xfrm>
          </p:grpSpPr>
          <p:sp>
            <p:nvSpPr>
              <p:cNvPr id="149551" name="Line 1071"/>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52" name="Line 1072"/>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53" name="Line 1073"/>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9554" name="Line 1074"/>
            <p:cNvSpPr>
              <a:spLocks noChangeShapeType="1"/>
            </p:cNvSpPr>
            <p:nvPr/>
          </p:nvSpPr>
          <p:spPr bwMode="auto">
            <a:xfrm>
              <a:off x="467"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55" name="Line 1075"/>
            <p:cNvSpPr>
              <a:spLocks noChangeShapeType="1"/>
            </p:cNvSpPr>
            <p:nvPr/>
          </p:nvSpPr>
          <p:spPr bwMode="auto">
            <a:xfrm>
              <a:off x="474" y="387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56" name="Line 1076"/>
            <p:cNvSpPr>
              <a:spLocks noChangeShapeType="1"/>
            </p:cNvSpPr>
            <p:nvPr/>
          </p:nvSpPr>
          <p:spPr bwMode="auto">
            <a:xfrm>
              <a:off x="5306"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57" name="Rectangle 1077"/>
            <p:cNvSpPr>
              <a:spLocks noChangeArrowheads="1"/>
            </p:cNvSpPr>
            <p:nvPr/>
          </p:nvSpPr>
          <p:spPr bwMode="auto">
            <a:xfrm rot="16200000">
              <a:off x="245" y="3284"/>
              <a:ext cx="6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800" b="1">
                  <a:solidFill>
                    <a:srgbClr val="000000"/>
                  </a:solidFill>
                  <a:latin typeface="Arial" charset="0"/>
                </a:rPr>
                <a:t> UNIT SELF-TEST QUESTIONS</a:t>
              </a:r>
            </a:p>
          </p:txBody>
        </p:sp>
        <p:sp>
          <p:nvSpPr>
            <p:cNvPr id="149558" name="Rectangle 1078"/>
            <p:cNvSpPr>
              <a:spLocks noChangeArrowheads="1"/>
            </p:cNvSpPr>
            <p:nvPr/>
          </p:nvSpPr>
          <p:spPr bwMode="auto">
            <a:xfrm rot="16200000">
              <a:off x="617" y="3831"/>
              <a:ext cx="23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149559" name="Rectangle 1079"/>
            <p:cNvSpPr>
              <a:spLocks noChangeArrowheads="1"/>
            </p:cNvSpPr>
            <p:nvPr/>
          </p:nvSpPr>
          <p:spPr bwMode="auto">
            <a:xfrm rot="960000">
              <a:off x="3278" y="808"/>
              <a:ext cx="29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is about...</a:t>
              </a:r>
              <a:endParaRPr lang="en-US">
                <a:latin typeface="Arial" charset="0"/>
              </a:endParaRPr>
            </a:p>
          </p:txBody>
        </p:sp>
        <p:sp>
          <p:nvSpPr>
            <p:cNvPr id="149560" name="Line 1080"/>
            <p:cNvSpPr>
              <a:spLocks noChangeShapeType="1"/>
            </p:cNvSpPr>
            <p:nvPr/>
          </p:nvSpPr>
          <p:spPr bwMode="auto">
            <a:xfrm>
              <a:off x="1498" y="773"/>
              <a:ext cx="1" cy="224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1" name="Line 1081"/>
            <p:cNvSpPr>
              <a:spLocks noChangeShapeType="1"/>
            </p:cNvSpPr>
            <p:nvPr/>
          </p:nvSpPr>
          <p:spPr bwMode="auto">
            <a:xfrm>
              <a:off x="474" y="1254"/>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2" name="Line 1082"/>
            <p:cNvSpPr>
              <a:spLocks noChangeShapeType="1"/>
            </p:cNvSpPr>
            <p:nvPr/>
          </p:nvSpPr>
          <p:spPr bwMode="auto">
            <a:xfrm>
              <a:off x="474" y="1096"/>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3" name="Line 1083"/>
            <p:cNvSpPr>
              <a:spLocks noChangeShapeType="1"/>
            </p:cNvSpPr>
            <p:nvPr/>
          </p:nvSpPr>
          <p:spPr bwMode="auto">
            <a:xfrm>
              <a:off x="474" y="141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4" name="Line 1084"/>
            <p:cNvSpPr>
              <a:spLocks noChangeShapeType="1"/>
            </p:cNvSpPr>
            <p:nvPr/>
          </p:nvSpPr>
          <p:spPr bwMode="auto">
            <a:xfrm>
              <a:off x="481" y="1564"/>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5" name="Line 1085"/>
            <p:cNvSpPr>
              <a:spLocks noChangeShapeType="1"/>
            </p:cNvSpPr>
            <p:nvPr/>
          </p:nvSpPr>
          <p:spPr bwMode="auto">
            <a:xfrm flipH="1">
              <a:off x="481" y="1729"/>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6" name="Line 1086"/>
            <p:cNvSpPr>
              <a:spLocks noChangeShapeType="1"/>
            </p:cNvSpPr>
            <p:nvPr/>
          </p:nvSpPr>
          <p:spPr bwMode="auto">
            <a:xfrm>
              <a:off x="481" y="2052"/>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7" name="Line 1087"/>
            <p:cNvSpPr>
              <a:spLocks noChangeShapeType="1"/>
            </p:cNvSpPr>
            <p:nvPr/>
          </p:nvSpPr>
          <p:spPr bwMode="auto">
            <a:xfrm>
              <a:off x="481" y="188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8" name="Line 1088"/>
            <p:cNvSpPr>
              <a:spLocks noChangeShapeType="1"/>
            </p:cNvSpPr>
            <p:nvPr/>
          </p:nvSpPr>
          <p:spPr bwMode="auto">
            <a:xfrm>
              <a:off x="481" y="221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9" name="Line 1089"/>
            <p:cNvSpPr>
              <a:spLocks noChangeShapeType="1"/>
            </p:cNvSpPr>
            <p:nvPr/>
          </p:nvSpPr>
          <p:spPr bwMode="auto">
            <a:xfrm>
              <a:off x="467" y="2368"/>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0" name="Line 1090"/>
            <p:cNvSpPr>
              <a:spLocks noChangeShapeType="1"/>
            </p:cNvSpPr>
            <p:nvPr/>
          </p:nvSpPr>
          <p:spPr bwMode="auto">
            <a:xfrm flipH="1">
              <a:off x="474" y="252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1" name="Line 1091"/>
            <p:cNvSpPr>
              <a:spLocks noChangeShapeType="1"/>
            </p:cNvSpPr>
            <p:nvPr/>
          </p:nvSpPr>
          <p:spPr bwMode="auto">
            <a:xfrm>
              <a:off x="474" y="2684"/>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2" name="Line 1092"/>
            <p:cNvSpPr>
              <a:spLocks noChangeShapeType="1"/>
            </p:cNvSpPr>
            <p:nvPr/>
          </p:nvSpPr>
          <p:spPr bwMode="auto">
            <a:xfrm>
              <a:off x="653" y="945"/>
              <a:ext cx="1" cy="29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3" name="Line 1093"/>
            <p:cNvSpPr>
              <a:spLocks noChangeShapeType="1"/>
            </p:cNvSpPr>
            <p:nvPr/>
          </p:nvSpPr>
          <p:spPr bwMode="auto">
            <a:xfrm>
              <a:off x="481" y="945"/>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4" name="Rectangle 1094"/>
            <p:cNvSpPr>
              <a:spLocks noChangeArrowheads="1"/>
            </p:cNvSpPr>
            <p:nvPr/>
          </p:nvSpPr>
          <p:spPr bwMode="auto">
            <a:xfrm rot="5400000">
              <a:off x="5169" y="3471"/>
              <a:ext cx="18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a:t>
              </a:r>
              <a:endParaRPr lang="en-US">
                <a:latin typeface="Arial" charset="0"/>
              </a:endParaRPr>
            </a:p>
          </p:txBody>
        </p:sp>
        <p:sp>
          <p:nvSpPr>
            <p:cNvPr id="149575" name="Rectangle 1095"/>
            <p:cNvSpPr>
              <a:spLocks noChangeArrowheads="1"/>
            </p:cNvSpPr>
            <p:nvPr/>
          </p:nvSpPr>
          <p:spPr bwMode="auto">
            <a:xfrm rot="5400000">
              <a:off x="4889" y="3469"/>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RELATIONSHIPS</a:t>
              </a:r>
              <a:endParaRPr lang="en-US">
                <a:latin typeface="Arial" charset="0"/>
              </a:endParaRPr>
            </a:p>
          </p:txBody>
        </p:sp>
        <p:sp>
          <p:nvSpPr>
            <p:cNvPr id="149576" name="Rectangle 1096"/>
            <p:cNvSpPr>
              <a:spLocks noChangeArrowheads="1"/>
            </p:cNvSpPr>
            <p:nvPr/>
          </p:nvSpPr>
          <p:spPr bwMode="auto">
            <a:xfrm>
              <a:off x="701" y="807"/>
              <a:ext cx="51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SCHEDULE</a:t>
              </a:r>
              <a:endParaRPr lang="en-US">
                <a:latin typeface="Arial" charset="0"/>
              </a:endParaRPr>
            </a:p>
          </p:txBody>
        </p:sp>
        <p:sp>
          <p:nvSpPr>
            <p:cNvPr id="149577" name="Line 1097"/>
            <p:cNvSpPr>
              <a:spLocks noChangeShapeType="1"/>
            </p:cNvSpPr>
            <p:nvPr/>
          </p:nvSpPr>
          <p:spPr bwMode="auto">
            <a:xfrm>
              <a:off x="474" y="284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8" name="Line 1098"/>
            <p:cNvSpPr>
              <a:spLocks noChangeShapeType="1"/>
            </p:cNvSpPr>
            <p:nvPr/>
          </p:nvSpPr>
          <p:spPr bwMode="auto">
            <a:xfrm>
              <a:off x="4317" y="3028"/>
              <a:ext cx="1" cy="8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9" name="Line 1099"/>
            <p:cNvSpPr>
              <a:spLocks noChangeShapeType="1"/>
            </p:cNvSpPr>
            <p:nvPr/>
          </p:nvSpPr>
          <p:spPr bwMode="auto">
            <a:xfrm>
              <a:off x="4323" y="3248"/>
              <a:ext cx="77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0" name="Line 1100"/>
            <p:cNvSpPr>
              <a:spLocks noChangeShapeType="1"/>
            </p:cNvSpPr>
            <p:nvPr/>
          </p:nvSpPr>
          <p:spPr bwMode="auto">
            <a:xfrm>
              <a:off x="4323" y="344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1" name="Line 1101"/>
            <p:cNvSpPr>
              <a:spLocks noChangeShapeType="1"/>
            </p:cNvSpPr>
            <p:nvPr/>
          </p:nvSpPr>
          <p:spPr bwMode="auto">
            <a:xfrm>
              <a:off x="4323" y="3646"/>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2" name="Line 1102"/>
            <p:cNvSpPr>
              <a:spLocks noChangeShapeType="1"/>
            </p:cNvSpPr>
            <p:nvPr/>
          </p:nvSpPr>
          <p:spPr bwMode="auto">
            <a:xfrm>
              <a:off x="5100" y="3028"/>
              <a:ext cx="1" cy="8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3" name="Line 1103"/>
            <p:cNvSpPr>
              <a:spLocks noChangeShapeType="1"/>
            </p:cNvSpPr>
            <p:nvPr/>
          </p:nvSpPr>
          <p:spPr bwMode="auto">
            <a:xfrm>
              <a:off x="467" y="498"/>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4" name="Rectangle 1104"/>
            <p:cNvSpPr>
              <a:spLocks noChangeArrowheads="1"/>
            </p:cNvSpPr>
            <p:nvPr/>
          </p:nvSpPr>
          <p:spPr bwMode="auto">
            <a:xfrm>
              <a:off x="1773" y="505"/>
              <a:ext cx="2289" cy="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585" name="Rectangle 1105"/>
            <p:cNvSpPr>
              <a:spLocks noChangeArrowheads="1"/>
            </p:cNvSpPr>
            <p:nvPr/>
          </p:nvSpPr>
          <p:spPr bwMode="auto">
            <a:xfrm>
              <a:off x="1760" y="491"/>
              <a:ext cx="2316" cy="282"/>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586" name="Rectangle 1106"/>
            <p:cNvSpPr>
              <a:spLocks noChangeArrowheads="1"/>
            </p:cNvSpPr>
            <p:nvPr/>
          </p:nvSpPr>
          <p:spPr bwMode="auto">
            <a:xfrm>
              <a:off x="1705" y="807"/>
              <a:ext cx="3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149587" name="Rectangle 1107"/>
            <p:cNvSpPr>
              <a:spLocks noChangeArrowheads="1"/>
            </p:cNvSpPr>
            <p:nvPr/>
          </p:nvSpPr>
          <p:spPr bwMode="auto">
            <a:xfrm>
              <a:off x="2557" y="526"/>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49588" name="Oval 1108"/>
            <p:cNvSpPr>
              <a:spLocks noChangeArrowheads="1"/>
            </p:cNvSpPr>
            <p:nvPr/>
          </p:nvSpPr>
          <p:spPr bwMode="auto">
            <a:xfrm>
              <a:off x="1794" y="533"/>
              <a:ext cx="96" cy="89"/>
            </a:xfrm>
            <a:prstGeom prst="ellipse">
              <a:avLst/>
            </a:prstGeom>
            <a:solidFill>
              <a:srgbClr val="FFFFFF"/>
            </a:solidFill>
            <a:ln w="11113">
              <a:solidFill>
                <a:srgbClr val="000000"/>
              </a:solidFill>
              <a:round/>
              <a:headEnd/>
              <a:tailEnd/>
            </a:ln>
          </p:spPr>
          <p:txBody>
            <a:bodyPr/>
            <a:lstStyle/>
            <a:p>
              <a:endParaRPr lang="en-US"/>
            </a:p>
          </p:txBody>
        </p:sp>
        <p:sp>
          <p:nvSpPr>
            <p:cNvPr id="149589" name="Oval 1109"/>
            <p:cNvSpPr>
              <a:spLocks noChangeArrowheads="1"/>
            </p:cNvSpPr>
            <p:nvPr/>
          </p:nvSpPr>
          <p:spPr bwMode="auto">
            <a:xfrm>
              <a:off x="502" y="512"/>
              <a:ext cx="96" cy="96"/>
            </a:xfrm>
            <a:prstGeom prst="ellipse">
              <a:avLst/>
            </a:prstGeom>
            <a:solidFill>
              <a:srgbClr val="FFFFFF"/>
            </a:solidFill>
            <a:ln w="11113">
              <a:solidFill>
                <a:srgbClr val="000000"/>
              </a:solidFill>
              <a:round/>
              <a:headEnd/>
              <a:tailEnd/>
            </a:ln>
          </p:spPr>
          <p:txBody>
            <a:bodyPr/>
            <a:lstStyle/>
            <a:p>
              <a:endParaRPr lang="en-US"/>
            </a:p>
          </p:txBody>
        </p:sp>
        <p:sp>
          <p:nvSpPr>
            <p:cNvPr id="149590" name="Oval 1110"/>
            <p:cNvSpPr>
              <a:spLocks noChangeArrowheads="1"/>
            </p:cNvSpPr>
            <p:nvPr/>
          </p:nvSpPr>
          <p:spPr bwMode="auto">
            <a:xfrm>
              <a:off x="4097" y="512"/>
              <a:ext cx="96" cy="89"/>
            </a:xfrm>
            <a:prstGeom prst="ellipse">
              <a:avLst/>
            </a:prstGeom>
            <a:solidFill>
              <a:srgbClr val="FFFFFF"/>
            </a:solidFill>
            <a:ln w="11113">
              <a:solidFill>
                <a:srgbClr val="000000"/>
              </a:solidFill>
              <a:round/>
              <a:headEnd/>
              <a:tailEnd/>
            </a:ln>
          </p:spPr>
          <p:txBody>
            <a:bodyPr/>
            <a:lstStyle/>
            <a:p>
              <a:endParaRPr lang="en-US"/>
            </a:p>
          </p:txBody>
        </p:sp>
        <p:sp>
          <p:nvSpPr>
            <p:cNvPr id="149591" name="Oval 1111"/>
            <p:cNvSpPr>
              <a:spLocks noChangeArrowheads="1"/>
            </p:cNvSpPr>
            <p:nvPr/>
          </p:nvSpPr>
          <p:spPr bwMode="auto">
            <a:xfrm>
              <a:off x="1533" y="801"/>
              <a:ext cx="96" cy="96"/>
            </a:xfrm>
            <a:prstGeom prst="ellipse">
              <a:avLst/>
            </a:prstGeom>
            <a:solidFill>
              <a:srgbClr val="FFFFFF"/>
            </a:solidFill>
            <a:ln w="11113">
              <a:solidFill>
                <a:srgbClr val="000000"/>
              </a:solidFill>
              <a:round/>
              <a:headEnd/>
              <a:tailEnd/>
            </a:ln>
          </p:spPr>
          <p:txBody>
            <a:bodyPr/>
            <a:lstStyle/>
            <a:p>
              <a:endParaRPr lang="en-US"/>
            </a:p>
          </p:txBody>
        </p:sp>
        <p:sp>
          <p:nvSpPr>
            <p:cNvPr id="149592" name="Oval 1112"/>
            <p:cNvSpPr>
              <a:spLocks noChangeArrowheads="1"/>
            </p:cNvSpPr>
            <p:nvPr/>
          </p:nvSpPr>
          <p:spPr bwMode="auto">
            <a:xfrm>
              <a:off x="5183" y="3048"/>
              <a:ext cx="96" cy="97"/>
            </a:xfrm>
            <a:prstGeom prst="ellipse">
              <a:avLst/>
            </a:prstGeom>
            <a:solidFill>
              <a:srgbClr val="FFFFFF"/>
            </a:solidFill>
            <a:ln w="11113">
              <a:solidFill>
                <a:srgbClr val="000000"/>
              </a:solidFill>
              <a:round/>
              <a:headEnd/>
              <a:tailEnd/>
            </a:ln>
          </p:spPr>
          <p:txBody>
            <a:bodyPr/>
            <a:lstStyle/>
            <a:p>
              <a:endParaRPr lang="en-US"/>
            </a:p>
          </p:txBody>
        </p:sp>
        <p:sp>
          <p:nvSpPr>
            <p:cNvPr id="149593" name="Oval 1113"/>
            <p:cNvSpPr>
              <a:spLocks noChangeArrowheads="1"/>
            </p:cNvSpPr>
            <p:nvPr/>
          </p:nvSpPr>
          <p:spPr bwMode="auto">
            <a:xfrm>
              <a:off x="509" y="3722"/>
              <a:ext cx="96" cy="96"/>
            </a:xfrm>
            <a:prstGeom prst="ellipse">
              <a:avLst/>
            </a:prstGeom>
            <a:solidFill>
              <a:srgbClr val="FFFFFF"/>
            </a:solidFill>
            <a:ln w="11113">
              <a:solidFill>
                <a:srgbClr val="000000"/>
              </a:solidFill>
              <a:round/>
              <a:headEnd/>
              <a:tailEnd/>
            </a:ln>
          </p:spPr>
          <p:txBody>
            <a:bodyPr/>
            <a:lstStyle/>
            <a:p>
              <a:endParaRPr lang="en-US"/>
            </a:p>
          </p:txBody>
        </p:sp>
        <p:sp>
          <p:nvSpPr>
            <p:cNvPr id="149594" name="Oval 1114"/>
            <p:cNvSpPr>
              <a:spLocks noChangeArrowheads="1"/>
            </p:cNvSpPr>
            <p:nvPr/>
          </p:nvSpPr>
          <p:spPr bwMode="auto">
            <a:xfrm>
              <a:off x="509" y="794"/>
              <a:ext cx="96" cy="96"/>
            </a:xfrm>
            <a:prstGeom prst="ellipse">
              <a:avLst/>
            </a:prstGeom>
            <a:solidFill>
              <a:srgbClr val="FFFFFF"/>
            </a:solidFill>
            <a:ln w="11113">
              <a:solidFill>
                <a:srgbClr val="000000"/>
              </a:solidFill>
              <a:round/>
              <a:headEnd/>
              <a:tailEnd/>
            </a:ln>
          </p:spPr>
          <p:txBody>
            <a:bodyPr/>
            <a:lstStyle/>
            <a:p>
              <a:endParaRPr lang="en-US"/>
            </a:p>
          </p:txBody>
        </p:sp>
        <p:sp>
          <p:nvSpPr>
            <p:cNvPr id="149595" name="Rectangle 1115"/>
            <p:cNvSpPr>
              <a:spLocks noChangeArrowheads="1"/>
            </p:cNvSpPr>
            <p:nvPr/>
          </p:nvSpPr>
          <p:spPr bwMode="auto">
            <a:xfrm>
              <a:off x="1821" y="53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149596" name="Rectangle 1116"/>
            <p:cNvSpPr>
              <a:spLocks noChangeArrowheads="1"/>
            </p:cNvSpPr>
            <p:nvPr/>
          </p:nvSpPr>
          <p:spPr bwMode="auto">
            <a:xfrm>
              <a:off x="4124"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149597" name="Rectangle 1117"/>
            <p:cNvSpPr>
              <a:spLocks noChangeArrowheads="1"/>
            </p:cNvSpPr>
            <p:nvPr/>
          </p:nvSpPr>
          <p:spPr bwMode="auto">
            <a:xfrm>
              <a:off x="529" y="5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149598" name="Oval 1118"/>
            <p:cNvSpPr>
              <a:spLocks noChangeArrowheads="1"/>
            </p:cNvSpPr>
            <p:nvPr/>
          </p:nvSpPr>
          <p:spPr bwMode="auto">
            <a:xfrm>
              <a:off x="2447" y="189"/>
              <a:ext cx="96" cy="96"/>
            </a:xfrm>
            <a:prstGeom prst="ellipse">
              <a:avLst/>
            </a:prstGeom>
            <a:solidFill>
              <a:srgbClr val="FFFFFF"/>
            </a:solidFill>
            <a:ln w="11113">
              <a:solidFill>
                <a:srgbClr val="000000"/>
              </a:solidFill>
              <a:round/>
              <a:headEnd/>
              <a:tailEnd/>
            </a:ln>
          </p:spPr>
          <p:txBody>
            <a:bodyPr/>
            <a:lstStyle/>
            <a:p>
              <a:endParaRPr lang="en-US"/>
            </a:p>
          </p:txBody>
        </p:sp>
        <p:sp>
          <p:nvSpPr>
            <p:cNvPr id="149599" name="Rectangle 1119"/>
            <p:cNvSpPr>
              <a:spLocks noChangeArrowheads="1"/>
            </p:cNvSpPr>
            <p:nvPr/>
          </p:nvSpPr>
          <p:spPr bwMode="auto">
            <a:xfrm>
              <a:off x="2468" y="20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149600" name="Rectangle 1120"/>
            <p:cNvSpPr>
              <a:spLocks noChangeArrowheads="1"/>
            </p:cNvSpPr>
            <p:nvPr/>
          </p:nvSpPr>
          <p:spPr bwMode="auto">
            <a:xfrm>
              <a:off x="1567" y="821"/>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149601" name="Rectangle 1121"/>
            <p:cNvSpPr>
              <a:spLocks noChangeArrowheads="1"/>
            </p:cNvSpPr>
            <p:nvPr/>
          </p:nvSpPr>
          <p:spPr bwMode="auto">
            <a:xfrm>
              <a:off x="5217" y="30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149602" name="Rectangle 1122"/>
            <p:cNvSpPr>
              <a:spLocks noChangeArrowheads="1"/>
            </p:cNvSpPr>
            <p:nvPr/>
          </p:nvSpPr>
          <p:spPr bwMode="auto">
            <a:xfrm>
              <a:off x="536" y="373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149603" name="Rectangle 1123"/>
            <p:cNvSpPr>
              <a:spLocks noChangeArrowheads="1"/>
            </p:cNvSpPr>
            <p:nvPr/>
          </p:nvSpPr>
          <p:spPr bwMode="auto">
            <a:xfrm>
              <a:off x="536" y="807"/>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149604" name="Line 1124"/>
            <p:cNvSpPr>
              <a:spLocks noChangeShapeType="1"/>
            </p:cNvSpPr>
            <p:nvPr/>
          </p:nvSpPr>
          <p:spPr bwMode="auto">
            <a:xfrm>
              <a:off x="4165" y="278"/>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05" name="Rectangle 1125"/>
            <p:cNvSpPr>
              <a:spLocks noChangeArrowheads="1"/>
            </p:cNvSpPr>
            <p:nvPr/>
          </p:nvSpPr>
          <p:spPr bwMode="auto">
            <a:xfrm>
              <a:off x="4330" y="79"/>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149606" name="Rectangle 1126"/>
            <p:cNvSpPr>
              <a:spLocks noChangeArrowheads="1"/>
            </p:cNvSpPr>
            <p:nvPr/>
          </p:nvSpPr>
          <p:spPr bwMode="auto">
            <a:xfrm>
              <a:off x="4360" y="176"/>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149607" name="Rectangle 1127"/>
            <p:cNvSpPr>
              <a:spLocks noChangeArrowheads="1"/>
            </p:cNvSpPr>
            <p:nvPr/>
          </p:nvSpPr>
          <p:spPr bwMode="auto">
            <a:xfrm>
              <a:off x="502" y="1295"/>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grpSp>
      <p:sp>
        <p:nvSpPr>
          <p:cNvPr id="149614" name="Rectangle 1134"/>
          <p:cNvSpPr>
            <a:spLocks noChangeArrowheads="1"/>
          </p:cNvSpPr>
          <p:nvPr/>
        </p:nvSpPr>
        <p:spPr bwMode="auto">
          <a:xfrm>
            <a:off x="1562100" y="6067425"/>
            <a:ext cx="3054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900">
                <a:latin typeface="Times New Roman" charset="0"/>
              </a:rPr>
              <a:t> </a:t>
            </a:r>
            <a:r>
              <a:rPr lang="en-US" sz="900">
                <a:latin typeface="Times New Roman" charset="0"/>
                <a:sym typeface="Symbol" charset="0"/>
              </a:rPr>
              <a:t> </a:t>
            </a:r>
            <a:r>
              <a:rPr lang="en-US" sz="900">
                <a:latin typeface="Times New Roman" charset="0"/>
              </a:rPr>
              <a:t>University of Kansas Center for Research on Learning 1/99</a:t>
            </a:r>
          </a:p>
        </p:txBody>
      </p:sp>
      <p:sp>
        <p:nvSpPr>
          <p:cNvPr id="149615" name="Text Box 1135"/>
          <p:cNvSpPr txBox="1">
            <a:spLocks noChangeArrowheads="1"/>
          </p:cNvSpPr>
          <p:nvPr/>
        </p:nvSpPr>
        <p:spPr bwMode="auto">
          <a:xfrm>
            <a:off x="2796299" y="886091"/>
            <a:ext cx="3628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200" dirty="0" smtClean="0">
                <a:latin typeface="Times New Roman" charset="0"/>
              </a:rPr>
              <a:t>The Strategic Instruction Model in a Tiered Support System</a:t>
            </a:r>
            <a:endParaRPr lang="en-US" sz="1200" dirty="0">
              <a:latin typeface="Times New Roman" charset="0"/>
            </a:endParaRPr>
          </a:p>
        </p:txBody>
      </p:sp>
      <p:sp>
        <p:nvSpPr>
          <p:cNvPr id="149616" name="Text Box 1136"/>
          <p:cNvSpPr txBox="1">
            <a:spLocks noChangeArrowheads="1"/>
          </p:cNvSpPr>
          <p:nvPr/>
        </p:nvSpPr>
        <p:spPr bwMode="auto">
          <a:xfrm>
            <a:off x="3613039" y="455613"/>
            <a:ext cx="16466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latin typeface="Times New Roman" charset="0"/>
              </a:rPr>
              <a:t>Strategic </a:t>
            </a:r>
            <a:r>
              <a:rPr lang="en-US" sz="1400" dirty="0" smtClean="0">
                <a:latin typeface="Times New Roman" charset="0"/>
              </a:rPr>
              <a:t>Instruction</a:t>
            </a:r>
            <a:endParaRPr lang="en-US" sz="1400" dirty="0">
              <a:latin typeface="Times New Roman" charset="0"/>
            </a:endParaRPr>
          </a:p>
        </p:txBody>
      </p:sp>
      <p:sp>
        <p:nvSpPr>
          <p:cNvPr id="149617" name="Text Box 1137"/>
          <p:cNvSpPr txBox="1">
            <a:spLocks noChangeArrowheads="1"/>
          </p:cNvSpPr>
          <p:nvPr/>
        </p:nvSpPr>
        <p:spPr bwMode="auto">
          <a:xfrm>
            <a:off x="843500" y="794540"/>
            <a:ext cx="19527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200" dirty="0" smtClean="0">
                <a:latin typeface="Times New Roman" charset="0"/>
              </a:rPr>
              <a:t>What you know about</a:t>
            </a:r>
          </a:p>
          <a:p>
            <a:r>
              <a:rPr lang="en-US" sz="1200" dirty="0" smtClean="0">
                <a:latin typeface="Times New Roman" charset="0"/>
              </a:rPr>
              <a:t> Instruction</a:t>
            </a:r>
            <a:endParaRPr lang="en-US" sz="1200" dirty="0">
              <a:latin typeface="Times New Roman" charset="0"/>
            </a:endParaRPr>
          </a:p>
        </p:txBody>
      </p:sp>
      <p:sp>
        <p:nvSpPr>
          <p:cNvPr id="149618" name="Text Box 1138"/>
          <p:cNvSpPr txBox="1">
            <a:spLocks noChangeArrowheads="1"/>
          </p:cNvSpPr>
          <p:nvPr/>
        </p:nvSpPr>
        <p:spPr bwMode="auto">
          <a:xfrm>
            <a:off x="6494463" y="91598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200">
              <a:latin typeface="Times New Roman" charset="0"/>
            </a:endParaRPr>
          </a:p>
        </p:txBody>
      </p:sp>
      <p:sp>
        <p:nvSpPr>
          <p:cNvPr id="149619" name="Text Box 1139"/>
          <p:cNvSpPr txBox="1">
            <a:spLocks noChangeArrowheads="1"/>
          </p:cNvSpPr>
          <p:nvPr/>
        </p:nvSpPr>
        <p:spPr bwMode="auto">
          <a:xfrm>
            <a:off x="6481987" y="938979"/>
            <a:ext cx="17669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smtClean="0"/>
              <a:t>Contact for more or not </a:t>
            </a:r>
            <a:endParaRPr lang="en-US" sz="1200" dirty="0"/>
          </a:p>
        </p:txBody>
      </p:sp>
      <p:sp>
        <p:nvSpPr>
          <p:cNvPr id="149620" name="Text Box 1140"/>
          <p:cNvSpPr txBox="1">
            <a:spLocks noChangeArrowheads="1"/>
          </p:cNvSpPr>
          <p:nvPr/>
        </p:nvSpPr>
        <p:spPr bwMode="auto">
          <a:xfrm>
            <a:off x="4522787" y="1488019"/>
            <a:ext cx="19907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200" dirty="0"/>
              <a:t>e</a:t>
            </a:r>
            <a:r>
              <a:rPr lang="en-US" sz="1200" dirty="0" smtClean="0"/>
              <a:t>vidence-based classroom tools used across tiers to create balanced &amp; strong support systems</a:t>
            </a:r>
            <a:endParaRPr lang="en-US" sz="1200" dirty="0"/>
          </a:p>
        </p:txBody>
      </p:sp>
      <p:sp>
        <p:nvSpPr>
          <p:cNvPr id="149621" name="Oval 1141"/>
          <p:cNvSpPr>
            <a:spLocks noChangeArrowheads="1"/>
          </p:cNvSpPr>
          <p:nvPr/>
        </p:nvSpPr>
        <p:spPr bwMode="auto">
          <a:xfrm>
            <a:off x="2514600" y="2209800"/>
            <a:ext cx="1295400" cy="838200"/>
          </a:xfrm>
          <a:prstGeom prst="ellipse">
            <a:avLst/>
          </a:prstGeom>
          <a:noFill/>
          <a:ln w="9525">
            <a:solidFill>
              <a:schemeClr val="tx1"/>
            </a:solidFill>
            <a:round/>
            <a:headEnd/>
            <a:tailEnd/>
          </a:ln>
          <a:effectLst/>
        </p:spPr>
        <p:txBody>
          <a:bodyPr wrap="none" anchor="ctr"/>
          <a:lstStyle/>
          <a:p>
            <a:pPr algn="ctr"/>
            <a:r>
              <a:rPr lang="en-US" sz="1200"/>
              <a:t>Strategic Instruction</a:t>
            </a:r>
          </a:p>
          <a:p>
            <a:pPr algn="ctr"/>
            <a:r>
              <a:rPr lang="en-US" sz="1200"/>
              <a:t>Model (SIM)</a:t>
            </a:r>
          </a:p>
        </p:txBody>
      </p:sp>
      <p:sp>
        <p:nvSpPr>
          <p:cNvPr id="149622" name="Oval 1142"/>
          <p:cNvSpPr>
            <a:spLocks noChangeArrowheads="1"/>
          </p:cNvSpPr>
          <p:nvPr/>
        </p:nvSpPr>
        <p:spPr bwMode="auto">
          <a:xfrm>
            <a:off x="3611562" y="3048000"/>
            <a:ext cx="1295400" cy="838200"/>
          </a:xfrm>
          <a:prstGeom prst="ellipse">
            <a:avLst/>
          </a:prstGeom>
          <a:solidFill>
            <a:srgbClr val="FFFFFF"/>
          </a:solidFill>
          <a:ln w="9525">
            <a:solidFill>
              <a:schemeClr val="tx1"/>
            </a:solidFill>
            <a:round/>
            <a:headEnd/>
            <a:tailEnd/>
          </a:ln>
          <a:effectLst/>
        </p:spPr>
        <p:txBody>
          <a:bodyPr wrap="none" anchor="ctr"/>
          <a:lstStyle/>
          <a:p>
            <a:pPr algn="ctr"/>
            <a:endParaRPr lang="en-US" sz="1200"/>
          </a:p>
        </p:txBody>
      </p:sp>
      <p:sp>
        <p:nvSpPr>
          <p:cNvPr id="149623" name="Oval 1143"/>
          <p:cNvSpPr>
            <a:spLocks noChangeArrowheads="1"/>
          </p:cNvSpPr>
          <p:nvPr/>
        </p:nvSpPr>
        <p:spPr bwMode="auto">
          <a:xfrm>
            <a:off x="5300768" y="3034875"/>
            <a:ext cx="1295400" cy="838200"/>
          </a:xfrm>
          <a:prstGeom prst="ellipse">
            <a:avLst/>
          </a:prstGeom>
          <a:solidFill>
            <a:srgbClr val="FFFFFF"/>
          </a:solidFill>
          <a:ln w="9525">
            <a:solidFill>
              <a:schemeClr val="tx1"/>
            </a:solidFill>
            <a:round/>
            <a:headEnd/>
            <a:tailEnd/>
          </a:ln>
          <a:effectLst/>
        </p:spPr>
        <p:txBody>
          <a:bodyPr wrap="none" anchor="ctr"/>
          <a:lstStyle/>
          <a:p>
            <a:endParaRPr lang="en-US"/>
          </a:p>
        </p:txBody>
      </p:sp>
      <p:sp>
        <p:nvSpPr>
          <p:cNvPr id="149624" name="Oval 1144"/>
          <p:cNvSpPr>
            <a:spLocks noChangeArrowheads="1"/>
          </p:cNvSpPr>
          <p:nvPr/>
        </p:nvSpPr>
        <p:spPr bwMode="auto">
          <a:xfrm>
            <a:off x="6897361" y="2120377"/>
            <a:ext cx="1295400" cy="838200"/>
          </a:xfrm>
          <a:prstGeom prst="ellipse">
            <a:avLst/>
          </a:prstGeom>
          <a:solidFill>
            <a:srgbClr val="FFFFFF"/>
          </a:solidFill>
          <a:ln w="9525">
            <a:solidFill>
              <a:schemeClr val="tx1"/>
            </a:solidFill>
            <a:round/>
            <a:headEnd/>
            <a:tailEnd/>
          </a:ln>
          <a:effectLst/>
        </p:spPr>
        <p:txBody>
          <a:bodyPr wrap="none" anchor="ctr"/>
          <a:lstStyle/>
          <a:p>
            <a:endParaRPr lang="en-US"/>
          </a:p>
        </p:txBody>
      </p:sp>
      <p:sp>
        <p:nvSpPr>
          <p:cNvPr id="149625" name="Text Box 1145"/>
          <p:cNvSpPr txBox="1">
            <a:spLocks noChangeArrowheads="1"/>
          </p:cNvSpPr>
          <p:nvPr/>
        </p:nvSpPr>
        <p:spPr bwMode="auto">
          <a:xfrm>
            <a:off x="3684589" y="3073827"/>
            <a:ext cx="11937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200" dirty="0" smtClean="0"/>
              <a:t>High Leverage Practices for Gen. &amp; Special E.</a:t>
            </a:r>
            <a:endParaRPr lang="en-US" sz="1200" dirty="0"/>
          </a:p>
        </p:txBody>
      </p:sp>
      <p:sp>
        <p:nvSpPr>
          <p:cNvPr id="149626" name="Text Box 1146"/>
          <p:cNvSpPr txBox="1">
            <a:spLocks noChangeArrowheads="1"/>
          </p:cNvSpPr>
          <p:nvPr/>
        </p:nvSpPr>
        <p:spPr bwMode="auto">
          <a:xfrm>
            <a:off x="5227195" y="3085602"/>
            <a:ext cx="1460500" cy="6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70000"/>
              </a:lnSpc>
              <a:spcBef>
                <a:spcPct val="50000"/>
              </a:spcBef>
            </a:pPr>
            <a:r>
              <a:rPr lang="en-US" sz="1200" dirty="0" smtClean="0"/>
              <a:t>Tier 1 – CE</a:t>
            </a:r>
          </a:p>
          <a:p>
            <a:pPr algn="ctr">
              <a:lnSpc>
                <a:spcPct val="70000"/>
              </a:lnSpc>
              <a:spcBef>
                <a:spcPct val="50000"/>
              </a:spcBef>
            </a:pPr>
            <a:r>
              <a:rPr lang="en-US" sz="1200" dirty="0" smtClean="0"/>
              <a:t>Tier 2 – CE &amp; LS</a:t>
            </a:r>
          </a:p>
          <a:p>
            <a:pPr algn="ctr">
              <a:lnSpc>
                <a:spcPct val="70000"/>
              </a:lnSpc>
              <a:spcBef>
                <a:spcPct val="50000"/>
              </a:spcBef>
            </a:pPr>
            <a:r>
              <a:rPr lang="en-US" sz="1200" dirty="0" smtClean="0"/>
              <a:t>Tier 3 – Intensive LS</a:t>
            </a:r>
            <a:endParaRPr lang="en-US" sz="1200" dirty="0"/>
          </a:p>
        </p:txBody>
      </p:sp>
      <p:sp>
        <p:nvSpPr>
          <p:cNvPr id="149627" name="Text Box 1147"/>
          <p:cNvSpPr txBox="1">
            <a:spLocks noChangeArrowheads="1"/>
          </p:cNvSpPr>
          <p:nvPr/>
        </p:nvSpPr>
        <p:spPr bwMode="auto">
          <a:xfrm>
            <a:off x="7022760" y="2333102"/>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200" dirty="0"/>
              <a:t>y</a:t>
            </a:r>
            <a:r>
              <a:rPr lang="en-US" sz="1200" dirty="0" smtClean="0"/>
              <a:t>our questions</a:t>
            </a:r>
            <a:endParaRPr lang="en-US" sz="1200" dirty="0"/>
          </a:p>
        </p:txBody>
      </p:sp>
      <p:sp>
        <p:nvSpPr>
          <p:cNvPr id="149628" name="Text Box 1148"/>
          <p:cNvSpPr txBox="1">
            <a:spLocks noChangeArrowheads="1"/>
          </p:cNvSpPr>
          <p:nvPr/>
        </p:nvSpPr>
        <p:spPr bwMode="auto">
          <a:xfrm>
            <a:off x="3505200" y="1905000"/>
            <a:ext cx="1066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dirty="0"/>
              <a:t>by understanding the big picture of</a:t>
            </a:r>
            <a:endParaRPr lang="en-US" sz="1200" dirty="0"/>
          </a:p>
        </p:txBody>
      </p:sp>
      <p:sp>
        <p:nvSpPr>
          <p:cNvPr id="149629" name="Text Box 1149"/>
          <p:cNvSpPr txBox="1">
            <a:spLocks noChangeArrowheads="1"/>
          </p:cNvSpPr>
          <p:nvPr/>
        </p:nvSpPr>
        <p:spPr bwMode="auto">
          <a:xfrm>
            <a:off x="4132788" y="2514233"/>
            <a:ext cx="11409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900" dirty="0"/>
              <a:t>l</a:t>
            </a:r>
            <a:r>
              <a:rPr lang="en-US" sz="900" dirty="0" smtClean="0"/>
              <a:t>ooking through the lens of</a:t>
            </a:r>
            <a:endParaRPr lang="en-US" sz="1200" dirty="0"/>
          </a:p>
        </p:txBody>
      </p:sp>
      <p:sp>
        <p:nvSpPr>
          <p:cNvPr id="149631" name="Text Box 1151"/>
          <p:cNvSpPr txBox="1">
            <a:spLocks noChangeArrowheads="1"/>
          </p:cNvSpPr>
          <p:nvPr/>
        </p:nvSpPr>
        <p:spPr bwMode="auto">
          <a:xfrm>
            <a:off x="6465218" y="1831452"/>
            <a:ext cx="121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dirty="0"/>
              <a:t>s</a:t>
            </a:r>
            <a:r>
              <a:rPr lang="en-US" sz="900" dirty="0" smtClean="0"/>
              <a:t>upporting you by responding to</a:t>
            </a:r>
            <a:endParaRPr lang="en-US" sz="900" dirty="0"/>
          </a:p>
        </p:txBody>
      </p:sp>
      <p:sp>
        <p:nvSpPr>
          <p:cNvPr id="149632" name="Line 1152"/>
          <p:cNvSpPr>
            <a:spLocks noChangeShapeType="1"/>
          </p:cNvSpPr>
          <p:nvPr/>
        </p:nvSpPr>
        <p:spPr bwMode="auto">
          <a:xfrm flipH="1">
            <a:off x="4449762" y="2270125"/>
            <a:ext cx="496888" cy="777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633" name="Line 1153"/>
          <p:cNvSpPr>
            <a:spLocks noChangeShapeType="1"/>
          </p:cNvSpPr>
          <p:nvPr/>
        </p:nvSpPr>
        <p:spPr bwMode="auto">
          <a:xfrm>
            <a:off x="5762624" y="2362200"/>
            <a:ext cx="223943" cy="672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634" name="Line 1154"/>
          <p:cNvSpPr>
            <a:spLocks noChangeShapeType="1"/>
          </p:cNvSpPr>
          <p:nvPr/>
        </p:nvSpPr>
        <p:spPr bwMode="auto">
          <a:xfrm flipH="1">
            <a:off x="3657600" y="2057400"/>
            <a:ext cx="838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635" name="Line 1155"/>
          <p:cNvSpPr>
            <a:spLocks noChangeShapeType="1"/>
          </p:cNvSpPr>
          <p:nvPr/>
        </p:nvSpPr>
        <p:spPr bwMode="auto">
          <a:xfrm>
            <a:off x="6425081" y="1970088"/>
            <a:ext cx="548480" cy="3788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636" name="Rectangle 1156"/>
          <p:cNvSpPr>
            <a:spLocks noChangeArrowheads="1"/>
          </p:cNvSpPr>
          <p:nvPr/>
        </p:nvSpPr>
        <p:spPr bwMode="auto">
          <a:xfrm>
            <a:off x="1304925" y="4783138"/>
            <a:ext cx="54006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Times" charset="0"/>
              <a:buAutoNum type="arabicPeriod"/>
            </a:pPr>
            <a:r>
              <a:rPr lang="en-US" sz="1200" dirty="0" smtClean="0"/>
              <a:t>Do data support the instructional practices your teachers are using?</a:t>
            </a:r>
          </a:p>
          <a:p>
            <a:pPr marL="457200" indent="-457200">
              <a:buFont typeface="Times" charset="0"/>
              <a:buAutoNum type="arabicPeriod"/>
            </a:pPr>
            <a:r>
              <a:rPr lang="en-US" sz="1200" dirty="0" smtClean="0"/>
              <a:t>How </a:t>
            </a:r>
            <a:r>
              <a:rPr lang="en-US" sz="1200" dirty="0"/>
              <a:t>does Strategic </a:t>
            </a:r>
            <a:r>
              <a:rPr lang="en-US" sz="1200" dirty="0" smtClean="0"/>
              <a:t>Instruction (SIM) </a:t>
            </a:r>
            <a:r>
              <a:rPr lang="en-US" sz="1200" dirty="0"/>
              <a:t>meet the realities of today</a:t>
            </a:r>
            <a:r>
              <a:rPr lang="ja-JP" altLang="en-US" sz="1200" dirty="0">
                <a:latin typeface="Arial"/>
              </a:rPr>
              <a:t>’</a:t>
            </a:r>
            <a:r>
              <a:rPr lang="en-US" sz="1200" dirty="0"/>
              <a:t>s schools?</a:t>
            </a:r>
          </a:p>
          <a:p>
            <a:pPr marL="457200" indent="-457200">
              <a:buFont typeface="Times" charset="0"/>
              <a:buAutoNum type="arabicPeriod"/>
            </a:pPr>
            <a:r>
              <a:rPr lang="en-US" sz="1200" dirty="0" smtClean="0"/>
              <a:t>How are the HLPs supported by SIM?</a:t>
            </a:r>
          </a:p>
          <a:p>
            <a:pPr marL="457200" indent="-457200">
              <a:buFont typeface="Times" charset="0"/>
              <a:buAutoNum type="arabicPeriod"/>
            </a:pPr>
            <a:r>
              <a:rPr lang="en-US" sz="1200" dirty="0" smtClean="0"/>
              <a:t>Which elements of SIM are applicable to the three Tiers?</a:t>
            </a:r>
            <a:endParaRPr lang="en-US" sz="1200" dirty="0"/>
          </a:p>
          <a:p>
            <a:pPr marL="457200" indent="-457200">
              <a:buFont typeface="Times" charset="0"/>
              <a:buAutoNum type="arabicPeriod"/>
            </a:pPr>
            <a:r>
              <a:rPr lang="en-US" sz="1200" dirty="0"/>
              <a:t>How can </a:t>
            </a:r>
            <a:r>
              <a:rPr lang="en-US" sz="1200" dirty="0" smtClean="0"/>
              <a:t>I utilize </a:t>
            </a:r>
            <a:r>
              <a:rPr lang="en-US" sz="1200" dirty="0"/>
              <a:t>this information?</a:t>
            </a:r>
          </a:p>
          <a:p>
            <a:pPr marL="457200" indent="-457200">
              <a:buFont typeface="Times" charset="0"/>
              <a:buAutoNum type="arabicPeriod"/>
            </a:pPr>
            <a:endParaRPr lang="en-US" sz="1200" dirty="0"/>
          </a:p>
        </p:txBody>
      </p:sp>
      <p:sp>
        <p:nvSpPr>
          <p:cNvPr id="2" name="TextBox 1"/>
          <p:cNvSpPr txBox="1"/>
          <p:nvPr/>
        </p:nvSpPr>
        <p:spPr>
          <a:xfrm>
            <a:off x="1015207" y="1441571"/>
            <a:ext cx="1486396" cy="307777"/>
          </a:xfrm>
          <a:prstGeom prst="rect">
            <a:avLst/>
          </a:prstGeom>
          <a:noFill/>
        </p:spPr>
        <p:txBody>
          <a:bodyPr wrap="square" rtlCol="0">
            <a:spAutoFit/>
          </a:bodyPr>
          <a:lstStyle/>
          <a:p>
            <a:r>
              <a:rPr lang="en-US" sz="1400" dirty="0" smtClean="0"/>
              <a:t>Intros</a:t>
            </a:r>
          </a:p>
        </p:txBody>
      </p:sp>
      <p:sp>
        <p:nvSpPr>
          <p:cNvPr id="138" name="TextBox 137"/>
          <p:cNvSpPr txBox="1"/>
          <p:nvPr/>
        </p:nvSpPr>
        <p:spPr>
          <a:xfrm>
            <a:off x="1015207" y="1697365"/>
            <a:ext cx="1486396" cy="307777"/>
          </a:xfrm>
          <a:prstGeom prst="rect">
            <a:avLst/>
          </a:prstGeom>
          <a:noFill/>
        </p:spPr>
        <p:txBody>
          <a:bodyPr wrap="square" rtlCol="0">
            <a:spAutoFit/>
          </a:bodyPr>
          <a:lstStyle/>
          <a:p>
            <a:r>
              <a:rPr lang="en-US" sz="1400" dirty="0" smtClean="0"/>
              <a:t>Your Questions</a:t>
            </a:r>
          </a:p>
        </p:txBody>
      </p:sp>
      <p:sp>
        <p:nvSpPr>
          <p:cNvPr id="139" name="TextBox 138"/>
          <p:cNvSpPr txBox="1"/>
          <p:nvPr/>
        </p:nvSpPr>
        <p:spPr>
          <a:xfrm>
            <a:off x="1015207" y="1953159"/>
            <a:ext cx="1486396" cy="523220"/>
          </a:xfrm>
          <a:prstGeom prst="rect">
            <a:avLst/>
          </a:prstGeom>
          <a:noFill/>
        </p:spPr>
        <p:txBody>
          <a:bodyPr wrap="square" rtlCol="0">
            <a:spAutoFit/>
          </a:bodyPr>
          <a:lstStyle/>
          <a:p>
            <a:r>
              <a:rPr lang="en-US" sz="1400" dirty="0" smtClean="0"/>
              <a:t>SIM, HLPs &amp; MTSS</a:t>
            </a:r>
          </a:p>
        </p:txBody>
      </p:sp>
      <p:sp>
        <p:nvSpPr>
          <p:cNvPr id="140" name="TextBox 139"/>
          <p:cNvSpPr txBox="1"/>
          <p:nvPr/>
        </p:nvSpPr>
        <p:spPr>
          <a:xfrm>
            <a:off x="950029" y="2451754"/>
            <a:ext cx="1486396" cy="307777"/>
          </a:xfrm>
          <a:prstGeom prst="rect">
            <a:avLst/>
          </a:prstGeom>
          <a:noFill/>
        </p:spPr>
        <p:txBody>
          <a:bodyPr wrap="square" rtlCol="0">
            <a:spAutoFit/>
          </a:bodyPr>
          <a:lstStyle/>
          <a:p>
            <a:r>
              <a:rPr lang="en-US" sz="1400" dirty="0" smtClean="0"/>
              <a:t>Your questions</a:t>
            </a:r>
          </a:p>
        </p:txBody>
      </p:sp>
      <p:sp>
        <p:nvSpPr>
          <p:cNvPr id="3" name="TextBox 2"/>
          <p:cNvSpPr txBox="1"/>
          <p:nvPr/>
        </p:nvSpPr>
        <p:spPr>
          <a:xfrm>
            <a:off x="5010150" y="6296025"/>
            <a:ext cx="3360737" cy="261610"/>
          </a:xfrm>
          <a:prstGeom prst="rect">
            <a:avLst/>
          </a:prstGeom>
          <a:noFill/>
        </p:spPr>
        <p:txBody>
          <a:bodyPr wrap="square" rtlCol="0">
            <a:spAutoFit/>
          </a:bodyPr>
          <a:lstStyle/>
          <a:p>
            <a:r>
              <a:rPr lang="en-US" sz="1100" dirty="0" smtClean="0">
                <a:hlinkClick r:id="rId3"/>
              </a:rPr>
              <a:t>pgraner@ku.edu</a:t>
            </a:r>
            <a:r>
              <a:rPr lang="en-US" sz="1100" dirty="0" smtClean="0"/>
              <a:t>; </a:t>
            </a:r>
            <a:r>
              <a:rPr lang="en-US" sz="1100" dirty="0" err="1" smtClean="0"/>
              <a:t>smrobins@ku.edu</a:t>
            </a:r>
            <a:endParaRPr lang="en-US" sz="1100" dirty="0"/>
          </a:p>
        </p:txBody>
      </p:sp>
      <p:sp>
        <p:nvSpPr>
          <p:cNvPr id="4" name="TextBox 3"/>
          <p:cNvSpPr txBox="1"/>
          <p:nvPr/>
        </p:nvSpPr>
        <p:spPr>
          <a:xfrm>
            <a:off x="6946314" y="4801394"/>
            <a:ext cx="1156286" cy="276999"/>
          </a:xfrm>
          <a:prstGeom prst="rect">
            <a:avLst/>
          </a:prstGeom>
          <a:noFill/>
        </p:spPr>
        <p:txBody>
          <a:bodyPr wrap="square" rtlCol="0">
            <a:spAutoFit/>
          </a:bodyPr>
          <a:lstStyle/>
          <a:p>
            <a:r>
              <a:rPr lang="en-US" sz="1200" dirty="0" smtClean="0"/>
              <a:t>Self-Question</a:t>
            </a:r>
            <a:endParaRPr lang="en-US" sz="1200" dirty="0"/>
          </a:p>
        </p:txBody>
      </p:sp>
      <p:sp>
        <p:nvSpPr>
          <p:cNvPr id="142" name="TextBox 141"/>
          <p:cNvSpPr txBox="1"/>
          <p:nvPr/>
        </p:nvSpPr>
        <p:spPr>
          <a:xfrm>
            <a:off x="6853238" y="5180551"/>
            <a:ext cx="1156286" cy="276999"/>
          </a:xfrm>
          <a:prstGeom prst="rect">
            <a:avLst/>
          </a:prstGeom>
          <a:noFill/>
        </p:spPr>
        <p:txBody>
          <a:bodyPr wrap="square" rtlCol="0">
            <a:spAutoFit/>
          </a:bodyPr>
          <a:lstStyle/>
          <a:p>
            <a:r>
              <a:rPr lang="en-US" sz="1200" dirty="0" smtClean="0"/>
              <a:t>Compare</a:t>
            </a:r>
            <a:endParaRPr lang="en-US" sz="1200" dirty="0"/>
          </a:p>
        </p:txBody>
      </p:sp>
      <p:sp>
        <p:nvSpPr>
          <p:cNvPr id="143" name="TextBox 142"/>
          <p:cNvSpPr txBox="1"/>
          <p:nvPr/>
        </p:nvSpPr>
        <p:spPr>
          <a:xfrm>
            <a:off x="6843713" y="5490389"/>
            <a:ext cx="1156286" cy="276999"/>
          </a:xfrm>
          <a:prstGeom prst="rect">
            <a:avLst/>
          </a:prstGeom>
          <a:noFill/>
        </p:spPr>
        <p:txBody>
          <a:bodyPr wrap="square" rtlCol="0">
            <a:spAutoFit/>
          </a:bodyPr>
          <a:lstStyle/>
          <a:p>
            <a:r>
              <a:rPr lang="en-US" sz="1200" dirty="0" smtClean="0"/>
              <a:t>Analyze</a:t>
            </a:r>
            <a:endParaRPr lang="en-US" sz="1200" dirty="0"/>
          </a:p>
        </p:txBody>
      </p:sp>
      <p:sp>
        <p:nvSpPr>
          <p:cNvPr id="144" name="Text Box 1149"/>
          <p:cNvSpPr txBox="1">
            <a:spLocks noChangeArrowheads="1"/>
          </p:cNvSpPr>
          <p:nvPr/>
        </p:nvSpPr>
        <p:spPr bwMode="auto">
          <a:xfrm>
            <a:off x="5389017" y="2563935"/>
            <a:ext cx="114091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900" dirty="0" smtClean="0"/>
              <a:t>considering</a:t>
            </a:r>
            <a:endParaRPr lang="en-US" sz="1200" dirty="0"/>
          </a:p>
        </p:txBody>
      </p:sp>
    </p:spTree>
    <p:extLst>
      <p:ext uri="{BB962C8B-B14F-4D97-AF65-F5344CB8AC3E}">
        <p14:creationId xmlns:p14="http://schemas.microsoft.com/office/powerpoint/2010/main" val="144684869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8229600" cy="1143000"/>
          </a:xfrm>
        </p:spPr>
        <p:txBody>
          <a:bodyPr/>
          <a:lstStyle/>
          <a:p>
            <a:r>
              <a:rPr lang="en-US" dirty="0" smtClean="0"/>
              <a:t>Huff Post </a:t>
            </a:r>
            <a:r>
              <a:rPr lang="en-US" sz="2000" dirty="0"/>
              <a:t>1/19/17 </a:t>
            </a:r>
            <a:endParaRPr lang="en-US" dirty="0"/>
          </a:p>
        </p:txBody>
      </p:sp>
      <p:sp>
        <p:nvSpPr>
          <p:cNvPr id="3" name="Content Placeholder 2"/>
          <p:cNvSpPr>
            <a:spLocks noGrp="1"/>
          </p:cNvSpPr>
          <p:nvPr>
            <p:ph idx="1"/>
          </p:nvPr>
        </p:nvSpPr>
        <p:spPr>
          <a:xfrm>
            <a:off x="254000" y="1049867"/>
            <a:ext cx="8734779" cy="5489221"/>
          </a:xfrm>
        </p:spPr>
        <p:txBody>
          <a:bodyPr>
            <a:noAutofit/>
          </a:bodyPr>
          <a:lstStyle/>
          <a:p>
            <a:r>
              <a:rPr lang="en-US" sz="2200" dirty="0" smtClean="0"/>
              <a:t>Do not be discouraged by small effect sizes! KUCRL effect sizes from varied</a:t>
            </a:r>
          </a:p>
          <a:p>
            <a:r>
              <a:rPr lang="en-US" sz="2200" dirty="0" smtClean="0"/>
              <a:t>Remarkable consistency given varied contexts:</a:t>
            </a:r>
          </a:p>
          <a:p>
            <a:pPr lvl="1"/>
            <a:r>
              <a:rPr lang="en-US" sz="2200" dirty="0" smtClean="0"/>
              <a:t> middle schools and/or high schools</a:t>
            </a:r>
          </a:p>
          <a:p>
            <a:pPr lvl="1"/>
            <a:r>
              <a:rPr lang="en-US" sz="2200" dirty="0" smtClean="0"/>
              <a:t> extra period of reading::no extra period for reading </a:t>
            </a:r>
          </a:p>
          <a:p>
            <a:pPr lvl="1"/>
            <a:r>
              <a:rPr lang="en-US" sz="2200" dirty="0" smtClean="0"/>
              <a:t> some multiple year studies, and others not</a:t>
            </a:r>
          </a:p>
          <a:p>
            <a:pPr lvl="1"/>
            <a:r>
              <a:rPr lang="en-US" sz="2200" dirty="0" smtClean="0"/>
              <a:t> schools settings from inner-city to rural and all across the U.S.</a:t>
            </a:r>
          </a:p>
          <a:p>
            <a:r>
              <a:rPr lang="en-US" sz="2200" dirty="0" smtClean="0"/>
              <a:t>Researchers can learn from zero impact work how to alter their product to arrive at different outcomes</a:t>
            </a:r>
          </a:p>
          <a:p>
            <a:r>
              <a:rPr lang="en-US" sz="2200" dirty="0" smtClean="0"/>
              <a:t>Surfaced programs for every subject and grade level that meet high evidence standards that can be implemented to improve outcomes for American schools</a:t>
            </a:r>
          </a:p>
        </p:txBody>
      </p:sp>
    </p:spTree>
    <p:extLst>
      <p:ext uri="{BB962C8B-B14F-4D97-AF65-F5344CB8AC3E}">
        <p14:creationId xmlns:p14="http://schemas.microsoft.com/office/powerpoint/2010/main" val="187643425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37" y="123257"/>
            <a:ext cx="8904563" cy="3295569"/>
          </a:xfrm>
        </p:spPr>
        <p:txBody>
          <a:bodyPr>
            <a:normAutofit fontScale="90000"/>
          </a:bodyPr>
          <a:lstStyle/>
          <a:p>
            <a:r>
              <a:rPr lang="en-US" sz="4000" dirty="0" smtClean="0"/>
              <a:t>WWC Report: </a:t>
            </a:r>
            <a:br>
              <a:rPr lang="en-US" sz="4000" dirty="0" smtClean="0"/>
            </a:br>
            <a:r>
              <a:rPr lang="en-US" sz="4000" dirty="0" smtClean="0"/>
              <a:t>Striving Readers Report 2015 </a:t>
            </a:r>
            <a:r>
              <a:rPr lang="en-US" dirty="0" smtClean="0"/>
              <a:t/>
            </a:r>
            <a:br>
              <a:rPr lang="en-US" dirty="0" smtClean="0"/>
            </a:br>
            <a:r>
              <a:rPr lang="en-US" sz="3600" dirty="0" smtClean="0"/>
              <a:t>Xtreme Reading &amp; Learning Strategies Curriculum</a:t>
            </a:r>
            <a:br>
              <a:rPr lang="en-US" sz="3600" dirty="0" smtClean="0"/>
            </a:br>
            <a:r>
              <a:rPr lang="en-US" sz="1800" dirty="0" smtClean="0">
                <a:solidFill>
                  <a:schemeClr val="bg1"/>
                </a:solidFill>
              </a:rPr>
              <a:t>a</a:t>
            </a:r>
            <a:r>
              <a:rPr lang="en-US" sz="1800" dirty="0">
                <a:solidFill>
                  <a:schemeClr val="bg1"/>
                </a:solidFill>
              </a:rPr>
              <a:t/>
            </a:r>
            <a:br>
              <a:rPr lang="en-US" sz="1800" dirty="0">
                <a:solidFill>
                  <a:schemeClr val="bg1"/>
                </a:solidFill>
              </a:rPr>
            </a:br>
            <a:r>
              <a:rPr lang="en-US" sz="2700" dirty="0"/>
              <a:t>https://www2.ed.gov/programs/</a:t>
            </a:r>
            <a:r>
              <a:rPr lang="en-US" sz="2700" dirty="0" err="1"/>
              <a:t>strivingreaders</a:t>
            </a:r>
            <a:r>
              <a:rPr lang="en-US" sz="2700" dirty="0"/>
              <a:t>/</a:t>
            </a:r>
            <a:r>
              <a:rPr lang="en-US" sz="2700" dirty="0" err="1"/>
              <a:t>performance.html</a:t>
            </a:r>
            <a:endParaRPr lang="en-US" sz="2700" dirty="0"/>
          </a:p>
        </p:txBody>
      </p:sp>
      <p:pic>
        <p:nvPicPr>
          <p:cNvPr id="4" name="Picture 3"/>
          <p:cNvPicPr>
            <a:picLocks noChangeAspect="1"/>
          </p:cNvPicPr>
          <p:nvPr/>
        </p:nvPicPr>
        <p:blipFill>
          <a:blip r:embed="rId2"/>
          <a:stretch>
            <a:fillRect/>
          </a:stretch>
        </p:blipFill>
        <p:spPr>
          <a:xfrm>
            <a:off x="3347765" y="3353704"/>
            <a:ext cx="2399374" cy="3504296"/>
          </a:xfrm>
          <a:prstGeom prst="rect">
            <a:avLst/>
          </a:prstGeom>
        </p:spPr>
      </p:pic>
    </p:spTree>
    <p:extLst>
      <p:ext uri="{BB962C8B-B14F-4D97-AF65-F5344CB8AC3E}">
        <p14:creationId xmlns:p14="http://schemas.microsoft.com/office/powerpoint/2010/main" val="298297926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the Last Word for ME</a:t>
            </a:r>
            <a:endParaRPr lang="en-US" dirty="0"/>
          </a:p>
        </p:txBody>
      </p:sp>
      <p:pic>
        <p:nvPicPr>
          <p:cNvPr id="4" name="Content Placeholder 3" descr="Audience.tiff"/>
          <p:cNvPicPr>
            <a:picLocks noGrp="1" noChangeAspect="1"/>
          </p:cNvPicPr>
          <p:nvPr>
            <p:ph idx="1"/>
          </p:nvPr>
        </p:nvPicPr>
        <p:blipFill>
          <a:blip r:embed="rId2">
            <a:extLst>
              <a:ext uri="{28A0092B-C50C-407E-A947-70E740481C1C}">
                <a14:useLocalDpi xmlns:a14="http://schemas.microsoft.com/office/drawing/2010/main" val="0"/>
              </a:ext>
            </a:extLst>
          </a:blip>
          <a:srcRect t="13738" b="13738"/>
          <a:stretch>
            <a:fillRect/>
          </a:stretch>
        </p:blipFill>
        <p:spPr/>
      </p:pic>
      <p:sp>
        <p:nvSpPr>
          <p:cNvPr id="3" name="TextBox 2"/>
          <p:cNvSpPr txBox="1"/>
          <p:nvPr/>
        </p:nvSpPr>
        <p:spPr>
          <a:xfrm>
            <a:off x="1284942" y="1525065"/>
            <a:ext cx="6753412" cy="954107"/>
          </a:xfrm>
          <a:prstGeom prst="rect">
            <a:avLst/>
          </a:prstGeom>
          <a:solidFill>
            <a:schemeClr val="bg1"/>
          </a:solidFill>
        </p:spPr>
        <p:txBody>
          <a:bodyPr wrap="square" rtlCol="0">
            <a:spAutoFit/>
          </a:bodyPr>
          <a:lstStyle/>
          <a:p>
            <a:r>
              <a:rPr lang="en-US" sz="2800" dirty="0"/>
              <a:t>W</a:t>
            </a:r>
            <a:r>
              <a:rPr lang="en-US" sz="2800" dirty="0" smtClean="0"/>
              <a:t>hat </a:t>
            </a:r>
            <a:r>
              <a:rPr lang="en-US" sz="2800" dirty="0" smtClean="0"/>
              <a:t>last words do you want to share with the group?</a:t>
            </a:r>
          </a:p>
        </p:txBody>
      </p:sp>
    </p:spTree>
    <p:extLst>
      <p:ext uri="{BB962C8B-B14F-4D97-AF65-F5344CB8AC3E}">
        <p14:creationId xmlns:p14="http://schemas.microsoft.com/office/powerpoint/2010/main" val="144366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Slide Number Placeholder 1"/>
          <p:cNvSpPr>
            <a:spLocks noGrp="1"/>
          </p:cNvSpPr>
          <p:nvPr>
            <p:ph type="sldNum" sz="quarter" idx="12"/>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fld id="{50A2DE16-371C-D942-8ACD-03816B94E073}" type="slidenum">
              <a:rPr lang="en-US" sz="1000">
                <a:solidFill>
                  <a:schemeClr val="tx2"/>
                </a:solidFill>
              </a:rPr>
              <a:pPr algn="l"/>
              <a:t>6</a:t>
            </a:fld>
            <a:endParaRPr lang="en-US" sz="1000">
              <a:solidFill>
                <a:schemeClr val="tx2"/>
              </a:solidFill>
            </a:endParaRPr>
          </a:p>
        </p:txBody>
      </p:sp>
      <p:sp>
        <p:nvSpPr>
          <p:cNvPr id="57346" name="Footer Placeholder 2"/>
          <p:cNvSpPr>
            <a:spLocks noGrp="1"/>
          </p:cNvSpPr>
          <p:nvPr>
            <p:ph type="ftr" sz="quarter" idx="11"/>
          </p:nvPr>
        </p:nvSpPr>
        <p:spPr>
          <a:xfrm>
            <a:off x="2746375" y="6400283"/>
            <a:ext cx="335915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chemeClr val="tx2"/>
                </a:solidFill>
              </a:rPr>
              <a:t>University of Kansas Center for Research on </a:t>
            </a:r>
            <a:r>
              <a:rPr lang="en-US" sz="1000" dirty="0" smtClean="0">
                <a:solidFill>
                  <a:schemeClr val="tx2"/>
                </a:solidFill>
              </a:rPr>
              <a:t>Learning</a:t>
            </a:r>
            <a:endParaRPr lang="en-US" sz="1000" dirty="0">
              <a:solidFill>
                <a:schemeClr val="tx2"/>
              </a:solidFill>
            </a:endParaRPr>
          </a:p>
        </p:txBody>
      </p:sp>
      <p:grpSp>
        <p:nvGrpSpPr>
          <p:cNvPr id="57347" name="Group 130"/>
          <p:cNvGrpSpPr>
            <a:grpSpLocks/>
          </p:cNvGrpSpPr>
          <p:nvPr/>
        </p:nvGrpSpPr>
        <p:grpSpPr bwMode="auto">
          <a:xfrm>
            <a:off x="444501" y="68263"/>
            <a:ext cx="8196262" cy="6289675"/>
            <a:chOff x="295" y="43"/>
            <a:chExt cx="5163" cy="3962"/>
          </a:xfrm>
        </p:grpSpPr>
        <p:sp>
          <p:nvSpPr>
            <p:cNvPr id="57349" name="Rectangle 4"/>
            <p:cNvSpPr>
              <a:spLocks noChangeArrowheads="1"/>
            </p:cNvSpPr>
            <p:nvPr/>
          </p:nvSpPr>
          <p:spPr bwMode="auto">
            <a:xfrm>
              <a:off x="303" y="247"/>
              <a:ext cx="5147" cy="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charset="0"/>
              </a:endParaRPr>
            </a:p>
          </p:txBody>
        </p:sp>
        <p:sp>
          <p:nvSpPr>
            <p:cNvPr id="57350" name="Rectangle 5"/>
            <p:cNvSpPr>
              <a:spLocks noChangeArrowheads="1"/>
            </p:cNvSpPr>
            <p:nvPr/>
          </p:nvSpPr>
          <p:spPr bwMode="auto">
            <a:xfrm>
              <a:off x="295" y="240"/>
              <a:ext cx="5163" cy="376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1" name="Rectangle 6"/>
            <p:cNvSpPr>
              <a:spLocks noChangeArrowheads="1"/>
            </p:cNvSpPr>
            <p:nvPr/>
          </p:nvSpPr>
          <p:spPr bwMode="auto">
            <a:xfrm>
              <a:off x="3892" y="43"/>
              <a:ext cx="2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a:solidFill>
                    <a:srgbClr val="000000"/>
                  </a:solidFill>
                </a:rPr>
                <a:t>NAME</a:t>
              </a:r>
              <a:endParaRPr lang="en-US"/>
            </a:p>
          </p:txBody>
        </p:sp>
        <p:sp>
          <p:nvSpPr>
            <p:cNvPr id="57352" name="Rectangle 7"/>
            <p:cNvSpPr>
              <a:spLocks noChangeArrowheads="1"/>
            </p:cNvSpPr>
            <p:nvPr/>
          </p:nvSpPr>
          <p:spPr bwMode="auto">
            <a:xfrm>
              <a:off x="3892" y="131"/>
              <a:ext cx="19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a:solidFill>
                    <a:srgbClr val="000000"/>
                  </a:solidFill>
                </a:rPr>
                <a:t>DATE</a:t>
              </a:r>
              <a:endParaRPr lang="en-US"/>
            </a:p>
          </p:txBody>
        </p:sp>
        <p:sp>
          <p:nvSpPr>
            <p:cNvPr id="57353" name="Line 8"/>
            <p:cNvSpPr>
              <a:spLocks noChangeShapeType="1"/>
            </p:cNvSpPr>
            <p:nvPr/>
          </p:nvSpPr>
          <p:spPr bwMode="auto">
            <a:xfrm>
              <a:off x="4118" y="102"/>
              <a:ext cx="134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4" name="Line 9"/>
            <p:cNvSpPr>
              <a:spLocks noChangeShapeType="1"/>
            </p:cNvSpPr>
            <p:nvPr/>
          </p:nvSpPr>
          <p:spPr bwMode="auto">
            <a:xfrm>
              <a:off x="4133" y="196"/>
              <a:ext cx="13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5" name="Rectangle 10"/>
            <p:cNvSpPr>
              <a:spLocks noChangeArrowheads="1"/>
            </p:cNvSpPr>
            <p:nvPr/>
          </p:nvSpPr>
          <p:spPr bwMode="auto">
            <a:xfrm>
              <a:off x="324" y="58"/>
              <a:ext cx="121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700" b="1">
                  <a:solidFill>
                    <a:srgbClr val="000000"/>
                  </a:solidFill>
                </a:rPr>
                <a:t>The Unit Organizer</a:t>
              </a:r>
              <a:endParaRPr lang="en-US"/>
            </a:p>
          </p:txBody>
        </p:sp>
        <p:sp>
          <p:nvSpPr>
            <p:cNvPr id="57356" name="Line 11"/>
            <p:cNvSpPr>
              <a:spLocks noChangeShapeType="1"/>
            </p:cNvSpPr>
            <p:nvPr/>
          </p:nvSpPr>
          <p:spPr bwMode="auto">
            <a:xfrm>
              <a:off x="324" y="3553"/>
              <a:ext cx="5112"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7" name="Rectangle 14"/>
            <p:cNvSpPr>
              <a:spLocks noChangeArrowheads="1"/>
            </p:cNvSpPr>
            <p:nvPr/>
          </p:nvSpPr>
          <p:spPr bwMode="auto">
            <a:xfrm rot="-5400000">
              <a:off x="288" y="3653"/>
              <a:ext cx="37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rPr>
                <a:t>NEW </a:t>
              </a:r>
              <a:endParaRPr lang="en-US"/>
            </a:p>
            <a:p>
              <a:r>
                <a:rPr lang="en-US" sz="800" b="1">
                  <a:solidFill>
                    <a:srgbClr val="000000"/>
                  </a:solidFill>
                </a:rPr>
                <a:t>UNIT </a:t>
              </a:r>
              <a:endParaRPr lang="en-US"/>
            </a:p>
            <a:p>
              <a:r>
                <a:rPr lang="en-US" sz="800" b="1">
                  <a:solidFill>
                    <a:srgbClr val="000000"/>
                  </a:solidFill>
                </a:rPr>
                <a:t>SELF-TEST</a:t>
              </a:r>
            </a:p>
            <a:p>
              <a:r>
                <a:rPr lang="en-US" sz="800" b="1">
                  <a:solidFill>
                    <a:srgbClr val="000000"/>
                  </a:solidFill>
                </a:rPr>
                <a:t>QUESTIONS</a:t>
              </a:r>
            </a:p>
          </p:txBody>
        </p:sp>
        <p:sp>
          <p:nvSpPr>
            <p:cNvPr id="57358" name="Line 16"/>
            <p:cNvSpPr>
              <a:spLocks noChangeShapeType="1"/>
            </p:cNvSpPr>
            <p:nvPr/>
          </p:nvSpPr>
          <p:spPr bwMode="auto">
            <a:xfrm>
              <a:off x="645" y="3553"/>
              <a:ext cx="1" cy="4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9" name="Rectangle 17"/>
            <p:cNvSpPr>
              <a:spLocks noChangeArrowheads="1"/>
            </p:cNvSpPr>
            <p:nvPr/>
          </p:nvSpPr>
          <p:spPr bwMode="auto">
            <a:xfrm>
              <a:off x="455" y="255"/>
              <a:ext cx="8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b="1">
                  <a:solidFill>
                    <a:srgbClr val="000000"/>
                  </a:solidFill>
                </a:rPr>
                <a:t>Expanded Unit Map</a:t>
              </a:r>
              <a:endParaRPr lang="en-US"/>
            </a:p>
          </p:txBody>
        </p:sp>
        <p:sp>
          <p:nvSpPr>
            <p:cNvPr id="57360" name="Line 18"/>
            <p:cNvSpPr>
              <a:spLocks noChangeShapeType="1"/>
            </p:cNvSpPr>
            <p:nvPr/>
          </p:nvSpPr>
          <p:spPr bwMode="auto">
            <a:xfrm>
              <a:off x="2298" y="298"/>
              <a:ext cx="728" cy="2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1" name="Rectangle 19"/>
            <p:cNvSpPr>
              <a:spLocks noChangeArrowheads="1"/>
            </p:cNvSpPr>
            <p:nvPr/>
          </p:nvSpPr>
          <p:spPr bwMode="auto">
            <a:xfrm>
              <a:off x="1730" y="102"/>
              <a:ext cx="2111" cy="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362" name="Rectangle 20"/>
            <p:cNvSpPr>
              <a:spLocks noChangeArrowheads="1"/>
            </p:cNvSpPr>
            <p:nvPr/>
          </p:nvSpPr>
          <p:spPr bwMode="auto">
            <a:xfrm>
              <a:off x="1715" y="87"/>
              <a:ext cx="2141" cy="226"/>
            </a:xfrm>
            <a:prstGeom prst="rect">
              <a:avLst/>
            </a:prstGeom>
            <a:noFill/>
            <a:ln w="460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3" name="Rectangle 21"/>
            <p:cNvSpPr>
              <a:spLocks noChangeArrowheads="1"/>
            </p:cNvSpPr>
            <p:nvPr/>
          </p:nvSpPr>
          <p:spPr bwMode="auto">
            <a:xfrm rot="960000">
              <a:off x="2625" y="345"/>
              <a:ext cx="3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rPr>
                <a:t>is about...</a:t>
              </a:r>
              <a:endParaRPr lang="en-US"/>
            </a:p>
          </p:txBody>
        </p:sp>
        <p:sp>
          <p:nvSpPr>
            <p:cNvPr id="57364" name="Oval 22"/>
            <p:cNvSpPr>
              <a:spLocks noChangeArrowheads="1"/>
            </p:cNvSpPr>
            <p:nvPr/>
          </p:nvSpPr>
          <p:spPr bwMode="auto">
            <a:xfrm>
              <a:off x="346" y="262"/>
              <a:ext cx="102" cy="102"/>
            </a:xfrm>
            <a:prstGeom prst="ellipse">
              <a:avLst/>
            </a:prstGeom>
            <a:solidFill>
              <a:srgbClr val="FFFFFF"/>
            </a:solidFill>
            <a:ln w="11113">
              <a:solidFill>
                <a:srgbClr val="000000"/>
              </a:solidFill>
              <a:round/>
              <a:headEnd/>
              <a:tailEnd/>
            </a:ln>
          </p:spPr>
          <p:txBody>
            <a:bodyPr/>
            <a:lstStyle/>
            <a:p>
              <a:endParaRPr lang="en-US"/>
            </a:p>
          </p:txBody>
        </p:sp>
        <p:sp>
          <p:nvSpPr>
            <p:cNvPr id="57365" name="Oval 23"/>
            <p:cNvSpPr>
              <a:spLocks noChangeArrowheads="1"/>
            </p:cNvSpPr>
            <p:nvPr/>
          </p:nvSpPr>
          <p:spPr bwMode="auto">
            <a:xfrm>
              <a:off x="346" y="3582"/>
              <a:ext cx="102" cy="102"/>
            </a:xfrm>
            <a:prstGeom prst="ellipse">
              <a:avLst/>
            </a:prstGeom>
            <a:solidFill>
              <a:srgbClr val="FFFFFF"/>
            </a:solidFill>
            <a:ln w="11113">
              <a:solidFill>
                <a:srgbClr val="000000"/>
              </a:solidFill>
              <a:round/>
              <a:headEnd/>
              <a:tailEnd/>
            </a:ln>
          </p:spPr>
          <p:txBody>
            <a:bodyPr/>
            <a:lstStyle/>
            <a:p>
              <a:endParaRPr lang="en-US"/>
            </a:p>
          </p:txBody>
        </p:sp>
        <p:sp>
          <p:nvSpPr>
            <p:cNvPr id="57366" name="Rectangle 24"/>
            <p:cNvSpPr>
              <a:spLocks noChangeArrowheads="1"/>
            </p:cNvSpPr>
            <p:nvPr/>
          </p:nvSpPr>
          <p:spPr bwMode="auto">
            <a:xfrm>
              <a:off x="372" y="270"/>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rPr>
                <a:t>9</a:t>
              </a:r>
              <a:endParaRPr lang="en-US"/>
            </a:p>
          </p:txBody>
        </p:sp>
        <p:sp>
          <p:nvSpPr>
            <p:cNvPr id="57367" name="Rectangle 25"/>
            <p:cNvSpPr>
              <a:spLocks noChangeArrowheads="1"/>
            </p:cNvSpPr>
            <p:nvPr/>
          </p:nvSpPr>
          <p:spPr bwMode="auto">
            <a:xfrm>
              <a:off x="368" y="3598"/>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rPr>
                <a:t>10</a:t>
              </a:r>
              <a:endParaRPr lang="en-US"/>
            </a:p>
          </p:txBody>
        </p:sp>
        <p:sp>
          <p:nvSpPr>
            <p:cNvPr id="57368" name="Oval 35"/>
            <p:cNvSpPr>
              <a:spLocks noChangeArrowheads="1"/>
            </p:cNvSpPr>
            <p:nvPr/>
          </p:nvSpPr>
          <p:spPr bwMode="auto">
            <a:xfrm>
              <a:off x="2276" y="480"/>
              <a:ext cx="1238" cy="5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9" name="Oval 36"/>
            <p:cNvSpPr>
              <a:spLocks noChangeArrowheads="1"/>
            </p:cNvSpPr>
            <p:nvPr/>
          </p:nvSpPr>
          <p:spPr bwMode="auto">
            <a:xfrm>
              <a:off x="2269" y="473"/>
              <a:ext cx="1252" cy="575"/>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7370" name="Group 37"/>
            <p:cNvGrpSpPr>
              <a:grpSpLocks/>
            </p:cNvGrpSpPr>
            <p:nvPr/>
          </p:nvGrpSpPr>
          <p:grpSpPr bwMode="auto">
            <a:xfrm>
              <a:off x="2370" y="881"/>
              <a:ext cx="1064" cy="1"/>
              <a:chOff x="2370" y="874"/>
              <a:chExt cx="1064" cy="1"/>
            </a:xfrm>
          </p:grpSpPr>
          <p:sp>
            <p:nvSpPr>
              <p:cNvPr id="57371" name="Line 38"/>
              <p:cNvSpPr>
                <a:spLocks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2" name="Line 39"/>
              <p:cNvSpPr>
                <a:spLocks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3" name="Line 40"/>
              <p:cNvSpPr>
                <a:spLocks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4" name="Line 41"/>
              <p:cNvSpPr>
                <a:spLocks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5" name="Line 42"/>
              <p:cNvSpPr>
                <a:spLocks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6" name="Line 43"/>
              <p:cNvSpPr>
                <a:spLocks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7" name="Line 44"/>
              <p:cNvSpPr>
                <a:spLocks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8" name="Line 45"/>
              <p:cNvSpPr>
                <a:spLocks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9" name="Line 46"/>
              <p:cNvSpPr>
                <a:spLocks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0" name="Line 47"/>
              <p:cNvSpPr>
                <a:spLocks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1" name="Line 48"/>
              <p:cNvSpPr>
                <a:spLocks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2" name="Line 49"/>
              <p:cNvSpPr>
                <a:spLocks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3" name="Line 50"/>
              <p:cNvSpPr>
                <a:spLocks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4" name="Line 51"/>
              <p:cNvSpPr>
                <a:spLocks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5" name="Line 52"/>
              <p:cNvSpPr>
                <a:spLocks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6" name="Line 53"/>
              <p:cNvSpPr>
                <a:spLocks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7" name="Line 54"/>
              <p:cNvSpPr>
                <a:spLocks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57348" name="Picture 43"/>
          <p:cNvPicPr>
            <a:picLocks noChangeAspect="1"/>
          </p:cNvPicPr>
          <p:nvPr/>
        </p:nvPicPr>
        <p:blipFill>
          <a:blip r:embed="rId3">
            <a:extLst>
              <a:ext uri="{28A0092B-C50C-407E-A947-70E740481C1C}">
                <a14:useLocalDpi xmlns:a14="http://schemas.microsoft.com/office/drawing/2010/main" val="0"/>
              </a:ext>
            </a:extLst>
          </a:blip>
          <a:srcRect l="308" t="22658"/>
          <a:stretch>
            <a:fillRect/>
          </a:stretch>
        </p:blipFill>
        <p:spPr bwMode="auto">
          <a:xfrm>
            <a:off x="7974013" y="6376988"/>
            <a:ext cx="1143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1140"/>
          <p:cNvSpPr txBox="1">
            <a:spLocks noChangeArrowheads="1"/>
          </p:cNvSpPr>
          <p:nvPr/>
        </p:nvSpPr>
        <p:spPr bwMode="auto">
          <a:xfrm>
            <a:off x="3583550" y="755082"/>
            <a:ext cx="19907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200" dirty="0"/>
              <a:t>e</a:t>
            </a:r>
            <a:r>
              <a:rPr lang="en-US" sz="1200" dirty="0" smtClean="0"/>
              <a:t>vidence-based classroom tools used across tiers to create balanced &amp; strong support systems</a:t>
            </a:r>
            <a:endParaRPr lang="en-US" sz="1200" dirty="0"/>
          </a:p>
        </p:txBody>
      </p:sp>
      <p:sp>
        <p:nvSpPr>
          <p:cNvPr id="46" name="Oval 1141"/>
          <p:cNvSpPr>
            <a:spLocks noChangeArrowheads="1"/>
          </p:cNvSpPr>
          <p:nvPr/>
        </p:nvSpPr>
        <p:spPr bwMode="auto">
          <a:xfrm>
            <a:off x="1575363" y="1476863"/>
            <a:ext cx="1295400" cy="838200"/>
          </a:xfrm>
          <a:prstGeom prst="ellipse">
            <a:avLst/>
          </a:prstGeom>
          <a:noFill/>
          <a:ln w="9525">
            <a:solidFill>
              <a:schemeClr val="tx1"/>
            </a:solidFill>
            <a:round/>
            <a:headEnd/>
            <a:tailEnd/>
          </a:ln>
          <a:effectLst/>
        </p:spPr>
        <p:txBody>
          <a:bodyPr wrap="none" anchor="ctr"/>
          <a:lstStyle/>
          <a:p>
            <a:pPr algn="ctr"/>
            <a:r>
              <a:rPr lang="en-US" sz="1200"/>
              <a:t>Strategic Instruction</a:t>
            </a:r>
          </a:p>
          <a:p>
            <a:pPr algn="ctr"/>
            <a:r>
              <a:rPr lang="en-US" sz="1200"/>
              <a:t>Model (SIM)</a:t>
            </a:r>
          </a:p>
        </p:txBody>
      </p:sp>
      <p:sp>
        <p:nvSpPr>
          <p:cNvPr id="47" name="Oval 1142"/>
          <p:cNvSpPr>
            <a:spLocks noChangeArrowheads="1"/>
          </p:cNvSpPr>
          <p:nvPr/>
        </p:nvSpPr>
        <p:spPr bwMode="auto">
          <a:xfrm>
            <a:off x="2672325" y="2315063"/>
            <a:ext cx="1295400" cy="838200"/>
          </a:xfrm>
          <a:prstGeom prst="ellipse">
            <a:avLst/>
          </a:prstGeom>
          <a:solidFill>
            <a:srgbClr val="FFFFFF"/>
          </a:solidFill>
          <a:ln w="9525">
            <a:solidFill>
              <a:schemeClr val="tx1"/>
            </a:solidFill>
            <a:round/>
            <a:headEnd/>
            <a:tailEnd/>
          </a:ln>
          <a:effectLst/>
        </p:spPr>
        <p:txBody>
          <a:bodyPr wrap="none" anchor="ctr"/>
          <a:lstStyle/>
          <a:p>
            <a:pPr algn="ctr"/>
            <a:endParaRPr lang="en-US" sz="1200"/>
          </a:p>
        </p:txBody>
      </p:sp>
      <p:sp>
        <p:nvSpPr>
          <p:cNvPr id="48" name="Oval 1143"/>
          <p:cNvSpPr>
            <a:spLocks noChangeArrowheads="1"/>
          </p:cNvSpPr>
          <p:nvPr/>
        </p:nvSpPr>
        <p:spPr bwMode="auto">
          <a:xfrm>
            <a:off x="4361531" y="2301938"/>
            <a:ext cx="1295400" cy="838200"/>
          </a:xfrm>
          <a:prstGeom prst="ellipse">
            <a:avLst/>
          </a:prstGeom>
          <a:solidFill>
            <a:srgbClr val="FFFFFF"/>
          </a:solidFill>
          <a:ln w="9525">
            <a:solidFill>
              <a:schemeClr val="tx1"/>
            </a:solidFill>
            <a:round/>
            <a:headEnd/>
            <a:tailEnd/>
          </a:ln>
          <a:effectLst/>
        </p:spPr>
        <p:txBody>
          <a:bodyPr wrap="none" anchor="ctr"/>
          <a:lstStyle/>
          <a:p>
            <a:endParaRPr lang="en-US"/>
          </a:p>
        </p:txBody>
      </p:sp>
      <p:sp>
        <p:nvSpPr>
          <p:cNvPr id="49" name="Text Box 1145"/>
          <p:cNvSpPr txBox="1">
            <a:spLocks noChangeArrowheads="1"/>
          </p:cNvSpPr>
          <p:nvPr/>
        </p:nvSpPr>
        <p:spPr bwMode="auto">
          <a:xfrm>
            <a:off x="2745352" y="2340890"/>
            <a:ext cx="11937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200" dirty="0" smtClean="0"/>
              <a:t>High Leverage Practices for Gen. &amp; Special E.</a:t>
            </a:r>
            <a:endParaRPr lang="en-US" sz="1200" dirty="0"/>
          </a:p>
        </p:txBody>
      </p:sp>
      <p:sp>
        <p:nvSpPr>
          <p:cNvPr id="50" name="Text Box 1146"/>
          <p:cNvSpPr txBox="1">
            <a:spLocks noChangeArrowheads="1"/>
          </p:cNvSpPr>
          <p:nvPr/>
        </p:nvSpPr>
        <p:spPr bwMode="auto">
          <a:xfrm>
            <a:off x="4287958" y="2352665"/>
            <a:ext cx="1460500" cy="6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70000"/>
              </a:lnSpc>
              <a:spcBef>
                <a:spcPct val="50000"/>
              </a:spcBef>
            </a:pPr>
            <a:r>
              <a:rPr lang="en-US" sz="1200" dirty="0" smtClean="0"/>
              <a:t>Tier 1 – CE</a:t>
            </a:r>
          </a:p>
          <a:p>
            <a:pPr algn="ctr">
              <a:lnSpc>
                <a:spcPct val="70000"/>
              </a:lnSpc>
              <a:spcBef>
                <a:spcPct val="50000"/>
              </a:spcBef>
            </a:pPr>
            <a:r>
              <a:rPr lang="en-US" sz="1200" dirty="0" smtClean="0"/>
              <a:t>Tier 2 – CE &amp; LS</a:t>
            </a:r>
          </a:p>
          <a:p>
            <a:pPr algn="ctr">
              <a:lnSpc>
                <a:spcPct val="70000"/>
              </a:lnSpc>
              <a:spcBef>
                <a:spcPct val="50000"/>
              </a:spcBef>
            </a:pPr>
            <a:r>
              <a:rPr lang="en-US" sz="1200" dirty="0" smtClean="0"/>
              <a:t>Tier 3 – Intensive LS</a:t>
            </a:r>
            <a:endParaRPr lang="en-US" sz="1200" dirty="0"/>
          </a:p>
        </p:txBody>
      </p:sp>
      <p:sp>
        <p:nvSpPr>
          <p:cNvPr id="52" name="Text Box 1148"/>
          <p:cNvSpPr txBox="1">
            <a:spLocks noChangeArrowheads="1"/>
          </p:cNvSpPr>
          <p:nvPr/>
        </p:nvSpPr>
        <p:spPr bwMode="auto">
          <a:xfrm>
            <a:off x="2565963" y="1172063"/>
            <a:ext cx="1066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dirty="0"/>
              <a:t>by understanding the big picture of</a:t>
            </a:r>
            <a:endParaRPr lang="en-US" sz="1200" dirty="0"/>
          </a:p>
        </p:txBody>
      </p:sp>
      <p:sp>
        <p:nvSpPr>
          <p:cNvPr id="53" name="Text Box 1149"/>
          <p:cNvSpPr txBox="1">
            <a:spLocks noChangeArrowheads="1"/>
          </p:cNvSpPr>
          <p:nvPr/>
        </p:nvSpPr>
        <p:spPr bwMode="auto">
          <a:xfrm>
            <a:off x="3193551" y="1781296"/>
            <a:ext cx="11409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900" dirty="0"/>
              <a:t>l</a:t>
            </a:r>
            <a:r>
              <a:rPr lang="en-US" sz="900" dirty="0" smtClean="0"/>
              <a:t>ooking through the lens of</a:t>
            </a:r>
            <a:endParaRPr lang="en-US" sz="1200" dirty="0"/>
          </a:p>
        </p:txBody>
      </p:sp>
      <p:sp>
        <p:nvSpPr>
          <p:cNvPr id="54" name="Text Box 1151"/>
          <p:cNvSpPr txBox="1">
            <a:spLocks noChangeArrowheads="1"/>
          </p:cNvSpPr>
          <p:nvPr/>
        </p:nvSpPr>
        <p:spPr bwMode="auto">
          <a:xfrm>
            <a:off x="5525981" y="1098515"/>
            <a:ext cx="121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dirty="0"/>
              <a:t>s</a:t>
            </a:r>
            <a:r>
              <a:rPr lang="en-US" sz="900" dirty="0" smtClean="0"/>
              <a:t>upporting you by responding to</a:t>
            </a:r>
            <a:endParaRPr lang="en-US" sz="900" dirty="0"/>
          </a:p>
        </p:txBody>
      </p:sp>
      <p:sp>
        <p:nvSpPr>
          <p:cNvPr id="55" name="Line 1152"/>
          <p:cNvSpPr>
            <a:spLocks noChangeShapeType="1"/>
          </p:cNvSpPr>
          <p:nvPr/>
        </p:nvSpPr>
        <p:spPr bwMode="auto">
          <a:xfrm flipH="1">
            <a:off x="3510525" y="1537188"/>
            <a:ext cx="496888" cy="777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Line 1153"/>
          <p:cNvSpPr>
            <a:spLocks noChangeShapeType="1"/>
          </p:cNvSpPr>
          <p:nvPr/>
        </p:nvSpPr>
        <p:spPr bwMode="auto">
          <a:xfrm>
            <a:off x="4823387" y="1629263"/>
            <a:ext cx="223943" cy="672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Line 1154"/>
          <p:cNvSpPr>
            <a:spLocks noChangeShapeType="1"/>
          </p:cNvSpPr>
          <p:nvPr/>
        </p:nvSpPr>
        <p:spPr bwMode="auto">
          <a:xfrm flipH="1">
            <a:off x="2718363" y="1324463"/>
            <a:ext cx="838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Line 1155"/>
          <p:cNvSpPr>
            <a:spLocks noChangeShapeType="1"/>
          </p:cNvSpPr>
          <p:nvPr/>
        </p:nvSpPr>
        <p:spPr bwMode="auto">
          <a:xfrm>
            <a:off x="5485844" y="1237151"/>
            <a:ext cx="548480" cy="3788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Oval 1144"/>
          <p:cNvSpPr>
            <a:spLocks noChangeArrowheads="1"/>
          </p:cNvSpPr>
          <p:nvPr/>
        </p:nvSpPr>
        <p:spPr bwMode="auto">
          <a:xfrm>
            <a:off x="5889626" y="1482176"/>
            <a:ext cx="1295400" cy="838200"/>
          </a:xfrm>
          <a:prstGeom prst="ellipse">
            <a:avLst/>
          </a:prstGeom>
          <a:solidFill>
            <a:srgbClr val="FFFFFF"/>
          </a:solidFill>
          <a:ln w="9525">
            <a:solidFill>
              <a:schemeClr val="tx1"/>
            </a:solidFill>
            <a:round/>
            <a:headEnd/>
            <a:tailEnd/>
          </a:ln>
          <a:effectLst/>
        </p:spPr>
        <p:txBody>
          <a:bodyPr wrap="none" anchor="ctr"/>
          <a:lstStyle/>
          <a:p>
            <a:endParaRPr lang="en-US"/>
          </a:p>
        </p:txBody>
      </p:sp>
      <p:sp>
        <p:nvSpPr>
          <p:cNvPr id="2" name="TextBox 1"/>
          <p:cNvSpPr txBox="1"/>
          <p:nvPr/>
        </p:nvSpPr>
        <p:spPr>
          <a:xfrm>
            <a:off x="6038286" y="1616040"/>
            <a:ext cx="1009390" cy="523220"/>
          </a:xfrm>
          <a:prstGeom prst="rect">
            <a:avLst/>
          </a:prstGeom>
          <a:noFill/>
        </p:spPr>
        <p:txBody>
          <a:bodyPr wrap="square" rtlCol="0">
            <a:spAutoFit/>
          </a:bodyPr>
          <a:lstStyle/>
          <a:p>
            <a:r>
              <a:rPr lang="en-US" sz="1400" dirty="0"/>
              <a:t>y</a:t>
            </a:r>
            <a:r>
              <a:rPr lang="en-US" sz="1400" dirty="0" smtClean="0"/>
              <a:t>our questions</a:t>
            </a:r>
            <a:endParaRPr lang="en-US" sz="1400" dirty="0"/>
          </a:p>
        </p:txBody>
      </p:sp>
      <p:sp>
        <p:nvSpPr>
          <p:cNvPr id="61" name="Text Box 1135"/>
          <p:cNvSpPr txBox="1">
            <a:spLocks noChangeArrowheads="1"/>
          </p:cNvSpPr>
          <p:nvPr/>
        </p:nvSpPr>
        <p:spPr bwMode="auto">
          <a:xfrm>
            <a:off x="2870762" y="74790"/>
            <a:ext cx="32347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200" dirty="0" smtClean="0">
                <a:latin typeface="Times New Roman" charset="0"/>
              </a:rPr>
              <a:t>The Strategic Instruction Model in a Tiered Support System</a:t>
            </a:r>
            <a:endParaRPr lang="en-US" sz="1200" dirty="0">
              <a:latin typeface="Times New Roman" charset="0"/>
            </a:endParaRPr>
          </a:p>
        </p:txBody>
      </p:sp>
    </p:spTree>
    <p:extLst>
      <p:ext uri="{BB962C8B-B14F-4D97-AF65-F5344CB8AC3E}">
        <p14:creationId xmlns:p14="http://schemas.microsoft.com/office/powerpoint/2010/main" val="7961750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894212"/>
            <a:ext cx="7772400" cy="1143000"/>
          </a:xfrm>
        </p:spPr>
        <p:txBody>
          <a:bodyPr/>
          <a:lstStyle/>
          <a:p>
            <a:pPr eaLnBrk="1" hangingPunct="1"/>
            <a:r>
              <a:rPr lang="en-US" dirty="0">
                <a:latin typeface="Arial" charset="0"/>
                <a:ea typeface="ＭＳ Ｐゴシック" charset="0"/>
                <a:cs typeface="ＭＳ Ｐゴシック" charset="0"/>
              </a:rPr>
              <a:t>Instruction is THE Linchpin</a:t>
            </a:r>
          </a:p>
        </p:txBody>
      </p:sp>
      <p:sp>
        <p:nvSpPr>
          <p:cNvPr id="41987" name="Rectangle 3"/>
          <p:cNvSpPr>
            <a:spLocks noGrp="1" noChangeArrowheads="1"/>
          </p:cNvSpPr>
          <p:nvPr>
            <p:ph idx="1"/>
          </p:nvPr>
        </p:nvSpPr>
        <p:spPr>
          <a:xfrm>
            <a:off x="685800" y="3382838"/>
            <a:ext cx="8365836" cy="2849417"/>
          </a:xfrm>
        </p:spPr>
        <p:txBody>
          <a:bodyPr/>
          <a:lstStyle/>
          <a:p>
            <a:pPr eaLnBrk="1" hangingPunct="1">
              <a:buFontTx/>
              <a:buNone/>
            </a:pPr>
            <a:r>
              <a:rPr lang="ja-JP" altLang="en-US" dirty="0">
                <a:latin typeface="Arial" charset="0"/>
                <a:ea typeface="ＭＳ Ｐゴシック" charset="0"/>
                <a:cs typeface="ＭＳ Ｐゴシック" charset="0"/>
              </a:rPr>
              <a:t>“</a:t>
            </a:r>
            <a:r>
              <a:rPr lang="en-US" altLang="ja-JP" b="1" dirty="0">
                <a:latin typeface="Arial" charset="0"/>
                <a:ea typeface="ＭＳ Ｐゴシック" charset="0"/>
                <a:cs typeface="ＭＳ Ｐゴシック" charset="0"/>
              </a:rPr>
              <a:t>Until administrators and teachers focus (in unrelenting fashion) on things that are core to the instructional process, student outcomes will not improve markedly.</a:t>
            </a:r>
            <a:r>
              <a:rPr lang="ja-JP" altLang="en-US" b="1" dirty="0">
                <a:latin typeface="Arial" charset="0"/>
                <a:ea typeface="ＭＳ Ｐゴシック" charset="0"/>
                <a:cs typeface="ＭＳ Ｐゴシック" charset="0"/>
              </a:rPr>
              <a:t>”</a:t>
            </a:r>
            <a:r>
              <a:rPr lang="en-US" altLang="ja-JP" b="1" dirty="0">
                <a:latin typeface="Arial" charset="0"/>
                <a:ea typeface="ＭＳ Ｐゴシック" charset="0"/>
                <a:cs typeface="ＭＳ Ｐゴシック" charset="0"/>
              </a:rPr>
              <a:t> 	</a:t>
            </a:r>
            <a:r>
              <a:rPr lang="en-US" altLang="ja-JP" sz="2400" dirty="0">
                <a:latin typeface="Arial" charset="0"/>
                <a:ea typeface="ＭＳ Ｐゴシック" charset="0"/>
                <a:cs typeface="ＭＳ Ｐゴシック" charset="0"/>
              </a:rPr>
              <a:t>~ Richard Elmore</a:t>
            </a:r>
            <a:endParaRPr lang="en-US" sz="2400" dirty="0">
              <a:latin typeface="Arial" charset="0"/>
              <a:ea typeface="ＭＳ Ｐゴシック" charset="0"/>
              <a:cs typeface="ＭＳ Ｐゴシック" charset="0"/>
            </a:endParaRPr>
          </a:p>
        </p:txBody>
      </p:sp>
      <p:sp>
        <p:nvSpPr>
          <p:cNvPr id="419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pgraner@ku.edu</a:t>
            </a:r>
          </a:p>
        </p:txBody>
      </p:sp>
      <p:pic>
        <p:nvPicPr>
          <p:cNvPr id="3" name="Picture 2"/>
          <p:cNvPicPr>
            <a:picLocks noChangeAspect="1"/>
          </p:cNvPicPr>
          <p:nvPr/>
        </p:nvPicPr>
        <p:blipFill>
          <a:blip r:embed="rId3"/>
          <a:stretch>
            <a:fillRect/>
          </a:stretch>
        </p:blipFill>
        <p:spPr>
          <a:xfrm>
            <a:off x="3124200" y="352496"/>
            <a:ext cx="2725932" cy="1541716"/>
          </a:xfrm>
          <a:prstGeom prst="rect">
            <a:avLst/>
          </a:prstGeom>
        </p:spPr>
      </p:pic>
      <p:sp>
        <p:nvSpPr>
          <p:cNvPr id="2" name="TextBox 1"/>
          <p:cNvSpPr txBox="1"/>
          <p:nvPr/>
        </p:nvSpPr>
        <p:spPr>
          <a:xfrm rot="21230259">
            <a:off x="786959" y="556060"/>
            <a:ext cx="2168385" cy="523220"/>
          </a:xfrm>
          <a:prstGeom prst="rect">
            <a:avLst/>
          </a:prstGeom>
          <a:noFill/>
        </p:spPr>
        <p:txBody>
          <a:bodyPr wrap="square" rtlCol="0">
            <a:spAutoFit/>
          </a:bodyPr>
          <a:lstStyle/>
          <a:p>
            <a:pPr algn="r"/>
            <a:r>
              <a:rPr lang="en-US" sz="2800" b="1" dirty="0" smtClean="0">
                <a:latin typeface="Bradley Hand Bold"/>
                <a:cs typeface="Bradley Hand Bold"/>
              </a:rPr>
              <a:t>Patty’s</a:t>
            </a:r>
            <a:endParaRPr lang="en-US" sz="2800" b="1" dirty="0">
              <a:latin typeface="Bradley Hand Bold"/>
              <a:cs typeface="Bradley Hand Bold"/>
            </a:endParaRPr>
          </a:p>
        </p:txBody>
      </p:sp>
    </p:spTree>
    <p:extLst>
      <p:ext uri="{BB962C8B-B14F-4D97-AF65-F5344CB8AC3E}">
        <p14:creationId xmlns:p14="http://schemas.microsoft.com/office/powerpoint/2010/main" val="13475009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helpful Reports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8680025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Content Placeholder 4" descr="adol lit Aug. 08 rpt.tiff"/>
          <p:cNvPicPr>
            <a:picLocks noGrp="1" noChangeAspect="1"/>
          </p:cNvPicPr>
          <p:nvPr>
            <p:ph idx="1"/>
          </p:nvPr>
        </p:nvPicPr>
        <p:blipFill>
          <a:blip r:embed="rId3">
            <a:extLst>
              <a:ext uri="{28A0092B-C50C-407E-A947-70E740481C1C}">
                <a14:useLocalDpi xmlns:a14="http://schemas.microsoft.com/office/drawing/2010/main" val="0"/>
              </a:ext>
            </a:extLst>
          </a:blip>
          <a:srcRect l="-68057" r="-68057"/>
          <a:stretch>
            <a:fillRect/>
          </a:stretch>
        </p:blipFill>
        <p:spPr>
          <a:xfrm>
            <a:off x="-293064" y="19650"/>
            <a:ext cx="9644063" cy="5303837"/>
          </a:xfrm>
        </p:spPr>
      </p:pic>
      <p:sp>
        <p:nvSpPr>
          <p:cNvPr id="1741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898989"/>
                </a:solidFill>
                <a:latin typeface="Calibri" charset="0"/>
              </a:rPr>
              <a:t>pgraner@ku.edu</a:t>
            </a:r>
          </a:p>
        </p:txBody>
      </p:sp>
      <p:sp>
        <p:nvSpPr>
          <p:cNvPr id="17412" name="TextBox 4"/>
          <p:cNvSpPr txBox="1">
            <a:spLocks noChangeArrowheads="1"/>
          </p:cNvSpPr>
          <p:nvPr/>
        </p:nvSpPr>
        <p:spPr bwMode="auto">
          <a:xfrm>
            <a:off x="556491" y="5750065"/>
            <a:ext cx="82296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rPr>
              <a:t>If you are a struggling reader, all you have to do is look tough and say nothing, then you will become invisible.</a:t>
            </a:r>
            <a:br>
              <a:rPr lang="en-US" sz="2000" b="1" dirty="0">
                <a:solidFill>
                  <a:srgbClr val="FF0000"/>
                </a:solidFill>
              </a:rPr>
            </a:br>
            <a:r>
              <a:rPr lang="en-US" sz="2000" b="1" dirty="0">
                <a:solidFill>
                  <a:srgbClr val="FF0000"/>
                </a:solidFill>
              </a:rPr>
              <a:t>												 - Richard Vacca </a:t>
            </a:r>
          </a:p>
          <a:p>
            <a:pPr eaLnBrk="1" hangingPunct="1"/>
            <a:endParaRPr lang="en-US" sz="1800" dirty="0"/>
          </a:p>
        </p:txBody>
      </p:sp>
      <p:sp>
        <p:nvSpPr>
          <p:cNvPr id="17413" name="Rectangle 2">
            <a:hlinkClick r:id="rId4"/>
          </p:cNvPr>
          <p:cNvSpPr>
            <a:spLocks noChangeArrowheads="1"/>
          </p:cNvSpPr>
          <p:nvPr/>
        </p:nvSpPr>
        <p:spPr bwMode="auto">
          <a:xfrm>
            <a:off x="404091" y="5312848"/>
            <a:ext cx="838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http://</a:t>
            </a:r>
            <a:r>
              <a:rPr lang="en-US" dirty="0" err="1"/>
              <a:t>ies.ed.gov</a:t>
            </a:r>
            <a:r>
              <a:rPr lang="en-US" dirty="0"/>
              <a:t>/</a:t>
            </a:r>
            <a:r>
              <a:rPr lang="en-US" dirty="0" err="1"/>
              <a:t>ncee</a:t>
            </a:r>
            <a:r>
              <a:rPr lang="en-US" dirty="0"/>
              <a:t>/</a:t>
            </a:r>
            <a:r>
              <a:rPr lang="en-US" dirty="0" err="1"/>
              <a:t>wwc</a:t>
            </a:r>
            <a:r>
              <a:rPr lang="en-US" dirty="0"/>
              <a:t>/</a:t>
            </a:r>
            <a:r>
              <a:rPr lang="en-US" dirty="0" err="1"/>
              <a:t>PracticeGuide.aspx?sid</a:t>
            </a:r>
            <a:r>
              <a:rPr lang="en-US" dirty="0"/>
              <a:t>=8</a:t>
            </a:r>
          </a:p>
        </p:txBody>
      </p:sp>
    </p:spTree>
    <p:extLst>
      <p:ext uri="{BB962C8B-B14F-4D97-AF65-F5344CB8AC3E}">
        <p14:creationId xmlns:p14="http://schemas.microsoft.com/office/powerpoint/2010/main" val="35097497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_temp">
  <a:themeElements>
    <a:clrScheme name="">
      <a:dk1>
        <a:srgbClr val="000000"/>
      </a:dk1>
      <a:lt1>
        <a:srgbClr val="FFFFFF"/>
      </a:lt1>
      <a:dk2>
        <a:srgbClr val="601314"/>
      </a:dk2>
      <a:lt2>
        <a:srgbClr val="808080"/>
      </a:lt2>
      <a:accent1>
        <a:srgbClr val="DC5A21"/>
      </a:accent1>
      <a:accent2>
        <a:srgbClr val="FFFFFF"/>
      </a:accent2>
      <a:accent3>
        <a:srgbClr val="FFFFFF"/>
      </a:accent3>
      <a:accent4>
        <a:srgbClr val="000000"/>
      </a:accent4>
      <a:accent5>
        <a:srgbClr val="EBB5AB"/>
      </a:accent5>
      <a:accent6>
        <a:srgbClr val="E7E7E7"/>
      </a:accent6>
      <a:hlink>
        <a:srgbClr val="495B60"/>
      </a:hlink>
      <a:folHlink>
        <a:srgbClr val="5FB3D9"/>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M_temp">
  <a:themeElements>
    <a:clrScheme name="">
      <a:dk1>
        <a:srgbClr val="000000"/>
      </a:dk1>
      <a:lt1>
        <a:srgbClr val="FFFFFF"/>
      </a:lt1>
      <a:dk2>
        <a:srgbClr val="601314"/>
      </a:dk2>
      <a:lt2>
        <a:srgbClr val="808080"/>
      </a:lt2>
      <a:accent1>
        <a:srgbClr val="DC5A21"/>
      </a:accent1>
      <a:accent2>
        <a:srgbClr val="FFFFFF"/>
      </a:accent2>
      <a:accent3>
        <a:srgbClr val="FFFFFF"/>
      </a:accent3>
      <a:accent4>
        <a:srgbClr val="000000"/>
      </a:accent4>
      <a:accent5>
        <a:srgbClr val="EBB5AB"/>
      </a:accent5>
      <a:accent6>
        <a:srgbClr val="E7E7E7"/>
      </a:accent6>
      <a:hlink>
        <a:srgbClr val="495B60"/>
      </a:hlink>
      <a:folHlink>
        <a:srgbClr val="5FB3D9"/>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5923</TotalTime>
  <Words>3658</Words>
  <Application>Microsoft Macintosh PowerPoint</Application>
  <PresentationFormat>On-screen Show (4:3)</PresentationFormat>
  <Paragraphs>629</Paragraphs>
  <Slides>52</Slides>
  <Notes>28</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SIM_temp</vt:lpstr>
      <vt:lpstr>1_SIM_temp</vt:lpstr>
      <vt:lpstr>PowerPoint Presentation</vt:lpstr>
      <vt:lpstr>PowerPoint Presentation</vt:lpstr>
      <vt:lpstr>K-W  (L)</vt:lpstr>
      <vt:lpstr>The Strategic Instruction Model within a Tiered Support System</vt:lpstr>
      <vt:lpstr>PowerPoint Presentation</vt:lpstr>
      <vt:lpstr>PowerPoint Presentation</vt:lpstr>
      <vt:lpstr>Instruction is THE Linchpin</vt:lpstr>
      <vt:lpstr>Two helpful Reports</vt:lpstr>
      <vt:lpstr>PowerPoint Presentation</vt:lpstr>
      <vt:lpstr>PowerPoint Presentation</vt:lpstr>
      <vt:lpstr>CEEDAR Center</vt:lpstr>
      <vt:lpstr>SIM is Supercharged!</vt:lpstr>
      <vt:lpstr>Why the Strategic Instruction Model?</vt:lpstr>
      <vt:lpstr>PowerPoint Presentation</vt:lpstr>
      <vt:lpstr>PowerPoint Presentation</vt:lpstr>
      <vt:lpstr>    </vt:lpstr>
      <vt:lpstr>Balanced Support</vt:lpstr>
      <vt:lpstr>Tier 1 : level 1: Ensure mastery of critical content. </vt:lpstr>
      <vt:lpstr>What makes teaching content so hard?</vt:lpstr>
      <vt:lpstr>PowerPoint Presentation</vt:lpstr>
      <vt:lpstr>PowerPoint Presentation</vt:lpstr>
      <vt:lpstr>PowerPoint Presentation</vt:lpstr>
      <vt:lpstr>Instructional Methods</vt:lpstr>
      <vt:lpstr>PowerPoint Presentation</vt:lpstr>
      <vt:lpstr>High Leverage Practices: General Education</vt:lpstr>
      <vt:lpstr>Specification of an HLP (General education example)</vt:lpstr>
      <vt:lpstr>High Leverage Practices for General Educators </vt:lpstr>
      <vt:lpstr>Tier 1</vt:lpstr>
      <vt:lpstr>Tier 2 : LevEL 2: EMBEDDED STRATEGY INSTRUCTION </vt:lpstr>
      <vt:lpstr>PowerPoint Presentation</vt:lpstr>
      <vt:lpstr>Steps of the  Self-Questioning Strategy</vt:lpstr>
      <vt:lpstr>Steps of the  Paraphrasing Strategy</vt:lpstr>
      <vt:lpstr>PowerPoint Presentation</vt:lpstr>
      <vt:lpstr>Tier 2</vt:lpstr>
      <vt:lpstr>Overreliance on GE</vt:lpstr>
      <vt:lpstr>Tier 3 : LevEL 3: Intensive strategy                                               instruction</vt:lpstr>
      <vt:lpstr>Steps of the Word Identification Strategy</vt:lpstr>
      <vt:lpstr>Steps for the  Sentence Writing Strategy</vt:lpstr>
      <vt:lpstr>PowerPoint Presentation</vt:lpstr>
      <vt:lpstr>Tier 3</vt:lpstr>
      <vt:lpstr>Strategic Learners</vt:lpstr>
      <vt:lpstr>High Leverage Practices suggested for Special Educators </vt:lpstr>
      <vt:lpstr>Overreliance on Special Ed.</vt:lpstr>
      <vt:lpstr>Balanced Support</vt:lpstr>
      <vt:lpstr>Supercharge Your Practice</vt:lpstr>
      <vt:lpstr>Resources: Strategic Instruction Model</vt:lpstr>
      <vt:lpstr>EvidenceforESSA.org</vt:lpstr>
      <vt:lpstr>PowerPoint Presentation</vt:lpstr>
      <vt:lpstr>Huff Post 1/19/17 </vt:lpstr>
      <vt:lpstr>Huff Post 1/19/17 </vt:lpstr>
      <vt:lpstr>WWC Report:  Striving Readers Report 2015  Xtreme Reading &amp; Learning Strategies Curriculum a https://www2.ed.gov/programs/strivingreaders/performance.html</vt:lpstr>
      <vt:lpstr>Save the Last Word for 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Strategic Instruction Model within a Tier Support System</dc:title>
  <dc:creator>Patricia Sampson Graner</dc:creator>
  <cp:lastModifiedBy>Patricia Sampson Graner</cp:lastModifiedBy>
  <cp:revision>78</cp:revision>
  <cp:lastPrinted>2017-03-02T18:01:19Z</cp:lastPrinted>
  <dcterms:created xsi:type="dcterms:W3CDTF">2017-02-21T20:25:04Z</dcterms:created>
  <dcterms:modified xsi:type="dcterms:W3CDTF">2017-07-10T01:21:53Z</dcterms:modified>
</cp:coreProperties>
</file>