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28" r:id="rId1"/>
  </p:sldMasterIdLst>
  <p:notesMasterIdLst>
    <p:notesMasterId r:id="rId162"/>
  </p:notesMasterIdLst>
  <p:sldIdLst>
    <p:sldId id="256" r:id="rId2"/>
    <p:sldId id="372" r:id="rId3"/>
    <p:sldId id="261" r:id="rId4"/>
    <p:sldId id="373" r:id="rId5"/>
    <p:sldId id="270" r:id="rId6"/>
    <p:sldId id="374" r:id="rId7"/>
    <p:sldId id="369" r:id="rId8"/>
    <p:sldId id="484" r:id="rId9"/>
    <p:sldId id="507" r:id="rId10"/>
    <p:sldId id="508" r:id="rId11"/>
    <p:sldId id="441" r:id="rId12"/>
    <p:sldId id="442" r:id="rId13"/>
    <p:sldId id="375" r:id="rId14"/>
    <p:sldId id="262" r:id="rId15"/>
    <p:sldId id="293" r:id="rId16"/>
    <p:sldId id="294" r:id="rId17"/>
    <p:sldId id="295" r:id="rId18"/>
    <p:sldId id="513" r:id="rId19"/>
    <p:sldId id="483" r:id="rId20"/>
    <p:sldId id="504" r:id="rId21"/>
    <p:sldId id="503" r:id="rId22"/>
    <p:sldId id="502" r:id="rId23"/>
    <p:sldId id="505" r:id="rId24"/>
    <p:sldId id="506" r:id="rId25"/>
    <p:sldId id="437" r:id="rId26"/>
    <p:sldId id="438" r:id="rId27"/>
    <p:sldId id="443" r:id="rId28"/>
    <p:sldId id="296" r:id="rId29"/>
    <p:sldId id="485" r:id="rId30"/>
    <p:sldId id="514" r:id="rId31"/>
    <p:sldId id="486" r:id="rId32"/>
    <p:sldId id="487" r:id="rId33"/>
    <p:sldId id="263" r:id="rId34"/>
    <p:sldId id="376" r:id="rId35"/>
    <p:sldId id="264" r:id="rId36"/>
    <p:sldId id="459" r:id="rId37"/>
    <p:sldId id="307" r:id="rId38"/>
    <p:sldId id="332" r:id="rId39"/>
    <p:sldId id="488" r:id="rId40"/>
    <p:sldId id="439" r:id="rId41"/>
    <p:sldId id="440" r:id="rId42"/>
    <p:sldId id="489" r:id="rId43"/>
    <p:sldId id="297" r:id="rId44"/>
    <p:sldId id="460" r:id="rId45"/>
    <p:sldId id="308" r:id="rId46"/>
    <p:sldId id="298" r:id="rId47"/>
    <p:sldId id="461" r:id="rId48"/>
    <p:sldId id="309" r:id="rId49"/>
    <p:sldId id="299" r:id="rId50"/>
    <p:sldId id="385" r:id="rId51"/>
    <p:sldId id="400" r:id="rId52"/>
    <p:sldId id="473" r:id="rId53"/>
    <p:sldId id="462" r:id="rId54"/>
    <p:sldId id="452" r:id="rId55"/>
    <p:sldId id="310" r:id="rId56"/>
    <p:sldId id="300" r:id="rId57"/>
    <p:sldId id="519" r:id="rId58"/>
    <p:sldId id="384" r:id="rId59"/>
    <p:sldId id="301" r:id="rId60"/>
    <p:sldId id="490" r:id="rId61"/>
    <p:sldId id="448" r:id="rId62"/>
    <p:sldId id="446" r:id="rId63"/>
    <p:sldId id="447" r:id="rId64"/>
    <p:sldId id="515" r:id="rId65"/>
    <p:sldId id="516" r:id="rId66"/>
    <p:sldId id="517" r:id="rId67"/>
    <p:sldId id="518" r:id="rId68"/>
    <p:sldId id="493" r:id="rId69"/>
    <p:sldId id="265" r:id="rId70"/>
    <p:sldId id="453" r:id="rId71"/>
    <p:sldId id="394" r:id="rId72"/>
    <p:sldId id="302" r:id="rId73"/>
    <p:sldId id="454" r:id="rId74"/>
    <p:sldId id="386" r:id="rId75"/>
    <p:sldId id="455" r:id="rId76"/>
    <p:sldId id="389" r:id="rId77"/>
    <p:sldId id="395" r:id="rId78"/>
    <p:sldId id="523" r:id="rId79"/>
    <p:sldId id="456" r:id="rId80"/>
    <p:sldId id="457" r:id="rId81"/>
    <p:sldId id="391" r:id="rId82"/>
    <p:sldId id="392" r:id="rId83"/>
    <p:sldId id="449" r:id="rId84"/>
    <p:sldId id="520" r:id="rId85"/>
    <p:sldId id="525" r:id="rId86"/>
    <p:sldId id="475" r:id="rId87"/>
    <p:sldId id="491" r:id="rId88"/>
    <p:sldId id="266" r:id="rId89"/>
    <p:sldId id="458" r:id="rId90"/>
    <p:sldId id="303" r:id="rId91"/>
    <p:sldId id="396" r:id="rId92"/>
    <p:sldId id="529" r:id="rId93"/>
    <p:sldId id="463" r:id="rId94"/>
    <p:sldId id="464" r:id="rId95"/>
    <p:sldId id="404" r:id="rId96"/>
    <p:sldId id="406" r:id="rId97"/>
    <p:sldId id="524" r:id="rId98"/>
    <p:sldId id="465" r:id="rId99"/>
    <p:sldId id="407" r:id="rId100"/>
    <p:sldId id="408" r:id="rId101"/>
    <p:sldId id="494" r:id="rId102"/>
    <p:sldId id="409" r:id="rId103"/>
    <p:sldId id="476" r:id="rId104"/>
    <p:sldId id="495" r:id="rId105"/>
    <p:sldId id="267" r:id="rId106"/>
    <p:sldId id="466" r:id="rId107"/>
    <p:sldId id="304" r:id="rId108"/>
    <p:sldId id="467" r:id="rId109"/>
    <p:sldId id="412" r:id="rId110"/>
    <p:sldId id="526" r:id="rId111"/>
    <p:sldId id="527" r:id="rId112"/>
    <p:sldId id="528" r:id="rId113"/>
    <p:sldId id="468" r:id="rId114"/>
    <p:sldId id="414" r:id="rId115"/>
    <p:sldId id="416" r:id="rId116"/>
    <p:sldId id="450" r:id="rId117"/>
    <p:sldId id="430" r:id="rId118"/>
    <p:sldId id="417" r:id="rId119"/>
    <p:sldId id="451" r:id="rId120"/>
    <p:sldId id="418" r:id="rId121"/>
    <p:sldId id="496" r:id="rId122"/>
    <p:sldId id="509" r:id="rId123"/>
    <p:sldId id="431" r:id="rId124"/>
    <p:sldId id="432" r:id="rId125"/>
    <p:sldId id="419" r:id="rId126"/>
    <p:sldId id="477" r:id="rId127"/>
    <p:sldId id="497" r:id="rId128"/>
    <p:sldId id="268" r:id="rId129"/>
    <p:sldId id="470" r:id="rId130"/>
    <p:sldId id="305" r:id="rId131"/>
    <p:sldId id="471" r:id="rId132"/>
    <p:sldId id="422" r:id="rId133"/>
    <p:sldId id="472" r:id="rId134"/>
    <p:sldId id="424" r:id="rId135"/>
    <p:sldId id="426" r:id="rId136"/>
    <p:sldId id="521" r:id="rId137"/>
    <p:sldId id="433" r:id="rId138"/>
    <p:sldId id="427" r:id="rId139"/>
    <p:sldId id="428" r:id="rId140"/>
    <p:sldId id="498" r:id="rId141"/>
    <p:sldId id="510" r:id="rId142"/>
    <p:sldId id="511" r:id="rId143"/>
    <p:sldId id="512" r:id="rId144"/>
    <p:sldId id="434" r:id="rId145"/>
    <p:sldId id="435" r:id="rId146"/>
    <p:sldId id="522" r:id="rId147"/>
    <p:sldId id="478" r:id="rId148"/>
    <p:sldId id="499" r:id="rId149"/>
    <p:sldId id="534" r:id="rId150"/>
    <p:sldId id="531" r:id="rId151"/>
    <p:sldId id="530" r:id="rId152"/>
    <p:sldId id="532" r:id="rId153"/>
    <p:sldId id="533" r:id="rId154"/>
    <p:sldId id="538" r:id="rId155"/>
    <p:sldId id="537" r:id="rId156"/>
    <p:sldId id="535" r:id="rId157"/>
    <p:sldId id="536" r:id="rId158"/>
    <p:sldId id="480" r:id="rId159"/>
    <p:sldId id="481" r:id="rId160"/>
    <p:sldId id="482" r:id="rId1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2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38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slide" Target="slides/slide155.xml"/><Relationship Id="rId157" Type="http://schemas.openxmlformats.org/officeDocument/2006/relationships/slide" Target="slides/slide156.xml"/><Relationship Id="rId158" Type="http://schemas.openxmlformats.org/officeDocument/2006/relationships/slide" Target="slides/slide157.xml"/><Relationship Id="rId159" Type="http://schemas.openxmlformats.org/officeDocument/2006/relationships/slide" Target="slides/slide15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160" Type="http://schemas.openxmlformats.org/officeDocument/2006/relationships/slide" Target="slides/slide159.xml"/><Relationship Id="rId161" Type="http://schemas.openxmlformats.org/officeDocument/2006/relationships/slide" Target="slides/slide160.xml"/><Relationship Id="rId162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63" Type="http://schemas.openxmlformats.org/officeDocument/2006/relationships/printerSettings" Target="printerSettings/printerSettings1.bin"/><Relationship Id="rId164" Type="http://schemas.openxmlformats.org/officeDocument/2006/relationships/presProps" Target="presProps.xml"/><Relationship Id="rId165" Type="http://schemas.openxmlformats.org/officeDocument/2006/relationships/viewProps" Target="viewProps.xml"/><Relationship Id="rId166" Type="http://schemas.openxmlformats.org/officeDocument/2006/relationships/theme" Target="theme/theme1.xml"/><Relationship Id="rId167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package" Target="../embeddings/Microsoft_Excel_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Jr High</c:v>
                </c:pt>
                <c:pt idx="1">
                  <c:v>Sr High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43.0</c:v>
                </c:pt>
                <c:pt idx="1">
                  <c:v>45.0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Jr High</c:v>
                </c:pt>
                <c:pt idx="1">
                  <c:v>Sr High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96.0</c:v>
                </c:pt>
                <c:pt idx="1">
                  <c:v>96.0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1472792"/>
        <c:axId val="-2061475784"/>
      </c:barChart>
      <c:catAx>
        <c:axId val="-2061472792"/>
        <c:scaling>
          <c:orientation val="minMax"/>
        </c:scaling>
        <c:delete val="0"/>
        <c:axPos val="b"/>
        <c:majorTickMark val="out"/>
        <c:minorTickMark val="none"/>
        <c:tickLblPos val="nextTo"/>
        <c:crossAx val="-2061475784"/>
        <c:crosses val="autoZero"/>
        <c:auto val="1"/>
        <c:lblAlgn val="ctr"/>
        <c:lblOffset val="100"/>
        <c:noMultiLvlLbl val="0"/>
      </c:catAx>
      <c:valAx>
        <c:axId val="-2061475784"/>
        <c:scaling>
          <c:orientation val="minMax"/>
          <c:max val="1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Mean</a:t>
                </a:r>
                <a:r>
                  <a:rPr lang="en-US" baseline="0" dirty="0" smtClean="0"/>
                  <a:t> P</a:t>
                </a:r>
                <a:r>
                  <a:rPr lang="en-US" dirty="0" smtClean="0"/>
                  <a:t>ercent</a:t>
                </a:r>
                <a:r>
                  <a:rPr lang="en-US" baseline="0" dirty="0" smtClean="0"/>
                  <a:t>age  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0614727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Jr High</c:v>
                </c:pt>
                <c:pt idx="1">
                  <c:v>Sr High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17.0</c:v>
                </c:pt>
                <c:pt idx="1">
                  <c:v>22.0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Jr High</c:v>
                </c:pt>
                <c:pt idx="1">
                  <c:v>Sr High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93.0</c:v>
                </c:pt>
                <c:pt idx="1">
                  <c:v>96.0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59439720"/>
        <c:axId val="-2059436744"/>
      </c:barChart>
      <c:catAx>
        <c:axId val="-2059439720"/>
        <c:scaling>
          <c:orientation val="minMax"/>
        </c:scaling>
        <c:delete val="0"/>
        <c:axPos val="b"/>
        <c:majorTickMark val="out"/>
        <c:minorTickMark val="none"/>
        <c:tickLblPos val="nextTo"/>
        <c:crossAx val="-2059436744"/>
        <c:crosses val="autoZero"/>
        <c:auto val="1"/>
        <c:lblAlgn val="ctr"/>
        <c:lblOffset val="100"/>
        <c:noMultiLvlLbl val="0"/>
      </c:catAx>
      <c:valAx>
        <c:axId val="-2059436744"/>
        <c:scaling>
          <c:orientation val="minMax"/>
          <c:max val="1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Mean</a:t>
                </a:r>
                <a:r>
                  <a:rPr lang="en-US" baseline="0" dirty="0" smtClean="0"/>
                  <a:t> P</a:t>
                </a:r>
                <a:r>
                  <a:rPr lang="en-US" dirty="0" smtClean="0"/>
                  <a:t>ercent</a:t>
                </a:r>
                <a:r>
                  <a:rPr lang="en-US" baseline="0" dirty="0" smtClean="0"/>
                  <a:t>age of Prompts 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0594397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Writing</c:v>
                </c:pt>
                <c:pt idx="1">
                  <c:v>Reading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46.0</c:v>
                </c:pt>
                <c:pt idx="1">
                  <c:v>63.0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Writing</c:v>
                </c:pt>
                <c:pt idx="1">
                  <c:v>Reading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86.0</c:v>
                </c:pt>
                <c:pt idx="1">
                  <c:v>58.0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59457032"/>
        <c:axId val="-2059465928"/>
      </c:barChart>
      <c:catAx>
        <c:axId val="-2059457032"/>
        <c:scaling>
          <c:orientation val="minMax"/>
        </c:scaling>
        <c:delete val="0"/>
        <c:axPos val="b"/>
        <c:majorTickMark val="out"/>
        <c:minorTickMark val="none"/>
        <c:tickLblPos val="nextTo"/>
        <c:crossAx val="-2059465928"/>
        <c:crosses val="autoZero"/>
        <c:auto val="1"/>
        <c:lblAlgn val="ctr"/>
        <c:lblOffset val="100"/>
        <c:noMultiLvlLbl val="0"/>
      </c:catAx>
      <c:valAx>
        <c:axId val="-2059465928"/>
        <c:scaling>
          <c:orientation val="minMax"/>
          <c:max val="1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Mean</a:t>
                </a:r>
                <a:r>
                  <a:rPr lang="en-US" baseline="0" dirty="0" smtClean="0"/>
                  <a:t> P</a:t>
                </a:r>
                <a:r>
                  <a:rPr lang="en-US" dirty="0" smtClean="0"/>
                  <a:t>ercent</a:t>
                </a:r>
                <a:r>
                  <a:rPr lang="en-US" baseline="0" dirty="0" smtClean="0"/>
                  <a:t>age  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05945703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Writing</c:v>
                </c:pt>
                <c:pt idx="1">
                  <c:v>Reading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38.0</c:v>
                </c:pt>
                <c:pt idx="1">
                  <c:v>38.0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Writing</c:v>
                </c:pt>
                <c:pt idx="1">
                  <c:v>Reading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84.0</c:v>
                </c:pt>
                <c:pt idx="1">
                  <c:v>33.0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59154680"/>
        <c:axId val="-2059157672"/>
      </c:barChart>
      <c:catAx>
        <c:axId val="-2059154680"/>
        <c:scaling>
          <c:orientation val="minMax"/>
        </c:scaling>
        <c:delete val="0"/>
        <c:axPos val="b"/>
        <c:majorTickMark val="out"/>
        <c:minorTickMark val="none"/>
        <c:tickLblPos val="nextTo"/>
        <c:crossAx val="-2059157672"/>
        <c:crosses val="autoZero"/>
        <c:auto val="1"/>
        <c:lblAlgn val="ctr"/>
        <c:lblOffset val="100"/>
        <c:noMultiLvlLbl val="0"/>
      </c:catAx>
      <c:valAx>
        <c:axId val="-2059157672"/>
        <c:scaling>
          <c:orientation val="minMax"/>
          <c:max val="1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Mean</a:t>
                </a:r>
                <a:r>
                  <a:rPr lang="en-US" baseline="0" dirty="0" smtClean="0"/>
                  <a:t> P</a:t>
                </a:r>
                <a:r>
                  <a:rPr lang="en-US" dirty="0" smtClean="0"/>
                  <a:t>ercent</a:t>
                </a:r>
                <a:r>
                  <a:rPr lang="en-US" baseline="0" dirty="0" smtClean="0"/>
                  <a:t>age of Prompts 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0591546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Writing Grp</c:v>
                </c:pt>
                <c:pt idx="1">
                  <c:v>Reading Grp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44.0</c:v>
                </c:pt>
                <c:pt idx="1">
                  <c:v>44.0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Writing Grp</c:v>
                </c:pt>
                <c:pt idx="1">
                  <c:v>Reading Grp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78.0</c:v>
                </c:pt>
                <c:pt idx="1">
                  <c:v>50.0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57929912"/>
        <c:axId val="-2057926936"/>
      </c:barChart>
      <c:catAx>
        <c:axId val="-2057929912"/>
        <c:scaling>
          <c:orientation val="minMax"/>
        </c:scaling>
        <c:delete val="0"/>
        <c:axPos val="b"/>
        <c:majorTickMark val="out"/>
        <c:minorTickMark val="none"/>
        <c:tickLblPos val="nextTo"/>
        <c:crossAx val="-2057926936"/>
        <c:crosses val="autoZero"/>
        <c:auto val="1"/>
        <c:lblAlgn val="ctr"/>
        <c:lblOffset val="100"/>
        <c:noMultiLvlLbl val="0"/>
      </c:catAx>
      <c:valAx>
        <c:axId val="-2057926936"/>
        <c:scaling>
          <c:orientation val="minMax"/>
          <c:max val="1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Mean</a:t>
                </a:r>
                <a:r>
                  <a:rPr lang="en-US" baseline="0" dirty="0" smtClean="0"/>
                  <a:t> P</a:t>
                </a:r>
                <a:r>
                  <a:rPr lang="en-US" dirty="0" smtClean="0"/>
                  <a:t>ercent</a:t>
                </a:r>
                <a:r>
                  <a:rPr lang="en-US" baseline="0" dirty="0" smtClean="0"/>
                  <a:t>age of Points 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0579299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Writing Grp</c:v>
                </c:pt>
                <c:pt idx="1">
                  <c:v>Reading Grp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18.0</c:v>
                </c:pt>
                <c:pt idx="1">
                  <c:v>18.0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Writing Grp</c:v>
                </c:pt>
                <c:pt idx="1">
                  <c:v>Reading Grp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95.0</c:v>
                </c:pt>
                <c:pt idx="1">
                  <c:v>18.0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0134008"/>
        <c:axId val="-2060137000"/>
      </c:barChart>
      <c:catAx>
        <c:axId val="-2060134008"/>
        <c:scaling>
          <c:orientation val="minMax"/>
        </c:scaling>
        <c:delete val="0"/>
        <c:axPos val="b"/>
        <c:majorTickMark val="out"/>
        <c:minorTickMark val="none"/>
        <c:tickLblPos val="nextTo"/>
        <c:crossAx val="-2060137000"/>
        <c:crosses val="autoZero"/>
        <c:auto val="1"/>
        <c:lblAlgn val="ctr"/>
        <c:lblOffset val="100"/>
        <c:noMultiLvlLbl val="0"/>
      </c:catAx>
      <c:valAx>
        <c:axId val="-2060137000"/>
        <c:scaling>
          <c:orientation val="minMax"/>
          <c:max val="1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Mean</a:t>
                </a:r>
                <a:r>
                  <a:rPr lang="en-US" baseline="0" dirty="0" smtClean="0"/>
                  <a:t> P</a:t>
                </a:r>
                <a:r>
                  <a:rPr lang="en-US" dirty="0" smtClean="0"/>
                  <a:t>ercent</a:t>
                </a:r>
                <a:r>
                  <a:rPr lang="en-US" baseline="0" dirty="0" smtClean="0"/>
                  <a:t>age of Points 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0601340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268EA-3D84-DF4A-8554-A56D781D8C10}" type="datetimeFigureOut">
              <a:rPr lang="en-US" smtClean="0"/>
              <a:t>7/29/19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5CF1D-BD93-F645-9A01-633627F59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10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366D6B-5182-544B-A7C6-56A0F9DA25B5}" type="slidenum">
              <a:rPr lang="en-US"/>
              <a:pPr/>
              <a:t>37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Lesson format: Learn It [Does this look okay??? Shall I change it to one column, even thought it will be much smaller font?]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366D6B-5182-544B-A7C6-56A0F9DA25B5}" type="slidenum">
              <a:rPr lang="en-US"/>
              <a:pPr/>
              <a:t>71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Lesson format: Learn It [Does this look okay??? Shall I change it to one column, even thought it will be much smaller font?]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ANCOVA compared the posttest scores of School A to the posttest scores of School B, while controlling for the pretest scores in each school.  School A posttest scores on this measure were significantly higher than the School B posttest scores. The effect size is very large.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5CF1D-BD93-F645-9A01-633627F59B0F}" type="slidenum">
              <a:rPr lang="en-US" smtClean="0"/>
              <a:t>150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57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ANCOVA compared the posttest scores of School A to the posttest scores of School B, while controlling for the pretest scores in each school.  School A posttest scores on this measure were significantly higher than the School B posttest scores. The effect size is very large.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5CF1D-BD93-F645-9A01-633627F59B0F}" type="slidenum">
              <a:rPr lang="en-US" smtClean="0"/>
              <a:t>151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57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ANCOVA compared the posttest scores of School A to the posttest scores of School B, while controlling for the pretest scores in each school.  School A posttest scores on this measure were significantly higher than the School B posttest scores. The effect size is very large.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5CF1D-BD93-F645-9A01-633627F59B0F}" type="slidenum">
              <a:rPr lang="en-US" smtClean="0"/>
              <a:t>154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57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ANCOVA compared the posttest scores of School A to the posttest scores of School B, while controlling for the pretest scores in each school.  School A posttest scores on this measure were significantly higher than the School B posttest scores. The effect size is very large.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5CF1D-BD93-F645-9A01-633627F59B0F}" type="slidenum">
              <a:rPr lang="en-US" smtClean="0"/>
              <a:t>155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57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ANCOVA compared the posttest scores of the writing group with the reading group.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5CF1D-BD93-F645-9A01-633627F59B0F}" type="slidenum">
              <a:rPr lang="en-US" smtClean="0"/>
              <a:t>156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57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ANCOVA compared the posttest scores of the writing group with the reading group.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5CF1D-BD93-F645-9A01-633627F59B0F}" type="slidenum">
              <a:rPr lang="en-US" smtClean="0"/>
              <a:t>157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57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26B-DFC2-4248-8ED0-AD3E108CBDD7}" type="datetime1">
              <a:rPr lang="en-US" smtClean="0"/>
              <a:pPr/>
              <a:t>7/29/19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003-38E8-486A-9BFD-47E55D87241C}" type="datetime1">
              <a:rPr lang="en-US" smtClean="0"/>
              <a:pPr/>
              <a:t>7/29/19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EAA3-934B-41DB-B3B1-806F4BE5CC37}" type="datetime1">
              <a:rPr lang="en-US" smtClean="0"/>
              <a:pPr/>
              <a:t>7/29/19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932-D99A-4087-BFB1-EA42FAFC8D2C}" type="datetime1">
              <a:rPr lang="en-US" smtClean="0"/>
              <a:pPr/>
              <a:t>7/29/19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/>
              <a:pPr/>
              <a:t>7/29/19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98D-21C7-408B-8EF5-5B55DEF0BFD5}" type="datetime1">
              <a:rPr lang="en-US" smtClean="0"/>
              <a:pPr/>
              <a:t>7/29/19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246E-8FD1-42FF-94A4-E4133095C37A}" type="datetime1">
              <a:rPr lang="en-US" smtClean="0"/>
              <a:pPr/>
              <a:t>7/29/19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39D4-B818-4372-B1EE-7CB6D5BBC74A}" type="datetime1">
              <a:rPr lang="en-US" smtClean="0"/>
              <a:pPr/>
              <a:t>7/29/19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E438-4D0D-4834-B658-A90420491D98}" type="datetime1">
              <a:rPr lang="en-US" smtClean="0"/>
              <a:pPr/>
              <a:t>7/29/19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ADFA-7142-4015-85E6-1712F15FA709}" type="datetime1">
              <a:rPr lang="en-US" smtClean="0"/>
              <a:pPr/>
              <a:t>7/29/19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1E0-D653-4D78-A48F-41D80498BC7E}" type="datetime1">
              <a:rPr lang="en-US" smtClean="0"/>
              <a:pPr/>
              <a:t>7/29/19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B3AFFF1-9C47-49F0-AE12-AF188F3F4E82}" type="datetime1">
              <a:rPr lang="en-US" smtClean="0"/>
              <a:pPr/>
              <a:t>7/29/19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n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emf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png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png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emf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1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3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4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5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6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 Rounded MT Bold"/>
                <a:cs typeface="Arial Rounded MT Bold"/>
              </a:rPr>
              <a:t>Jean Schumaker</a:t>
            </a:r>
          </a:p>
          <a:p>
            <a:r>
              <a:rPr lang="en-US" sz="2800" dirty="0" smtClean="0">
                <a:latin typeface="Arial Rounded MT Bold"/>
                <a:cs typeface="Arial Rounded MT Bold"/>
              </a:rPr>
              <a:t>Summer, 2019</a:t>
            </a:r>
          </a:p>
          <a:p>
            <a:endParaRPr lang="en-US" sz="2000" dirty="0">
              <a:latin typeface="Arial Rounded MT Bold"/>
              <a:cs typeface="Arial Rounded MT Bold"/>
            </a:endParaRPr>
          </a:p>
          <a:p>
            <a:endParaRPr lang="en-US" sz="2000" dirty="0" smtClean="0">
              <a:latin typeface="Arial Rounded MT Bold"/>
              <a:cs typeface="Arial Rounded MT Bold"/>
            </a:endParaRPr>
          </a:p>
          <a:p>
            <a:endParaRPr lang="en-US" sz="2000" dirty="0">
              <a:latin typeface="Arial Rounded MT Bold"/>
              <a:cs typeface="Arial Rounded MT Bold"/>
            </a:endParaRPr>
          </a:p>
          <a:p>
            <a:endParaRPr lang="en-US" sz="2000" dirty="0" smtClean="0">
              <a:latin typeface="Arial Rounded MT Bold"/>
              <a:cs typeface="Arial Rounded MT Bold"/>
            </a:endParaRPr>
          </a:p>
          <a:p>
            <a:endParaRPr lang="en-US" sz="2000" dirty="0">
              <a:latin typeface="Arial Rounded MT Bold"/>
              <a:cs typeface="Arial Rounded MT Bold"/>
            </a:endParaRPr>
          </a:p>
          <a:p>
            <a:endParaRPr lang="en-US" sz="2000" dirty="0" smtClean="0">
              <a:latin typeface="Arial Rounded MT Bold"/>
              <a:cs typeface="Arial Rounded MT Bold"/>
            </a:endParaRPr>
          </a:p>
          <a:p>
            <a:endParaRPr lang="en-US" sz="2000" dirty="0">
              <a:latin typeface="Arial Rounded MT Bold"/>
              <a:cs typeface="Arial Rounded MT Bold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753763"/>
            <a:ext cx="7772400" cy="2564112"/>
          </a:xfrm>
        </p:spPr>
        <p:txBody>
          <a:bodyPr/>
          <a:lstStyle/>
          <a:p>
            <a:r>
              <a:rPr lang="en-US" dirty="0">
                <a:latin typeface="Arial Rounded MT Bold"/>
                <a:cs typeface="Arial Rounded MT Bold"/>
              </a:rPr>
              <a:t>The Star Writer </a:t>
            </a:r>
            <a:r>
              <a:rPr lang="en-US" dirty="0" smtClean="0">
                <a:latin typeface="Arial Rounded MT Bold"/>
                <a:cs typeface="Arial Rounded MT Bold"/>
              </a:rPr>
              <a:t>Program: COMPUTERIZED </a:t>
            </a:r>
            <a:br>
              <a:rPr lang="en-US" dirty="0" smtClean="0">
                <a:latin typeface="Arial Rounded MT Bold"/>
                <a:cs typeface="Arial Rounded MT Bold"/>
              </a:rPr>
            </a:br>
            <a:r>
              <a:rPr lang="en-US" dirty="0" smtClean="0">
                <a:latin typeface="Arial Rounded MT Bold"/>
                <a:cs typeface="Arial Rounded MT Bold"/>
              </a:rPr>
              <a:t>PARAGRAPH-WRITING STRATEGY INSTRUCTION</a:t>
            </a:r>
            <a:br>
              <a:rPr lang="en-US" dirty="0" smtClean="0">
                <a:latin typeface="Arial Rounded MT Bold"/>
                <a:cs typeface="Arial Rounded MT Bold"/>
              </a:rPr>
            </a:br>
            <a:endParaRPr lang="en-US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2724135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7-07 at 9.46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49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Put a screen shot of the Level 4 Practice It Activity in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 topics should show here.</a:t>
            </a:r>
            <a:endParaRPr lang="en-US" dirty="0"/>
          </a:p>
        </p:txBody>
      </p:sp>
      <p:pic>
        <p:nvPicPr>
          <p:cNvPr id="4" name="Picture 3" descr="Screen Shot 2013-07-07 at 10.04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"/>
            <a:ext cx="9144000" cy="684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33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Matt:  Please put in here a screen shot of the paragraph diagram that is to be filled out, with all the buttons on the right-hand side so they can be explained.</a:t>
            </a:r>
            <a:endParaRPr lang="en-US" dirty="0"/>
          </a:p>
        </p:txBody>
      </p:sp>
      <p:pic>
        <p:nvPicPr>
          <p:cNvPr id="4" name="Picture 3" descr="c6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2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4264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LET’S Look at Practice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30300" y="1968500"/>
            <a:ext cx="7404100" cy="37465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Go to </a:t>
            </a:r>
            <a:r>
              <a:rPr lang="en-US" sz="3200" dirty="0">
                <a:latin typeface="Arial Rounded MT Bold"/>
                <a:cs typeface="Arial Rounded MT Bold"/>
              </a:rPr>
              <a:t>C</a:t>
            </a:r>
            <a:r>
              <a:rPr lang="en-US" sz="3200" dirty="0" smtClean="0">
                <a:latin typeface="Arial Rounded MT Bold"/>
                <a:cs typeface="Arial Rounded MT Bold"/>
              </a:rPr>
              <a:t>068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Stop when you have planned a paragraph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Click on “Exit”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975883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3 practice It</a:t>
            </a:r>
            <a:br>
              <a:rPr lang="en-US" sz="4000" dirty="0" smtClean="0">
                <a:latin typeface="Arial Rounded MT Bold"/>
                <a:cs typeface="Arial Rounded MT Bold"/>
              </a:rPr>
            </a:br>
            <a:r>
              <a:rPr lang="en-US" sz="4000" dirty="0" smtClean="0">
                <a:latin typeface="Arial Rounded MT Bold"/>
                <a:cs typeface="Arial Rounded MT Bold"/>
              </a:rPr>
              <a:t>Mastery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27200" y="1600200"/>
            <a:ext cx="6807200" cy="4114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Level 1: 80%, two sets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2: 80%, two sets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3: 80%, two sets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4: 90%, one diagram</a:t>
            </a:r>
          </a:p>
        </p:txBody>
      </p:sp>
    </p:spTree>
    <p:extLst>
      <p:ext uri="{BB962C8B-B14F-4D97-AF65-F5344CB8AC3E}">
        <p14:creationId xmlns:p14="http://schemas.microsoft.com/office/powerpoint/2010/main" val="630788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Arial Rounded MT Bold"/>
                <a:cs typeface="Arial Rounded MT Bold"/>
              </a:rPr>
              <a:t>Lesson 4</a:t>
            </a:r>
            <a:endParaRPr lang="en-US" sz="44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3755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LESSON 4: DETAIL SENTENCES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 Rounded MT Bold"/>
                <a:cs typeface="Arial Rounded MT Bold"/>
              </a:rPr>
              <a:t>Two types of Detail Sentences</a:t>
            </a:r>
          </a:p>
          <a:p>
            <a:pPr marL="0" indent="0">
              <a:buNone/>
            </a:pPr>
            <a:r>
              <a:rPr lang="en-US" sz="3600" dirty="0">
                <a:latin typeface="Arial Rounded MT Bold"/>
                <a:cs typeface="Arial Rounded MT Bold"/>
              </a:rPr>
              <a:t> </a:t>
            </a:r>
            <a:r>
              <a:rPr lang="en-US" sz="3600" dirty="0" smtClean="0">
                <a:latin typeface="Arial Rounded MT Bold"/>
                <a:cs typeface="Arial Rounded MT Bold"/>
              </a:rPr>
              <a:t>      Lead-off Sentences</a:t>
            </a:r>
          </a:p>
          <a:p>
            <a:pPr marL="0" indent="0">
              <a:buNone/>
            </a:pPr>
            <a:r>
              <a:rPr lang="en-US" sz="3600" dirty="0">
                <a:latin typeface="Arial Rounded MT Bold"/>
                <a:cs typeface="Arial Rounded MT Bold"/>
              </a:rPr>
              <a:t> </a:t>
            </a:r>
            <a:r>
              <a:rPr lang="en-US" sz="3600" dirty="0" smtClean="0">
                <a:latin typeface="Arial Rounded MT Bold"/>
                <a:cs typeface="Arial Rounded MT Bold"/>
              </a:rPr>
              <a:t>      Follow-up Sentences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2121086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4: Learn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918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_ls4_learn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8" y="0"/>
            <a:ext cx="91248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26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4: Watch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43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2900" y="2781300"/>
            <a:ext cx="8049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Matt:  Please put a Watch It slide in here: Maybe D027 where you can see the</a:t>
            </a:r>
          </a:p>
          <a:p>
            <a:r>
              <a:rPr lang="en-US" dirty="0" smtClean="0"/>
              <a:t>Lead-off sentence that she has written</a:t>
            </a:r>
            <a:endParaRPr lang="en-US" dirty="0"/>
          </a:p>
        </p:txBody>
      </p:sp>
      <p:pic>
        <p:nvPicPr>
          <p:cNvPr id="5" name="Picture 4" descr="d27_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87"/>
            <a:ext cx="9144000" cy="684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892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7-07 at 9.20.57 PM.png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979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2900" y="2781300"/>
            <a:ext cx="8049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Matt:  Please put a Watch It slide in here: Maybe D027 where you can see the</a:t>
            </a:r>
          </a:p>
          <a:p>
            <a:r>
              <a:rPr lang="en-US" dirty="0" smtClean="0"/>
              <a:t>Lead-off sentence that she has written</a:t>
            </a:r>
            <a:endParaRPr lang="en-US" dirty="0"/>
          </a:p>
        </p:txBody>
      </p:sp>
      <p:pic>
        <p:nvPicPr>
          <p:cNvPr id="3" name="Picture 2" descr="d27_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1" y="0"/>
            <a:ext cx="91134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2900" y="2781300"/>
            <a:ext cx="8049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Matt:  Please put a Watch It slide in here: Maybe D027 where you can see the</a:t>
            </a:r>
          </a:p>
          <a:p>
            <a:r>
              <a:rPr lang="en-US" dirty="0" smtClean="0"/>
              <a:t>Lead-off sentence that she has written</a:t>
            </a:r>
            <a:endParaRPr lang="en-US" dirty="0"/>
          </a:p>
        </p:txBody>
      </p:sp>
      <p:pic>
        <p:nvPicPr>
          <p:cNvPr id="3" name="Picture 2" descr="d27_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18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2900" y="2781300"/>
            <a:ext cx="8049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Matt:  Please put a Watch It slide in here: Maybe D027 where you can see the</a:t>
            </a:r>
          </a:p>
          <a:p>
            <a:r>
              <a:rPr lang="en-US" dirty="0" smtClean="0"/>
              <a:t>Lead-off sentence that she has written</a:t>
            </a:r>
            <a:endParaRPr lang="en-US" dirty="0"/>
          </a:p>
        </p:txBody>
      </p:sp>
      <p:pic>
        <p:nvPicPr>
          <p:cNvPr id="3" name="Picture 2" descr="d27_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838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4: Study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36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put a screen shot of D036 in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3-07-07 at 10.09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05"/>
            <a:ext cx="9144000" cy="684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21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QUIZ TIME!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968500"/>
            <a:ext cx="7924800" cy="37465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 Rounded MT Bold"/>
                <a:cs typeface="Arial Rounded MT Bold"/>
              </a:rPr>
              <a:t>At the end of Study It, students take a quiz. 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They can print it out, or you can give them a paper copy.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This replaces the Verbal Practice Quiz in the strategy programs.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Mastery is 100%</a:t>
            </a:r>
          </a:p>
        </p:txBody>
      </p:sp>
    </p:spTree>
    <p:extLst>
      <p:ext uri="{BB962C8B-B14F-4D97-AF65-F5344CB8AC3E}">
        <p14:creationId xmlns:p14="http://schemas.microsoft.com/office/powerpoint/2010/main" val="2523679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esson 4 Detail Sentences Quiz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0" y="0"/>
            <a:ext cx="5299364" cy="68580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682379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4:</a:t>
            </a:r>
            <a:br>
              <a:rPr lang="en-US" sz="4000" dirty="0" smtClean="0">
                <a:latin typeface="Arial Rounded MT Bold"/>
                <a:cs typeface="Arial Rounded MT Bold"/>
              </a:rPr>
            </a:br>
            <a:r>
              <a:rPr lang="en-US" sz="4000" dirty="0" smtClean="0">
                <a:latin typeface="Arial Rounded MT Bold"/>
                <a:cs typeface="Arial Rounded MT Bold"/>
              </a:rPr>
              <a:t>The practice Activities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87400" y="1417638"/>
            <a:ext cx="7416800" cy="3632200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Level 1: Identifying Lead-off and Follow-up Sentences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2: Completing Lead-off and Follow-up Sentences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3: Writing Lead-off and Follow-up Sentences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4: Creating a Paragraph Diagram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5: Writing a partial paragraph:</a:t>
            </a:r>
          </a:p>
          <a:p>
            <a:pPr marL="0" indent="0">
              <a:buNone/>
            </a:pPr>
            <a:r>
              <a:rPr lang="en-US" sz="3200" dirty="0" smtClean="0">
                <a:latin typeface="Arial Rounded MT Bold"/>
                <a:cs typeface="Arial Rounded MT Bold"/>
              </a:rPr>
              <a:t>    Topic Sentence and Detail Sentences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609686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Please put a Level 1 screen shot in here for Lesson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7-07 at 10.16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63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369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7-07 at 10.17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90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21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7-07 at 9.21.37 PM.png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"/>
            <a:ext cx="9144000" cy="68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703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Put a screen shot of a D042 activity in here: Level 2 Practice It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There should be part of a sentence in the box.</a:t>
            </a:r>
            <a:endParaRPr lang="en-US" dirty="0"/>
          </a:p>
        </p:txBody>
      </p:sp>
      <p:pic>
        <p:nvPicPr>
          <p:cNvPr id="4" name="Picture 3" descr="Screen Shot 2013-07-07 at 10.12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90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33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Matt:  Please put in here slides for levels 3 &amp; 4</a:t>
            </a:r>
            <a:endParaRPr lang="en-US" dirty="0"/>
          </a:p>
        </p:txBody>
      </p:sp>
      <p:pic>
        <p:nvPicPr>
          <p:cNvPr id="5" name="Picture 4" descr="d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288299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Matt:  Please put in here slides for levels 3 &amp; 4</a:t>
            </a:r>
            <a:endParaRPr lang="en-US" dirty="0"/>
          </a:p>
        </p:txBody>
      </p:sp>
      <p:pic>
        <p:nvPicPr>
          <p:cNvPr id="4" name="Picture 3" descr="d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923811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Please put a screen shot in here of the Level 4 screen where the two buttons are shown: Prompted, </a:t>
            </a:r>
            <a:r>
              <a:rPr lang="en-US" dirty="0" err="1" smtClean="0"/>
              <a:t>Indep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7-07 at 10.19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78"/>
            <a:ext cx="9144000" cy="683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701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Put a screen shot in here of a Prompted sentence, Like first Lead-off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7-07 at 10.22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1"/>
            <a:ext cx="9144000" cy="685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82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Let’s Look at Practice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866900" y="1600200"/>
            <a:ext cx="6667500" cy="4114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Go to D047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Click on the “Prompted Activity” button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Stop at the end of this activity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Click on “Exit”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975883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4 practice It</a:t>
            </a:r>
            <a:br>
              <a:rPr lang="en-US" sz="4000" dirty="0" smtClean="0">
                <a:latin typeface="Arial Rounded MT Bold"/>
                <a:cs typeface="Arial Rounded MT Bold"/>
              </a:rPr>
            </a:br>
            <a:r>
              <a:rPr lang="en-US" sz="4000" dirty="0" smtClean="0">
                <a:latin typeface="Arial Rounded MT Bold"/>
                <a:cs typeface="Arial Rounded MT Bold"/>
              </a:rPr>
              <a:t>Mastery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27200" y="1600200"/>
            <a:ext cx="6807200" cy="4114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Level 1: 100%, two sets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2: 80%, one set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3: 80%, one set</a:t>
            </a:r>
          </a:p>
          <a:p>
            <a:r>
              <a:rPr lang="en-US" sz="3200" dirty="0">
                <a:latin typeface="Arial Rounded MT Bold"/>
                <a:cs typeface="Arial Rounded MT Bold"/>
              </a:rPr>
              <a:t>Level 4: 90%, one diagram</a:t>
            </a:r>
          </a:p>
          <a:p>
            <a:r>
              <a:rPr lang="en-US" sz="3200" dirty="0">
                <a:latin typeface="Arial Rounded MT Bold"/>
                <a:cs typeface="Arial Rounded MT Bold"/>
              </a:rPr>
              <a:t>Level 5: 80%, one paragraph</a:t>
            </a:r>
          </a:p>
          <a:p>
            <a:pPr marL="0" indent="0">
              <a:buNone/>
            </a:pPr>
            <a:endParaRPr lang="en-US" sz="3200" dirty="0" smtClean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520692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Arial Rounded MT Bold"/>
                <a:cs typeface="Arial Rounded MT Bold"/>
              </a:rPr>
              <a:t>Lesson 5</a:t>
            </a:r>
            <a:endParaRPr lang="en-US" sz="44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88038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LESSON 5: CLINCHER SENTENCES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2"/>
            <a:r>
              <a:rPr lang="en-US" sz="3600" dirty="0" smtClean="0">
                <a:latin typeface="Arial Rounded MT Bold"/>
                <a:cs typeface="Arial Rounded MT Bold"/>
              </a:rPr>
              <a:t>Three types of Clincher Sentences:</a:t>
            </a:r>
          </a:p>
          <a:p>
            <a:pPr marL="800100" lvl="2" indent="0">
              <a:buNone/>
            </a:pPr>
            <a:r>
              <a:rPr lang="en-US" sz="3600" dirty="0">
                <a:latin typeface="Arial Rounded MT Bold"/>
                <a:cs typeface="Arial Rounded MT Bold"/>
              </a:rPr>
              <a:t> </a:t>
            </a:r>
            <a:r>
              <a:rPr lang="en-US" sz="3600" dirty="0" smtClean="0">
                <a:latin typeface="Arial Rounded MT Bold"/>
                <a:cs typeface="Arial Rounded MT Bold"/>
              </a:rPr>
              <a:t>             General</a:t>
            </a:r>
          </a:p>
          <a:p>
            <a:pPr marL="800100" lvl="2" indent="0">
              <a:buNone/>
            </a:pPr>
            <a:r>
              <a:rPr lang="en-US" sz="3600" dirty="0">
                <a:latin typeface="Arial Rounded MT Bold"/>
                <a:cs typeface="Arial Rounded MT Bold"/>
              </a:rPr>
              <a:t> </a:t>
            </a:r>
            <a:r>
              <a:rPr lang="en-US" sz="3600" dirty="0" smtClean="0">
                <a:latin typeface="Arial Rounded MT Bold"/>
                <a:cs typeface="Arial Rounded MT Bold"/>
              </a:rPr>
              <a:t>             Clueing</a:t>
            </a:r>
          </a:p>
          <a:p>
            <a:pPr marL="800100" lvl="2" indent="0">
              <a:buNone/>
            </a:pPr>
            <a:r>
              <a:rPr lang="en-US" sz="3600" dirty="0">
                <a:latin typeface="Arial Rounded MT Bold"/>
                <a:cs typeface="Arial Rounded MT Bold"/>
              </a:rPr>
              <a:t> </a:t>
            </a:r>
            <a:r>
              <a:rPr lang="en-US" sz="3600" dirty="0" smtClean="0">
                <a:latin typeface="Arial Rounded MT Bold"/>
                <a:cs typeface="Arial Rounded MT Bold"/>
              </a:rPr>
              <a:t>             Specific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531395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5: Learn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799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3230562"/>
          </a:xfrm>
        </p:spPr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INTRODUCTION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565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s_ls5_learn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7"/>
            <a:ext cx="9144000" cy="685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93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5: watch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06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7900" y="2781300"/>
            <a:ext cx="57554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Matt:  Please put a Watch It slide in here. E038  It should show the </a:t>
            </a:r>
          </a:p>
          <a:p>
            <a:r>
              <a:rPr lang="en-US" dirty="0" smtClean="0"/>
              <a:t>Clincher Sentence that the pilot has written.</a:t>
            </a:r>
            <a:endParaRPr lang="en-US" dirty="0"/>
          </a:p>
        </p:txBody>
      </p:sp>
      <p:pic>
        <p:nvPicPr>
          <p:cNvPr id="3" name="Picture 2" descr="Screen Shot 2013-07-07 at 10.25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50"/>
            <a:ext cx="9144000" cy="683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892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5: Study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06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put a screen shot of E047 in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3-07-07 at 10.26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"/>
            <a:ext cx="9144000" cy="682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21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QUIZ TIME!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981200"/>
            <a:ext cx="7924800" cy="37338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 Rounded MT Bold"/>
                <a:cs typeface="Arial Rounded MT Bold"/>
              </a:rPr>
              <a:t>At the end of Study It, students take a quiz. 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They can print it out, or you can give them a paper copy.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This replaces the Verbal Practice Quiz in the strategy programs.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Mastery is 100%</a:t>
            </a:r>
          </a:p>
        </p:txBody>
      </p:sp>
    </p:spTree>
    <p:extLst>
      <p:ext uri="{BB962C8B-B14F-4D97-AF65-F5344CB8AC3E}">
        <p14:creationId xmlns:p14="http://schemas.microsoft.com/office/powerpoint/2010/main" val="2523679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s5_quiz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0"/>
            <a:ext cx="5299364" cy="68580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141195770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5:</a:t>
            </a:r>
            <a:br>
              <a:rPr lang="en-US" sz="4000" dirty="0" smtClean="0">
                <a:latin typeface="Arial Rounded MT Bold"/>
                <a:cs typeface="Arial Rounded MT Bold"/>
              </a:rPr>
            </a:br>
            <a:r>
              <a:rPr lang="en-US" sz="4000" dirty="0" smtClean="0">
                <a:latin typeface="Arial Rounded MT Bold"/>
                <a:cs typeface="Arial Rounded MT Bold"/>
              </a:rPr>
              <a:t>The practice Activities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87400" y="1892300"/>
            <a:ext cx="7416800" cy="3157538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Level 1: Identifying Clincher Sentences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2: Completing Clincher Sentences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3: Writing Clincher Sentences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4: Creating a Paragraph Diagram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5: Writing a whole paragraph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3992678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Please put a Level 1 screen shot in here- E052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7-07 at 10.27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"/>
            <a:ext cx="9144000" cy="68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369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Put a screen shot of a E054 activity in here: Level 2 Practice It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There should be part of a sentence in the box.</a:t>
            </a:r>
            <a:endParaRPr lang="en-US" dirty="0"/>
          </a:p>
        </p:txBody>
      </p:sp>
      <p:pic>
        <p:nvPicPr>
          <p:cNvPr id="4" name="Picture 3" descr="Screen Shot 2013-07-07 at 10.27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"/>
            <a:ext cx="9144000" cy="682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33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latin typeface="Arial Rounded MT Bold"/>
                <a:cs typeface="Arial Rounded MT Bold"/>
              </a:rPr>
              <a:t>INTRODUCTION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8534400" cy="30988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 Rounded MT Bold"/>
                <a:cs typeface="Arial Rounded MT Bold"/>
              </a:rPr>
              <a:t>Introduces the purpose of the program</a:t>
            </a:r>
          </a:p>
          <a:p>
            <a:r>
              <a:rPr lang="en-US" sz="2800" dirty="0" smtClean="0">
                <a:latin typeface="Arial Rounded MT Bold"/>
                <a:cs typeface="Arial Rounded MT Bold"/>
              </a:rPr>
              <a:t>Provides navigation instructions</a:t>
            </a:r>
          </a:p>
          <a:p>
            <a:r>
              <a:rPr lang="en-US" sz="2800" dirty="0" smtClean="0">
                <a:latin typeface="Arial Rounded MT Bold"/>
                <a:cs typeface="Arial Rounded MT Bold"/>
              </a:rPr>
              <a:t>Begins the plot</a:t>
            </a:r>
          </a:p>
          <a:p>
            <a:r>
              <a:rPr lang="en-US" sz="2800" dirty="0" smtClean="0">
                <a:latin typeface="Arial Rounded MT Bold"/>
                <a:cs typeface="Arial Rounded MT Bold"/>
              </a:rPr>
              <a:t>Provides an overview of the lessons</a:t>
            </a:r>
          </a:p>
          <a:p>
            <a:endParaRPr lang="en-US" sz="2800" dirty="0">
              <a:latin typeface="Arial Rounded MT Bold"/>
              <a:cs typeface="Arial Rounded MT Bold"/>
            </a:endParaRPr>
          </a:p>
          <a:p>
            <a:endParaRPr lang="en-US" sz="2800" dirty="0" smtClean="0">
              <a:latin typeface="Arial Rounded MT Bold"/>
              <a:cs typeface="Arial Rounded MT Bold"/>
            </a:endParaRPr>
          </a:p>
          <a:p>
            <a:endParaRPr lang="en-US" sz="2800" dirty="0" smtClean="0">
              <a:latin typeface="Arial Rounded MT Bold"/>
              <a:cs typeface="Arial Rounded MT Bold"/>
            </a:endParaRPr>
          </a:p>
          <a:p>
            <a:endParaRPr lang="en-US" sz="2800" dirty="0" smtClean="0">
              <a:latin typeface="Arial Rounded MT Bold"/>
              <a:cs typeface="Arial Rounded MT Bold"/>
            </a:endParaRPr>
          </a:p>
          <a:p>
            <a:r>
              <a:rPr lang="en-US" sz="2800" dirty="0" smtClean="0">
                <a:latin typeface="Arial Rounded MT Bold"/>
                <a:cs typeface="Arial Rounded MT Bold"/>
              </a:rPr>
              <a:t>a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70971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Matt:  Please add in here the slides for Levels 3 and 4 for Lesson 5</a:t>
            </a:r>
            <a:endParaRPr lang="en-US" dirty="0"/>
          </a:p>
        </p:txBody>
      </p:sp>
      <p:pic>
        <p:nvPicPr>
          <p:cNvPr id="4" name="Picture 3" descr="e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1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035677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Matt:  Please add in here the slides for Levels 3 and 4 for Lesson 5</a:t>
            </a:r>
            <a:endParaRPr lang="en-US" dirty="0"/>
          </a:p>
        </p:txBody>
      </p:sp>
      <p:pic>
        <p:nvPicPr>
          <p:cNvPr id="5" name="Picture 4" descr="e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87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27205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Matt:  Please add in here the slides for Levels 3 and 4 for Lesson 5</a:t>
            </a:r>
            <a:endParaRPr lang="en-US" dirty="0"/>
          </a:p>
        </p:txBody>
      </p:sp>
      <p:pic>
        <p:nvPicPr>
          <p:cNvPr id="4" name="Picture 3" descr="e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87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23157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Matt:  Please add in here the slides for Levels 3 and 4 for Lesson 5</a:t>
            </a:r>
            <a:endParaRPr lang="en-US" dirty="0"/>
          </a:p>
        </p:txBody>
      </p:sp>
      <p:pic>
        <p:nvPicPr>
          <p:cNvPr id="5" name="Picture 4" descr="e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698555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Please put a screen shot in here of the Level 4 screen where the two buttons are shown: Prompted, </a:t>
            </a:r>
            <a:r>
              <a:rPr lang="en-US" dirty="0" err="1" smtClean="0"/>
              <a:t>Indep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7-07 at 10.29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05"/>
            <a:ext cx="9144000" cy="684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939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Put a screen shot in here of a Prompted sentence, Like Clincher sentence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7-07 at 10.30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9"/>
            <a:ext cx="9144000" cy="685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275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Matt:  Please insert the screen for the Independent paragraph here where the kid writes the paragraph in the box. </a:t>
            </a:r>
            <a:endParaRPr lang="en-US" dirty="0"/>
          </a:p>
        </p:txBody>
      </p:sp>
      <p:pic>
        <p:nvPicPr>
          <p:cNvPr id="4" name="Picture 3" descr="e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62"/>
            <a:ext cx="9144000" cy="682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09817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5 practice It</a:t>
            </a:r>
            <a:br>
              <a:rPr lang="en-US" sz="4000" dirty="0" smtClean="0">
                <a:latin typeface="Arial Rounded MT Bold"/>
                <a:cs typeface="Arial Rounded MT Bold"/>
              </a:rPr>
            </a:br>
            <a:r>
              <a:rPr lang="en-US" sz="4000" dirty="0" smtClean="0">
                <a:latin typeface="Arial Rounded MT Bold"/>
                <a:cs typeface="Arial Rounded MT Bold"/>
              </a:rPr>
              <a:t>Mastery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27200" y="1600200"/>
            <a:ext cx="6807200" cy="4114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Level 1: 100%, two sets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2: 80%, one set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3: 80%, one set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4: 90%, one diagram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5: 80%, one paragraph</a:t>
            </a:r>
          </a:p>
        </p:txBody>
      </p:sp>
    </p:spTree>
    <p:extLst>
      <p:ext uri="{BB962C8B-B14F-4D97-AF65-F5344CB8AC3E}">
        <p14:creationId xmlns:p14="http://schemas.microsoft.com/office/powerpoint/2010/main" val="520692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Matt:  Please insert in here a colorful slide as a transition slide</a:t>
            </a:r>
            <a:endParaRPr lang="en-US" dirty="0"/>
          </a:p>
        </p:txBody>
      </p:sp>
      <p:pic>
        <p:nvPicPr>
          <p:cNvPr id="5" name="Picture 4" descr="end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2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20643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Study 1 DETAILS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 Rounded MT Bold"/>
                <a:cs typeface="Arial Rounded MT Bold"/>
              </a:rPr>
              <a:t>18 Students</a:t>
            </a:r>
          </a:p>
          <a:p>
            <a:pPr marL="0" indent="0">
              <a:buNone/>
            </a:pPr>
            <a:r>
              <a:rPr lang="en-US" sz="3600" dirty="0">
                <a:latin typeface="Arial Rounded MT Bold"/>
                <a:cs typeface="Arial Rounded MT Bold"/>
              </a:rPr>
              <a:t> </a:t>
            </a:r>
            <a:r>
              <a:rPr lang="en-US" sz="3600" dirty="0" smtClean="0">
                <a:latin typeface="Arial Rounded MT Bold"/>
                <a:cs typeface="Arial Rounded MT Bold"/>
              </a:rPr>
              <a:t>    9 Junior-high students</a:t>
            </a:r>
          </a:p>
          <a:p>
            <a:pPr marL="0" indent="0">
              <a:buNone/>
            </a:pPr>
            <a:r>
              <a:rPr lang="en-US" sz="3600" dirty="0">
                <a:latin typeface="Arial Rounded MT Bold"/>
                <a:cs typeface="Arial Rounded MT Bold"/>
              </a:rPr>
              <a:t> </a:t>
            </a:r>
            <a:r>
              <a:rPr lang="en-US" sz="3600" dirty="0" smtClean="0">
                <a:latin typeface="Arial Rounded MT Bold"/>
                <a:cs typeface="Arial Rounded MT Bold"/>
              </a:rPr>
              <a:t>    9 Senior-high students</a:t>
            </a: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Multiple-baseline across-students design</a:t>
            </a:r>
          </a:p>
        </p:txBody>
      </p:sp>
    </p:spTree>
    <p:extLst>
      <p:ext uri="{BB962C8B-B14F-4D97-AF65-F5344CB8AC3E}">
        <p14:creationId xmlns:p14="http://schemas.microsoft.com/office/powerpoint/2010/main" val="2404355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_intro_ship_damage.png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9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743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latin typeface="Arial Rounded MT Bold"/>
                <a:cs typeface="Arial Rounded MT Bold"/>
              </a:rPr>
              <a:t>PARAGRAPH Test:</a:t>
            </a:r>
            <a:br>
              <a:rPr lang="en-US" sz="2800" dirty="0" smtClean="0">
                <a:latin typeface="Arial Rounded MT Bold"/>
                <a:cs typeface="Arial Rounded MT Bold"/>
              </a:rPr>
            </a:br>
            <a:r>
              <a:rPr lang="en-US" sz="2800" dirty="0" smtClean="0">
                <a:latin typeface="Arial Rounded MT Bold"/>
                <a:cs typeface="Arial Rounded MT Bold"/>
              </a:rPr>
              <a:t>percent of COMPLETE SENTENCES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90695178"/>
              </p:ext>
            </p:extLst>
          </p:nvPr>
        </p:nvGraphicFramePr>
        <p:xfrm>
          <a:off x="609600" y="1600200"/>
          <a:ext cx="79248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60500" y="6197600"/>
            <a:ext cx="641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Repeated Measures ANOVA </a:t>
            </a:r>
            <a:r>
              <a:rPr lang="en-US" dirty="0"/>
              <a:t>Result: F(</a:t>
            </a:r>
            <a:r>
              <a:rPr lang="en-US" dirty="0" smtClean="0"/>
              <a:t>1,16)=46.41, </a:t>
            </a:r>
            <a:r>
              <a:rPr lang="en-US" dirty="0"/>
              <a:t>p &lt;.0005,  Eta </a:t>
            </a:r>
            <a:r>
              <a:rPr lang="en-US" dirty="0" smtClean="0"/>
              <a:t>Squared=.74  (very large)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387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latin typeface="Arial Rounded MT Bold"/>
                <a:cs typeface="Arial Rounded MT Bold"/>
              </a:rPr>
              <a:t>Sentence Test:</a:t>
            </a:r>
            <a:br>
              <a:rPr lang="en-US" sz="2800" dirty="0" smtClean="0">
                <a:latin typeface="Arial Rounded MT Bold"/>
                <a:cs typeface="Arial Rounded MT Bold"/>
              </a:rPr>
            </a:br>
            <a:r>
              <a:rPr lang="en-US" sz="2800" dirty="0" smtClean="0">
                <a:latin typeface="Arial Rounded MT Bold"/>
                <a:cs typeface="Arial Rounded MT Bold"/>
              </a:rPr>
              <a:t>percent of Prompts matched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3616645"/>
              </p:ext>
            </p:extLst>
          </p:nvPr>
        </p:nvGraphicFramePr>
        <p:xfrm>
          <a:off x="609600" y="1600200"/>
          <a:ext cx="79248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60500" y="6197600"/>
            <a:ext cx="641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Repeated Measures ANOVA </a:t>
            </a:r>
            <a:r>
              <a:rPr lang="en-US" dirty="0"/>
              <a:t>Result: F</a:t>
            </a:r>
            <a:r>
              <a:rPr lang="en-US" dirty="0" smtClean="0"/>
              <a:t>(1,16) = 306.95, p &lt; .0005, Eta squared = .95 (very large)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418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Study 2 DETAILS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 Rounded MT Bold"/>
                <a:cs typeface="Arial Rounded MT Bold"/>
              </a:rPr>
              <a:t>Control-group design with randomly selected groups (experimental and control groups)</a:t>
            </a: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Plus a normative group</a:t>
            </a:r>
          </a:p>
        </p:txBody>
      </p:sp>
    </p:spTree>
    <p:extLst>
      <p:ext uri="{BB962C8B-B14F-4D97-AF65-F5344CB8AC3E}">
        <p14:creationId xmlns:p14="http://schemas.microsoft.com/office/powerpoint/2010/main" val="4251677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More Study Details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Arial Rounded MT Bold"/>
                <a:cs typeface="Arial Rounded MT Bold"/>
              </a:rPr>
              <a:t>STRUGGLING WRITERS</a:t>
            </a:r>
          </a:p>
          <a:p>
            <a:r>
              <a:rPr lang="en-US" sz="2000" dirty="0" smtClean="0">
                <a:latin typeface="Arial Rounded MT Bold"/>
                <a:cs typeface="Arial Rounded MT Bold"/>
              </a:rPr>
              <a:t>Junior high writing group = 24 students</a:t>
            </a:r>
          </a:p>
          <a:p>
            <a:r>
              <a:rPr lang="en-US" sz="2000" dirty="0" smtClean="0">
                <a:latin typeface="Arial Rounded MT Bold"/>
                <a:cs typeface="Arial Rounded MT Bold"/>
              </a:rPr>
              <a:t>Junior high reading group = 17 students</a:t>
            </a:r>
          </a:p>
          <a:p>
            <a:endParaRPr lang="en-US" sz="2000" dirty="0">
              <a:latin typeface="Arial Rounded MT Bold"/>
              <a:cs typeface="Arial Rounded MT Bold"/>
            </a:endParaRPr>
          </a:p>
          <a:p>
            <a:r>
              <a:rPr lang="en-US" sz="2000" dirty="0" smtClean="0">
                <a:latin typeface="Arial Rounded MT Bold"/>
                <a:cs typeface="Arial Rounded MT Bold"/>
              </a:rPr>
              <a:t>Senior-high writing group = 18 students</a:t>
            </a:r>
          </a:p>
          <a:p>
            <a:r>
              <a:rPr lang="en-US" sz="2000" dirty="0" smtClean="0">
                <a:latin typeface="Arial Rounded MT Bold"/>
                <a:cs typeface="Arial Rounded MT Bold"/>
              </a:rPr>
              <a:t>Senior-high reading group = 18 students</a:t>
            </a:r>
          </a:p>
          <a:p>
            <a:endParaRPr lang="en-US" sz="2000" dirty="0">
              <a:latin typeface="Arial Rounded MT Bold"/>
              <a:cs typeface="Arial Rounded MT Bold"/>
            </a:endParaRPr>
          </a:p>
          <a:p>
            <a:pPr marL="0" indent="0">
              <a:buNone/>
            </a:pPr>
            <a:r>
              <a:rPr lang="en-US" sz="2000" dirty="0" smtClean="0">
                <a:latin typeface="Arial Rounded MT Bold"/>
                <a:cs typeface="Arial Rounded MT Bold"/>
              </a:rPr>
              <a:t>NORMAL LEARNERS</a:t>
            </a:r>
          </a:p>
          <a:p>
            <a:pPr marL="0" indent="0">
              <a:buNone/>
            </a:pPr>
            <a:r>
              <a:rPr lang="en-US" sz="2000" dirty="0" smtClean="0">
                <a:latin typeface="Arial Rounded MT Bold"/>
                <a:cs typeface="Arial Rounded MT Bold"/>
              </a:rPr>
              <a:t>• Junior-high </a:t>
            </a:r>
            <a:r>
              <a:rPr lang="en-US" sz="2000" dirty="0">
                <a:latin typeface="Arial Rounded MT Bold"/>
                <a:cs typeface="Arial Rounded MT Bold"/>
              </a:rPr>
              <a:t>group = 24 students</a:t>
            </a:r>
          </a:p>
          <a:p>
            <a:pPr marL="0" indent="0">
              <a:buNone/>
            </a:pPr>
            <a:r>
              <a:rPr lang="en-US" sz="2000" dirty="0" smtClean="0">
                <a:latin typeface="Arial Rounded MT Bold"/>
                <a:cs typeface="Arial Rounded MT Bold"/>
              </a:rPr>
              <a:t>• Senior-high group = 21 students</a:t>
            </a:r>
          </a:p>
        </p:txBody>
      </p:sp>
    </p:spTree>
    <p:extLst>
      <p:ext uri="{BB962C8B-B14F-4D97-AF65-F5344CB8AC3E}">
        <p14:creationId xmlns:p14="http://schemas.microsoft.com/office/powerpoint/2010/main" val="1944354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latin typeface="Arial Rounded MT Bold"/>
                <a:cs typeface="Arial Rounded MT Bold"/>
              </a:rPr>
              <a:t>Sentences Test:</a:t>
            </a:r>
            <a:br>
              <a:rPr lang="en-US" sz="2800" dirty="0" smtClean="0">
                <a:latin typeface="Arial Rounded MT Bold"/>
                <a:cs typeface="Arial Rounded MT Bold"/>
              </a:rPr>
            </a:br>
            <a:r>
              <a:rPr lang="en-US" sz="2800" dirty="0" smtClean="0">
                <a:latin typeface="Arial Rounded MT Bold"/>
                <a:cs typeface="Arial Rounded MT Bold"/>
              </a:rPr>
              <a:t>percent of COMPLETE SENTENCES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32650686"/>
              </p:ext>
            </p:extLst>
          </p:nvPr>
        </p:nvGraphicFramePr>
        <p:xfrm>
          <a:off x="609600" y="1600200"/>
          <a:ext cx="79248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60500" y="6197600"/>
            <a:ext cx="641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ANCOVA </a:t>
            </a:r>
            <a:r>
              <a:rPr lang="en-US" dirty="0"/>
              <a:t>Result: F(</a:t>
            </a:r>
            <a:r>
              <a:rPr lang="en-US" dirty="0" smtClean="0"/>
              <a:t>1,68)=32.645, </a:t>
            </a:r>
            <a:r>
              <a:rPr lang="en-US" dirty="0"/>
              <a:t>p &lt;.</a:t>
            </a:r>
            <a:r>
              <a:rPr lang="en-US" dirty="0" smtClean="0"/>
              <a:t>001,  </a:t>
            </a:r>
            <a:r>
              <a:rPr lang="en-US" dirty="0"/>
              <a:t>Eta </a:t>
            </a:r>
            <a:r>
              <a:rPr lang="en-US" dirty="0" smtClean="0"/>
              <a:t>Squared=.331  (large)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024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latin typeface="Arial Rounded MT Bold"/>
                <a:cs typeface="Arial Rounded MT Bold"/>
              </a:rPr>
              <a:t>Sentence Test:</a:t>
            </a:r>
            <a:br>
              <a:rPr lang="en-US" sz="2800" dirty="0" smtClean="0">
                <a:latin typeface="Arial Rounded MT Bold"/>
                <a:cs typeface="Arial Rounded MT Bold"/>
              </a:rPr>
            </a:br>
            <a:r>
              <a:rPr lang="en-US" sz="2800" dirty="0" smtClean="0">
                <a:latin typeface="Arial Rounded MT Bold"/>
                <a:cs typeface="Arial Rounded MT Bold"/>
              </a:rPr>
              <a:t>percent of Prompts matched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38573426"/>
              </p:ext>
            </p:extLst>
          </p:nvPr>
        </p:nvGraphicFramePr>
        <p:xfrm>
          <a:off x="609600" y="1600200"/>
          <a:ext cx="79248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60500" y="6197600"/>
            <a:ext cx="641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ANCOVA </a:t>
            </a:r>
            <a:r>
              <a:rPr lang="en-US" dirty="0"/>
              <a:t>Result: F</a:t>
            </a:r>
            <a:r>
              <a:rPr lang="en-US" dirty="0" smtClean="0"/>
              <a:t>(1,68) = 203.541, p &lt; .001, Eta squared = .755 (very large)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033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latin typeface="Arial Rounded MT Bold"/>
                <a:cs typeface="Arial Rounded MT Bold"/>
              </a:rPr>
              <a:t>Paragraph Test:</a:t>
            </a:r>
            <a:br>
              <a:rPr lang="en-US" sz="2800" dirty="0" smtClean="0">
                <a:latin typeface="Arial Rounded MT Bold"/>
                <a:cs typeface="Arial Rounded MT Bold"/>
              </a:rPr>
            </a:br>
            <a:r>
              <a:rPr lang="en-US" sz="2800" dirty="0" smtClean="0">
                <a:latin typeface="Arial Rounded MT Bold"/>
                <a:cs typeface="Arial Rounded MT Bold"/>
              </a:rPr>
              <a:t>% of </a:t>
            </a:r>
            <a:r>
              <a:rPr lang="en-US" sz="2800" dirty="0" err="1" smtClean="0">
                <a:latin typeface="Arial Rounded MT Bold"/>
                <a:cs typeface="Arial Rounded MT Bold"/>
              </a:rPr>
              <a:t>pts</a:t>
            </a:r>
            <a:r>
              <a:rPr lang="en-US" sz="2800" dirty="0" smtClean="0">
                <a:latin typeface="Arial Rounded MT Bold"/>
                <a:cs typeface="Arial Rounded MT Bold"/>
              </a:rPr>
              <a:t> earned on Organization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31497569"/>
              </p:ext>
            </p:extLst>
          </p:nvPr>
        </p:nvGraphicFramePr>
        <p:xfrm>
          <a:off x="609600" y="1600200"/>
          <a:ext cx="79248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60500" y="6197600"/>
            <a:ext cx="641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ANCOVA </a:t>
            </a:r>
            <a:r>
              <a:rPr lang="en-US" dirty="0"/>
              <a:t>Result: F</a:t>
            </a:r>
            <a:r>
              <a:rPr lang="en-US" dirty="0" smtClean="0"/>
              <a:t>(1,68) = 76.239, p &lt; .001, Eta squared = .536 (very large)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562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latin typeface="Arial Rounded MT Bold"/>
                <a:cs typeface="Arial Rounded MT Bold"/>
              </a:rPr>
              <a:t>Paragraph Test:</a:t>
            </a:r>
            <a:br>
              <a:rPr lang="en-US" sz="2800" dirty="0" smtClean="0">
                <a:latin typeface="Arial Rounded MT Bold"/>
                <a:cs typeface="Arial Rounded MT Bold"/>
              </a:rPr>
            </a:br>
            <a:r>
              <a:rPr lang="en-US" sz="2800" dirty="0" smtClean="0">
                <a:latin typeface="Arial Rounded MT Bold"/>
                <a:cs typeface="Arial Rounded MT Bold"/>
              </a:rPr>
              <a:t>% </a:t>
            </a:r>
            <a:r>
              <a:rPr lang="en-US" sz="2800" dirty="0" err="1" smtClean="0">
                <a:latin typeface="Arial Rounded MT Bold"/>
                <a:cs typeface="Arial Rounded MT Bold"/>
              </a:rPr>
              <a:t>pts</a:t>
            </a:r>
            <a:r>
              <a:rPr lang="en-US" sz="2800" dirty="0" smtClean="0">
                <a:latin typeface="Arial Rounded MT Bold"/>
                <a:cs typeface="Arial Rounded MT Bold"/>
              </a:rPr>
              <a:t> earned on Planning Diagram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2010932"/>
              </p:ext>
            </p:extLst>
          </p:nvPr>
        </p:nvGraphicFramePr>
        <p:xfrm>
          <a:off x="609600" y="1600200"/>
          <a:ext cx="79248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60500" y="6197600"/>
            <a:ext cx="641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ANCOVA </a:t>
            </a:r>
            <a:r>
              <a:rPr lang="en-US" dirty="0"/>
              <a:t>Result: F</a:t>
            </a:r>
            <a:r>
              <a:rPr lang="en-US" dirty="0" smtClean="0"/>
              <a:t>(1,68) = 412.112, p &lt; .001, Eta squared = .862 (very large)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555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Results summary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All experimental group students met mastery on the sentence writing and paragraph writing skills.</a:t>
            </a:r>
          </a:p>
          <a:p>
            <a:r>
              <a:rPr lang="en-US" sz="2800" dirty="0" smtClean="0"/>
              <a:t>All experimental group students made statistically significant and socially significant gains on all measures of sentence writing, paragraph planning, and paragraph organization. </a:t>
            </a:r>
          </a:p>
          <a:p>
            <a:r>
              <a:rPr lang="en-US" sz="2800" dirty="0" smtClean="0"/>
              <a:t>The control students made no gains on any measures of writing.</a:t>
            </a:r>
          </a:p>
        </p:txBody>
      </p:sp>
    </p:spTree>
    <p:extLst>
      <p:ext uri="{BB962C8B-B14F-4D97-AF65-F5344CB8AC3E}">
        <p14:creationId xmlns:p14="http://schemas.microsoft.com/office/powerpoint/2010/main" val="218218285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 Rounded MT Bold"/>
                <a:cs typeface="Arial Rounded MT Bold"/>
              </a:rPr>
              <a:t>Results summary (continued)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There were no significant differences between the experimental junior-high and senior-high students’ scores on the posttests while controlling for the pretest scores. (Junior-high and senior-high students learned equally well from the program.)</a:t>
            </a:r>
          </a:p>
          <a:p>
            <a:r>
              <a:rPr lang="en-US" sz="2800" dirty="0"/>
              <a:t>There were significant differences between the experimental and control students’ posttest scores while controlling for the pretest scores, with very large effect sizes for each measure.</a:t>
            </a:r>
          </a:p>
          <a:p>
            <a:r>
              <a:rPr lang="en-US" sz="2800" dirty="0"/>
              <a:t>The experimental students’ mean posttest scores exceeded the mean end-of-year scores of the normal students.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147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_intro_crash.png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0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81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en-US" sz="28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 more information about the writing strategy programs, contact Edge Enterprises, Inc. at 785-749-1473 or go to www.edgeenterprisesinc.com .</a:t>
            </a:r>
            <a:endParaRPr lang="en-US" sz="28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8866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_intro_hud.png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5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29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4300" y="1968500"/>
            <a:ext cx="9627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Matt: Put a screen shot in here of Row 4 with the navigation buttons enlarged.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3067" y="0"/>
            <a:ext cx="10397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421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2900" y="2463800"/>
            <a:ext cx="4698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Matt:  Please insert in here several slides showing the </a:t>
            </a:r>
          </a:p>
          <a:p>
            <a:r>
              <a:rPr lang="en-US" dirty="0" smtClean="0"/>
              <a:t>Navigation buttons, like exit, restart, etc.</a:t>
            </a:r>
            <a:endParaRPr lang="en-US" dirty="0"/>
          </a:p>
        </p:txBody>
      </p:sp>
      <p:pic>
        <p:nvPicPr>
          <p:cNvPr id="3" name="Picture 2" descr="Screen Shot 2015-01-08 at 4.04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Arial Rounded MT Bold"/>
                <a:cs typeface="Arial Rounded MT Bold"/>
              </a:rPr>
              <a:t>TODAY’S GOALS</a:t>
            </a:r>
            <a:endParaRPr lang="en-US" sz="44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Arial Rounded MT Bold"/>
                <a:cs typeface="Arial Rounded MT Bold"/>
              </a:rPr>
              <a:t>To familiarize you with: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The Star Writer </a:t>
            </a:r>
            <a:r>
              <a:rPr lang="en-US" sz="2400" dirty="0">
                <a:latin typeface="Arial Rounded MT Bold"/>
                <a:cs typeface="Arial Rounded MT Bold"/>
              </a:rPr>
              <a:t>P</a:t>
            </a:r>
            <a:r>
              <a:rPr lang="en-US" sz="2400" dirty="0" smtClean="0">
                <a:latin typeface="Arial Rounded MT Bold"/>
                <a:cs typeface="Arial Rounded MT Bold"/>
              </a:rPr>
              <a:t>rogram content for beginning Paragraph Writing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The </a:t>
            </a:r>
            <a:r>
              <a:rPr lang="en-US" sz="2400" dirty="0">
                <a:latin typeface="Arial Rounded MT Bold"/>
                <a:cs typeface="Arial Rounded MT Bold"/>
              </a:rPr>
              <a:t>p</a:t>
            </a:r>
            <a:r>
              <a:rPr lang="en-US" sz="2400" dirty="0" smtClean="0">
                <a:latin typeface="Arial Rounded MT Bold"/>
                <a:cs typeface="Arial Rounded MT Bold"/>
              </a:rPr>
              <a:t>rogram structure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Your role as a teacher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The instructor’s guide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How to get organized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The research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171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2900" y="2463800"/>
            <a:ext cx="4698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Matt:  Please insert in here several slides showing the </a:t>
            </a:r>
          </a:p>
          <a:p>
            <a:r>
              <a:rPr lang="en-US" dirty="0" smtClean="0"/>
              <a:t>Navigation buttons, like exit, restart, etc.</a:t>
            </a:r>
            <a:endParaRPr lang="en-US" dirty="0"/>
          </a:p>
        </p:txBody>
      </p:sp>
      <p:pic>
        <p:nvPicPr>
          <p:cNvPr id="3" name="Picture 2" descr="Screen Shot 2015-01-08 at 4.04.50 PM.png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89"/>
            <a:ext cx="9144000" cy="684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655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2900" y="2463800"/>
            <a:ext cx="4698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Matt:  Please insert in here several slides showing the </a:t>
            </a:r>
          </a:p>
          <a:p>
            <a:r>
              <a:rPr lang="en-US" dirty="0" smtClean="0"/>
              <a:t>Navigation buttons, like exit, restart, etc.</a:t>
            </a:r>
            <a:endParaRPr lang="en-US" dirty="0"/>
          </a:p>
        </p:txBody>
      </p:sp>
      <p:pic>
        <p:nvPicPr>
          <p:cNvPr id="3" name="Picture 2" descr="Screen Shot 2015-01-08 at 4.04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66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2900" y="2463800"/>
            <a:ext cx="4698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Matt:  Please insert in here several slides showing the </a:t>
            </a:r>
          </a:p>
          <a:p>
            <a:r>
              <a:rPr lang="en-US" dirty="0" smtClean="0"/>
              <a:t>Navigation buttons, like exit, restart, etc.</a:t>
            </a:r>
            <a:endParaRPr lang="en-US" dirty="0"/>
          </a:p>
        </p:txBody>
      </p:sp>
      <p:pic>
        <p:nvPicPr>
          <p:cNvPr id="3" name="Picture 2" descr="Screen Shot 2015-01-08 at 4.05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87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859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2900" y="2463800"/>
            <a:ext cx="4698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Matt:  Please insert in here several slides showing the </a:t>
            </a:r>
          </a:p>
          <a:p>
            <a:r>
              <a:rPr lang="en-US" dirty="0" smtClean="0"/>
              <a:t>Navigation buttons, like exit, restart, etc.</a:t>
            </a:r>
            <a:endParaRPr lang="en-US" dirty="0"/>
          </a:p>
        </p:txBody>
      </p:sp>
      <p:pic>
        <p:nvPicPr>
          <p:cNvPr id="3" name="Picture 2" descr="Screen Shot 2015-01-08 at 4.05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8709" cy="6858000"/>
          </a:xfrm>
          <a:prstGeom prst="rect">
            <a:avLst/>
          </a:prstGeom>
        </p:spPr>
      </p:pic>
      <p:pic>
        <p:nvPicPr>
          <p:cNvPr id="4" name="Picture 3" descr="Screen Shot 2015-01-08 at 4.05.03 PM.png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94"/>
            <a:ext cx="9144000" cy="682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8736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2900" y="2463800"/>
            <a:ext cx="4698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Matt:  Please insert in here several slides showing the </a:t>
            </a:r>
          </a:p>
          <a:p>
            <a:r>
              <a:rPr lang="en-US" dirty="0" smtClean="0"/>
              <a:t>Navigation buttons, like exit, restart, etc.</a:t>
            </a:r>
            <a:endParaRPr lang="en-US" dirty="0"/>
          </a:p>
        </p:txBody>
      </p:sp>
      <p:pic>
        <p:nvPicPr>
          <p:cNvPr id="5" name="Picture 4" descr="Screen Shot 2015-01-08 at 4.05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1647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de Sheet.pdf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994336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2500" y="30861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Matt: Please put a screen shot of the Pilot’s log in here at the point of the last screen of the intro. </a:t>
            </a:r>
            <a:endParaRPr lang="en-US" dirty="0"/>
          </a:p>
        </p:txBody>
      </p:sp>
      <p:pic>
        <p:nvPicPr>
          <p:cNvPr id="3" name="Picture 2" descr="Screen Shot 2013-07-07 at 9.28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73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68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7-07 at 9.30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9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52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_intro_paragraph_senten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82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2443162"/>
          </a:xfrm>
        </p:spPr>
        <p:txBody>
          <a:bodyPr/>
          <a:lstStyle/>
          <a:p>
            <a:pPr algn="ctr"/>
            <a:r>
              <a:rPr lang="en-US" dirty="0" smtClean="0">
                <a:latin typeface="Arial Rounded MT Bold"/>
                <a:cs typeface="Arial Rounded MT Bold"/>
              </a:rPr>
              <a:t>Let’s Look at the </a:t>
            </a:r>
            <a:br>
              <a:rPr lang="en-US" dirty="0" smtClean="0">
                <a:latin typeface="Arial Rounded MT Bold"/>
                <a:cs typeface="Arial Rounded MT Bold"/>
              </a:rPr>
            </a:br>
            <a:r>
              <a:rPr lang="en-US" dirty="0" smtClean="0">
                <a:latin typeface="Arial Rounded MT Bold"/>
                <a:cs typeface="Arial Rounded MT Bold"/>
              </a:rPr>
              <a:t>instructor’s guide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57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latin typeface="Arial Rounded MT Bold"/>
                <a:cs typeface="Arial Rounded MT Bold"/>
              </a:rPr>
              <a:t> Lessons in the Program</a:t>
            </a:r>
            <a:endParaRPr lang="en-US" sz="4000" b="1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1400" y="1809750"/>
            <a:ext cx="7245350" cy="390525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Introduction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Lesson 1: Complete Sentences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Lesson 2: Topic Sentences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Lesson 3: Planning Diagram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Lesson 4: Detail Sentences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Lesson 5: Clincher Sentences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2239408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08018" y="0"/>
            <a:ext cx="5299364" cy="685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tart Here-Instructor's Guide 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0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077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Notice the Pass Codes!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450555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The Lessons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Lesson 1: Complete Sentences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Lesson 2: Topic Sentence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Lesson 3: Planning a Paragraph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Lesson 4: Detail Sentences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Lesson 5: Clincher Sentences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623955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STRUCTURE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>
            <a:normAutofit/>
          </a:bodyPr>
          <a:lstStyle/>
          <a:p>
            <a:pPr lvl="6"/>
            <a:r>
              <a:rPr lang="en-US" sz="3200" dirty="0" smtClean="0">
                <a:latin typeface="Arial Rounded MT Bold"/>
                <a:cs typeface="Arial Rounded MT Bold"/>
              </a:rPr>
              <a:t>Learn It </a:t>
            </a:r>
          </a:p>
          <a:p>
            <a:pPr lvl="6"/>
            <a:r>
              <a:rPr lang="en-US" sz="3200" dirty="0" smtClean="0">
                <a:latin typeface="Arial Rounded MT Bold"/>
                <a:cs typeface="Arial Rounded MT Bold"/>
              </a:rPr>
              <a:t>Watch It</a:t>
            </a:r>
          </a:p>
          <a:p>
            <a:pPr lvl="6"/>
            <a:r>
              <a:rPr lang="en-US" sz="3200" dirty="0" smtClean="0">
                <a:latin typeface="Arial Rounded MT Bold"/>
                <a:cs typeface="Arial Rounded MT Bold"/>
              </a:rPr>
              <a:t>Study It</a:t>
            </a:r>
          </a:p>
          <a:p>
            <a:pPr lvl="6"/>
            <a:r>
              <a:rPr lang="en-US" sz="3200" dirty="0" smtClean="0">
                <a:latin typeface="Arial Rounded MT Bold"/>
                <a:cs typeface="Arial Rounded MT Bold"/>
              </a:rPr>
              <a:t>Practice It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2184128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2747962"/>
          </a:xfrm>
        </p:spPr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1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54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LESSON 1: COMPLETE SENTENCES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Arial Rounded MT Bold"/>
                <a:cs typeface="Arial Rounded MT Bold"/>
              </a:rPr>
              <a:t>Major Concepts:</a:t>
            </a: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Complete sentence</a:t>
            </a: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Subjects and verbs</a:t>
            </a: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Simple Sentences</a:t>
            </a: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Compound Sentences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2307510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1: Learn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74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838200"/>
          </a:xfrm>
        </p:spPr>
        <p:txBody>
          <a:bodyPr/>
          <a:lstStyle/>
          <a:p>
            <a:pPr algn="ctr"/>
            <a:r>
              <a:rPr lang="en-US" sz="3600" dirty="0">
                <a:latin typeface="Arial Rounded MT Bold"/>
                <a:cs typeface="Arial Rounded MT Bold"/>
              </a:rPr>
              <a:t>Lesson </a:t>
            </a:r>
            <a:r>
              <a:rPr lang="en-US" sz="3600" dirty="0" smtClean="0">
                <a:latin typeface="Arial Rounded MT Bold"/>
                <a:cs typeface="Arial Rounded MT Bold"/>
              </a:rPr>
              <a:t>Format FOR </a:t>
            </a:r>
            <a:r>
              <a:rPr lang="en-US" sz="3600" b="0" dirty="0" smtClean="0">
                <a:latin typeface="Arial Rounded MT Bold"/>
                <a:cs typeface="Arial Rounded MT Bold"/>
              </a:rPr>
              <a:t>Learn </a:t>
            </a:r>
            <a:r>
              <a:rPr lang="en-US" sz="3600" b="0" dirty="0">
                <a:latin typeface="Arial Rounded MT Bold"/>
                <a:cs typeface="Arial Rounded MT Bold"/>
              </a:rPr>
              <a:t>I</a:t>
            </a:r>
            <a:r>
              <a:rPr lang="en-US" sz="3600" b="0" dirty="0"/>
              <a:t>t</a:t>
            </a:r>
            <a:endParaRPr lang="en-US" sz="3600" dirty="0"/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57200" y="1447800"/>
            <a:ext cx="3733800" cy="4572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buFont typeface="Wingdings" charset="0"/>
              <a:buNone/>
              <a:tabLst>
                <a:tab pos="914400" algn="l"/>
              </a:tabLst>
            </a:pPr>
            <a:r>
              <a:rPr lang="en-US" sz="2400" dirty="0"/>
              <a:t>Introduction</a:t>
            </a:r>
          </a:p>
          <a:p>
            <a:pPr>
              <a:buFont typeface="Wingdings" charset="0"/>
              <a:buNone/>
              <a:tabLst>
                <a:tab pos="914400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      </a:t>
            </a:r>
            <a:endParaRPr lang="en-US" sz="2400" dirty="0"/>
          </a:p>
          <a:p>
            <a:pPr>
              <a:buFont typeface="Wingdings" charset="0"/>
              <a:buNone/>
              <a:tabLst>
                <a:tab pos="914400" algn="l"/>
              </a:tabLst>
            </a:pPr>
            <a:r>
              <a:rPr lang="en-US" sz="2400" dirty="0"/>
              <a:t>Concept #1</a:t>
            </a:r>
          </a:p>
          <a:p>
            <a:pPr>
              <a:buFont typeface="Wingdings" charset="0"/>
              <a:buNone/>
              <a:tabLst>
                <a:tab pos="914400" algn="l"/>
              </a:tabLst>
            </a:pPr>
            <a:r>
              <a:rPr lang="en-US" sz="2400" dirty="0"/>
              <a:t>		Definition</a:t>
            </a:r>
          </a:p>
          <a:p>
            <a:pPr>
              <a:buFont typeface="Wingdings" charset="0"/>
              <a:buNone/>
              <a:tabLst>
                <a:tab pos="914400" algn="l"/>
              </a:tabLst>
            </a:pPr>
            <a:r>
              <a:rPr lang="en-US" sz="2400" dirty="0"/>
              <a:t>		Examples</a:t>
            </a:r>
          </a:p>
          <a:p>
            <a:pPr>
              <a:buFont typeface="Wingdings" charset="0"/>
              <a:buNone/>
              <a:tabLst>
                <a:tab pos="914400" algn="l"/>
              </a:tabLst>
            </a:pPr>
            <a:r>
              <a:rPr lang="en-US" sz="2400" dirty="0"/>
              <a:t>		Practice Activity</a:t>
            </a:r>
          </a:p>
          <a:p>
            <a:pPr>
              <a:buFont typeface="Wingdings" charset="0"/>
              <a:buNone/>
              <a:tabLst>
                <a:tab pos="914400" algn="l"/>
              </a:tabLst>
            </a:pPr>
            <a:r>
              <a:rPr lang="en-US" sz="2400" dirty="0"/>
              <a:t>Concept #2</a:t>
            </a:r>
          </a:p>
          <a:p>
            <a:pPr>
              <a:buFont typeface="Wingdings" charset="0"/>
              <a:buNone/>
              <a:tabLst>
                <a:tab pos="914400" algn="l"/>
              </a:tabLst>
            </a:pPr>
            <a:r>
              <a:rPr lang="en-US" sz="2400" dirty="0"/>
              <a:t>		Definition</a:t>
            </a:r>
          </a:p>
          <a:p>
            <a:pPr>
              <a:buFont typeface="Wingdings" charset="0"/>
              <a:buNone/>
              <a:tabLst>
                <a:tab pos="914400" algn="l"/>
              </a:tabLst>
            </a:pPr>
            <a:r>
              <a:rPr lang="en-US" sz="2400" dirty="0"/>
              <a:t>		Examples</a:t>
            </a:r>
          </a:p>
          <a:p>
            <a:pPr>
              <a:buFont typeface="Wingdings" charset="0"/>
              <a:buNone/>
              <a:tabLst>
                <a:tab pos="914400" algn="l"/>
              </a:tabLst>
            </a:pPr>
            <a:r>
              <a:rPr lang="en-US" sz="2400" dirty="0"/>
              <a:t>		Practice Activity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5105400" y="1524000"/>
            <a:ext cx="3429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tabLst>
                <a:tab pos="914400" algn="l"/>
              </a:tabLst>
            </a:pPr>
            <a:r>
              <a:rPr lang="en-US" sz="2400" dirty="0"/>
              <a:t>Concept #N</a:t>
            </a:r>
          </a:p>
          <a:p>
            <a:pPr>
              <a:lnSpc>
                <a:spcPct val="90000"/>
              </a:lnSpc>
              <a:tabLst>
                <a:tab pos="914400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Definition</a:t>
            </a:r>
          </a:p>
          <a:p>
            <a:pPr>
              <a:lnSpc>
                <a:spcPct val="90000"/>
              </a:lnSpc>
              <a:tabLst>
                <a:tab pos="914400" algn="l"/>
              </a:tabLst>
            </a:pPr>
            <a:endParaRPr lang="en-US" sz="2400" dirty="0"/>
          </a:p>
          <a:p>
            <a:pPr>
              <a:lnSpc>
                <a:spcPct val="90000"/>
              </a:lnSpc>
              <a:tabLst>
                <a:tab pos="914400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Examples</a:t>
            </a:r>
          </a:p>
          <a:p>
            <a:pPr>
              <a:lnSpc>
                <a:spcPct val="90000"/>
              </a:lnSpc>
              <a:tabLst>
                <a:tab pos="914400" algn="l"/>
              </a:tabLst>
            </a:pPr>
            <a:endParaRPr lang="en-US" sz="2400" dirty="0"/>
          </a:p>
          <a:p>
            <a:pPr>
              <a:lnSpc>
                <a:spcPct val="90000"/>
              </a:lnSpc>
              <a:tabLst>
                <a:tab pos="914400" algn="l"/>
              </a:tabLst>
            </a:pPr>
            <a:r>
              <a:rPr lang="en-US" sz="2400" dirty="0"/>
              <a:t>	Practice </a:t>
            </a:r>
            <a:r>
              <a:rPr lang="en-US" sz="2400" dirty="0" smtClean="0"/>
              <a:t>Activity</a:t>
            </a:r>
          </a:p>
          <a:p>
            <a:pPr>
              <a:lnSpc>
                <a:spcPct val="90000"/>
              </a:lnSpc>
              <a:tabLst>
                <a:tab pos="914400" algn="l"/>
              </a:tabLst>
            </a:pPr>
            <a:endParaRPr lang="en-US" sz="2400" dirty="0" smtClean="0"/>
          </a:p>
          <a:p>
            <a:pPr>
              <a:lnSpc>
                <a:spcPct val="90000"/>
              </a:lnSpc>
              <a:tabLst>
                <a:tab pos="914400" algn="l"/>
              </a:tabLst>
            </a:pPr>
            <a:r>
              <a:rPr lang="en-US" sz="2400" dirty="0" smtClean="0"/>
              <a:t>Closing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4592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2341562"/>
          </a:xfrm>
        </p:spPr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EXAMPLE LEARN IT SCREEN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076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Matt: Please add a slide in here showing the instruction for end punctuation.  I’m thinking screen A018</a:t>
            </a:r>
            <a:endParaRPr lang="en-US" dirty="0"/>
          </a:p>
        </p:txBody>
      </p:sp>
      <p:pic>
        <p:nvPicPr>
          <p:cNvPr id="4" name="Picture 3" descr="a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276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latin typeface="Arial Rounded MT Bold"/>
                <a:cs typeface="Arial Rounded MT Bold"/>
              </a:rPr>
              <a:t>The program is based on strategic instruction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854200"/>
            <a:ext cx="7924800" cy="4368800"/>
          </a:xfrm>
        </p:spPr>
        <p:txBody>
          <a:bodyPr>
            <a:normAutofit/>
          </a:bodyPr>
          <a:lstStyle/>
          <a:p>
            <a:pPr lvl="1"/>
            <a:r>
              <a:rPr lang="en-US" sz="2800" dirty="0" smtClean="0">
                <a:latin typeface="Arial Rounded MT Bold"/>
                <a:cs typeface="Arial Rounded MT Bold"/>
              </a:rPr>
              <a:t>The Paragraph Writing Strategy</a:t>
            </a:r>
          </a:p>
          <a:p>
            <a:pPr lvl="1"/>
            <a:r>
              <a:rPr lang="en-US" sz="2800" dirty="0" smtClean="0">
                <a:latin typeface="Arial Rounded MT Bold"/>
                <a:cs typeface="Arial Rounded MT Bold"/>
              </a:rPr>
              <a:t>Instructional Methods for teaching strategies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367410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Please put a screen shot from A029 in here showing the three option choices for punctuation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7-07 at 9.31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36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773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Let’s Look at A simple Activity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082800"/>
            <a:ext cx="7924800" cy="3632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Arial Rounded MT Bold"/>
                <a:cs typeface="Arial Rounded MT Bold"/>
              </a:rPr>
              <a:t>Go to A029</a:t>
            </a:r>
          </a:p>
          <a:p>
            <a:pPr marL="0" indent="0" algn="ctr">
              <a:buNone/>
            </a:pPr>
            <a:r>
              <a:rPr lang="en-US" sz="4000" dirty="0" smtClean="0">
                <a:latin typeface="Arial Rounded MT Bold"/>
                <a:cs typeface="Arial Rounded MT Bold"/>
              </a:rPr>
              <a:t>Stop when you have completed </a:t>
            </a:r>
            <a:r>
              <a:rPr lang="en-US" sz="4000" dirty="0">
                <a:latin typeface="Arial Rounded MT Bold"/>
                <a:cs typeface="Arial Rounded MT Bold"/>
              </a:rPr>
              <a:t>3</a:t>
            </a:r>
            <a:r>
              <a:rPr lang="en-US" sz="4000" dirty="0" smtClean="0">
                <a:latin typeface="Arial Rounded MT Bold"/>
                <a:cs typeface="Arial Rounded MT Bold"/>
              </a:rPr>
              <a:t> sentences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562265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Arial Rounded MT Bold"/>
                <a:cs typeface="Arial Rounded MT Bold"/>
              </a:rPr>
              <a:t>Subjects and verbs</a:t>
            </a:r>
            <a:endParaRPr lang="en-US" sz="44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140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_ls1_1learn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285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77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1:  Watch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81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2163762"/>
          </a:xfrm>
        </p:spPr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EXAMPLE WATCH IT SCREEN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15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es_ls1_2watch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557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438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1: Study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9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2290762"/>
          </a:xfrm>
        </p:spPr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EXAMPLE STUDY IT SCREEN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66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_ls1_3say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31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991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latin typeface="Arial Rounded MT Bold"/>
                <a:cs typeface="Arial Rounded MT Bold"/>
              </a:rPr>
              <a:t>CONTENT OF THE PROGRAM</a:t>
            </a:r>
            <a:endParaRPr lang="en-US" sz="3600" b="1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 sz="3600" dirty="0" smtClean="0">
              <a:latin typeface="Arial Rounded MT Bold"/>
              <a:cs typeface="Arial Rounded MT Bold"/>
            </a:endParaRPr>
          </a:p>
          <a:p>
            <a:r>
              <a:rPr lang="en-US" sz="3600" dirty="0">
                <a:latin typeface="Arial Rounded MT Bold"/>
                <a:cs typeface="Arial Rounded MT Bold"/>
              </a:rPr>
              <a:t>Parts I, II, III of the Paragraph Writing Strategy </a:t>
            </a:r>
            <a:r>
              <a:rPr lang="en-US" sz="3600" dirty="0" smtClean="0">
                <a:latin typeface="Arial Rounded MT Bold"/>
                <a:cs typeface="Arial Rounded MT Bold"/>
              </a:rPr>
              <a:t>Program</a:t>
            </a: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The program builds across the lessons so that students are writing whole paragraphs in Lesson 5</a:t>
            </a:r>
          </a:p>
          <a:p>
            <a:endParaRPr lang="en-US" sz="3600" dirty="0">
              <a:latin typeface="Arial Rounded MT Bold"/>
              <a:cs typeface="Arial Rounded MT Bold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171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QUIZ TIME!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latin typeface="Arial Rounded MT Bold"/>
                <a:cs typeface="Arial Rounded MT Bold"/>
              </a:rPr>
              <a:t>At the end of Study It, students take a quiz. 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They can print it out, or you can give them a paper copy.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This replaces the Verbal Practice Quiz in the strategy programs.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Mastery is 100%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First time, a short oral quiz of one or two questions is recommended to see if the student is ready.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If not, have the student repeat Study It.</a:t>
            </a:r>
            <a:endParaRPr lang="en-US" sz="24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4050391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3" descr="Untitled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00" y="-165100"/>
            <a:ext cx="5905500" cy="764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70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 Rounded MT Bold"/>
                <a:cs typeface="Arial Rounded MT Bold"/>
              </a:rPr>
              <a:t>A Caution about the first quiz!!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Briefly quiz (one or two oral questions) to make sure the student is ready to take the quiz.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Have the student repeat Study It when not ready.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Next time, the student will be ready.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491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1: Practice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52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Practice It Levels 1-6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Level 1: Identifying a subject and a verb</a:t>
            </a:r>
          </a:p>
          <a:p>
            <a:r>
              <a:rPr lang="en-US" sz="3200" dirty="0" smtClean="0"/>
              <a:t>Level 2: Identifying more subjects and verbs</a:t>
            </a:r>
          </a:p>
          <a:p>
            <a:r>
              <a:rPr lang="en-US" sz="3200" dirty="0" smtClean="0"/>
              <a:t>Level 3: Finishing simple sentences</a:t>
            </a:r>
          </a:p>
          <a:p>
            <a:r>
              <a:rPr lang="en-US" sz="3200" dirty="0" smtClean="0"/>
              <a:t>Level 4: Writing simple sentences</a:t>
            </a:r>
          </a:p>
          <a:p>
            <a:r>
              <a:rPr lang="en-US" sz="3200" dirty="0" smtClean="0"/>
              <a:t>Level 5: Finishing compound sentences</a:t>
            </a:r>
          </a:p>
          <a:p>
            <a:r>
              <a:rPr lang="en-US" sz="3200" dirty="0" smtClean="0"/>
              <a:t>Level 6: Writing compound sentences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60158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2608262"/>
          </a:xfrm>
        </p:spPr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EXAMPLE PRACTICE IT SCREENS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450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_ls1_4rpact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682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82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1800" y="2806700"/>
            <a:ext cx="47096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Matt: Please insert a Level 2 slide in here showing the </a:t>
            </a:r>
          </a:p>
          <a:p>
            <a:r>
              <a:rPr lang="en-US" dirty="0" smtClean="0"/>
              <a:t>Little  subject</a:t>
            </a:r>
          </a:p>
          <a:p>
            <a:r>
              <a:rPr lang="en-US" dirty="0" smtClean="0"/>
              <a:t>Verb screen. </a:t>
            </a:r>
            <a:endParaRPr lang="en-US" dirty="0"/>
          </a:p>
        </p:txBody>
      </p:sp>
      <p:pic>
        <p:nvPicPr>
          <p:cNvPr id="3" name="Picture 2" descr="A9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5" y="0"/>
            <a:ext cx="9121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8192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Let’s look at practice It </a:t>
            </a:r>
            <a:br>
              <a:rPr lang="en-US" sz="4000" dirty="0" smtClean="0">
                <a:latin typeface="Arial Rounded MT Bold"/>
                <a:cs typeface="Arial Rounded MT Bold"/>
              </a:rPr>
            </a:br>
            <a:r>
              <a:rPr lang="en-US" sz="4000" dirty="0" smtClean="0">
                <a:latin typeface="Arial Rounded MT Bold"/>
                <a:cs typeface="Arial Rounded MT Bold"/>
              </a:rPr>
              <a:t>Level 2 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27200" y="1600200"/>
            <a:ext cx="680720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Go to A098 (Level 2)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Click on “subject” or “verb” for each subject and verb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Click on the “Hear It,” “Done,” &amp; “Continue” buttons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Stop after one set of five sentences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Click on the “Exit” button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4290946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_ls1_5say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09755" cy="6858000"/>
          </a:xfrm>
          <a:prstGeom prst="rect">
            <a:avLst/>
          </a:prstGeom>
        </p:spPr>
      </p:pic>
      <p:pic>
        <p:nvPicPr>
          <p:cNvPr id="3" name="Picture 2" descr="Screen Shot 2013-07-07 at 9.40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50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52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9208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Palatino" charset="0"/>
                <a:ea typeface="ＭＳ Ｐゴシック" charset="0"/>
                <a:cs typeface="ＭＳ Ｐゴシック" charset="0"/>
              </a:rPr>
              <a:t>  </a:t>
            </a:r>
            <a:r>
              <a:rPr lang="en-US" dirty="0">
                <a:latin typeface="Arial Rounded MT Bold"/>
                <a:ea typeface="ＭＳ Ｐゴシック" charset="0"/>
                <a:cs typeface="Arial Rounded MT Bold"/>
              </a:rPr>
              <a:t>Basic Instructional Methods for Teaching Strategies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832100"/>
            <a:ext cx="6400800" cy="3124200"/>
          </a:xfrm>
        </p:spPr>
        <p:txBody>
          <a:bodyPr>
            <a:normAutofit fontScale="47500" lnSpcReduction="20000"/>
          </a:bodyPr>
          <a:lstStyle/>
          <a:p>
            <a:pPr eaLnBrk="1" hangingPunct="1">
              <a:defRPr/>
            </a:pPr>
            <a:r>
              <a:rPr lang="en-US" dirty="0" smtClean="0">
                <a:latin typeface="Arial Rounded MT Bold"/>
                <a:ea typeface="ＭＳ Ｐゴシック" charset="0"/>
                <a:cs typeface="Arial Rounded MT Bold"/>
              </a:rPr>
              <a:t> </a:t>
            </a:r>
            <a:endParaRPr lang="en-US" sz="6700" b="1" dirty="0">
              <a:latin typeface="Arial Rounded MT Bold"/>
              <a:ea typeface="ＭＳ Ｐゴシック" charset="0"/>
              <a:cs typeface="Arial Rounded MT Bold"/>
            </a:endParaRPr>
          </a:p>
          <a:p>
            <a:pPr eaLnBrk="1" hangingPunct="1">
              <a:buFont typeface="Times" charset="0"/>
              <a:buChar char="•"/>
              <a:defRPr/>
            </a:pPr>
            <a:r>
              <a:rPr lang="en-US" sz="6700" dirty="0">
                <a:latin typeface="Arial Rounded MT Bold"/>
                <a:ea typeface="ＭＳ Ｐゴシック" charset="0"/>
                <a:cs typeface="Arial Rounded MT Bold"/>
              </a:rPr>
              <a:t> </a:t>
            </a:r>
            <a:r>
              <a:rPr lang="en-US" sz="6700" dirty="0" smtClean="0">
                <a:latin typeface="Arial Rounded MT Bold"/>
                <a:ea typeface="ＭＳ Ｐゴシック" charset="0"/>
                <a:cs typeface="Arial Rounded MT Bold"/>
              </a:rPr>
              <a:t>Describe</a:t>
            </a:r>
          </a:p>
          <a:p>
            <a:pPr eaLnBrk="1" hangingPunct="1">
              <a:buFont typeface="Times" charset="0"/>
              <a:buChar char="•"/>
              <a:defRPr/>
            </a:pPr>
            <a:r>
              <a:rPr lang="en-US" sz="6700" dirty="0" smtClean="0">
                <a:latin typeface="Arial Rounded MT Bold"/>
                <a:ea typeface="ＭＳ Ｐゴシック" charset="0"/>
                <a:cs typeface="Arial Rounded MT Bold"/>
              </a:rPr>
              <a:t>Model</a:t>
            </a:r>
            <a:endParaRPr lang="en-US" sz="6700" dirty="0">
              <a:latin typeface="Arial Rounded MT Bold"/>
              <a:ea typeface="ＭＳ Ｐゴシック" charset="0"/>
              <a:cs typeface="Arial Rounded MT Bold"/>
            </a:endParaRPr>
          </a:p>
          <a:p>
            <a:pPr eaLnBrk="1" hangingPunct="1">
              <a:buFont typeface="Times" charset="0"/>
              <a:buChar char="•"/>
              <a:defRPr/>
            </a:pPr>
            <a:r>
              <a:rPr lang="en-US" sz="6700" dirty="0">
                <a:latin typeface="Arial Rounded MT Bold"/>
                <a:ea typeface="ＭＳ Ｐゴシック" charset="0"/>
                <a:cs typeface="Arial Rounded MT Bold"/>
              </a:rPr>
              <a:t> Verbal Practice</a:t>
            </a:r>
          </a:p>
          <a:p>
            <a:pPr eaLnBrk="1" hangingPunct="1">
              <a:buFont typeface="Times" charset="0"/>
              <a:buChar char="•"/>
              <a:defRPr/>
            </a:pPr>
            <a:r>
              <a:rPr lang="en-US" sz="6700" dirty="0">
                <a:latin typeface="Arial Rounded MT Bold"/>
                <a:ea typeface="ＭＳ Ｐゴシック" charset="0"/>
                <a:cs typeface="Arial Rounded MT Bold"/>
              </a:rPr>
              <a:t> Controlled Practice</a:t>
            </a:r>
          </a:p>
          <a:p>
            <a:pPr eaLnBrk="1" hangingPunct="1">
              <a:buFont typeface="Times" charset="0"/>
              <a:buChar char="•"/>
              <a:defRPr/>
            </a:pPr>
            <a:r>
              <a:rPr lang="en-US" sz="6700" dirty="0">
                <a:latin typeface="Arial Rounded MT Bold"/>
                <a:ea typeface="ＭＳ Ｐゴシック" charset="0"/>
                <a:cs typeface="Arial Rounded MT Bold"/>
              </a:rPr>
              <a:t> Advanced Practice </a:t>
            </a:r>
          </a:p>
        </p:txBody>
      </p:sp>
    </p:spTree>
    <p:extLst>
      <p:ext uri="{BB962C8B-B14F-4D97-AF65-F5344CB8AC3E}">
        <p14:creationId xmlns:p14="http://schemas.microsoft.com/office/powerpoint/2010/main" val="3530409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Look at practice It</a:t>
            </a:r>
            <a:br>
              <a:rPr lang="en-US" sz="4000" dirty="0" smtClean="0">
                <a:latin typeface="Arial Rounded MT Bold"/>
                <a:cs typeface="Arial Rounded MT Bold"/>
              </a:rPr>
            </a:br>
            <a:r>
              <a:rPr lang="en-US" sz="4000" dirty="0" smtClean="0">
                <a:latin typeface="Arial Rounded MT Bold"/>
                <a:cs typeface="Arial Rounded MT Bold"/>
              </a:rPr>
              <a:t>Level 3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27200" y="1600200"/>
            <a:ext cx="6807200" cy="4114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Go to A099 (Level 3)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Finish five simple sentences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Stop after editing one set of five sentences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Click on the “Exit” button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3568645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7-07 at 9.48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5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94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7-07 at 9.47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34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827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7-07 at 9.47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97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1 practice It</a:t>
            </a:r>
            <a:br>
              <a:rPr lang="en-US" sz="4000" dirty="0" smtClean="0">
                <a:latin typeface="Arial Rounded MT Bold"/>
                <a:cs typeface="Arial Rounded MT Bold"/>
              </a:rPr>
            </a:br>
            <a:r>
              <a:rPr lang="en-US" sz="4000" dirty="0" smtClean="0">
                <a:latin typeface="Arial Rounded MT Bold"/>
                <a:cs typeface="Arial Rounded MT Bold"/>
              </a:rPr>
              <a:t>Mastery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27200" y="1600200"/>
            <a:ext cx="6807200" cy="4114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Level 1: 100%, two sets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2: 100%, one set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3: 80%, one set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4, 80%, one set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5: 80%, one set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6: 80%, one set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2231418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5100"/>
            <a:ext cx="7924800" cy="1892300"/>
          </a:xfrm>
        </p:spPr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Let’s Look at the printable materials folder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66800" y="2057400"/>
            <a:ext cx="7467600" cy="3657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Go to the program folder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Click on the Printable Materials Folder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3191102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7-07 at 9.45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91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7-07 at 9.46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620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Arial Rounded MT Bold"/>
                <a:cs typeface="Arial Rounded MT Bold"/>
              </a:rPr>
              <a:t>Lesson 2</a:t>
            </a:r>
            <a:endParaRPr lang="en-US" sz="44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36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LESSON 2: TOPIC SENTENCES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Arial Rounded MT Bold"/>
                <a:cs typeface="Arial Rounded MT Bold"/>
              </a:rPr>
              <a:t>The Concepts:</a:t>
            </a:r>
          </a:p>
          <a:p>
            <a:pPr marL="0" indent="0">
              <a:buNone/>
            </a:pPr>
            <a:r>
              <a:rPr lang="en-US" sz="3600" dirty="0" smtClean="0">
                <a:latin typeface="Arial Rounded MT Bold"/>
                <a:cs typeface="Arial Rounded MT Bold"/>
              </a:rPr>
              <a:t>Three types of Topic Sentences</a:t>
            </a:r>
          </a:p>
          <a:p>
            <a:pPr marL="2171700" lvl="5" indent="0">
              <a:buNone/>
            </a:pPr>
            <a:r>
              <a:rPr lang="en-US" sz="3600" dirty="0">
                <a:latin typeface="Arial Rounded MT Bold"/>
                <a:cs typeface="Arial Rounded MT Bold"/>
              </a:rPr>
              <a:t> </a:t>
            </a:r>
            <a:r>
              <a:rPr lang="en-US" sz="3600" dirty="0" smtClean="0">
                <a:latin typeface="Arial Rounded MT Bold"/>
                <a:cs typeface="Arial Rounded MT Bold"/>
              </a:rPr>
              <a:t>   General</a:t>
            </a:r>
          </a:p>
          <a:p>
            <a:pPr marL="2171700" lvl="5" indent="0">
              <a:buNone/>
            </a:pPr>
            <a:r>
              <a:rPr lang="en-US" sz="3600" dirty="0">
                <a:latin typeface="Arial Rounded MT Bold"/>
                <a:cs typeface="Arial Rounded MT Bold"/>
              </a:rPr>
              <a:t>  </a:t>
            </a:r>
            <a:r>
              <a:rPr lang="en-US" sz="3600" dirty="0" smtClean="0">
                <a:latin typeface="Arial Rounded MT Bold"/>
                <a:cs typeface="Arial Rounded MT Bold"/>
              </a:rPr>
              <a:t>  Clueing</a:t>
            </a:r>
          </a:p>
          <a:p>
            <a:pPr marL="2171700" lvl="5" indent="0">
              <a:buNone/>
            </a:pPr>
            <a:r>
              <a:rPr lang="en-US" sz="3600" dirty="0">
                <a:latin typeface="Arial Rounded MT Bold"/>
                <a:cs typeface="Arial Rounded MT Bold"/>
              </a:rPr>
              <a:t> </a:t>
            </a:r>
            <a:r>
              <a:rPr lang="en-US" sz="3600" dirty="0" smtClean="0">
                <a:latin typeface="Arial Rounded MT Bold"/>
                <a:cs typeface="Arial Rounded MT Bold"/>
              </a:rPr>
              <a:t>   Specific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3541325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Arial Rounded MT Bold"/>
                <a:cs typeface="Arial Rounded MT Bold"/>
              </a:rPr>
              <a:t>LESSON FORMAT</a:t>
            </a:r>
            <a:endParaRPr lang="en-US" sz="44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044700" y="1600200"/>
            <a:ext cx="9753600" cy="4114800"/>
          </a:xfrm>
        </p:spPr>
        <p:txBody>
          <a:bodyPr>
            <a:normAutofit fontScale="62500" lnSpcReduction="20000"/>
          </a:bodyPr>
          <a:lstStyle/>
          <a:p>
            <a:r>
              <a:rPr lang="en-US" sz="3600" dirty="0" smtClean="0">
                <a:latin typeface="Arial Rounded MT Bold"/>
                <a:cs typeface="Arial Rounded MT Bold"/>
              </a:rPr>
              <a:t>Learn It</a:t>
            </a:r>
          </a:p>
          <a:p>
            <a:pPr marL="0" indent="0">
              <a:buNone/>
            </a:pPr>
            <a:r>
              <a:rPr lang="en-US" sz="3600" dirty="0">
                <a:latin typeface="Arial Rounded MT Bold"/>
                <a:cs typeface="Arial Rounded MT Bold"/>
              </a:rPr>
              <a:t>	</a:t>
            </a:r>
            <a:r>
              <a:rPr lang="en-US" sz="3600" dirty="0" smtClean="0">
                <a:latin typeface="Arial Rounded MT Bold"/>
                <a:cs typeface="Arial Rounded MT Bold"/>
              </a:rPr>
              <a:t>(Describe)</a:t>
            </a: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Watch It</a:t>
            </a:r>
          </a:p>
          <a:p>
            <a:pPr marL="0" indent="0">
              <a:buNone/>
            </a:pPr>
            <a:r>
              <a:rPr lang="en-US" sz="3600" dirty="0" smtClean="0">
                <a:latin typeface="Arial Rounded MT Bold"/>
                <a:cs typeface="Arial Rounded MT Bold"/>
              </a:rPr>
              <a:t>	(Model)</a:t>
            </a: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Study It</a:t>
            </a:r>
          </a:p>
          <a:p>
            <a:pPr marL="0" indent="0">
              <a:buNone/>
            </a:pPr>
            <a:r>
              <a:rPr lang="en-US" sz="3600" dirty="0" smtClean="0">
                <a:latin typeface="Arial Rounded MT Bold"/>
                <a:cs typeface="Arial Rounded MT Bold"/>
              </a:rPr>
              <a:t>	 (Verbal Practice)</a:t>
            </a: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Practice It</a:t>
            </a:r>
          </a:p>
          <a:p>
            <a:pPr marL="0" indent="0">
              <a:buNone/>
            </a:pPr>
            <a:r>
              <a:rPr lang="en-US" sz="3600" dirty="0" smtClean="0">
                <a:latin typeface="Arial Rounded MT Bold"/>
                <a:cs typeface="Arial Rounded MT Bold"/>
              </a:rPr>
              <a:t>	 (Controlled Practice)</a:t>
            </a:r>
          </a:p>
          <a:p>
            <a:pPr marL="0" indent="0">
              <a:buNone/>
            </a:pPr>
            <a:r>
              <a:rPr lang="en-US" sz="3600" dirty="0" smtClean="0">
                <a:latin typeface="Arial Rounded MT Bold"/>
                <a:cs typeface="Arial Rounded MT Bold"/>
              </a:rPr>
              <a:t>	 (Advanced Practice)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2711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2: Learn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73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838200"/>
          </a:xfrm>
        </p:spPr>
        <p:txBody>
          <a:bodyPr/>
          <a:lstStyle/>
          <a:p>
            <a:pPr algn="ctr"/>
            <a:r>
              <a:rPr lang="en-US" sz="3600" dirty="0">
                <a:latin typeface="Arial Rounded MT Bold"/>
                <a:cs typeface="Arial Rounded MT Bold"/>
              </a:rPr>
              <a:t>Lesson </a:t>
            </a:r>
            <a:r>
              <a:rPr lang="en-US" sz="3600" dirty="0" smtClean="0">
                <a:latin typeface="Arial Rounded MT Bold"/>
                <a:cs typeface="Arial Rounded MT Bold"/>
              </a:rPr>
              <a:t>Format FOR </a:t>
            </a:r>
            <a:r>
              <a:rPr lang="en-US" sz="3600" b="0" dirty="0" smtClean="0">
                <a:latin typeface="Arial Rounded MT Bold"/>
                <a:cs typeface="Arial Rounded MT Bold"/>
              </a:rPr>
              <a:t>Learn </a:t>
            </a:r>
            <a:r>
              <a:rPr lang="en-US" sz="3600" b="0" dirty="0">
                <a:latin typeface="Arial Rounded MT Bold"/>
                <a:cs typeface="Arial Rounded MT Bold"/>
              </a:rPr>
              <a:t>I</a:t>
            </a:r>
            <a:r>
              <a:rPr lang="en-US" sz="3600" b="0" dirty="0"/>
              <a:t>t</a:t>
            </a:r>
            <a:endParaRPr lang="en-US" sz="3600" dirty="0"/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57200" y="1447800"/>
            <a:ext cx="3733800" cy="4572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buFont typeface="Wingdings" charset="0"/>
              <a:buNone/>
              <a:tabLst>
                <a:tab pos="914400" algn="l"/>
              </a:tabLst>
            </a:pPr>
            <a:r>
              <a:rPr lang="en-US" sz="2400" dirty="0"/>
              <a:t>Introduction</a:t>
            </a:r>
          </a:p>
          <a:p>
            <a:pPr>
              <a:buFont typeface="Wingdings" charset="0"/>
              <a:buNone/>
              <a:tabLst>
                <a:tab pos="914400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      </a:t>
            </a:r>
            <a:endParaRPr lang="en-US" sz="2400" dirty="0"/>
          </a:p>
          <a:p>
            <a:pPr>
              <a:buFont typeface="Wingdings" charset="0"/>
              <a:buNone/>
              <a:tabLst>
                <a:tab pos="914400" algn="l"/>
              </a:tabLst>
            </a:pPr>
            <a:r>
              <a:rPr lang="en-US" sz="2400" dirty="0"/>
              <a:t>Concept #1</a:t>
            </a:r>
          </a:p>
          <a:p>
            <a:pPr>
              <a:buFont typeface="Wingdings" charset="0"/>
              <a:buNone/>
              <a:tabLst>
                <a:tab pos="914400" algn="l"/>
              </a:tabLst>
            </a:pPr>
            <a:r>
              <a:rPr lang="en-US" sz="2400" dirty="0"/>
              <a:t>		Definition</a:t>
            </a:r>
          </a:p>
          <a:p>
            <a:pPr>
              <a:buFont typeface="Wingdings" charset="0"/>
              <a:buNone/>
              <a:tabLst>
                <a:tab pos="914400" algn="l"/>
              </a:tabLst>
            </a:pPr>
            <a:r>
              <a:rPr lang="en-US" sz="2400" dirty="0"/>
              <a:t>		Examples</a:t>
            </a:r>
          </a:p>
          <a:p>
            <a:pPr>
              <a:buFont typeface="Wingdings" charset="0"/>
              <a:buNone/>
              <a:tabLst>
                <a:tab pos="914400" algn="l"/>
              </a:tabLst>
            </a:pPr>
            <a:r>
              <a:rPr lang="en-US" sz="2400" dirty="0"/>
              <a:t>		Practice Activity</a:t>
            </a:r>
          </a:p>
          <a:p>
            <a:pPr>
              <a:buFont typeface="Wingdings" charset="0"/>
              <a:buNone/>
              <a:tabLst>
                <a:tab pos="914400" algn="l"/>
              </a:tabLst>
            </a:pPr>
            <a:r>
              <a:rPr lang="en-US" sz="2400" dirty="0"/>
              <a:t>Concept #2</a:t>
            </a:r>
          </a:p>
          <a:p>
            <a:pPr>
              <a:buFont typeface="Wingdings" charset="0"/>
              <a:buNone/>
              <a:tabLst>
                <a:tab pos="914400" algn="l"/>
              </a:tabLst>
            </a:pPr>
            <a:r>
              <a:rPr lang="en-US" sz="2400" dirty="0"/>
              <a:t>		Definition</a:t>
            </a:r>
          </a:p>
          <a:p>
            <a:pPr>
              <a:buFont typeface="Wingdings" charset="0"/>
              <a:buNone/>
              <a:tabLst>
                <a:tab pos="914400" algn="l"/>
              </a:tabLst>
            </a:pPr>
            <a:r>
              <a:rPr lang="en-US" sz="2400" dirty="0"/>
              <a:t>		Examples</a:t>
            </a:r>
          </a:p>
          <a:p>
            <a:pPr>
              <a:buFont typeface="Wingdings" charset="0"/>
              <a:buNone/>
              <a:tabLst>
                <a:tab pos="914400" algn="l"/>
              </a:tabLst>
            </a:pPr>
            <a:r>
              <a:rPr lang="en-US" sz="2400" dirty="0"/>
              <a:t>		Practice Activity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5105400" y="1524000"/>
            <a:ext cx="3429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tabLst>
                <a:tab pos="914400" algn="l"/>
              </a:tabLst>
            </a:pPr>
            <a:r>
              <a:rPr lang="en-US" sz="2400" dirty="0"/>
              <a:t>Concept #N</a:t>
            </a:r>
          </a:p>
          <a:p>
            <a:pPr>
              <a:lnSpc>
                <a:spcPct val="90000"/>
              </a:lnSpc>
              <a:tabLst>
                <a:tab pos="914400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Definition</a:t>
            </a:r>
          </a:p>
          <a:p>
            <a:pPr>
              <a:lnSpc>
                <a:spcPct val="90000"/>
              </a:lnSpc>
              <a:tabLst>
                <a:tab pos="914400" algn="l"/>
              </a:tabLst>
            </a:pPr>
            <a:endParaRPr lang="en-US" sz="2400" dirty="0"/>
          </a:p>
          <a:p>
            <a:pPr>
              <a:lnSpc>
                <a:spcPct val="90000"/>
              </a:lnSpc>
              <a:tabLst>
                <a:tab pos="914400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Examples</a:t>
            </a:r>
          </a:p>
          <a:p>
            <a:pPr>
              <a:lnSpc>
                <a:spcPct val="90000"/>
              </a:lnSpc>
              <a:tabLst>
                <a:tab pos="914400" algn="l"/>
              </a:tabLst>
            </a:pPr>
            <a:endParaRPr lang="en-US" sz="2400" dirty="0"/>
          </a:p>
          <a:p>
            <a:pPr>
              <a:lnSpc>
                <a:spcPct val="90000"/>
              </a:lnSpc>
              <a:tabLst>
                <a:tab pos="914400" algn="l"/>
              </a:tabLst>
            </a:pPr>
            <a:r>
              <a:rPr lang="en-US" sz="2400" dirty="0"/>
              <a:t>	Practice </a:t>
            </a:r>
            <a:r>
              <a:rPr lang="en-US" sz="2400" dirty="0" smtClean="0"/>
              <a:t>Activity</a:t>
            </a:r>
          </a:p>
          <a:p>
            <a:pPr>
              <a:lnSpc>
                <a:spcPct val="90000"/>
              </a:lnSpc>
              <a:tabLst>
                <a:tab pos="914400" algn="l"/>
              </a:tabLst>
            </a:pPr>
            <a:endParaRPr lang="en-US" sz="2400" dirty="0" smtClean="0"/>
          </a:p>
          <a:p>
            <a:pPr>
              <a:lnSpc>
                <a:spcPct val="90000"/>
              </a:lnSpc>
              <a:tabLst>
                <a:tab pos="914400" algn="l"/>
              </a:tabLst>
            </a:pPr>
            <a:r>
              <a:rPr lang="en-US" sz="2400" dirty="0" smtClean="0"/>
              <a:t>Closing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9674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_ls2_learn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9036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749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2: WATCH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78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7900" y="2781300"/>
            <a:ext cx="3576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Matt:  Please put a Watch It slide in here</a:t>
            </a:r>
            <a:endParaRPr lang="en-US" dirty="0"/>
          </a:p>
        </p:txBody>
      </p:sp>
      <p:pic>
        <p:nvPicPr>
          <p:cNvPr id="3" name="Picture 2" descr="Screen Shot 2013-07-07 at 9.50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"/>
            <a:ext cx="9144000" cy="684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98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2: Study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52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put a screen shot of Bo38 in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3-07-07 at 9.51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2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499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QUIZ TIME!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latin typeface="Arial Rounded MT Bold"/>
                <a:cs typeface="Arial Rounded MT Bold"/>
              </a:rPr>
              <a:t>At the end of Study It, students take a quiz. 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They can print it out, or you can give them a paper copy.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This replaces the Verbal Practice Quiz in the strategy programs.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Mastery is 100%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First time, recommend a short oral quiz of one or two questions to see if the student is ready.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If not, have the student repeat Study It.</a:t>
            </a:r>
            <a:endParaRPr lang="en-US" sz="24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826750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s2_quiz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636" y="1"/>
            <a:ext cx="5299364" cy="68580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70258370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2: PRACTICE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90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Matt: Please insert in here several slides showing the icons and folders they will see when they open the program, open the printable materials, open the instructor’s guide, etc.</a:t>
            </a:r>
            <a:endParaRPr lang="en-US" dirty="0"/>
          </a:p>
        </p:txBody>
      </p:sp>
      <p:pic>
        <p:nvPicPr>
          <p:cNvPr id="4" name="Picture 3" descr="Screen Shot 2015-01-08 at 3.54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1596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Lesson 2: Practice it levels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49300" y="1854200"/>
            <a:ext cx="7785100" cy="3860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Level 1: Identifying types of Topic Sentences</a:t>
            </a:r>
          </a:p>
          <a:p>
            <a:r>
              <a:rPr lang="en-US" sz="3200" dirty="0" smtClean="0"/>
              <a:t>Level 2: Finishing Topic Sentences</a:t>
            </a:r>
          </a:p>
          <a:p>
            <a:r>
              <a:rPr lang="en-US" sz="3200" dirty="0" smtClean="0"/>
              <a:t>Level 3: Writing Topic Sentences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50138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Please put a Level 1 screen shot in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7-07 at 9.53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" y="0"/>
            <a:ext cx="91401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15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Put a screen shot of a B047 activity in here: Level 2 Practice It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There should be part of a sentence in the box.</a:t>
            </a:r>
            <a:endParaRPr lang="en-US" dirty="0"/>
          </a:p>
        </p:txBody>
      </p:sp>
      <p:pic>
        <p:nvPicPr>
          <p:cNvPr id="4" name="Picture 3" descr="Screen Shot 2013-07-07 at 9.53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63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2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7-07 at 9.55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63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86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Matt: Please add in here the Level 3 slide showing the box where they write their own Topic sentence.</a:t>
            </a:r>
            <a:endParaRPr lang="en-US" dirty="0"/>
          </a:p>
        </p:txBody>
      </p:sp>
      <p:pic>
        <p:nvPicPr>
          <p:cNvPr id="4" name="Picture 3" descr="b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0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88246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Matt: Please add in here the Level 3 slide showing the box where they write their own Topic sentence.</a:t>
            </a:r>
            <a:endParaRPr lang="en-US" dirty="0"/>
          </a:p>
        </p:txBody>
      </p:sp>
      <p:pic>
        <p:nvPicPr>
          <p:cNvPr id="5" name="Picture 4" descr="b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7820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2 practice It</a:t>
            </a:r>
            <a:br>
              <a:rPr lang="en-US" sz="4000" dirty="0" smtClean="0">
                <a:latin typeface="Arial Rounded MT Bold"/>
                <a:cs typeface="Arial Rounded MT Bold"/>
              </a:rPr>
            </a:br>
            <a:r>
              <a:rPr lang="en-US" sz="4000" dirty="0" smtClean="0">
                <a:latin typeface="Arial Rounded MT Bold"/>
                <a:cs typeface="Arial Rounded MT Bold"/>
              </a:rPr>
              <a:t>Mastery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27200" y="1600200"/>
            <a:ext cx="6807200" cy="4114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Level 1: 100%, two sets</a:t>
            </a:r>
          </a:p>
          <a:p>
            <a:pPr marL="0" indent="0">
              <a:buNone/>
            </a:pPr>
            <a:r>
              <a:rPr lang="en-US" sz="3200" dirty="0">
                <a:latin typeface="Arial Rounded MT Bold"/>
                <a:cs typeface="Arial Rounded MT Bold"/>
              </a:rPr>
              <a:t> </a:t>
            </a:r>
            <a:r>
              <a:rPr lang="en-US" sz="3200" dirty="0" smtClean="0">
                <a:latin typeface="Arial Rounded MT Bold"/>
                <a:cs typeface="Arial Rounded MT Bold"/>
              </a:rPr>
              <a:t>  (Computer scored)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2: 80%, one set</a:t>
            </a:r>
          </a:p>
          <a:p>
            <a:pPr marL="0" indent="0">
              <a:buNone/>
            </a:pPr>
            <a:r>
              <a:rPr lang="en-US" sz="3200" dirty="0">
                <a:latin typeface="Arial Rounded MT Bold"/>
                <a:cs typeface="Arial Rounded MT Bold"/>
              </a:rPr>
              <a:t> </a:t>
            </a:r>
            <a:r>
              <a:rPr lang="en-US" sz="3200" dirty="0" smtClean="0">
                <a:latin typeface="Arial Rounded MT Bold"/>
                <a:cs typeface="Arial Rounded MT Bold"/>
              </a:rPr>
              <a:t>  (Computer scored)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3: 80%, one set</a:t>
            </a:r>
          </a:p>
          <a:p>
            <a:pPr marL="0" indent="0">
              <a:buNone/>
            </a:pPr>
            <a:r>
              <a:rPr lang="en-US" sz="3200" dirty="0">
                <a:latin typeface="Arial Rounded MT Bold"/>
                <a:cs typeface="Arial Rounded MT Bold"/>
              </a:rPr>
              <a:t> </a:t>
            </a:r>
            <a:r>
              <a:rPr lang="en-US" sz="3200" dirty="0" smtClean="0">
                <a:latin typeface="Arial Rounded MT Bold"/>
                <a:cs typeface="Arial Rounded MT Bold"/>
              </a:rPr>
              <a:t>  (Computer scored)</a:t>
            </a:r>
          </a:p>
        </p:txBody>
      </p:sp>
    </p:spTree>
    <p:extLst>
      <p:ext uri="{BB962C8B-B14F-4D97-AF65-F5344CB8AC3E}">
        <p14:creationId xmlns:p14="http://schemas.microsoft.com/office/powerpoint/2010/main" val="630788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Arial Rounded MT Bold"/>
                <a:cs typeface="Arial Rounded MT Bold"/>
              </a:rPr>
              <a:t>Lesson 3</a:t>
            </a:r>
            <a:endParaRPr lang="en-US" sz="44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96288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LESSON 3: PLANNING DIAGRAM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dirty="0" smtClean="0">
                <a:latin typeface="Arial Rounded MT Bold"/>
                <a:cs typeface="Arial Rounded MT Bold"/>
              </a:rPr>
              <a:t>The Concepts taught:</a:t>
            </a: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The topic</a:t>
            </a: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The details</a:t>
            </a: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The sequences and transitions</a:t>
            </a: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The points of view</a:t>
            </a: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The tenses</a:t>
            </a: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The order of the details</a:t>
            </a: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The Topic Sentence (reviewed)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3108796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3: learn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51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7-07 at 9.45.31 PM.png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705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s_ls3_diagr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5" y="0"/>
            <a:ext cx="90254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382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1866900"/>
            <a:ext cx="45728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Matt: Please put a screen shot in here from</a:t>
            </a:r>
          </a:p>
          <a:p>
            <a:r>
              <a:rPr lang="en-US" dirty="0" smtClean="0"/>
              <a:t>Learn it that shows a major section of the Paragraph</a:t>
            </a:r>
          </a:p>
          <a:p>
            <a:r>
              <a:rPr lang="en-US" dirty="0" smtClean="0"/>
              <a:t>Diagram being explained.</a:t>
            </a:r>
            <a:endParaRPr lang="en-US" dirty="0"/>
          </a:p>
        </p:txBody>
      </p:sp>
      <p:pic>
        <p:nvPicPr>
          <p:cNvPr id="3" name="Picture 2" descr="Screen Shot 2013-07-07 at 9.59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73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503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latin typeface="Arial Rounded MT Bold"/>
                <a:cs typeface="Arial Rounded MT Bold"/>
              </a:rPr>
              <a:t>LESSON 3: WATCH IT</a:t>
            </a:r>
            <a:endParaRPr lang="en-US" sz="4000" b="1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2605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3: Watch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Matt:  Please replace the next screen with a Watch it Screen that spells all the words correctly on the first line of details.  </a:t>
            </a:r>
            <a:endParaRPr lang="en-US" dirty="0"/>
          </a:p>
        </p:txBody>
      </p:sp>
      <p:pic>
        <p:nvPicPr>
          <p:cNvPr id="4" name="Picture 3" descr="watch_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49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337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3: Study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39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put a screen shot of Bo38 in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3-07-07 at 10.02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1"/>
            <a:ext cx="9144000" cy="685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21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QUIZ TIME!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latin typeface="Arial Rounded MT Bold"/>
                <a:cs typeface="Arial Rounded MT Bold"/>
              </a:rPr>
              <a:t>At the end of Study It, students take a quiz. 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They can print it out, or you can give them a paper copy.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This replaces the Verbal Practice Quiz in the strategy programs.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Mastery is 100%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A short oral quiz of one or two questions is recommended to see if the student is ready.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If not, have the student repeat Study It.</a:t>
            </a:r>
            <a:endParaRPr lang="en-US" sz="24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2523679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s3_quiz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0"/>
            <a:ext cx="5299364" cy="68580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04430669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3: Practice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65200" y="1600200"/>
            <a:ext cx="7569200" cy="4114800"/>
          </a:xfrm>
        </p:spPr>
        <p:txBody>
          <a:bodyPr/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Level 1: Identifying point of view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2: Identifying tense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3: Identifying sequence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4: Planning a paragraph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246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Please put a Level 1 screen shot in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7-07 at 10.04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1"/>
            <a:ext cx="9144000" cy="685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369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Horizon">
    <a:dk1>
      <a:srgbClr val="000000"/>
    </a:dk1>
    <a:lt1>
      <a:srgbClr val="FFFFFF"/>
    </a:lt1>
    <a:dk2>
      <a:srgbClr val="1F2123"/>
    </a:dk2>
    <a:lt2>
      <a:srgbClr val="DC9E1F"/>
    </a:lt2>
    <a:accent1>
      <a:srgbClr val="7E97AD"/>
    </a:accent1>
    <a:accent2>
      <a:srgbClr val="CC8E60"/>
    </a:accent2>
    <a:accent3>
      <a:srgbClr val="7A6A60"/>
    </a:accent3>
    <a:accent4>
      <a:srgbClr val="B4936D"/>
    </a:accent4>
    <a:accent5>
      <a:srgbClr val="67787B"/>
    </a:accent5>
    <a:accent6>
      <a:srgbClr val="9D936F"/>
    </a:accent6>
    <a:hlink>
      <a:srgbClr val="646464"/>
    </a:hlink>
    <a:folHlink>
      <a:srgbClr val="969696"/>
    </a:folHlink>
  </a:clrScheme>
  <a:fontScheme name="Horizon">
    <a:maj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Horizon">
    <a:fillStyleLst>
      <a:solidFill>
        <a:schemeClr val="phClr"/>
      </a:solidFill>
      <a:gradFill rotWithShape="1">
        <a:gsLst>
          <a:gs pos="0">
            <a:schemeClr val="phClr">
              <a:tint val="83000"/>
              <a:shade val="100000"/>
              <a:satMod val="100000"/>
            </a:schemeClr>
          </a:gs>
          <a:gs pos="100000">
            <a:schemeClr val="phClr">
              <a:tint val="61000"/>
              <a:alpha val="100000"/>
              <a:satMod val="20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85000"/>
            </a:schemeClr>
          </a:gs>
          <a:gs pos="100000">
            <a:schemeClr val="phClr">
              <a:tint val="90000"/>
              <a:alpha val="100000"/>
              <a:satMod val="2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5240" cap="flat" cmpd="sng" algn="ctr">
        <a:solidFill>
          <a:schemeClr val="phClr">
            <a:tint val="25000"/>
            <a:alpha val="25000"/>
          </a:schemeClr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42924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6000"/>
              <a:shade val="100000"/>
              <a:alpha val="100000"/>
              <a:satMod val="140000"/>
            </a:schemeClr>
          </a:gs>
          <a:gs pos="31000">
            <a:schemeClr val="phClr">
              <a:tint val="100000"/>
              <a:shade val="90000"/>
              <a:alpha val="100000"/>
            </a:schemeClr>
          </a:gs>
          <a:gs pos="100000">
            <a:schemeClr val="phClr">
              <a:tint val="100000"/>
              <a:shade val="80000"/>
              <a:alpha val="10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hade val="100000"/>
              <a:alpha val="100000"/>
              <a:satMod val="180000"/>
            </a:schemeClr>
          </a:gs>
          <a:gs pos="41000">
            <a:schemeClr val="phClr">
              <a:tint val="100000"/>
              <a:shade val="100000"/>
              <a:alpha val="100000"/>
              <a:satMod val="150000"/>
            </a:schemeClr>
          </a:gs>
          <a:gs pos="100000">
            <a:schemeClr val="phClr">
              <a:tint val="100000"/>
              <a:shade val="65000"/>
              <a:alpha val="100000"/>
            </a:schemeClr>
          </a:gs>
        </a:gsLst>
        <a:path path="circle">
          <a:fillToRect l="50000" t="80000" r="100000" b="10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Horizon">
    <a:dk1>
      <a:srgbClr val="000000"/>
    </a:dk1>
    <a:lt1>
      <a:srgbClr val="FFFFFF"/>
    </a:lt1>
    <a:dk2>
      <a:srgbClr val="1F2123"/>
    </a:dk2>
    <a:lt2>
      <a:srgbClr val="DC9E1F"/>
    </a:lt2>
    <a:accent1>
      <a:srgbClr val="7E97AD"/>
    </a:accent1>
    <a:accent2>
      <a:srgbClr val="CC8E60"/>
    </a:accent2>
    <a:accent3>
      <a:srgbClr val="7A6A60"/>
    </a:accent3>
    <a:accent4>
      <a:srgbClr val="B4936D"/>
    </a:accent4>
    <a:accent5>
      <a:srgbClr val="67787B"/>
    </a:accent5>
    <a:accent6>
      <a:srgbClr val="9D936F"/>
    </a:accent6>
    <a:hlink>
      <a:srgbClr val="646464"/>
    </a:hlink>
    <a:folHlink>
      <a:srgbClr val="969696"/>
    </a:folHlink>
  </a:clrScheme>
  <a:fontScheme name="Horizon">
    <a:maj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Horizon">
    <a:fillStyleLst>
      <a:solidFill>
        <a:schemeClr val="phClr"/>
      </a:solidFill>
      <a:gradFill rotWithShape="1">
        <a:gsLst>
          <a:gs pos="0">
            <a:schemeClr val="phClr">
              <a:tint val="83000"/>
              <a:shade val="100000"/>
              <a:satMod val="100000"/>
            </a:schemeClr>
          </a:gs>
          <a:gs pos="100000">
            <a:schemeClr val="phClr">
              <a:tint val="61000"/>
              <a:alpha val="100000"/>
              <a:satMod val="20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85000"/>
            </a:schemeClr>
          </a:gs>
          <a:gs pos="100000">
            <a:schemeClr val="phClr">
              <a:tint val="90000"/>
              <a:alpha val="100000"/>
              <a:satMod val="2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5240" cap="flat" cmpd="sng" algn="ctr">
        <a:solidFill>
          <a:schemeClr val="phClr">
            <a:tint val="25000"/>
            <a:alpha val="25000"/>
          </a:schemeClr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42924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6000"/>
              <a:shade val="100000"/>
              <a:alpha val="100000"/>
              <a:satMod val="140000"/>
            </a:schemeClr>
          </a:gs>
          <a:gs pos="31000">
            <a:schemeClr val="phClr">
              <a:tint val="100000"/>
              <a:shade val="90000"/>
              <a:alpha val="100000"/>
            </a:schemeClr>
          </a:gs>
          <a:gs pos="100000">
            <a:schemeClr val="phClr">
              <a:tint val="100000"/>
              <a:shade val="80000"/>
              <a:alpha val="10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hade val="100000"/>
              <a:alpha val="100000"/>
              <a:satMod val="180000"/>
            </a:schemeClr>
          </a:gs>
          <a:gs pos="41000">
            <a:schemeClr val="phClr">
              <a:tint val="100000"/>
              <a:shade val="100000"/>
              <a:alpha val="100000"/>
              <a:satMod val="150000"/>
            </a:schemeClr>
          </a:gs>
          <a:gs pos="100000">
            <a:schemeClr val="phClr">
              <a:tint val="100000"/>
              <a:shade val="65000"/>
              <a:alpha val="100000"/>
            </a:schemeClr>
          </a:gs>
        </a:gsLst>
        <a:path path="circle">
          <a:fillToRect l="50000" t="80000" r="100000" b="10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Horizon">
    <a:dk1>
      <a:srgbClr val="000000"/>
    </a:dk1>
    <a:lt1>
      <a:srgbClr val="FFFFFF"/>
    </a:lt1>
    <a:dk2>
      <a:srgbClr val="1F2123"/>
    </a:dk2>
    <a:lt2>
      <a:srgbClr val="DC9E1F"/>
    </a:lt2>
    <a:accent1>
      <a:srgbClr val="7E97AD"/>
    </a:accent1>
    <a:accent2>
      <a:srgbClr val="CC8E60"/>
    </a:accent2>
    <a:accent3>
      <a:srgbClr val="7A6A60"/>
    </a:accent3>
    <a:accent4>
      <a:srgbClr val="B4936D"/>
    </a:accent4>
    <a:accent5>
      <a:srgbClr val="67787B"/>
    </a:accent5>
    <a:accent6>
      <a:srgbClr val="9D936F"/>
    </a:accent6>
    <a:hlink>
      <a:srgbClr val="646464"/>
    </a:hlink>
    <a:folHlink>
      <a:srgbClr val="969696"/>
    </a:folHlink>
  </a:clrScheme>
  <a:fontScheme name="Horizon">
    <a:maj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Horizon">
    <a:fillStyleLst>
      <a:solidFill>
        <a:schemeClr val="phClr"/>
      </a:solidFill>
      <a:gradFill rotWithShape="1">
        <a:gsLst>
          <a:gs pos="0">
            <a:schemeClr val="phClr">
              <a:tint val="83000"/>
              <a:shade val="100000"/>
              <a:satMod val="100000"/>
            </a:schemeClr>
          </a:gs>
          <a:gs pos="100000">
            <a:schemeClr val="phClr">
              <a:tint val="61000"/>
              <a:alpha val="100000"/>
              <a:satMod val="20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85000"/>
            </a:schemeClr>
          </a:gs>
          <a:gs pos="100000">
            <a:schemeClr val="phClr">
              <a:tint val="90000"/>
              <a:alpha val="100000"/>
              <a:satMod val="2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5240" cap="flat" cmpd="sng" algn="ctr">
        <a:solidFill>
          <a:schemeClr val="phClr">
            <a:tint val="25000"/>
            <a:alpha val="25000"/>
          </a:schemeClr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42924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6000"/>
              <a:shade val="100000"/>
              <a:alpha val="100000"/>
              <a:satMod val="140000"/>
            </a:schemeClr>
          </a:gs>
          <a:gs pos="31000">
            <a:schemeClr val="phClr">
              <a:tint val="100000"/>
              <a:shade val="90000"/>
              <a:alpha val="100000"/>
            </a:schemeClr>
          </a:gs>
          <a:gs pos="100000">
            <a:schemeClr val="phClr">
              <a:tint val="100000"/>
              <a:shade val="80000"/>
              <a:alpha val="10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hade val="100000"/>
              <a:alpha val="100000"/>
              <a:satMod val="180000"/>
            </a:schemeClr>
          </a:gs>
          <a:gs pos="41000">
            <a:schemeClr val="phClr">
              <a:tint val="100000"/>
              <a:shade val="100000"/>
              <a:alpha val="100000"/>
              <a:satMod val="150000"/>
            </a:schemeClr>
          </a:gs>
          <a:gs pos="100000">
            <a:schemeClr val="phClr">
              <a:tint val="100000"/>
              <a:shade val="65000"/>
              <a:alpha val="100000"/>
            </a:schemeClr>
          </a:gs>
        </a:gsLst>
        <a:path path="circle">
          <a:fillToRect l="50000" t="80000" r="100000" b="10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Horizon">
    <a:dk1>
      <a:srgbClr val="000000"/>
    </a:dk1>
    <a:lt1>
      <a:srgbClr val="FFFFFF"/>
    </a:lt1>
    <a:dk2>
      <a:srgbClr val="1F2123"/>
    </a:dk2>
    <a:lt2>
      <a:srgbClr val="DC9E1F"/>
    </a:lt2>
    <a:accent1>
      <a:srgbClr val="7E97AD"/>
    </a:accent1>
    <a:accent2>
      <a:srgbClr val="CC8E60"/>
    </a:accent2>
    <a:accent3>
      <a:srgbClr val="7A6A60"/>
    </a:accent3>
    <a:accent4>
      <a:srgbClr val="B4936D"/>
    </a:accent4>
    <a:accent5>
      <a:srgbClr val="67787B"/>
    </a:accent5>
    <a:accent6>
      <a:srgbClr val="9D936F"/>
    </a:accent6>
    <a:hlink>
      <a:srgbClr val="646464"/>
    </a:hlink>
    <a:folHlink>
      <a:srgbClr val="969696"/>
    </a:folHlink>
  </a:clrScheme>
  <a:fontScheme name="Horizon">
    <a:maj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Horizon">
    <a:fillStyleLst>
      <a:solidFill>
        <a:schemeClr val="phClr"/>
      </a:solidFill>
      <a:gradFill rotWithShape="1">
        <a:gsLst>
          <a:gs pos="0">
            <a:schemeClr val="phClr">
              <a:tint val="83000"/>
              <a:shade val="100000"/>
              <a:satMod val="100000"/>
            </a:schemeClr>
          </a:gs>
          <a:gs pos="100000">
            <a:schemeClr val="phClr">
              <a:tint val="61000"/>
              <a:alpha val="100000"/>
              <a:satMod val="20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85000"/>
            </a:schemeClr>
          </a:gs>
          <a:gs pos="100000">
            <a:schemeClr val="phClr">
              <a:tint val="90000"/>
              <a:alpha val="100000"/>
              <a:satMod val="2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5240" cap="flat" cmpd="sng" algn="ctr">
        <a:solidFill>
          <a:schemeClr val="phClr">
            <a:tint val="25000"/>
            <a:alpha val="25000"/>
          </a:schemeClr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42924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6000"/>
              <a:shade val="100000"/>
              <a:alpha val="100000"/>
              <a:satMod val="140000"/>
            </a:schemeClr>
          </a:gs>
          <a:gs pos="31000">
            <a:schemeClr val="phClr">
              <a:tint val="100000"/>
              <a:shade val="90000"/>
              <a:alpha val="100000"/>
            </a:schemeClr>
          </a:gs>
          <a:gs pos="100000">
            <a:schemeClr val="phClr">
              <a:tint val="100000"/>
              <a:shade val="80000"/>
              <a:alpha val="10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hade val="100000"/>
              <a:alpha val="100000"/>
              <a:satMod val="180000"/>
            </a:schemeClr>
          </a:gs>
          <a:gs pos="41000">
            <a:schemeClr val="phClr">
              <a:tint val="100000"/>
              <a:shade val="100000"/>
              <a:alpha val="100000"/>
              <a:satMod val="150000"/>
            </a:schemeClr>
          </a:gs>
          <a:gs pos="100000">
            <a:schemeClr val="phClr">
              <a:tint val="100000"/>
              <a:shade val="65000"/>
              <a:alpha val="100000"/>
            </a:schemeClr>
          </a:gs>
        </a:gsLst>
        <a:path path="circle">
          <a:fillToRect l="50000" t="80000" r="100000" b="10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Horizon">
    <a:dk1>
      <a:srgbClr val="000000"/>
    </a:dk1>
    <a:lt1>
      <a:srgbClr val="FFFFFF"/>
    </a:lt1>
    <a:dk2>
      <a:srgbClr val="1F2123"/>
    </a:dk2>
    <a:lt2>
      <a:srgbClr val="DC9E1F"/>
    </a:lt2>
    <a:accent1>
      <a:srgbClr val="7E97AD"/>
    </a:accent1>
    <a:accent2>
      <a:srgbClr val="CC8E60"/>
    </a:accent2>
    <a:accent3>
      <a:srgbClr val="7A6A60"/>
    </a:accent3>
    <a:accent4>
      <a:srgbClr val="B4936D"/>
    </a:accent4>
    <a:accent5>
      <a:srgbClr val="67787B"/>
    </a:accent5>
    <a:accent6>
      <a:srgbClr val="9D936F"/>
    </a:accent6>
    <a:hlink>
      <a:srgbClr val="646464"/>
    </a:hlink>
    <a:folHlink>
      <a:srgbClr val="969696"/>
    </a:folHlink>
  </a:clrScheme>
  <a:fontScheme name="Horizon">
    <a:maj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Horizon">
    <a:fillStyleLst>
      <a:solidFill>
        <a:schemeClr val="phClr"/>
      </a:solidFill>
      <a:gradFill rotWithShape="1">
        <a:gsLst>
          <a:gs pos="0">
            <a:schemeClr val="phClr">
              <a:tint val="83000"/>
              <a:shade val="100000"/>
              <a:satMod val="100000"/>
            </a:schemeClr>
          </a:gs>
          <a:gs pos="100000">
            <a:schemeClr val="phClr">
              <a:tint val="61000"/>
              <a:alpha val="100000"/>
              <a:satMod val="20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85000"/>
            </a:schemeClr>
          </a:gs>
          <a:gs pos="100000">
            <a:schemeClr val="phClr">
              <a:tint val="90000"/>
              <a:alpha val="100000"/>
              <a:satMod val="2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5240" cap="flat" cmpd="sng" algn="ctr">
        <a:solidFill>
          <a:schemeClr val="phClr">
            <a:tint val="25000"/>
            <a:alpha val="25000"/>
          </a:schemeClr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42924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6000"/>
              <a:shade val="100000"/>
              <a:alpha val="100000"/>
              <a:satMod val="140000"/>
            </a:schemeClr>
          </a:gs>
          <a:gs pos="31000">
            <a:schemeClr val="phClr">
              <a:tint val="100000"/>
              <a:shade val="90000"/>
              <a:alpha val="100000"/>
            </a:schemeClr>
          </a:gs>
          <a:gs pos="100000">
            <a:schemeClr val="phClr">
              <a:tint val="100000"/>
              <a:shade val="80000"/>
              <a:alpha val="10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hade val="100000"/>
              <a:alpha val="100000"/>
              <a:satMod val="180000"/>
            </a:schemeClr>
          </a:gs>
          <a:gs pos="41000">
            <a:schemeClr val="phClr">
              <a:tint val="100000"/>
              <a:shade val="100000"/>
              <a:alpha val="100000"/>
              <a:satMod val="150000"/>
            </a:schemeClr>
          </a:gs>
          <a:gs pos="100000">
            <a:schemeClr val="phClr">
              <a:tint val="100000"/>
              <a:shade val="65000"/>
              <a:alpha val="100000"/>
            </a:schemeClr>
          </a:gs>
        </a:gsLst>
        <a:path path="circle">
          <a:fillToRect l="50000" t="80000" r="100000" b="10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Horizon">
    <a:dk1>
      <a:srgbClr val="000000"/>
    </a:dk1>
    <a:lt1>
      <a:srgbClr val="FFFFFF"/>
    </a:lt1>
    <a:dk2>
      <a:srgbClr val="1F2123"/>
    </a:dk2>
    <a:lt2>
      <a:srgbClr val="DC9E1F"/>
    </a:lt2>
    <a:accent1>
      <a:srgbClr val="7E97AD"/>
    </a:accent1>
    <a:accent2>
      <a:srgbClr val="CC8E60"/>
    </a:accent2>
    <a:accent3>
      <a:srgbClr val="7A6A60"/>
    </a:accent3>
    <a:accent4>
      <a:srgbClr val="B4936D"/>
    </a:accent4>
    <a:accent5>
      <a:srgbClr val="67787B"/>
    </a:accent5>
    <a:accent6>
      <a:srgbClr val="9D936F"/>
    </a:accent6>
    <a:hlink>
      <a:srgbClr val="646464"/>
    </a:hlink>
    <a:folHlink>
      <a:srgbClr val="969696"/>
    </a:folHlink>
  </a:clrScheme>
  <a:fontScheme name="Horizon">
    <a:maj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Horizon">
    <a:fillStyleLst>
      <a:solidFill>
        <a:schemeClr val="phClr"/>
      </a:solidFill>
      <a:gradFill rotWithShape="1">
        <a:gsLst>
          <a:gs pos="0">
            <a:schemeClr val="phClr">
              <a:tint val="83000"/>
              <a:shade val="100000"/>
              <a:satMod val="100000"/>
            </a:schemeClr>
          </a:gs>
          <a:gs pos="100000">
            <a:schemeClr val="phClr">
              <a:tint val="61000"/>
              <a:alpha val="100000"/>
              <a:satMod val="20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85000"/>
            </a:schemeClr>
          </a:gs>
          <a:gs pos="100000">
            <a:schemeClr val="phClr">
              <a:tint val="90000"/>
              <a:alpha val="100000"/>
              <a:satMod val="2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5240" cap="flat" cmpd="sng" algn="ctr">
        <a:solidFill>
          <a:schemeClr val="phClr">
            <a:tint val="25000"/>
            <a:alpha val="25000"/>
          </a:schemeClr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42924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6000"/>
              <a:shade val="100000"/>
              <a:alpha val="100000"/>
              <a:satMod val="140000"/>
            </a:schemeClr>
          </a:gs>
          <a:gs pos="31000">
            <a:schemeClr val="phClr">
              <a:tint val="100000"/>
              <a:shade val="90000"/>
              <a:alpha val="100000"/>
            </a:schemeClr>
          </a:gs>
          <a:gs pos="100000">
            <a:schemeClr val="phClr">
              <a:tint val="100000"/>
              <a:shade val="80000"/>
              <a:alpha val="10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hade val="100000"/>
              <a:alpha val="100000"/>
              <a:satMod val="180000"/>
            </a:schemeClr>
          </a:gs>
          <a:gs pos="41000">
            <a:schemeClr val="phClr">
              <a:tint val="100000"/>
              <a:shade val="100000"/>
              <a:alpha val="100000"/>
              <a:satMod val="150000"/>
            </a:schemeClr>
          </a:gs>
          <a:gs pos="100000">
            <a:schemeClr val="phClr">
              <a:tint val="100000"/>
              <a:shade val="65000"/>
              <a:alpha val="100000"/>
            </a:schemeClr>
          </a:gs>
        </a:gsLst>
        <a:path path="circle">
          <a:fillToRect l="50000" t="80000" r="100000" b="10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24772</TotalTime>
  <Words>3095</Words>
  <Application>Microsoft Macintosh PowerPoint</Application>
  <PresentationFormat>On-screen Show (4:3)</PresentationFormat>
  <Paragraphs>419</Paragraphs>
  <Slides>160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160</vt:i4>
      </vt:variant>
    </vt:vector>
  </HeadingPairs>
  <TitlesOfParts>
    <vt:vector size="161" baseType="lpstr">
      <vt:lpstr>Horizon</vt:lpstr>
      <vt:lpstr>The Star Writer Program: COMPUTERIZED  PARAGRAPH-WRITING STRATEGY INSTRUCTION </vt:lpstr>
      <vt:lpstr>TODAY’S GOALS</vt:lpstr>
      <vt:lpstr> Lessons in the Program</vt:lpstr>
      <vt:lpstr>The program is based on strategic instruction</vt:lpstr>
      <vt:lpstr>CONTENT OF THE PROGRAM</vt:lpstr>
      <vt:lpstr>  Basic Instructional Methods for Teaching Strategies</vt:lpstr>
      <vt:lpstr>LESSON FORMAT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INTRODUCTION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Look at the  instructor’s guide</vt:lpstr>
      <vt:lpstr>PowerPoint Presentation</vt:lpstr>
      <vt:lpstr>PowerPoint Presentation</vt:lpstr>
      <vt:lpstr>The Lessons</vt:lpstr>
      <vt:lpstr>LESSON STRUCTURE</vt:lpstr>
      <vt:lpstr>Lesson 1</vt:lpstr>
      <vt:lpstr>LESSON 1: COMPLETE SENTENCES</vt:lpstr>
      <vt:lpstr>Lesson 1: Learn it</vt:lpstr>
      <vt:lpstr>Lesson Format FOR Learn It</vt:lpstr>
      <vt:lpstr>EXAMPLE LEARN IT SCREEN</vt:lpstr>
      <vt:lpstr>PowerPoint Presentation</vt:lpstr>
      <vt:lpstr>Matt: Please put a screen shot from A029 in here showing the three option choices for punctuation</vt:lpstr>
      <vt:lpstr>Let’s Look at A simple Activity</vt:lpstr>
      <vt:lpstr>Subjects and verbs</vt:lpstr>
      <vt:lpstr>PowerPoint Presentation</vt:lpstr>
      <vt:lpstr>Lesson 1:  Watch It</vt:lpstr>
      <vt:lpstr>EXAMPLE WATCH IT SCREEN</vt:lpstr>
      <vt:lpstr>PowerPoint Presentation</vt:lpstr>
      <vt:lpstr>Lesson 1: Study It</vt:lpstr>
      <vt:lpstr>EXAMPLE STUDY IT SCREEN</vt:lpstr>
      <vt:lpstr>PowerPoint Presentation</vt:lpstr>
      <vt:lpstr>QUIZ TIME!</vt:lpstr>
      <vt:lpstr>PowerPoint Presentation</vt:lpstr>
      <vt:lpstr>A Caution about the first quiz!!</vt:lpstr>
      <vt:lpstr>Lesson 1: Practice It</vt:lpstr>
      <vt:lpstr>Practice It Levels 1-6</vt:lpstr>
      <vt:lpstr>EXAMPLE PRACTICE IT SCREENS</vt:lpstr>
      <vt:lpstr>PowerPoint Presentation</vt:lpstr>
      <vt:lpstr>PowerPoint Presentation</vt:lpstr>
      <vt:lpstr>Let’s look at practice It  Level 2 </vt:lpstr>
      <vt:lpstr>PowerPoint Presentation</vt:lpstr>
      <vt:lpstr>Look at practice It Level 3</vt:lpstr>
      <vt:lpstr>PowerPoint Presentation</vt:lpstr>
      <vt:lpstr>PowerPoint Presentation</vt:lpstr>
      <vt:lpstr>PowerPoint Presentation</vt:lpstr>
      <vt:lpstr>Lesson 1 practice It Mastery</vt:lpstr>
      <vt:lpstr>Let’s Look at the printable materials folder</vt:lpstr>
      <vt:lpstr>PowerPoint Presentation</vt:lpstr>
      <vt:lpstr>PowerPoint Presentation</vt:lpstr>
      <vt:lpstr>Lesson 2</vt:lpstr>
      <vt:lpstr>LESSON 2: TOPIC SENTENCES</vt:lpstr>
      <vt:lpstr>Lesson 2: Learn It</vt:lpstr>
      <vt:lpstr>Lesson Format FOR Learn It</vt:lpstr>
      <vt:lpstr>PowerPoint Presentation</vt:lpstr>
      <vt:lpstr>Lesson 2: WATCH IT</vt:lpstr>
      <vt:lpstr>PowerPoint Presentation</vt:lpstr>
      <vt:lpstr>Lesson 2: Study it</vt:lpstr>
      <vt:lpstr>Matt: put a screen shot of Bo38 in here</vt:lpstr>
      <vt:lpstr>QUIZ TIME!</vt:lpstr>
      <vt:lpstr>PowerPoint Presentation</vt:lpstr>
      <vt:lpstr>Lesson 2: PRACTICE IT</vt:lpstr>
      <vt:lpstr>Lesson 2: Practice it levels</vt:lpstr>
      <vt:lpstr>Matt: Please put a Level 1 screen shot in here</vt:lpstr>
      <vt:lpstr>Matt: Put a screen shot of a B047 activity in here: Level 2 Practice It Activity</vt:lpstr>
      <vt:lpstr>PowerPoint Presentation</vt:lpstr>
      <vt:lpstr>PowerPoint Presentation</vt:lpstr>
      <vt:lpstr>PowerPoint Presentation</vt:lpstr>
      <vt:lpstr>Lesson 2 practice It Mastery</vt:lpstr>
      <vt:lpstr>Lesson 3</vt:lpstr>
      <vt:lpstr>LESSON 3: PLANNING DIAGRAM</vt:lpstr>
      <vt:lpstr>Lesson 3: learn it</vt:lpstr>
      <vt:lpstr>PowerPoint Presentation</vt:lpstr>
      <vt:lpstr>PowerPoint Presentation</vt:lpstr>
      <vt:lpstr>LESSON 3: WATCH IT</vt:lpstr>
      <vt:lpstr>Lesson 3: Watch it</vt:lpstr>
      <vt:lpstr>Lesson 3: Study It</vt:lpstr>
      <vt:lpstr>Matt: put a screen shot of Bo38 in here</vt:lpstr>
      <vt:lpstr>QUIZ TIME!</vt:lpstr>
      <vt:lpstr>PowerPoint Presentation</vt:lpstr>
      <vt:lpstr>Lesson 3: Practice It</vt:lpstr>
      <vt:lpstr>Matt: Please put a Level 1 screen shot in here</vt:lpstr>
      <vt:lpstr>Matt: Put a screen shot of the Level 4 Practice It Activity in here</vt:lpstr>
      <vt:lpstr>PowerPoint Presentation</vt:lpstr>
      <vt:lpstr>LET’S Look at Practice It</vt:lpstr>
      <vt:lpstr>Lesson 3 practice It Mastery</vt:lpstr>
      <vt:lpstr>Lesson 4</vt:lpstr>
      <vt:lpstr>LESSON 4: DETAIL SENTENCES</vt:lpstr>
      <vt:lpstr>Lesson 4: Learn it</vt:lpstr>
      <vt:lpstr>PowerPoint Presentation</vt:lpstr>
      <vt:lpstr>Lesson 4: Watch it</vt:lpstr>
      <vt:lpstr>PowerPoint Presentation</vt:lpstr>
      <vt:lpstr>PowerPoint Presentation</vt:lpstr>
      <vt:lpstr>PowerPoint Presentation</vt:lpstr>
      <vt:lpstr>PowerPoint Presentation</vt:lpstr>
      <vt:lpstr>Lesson 4: Study it</vt:lpstr>
      <vt:lpstr>Matt: put a screen shot of D036 in here</vt:lpstr>
      <vt:lpstr>QUIZ TIME!</vt:lpstr>
      <vt:lpstr>PowerPoint Presentation</vt:lpstr>
      <vt:lpstr>Lesson 4: The practice Activities</vt:lpstr>
      <vt:lpstr>Matt: Please put a Level 1 screen shot in here for Lesson 4</vt:lpstr>
      <vt:lpstr>PowerPoint Presentation</vt:lpstr>
      <vt:lpstr>Matt: Put a screen shot of a D042 activity in here: Level 2 Practice It Activity</vt:lpstr>
      <vt:lpstr>PowerPoint Presentation</vt:lpstr>
      <vt:lpstr>PowerPoint Presentation</vt:lpstr>
      <vt:lpstr>Matt: Please put a screen shot in here of the Level 4 screen where the two buttons are shown: Prompted, Indep.</vt:lpstr>
      <vt:lpstr>Matt: Put a screen shot in here of a Prompted sentence, Like first Lead-off</vt:lpstr>
      <vt:lpstr>Let’s Look at Practice It</vt:lpstr>
      <vt:lpstr>Lesson 4 practice It Mastery</vt:lpstr>
      <vt:lpstr>Lesson 5</vt:lpstr>
      <vt:lpstr>LESSON 5: CLINCHER SENTENCES</vt:lpstr>
      <vt:lpstr>Lesson 5: Learn It</vt:lpstr>
      <vt:lpstr>PowerPoint Presentation</vt:lpstr>
      <vt:lpstr>Lesson 5: watch It</vt:lpstr>
      <vt:lpstr>PowerPoint Presentation</vt:lpstr>
      <vt:lpstr>Lesson 5: Study It</vt:lpstr>
      <vt:lpstr>Matt: put a screen shot of E047 in here</vt:lpstr>
      <vt:lpstr>QUIZ TIME!</vt:lpstr>
      <vt:lpstr>PowerPoint Presentation</vt:lpstr>
      <vt:lpstr>Lesson 5: The practice Activities</vt:lpstr>
      <vt:lpstr>Matt: Please put a Level 1 screen shot in here- E052</vt:lpstr>
      <vt:lpstr>Matt: Put a screen shot of a E054 activity in here: Level 2 Practice It Activity</vt:lpstr>
      <vt:lpstr>PowerPoint Presentation</vt:lpstr>
      <vt:lpstr>PowerPoint Presentation</vt:lpstr>
      <vt:lpstr>PowerPoint Presentation</vt:lpstr>
      <vt:lpstr>PowerPoint Presentation</vt:lpstr>
      <vt:lpstr>Matt: Please put a screen shot in here of the Level 4 screen where the two buttons are shown: Prompted, Indep.</vt:lpstr>
      <vt:lpstr>Matt: Put a screen shot in here of a Prompted sentence, Like Clincher sentence</vt:lpstr>
      <vt:lpstr>PowerPoint Presentation</vt:lpstr>
      <vt:lpstr>Lesson 5 practice It Mastery</vt:lpstr>
      <vt:lpstr>PowerPoint Presentation</vt:lpstr>
      <vt:lpstr>Study 1 DETAILS</vt:lpstr>
      <vt:lpstr>PARAGRAPH Test: percent of COMPLETE SENTENCES</vt:lpstr>
      <vt:lpstr>Sentence Test: percent of Prompts matched</vt:lpstr>
      <vt:lpstr>Study 2 DETAILS</vt:lpstr>
      <vt:lpstr>More Study Details</vt:lpstr>
      <vt:lpstr>Sentences Test: percent of COMPLETE SENTENCES</vt:lpstr>
      <vt:lpstr>Sentence Test: percent of Prompts matched</vt:lpstr>
      <vt:lpstr>Paragraph Test: % of pts earned on Organization</vt:lpstr>
      <vt:lpstr>Paragraph Test: % pts earned on Planning Diagram</vt:lpstr>
      <vt:lpstr>Results summary</vt:lpstr>
      <vt:lpstr>Results summary (continued)</vt:lpstr>
      <vt:lpstr>PowerPoint Presentation</vt:lpstr>
    </vt:vector>
  </TitlesOfParts>
  <Company>University of Kansas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 Schumaker</dc:creator>
  <cp:lastModifiedBy>Jean Schumaker</cp:lastModifiedBy>
  <cp:revision>239</cp:revision>
  <dcterms:created xsi:type="dcterms:W3CDTF">2011-07-06T15:47:02Z</dcterms:created>
  <dcterms:modified xsi:type="dcterms:W3CDTF">2019-07-29T20:35:52Z</dcterms:modified>
</cp:coreProperties>
</file>