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73"/>
  </p:notesMasterIdLst>
  <p:sldIdLst>
    <p:sldId id="256" r:id="rId2"/>
    <p:sldId id="372" r:id="rId3"/>
    <p:sldId id="261" r:id="rId4"/>
    <p:sldId id="373" r:id="rId5"/>
    <p:sldId id="270" r:id="rId6"/>
    <p:sldId id="374" r:id="rId7"/>
    <p:sldId id="369" r:id="rId8"/>
    <p:sldId id="484" r:id="rId9"/>
    <p:sldId id="507" r:id="rId10"/>
    <p:sldId id="530" r:id="rId11"/>
    <p:sldId id="508" r:id="rId12"/>
    <p:sldId id="441" r:id="rId13"/>
    <p:sldId id="442" r:id="rId14"/>
    <p:sldId id="375" r:id="rId15"/>
    <p:sldId id="262" r:id="rId16"/>
    <p:sldId id="293" r:id="rId17"/>
    <p:sldId id="294" r:id="rId18"/>
    <p:sldId id="295" r:id="rId19"/>
    <p:sldId id="513" r:id="rId20"/>
    <p:sldId id="483" r:id="rId21"/>
    <p:sldId id="504" r:id="rId22"/>
    <p:sldId id="503" r:id="rId23"/>
    <p:sldId id="502" r:id="rId24"/>
    <p:sldId id="505" r:id="rId25"/>
    <p:sldId id="506" r:id="rId26"/>
    <p:sldId id="437" r:id="rId27"/>
    <p:sldId id="438" r:id="rId28"/>
    <p:sldId id="443" r:id="rId29"/>
    <p:sldId id="296" r:id="rId30"/>
    <p:sldId id="485" r:id="rId31"/>
    <p:sldId id="514" r:id="rId32"/>
    <p:sldId id="486" r:id="rId33"/>
    <p:sldId id="487" r:id="rId34"/>
    <p:sldId id="263" r:id="rId35"/>
    <p:sldId id="376" r:id="rId36"/>
    <p:sldId id="264" r:id="rId37"/>
    <p:sldId id="459" r:id="rId38"/>
    <p:sldId id="307" r:id="rId39"/>
    <p:sldId id="332" r:id="rId40"/>
    <p:sldId id="488" r:id="rId41"/>
    <p:sldId id="439" r:id="rId42"/>
    <p:sldId id="440" r:id="rId43"/>
    <p:sldId id="489" r:id="rId44"/>
    <p:sldId id="297" r:id="rId45"/>
    <p:sldId id="381" r:id="rId46"/>
    <p:sldId id="460" r:id="rId47"/>
    <p:sldId id="308" r:id="rId48"/>
    <p:sldId id="298" r:id="rId49"/>
    <p:sldId id="382" r:id="rId50"/>
    <p:sldId id="461" r:id="rId51"/>
    <p:sldId id="309" r:id="rId52"/>
    <p:sldId id="299" r:id="rId53"/>
    <p:sldId id="383" r:id="rId54"/>
    <p:sldId id="385" r:id="rId55"/>
    <p:sldId id="400" r:id="rId56"/>
    <p:sldId id="473" r:id="rId57"/>
    <p:sldId id="462" r:id="rId58"/>
    <p:sldId id="452" r:id="rId59"/>
    <p:sldId id="310" r:id="rId60"/>
    <p:sldId id="300" r:id="rId61"/>
    <p:sldId id="519" r:id="rId62"/>
    <p:sldId id="384" r:id="rId63"/>
    <p:sldId id="301" r:id="rId64"/>
    <p:sldId id="490" r:id="rId65"/>
    <p:sldId id="448" r:id="rId66"/>
    <p:sldId id="446" r:id="rId67"/>
    <p:sldId id="447" r:id="rId68"/>
    <p:sldId id="515" r:id="rId69"/>
    <p:sldId id="516" r:id="rId70"/>
    <p:sldId id="517" r:id="rId71"/>
    <p:sldId id="518" r:id="rId72"/>
    <p:sldId id="493" r:id="rId73"/>
    <p:sldId id="265" r:id="rId74"/>
    <p:sldId id="453" r:id="rId75"/>
    <p:sldId id="394" r:id="rId76"/>
    <p:sldId id="302" r:id="rId77"/>
    <p:sldId id="387" r:id="rId78"/>
    <p:sldId id="454" r:id="rId79"/>
    <p:sldId id="386" r:id="rId80"/>
    <p:sldId id="388" r:id="rId81"/>
    <p:sldId id="455" r:id="rId82"/>
    <p:sldId id="389" r:id="rId83"/>
    <p:sldId id="390" r:id="rId84"/>
    <p:sldId id="395" r:id="rId85"/>
    <p:sldId id="523" r:id="rId86"/>
    <p:sldId id="456" r:id="rId87"/>
    <p:sldId id="457" r:id="rId88"/>
    <p:sldId id="391" r:id="rId89"/>
    <p:sldId id="392" r:id="rId90"/>
    <p:sldId id="449" r:id="rId91"/>
    <p:sldId id="393" r:id="rId92"/>
    <p:sldId id="520" r:id="rId93"/>
    <p:sldId id="525" r:id="rId94"/>
    <p:sldId id="475" r:id="rId95"/>
    <p:sldId id="491" r:id="rId96"/>
    <p:sldId id="266" r:id="rId97"/>
    <p:sldId id="458" r:id="rId98"/>
    <p:sldId id="303" r:id="rId99"/>
    <p:sldId id="396" r:id="rId100"/>
    <p:sldId id="401" r:id="rId101"/>
    <p:sldId id="529" r:id="rId102"/>
    <p:sldId id="463" r:id="rId103"/>
    <p:sldId id="403" r:id="rId104"/>
    <p:sldId id="464" r:id="rId105"/>
    <p:sldId id="404" r:id="rId106"/>
    <p:sldId id="405" r:id="rId107"/>
    <p:sldId id="406" r:id="rId108"/>
    <p:sldId id="524" r:id="rId109"/>
    <p:sldId id="465" r:id="rId110"/>
    <p:sldId id="407" r:id="rId111"/>
    <p:sldId id="408" r:id="rId112"/>
    <p:sldId id="494" r:id="rId113"/>
    <p:sldId id="409" r:id="rId114"/>
    <p:sldId id="476" r:id="rId115"/>
    <p:sldId id="495" r:id="rId116"/>
    <p:sldId id="267" r:id="rId117"/>
    <p:sldId id="466" r:id="rId118"/>
    <p:sldId id="304" r:id="rId119"/>
    <p:sldId id="411" r:id="rId120"/>
    <p:sldId id="467" r:id="rId121"/>
    <p:sldId id="412" r:id="rId122"/>
    <p:sldId id="526" r:id="rId123"/>
    <p:sldId id="527" r:id="rId124"/>
    <p:sldId id="528" r:id="rId125"/>
    <p:sldId id="413" r:id="rId126"/>
    <p:sldId id="468" r:id="rId127"/>
    <p:sldId id="414" r:id="rId128"/>
    <p:sldId id="415" r:id="rId129"/>
    <p:sldId id="416" r:id="rId130"/>
    <p:sldId id="450" r:id="rId131"/>
    <p:sldId id="430" r:id="rId132"/>
    <p:sldId id="417" r:id="rId133"/>
    <p:sldId id="451" r:id="rId134"/>
    <p:sldId id="418" r:id="rId135"/>
    <p:sldId id="496" r:id="rId136"/>
    <p:sldId id="509" r:id="rId137"/>
    <p:sldId id="431" r:id="rId138"/>
    <p:sldId id="432" r:id="rId139"/>
    <p:sldId id="419" r:id="rId140"/>
    <p:sldId id="477" r:id="rId141"/>
    <p:sldId id="497" r:id="rId142"/>
    <p:sldId id="268" r:id="rId143"/>
    <p:sldId id="470" r:id="rId144"/>
    <p:sldId id="305" r:id="rId145"/>
    <p:sldId id="421" r:id="rId146"/>
    <p:sldId id="471" r:id="rId147"/>
    <p:sldId id="422" r:id="rId148"/>
    <p:sldId id="423" r:id="rId149"/>
    <p:sldId id="472" r:id="rId150"/>
    <p:sldId id="424" r:id="rId151"/>
    <p:sldId id="425" r:id="rId152"/>
    <p:sldId id="426" r:id="rId153"/>
    <p:sldId id="521" r:id="rId154"/>
    <p:sldId id="433" r:id="rId155"/>
    <p:sldId id="427" r:id="rId156"/>
    <p:sldId id="428" r:id="rId157"/>
    <p:sldId id="498" r:id="rId158"/>
    <p:sldId id="510" r:id="rId159"/>
    <p:sldId id="511" r:id="rId160"/>
    <p:sldId id="512" r:id="rId161"/>
    <p:sldId id="434" r:id="rId162"/>
    <p:sldId id="435" r:id="rId163"/>
    <p:sldId id="522" r:id="rId164"/>
    <p:sldId id="436" r:id="rId165"/>
    <p:sldId id="478" r:id="rId166"/>
    <p:sldId id="499" r:id="rId167"/>
    <p:sldId id="340" r:id="rId168"/>
    <p:sldId id="341" r:id="rId169"/>
    <p:sldId id="480" r:id="rId170"/>
    <p:sldId id="481" r:id="rId171"/>
    <p:sldId id="482" r:id="rId1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7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notesMaster" Target="notesMasters/notesMaster1.xml"/><Relationship Id="rId174" Type="http://schemas.openxmlformats.org/officeDocument/2006/relationships/printerSettings" Target="printerSettings/printerSettings1.bin"/><Relationship Id="rId175" Type="http://schemas.openxmlformats.org/officeDocument/2006/relationships/presProps" Target="presProps.xml"/><Relationship Id="rId176" Type="http://schemas.openxmlformats.org/officeDocument/2006/relationships/viewProps" Target="viewProps.xml"/><Relationship Id="rId177" Type="http://schemas.openxmlformats.org/officeDocument/2006/relationships/theme" Target="theme/theme1.xml"/><Relationship Id="rId178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268EA-3D84-DF4A-8554-A56D781D8C10}" type="datetimeFigureOut">
              <a:rPr lang="en-US" smtClean="0"/>
              <a:t>7/14/19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5CF1D-BD93-F645-9A01-633627F59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38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66D6B-5182-544B-A7C6-56A0F9DA25B5}" type="slidenum">
              <a:rPr lang="en-US"/>
              <a:pPr/>
              <a:t>75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Lesson format: Learn It [Does this look okay??? Shall I change it to one column, even thought it will be much smaller font?]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7/14/19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7/14/19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emf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Jean Schumaker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January, 2015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endParaRPr lang="en-US" sz="2000" dirty="0" smtClean="0">
              <a:latin typeface="Arial Rounded MT Bold"/>
              <a:cs typeface="Arial Rounded MT Bold"/>
            </a:endParaRPr>
          </a:p>
          <a:p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53763"/>
            <a:ext cx="7772400" cy="2564112"/>
          </a:xfrm>
        </p:spPr>
        <p:txBody>
          <a:bodyPr/>
          <a:lstStyle/>
          <a:p>
            <a:r>
              <a:rPr lang="en-US" dirty="0">
                <a:latin typeface="Arial Rounded MT Bold"/>
                <a:cs typeface="Arial Rounded MT Bold"/>
              </a:rPr>
              <a:t>The Star Writer </a:t>
            </a:r>
            <a:r>
              <a:rPr lang="en-US" dirty="0" smtClean="0">
                <a:latin typeface="Arial Rounded MT Bold"/>
                <a:cs typeface="Arial Rounded MT Bold"/>
              </a:rPr>
              <a:t>Program: COMPUTERIZED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PARAGRAPH-WRITING STRATEGY INSTRUCTION</a:t>
            </a:r>
            <a:br>
              <a:rPr lang="en-US" dirty="0" smtClean="0">
                <a:latin typeface="Arial Rounded MT Bold"/>
                <a:cs typeface="Arial Rounded MT Bold"/>
              </a:rPr>
            </a:br>
            <a:endParaRPr lang="en-US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72413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762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C005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“Order”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LESSON 3: WATCH IT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2605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replace the next screen with a Watch it Screen that spells all the words correctly on the first line of details.  </a:t>
            </a:r>
            <a:endParaRPr lang="en-US" dirty="0"/>
          </a:p>
        </p:txBody>
      </p:sp>
      <p:pic>
        <p:nvPicPr>
          <p:cNvPr id="4" name="Picture 3" descr="watch_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4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3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C048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3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C051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Past Tense Words”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3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430669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65200" y="1600200"/>
            <a:ext cx="7569200" cy="4114800"/>
          </a:xfrm>
        </p:spPr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point of view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Identifying tense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Identifying sequence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Planning a paragraph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2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4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04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the Level 4 Practice It Activity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 topics should show here.</a:t>
            </a:r>
            <a:endParaRPr lang="en-US" dirty="0"/>
          </a:p>
        </p:txBody>
      </p:sp>
      <p:pic>
        <p:nvPicPr>
          <p:cNvPr id="4" name="Picture 3" descr="Screen Shot 2013-07-07 at 10.0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a screen shot of the paragraph diagram that is to be filled out, with all the buttons on the right-hand side so they can be explained.</a:t>
            </a:r>
            <a:endParaRPr lang="en-US" dirty="0"/>
          </a:p>
        </p:txBody>
      </p:sp>
      <p:pic>
        <p:nvPicPr>
          <p:cNvPr id="4" name="Picture 3" descr="c6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4264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0300" y="1968500"/>
            <a:ext cx="7404100" cy="37465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</a:t>
            </a:r>
            <a:r>
              <a:rPr lang="en-US" sz="3200" dirty="0">
                <a:latin typeface="Arial Rounded MT Bold"/>
                <a:cs typeface="Arial Rounded MT Bold"/>
              </a:rPr>
              <a:t>C</a:t>
            </a:r>
            <a:r>
              <a:rPr lang="en-US" sz="3200" dirty="0" smtClean="0">
                <a:latin typeface="Arial Rounded MT Bold"/>
                <a:cs typeface="Arial Rounded MT Bold"/>
              </a:rPr>
              <a:t>068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when you have planned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4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3755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4: DETAIL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Two types of Detail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Lead-off Sentences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Follow-up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2108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4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" y="0"/>
            <a:ext cx="9124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26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828800"/>
            <a:ext cx="6235700" cy="3886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D012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0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5" name="Picture 4" descr="d27_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1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900" y="2781300"/>
            <a:ext cx="8049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 Please put a Watch It slide in here: Maybe D027 where you can see the</a:t>
            </a:r>
          </a:p>
          <a:p>
            <a:r>
              <a:rPr lang="en-US" dirty="0" smtClean="0"/>
              <a:t>Lead-off sentence that she has written</a:t>
            </a:r>
            <a:endParaRPr lang="en-US" dirty="0"/>
          </a:p>
        </p:txBody>
      </p:sp>
      <p:pic>
        <p:nvPicPr>
          <p:cNvPr id="3" name="Picture 2" descr="d27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3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1600200"/>
            <a:ext cx="71628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D027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36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D036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09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D036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68500"/>
            <a:ext cx="7924800" cy="37465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07 at 9.21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sson 4 Detail Sentences 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68237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417638"/>
            <a:ext cx="7416800" cy="36322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Lead-off and Follow-up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partial paragraph:</a:t>
            </a:r>
          </a:p>
          <a:p>
            <a:pPr marL="0" indent="0">
              <a:buNone/>
            </a:pPr>
            <a:r>
              <a:rPr lang="en-US" sz="3200" dirty="0" smtClean="0">
                <a:latin typeface="Arial Rounded MT Bold"/>
                <a:cs typeface="Arial Rounded MT Bold"/>
              </a:rPr>
              <a:t>    Topic Sentence and Detail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0968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 for Lesson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6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7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2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D042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12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90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5" name="Picture 4" descr="d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8829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put in here slides for levels 3 &amp; 4</a:t>
            </a:r>
            <a:endParaRPr lang="en-US" dirty="0"/>
          </a:p>
        </p:txBody>
      </p:sp>
      <p:pic>
        <p:nvPicPr>
          <p:cNvPr id="4" name="Picture 3" descr="d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2381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1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78"/>
            <a:ext cx="9144000" cy="683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0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first Lead-off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2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1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D047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“Prompted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975883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32305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INTRODUCTION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6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4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>
                <a:latin typeface="Arial Rounded MT Bold"/>
                <a:cs typeface="Arial Rounded MT Bold"/>
              </a:rPr>
              <a:t>Level 5: 80%, one paragraph</a:t>
            </a:r>
          </a:p>
          <a:p>
            <a:pPr marL="0" indent="0">
              <a:buNone/>
            </a:pPr>
            <a:endParaRPr lang="en-US" sz="3200" dirty="0" smtClean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5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8803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2"/>
            <a:r>
              <a:rPr lang="en-US" sz="3600" dirty="0" smtClean="0">
                <a:latin typeface="Arial Rounded MT Bold"/>
                <a:cs typeface="Arial Rounded MT Bold"/>
              </a:rPr>
              <a:t>Three types of Clincher Sentences: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General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Clueing</a:t>
            </a:r>
          </a:p>
          <a:p>
            <a:pPr marL="800100" lvl="2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       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531395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9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5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7"/>
            <a:ext cx="9144000" cy="68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9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2070100"/>
            <a:ext cx="6235700" cy="36449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E025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88367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575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here. E038  It should show the </a:t>
            </a:r>
          </a:p>
          <a:p>
            <a:r>
              <a:rPr lang="en-US" dirty="0" smtClean="0"/>
              <a:t>Clincher Sentence that the pilot has written.</a:t>
            </a:r>
            <a:endParaRPr lang="en-US" dirty="0"/>
          </a:p>
        </p:txBody>
      </p:sp>
      <p:pic>
        <p:nvPicPr>
          <p:cNvPr id="3" name="Picture 2" descr="Screen Shot 2013-07-07 at 10.2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0"/>
            <a:ext cx="9144000" cy="683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9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6021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Arial Rounded MT Bold"/>
                <a:cs typeface="Arial Rounded MT Bold"/>
              </a:rPr>
              <a:t>INTRODUCTION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8534400" cy="30988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Introduces the purpose of the program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navigation instructions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Begins the plot</a:t>
            </a: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Provides an overview of the lessons</a:t>
            </a:r>
          </a:p>
          <a:p>
            <a:endParaRPr lang="en-US" sz="2800" dirty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endParaRPr lang="en-US" sz="2800" dirty="0" smtClean="0">
              <a:latin typeface="Arial Rounded MT Bold"/>
              <a:cs typeface="Arial Rounded MT Bold"/>
            </a:endParaRPr>
          </a:p>
          <a:p>
            <a:r>
              <a:rPr lang="en-US" sz="2800" dirty="0" smtClean="0">
                <a:latin typeface="Arial Rounded MT Bold"/>
                <a:cs typeface="Arial Rounded MT Bold"/>
              </a:rPr>
              <a:t>a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0971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E047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10.26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2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E047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“Quiz Time”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10279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</p:txBody>
      </p:sp>
    </p:spTree>
    <p:extLst>
      <p:ext uri="{BB962C8B-B14F-4D97-AF65-F5344CB8AC3E}">
        <p14:creationId xmlns:p14="http://schemas.microsoft.com/office/powerpoint/2010/main" val="25236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5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4119577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5: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The practice Activities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87400" y="1892300"/>
            <a:ext cx="7416800" cy="3157538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Identifying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Completing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Writing Clincher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Creating a Paragraph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Writing a whole paragraph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99267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here- E052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7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6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E054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10.2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82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3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035677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7205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4" name="Picture 3" descr="e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ship_da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4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add in here the slides for Levels 3 and 4 for Lesson 5</a:t>
            </a:r>
            <a:endParaRPr lang="en-US" dirty="0"/>
          </a:p>
        </p:txBody>
      </p:sp>
      <p:pic>
        <p:nvPicPr>
          <p:cNvPr id="5" name="Picture 4" descr="e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9855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in here of the Level 4 screen where the two buttons are shown: Prompted, </a:t>
            </a:r>
            <a:r>
              <a:rPr lang="en-US" dirty="0" err="1" smtClean="0"/>
              <a:t>Indep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29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5"/>
            <a:ext cx="9144000" cy="68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in here of a Prompted sentence, Like Clincher sentence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10.3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9"/>
            <a:ext cx="9144000" cy="68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7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the screen for the Independent paragraph here where the kid writes the paragraph in the box. </a:t>
            </a:r>
            <a:endParaRPr lang="en-US" dirty="0"/>
          </a:p>
        </p:txBody>
      </p:sp>
      <p:pic>
        <p:nvPicPr>
          <p:cNvPr id="4" name="Picture 3" descr="e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62"/>
            <a:ext cx="9144000" cy="6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0981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E059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“Independent Activity” button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the end of this activity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75474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5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4: 90%, one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paragraph</a:t>
            </a:r>
          </a:p>
        </p:txBody>
      </p:sp>
    </p:spTree>
    <p:extLst>
      <p:ext uri="{BB962C8B-B14F-4D97-AF65-F5344CB8AC3E}">
        <p14:creationId xmlns:p14="http://schemas.microsoft.com/office/powerpoint/2010/main" val="520692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 Please insert in here a colorful slide as a transition slide</a:t>
            </a:r>
            <a:endParaRPr lang="en-US" dirty="0"/>
          </a:p>
        </p:txBody>
      </p:sp>
      <p:pic>
        <p:nvPicPr>
          <p:cNvPr id="5" name="Picture 4" descr="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064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Control-group design with randomly selected groups (experimental and control groups)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Plus a normative group</a:t>
            </a:r>
          </a:p>
        </p:txBody>
      </p:sp>
    </p:spTree>
    <p:extLst>
      <p:ext uri="{BB962C8B-B14F-4D97-AF65-F5344CB8AC3E}">
        <p14:creationId xmlns:p14="http://schemas.microsoft.com/office/powerpoint/2010/main" val="360569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More Study Details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STRUGGLING WRITERS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writing group = 24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Junior high reading group = 17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writing group = 18 students</a:t>
            </a:r>
          </a:p>
          <a:p>
            <a:r>
              <a:rPr lang="en-US" sz="2000" dirty="0" smtClean="0">
                <a:latin typeface="Arial Rounded MT Bold"/>
                <a:cs typeface="Arial Rounded MT Bold"/>
              </a:rPr>
              <a:t>Senior-high reading group = 18 students</a:t>
            </a:r>
          </a:p>
          <a:p>
            <a:endParaRPr lang="en-US" sz="2000" dirty="0">
              <a:latin typeface="Arial Rounded MT Bold"/>
              <a:cs typeface="Arial Rounded MT Bold"/>
            </a:endParaRP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NORMAL LEARNERS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Junior-high </a:t>
            </a:r>
            <a:r>
              <a:rPr lang="en-US" sz="2000" dirty="0">
                <a:latin typeface="Arial Rounded MT Bold"/>
                <a:cs typeface="Arial Rounded MT Bold"/>
              </a:rPr>
              <a:t>group = 24 students</a:t>
            </a:r>
          </a:p>
          <a:p>
            <a:pPr marL="0" indent="0">
              <a:buNone/>
            </a:pPr>
            <a:r>
              <a:rPr lang="en-US" sz="2000" dirty="0" smtClean="0">
                <a:latin typeface="Arial Rounded MT Bold"/>
                <a:cs typeface="Arial Rounded MT Bold"/>
              </a:rPr>
              <a:t>• Senior-high group = 21 students</a:t>
            </a:r>
          </a:p>
        </p:txBody>
      </p:sp>
    </p:spTree>
    <p:extLst>
      <p:ext uri="{BB962C8B-B14F-4D97-AF65-F5344CB8AC3E}">
        <p14:creationId xmlns:p14="http://schemas.microsoft.com/office/powerpoint/2010/main" val="194885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Results summary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experimental group students met mastery on the sentence writing and paragraph writing skills.</a:t>
            </a:r>
          </a:p>
          <a:p>
            <a:r>
              <a:rPr lang="en-US" sz="2800" dirty="0" smtClean="0"/>
              <a:t>All experimental group students made statistically significant and socially significant gains on all measures of sentence writing, paragraph planning, and paragraph organization. </a:t>
            </a:r>
          </a:p>
          <a:p>
            <a:r>
              <a:rPr lang="en-US" sz="2800" dirty="0" smtClean="0"/>
              <a:t>The control students made no gains on any measures of writing.</a:t>
            </a:r>
          </a:p>
        </p:txBody>
      </p:sp>
    </p:spTree>
    <p:extLst>
      <p:ext uri="{BB962C8B-B14F-4D97-AF65-F5344CB8AC3E}">
        <p14:creationId xmlns:p14="http://schemas.microsoft.com/office/powerpoint/2010/main" val="218218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cras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8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Results summary (continued)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were no significant differences between the experimental junior-high and senior-high students’ scores on the posttests while controlling for the pretest scores. (Junior-high and senior-high students learned equally well from the program.)</a:t>
            </a:r>
          </a:p>
          <a:p>
            <a:r>
              <a:rPr lang="en-US" sz="2800" dirty="0"/>
              <a:t>There were significant differences between the experimental and control students’ posttest scores while controlling for the pretest scores, with very large effect sizes for each measure.</a:t>
            </a:r>
          </a:p>
          <a:p>
            <a:r>
              <a:rPr lang="en-US" sz="2800" dirty="0"/>
              <a:t>The experimental students’ mean posttest scores exceeded the mean end-of-year scores of the normal students.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4774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n-US" sz="2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information about the writing strategy programs, contact Edge Enterprises, Inc. at 785-749-1473 or go to www.edgeenterprisesinc.com .</a:t>
            </a:r>
            <a:endParaRPr lang="en-US" sz="2800" b="1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8866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hu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2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300" y="1968500"/>
            <a:ext cx="962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Put a screen shot in here of Row 4 with the navigation buttons enlarged.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3067" y="0"/>
            <a:ext cx="10397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2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TODAY’S GOALS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 Rounded MT Bold"/>
                <a:cs typeface="Arial Rounded MT Bold"/>
              </a:rPr>
              <a:t>To familiarize you with: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Star Writer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content for beginning Paragraph Writing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</a:t>
            </a:r>
            <a:r>
              <a:rPr lang="en-US" sz="2400" dirty="0">
                <a:latin typeface="Arial Rounded MT Bold"/>
                <a:cs typeface="Arial Rounded MT Bold"/>
              </a:rPr>
              <a:t>p</a:t>
            </a:r>
            <a:r>
              <a:rPr lang="en-US" sz="2400" dirty="0" smtClean="0">
                <a:latin typeface="Arial Rounded MT Bold"/>
                <a:cs typeface="Arial Rounded MT Bold"/>
              </a:rPr>
              <a:t>rogram structure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Your role as a teacher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instructor’s guide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How to get organized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 research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71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9"/>
            <a:ext cx="9144000" cy="68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55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4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66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3" name="Picture 2" descr="Screen Shot 2015-01-08 at 4.05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709" cy="6858000"/>
          </a:xfrm>
          <a:prstGeom prst="rect">
            <a:avLst/>
          </a:prstGeom>
        </p:spPr>
      </p:pic>
      <p:pic>
        <p:nvPicPr>
          <p:cNvPr id="4" name="Picture 3" descr="Screen Shot 2015-01-08 at 4.05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4"/>
            <a:ext cx="9144000" cy="682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873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52900" y="2463800"/>
            <a:ext cx="4698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insert in here several slides showing the </a:t>
            </a:r>
          </a:p>
          <a:p>
            <a:r>
              <a:rPr lang="en-US" dirty="0" smtClean="0"/>
              <a:t>Navigation buttons, like exit, restart, etc.</a:t>
            </a:r>
            <a:endParaRPr lang="en-US" dirty="0"/>
          </a:p>
        </p:txBody>
      </p:sp>
      <p:pic>
        <p:nvPicPr>
          <p:cNvPr id="5" name="Picture 4" descr="Screen Shot 2015-01-08 at 4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6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de She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9433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2500" y="30861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Matt: Please put a screen shot of the Pilot’s log in here at the point of the last screen of the intro. </a:t>
            </a:r>
            <a:endParaRPr lang="en-US" dirty="0"/>
          </a:p>
        </p:txBody>
      </p:sp>
      <p:pic>
        <p:nvPicPr>
          <p:cNvPr id="3" name="Picture 2" descr="Screen Shot 2013-07-07 at 9.28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3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5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intro_paragraph_sent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latin typeface="Arial Rounded MT Bold"/>
                <a:cs typeface="Arial Rounded MT Bold"/>
              </a:rPr>
              <a:t> Lessons in the Program</a:t>
            </a:r>
            <a:endParaRPr lang="en-US" sz="40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1400" y="1809750"/>
            <a:ext cx="7245350" cy="3905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Introduction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Diagram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940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443162"/>
          </a:xfrm>
        </p:spPr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Let’s Look at the </a:t>
            </a:r>
            <a:br>
              <a:rPr lang="en-US" dirty="0" smtClean="0">
                <a:latin typeface="Arial Rounded MT Bold"/>
                <a:cs typeface="Arial Rounded MT Bold"/>
              </a:rPr>
            </a:br>
            <a:r>
              <a:rPr lang="en-US" dirty="0" smtClean="0">
                <a:latin typeface="Arial Rounded MT Bold"/>
                <a:cs typeface="Arial Rounded MT Bold"/>
              </a:rPr>
              <a:t>instructor’s guide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8018" y="0"/>
            <a:ext cx="5299364" cy="685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rt Here-Instructor's Guide 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77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Notice the Pass Codes!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450555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The Lessons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Lesson 1: Complete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2: Topic Sentence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3: Planning a Paragraph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4: Detail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Lesson 5: Clincher Sentences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2395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STRUCTURE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>
            <a:normAutofit/>
          </a:bodyPr>
          <a:lstStyle/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Learn It 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Watch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Study It</a:t>
            </a:r>
          </a:p>
          <a:p>
            <a:pPr lvl="6"/>
            <a:r>
              <a:rPr lang="en-US" sz="3200" dirty="0" smtClean="0">
                <a:latin typeface="Arial Rounded MT Bold"/>
                <a:cs typeface="Arial Rounded MT Bold"/>
              </a:rPr>
              <a:t>Practice It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18412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747962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1: COMPLETE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Major Concepts: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Complete sentence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Subjects and verbs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Simple Sentences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Compound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30751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7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592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3415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LEARN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6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>
                <a:latin typeface="Arial Rounded MT Bold"/>
                <a:cs typeface="Arial Rounded MT Bold"/>
              </a:rPr>
              <a:t>The program is based on strategic instruction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54200"/>
            <a:ext cx="7924800" cy="4368800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The Paragraph Writing Strategy</a:t>
            </a:r>
          </a:p>
          <a:p>
            <a:pPr lvl="1"/>
            <a:r>
              <a:rPr lang="en-US" sz="2800" dirty="0" smtClean="0">
                <a:latin typeface="Arial Rounded MT Bold"/>
                <a:cs typeface="Arial Rounded MT Bold"/>
              </a:rPr>
              <a:t>Instructional Methods for teaching strategies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367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a slide in here showing the instruction for end punctuation.  I’m thinking screen A018</a:t>
            </a:r>
            <a:endParaRPr lang="en-US" dirty="0"/>
          </a:p>
        </p:txBody>
      </p:sp>
      <p:pic>
        <p:nvPicPr>
          <p:cNvPr id="4" name="Picture 3" descr="a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6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screen shot from A029 in here showing the three option choices for punctuation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31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Let’s Look at A simple Activity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082800"/>
            <a:ext cx="7924800" cy="363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Go to A029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Rounded MT Bold"/>
                <a:cs typeface="Arial Rounded MT Bold"/>
              </a:rPr>
              <a:t>Stop when you have completed </a:t>
            </a:r>
            <a:r>
              <a:rPr lang="en-US" sz="4000" dirty="0">
                <a:latin typeface="Arial Rounded MT Bold"/>
                <a:cs typeface="Arial Rounded MT Bold"/>
              </a:rPr>
              <a:t>3</a:t>
            </a:r>
            <a:r>
              <a:rPr lang="en-US" sz="4000" dirty="0" smtClean="0">
                <a:latin typeface="Arial Rounded MT Bold"/>
                <a:cs typeface="Arial Rounded MT Bold"/>
              </a:rPr>
              <a:t> sentences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56226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Subjects and verbs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14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1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8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77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another learn it section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489200" y="2120900"/>
            <a:ext cx="6045200" cy="3594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A034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68936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163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WATCH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15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_ls1_2watch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5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“watch It”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70000" y="1892300"/>
            <a:ext cx="7264400" cy="3822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A074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“Example Sentence 2”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latin typeface="Arial Rounded MT Bold"/>
                <a:cs typeface="Arial Rounded MT Bold"/>
              </a:rPr>
              <a:t>CONTENT OF THE PROGRAM</a:t>
            </a:r>
            <a:endParaRPr lang="en-US" sz="3600" b="1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sz="3600" dirty="0" smtClean="0">
              <a:latin typeface="Arial Rounded MT Bold"/>
              <a:cs typeface="Arial Rounded MT Bold"/>
            </a:endParaRPr>
          </a:p>
          <a:p>
            <a:r>
              <a:rPr lang="en-US" sz="3600" dirty="0">
                <a:latin typeface="Arial Rounded MT Bold"/>
                <a:cs typeface="Arial Rounded MT Bold"/>
              </a:rPr>
              <a:t>Parts I, II, III of the Paragraph Writing Strategy </a:t>
            </a:r>
            <a:r>
              <a:rPr lang="en-US" sz="3600" dirty="0" smtClean="0">
                <a:latin typeface="Arial Rounded MT Bold"/>
                <a:cs typeface="Arial Rounded MT Bold"/>
              </a:rPr>
              <a:t>Program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program builds across the lessons so that students are writing whole paragraphs in Lesson 5</a:t>
            </a:r>
          </a:p>
          <a:p>
            <a:endParaRPr lang="en-US" sz="3600" dirty="0">
              <a:latin typeface="Arial Rounded MT Bold"/>
              <a:cs typeface="Arial Rounded MT Bold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171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2907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STUDY IT SCREEN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66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3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91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8600" y="2019300"/>
            <a:ext cx="7035800" cy="36957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A083 “Blast the Verbs”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“Blast the Subjects”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a short oral quiz of one or two questions is recommended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05039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Untitled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-165100"/>
            <a:ext cx="5905500" cy="764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7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A Caution about the first quiz!!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Briefly quiz (one or two oral questions) to make sure the student is ready to take the quiz.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Have the student repeat Study It when not ready.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Next time, the student will be ready.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9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Practice It Levels 1-6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Level 1: Identifying a subject and a verb</a:t>
            </a:r>
          </a:p>
          <a:p>
            <a:r>
              <a:rPr lang="en-US" sz="3200" dirty="0" smtClean="0"/>
              <a:t>Level 2: Identifying more subjects and verbs</a:t>
            </a:r>
          </a:p>
          <a:p>
            <a:r>
              <a:rPr lang="en-US" sz="3200" dirty="0" smtClean="0"/>
              <a:t>Level 3: Finishing simple sentences</a:t>
            </a:r>
          </a:p>
          <a:p>
            <a:r>
              <a:rPr lang="en-US" sz="3200" dirty="0" smtClean="0"/>
              <a:t>Level 4: Writing simple sentences</a:t>
            </a:r>
          </a:p>
          <a:p>
            <a:r>
              <a:rPr lang="en-US" sz="3200" dirty="0" smtClean="0"/>
              <a:t>Level 5: Finishing compound sentences</a:t>
            </a:r>
          </a:p>
          <a:p>
            <a:r>
              <a:rPr lang="en-US" sz="3200" dirty="0" smtClean="0"/>
              <a:t>Level 6: Writing compound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015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608262"/>
          </a:xfrm>
        </p:spPr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EXAMPLE PRACTICE IT SCREENS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920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Palatino" charset="0"/>
                <a:ea typeface="ＭＳ Ｐゴシック" charset="0"/>
                <a:cs typeface="ＭＳ Ｐゴシック" charset="0"/>
              </a:rPr>
              <a:t>  </a:t>
            </a:r>
            <a:r>
              <a:rPr lang="en-US" dirty="0">
                <a:latin typeface="Arial Rounded MT Bold"/>
                <a:ea typeface="ＭＳ Ｐゴシック" charset="0"/>
                <a:cs typeface="Arial Rounded MT Bold"/>
              </a:rPr>
              <a:t>Basic Instructional Methods for Teaching Strategies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832100"/>
            <a:ext cx="6400800" cy="3124200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defRPr/>
            </a:pPr>
            <a:r>
              <a:rPr lang="en-US" dirty="0" smtClean="0">
                <a:latin typeface="Arial Rounded MT Bold"/>
                <a:ea typeface="ＭＳ Ｐゴシック" charset="0"/>
                <a:cs typeface="Arial Rounded MT Bold"/>
              </a:rPr>
              <a:t> </a:t>
            </a:r>
            <a:endParaRPr lang="en-US" sz="6700" b="1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</a:t>
            </a: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Describe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 smtClean="0">
                <a:latin typeface="Arial Rounded MT Bold"/>
                <a:ea typeface="ＭＳ Ｐゴシック" charset="0"/>
                <a:cs typeface="Arial Rounded MT Bold"/>
              </a:rPr>
              <a:t>Model</a:t>
            </a:r>
            <a:endParaRPr lang="en-US" sz="6700" dirty="0">
              <a:latin typeface="Arial Rounded MT Bold"/>
              <a:ea typeface="ＭＳ Ｐゴシック" charset="0"/>
              <a:cs typeface="Arial Rounded MT Bold"/>
            </a:endParaRP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Verbal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Controlled Practice</a:t>
            </a:r>
          </a:p>
          <a:p>
            <a:pPr eaLnBrk="1" hangingPunct="1">
              <a:buFont typeface="Times" charset="0"/>
              <a:buChar char="•"/>
              <a:defRPr/>
            </a:pPr>
            <a:r>
              <a:rPr lang="en-US" sz="6700" dirty="0">
                <a:latin typeface="Arial Rounded MT Bold"/>
                <a:ea typeface="ＭＳ Ｐゴシック" charset="0"/>
                <a:cs typeface="Arial Rounded MT Bold"/>
              </a:rPr>
              <a:t> Advanced Practice </a:t>
            </a:r>
          </a:p>
        </p:txBody>
      </p:sp>
    </p:spTree>
    <p:extLst>
      <p:ext uri="{BB962C8B-B14F-4D97-AF65-F5344CB8AC3E}">
        <p14:creationId xmlns:p14="http://schemas.microsoft.com/office/powerpoint/2010/main" val="353040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s_ls1_4rpact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82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1800" y="2806700"/>
            <a:ext cx="4709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insert a Level 2 slide in here showing the </a:t>
            </a:r>
          </a:p>
          <a:p>
            <a:r>
              <a:rPr lang="en-US" dirty="0" smtClean="0"/>
              <a:t>Little  subject</a:t>
            </a:r>
          </a:p>
          <a:p>
            <a:r>
              <a:rPr lang="en-US" dirty="0" smtClean="0"/>
              <a:t>Verb screen. </a:t>
            </a:r>
            <a:endParaRPr lang="en-US" dirty="0"/>
          </a:p>
        </p:txBody>
      </p:sp>
      <p:pic>
        <p:nvPicPr>
          <p:cNvPr id="3" name="Picture 2" descr="A9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19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practice It 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2 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A098 (Level 2)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“subject” or “verb” for each subject and verb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“Hear It,” “Done,” &amp; “Continue” buttons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1_5say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09755" cy="6858000"/>
          </a:xfrm>
          <a:prstGeom prst="rect">
            <a:avLst/>
          </a:prstGeom>
        </p:spPr>
      </p:pic>
      <p:pic>
        <p:nvPicPr>
          <p:cNvPr id="3" name="Picture 2" descr="Screen Shot 2013-07-07 at 9.4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2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Level 3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A099 (Level 3)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Finish five simple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after editing one set of five sentences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“Exit” button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6864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8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5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9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3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7-07 at 9.4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9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1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100%,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4,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5: 80%, one set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6: 80%, one set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223141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5100"/>
            <a:ext cx="7924800" cy="1892300"/>
          </a:xfrm>
        </p:spPr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the printable materials folder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the program folder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the Printable Materials Folder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9110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FORMAT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44700" y="1600200"/>
            <a:ext cx="9753600" cy="4114800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 smtClean="0">
                <a:latin typeface="Arial Rounded MT Bold"/>
                <a:cs typeface="Arial Rounded MT Bold"/>
              </a:rPr>
              <a:t>Learn It</a:t>
            </a:r>
          </a:p>
          <a:p>
            <a:pPr marL="0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	</a:t>
            </a:r>
            <a:r>
              <a:rPr lang="en-US" sz="3600" dirty="0" smtClean="0">
                <a:latin typeface="Arial Rounded MT Bold"/>
                <a:cs typeface="Arial Rounded MT Bold"/>
              </a:rPr>
              <a:t>(Describe)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Watch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(Model)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Study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(Verbal Practice)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Practice It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(Controlled Practice)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	 (Advanced Practice)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271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1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2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2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36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TOPIC SENTENCES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Concepts:</a:t>
            </a:r>
          </a:p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Three types of Topic Sentences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General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 </a:t>
            </a:r>
            <a:r>
              <a:rPr lang="en-US" sz="3600" dirty="0" smtClean="0">
                <a:latin typeface="Arial Rounded MT Bold"/>
                <a:cs typeface="Arial Rounded MT Bold"/>
              </a:rPr>
              <a:t>  Clueing</a:t>
            </a:r>
          </a:p>
          <a:p>
            <a:pPr marL="2171700" lvl="5" indent="0">
              <a:buNone/>
            </a:pPr>
            <a:r>
              <a:rPr lang="en-US" sz="3600" dirty="0">
                <a:latin typeface="Arial Rounded MT Bold"/>
                <a:cs typeface="Arial Rounded MT Bold"/>
              </a:rPr>
              <a:t> </a:t>
            </a:r>
            <a:r>
              <a:rPr lang="en-US" sz="3600" dirty="0" smtClean="0">
                <a:latin typeface="Arial Rounded MT Bold"/>
                <a:cs typeface="Arial Rounded MT Bold"/>
              </a:rPr>
              <a:t>   Specific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54132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/>
                <a:cs typeface="Arial Rounded MT Bold"/>
              </a:rPr>
              <a:t>Lesson </a:t>
            </a:r>
            <a:r>
              <a:rPr lang="en-US" sz="3600" dirty="0" smtClean="0">
                <a:latin typeface="Arial Rounded MT Bold"/>
                <a:cs typeface="Arial Rounded MT Bold"/>
              </a:rPr>
              <a:t>Format FOR </a:t>
            </a:r>
            <a:r>
              <a:rPr lang="en-US" sz="3600" b="0" dirty="0" smtClean="0">
                <a:latin typeface="Arial Rounded MT Bold"/>
                <a:cs typeface="Arial Rounded MT Bold"/>
              </a:rPr>
              <a:t>Learn </a:t>
            </a:r>
            <a:r>
              <a:rPr lang="en-US" sz="3600" b="0" dirty="0">
                <a:latin typeface="Arial Rounded MT Bold"/>
                <a:cs typeface="Arial Rounded MT Bold"/>
              </a:rPr>
              <a:t>I</a:t>
            </a:r>
            <a:r>
              <a:rPr lang="en-US" sz="3600" b="0" dirty="0"/>
              <a:t>t</a:t>
            </a:r>
            <a:endParaRPr lang="en-US" sz="3600" dirty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1447800"/>
            <a:ext cx="37338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Introduction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      </a:t>
            </a:r>
            <a:endParaRPr lang="en-US" sz="2400" dirty="0"/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#1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Concept #2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Definition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Examples</a:t>
            </a:r>
          </a:p>
          <a:p>
            <a:pPr>
              <a:buFont typeface="Wingdings" charset="0"/>
              <a:buNone/>
              <a:tabLst>
                <a:tab pos="914400" algn="l"/>
              </a:tabLst>
            </a:pPr>
            <a:r>
              <a:rPr lang="en-US" sz="2400" dirty="0"/>
              <a:t>		Practice Activity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105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Concept #N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Definition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</a:t>
            </a:r>
            <a:r>
              <a:rPr lang="en-US" sz="2400" dirty="0" smtClean="0"/>
              <a:t>Examples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/>
              <a:t>	Practice </a:t>
            </a:r>
            <a:r>
              <a:rPr lang="en-US" sz="2400" dirty="0" smtClean="0"/>
              <a:t>Activity</a:t>
            </a:r>
          </a:p>
          <a:p>
            <a:pPr>
              <a:lnSpc>
                <a:spcPct val="90000"/>
              </a:lnSpc>
              <a:tabLst>
                <a:tab pos="914400" algn="l"/>
              </a:tabLst>
            </a:pPr>
            <a:endParaRPr lang="en-US" sz="2400" dirty="0" smtClean="0"/>
          </a:p>
          <a:p>
            <a:pPr>
              <a:lnSpc>
                <a:spcPct val="90000"/>
              </a:lnSpc>
              <a:tabLst>
                <a:tab pos="914400" algn="l"/>
              </a:tabLst>
            </a:pPr>
            <a:r>
              <a:rPr lang="en-US" sz="2400" dirty="0" smtClean="0"/>
              <a:t>Closing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967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_ls2_learni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903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98700" y="1600200"/>
            <a:ext cx="62357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B020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“Summary”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7900" y="2781300"/>
            <a:ext cx="357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 Please put a Watch It slide in here</a:t>
            </a:r>
            <a:endParaRPr lang="en-US" dirty="0"/>
          </a:p>
        </p:txBody>
      </p:sp>
      <p:pic>
        <p:nvPicPr>
          <p:cNvPr id="3" name="Picture 2" descr="Screen Shot 2013-07-07 at 9.50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9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insert in here several slides showing the icons and folders they will see when they open the program, open the printable materials, open the instructor’s guide, etc.</a:t>
            </a:r>
            <a:endParaRPr lang="en-US" dirty="0"/>
          </a:p>
        </p:txBody>
      </p:sp>
      <p:pic>
        <p:nvPicPr>
          <p:cNvPr id="4" name="Picture 3" descr="Screen Shot 2015-01-08 at 3.54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1596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Watch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0" y="1600200"/>
            <a:ext cx="62484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B033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“Moving On”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Bo38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7-07 at 9.51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99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Let’s look at Study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76400" y="1600200"/>
            <a:ext cx="68580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B038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“The Writing Steps”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QUIZ TIME!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Arial Rounded MT Bold"/>
                <a:cs typeface="Arial Rounded MT Bold"/>
              </a:rPr>
              <a:t>At the end of Study It, students take a quiz. 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They can print it out, or you can give them a paper copy.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This replaces the Verbal Practice Quiz in the strategy programs.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Mastery is 100%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First time, recommend a short oral quiz of one or two questions to see if the student is ready.</a:t>
            </a:r>
          </a:p>
          <a:p>
            <a:r>
              <a:rPr lang="en-US" sz="2400" dirty="0" smtClean="0">
                <a:latin typeface="Arial Rounded MT Bold"/>
                <a:cs typeface="Arial Rounded MT Bold"/>
              </a:rPr>
              <a:t>If not, have the student repeat Study It.</a:t>
            </a:r>
            <a:endParaRPr lang="en-US" sz="24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82675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s2_quiz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36" y="1"/>
            <a:ext cx="5299364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70258370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2: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9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2: Practice it levels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00" y="1854200"/>
            <a:ext cx="7785100" cy="3860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Level 1: Identifying types of Topic Sentences</a:t>
            </a:r>
          </a:p>
          <a:p>
            <a:r>
              <a:rPr lang="en-US" sz="3200" dirty="0" smtClean="0"/>
              <a:t>Level 2: Finishing Topic Sentences</a:t>
            </a:r>
          </a:p>
          <a:p>
            <a:r>
              <a:rPr lang="en-US" sz="3200" dirty="0" smtClean="0"/>
              <a:t>Level 3: Writing Topic Sentences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0138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Please put a Level 1 screen shot in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" y="0"/>
            <a:ext cx="9140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Matt: Put a screen shot of a B047 activity in here: Level 2 Practice It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There should be part of a sentence in the box.</a:t>
            </a:r>
            <a:endParaRPr lang="en-US" dirty="0"/>
          </a:p>
        </p:txBody>
      </p:sp>
      <p:pic>
        <p:nvPicPr>
          <p:cNvPr id="4" name="Picture 3" descr="Screen Shot 2013-07-07 at 9.53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4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0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07-07 at 9.55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8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Look at Practice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66900" y="1600200"/>
            <a:ext cx="66675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Go to B047: Level 2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Stop at “Level 3 Practice Activity”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Click on “Exit”</a:t>
            </a:r>
            <a:endParaRPr lang="en-US" sz="3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90946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4" name="Picture 3" descr="b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0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246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Matt: Please add in here the Level 3 slide showing the box where they write their own Topic sentence.</a:t>
            </a:r>
            <a:endParaRPr lang="en-US" dirty="0"/>
          </a:p>
        </p:txBody>
      </p:sp>
      <p:pic>
        <p:nvPicPr>
          <p:cNvPr id="5" name="Picture 4" descr="b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7820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2 practice It</a:t>
            </a:r>
            <a:br>
              <a:rPr lang="en-US" sz="4000" dirty="0" smtClean="0">
                <a:latin typeface="Arial Rounded MT Bold"/>
                <a:cs typeface="Arial Rounded MT Bold"/>
              </a:rPr>
            </a:br>
            <a:r>
              <a:rPr lang="en-US" sz="4000" dirty="0" smtClean="0">
                <a:latin typeface="Arial Rounded MT Bold"/>
                <a:cs typeface="Arial Rounded MT Bold"/>
              </a:rPr>
              <a:t>Mastery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7200" y="1600200"/>
            <a:ext cx="6807200" cy="4114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Rounded MT Bold"/>
                <a:cs typeface="Arial Rounded MT Bold"/>
              </a:rPr>
              <a:t>Level 1: 100%, two sets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2: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  <a:p>
            <a:r>
              <a:rPr lang="en-US" sz="3200" dirty="0" smtClean="0">
                <a:latin typeface="Arial Rounded MT Bold"/>
                <a:cs typeface="Arial Rounded MT Bold"/>
              </a:rPr>
              <a:t>Level 3: 80%, one set</a:t>
            </a:r>
          </a:p>
          <a:p>
            <a:pPr marL="0" indent="0">
              <a:buNone/>
            </a:pPr>
            <a:r>
              <a:rPr lang="en-US" sz="3200" dirty="0">
                <a:latin typeface="Arial Rounded MT Bold"/>
                <a:cs typeface="Arial Rounded MT Bold"/>
              </a:rPr>
              <a:t> </a:t>
            </a:r>
            <a:r>
              <a:rPr lang="en-US" sz="3200" dirty="0" smtClean="0">
                <a:latin typeface="Arial Rounded MT Bold"/>
                <a:cs typeface="Arial Rounded MT Bold"/>
              </a:rPr>
              <a:t>  (Computer scored)</a:t>
            </a:r>
          </a:p>
        </p:txBody>
      </p:sp>
    </p:spTree>
    <p:extLst>
      <p:ext uri="{BB962C8B-B14F-4D97-AF65-F5344CB8AC3E}">
        <p14:creationId xmlns:p14="http://schemas.microsoft.com/office/powerpoint/2010/main" val="63078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>
                <a:latin typeface="Arial Rounded MT Bold"/>
                <a:cs typeface="Arial Rounded MT Bold"/>
              </a:rPr>
              <a:t>Lesson 3</a:t>
            </a:r>
            <a:endParaRPr lang="en-US" sz="44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28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Rounded MT Bold"/>
                <a:cs typeface="Arial Rounded MT Bold"/>
              </a:rPr>
              <a:t>LESSON 3: PLANNING DIAGRAM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Arial Rounded MT Bold"/>
                <a:cs typeface="Arial Rounded MT Bold"/>
              </a:rPr>
              <a:t>The Concepts taught: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sequences and transitions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points of view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tenses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order of the details</a:t>
            </a:r>
          </a:p>
          <a:p>
            <a:r>
              <a:rPr lang="en-US" sz="3600" dirty="0" smtClean="0">
                <a:latin typeface="Arial Rounded MT Bold"/>
                <a:cs typeface="Arial Rounded MT Bold"/>
              </a:rPr>
              <a:t>The Topic Sentence (reviewed)</a:t>
            </a:r>
            <a:endParaRPr lang="en-US" sz="36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0879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rial Rounded MT Bold"/>
                <a:cs typeface="Arial Rounded MT Bold"/>
              </a:rPr>
              <a:t>Lesson 3: learn it</a:t>
            </a:r>
            <a:endParaRPr lang="en-US" sz="4000" dirty="0">
              <a:latin typeface="Arial Rounded MT Bold"/>
              <a:cs typeface="Arial Rounded MT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5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es_ls3_di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" y="0"/>
            <a:ext cx="902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0" y="1866900"/>
            <a:ext cx="457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Matt: Please put a screen shot in here from</a:t>
            </a:r>
          </a:p>
          <a:p>
            <a:r>
              <a:rPr lang="en-US" dirty="0" smtClean="0"/>
              <a:t>Learn it that shows a major section of the Paragraph</a:t>
            </a:r>
          </a:p>
          <a:p>
            <a:r>
              <a:rPr lang="en-US" dirty="0" smtClean="0"/>
              <a:t>Diagram being explained.</a:t>
            </a:r>
            <a:endParaRPr lang="en-US" dirty="0"/>
          </a:p>
        </p:txBody>
      </p:sp>
      <p:pic>
        <p:nvPicPr>
          <p:cNvPr id="3" name="Picture 2" descr="Screen Shot 2013-07-07 at 9.59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73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0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23008</TotalTime>
  <Words>3020</Words>
  <Application>Microsoft Macintosh PowerPoint</Application>
  <PresentationFormat>On-screen Show (4:3)</PresentationFormat>
  <Paragraphs>454</Paragraphs>
  <Slides>171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171</vt:i4>
      </vt:variant>
    </vt:vector>
  </HeadingPairs>
  <TitlesOfParts>
    <vt:vector size="172" baseType="lpstr">
      <vt:lpstr>Horizon</vt:lpstr>
      <vt:lpstr>The Star Writer Program: COMPUTERIZED  PARAGRAPH-WRITING STRATEGY INSTRUCTION </vt:lpstr>
      <vt:lpstr>TODAY’S GOALS</vt:lpstr>
      <vt:lpstr> Lessons in the Program</vt:lpstr>
      <vt:lpstr>The program is based on strategic instruction</vt:lpstr>
      <vt:lpstr>CONTENT OF THE PROGRAM</vt:lpstr>
      <vt:lpstr>  Basic Instructional Methods for Teaching Strategies</vt:lpstr>
      <vt:lpstr>LESSON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the  instructor’s guide</vt:lpstr>
      <vt:lpstr>PowerPoint Presentation</vt:lpstr>
      <vt:lpstr>PowerPoint Presentation</vt:lpstr>
      <vt:lpstr>The Lessons</vt:lpstr>
      <vt:lpstr>LESSON STRUCTURE</vt:lpstr>
      <vt:lpstr>Lesson 1</vt:lpstr>
      <vt:lpstr>LESSON 1: COMPLETE SENTENCES</vt:lpstr>
      <vt:lpstr>Lesson 1: Learn it</vt:lpstr>
      <vt:lpstr>Lesson Format FOR Learn It</vt:lpstr>
      <vt:lpstr>EXAMPLE LEARN IT SCREEN</vt:lpstr>
      <vt:lpstr>PowerPoint Presentation</vt:lpstr>
      <vt:lpstr>Matt: Please put a screen shot from A029 in here showing the three option choices for punctuation</vt:lpstr>
      <vt:lpstr>Let’s Look at A simple Activity</vt:lpstr>
      <vt:lpstr>Subjects and verbs</vt:lpstr>
      <vt:lpstr>PowerPoint Presentation</vt:lpstr>
      <vt:lpstr>Let’s look at another learn it section</vt:lpstr>
      <vt:lpstr>Lesson 1:  Watch It</vt:lpstr>
      <vt:lpstr>EXAMPLE WATCH IT SCREEN</vt:lpstr>
      <vt:lpstr>PowerPoint Presentation</vt:lpstr>
      <vt:lpstr>Let’s Look at “watch It”</vt:lpstr>
      <vt:lpstr>Lesson 1: Study It</vt:lpstr>
      <vt:lpstr>EXAMPLE STUDY IT SCREEN</vt:lpstr>
      <vt:lpstr>PowerPoint Presentation</vt:lpstr>
      <vt:lpstr>Let’s Look at Study It</vt:lpstr>
      <vt:lpstr>QUIZ TIME!</vt:lpstr>
      <vt:lpstr>PowerPoint Presentation</vt:lpstr>
      <vt:lpstr>A Caution about the first quiz!!</vt:lpstr>
      <vt:lpstr>Lesson 1: Practice It</vt:lpstr>
      <vt:lpstr>Practice It Levels 1-6</vt:lpstr>
      <vt:lpstr>EXAMPLE PRACTICE IT SCREENS</vt:lpstr>
      <vt:lpstr>PowerPoint Presentation</vt:lpstr>
      <vt:lpstr>PowerPoint Presentation</vt:lpstr>
      <vt:lpstr>Let’s look at practice It  Level 2 </vt:lpstr>
      <vt:lpstr>PowerPoint Presentation</vt:lpstr>
      <vt:lpstr>Look at practice It Level 3</vt:lpstr>
      <vt:lpstr>PowerPoint Presentation</vt:lpstr>
      <vt:lpstr>PowerPoint Presentation</vt:lpstr>
      <vt:lpstr>PowerPoint Presentation</vt:lpstr>
      <vt:lpstr>Lesson 1 practice It Mastery</vt:lpstr>
      <vt:lpstr>Let’s Look at the printable materials folder</vt:lpstr>
      <vt:lpstr>PowerPoint Presentation</vt:lpstr>
      <vt:lpstr>PowerPoint Presentation</vt:lpstr>
      <vt:lpstr>Lesson 2</vt:lpstr>
      <vt:lpstr>LESSON 2: TOPIC SENTENCES</vt:lpstr>
      <vt:lpstr>Lesson 2: Learn It</vt:lpstr>
      <vt:lpstr>Lesson Format FOR Learn It</vt:lpstr>
      <vt:lpstr>PowerPoint Presentation</vt:lpstr>
      <vt:lpstr>Let’s Look at Learn It</vt:lpstr>
      <vt:lpstr>Lesson 2: WATCH IT</vt:lpstr>
      <vt:lpstr>PowerPoint Presentation</vt:lpstr>
      <vt:lpstr>Look at Watch It</vt:lpstr>
      <vt:lpstr>Lesson 2: Study it</vt:lpstr>
      <vt:lpstr>Matt: put a screen shot of Bo38 in here</vt:lpstr>
      <vt:lpstr>Let’s look at Study It</vt:lpstr>
      <vt:lpstr>QUIZ TIME!</vt:lpstr>
      <vt:lpstr>PowerPoint Presentation</vt:lpstr>
      <vt:lpstr>Lesson 2: PRACTICE IT</vt:lpstr>
      <vt:lpstr>Lesson 2: Practice it levels</vt:lpstr>
      <vt:lpstr>Matt: Please put a Level 1 screen shot in here</vt:lpstr>
      <vt:lpstr>Matt: Put a screen shot of a B047 activity in here: Level 2 Practice It Activity</vt:lpstr>
      <vt:lpstr>PowerPoint Presentation</vt:lpstr>
      <vt:lpstr>Look at Practice It</vt:lpstr>
      <vt:lpstr>PowerPoint Presentation</vt:lpstr>
      <vt:lpstr>PowerPoint Presentation</vt:lpstr>
      <vt:lpstr>Lesson 2 practice It Mastery</vt:lpstr>
      <vt:lpstr>Lesson 3</vt:lpstr>
      <vt:lpstr>LESSON 3: PLANNING DIAGRAM</vt:lpstr>
      <vt:lpstr>Lesson 3: learn it</vt:lpstr>
      <vt:lpstr>PowerPoint Presentation</vt:lpstr>
      <vt:lpstr>PowerPoint Presentation</vt:lpstr>
      <vt:lpstr>Let’s Look at Learn It</vt:lpstr>
      <vt:lpstr>LESSON 3: WATCH IT</vt:lpstr>
      <vt:lpstr>Lesson 3: Watch it</vt:lpstr>
      <vt:lpstr>Look at Watch It</vt:lpstr>
      <vt:lpstr>Lesson 3: Study It</vt:lpstr>
      <vt:lpstr>Matt: put a screen shot of Bo38 in here</vt:lpstr>
      <vt:lpstr>Let’s Look at Study It</vt:lpstr>
      <vt:lpstr>QUIZ TIME!</vt:lpstr>
      <vt:lpstr>PowerPoint Presentation</vt:lpstr>
      <vt:lpstr>Lesson 3: Practice It</vt:lpstr>
      <vt:lpstr>Matt: Please put a Level 1 screen shot in here</vt:lpstr>
      <vt:lpstr>Matt: Put a screen shot of the Level 4 Practice It Activity in here</vt:lpstr>
      <vt:lpstr>PowerPoint Presentation</vt:lpstr>
      <vt:lpstr>LET’S Look at Practice It</vt:lpstr>
      <vt:lpstr>Lesson 3 practice It Mastery</vt:lpstr>
      <vt:lpstr>Lesson 4</vt:lpstr>
      <vt:lpstr>LESSON 4: DETAIL SENTENCES</vt:lpstr>
      <vt:lpstr>Lesson 4: Learn it</vt:lpstr>
      <vt:lpstr>PowerPoint Presentation</vt:lpstr>
      <vt:lpstr>Let’s Look at Learn It</vt:lpstr>
      <vt:lpstr>Lesson 4: Watch it</vt:lpstr>
      <vt:lpstr>PowerPoint Presentation</vt:lpstr>
      <vt:lpstr>PowerPoint Presentation</vt:lpstr>
      <vt:lpstr>PowerPoint Presentation</vt:lpstr>
      <vt:lpstr>PowerPoint Presentation</vt:lpstr>
      <vt:lpstr>Let’s Look at Watch It</vt:lpstr>
      <vt:lpstr>Lesson 4: Study it</vt:lpstr>
      <vt:lpstr>Matt: put a screen shot of D036 in here</vt:lpstr>
      <vt:lpstr>Let’s Look at Study It</vt:lpstr>
      <vt:lpstr>QUIZ TIME!</vt:lpstr>
      <vt:lpstr>PowerPoint Presentation</vt:lpstr>
      <vt:lpstr>Lesson 4: The practice Activities</vt:lpstr>
      <vt:lpstr>Matt: Please put a Level 1 screen shot in here for Lesson 4</vt:lpstr>
      <vt:lpstr>PowerPoint Presentation</vt:lpstr>
      <vt:lpstr>Matt: Put a screen shot of a D042 activity in here: Level 2 Practice It Activity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first Lead-off</vt:lpstr>
      <vt:lpstr>Let’s Look at Practice It</vt:lpstr>
      <vt:lpstr>Lesson 4 practice It Mastery</vt:lpstr>
      <vt:lpstr>Lesson 5</vt:lpstr>
      <vt:lpstr>LESSON 5: CLINCHER SENTENCES</vt:lpstr>
      <vt:lpstr>Lesson 5: Learn It</vt:lpstr>
      <vt:lpstr>PowerPoint Presentation</vt:lpstr>
      <vt:lpstr>Let’s Look at Learn It</vt:lpstr>
      <vt:lpstr>Lesson 5: watch It</vt:lpstr>
      <vt:lpstr>PowerPoint Presentation</vt:lpstr>
      <vt:lpstr>Let’s look at Watch It</vt:lpstr>
      <vt:lpstr>Lesson 5: Study It</vt:lpstr>
      <vt:lpstr>Matt: put a screen shot of E047 in here</vt:lpstr>
      <vt:lpstr>Look at Study It</vt:lpstr>
      <vt:lpstr>QUIZ TIME!</vt:lpstr>
      <vt:lpstr>PowerPoint Presentation</vt:lpstr>
      <vt:lpstr>Lesson 5: The practice Activities</vt:lpstr>
      <vt:lpstr>Matt: Please put a Level 1 screen shot in here- E052</vt:lpstr>
      <vt:lpstr>Matt: Put a screen shot of a E054 activity in here: Level 2 Practice It Activity</vt:lpstr>
      <vt:lpstr>PowerPoint Presentation</vt:lpstr>
      <vt:lpstr>PowerPoint Presentation</vt:lpstr>
      <vt:lpstr>PowerPoint Presentation</vt:lpstr>
      <vt:lpstr>PowerPoint Presentation</vt:lpstr>
      <vt:lpstr>Matt: Please put a screen shot in here of the Level 4 screen where the two buttons are shown: Prompted, Indep.</vt:lpstr>
      <vt:lpstr>Matt: Put a screen shot in here of a Prompted sentence, Like Clincher sentence</vt:lpstr>
      <vt:lpstr>PowerPoint Presentation</vt:lpstr>
      <vt:lpstr>Look at Practice It</vt:lpstr>
      <vt:lpstr>Lesson 5 practice It Mastery</vt:lpstr>
      <vt:lpstr>PowerPoint Presentation</vt:lpstr>
      <vt:lpstr>Study DETAILS</vt:lpstr>
      <vt:lpstr>More Study Details</vt:lpstr>
      <vt:lpstr>Results summary</vt:lpstr>
      <vt:lpstr>Results summary (continued)</vt:lpstr>
      <vt:lpstr>PowerPoint Presentation</vt:lpstr>
    </vt:vector>
  </TitlesOfParts>
  <Company>University of Kansas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Schumaker</dc:creator>
  <cp:lastModifiedBy>Jean Schumaker</cp:lastModifiedBy>
  <cp:revision>230</cp:revision>
  <dcterms:created xsi:type="dcterms:W3CDTF">2011-07-06T15:47:02Z</dcterms:created>
  <dcterms:modified xsi:type="dcterms:W3CDTF">2019-07-14T13:05:57Z</dcterms:modified>
</cp:coreProperties>
</file>