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95" r:id="rId2"/>
    <p:sldId id="256" r:id="rId3"/>
    <p:sldId id="414" r:id="rId4"/>
    <p:sldId id="257" r:id="rId5"/>
    <p:sldId id="413" r:id="rId6"/>
    <p:sldId id="415" r:id="rId7"/>
    <p:sldId id="317" r:id="rId8"/>
    <p:sldId id="411" r:id="rId9"/>
    <p:sldId id="316" r:id="rId10"/>
    <p:sldId id="315" r:id="rId11"/>
    <p:sldId id="273" r:id="rId12"/>
    <p:sldId id="264" r:id="rId13"/>
    <p:sldId id="318" r:id="rId14"/>
    <p:sldId id="410" r:id="rId15"/>
    <p:sldId id="412" r:id="rId16"/>
    <p:sldId id="289" r:id="rId17"/>
    <p:sldId id="293" r:id="rId18"/>
    <p:sldId id="417" r:id="rId19"/>
    <p:sldId id="416" r:id="rId20"/>
    <p:sldId id="419" r:id="rId21"/>
    <p:sldId id="418" r:id="rId22"/>
    <p:sldId id="294" r:id="rId23"/>
    <p:sldId id="420"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1"/>
    <p:restoredTop sz="94663"/>
  </p:normalViewPr>
  <p:slideViewPr>
    <p:cSldViewPr snapToGrid="0" snapToObjects="1">
      <p:cViewPr>
        <p:scale>
          <a:sx n="79" d="100"/>
          <a:sy n="79" d="100"/>
        </p:scale>
        <p:origin x="872"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CD331C-42F7-924D-887B-DB77138F33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FE0D43-8B53-DF4F-8EFF-EB9BC25A31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315646-64F9-4D4D-8B37-1ACBE6129F9D}" type="datetimeFigureOut">
              <a:rPr lang="en-US" smtClean="0"/>
              <a:t>7/18/19</a:t>
            </a:fld>
            <a:endParaRPr lang="en-US"/>
          </a:p>
        </p:txBody>
      </p:sp>
      <p:sp>
        <p:nvSpPr>
          <p:cNvPr id="4" name="Footer Placeholder 3">
            <a:extLst>
              <a:ext uri="{FF2B5EF4-FFF2-40B4-BE49-F238E27FC236}">
                <a16:creationId xmlns:a16="http://schemas.microsoft.com/office/drawing/2014/main" id="{C3874CC5-05DE-5E4C-ACE2-736B85030F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pgranerku@gmail.com</a:t>
            </a:r>
          </a:p>
        </p:txBody>
      </p:sp>
      <p:sp>
        <p:nvSpPr>
          <p:cNvPr id="5" name="Slide Number Placeholder 4">
            <a:extLst>
              <a:ext uri="{FF2B5EF4-FFF2-40B4-BE49-F238E27FC236}">
                <a16:creationId xmlns:a16="http://schemas.microsoft.com/office/drawing/2014/main" id="{1554D662-57F1-B641-ACED-6DF0BB65C4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8E4DFA-CD76-674D-BEC9-36B558B34F04}" type="slidenum">
              <a:rPr lang="en-US" smtClean="0"/>
              <a:t>‹#›</a:t>
            </a:fld>
            <a:endParaRPr lang="en-US"/>
          </a:p>
        </p:txBody>
      </p:sp>
    </p:spTree>
    <p:extLst>
      <p:ext uri="{BB962C8B-B14F-4D97-AF65-F5344CB8AC3E}">
        <p14:creationId xmlns:p14="http://schemas.microsoft.com/office/powerpoint/2010/main" val="1550867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D894-05AA-014A-A0D3-E012E7407799}" type="datetimeFigureOut">
              <a:rPr lang="en-US" smtClean="0"/>
              <a:t>7/17/19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pgranerku@gmail.com</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EEAE4-D11A-C841-A09C-67F62DAEBB83}" type="slidenum">
              <a:rPr lang="en-US" smtClean="0"/>
              <a:t>‹#›</a:t>
            </a:fld>
            <a:endParaRPr lang="en-US"/>
          </a:p>
        </p:txBody>
      </p:sp>
    </p:spTree>
    <p:extLst>
      <p:ext uri="{BB962C8B-B14F-4D97-AF65-F5344CB8AC3E}">
        <p14:creationId xmlns:p14="http://schemas.microsoft.com/office/powerpoint/2010/main" val="36361503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a:extLst>
              <a:ext uri="{FF2B5EF4-FFF2-40B4-BE49-F238E27FC236}">
                <a16:creationId xmlns:a16="http://schemas.microsoft.com/office/drawing/2014/main" id="{F401D9B4-1A9F-494A-8826-6F89F3FBD668}"/>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pgranerku@gmail.com</a:t>
            </a:r>
          </a:p>
        </p:txBody>
      </p:sp>
      <p:sp>
        <p:nvSpPr>
          <p:cNvPr id="54274" name="Rectangle 7">
            <a:extLst>
              <a:ext uri="{FF2B5EF4-FFF2-40B4-BE49-F238E27FC236}">
                <a16:creationId xmlns:a16="http://schemas.microsoft.com/office/drawing/2014/main" id="{F9846853-210F-2442-90C3-4EF01BBDB02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10BF4FE7-9EBA-6447-9DAF-EC8596B14B8C}" type="slidenum">
              <a:rPr lang="en-US" altLang="en-US" sz="1200" smtClean="0">
                <a:solidFill>
                  <a:schemeClr val="tx1"/>
                </a:solidFill>
                <a:latin typeface="Times" pitchFamily="2" charset="0"/>
              </a:rPr>
              <a:pPr/>
              <a:t>14</a:t>
            </a:fld>
            <a:endParaRPr lang="en-US" altLang="en-US" sz="1200">
              <a:solidFill>
                <a:schemeClr val="tx1"/>
              </a:solidFill>
              <a:latin typeface="Times" pitchFamily="2" charset="0"/>
            </a:endParaRPr>
          </a:p>
        </p:txBody>
      </p:sp>
      <p:sp>
        <p:nvSpPr>
          <p:cNvPr id="54275" name="Rectangle 2">
            <a:extLst>
              <a:ext uri="{FF2B5EF4-FFF2-40B4-BE49-F238E27FC236}">
                <a16:creationId xmlns:a16="http://schemas.microsoft.com/office/drawing/2014/main" id="{E2585A79-028C-BD42-9EEC-A250D478D07B}"/>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B5E137DF-6C34-B14F-8490-2DD4EED3F21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7652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F34413C8-9CD8-9F46-959F-B8FB15B3C230}" type="datetime1">
              <a:rPr lang="en-US" smtClean="0"/>
              <a:t>7/18/19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pgranerku@gmail.com</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30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E083C-D8C9-BC48-829C-55ECEFA122F8}" type="datetime1">
              <a:rPr lang="en-US" smtClean="0"/>
              <a:t>7/18/19</a:t>
            </a:fld>
            <a:endParaRPr lang="en-US" dirty="0"/>
          </a:p>
        </p:txBody>
      </p:sp>
      <p:sp>
        <p:nvSpPr>
          <p:cNvPr id="5" name="Footer Placeholder 4"/>
          <p:cNvSpPr>
            <a:spLocks noGrp="1"/>
          </p:cNvSpPr>
          <p:nvPr>
            <p:ph type="ftr" sz="quarter" idx="11"/>
          </p:nvPr>
        </p:nvSpPr>
        <p:spPr/>
        <p:txBody>
          <a:bodyPr/>
          <a:lstStyle/>
          <a:p>
            <a:r>
              <a:rPr lang="en-US"/>
              <a:t>pgranerku@gmail.com</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09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67ECE9B8-7B8A-F74B-B110-ED785BBC1C4E}" type="datetime1">
              <a:rPr lang="en-US" smtClean="0"/>
              <a:t>7/18/19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r>
              <a:rPr lang="en-US"/>
              <a:t>pgranerku@gmail.com</a:t>
            </a:r>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026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A86A6B12-3264-7C4A-A291-ECF1D04EFCB5}" type="datetime1">
              <a:rPr lang="en-US" smtClean="0"/>
              <a:t>7/18/19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pgranerku@gmail.com</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373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AFBF600D-949C-2642-B075-152C8A2CFFD4}" type="datetime1">
              <a:rPr lang="en-US" smtClean="0"/>
              <a:t>7/18/19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pgranerku@gmail.com</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165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FD917-3B18-BA4E-B628-339EB46F92D8}" type="datetime1">
              <a:rPr lang="en-US" smtClean="0"/>
              <a:t>7/18/19</a:t>
            </a:fld>
            <a:endParaRPr lang="en-US" dirty="0"/>
          </a:p>
        </p:txBody>
      </p:sp>
      <p:sp>
        <p:nvSpPr>
          <p:cNvPr id="6" name="Footer Placeholder 5"/>
          <p:cNvSpPr>
            <a:spLocks noGrp="1"/>
          </p:cNvSpPr>
          <p:nvPr>
            <p:ph type="ftr" sz="quarter" idx="11"/>
          </p:nvPr>
        </p:nvSpPr>
        <p:spPr/>
        <p:txBody>
          <a:bodyPr/>
          <a:lstStyle/>
          <a:p>
            <a:r>
              <a:rPr lang="en-US"/>
              <a:t>pgranerku@gmail.com</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732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0B8A9-E682-D04D-A40B-CA58A6035262}" type="datetime1">
              <a:rPr lang="en-US" smtClean="0"/>
              <a:t>7/18/19</a:t>
            </a:fld>
            <a:endParaRPr lang="en-US" dirty="0"/>
          </a:p>
        </p:txBody>
      </p:sp>
      <p:sp>
        <p:nvSpPr>
          <p:cNvPr id="8" name="Footer Placeholder 7"/>
          <p:cNvSpPr>
            <a:spLocks noGrp="1"/>
          </p:cNvSpPr>
          <p:nvPr>
            <p:ph type="ftr" sz="quarter" idx="11"/>
          </p:nvPr>
        </p:nvSpPr>
        <p:spPr/>
        <p:txBody>
          <a:bodyPr/>
          <a:lstStyle/>
          <a:p>
            <a:r>
              <a:rPr lang="en-US"/>
              <a:t>pgranerku@gmail.com</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689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BCC9E-3B41-E743-9AFB-4E652406A087}" type="datetime1">
              <a:rPr lang="en-US" smtClean="0"/>
              <a:t>7/18/19</a:t>
            </a:fld>
            <a:endParaRPr lang="en-US" dirty="0"/>
          </a:p>
        </p:txBody>
      </p:sp>
      <p:sp>
        <p:nvSpPr>
          <p:cNvPr id="4" name="Footer Placeholder 3"/>
          <p:cNvSpPr>
            <a:spLocks noGrp="1"/>
          </p:cNvSpPr>
          <p:nvPr>
            <p:ph type="ftr" sz="quarter" idx="11"/>
          </p:nvPr>
        </p:nvSpPr>
        <p:spPr/>
        <p:txBody>
          <a:bodyPr/>
          <a:lstStyle/>
          <a:p>
            <a:r>
              <a:rPr lang="en-US"/>
              <a:t>pgranerku@gmail.com</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395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5507D-27DF-174E-B2DD-EA7609C5DCBA}" type="datetime1">
              <a:rPr lang="en-US" smtClean="0"/>
              <a:t>7/18/19</a:t>
            </a:fld>
            <a:endParaRPr lang="en-US" dirty="0"/>
          </a:p>
        </p:txBody>
      </p:sp>
      <p:sp>
        <p:nvSpPr>
          <p:cNvPr id="3" name="Footer Placeholder 2"/>
          <p:cNvSpPr>
            <a:spLocks noGrp="1"/>
          </p:cNvSpPr>
          <p:nvPr>
            <p:ph type="ftr" sz="quarter" idx="11"/>
          </p:nvPr>
        </p:nvSpPr>
        <p:spPr/>
        <p:txBody>
          <a:bodyPr/>
          <a:lstStyle/>
          <a:p>
            <a:r>
              <a:rPr lang="en-US"/>
              <a:t>pgranerku@gmail.com</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539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FF4F36DA-7A28-A244-B41E-1968FC65F54A}" type="datetime1">
              <a:rPr lang="en-US" smtClean="0"/>
              <a:t>7/18/19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pgranerku@gmail.com</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2960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04C9C-2D1A-5F49-BA5A-12171F3B729F}" type="datetime1">
              <a:rPr lang="en-US" smtClean="0"/>
              <a:t>7/18/19</a:t>
            </a:fld>
            <a:endParaRPr lang="en-US" dirty="0"/>
          </a:p>
        </p:txBody>
      </p:sp>
      <p:sp>
        <p:nvSpPr>
          <p:cNvPr id="6" name="Footer Placeholder 5"/>
          <p:cNvSpPr>
            <a:spLocks noGrp="1"/>
          </p:cNvSpPr>
          <p:nvPr>
            <p:ph type="ftr" sz="quarter" idx="11"/>
          </p:nvPr>
        </p:nvSpPr>
        <p:spPr/>
        <p:txBody>
          <a:bodyPr/>
          <a:lstStyle/>
          <a:p>
            <a:pPr algn="l"/>
            <a:r>
              <a:rPr lang="en-US"/>
              <a:t>pgranerku@gmail.com</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656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2086ED2-9946-5D4A-935F-A232B7CA9859}" type="datetime1">
              <a:rPr lang="en-US" smtClean="0"/>
              <a:t>7/18/19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pgranerku@gmail.com</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477045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85CE97-CD70-734A-A7A5-8C9D926EBBF2}"/>
              </a:ext>
            </a:extLst>
          </p:cNvPr>
          <p:cNvSpPr txBox="1"/>
          <p:nvPr/>
        </p:nvSpPr>
        <p:spPr>
          <a:xfrm>
            <a:off x="636813" y="1567541"/>
            <a:ext cx="10531929" cy="4832092"/>
          </a:xfrm>
          <a:prstGeom prst="rect">
            <a:avLst/>
          </a:prstGeom>
          <a:noFill/>
        </p:spPr>
        <p:txBody>
          <a:bodyPr wrap="square" rtlCol="0">
            <a:spAutoFit/>
          </a:bodyPr>
          <a:lstStyle/>
          <a:p>
            <a:pPr algn="l"/>
            <a:r>
              <a:rPr lang="en-US" sz="2800" dirty="0"/>
              <a:t>Three of the Routines we will address are available to anyone to purchase and implement.  One benefit of attending a session with a knowledgeable SIM professional developer or with the author, Jan </a:t>
            </a:r>
            <a:r>
              <a:rPr lang="en-US" sz="2800" dirty="0" err="1"/>
              <a:t>Bulgren</a:t>
            </a:r>
            <a:r>
              <a:rPr lang="en-US" sz="2800" dirty="0"/>
              <a:t>, is that the implementer will have a deeper understanding of how to use the routine effectively. Of the four we will address, only Question Exploration requires PD.</a:t>
            </a:r>
          </a:p>
          <a:p>
            <a:pPr algn="l"/>
            <a:endParaRPr lang="en-US" sz="2800" dirty="0"/>
          </a:p>
          <a:p>
            <a:pPr algn="l"/>
            <a:r>
              <a:rPr lang="en-US" sz="2800" dirty="0"/>
              <a:t>Having your own copy of the Routines will help you to participate more fully in this session. We will not address the routines explicitly but will work out additional recommendations to implementers for how to produce an effective theme.</a:t>
            </a:r>
          </a:p>
        </p:txBody>
      </p:sp>
      <p:sp>
        <p:nvSpPr>
          <p:cNvPr id="8" name="TextBox 7">
            <a:extLst>
              <a:ext uri="{FF2B5EF4-FFF2-40B4-BE49-F238E27FC236}">
                <a16:creationId xmlns:a16="http://schemas.microsoft.com/office/drawing/2014/main" id="{950D3D23-0733-3245-8CC9-20AF74664FA6}"/>
              </a:ext>
            </a:extLst>
          </p:cNvPr>
          <p:cNvSpPr txBox="1"/>
          <p:nvPr/>
        </p:nvSpPr>
        <p:spPr>
          <a:xfrm>
            <a:off x="5307534" y="801858"/>
            <a:ext cx="1277914" cy="584775"/>
          </a:xfrm>
          <a:prstGeom prst="rect">
            <a:avLst/>
          </a:prstGeom>
          <a:noFill/>
        </p:spPr>
        <p:txBody>
          <a:bodyPr wrap="none" rtlCol="0">
            <a:spAutoFit/>
          </a:bodyPr>
          <a:lstStyle/>
          <a:p>
            <a:r>
              <a:rPr lang="en-US" sz="3200" b="1" dirty="0"/>
              <a:t>Note:</a:t>
            </a:r>
          </a:p>
        </p:txBody>
      </p:sp>
      <p:sp>
        <p:nvSpPr>
          <p:cNvPr id="2" name="Footer Placeholder 1">
            <a:extLst>
              <a:ext uri="{FF2B5EF4-FFF2-40B4-BE49-F238E27FC236}">
                <a16:creationId xmlns:a16="http://schemas.microsoft.com/office/drawing/2014/main" id="{723A0A4B-933E-F84B-B5E5-046539E4A6C8}"/>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422940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466078" y="304069"/>
            <a:ext cx="38119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1019812"/>
            <a:r>
              <a:rPr lang="en-US" b="1">
                <a:solidFill>
                  <a:srgbClr val="000000"/>
                </a:solidFill>
              </a:rPr>
              <a:t>Argumentation &amp; Evaluation Guide</a:t>
            </a:r>
            <a:endParaRPr lang="en-US" sz="2000"/>
          </a:p>
        </p:txBody>
      </p:sp>
      <p:sp>
        <p:nvSpPr>
          <p:cNvPr id="16387" name="Rectangle 3"/>
          <p:cNvSpPr>
            <a:spLocks noChangeArrowheads="1"/>
          </p:cNvSpPr>
          <p:nvPr/>
        </p:nvSpPr>
        <p:spPr bwMode="auto">
          <a:xfrm>
            <a:off x="3060349" y="674078"/>
            <a:ext cx="6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endParaRPr lang="en-US" sz="2700"/>
          </a:p>
        </p:txBody>
      </p:sp>
      <p:sp>
        <p:nvSpPr>
          <p:cNvPr id="16388" name="Rectangle 4"/>
          <p:cNvSpPr>
            <a:spLocks noChangeArrowheads="1"/>
          </p:cNvSpPr>
          <p:nvPr/>
        </p:nvSpPr>
        <p:spPr bwMode="auto">
          <a:xfrm>
            <a:off x="2210154" y="6601559"/>
            <a:ext cx="1980847" cy="243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a:solidFill>
                  <a:srgbClr val="000000"/>
                </a:solidFill>
              </a:rPr>
              <a:t>C Bulgren  revised 2/15/2008</a:t>
            </a:r>
          </a:p>
        </p:txBody>
      </p:sp>
      <p:sp>
        <p:nvSpPr>
          <p:cNvPr id="16389" name="Rectangle 5"/>
          <p:cNvSpPr>
            <a:spLocks noChangeArrowheads="1"/>
          </p:cNvSpPr>
          <p:nvPr/>
        </p:nvSpPr>
        <p:spPr bwMode="auto">
          <a:xfrm>
            <a:off x="6706306" y="609967"/>
            <a:ext cx="36565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1200">
                <a:solidFill>
                  <a:srgbClr val="000000"/>
                </a:solidFill>
              </a:rPr>
              <a:t>Name</a:t>
            </a:r>
            <a:r>
              <a:rPr lang="en-US" sz="900">
                <a:solidFill>
                  <a:srgbClr val="000000"/>
                </a:solidFill>
              </a:rPr>
              <a:t>: </a:t>
            </a:r>
            <a:r>
              <a:rPr lang="en-US" sz="1200">
                <a:solidFill>
                  <a:schemeClr val="accent2"/>
                </a:solidFill>
              </a:rPr>
              <a:t>Teacher</a:t>
            </a:r>
          </a:p>
          <a:p>
            <a:pPr defTabSz="1019812"/>
            <a:r>
              <a:rPr lang="en-US" sz="1200">
                <a:solidFill>
                  <a:srgbClr val="000000"/>
                </a:solidFill>
              </a:rPr>
              <a:t>Date:  _____________________________________</a:t>
            </a:r>
            <a:endParaRPr lang="en-US" sz="2700"/>
          </a:p>
        </p:txBody>
      </p:sp>
      <p:sp>
        <p:nvSpPr>
          <p:cNvPr id="16390" name="Rectangle 6"/>
          <p:cNvSpPr>
            <a:spLocks noChangeArrowheads="1"/>
          </p:cNvSpPr>
          <p:nvPr/>
        </p:nvSpPr>
        <p:spPr bwMode="auto">
          <a:xfrm>
            <a:off x="2056694" y="609967"/>
            <a:ext cx="50605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1200"/>
              <a:t>Topic/Title       </a:t>
            </a:r>
            <a:r>
              <a:rPr lang="en-US" sz="1200">
                <a:solidFill>
                  <a:schemeClr val="accent2"/>
                </a:solidFill>
              </a:rPr>
              <a:t>A Little Lead is Too Much</a:t>
            </a:r>
          </a:p>
          <a:p>
            <a:pPr defTabSz="1019812"/>
            <a:r>
              <a:rPr lang="en-US" sz="1200"/>
              <a:t>Source        </a:t>
            </a:r>
            <a:r>
              <a:rPr lang="en-US" sz="1200">
                <a:solidFill>
                  <a:schemeClr val="accent2"/>
                </a:solidFill>
              </a:rPr>
              <a:t>Environmental Health</a:t>
            </a:r>
            <a:endParaRPr lang="en-US" sz="2700">
              <a:solidFill>
                <a:schemeClr val="accent2"/>
              </a:solidFill>
            </a:endParaRPr>
          </a:p>
        </p:txBody>
      </p:sp>
      <p:grpSp>
        <p:nvGrpSpPr>
          <p:cNvPr id="16391" name="Group 7"/>
          <p:cNvGrpSpPr>
            <a:grpSpLocks/>
          </p:cNvGrpSpPr>
          <p:nvPr/>
        </p:nvGrpSpPr>
        <p:grpSpPr bwMode="auto">
          <a:xfrm>
            <a:off x="1980849" y="5791933"/>
            <a:ext cx="126897" cy="390259"/>
            <a:chOff x="1917" y="1013"/>
            <a:chExt cx="65" cy="189"/>
          </a:xfrm>
        </p:grpSpPr>
        <p:sp>
          <p:nvSpPr>
            <p:cNvPr id="16392" name="Oval 8"/>
            <p:cNvSpPr>
              <a:spLocks noChangeArrowheads="1"/>
            </p:cNvSpPr>
            <p:nvPr/>
          </p:nvSpPr>
          <p:spPr bwMode="auto">
            <a:xfrm>
              <a:off x="1917" y="1013"/>
              <a:ext cx="0" cy="189"/>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393" name="Rectangle 9"/>
            <p:cNvSpPr>
              <a:spLocks noChangeArrowheads="1"/>
            </p:cNvSpPr>
            <p:nvPr/>
          </p:nvSpPr>
          <p:spPr bwMode="auto">
            <a:xfrm>
              <a:off x="1946" y="1027"/>
              <a:ext cx="36" cy="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7</a:t>
              </a:r>
              <a:endParaRPr lang="en-US" sz="2700"/>
            </a:p>
          </p:txBody>
        </p:sp>
      </p:grpSp>
      <p:sp>
        <p:nvSpPr>
          <p:cNvPr id="16394" name="Rectangle 10"/>
          <p:cNvSpPr>
            <a:spLocks noChangeArrowheads="1"/>
          </p:cNvSpPr>
          <p:nvPr/>
        </p:nvSpPr>
        <p:spPr bwMode="auto">
          <a:xfrm>
            <a:off x="2210154" y="5791933"/>
            <a:ext cx="775693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900" b="1" dirty="0">
                <a:solidFill>
                  <a:srgbClr val="FFFFFF"/>
                </a:solidFill>
              </a:rPr>
              <a:t>Conclusion</a:t>
            </a:r>
            <a:r>
              <a:rPr lang="en-US" sz="900" dirty="0">
                <a:solidFill>
                  <a:srgbClr val="FFFFFF"/>
                </a:solidFill>
              </a:rPr>
              <a:t>: Accept/reject/withhold judgment.  Present and </a:t>
            </a:r>
            <a:r>
              <a:rPr lang="en-US" sz="900" b="1" dirty="0">
                <a:solidFill>
                  <a:srgbClr val="FFFFFF"/>
                </a:solidFill>
              </a:rPr>
              <a:t>summarize</a:t>
            </a:r>
            <a:r>
              <a:rPr lang="en-US" sz="900" dirty="0">
                <a:solidFill>
                  <a:srgbClr val="FFFFFF"/>
                </a:solidFill>
              </a:rPr>
              <a:t> your reasoning.  I accept the claim that lead level standards in children should be lowered </a:t>
            </a:r>
          </a:p>
          <a:p>
            <a:pPr defTabSz="1019812"/>
            <a:r>
              <a:rPr lang="en-US" sz="900" dirty="0">
                <a:solidFill>
                  <a:srgbClr val="FFFFFF"/>
                </a:solidFill>
              </a:rPr>
              <a:t>based on the arguments in the article. The research cited is an excellent source and earlier changes as a result of removing lead from gasoline seem to support the</a:t>
            </a:r>
          </a:p>
          <a:p>
            <a:pPr defTabSz="1019812"/>
            <a:r>
              <a:rPr lang="en-US" sz="900" dirty="0">
                <a:solidFill>
                  <a:srgbClr val="FFFFFF"/>
                </a:solidFill>
              </a:rPr>
              <a:t>Claim.</a:t>
            </a:r>
          </a:p>
        </p:txBody>
      </p:sp>
      <p:grpSp>
        <p:nvGrpSpPr>
          <p:cNvPr id="16395" name="Group 11"/>
          <p:cNvGrpSpPr>
            <a:grpSpLocks/>
          </p:cNvGrpSpPr>
          <p:nvPr/>
        </p:nvGrpSpPr>
        <p:grpSpPr bwMode="auto">
          <a:xfrm>
            <a:off x="2056695" y="1219933"/>
            <a:ext cx="123306" cy="393290"/>
            <a:chOff x="423" y="534"/>
            <a:chExt cx="57" cy="241"/>
          </a:xfrm>
        </p:grpSpPr>
        <p:sp>
          <p:nvSpPr>
            <p:cNvPr id="16396" name="Oval 12"/>
            <p:cNvSpPr>
              <a:spLocks noChangeArrowheads="1"/>
            </p:cNvSpPr>
            <p:nvPr/>
          </p:nvSpPr>
          <p:spPr bwMode="auto">
            <a:xfrm>
              <a:off x="453" y="536"/>
              <a:ext cx="0" cy="23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6397" name="Oval 13"/>
            <p:cNvSpPr>
              <a:spLocks noChangeArrowheads="1"/>
            </p:cNvSpPr>
            <p:nvPr/>
          </p:nvSpPr>
          <p:spPr bwMode="auto">
            <a:xfrm>
              <a:off x="423" y="534"/>
              <a:ext cx="0" cy="239"/>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398" name="Rectangle 14"/>
            <p:cNvSpPr>
              <a:spLocks noChangeArrowheads="1"/>
            </p:cNvSpPr>
            <p:nvPr/>
          </p:nvSpPr>
          <p:spPr bwMode="auto">
            <a:xfrm>
              <a:off x="447" y="547"/>
              <a:ext cx="33" cy="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1</a:t>
              </a:r>
              <a:endParaRPr lang="en-US" sz="2700"/>
            </a:p>
          </p:txBody>
        </p:sp>
      </p:grpSp>
      <p:sp>
        <p:nvSpPr>
          <p:cNvPr id="16399" name="Rectangle 15"/>
          <p:cNvSpPr>
            <a:spLocks noChangeArrowheads="1"/>
          </p:cNvSpPr>
          <p:nvPr/>
        </p:nvSpPr>
        <p:spPr bwMode="auto">
          <a:xfrm>
            <a:off x="2286000" y="1219934"/>
            <a:ext cx="8076848" cy="28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900">
                <a:solidFill>
                  <a:schemeClr val="bg1"/>
                </a:solidFill>
              </a:rPr>
              <a:t>What is the </a:t>
            </a:r>
            <a:r>
              <a:rPr lang="en-US" sz="900" b="1">
                <a:solidFill>
                  <a:schemeClr val="bg1"/>
                </a:solidFill>
              </a:rPr>
              <a:t>Claim</a:t>
            </a:r>
            <a:r>
              <a:rPr lang="en-US" sz="900">
                <a:solidFill>
                  <a:schemeClr val="bg1"/>
                </a:solidFill>
              </a:rPr>
              <a:t>, including any </a:t>
            </a:r>
            <a:r>
              <a:rPr lang="en-US" sz="900" b="1">
                <a:solidFill>
                  <a:schemeClr val="bg1"/>
                </a:solidFill>
              </a:rPr>
              <a:t>Qualifiers</a:t>
            </a:r>
            <a:r>
              <a:rPr lang="en-US" sz="900">
                <a:solidFill>
                  <a:schemeClr val="bg1"/>
                </a:solidFill>
              </a:rPr>
              <a:t>)? (underline qualifiers)  </a:t>
            </a:r>
            <a:r>
              <a:rPr lang="en-US" sz="900" u="sng">
                <a:solidFill>
                  <a:schemeClr val="bg1"/>
                </a:solidFill>
              </a:rPr>
              <a:t>If the CDC cut the current acceptable lead level in the blood in half for children up to age 6 and enforced it</a:t>
            </a:r>
            <a:r>
              <a:rPr lang="en-US" sz="900">
                <a:solidFill>
                  <a:schemeClr val="bg1"/>
                </a:solidFill>
              </a:rPr>
              <a:t>, they would perform better on intelligence testing.</a:t>
            </a:r>
          </a:p>
        </p:txBody>
      </p:sp>
      <p:sp>
        <p:nvSpPr>
          <p:cNvPr id="16400" name="Text Box 16"/>
          <p:cNvSpPr txBox="1">
            <a:spLocks noChangeArrowheads="1"/>
          </p:cNvSpPr>
          <p:nvPr/>
        </p:nvSpPr>
        <p:spPr bwMode="auto">
          <a:xfrm>
            <a:off x="3723571" y="1760294"/>
            <a:ext cx="205746" cy="349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spAutoFit/>
          </a:bodyPr>
          <a:lstStyle>
            <a:lvl1pPr defTabSz="903288">
              <a:defRPr sz="2400">
                <a:solidFill>
                  <a:schemeClr val="tx1"/>
                </a:solidFill>
                <a:latin typeface="Times" charset="0"/>
                <a:ea typeface="ＭＳ Ｐゴシック" charset="0"/>
              </a:defRPr>
            </a:lvl1pPr>
            <a:lvl2pPr marL="450850" defTabSz="903288">
              <a:defRPr sz="2400">
                <a:solidFill>
                  <a:schemeClr val="tx1"/>
                </a:solidFill>
                <a:latin typeface="Times" charset="0"/>
                <a:ea typeface="ＭＳ Ｐゴシック" charset="0"/>
              </a:defRPr>
            </a:lvl2pPr>
            <a:lvl3pPr marL="903288" defTabSz="903288">
              <a:defRPr sz="2400">
                <a:solidFill>
                  <a:schemeClr val="tx1"/>
                </a:solidFill>
                <a:latin typeface="Times" charset="0"/>
                <a:ea typeface="ＭＳ Ｐゴシック" charset="0"/>
              </a:defRPr>
            </a:lvl3pPr>
            <a:lvl4pPr marL="1354138" defTabSz="903288">
              <a:defRPr sz="2400">
                <a:solidFill>
                  <a:schemeClr val="tx1"/>
                </a:solidFill>
                <a:latin typeface="Times" charset="0"/>
                <a:ea typeface="ＭＳ Ｐゴシック" charset="0"/>
              </a:defRPr>
            </a:lvl4pPr>
            <a:lvl5pPr marL="1804988" defTabSz="903288">
              <a:defRPr sz="2400">
                <a:solidFill>
                  <a:schemeClr val="tx1"/>
                </a:solidFill>
                <a:latin typeface="Times" charset="0"/>
                <a:ea typeface="ＭＳ Ｐゴシック" charset="0"/>
              </a:defRPr>
            </a:lvl5pPr>
            <a:lvl6pPr marL="2262188" defTabSz="903288" eaLnBrk="0" fontAlgn="base" hangingPunct="0">
              <a:spcBef>
                <a:spcPct val="0"/>
              </a:spcBef>
              <a:spcAft>
                <a:spcPct val="0"/>
              </a:spcAft>
              <a:defRPr sz="2400">
                <a:solidFill>
                  <a:schemeClr val="tx1"/>
                </a:solidFill>
                <a:latin typeface="Times" charset="0"/>
                <a:ea typeface="ＭＳ Ｐゴシック" charset="0"/>
              </a:defRPr>
            </a:lvl6pPr>
            <a:lvl7pPr marL="2719388" defTabSz="903288" eaLnBrk="0" fontAlgn="base" hangingPunct="0">
              <a:spcBef>
                <a:spcPct val="0"/>
              </a:spcBef>
              <a:spcAft>
                <a:spcPct val="0"/>
              </a:spcAft>
              <a:defRPr sz="2400">
                <a:solidFill>
                  <a:schemeClr val="tx1"/>
                </a:solidFill>
                <a:latin typeface="Times" charset="0"/>
                <a:ea typeface="ＭＳ Ｐゴシック" charset="0"/>
              </a:defRPr>
            </a:lvl7pPr>
            <a:lvl8pPr marL="3176588" defTabSz="903288" eaLnBrk="0" fontAlgn="base" hangingPunct="0">
              <a:spcBef>
                <a:spcPct val="0"/>
              </a:spcBef>
              <a:spcAft>
                <a:spcPct val="0"/>
              </a:spcAft>
              <a:defRPr sz="2400">
                <a:solidFill>
                  <a:schemeClr val="tx1"/>
                </a:solidFill>
                <a:latin typeface="Times" charset="0"/>
                <a:ea typeface="ＭＳ Ｐゴシック" charset="0"/>
              </a:defRPr>
            </a:lvl8pPr>
            <a:lvl9pPr marL="3633788" defTabSz="903288"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b="1">
              <a:latin typeface="Tekton" charset="0"/>
            </a:endParaRPr>
          </a:p>
        </p:txBody>
      </p:sp>
      <p:sp>
        <p:nvSpPr>
          <p:cNvPr id="16401" name="Rectangle 17"/>
          <p:cNvSpPr>
            <a:spLocks noChangeArrowheads="1"/>
          </p:cNvSpPr>
          <p:nvPr/>
        </p:nvSpPr>
        <p:spPr bwMode="auto">
          <a:xfrm>
            <a:off x="1905001" y="1135674"/>
            <a:ext cx="8533694" cy="609967"/>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grpSp>
        <p:nvGrpSpPr>
          <p:cNvPr id="16402" name="Group 18"/>
          <p:cNvGrpSpPr>
            <a:grpSpLocks/>
          </p:cNvGrpSpPr>
          <p:nvPr/>
        </p:nvGrpSpPr>
        <p:grpSpPr bwMode="auto">
          <a:xfrm>
            <a:off x="1980850" y="1828071"/>
            <a:ext cx="121194" cy="389733"/>
            <a:chOff x="371" y="1011"/>
            <a:chExt cx="68" cy="283"/>
          </a:xfrm>
        </p:grpSpPr>
        <p:sp>
          <p:nvSpPr>
            <p:cNvPr id="16403" name="Oval 19"/>
            <p:cNvSpPr>
              <a:spLocks noChangeArrowheads="1"/>
            </p:cNvSpPr>
            <p:nvPr/>
          </p:nvSpPr>
          <p:spPr bwMode="auto">
            <a:xfrm>
              <a:off x="371" y="1011"/>
              <a:ext cx="0" cy="283"/>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404" name="Rectangle 20"/>
            <p:cNvSpPr>
              <a:spLocks noChangeArrowheads="1"/>
            </p:cNvSpPr>
            <p:nvPr/>
          </p:nvSpPr>
          <p:spPr bwMode="auto">
            <a:xfrm>
              <a:off x="399" y="1034"/>
              <a:ext cx="40"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2</a:t>
              </a:r>
              <a:endParaRPr lang="en-US" sz="2700"/>
            </a:p>
          </p:txBody>
        </p:sp>
      </p:grpSp>
      <p:sp>
        <p:nvSpPr>
          <p:cNvPr id="16405" name="Rectangle 21"/>
          <p:cNvSpPr>
            <a:spLocks noChangeArrowheads="1"/>
          </p:cNvSpPr>
          <p:nvPr/>
        </p:nvSpPr>
        <p:spPr bwMode="auto">
          <a:xfrm>
            <a:off x="2210154" y="1828067"/>
            <a:ext cx="3885847" cy="2077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900" dirty="0">
                <a:solidFill>
                  <a:srgbClr val="FFFFFF"/>
                </a:solidFill>
              </a:rPr>
              <a:t>What </a:t>
            </a:r>
            <a:r>
              <a:rPr lang="en-US" sz="900" b="1" dirty="0">
                <a:solidFill>
                  <a:srgbClr val="FFFFFF"/>
                </a:solidFill>
              </a:rPr>
              <a:t>Evidence</a:t>
            </a:r>
            <a:r>
              <a:rPr lang="en-US" sz="900" dirty="0">
                <a:solidFill>
                  <a:srgbClr val="FFFFFF"/>
                </a:solidFill>
              </a:rPr>
              <a:t> is presented? Identify each as data, fact, theory or opinion.</a:t>
            </a:r>
          </a:p>
          <a:p>
            <a:pPr defTabSz="1019812"/>
            <a:endParaRPr lang="en-US" sz="900" dirty="0">
              <a:solidFill>
                <a:srgbClr val="FFFFFF"/>
              </a:solidFill>
            </a:endParaRPr>
          </a:p>
          <a:p>
            <a:pPr defTabSz="1019812"/>
            <a:r>
              <a:rPr lang="en-US" sz="900" dirty="0">
                <a:solidFill>
                  <a:srgbClr val="FFFFFF"/>
                </a:solidFill>
              </a:rPr>
              <a:t>A published study followed 200 children from 6 months to 6 years testing a total of 8 times and found that children with lead concentrations from 5 to 9.9 micrograms per deciliter preformed an average of 4.9 points lower on their IQ tests.  (data)</a:t>
            </a:r>
          </a:p>
          <a:p>
            <a:pPr defTabSz="1019812"/>
            <a:endParaRPr lang="en-US" sz="900" dirty="0">
              <a:solidFill>
                <a:srgbClr val="FFFFFF"/>
              </a:solidFill>
            </a:endParaRPr>
          </a:p>
          <a:p>
            <a:pPr defTabSz="1019812"/>
            <a:r>
              <a:rPr lang="en-US" sz="900" dirty="0">
                <a:solidFill>
                  <a:srgbClr val="FFFFFF"/>
                </a:solidFill>
              </a:rPr>
              <a:t>In 2001, the head of the CDC said the acceptable level would probably be changed from 10 to 5 micrometers per deciliter of blood, but a change in committee changed that decision. (opinion)</a:t>
            </a:r>
          </a:p>
          <a:p>
            <a:pPr defTabSz="1019812"/>
            <a:endParaRPr lang="en-US" sz="900" dirty="0">
              <a:solidFill>
                <a:srgbClr val="FFFFFF"/>
              </a:solidFill>
            </a:endParaRPr>
          </a:p>
          <a:p>
            <a:pPr defTabSz="1019812"/>
            <a:r>
              <a:rPr lang="en-US" sz="900" dirty="0">
                <a:solidFill>
                  <a:srgbClr val="FFFFFF"/>
                </a:solidFill>
              </a:rPr>
              <a:t>Lower rates were requested by the Independent Clean Air Scientific Advisory Committee. (fact)</a:t>
            </a:r>
          </a:p>
          <a:p>
            <a:pPr defTabSz="1019812"/>
            <a:endParaRPr lang="en-US" sz="900" dirty="0">
              <a:solidFill>
                <a:srgbClr val="FFFFFF"/>
              </a:solidFill>
            </a:endParaRPr>
          </a:p>
          <a:p>
            <a:pPr defTabSz="1019812"/>
            <a:r>
              <a:rPr lang="en-US" sz="900" dirty="0">
                <a:solidFill>
                  <a:srgbClr val="FFFFFF"/>
                </a:solidFill>
              </a:rPr>
              <a:t>Eliminating lead in gasoline resulted in a sizeable increase in IQ levels in children throughout the country. (fact)		</a:t>
            </a:r>
          </a:p>
        </p:txBody>
      </p:sp>
      <p:sp>
        <p:nvSpPr>
          <p:cNvPr id="16406" name="Rectangle 22"/>
          <p:cNvSpPr>
            <a:spLocks noChangeArrowheads="1"/>
          </p:cNvSpPr>
          <p:nvPr/>
        </p:nvSpPr>
        <p:spPr bwMode="auto">
          <a:xfrm>
            <a:off x="2286001" y="4114068"/>
            <a:ext cx="3580694" cy="1089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b="1" dirty="0">
                <a:solidFill>
                  <a:srgbClr val="FFFFFF"/>
                </a:solidFill>
              </a:rPr>
              <a:t>Evaluate the evidence</a:t>
            </a:r>
            <a:r>
              <a:rPr lang="en-US" sz="900" dirty="0">
                <a:solidFill>
                  <a:srgbClr val="FFFFFF"/>
                </a:solidFill>
              </a:rPr>
              <a:t> as poor, average or excellent and explain</a:t>
            </a:r>
          </a:p>
          <a:p>
            <a:pPr defTabSz="1019812"/>
            <a:r>
              <a:rPr lang="en-US" sz="900" dirty="0">
                <a:solidFill>
                  <a:srgbClr val="FFFFFF"/>
                </a:solidFill>
              </a:rPr>
              <a:t>(Use reliability, validity, objectivity, well designed experiment).</a:t>
            </a:r>
          </a:p>
          <a:p>
            <a:pPr defTabSz="1019812"/>
            <a:endParaRPr lang="en-US" sz="900" dirty="0">
              <a:solidFill>
                <a:srgbClr val="FFFFFF"/>
              </a:solidFill>
            </a:endParaRPr>
          </a:p>
          <a:p>
            <a:pPr defTabSz="1019812"/>
            <a:r>
              <a:rPr lang="en-US" sz="900" dirty="0">
                <a:solidFill>
                  <a:srgbClr val="FFFFFF"/>
                </a:solidFill>
              </a:rPr>
              <a:t>The published study was valid and well designed. (Excellent)</a:t>
            </a:r>
          </a:p>
          <a:p>
            <a:pPr defTabSz="1019812"/>
            <a:r>
              <a:rPr lang="en-US" sz="900" dirty="0">
                <a:solidFill>
                  <a:srgbClr val="FFFFFF"/>
                </a:solidFill>
              </a:rPr>
              <a:t>The other evidence is not well supported by facts, but I have heard of the CASAC (average)</a:t>
            </a:r>
          </a:p>
          <a:p>
            <a:pPr defTabSz="1019812"/>
            <a:r>
              <a:rPr lang="en-US" sz="900" dirty="0">
                <a:solidFill>
                  <a:srgbClr val="FFFFFF"/>
                </a:solidFill>
              </a:rPr>
              <a:t>   </a:t>
            </a:r>
          </a:p>
        </p:txBody>
      </p:sp>
      <p:grpSp>
        <p:nvGrpSpPr>
          <p:cNvPr id="16407" name="Group 23"/>
          <p:cNvGrpSpPr>
            <a:grpSpLocks/>
          </p:cNvGrpSpPr>
          <p:nvPr/>
        </p:nvGrpSpPr>
        <p:grpSpPr bwMode="auto">
          <a:xfrm>
            <a:off x="6171825" y="1828068"/>
            <a:ext cx="143593" cy="390158"/>
            <a:chOff x="1917" y="1013"/>
            <a:chExt cx="65" cy="213"/>
          </a:xfrm>
        </p:grpSpPr>
        <p:sp>
          <p:nvSpPr>
            <p:cNvPr id="16408" name="Oval 24"/>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409" name="Rectangle 25"/>
            <p:cNvSpPr>
              <a:spLocks noChangeArrowheads="1"/>
            </p:cNvSpPr>
            <p:nvPr/>
          </p:nvSpPr>
          <p:spPr bwMode="auto">
            <a:xfrm>
              <a:off x="1950" y="1024"/>
              <a:ext cx="32" cy="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4</a:t>
              </a:r>
              <a:endParaRPr lang="en-US" sz="2700"/>
            </a:p>
          </p:txBody>
        </p:sp>
      </p:grpSp>
      <p:sp>
        <p:nvSpPr>
          <p:cNvPr id="16410" name="Line 26"/>
          <p:cNvSpPr>
            <a:spLocks noChangeShapeType="1"/>
          </p:cNvSpPr>
          <p:nvPr/>
        </p:nvSpPr>
        <p:spPr bwMode="auto">
          <a:xfrm>
            <a:off x="6096000" y="1752968"/>
            <a:ext cx="0" cy="3504100"/>
          </a:xfrm>
          <a:prstGeom prst="line">
            <a:avLst/>
          </a:prstGeom>
          <a:noFill/>
          <a:ln w="63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11" name="Text Box 27"/>
          <p:cNvSpPr txBox="1">
            <a:spLocks noChangeArrowheads="1"/>
          </p:cNvSpPr>
          <p:nvPr/>
        </p:nvSpPr>
        <p:spPr bwMode="auto">
          <a:xfrm>
            <a:off x="-1294695" y="381000"/>
            <a:ext cx="534458" cy="236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900">
                <a:latin typeface="Tekton" charset="0"/>
              </a:rPr>
              <a:t>1</a:t>
            </a:r>
          </a:p>
        </p:txBody>
      </p:sp>
      <p:sp>
        <p:nvSpPr>
          <p:cNvPr id="16412" name="Rectangle 28"/>
          <p:cNvSpPr>
            <a:spLocks noChangeArrowheads="1"/>
          </p:cNvSpPr>
          <p:nvPr/>
        </p:nvSpPr>
        <p:spPr bwMode="auto">
          <a:xfrm>
            <a:off x="1905001" y="5715000"/>
            <a:ext cx="8660694" cy="762000"/>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sp>
        <p:nvSpPr>
          <p:cNvPr id="16413" name="Line 29"/>
          <p:cNvSpPr>
            <a:spLocks noChangeShapeType="1"/>
          </p:cNvSpPr>
          <p:nvPr/>
        </p:nvSpPr>
        <p:spPr bwMode="auto">
          <a:xfrm flipV="1">
            <a:off x="1980848" y="2133967"/>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14" name="Rectangle 30"/>
          <p:cNvSpPr>
            <a:spLocks noChangeArrowheads="1"/>
          </p:cNvSpPr>
          <p:nvPr/>
        </p:nvSpPr>
        <p:spPr bwMode="auto">
          <a:xfrm>
            <a:off x="1905001" y="5257069"/>
            <a:ext cx="8687153" cy="457933"/>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sp>
        <p:nvSpPr>
          <p:cNvPr id="16415" name="Rectangle 31"/>
          <p:cNvSpPr>
            <a:spLocks noChangeArrowheads="1"/>
          </p:cNvSpPr>
          <p:nvPr/>
        </p:nvSpPr>
        <p:spPr bwMode="auto">
          <a:xfrm>
            <a:off x="2210154" y="5257069"/>
            <a:ext cx="7925152" cy="37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900" dirty="0">
                <a:solidFill>
                  <a:srgbClr val="FFFFFF"/>
                </a:solidFill>
              </a:rPr>
              <a:t>What are </a:t>
            </a:r>
            <a:r>
              <a:rPr lang="en-US" sz="900" b="1" dirty="0">
                <a:solidFill>
                  <a:srgbClr val="FFFFFF"/>
                </a:solidFill>
              </a:rPr>
              <a:t>concerns</a:t>
            </a:r>
            <a:r>
              <a:rPr lang="en-US" sz="900" dirty="0">
                <a:solidFill>
                  <a:srgbClr val="FFFFFF"/>
                </a:solidFill>
              </a:rPr>
              <a:t> about (sources of error, counterarguments, questions)? Note if concerns are from source or reader. </a:t>
            </a:r>
          </a:p>
          <a:p>
            <a:pPr defTabSz="914067"/>
            <a:r>
              <a:rPr lang="en-US" sz="900" dirty="0">
                <a:solidFill>
                  <a:srgbClr val="FFFFFF"/>
                </a:solidFill>
              </a:rPr>
              <a:t>Some members of the CDC Advisory Committee are from the lead industry. EPA does not want to enforce lower standards.</a:t>
            </a:r>
          </a:p>
        </p:txBody>
      </p:sp>
      <p:grpSp>
        <p:nvGrpSpPr>
          <p:cNvPr id="16416" name="Group 32"/>
          <p:cNvGrpSpPr>
            <a:grpSpLocks/>
          </p:cNvGrpSpPr>
          <p:nvPr/>
        </p:nvGrpSpPr>
        <p:grpSpPr bwMode="auto">
          <a:xfrm>
            <a:off x="1980825" y="4191001"/>
            <a:ext cx="143593" cy="390158"/>
            <a:chOff x="1917" y="1013"/>
            <a:chExt cx="65" cy="213"/>
          </a:xfrm>
        </p:grpSpPr>
        <p:sp>
          <p:nvSpPr>
            <p:cNvPr id="16417" name="Oval 33"/>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418" name="Rectangle 34"/>
            <p:cNvSpPr>
              <a:spLocks noChangeArrowheads="1"/>
            </p:cNvSpPr>
            <p:nvPr/>
          </p:nvSpPr>
          <p:spPr bwMode="auto">
            <a:xfrm>
              <a:off x="1950" y="1024"/>
              <a:ext cx="32" cy="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3</a:t>
              </a:r>
              <a:endParaRPr lang="en-US" sz="2700"/>
            </a:p>
          </p:txBody>
        </p:sp>
      </p:grpSp>
      <p:sp>
        <p:nvSpPr>
          <p:cNvPr id="16419" name="Line 35"/>
          <p:cNvSpPr>
            <a:spLocks noChangeShapeType="1"/>
          </p:cNvSpPr>
          <p:nvPr/>
        </p:nvSpPr>
        <p:spPr bwMode="auto">
          <a:xfrm flipV="1">
            <a:off x="6096001" y="2133967"/>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0" name="Line 36"/>
          <p:cNvSpPr>
            <a:spLocks noChangeShapeType="1"/>
          </p:cNvSpPr>
          <p:nvPr/>
        </p:nvSpPr>
        <p:spPr bwMode="auto">
          <a:xfrm flipV="1">
            <a:off x="1980848" y="2362933"/>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1" name="Line 37"/>
          <p:cNvSpPr>
            <a:spLocks noChangeShapeType="1"/>
          </p:cNvSpPr>
          <p:nvPr/>
        </p:nvSpPr>
        <p:spPr bwMode="auto">
          <a:xfrm flipV="1">
            <a:off x="1980848" y="2590067"/>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2" name="Line 38"/>
          <p:cNvSpPr>
            <a:spLocks noChangeShapeType="1"/>
          </p:cNvSpPr>
          <p:nvPr/>
        </p:nvSpPr>
        <p:spPr bwMode="auto">
          <a:xfrm flipV="1">
            <a:off x="1980848" y="2819034"/>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3" name="Line 39"/>
          <p:cNvSpPr>
            <a:spLocks noChangeShapeType="1"/>
          </p:cNvSpPr>
          <p:nvPr/>
        </p:nvSpPr>
        <p:spPr bwMode="auto">
          <a:xfrm flipV="1">
            <a:off x="1980848" y="3048000"/>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4" name="Line 40"/>
          <p:cNvSpPr>
            <a:spLocks noChangeShapeType="1"/>
          </p:cNvSpPr>
          <p:nvPr/>
        </p:nvSpPr>
        <p:spPr bwMode="auto">
          <a:xfrm flipV="1">
            <a:off x="1980848" y="3276967"/>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5" name="Line 41"/>
          <p:cNvSpPr>
            <a:spLocks noChangeShapeType="1"/>
          </p:cNvSpPr>
          <p:nvPr/>
        </p:nvSpPr>
        <p:spPr bwMode="auto">
          <a:xfrm flipV="1">
            <a:off x="1980848" y="3505933"/>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6" name="Line 42"/>
          <p:cNvSpPr>
            <a:spLocks noChangeShapeType="1"/>
          </p:cNvSpPr>
          <p:nvPr/>
        </p:nvSpPr>
        <p:spPr bwMode="auto">
          <a:xfrm flipV="1">
            <a:off x="1980848" y="3733067"/>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7" name="Line 43"/>
          <p:cNvSpPr>
            <a:spLocks noChangeShapeType="1"/>
          </p:cNvSpPr>
          <p:nvPr/>
        </p:nvSpPr>
        <p:spPr bwMode="auto">
          <a:xfrm flipV="1">
            <a:off x="1980848" y="3962034"/>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8" name="Line 44"/>
          <p:cNvSpPr>
            <a:spLocks noChangeShapeType="1"/>
          </p:cNvSpPr>
          <p:nvPr/>
        </p:nvSpPr>
        <p:spPr bwMode="auto">
          <a:xfrm flipV="1">
            <a:off x="1980848" y="4191000"/>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9" name="Line 45"/>
          <p:cNvSpPr>
            <a:spLocks noChangeShapeType="1"/>
          </p:cNvSpPr>
          <p:nvPr/>
        </p:nvSpPr>
        <p:spPr bwMode="auto">
          <a:xfrm flipV="1">
            <a:off x="1980848" y="4419967"/>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30" name="Line 46"/>
          <p:cNvSpPr>
            <a:spLocks noChangeShapeType="1"/>
          </p:cNvSpPr>
          <p:nvPr/>
        </p:nvSpPr>
        <p:spPr bwMode="auto">
          <a:xfrm flipV="1">
            <a:off x="1980848" y="4724034"/>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31" name="Line 47"/>
          <p:cNvSpPr>
            <a:spLocks noChangeShapeType="1"/>
          </p:cNvSpPr>
          <p:nvPr/>
        </p:nvSpPr>
        <p:spPr bwMode="auto">
          <a:xfrm flipV="1">
            <a:off x="1980848" y="4953000"/>
            <a:ext cx="4115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grpSp>
        <p:nvGrpSpPr>
          <p:cNvPr id="16432" name="Group 48"/>
          <p:cNvGrpSpPr>
            <a:grpSpLocks/>
          </p:cNvGrpSpPr>
          <p:nvPr/>
        </p:nvGrpSpPr>
        <p:grpSpPr bwMode="auto">
          <a:xfrm>
            <a:off x="1904986" y="5257068"/>
            <a:ext cx="143594" cy="390158"/>
            <a:chOff x="1917" y="1013"/>
            <a:chExt cx="65" cy="213"/>
          </a:xfrm>
        </p:grpSpPr>
        <p:sp>
          <p:nvSpPr>
            <p:cNvPr id="16433" name="Oval 49"/>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434" name="Rectangle 50"/>
            <p:cNvSpPr>
              <a:spLocks noChangeArrowheads="1"/>
            </p:cNvSpPr>
            <p:nvPr/>
          </p:nvSpPr>
          <p:spPr bwMode="auto">
            <a:xfrm>
              <a:off x="1950" y="1024"/>
              <a:ext cx="32" cy="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6</a:t>
              </a:r>
              <a:endParaRPr lang="en-US" sz="2700"/>
            </a:p>
          </p:txBody>
        </p:sp>
      </p:grpSp>
      <p:grpSp>
        <p:nvGrpSpPr>
          <p:cNvPr id="16435" name="Group 51"/>
          <p:cNvGrpSpPr>
            <a:grpSpLocks/>
          </p:cNvGrpSpPr>
          <p:nvPr/>
        </p:nvGrpSpPr>
        <p:grpSpPr bwMode="auto">
          <a:xfrm>
            <a:off x="6095986" y="4191001"/>
            <a:ext cx="143594" cy="390158"/>
            <a:chOff x="1917" y="1013"/>
            <a:chExt cx="65" cy="213"/>
          </a:xfrm>
        </p:grpSpPr>
        <p:sp>
          <p:nvSpPr>
            <p:cNvPr id="16436" name="Oval 52"/>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endParaRPr lang="en-US"/>
            </a:p>
          </p:txBody>
        </p:sp>
        <p:sp>
          <p:nvSpPr>
            <p:cNvPr id="16437" name="Rectangle 53"/>
            <p:cNvSpPr>
              <a:spLocks noChangeArrowheads="1"/>
            </p:cNvSpPr>
            <p:nvPr/>
          </p:nvSpPr>
          <p:spPr bwMode="auto">
            <a:xfrm>
              <a:off x="1950" y="1024"/>
              <a:ext cx="32" cy="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5</a:t>
              </a:r>
              <a:endParaRPr lang="en-US" sz="2700"/>
            </a:p>
          </p:txBody>
        </p:sp>
      </p:grpSp>
      <p:sp>
        <p:nvSpPr>
          <p:cNvPr id="16438" name="Rectangle 54"/>
          <p:cNvSpPr>
            <a:spLocks noChangeArrowheads="1"/>
          </p:cNvSpPr>
          <p:nvPr/>
        </p:nvSpPr>
        <p:spPr bwMode="auto">
          <a:xfrm>
            <a:off x="6401154" y="4191001"/>
            <a:ext cx="4266847" cy="656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b="1" dirty="0">
                <a:solidFill>
                  <a:srgbClr val="FFFFFF"/>
                </a:solidFill>
              </a:rPr>
              <a:t>Evaluate the source</a:t>
            </a:r>
            <a:r>
              <a:rPr lang="ja-JP" altLang="en-US" sz="900" b="1" dirty="0">
                <a:solidFill>
                  <a:srgbClr val="FFFFFF"/>
                </a:solidFill>
              </a:rPr>
              <a:t>’</a:t>
            </a:r>
            <a:r>
              <a:rPr lang="en-US" sz="900" b="1" dirty="0">
                <a:solidFill>
                  <a:srgbClr val="FFFFFF"/>
                </a:solidFill>
              </a:rPr>
              <a:t>s reasoning</a:t>
            </a:r>
            <a:r>
              <a:rPr lang="en-US" sz="900" dirty="0">
                <a:solidFill>
                  <a:srgbClr val="FFFFFF"/>
                </a:solidFill>
              </a:rPr>
              <a:t> as poor, average or excellent and explain.</a:t>
            </a:r>
          </a:p>
          <a:p>
            <a:pPr defTabSz="1019812"/>
            <a:r>
              <a:rPr lang="en-US" sz="900" dirty="0">
                <a:solidFill>
                  <a:srgbClr val="FFFFFF"/>
                </a:solidFill>
              </a:rPr>
              <a:t>(Use logic, accepted ways of thinking, false assumptions) </a:t>
            </a:r>
          </a:p>
          <a:p>
            <a:pPr defTabSz="1019812"/>
            <a:endParaRPr lang="en-US" sz="900" dirty="0">
              <a:solidFill>
                <a:srgbClr val="FFFFFF"/>
              </a:solidFill>
            </a:endParaRPr>
          </a:p>
          <a:p>
            <a:pPr defTabSz="1019812"/>
            <a:r>
              <a:rPr lang="en-US" sz="900" dirty="0">
                <a:solidFill>
                  <a:srgbClr val="FFFFFF"/>
                </a:solidFill>
              </a:rPr>
              <a:t> I think the sources reasoning is excellent.  It was based a good source and was logical.</a:t>
            </a:r>
          </a:p>
        </p:txBody>
      </p:sp>
      <p:sp>
        <p:nvSpPr>
          <p:cNvPr id="16439" name="Rectangle 55"/>
          <p:cNvSpPr>
            <a:spLocks noChangeArrowheads="1"/>
          </p:cNvSpPr>
          <p:nvPr/>
        </p:nvSpPr>
        <p:spPr bwMode="auto">
          <a:xfrm>
            <a:off x="6247696" y="1828068"/>
            <a:ext cx="4268611" cy="1903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dirty="0">
                <a:solidFill>
                  <a:srgbClr val="FFFFFF"/>
                </a:solidFill>
              </a:rPr>
              <a:t>   What </a:t>
            </a:r>
            <a:r>
              <a:rPr lang="en-US" sz="900" b="1" dirty="0">
                <a:solidFill>
                  <a:srgbClr val="FFFFFF"/>
                </a:solidFill>
              </a:rPr>
              <a:t>type of reasoning </a:t>
            </a:r>
            <a:r>
              <a:rPr lang="en-US" sz="900" dirty="0">
                <a:solidFill>
                  <a:srgbClr val="FFFFFF"/>
                </a:solidFill>
              </a:rPr>
              <a:t>proves the evidence supports the claim? (Identify as authority ,analogy, correlation, cause and effect, theory, principles or generalization)</a:t>
            </a:r>
          </a:p>
          <a:p>
            <a:pPr defTabSz="1019812"/>
            <a:endParaRPr lang="en-US" sz="900" dirty="0">
              <a:solidFill>
                <a:srgbClr val="FFFFFF"/>
              </a:solidFill>
            </a:endParaRPr>
          </a:p>
          <a:p>
            <a:pPr defTabSz="1019812"/>
            <a:r>
              <a:rPr lang="en-US" sz="900" dirty="0">
                <a:solidFill>
                  <a:srgbClr val="FFFFFF"/>
                </a:solidFill>
              </a:rPr>
              <a:t>The published study was well designed and cited. (authority)</a:t>
            </a:r>
          </a:p>
          <a:p>
            <a:pPr defTabSz="1019812"/>
            <a:endParaRPr lang="en-US" sz="900" dirty="0">
              <a:solidFill>
                <a:srgbClr val="FFFFFF"/>
              </a:solidFill>
            </a:endParaRPr>
          </a:p>
          <a:p>
            <a:pPr defTabSz="1019812"/>
            <a:r>
              <a:rPr lang="en-US" sz="900" dirty="0">
                <a:solidFill>
                  <a:srgbClr val="FFFFFF"/>
                </a:solidFill>
              </a:rPr>
              <a:t>The assumption was made that what was true for the sample group of 200 children is true for all children.  (generalization)</a:t>
            </a:r>
          </a:p>
          <a:p>
            <a:pPr defTabSz="1019812"/>
            <a:endParaRPr lang="en-US" sz="900" dirty="0">
              <a:solidFill>
                <a:srgbClr val="FFFFFF"/>
              </a:solidFill>
            </a:endParaRPr>
          </a:p>
          <a:p>
            <a:pPr defTabSz="1019812"/>
            <a:r>
              <a:rPr lang="en-US" sz="900" dirty="0">
                <a:solidFill>
                  <a:srgbClr val="FFFFFF"/>
                </a:solidFill>
              </a:rPr>
              <a:t>Higher lead levels in the blood reduce IQ performance.  (cause and effect) </a:t>
            </a:r>
          </a:p>
          <a:p>
            <a:pPr defTabSz="1019812"/>
            <a:endParaRPr lang="en-US" sz="900" dirty="0">
              <a:solidFill>
                <a:srgbClr val="FFFFFF"/>
              </a:solidFill>
            </a:endParaRPr>
          </a:p>
          <a:p>
            <a:pPr defTabSz="1019812"/>
            <a:endParaRPr lang="en-US" sz="900" dirty="0">
              <a:solidFill>
                <a:srgbClr val="FFFFFF"/>
              </a:solidFill>
            </a:endParaRPr>
          </a:p>
          <a:p>
            <a:pPr defTabSz="1019812"/>
            <a:endParaRPr lang="en-US" sz="900" dirty="0">
              <a:solidFill>
                <a:srgbClr val="FFFFFF"/>
              </a:solidFill>
            </a:endParaRPr>
          </a:p>
          <a:p>
            <a:pPr defTabSz="1019812"/>
            <a:r>
              <a:rPr lang="en-US" sz="900" dirty="0">
                <a:solidFill>
                  <a:srgbClr val="FFFFFF"/>
                </a:solidFill>
              </a:rPr>
              <a:t>   </a:t>
            </a:r>
          </a:p>
        </p:txBody>
      </p:sp>
      <p:sp>
        <p:nvSpPr>
          <p:cNvPr id="16440" name="Line 56"/>
          <p:cNvSpPr>
            <a:spLocks noChangeShapeType="1"/>
          </p:cNvSpPr>
          <p:nvPr/>
        </p:nvSpPr>
        <p:spPr bwMode="auto">
          <a:xfrm flipV="1">
            <a:off x="6096001" y="2362933"/>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1" name="Line 57"/>
          <p:cNvSpPr>
            <a:spLocks noChangeShapeType="1"/>
          </p:cNvSpPr>
          <p:nvPr/>
        </p:nvSpPr>
        <p:spPr bwMode="auto">
          <a:xfrm flipV="1">
            <a:off x="6096001" y="3962034"/>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2" name="Line 58"/>
          <p:cNvSpPr>
            <a:spLocks noChangeShapeType="1"/>
          </p:cNvSpPr>
          <p:nvPr/>
        </p:nvSpPr>
        <p:spPr bwMode="auto">
          <a:xfrm flipV="1">
            <a:off x="6020154" y="4191000"/>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3" name="Line 59"/>
          <p:cNvSpPr>
            <a:spLocks noChangeShapeType="1"/>
          </p:cNvSpPr>
          <p:nvPr/>
        </p:nvSpPr>
        <p:spPr bwMode="auto">
          <a:xfrm flipV="1">
            <a:off x="6096001" y="4419967"/>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4" name="Line 60"/>
          <p:cNvSpPr>
            <a:spLocks noChangeShapeType="1"/>
          </p:cNvSpPr>
          <p:nvPr/>
        </p:nvSpPr>
        <p:spPr bwMode="auto">
          <a:xfrm flipV="1">
            <a:off x="6096001" y="4724034"/>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5" name="Line 61"/>
          <p:cNvSpPr>
            <a:spLocks noChangeShapeType="1"/>
          </p:cNvSpPr>
          <p:nvPr/>
        </p:nvSpPr>
        <p:spPr bwMode="auto">
          <a:xfrm flipV="1">
            <a:off x="6096001" y="4953000"/>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6" name="Line 62"/>
          <p:cNvSpPr>
            <a:spLocks noChangeShapeType="1"/>
          </p:cNvSpPr>
          <p:nvPr/>
        </p:nvSpPr>
        <p:spPr bwMode="auto">
          <a:xfrm flipV="1">
            <a:off x="6096001" y="3048000"/>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7" name="Line 63"/>
          <p:cNvSpPr>
            <a:spLocks noChangeShapeType="1"/>
          </p:cNvSpPr>
          <p:nvPr/>
        </p:nvSpPr>
        <p:spPr bwMode="auto">
          <a:xfrm flipV="1">
            <a:off x="6096001" y="3276967"/>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8" name="Line 64"/>
          <p:cNvSpPr>
            <a:spLocks noChangeShapeType="1"/>
          </p:cNvSpPr>
          <p:nvPr/>
        </p:nvSpPr>
        <p:spPr bwMode="auto">
          <a:xfrm flipV="1">
            <a:off x="6096001" y="3505933"/>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9" name="Line 65"/>
          <p:cNvSpPr>
            <a:spLocks noChangeShapeType="1"/>
          </p:cNvSpPr>
          <p:nvPr/>
        </p:nvSpPr>
        <p:spPr bwMode="auto">
          <a:xfrm flipV="1">
            <a:off x="6096001" y="3733067"/>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0" name="Line 66"/>
          <p:cNvSpPr>
            <a:spLocks noChangeShapeType="1"/>
          </p:cNvSpPr>
          <p:nvPr/>
        </p:nvSpPr>
        <p:spPr bwMode="auto">
          <a:xfrm flipV="1">
            <a:off x="6096001" y="2590067"/>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1" name="Line 67"/>
          <p:cNvSpPr>
            <a:spLocks noChangeShapeType="1"/>
          </p:cNvSpPr>
          <p:nvPr/>
        </p:nvSpPr>
        <p:spPr bwMode="auto">
          <a:xfrm flipV="1">
            <a:off x="6096001" y="2819034"/>
            <a:ext cx="434269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3" name="Oval 69"/>
          <p:cNvSpPr>
            <a:spLocks noChangeArrowheads="1"/>
          </p:cNvSpPr>
          <p:nvPr/>
        </p:nvSpPr>
        <p:spPr bwMode="auto">
          <a:xfrm>
            <a:off x="8507237" y="149525"/>
            <a:ext cx="1931458" cy="829775"/>
          </a:xfrm>
          <a:prstGeom prst="ellipse">
            <a:avLst/>
          </a:prstGeom>
          <a:solidFill>
            <a:srgbClr val="DFDFDF"/>
          </a:solidFill>
          <a:ln w="50800">
            <a:solidFill>
              <a:srgbClr val="601314"/>
            </a:solidFill>
            <a:round/>
            <a:headEnd/>
            <a:tailEnd/>
          </a:ln>
        </p:spPr>
        <p:txBody>
          <a:bodyPr wrap="none" lIns="103236" tIns="51618" rIns="103236" bIns="51618" anchor="ctr"/>
          <a:lstStyle/>
          <a:p>
            <a:pPr algn="ctr"/>
            <a:r>
              <a:rPr lang="en-US" sz="1400" b="1" dirty="0"/>
              <a:t>Identify claim,</a:t>
            </a:r>
          </a:p>
          <a:p>
            <a:pPr algn="ctr"/>
            <a:r>
              <a:rPr lang="en-US" sz="1400" b="1" dirty="0"/>
              <a:t> evidence, reasoning </a:t>
            </a:r>
          </a:p>
        </p:txBody>
      </p:sp>
      <p:sp>
        <p:nvSpPr>
          <p:cNvPr id="16454" name="Freeform 70"/>
          <p:cNvSpPr>
            <a:spLocks/>
          </p:cNvSpPr>
          <p:nvPr/>
        </p:nvSpPr>
        <p:spPr bwMode="auto">
          <a:xfrm>
            <a:off x="10287001" y="622789"/>
            <a:ext cx="204611" cy="751010"/>
          </a:xfrm>
          <a:custGeom>
            <a:avLst/>
            <a:gdLst>
              <a:gd name="T0" fmla="*/ 124 w 124"/>
              <a:gd name="T1" fmla="*/ 0 h 2774"/>
              <a:gd name="T2" fmla="*/ 124 w 124"/>
              <a:gd name="T3" fmla="*/ 2774 h 2774"/>
              <a:gd name="T4" fmla="*/ 0 w 124"/>
              <a:gd name="T5" fmla="*/ 2774 h 2774"/>
            </a:gdLst>
            <a:ahLst/>
            <a:cxnLst>
              <a:cxn ang="0">
                <a:pos x="T0" y="T1"/>
              </a:cxn>
              <a:cxn ang="0">
                <a:pos x="T2" y="T3"/>
              </a:cxn>
              <a:cxn ang="0">
                <a:pos x="T4" y="T5"/>
              </a:cxn>
            </a:cxnLst>
            <a:rect l="0" t="0" r="r" b="b"/>
            <a:pathLst>
              <a:path w="124" h="2774">
                <a:moveTo>
                  <a:pt x="124" y="0"/>
                </a:moveTo>
                <a:lnTo>
                  <a:pt x="124" y="2774"/>
                </a:lnTo>
                <a:lnTo>
                  <a:pt x="0" y="2774"/>
                </a:lnTo>
              </a:path>
            </a:pathLst>
          </a:custGeom>
          <a:noFill/>
          <a:ln w="38100" cmpd="sng">
            <a:solidFill>
              <a:schemeClr val="accent2"/>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5" name="Oval 71"/>
          <p:cNvSpPr>
            <a:spLocks noChangeArrowheads="1"/>
          </p:cNvSpPr>
          <p:nvPr/>
        </p:nvSpPr>
        <p:spPr bwMode="auto">
          <a:xfrm>
            <a:off x="1654529" y="219809"/>
            <a:ext cx="1862667" cy="64476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sz="1400" dirty="0"/>
              <a:t>Determine information</a:t>
            </a:r>
          </a:p>
        </p:txBody>
      </p:sp>
      <p:sp>
        <p:nvSpPr>
          <p:cNvPr id="16456" name="Freeform 72"/>
          <p:cNvSpPr>
            <a:spLocks/>
          </p:cNvSpPr>
          <p:nvPr/>
        </p:nvSpPr>
        <p:spPr bwMode="auto">
          <a:xfrm flipH="1">
            <a:off x="1624646" y="707048"/>
            <a:ext cx="130528" cy="794972"/>
          </a:xfrm>
          <a:custGeom>
            <a:avLst/>
            <a:gdLst>
              <a:gd name="T0" fmla="*/ 426 w 426"/>
              <a:gd name="T1" fmla="*/ 0 h 1885"/>
              <a:gd name="T2" fmla="*/ 0 w 426"/>
              <a:gd name="T3" fmla="*/ 0 h 1885"/>
              <a:gd name="T4" fmla="*/ 0 w 426"/>
              <a:gd name="T5" fmla="*/ 1885 h 1885"/>
              <a:gd name="T6" fmla="*/ 129 w 426"/>
              <a:gd name="T7" fmla="*/ 1885 h 1885"/>
            </a:gdLst>
            <a:ahLst/>
            <a:cxnLst>
              <a:cxn ang="0">
                <a:pos x="T0" y="T1"/>
              </a:cxn>
              <a:cxn ang="0">
                <a:pos x="T2" y="T3"/>
              </a:cxn>
              <a:cxn ang="0">
                <a:pos x="T4" y="T5"/>
              </a:cxn>
              <a:cxn ang="0">
                <a:pos x="T6" y="T7"/>
              </a:cxn>
            </a:cxnLst>
            <a:rect l="0" t="0" r="r" b="b"/>
            <a:pathLst>
              <a:path w="426" h="1885">
                <a:moveTo>
                  <a:pt x="426" y="0"/>
                </a:moveTo>
                <a:lnTo>
                  <a:pt x="0" y="0"/>
                </a:lnTo>
                <a:lnTo>
                  <a:pt x="0" y="1885"/>
                </a:lnTo>
                <a:lnTo>
                  <a:pt x="129" y="1885"/>
                </a:lnTo>
              </a:path>
            </a:pathLst>
          </a:custGeom>
          <a:noFill/>
          <a:ln w="38100" cmpd="sng">
            <a:solidFill>
              <a:schemeClr val="accent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7" name="Oval 73"/>
          <p:cNvSpPr>
            <a:spLocks noChangeArrowheads="1"/>
          </p:cNvSpPr>
          <p:nvPr/>
        </p:nvSpPr>
        <p:spPr bwMode="auto">
          <a:xfrm>
            <a:off x="5295195" y="549520"/>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r>
              <a:rPr lang="en-US" sz="1400" dirty="0"/>
              <a:t>Assess purpose &amp;</a:t>
            </a:r>
          </a:p>
          <a:p>
            <a:pPr algn="ctr"/>
            <a:r>
              <a:rPr lang="en-US" sz="1400" dirty="0"/>
              <a:t> point of view</a:t>
            </a:r>
          </a:p>
        </p:txBody>
      </p:sp>
      <p:sp>
        <p:nvSpPr>
          <p:cNvPr id="16458" name="Freeform 74"/>
          <p:cNvSpPr>
            <a:spLocks/>
          </p:cNvSpPr>
          <p:nvPr/>
        </p:nvSpPr>
        <p:spPr bwMode="auto">
          <a:xfrm>
            <a:off x="7205487" y="884728"/>
            <a:ext cx="2756958" cy="4143375"/>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9" name="Freeform 75"/>
          <p:cNvSpPr>
            <a:spLocks/>
          </p:cNvSpPr>
          <p:nvPr/>
        </p:nvSpPr>
        <p:spPr bwMode="auto">
          <a:xfrm>
            <a:off x="6577542" y="1192459"/>
            <a:ext cx="2756958" cy="4143375"/>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60" name="Freeform 76"/>
          <p:cNvSpPr>
            <a:spLocks/>
          </p:cNvSpPr>
          <p:nvPr/>
        </p:nvSpPr>
        <p:spPr bwMode="auto">
          <a:xfrm>
            <a:off x="5674431" y="1170478"/>
            <a:ext cx="428624" cy="3491279"/>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61" name="Rectangle 77"/>
          <p:cNvSpPr>
            <a:spLocks noChangeArrowheads="1"/>
          </p:cNvSpPr>
          <p:nvPr/>
        </p:nvSpPr>
        <p:spPr bwMode="auto">
          <a:xfrm>
            <a:off x="-589139" y="6147289"/>
            <a:ext cx="208488" cy="381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endParaRPr lang="en-US"/>
          </a:p>
        </p:txBody>
      </p:sp>
      <p:sp>
        <p:nvSpPr>
          <p:cNvPr id="79" name="Freeform 76"/>
          <p:cNvSpPr>
            <a:spLocks/>
          </p:cNvSpPr>
          <p:nvPr/>
        </p:nvSpPr>
        <p:spPr bwMode="auto">
          <a:xfrm>
            <a:off x="10134631" y="844427"/>
            <a:ext cx="304065" cy="5131278"/>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601314"/>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2" name="Footer Placeholder 1"/>
          <p:cNvSpPr>
            <a:spLocks noGrp="1"/>
          </p:cNvSpPr>
          <p:nvPr>
            <p:ph type="ftr" sz="quarter" idx="11"/>
          </p:nvPr>
        </p:nvSpPr>
        <p:spPr/>
        <p:txBody>
          <a:bodyPr/>
          <a:lstStyle/>
          <a:p>
            <a:r>
              <a:rPr lang="is-IS"/>
              <a:t>pgranerku@gmail.com</a:t>
            </a:r>
            <a:endParaRPr lang="en-US"/>
          </a:p>
        </p:txBody>
      </p:sp>
      <p:sp>
        <p:nvSpPr>
          <p:cNvPr id="80" name="TextBox 79">
            <a:extLst>
              <a:ext uri="{FF2B5EF4-FFF2-40B4-BE49-F238E27FC236}">
                <a16:creationId xmlns:a16="http://schemas.microsoft.com/office/drawing/2014/main" id="{8E038F5F-F08B-D544-99CA-55BECBE35EDF}"/>
              </a:ext>
            </a:extLst>
          </p:cNvPr>
          <p:cNvSpPr txBox="1"/>
          <p:nvPr/>
        </p:nvSpPr>
        <p:spPr>
          <a:xfrm>
            <a:off x="395416" y="2767914"/>
            <a:ext cx="6647935" cy="523220"/>
          </a:xfrm>
          <a:prstGeom prst="rect">
            <a:avLst/>
          </a:prstGeom>
          <a:noFill/>
        </p:spPr>
        <p:txBody>
          <a:bodyPr wrap="square" rtlCol="0">
            <a:spAutoFit/>
          </a:bodyPr>
          <a:lstStyle/>
          <a:p>
            <a:r>
              <a:rPr lang="en-US" sz="2800" dirty="0">
                <a:solidFill>
                  <a:srgbClr val="00B050"/>
                </a:solidFill>
              </a:rPr>
              <a:t>Where does this fit into Standards?</a:t>
            </a:r>
          </a:p>
        </p:txBody>
      </p:sp>
    </p:spTree>
    <p:extLst>
      <p:ext uri="{BB962C8B-B14F-4D97-AF65-F5344CB8AC3E}">
        <p14:creationId xmlns:p14="http://schemas.microsoft.com/office/powerpoint/2010/main" val="26221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394E47-EB7F-F44F-A5BA-664807D0C560}"/>
              </a:ext>
            </a:extLst>
          </p:cNvPr>
          <p:cNvSpPr>
            <a:spLocks noGrp="1"/>
          </p:cNvSpPr>
          <p:nvPr>
            <p:ph type="ftr" sz="quarter" idx="11"/>
          </p:nvPr>
        </p:nvSpPr>
        <p:spPr/>
        <p:txBody>
          <a:bodyPr/>
          <a:lstStyle/>
          <a:p>
            <a:r>
              <a:rPr lang="en-US"/>
              <a:t>pgranerku@gmail.com</a:t>
            </a:r>
          </a:p>
        </p:txBody>
      </p:sp>
      <p:sp>
        <p:nvSpPr>
          <p:cNvPr id="5" name="Content Placeholder 4">
            <a:extLst>
              <a:ext uri="{FF2B5EF4-FFF2-40B4-BE49-F238E27FC236}">
                <a16:creationId xmlns:a16="http://schemas.microsoft.com/office/drawing/2014/main" id="{A49EC906-FF48-9545-A1A2-23006083F3BD}"/>
              </a:ext>
            </a:extLst>
          </p:cNvPr>
          <p:cNvSpPr>
            <a:spLocks noGrp="1"/>
          </p:cNvSpPr>
          <p:nvPr>
            <p:ph idx="1"/>
          </p:nvPr>
        </p:nvSpPr>
        <p:spPr>
          <a:xfrm>
            <a:off x="581192" y="889686"/>
            <a:ext cx="11029615" cy="5085664"/>
          </a:xfrm>
        </p:spPr>
        <p:txBody>
          <a:bodyPr>
            <a:normAutofit lnSpcReduction="10000"/>
          </a:bodyPr>
          <a:lstStyle/>
          <a:p>
            <a:pPr marL="0" indent="0">
              <a:spcBef>
                <a:spcPts val="0"/>
              </a:spcBef>
              <a:spcAft>
                <a:spcPts val="2400"/>
              </a:spcAft>
              <a:buNone/>
            </a:pPr>
            <a:r>
              <a:rPr lang="en-US" sz="4400" b="1" dirty="0"/>
              <a:t>Purpose</a:t>
            </a:r>
          </a:p>
          <a:p>
            <a:pPr marL="0" indent="0">
              <a:spcBef>
                <a:spcPts val="0"/>
              </a:spcBef>
              <a:spcAft>
                <a:spcPts val="2400"/>
              </a:spcAft>
              <a:buNone/>
            </a:pPr>
            <a:r>
              <a:rPr lang="en-US" sz="3600" dirty="0"/>
              <a:t>“</a:t>
            </a:r>
            <a:r>
              <a:rPr lang="en-US" sz="3600" b="1" dirty="0"/>
              <a:t>Teaching Decision-Making</a:t>
            </a:r>
            <a:r>
              <a:rPr lang="en-US" sz="3600" dirty="0"/>
              <a:t>” is a package of instructional methods that teachers can use to </a:t>
            </a:r>
            <a:r>
              <a:rPr lang="en-US" sz="3600" u="sng" dirty="0"/>
              <a:t>help students engage in reasoning.</a:t>
            </a:r>
            <a:r>
              <a:rPr lang="en-US" sz="3600" dirty="0"/>
              <a:t> </a:t>
            </a:r>
          </a:p>
          <a:p>
            <a:pPr marL="0" indent="0">
              <a:spcBef>
                <a:spcPts val="0"/>
              </a:spcBef>
              <a:buNone/>
            </a:pPr>
            <a:r>
              <a:rPr lang="en-US" sz="3600" dirty="0"/>
              <a:t>Although “reasoning” has many definitions, it is used here to identify an issue, options that could respond to the issue, ranking those options, considering other options, and making and explaining that decision</a:t>
            </a:r>
          </a:p>
        </p:txBody>
      </p:sp>
    </p:spTree>
    <p:extLst>
      <p:ext uri="{BB962C8B-B14F-4D97-AF65-F5344CB8AC3E}">
        <p14:creationId xmlns:p14="http://schemas.microsoft.com/office/powerpoint/2010/main" val="410555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03240A-E265-4730-87AA-2BEB39F0F0D9}"/>
              </a:ext>
            </a:extLst>
          </p:cNvPr>
          <p:cNvSpPr txBox="1"/>
          <p:nvPr/>
        </p:nvSpPr>
        <p:spPr>
          <a:xfrm>
            <a:off x="1615440" y="91440"/>
            <a:ext cx="8961120" cy="369332"/>
          </a:xfrm>
          <a:prstGeom prst="rect">
            <a:avLst/>
          </a:prstGeom>
          <a:solidFill>
            <a:schemeClr val="bg1"/>
          </a:solidFill>
        </p:spPr>
        <p:txBody>
          <a:bodyPr wrap="square" rtlCol="0">
            <a:spAutoFit/>
          </a:bodyPr>
          <a:lstStyle/>
          <a:p>
            <a:endParaRPr lang="en-US" dirty="0"/>
          </a:p>
        </p:txBody>
      </p:sp>
      <p:sp>
        <p:nvSpPr>
          <p:cNvPr id="3" name="object 2">
            <a:extLst>
              <a:ext uri="{FF2B5EF4-FFF2-40B4-BE49-F238E27FC236}">
                <a16:creationId xmlns:a16="http://schemas.microsoft.com/office/drawing/2014/main" id="{7FB7CBF3-F3E6-4B73-9462-887B8CEE54F6}"/>
              </a:ext>
            </a:extLst>
          </p:cNvPr>
          <p:cNvSpPr txBox="1"/>
          <p:nvPr/>
        </p:nvSpPr>
        <p:spPr>
          <a:xfrm>
            <a:off x="1606550" y="766363"/>
            <a:ext cx="8962504" cy="613042"/>
          </a:xfrm>
          <a:prstGeom prst="rect">
            <a:avLst/>
          </a:prstGeom>
        </p:spPr>
        <p:txBody>
          <a:bodyPr vert="horz" wrap="square" lIns="0" tIns="11546" rIns="0" bIns="0" rtlCol="0">
            <a:spAutoFit/>
          </a:bodyPr>
          <a:lstStyle/>
          <a:p>
            <a:pPr marL="21937" algn="ctr">
              <a:spcBef>
                <a:spcPts val="91"/>
              </a:spcBef>
            </a:pPr>
            <a:r>
              <a:rPr sz="1363" b="1" spc="-4" dirty="0">
                <a:latin typeface="Calibri"/>
                <a:cs typeface="Calibri"/>
              </a:rPr>
              <a:t>Decision-Making</a:t>
            </a:r>
            <a:r>
              <a:rPr sz="1363" b="1" spc="-13" dirty="0">
                <a:latin typeface="Calibri"/>
                <a:cs typeface="Calibri"/>
              </a:rPr>
              <a:t> </a:t>
            </a:r>
            <a:r>
              <a:rPr sz="1363" b="1" spc="-4" dirty="0">
                <a:latin typeface="Calibri"/>
                <a:cs typeface="Calibri"/>
              </a:rPr>
              <a:t>Guide</a:t>
            </a:r>
            <a:endParaRPr sz="1363" dirty="0">
              <a:latin typeface="Calibri"/>
              <a:cs typeface="Calibri"/>
            </a:endParaRPr>
          </a:p>
          <a:p>
            <a:pPr>
              <a:spcBef>
                <a:spcPts val="27"/>
              </a:spcBef>
            </a:pPr>
            <a:endParaRPr sz="1454" dirty="0">
              <a:latin typeface="Times New Roman"/>
              <a:cs typeface="Times New Roman"/>
            </a:endParaRPr>
          </a:p>
          <a:p>
            <a:pPr algn="ctr">
              <a:tabLst>
                <a:tab pos="2614023" algn="l"/>
                <a:tab pos="3671640" algn="l"/>
                <a:tab pos="5498800" algn="l"/>
                <a:tab pos="7459315" algn="l"/>
              </a:tabLst>
            </a:pPr>
            <a:r>
              <a:rPr sz="1091" dirty="0">
                <a:latin typeface="Calibri"/>
                <a:cs typeface="Calibri"/>
              </a:rPr>
              <a:t>Name:</a:t>
            </a:r>
            <a:r>
              <a:rPr sz="1091" u="sng" dirty="0">
                <a:uFill>
                  <a:solidFill>
                    <a:srgbClr val="000000"/>
                  </a:solidFill>
                </a:uFill>
                <a:latin typeface="Calibri"/>
                <a:cs typeface="Calibri"/>
              </a:rPr>
              <a:t>	</a:t>
            </a:r>
            <a:r>
              <a:rPr sz="1091" spc="-4" dirty="0">
                <a:latin typeface="Calibri"/>
                <a:cs typeface="Calibri"/>
              </a:rPr>
              <a:t>Date:</a:t>
            </a:r>
            <a:r>
              <a:rPr sz="1091" u="sng" spc="-4" dirty="0">
                <a:uFill>
                  <a:solidFill>
                    <a:srgbClr val="000000"/>
                  </a:solidFill>
                </a:uFill>
                <a:latin typeface="Calibri"/>
                <a:cs typeface="Calibri"/>
              </a:rPr>
              <a:t>	</a:t>
            </a:r>
            <a:r>
              <a:rPr sz="1091" spc="-4" dirty="0">
                <a:latin typeface="Calibri"/>
                <a:cs typeface="Calibri"/>
              </a:rPr>
              <a:t>Class:</a:t>
            </a:r>
            <a:r>
              <a:rPr sz="1091" u="sng" spc="-4" dirty="0">
                <a:uFill>
                  <a:solidFill>
                    <a:srgbClr val="000000"/>
                  </a:solidFill>
                </a:uFill>
                <a:latin typeface="Calibri"/>
                <a:cs typeface="Calibri"/>
              </a:rPr>
              <a:t> 	</a:t>
            </a:r>
            <a:r>
              <a:rPr sz="1091" spc="-4" dirty="0">
                <a:latin typeface="Calibri"/>
                <a:cs typeface="Calibri"/>
              </a:rPr>
              <a:t>Topic: </a:t>
            </a:r>
            <a:r>
              <a:rPr sz="1091" u="sng" dirty="0">
                <a:uFill>
                  <a:solidFill>
                    <a:srgbClr val="000000"/>
                  </a:solidFill>
                </a:uFill>
                <a:latin typeface="Calibri"/>
                <a:cs typeface="Calibri"/>
              </a:rPr>
              <a:t> 	</a:t>
            </a:r>
            <a:endParaRPr sz="1091" dirty="0">
              <a:latin typeface="Calibri"/>
              <a:cs typeface="Calibri"/>
            </a:endParaRPr>
          </a:p>
        </p:txBody>
      </p:sp>
      <p:graphicFrame>
        <p:nvGraphicFramePr>
          <p:cNvPr id="4" name="object 6">
            <a:extLst>
              <a:ext uri="{FF2B5EF4-FFF2-40B4-BE49-F238E27FC236}">
                <a16:creationId xmlns:a16="http://schemas.microsoft.com/office/drawing/2014/main" id="{AC72AE3F-37D5-4840-BBD4-9E22F16A38AC}"/>
              </a:ext>
            </a:extLst>
          </p:cNvPr>
          <p:cNvGraphicFramePr>
            <a:graphicFrameLocks noGrp="1"/>
          </p:cNvGraphicFramePr>
          <p:nvPr>
            <p:extLst>
              <p:ext uri="{D42A27DB-BD31-4B8C-83A1-F6EECF244321}">
                <p14:modId xmlns:p14="http://schemas.microsoft.com/office/powerpoint/2010/main" val="2678140112"/>
              </p:ext>
            </p:extLst>
          </p:nvPr>
        </p:nvGraphicFramePr>
        <p:xfrm>
          <a:off x="2282708" y="91441"/>
          <a:ext cx="8393535" cy="6675120"/>
        </p:xfrm>
        <a:graphic>
          <a:graphicData uri="http://schemas.openxmlformats.org/drawingml/2006/table">
            <a:tbl>
              <a:tblPr firstRow="1" bandRow="1">
                <a:tableStyleId>{2D5ABB26-0587-4C30-8999-92F81FD0307C}</a:tableStyleId>
              </a:tblPr>
              <a:tblGrid>
                <a:gridCol w="1709794">
                  <a:extLst>
                    <a:ext uri="{9D8B030D-6E8A-4147-A177-3AD203B41FA5}">
                      <a16:colId xmlns:a16="http://schemas.microsoft.com/office/drawing/2014/main" val="20000"/>
                    </a:ext>
                  </a:extLst>
                </a:gridCol>
                <a:gridCol w="2836704">
                  <a:extLst>
                    <a:ext uri="{9D8B030D-6E8A-4147-A177-3AD203B41FA5}">
                      <a16:colId xmlns:a16="http://schemas.microsoft.com/office/drawing/2014/main" val="20001"/>
                    </a:ext>
                  </a:extLst>
                </a:gridCol>
                <a:gridCol w="505166">
                  <a:extLst>
                    <a:ext uri="{9D8B030D-6E8A-4147-A177-3AD203B41FA5}">
                      <a16:colId xmlns:a16="http://schemas.microsoft.com/office/drawing/2014/main" val="20002"/>
                    </a:ext>
                  </a:extLst>
                </a:gridCol>
                <a:gridCol w="2817921">
                  <a:extLst>
                    <a:ext uri="{9D8B030D-6E8A-4147-A177-3AD203B41FA5}">
                      <a16:colId xmlns:a16="http://schemas.microsoft.com/office/drawing/2014/main" val="20003"/>
                    </a:ext>
                  </a:extLst>
                </a:gridCol>
                <a:gridCol w="523950">
                  <a:extLst>
                    <a:ext uri="{9D8B030D-6E8A-4147-A177-3AD203B41FA5}">
                      <a16:colId xmlns:a16="http://schemas.microsoft.com/office/drawing/2014/main" val="20004"/>
                    </a:ext>
                  </a:extLst>
                </a:gridCol>
              </a:tblGrid>
              <a:tr h="431900">
                <a:tc gridSpan="5">
                  <a:txBody>
                    <a:bodyPr/>
                    <a:lstStyle/>
                    <a:p>
                      <a:pPr marL="71120">
                        <a:lnSpc>
                          <a:spcPts val="1405"/>
                        </a:lnSpc>
                      </a:pPr>
                      <a:r>
                        <a:rPr sz="1100" b="1" dirty="0">
                          <a:latin typeface="Calibri"/>
                          <a:cs typeface="Calibri"/>
                        </a:rPr>
                        <a:t>1. </a:t>
                      </a:r>
                      <a:r>
                        <a:rPr sz="1100" b="1" u="sng" spc="-5" dirty="0">
                          <a:uFill>
                            <a:solidFill>
                              <a:srgbClr val="000000"/>
                            </a:solidFill>
                          </a:uFill>
                          <a:latin typeface="Calibri"/>
                          <a:cs typeface="Calibri"/>
                        </a:rPr>
                        <a:t>D</a:t>
                      </a:r>
                      <a:r>
                        <a:rPr sz="1100" b="1" spc="-5" dirty="0">
                          <a:latin typeface="Calibri"/>
                          <a:cs typeface="Calibri"/>
                        </a:rPr>
                        <a:t>ecide </a:t>
                      </a:r>
                      <a:r>
                        <a:rPr sz="1100" b="1" dirty="0">
                          <a:latin typeface="Calibri"/>
                          <a:cs typeface="Calibri"/>
                        </a:rPr>
                        <a:t>the</a:t>
                      </a:r>
                      <a:r>
                        <a:rPr sz="1100" b="1" spc="-10" dirty="0">
                          <a:latin typeface="Calibri"/>
                          <a:cs typeface="Calibri"/>
                        </a:rPr>
                        <a:t> </a:t>
                      </a:r>
                      <a:r>
                        <a:rPr sz="1100" b="1" dirty="0">
                          <a:latin typeface="Calibri"/>
                          <a:cs typeface="Calibri"/>
                        </a:rPr>
                        <a:t>issue</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87249">
                <a:tc rowSpan="2">
                  <a:txBody>
                    <a:bodyPr/>
                    <a:lstStyle/>
                    <a:p>
                      <a:pPr marL="71120">
                        <a:lnSpc>
                          <a:spcPts val="1405"/>
                        </a:lnSpc>
                      </a:pPr>
                      <a:r>
                        <a:rPr sz="1100" b="1" dirty="0">
                          <a:latin typeface="Calibri"/>
                          <a:cs typeface="Calibri"/>
                        </a:rPr>
                        <a:t>3. </a:t>
                      </a:r>
                      <a:r>
                        <a:rPr sz="1100" b="1" u="sng" spc="-5" dirty="0">
                          <a:uFill>
                            <a:solidFill>
                              <a:srgbClr val="000000"/>
                            </a:solidFill>
                          </a:uFill>
                          <a:latin typeface="Calibri"/>
                          <a:cs typeface="Calibri"/>
                        </a:rPr>
                        <a:t>C</a:t>
                      </a:r>
                      <a:r>
                        <a:rPr sz="1100" b="1" spc="-5" dirty="0">
                          <a:latin typeface="Calibri"/>
                          <a:cs typeface="Calibri"/>
                        </a:rPr>
                        <a:t>reate important</a:t>
                      </a:r>
                      <a:endParaRPr sz="1100" dirty="0">
                        <a:latin typeface="Calibri"/>
                        <a:cs typeface="Calibri"/>
                      </a:endParaRPr>
                    </a:p>
                    <a:p>
                      <a:pPr marL="71120">
                        <a:lnSpc>
                          <a:spcPct val="100000"/>
                        </a:lnSpc>
                        <a:spcBef>
                          <a:spcPts val="35"/>
                        </a:spcBef>
                      </a:pPr>
                      <a:r>
                        <a:rPr sz="1100" b="1" spc="-5" dirty="0">
                          <a:latin typeface="Calibri"/>
                          <a:cs typeface="Calibri"/>
                        </a:rPr>
                        <a:t>information</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71120">
                        <a:lnSpc>
                          <a:spcPts val="1405"/>
                        </a:lnSpc>
                      </a:pPr>
                      <a:r>
                        <a:rPr sz="1100" b="1" dirty="0">
                          <a:latin typeface="Calibri"/>
                          <a:cs typeface="Calibri"/>
                        </a:rPr>
                        <a:t>2. </a:t>
                      </a:r>
                      <a:r>
                        <a:rPr sz="1100" b="1" u="sng" spc="-5" dirty="0">
                          <a:uFill>
                            <a:solidFill>
                              <a:srgbClr val="000000"/>
                            </a:solidFill>
                          </a:uFill>
                          <a:latin typeface="Calibri"/>
                          <a:cs typeface="Calibri"/>
                        </a:rPr>
                        <a:t>E</a:t>
                      </a:r>
                      <a:r>
                        <a:rPr sz="1100" b="1" spc="-5" dirty="0">
                          <a:latin typeface="Calibri"/>
                          <a:cs typeface="Calibri"/>
                        </a:rPr>
                        <a:t>nter Option </a:t>
                      </a:r>
                      <a:r>
                        <a:rPr sz="1100" b="1" dirty="0">
                          <a:latin typeface="Calibri"/>
                          <a:cs typeface="Calibri"/>
                        </a:rPr>
                        <a:t>A</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71120">
                        <a:lnSpc>
                          <a:spcPts val="1405"/>
                        </a:lnSpc>
                      </a:pPr>
                      <a:r>
                        <a:rPr sz="1100" b="1" dirty="0">
                          <a:latin typeface="Calibri"/>
                          <a:cs typeface="Calibri"/>
                        </a:rPr>
                        <a:t>2. </a:t>
                      </a:r>
                      <a:r>
                        <a:rPr sz="1100" b="1" u="sng" spc="-5" dirty="0">
                          <a:uFill>
                            <a:solidFill>
                              <a:srgbClr val="000000"/>
                            </a:solidFill>
                          </a:uFill>
                          <a:latin typeface="Calibri"/>
                          <a:cs typeface="Calibri"/>
                        </a:rPr>
                        <a:t>E</a:t>
                      </a:r>
                      <a:r>
                        <a:rPr sz="1100" b="1" spc="-5" dirty="0">
                          <a:latin typeface="Calibri"/>
                          <a:cs typeface="Calibri"/>
                        </a:rPr>
                        <a:t>nter Option </a:t>
                      </a:r>
                      <a:r>
                        <a:rPr sz="1100" b="1" dirty="0">
                          <a:latin typeface="Calibri"/>
                          <a:cs typeface="Calibri"/>
                        </a:rPr>
                        <a:t>B</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771176">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405"/>
                        </a:lnSpc>
                      </a:pPr>
                      <a:r>
                        <a:rPr sz="1100" b="1" dirty="0">
                          <a:latin typeface="Calibri"/>
                          <a:cs typeface="Calibri"/>
                        </a:rPr>
                        <a:t>4. </a:t>
                      </a:r>
                      <a:r>
                        <a:rPr sz="1100" b="1" u="sng" spc="-5" dirty="0">
                          <a:latin typeface="Calibri"/>
                          <a:cs typeface="Calibri"/>
                        </a:rPr>
                        <a:t>I</a:t>
                      </a:r>
                      <a:r>
                        <a:rPr sz="1100" b="1" spc="-5" dirty="0">
                          <a:latin typeface="Calibri"/>
                          <a:cs typeface="Calibri"/>
                        </a:rPr>
                        <a:t>dentify reasons for option</a:t>
                      </a:r>
                      <a:r>
                        <a:rPr sz="1100" b="1" spc="10" dirty="0">
                          <a:latin typeface="Calibri"/>
                          <a:cs typeface="Calibri"/>
                        </a:rPr>
                        <a:t> </a:t>
                      </a:r>
                      <a:r>
                        <a:rPr sz="1100" b="1" dirty="0">
                          <a:latin typeface="Calibri"/>
                          <a:cs typeface="Calibri"/>
                        </a:rPr>
                        <a:t>A</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405"/>
                        </a:lnSpc>
                      </a:pPr>
                      <a:r>
                        <a:rPr sz="1100" b="1" dirty="0">
                          <a:latin typeface="Calibri"/>
                          <a:cs typeface="Calibri"/>
                        </a:rPr>
                        <a:t>5.</a:t>
                      </a:r>
                      <a:r>
                        <a:rPr sz="1100" b="1" spc="-30" dirty="0">
                          <a:latin typeface="Calibri"/>
                          <a:cs typeface="Calibri"/>
                        </a:rPr>
                        <a:t> </a:t>
                      </a:r>
                      <a:r>
                        <a:rPr sz="1100" b="1" u="sng" spc="-5" dirty="0">
                          <a:uFill>
                            <a:solidFill>
                              <a:srgbClr val="000000"/>
                            </a:solidFill>
                          </a:uFill>
                          <a:latin typeface="Calibri"/>
                          <a:cs typeface="Calibri"/>
                        </a:rPr>
                        <a:t>S</a:t>
                      </a:r>
                      <a:r>
                        <a:rPr sz="1100" b="1" spc="-5" dirty="0">
                          <a:latin typeface="Calibri"/>
                          <a:cs typeface="Calibri"/>
                        </a:rPr>
                        <a:t>et</a:t>
                      </a:r>
                      <a:endParaRPr sz="1100">
                        <a:latin typeface="Calibri"/>
                        <a:cs typeface="Calibri"/>
                      </a:endParaRPr>
                    </a:p>
                    <a:p>
                      <a:pPr marL="71120">
                        <a:lnSpc>
                          <a:spcPct val="100000"/>
                        </a:lnSpc>
                        <a:spcBef>
                          <a:spcPts val="25"/>
                        </a:spcBef>
                      </a:pPr>
                      <a:r>
                        <a:rPr sz="1100" b="1" spc="-5" dirty="0">
                          <a:latin typeface="Calibri"/>
                          <a:cs typeface="Calibri"/>
                        </a:rPr>
                        <a:t>Rank</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405"/>
                        </a:lnSpc>
                      </a:pPr>
                      <a:r>
                        <a:rPr sz="1100" b="1" dirty="0">
                          <a:latin typeface="Calibri"/>
                          <a:cs typeface="Calibri"/>
                        </a:rPr>
                        <a:t>4. </a:t>
                      </a:r>
                      <a:r>
                        <a:rPr sz="1100" b="1" u="sng" spc="-5" dirty="0">
                          <a:latin typeface="Calibri"/>
                          <a:cs typeface="Calibri"/>
                        </a:rPr>
                        <a:t>I</a:t>
                      </a:r>
                      <a:r>
                        <a:rPr sz="1100" b="1" spc="-5" dirty="0">
                          <a:latin typeface="Calibri"/>
                          <a:cs typeface="Calibri"/>
                        </a:rPr>
                        <a:t>dentify reasons for option</a:t>
                      </a:r>
                      <a:r>
                        <a:rPr sz="1100" b="1" spc="10" dirty="0">
                          <a:latin typeface="Calibri"/>
                          <a:cs typeface="Calibri"/>
                        </a:rPr>
                        <a:t> </a:t>
                      </a:r>
                      <a:r>
                        <a:rPr sz="1100" b="1" dirty="0">
                          <a:latin typeface="Calibri"/>
                          <a:cs typeface="Calibri"/>
                        </a:rPr>
                        <a:t>B</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405"/>
                        </a:lnSpc>
                      </a:pPr>
                      <a:r>
                        <a:rPr sz="1100" b="1" dirty="0">
                          <a:latin typeface="Calibri"/>
                          <a:cs typeface="Calibri"/>
                        </a:rPr>
                        <a:t>5.</a:t>
                      </a:r>
                      <a:r>
                        <a:rPr sz="1100" b="1" spc="-25" dirty="0">
                          <a:latin typeface="Calibri"/>
                          <a:cs typeface="Calibri"/>
                        </a:rPr>
                        <a:t> </a:t>
                      </a:r>
                      <a:r>
                        <a:rPr sz="1100" b="1" u="sng" spc="-5" dirty="0">
                          <a:uFill>
                            <a:solidFill>
                              <a:srgbClr val="000000"/>
                            </a:solidFill>
                          </a:uFill>
                          <a:latin typeface="Calibri"/>
                          <a:cs typeface="Calibri"/>
                        </a:rPr>
                        <a:t>S</a:t>
                      </a:r>
                      <a:r>
                        <a:rPr sz="1100" b="1" spc="-5" dirty="0">
                          <a:latin typeface="Calibri"/>
                          <a:cs typeface="Calibri"/>
                        </a:rPr>
                        <a:t>et</a:t>
                      </a:r>
                      <a:endParaRPr sz="1100" dirty="0">
                        <a:latin typeface="Calibri"/>
                        <a:cs typeface="Calibri"/>
                      </a:endParaRPr>
                    </a:p>
                    <a:p>
                      <a:pPr marL="69850">
                        <a:lnSpc>
                          <a:spcPct val="100000"/>
                        </a:lnSpc>
                        <a:spcBef>
                          <a:spcPts val="25"/>
                        </a:spcBef>
                      </a:pPr>
                      <a:r>
                        <a:rPr sz="1100" b="1" spc="-5" dirty="0">
                          <a:latin typeface="Calibri"/>
                          <a:cs typeface="Calibri"/>
                        </a:rPr>
                        <a:t>Rank</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95042">
                <a:tc gridSpan="5">
                  <a:txBody>
                    <a:bodyPr/>
                    <a:lstStyle/>
                    <a:p>
                      <a:pPr marL="71120">
                        <a:lnSpc>
                          <a:spcPts val="1405"/>
                        </a:lnSpc>
                      </a:pPr>
                      <a:r>
                        <a:rPr sz="1100" b="1" dirty="0">
                          <a:latin typeface="Calibri"/>
                          <a:cs typeface="Calibri"/>
                        </a:rPr>
                        <a:t>6. </a:t>
                      </a:r>
                      <a:r>
                        <a:rPr sz="1100" b="1" u="sng" spc="-5" dirty="0">
                          <a:latin typeface="Calibri"/>
                          <a:cs typeface="Calibri"/>
                        </a:rPr>
                        <a:t>I</a:t>
                      </a:r>
                      <a:r>
                        <a:rPr sz="1100" b="1" spc="-5" dirty="0">
                          <a:latin typeface="Calibri"/>
                          <a:cs typeface="Calibri"/>
                        </a:rPr>
                        <a:t>dentify</a:t>
                      </a:r>
                      <a:r>
                        <a:rPr sz="1100" b="1" dirty="0">
                          <a:latin typeface="Calibri"/>
                          <a:cs typeface="Calibri"/>
                        </a:rPr>
                        <a:t> </a:t>
                      </a:r>
                      <a:r>
                        <a:rPr sz="1100" b="1" spc="-5" dirty="0">
                          <a:latin typeface="Calibri"/>
                          <a:cs typeface="Calibri"/>
                        </a:rPr>
                        <a:t>compromises/alternatives</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618226">
                <a:tc gridSpan="5">
                  <a:txBody>
                    <a:bodyPr/>
                    <a:lstStyle/>
                    <a:p>
                      <a:pPr marL="71120">
                        <a:lnSpc>
                          <a:spcPts val="1405"/>
                        </a:lnSpc>
                      </a:pPr>
                      <a:r>
                        <a:rPr sz="1100" b="1" dirty="0">
                          <a:latin typeface="Calibri"/>
                          <a:cs typeface="Calibri"/>
                        </a:rPr>
                        <a:t>7. </a:t>
                      </a:r>
                      <a:r>
                        <a:rPr sz="1100" b="1" u="sng" spc="-5" dirty="0">
                          <a:uFill>
                            <a:solidFill>
                              <a:srgbClr val="000000"/>
                            </a:solidFill>
                          </a:uFill>
                          <a:latin typeface="Calibri"/>
                          <a:cs typeface="Calibri"/>
                        </a:rPr>
                        <a:t>O</a:t>
                      </a:r>
                      <a:r>
                        <a:rPr sz="1100" b="1" spc="-5" dirty="0">
                          <a:latin typeface="Calibri"/>
                          <a:cs typeface="Calibri"/>
                        </a:rPr>
                        <a:t>ffer </a:t>
                      </a:r>
                      <a:r>
                        <a:rPr sz="1100" b="1" dirty="0">
                          <a:latin typeface="Calibri"/>
                          <a:cs typeface="Calibri"/>
                        </a:rPr>
                        <a:t>a </a:t>
                      </a:r>
                      <a:r>
                        <a:rPr sz="1100" b="1" spc="-5" dirty="0">
                          <a:latin typeface="Calibri"/>
                          <a:cs typeface="Calibri"/>
                        </a:rPr>
                        <a:t>decision</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871527">
                <a:tc gridSpan="5">
                  <a:txBody>
                    <a:bodyPr/>
                    <a:lstStyle/>
                    <a:p>
                      <a:pPr marL="71120">
                        <a:lnSpc>
                          <a:spcPts val="1405"/>
                        </a:lnSpc>
                      </a:pPr>
                      <a:r>
                        <a:rPr sz="1100" b="1" dirty="0">
                          <a:latin typeface="Calibri"/>
                          <a:cs typeface="Calibri"/>
                        </a:rPr>
                        <a:t>8. </a:t>
                      </a:r>
                      <a:r>
                        <a:rPr sz="1100" b="1" u="sng" spc="-5" dirty="0">
                          <a:uFill>
                            <a:solidFill>
                              <a:srgbClr val="000000"/>
                            </a:solidFill>
                          </a:uFill>
                          <a:latin typeface="Calibri"/>
                          <a:cs typeface="Calibri"/>
                        </a:rPr>
                        <a:t>N</a:t>
                      </a:r>
                      <a:r>
                        <a:rPr sz="1100" b="1" spc="-5" dirty="0">
                          <a:latin typeface="Calibri"/>
                          <a:cs typeface="Calibri"/>
                        </a:rPr>
                        <a:t>ame reasons </a:t>
                      </a:r>
                      <a:r>
                        <a:rPr sz="1100" b="1" dirty="0">
                          <a:latin typeface="Calibri"/>
                          <a:cs typeface="Calibri"/>
                        </a:rPr>
                        <a:t>for the</a:t>
                      </a:r>
                      <a:r>
                        <a:rPr sz="1100" b="1" spc="-20" dirty="0">
                          <a:latin typeface="Calibri"/>
                          <a:cs typeface="Calibri"/>
                        </a:rPr>
                        <a:t> </a:t>
                      </a:r>
                      <a:r>
                        <a:rPr sz="1100" b="1" spc="-5" dirty="0">
                          <a:latin typeface="Calibri"/>
                          <a:cs typeface="Calibri"/>
                        </a:rPr>
                        <a:t>decision</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7" name="object 7">
            <a:extLst>
              <a:ext uri="{FF2B5EF4-FFF2-40B4-BE49-F238E27FC236}">
                <a16:creationId xmlns:a16="http://schemas.microsoft.com/office/drawing/2014/main" id="{9AE024F7-CE68-4754-ACBB-254D24884662}"/>
              </a:ext>
            </a:extLst>
          </p:cNvPr>
          <p:cNvSpPr txBox="1"/>
          <p:nvPr/>
        </p:nvSpPr>
        <p:spPr>
          <a:xfrm>
            <a:off x="1922598" y="6238499"/>
            <a:ext cx="5424081" cy="127075"/>
          </a:xfrm>
          <a:prstGeom prst="rect">
            <a:avLst/>
          </a:prstGeom>
        </p:spPr>
        <p:txBody>
          <a:bodyPr vert="horz" wrap="square" lIns="0" tIns="11546" rIns="0" bIns="0" rtlCol="0">
            <a:spAutoFit/>
          </a:bodyPr>
          <a:lstStyle/>
          <a:p>
            <a:pPr marL="11546">
              <a:spcBef>
                <a:spcPts val="91"/>
              </a:spcBef>
            </a:pPr>
            <a:r>
              <a:rPr lang="en-US" sz="750" dirty="0"/>
              <a:t>© </a:t>
            </a:r>
            <a:r>
              <a:rPr lang="en-US" sz="750" i="1" dirty="0"/>
              <a:t>Teaching Decision-Making</a:t>
            </a:r>
            <a:r>
              <a:rPr lang="en-US" sz="750" dirty="0"/>
              <a:t> by Janis A. Bulgren. University of Kansas Center for Research on Learning (2018).</a:t>
            </a:r>
            <a:endParaRPr sz="750" dirty="0">
              <a:latin typeface="Calibri"/>
              <a:cs typeface="Calibri"/>
            </a:endParaRPr>
          </a:p>
        </p:txBody>
      </p:sp>
      <p:sp>
        <p:nvSpPr>
          <p:cNvPr id="2" name="Footer Placeholder 1">
            <a:extLst>
              <a:ext uri="{FF2B5EF4-FFF2-40B4-BE49-F238E27FC236}">
                <a16:creationId xmlns:a16="http://schemas.microsoft.com/office/drawing/2014/main" id="{F1E2FFD9-E090-494B-821B-923CE4E53A36}"/>
              </a:ext>
            </a:extLst>
          </p:cNvPr>
          <p:cNvSpPr>
            <a:spLocks noGrp="1"/>
          </p:cNvSpPr>
          <p:nvPr>
            <p:ph type="ftr" sz="quarter" idx="11"/>
          </p:nvPr>
        </p:nvSpPr>
        <p:spPr/>
        <p:txBody>
          <a:bodyPr/>
          <a:lstStyle/>
          <a:p>
            <a:r>
              <a:rPr lang="en-US"/>
              <a:t>pgranerku@gmail.com</a:t>
            </a:r>
          </a:p>
        </p:txBody>
      </p:sp>
      <p:sp>
        <p:nvSpPr>
          <p:cNvPr id="9" name="TextBox 8">
            <a:extLst>
              <a:ext uri="{FF2B5EF4-FFF2-40B4-BE49-F238E27FC236}">
                <a16:creationId xmlns:a16="http://schemas.microsoft.com/office/drawing/2014/main" id="{D08D67F3-74D6-8042-803C-86C6CAED2597}"/>
              </a:ext>
            </a:extLst>
          </p:cNvPr>
          <p:cNvSpPr txBox="1"/>
          <p:nvPr/>
        </p:nvSpPr>
        <p:spPr>
          <a:xfrm>
            <a:off x="395416" y="2767914"/>
            <a:ext cx="6647935" cy="523220"/>
          </a:xfrm>
          <a:prstGeom prst="rect">
            <a:avLst/>
          </a:prstGeom>
          <a:noFill/>
        </p:spPr>
        <p:txBody>
          <a:bodyPr wrap="square" rtlCol="0">
            <a:spAutoFit/>
          </a:bodyPr>
          <a:lstStyle/>
          <a:p>
            <a:r>
              <a:rPr lang="en-US" sz="2800" dirty="0">
                <a:solidFill>
                  <a:srgbClr val="FF0000"/>
                </a:solidFill>
              </a:rPr>
              <a:t>Where does this fit into Standards?</a:t>
            </a:r>
          </a:p>
        </p:txBody>
      </p:sp>
    </p:spTree>
    <p:extLst>
      <p:ext uri="{BB962C8B-B14F-4D97-AF65-F5344CB8AC3E}">
        <p14:creationId xmlns:p14="http://schemas.microsoft.com/office/powerpoint/2010/main" val="20011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2AA66-8154-7C4C-B51A-CB8B4D62C6BA}"/>
              </a:ext>
            </a:extLst>
          </p:cNvPr>
          <p:cNvSpPr/>
          <p:nvPr/>
        </p:nvSpPr>
        <p:spPr>
          <a:xfrm>
            <a:off x="1037968" y="960120"/>
            <a:ext cx="10277732" cy="4832092"/>
          </a:xfrm>
          <a:prstGeom prst="rect">
            <a:avLst/>
          </a:prstGeom>
        </p:spPr>
        <p:txBody>
          <a:bodyPr wrap="square">
            <a:spAutoFit/>
          </a:bodyPr>
          <a:lstStyle/>
          <a:p>
            <a:r>
              <a:rPr lang="en-US" altLang="en-US" sz="4400" dirty="0">
                <a:solidFill>
                  <a:srgbClr val="000000"/>
                </a:solidFill>
              </a:rPr>
              <a:t>Purpose</a:t>
            </a:r>
          </a:p>
          <a:p>
            <a:r>
              <a:rPr lang="en-US" altLang="en-US" sz="4400" dirty="0">
                <a:solidFill>
                  <a:srgbClr val="000000"/>
                </a:solidFill>
              </a:rPr>
              <a:t>The </a:t>
            </a:r>
            <a:r>
              <a:rPr lang="en-US" altLang="en-US" sz="4400" b="1" dirty="0">
                <a:solidFill>
                  <a:srgbClr val="000000"/>
                </a:solidFill>
              </a:rPr>
              <a:t>Question Exploration Guide </a:t>
            </a:r>
            <a:r>
              <a:rPr lang="en-US" altLang="en-US" sz="4400" dirty="0">
                <a:solidFill>
                  <a:srgbClr val="000000"/>
                </a:solidFill>
              </a:rPr>
              <a:t>is designed to enhance student ability to:</a:t>
            </a:r>
          </a:p>
          <a:p>
            <a:pPr marL="971550" lvl="1" indent="-571500">
              <a:buFont typeface="Arial" panose="020B0604020202020204" pitchFamily="34" charset="0"/>
              <a:buChar char="•"/>
            </a:pPr>
            <a:r>
              <a:rPr lang="en-US" altLang="en-US" sz="4400" dirty="0">
                <a:solidFill>
                  <a:srgbClr val="000000"/>
                </a:solidFill>
              </a:rPr>
              <a:t>Explore </a:t>
            </a:r>
            <a:r>
              <a:rPr lang="en-US" altLang="en-US" sz="4400" u="sng" dirty="0">
                <a:solidFill>
                  <a:srgbClr val="000000"/>
                </a:solidFill>
              </a:rPr>
              <a:t>existing background knowledge</a:t>
            </a:r>
          </a:p>
          <a:p>
            <a:pPr marL="971550" lvl="1" indent="-571500">
              <a:buFont typeface="Arial" panose="020B0604020202020204" pitchFamily="34" charset="0"/>
              <a:buChar char="•"/>
            </a:pPr>
            <a:r>
              <a:rPr lang="en-US" altLang="en-US" sz="4400" dirty="0">
                <a:solidFill>
                  <a:srgbClr val="000000"/>
                </a:solidFill>
              </a:rPr>
              <a:t>Explore </a:t>
            </a:r>
            <a:r>
              <a:rPr lang="en-US" altLang="en-US" sz="4400" u="sng" dirty="0">
                <a:solidFill>
                  <a:srgbClr val="000000"/>
                </a:solidFill>
              </a:rPr>
              <a:t>difficult questions</a:t>
            </a:r>
          </a:p>
          <a:p>
            <a:pPr marL="971550" lvl="1" indent="-571500">
              <a:buFont typeface="Arial" panose="020B0604020202020204" pitchFamily="34" charset="0"/>
              <a:buChar char="•"/>
            </a:pPr>
            <a:r>
              <a:rPr lang="en-US" altLang="en-US" sz="4400" u="sng" dirty="0">
                <a:solidFill>
                  <a:srgbClr val="000000"/>
                </a:solidFill>
              </a:rPr>
              <a:t>Build a repertoire of strategies</a:t>
            </a:r>
            <a:r>
              <a:rPr lang="en-US" altLang="en-US" sz="4400" dirty="0">
                <a:solidFill>
                  <a:srgbClr val="000000"/>
                </a:solidFill>
              </a:rPr>
              <a:t> to unpack critical content</a:t>
            </a:r>
          </a:p>
        </p:txBody>
      </p:sp>
      <p:sp>
        <p:nvSpPr>
          <p:cNvPr id="3" name="Footer Placeholder 2">
            <a:extLst>
              <a:ext uri="{FF2B5EF4-FFF2-40B4-BE49-F238E27FC236}">
                <a16:creationId xmlns:a16="http://schemas.microsoft.com/office/drawing/2014/main" id="{ADDC7C24-643D-3E49-9E6A-8EDA2C26FB41}"/>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69917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ED1A8DA9-A94A-3640-B804-CBD9DBAF14D1}"/>
              </a:ext>
            </a:extLst>
          </p:cNvPr>
          <p:cNvSpPr>
            <a:spLocks noChangeArrowheads="1"/>
          </p:cNvSpPr>
          <p:nvPr/>
        </p:nvSpPr>
        <p:spPr bwMode="auto">
          <a:xfrm>
            <a:off x="3009901" y="317500"/>
            <a:ext cx="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700"/>
          </a:p>
        </p:txBody>
      </p:sp>
      <p:sp>
        <p:nvSpPr>
          <p:cNvPr id="53251" name="Rectangle 2">
            <a:extLst>
              <a:ext uri="{FF2B5EF4-FFF2-40B4-BE49-F238E27FC236}">
                <a16:creationId xmlns:a16="http://schemas.microsoft.com/office/drawing/2014/main" id="{84D1E649-E183-074B-B1D0-4DB1CDA5B088}"/>
              </a:ext>
            </a:extLst>
          </p:cNvPr>
          <p:cNvSpPr>
            <a:spLocks noChangeArrowheads="1"/>
          </p:cNvSpPr>
          <p:nvPr/>
        </p:nvSpPr>
        <p:spPr bwMode="auto">
          <a:xfrm>
            <a:off x="4799377" y="119064"/>
            <a:ext cx="2715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a:solidFill>
                  <a:srgbClr val="000000"/>
                </a:solidFill>
              </a:rPr>
              <a:t>Question Exploration Guide</a:t>
            </a:r>
            <a:endParaRPr lang="en-US" altLang="en-US" sz="1600"/>
          </a:p>
        </p:txBody>
      </p:sp>
      <p:grpSp>
        <p:nvGrpSpPr>
          <p:cNvPr id="53252" name="Group 6">
            <a:extLst>
              <a:ext uri="{FF2B5EF4-FFF2-40B4-BE49-F238E27FC236}">
                <a16:creationId xmlns:a16="http://schemas.microsoft.com/office/drawing/2014/main" id="{F9F39273-CDED-1946-A634-5AD7BBCF942A}"/>
              </a:ext>
            </a:extLst>
          </p:cNvPr>
          <p:cNvGrpSpPr>
            <a:grpSpLocks/>
          </p:cNvGrpSpPr>
          <p:nvPr/>
        </p:nvGrpSpPr>
        <p:grpSpPr bwMode="auto">
          <a:xfrm>
            <a:off x="7535863" y="890587"/>
            <a:ext cx="1350962" cy="107780"/>
            <a:chOff x="3502" y="388"/>
            <a:chExt cx="1249" cy="76"/>
          </a:xfrm>
        </p:grpSpPr>
        <p:sp>
          <p:nvSpPr>
            <p:cNvPr id="53311" name="Rectangle 7">
              <a:extLst>
                <a:ext uri="{FF2B5EF4-FFF2-40B4-BE49-F238E27FC236}">
                  <a16:creationId xmlns:a16="http://schemas.microsoft.com/office/drawing/2014/main" id="{FBC7121F-E1AC-754F-A8AC-9AA2162C6E88}"/>
                </a:ext>
              </a:extLst>
            </p:cNvPr>
            <p:cNvSpPr>
              <a:spLocks noChangeArrowheads="1"/>
            </p:cNvSpPr>
            <p:nvPr/>
          </p:nvSpPr>
          <p:spPr bwMode="auto">
            <a:xfrm>
              <a:off x="3502" y="388"/>
              <a:ext cx="25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Date:   </a:t>
              </a:r>
              <a:endParaRPr lang="en-US" altLang="en-US" sz="700"/>
            </a:p>
          </p:txBody>
        </p:sp>
        <p:sp>
          <p:nvSpPr>
            <p:cNvPr id="53312" name="Line 8">
              <a:extLst>
                <a:ext uri="{FF2B5EF4-FFF2-40B4-BE49-F238E27FC236}">
                  <a16:creationId xmlns:a16="http://schemas.microsoft.com/office/drawing/2014/main" id="{7D7980FD-7130-AD41-B746-349B652ABE8D}"/>
                </a:ext>
              </a:extLst>
            </p:cNvPr>
            <p:cNvSpPr>
              <a:spLocks noChangeShapeType="1"/>
            </p:cNvSpPr>
            <p:nvPr/>
          </p:nvSpPr>
          <p:spPr bwMode="auto">
            <a:xfrm>
              <a:off x="3718" y="452"/>
              <a:ext cx="10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53" name="Group 9">
            <a:extLst>
              <a:ext uri="{FF2B5EF4-FFF2-40B4-BE49-F238E27FC236}">
                <a16:creationId xmlns:a16="http://schemas.microsoft.com/office/drawing/2014/main" id="{F77221B0-36CC-7D49-B1D6-E3016E01024C}"/>
              </a:ext>
            </a:extLst>
          </p:cNvPr>
          <p:cNvGrpSpPr>
            <a:grpSpLocks/>
          </p:cNvGrpSpPr>
          <p:nvPr/>
        </p:nvGrpSpPr>
        <p:grpSpPr bwMode="auto">
          <a:xfrm>
            <a:off x="5114925" y="704849"/>
            <a:ext cx="2330450" cy="107448"/>
            <a:chOff x="1427" y="388"/>
            <a:chExt cx="1775" cy="99"/>
          </a:xfrm>
        </p:grpSpPr>
        <p:sp>
          <p:nvSpPr>
            <p:cNvPr id="53309" name="Rectangle 10">
              <a:extLst>
                <a:ext uri="{FF2B5EF4-FFF2-40B4-BE49-F238E27FC236}">
                  <a16:creationId xmlns:a16="http://schemas.microsoft.com/office/drawing/2014/main" id="{EA62A00D-110C-7849-825F-0986CC336C82}"/>
                </a:ext>
              </a:extLst>
            </p:cNvPr>
            <p:cNvSpPr>
              <a:spLocks noChangeArrowheads="1"/>
            </p:cNvSpPr>
            <p:nvPr/>
          </p:nvSpPr>
          <p:spPr bwMode="auto">
            <a:xfrm>
              <a:off x="1427" y="388"/>
              <a:ext cx="1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Title</a:t>
              </a:r>
              <a:endParaRPr lang="en-US" altLang="en-US" sz="2700"/>
            </a:p>
          </p:txBody>
        </p:sp>
        <p:sp>
          <p:nvSpPr>
            <p:cNvPr id="53310" name="Line 11">
              <a:extLst>
                <a:ext uri="{FF2B5EF4-FFF2-40B4-BE49-F238E27FC236}">
                  <a16:creationId xmlns:a16="http://schemas.microsoft.com/office/drawing/2014/main" id="{51ED9153-4EDD-E740-BE3E-6EAF650C351F}"/>
                </a:ext>
              </a:extLst>
            </p:cNvPr>
            <p:cNvSpPr>
              <a:spLocks noChangeShapeType="1"/>
            </p:cNvSpPr>
            <p:nvPr/>
          </p:nvSpPr>
          <p:spPr bwMode="auto">
            <a:xfrm>
              <a:off x="1610" y="452"/>
              <a:ext cx="15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3254" name="Rectangle 13">
            <a:extLst>
              <a:ext uri="{FF2B5EF4-FFF2-40B4-BE49-F238E27FC236}">
                <a16:creationId xmlns:a16="http://schemas.microsoft.com/office/drawing/2014/main" id="{C1E232C4-2E3C-6348-899E-A14FA2BAFD4B}"/>
              </a:ext>
            </a:extLst>
          </p:cNvPr>
          <p:cNvSpPr>
            <a:spLocks noChangeArrowheads="1"/>
          </p:cNvSpPr>
          <p:nvPr/>
        </p:nvSpPr>
        <p:spPr bwMode="auto">
          <a:xfrm>
            <a:off x="4241800" y="696913"/>
            <a:ext cx="4953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Critical</a:t>
            </a:r>
          </a:p>
          <a:p>
            <a:pPr>
              <a:spcBef>
                <a:spcPct val="0"/>
              </a:spcBef>
              <a:buFontTx/>
              <a:buNone/>
            </a:pPr>
            <a:r>
              <a:rPr lang="en-US" altLang="en-US" sz="700" b="1">
                <a:solidFill>
                  <a:srgbClr val="000000"/>
                </a:solidFill>
              </a:rPr>
              <a:t>Question #:</a:t>
            </a:r>
            <a:endParaRPr lang="en-US" altLang="en-US" sz="900" b="1">
              <a:solidFill>
                <a:srgbClr val="000000"/>
              </a:solidFill>
            </a:endParaRPr>
          </a:p>
        </p:txBody>
      </p:sp>
      <p:sp>
        <p:nvSpPr>
          <p:cNvPr id="53255" name="Line 14">
            <a:extLst>
              <a:ext uri="{FF2B5EF4-FFF2-40B4-BE49-F238E27FC236}">
                <a16:creationId xmlns:a16="http://schemas.microsoft.com/office/drawing/2014/main" id="{223A2C49-F8A7-AC4C-B398-EC7D361F3A75}"/>
              </a:ext>
            </a:extLst>
          </p:cNvPr>
          <p:cNvSpPr>
            <a:spLocks noChangeShapeType="1"/>
          </p:cNvSpPr>
          <p:nvPr/>
        </p:nvSpPr>
        <p:spPr bwMode="auto">
          <a:xfrm>
            <a:off x="4864101" y="933450"/>
            <a:ext cx="282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6" name="Rectangle 15">
            <a:extLst>
              <a:ext uri="{FF2B5EF4-FFF2-40B4-BE49-F238E27FC236}">
                <a16:creationId xmlns:a16="http://schemas.microsoft.com/office/drawing/2014/main" id="{2A68A83B-CADD-B547-89AE-723BEBE94B72}"/>
              </a:ext>
            </a:extLst>
          </p:cNvPr>
          <p:cNvSpPr>
            <a:spLocks noChangeArrowheads="1"/>
          </p:cNvSpPr>
          <p:nvPr/>
        </p:nvSpPr>
        <p:spPr bwMode="auto">
          <a:xfrm>
            <a:off x="6354764" y="514351"/>
            <a:ext cx="37830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Name</a:t>
            </a:r>
            <a:r>
              <a:rPr lang="en-US" altLang="en-US" sz="900" b="1">
                <a:solidFill>
                  <a:srgbClr val="000000"/>
                </a:solidFill>
              </a:rPr>
              <a:t>:   </a:t>
            </a:r>
            <a:endParaRPr lang="en-US" altLang="en-US" sz="2700"/>
          </a:p>
        </p:txBody>
      </p:sp>
      <p:sp>
        <p:nvSpPr>
          <p:cNvPr id="53257" name="Line 16">
            <a:extLst>
              <a:ext uri="{FF2B5EF4-FFF2-40B4-BE49-F238E27FC236}">
                <a16:creationId xmlns:a16="http://schemas.microsoft.com/office/drawing/2014/main" id="{B309FD95-BEE9-6E45-AF8A-CC4453D99965}"/>
              </a:ext>
            </a:extLst>
          </p:cNvPr>
          <p:cNvSpPr>
            <a:spLocks noChangeShapeType="1"/>
          </p:cNvSpPr>
          <p:nvPr/>
        </p:nvSpPr>
        <p:spPr bwMode="auto">
          <a:xfrm>
            <a:off x="6724651" y="647700"/>
            <a:ext cx="2163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8" name="Line 17">
            <a:extLst>
              <a:ext uri="{FF2B5EF4-FFF2-40B4-BE49-F238E27FC236}">
                <a16:creationId xmlns:a16="http://schemas.microsoft.com/office/drawing/2014/main" id="{37F4F485-D97F-6744-94D7-B03A677508D4}"/>
              </a:ext>
            </a:extLst>
          </p:cNvPr>
          <p:cNvSpPr>
            <a:spLocks noChangeShapeType="1"/>
          </p:cNvSpPr>
          <p:nvPr/>
        </p:nvSpPr>
        <p:spPr bwMode="auto">
          <a:xfrm>
            <a:off x="4200525" y="647700"/>
            <a:ext cx="191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9" name="Rectangle 18">
            <a:extLst>
              <a:ext uri="{FF2B5EF4-FFF2-40B4-BE49-F238E27FC236}">
                <a16:creationId xmlns:a16="http://schemas.microsoft.com/office/drawing/2014/main" id="{E3AF0581-726D-BC46-B8A5-A0E1CA67BC72}"/>
              </a:ext>
            </a:extLst>
          </p:cNvPr>
          <p:cNvSpPr>
            <a:spLocks noChangeArrowheads="1"/>
          </p:cNvSpPr>
          <p:nvPr/>
        </p:nvSpPr>
        <p:spPr bwMode="auto">
          <a:xfrm>
            <a:off x="3384551" y="523875"/>
            <a:ext cx="71974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Text Reference   </a:t>
            </a:r>
            <a:endParaRPr lang="en-US" altLang="en-US" sz="700"/>
          </a:p>
        </p:txBody>
      </p:sp>
      <p:sp>
        <p:nvSpPr>
          <p:cNvPr id="53260" name="Rectangle 20">
            <a:extLst>
              <a:ext uri="{FF2B5EF4-FFF2-40B4-BE49-F238E27FC236}">
                <a16:creationId xmlns:a16="http://schemas.microsoft.com/office/drawing/2014/main" id="{2D56B771-A3E4-3646-8B43-4F5E1231CDA4}"/>
              </a:ext>
            </a:extLst>
          </p:cNvPr>
          <p:cNvSpPr>
            <a:spLocks noChangeArrowheads="1"/>
          </p:cNvSpPr>
          <p:nvPr/>
        </p:nvSpPr>
        <p:spPr bwMode="auto">
          <a:xfrm>
            <a:off x="3395664" y="631825"/>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Course</a:t>
            </a:r>
          </a:p>
        </p:txBody>
      </p:sp>
      <p:sp>
        <p:nvSpPr>
          <p:cNvPr id="53261" name="Rectangle 21">
            <a:extLst>
              <a:ext uri="{FF2B5EF4-FFF2-40B4-BE49-F238E27FC236}">
                <a16:creationId xmlns:a16="http://schemas.microsoft.com/office/drawing/2014/main" id="{EFA7422D-7896-1B44-A338-50B7CC4EFF82}"/>
              </a:ext>
            </a:extLst>
          </p:cNvPr>
          <p:cNvSpPr>
            <a:spLocks noChangeArrowheads="1"/>
          </p:cNvSpPr>
          <p:nvPr/>
        </p:nvSpPr>
        <p:spPr bwMode="auto">
          <a:xfrm>
            <a:off x="3395663" y="882650"/>
            <a:ext cx="3125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Lesson</a:t>
            </a:r>
          </a:p>
        </p:txBody>
      </p:sp>
      <p:sp>
        <p:nvSpPr>
          <p:cNvPr id="53262" name="Line 22">
            <a:extLst>
              <a:ext uri="{FF2B5EF4-FFF2-40B4-BE49-F238E27FC236}">
                <a16:creationId xmlns:a16="http://schemas.microsoft.com/office/drawing/2014/main" id="{6A99C868-7DBD-344A-8B09-158A8C41490C}"/>
              </a:ext>
            </a:extLst>
          </p:cNvPr>
          <p:cNvSpPr>
            <a:spLocks noChangeShapeType="1"/>
          </p:cNvSpPr>
          <p:nvPr/>
        </p:nvSpPr>
        <p:spPr bwMode="auto">
          <a:xfrm>
            <a:off x="3789363" y="727075"/>
            <a:ext cx="393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3" name="Line 23">
            <a:extLst>
              <a:ext uri="{FF2B5EF4-FFF2-40B4-BE49-F238E27FC236}">
                <a16:creationId xmlns:a16="http://schemas.microsoft.com/office/drawing/2014/main" id="{96832D60-D3ED-E548-A118-441C4F3D1C00}"/>
              </a:ext>
            </a:extLst>
          </p:cNvPr>
          <p:cNvSpPr>
            <a:spLocks noChangeShapeType="1"/>
          </p:cNvSpPr>
          <p:nvPr/>
        </p:nvSpPr>
        <p:spPr bwMode="auto">
          <a:xfrm>
            <a:off x="3630613" y="842963"/>
            <a:ext cx="54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24">
            <a:extLst>
              <a:ext uri="{FF2B5EF4-FFF2-40B4-BE49-F238E27FC236}">
                <a16:creationId xmlns:a16="http://schemas.microsoft.com/office/drawing/2014/main" id="{A11FF96E-08EF-0D44-B83E-96E1D36BB966}"/>
              </a:ext>
            </a:extLst>
          </p:cNvPr>
          <p:cNvSpPr>
            <a:spLocks noChangeShapeType="1"/>
          </p:cNvSpPr>
          <p:nvPr/>
        </p:nvSpPr>
        <p:spPr bwMode="auto">
          <a:xfrm>
            <a:off x="3790950" y="971550"/>
            <a:ext cx="393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Rectangle 25">
            <a:extLst>
              <a:ext uri="{FF2B5EF4-FFF2-40B4-BE49-F238E27FC236}">
                <a16:creationId xmlns:a16="http://schemas.microsoft.com/office/drawing/2014/main" id="{E80FB735-FA58-F240-959B-0B4826E43B7F}"/>
              </a:ext>
            </a:extLst>
          </p:cNvPr>
          <p:cNvSpPr>
            <a:spLocks noChangeArrowheads="1"/>
          </p:cNvSpPr>
          <p:nvPr/>
        </p:nvSpPr>
        <p:spPr bwMode="auto">
          <a:xfrm>
            <a:off x="3389314" y="760413"/>
            <a:ext cx="32067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b="1">
                <a:solidFill>
                  <a:srgbClr val="000000"/>
                </a:solidFill>
              </a:rPr>
              <a:t>Unit</a:t>
            </a:r>
            <a:endParaRPr lang="en-US" altLang="en-US" sz="900" b="1">
              <a:solidFill>
                <a:srgbClr val="000000"/>
              </a:solidFill>
            </a:endParaRPr>
          </a:p>
        </p:txBody>
      </p:sp>
      <p:sp>
        <p:nvSpPr>
          <p:cNvPr id="53266" name="Rectangle 26">
            <a:extLst>
              <a:ext uri="{FF2B5EF4-FFF2-40B4-BE49-F238E27FC236}">
                <a16:creationId xmlns:a16="http://schemas.microsoft.com/office/drawing/2014/main" id="{76275319-DFEA-2244-B9D5-8C957C6F89D3}"/>
              </a:ext>
            </a:extLst>
          </p:cNvPr>
          <p:cNvSpPr>
            <a:spLocks noChangeArrowheads="1"/>
          </p:cNvSpPr>
          <p:nvPr/>
        </p:nvSpPr>
        <p:spPr bwMode="auto">
          <a:xfrm>
            <a:off x="4906963" y="2586039"/>
            <a:ext cx="44751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a:latin typeface="Tekton" charset="0"/>
            </a:endParaRPr>
          </a:p>
        </p:txBody>
      </p:sp>
      <p:sp>
        <p:nvSpPr>
          <p:cNvPr id="53267" name="Rectangle 28">
            <a:extLst>
              <a:ext uri="{FF2B5EF4-FFF2-40B4-BE49-F238E27FC236}">
                <a16:creationId xmlns:a16="http://schemas.microsoft.com/office/drawing/2014/main" id="{019680F7-7743-0744-BEE5-E24695EC9C24}"/>
              </a:ext>
            </a:extLst>
          </p:cNvPr>
          <p:cNvSpPr>
            <a:spLocks noChangeArrowheads="1"/>
          </p:cNvSpPr>
          <p:nvPr/>
        </p:nvSpPr>
        <p:spPr bwMode="auto">
          <a:xfrm>
            <a:off x="3625850" y="5570539"/>
            <a:ext cx="19492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How can we use the main idea again?</a:t>
            </a:r>
          </a:p>
        </p:txBody>
      </p:sp>
      <p:sp>
        <p:nvSpPr>
          <p:cNvPr id="53268" name="Rectangle 29">
            <a:extLst>
              <a:ext uri="{FF2B5EF4-FFF2-40B4-BE49-F238E27FC236}">
                <a16:creationId xmlns:a16="http://schemas.microsoft.com/office/drawing/2014/main" id="{010C4469-55B9-DD41-87AB-1AC6E63B4C97}"/>
              </a:ext>
            </a:extLst>
          </p:cNvPr>
          <p:cNvSpPr>
            <a:spLocks noChangeArrowheads="1"/>
          </p:cNvSpPr>
          <p:nvPr/>
        </p:nvSpPr>
        <p:spPr bwMode="auto">
          <a:xfrm>
            <a:off x="3395663" y="5499100"/>
            <a:ext cx="5529262" cy="577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nvGrpSpPr>
          <p:cNvPr id="53269" name="Group 30">
            <a:extLst>
              <a:ext uri="{FF2B5EF4-FFF2-40B4-BE49-F238E27FC236}">
                <a16:creationId xmlns:a16="http://schemas.microsoft.com/office/drawing/2014/main" id="{D4BA1A78-9498-214E-958D-C98A63B878BB}"/>
              </a:ext>
            </a:extLst>
          </p:cNvPr>
          <p:cNvGrpSpPr>
            <a:grpSpLocks/>
          </p:cNvGrpSpPr>
          <p:nvPr/>
        </p:nvGrpSpPr>
        <p:grpSpPr bwMode="auto">
          <a:xfrm>
            <a:off x="3471868" y="5546727"/>
            <a:ext cx="90164" cy="519517"/>
            <a:chOff x="1917" y="1013"/>
            <a:chExt cx="65" cy="439"/>
          </a:xfrm>
        </p:grpSpPr>
        <p:sp>
          <p:nvSpPr>
            <p:cNvPr id="53307" name="Oval 31">
              <a:extLst>
                <a:ext uri="{FF2B5EF4-FFF2-40B4-BE49-F238E27FC236}">
                  <a16:creationId xmlns:a16="http://schemas.microsoft.com/office/drawing/2014/main" id="{1FC750B0-9524-4849-B8B6-9948F8555A04}"/>
                </a:ext>
              </a:extLst>
            </p:cNvPr>
            <p:cNvSpPr>
              <a:spLocks noChangeArrowheads="1"/>
            </p:cNvSpPr>
            <p:nvPr/>
          </p:nvSpPr>
          <p:spPr bwMode="auto">
            <a:xfrm>
              <a:off x="1917" y="1013"/>
              <a:ext cx="0" cy="439"/>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308" name="Rectangle 32">
              <a:extLst>
                <a:ext uri="{FF2B5EF4-FFF2-40B4-BE49-F238E27FC236}">
                  <a16:creationId xmlns:a16="http://schemas.microsoft.com/office/drawing/2014/main" id="{0E7A2228-D666-6240-BE9A-D7D9EC218F62}"/>
                </a:ext>
              </a:extLst>
            </p:cNvPr>
            <p:cNvSpPr>
              <a:spLocks noChangeArrowheads="1"/>
            </p:cNvSpPr>
            <p:nvPr/>
          </p:nvSpPr>
          <p:spPr bwMode="auto">
            <a:xfrm>
              <a:off x="1951" y="1022"/>
              <a:ext cx="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5</a:t>
              </a:r>
              <a:endParaRPr lang="en-US" altLang="en-US" sz="2700"/>
            </a:p>
          </p:txBody>
        </p:sp>
      </p:grpSp>
      <p:sp>
        <p:nvSpPr>
          <p:cNvPr id="53270" name="Rectangle 34">
            <a:extLst>
              <a:ext uri="{FF2B5EF4-FFF2-40B4-BE49-F238E27FC236}">
                <a16:creationId xmlns:a16="http://schemas.microsoft.com/office/drawing/2014/main" id="{A143505E-F86C-3744-9C36-15616A70433E}"/>
              </a:ext>
            </a:extLst>
          </p:cNvPr>
          <p:cNvSpPr>
            <a:spLocks noChangeArrowheads="1"/>
          </p:cNvSpPr>
          <p:nvPr/>
        </p:nvSpPr>
        <p:spPr bwMode="auto">
          <a:xfrm>
            <a:off x="3382963" y="6118226"/>
            <a:ext cx="5554662" cy="6207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271" name="Rectangle 35">
            <a:extLst>
              <a:ext uri="{FF2B5EF4-FFF2-40B4-BE49-F238E27FC236}">
                <a16:creationId xmlns:a16="http://schemas.microsoft.com/office/drawing/2014/main" id="{AE45879E-99F2-5342-8BEB-234F59049A49}"/>
              </a:ext>
            </a:extLst>
          </p:cNvPr>
          <p:cNvSpPr>
            <a:spLocks noChangeArrowheads="1"/>
          </p:cNvSpPr>
          <p:nvPr/>
        </p:nvSpPr>
        <p:spPr bwMode="auto">
          <a:xfrm>
            <a:off x="3636964" y="6169026"/>
            <a:ext cx="2628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Is there an Overall  Idea? Is there a real-world use?</a:t>
            </a:r>
          </a:p>
        </p:txBody>
      </p:sp>
      <p:grpSp>
        <p:nvGrpSpPr>
          <p:cNvPr id="53272" name="Group 36">
            <a:extLst>
              <a:ext uri="{FF2B5EF4-FFF2-40B4-BE49-F238E27FC236}">
                <a16:creationId xmlns:a16="http://schemas.microsoft.com/office/drawing/2014/main" id="{20EA94FF-DF07-364C-BF3E-51E22506E7B7}"/>
              </a:ext>
            </a:extLst>
          </p:cNvPr>
          <p:cNvGrpSpPr>
            <a:grpSpLocks/>
          </p:cNvGrpSpPr>
          <p:nvPr/>
        </p:nvGrpSpPr>
        <p:grpSpPr bwMode="auto">
          <a:xfrm>
            <a:off x="3478234" y="6162677"/>
            <a:ext cx="77837" cy="519262"/>
            <a:chOff x="2831" y="2860"/>
            <a:chExt cx="58" cy="445"/>
          </a:xfrm>
        </p:grpSpPr>
        <p:sp>
          <p:nvSpPr>
            <p:cNvPr id="53305" name="Rectangle 37">
              <a:extLst>
                <a:ext uri="{FF2B5EF4-FFF2-40B4-BE49-F238E27FC236}">
                  <a16:creationId xmlns:a16="http://schemas.microsoft.com/office/drawing/2014/main" id="{82D4D364-4BAE-B145-B676-29D87740CEDA}"/>
                </a:ext>
              </a:extLst>
            </p:cNvPr>
            <p:cNvSpPr>
              <a:spLocks noChangeArrowheads="1"/>
            </p:cNvSpPr>
            <p:nvPr/>
          </p:nvSpPr>
          <p:spPr bwMode="auto">
            <a:xfrm>
              <a:off x="2857" y="2876"/>
              <a:ext cx="3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6</a:t>
              </a:r>
              <a:endParaRPr lang="en-US" altLang="en-US" sz="2700"/>
            </a:p>
          </p:txBody>
        </p:sp>
        <p:sp>
          <p:nvSpPr>
            <p:cNvPr id="53306" name="Oval 38">
              <a:extLst>
                <a:ext uri="{FF2B5EF4-FFF2-40B4-BE49-F238E27FC236}">
                  <a16:creationId xmlns:a16="http://schemas.microsoft.com/office/drawing/2014/main" id="{843022DF-BDEC-6A4E-A8F9-3A4140B77B8D}"/>
                </a:ext>
              </a:extLst>
            </p:cNvPr>
            <p:cNvSpPr>
              <a:spLocks noChangeArrowheads="1"/>
            </p:cNvSpPr>
            <p:nvPr/>
          </p:nvSpPr>
          <p:spPr bwMode="auto">
            <a:xfrm>
              <a:off x="2831" y="2860"/>
              <a:ext cx="0" cy="44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grpSp>
        <p:nvGrpSpPr>
          <p:cNvPr id="53273" name="Group 39">
            <a:extLst>
              <a:ext uri="{FF2B5EF4-FFF2-40B4-BE49-F238E27FC236}">
                <a16:creationId xmlns:a16="http://schemas.microsoft.com/office/drawing/2014/main" id="{BC37691F-0569-2E43-9883-FFC0482125E6}"/>
              </a:ext>
            </a:extLst>
          </p:cNvPr>
          <p:cNvGrpSpPr>
            <a:grpSpLocks/>
          </p:cNvGrpSpPr>
          <p:nvPr/>
        </p:nvGrpSpPr>
        <p:grpSpPr bwMode="auto">
          <a:xfrm>
            <a:off x="3463929" y="1149351"/>
            <a:ext cx="79076" cy="521797"/>
            <a:chOff x="423" y="534"/>
            <a:chExt cx="48" cy="393"/>
          </a:xfrm>
        </p:grpSpPr>
        <p:sp>
          <p:nvSpPr>
            <p:cNvPr id="53302" name="Oval 40">
              <a:extLst>
                <a:ext uri="{FF2B5EF4-FFF2-40B4-BE49-F238E27FC236}">
                  <a16:creationId xmlns:a16="http://schemas.microsoft.com/office/drawing/2014/main" id="{4585907E-E754-FF44-848B-DFDB56FC609A}"/>
                </a:ext>
              </a:extLst>
            </p:cNvPr>
            <p:cNvSpPr>
              <a:spLocks noChangeArrowheads="1"/>
            </p:cNvSpPr>
            <p:nvPr/>
          </p:nvSpPr>
          <p:spPr bwMode="auto">
            <a:xfrm>
              <a:off x="453" y="536"/>
              <a:ext cx="0" cy="391"/>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303" name="Oval 41">
              <a:extLst>
                <a:ext uri="{FF2B5EF4-FFF2-40B4-BE49-F238E27FC236}">
                  <a16:creationId xmlns:a16="http://schemas.microsoft.com/office/drawing/2014/main" id="{8FA5EA98-F6EC-7744-A176-B8D46DD5C9FB}"/>
                </a:ext>
              </a:extLst>
            </p:cNvPr>
            <p:cNvSpPr>
              <a:spLocks noChangeArrowheads="1"/>
            </p:cNvSpPr>
            <p:nvPr/>
          </p:nvSpPr>
          <p:spPr bwMode="auto">
            <a:xfrm>
              <a:off x="423" y="534"/>
              <a:ext cx="0" cy="391"/>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304" name="Rectangle 42">
              <a:extLst>
                <a:ext uri="{FF2B5EF4-FFF2-40B4-BE49-F238E27FC236}">
                  <a16:creationId xmlns:a16="http://schemas.microsoft.com/office/drawing/2014/main" id="{050ECB87-D38E-5348-A2B0-1AB3F87DC209}"/>
                </a:ext>
              </a:extLst>
            </p:cNvPr>
            <p:cNvSpPr>
              <a:spLocks noChangeArrowheads="1"/>
            </p:cNvSpPr>
            <p:nvPr/>
          </p:nvSpPr>
          <p:spPr bwMode="auto">
            <a:xfrm>
              <a:off x="445" y="552"/>
              <a:ext cx="2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1</a:t>
              </a:r>
              <a:endParaRPr lang="en-US" altLang="en-US" sz="2700"/>
            </a:p>
          </p:txBody>
        </p:sp>
      </p:grpSp>
      <p:sp>
        <p:nvSpPr>
          <p:cNvPr id="53274" name="Rectangle 43">
            <a:extLst>
              <a:ext uri="{FF2B5EF4-FFF2-40B4-BE49-F238E27FC236}">
                <a16:creationId xmlns:a16="http://schemas.microsoft.com/office/drawing/2014/main" id="{27DE3B27-295E-3B45-9409-FE4D196FEDCE}"/>
              </a:ext>
            </a:extLst>
          </p:cNvPr>
          <p:cNvSpPr>
            <a:spLocks noChangeArrowheads="1"/>
          </p:cNvSpPr>
          <p:nvPr/>
        </p:nvSpPr>
        <p:spPr bwMode="auto">
          <a:xfrm>
            <a:off x="3667126" y="1177926"/>
            <a:ext cx="14683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What is the </a:t>
            </a:r>
            <a:r>
              <a:rPr lang="en-US" altLang="en-US" sz="900" u="sng">
                <a:solidFill>
                  <a:srgbClr val="000000"/>
                </a:solidFill>
              </a:rPr>
              <a:t>critical question</a:t>
            </a:r>
            <a:r>
              <a:rPr lang="en-US" altLang="en-US" sz="900">
                <a:solidFill>
                  <a:srgbClr val="000000"/>
                </a:solidFill>
              </a:rPr>
              <a:t>?</a:t>
            </a:r>
          </a:p>
        </p:txBody>
      </p:sp>
      <p:sp>
        <p:nvSpPr>
          <p:cNvPr id="53275" name="Text Box 44">
            <a:extLst>
              <a:ext uri="{FF2B5EF4-FFF2-40B4-BE49-F238E27FC236}">
                <a16:creationId xmlns:a16="http://schemas.microsoft.com/office/drawing/2014/main" id="{FB400C42-EE57-6F4D-84F7-22B27FF394E3}"/>
              </a:ext>
            </a:extLst>
          </p:cNvPr>
          <p:cNvSpPr txBox="1">
            <a:spLocks noChangeArrowheads="1"/>
          </p:cNvSpPr>
          <p:nvPr/>
        </p:nvSpPr>
        <p:spPr bwMode="auto">
          <a:xfrm>
            <a:off x="4246564" y="1266825"/>
            <a:ext cx="205819"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b="1">
              <a:latin typeface="Tekton" charset="0"/>
            </a:endParaRPr>
          </a:p>
        </p:txBody>
      </p:sp>
      <p:sp>
        <p:nvSpPr>
          <p:cNvPr id="53276" name="Rectangle 45">
            <a:extLst>
              <a:ext uri="{FF2B5EF4-FFF2-40B4-BE49-F238E27FC236}">
                <a16:creationId xmlns:a16="http://schemas.microsoft.com/office/drawing/2014/main" id="{D7518EEF-8A62-4644-9047-3B0F8A219845}"/>
              </a:ext>
            </a:extLst>
          </p:cNvPr>
          <p:cNvSpPr>
            <a:spLocks noChangeArrowheads="1"/>
          </p:cNvSpPr>
          <p:nvPr/>
        </p:nvSpPr>
        <p:spPr bwMode="auto">
          <a:xfrm>
            <a:off x="3387725" y="1103313"/>
            <a:ext cx="5492750" cy="4429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000">
              <a:latin typeface="Tekton" charset="0"/>
            </a:endParaRPr>
          </a:p>
        </p:txBody>
      </p:sp>
      <p:sp>
        <p:nvSpPr>
          <p:cNvPr id="53277" name="Rectangle 47">
            <a:extLst>
              <a:ext uri="{FF2B5EF4-FFF2-40B4-BE49-F238E27FC236}">
                <a16:creationId xmlns:a16="http://schemas.microsoft.com/office/drawing/2014/main" id="{DAE6D503-5AE6-2A49-BDBC-EB8D821398C9}"/>
              </a:ext>
            </a:extLst>
          </p:cNvPr>
          <p:cNvSpPr>
            <a:spLocks noChangeArrowheads="1"/>
          </p:cNvSpPr>
          <p:nvPr/>
        </p:nvSpPr>
        <p:spPr bwMode="auto">
          <a:xfrm>
            <a:off x="3646489" y="5026026"/>
            <a:ext cx="16158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 What is the </a:t>
            </a:r>
            <a:r>
              <a:rPr lang="en-US" altLang="en-US" sz="900" u="sng">
                <a:solidFill>
                  <a:srgbClr val="000000"/>
                </a:solidFill>
              </a:rPr>
              <a:t>main Idea</a:t>
            </a:r>
            <a:r>
              <a:rPr lang="en-US" altLang="en-US" sz="900">
                <a:solidFill>
                  <a:srgbClr val="000000"/>
                </a:solidFill>
              </a:rPr>
              <a:t> answer?</a:t>
            </a:r>
            <a:endParaRPr lang="en-US" altLang="en-US" sz="2700"/>
          </a:p>
        </p:txBody>
      </p:sp>
      <p:sp>
        <p:nvSpPr>
          <p:cNvPr id="53278" name="Rectangle 48">
            <a:extLst>
              <a:ext uri="{FF2B5EF4-FFF2-40B4-BE49-F238E27FC236}">
                <a16:creationId xmlns:a16="http://schemas.microsoft.com/office/drawing/2014/main" id="{9CAB9665-3865-7648-92F6-3CF0976487F7}"/>
              </a:ext>
            </a:extLst>
          </p:cNvPr>
          <p:cNvSpPr>
            <a:spLocks noChangeArrowheads="1"/>
          </p:cNvSpPr>
          <p:nvPr/>
        </p:nvSpPr>
        <p:spPr bwMode="auto">
          <a:xfrm>
            <a:off x="3667125" y="5080001"/>
            <a:ext cx="4889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82" tIns="50941" rIns="101882" bIns="50941">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a:latin typeface="Tekton" charset="0"/>
            </a:endParaRPr>
          </a:p>
        </p:txBody>
      </p:sp>
      <p:sp>
        <p:nvSpPr>
          <p:cNvPr id="53279" name="Rectangle 49">
            <a:extLst>
              <a:ext uri="{FF2B5EF4-FFF2-40B4-BE49-F238E27FC236}">
                <a16:creationId xmlns:a16="http://schemas.microsoft.com/office/drawing/2014/main" id="{2A7A2662-1152-1546-B895-B7D6958A794E}"/>
              </a:ext>
            </a:extLst>
          </p:cNvPr>
          <p:cNvSpPr>
            <a:spLocks noChangeArrowheads="1"/>
          </p:cNvSpPr>
          <p:nvPr/>
        </p:nvSpPr>
        <p:spPr bwMode="auto">
          <a:xfrm>
            <a:off x="3403600" y="4910139"/>
            <a:ext cx="5505450" cy="542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000">
              <a:latin typeface="Tekton" charset="0"/>
            </a:endParaRPr>
          </a:p>
        </p:txBody>
      </p:sp>
      <p:grpSp>
        <p:nvGrpSpPr>
          <p:cNvPr id="53280" name="Group 50">
            <a:extLst>
              <a:ext uri="{FF2B5EF4-FFF2-40B4-BE49-F238E27FC236}">
                <a16:creationId xmlns:a16="http://schemas.microsoft.com/office/drawing/2014/main" id="{FA1A16B9-9F6D-BF48-9983-47B602218B26}"/>
              </a:ext>
            </a:extLst>
          </p:cNvPr>
          <p:cNvGrpSpPr>
            <a:grpSpLocks/>
          </p:cNvGrpSpPr>
          <p:nvPr/>
        </p:nvGrpSpPr>
        <p:grpSpPr bwMode="auto">
          <a:xfrm>
            <a:off x="3502034" y="4991102"/>
            <a:ext cx="79067" cy="519517"/>
            <a:chOff x="1917" y="1013"/>
            <a:chExt cx="57" cy="439"/>
          </a:xfrm>
        </p:grpSpPr>
        <p:sp>
          <p:nvSpPr>
            <p:cNvPr id="53300" name="Oval 51">
              <a:extLst>
                <a:ext uri="{FF2B5EF4-FFF2-40B4-BE49-F238E27FC236}">
                  <a16:creationId xmlns:a16="http://schemas.microsoft.com/office/drawing/2014/main" id="{1D368F41-22C4-4A49-8524-A003BC53249E}"/>
                </a:ext>
              </a:extLst>
            </p:cNvPr>
            <p:cNvSpPr>
              <a:spLocks noChangeArrowheads="1"/>
            </p:cNvSpPr>
            <p:nvPr/>
          </p:nvSpPr>
          <p:spPr bwMode="auto">
            <a:xfrm>
              <a:off x="1917" y="1013"/>
              <a:ext cx="0" cy="439"/>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301" name="Rectangle 52">
              <a:extLst>
                <a:ext uri="{FF2B5EF4-FFF2-40B4-BE49-F238E27FC236}">
                  <a16:creationId xmlns:a16="http://schemas.microsoft.com/office/drawing/2014/main" id="{931A4A5A-67E8-D24B-AD77-40CD8B47351E}"/>
                </a:ext>
              </a:extLst>
            </p:cNvPr>
            <p:cNvSpPr>
              <a:spLocks noChangeArrowheads="1"/>
            </p:cNvSpPr>
            <p:nvPr/>
          </p:nvSpPr>
          <p:spPr bwMode="auto">
            <a:xfrm>
              <a:off x="1943" y="1022"/>
              <a:ext cx="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4</a:t>
              </a:r>
              <a:endParaRPr lang="en-US" altLang="en-US" sz="600"/>
            </a:p>
          </p:txBody>
        </p:sp>
      </p:grpSp>
      <p:sp>
        <p:nvSpPr>
          <p:cNvPr id="53281" name="Rectangle 53">
            <a:extLst>
              <a:ext uri="{FF2B5EF4-FFF2-40B4-BE49-F238E27FC236}">
                <a16:creationId xmlns:a16="http://schemas.microsoft.com/office/drawing/2014/main" id="{248B8A0E-24CE-F249-9537-0993925E5504}"/>
              </a:ext>
            </a:extLst>
          </p:cNvPr>
          <p:cNvSpPr>
            <a:spLocks noChangeArrowheads="1"/>
          </p:cNvSpPr>
          <p:nvPr/>
        </p:nvSpPr>
        <p:spPr bwMode="auto">
          <a:xfrm>
            <a:off x="5651500" y="236537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 </a:t>
            </a:r>
          </a:p>
        </p:txBody>
      </p:sp>
      <p:grpSp>
        <p:nvGrpSpPr>
          <p:cNvPr id="53282" name="Group 54">
            <a:extLst>
              <a:ext uri="{FF2B5EF4-FFF2-40B4-BE49-F238E27FC236}">
                <a16:creationId xmlns:a16="http://schemas.microsoft.com/office/drawing/2014/main" id="{D32CD463-D870-8548-BEC9-C9A678D95BB8}"/>
              </a:ext>
            </a:extLst>
          </p:cNvPr>
          <p:cNvGrpSpPr>
            <a:grpSpLocks/>
          </p:cNvGrpSpPr>
          <p:nvPr/>
        </p:nvGrpSpPr>
        <p:grpSpPr bwMode="auto">
          <a:xfrm>
            <a:off x="3438525" y="1633538"/>
            <a:ext cx="85130" cy="519876"/>
            <a:chOff x="371" y="1011"/>
            <a:chExt cx="52" cy="429"/>
          </a:xfrm>
        </p:grpSpPr>
        <p:sp>
          <p:nvSpPr>
            <p:cNvPr id="53298" name="Oval 55">
              <a:extLst>
                <a:ext uri="{FF2B5EF4-FFF2-40B4-BE49-F238E27FC236}">
                  <a16:creationId xmlns:a16="http://schemas.microsoft.com/office/drawing/2014/main" id="{33DE05D5-2C9E-6B4A-8697-298387C1EBAB}"/>
                </a:ext>
              </a:extLst>
            </p:cNvPr>
            <p:cNvSpPr>
              <a:spLocks noChangeArrowheads="1"/>
            </p:cNvSpPr>
            <p:nvPr/>
          </p:nvSpPr>
          <p:spPr bwMode="auto">
            <a:xfrm>
              <a:off x="371" y="1011"/>
              <a:ext cx="0" cy="429"/>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299" name="Rectangle 56">
              <a:extLst>
                <a:ext uri="{FF2B5EF4-FFF2-40B4-BE49-F238E27FC236}">
                  <a16:creationId xmlns:a16="http://schemas.microsoft.com/office/drawing/2014/main" id="{44D4F704-EA57-4F4E-9388-5580EB47336B}"/>
                </a:ext>
              </a:extLst>
            </p:cNvPr>
            <p:cNvSpPr>
              <a:spLocks noChangeArrowheads="1"/>
            </p:cNvSpPr>
            <p:nvPr/>
          </p:nvSpPr>
          <p:spPr bwMode="auto">
            <a:xfrm>
              <a:off x="397" y="1041"/>
              <a:ext cx="2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2</a:t>
              </a:r>
              <a:endParaRPr lang="en-US" altLang="en-US" sz="2700"/>
            </a:p>
          </p:txBody>
        </p:sp>
      </p:grpSp>
      <p:sp>
        <p:nvSpPr>
          <p:cNvPr id="53283" name="Rectangle 57">
            <a:extLst>
              <a:ext uri="{FF2B5EF4-FFF2-40B4-BE49-F238E27FC236}">
                <a16:creationId xmlns:a16="http://schemas.microsoft.com/office/drawing/2014/main" id="{D1E9D396-4FE3-6D4A-88C9-A82459F709DF}"/>
              </a:ext>
            </a:extLst>
          </p:cNvPr>
          <p:cNvSpPr>
            <a:spLocks noChangeArrowheads="1"/>
          </p:cNvSpPr>
          <p:nvPr/>
        </p:nvSpPr>
        <p:spPr bwMode="auto">
          <a:xfrm>
            <a:off x="3638551" y="1641476"/>
            <a:ext cx="1876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What are the </a:t>
            </a:r>
            <a:r>
              <a:rPr lang="en-US" altLang="en-US" sz="900" u="sng">
                <a:solidFill>
                  <a:srgbClr val="000000"/>
                </a:solidFill>
              </a:rPr>
              <a:t>key terms</a:t>
            </a:r>
            <a:r>
              <a:rPr lang="en-US" altLang="en-US" sz="900">
                <a:solidFill>
                  <a:srgbClr val="000000"/>
                </a:solidFill>
              </a:rPr>
              <a:t> and explanations?</a:t>
            </a:r>
            <a:endParaRPr lang="en-US" altLang="en-US" sz="2700"/>
          </a:p>
        </p:txBody>
      </p:sp>
      <p:sp>
        <p:nvSpPr>
          <p:cNvPr id="53284" name="Rectangle 58">
            <a:extLst>
              <a:ext uri="{FF2B5EF4-FFF2-40B4-BE49-F238E27FC236}">
                <a16:creationId xmlns:a16="http://schemas.microsoft.com/office/drawing/2014/main" id="{787030B1-E438-0F44-A55C-0C6C0FFB09D9}"/>
              </a:ext>
            </a:extLst>
          </p:cNvPr>
          <p:cNvSpPr>
            <a:spLocks noChangeArrowheads="1"/>
          </p:cNvSpPr>
          <p:nvPr/>
        </p:nvSpPr>
        <p:spPr bwMode="auto">
          <a:xfrm>
            <a:off x="5200650" y="1687514"/>
            <a:ext cx="37798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a:latin typeface="Tekton" charset="0"/>
            </a:endParaRPr>
          </a:p>
        </p:txBody>
      </p:sp>
      <p:sp>
        <p:nvSpPr>
          <p:cNvPr id="53285" name="Rectangle 59">
            <a:extLst>
              <a:ext uri="{FF2B5EF4-FFF2-40B4-BE49-F238E27FC236}">
                <a16:creationId xmlns:a16="http://schemas.microsoft.com/office/drawing/2014/main" id="{0797C638-8702-7D46-8218-727F3253382F}"/>
              </a:ext>
            </a:extLst>
          </p:cNvPr>
          <p:cNvSpPr>
            <a:spLocks noChangeArrowheads="1"/>
          </p:cNvSpPr>
          <p:nvPr/>
        </p:nvSpPr>
        <p:spPr bwMode="auto">
          <a:xfrm>
            <a:off x="3382963" y="1589088"/>
            <a:ext cx="5518150" cy="85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286" name="Line 60">
            <a:extLst>
              <a:ext uri="{FF2B5EF4-FFF2-40B4-BE49-F238E27FC236}">
                <a16:creationId xmlns:a16="http://schemas.microsoft.com/office/drawing/2014/main" id="{4AB15B1C-C970-214B-89E2-824F23C3085F}"/>
              </a:ext>
            </a:extLst>
          </p:cNvPr>
          <p:cNvSpPr>
            <a:spLocks noChangeShapeType="1"/>
          </p:cNvSpPr>
          <p:nvPr/>
        </p:nvSpPr>
        <p:spPr bwMode="auto">
          <a:xfrm>
            <a:off x="5106988" y="1784351"/>
            <a:ext cx="0" cy="639763"/>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Text Box 61">
            <a:extLst>
              <a:ext uri="{FF2B5EF4-FFF2-40B4-BE49-F238E27FC236}">
                <a16:creationId xmlns:a16="http://schemas.microsoft.com/office/drawing/2014/main" id="{AE894A42-E646-804A-898F-83411C55D9F6}"/>
              </a:ext>
            </a:extLst>
          </p:cNvPr>
          <p:cNvSpPr txBox="1">
            <a:spLocks noChangeArrowheads="1"/>
          </p:cNvSpPr>
          <p:nvPr/>
        </p:nvSpPr>
        <p:spPr bwMode="auto">
          <a:xfrm>
            <a:off x="3595689" y="3159125"/>
            <a:ext cx="205819" cy="41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000">
              <a:latin typeface="Tekton" charset="0"/>
            </a:endParaRPr>
          </a:p>
        </p:txBody>
      </p:sp>
      <p:sp>
        <p:nvSpPr>
          <p:cNvPr id="53288" name="Rectangle 62">
            <a:extLst>
              <a:ext uri="{FF2B5EF4-FFF2-40B4-BE49-F238E27FC236}">
                <a16:creationId xmlns:a16="http://schemas.microsoft.com/office/drawing/2014/main" id="{29E8333E-5A1A-9A4A-91E1-F43944B3BB57}"/>
              </a:ext>
            </a:extLst>
          </p:cNvPr>
          <p:cNvSpPr>
            <a:spLocks noChangeArrowheads="1"/>
          </p:cNvSpPr>
          <p:nvPr/>
        </p:nvSpPr>
        <p:spPr bwMode="auto">
          <a:xfrm>
            <a:off x="3392489" y="2508251"/>
            <a:ext cx="5502275" cy="23225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nvGrpSpPr>
          <p:cNvPr id="53289" name="Group 63">
            <a:extLst>
              <a:ext uri="{FF2B5EF4-FFF2-40B4-BE49-F238E27FC236}">
                <a16:creationId xmlns:a16="http://schemas.microsoft.com/office/drawing/2014/main" id="{57BD0C66-7E65-FF49-AD18-DABD276D4522}"/>
              </a:ext>
            </a:extLst>
          </p:cNvPr>
          <p:cNvGrpSpPr>
            <a:grpSpLocks/>
          </p:cNvGrpSpPr>
          <p:nvPr/>
        </p:nvGrpSpPr>
        <p:grpSpPr bwMode="auto">
          <a:xfrm>
            <a:off x="3432188" y="2559050"/>
            <a:ext cx="87914" cy="519894"/>
            <a:chOff x="1917" y="1013"/>
            <a:chExt cx="62" cy="456"/>
          </a:xfrm>
        </p:grpSpPr>
        <p:sp>
          <p:nvSpPr>
            <p:cNvPr id="53296" name="Oval 64">
              <a:extLst>
                <a:ext uri="{FF2B5EF4-FFF2-40B4-BE49-F238E27FC236}">
                  <a16:creationId xmlns:a16="http://schemas.microsoft.com/office/drawing/2014/main" id="{021A292E-9600-6D4F-9FF8-30ACC7384799}"/>
                </a:ext>
              </a:extLst>
            </p:cNvPr>
            <p:cNvSpPr>
              <a:spLocks noChangeArrowheads="1"/>
            </p:cNvSpPr>
            <p:nvPr/>
          </p:nvSpPr>
          <p:spPr bwMode="auto">
            <a:xfrm>
              <a:off x="1917" y="1013"/>
              <a:ext cx="0" cy="45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3297" name="Rectangle 65">
              <a:extLst>
                <a:ext uri="{FF2B5EF4-FFF2-40B4-BE49-F238E27FC236}">
                  <a16:creationId xmlns:a16="http://schemas.microsoft.com/office/drawing/2014/main" id="{11566510-C998-5C4C-AA77-17D5F0CFE73A}"/>
                </a:ext>
              </a:extLst>
            </p:cNvPr>
            <p:cNvSpPr>
              <a:spLocks noChangeArrowheads="1"/>
            </p:cNvSpPr>
            <p:nvPr/>
          </p:nvSpPr>
          <p:spPr bwMode="auto">
            <a:xfrm>
              <a:off x="1948" y="1026"/>
              <a:ext cx="3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 b="1">
                  <a:solidFill>
                    <a:srgbClr val="000000"/>
                  </a:solidFill>
                </a:rPr>
                <a:t>3</a:t>
              </a:r>
              <a:endParaRPr lang="en-US" altLang="en-US" sz="600"/>
            </a:p>
          </p:txBody>
        </p:sp>
      </p:grpSp>
      <p:sp>
        <p:nvSpPr>
          <p:cNvPr id="53290" name="Rectangle 66">
            <a:extLst>
              <a:ext uri="{FF2B5EF4-FFF2-40B4-BE49-F238E27FC236}">
                <a16:creationId xmlns:a16="http://schemas.microsoft.com/office/drawing/2014/main" id="{06E06D8E-57F2-344C-8C79-EE1B23FCFF2A}"/>
              </a:ext>
            </a:extLst>
          </p:cNvPr>
          <p:cNvSpPr>
            <a:spLocks noChangeArrowheads="1"/>
          </p:cNvSpPr>
          <p:nvPr/>
        </p:nvSpPr>
        <p:spPr bwMode="auto">
          <a:xfrm>
            <a:off x="3616326" y="2546351"/>
            <a:ext cx="25070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defTabSz="101917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191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rPr>
              <a:t>What are the</a:t>
            </a:r>
            <a:r>
              <a:rPr lang="en-US" altLang="en-US" sz="900" u="sng">
                <a:solidFill>
                  <a:srgbClr val="000000"/>
                </a:solidFill>
              </a:rPr>
              <a:t> supporting questions </a:t>
            </a:r>
            <a:r>
              <a:rPr lang="en-US" altLang="en-US" sz="900">
                <a:solidFill>
                  <a:srgbClr val="000000"/>
                </a:solidFill>
              </a:rPr>
              <a:t>and answers?</a:t>
            </a:r>
            <a:endParaRPr lang="en-US" altLang="en-US" sz="2700"/>
          </a:p>
        </p:txBody>
      </p:sp>
      <p:sp>
        <p:nvSpPr>
          <p:cNvPr id="53291" name="Line 68">
            <a:extLst>
              <a:ext uri="{FF2B5EF4-FFF2-40B4-BE49-F238E27FC236}">
                <a16:creationId xmlns:a16="http://schemas.microsoft.com/office/drawing/2014/main" id="{7190E555-0389-2D44-84A2-62F5F8B203D6}"/>
              </a:ext>
            </a:extLst>
          </p:cNvPr>
          <p:cNvSpPr>
            <a:spLocks noChangeShapeType="1"/>
          </p:cNvSpPr>
          <p:nvPr/>
        </p:nvSpPr>
        <p:spPr bwMode="auto">
          <a:xfrm flipH="1">
            <a:off x="5103814" y="2689225"/>
            <a:ext cx="1587" cy="2185988"/>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2" name="Line 69">
            <a:extLst>
              <a:ext uri="{FF2B5EF4-FFF2-40B4-BE49-F238E27FC236}">
                <a16:creationId xmlns:a16="http://schemas.microsoft.com/office/drawing/2014/main" id="{D543FB45-BDBF-0A4A-9987-20D7BA00C0DD}"/>
              </a:ext>
            </a:extLst>
          </p:cNvPr>
          <p:cNvSpPr>
            <a:spLocks noChangeShapeType="1"/>
          </p:cNvSpPr>
          <p:nvPr/>
        </p:nvSpPr>
        <p:spPr bwMode="auto">
          <a:xfrm>
            <a:off x="5230813" y="930275"/>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3" name="Text Box 72">
            <a:extLst>
              <a:ext uri="{FF2B5EF4-FFF2-40B4-BE49-F238E27FC236}">
                <a16:creationId xmlns:a16="http://schemas.microsoft.com/office/drawing/2014/main" id="{C8431740-B447-CE48-81F2-97738F471B9C}"/>
              </a:ext>
            </a:extLst>
          </p:cNvPr>
          <p:cNvSpPr txBox="1">
            <a:spLocks noChangeArrowheads="1"/>
          </p:cNvSpPr>
          <p:nvPr/>
        </p:nvSpPr>
        <p:spPr bwMode="auto">
          <a:xfrm>
            <a:off x="7929563" y="912813"/>
            <a:ext cx="1065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en-US" altLang="en-US" sz="1800">
              <a:latin typeface="Tekton" charset="0"/>
            </a:endParaRPr>
          </a:p>
        </p:txBody>
      </p:sp>
      <p:sp>
        <p:nvSpPr>
          <p:cNvPr id="53294" name="Footer Placeholder 1">
            <a:extLst>
              <a:ext uri="{FF2B5EF4-FFF2-40B4-BE49-F238E27FC236}">
                <a16:creationId xmlns:a16="http://schemas.microsoft.com/office/drawing/2014/main" id="{774FFD94-B419-D84A-8E9F-80BE620A695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000">
                <a:solidFill>
                  <a:schemeClr val="accent2"/>
                </a:solidFill>
                <a:latin typeface="Arial" panose="020B0604020202020204" pitchFamily="34" charset="0"/>
              </a:rPr>
              <a:t>pgranerku@gmail.com</a:t>
            </a:r>
          </a:p>
        </p:txBody>
      </p:sp>
      <p:sp>
        <p:nvSpPr>
          <p:cNvPr id="65" name="TextBox 64">
            <a:extLst>
              <a:ext uri="{FF2B5EF4-FFF2-40B4-BE49-F238E27FC236}">
                <a16:creationId xmlns:a16="http://schemas.microsoft.com/office/drawing/2014/main" id="{D79E1C0D-0080-874F-8522-BEDA3EBAE9A1}"/>
              </a:ext>
            </a:extLst>
          </p:cNvPr>
          <p:cNvSpPr txBox="1"/>
          <p:nvPr/>
        </p:nvSpPr>
        <p:spPr>
          <a:xfrm>
            <a:off x="442634" y="3262640"/>
            <a:ext cx="6647935" cy="523220"/>
          </a:xfrm>
          <a:prstGeom prst="rect">
            <a:avLst/>
          </a:prstGeom>
          <a:noFill/>
        </p:spPr>
        <p:txBody>
          <a:bodyPr wrap="square" rtlCol="0">
            <a:spAutoFit/>
          </a:bodyPr>
          <a:lstStyle/>
          <a:p>
            <a:r>
              <a:rPr lang="en-US" sz="2800" dirty="0">
                <a:solidFill>
                  <a:srgbClr val="FF0000"/>
                </a:solidFill>
              </a:rPr>
              <a:t>Where does this fit into Standards?</a:t>
            </a:r>
          </a:p>
        </p:txBody>
      </p:sp>
    </p:spTree>
    <p:extLst>
      <p:ext uri="{BB962C8B-B14F-4D97-AF65-F5344CB8AC3E}">
        <p14:creationId xmlns:p14="http://schemas.microsoft.com/office/powerpoint/2010/main" val="409940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EA7A62-0D3B-4343-ACC4-FB5B74C9D426}"/>
              </a:ext>
            </a:extLst>
          </p:cNvPr>
          <p:cNvSpPr>
            <a:spLocks noGrp="1"/>
          </p:cNvSpPr>
          <p:nvPr>
            <p:ph type="title"/>
          </p:nvPr>
        </p:nvSpPr>
        <p:spPr>
          <a:xfrm>
            <a:off x="1893715" y="708498"/>
            <a:ext cx="7574507" cy="3330055"/>
          </a:xfrm>
        </p:spPr>
        <p:txBody>
          <a:bodyPr vert="horz" lIns="91440" tIns="45720" rIns="91440" bIns="45720" rtlCol="0" anchor="ctr">
            <a:normAutofit fontScale="90000"/>
          </a:bodyPr>
          <a:lstStyle/>
          <a:p>
            <a:pPr>
              <a:lnSpc>
                <a:spcPct val="90000"/>
              </a:lnSpc>
            </a:pPr>
            <a:r>
              <a:rPr lang="en-US" sz="4700" dirty="0">
                <a:solidFill>
                  <a:srgbClr val="FFFFFF"/>
                </a:solidFill>
              </a:rPr>
              <a:t>How can we ensure that content teachers can guide students to produce an essay from the devices?</a:t>
            </a:r>
          </a:p>
        </p:txBody>
      </p:sp>
      <p:sp>
        <p:nvSpPr>
          <p:cNvPr id="23" name="Rectangle 22">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287EB599-5CE3-B94C-898D-3BAC7720F049}"/>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endParaRPr lang="en-US" sz="3200">
              <a:solidFill>
                <a:srgbClr val="FFFFFF"/>
              </a:solidFill>
            </a:endParaRPr>
          </a:p>
        </p:txBody>
      </p:sp>
      <p:sp>
        <p:nvSpPr>
          <p:cNvPr id="5" name="Footer Placeholder 4">
            <a:extLst>
              <a:ext uri="{FF2B5EF4-FFF2-40B4-BE49-F238E27FC236}">
                <a16:creationId xmlns:a16="http://schemas.microsoft.com/office/drawing/2014/main" id="{FA122509-BA63-8949-8B71-E8DEF627DFB2}"/>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173095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6B4-8C43-284D-954D-5FDE51ED8BB9}"/>
              </a:ext>
            </a:extLst>
          </p:cNvPr>
          <p:cNvSpPr>
            <a:spLocks noGrp="1"/>
          </p:cNvSpPr>
          <p:nvPr>
            <p:ph type="title"/>
          </p:nvPr>
        </p:nvSpPr>
        <p:spPr/>
        <p:txBody>
          <a:bodyPr>
            <a:normAutofit/>
          </a:bodyPr>
          <a:lstStyle/>
          <a:p>
            <a:r>
              <a:rPr lang="en-US" sz="3600" b="1" dirty="0"/>
              <a:t>Support for Writing</a:t>
            </a:r>
          </a:p>
        </p:txBody>
      </p:sp>
      <p:sp>
        <p:nvSpPr>
          <p:cNvPr id="3" name="Content Placeholder 2">
            <a:extLst>
              <a:ext uri="{FF2B5EF4-FFF2-40B4-BE49-F238E27FC236}">
                <a16:creationId xmlns:a16="http://schemas.microsoft.com/office/drawing/2014/main" id="{4B3EFF1D-FB7A-AF48-913F-AA6464D98580}"/>
              </a:ext>
            </a:extLst>
          </p:cNvPr>
          <p:cNvSpPr>
            <a:spLocks noGrp="1"/>
          </p:cNvSpPr>
          <p:nvPr>
            <p:ph idx="1"/>
          </p:nvPr>
        </p:nvSpPr>
        <p:spPr>
          <a:xfrm>
            <a:off x="914400" y="1844842"/>
            <a:ext cx="10363200" cy="3962400"/>
          </a:xfrm>
        </p:spPr>
        <p:txBody>
          <a:bodyPr>
            <a:normAutofit/>
          </a:bodyPr>
          <a:lstStyle/>
          <a:p>
            <a:r>
              <a:rPr lang="en-US" sz="3200" dirty="0"/>
              <a:t>See Chapter 4 for </a:t>
            </a:r>
            <a:br>
              <a:rPr lang="en-US" sz="3200" dirty="0"/>
            </a:br>
            <a:r>
              <a:rPr lang="en-US" sz="3200" b="1" dirty="0"/>
              <a:t>Guide to Write an Essay</a:t>
            </a:r>
          </a:p>
          <a:p>
            <a:pPr marL="0" indent="0">
              <a:buNone/>
            </a:pPr>
            <a:endParaRPr lang="en-US" sz="3200" b="1" dirty="0"/>
          </a:p>
          <a:p>
            <a:r>
              <a:rPr lang="en-US" sz="3200" b="1" dirty="0"/>
              <a:t>Introductory paragraph</a:t>
            </a:r>
          </a:p>
          <a:p>
            <a:r>
              <a:rPr lang="en-US" sz="3200" b="1" dirty="0"/>
              <a:t>Body of Essay</a:t>
            </a:r>
          </a:p>
          <a:p>
            <a:r>
              <a:rPr lang="en-US" sz="3200" b="1" dirty="0"/>
              <a:t>Concluding Paragraph</a:t>
            </a:r>
            <a:endParaRPr lang="en-US" sz="3200" dirty="0"/>
          </a:p>
        </p:txBody>
      </p:sp>
      <p:sp>
        <p:nvSpPr>
          <p:cNvPr id="4" name="Footer Placeholder 3">
            <a:extLst>
              <a:ext uri="{FF2B5EF4-FFF2-40B4-BE49-F238E27FC236}">
                <a16:creationId xmlns:a16="http://schemas.microsoft.com/office/drawing/2014/main" id="{56DFD839-E1CF-EB46-ACCC-4756CD465667}"/>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338284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628D-0320-C14D-9981-192B195AA890}"/>
              </a:ext>
            </a:extLst>
          </p:cNvPr>
          <p:cNvSpPr>
            <a:spLocks noGrp="1"/>
          </p:cNvSpPr>
          <p:nvPr>
            <p:ph type="title"/>
          </p:nvPr>
        </p:nvSpPr>
        <p:spPr/>
        <p:txBody>
          <a:bodyPr anchor="ctr"/>
          <a:lstStyle/>
          <a:p>
            <a:r>
              <a:rPr lang="en-US" dirty="0"/>
              <a:t>Let’s Write a Theme – Scientific Argumentation </a:t>
            </a:r>
            <a:r>
              <a:rPr lang="en-US" sz="2000" dirty="0"/>
              <a:t>P. 12</a:t>
            </a:r>
            <a:endParaRPr lang="en-US" dirty="0"/>
          </a:p>
        </p:txBody>
      </p:sp>
      <p:sp>
        <p:nvSpPr>
          <p:cNvPr id="3" name="Content Placeholder 2">
            <a:extLst>
              <a:ext uri="{FF2B5EF4-FFF2-40B4-BE49-F238E27FC236}">
                <a16:creationId xmlns:a16="http://schemas.microsoft.com/office/drawing/2014/main" id="{847BFEE8-64B0-064F-84D5-6ECA100F3C41}"/>
              </a:ext>
            </a:extLst>
          </p:cNvPr>
          <p:cNvSpPr>
            <a:spLocks noGrp="1"/>
          </p:cNvSpPr>
          <p:nvPr>
            <p:ph idx="1"/>
          </p:nvPr>
        </p:nvSpPr>
        <p:spPr>
          <a:xfrm>
            <a:off x="248379" y="1649186"/>
            <a:ext cx="7071999" cy="5061857"/>
          </a:xfrm>
        </p:spPr>
        <p:txBody>
          <a:bodyPr>
            <a:normAutofit/>
          </a:bodyPr>
          <a:lstStyle/>
          <a:p>
            <a:r>
              <a:rPr lang="en-US" sz="2400" dirty="0"/>
              <a:t>Paragraph 1 – Section 1 – Use the Claim</a:t>
            </a:r>
          </a:p>
          <a:p>
            <a:r>
              <a:rPr lang="en-US" sz="2400" dirty="0"/>
              <a:t>Paragraph 2 – Sections 2, 3, 4 Discussion of the Evidence</a:t>
            </a:r>
          </a:p>
          <a:p>
            <a:r>
              <a:rPr lang="en-US" sz="2400" dirty="0"/>
              <a:t>Paragraph 3 – Sections 5,6,7 Discussion of the Reasoning</a:t>
            </a:r>
          </a:p>
          <a:p>
            <a:r>
              <a:rPr lang="en-US" sz="2400" dirty="0"/>
              <a:t>Paragraph 4 – Section 8, The Rebuttals or New Questions</a:t>
            </a:r>
          </a:p>
          <a:p>
            <a:r>
              <a:rPr lang="en-US" sz="2400" dirty="0"/>
              <a:t>Paragraph 5 – Section 9, the Conclusion to explain whether the reasoning process led students to accept, reject or withhold judgement about the claim.  Also the students explanation for this decision.</a:t>
            </a:r>
          </a:p>
        </p:txBody>
      </p:sp>
      <p:pic>
        <p:nvPicPr>
          <p:cNvPr id="5" name="Picture 4">
            <a:extLst>
              <a:ext uri="{FF2B5EF4-FFF2-40B4-BE49-F238E27FC236}">
                <a16:creationId xmlns:a16="http://schemas.microsoft.com/office/drawing/2014/main" id="{D7EB15D1-E08F-9A43-B007-36E108416C38}"/>
              </a:ext>
            </a:extLst>
          </p:cNvPr>
          <p:cNvPicPr>
            <a:picLocks noChangeAspect="1"/>
          </p:cNvPicPr>
          <p:nvPr/>
        </p:nvPicPr>
        <p:blipFill>
          <a:blip r:embed="rId2"/>
          <a:stretch>
            <a:fillRect/>
          </a:stretch>
        </p:blipFill>
        <p:spPr>
          <a:xfrm>
            <a:off x="7320378" y="2498271"/>
            <a:ext cx="4871622" cy="3166554"/>
          </a:xfrm>
          <a:prstGeom prst="rect">
            <a:avLst/>
          </a:prstGeom>
        </p:spPr>
      </p:pic>
      <p:sp>
        <p:nvSpPr>
          <p:cNvPr id="4" name="Footer Placeholder 3">
            <a:extLst>
              <a:ext uri="{FF2B5EF4-FFF2-40B4-BE49-F238E27FC236}">
                <a16:creationId xmlns:a16="http://schemas.microsoft.com/office/drawing/2014/main" id="{17362F78-B252-2141-BCEB-0E7D3DEA21A1}"/>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394396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628D-0320-C14D-9981-192B195AA890}"/>
              </a:ext>
            </a:extLst>
          </p:cNvPr>
          <p:cNvSpPr>
            <a:spLocks noGrp="1"/>
          </p:cNvSpPr>
          <p:nvPr>
            <p:ph type="title"/>
          </p:nvPr>
        </p:nvSpPr>
        <p:spPr/>
        <p:txBody>
          <a:bodyPr anchor="ctr"/>
          <a:lstStyle/>
          <a:p>
            <a:r>
              <a:rPr lang="en-US" dirty="0"/>
              <a:t>Let’s Write a Theme – Teaching cause &amp; effect </a:t>
            </a:r>
            <a:r>
              <a:rPr lang="en-US" sz="2000" dirty="0"/>
              <a:t>P. 9</a:t>
            </a:r>
            <a:endParaRPr lang="en-US" dirty="0"/>
          </a:p>
        </p:txBody>
      </p:sp>
      <p:sp>
        <p:nvSpPr>
          <p:cNvPr id="3" name="Content Placeholder 2">
            <a:extLst>
              <a:ext uri="{FF2B5EF4-FFF2-40B4-BE49-F238E27FC236}">
                <a16:creationId xmlns:a16="http://schemas.microsoft.com/office/drawing/2014/main" id="{847BFEE8-64B0-064F-84D5-6ECA100F3C41}"/>
              </a:ext>
            </a:extLst>
          </p:cNvPr>
          <p:cNvSpPr>
            <a:spLocks noGrp="1"/>
          </p:cNvSpPr>
          <p:nvPr>
            <p:ph idx="1"/>
          </p:nvPr>
        </p:nvSpPr>
        <p:spPr>
          <a:xfrm>
            <a:off x="248380" y="1890876"/>
            <a:ext cx="7393390" cy="4787510"/>
          </a:xfrm>
        </p:spPr>
        <p:txBody>
          <a:bodyPr>
            <a:normAutofit fontScale="92500"/>
          </a:bodyPr>
          <a:lstStyle/>
          <a:p>
            <a:r>
              <a:rPr lang="en-US" sz="2800" dirty="0"/>
              <a:t>Paragraph 1 – Section 1, Intro – use Critical Question to develop a topic sentence identifying C&amp;E relationship of interest</a:t>
            </a:r>
          </a:p>
          <a:p>
            <a:r>
              <a:rPr lang="en-US" sz="2800" dirty="0"/>
              <a:t>Paragraph 2 – Sections 3,  The Critical Event</a:t>
            </a:r>
          </a:p>
          <a:p>
            <a:r>
              <a:rPr lang="en-US" sz="2800" dirty="0"/>
              <a:t>Paragraph 3 – Section 4, The Cause(s) of the Event</a:t>
            </a:r>
          </a:p>
          <a:p>
            <a:r>
              <a:rPr lang="en-US" sz="2800" dirty="0"/>
              <a:t>Paragraph 4 – Section 5, The Effect(s) of the Event </a:t>
            </a:r>
          </a:p>
          <a:p>
            <a:r>
              <a:rPr lang="en-US" sz="2800" dirty="0"/>
              <a:t>OR cause/effect, cause/effect, cause/effect </a:t>
            </a:r>
          </a:p>
          <a:p>
            <a:r>
              <a:rPr lang="en-US" sz="2800" dirty="0"/>
              <a:t>Paragraph 5 – Section 6, The Conclusion justifying any claims, insights, or generalizations </a:t>
            </a:r>
          </a:p>
        </p:txBody>
      </p:sp>
      <p:pic>
        <p:nvPicPr>
          <p:cNvPr id="5" name="Picture 4">
            <a:extLst>
              <a:ext uri="{FF2B5EF4-FFF2-40B4-BE49-F238E27FC236}">
                <a16:creationId xmlns:a16="http://schemas.microsoft.com/office/drawing/2014/main" id="{D7EB15D1-E08F-9A43-B007-36E108416C38}"/>
              </a:ext>
            </a:extLst>
          </p:cNvPr>
          <p:cNvPicPr>
            <a:picLocks noChangeAspect="1"/>
          </p:cNvPicPr>
          <p:nvPr/>
        </p:nvPicPr>
        <p:blipFill>
          <a:blip r:embed="rId2"/>
          <a:stretch>
            <a:fillRect/>
          </a:stretch>
        </p:blipFill>
        <p:spPr>
          <a:xfrm>
            <a:off x="7641770" y="2707175"/>
            <a:ext cx="4550229" cy="2957649"/>
          </a:xfrm>
          <a:prstGeom prst="rect">
            <a:avLst/>
          </a:prstGeom>
        </p:spPr>
      </p:pic>
      <p:sp>
        <p:nvSpPr>
          <p:cNvPr id="4" name="Footer Placeholder 3">
            <a:extLst>
              <a:ext uri="{FF2B5EF4-FFF2-40B4-BE49-F238E27FC236}">
                <a16:creationId xmlns:a16="http://schemas.microsoft.com/office/drawing/2014/main" id="{F1D667EB-919D-5B4B-9E66-D5581459F81F}"/>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46478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628D-0320-C14D-9981-192B195AA890}"/>
              </a:ext>
            </a:extLst>
          </p:cNvPr>
          <p:cNvSpPr>
            <a:spLocks noGrp="1"/>
          </p:cNvSpPr>
          <p:nvPr>
            <p:ph type="title"/>
          </p:nvPr>
        </p:nvSpPr>
        <p:spPr/>
        <p:txBody>
          <a:bodyPr anchor="ctr"/>
          <a:lstStyle/>
          <a:p>
            <a:r>
              <a:rPr lang="en-US" dirty="0"/>
              <a:t>Let’s Write a Theme – Decision-Making </a:t>
            </a:r>
            <a:r>
              <a:rPr lang="en-US" sz="2000" dirty="0"/>
              <a:t>P. 30</a:t>
            </a:r>
            <a:endParaRPr lang="en-US" dirty="0"/>
          </a:p>
        </p:txBody>
      </p:sp>
      <p:sp>
        <p:nvSpPr>
          <p:cNvPr id="3" name="Content Placeholder 2">
            <a:extLst>
              <a:ext uri="{FF2B5EF4-FFF2-40B4-BE49-F238E27FC236}">
                <a16:creationId xmlns:a16="http://schemas.microsoft.com/office/drawing/2014/main" id="{847BFEE8-64B0-064F-84D5-6ECA100F3C41}"/>
              </a:ext>
            </a:extLst>
          </p:cNvPr>
          <p:cNvSpPr>
            <a:spLocks noGrp="1"/>
          </p:cNvSpPr>
          <p:nvPr>
            <p:ph idx="1"/>
          </p:nvPr>
        </p:nvSpPr>
        <p:spPr>
          <a:xfrm>
            <a:off x="248380" y="1649187"/>
            <a:ext cx="7250022" cy="5208814"/>
          </a:xfrm>
        </p:spPr>
        <p:txBody>
          <a:bodyPr>
            <a:normAutofit/>
          </a:bodyPr>
          <a:lstStyle/>
          <a:p>
            <a:r>
              <a:rPr lang="en-US" sz="2400" dirty="0"/>
              <a:t>Paragraph 1 – Introductory Paragraph – </a:t>
            </a:r>
            <a:br>
              <a:rPr lang="en-US" sz="2400" dirty="0"/>
            </a:br>
            <a:r>
              <a:rPr lang="en-US" sz="2400" dirty="0"/>
              <a:t>An Issue of Interest &amp; Important Information about the Issue</a:t>
            </a:r>
          </a:p>
          <a:p>
            <a:r>
              <a:rPr lang="en-US" sz="2400" dirty="0"/>
              <a:t>Paragraph 2 – Step 2, Option A &amp; Step 4, Reasons to Support Option A &amp; Step 5, Among these reasons</a:t>
            </a:r>
          </a:p>
          <a:p>
            <a:r>
              <a:rPr lang="en-US" sz="2400" dirty="0"/>
              <a:t>Paragraph 3 – Step 2, Option B &amp; Step 4 Reasons to Support Option B &amp; Step 5,  Among these reasons</a:t>
            </a:r>
          </a:p>
          <a:p>
            <a:r>
              <a:rPr lang="en-US" sz="2400" dirty="0"/>
              <a:t>Paragraph 4 –Step 6, Compromises or Alternatives to these Options include</a:t>
            </a:r>
          </a:p>
          <a:p>
            <a:r>
              <a:rPr lang="en-US" sz="2400" dirty="0"/>
              <a:t>Paragraph 5 – In conclusion,  Step 7, the Best Response is to &amp; Step 8, the Best Response for these Reasons</a:t>
            </a:r>
          </a:p>
        </p:txBody>
      </p:sp>
      <p:pic>
        <p:nvPicPr>
          <p:cNvPr id="5" name="Picture 4">
            <a:extLst>
              <a:ext uri="{FF2B5EF4-FFF2-40B4-BE49-F238E27FC236}">
                <a16:creationId xmlns:a16="http://schemas.microsoft.com/office/drawing/2014/main" id="{D7EB15D1-E08F-9A43-B007-36E108416C38}"/>
              </a:ext>
            </a:extLst>
          </p:cNvPr>
          <p:cNvPicPr>
            <a:picLocks noChangeAspect="1"/>
          </p:cNvPicPr>
          <p:nvPr/>
        </p:nvPicPr>
        <p:blipFill>
          <a:blip r:embed="rId2"/>
          <a:stretch>
            <a:fillRect/>
          </a:stretch>
        </p:blipFill>
        <p:spPr>
          <a:xfrm>
            <a:off x="7521346" y="2628899"/>
            <a:ext cx="4670654" cy="3035925"/>
          </a:xfrm>
          <a:prstGeom prst="rect">
            <a:avLst/>
          </a:prstGeom>
        </p:spPr>
      </p:pic>
      <p:sp>
        <p:nvSpPr>
          <p:cNvPr id="4" name="Footer Placeholder 3">
            <a:extLst>
              <a:ext uri="{FF2B5EF4-FFF2-40B4-BE49-F238E27FC236}">
                <a16:creationId xmlns:a16="http://schemas.microsoft.com/office/drawing/2014/main" id="{47A97EC4-A9CF-E540-8F3F-593D724946EC}"/>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74943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DC41CF-EFBC-4E53-88A8-19E57CCAF064}"/>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28570E-CC67-074C-A8AD-131E8141A520}"/>
              </a:ext>
            </a:extLst>
          </p:cNvPr>
          <p:cNvSpPr>
            <a:spLocks noGrp="1"/>
          </p:cNvSpPr>
          <p:nvPr>
            <p:ph type="ctrTitle"/>
          </p:nvPr>
        </p:nvSpPr>
        <p:spPr>
          <a:xfrm>
            <a:off x="899510" y="2324905"/>
            <a:ext cx="5372703" cy="1620343"/>
          </a:xfrm>
        </p:spPr>
        <p:txBody>
          <a:bodyPr>
            <a:normAutofit fontScale="90000"/>
          </a:bodyPr>
          <a:lstStyle/>
          <a:p>
            <a:r>
              <a:rPr lang="en-US" dirty="0">
                <a:solidFill>
                  <a:schemeClr val="tx1"/>
                </a:solidFill>
              </a:rPr>
              <a:t>Deep Dive: Implementing Writing with the Higher Order Thinking and Reasoning Routines</a:t>
            </a:r>
          </a:p>
        </p:txBody>
      </p:sp>
      <p:sp>
        <p:nvSpPr>
          <p:cNvPr id="3" name="Subtitle 2">
            <a:extLst>
              <a:ext uri="{FF2B5EF4-FFF2-40B4-BE49-F238E27FC236}">
                <a16:creationId xmlns:a16="http://schemas.microsoft.com/office/drawing/2014/main" id="{3E281104-9882-0244-BE11-454146AE1CF7}"/>
              </a:ext>
            </a:extLst>
          </p:cNvPr>
          <p:cNvSpPr>
            <a:spLocks noGrp="1"/>
          </p:cNvSpPr>
          <p:nvPr>
            <p:ph type="subTitle" idx="1"/>
          </p:nvPr>
        </p:nvSpPr>
        <p:spPr>
          <a:xfrm>
            <a:off x="899510" y="3945249"/>
            <a:ext cx="3412067" cy="738820"/>
          </a:xfrm>
        </p:spPr>
        <p:txBody>
          <a:bodyPr>
            <a:normAutofit/>
          </a:bodyPr>
          <a:lstStyle/>
          <a:p>
            <a:r>
              <a:rPr lang="en-US" dirty="0"/>
              <a:t>Patricia Sampson Graner, PhD</a:t>
            </a:r>
          </a:p>
          <a:p>
            <a:r>
              <a:rPr lang="en-US" dirty="0" err="1"/>
              <a:t>SIMposium</a:t>
            </a:r>
            <a:r>
              <a:rPr lang="en-US" dirty="0"/>
              <a:t> 2019</a:t>
            </a:r>
          </a:p>
        </p:txBody>
      </p:sp>
    </p:spTree>
    <p:extLst>
      <p:ext uri="{BB962C8B-B14F-4D97-AF65-F5344CB8AC3E}">
        <p14:creationId xmlns:p14="http://schemas.microsoft.com/office/powerpoint/2010/main" val="38263959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1FE06D-2296-7A46-BDE2-DC047BC7743D}"/>
              </a:ext>
            </a:extLst>
          </p:cNvPr>
          <p:cNvPicPr>
            <a:picLocks noGrp="1" noChangeAspect="1"/>
          </p:cNvPicPr>
          <p:nvPr>
            <p:ph idx="1"/>
          </p:nvPr>
        </p:nvPicPr>
        <p:blipFill>
          <a:blip r:embed="rId2"/>
          <a:stretch>
            <a:fillRect/>
          </a:stretch>
        </p:blipFill>
        <p:spPr>
          <a:xfrm>
            <a:off x="1159329" y="179985"/>
            <a:ext cx="8409213" cy="6498030"/>
          </a:xfrm>
        </p:spPr>
      </p:pic>
      <p:sp>
        <p:nvSpPr>
          <p:cNvPr id="4" name="Footer Placeholder 3">
            <a:extLst>
              <a:ext uri="{FF2B5EF4-FFF2-40B4-BE49-F238E27FC236}">
                <a16:creationId xmlns:a16="http://schemas.microsoft.com/office/drawing/2014/main" id="{FD89442A-4425-3842-81FC-7BCF70BD1614}"/>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414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4FAA6D-17E4-B14B-9D11-60301F983347}"/>
              </a:ext>
            </a:extLst>
          </p:cNvPr>
          <p:cNvPicPr>
            <a:picLocks noGrp="1" noChangeAspect="1"/>
          </p:cNvPicPr>
          <p:nvPr>
            <p:ph idx="1"/>
          </p:nvPr>
        </p:nvPicPr>
        <p:blipFill>
          <a:blip r:embed="rId2"/>
          <a:stretch>
            <a:fillRect/>
          </a:stretch>
        </p:blipFill>
        <p:spPr>
          <a:xfrm>
            <a:off x="2988129" y="-74805"/>
            <a:ext cx="5502728" cy="7121178"/>
          </a:xfrm>
        </p:spPr>
      </p:pic>
      <p:sp>
        <p:nvSpPr>
          <p:cNvPr id="4" name="Footer Placeholder 3">
            <a:extLst>
              <a:ext uri="{FF2B5EF4-FFF2-40B4-BE49-F238E27FC236}">
                <a16:creationId xmlns:a16="http://schemas.microsoft.com/office/drawing/2014/main" id="{CA553E60-590D-A14A-A842-11B819702570}"/>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138995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CB27-3DDC-B845-A4D1-EA1745F02063}"/>
              </a:ext>
            </a:extLst>
          </p:cNvPr>
          <p:cNvSpPr>
            <a:spLocks noGrp="1"/>
          </p:cNvSpPr>
          <p:nvPr>
            <p:ph type="title"/>
          </p:nvPr>
        </p:nvSpPr>
        <p:spPr/>
        <p:txBody>
          <a:bodyPr/>
          <a:lstStyle/>
          <a:p>
            <a:r>
              <a:rPr lang="en-US" dirty="0"/>
              <a:t>Read Aloud</a:t>
            </a:r>
          </a:p>
        </p:txBody>
      </p:sp>
      <p:sp>
        <p:nvSpPr>
          <p:cNvPr id="3" name="Content Placeholder 2">
            <a:extLst>
              <a:ext uri="{FF2B5EF4-FFF2-40B4-BE49-F238E27FC236}">
                <a16:creationId xmlns:a16="http://schemas.microsoft.com/office/drawing/2014/main" id="{A82C7D35-2C21-5A47-BDB7-72693A1446C4}"/>
              </a:ext>
            </a:extLst>
          </p:cNvPr>
          <p:cNvSpPr>
            <a:spLocks noGrp="1"/>
          </p:cNvSpPr>
          <p:nvPr>
            <p:ph idx="1"/>
          </p:nvPr>
        </p:nvSpPr>
        <p:spPr/>
        <p:txBody>
          <a:bodyPr>
            <a:normAutofit/>
          </a:bodyPr>
          <a:lstStyle/>
          <a:p>
            <a:r>
              <a:rPr lang="en-US" sz="3200" dirty="0"/>
              <a:t>What do you notice about your theme?</a:t>
            </a:r>
          </a:p>
          <a:p>
            <a:r>
              <a:rPr lang="en-US" sz="3200" dirty="0"/>
              <a:t>How will teachers find this helpful?</a:t>
            </a:r>
          </a:p>
          <a:p>
            <a:r>
              <a:rPr lang="en-US" sz="3200" dirty="0"/>
              <a:t>Are there specific content areas with which this will resonate?</a:t>
            </a:r>
          </a:p>
          <a:p>
            <a:r>
              <a:rPr lang="en-US" sz="3200" dirty="0"/>
              <a:t>What insights will you include in your PD?</a:t>
            </a:r>
          </a:p>
        </p:txBody>
      </p:sp>
      <p:sp>
        <p:nvSpPr>
          <p:cNvPr id="4" name="Footer Placeholder 3">
            <a:extLst>
              <a:ext uri="{FF2B5EF4-FFF2-40B4-BE49-F238E27FC236}">
                <a16:creationId xmlns:a16="http://schemas.microsoft.com/office/drawing/2014/main" id="{18FCCCEA-AEFC-3B4A-9133-8B60E2C598B7}"/>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42472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615C-F8F1-9E43-89A1-624FD19E2B22}"/>
              </a:ext>
            </a:extLst>
          </p:cNvPr>
          <p:cNvSpPr>
            <a:spLocks noGrp="1"/>
          </p:cNvSpPr>
          <p:nvPr>
            <p:ph type="title"/>
          </p:nvPr>
        </p:nvSpPr>
        <p:spPr/>
        <p:txBody>
          <a:bodyPr/>
          <a:lstStyle/>
          <a:p>
            <a:r>
              <a:rPr lang="en-US" dirty="0"/>
              <a:t>Generate ideas/suggestions for PD</a:t>
            </a:r>
          </a:p>
        </p:txBody>
      </p:sp>
      <p:sp>
        <p:nvSpPr>
          <p:cNvPr id="3" name="Content Placeholder 2">
            <a:extLst>
              <a:ext uri="{FF2B5EF4-FFF2-40B4-BE49-F238E27FC236}">
                <a16:creationId xmlns:a16="http://schemas.microsoft.com/office/drawing/2014/main" id="{B102DEA5-2726-414D-B257-EADBB89E50F7}"/>
              </a:ext>
            </a:extLst>
          </p:cNvPr>
          <p:cNvSpPr>
            <a:spLocks noGrp="1"/>
          </p:cNvSpPr>
          <p:nvPr>
            <p:ph idx="1"/>
          </p:nvPr>
        </p:nvSpPr>
        <p:spPr/>
        <p:txBody>
          <a:bodyPr>
            <a:normAutofit fontScale="92500" lnSpcReduction="10000"/>
          </a:bodyPr>
          <a:lstStyle/>
          <a:p>
            <a:r>
              <a:rPr lang="en-US" sz="2800" dirty="0"/>
              <a:t> </a:t>
            </a:r>
          </a:p>
          <a:p>
            <a:r>
              <a:rPr lang="en-US" sz="2800" dirty="0"/>
              <a:t> </a:t>
            </a:r>
          </a:p>
          <a:p>
            <a:r>
              <a:rPr lang="en-US" sz="2800" dirty="0"/>
              <a:t> </a:t>
            </a:r>
          </a:p>
          <a:p>
            <a:r>
              <a:rPr lang="en-US" sz="2800" dirty="0"/>
              <a:t> </a:t>
            </a:r>
          </a:p>
          <a:p>
            <a:r>
              <a:rPr lang="en-US" sz="2800" dirty="0"/>
              <a:t> </a:t>
            </a:r>
          </a:p>
          <a:p>
            <a:r>
              <a:rPr lang="en-US" sz="2800" dirty="0"/>
              <a:t> </a:t>
            </a:r>
          </a:p>
          <a:p>
            <a:r>
              <a:rPr lang="en-US" sz="2800" dirty="0"/>
              <a:t> </a:t>
            </a:r>
          </a:p>
        </p:txBody>
      </p:sp>
      <p:sp>
        <p:nvSpPr>
          <p:cNvPr id="4" name="Footer Placeholder 3">
            <a:extLst>
              <a:ext uri="{FF2B5EF4-FFF2-40B4-BE49-F238E27FC236}">
                <a16:creationId xmlns:a16="http://schemas.microsoft.com/office/drawing/2014/main" id="{341E2C75-F318-A842-AB42-545F63C3B7D7}"/>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3869681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82D0-57B9-F141-A4AC-33BDD3988909}"/>
              </a:ext>
            </a:extLst>
          </p:cNvPr>
          <p:cNvSpPr>
            <a:spLocks noGrp="1"/>
          </p:cNvSpPr>
          <p:nvPr>
            <p:ph type="title"/>
          </p:nvPr>
        </p:nvSpPr>
        <p:spPr/>
        <p:txBody>
          <a:bodyPr anchor="ctr"/>
          <a:lstStyle/>
          <a:p>
            <a:r>
              <a:rPr lang="en-US" dirty="0"/>
              <a:t>Thank you for diving in!</a:t>
            </a:r>
          </a:p>
        </p:txBody>
      </p:sp>
      <p:pic>
        <p:nvPicPr>
          <p:cNvPr id="10" name="Content Placeholder 9">
            <a:extLst>
              <a:ext uri="{FF2B5EF4-FFF2-40B4-BE49-F238E27FC236}">
                <a16:creationId xmlns:a16="http://schemas.microsoft.com/office/drawing/2014/main" id="{4B96ED03-8166-974C-AA99-6B73471C9CA4}"/>
              </a:ext>
            </a:extLst>
          </p:cNvPr>
          <p:cNvPicPr>
            <a:picLocks noGrp="1" noChangeAspect="1"/>
          </p:cNvPicPr>
          <p:nvPr>
            <p:ph idx="1"/>
          </p:nvPr>
        </p:nvPicPr>
        <p:blipFill>
          <a:blip r:embed="rId2"/>
          <a:stretch>
            <a:fillRect/>
          </a:stretch>
        </p:blipFill>
        <p:spPr>
          <a:xfrm>
            <a:off x="2367642" y="1890876"/>
            <a:ext cx="8514699" cy="4788633"/>
          </a:xfrm>
          <a:prstGeom prst="rect">
            <a:avLst/>
          </a:prstGeom>
        </p:spPr>
      </p:pic>
      <p:sp>
        <p:nvSpPr>
          <p:cNvPr id="11" name="Footer Placeholder 10">
            <a:extLst>
              <a:ext uri="{FF2B5EF4-FFF2-40B4-BE49-F238E27FC236}">
                <a16:creationId xmlns:a16="http://schemas.microsoft.com/office/drawing/2014/main" id="{2887F12F-D6F6-BF46-9D0E-EBFE72086B1B}"/>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424246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7F7C15-BB22-4044-B88F-6F74811BCE67}"/>
              </a:ext>
            </a:extLst>
          </p:cNvPr>
          <p:cNvSpPr>
            <a:spLocks noGrp="1"/>
          </p:cNvSpPr>
          <p:nvPr>
            <p:ph type="title"/>
          </p:nvPr>
        </p:nvSpPr>
        <p:spPr>
          <a:xfrm>
            <a:off x="1893715" y="708498"/>
            <a:ext cx="7574507" cy="3330055"/>
          </a:xfrm>
        </p:spPr>
        <p:txBody>
          <a:bodyPr vert="horz" lIns="91440" tIns="45720" rIns="91440" bIns="45720" rtlCol="0" anchor="ctr">
            <a:normAutofit/>
          </a:bodyPr>
          <a:lstStyle/>
          <a:p>
            <a:pPr>
              <a:lnSpc>
                <a:spcPct val="90000"/>
              </a:lnSpc>
            </a:pPr>
            <a:r>
              <a:rPr lang="en-US" sz="4700" dirty="0">
                <a:solidFill>
                  <a:srgbClr val="FFFFFF"/>
                </a:solidFill>
              </a:rPr>
              <a:t>A session for professional developers to consider &amp; generate PD options</a:t>
            </a:r>
          </a:p>
        </p:txBody>
      </p:sp>
      <p:sp>
        <p:nvSpPr>
          <p:cNvPr id="22"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13B1BC16-A504-2447-8AB0-D565216FAFED}"/>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164493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20457-29BB-F942-A63A-890C6E41268A}"/>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Which are the Higher Order Thinking &amp; Reasoning Routines?</a:t>
            </a:r>
          </a:p>
        </p:txBody>
      </p:sp>
      <p:sp>
        <p:nvSpPr>
          <p:cNvPr id="3" name="Content Placeholder 2">
            <a:extLst>
              <a:ext uri="{FF2B5EF4-FFF2-40B4-BE49-F238E27FC236}">
                <a16:creationId xmlns:a16="http://schemas.microsoft.com/office/drawing/2014/main" id="{BFE3841E-ADFB-834A-8615-4B1DD87DE6AD}"/>
              </a:ext>
            </a:extLst>
          </p:cNvPr>
          <p:cNvSpPr>
            <a:spLocks noGrp="1"/>
          </p:cNvSpPr>
          <p:nvPr>
            <p:ph idx="1"/>
          </p:nvPr>
        </p:nvSpPr>
        <p:spPr>
          <a:xfrm>
            <a:off x="5155905" y="1113764"/>
            <a:ext cx="6108179" cy="4624327"/>
          </a:xfrm>
        </p:spPr>
        <p:txBody>
          <a:bodyPr anchor="ctr">
            <a:normAutofit/>
          </a:bodyPr>
          <a:lstStyle/>
          <a:p>
            <a:r>
              <a:rPr lang="en-US" sz="4000" dirty="0"/>
              <a:t>Teaching Cause &amp; Effect</a:t>
            </a:r>
          </a:p>
          <a:p>
            <a:r>
              <a:rPr lang="en-US" sz="4000" dirty="0"/>
              <a:t>Scientific Argumentation</a:t>
            </a:r>
          </a:p>
          <a:p>
            <a:r>
              <a:rPr lang="en-US" sz="4000" dirty="0"/>
              <a:t>Decision-Making</a:t>
            </a:r>
          </a:p>
          <a:p>
            <a:r>
              <a:rPr lang="en-US" sz="4000" dirty="0"/>
              <a:t>Question Exploration</a:t>
            </a:r>
          </a:p>
        </p:txBody>
      </p:sp>
      <p:sp>
        <p:nvSpPr>
          <p:cNvPr id="4" name="Footer Placeholder 3">
            <a:extLst>
              <a:ext uri="{FF2B5EF4-FFF2-40B4-BE49-F238E27FC236}">
                <a16:creationId xmlns:a16="http://schemas.microsoft.com/office/drawing/2014/main" id="{496A36D6-2E76-9C49-9874-99DFBBCD80C5}"/>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13707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D408-1F58-5047-BF2B-AAC9CB9F72DA}"/>
              </a:ext>
            </a:extLst>
          </p:cNvPr>
          <p:cNvSpPr>
            <a:spLocks noGrp="1"/>
          </p:cNvSpPr>
          <p:nvPr>
            <p:ph type="title"/>
          </p:nvPr>
        </p:nvSpPr>
        <p:spPr/>
        <p:txBody>
          <a:bodyPr>
            <a:normAutofit/>
          </a:bodyPr>
          <a:lstStyle/>
          <a:p>
            <a:r>
              <a:rPr lang="en-US" sz="4400" b="1" dirty="0"/>
              <a:t>Standards</a:t>
            </a:r>
          </a:p>
        </p:txBody>
      </p:sp>
      <p:sp>
        <p:nvSpPr>
          <p:cNvPr id="3" name="Content Placeholder 2">
            <a:extLst>
              <a:ext uri="{FF2B5EF4-FFF2-40B4-BE49-F238E27FC236}">
                <a16:creationId xmlns:a16="http://schemas.microsoft.com/office/drawing/2014/main" id="{00A9C102-D710-1141-A625-3125B21A23D0}"/>
              </a:ext>
            </a:extLst>
          </p:cNvPr>
          <p:cNvSpPr>
            <a:spLocks noGrp="1"/>
          </p:cNvSpPr>
          <p:nvPr>
            <p:ph idx="1"/>
          </p:nvPr>
        </p:nvSpPr>
        <p:spPr>
          <a:xfrm>
            <a:off x="581192" y="2008414"/>
            <a:ext cx="11029615" cy="3966936"/>
          </a:xfrm>
        </p:spPr>
        <p:txBody>
          <a:bodyPr>
            <a:normAutofit/>
          </a:bodyPr>
          <a:lstStyle/>
          <a:p>
            <a:pPr marL="0" indent="0">
              <a:buNone/>
            </a:pPr>
            <a:r>
              <a:rPr lang="en-US" sz="3200" dirty="0"/>
              <a:t>In which classes would these routines be useful or expected?</a:t>
            </a:r>
          </a:p>
          <a:p>
            <a:pPr marL="0" indent="0">
              <a:buNone/>
            </a:pPr>
            <a:endParaRPr lang="en-US" sz="3200" dirty="0"/>
          </a:p>
        </p:txBody>
      </p:sp>
      <p:sp>
        <p:nvSpPr>
          <p:cNvPr id="4" name="Footer Placeholder 3">
            <a:extLst>
              <a:ext uri="{FF2B5EF4-FFF2-40B4-BE49-F238E27FC236}">
                <a16:creationId xmlns:a16="http://schemas.microsoft.com/office/drawing/2014/main" id="{70696349-5A7E-3D45-BDB1-780EDEFF98F4}"/>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93306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92EB-08CA-B147-8862-3BF1E8A35119}"/>
              </a:ext>
            </a:extLst>
          </p:cNvPr>
          <p:cNvSpPr>
            <a:spLocks noGrp="1"/>
          </p:cNvSpPr>
          <p:nvPr>
            <p:ph type="title"/>
          </p:nvPr>
        </p:nvSpPr>
        <p:spPr/>
        <p:txBody>
          <a:bodyPr anchor="t"/>
          <a:lstStyle/>
          <a:p>
            <a:r>
              <a:rPr lang="en-US" dirty="0"/>
              <a:t>Document prepared by M. Beech, FL</a:t>
            </a:r>
          </a:p>
        </p:txBody>
      </p:sp>
      <p:pic>
        <p:nvPicPr>
          <p:cNvPr id="4" name="Content Placeholder 3">
            <a:extLst>
              <a:ext uri="{FF2B5EF4-FFF2-40B4-BE49-F238E27FC236}">
                <a16:creationId xmlns:a16="http://schemas.microsoft.com/office/drawing/2014/main" id="{CBDE18E2-A5E0-D145-8998-C708AD8B8BFC}"/>
              </a:ext>
            </a:extLst>
          </p:cNvPr>
          <p:cNvPicPr>
            <a:picLocks noGrp="1" noChangeAspect="1"/>
          </p:cNvPicPr>
          <p:nvPr>
            <p:ph idx="1"/>
          </p:nvPr>
        </p:nvPicPr>
        <p:blipFill>
          <a:blip r:embed="rId2"/>
          <a:stretch>
            <a:fillRect/>
          </a:stretch>
        </p:blipFill>
        <p:spPr>
          <a:xfrm>
            <a:off x="426667" y="1240971"/>
            <a:ext cx="11731516" cy="5182943"/>
          </a:xfrm>
          <a:prstGeom prst="rect">
            <a:avLst/>
          </a:prstGeom>
        </p:spPr>
      </p:pic>
      <p:sp>
        <p:nvSpPr>
          <p:cNvPr id="5" name="Footer Placeholder 4">
            <a:extLst>
              <a:ext uri="{FF2B5EF4-FFF2-40B4-BE49-F238E27FC236}">
                <a16:creationId xmlns:a16="http://schemas.microsoft.com/office/drawing/2014/main" id="{E9A370CB-715A-324F-B56C-A88567781BBC}"/>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40978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55160CD7-55AC-1045-8E6A-38182EFD2114}"/>
              </a:ext>
            </a:extLst>
          </p:cNvPr>
          <p:cNvSpPr txBox="1">
            <a:spLocks/>
          </p:cNvSpPr>
          <p:nvPr/>
        </p:nvSpPr>
        <p:spPr>
          <a:xfrm>
            <a:off x="914399" y="642550"/>
            <a:ext cx="10725665" cy="5782963"/>
          </a:xfrm>
          <a:prstGeom prst="rect">
            <a:avLst/>
          </a:prstGeom>
          <a:noFill/>
          <a:ln w="22225" cap="rnd" cmpd="sng" algn="ctr">
            <a:noFill/>
            <a:prstDash val="solid"/>
          </a:ln>
        </p:spPr>
        <p:style>
          <a:lnRef idx="2">
            <a:schemeClr val="dk1"/>
          </a:lnRef>
          <a:fillRef idx="1">
            <a:schemeClr val="lt1"/>
          </a:fillRef>
          <a:effectRef idx="0">
            <a:schemeClr val="dk1"/>
          </a:effectRef>
          <a:fontRef idx="minor">
            <a:schemeClr val="dk1"/>
          </a:fontRef>
        </p:style>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dk1"/>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dk1"/>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dk1"/>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dk1"/>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dk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buNone/>
            </a:pPr>
            <a:r>
              <a:rPr lang="en-US" sz="4400" b="1" dirty="0">
                <a:solidFill>
                  <a:srgbClr val="000000"/>
                </a:solidFill>
              </a:rPr>
              <a:t>Purpose</a:t>
            </a:r>
            <a:endParaRPr lang="en-US" dirty="0"/>
          </a:p>
          <a:p>
            <a:r>
              <a:rPr lang="en-US" sz="3200" dirty="0"/>
              <a:t>Teaching </a:t>
            </a:r>
            <a:r>
              <a:rPr lang="en-US" sz="3200" b="1" dirty="0"/>
              <a:t>Cause-and-Effect Routine </a:t>
            </a:r>
            <a:r>
              <a:rPr lang="en-US" sz="3200" dirty="0"/>
              <a:t>is a package of instructional methods that teachers can use to help students </a:t>
            </a:r>
            <a:r>
              <a:rPr lang="en-US" sz="3200" u="sng" dirty="0"/>
              <a:t>engage in higher order reasoning</a:t>
            </a:r>
            <a:r>
              <a:rPr lang="en-US" sz="3200" dirty="0"/>
              <a:t>. </a:t>
            </a:r>
          </a:p>
          <a:p>
            <a:r>
              <a:rPr lang="en-US" sz="3200" dirty="0"/>
              <a:t>Enables students to not only </a:t>
            </a:r>
            <a:r>
              <a:rPr lang="en-US" sz="3200" u="sng" dirty="0"/>
              <a:t>acquire content knowledge</a:t>
            </a:r>
            <a:r>
              <a:rPr lang="en-US" sz="3200" dirty="0"/>
              <a:t>, but to </a:t>
            </a:r>
            <a:r>
              <a:rPr lang="en-US" sz="3200" u="sng" dirty="0"/>
              <a:t>explore, analyze, and evaluate causal relationships within the content area</a:t>
            </a:r>
            <a:r>
              <a:rPr lang="en-US" sz="3200" dirty="0"/>
              <a:t>.</a:t>
            </a:r>
          </a:p>
          <a:p>
            <a:pPr marL="0" indent="0">
              <a:buNone/>
            </a:pPr>
            <a:r>
              <a:rPr lang="en-US" sz="3200" dirty="0"/>
              <a:t>“Reasoning” has many definitions. It is used here to describe thinking about a relationship in which one thing either leads to another or results from another</a:t>
            </a:r>
            <a:r>
              <a:rPr lang="en-US" sz="2400" dirty="0"/>
              <a:t>. </a:t>
            </a:r>
            <a:endParaRPr lang="en-US" sz="3200" dirty="0"/>
          </a:p>
        </p:txBody>
      </p:sp>
      <p:sp>
        <p:nvSpPr>
          <p:cNvPr id="3" name="Footer Placeholder 2">
            <a:extLst>
              <a:ext uri="{FF2B5EF4-FFF2-40B4-BE49-F238E27FC236}">
                <a16:creationId xmlns:a16="http://schemas.microsoft.com/office/drawing/2014/main" id="{80D40247-1596-EA42-BB50-2504736B5004}"/>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233573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77B18-5CE2-2A4D-93D6-93F49809060E}"/>
              </a:ext>
            </a:extLst>
          </p:cNvPr>
          <p:cNvPicPr>
            <a:picLocks noChangeAspect="1"/>
          </p:cNvPicPr>
          <p:nvPr/>
        </p:nvPicPr>
        <p:blipFill>
          <a:blip r:embed="rId2"/>
          <a:stretch>
            <a:fillRect/>
          </a:stretch>
        </p:blipFill>
        <p:spPr>
          <a:xfrm>
            <a:off x="1433384" y="0"/>
            <a:ext cx="9187369" cy="6962476"/>
          </a:xfrm>
          <a:prstGeom prst="rect">
            <a:avLst/>
          </a:prstGeom>
        </p:spPr>
      </p:pic>
      <p:sp>
        <p:nvSpPr>
          <p:cNvPr id="5" name="TextBox 4">
            <a:extLst>
              <a:ext uri="{FF2B5EF4-FFF2-40B4-BE49-F238E27FC236}">
                <a16:creationId xmlns:a16="http://schemas.microsoft.com/office/drawing/2014/main" id="{7721E343-C034-5E4B-9E4C-F238023BF060}"/>
              </a:ext>
            </a:extLst>
          </p:cNvPr>
          <p:cNvSpPr txBox="1"/>
          <p:nvPr/>
        </p:nvSpPr>
        <p:spPr>
          <a:xfrm>
            <a:off x="395416" y="2767914"/>
            <a:ext cx="6647935" cy="523220"/>
          </a:xfrm>
          <a:prstGeom prst="rect">
            <a:avLst/>
          </a:prstGeom>
          <a:noFill/>
        </p:spPr>
        <p:txBody>
          <a:bodyPr wrap="square" rtlCol="0">
            <a:spAutoFit/>
          </a:bodyPr>
          <a:lstStyle/>
          <a:p>
            <a:r>
              <a:rPr lang="en-US" sz="2800" dirty="0">
                <a:solidFill>
                  <a:srgbClr val="FF0000"/>
                </a:solidFill>
              </a:rPr>
              <a:t>Where does this fit into Standards?</a:t>
            </a:r>
          </a:p>
        </p:txBody>
      </p:sp>
      <p:sp>
        <p:nvSpPr>
          <p:cNvPr id="6" name="Footer Placeholder 5">
            <a:extLst>
              <a:ext uri="{FF2B5EF4-FFF2-40B4-BE49-F238E27FC236}">
                <a16:creationId xmlns:a16="http://schemas.microsoft.com/office/drawing/2014/main" id="{F5A2C614-A150-D442-BA90-AD12E0F98F14}"/>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107592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D373F2-502D-C546-A746-5872F4469ED6}"/>
              </a:ext>
            </a:extLst>
          </p:cNvPr>
          <p:cNvSpPr/>
          <p:nvPr/>
        </p:nvSpPr>
        <p:spPr>
          <a:xfrm>
            <a:off x="617838" y="963825"/>
            <a:ext cx="11046940" cy="5201424"/>
          </a:xfrm>
          <a:prstGeom prst="rect">
            <a:avLst/>
          </a:prstGeom>
        </p:spPr>
        <p:txBody>
          <a:bodyPr wrap="square">
            <a:spAutoFit/>
          </a:bodyPr>
          <a:lstStyle/>
          <a:p>
            <a:r>
              <a:rPr lang="en-US" sz="4400" b="1" dirty="0">
                <a:solidFill>
                  <a:srgbClr val="000000"/>
                </a:solidFill>
              </a:rPr>
              <a:t>Purpose</a:t>
            </a:r>
          </a:p>
          <a:p>
            <a:r>
              <a:rPr lang="en-US" sz="2400" b="1" dirty="0">
                <a:solidFill>
                  <a:srgbClr val="000000"/>
                </a:solidFill>
              </a:rPr>
              <a:t>	</a:t>
            </a:r>
            <a:r>
              <a:rPr lang="en-US" sz="3600" dirty="0">
                <a:solidFill>
                  <a:srgbClr val="000000"/>
                </a:solidFill>
              </a:rPr>
              <a:t>The </a:t>
            </a:r>
            <a:r>
              <a:rPr lang="en-US" sz="3600" b="1" dirty="0">
                <a:solidFill>
                  <a:srgbClr val="000000"/>
                </a:solidFill>
              </a:rPr>
              <a:t>Scientific Argumentation Routine </a:t>
            </a:r>
            <a:r>
              <a:rPr lang="en-US" sz="3600" dirty="0">
                <a:solidFill>
                  <a:srgbClr val="000000"/>
                </a:solidFill>
              </a:rPr>
              <a:t>is a package of instructional methods that teachers can use to </a:t>
            </a:r>
            <a:r>
              <a:rPr lang="en-US" sz="3600" u="sng" dirty="0">
                <a:solidFill>
                  <a:srgbClr val="000000"/>
                </a:solidFill>
              </a:rPr>
              <a:t>help students engage in higher order reasoning and critical thinking</a:t>
            </a:r>
            <a:r>
              <a:rPr lang="en-US" sz="3600" dirty="0">
                <a:solidFill>
                  <a:srgbClr val="000000"/>
                </a:solidFill>
              </a:rPr>
              <a:t>. </a:t>
            </a:r>
          </a:p>
          <a:p>
            <a:endParaRPr lang="en-US" sz="3600" dirty="0">
              <a:solidFill>
                <a:srgbClr val="000000"/>
              </a:solidFill>
            </a:endParaRPr>
          </a:p>
          <a:p>
            <a:r>
              <a:rPr lang="en-US" sz="3600" dirty="0">
                <a:solidFill>
                  <a:srgbClr val="000000"/>
                </a:solidFill>
              </a:rPr>
              <a:t>It helps students </a:t>
            </a:r>
            <a:r>
              <a:rPr lang="en-US" sz="3600" u="sng" dirty="0">
                <a:solidFill>
                  <a:srgbClr val="000000"/>
                </a:solidFill>
              </a:rPr>
              <a:t>analyze a claim</a:t>
            </a:r>
            <a:r>
              <a:rPr lang="en-US" sz="3600" dirty="0">
                <a:solidFill>
                  <a:srgbClr val="000000"/>
                </a:solidFill>
              </a:rPr>
              <a:t> that has been made, and </a:t>
            </a:r>
            <a:r>
              <a:rPr lang="en-US" sz="3600" u="sng" dirty="0">
                <a:solidFill>
                  <a:srgbClr val="000000"/>
                </a:solidFill>
              </a:rPr>
              <a:t>evaluate whether the evidence and reasoning would make you believe the claim</a:t>
            </a:r>
            <a:r>
              <a:rPr lang="en-US" sz="3600" dirty="0">
                <a:solidFill>
                  <a:srgbClr val="000000"/>
                </a:solidFill>
              </a:rPr>
              <a:t>. </a:t>
            </a:r>
            <a:endParaRPr lang="en-US" sz="2400" dirty="0">
              <a:solidFill>
                <a:srgbClr val="000000"/>
              </a:solidFill>
            </a:endParaRPr>
          </a:p>
        </p:txBody>
      </p:sp>
      <p:sp>
        <p:nvSpPr>
          <p:cNvPr id="4" name="Footer Placeholder 3">
            <a:extLst>
              <a:ext uri="{FF2B5EF4-FFF2-40B4-BE49-F238E27FC236}">
                <a16:creationId xmlns:a16="http://schemas.microsoft.com/office/drawing/2014/main" id="{B9073889-A648-604B-92E2-0A65020811CF}"/>
              </a:ext>
            </a:extLst>
          </p:cNvPr>
          <p:cNvSpPr>
            <a:spLocks noGrp="1"/>
          </p:cNvSpPr>
          <p:nvPr>
            <p:ph type="ftr" sz="quarter" idx="11"/>
          </p:nvPr>
        </p:nvSpPr>
        <p:spPr/>
        <p:txBody>
          <a:bodyPr/>
          <a:lstStyle/>
          <a:p>
            <a:r>
              <a:rPr lang="en-US"/>
              <a:t>pgranerku@gmail.com</a:t>
            </a:r>
            <a:endParaRPr lang="en-US" dirty="0"/>
          </a:p>
        </p:txBody>
      </p:sp>
    </p:spTree>
    <p:extLst>
      <p:ext uri="{BB962C8B-B14F-4D97-AF65-F5344CB8AC3E}">
        <p14:creationId xmlns:p14="http://schemas.microsoft.com/office/powerpoint/2010/main" val="3815125426"/>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3B41"/>
      </a:dk2>
      <a:lt2>
        <a:srgbClr val="E3E8E2"/>
      </a:lt2>
      <a:accent1>
        <a:srgbClr val="B447C9"/>
      </a:accent1>
      <a:accent2>
        <a:srgbClr val="7C4BBE"/>
      </a:accent2>
      <a:accent3>
        <a:srgbClr val="5958CD"/>
      </a:accent3>
      <a:accent4>
        <a:srgbClr val="356AB7"/>
      </a:accent4>
      <a:accent5>
        <a:srgbClr val="46B0C6"/>
      </a:accent5>
      <a:accent6>
        <a:srgbClr val="35B797"/>
      </a:accent6>
      <a:hlink>
        <a:srgbClr val="3B8AB3"/>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1461</Words>
  <Application>Microsoft Macintosh PowerPoint</Application>
  <PresentationFormat>Widescreen</PresentationFormat>
  <Paragraphs>197</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Gill Sans MT</vt:lpstr>
      <vt:lpstr>Tekton</vt:lpstr>
      <vt:lpstr>Times</vt:lpstr>
      <vt:lpstr>Times New Roman</vt:lpstr>
      <vt:lpstr>Wingdings 2</vt:lpstr>
      <vt:lpstr>DividendVTI</vt:lpstr>
      <vt:lpstr>PowerPoint Presentation</vt:lpstr>
      <vt:lpstr>Deep Dive: Implementing Writing with the Higher Order Thinking and Reasoning Routines</vt:lpstr>
      <vt:lpstr>A session for professional developers to consider &amp; generate PD options</vt:lpstr>
      <vt:lpstr>Which are the Higher Order Thinking &amp; Reasoning Routines?</vt:lpstr>
      <vt:lpstr>Standards</vt:lpstr>
      <vt:lpstr>Document prepared by M. Beech,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ensure that content teachers can guide students to produce an essay from the devices?</vt:lpstr>
      <vt:lpstr>Support for Writing</vt:lpstr>
      <vt:lpstr>Let’s Write a Theme – Scientific Argumentation P. 12</vt:lpstr>
      <vt:lpstr>Let’s Write a Theme – Teaching cause &amp; effect P. 9</vt:lpstr>
      <vt:lpstr>Let’s Write a Theme – Decision-Making P. 30</vt:lpstr>
      <vt:lpstr>PowerPoint Presentation</vt:lpstr>
      <vt:lpstr>PowerPoint Presentation</vt:lpstr>
      <vt:lpstr>Read Aloud</vt:lpstr>
      <vt:lpstr>Generate ideas/suggestions for PD</vt:lpstr>
      <vt:lpstr>Thank you for diving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Implementing Writing with the Higher Order Thinking and Reasoning Routines</dc:title>
  <dc:creator>Graner, Patricia Sampson</dc:creator>
  <cp:lastModifiedBy>Graner, Patricia Sampson</cp:lastModifiedBy>
  <cp:revision>8</cp:revision>
  <dcterms:created xsi:type="dcterms:W3CDTF">2019-07-17T22:42:13Z</dcterms:created>
  <dcterms:modified xsi:type="dcterms:W3CDTF">2019-07-18T11:13:01Z</dcterms:modified>
</cp:coreProperties>
</file>