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66" r:id="rId13"/>
    <p:sldId id="267" r:id="rId14"/>
    <p:sldId id="270" r:id="rId15"/>
    <p:sldId id="274" r:id="rId16"/>
    <p:sldId id="271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5"/>
    <p:restoredTop sz="94620"/>
  </p:normalViewPr>
  <p:slideViewPr>
    <p:cSldViewPr snapToGrid="0" snapToObjects="1">
      <p:cViewPr varScale="1">
        <p:scale>
          <a:sx n="125" d="100"/>
          <a:sy n="125" d="100"/>
        </p:scale>
        <p:origin x="16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Teacher Self-reflections</a:t>
            </a:r>
            <a:endParaRPr lang="en-US" dirty="0"/>
          </a:p>
        </c:rich>
      </c:tx>
      <c:layout>
        <c:manualLayout>
          <c:xMode val="edge"/>
          <c:yMode val="edge"/>
          <c:x val="0.279701970844749"/>
          <c:y val="0.0909046890230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32599073867283"/>
          <c:y val="0.336327523093901"/>
          <c:w val="0.882689920121968"/>
          <c:h val="0.562797918397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to CER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Cue</c:v>
                </c:pt>
                <c:pt idx="1">
                  <c:v>Do</c:v>
                </c:pt>
                <c:pt idx="2">
                  <c:v>Review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3.58</c:v>
                </c:pt>
                <c:pt idx="1">
                  <c:v>3.39</c:v>
                </c:pt>
                <c:pt idx="2">
                  <c:v>3.36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CER Q1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Cue</c:v>
                </c:pt>
                <c:pt idx="1">
                  <c:v>Do</c:v>
                </c:pt>
                <c:pt idx="2">
                  <c:v>Review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3.09</c:v>
                </c:pt>
                <c:pt idx="1">
                  <c:v>3.04</c:v>
                </c:pt>
                <c:pt idx="2">
                  <c:v>2.65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CER Q2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Cue</c:v>
                </c:pt>
                <c:pt idx="1">
                  <c:v>Do</c:v>
                </c:pt>
                <c:pt idx="2">
                  <c:v>Review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3.3</c:v>
                </c:pt>
                <c:pt idx="1">
                  <c:v>3.17</c:v>
                </c:pt>
                <c:pt idx="2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31819968"/>
        <c:axId val="-2042652368"/>
      </c:barChart>
      <c:catAx>
        <c:axId val="-20318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652368"/>
        <c:crosses val="autoZero"/>
        <c:auto val="1"/>
        <c:lblAlgn val="ctr"/>
        <c:lblOffset val="100"/>
        <c:noMultiLvlLbl val="0"/>
      </c:catAx>
      <c:valAx>
        <c:axId val="-204265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181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736294393893"/>
          <c:y val="0.222172567713786"/>
          <c:w val="0.482735829834862"/>
          <c:h val="0.0646978799769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6F213-DBEC-DD48-92EC-BADA410B8448}" type="datetimeFigureOut">
              <a:rPr lang="en-US" smtClean="0"/>
              <a:t>6/8/17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88F7B-9F4D-4D42-AB7A-01A98B7B4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effect size is a quantitative measure of the difference between two groups.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Cohen, who said that: 0.2 and below = small effect size; 0.5 = medium effect size; 0.8 and above = large effect size.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6880-A55C-0A4C-A18C-BF1FA75A28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1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 First!</a:t>
            </a:r>
          </a:p>
          <a:p>
            <a:r>
              <a:rPr lang="en-US" dirty="0" smtClean="0"/>
              <a:t>2 session workshops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8F7B-9F4D-4D42-AB7A-01A98B7B41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1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Divide</a:t>
            </a:r>
            <a:r>
              <a:rPr lang="en-US" baseline="0" dirty="0" smtClean="0"/>
              <a:t> up Cue and Review (small group)</a:t>
            </a:r>
          </a:p>
          <a:p>
            <a:r>
              <a:rPr lang="en-US" baseline="0" dirty="0" smtClean="0"/>
              <a:t>Small groups share out, but be sure to give us a hard copy</a:t>
            </a:r>
          </a:p>
          <a:p>
            <a:r>
              <a:rPr lang="en-US" baseline="0" dirty="0" smtClean="0"/>
              <a:t>We will type on Frame and post on </a:t>
            </a:r>
            <a:r>
              <a:rPr lang="en-US" baseline="0" dirty="0" err="1" smtClean="0"/>
              <a:t>Padlet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8F7B-9F4D-4D42-AB7A-01A98B7B41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6/8/17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adlet.com/medicic/KUCUE" TargetMode="External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Cue-Do-Review:</a:t>
            </a:r>
            <a:br>
              <a:rPr lang="en-US" dirty="0" smtClean="0"/>
            </a:br>
            <a:r>
              <a:rPr lang="en-US" dirty="0" smtClean="0"/>
              <a:t>It’s not just for devices!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833626"/>
          </a:xfrm>
        </p:spPr>
        <p:txBody>
          <a:bodyPr>
            <a:normAutofit/>
          </a:bodyPr>
          <a:lstStyle/>
          <a:p>
            <a:r>
              <a:rPr lang="en-US" dirty="0" smtClean="0"/>
              <a:t>Janice </a:t>
            </a:r>
            <a:r>
              <a:rPr lang="en-US" dirty="0" err="1" smtClean="0"/>
              <a:t>Creneti</a:t>
            </a:r>
            <a:r>
              <a:rPr lang="en-US" dirty="0" smtClean="0"/>
              <a:t> &amp; Cindy Medici</a:t>
            </a:r>
          </a:p>
          <a:p>
            <a:r>
              <a:rPr lang="en-US" dirty="0" smtClean="0"/>
              <a:t>International SIM Conference,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Sizes for Professional Development Outcome by Practice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59641"/>
              </p:ext>
            </p:extLst>
          </p:nvPr>
        </p:nvGraphicFramePr>
        <p:xfrm>
          <a:off x="413887" y="2093974"/>
          <a:ext cx="11029560" cy="4161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3624"/>
                <a:gridCol w="1431638"/>
                <a:gridCol w="992660"/>
                <a:gridCol w="1431638"/>
              </a:tblGrid>
              <a:tr h="49801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Practices of Professional Development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Knowledge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Skill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Transfer of PD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</a:tr>
              <a:tr h="49801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Information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.63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.35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</a:tr>
              <a:tr h="49801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Presentation of Theory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.15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 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</a:tr>
              <a:tr h="49801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Demonstration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.26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</a:tr>
              <a:tr h="49801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Theory + Demonstration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.66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.86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</a:tr>
              <a:tr h="49801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Theory + Demonstration + Practice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.72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</a:tr>
              <a:tr h="49801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Theory + Demonstration + Practice + Feedback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1.31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.39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</a:tr>
              <a:tr h="49801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Theory + Demonstration + Practice + Feedback + Coaching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2.71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1.68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39989" y="6360601"/>
            <a:ext cx="886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Joyce </a:t>
            </a:r>
            <a:r>
              <a:rPr lang="en-US" dirty="0"/>
              <a:t>and Showers (1995</a:t>
            </a:r>
            <a:r>
              <a:rPr lang="en-US" dirty="0" smtClean="0"/>
              <a:t>) in </a:t>
            </a:r>
            <a:r>
              <a:rPr lang="en-US" dirty="0" err="1" smtClean="0"/>
              <a:t>Graner</a:t>
            </a:r>
            <a:r>
              <a:rPr lang="en-US" dirty="0" smtClean="0"/>
              <a:t>, Ault, </a:t>
            </a:r>
            <a:r>
              <a:rPr lang="en-US" dirty="0" err="1" smtClean="0"/>
              <a:t>Mellard</a:t>
            </a:r>
            <a:r>
              <a:rPr lang="en-US" dirty="0" smtClean="0"/>
              <a:t>, &amp; </a:t>
            </a:r>
            <a:r>
              <a:rPr lang="en-US" dirty="0" err="1" smtClean="0"/>
              <a:t>Gingerich</a:t>
            </a:r>
            <a:r>
              <a:rPr lang="en-US" dirty="0" smtClean="0"/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4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04" y="130630"/>
            <a:ext cx="11946577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Goal:  Teachers will use Cue-Do-Review with fidelity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05579"/>
              </p:ext>
            </p:extLst>
          </p:nvPr>
        </p:nvGraphicFramePr>
        <p:xfrm>
          <a:off x="142504" y="776961"/>
          <a:ext cx="11946577" cy="592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192"/>
                <a:gridCol w="5046082"/>
                <a:gridCol w="2918303"/>
              </a:tblGrid>
              <a:tr h="20385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What will they need to be able to do (procedural)?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What will they need to understand (conceptual)?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What will they need</a:t>
                      </a:r>
                      <a:r>
                        <a:rPr lang="en-US" sz="3200" baseline="0" dirty="0" smtClean="0"/>
                        <a:t> to know (factual)?</a:t>
                      </a:r>
                      <a:endParaRPr lang="en-US" sz="3200" dirty="0"/>
                    </a:p>
                  </a:txBody>
                  <a:tcPr/>
                </a:tc>
              </a:tr>
              <a:tr h="388219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Cue</a:t>
                      </a:r>
                    </a:p>
                    <a:p>
                      <a:r>
                        <a:rPr lang="en-US" dirty="0" smtClean="0"/>
                        <a:t>Do</a:t>
                      </a:r>
                    </a:p>
                    <a:p>
                      <a:r>
                        <a:rPr lang="en-US" dirty="0" smtClean="0"/>
                        <a:t>Review</a:t>
                      </a:r>
                    </a:p>
                    <a:p>
                      <a:r>
                        <a:rPr lang="en-US" dirty="0" smtClean="0"/>
                        <a:t>(checklist)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Are</a:t>
                      </a:r>
                      <a:r>
                        <a:rPr lang="en-US" baseline="0" dirty="0" smtClean="0"/>
                        <a:t> there any foundational skills?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Co-construction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Explicit</a:t>
                      </a:r>
                      <a:r>
                        <a:rPr lang="en-US" baseline="0" dirty="0" smtClean="0"/>
                        <a:t> instruction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Partnership learning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Apprenticeship learning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Routine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Which is/are critical? Why?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348" y="5500837"/>
            <a:ext cx="1837552" cy="13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 know if they have learned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During the workshop?</a:t>
            </a:r>
          </a:p>
          <a:p>
            <a:r>
              <a:rPr lang="en-US" sz="3200" dirty="0" smtClean="0"/>
              <a:t>At the end of the workshop?</a:t>
            </a:r>
          </a:p>
          <a:p>
            <a:r>
              <a:rPr lang="en-US" sz="3200" dirty="0" smtClean="0"/>
              <a:t>During/after coaching activities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41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Cue Do Review Ideas</a:t>
            </a:r>
            <a:endParaRPr lang="en-US" sz="36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432" r="20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7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Applying Cue-Do-Review to Classroom Activities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 Do Review across activities?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180" y="880299"/>
            <a:ext cx="5046016" cy="53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0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have teachers practice, receive feedback, and refine their Cue &amp; Review?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Cue-Do-Review as Classroom Practice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0961" cy="7436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7822" y="3028747"/>
            <a:ext cx="5682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Opening Activities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Overview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Parts of the device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Building a device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Linking Steps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Cue-Do-Review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Closing activities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0"/>
            <a:ext cx="12290961" cy="230832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Will you need to re-arrange your current PD plan to give a larger percentage of time to Cue-Do-Review?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824" y="0"/>
            <a:ext cx="10048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1562" y="2967335"/>
            <a:ext cx="181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https://padlet.com/medicic/KUCUE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 Do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How familiar are you with Cue-Do-Review?</a:t>
            </a:r>
          </a:p>
          <a:p>
            <a:r>
              <a:rPr lang="en-US" sz="2800" dirty="0" smtClean="0"/>
              <a:t>What have you seen or experienced in classrooms?</a:t>
            </a:r>
          </a:p>
          <a:p>
            <a:r>
              <a:rPr lang="en-US" sz="2800" dirty="0" smtClean="0"/>
              <a:t>What are the pieces teachers commonly have difficulty with?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 Do Review</a:t>
            </a:r>
            <a:br>
              <a:rPr lang="en-US" dirty="0" smtClean="0"/>
            </a:br>
            <a:r>
              <a:rPr lang="en-US" dirty="0" smtClean="0"/>
              <a:t>Self-reflections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2532443"/>
              </p:ext>
            </p:extLst>
          </p:nvPr>
        </p:nvGraphicFramePr>
        <p:xfrm>
          <a:off x="5865090" y="2209492"/>
          <a:ext cx="6179127" cy="442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72591" y="117326"/>
            <a:ext cx="1613658" cy="576262"/>
          </a:xfrm>
        </p:spPr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9183272" y="236745"/>
            <a:ext cx="2787162" cy="1391335"/>
          </a:xfrm>
          <a:solidFill>
            <a:schemeClr val="tx2"/>
          </a:solidFill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400" dirty="0" smtClean="0"/>
              <a:t>Forgot to do this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Did one part of it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Did most of it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Did all of this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6644" y="2209492"/>
            <a:ext cx="4967248" cy="440120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Did I cue </a:t>
            </a:r>
            <a:r>
              <a:rPr lang="en-US" sz="2000" dirty="0"/>
              <a:t>m</a:t>
            </a:r>
            <a:r>
              <a:rPr lang="en-US" sz="2000" dirty="0" smtClean="0"/>
              <a:t>y </a:t>
            </a:r>
            <a:r>
              <a:rPr lang="en-US" sz="2000" dirty="0"/>
              <a:t>s</a:t>
            </a:r>
            <a:r>
              <a:rPr lang="en-US" sz="2000" dirty="0" smtClean="0"/>
              <a:t>tudents </a:t>
            </a:r>
            <a:r>
              <a:rPr lang="en-US" sz="2000" dirty="0"/>
              <a:t>b</a:t>
            </a:r>
            <a:r>
              <a:rPr lang="en-US" sz="2000" dirty="0" smtClean="0"/>
              <a:t>y </a:t>
            </a:r>
            <a:r>
              <a:rPr lang="en-US" sz="2000" dirty="0"/>
              <a:t>n</a:t>
            </a:r>
            <a:r>
              <a:rPr lang="en-US" sz="2000" dirty="0" smtClean="0"/>
              <a:t>aming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d</a:t>
            </a:r>
            <a:r>
              <a:rPr lang="en-US" sz="2000" dirty="0" smtClean="0"/>
              <a:t>evice, explaining </a:t>
            </a:r>
            <a:r>
              <a:rPr lang="en-US" sz="2000" dirty="0"/>
              <a:t>w</a:t>
            </a:r>
            <a:r>
              <a:rPr lang="en-US" sz="2000" dirty="0" smtClean="0"/>
              <a:t>hy </a:t>
            </a:r>
            <a:r>
              <a:rPr lang="en-US" sz="2000" dirty="0"/>
              <a:t>w</a:t>
            </a:r>
            <a:r>
              <a:rPr lang="en-US" sz="2000" dirty="0" smtClean="0"/>
              <a:t>e </a:t>
            </a:r>
            <a:r>
              <a:rPr lang="en-US" sz="2000" dirty="0"/>
              <a:t>w</a:t>
            </a:r>
            <a:r>
              <a:rPr lang="en-US" sz="2000" dirty="0" smtClean="0"/>
              <a:t>ere </a:t>
            </a:r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i</a:t>
            </a:r>
            <a:r>
              <a:rPr lang="en-US" sz="2000" dirty="0" smtClean="0"/>
              <a:t>t, and </a:t>
            </a:r>
            <a:r>
              <a:rPr lang="en-US" sz="2000" dirty="0"/>
              <a:t>p</a:t>
            </a:r>
            <a:r>
              <a:rPr lang="en-US" sz="2000" dirty="0" smtClean="0"/>
              <a:t>roviding </a:t>
            </a:r>
            <a:r>
              <a:rPr lang="en-US" sz="2000" dirty="0"/>
              <a:t>e</a:t>
            </a:r>
            <a:r>
              <a:rPr lang="en-US" sz="2000" dirty="0" smtClean="0"/>
              <a:t>xpectations </a:t>
            </a:r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s</a:t>
            </a:r>
            <a:r>
              <a:rPr lang="en-US" sz="2000" dirty="0" smtClean="0"/>
              <a:t>tudent </a:t>
            </a:r>
            <a:r>
              <a:rPr lang="en-US" sz="2000" dirty="0"/>
              <a:t>b</a:t>
            </a:r>
            <a:r>
              <a:rPr lang="en-US" sz="2000" dirty="0" smtClean="0"/>
              <a:t>ehavior?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Did I do the routine in partnership with students following the linking steps?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Did I review with students the content on the device, how the routine helped students learn and then intentionally make connections to it during later lessons?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76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Quotes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810000" y="2480905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dirty="0"/>
              <a:t>I should have done a better review with my students, so they understood the importance of using this tool in the classroom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Need to be more specific about why we </a:t>
            </a:r>
            <a:r>
              <a:rPr lang="en-US" sz="2400" dirty="0" smtClean="0"/>
              <a:t>are </a:t>
            </a:r>
            <a:r>
              <a:rPr lang="en-US" sz="2400" dirty="0"/>
              <a:t>using the device that we are using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 </a:t>
            </a:r>
            <a:r>
              <a:rPr lang="en-US" sz="2800" dirty="0"/>
              <a:t>would</a:t>
            </a:r>
            <a:r>
              <a:rPr lang="en-US" sz="2400" dirty="0"/>
              <a:t> catch myself stumbling over the steps from time to time.  I started making notes and eventually improved. </a:t>
            </a:r>
            <a:endParaRPr lang="en-US" sz="2400" dirty="0" smtClean="0"/>
          </a:p>
          <a:p>
            <a:r>
              <a:rPr lang="en-US" sz="2400" dirty="0"/>
              <a:t>I think the cue-do-review process needs some more review for me. I did parts of it, but I could do more to provide expectations and to review how the routine helped. I could make more connections to it during later lessons too, I make some, there could be more.</a:t>
            </a:r>
          </a:p>
        </p:txBody>
      </p:sp>
    </p:spTree>
    <p:extLst>
      <p:ext uri="{BB962C8B-B14F-4D97-AF65-F5344CB8AC3E}">
        <p14:creationId xmlns:p14="http://schemas.microsoft.com/office/powerpoint/2010/main" val="15292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</a:t>
            </a:r>
            <a:br>
              <a:rPr lang="en-US" dirty="0" smtClean="0"/>
            </a:br>
            <a:r>
              <a:rPr lang="en-US" dirty="0" smtClean="0"/>
              <a:t>Cue-Do-Review?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are the implications for student achievement?</a:t>
            </a:r>
          </a:p>
          <a:p>
            <a:r>
              <a:rPr lang="en-US" sz="2800" dirty="0" smtClean="0"/>
              <a:t>What are the implications for teacher belief in the value of CERs?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8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0961" cy="7436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5479" y="1971304"/>
            <a:ext cx="5682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</a:rPr>
              <a:t>Opening Activities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Overview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Parts of the device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Building a device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Linking Steps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Cue-Do-Review</a:t>
            </a:r>
          </a:p>
          <a:p>
            <a:r>
              <a:rPr lang="en-US" sz="4000" dirty="0" smtClean="0">
                <a:solidFill>
                  <a:schemeClr val="bg2"/>
                </a:solidFill>
              </a:rPr>
              <a:t>Closing activities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1481" y="662487"/>
            <a:ext cx="296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3 hours = 180 minutes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6 hours = 360 minutes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use our time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0042" y="2327564"/>
            <a:ext cx="9770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percentage of time do we devote to Cue-Do-Review?</a:t>
            </a:r>
          </a:p>
          <a:p>
            <a:endParaRPr lang="en-US" sz="3600" dirty="0"/>
          </a:p>
          <a:p>
            <a:r>
              <a:rPr lang="en-US" sz="3600" dirty="0" smtClean="0"/>
              <a:t>What activities do we embed for teachers to increase their knowledge, skill, and ability to transfer Cue-Do-Review into classroom practice?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79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505</TotalTime>
  <Words>679</Words>
  <Application>Microsoft Macintosh PowerPoint</Application>
  <PresentationFormat>Widescreen</PresentationFormat>
  <Paragraphs>133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Cambria</vt:lpstr>
      <vt:lpstr>Century Gothic</vt:lpstr>
      <vt:lpstr>Wingdings 2</vt:lpstr>
      <vt:lpstr>Arial</vt:lpstr>
      <vt:lpstr>Quotable</vt:lpstr>
      <vt:lpstr>Cue-Do-Review: It’s not just for devices!</vt:lpstr>
      <vt:lpstr>PowerPoint Presentation</vt:lpstr>
      <vt:lpstr>Cue Do Review</vt:lpstr>
      <vt:lpstr>Cue Do Review Self-reflections</vt:lpstr>
      <vt:lpstr>Teacher Quotes</vt:lpstr>
      <vt:lpstr>Cue Video</vt:lpstr>
      <vt:lpstr>Poor Cue-Do-Review?</vt:lpstr>
      <vt:lpstr>PowerPoint Presentation</vt:lpstr>
      <vt:lpstr>How do we use our time</vt:lpstr>
      <vt:lpstr>Effect Sizes for Professional Development Outcome by Practice</vt:lpstr>
      <vt:lpstr>PowerPoint Presentation</vt:lpstr>
      <vt:lpstr>How will we know if they have learned it?</vt:lpstr>
      <vt:lpstr>Cue Do Review Ideas</vt:lpstr>
      <vt:lpstr>Applying Cue-Do-Review to Classroom Activities</vt:lpstr>
      <vt:lpstr>Cue Do Review across activities?</vt:lpstr>
      <vt:lpstr>How will you have teachers practice, receive feedback, and refine their Cue &amp; Review?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Cue-Do-Review: It’s not just for devices!</dc:title>
  <dc:creator>Medici Cindy</dc:creator>
  <cp:lastModifiedBy>Medici Cindy</cp:lastModifiedBy>
  <cp:revision>24</cp:revision>
  <dcterms:created xsi:type="dcterms:W3CDTF">2017-01-16T18:38:32Z</dcterms:created>
  <dcterms:modified xsi:type="dcterms:W3CDTF">2017-06-08T20:27:06Z</dcterms:modified>
</cp:coreProperties>
</file>