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1" r:id="rId5"/>
  </p:sldMasterIdLst>
  <p:notesMasterIdLst>
    <p:notesMasterId r:id="rId41"/>
  </p:notesMasterIdLst>
  <p:handoutMasterIdLst>
    <p:handoutMasterId r:id="rId42"/>
  </p:handoutMasterIdLst>
  <p:sldIdLst>
    <p:sldId id="278" r:id="rId6"/>
    <p:sldId id="298" r:id="rId7"/>
    <p:sldId id="320" r:id="rId8"/>
    <p:sldId id="319" r:id="rId9"/>
    <p:sldId id="280" r:id="rId10"/>
    <p:sldId id="285" r:id="rId11"/>
    <p:sldId id="314" r:id="rId12"/>
    <p:sldId id="292" r:id="rId13"/>
    <p:sldId id="271" r:id="rId14"/>
    <p:sldId id="289" r:id="rId15"/>
    <p:sldId id="293" r:id="rId16"/>
    <p:sldId id="295" r:id="rId17"/>
    <p:sldId id="301" r:id="rId18"/>
    <p:sldId id="299" r:id="rId19"/>
    <p:sldId id="300" r:id="rId20"/>
    <p:sldId id="302" r:id="rId21"/>
    <p:sldId id="296" r:id="rId22"/>
    <p:sldId id="305" r:id="rId23"/>
    <p:sldId id="310" r:id="rId24"/>
    <p:sldId id="311" r:id="rId25"/>
    <p:sldId id="312" r:id="rId26"/>
    <p:sldId id="306" r:id="rId27"/>
    <p:sldId id="309" r:id="rId28"/>
    <p:sldId id="316" r:id="rId29"/>
    <p:sldId id="313" r:id="rId30"/>
    <p:sldId id="287" r:id="rId31"/>
    <p:sldId id="273" r:id="rId32"/>
    <p:sldId id="282" r:id="rId33"/>
    <p:sldId id="303" r:id="rId34"/>
    <p:sldId id="294" r:id="rId35"/>
    <p:sldId id="304" r:id="rId36"/>
    <p:sldId id="269" r:id="rId37"/>
    <p:sldId id="315" r:id="rId38"/>
    <p:sldId id="297" r:id="rId39"/>
    <p:sldId id="29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AEF"/>
    <a:srgbClr val="ECF3FA"/>
    <a:srgbClr val="E4EEF8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29" autoAdjust="0"/>
  </p:normalViewPr>
  <p:slideViewPr>
    <p:cSldViewPr snapToGrid="0" showGuides="1">
      <p:cViewPr varScale="1">
        <p:scale>
          <a:sx n="63" d="100"/>
          <a:sy n="63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7/4/2019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32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Chalk</a:t>
            </a:r>
            <a:r>
              <a:rPr lang="en-US" baseline="0" dirty="0" smtClean="0"/>
              <a:t>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2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</a:t>
            </a:r>
            <a:r>
              <a:rPr lang="en-US" baseline="0" dirty="0" smtClean="0"/>
              <a:t>t on your C&amp;C or SIM hat as we discuss coaching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</a:t>
            </a:r>
            <a:r>
              <a:rPr lang="en-US" baseline="0" dirty="0" smtClean="0"/>
              <a:t>t on your C&amp;C or SIM hat as we discuss coaching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1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Co-construct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 into listening skills in mentor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Participants rank 1-7 where they</a:t>
            </a:r>
            <a:r>
              <a:rPr lang="en-US" baseline="0" dirty="0" smtClean="0"/>
              <a:t> think their “environment” is, talk with a neighbor - </a:t>
            </a:r>
            <a:r>
              <a:rPr lang="en-US" baseline="0" dirty="0" err="1" smtClean="0"/>
              <a:t>consensogram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4F10-169E-B14B-B938-99B39F2A50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4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5416" y="789010"/>
            <a:ext cx="8277728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5416" y="3268685"/>
            <a:ext cx="8277728" cy="101756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6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5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3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1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5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5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7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6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52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3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5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2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92802"/>
            <a:ext cx="8434137" cy="285273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4372527"/>
            <a:ext cx="843413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2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3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3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1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7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4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16200000">
            <a:off x="-1602459" y="2487804"/>
            <a:ext cx="2811084" cy="393524"/>
          </a:xfrm>
          <a:prstGeom prst="round1Rect">
            <a:avLst>
              <a:gd name="adj" fmla="val 50000"/>
            </a:avLst>
          </a:prstGeom>
          <a:solidFill>
            <a:srgbClr val="EF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>
                <a:solidFill>
                  <a:prstClr val="black"/>
                </a:solidFill>
              </a:rPr>
              <a:pPr/>
              <a:t>7/4/2019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608329" y="2546066"/>
            <a:ext cx="28110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sz="1200" b="1" dirty="0">
                <a:solidFill>
                  <a:prstClr val="white"/>
                </a:solidFill>
                <a:latin typeface="Microsoft YaHei" charset="-122"/>
                <a:ea typeface="Microsoft YaHei" charset="-122"/>
                <a:cs typeface="Microsoft YaHei" charset="-122"/>
              </a:rPr>
              <a:t>free-ppt-templates.com</a:t>
            </a:r>
            <a:endParaRPr lang="en-US" sz="1200" b="1" dirty="0">
              <a:solidFill>
                <a:prstClr val="white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44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ln w="6350">
            <a:solidFill>
              <a:schemeClr val="tx1"/>
            </a:solidFill>
          </a:ln>
          <a:solidFill>
            <a:srgbClr val="E86C73"/>
          </a:solidFill>
          <a:effectLst/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3305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binders.com/b/2569356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renetij@pcsb.org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ctrlq.org/call/94151857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trlq.org/call/7275886523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08" y="984640"/>
            <a:ext cx="8963464" cy="19999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COACHING SIM: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dirty="0" smtClean="0"/>
              <a:t>How </a:t>
            </a:r>
            <a:r>
              <a:rPr lang="en-US" dirty="0"/>
              <a:t>to Meet Teachers Where They Are </a:t>
            </a:r>
            <a:r>
              <a:rPr lang="en-US" dirty="0" smtClean="0"/>
              <a:t>to Support Them in Moving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7200" y="2847390"/>
            <a:ext cx="6583680" cy="814973"/>
          </a:xfrm>
        </p:spPr>
        <p:txBody>
          <a:bodyPr>
            <a:noAutofit/>
          </a:bodyPr>
          <a:lstStyle/>
          <a:p>
            <a:endParaRPr lang="en-US" sz="2000" b="1" dirty="0" smtClean="0"/>
          </a:p>
          <a:p>
            <a:r>
              <a:rPr lang="en-US" sz="2400" b="1" dirty="0" smtClean="0"/>
              <a:t>Janice Creneti</a:t>
            </a:r>
          </a:p>
          <a:p>
            <a:r>
              <a:rPr lang="en-US" sz="2000" b="1" dirty="0" smtClean="0"/>
              <a:t>Assistant Manager, Florida SPDG SIM Project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29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471807"/>
            <a:ext cx="7056120" cy="112839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Jim Knight &amp; the Instructional Coaching Group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43090"/>
            <a:ext cx="10607040" cy="475583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Instructional Coaching</a:t>
            </a:r>
          </a:p>
          <a:p>
            <a:endParaRPr lang="en-US" sz="400" dirty="0" smtClean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High Impact Instruction</a:t>
            </a:r>
          </a:p>
          <a:p>
            <a:endParaRPr lang="en-US" sz="500" dirty="0" smtClean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The Impact Cycle</a:t>
            </a:r>
          </a:p>
          <a:p>
            <a:endParaRPr lang="en-US" sz="500" dirty="0" smtClean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Focus on Learning</a:t>
            </a:r>
          </a:p>
          <a:p>
            <a:endParaRPr lang="en-US" sz="500" dirty="0" smtClean="0">
              <a:latin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</a:rPr>
              <a:t>Better </a:t>
            </a:r>
            <a:r>
              <a:rPr lang="en-US" sz="4000" dirty="0" smtClean="0">
                <a:latin typeface="Calibri" panose="020F0502020204030204" pitchFamily="34" charset="0"/>
              </a:rPr>
              <a:t>Conversations</a:t>
            </a:r>
          </a:p>
          <a:p>
            <a:endParaRPr lang="en-US" sz="400" dirty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Radical Learners Blog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www.instructionalcoaching.com/radical-learners/</a:t>
            </a:r>
          </a:p>
          <a:p>
            <a:endParaRPr lang="en-US" sz="3000" dirty="0" smtClean="0">
              <a:latin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Paperback Instructional Coaching : A Partnership Approach to Improving Instruction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23" y="507007"/>
            <a:ext cx="1636528" cy="23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bookmore.com/wp-content/uploads/2019/01/41-5M1X-CrL-330x4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551" y="437125"/>
            <a:ext cx="1608010" cy="22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s-na.ssl-images-amazon.com/images/I/51gbbAmbcHL._SX348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36" y="2252701"/>
            <a:ext cx="1645897" cy="23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-na.ssl-images-amazon.com/images/I/51W%2BAL-KpvL._SX348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398" y="2365138"/>
            <a:ext cx="1688705" cy="240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91" y="2597900"/>
            <a:ext cx="1642745" cy="23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Coaching?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530"/>
            <a:ext cx="10515600" cy="470262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dirty="0" smtClean="0"/>
              <a:t>State of the profession</a:t>
            </a:r>
          </a:p>
          <a:p>
            <a:pPr lvl="1"/>
            <a:r>
              <a:rPr lang="en-US" sz="2800" dirty="0" smtClean="0"/>
              <a:t>High turnover = lots of new teachers</a:t>
            </a:r>
          </a:p>
          <a:p>
            <a:pPr lvl="1"/>
            <a:r>
              <a:rPr lang="en-US" sz="2800" dirty="0" smtClean="0"/>
              <a:t>Career Changers</a:t>
            </a:r>
          </a:p>
          <a:p>
            <a:pPr lvl="1"/>
            <a:r>
              <a:rPr lang="en-US" sz="2800" dirty="0" smtClean="0"/>
              <a:t>Hierarchical system when collaboration is needed</a:t>
            </a:r>
          </a:p>
          <a:p>
            <a:pPr lvl="1"/>
            <a:r>
              <a:rPr lang="en-US" sz="2800" dirty="0" smtClean="0"/>
              <a:t>Teachers are buried under multiple expectations</a:t>
            </a:r>
            <a:endParaRPr lang="en-US" sz="2800" dirty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sz="3600" dirty="0"/>
              <a:t>Adult learner needs</a:t>
            </a:r>
          </a:p>
          <a:p>
            <a:pPr lvl="1"/>
            <a:r>
              <a:rPr lang="en-US" sz="2800" dirty="0"/>
              <a:t>Job embedded PD</a:t>
            </a:r>
          </a:p>
          <a:p>
            <a:pPr lvl="1"/>
            <a:r>
              <a:rPr lang="en-US" sz="2800" dirty="0"/>
              <a:t>Praxis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Who Coaches Instruction?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419576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Instructional Coaches</a:t>
            </a:r>
          </a:p>
          <a:p>
            <a:endParaRPr lang="en-US" sz="4000" dirty="0"/>
          </a:p>
          <a:p>
            <a:r>
              <a:rPr lang="en-US" sz="4000" dirty="0" smtClean="0"/>
              <a:t>SIM </a:t>
            </a:r>
            <a:r>
              <a:rPr lang="en-US" sz="4000" dirty="0" err="1" smtClean="0"/>
              <a:t>PDers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Administrators</a:t>
            </a:r>
          </a:p>
          <a:p>
            <a:endParaRPr lang="en-US" sz="4000" dirty="0"/>
          </a:p>
          <a:p>
            <a:r>
              <a:rPr lang="en-US" sz="4000" b="1" dirty="0" smtClean="0"/>
              <a:t>Fellow Teachers!!!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558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4420" y="441242"/>
            <a:ext cx="7961698" cy="285273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does </a:t>
            </a:r>
            <a:br>
              <a:rPr lang="en-US" sz="4800" dirty="0" smtClean="0"/>
            </a:br>
            <a:r>
              <a:rPr lang="en-US" sz="4800" dirty="0" smtClean="0">
                <a:solidFill>
                  <a:srgbClr val="C00000"/>
                </a:solidFill>
              </a:rPr>
              <a:t>coaching for SIM </a:t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en-US" sz="4800" dirty="0" smtClean="0"/>
              <a:t>look like?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74420" y="4189647"/>
            <a:ext cx="8197918" cy="1500187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What have you seen? </a:t>
            </a:r>
          </a:p>
          <a:p>
            <a:endParaRPr lang="en-US" sz="4000" b="1" dirty="0"/>
          </a:p>
          <a:p>
            <a:r>
              <a:rPr lang="en-US" sz="4000" b="1" dirty="0" smtClean="0"/>
              <a:t>Think, Pair, Square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775664"/>
            <a:ext cx="10799618" cy="438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Calibri" panose="020F0502020204030204" pitchFamily="34" charset="0"/>
              </a:rPr>
              <a:t>Support the </a:t>
            </a:r>
            <a:r>
              <a:rPr lang="en-US" sz="5400" dirty="0" smtClean="0">
                <a:latin typeface="Calibri" panose="020F0502020204030204" pitchFamily="34" charset="0"/>
              </a:rPr>
              <a:t>teacher </a:t>
            </a:r>
            <a:r>
              <a:rPr lang="en-US" sz="5400" dirty="0">
                <a:latin typeface="Calibri" panose="020F0502020204030204" pitchFamily="34" charset="0"/>
              </a:rPr>
              <a:t>in getting a clear picture of 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</a:rPr>
              <a:t>current reality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i="1" dirty="0">
                <a:latin typeface="Calibri" panose="020F0502020204030204" pitchFamily="34" charset="0"/>
              </a:rPr>
              <a:t>(</a:t>
            </a:r>
            <a:r>
              <a:rPr lang="en-US" sz="4000" i="1" dirty="0" err="1">
                <a:latin typeface="Calibri" panose="020F0502020204030204" pitchFamily="34" charset="0"/>
              </a:rPr>
              <a:t>gotta</a:t>
            </a:r>
            <a:r>
              <a:rPr lang="en-US" sz="4000" i="1" dirty="0">
                <a:latin typeface="Calibri" panose="020F0502020204030204" pitchFamily="34" charset="0"/>
              </a:rPr>
              <a:t> know where you are </a:t>
            </a:r>
            <a:r>
              <a:rPr lang="en-US" sz="4000" i="1" dirty="0" smtClean="0">
                <a:latin typeface="Calibri" panose="020F0502020204030204" pitchFamily="34" charset="0"/>
              </a:rPr>
              <a:t>to </a:t>
            </a:r>
            <a:r>
              <a:rPr lang="en-US" sz="4000" i="1" dirty="0">
                <a:latin typeface="Calibri" panose="020F0502020204030204" pitchFamily="34" charset="0"/>
              </a:rPr>
              <a:t>know where to go…)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4021456"/>
            <a:ext cx="4166656" cy="23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99161" y="1646117"/>
            <a:ext cx="10515600" cy="4387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dirty="0">
                <a:latin typeface="Calibri" panose="020F0502020204030204" pitchFamily="34" charset="0"/>
              </a:rPr>
              <a:t>Coach around </a:t>
            </a:r>
            <a:r>
              <a:rPr lang="en-US" sz="5400" dirty="0" smtClean="0">
                <a:latin typeface="Calibri" panose="020F0502020204030204" pitchFamily="34" charset="0"/>
              </a:rPr>
              <a:t>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teacher’s goal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i="1" dirty="0" smtClean="0">
                <a:latin typeface="Calibri" panose="020F0502020204030204" pitchFamily="34" charset="0"/>
              </a:rPr>
              <a:t>(</a:t>
            </a:r>
            <a:r>
              <a:rPr lang="en-US" sz="4800" i="1" dirty="0">
                <a:latin typeface="Calibri" panose="020F0502020204030204" pitchFamily="34" charset="0"/>
              </a:rPr>
              <a:t>and support the journey </a:t>
            </a:r>
            <a:r>
              <a:rPr lang="en-US" sz="4800" i="1" dirty="0" smtClean="0">
                <a:latin typeface="Calibri" panose="020F0502020204030204" pitchFamily="34" charset="0"/>
              </a:rPr>
              <a:t>to </a:t>
            </a:r>
            <a:r>
              <a:rPr lang="en-US" sz="4800" i="1" dirty="0">
                <a:latin typeface="Calibri" panose="020F0502020204030204" pitchFamily="34" charset="0"/>
              </a:rPr>
              <a:t>get there)</a:t>
            </a:r>
          </a:p>
        </p:txBody>
      </p:sp>
    </p:spTree>
    <p:extLst>
      <p:ext uri="{BB962C8B-B14F-4D97-AF65-F5344CB8AC3E}">
        <p14:creationId xmlns:p14="http://schemas.microsoft.com/office/powerpoint/2010/main" val="42577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920" y="1549718"/>
            <a:ext cx="10256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Calibri" panose="020F0502020204030204" pitchFamily="34" charset="0"/>
              </a:rPr>
              <a:t>Talk about </a:t>
            </a:r>
            <a:r>
              <a:rPr lang="en-US" sz="5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what worked</a:t>
            </a:r>
            <a:r>
              <a:rPr lang="en-US" sz="5400" dirty="0" smtClean="0">
                <a:latin typeface="Calibri" panose="020F0502020204030204" pitchFamily="34" charset="0"/>
              </a:rPr>
              <a:t> and </a:t>
            </a:r>
            <a:r>
              <a:rPr lang="en-US" sz="5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what to change</a:t>
            </a:r>
            <a:r>
              <a:rPr lang="en-US" sz="5400" dirty="0" smtClean="0">
                <a:latin typeface="Calibri" panose="020F0502020204030204" pitchFamily="34" charset="0"/>
              </a:rPr>
              <a:t> up next time </a:t>
            </a:r>
          </a:p>
          <a:p>
            <a:pPr algn="ctr"/>
            <a:r>
              <a:rPr lang="en-US" sz="5400" i="1" dirty="0" smtClean="0">
                <a:latin typeface="Calibri" panose="020F0502020204030204" pitchFamily="34" charset="0"/>
              </a:rPr>
              <a:t>(the teacher drives this discussion)</a:t>
            </a:r>
            <a:endParaRPr lang="en-US" sz="5400" i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" y="5334000"/>
            <a:ext cx="7147560" cy="830997"/>
          </a:xfrm>
          <a:prstGeom prst="rect">
            <a:avLst/>
          </a:prstGeom>
          <a:solidFill>
            <a:srgbClr val="BDEA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Check out Jim Knight’s </a:t>
            </a:r>
            <a:r>
              <a:rPr lang="en-US" sz="2400" b="1" u="sng" dirty="0" smtClean="0"/>
              <a:t>The Impact Cycle</a:t>
            </a:r>
            <a:r>
              <a:rPr lang="en-US" sz="2400" b="1" dirty="0" smtClean="0"/>
              <a:t> for details on his model.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9488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3441" y="830069"/>
            <a:ext cx="8434137" cy="262199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Coaching Structures </a:t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en-US" sz="4400" dirty="0" smtClean="0"/>
              <a:t>used by the </a:t>
            </a:r>
            <a:br>
              <a:rPr lang="en-US" sz="4400" dirty="0" smtClean="0"/>
            </a:br>
            <a:r>
              <a:rPr lang="en-US" sz="4400" dirty="0" smtClean="0"/>
              <a:t>Florida SPDG SIM Project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853441" y="4684336"/>
            <a:ext cx="9403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2"/>
              </a:rPr>
              <a:t>https://</a:t>
            </a:r>
            <a:r>
              <a:rPr lang="en-US" sz="2800" b="1" dirty="0" smtClean="0">
                <a:hlinkClick r:id="rId2"/>
              </a:rPr>
              <a:t>www.livebinders.com/b/2569356</a:t>
            </a:r>
            <a:endParaRPr lang="en-US" sz="2800" b="1" dirty="0" smtClean="0"/>
          </a:p>
          <a:p>
            <a:r>
              <a:rPr lang="en-US" sz="2800" b="1" dirty="0" smtClean="0"/>
              <a:t>Access </a:t>
            </a:r>
            <a:r>
              <a:rPr lang="en-US" sz="2800" b="1" dirty="0"/>
              <a:t>Key: </a:t>
            </a:r>
            <a:r>
              <a:rPr lang="en-US" sz="2800" b="1" dirty="0" smtClean="0"/>
              <a:t>SPDGSIMIC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441" y="3916681"/>
            <a:ext cx="961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Florida SPDG SIM Coaching Resources </a:t>
            </a:r>
            <a:r>
              <a:rPr lang="en-US" sz="3200" b="1" dirty="0" err="1" smtClean="0"/>
              <a:t>LiveBinder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161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217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Face-to-face Coaching Cycles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1523050"/>
            <a:ext cx="8290560" cy="43873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2 days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Coach is a SIM </a:t>
            </a:r>
            <a:r>
              <a:rPr lang="en-US" sz="3200" dirty="0" err="1" smtClean="0">
                <a:latin typeface="Calibri" panose="020F0502020204030204" pitchFamily="34" charset="0"/>
              </a:rPr>
              <a:t>PDer</a:t>
            </a:r>
            <a:endParaRPr lang="en-US" sz="3200" dirty="0" smtClean="0">
              <a:latin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Day 1: coach meets w/ teacher during planning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Goal setting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Decisions about what to try in class the next day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Day 2: coach is with teacher in the classroom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Modeling or observation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Debrief afterwards or plan is made to debrief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5400" y="1386840"/>
            <a:ext cx="3032760" cy="3539430"/>
          </a:xfrm>
          <a:prstGeom prst="rect">
            <a:avLst/>
          </a:prstGeom>
          <a:solidFill>
            <a:srgbClr val="BDEA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Pros</a:t>
            </a:r>
            <a:r>
              <a:rPr lang="en-US" sz="2800" dirty="0" smtClean="0"/>
              <a:t>: relationship building, real time support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/>
              <a:t>Cons: </a:t>
            </a:r>
            <a:r>
              <a:rPr lang="en-US" sz="2800" dirty="0" smtClean="0"/>
              <a:t>hard to schedule, not always enough manpower</a:t>
            </a:r>
          </a:p>
        </p:txBody>
      </p:sp>
    </p:spTree>
    <p:extLst>
      <p:ext uri="{BB962C8B-B14F-4D97-AF65-F5344CB8AC3E}">
        <p14:creationId xmlns:p14="http://schemas.microsoft.com/office/powerpoint/2010/main" val="35226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217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Evidence Submission Coaching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721170"/>
            <a:ext cx="6644640" cy="43873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Coach is a SIM </a:t>
            </a:r>
            <a:r>
              <a:rPr lang="en-US" sz="3200" dirty="0" err="1" smtClean="0">
                <a:latin typeface="Calibri" panose="020F0502020204030204" pitchFamily="34" charset="0"/>
              </a:rPr>
              <a:t>PDer</a:t>
            </a:r>
            <a:endParaRPr lang="en-US" sz="3200" dirty="0" smtClean="0">
              <a:latin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Content Enhancement Evidence: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Teacher draft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Student Sample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Reflection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Learning Strategies Evidence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Scored Learning Sheets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Reflection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680" y="1668077"/>
            <a:ext cx="4023360" cy="2923877"/>
          </a:xfrm>
          <a:prstGeom prst="rect">
            <a:avLst/>
          </a:prstGeom>
          <a:solidFill>
            <a:srgbClr val="BDEA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Pros</a:t>
            </a:r>
            <a:r>
              <a:rPr lang="en-US" sz="2800" dirty="0" smtClean="0"/>
              <a:t>: able to coach teacher on application, coaches can work any time</a:t>
            </a:r>
          </a:p>
          <a:p>
            <a:pPr algn="ctr"/>
            <a:endParaRPr lang="en-US" sz="1600" dirty="0"/>
          </a:p>
          <a:p>
            <a:pPr algn="ctr"/>
            <a:r>
              <a:rPr lang="en-US" sz="2800" b="1" dirty="0" smtClean="0"/>
              <a:t>Con: </a:t>
            </a:r>
            <a:r>
              <a:rPr lang="en-US" sz="2800" dirty="0" smtClean="0"/>
              <a:t>feedback may be delayed</a:t>
            </a:r>
          </a:p>
        </p:txBody>
      </p:sp>
    </p:spTree>
    <p:extLst>
      <p:ext uri="{BB962C8B-B14F-4D97-AF65-F5344CB8AC3E}">
        <p14:creationId xmlns:p14="http://schemas.microsoft.com/office/powerpoint/2010/main" val="36697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4112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do you want to know?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1720"/>
            <a:ext cx="10515600" cy="2468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If there is something specific you are interested in learning about or discussing during this session, please write it on a sticky note and hand it to Janice.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32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217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Implementation Observations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766890"/>
            <a:ext cx="7650480" cy="43873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Only after 1 full year of implementation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Coach is a SIM </a:t>
            </a:r>
            <a:r>
              <a:rPr lang="en-US" sz="3200" dirty="0" err="1" smtClean="0">
                <a:latin typeface="Calibri" panose="020F0502020204030204" pitchFamily="34" charset="0"/>
              </a:rPr>
              <a:t>PDer</a:t>
            </a:r>
            <a:endParaRPr lang="en-US" sz="3200" dirty="0" smtClean="0">
              <a:latin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In person or video</a:t>
            </a:r>
            <a:endParaRPr lang="en-US" sz="2800" dirty="0" smtClean="0">
              <a:latin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</a:rPr>
              <a:t>CE:</a:t>
            </a:r>
            <a:r>
              <a:rPr lang="en-US" sz="3200" dirty="0" smtClean="0">
                <a:latin typeface="Calibri" panose="020F0502020204030204" pitchFamily="34" charset="0"/>
              </a:rPr>
              <a:t> Guided by the Cue Do Review checklist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</a:rPr>
              <a:t>LS:  </a:t>
            </a:r>
            <a:r>
              <a:rPr lang="en-US" sz="3200" dirty="0" smtClean="0">
                <a:latin typeface="Calibri" panose="020F0502020204030204" pitchFamily="34" charset="0"/>
              </a:rPr>
              <a:t>Guided by modeling checklist or student folder checklist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5880" y="1449765"/>
            <a:ext cx="3002280" cy="3354765"/>
          </a:xfrm>
          <a:prstGeom prst="rect">
            <a:avLst/>
          </a:prstGeom>
          <a:solidFill>
            <a:srgbClr val="BDEA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Pros</a:t>
            </a:r>
            <a:r>
              <a:rPr lang="en-US" sz="2800" dirty="0" smtClean="0"/>
              <a:t>: video is easy to schedule, teachers have a clear target</a:t>
            </a:r>
          </a:p>
          <a:p>
            <a:pPr algn="ctr"/>
            <a:endParaRPr lang="en-US" sz="1600" dirty="0"/>
          </a:p>
          <a:p>
            <a:pPr algn="ctr"/>
            <a:r>
              <a:rPr lang="en-US" sz="2800" b="1" dirty="0" smtClean="0"/>
              <a:t>Con: </a:t>
            </a:r>
            <a:r>
              <a:rPr lang="en-US" sz="2800" dirty="0" smtClean="0"/>
              <a:t>may be perceived as evaluative</a:t>
            </a:r>
          </a:p>
        </p:txBody>
      </p:sp>
    </p:spTree>
    <p:extLst>
      <p:ext uri="{BB962C8B-B14F-4D97-AF65-F5344CB8AC3E}">
        <p14:creationId xmlns:p14="http://schemas.microsoft.com/office/powerpoint/2010/main" val="19250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217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Face-to-face Coaching Cycles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1523050"/>
            <a:ext cx="8290560" cy="43873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2 days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Coach is a SIM </a:t>
            </a:r>
            <a:r>
              <a:rPr lang="en-US" sz="3200" dirty="0" err="1" smtClean="0">
                <a:latin typeface="Calibri" panose="020F0502020204030204" pitchFamily="34" charset="0"/>
              </a:rPr>
              <a:t>PDer</a:t>
            </a:r>
            <a:endParaRPr lang="en-US" sz="3200" dirty="0" smtClean="0">
              <a:latin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Day 1: coach meets w/ teacher during planning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Goal setting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Decisions about what to try in class the next day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Day 2: coach is with teacher in the classroom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Modeling or observation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Debrief afterwards or plan is made to debrief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3960" y="1660210"/>
            <a:ext cx="3139440" cy="2923877"/>
          </a:xfrm>
          <a:prstGeom prst="rect">
            <a:avLst/>
          </a:prstGeom>
          <a:solidFill>
            <a:srgbClr val="BDEA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Pros</a:t>
            </a:r>
            <a:r>
              <a:rPr lang="en-US" sz="2800" dirty="0" smtClean="0">
                <a:latin typeface="Calibri" panose="020F0502020204030204" pitchFamily="34" charset="0"/>
              </a:rPr>
              <a:t>: relationship building, real time support</a:t>
            </a:r>
          </a:p>
          <a:p>
            <a:pPr algn="ctr"/>
            <a:endParaRPr lang="en-US" sz="1600" dirty="0"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Cons: </a:t>
            </a:r>
            <a:r>
              <a:rPr lang="en-US" sz="2800" dirty="0" smtClean="0">
                <a:latin typeface="Calibri" panose="020F0502020204030204" pitchFamily="34" charset="0"/>
              </a:rPr>
              <a:t>hard to schedule, need manpower</a:t>
            </a:r>
          </a:p>
        </p:txBody>
      </p:sp>
    </p:spTree>
    <p:extLst>
      <p:ext uri="{BB962C8B-B14F-4D97-AF65-F5344CB8AC3E}">
        <p14:creationId xmlns:p14="http://schemas.microsoft.com/office/powerpoint/2010/main" val="7262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6567"/>
            <a:ext cx="10515600" cy="105219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Facilitated Planning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1690690"/>
            <a:ext cx="8763000" cy="487775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During or after contract hours</a:t>
            </a:r>
          </a:p>
          <a:p>
            <a:endParaRPr lang="en-US" sz="1100" dirty="0">
              <a:latin typeface="Calibri" panose="020F0502020204030204" pitchFamily="34" charset="0"/>
            </a:endParaRPr>
          </a:p>
          <a:p>
            <a:r>
              <a:rPr lang="en-US" sz="3600" dirty="0" smtClean="0">
                <a:latin typeface="Calibri" panose="020F0502020204030204" pitchFamily="34" charset="0"/>
              </a:rPr>
              <a:t>Facilitator is a SIM </a:t>
            </a:r>
            <a:r>
              <a:rPr lang="en-US" sz="3600" dirty="0" err="1" smtClean="0">
                <a:latin typeface="Calibri" panose="020F0502020204030204" pitchFamily="34" charset="0"/>
              </a:rPr>
              <a:t>PDer</a:t>
            </a:r>
            <a:r>
              <a:rPr lang="en-US" sz="3600" dirty="0" smtClean="0">
                <a:latin typeface="Calibri" panose="020F0502020204030204" pitchFamily="34" charset="0"/>
              </a:rPr>
              <a:t>/Specialist</a:t>
            </a:r>
          </a:p>
          <a:p>
            <a:endParaRPr lang="en-US" sz="1100" dirty="0">
              <a:latin typeface="Calibri" panose="020F0502020204030204" pitchFamily="34" charset="0"/>
            </a:endParaRPr>
          </a:p>
          <a:p>
            <a:r>
              <a:rPr lang="en-US" sz="3600" b="1" dirty="0" smtClean="0">
                <a:latin typeface="Calibri" panose="020F0502020204030204" pitchFamily="34" charset="0"/>
              </a:rPr>
              <a:t>Content Enhancement: </a:t>
            </a: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Teachers develop or revise devices, extensions</a:t>
            </a: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Reflect on and plan for Cue-Do-Review </a:t>
            </a: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Troubleshoot concerns</a:t>
            </a:r>
          </a:p>
          <a:p>
            <a:endParaRPr lang="en-US" sz="1100" dirty="0">
              <a:latin typeface="Calibri" panose="020F0502020204030204" pitchFamily="34" charset="0"/>
            </a:endParaRPr>
          </a:p>
          <a:p>
            <a:r>
              <a:rPr lang="en-US" sz="4000" b="1" dirty="0" smtClean="0">
                <a:latin typeface="Calibri" panose="020F0502020204030204" pitchFamily="34" charset="0"/>
              </a:rPr>
              <a:t>Learning Strategies:</a:t>
            </a:r>
          </a:p>
          <a:p>
            <a:pPr lvl="1"/>
            <a:r>
              <a:rPr lang="en-US" sz="3100" dirty="0" smtClean="0">
                <a:latin typeface="Calibri" panose="020F0502020204030204" pitchFamily="34" charset="0"/>
              </a:rPr>
              <a:t>Teachers score or review scoring of pretests, learning sheets</a:t>
            </a:r>
          </a:p>
          <a:p>
            <a:pPr lvl="1"/>
            <a:r>
              <a:rPr lang="en-US" sz="3100" dirty="0">
                <a:latin typeface="Calibri" panose="020F0502020204030204" pitchFamily="34" charset="0"/>
              </a:rPr>
              <a:t>Reflect on and plan for </a:t>
            </a:r>
            <a:r>
              <a:rPr lang="en-US" sz="3100" dirty="0" smtClean="0">
                <a:latin typeface="Calibri" panose="020F0502020204030204" pitchFamily="34" charset="0"/>
              </a:rPr>
              <a:t>think </a:t>
            </a:r>
            <a:r>
              <a:rPr lang="en-US" sz="3100" dirty="0" err="1" smtClean="0">
                <a:latin typeface="Calibri" panose="020F0502020204030204" pitchFamily="34" charset="0"/>
              </a:rPr>
              <a:t>alouds</a:t>
            </a:r>
            <a:r>
              <a:rPr lang="en-US" sz="3100" dirty="0" smtClean="0">
                <a:latin typeface="Calibri" panose="020F0502020204030204" pitchFamily="34" charset="0"/>
              </a:rPr>
              <a:t>, modeling, 3 to 1 interactions</a:t>
            </a:r>
          </a:p>
          <a:p>
            <a:pPr lvl="1"/>
            <a:r>
              <a:rPr lang="en-US" sz="3100" dirty="0">
                <a:latin typeface="Calibri" panose="020F0502020204030204" pitchFamily="34" charset="0"/>
              </a:rPr>
              <a:t>Troubleshoot </a:t>
            </a:r>
            <a:r>
              <a:rPr lang="en-US" sz="3100" dirty="0" smtClean="0">
                <a:latin typeface="Calibri" panose="020F0502020204030204" pitchFamily="34" charset="0"/>
              </a:rPr>
              <a:t>concerns including managing materials </a:t>
            </a:r>
            <a:endParaRPr lang="en-US" sz="3100" dirty="0">
              <a:latin typeface="Calibri" panose="020F0502020204030204" pitchFamily="34" charset="0"/>
            </a:endParaRPr>
          </a:p>
          <a:p>
            <a:pPr lvl="1"/>
            <a:endParaRPr lang="en-US" sz="34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61120" y="1858330"/>
            <a:ext cx="2926080" cy="2492990"/>
          </a:xfrm>
          <a:prstGeom prst="rect">
            <a:avLst/>
          </a:prstGeom>
          <a:solidFill>
            <a:srgbClr val="BDEA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Pros</a:t>
            </a:r>
            <a:r>
              <a:rPr lang="en-US" sz="2800" dirty="0" smtClean="0">
                <a:latin typeface="Calibri" panose="020F0502020204030204" pitchFamily="34" charset="0"/>
              </a:rPr>
              <a:t>: relationship building, real time support</a:t>
            </a:r>
          </a:p>
          <a:p>
            <a:pPr algn="ctr"/>
            <a:endParaRPr lang="en-US" sz="1600" dirty="0"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Cons: </a:t>
            </a:r>
            <a:r>
              <a:rPr lang="en-US" sz="2800" dirty="0" smtClean="0">
                <a:latin typeface="Calibri" panose="020F0502020204030204" pitchFamily="34" charset="0"/>
              </a:rPr>
              <a:t>may require $$$</a:t>
            </a:r>
          </a:p>
        </p:txBody>
      </p:sp>
    </p:spTree>
    <p:extLst>
      <p:ext uri="{BB962C8B-B14F-4D97-AF65-F5344CB8AC3E}">
        <p14:creationId xmlns:p14="http://schemas.microsoft.com/office/powerpoint/2010/main" val="37802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Lesson Study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1690690"/>
            <a:ext cx="7894320" cy="496919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Group of teachers who teach the same or similar class + invested other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Facilitator is a SIM </a:t>
            </a:r>
            <a:r>
              <a:rPr lang="en-US" sz="3200" dirty="0" err="1" smtClean="0">
                <a:latin typeface="Calibri" panose="020F0502020204030204" pitchFamily="34" charset="0"/>
              </a:rPr>
              <a:t>PDer</a:t>
            </a:r>
            <a:r>
              <a:rPr lang="en-US" sz="3200" dirty="0" smtClean="0">
                <a:latin typeface="Calibri" panose="020F0502020204030204" pitchFamily="34" charset="0"/>
              </a:rPr>
              <a:t>/Specialist</a:t>
            </a:r>
          </a:p>
          <a:p>
            <a:endParaRPr lang="en-US" sz="13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Done over 1 or 2 days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Whole team involved in planning the lesson</a:t>
            </a:r>
          </a:p>
          <a:p>
            <a:endParaRPr lang="en-US" sz="11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Whole team OBSERVES the lesson </a:t>
            </a:r>
            <a:r>
              <a:rPr lang="en-US" sz="3200" i="1" dirty="0" smtClean="0">
                <a:latin typeface="Calibri" panose="020F0502020204030204" pitchFamily="34" charset="0"/>
              </a:rPr>
              <a:t>(data collection including the instructional sequence)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Often our facilitator teaches the lesson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5880" y="1523050"/>
            <a:ext cx="2971800" cy="2923877"/>
          </a:xfrm>
          <a:prstGeom prst="rect">
            <a:avLst/>
          </a:prstGeom>
          <a:solidFill>
            <a:srgbClr val="BDEA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Pros</a:t>
            </a:r>
            <a:r>
              <a:rPr lang="en-US" sz="2800" dirty="0" smtClean="0">
                <a:latin typeface="Calibri" panose="020F0502020204030204" pitchFamily="34" charset="0"/>
              </a:rPr>
              <a:t>: builds collegiality, allows teachers to watch students</a:t>
            </a:r>
          </a:p>
          <a:p>
            <a:pPr algn="ctr"/>
            <a:endParaRPr lang="en-US" sz="1600" dirty="0"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Cons: </a:t>
            </a:r>
            <a:r>
              <a:rPr lang="en-US" sz="2800" dirty="0" smtClean="0">
                <a:latin typeface="Calibri" panose="020F0502020204030204" pitchFamily="34" charset="0"/>
              </a:rPr>
              <a:t>time and resource intensive</a:t>
            </a:r>
          </a:p>
        </p:txBody>
      </p:sp>
    </p:spTree>
    <p:extLst>
      <p:ext uri="{BB962C8B-B14F-4D97-AF65-F5344CB8AC3E}">
        <p14:creationId xmlns:p14="http://schemas.microsoft.com/office/powerpoint/2010/main" val="36021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Coaching Summits &amp; Seminars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Why:</a:t>
            </a:r>
          </a:p>
          <a:p>
            <a:r>
              <a:rPr lang="en-US" dirty="0" smtClean="0"/>
              <a:t>Build capacity for coaching by supporting teachers and instructional coaches in coaching SIM even if they are not </a:t>
            </a:r>
            <a:r>
              <a:rPr lang="en-US" dirty="0" err="1" smtClean="0"/>
              <a:t>PDers</a:t>
            </a:r>
            <a:endParaRPr lang="en-US" dirty="0" smtClean="0"/>
          </a:p>
          <a:p>
            <a:r>
              <a:rPr lang="en-US" dirty="0" smtClean="0"/>
              <a:t>Build a common vocabulary, skill set and clear picture </a:t>
            </a:r>
            <a:r>
              <a:rPr lang="en-US" smtClean="0"/>
              <a:t>of effective coaching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What:</a:t>
            </a:r>
          </a:p>
          <a:p>
            <a:r>
              <a:rPr lang="en-US" dirty="0" smtClean="0"/>
              <a:t>Provide PD on Instructional Coaching </a:t>
            </a:r>
          </a:p>
          <a:p>
            <a:r>
              <a:rPr lang="en-US" dirty="0" smtClean="0"/>
              <a:t>1.5 – 2 days</a:t>
            </a:r>
          </a:p>
          <a:p>
            <a:r>
              <a:rPr lang="en-US" dirty="0" smtClean="0"/>
              <a:t>Cross district</a:t>
            </a:r>
          </a:p>
          <a:p>
            <a:r>
              <a:rPr lang="en-US" dirty="0" smtClean="0"/>
              <a:t>Opportunities to practice coaching SIM</a:t>
            </a:r>
          </a:p>
          <a:p>
            <a:r>
              <a:rPr lang="en-US" dirty="0" smtClean="0"/>
              <a:t>Adding Systems Coaching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6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Talk at Your Tables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Did you see a model you might want to explore?</a:t>
            </a:r>
          </a:p>
          <a:p>
            <a:endParaRPr lang="en-US" sz="1000" dirty="0" smtClean="0"/>
          </a:p>
          <a:p>
            <a:r>
              <a:rPr lang="en-US" sz="3200" dirty="0" smtClean="0"/>
              <a:t>How might you tweak it for your situation?</a:t>
            </a:r>
          </a:p>
          <a:p>
            <a:endParaRPr lang="en-US" sz="1100" dirty="0" smtClean="0"/>
          </a:p>
          <a:p>
            <a:r>
              <a:rPr lang="en-US" sz="3200" dirty="0" smtClean="0"/>
              <a:t>How might you address </a:t>
            </a:r>
            <a:r>
              <a:rPr lang="en-US" sz="3200" dirty="0" err="1" smtClean="0"/>
              <a:t>the“cons</a:t>
            </a:r>
            <a:r>
              <a:rPr lang="en-US" sz="3200" dirty="0" smtClean="0"/>
              <a:t>”?</a:t>
            </a:r>
          </a:p>
          <a:p>
            <a:endParaRPr lang="en-US" sz="1100" dirty="0"/>
          </a:p>
          <a:p>
            <a:r>
              <a:rPr lang="en-US" sz="3200" dirty="0" smtClean="0"/>
              <a:t>Choose a table member to share your team brilliance with the whole group</a:t>
            </a:r>
          </a:p>
          <a:p>
            <a:endParaRPr lang="en-US" sz="1000" dirty="0"/>
          </a:p>
          <a:p>
            <a:r>
              <a:rPr lang="en-US" sz="3200" dirty="0" smtClean="0"/>
              <a:t>Share outs</a:t>
            </a:r>
          </a:p>
        </p:txBody>
      </p:sp>
    </p:spTree>
    <p:extLst>
      <p:ext uri="{BB962C8B-B14F-4D97-AF65-F5344CB8AC3E}">
        <p14:creationId xmlns:p14="http://schemas.microsoft.com/office/powerpoint/2010/main" val="23637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Building Trust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375"/>
            <a:ext cx="10515600" cy="438735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True coaching only happens inside a positive, safe relationship SO...</a:t>
            </a:r>
          </a:p>
          <a:p>
            <a:endParaRPr lang="en-US" dirty="0"/>
          </a:p>
          <a:p>
            <a:pPr lvl="3"/>
            <a:r>
              <a:rPr lang="en-US" sz="3200" dirty="0" smtClean="0">
                <a:latin typeface="Calibri" panose="020F0502020204030204" pitchFamily="34" charset="0"/>
              </a:rPr>
              <a:t>Be reliable</a:t>
            </a:r>
          </a:p>
          <a:p>
            <a:pPr lvl="3"/>
            <a:r>
              <a:rPr lang="en-US" sz="3200" dirty="0" smtClean="0">
                <a:latin typeface="Calibri" panose="020F0502020204030204" pitchFamily="34" charset="0"/>
              </a:rPr>
              <a:t>Be honest</a:t>
            </a:r>
          </a:p>
          <a:p>
            <a:pPr lvl="3"/>
            <a:r>
              <a:rPr lang="en-US" sz="3200" dirty="0" smtClean="0">
                <a:latin typeface="Calibri" panose="020F0502020204030204" pitchFamily="34" charset="0"/>
              </a:rPr>
              <a:t>Be caring/practice empathy</a:t>
            </a:r>
            <a:endParaRPr lang="en-US" sz="3200" dirty="0">
              <a:latin typeface="Calibri" panose="020F0502020204030204" pitchFamily="34" charset="0"/>
            </a:endParaRPr>
          </a:p>
          <a:p>
            <a:pPr lvl="3"/>
            <a:r>
              <a:rPr lang="en-US" sz="3200" dirty="0" smtClean="0">
                <a:latin typeface="Calibri" panose="020F0502020204030204" pitchFamily="34" charset="0"/>
              </a:rPr>
              <a:t>Maintain confidentiality</a:t>
            </a:r>
          </a:p>
          <a:p>
            <a:pPr lvl="3"/>
            <a:r>
              <a:rPr lang="en-US" sz="3200" dirty="0" smtClean="0">
                <a:latin typeface="Calibri" panose="020F0502020204030204" pitchFamily="34" charset="0"/>
              </a:rPr>
              <a:t>Hold and nurture the “possible”</a:t>
            </a:r>
            <a:endParaRPr lang="en-US" sz="3200" dirty="0">
              <a:latin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dirty="0">
                <a:latin typeface="Calibri" panose="020F0502020204030204" pitchFamily="34" charset="0"/>
              </a:rPr>
              <a:t>Coaching success </a:t>
            </a:r>
            <a:r>
              <a:rPr lang="en-US" sz="5400" dirty="0" smtClean="0">
                <a:latin typeface="Calibri" panose="020F0502020204030204" pitchFamily="34" charset="0"/>
              </a:rPr>
              <a:t>requires </a:t>
            </a:r>
            <a:r>
              <a:rPr lang="en-US" sz="5400" dirty="0">
                <a:latin typeface="Calibri" panose="020F0502020204030204" pitchFamily="34" charset="0"/>
              </a:rPr>
              <a:t>a</a:t>
            </a:r>
            <a:r>
              <a:rPr lang="en-US" sz="5400" b="1" dirty="0">
                <a:latin typeface="Calibri" panose="020F0502020204030204" pitchFamily="34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</a:rPr>
              <a:t>system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i="1" dirty="0">
                <a:latin typeface="Calibri" panose="020F0502020204030204" pitchFamily="34" charset="0"/>
              </a:rPr>
              <a:t>(including leadership)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dirty="0">
                <a:latin typeface="Calibri" panose="020F0502020204030204" pitchFamily="34" charset="0"/>
              </a:rPr>
              <a:t>that creates 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</a:rPr>
              <a:t>safe space</a:t>
            </a:r>
            <a:endParaRPr lang="en-US" sz="5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22" y="160338"/>
            <a:ext cx="10972800" cy="186213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7 Success Factors </a:t>
            </a:r>
            <a:r>
              <a:rPr lang="en-US" sz="4400" dirty="0">
                <a:latin typeface="Calibri" panose="020F0502020204030204" pitchFamily="34" charset="0"/>
              </a:rPr>
              <a:t>for </a:t>
            </a:r>
            <a:r>
              <a:rPr lang="en-US" sz="4400" dirty="0" smtClean="0">
                <a:latin typeface="Calibri" panose="020F0502020204030204" pitchFamily="34" charset="0"/>
              </a:rPr>
              <a:t>Coaching </a:t>
            </a:r>
            <a:br>
              <a:rPr lang="en-US" sz="44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(the environment in which coaching happens)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322" y="2140347"/>
            <a:ext cx="6614358" cy="43873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Coaching Cycle </a:t>
            </a:r>
            <a:r>
              <a:rPr lang="en-US" sz="2800" i="1" dirty="0" smtClean="0">
                <a:latin typeface="Calibri" panose="020F0502020204030204" pitchFamily="34" charset="0"/>
              </a:rPr>
              <a:t>(how will coaching happen?)</a:t>
            </a:r>
            <a:endParaRPr lang="en-US" sz="28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8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Understanding Adults 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Playbook </a:t>
            </a:r>
            <a:r>
              <a:rPr lang="en-US" sz="2800" i="1" dirty="0" smtClean="0">
                <a:latin typeface="Calibri" panose="020F0502020204030204" pitchFamily="34" charset="0"/>
              </a:rPr>
              <a:t>(what are we coaching around?)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Using Data</a:t>
            </a:r>
          </a:p>
          <a:p>
            <a:pPr marL="457200" indent="-457200">
              <a:buFont typeface="+mj-lt"/>
              <a:buAutoNum type="arabicPeriod"/>
            </a:pPr>
            <a:endParaRPr lang="en-US" sz="9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Communication </a:t>
            </a:r>
          </a:p>
          <a:p>
            <a:pPr marL="457200" indent="-457200">
              <a:buFont typeface="+mj-lt"/>
              <a:buAutoNum type="arabicPeriod"/>
            </a:pPr>
            <a:endParaRPr lang="en-US" sz="9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Leadership – Responsive &amp; Reliable</a:t>
            </a:r>
          </a:p>
          <a:p>
            <a:pPr marL="457200" indent="-457200">
              <a:buFont typeface="+mj-lt"/>
              <a:buAutoNum type="arabicPeriod"/>
            </a:pPr>
            <a:endParaRPr lang="en-US" sz="900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alibri" panose="020F0502020204030204" pitchFamily="34" charset="0"/>
              </a:rPr>
              <a:t>System Support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coaching"/>
          <p:cNvSpPr>
            <a:spLocks noChangeAspect="1" noChangeArrowheads="1"/>
          </p:cNvSpPr>
          <p:nvPr/>
        </p:nvSpPr>
        <p:spPr bwMode="auto">
          <a:xfrm>
            <a:off x="1055686" y="2227262"/>
            <a:ext cx="2687629" cy="2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88680" y="2227262"/>
            <a:ext cx="321544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Knight, Jim. “Seven Success Factors for Instructional Coaching Programs.” </a:t>
            </a:r>
            <a:r>
              <a:rPr lang="en-US" sz="2000" b="1" dirty="0" smtClean="0"/>
              <a:t>Principal Leadership</a:t>
            </a:r>
            <a:r>
              <a:rPr lang="en-US" sz="2000" dirty="0" smtClean="0"/>
              <a:t>, March 2015: </a:t>
            </a:r>
            <a:r>
              <a:rPr lang="en-US" sz="2000" dirty="0" err="1" smtClean="0"/>
              <a:t>pgs</a:t>
            </a:r>
            <a:r>
              <a:rPr lang="en-US" sz="2000" dirty="0" smtClean="0"/>
              <a:t> 24-27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89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6075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Advocating for Coaching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39240"/>
            <a:ext cx="10515600" cy="502919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Why this is necessary</a:t>
            </a:r>
          </a:p>
          <a:p>
            <a:endParaRPr lang="en-US" sz="3200" dirty="0" smtClean="0"/>
          </a:p>
          <a:p>
            <a:r>
              <a:rPr lang="en-US" sz="3200" dirty="0" smtClean="0"/>
              <a:t>May involve myth busting and clarifying</a:t>
            </a:r>
          </a:p>
          <a:p>
            <a:endParaRPr lang="en-US" sz="2400" dirty="0"/>
          </a:p>
          <a:p>
            <a:r>
              <a:rPr lang="en-US" sz="3200" dirty="0" smtClean="0"/>
              <a:t>Draw </a:t>
            </a:r>
            <a:r>
              <a:rPr lang="en-US" sz="3200" b="1" dirty="0" smtClean="0"/>
              <a:t>connections to professional development</a:t>
            </a:r>
          </a:p>
          <a:p>
            <a:endParaRPr lang="en-US" sz="2400" dirty="0"/>
          </a:p>
          <a:p>
            <a:r>
              <a:rPr lang="en-US" sz="3200" dirty="0" smtClean="0"/>
              <a:t>Use </a:t>
            </a:r>
            <a:r>
              <a:rPr lang="en-US" sz="3200" b="1" dirty="0" smtClean="0"/>
              <a:t>data</a:t>
            </a:r>
          </a:p>
          <a:p>
            <a:pPr lvl="1"/>
            <a:r>
              <a:rPr lang="en-US" sz="2800" dirty="0" smtClean="0"/>
              <a:t>as local as you can</a:t>
            </a:r>
          </a:p>
          <a:p>
            <a:pPr lvl="1"/>
            <a:r>
              <a:rPr lang="en-US" sz="2800" dirty="0" smtClean="0"/>
              <a:t>as recent as you can</a:t>
            </a:r>
          </a:p>
          <a:p>
            <a:pPr lvl="1"/>
            <a:endParaRPr lang="en-US" sz="2800" dirty="0"/>
          </a:p>
          <a:p>
            <a:r>
              <a:rPr lang="en-US" sz="3200" dirty="0"/>
              <a:t>Use </a:t>
            </a:r>
            <a:r>
              <a:rPr lang="en-US" sz="3200" b="1" dirty="0" smtClean="0"/>
              <a:t>stories</a:t>
            </a:r>
            <a:endParaRPr lang="en-US" sz="3200" b="1" dirty="0"/>
          </a:p>
          <a:p>
            <a:pPr lvl="1"/>
            <a:r>
              <a:rPr lang="en-US" sz="2800" dirty="0" smtClean="0"/>
              <a:t>from teachers</a:t>
            </a:r>
            <a:endParaRPr lang="en-US" sz="2800" dirty="0"/>
          </a:p>
          <a:p>
            <a:pPr lvl="1"/>
            <a:r>
              <a:rPr lang="en-US" sz="2800" dirty="0"/>
              <a:t>f</a:t>
            </a:r>
            <a:r>
              <a:rPr lang="en-US" sz="2800" dirty="0" smtClean="0"/>
              <a:t>rom students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21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05"/>
            <a:ext cx="10515600" cy="1325563"/>
          </a:xfrm>
        </p:spPr>
        <p:txBody>
          <a:bodyPr/>
          <a:lstStyle/>
          <a:p>
            <a:r>
              <a:rPr lang="en-US" dirty="0" smtClean="0"/>
              <a:t>Our Learning Journey around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20" y="1429068"/>
            <a:ext cx="7330440" cy="5032692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What (it is and is not)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Why?</a:t>
            </a:r>
          </a:p>
          <a:p>
            <a:pPr marL="342900" lvl="1" indent="0">
              <a:buNone/>
            </a:pPr>
            <a:r>
              <a:rPr lang="en-US" sz="800" dirty="0" smtClean="0"/>
              <a:t> </a:t>
            </a:r>
            <a:endParaRPr lang="en-US" sz="800" dirty="0"/>
          </a:p>
          <a:p>
            <a:pPr lvl="1"/>
            <a:r>
              <a:rPr lang="en-US" sz="2800" dirty="0" smtClean="0"/>
              <a:t>Who?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800" dirty="0" smtClean="0"/>
              <a:t>How</a:t>
            </a:r>
            <a:endParaRPr lang="en-US" sz="2800" dirty="0"/>
          </a:p>
          <a:p>
            <a:pPr lvl="2"/>
            <a:r>
              <a:rPr lang="en-US" sz="2400" dirty="0"/>
              <a:t>Current Reality &amp; Goals</a:t>
            </a:r>
          </a:p>
          <a:p>
            <a:pPr lvl="2"/>
            <a:r>
              <a:rPr lang="en-US" sz="2400" dirty="0"/>
              <a:t>Florida SPDG Coaching Structures</a:t>
            </a:r>
          </a:p>
          <a:p>
            <a:pPr lvl="2"/>
            <a:r>
              <a:rPr lang="en-US" sz="2400" dirty="0"/>
              <a:t>Necessary </a:t>
            </a:r>
            <a:r>
              <a:rPr lang="en-US" sz="2400" dirty="0" smtClean="0"/>
              <a:t>Conditions</a:t>
            </a:r>
          </a:p>
          <a:p>
            <a:pPr lvl="2"/>
            <a:endParaRPr lang="en-US" sz="800" dirty="0"/>
          </a:p>
          <a:p>
            <a:pPr lvl="1"/>
            <a:r>
              <a:rPr lang="en-US" sz="2800" dirty="0" smtClean="0"/>
              <a:t>Advocacy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 smtClean="0"/>
              <a:t>Wrap-up</a:t>
            </a:r>
          </a:p>
          <a:p>
            <a:pPr lvl="2"/>
            <a:r>
              <a:rPr lang="en-US" sz="2400" dirty="0"/>
              <a:t>HLP </a:t>
            </a:r>
            <a:r>
              <a:rPr lang="en-US" sz="2400" dirty="0" smtClean="0"/>
              <a:t>Connections</a:t>
            </a:r>
          </a:p>
          <a:p>
            <a:pPr lvl="2"/>
            <a:r>
              <a:rPr lang="en-US" sz="2400" dirty="0" smtClean="0"/>
              <a:t>Evaluations</a:t>
            </a:r>
            <a:endParaRPr lang="en-US" sz="2400" dirty="0"/>
          </a:p>
          <a:p>
            <a:pPr lvl="2"/>
            <a:endParaRPr lang="en-US" sz="25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7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8960" y="4922520"/>
            <a:ext cx="5273040" cy="193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66" y="545547"/>
            <a:ext cx="440277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Connections to HLPs for Special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7866" y="2301240"/>
            <a:ext cx="4585653" cy="448056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HLP1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Collaborate with professionals to increase student success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HLP2</a:t>
            </a:r>
            <a:r>
              <a:rPr lang="en-US" sz="2000" dirty="0">
                <a:latin typeface="Calibri" panose="020F0502020204030204" pitchFamily="34" charset="0"/>
              </a:rPr>
              <a:t> Collaboration: Organize and facilitate effective meetings with professionals and families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HLP5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Interpret and communicate assessment information with stakeholders to collaboratively </a:t>
            </a:r>
            <a:r>
              <a:rPr lang="en-US" sz="2000" dirty="0" smtClean="0">
                <a:latin typeface="Calibri" panose="020F0502020204030204" pitchFamily="34" charset="0"/>
              </a:rPr>
              <a:t>design and </a:t>
            </a:r>
            <a:r>
              <a:rPr lang="en-US" sz="2000" dirty="0">
                <a:latin typeface="Calibri" panose="020F0502020204030204" pitchFamily="34" charset="0"/>
              </a:rPr>
              <a:t>implement educational programs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HLP6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Use student assessment data, analyze instructional practices, and make necessary </a:t>
            </a:r>
            <a:r>
              <a:rPr lang="en-US" sz="2000" dirty="0" smtClean="0">
                <a:latin typeface="Calibri" panose="020F0502020204030204" pitchFamily="34" charset="0"/>
              </a:rPr>
              <a:t>adjustments that </a:t>
            </a:r>
            <a:r>
              <a:rPr lang="en-US" sz="2000" dirty="0">
                <a:latin typeface="Calibri" panose="020F0502020204030204" pitchFamily="34" charset="0"/>
              </a:rPr>
              <a:t>improve student outcomes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609911" y="545547"/>
            <a:ext cx="5942009" cy="6160053"/>
          </a:xfrm>
        </p:spPr>
        <p:txBody>
          <a:bodyPr>
            <a:normAutofit/>
          </a:bodyPr>
          <a:lstStyle/>
          <a:p>
            <a:pPr fontAlgn="base"/>
            <a:r>
              <a:rPr lang="en-US" sz="2000" b="1" dirty="0">
                <a:latin typeface="Calibri" panose="020F0502020204030204" pitchFamily="34" charset="0"/>
              </a:rPr>
              <a:t>HLP 11 </a:t>
            </a:r>
            <a:r>
              <a:rPr lang="en-US" sz="2000" dirty="0">
                <a:latin typeface="Calibri" panose="020F0502020204030204" pitchFamily="34" charset="0"/>
              </a:rPr>
              <a:t>Instruction: Identify and prioritize long and short term learning </a:t>
            </a:r>
            <a:r>
              <a:rPr lang="en-US" sz="2000" dirty="0" smtClean="0">
                <a:latin typeface="Calibri" panose="020F0502020204030204" pitchFamily="34" charset="0"/>
              </a:rPr>
              <a:t>goals</a:t>
            </a:r>
          </a:p>
          <a:p>
            <a:pPr fontAlgn="base"/>
            <a:endParaRPr lang="en-US" sz="100" b="1" dirty="0">
              <a:latin typeface="Calibri" panose="020F0502020204030204" pitchFamily="34" charset="0"/>
            </a:endParaRPr>
          </a:p>
          <a:p>
            <a:pPr fontAlgn="base"/>
            <a:r>
              <a:rPr lang="en-US" sz="2000" b="1" dirty="0" smtClean="0">
                <a:latin typeface="Calibri" panose="020F0502020204030204" pitchFamily="34" charset="0"/>
              </a:rPr>
              <a:t>HLP </a:t>
            </a:r>
            <a:r>
              <a:rPr lang="en-US" sz="2000" b="1" dirty="0">
                <a:latin typeface="Calibri" panose="020F0502020204030204" pitchFamily="34" charset="0"/>
              </a:rPr>
              <a:t>12 </a:t>
            </a:r>
            <a:r>
              <a:rPr lang="en-US" sz="2000" dirty="0">
                <a:latin typeface="Calibri" panose="020F0502020204030204" pitchFamily="34" charset="0"/>
              </a:rPr>
              <a:t>Instruction: Systematically design instruction toward a specific learning </a:t>
            </a:r>
            <a:r>
              <a:rPr lang="en-US" sz="2000" dirty="0" smtClean="0">
                <a:latin typeface="Calibri" panose="020F0502020204030204" pitchFamily="34" charset="0"/>
              </a:rPr>
              <a:t>goal</a:t>
            </a:r>
          </a:p>
          <a:p>
            <a:pPr fontAlgn="base"/>
            <a:endParaRPr lang="en-US" sz="100" dirty="0">
              <a:latin typeface="Calibri" panose="020F0502020204030204" pitchFamily="34" charset="0"/>
            </a:endParaRPr>
          </a:p>
          <a:p>
            <a:pPr>
              <a:tabLst>
                <a:tab pos="2971800" algn="l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HLP14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Teach cognitive and metacognitive strategies to support learning and independence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>
              <a:tabLst>
                <a:tab pos="2971800" algn="l"/>
              </a:tabLst>
            </a:pPr>
            <a:endParaRPr lang="en-US" sz="100" dirty="0">
              <a:latin typeface="Calibri" panose="020F0502020204030204" pitchFamily="34" charset="0"/>
            </a:endParaRPr>
          </a:p>
          <a:p>
            <a:pPr>
              <a:tabLst>
                <a:tab pos="2971800" algn="l"/>
              </a:tabLst>
            </a:pPr>
            <a:r>
              <a:rPr lang="en-US" sz="2000" b="1" dirty="0">
                <a:latin typeface="Calibri" panose="020F0502020204030204" pitchFamily="34" charset="0"/>
              </a:rPr>
              <a:t>HLP15</a:t>
            </a:r>
            <a:r>
              <a:rPr lang="en-US" sz="2000" dirty="0">
                <a:latin typeface="Calibri" panose="020F0502020204030204" pitchFamily="34" charset="0"/>
              </a:rPr>
              <a:t> Provide scaffolded supports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>
              <a:tabLst>
                <a:tab pos="2971800" algn="l"/>
              </a:tabLst>
            </a:pPr>
            <a:endParaRPr lang="en-US" sz="100" dirty="0">
              <a:latin typeface="Calibri" panose="020F0502020204030204" pitchFamily="34" charset="0"/>
            </a:endParaRPr>
          </a:p>
          <a:p>
            <a:pPr>
              <a:tabLst>
                <a:tab pos="2971800" algn="l"/>
              </a:tabLst>
            </a:pPr>
            <a:r>
              <a:rPr lang="en-US" sz="2000" b="1" dirty="0">
                <a:latin typeface="Calibri" panose="020F0502020204030204" pitchFamily="34" charset="0"/>
              </a:rPr>
              <a:t>HLP16</a:t>
            </a:r>
            <a:r>
              <a:rPr lang="en-US" sz="2000" dirty="0">
                <a:latin typeface="Calibri" panose="020F0502020204030204" pitchFamily="34" charset="0"/>
              </a:rPr>
              <a:t> Use explicit instruction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>
              <a:tabLst>
                <a:tab pos="2971800" algn="l"/>
              </a:tabLst>
            </a:pPr>
            <a:endParaRPr lang="en-US" sz="100" dirty="0">
              <a:latin typeface="Calibri" panose="020F0502020204030204" pitchFamily="34" charset="0"/>
            </a:endParaRPr>
          </a:p>
          <a:p>
            <a:pPr>
              <a:tabLst>
                <a:tab pos="2971800" algn="l"/>
              </a:tabLst>
            </a:pPr>
            <a:r>
              <a:rPr lang="en-US" sz="2000" b="1" dirty="0">
                <a:latin typeface="Calibri" panose="020F0502020204030204" pitchFamily="34" charset="0"/>
              </a:rPr>
              <a:t>HLP18</a:t>
            </a:r>
            <a:r>
              <a:rPr lang="en-US" sz="2000" dirty="0">
                <a:latin typeface="Calibri" panose="020F0502020204030204" pitchFamily="34" charset="0"/>
              </a:rPr>
              <a:t> Use strategies to promote active student engagement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>
              <a:tabLst>
                <a:tab pos="2971800" algn="l"/>
              </a:tabLst>
            </a:pPr>
            <a:endParaRPr lang="en-US" sz="100" dirty="0">
              <a:latin typeface="Calibri" panose="020F0502020204030204" pitchFamily="34" charset="0"/>
            </a:endParaRPr>
          </a:p>
          <a:p>
            <a:pPr>
              <a:tabLst>
                <a:tab pos="2971800" algn="l"/>
              </a:tabLst>
            </a:pPr>
            <a:r>
              <a:rPr lang="en-US" sz="2000" b="1" dirty="0">
                <a:latin typeface="Calibri" panose="020F0502020204030204" pitchFamily="34" charset="0"/>
              </a:rPr>
              <a:t>HLP20</a:t>
            </a:r>
            <a:r>
              <a:rPr lang="en-US" sz="2000" dirty="0">
                <a:latin typeface="Calibri" panose="020F0502020204030204" pitchFamily="34" charset="0"/>
              </a:rPr>
              <a:t> Provide positive and constructive feedback to guide students’ learning and behavior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</a:p>
          <a:p>
            <a:pPr>
              <a:tabLst>
                <a:tab pos="2971800" algn="l"/>
              </a:tabLst>
            </a:pPr>
            <a:endParaRPr lang="en-US" sz="100" dirty="0" smtClean="0">
              <a:latin typeface="Calibri" panose="020F0502020204030204" pitchFamily="34" charset="0"/>
            </a:endParaRPr>
          </a:p>
          <a:p>
            <a:pPr>
              <a:tabLst>
                <a:tab pos="2971800" algn="l"/>
              </a:tabLst>
            </a:pPr>
            <a:r>
              <a:rPr lang="en-US" sz="2000" b="1" dirty="0">
                <a:latin typeface="Calibri" panose="020F0502020204030204" pitchFamily="34" charset="0"/>
              </a:rPr>
              <a:t>HLP21</a:t>
            </a:r>
            <a:r>
              <a:rPr lang="en-US" sz="2000" dirty="0">
                <a:latin typeface="Calibri" panose="020F0502020204030204" pitchFamily="34" charset="0"/>
              </a:rPr>
              <a:t> Teach students to maintain and generalize new learning across time and settings.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tabLst>
                <a:tab pos="2971800" algn="l"/>
              </a:tabLst>
            </a:pPr>
            <a:endParaRPr lang="en-US" sz="100" dirty="0" smtClean="0">
              <a:latin typeface="Calibri" panose="020F0502020204030204" pitchFamily="34" charset="0"/>
            </a:endParaRPr>
          </a:p>
          <a:p>
            <a:pPr>
              <a:tabLst>
                <a:tab pos="2971800" algn="l"/>
              </a:tabLst>
            </a:pPr>
            <a:r>
              <a:rPr lang="en-US" sz="2000" b="1" dirty="0" smtClean="0">
                <a:latin typeface="Calibri" panose="020F0502020204030204" pitchFamily="34" charset="0"/>
              </a:rPr>
              <a:t>HLP22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Provide intensive instruction.</a:t>
            </a:r>
          </a:p>
          <a:p>
            <a:pPr>
              <a:tabLst>
                <a:tab pos="2971800" algn="l"/>
              </a:tabLst>
            </a:pPr>
            <a:endParaRPr lang="en-US" sz="2200" dirty="0" smtClean="0">
              <a:latin typeface="Calibri" panose="020F0502020204030204" pitchFamily="34" charset="0"/>
            </a:endParaRPr>
          </a:p>
          <a:p>
            <a:pPr>
              <a:tabLst>
                <a:tab pos="2971800" algn="l"/>
              </a:tabLst>
            </a:pPr>
            <a:endParaRPr lang="en-US" sz="22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8960" y="4922520"/>
            <a:ext cx="5273040" cy="193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6" y="310873"/>
            <a:ext cx="10803574" cy="780333"/>
          </a:xfrm>
        </p:spPr>
        <p:txBody>
          <a:bodyPr>
            <a:normAutofit/>
          </a:bodyPr>
          <a:lstStyle/>
          <a:p>
            <a:r>
              <a:rPr lang="en-US" dirty="0" smtClean="0"/>
              <a:t>Connections to HLPs for General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186" y="1295400"/>
            <a:ext cx="11138854" cy="4480560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</a:rPr>
              <a:t>HLP 2: </a:t>
            </a:r>
            <a:r>
              <a:rPr lang="en-US" sz="2400" dirty="0">
                <a:latin typeface="Calibri" panose="020F0502020204030204" pitchFamily="34" charset="0"/>
              </a:rPr>
              <a:t>Explaining and modeling content, practices, and strategies</a:t>
            </a:r>
            <a:br>
              <a:rPr lang="en-US" sz="2400" dirty="0">
                <a:latin typeface="Calibri" panose="020F0502020204030204" pitchFamily="34" charset="0"/>
              </a:rPr>
            </a:br>
            <a:endParaRPr lang="en-US" sz="800" dirty="0"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</a:rPr>
              <a:t>HLP 4: </a:t>
            </a:r>
            <a:r>
              <a:rPr lang="en-US" sz="2400" dirty="0">
                <a:latin typeface="Calibri" panose="020F0502020204030204" pitchFamily="34" charset="0"/>
              </a:rPr>
              <a:t>Diagnosing particular common patterns of student thinking and development in a </a:t>
            </a:r>
            <a:r>
              <a:rPr lang="en-US" sz="2400" dirty="0" smtClean="0">
                <a:latin typeface="Calibri" panose="020F0502020204030204" pitchFamily="34" charset="0"/>
              </a:rPr>
              <a:t>subject-matter domain</a:t>
            </a:r>
          </a:p>
          <a:p>
            <a:pPr fontAlgn="base">
              <a:spcBef>
                <a:spcPts val="0"/>
              </a:spcBef>
            </a:pPr>
            <a:endParaRPr lang="en-US" sz="800" dirty="0" smtClean="0"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HLP </a:t>
            </a:r>
            <a:r>
              <a:rPr lang="en-US" sz="2400" b="1" dirty="0">
                <a:latin typeface="Calibri" panose="020F0502020204030204" pitchFamily="34" charset="0"/>
              </a:rPr>
              <a:t>5: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Implementing </a:t>
            </a:r>
            <a:r>
              <a:rPr lang="en-US" sz="2400" dirty="0">
                <a:latin typeface="Calibri" panose="020F0502020204030204" pitchFamily="34" charset="0"/>
              </a:rPr>
              <a:t>norms and routines for classroom discourse and </a:t>
            </a:r>
            <a:r>
              <a:rPr lang="en-US" sz="2400" dirty="0" smtClean="0">
                <a:latin typeface="Calibri" panose="020F0502020204030204" pitchFamily="34" charset="0"/>
              </a:rPr>
              <a:t>work</a:t>
            </a:r>
          </a:p>
          <a:p>
            <a:pPr fontAlgn="base">
              <a:spcBef>
                <a:spcPts val="0"/>
              </a:spcBef>
            </a:pPr>
            <a:endParaRPr lang="en-US" sz="800" dirty="0" smtClean="0"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</a:rPr>
              <a:t>HLP 6: </a:t>
            </a:r>
            <a:r>
              <a:rPr lang="en-US" sz="2400" dirty="0">
                <a:latin typeface="Calibri" panose="020F0502020204030204" pitchFamily="34" charset="0"/>
              </a:rPr>
              <a:t>Coordinating and adjusting instruction during a </a:t>
            </a:r>
            <a:r>
              <a:rPr lang="en-US" sz="2400" dirty="0" smtClean="0">
                <a:latin typeface="Calibri" panose="020F0502020204030204" pitchFamily="34" charset="0"/>
              </a:rPr>
              <a:t>lesson</a:t>
            </a:r>
          </a:p>
          <a:p>
            <a:pPr fontAlgn="base">
              <a:spcBef>
                <a:spcPts val="0"/>
              </a:spcBef>
            </a:pPr>
            <a:endParaRPr lang="en-US" sz="800" dirty="0" smtClean="0"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HLP </a:t>
            </a:r>
            <a:r>
              <a:rPr lang="en-US" sz="2400" b="1" dirty="0">
                <a:latin typeface="Calibri" panose="020F0502020204030204" pitchFamily="34" charset="0"/>
              </a:rPr>
              <a:t>8: </a:t>
            </a:r>
            <a:r>
              <a:rPr lang="en-US" sz="2400" dirty="0">
                <a:latin typeface="Calibri" panose="020F0502020204030204" pitchFamily="34" charset="0"/>
              </a:rPr>
              <a:t>Implementing organizational </a:t>
            </a:r>
            <a:r>
              <a:rPr lang="en-US" sz="2400" dirty="0" smtClean="0">
                <a:latin typeface="Calibri" panose="020F0502020204030204" pitchFamily="34" charset="0"/>
              </a:rPr>
              <a:t>routines</a:t>
            </a:r>
          </a:p>
          <a:p>
            <a:pPr fontAlgn="base">
              <a:spcBef>
                <a:spcPts val="0"/>
              </a:spcBef>
            </a:pPr>
            <a:endParaRPr lang="en-US" sz="800" dirty="0" smtClean="0"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HLP </a:t>
            </a:r>
            <a:r>
              <a:rPr lang="en-US" sz="2400" b="1" dirty="0">
                <a:latin typeface="Calibri" panose="020F0502020204030204" pitchFamily="34" charset="0"/>
              </a:rPr>
              <a:t>13</a:t>
            </a:r>
            <a:r>
              <a:rPr lang="en-US" sz="2400" dirty="0">
                <a:latin typeface="Calibri" panose="020F0502020204030204" pitchFamily="34" charset="0"/>
              </a:rPr>
              <a:t>: Setting ling and short term learning goals for </a:t>
            </a:r>
            <a:r>
              <a:rPr lang="en-US" sz="2400" dirty="0" smtClean="0">
                <a:latin typeface="Calibri" panose="020F0502020204030204" pitchFamily="34" charset="0"/>
              </a:rPr>
              <a:t>students</a:t>
            </a:r>
          </a:p>
          <a:p>
            <a:pPr fontAlgn="base">
              <a:spcBef>
                <a:spcPts val="0"/>
              </a:spcBef>
            </a:pPr>
            <a:endParaRPr lang="en-US" sz="800" dirty="0" smtClean="0"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HLP </a:t>
            </a:r>
            <a:r>
              <a:rPr lang="en-US" sz="2400" b="1" dirty="0">
                <a:latin typeface="Calibri" panose="020F0502020204030204" pitchFamily="34" charset="0"/>
              </a:rPr>
              <a:t>14: </a:t>
            </a:r>
            <a:r>
              <a:rPr lang="en-US" sz="2400" dirty="0">
                <a:latin typeface="Calibri" panose="020F0502020204030204" pitchFamily="34" charset="0"/>
              </a:rPr>
              <a:t>Designing single lessons and sequences of </a:t>
            </a:r>
            <a:r>
              <a:rPr lang="en-US" sz="2400" dirty="0" smtClean="0">
                <a:latin typeface="Calibri" panose="020F0502020204030204" pitchFamily="34" charset="0"/>
              </a:rPr>
              <a:t>lessons</a:t>
            </a:r>
          </a:p>
          <a:p>
            <a:pPr fontAlgn="base">
              <a:spcBef>
                <a:spcPts val="0"/>
              </a:spcBef>
            </a:pPr>
            <a:endParaRPr lang="en-US" sz="800" dirty="0" smtClean="0"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HLP </a:t>
            </a:r>
            <a:r>
              <a:rPr lang="en-US" sz="2400" b="1" dirty="0">
                <a:latin typeface="Calibri" panose="020F0502020204030204" pitchFamily="34" charset="0"/>
              </a:rPr>
              <a:t>16: </a:t>
            </a:r>
            <a:r>
              <a:rPr lang="en-US" sz="2400" dirty="0">
                <a:latin typeface="Calibri" panose="020F0502020204030204" pitchFamily="34" charset="0"/>
              </a:rPr>
              <a:t>Selecting and designing formal assessments </a:t>
            </a:r>
            <a:r>
              <a:rPr lang="en-US" sz="2400" dirty="0" smtClean="0">
                <a:latin typeface="Calibri" panose="020F0502020204030204" pitchFamily="34" charset="0"/>
              </a:rPr>
              <a:t>for </a:t>
            </a:r>
            <a:r>
              <a:rPr lang="en-US" sz="2400" dirty="0">
                <a:latin typeface="Calibri" panose="020F0502020204030204" pitchFamily="34" charset="0"/>
              </a:rPr>
              <a:t>student </a:t>
            </a:r>
            <a:r>
              <a:rPr lang="en-US" sz="2400" dirty="0" smtClean="0">
                <a:latin typeface="Calibri" panose="020F0502020204030204" pitchFamily="34" charset="0"/>
              </a:rPr>
              <a:t>learning</a:t>
            </a:r>
          </a:p>
          <a:p>
            <a:pPr fontAlgn="base">
              <a:spcBef>
                <a:spcPts val="0"/>
              </a:spcBef>
            </a:pPr>
            <a:endParaRPr lang="en-US" sz="800" dirty="0" smtClean="0"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HLP </a:t>
            </a:r>
            <a:r>
              <a:rPr lang="en-US" sz="2400" b="1" dirty="0">
                <a:latin typeface="Calibri" panose="020F0502020204030204" pitchFamily="34" charset="0"/>
              </a:rPr>
              <a:t>17: </a:t>
            </a:r>
            <a:r>
              <a:rPr lang="en-US" sz="2400" dirty="0">
                <a:latin typeface="Calibri" panose="020F0502020204030204" pitchFamily="34" charset="0"/>
              </a:rPr>
              <a:t>Interpreting the results of student work, including routine assignments, quizzes, test, projects, an standardized </a:t>
            </a:r>
            <a:r>
              <a:rPr lang="en-US" sz="2400" dirty="0" smtClean="0">
                <a:latin typeface="Calibri" panose="020F0502020204030204" pitchFamily="34" charset="0"/>
              </a:rPr>
              <a:t>assessments</a:t>
            </a:r>
          </a:p>
          <a:p>
            <a:pPr fontAlgn="base">
              <a:spcBef>
                <a:spcPts val="0"/>
              </a:spcBef>
            </a:pPr>
            <a:endParaRPr lang="en-US" sz="800" dirty="0" smtClean="0"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</a:rPr>
              <a:t>HLP </a:t>
            </a:r>
            <a:r>
              <a:rPr lang="en-US" sz="2400" b="1" dirty="0">
                <a:latin typeface="Calibri" panose="020F0502020204030204" pitchFamily="34" charset="0"/>
              </a:rPr>
              <a:t>19: </a:t>
            </a:r>
            <a:r>
              <a:rPr lang="en-US" sz="2400" dirty="0">
                <a:latin typeface="Calibri" panose="020F0502020204030204" pitchFamily="34" charset="0"/>
              </a:rPr>
              <a:t>Analyzing instruction for the purpose of improving it</a:t>
            </a:r>
          </a:p>
          <a:p>
            <a:pPr fontAlgn="base"/>
            <a:endParaRPr lang="en-US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</a:rPr>
              <a:t>What are you wondering now?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r="9905"/>
          <a:stretch/>
        </p:blipFill>
        <p:spPr>
          <a:xfrm>
            <a:off x="3271838" y="1938338"/>
            <a:ext cx="4743450" cy="4038600"/>
          </a:xfrm>
          <a:gradFill>
            <a:gsLst>
              <a:gs pos="86000">
                <a:schemeClr val="accent3">
                  <a:lumMod val="40000"/>
                  <a:lumOff val="60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3035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88" b="4185"/>
          <a:stretch/>
        </p:blipFill>
        <p:spPr>
          <a:xfrm>
            <a:off x="238124" y="167640"/>
            <a:ext cx="9515476" cy="65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39627"/>
              </p:ext>
            </p:extLst>
          </p:nvPr>
        </p:nvGraphicFramePr>
        <p:xfrm>
          <a:off x="1523470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resentation" r:id="rId3" imgW="4570388" imgH="3427437" progId="PowerPoint.Show.12">
                  <p:embed/>
                </p:oleObj>
              </mc:Choice>
              <mc:Fallback>
                <p:oleObj name="Presentation" r:id="rId3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470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6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A70FA-C3E7-455F-ABEB-DF1274FE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D88BC6-B16A-4311-89D7-04E564700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" y="1844039"/>
            <a:ext cx="10805160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Please reflect on today and tell us...</a:t>
            </a:r>
          </a:p>
          <a:p>
            <a:endParaRPr lang="en-US" sz="3200" dirty="0"/>
          </a:p>
          <a:p>
            <a:pPr lvl="1"/>
            <a:r>
              <a:rPr lang="en-US" sz="3600" dirty="0" smtClean="0"/>
              <a:t>What's </a:t>
            </a:r>
            <a:r>
              <a:rPr lang="en-US" sz="3600" dirty="0"/>
              <a:t>working for you?</a:t>
            </a:r>
          </a:p>
          <a:p>
            <a:endParaRPr lang="en-US" sz="3600" dirty="0"/>
          </a:p>
          <a:p>
            <a:pPr lvl="1"/>
            <a:r>
              <a:rPr lang="en-US" sz="3600" dirty="0"/>
              <a:t>What adjustments would you like us to make?</a:t>
            </a:r>
          </a:p>
        </p:txBody>
      </p:sp>
    </p:spTree>
    <p:extLst>
      <p:ext uri="{BB962C8B-B14F-4D97-AF65-F5344CB8AC3E}">
        <p14:creationId xmlns:p14="http://schemas.microsoft.com/office/powerpoint/2010/main" val="1788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01" y="265801"/>
            <a:ext cx="3895300" cy="436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4734" y="5164201"/>
            <a:ext cx="2936700" cy="152483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434840" y="265800"/>
            <a:ext cx="7526594" cy="448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26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Expertise: </a:t>
            </a:r>
            <a:r>
              <a:rPr lang="en" sz="26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Instructional Coaching, Adult Learning Principles</a:t>
            </a:r>
            <a:r>
              <a:rPr lang="en" sz="2667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667" kern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</a:t>
            </a:r>
            <a:r>
              <a:rPr lang="en" sz="2667" kern="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r>
              <a:rPr lang="en" sz="2667" kern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Content Enhancement Routines, </a:t>
            </a:r>
            <a:endParaRPr sz="2667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26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 Areas: Science, Math, CTE</a:t>
            </a:r>
            <a:endParaRPr sz="2667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26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Favorite Routines: </a:t>
            </a:r>
            <a:r>
              <a:rPr lang="en" sz="26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Course Organizer, Unit Organizer, Clarifying, Concept Mastery, Question Exploration</a:t>
            </a:r>
            <a:endParaRPr sz="2667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26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Passions: </a:t>
            </a:r>
            <a:r>
              <a:rPr lang="en" sz="26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Empowering educators &amp; students, Championing change, </a:t>
            </a:r>
            <a:r>
              <a:rPr lang="en" sz="2667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Strategic Instruction Model</a:t>
            </a:r>
            <a:r>
              <a:rPr lang="en" sz="2667" kern="0" baseline="30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r>
              <a:rPr lang="en" sz="2667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(SIM), Equity</a:t>
            </a:r>
            <a:r>
              <a:rPr lang="en" sz="2667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Theater - acting, directing, Nature &amp; </a:t>
            </a:r>
            <a:r>
              <a:rPr lang="en" sz="2667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Animals</a:t>
            </a:r>
            <a:endParaRPr sz="933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2667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9033" y="4924200"/>
            <a:ext cx="8786000" cy="1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3200" b="1" kern="0" dirty="0">
                <a:solidFill>
                  <a:srgbClr val="FFEA2D"/>
                </a:solidFill>
                <a:latin typeface="Calibri"/>
                <a:ea typeface="Calibri"/>
                <a:cs typeface="Calibri"/>
                <a:sym typeface="Calibri"/>
              </a:rPr>
              <a:t>Janice Creneti</a:t>
            </a:r>
            <a:endParaRPr sz="3200" b="1" kern="0" dirty="0">
              <a:solidFill>
                <a:srgbClr val="FFEA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2667" b="1" kern="0" dirty="0">
                <a:solidFill>
                  <a:srgbClr val="FFEA2D"/>
                </a:solidFill>
                <a:latin typeface="Calibri"/>
                <a:ea typeface="Calibri"/>
                <a:cs typeface="Calibri"/>
                <a:sym typeface="Calibri"/>
              </a:rPr>
              <a:t>Assistant Manager, SPDG SIM Project, SIM CE PDer</a:t>
            </a:r>
            <a:endParaRPr sz="2667" b="1" kern="0" dirty="0">
              <a:solidFill>
                <a:srgbClr val="FFEA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2667" b="1" kern="0" dirty="0">
                <a:solidFill>
                  <a:srgbClr val="FFEA2D"/>
                </a:solidFill>
                <a:cs typeface="Arial"/>
                <a:sym typeface="Arial"/>
              </a:rPr>
              <a:t>Office: </a:t>
            </a:r>
            <a:r>
              <a:rPr lang="en" sz="2667" b="1" u="sng" kern="0" dirty="0">
                <a:solidFill>
                  <a:srgbClr val="FFEA2D"/>
                </a:solidFill>
                <a:cs typeface="Arial"/>
                <a:sym typeface="Arial"/>
                <a:hlinkClick r:id="rId6"/>
              </a:rPr>
              <a:t>(727)588-6523</a:t>
            </a:r>
            <a:r>
              <a:rPr lang="en" sz="2667" b="1" kern="0" dirty="0">
                <a:solidFill>
                  <a:srgbClr val="FFEA2D"/>
                </a:solidFill>
                <a:cs typeface="Arial"/>
                <a:sym typeface="Arial"/>
              </a:rPr>
              <a:t>  Cell: </a:t>
            </a:r>
            <a:r>
              <a:rPr lang="en" sz="2667" b="1" u="sng" kern="0" dirty="0">
                <a:solidFill>
                  <a:srgbClr val="FFEA2D"/>
                </a:solidFill>
                <a:cs typeface="Arial"/>
                <a:sym typeface="Arial"/>
                <a:hlinkClick r:id="rId7"/>
              </a:rPr>
              <a:t>(941)518-5718</a:t>
            </a:r>
            <a:endParaRPr sz="2667" b="1" kern="0" dirty="0">
              <a:solidFill>
                <a:srgbClr val="FFEA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2667" b="1" u="sng" kern="0" dirty="0">
                <a:solidFill>
                  <a:srgbClr val="FFEA2D"/>
                </a:solidFill>
                <a:cs typeface="Arial"/>
                <a:sym typeface="Arial"/>
                <a:hlinkClick r:id="rId8"/>
              </a:rPr>
              <a:t>crenetij@pcsb.org</a:t>
            </a:r>
            <a:endParaRPr sz="2667" b="1" kern="0" dirty="0">
              <a:solidFill>
                <a:srgbClr val="FFEA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2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12A9B-6413-484F-9622-95EC46DD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1035603"/>
            <a:ext cx="7254240" cy="1783798"/>
          </a:xfrm>
        </p:spPr>
        <p:txBody>
          <a:bodyPr/>
          <a:lstStyle/>
          <a:p>
            <a:r>
              <a:rPr lang="en-US" dirty="0" smtClean="0"/>
              <a:t>What are your experiences with coaching?</a:t>
            </a:r>
            <a:endParaRPr lang="bs-Latn-B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635B26-F562-7744-8122-9C817A89B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9760" y="3261360"/>
            <a:ext cx="6986338" cy="117879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good and the not so good...</a:t>
            </a:r>
            <a:endParaRPr lang="bs-Latn-BA" sz="3200" b="1" dirty="0"/>
          </a:p>
        </p:txBody>
      </p:sp>
    </p:spTree>
    <p:extLst>
      <p:ext uri="{BB962C8B-B14F-4D97-AF65-F5344CB8AC3E}">
        <p14:creationId xmlns:p14="http://schemas.microsoft.com/office/powerpoint/2010/main" val="13308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6874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Coaching...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9" y="1426591"/>
            <a:ext cx="5157787" cy="5091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</a:t>
            </a:r>
            <a:r>
              <a:rPr lang="en-US" sz="3200" dirty="0" smtClean="0">
                <a:solidFill>
                  <a:srgbClr val="C00000"/>
                </a:solidFill>
              </a:rPr>
              <a:t>ooks like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5240" y="2228628"/>
            <a:ext cx="5402336" cy="4446491"/>
          </a:xfrm>
        </p:spPr>
        <p:txBody>
          <a:bodyPr>
            <a:normAutofit/>
          </a:bodyPr>
          <a:lstStyle/>
          <a:p>
            <a:r>
              <a:rPr lang="en-US" dirty="0" smtClean="0"/>
              <a:t>Job embedded professional learning driven by the learner</a:t>
            </a:r>
          </a:p>
          <a:p>
            <a:endParaRPr lang="en-US" sz="800" dirty="0"/>
          </a:p>
          <a:p>
            <a:r>
              <a:rPr lang="en-US" dirty="0" smtClean="0"/>
              <a:t>A journey to best practice (fidelity)</a:t>
            </a:r>
          </a:p>
          <a:p>
            <a:endParaRPr lang="en-US" sz="1200" dirty="0"/>
          </a:p>
          <a:p>
            <a:r>
              <a:rPr lang="en-US" dirty="0" smtClean="0"/>
              <a:t>Decision making guided by data</a:t>
            </a:r>
          </a:p>
          <a:p>
            <a:endParaRPr lang="en-US" sz="1200" dirty="0" smtClean="0"/>
          </a:p>
          <a:p>
            <a:r>
              <a:rPr lang="en-US" dirty="0" smtClean="0"/>
              <a:t>One peer supports another peer in identifying and reaching (or moving toward) a goal around implementation of a practice</a:t>
            </a:r>
          </a:p>
          <a:p>
            <a:endParaRPr lang="en-US" sz="800" dirty="0"/>
          </a:p>
          <a:p>
            <a:r>
              <a:rPr lang="en-US" dirty="0"/>
              <a:t>A </a:t>
            </a:r>
            <a:r>
              <a:rPr lang="en-US" dirty="0" smtClean="0"/>
              <a:t>reciprocal </a:t>
            </a:r>
            <a:r>
              <a:rPr lang="en-US" dirty="0"/>
              <a:t>relationship based on trust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199" y="1426591"/>
            <a:ext cx="5183188" cy="5091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</a:t>
            </a:r>
            <a:r>
              <a:rPr lang="en-US" sz="3200" dirty="0" smtClean="0">
                <a:solidFill>
                  <a:srgbClr val="C00000"/>
                </a:solidFill>
              </a:rPr>
              <a:t>oes not look like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74218" y="2228629"/>
            <a:ext cx="5183187" cy="3684588"/>
          </a:xfrm>
        </p:spPr>
        <p:txBody>
          <a:bodyPr/>
          <a:lstStyle/>
          <a:p>
            <a:r>
              <a:rPr lang="en-US" dirty="0" smtClean="0"/>
              <a:t>An expert telling a novice what to do</a:t>
            </a:r>
          </a:p>
          <a:p>
            <a:endParaRPr lang="en-US" dirty="0"/>
          </a:p>
          <a:p>
            <a:r>
              <a:rPr lang="en-US" dirty="0" smtClean="0"/>
              <a:t>Evaluating (summative) practice</a:t>
            </a:r>
          </a:p>
          <a:p>
            <a:endParaRPr lang="en-US" dirty="0"/>
          </a:p>
          <a:p>
            <a:r>
              <a:rPr lang="en-US" dirty="0" smtClean="0"/>
              <a:t>Decision making guided by emotion</a:t>
            </a:r>
          </a:p>
          <a:p>
            <a:endParaRPr lang="en-US" dirty="0"/>
          </a:p>
          <a:p>
            <a:r>
              <a:rPr lang="en-US" dirty="0" smtClean="0"/>
              <a:t>Enforcing, spying, coercing, bribing, commiserating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552" y="1445718"/>
            <a:ext cx="9024488" cy="2769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</a:rPr>
              <a:t>What do </a:t>
            </a:r>
            <a:r>
              <a:rPr lang="en-US" sz="5400" b="1" dirty="0" smtClean="0">
                <a:latin typeface="Calibri" panose="020F0502020204030204" pitchFamily="34" charset="0"/>
              </a:rPr>
              <a:t>effective </a:t>
            </a:r>
            <a:r>
              <a:rPr lang="en-US" sz="5400" b="1" dirty="0">
                <a:latin typeface="Calibri" panose="020F0502020204030204" pitchFamily="34" charset="0"/>
              </a:rPr>
              <a:t>coaches do? </a:t>
            </a:r>
          </a:p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Listen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first </a:t>
            </a:r>
            <a:endParaRPr lang="en-US" sz="60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15269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Clarifying Table – Instructional Coaching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520" y="1531631"/>
            <a:ext cx="6537960" cy="4873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61120" y="1531631"/>
            <a:ext cx="271272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 prepared to educate others on coaching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61120" y="3237999"/>
            <a:ext cx="271272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This may involve myth busting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73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301930"/>
            <a:ext cx="10515600" cy="515982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dirty="0">
                <a:latin typeface="Calibri" panose="020F0502020204030204" pitchFamily="34" charset="0"/>
              </a:rPr>
              <a:t>Coaching is about preserving </a:t>
            </a:r>
            <a:endParaRPr lang="en-US" sz="5400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(</a:t>
            </a:r>
            <a:r>
              <a:rPr lang="en-US" sz="5400" i="1" dirty="0">
                <a:latin typeface="Calibri" panose="020F0502020204030204" pitchFamily="34" charset="0"/>
              </a:rPr>
              <a:t>or reinstating</a:t>
            </a:r>
            <a:r>
              <a:rPr lang="en-US" sz="5400" dirty="0">
                <a:latin typeface="Calibri" panose="020F0502020204030204" pitchFamily="34" charset="0"/>
              </a:rPr>
              <a:t>) </a:t>
            </a:r>
            <a:endParaRPr lang="en-US" sz="5400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educator </a:t>
            </a:r>
            <a:endParaRPr lang="en-US" sz="5400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</a:rPr>
              <a:t>Voice &amp; </a:t>
            </a:r>
            <a:r>
              <a:rPr lang="en-US" sz="5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Choice*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72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*Partnership Principles, Jim Knight, www.instructionalcoach.org</a:t>
            </a:r>
            <a:endParaRPr lang="en-US" sz="3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0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7A37E90-AA24-D041-9838-7E6E2F227BC0}" vid="{340E1202-9248-B648-844D-E3629F018A08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6642</TotalTime>
  <Words>1364</Words>
  <Application>Microsoft Office PowerPoint</Application>
  <PresentationFormat>Widescreen</PresentationFormat>
  <Paragraphs>329</Paragraphs>
  <Slides>35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Microsoft YaHei</vt:lpstr>
      <vt:lpstr>Arial</vt:lpstr>
      <vt:lpstr>Calibri</vt:lpstr>
      <vt:lpstr>Euphemia</vt:lpstr>
      <vt:lpstr>Trebuchet MS</vt:lpstr>
      <vt:lpstr>Office Theme</vt:lpstr>
      <vt:lpstr>Simple Light</vt:lpstr>
      <vt:lpstr>Presentation</vt:lpstr>
      <vt:lpstr>COACHING SIM:   How to Meet Teachers Where They Are to Support Them in Moving Forward</vt:lpstr>
      <vt:lpstr>What do you want to know?</vt:lpstr>
      <vt:lpstr>Our Learning Journey around Coaching</vt:lpstr>
      <vt:lpstr>PowerPoint Presentation</vt:lpstr>
      <vt:lpstr>What are your experiences with coaching?</vt:lpstr>
      <vt:lpstr>Coaching...</vt:lpstr>
      <vt:lpstr>PowerPoint Presentation</vt:lpstr>
      <vt:lpstr>Clarifying Table – Instructional Coaching</vt:lpstr>
      <vt:lpstr>PowerPoint Presentation</vt:lpstr>
      <vt:lpstr>Jim Knight &amp; the Instructional Coaching Group</vt:lpstr>
      <vt:lpstr>Why Coaching?</vt:lpstr>
      <vt:lpstr>Who Coaches Instruction?</vt:lpstr>
      <vt:lpstr>What does  coaching for SIM  look like?</vt:lpstr>
      <vt:lpstr>PowerPoint Presentation</vt:lpstr>
      <vt:lpstr>PowerPoint Presentation</vt:lpstr>
      <vt:lpstr>PowerPoint Presentation</vt:lpstr>
      <vt:lpstr>Coaching Structures  used by the  Florida SPDG SIM Project</vt:lpstr>
      <vt:lpstr>Face-to-face Coaching Cycles</vt:lpstr>
      <vt:lpstr>Evidence Submission Coaching</vt:lpstr>
      <vt:lpstr>Implementation Observations</vt:lpstr>
      <vt:lpstr>Face-to-face Coaching Cycles</vt:lpstr>
      <vt:lpstr>Facilitated Planning</vt:lpstr>
      <vt:lpstr>Lesson Study</vt:lpstr>
      <vt:lpstr>Coaching Summits &amp; Seminars</vt:lpstr>
      <vt:lpstr>Talk at Your Tables</vt:lpstr>
      <vt:lpstr>Building Trust</vt:lpstr>
      <vt:lpstr>PowerPoint Presentation</vt:lpstr>
      <vt:lpstr>7 Success Factors for Coaching  (the environment in which coaching happens)</vt:lpstr>
      <vt:lpstr>Advocating for Coaching</vt:lpstr>
      <vt:lpstr>Connections to HLPs for Special Education</vt:lpstr>
      <vt:lpstr>Connections to HLPs for General Education</vt:lpstr>
      <vt:lpstr>What are you wondering now?</vt:lpstr>
      <vt:lpstr>PowerPoint Presentation</vt:lpstr>
      <vt:lpstr>PowerPoint Presentation</vt:lpstr>
      <vt:lpstr>Exit Ticket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SIM:  Meeting Teachers where they are to move them forward</dc:title>
  <dc:creator>Creneti Janice</dc:creator>
  <cp:lastModifiedBy>Creneti Janice</cp:lastModifiedBy>
  <cp:revision>91</cp:revision>
  <dcterms:created xsi:type="dcterms:W3CDTF">2019-02-04T22:44:52Z</dcterms:created>
  <dcterms:modified xsi:type="dcterms:W3CDTF">2019-07-04T08:37:12Z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