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jhRLEQKjX7BgkHrutZ/tpEODvJ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1061B47-BB53-4DE7-9109-3F135522A0B8}">
  <a:tblStyle styleId="{E1061B47-BB53-4DE7-9109-3F135522A0B8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EF5E6"/>
          </a:solidFill>
        </a:fill>
      </a:tcStyle>
    </a:wholeTbl>
    <a:band1H>
      <a:tcTxStyle/>
      <a:tcStyle>
        <a:tcBdr/>
        <a:fill>
          <a:solidFill>
            <a:srgbClr val="DCE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CE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30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21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55" name="Google Shape;55;p2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6" name="Google Shape;56;p21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7" name="Google Shape;57;p2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8" name="Google Shape;58;p2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9" name="Google Shape;59;p2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0" name="Google Shape;60;p21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1" name="Google Shape;61;p2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2" name="Google Shape;62;p2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3" name="Google Shape;63;p2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4" name="Google Shape;64;p21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5" name="Google Shape;65;p2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6" name="Google Shape;66;p2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7" name="Google Shape;67;p2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68" name="Google Shape;68;p21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69" name="Google Shape;69;p21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0" name="Google Shape;70;p21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71" name="Google Shape;71;p21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2" name="Google Shape;72;p21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3" name="Google Shape;73;p21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" name="Google Shape;74;p21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5" name="Google Shape;75;p2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6" name="Google Shape;76;p2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7" name="Google Shape;77;p2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8" name="Google Shape;78;p2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9" name="Google Shape;79;p21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0" name="Google Shape;80;p2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1" name="Google Shape;81;p21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2" name="Google Shape;82;p21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3" name="Google Shape;83;p2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4" name="Google Shape;84;p21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5" name="Google Shape;85;p2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6" name="Google Shape;86;p21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7" name="Google Shape;87;p21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8" name="Google Shape;88;p21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9" name="Google Shape;89;p21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0" name="Google Shape;90;p2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1" name="Google Shape;91;p21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" name="Google Shape;92;p21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93" name="Google Shape;93;p21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4" name="Google Shape;94;p21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5" name="Google Shape;95;p21"/>
          <p:cNvSpPr txBox="1"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424242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16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15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368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216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dt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1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Google Shape;99;p21"/>
          <p:cNvSpPr txBox="1">
            <a:spLocks noGrp="1"/>
          </p:cNvSpPr>
          <p:nvPr>
            <p:ph type="ft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sldNum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21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0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30"/>
          <p:cNvSpPr txBox="1">
            <a:spLocks noGrp="1"/>
          </p:cNvSpPr>
          <p:nvPr>
            <p:ph type="body" idx="1"/>
          </p:nvPr>
        </p:nvSpPr>
        <p:spPr>
          <a:xfrm rot="5400000">
            <a:off x="2677662" y="689482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242" name="Google Shape;242;p30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30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30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1"/>
          <p:cNvSpPr txBox="1">
            <a:spLocks noGrp="1"/>
          </p:cNvSpPr>
          <p:nvPr>
            <p:ph type="title"/>
          </p:nvPr>
        </p:nvSpPr>
        <p:spPr>
          <a:xfrm rot="5400000">
            <a:off x="4981455" y="2678093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31"/>
          <p:cNvSpPr txBox="1">
            <a:spLocks noGrp="1"/>
          </p:cNvSpPr>
          <p:nvPr>
            <p:ph type="body" idx="1"/>
          </p:nvPr>
        </p:nvSpPr>
        <p:spPr>
          <a:xfrm rot="5400000">
            <a:off x="1374976" y="708467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248" name="Google Shape;248;p31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31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31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4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4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body" idx="2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5"/>
          <p:cNvSpPr txBox="1"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24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p25"/>
          <p:cNvSpPr txBox="1">
            <a:spLocks noGrp="1"/>
          </p:cNvSpPr>
          <p:nvPr>
            <p:ph type="body" idx="2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424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marL="914400" lvl="1" indent="-325119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marL="1828800" lvl="3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marL="2286000" lvl="4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marL="2743200" lvl="5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marL="3200400" lvl="6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marL="3657600" lvl="7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marL="4114800" lvl="8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>
            <a:endParaRPr/>
          </a:p>
        </p:txBody>
      </p:sp>
      <p:sp>
        <p:nvSpPr>
          <p:cNvPr id="125" name="Google Shape;125;p25"/>
          <p:cNvSpPr txBox="1">
            <a:spLocks noGrp="1"/>
          </p:cNvSpPr>
          <p:nvPr>
            <p:ph type="body" idx="3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24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9pPr>
          </a:lstStyle>
          <a:p>
            <a:endParaRPr/>
          </a:p>
        </p:txBody>
      </p:sp>
      <p:sp>
        <p:nvSpPr>
          <p:cNvPr id="126" name="Google Shape;126;p25"/>
          <p:cNvSpPr txBox="1">
            <a:spLocks noGrp="1"/>
          </p:cNvSpPr>
          <p:nvPr>
            <p:ph type="body" idx="4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424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marL="914400" lvl="1" indent="-325119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marL="1828800" lvl="3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marL="2286000" lvl="4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marL="2743200" lvl="5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marL="3200400" lvl="6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marL="3657600" lvl="7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marL="4114800" lvl="8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6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6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7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7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28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41" name="Google Shape;141;p28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2" name="Google Shape;142;p28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43" name="Google Shape;143;p28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4" name="Google Shape;144;p2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5" name="Google Shape;145;p2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46" name="Google Shape;146;p28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47" name="Google Shape;147;p28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8" name="Google Shape;148;p2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9" name="Google Shape;149;p2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50" name="Google Shape;150;p28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1" name="Google Shape;151;p28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2" name="Google Shape;152;p2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3" name="Google Shape;153;p2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154" name="Google Shape;154;p28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5" name="Google Shape;155;p2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6" name="Google Shape;156;p28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157" name="Google Shape;157;p28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8" name="Google Shape;158;p28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9" name="Google Shape;159;p2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0" name="Google Shape;160;p2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1" name="Google Shape;161;p2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2" name="Google Shape;162;p28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3" name="Google Shape;163;p28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4" name="Google Shape;164;p28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5" name="Google Shape;165;p28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6" name="Google Shape;166;p28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7" name="Google Shape;167;p2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8" name="Google Shape;168;p2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9" name="Google Shape;169;p28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0" name="Google Shape;170;p28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1" name="Google Shape;171;p2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2" name="Google Shape;172;p28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3" name="Google Shape;173;p2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4" name="Google Shape;174;p28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5" name="Google Shape;175;p28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6" name="Google Shape;176;p2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7" name="Google Shape;177;p2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8" name="Google Shape;178;p2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79" name="Google Shape;179;p28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28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28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28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28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28"/>
          <p:cNvSpPr txBox="1">
            <a:spLocks noGrp="1"/>
          </p:cNvSpPr>
          <p:nvPr>
            <p:ph type="body" idx="1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424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marL="914400" lvl="1" indent="-334772" algn="l">
              <a:spcBef>
                <a:spcPts val="440"/>
              </a:spcBef>
              <a:spcAft>
                <a:spcPts val="0"/>
              </a:spcAft>
              <a:buSzPts val="1672"/>
              <a:buChar char="🞇"/>
              <a:defRPr sz="2200"/>
            </a:lvl2pPr>
            <a:lvl3pPr marL="1371600" lvl="2" indent="-325119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4pPr>
            <a:lvl5pPr marL="2286000" lvl="4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marL="2743200" lvl="5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6pPr>
            <a:lvl7pPr marL="3200400" lvl="6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7pPr>
            <a:lvl8pPr marL="3657600" lvl="7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8pPr>
            <a:lvl9pPr marL="4114800" lvl="8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9pPr>
          </a:lstStyle>
          <a:p>
            <a:endParaRPr/>
          </a:p>
        </p:txBody>
      </p:sp>
      <p:sp>
        <p:nvSpPr>
          <p:cNvPr id="185" name="Google Shape;185;p2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6" name="Google Shape;186;p28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8"/>
          <p:cNvSpPr txBox="1"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8"/>
          <p:cNvSpPr txBox="1">
            <a:spLocks noGrp="1"/>
          </p:cNvSpPr>
          <p:nvPr>
            <p:ph type="body" idx="2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29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91" name="Google Shape;191;p29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2" name="Google Shape;192;p29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93" name="Google Shape;193;p2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4" name="Google Shape;194;p2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5" name="Google Shape;195;p2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96" name="Google Shape;196;p29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97" name="Google Shape;197;p2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8" name="Google Shape;198;p2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9" name="Google Shape;199;p2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200" name="Google Shape;200;p2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01" name="Google Shape;201;p2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2" name="Google Shape;202;p2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3" name="Google Shape;203;p2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4" name="Google Shape;204;p2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5" name="Google Shape;205;p29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6" name="Google Shape;206;p2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07" name="Google Shape;207;p29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8" name="Google Shape;208;p29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9" name="Google Shape;209;p29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0" name="Google Shape;210;p2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1" name="Google Shape;211;p2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2" name="Google Shape;212;p2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3" name="Google Shape;213;p29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4" name="Google Shape;214;p2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5" name="Google Shape;215;p29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6" name="Google Shape;216;p29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7" name="Google Shape;217;p29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8" name="Google Shape;218;p2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9" name="Google Shape;219;p2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0" name="Google Shape;220;p29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1" name="Google Shape;221;p29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2" name="Google Shape;222;p2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3" name="Google Shape;223;p29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4" name="Google Shape;224;p2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5" name="Google Shape;225;p29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6" name="Google Shape;226;p29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7" name="Google Shape;227;p2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8" name="Google Shape;228;p2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29" name="Google Shape;229;p29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0" name="Google Shape;230;p2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29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1E1E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2" name="Google Shape;232;p2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29"/>
          <p:cNvSpPr txBox="1"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29"/>
          <p:cNvSpPr>
            <a:spLocks noGrp="1"/>
          </p:cNvSpPr>
          <p:nvPr>
            <p:ph type="pic" idx="2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  <a:defRPr sz="3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35" name="Google Shape;235;p29"/>
          <p:cNvSpPr txBox="1">
            <a:spLocks noGrp="1"/>
          </p:cNvSpPr>
          <p:nvPr>
            <p:ph type="body" idx="1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  <p:sp>
        <p:nvSpPr>
          <p:cNvPr id="236" name="Google Shape;236;p29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29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29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1F15E"/>
            </a:gs>
            <a:gs pos="62000">
              <a:srgbClr val="90BA3F"/>
            </a:gs>
            <a:gs pos="100000">
              <a:srgbClr val="7FA03E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0"/>
          <p:cNvGrpSpPr/>
          <p:nvPr/>
        </p:nvGrpSpPr>
        <p:grpSpPr>
          <a:xfrm>
            <a:off x="-567355" y="0"/>
            <a:ext cx="10458653" cy="7117071"/>
            <a:chOff x="-644959" y="0"/>
            <a:chExt cx="10458653" cy="7117071"/>
          </a:xfrm>
        </p:grpSpPr>
        <p:grpSp>
          <p:nvGrpSpPr>
            <p:cNvPr id="7" name="Google Shape;7;p2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oogle Shape;8;p20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9" name="Google Shape;9;p2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0" name="Google Shape;10;p2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1" name="Google Shape;11;p2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2" name="Google Shape;12;p20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3" name="Google Shape;13;p2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" name="Google Shape;14;p2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" name="Google Shape;15;p2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6" name="Google Shape;16;p20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7" name="Google Shape;17;p2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8" name="Google Shape;18;p2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" name="Google Shape;19;p2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" name="Google Shape;20;p20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1" name="Google Shape;21;p2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2" name="Google Shape;22;p20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3" name="Google Shape;23;p20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" name="Google Shape;24;p20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" name="Google Shape;25;p20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" name="Google Shape;26;p2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" name="Google Shape;27;p2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" name="Google Shape;28;p2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" name="Google Shape;29;p2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" name="Google Shape;30;p20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1" name="Google Shape;31;p2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" name="Google Shape;32;p20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3" name="Google Shape;33;p20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4" name="Google Shape;34;p20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" name="Google Shape;35;p20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" name="Google Shape;36;p2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" name="Google Shape;37;p20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" name="Google Shape;38;p20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" name="Google Shape;39;p20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0" name="Google Shape;40;p20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1" name="Google Shape;41;p2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" name="Google Shape;42;p20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" name="Google Shape;43;p20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" name="Google Shape;44;p2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5" name="Google Shape;45;p20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6" name="Google Shape;46;p20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7" name="Google Shape;47;p2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8" name="Google Shape;48;p20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"/>
          <p:cNvSpPr txBox="1">
            <a:spLocks noGrp="1"/>
          </p:cNvSpPr>
          <p:nvPr>
            <p:ph type="ctrTitle"/>
          </p:nvPr>
        </p:nvSpPr>
        <p:spPr>
          <a:xfrm>
            <a:off x="4733375" y="2708475"/>
            <a:ext cx="3313500" cy="10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Teaching Word Mapping</a:t>
            </a:r>
            <a:endParaRPr/>
          </a:p>
        </p:txBody>
      </p:sp>
      <p:sp>
        <p:nvSpPr>
          <p:cNvPr id="256" name="Google Shape;256;p1"/>
          <p:cNvSpPr txBox="1">
            <a:spLocks noGrp="1"/>
          </p:cNvSpPr>
          <p:nvPr>
            <p:ph type="subTitle" idx="1"/>
          </p:nvPr>
        </p:nvSpPr>
        <p:spPr>
          <a:xfrm>
            <a:off x="4572000" y="3852272"/>
            <a:ext cx="3309900" cy="20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 sz="2450" b="1">
                <a:solidFill>
                  <a:schemeClr val="accent1"/>
                </a:solidFill>
                <a:highlight>
                  <a:srgbClr val="FFFFFF"/>
                </a:highlight>
              </a:rPr>
              <a:t>Authors:  </a:t>
            </a:r>
            <a:endParaRPr sz="2450" b="1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 sz="2450" b="1">
                <a:solidFill>
                  <a:schemeClr val="accent1"/>
                </a:solidFill>
                <a:highlight>
                  <a:srgbClr val="FFFFFF"/>
                </a:highlight>
              </a:rPr>
              <a:t>Monica L. Harris</a:t>
            </a:r>
            <a:endParaRPr sz="2450" b="1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 sz="2450" b="1">
                <a:solidFill>
                  <a:schemeClr val="accent1"/>
                </a:solidFill>
                <a:highlight>
                  <a:srgbClr val="FFFFFF"/>
                </a:highlight>
              </a:rPr>
              <a:t>Jean B. Schumaker</a:t>
            </a:r>
            <a:endParaRPr sz="2450" b="1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 sz="2450" b="1">
                <a:solidFill>
                  <a:schemeClr val="accent1"/>
                </a:solidFill>
                <a:highlight>
                  <a:srgbClr val="FFFFFF"/>
                </a:highlight>
              </a:rPr>
              <a:t>Donald D. Deshler</a:t>
            </a:r>
            <a:endParaRPr sz="2450" b="1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endParaRPr sz="20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endParaRPr sz="20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 sz="2000"/>
              <a:t>Slideshow Created by: </a:t>
            </a:r>
            <a:endParaRPr sz="2000"/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 sz="2000"/>
              <a:t>Bonnie Palasak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0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Roots Lesson 3 Learning Sheet</a:t>
            </a:r>
            <a:endParaRPr/>
          </a:p>
        </p:txBody>
      </p:sp>
      <p:graphicFrame>
        <p:nvGraphicFramePr>
          <p:cNvPr id="310" name="Google Shape;310;p10"/>
          <p:cNvGraphicFramePr/>
          <p:nvPr/>
        </p:nvGraphicFramePr>
        <p:xfrm>
          <a:off x="1042988" y="23241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sign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mark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signature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insignia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significant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graph, gram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write, record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autograph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phonograph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grammar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script, scrib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write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scribble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inscribe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manuscript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1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Roots Lesson 4 Learning Sheet</a:t>
            </a:r>
            <a:endParaRPr/>
          </a:p>
        </p:txBody>
      </p:sp>
      <p:graphicFrame>
        <p:nvGraphicFramePr>
          <p:cNvPr id="316" name="Google Shape;316;p11"/>
          <p:cNvGraphicFramePr/>
          <p:nvPr/>
        </p:nvGraphicFramePr>
        <p:xfrm>
          <a:off x="1042988" y="23241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struct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build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construction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destruction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instruction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man, mani, manu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hand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manually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manipulate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manufacture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tract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pull, drag, draw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attract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detract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subtract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2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Roots Lesson 5 Learning Sheet</a:t>
            </a:r>
            <a:endParaRPr/>
          </a:p>
        </p:txBody>
      </p:sp>
      <p:graphicFrame>
        <p:nvGraphicFramePr>
          <p:cNvPr id="322" name="Google Shape;322;p12"/>
          <p:cNvGraphicFramePr/>
          <p:nvPr/>
        </p:nvGraphicFramePr>
        <p:xfrm>
          <a:off x="1042988" y="23241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cred, cre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believe, trust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incredible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discredit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miscreant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spect, spec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look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inspect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spectator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specific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path, pathy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feeling, suffering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pathos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empathy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sympathy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3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Roots Lesson 6 Learning Sheet</a:t>
            </a:r>
            <a:endParaRPr/>
          </a:p>
        </p:txBody>
      </p:sp>
      <p:graphicFrame>
        <p:nvGraphicFramePr>
          <p:cNvPr id="328" name="Google Shape;328;p13"/>
          <p:cNvGraphicFramePr/>
          <p:nvPr/>
        </p:nvGraphicFramePr>
        <p:xfrm>
          <a:off x="1042988" y="23241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fac, fact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do, make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facile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factory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manufacture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mob, mot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move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mobile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emotional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promote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pon, pos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place, put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postpone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opponent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impose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4"/>
          <p:cNvSpPr txBox="1">
            <a:spLocks noGrp="1"/>
          </p:cNvSpPr>
          <p:nvPr>
            <p:ph type="title"/>
          </p:nvPr>
        </p:nvSpPr>
        <p:spPr>
          <a:xfrm>
            <a:off x="990600" y="533400"/>
            <a:ext cx="7024744" cy="72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Suffix Lesson 1 Learning Sheet</a:t>
            </a:r>
            <a:endParaRPr/>
          </a:p>
        </p:txBody>
      </p:sp>
      <p:graphicFrame>
        <p:nvGraphicFramePr>
          <p:cNvPr id="334" name="Google Shape;334;p14"/>
          <p:cNvGraphicFramePr/>
          <p:nvPr/>
        </p:nvGraphicFramePr>
        <p:xfrm>
          <a:off x="1114454" y="13716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-s, -es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Plural, more than one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autographs, mortals, ladies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-’s, -s’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Possessive ownership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carson’s, instructor’s, misses’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r>
                        <a:rPr lang="en-US" sz="1800" baseline="30000"/>
                        <a:t>rd</a:t>
                      </a:r>
                      <a:r>
                        <a:rPr lang="en-US" sz="1800"/>
                        <a:t> person singular, present tense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contributes, distorts, manipulates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-ed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Past tense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Predicted, inspected, evoked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-ing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Present participle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Subverting, advocating, transporting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5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Suffix Lesson 2 Learning Sheet</a:t>
            </a:r>
            <a:endParaRPr/>
          </a:p>
        </p:txBody>
      </p:sp>
      <p:graphicFrame>
        <p:nvGraphicFramePr>
          <p:cNvPr id="340" name="Google Shape;340;p15"/>
          <p:cNvGraphicFramePr/>
          <p:nvPr/>
        </p:nvGraphicFramePr>
        <p:xfrm>
          <a:off x="1291198" y="18288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-en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Past participle; made of, make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given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eaten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broaden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wooden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-er *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-or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* Inflectional suffix that is also a derivational suffix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More;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one who, that which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daintier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benefactor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transformer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conductor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-est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most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funniest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largest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poorest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loveliest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6"/>
          <p:cNvSpPr txBox="1">
            <a:spLocks noGrp="1"/>
          </p:cNvSpPr>
          <p:nvPr>
            <p:ph type="title"/>
          </p:nvPr>
        </p:nvSpPr>
        <p:spPr>
          <a:xfrm>
            <a:off x="1043490" y="762000"/>
            <a:ext cx="7024744" cy="72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Suffix Lesson 3 Learning Sheet</a:t>
            </a:r>
            <a:endParaRPr/>
          </a:p>
        </p:txBody>
      </p:sp>
      <p:graphicFrame>
        <p:nvGraphicFramePr>
          <p:cNvPr id="346" name="Google Shape;346;p16"/>
          <p:cNvGraphicFramePr/>
          <p:nvPr/>
        </p:nvGraphicFramePr>
        <p:xfrm>
          <a:off x="1043490" y="16764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-ion, -tion, -sion,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-tion, -ition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act of, state of, result of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inscription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benediction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circumspection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explosion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-ment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act of, result of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amendment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achievement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excitement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-ity, -ty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state of, quality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clarity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captivity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immortality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bounty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-ness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state of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inventiveness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thoughtfulness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faithfulness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7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Suffix Lesson 4 Learning Sheet</a:t>
            </a:r>
            <a:endParaRPr/>
          </a:p>
        </p:txBody>
      </p:sp>
      <p:graphicFrame>
        <p:nvGraphicFramePr>
          <p:cNvPr id="352" name="Google Shape;352;p17"/>
          <p:cNvGraphicFramePr/>
          <p:nvPr/>
        </p:nvGraphicFramePr>
        <p:xfrm>
          <a:off x="1286118" y="21336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-al, -ial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relating to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monumental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familial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commercial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-ic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nature of, like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acidic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metallic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heroic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pathetic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-ly, -y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like, characterized by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hopelessly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scary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8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Suffix Lesson 5 Learning Sheet</a:t>
            </a:r>
            <a:endParaRPr/>
          </a:p>
        </p:txBody>
      </p:sp>
      <p:graphicFrame>
        <p:nvGraphicFramePr>
          <p:cNvPr id="358" name="Google Shape;358;p18"/>
          <p:cNvGraphicFramePr/>
          <p:nvPr/>
        </p:nvGraphicFramePr>
        <p:xfrm>
          <a:off x="1286118" y="21336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-ous, -eous, -ious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full of, having qualities of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incredulous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Igneous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vivacious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-ful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full of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beautiful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fanciful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frightful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-less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without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careless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fearless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restless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9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Suffix Lesson 6 Learning Sheet</a:t>
            </a:r>
            <a:endParaRPr/>
          </a:p>
        </p:txBody>
      </p:sp>
      <p:graphicFrame>
        <p:nvGraphicFramePr>
          <p:cNvPr id="364" name="Google Shape;364;p19"/>
          <p:cNvGraphicFramePr/>
          <p:nvPr/>
        </p:nvGraphicFramePr>
        <p:xfrm>
          <a:off x="1286118" y="21336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-able, -ible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can be done; able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admissible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intangible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retractable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untenable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-ive, itive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cause, make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exhaustive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competitive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relative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-ate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cause, make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congratulate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dictate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expatiate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</a:pPr>
            <a:r>
              <a:rPr lang="en-US"/>
              <a:t>Prefix Lesson Number 1</a:t>
            </a:r>
            <a:endParaRPr/>
          </a:p>
        </p:txBody>
      </p:sp>
      <p:graphicFrame>
        <p:nvGraphicFramePr>
          <p:cNvPr id="262" name="Google Shape;262;p2"/>
          <p:cNvGraphicFramePr/>
          <p:nvPr/>
        </p:nvGraphicFramePr>
        <p:xfrm>
          <a:off x="1042988" y="23241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Prefix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un-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unhappy unanswered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unhealthy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in-, im-,il-,ir-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not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indirect,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impossible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illegal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irregular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dis-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not, apart, away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disability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dislocate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discard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Prefix Lesson 2 Learning Sheet</a:t>
            </a:r>
            <a:endParaRPr/>
          </a:p>
        </p:txBody>
      </p:sp>
      <p:graphicFrame>
        <p:nvGraphicFramePr>
          <p:cNvPr id="268" name="Google Shape;268;p3"/>
          <p:cNvGraphicFramePr/>
          <p:nvPr/>
        </p:nvGraphicFramePr>
        <p:xfrm>
          <a:off x="1042988" y="23241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Prefix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en-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In, into, make, do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enslave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entangle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em-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In, into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embrace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empower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in-, im-, il-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into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inject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implant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involve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illuminate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Prefix Lesson 3 Learning Sheet</a:t>
            </a:r>
            <a:endParaRPr/>
          </a:p>
        </p:txBody>
      </p:sp>
      <p:graphicFrame>
        <p:nvGraphicFramePr>
          <p:cNvPr id="274" name="Google Shape;274;p4"/>
          <p:cNvGraphicFramePr/>
          <p:nvPr/>
        </p:nvGraphicFramePr>
        <p:xfrm>
          <a:off x="1042988" y="23241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Prefix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Mis-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Bad, wrong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Misbehave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Misfortune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Misprint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Back, again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Rewind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Report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reject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Trans-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Across, over, beyond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Transport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Transformation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transmit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Prefix Lesson 4 Learning Sheet</a:t>
            </a:r>
            <a:endParaRPr/>
          </a:p>
        </p:txBody>
      </p:sp>
      <p:graphicFrame>
        <p:nvGraphicFramePr>
          <p:cNvPr id="280" name="Google Shape;280;p5"/>
          <p:cNvGraphicFramePr/>
          <p:nvPr/>
        </p:nvGraphicFramePr>
        <p:xfrm>
          <a:off x="1042988" y="23241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Prefix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Down, opposite, away from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descend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defunct decompose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Non-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Not, opposite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nonpartisan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nonsense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nontoxic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6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Prefix Lesson 5 Learning Sheet</a:t>
            </a:r>
            <a:endParaRPr/>
          </a:p>
        </p:txBody>
      </p:sp>
      <p:graphicFrame>
        <p:nvGraphicFramePr>
          <p:cNvPr id="286" name="Google Shape;286;p6"/>
          <p:cNvGraphicFramePr/>
          <p:nvPr/>
        </p:nvGraphicFramePr>
        <p:xfrm>
          <a:off x="1042988" y="23241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Prefix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Over-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Beyond, more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Overexert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Overage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overslept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Sub-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under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Submarine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Submit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Substitute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Super-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Above, over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Superscript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Supersede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superimpose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7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Prefix Lesson 6 Learning Sheet</a:t>
            </a:r>
            <a:endParaRPr/>
          </a:p>
        </p:txBody>
      </p:sp>
      <p:graphicFrame>
        <p:nvGraphicFramePr>
          <p:cNvPr id="292" name="Google Shape;292;p7"/>
          <p:cNvGraphicFramePr/>
          <p:nvPr/>
        </p:nvGraphicFramePr>
        <p:xfrm>
          <a:off x="1042988" y="23241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Prefix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Inter -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between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Interstate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Interlude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intervene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fore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Before, front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Forefather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Forecast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foreshadow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8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Roots Lesson 1 Learning Sheet</a:t>
            </a:r>
            <a:endParaRPr/>
          </a:p>
        </p:txBody>
      </p:sp>
      <p:graphicFrame>
        <p:nvGraphicFramePr>
          <p:cNvPr id="298" name="Google Shape;298;p8"/>
          <p:cNvGraphicFramePr/>
          <p:nvPr/>
        </p:nvGraphicFramePr>
        <p:xfrm>
          <a:off x="1042988" y="23241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aud-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hear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audible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audition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auditorium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phon-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sound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microphone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phonics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telephone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dic/dict-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say, speak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predict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dictator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diction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9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Roots Lesson 2 Learning Sheet</a:t>
            </a:r>
            <a:endParaRPr/>
          </a:p>
        </p:txBody>
      </p:sp>
      <p:graphicFrame>
        <p:nvGraphicFramePr>
          <p:cNvPr id="304" name="Google Shape;304;p9"/>
          <p:cNvGraphicFramePr/>
          <p:nvPr/>
        </p:nvGraphicFramePr>
        <p:xfrm>
          <a:off x="1042988" y="23241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{E1061B47-BB53-4DE7-9109-3F135522A0B8}</a:tableStyleId>
              </a:tblPr>
              <a:tblGrid>
                <a:gridCol w="22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Root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Meaning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port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carry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portable, import, transportation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volv, volu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roll, turn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evolve, involve, revolution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miss, mit, mitt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send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admissible, emit, intermittent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688</Words>
  <Application>Microsoft Office PowerPoint</Application>
  <PresentationFormat>On-screen Show (4:3)</PresentationFormat>
  <Paragraphs>349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Century Gothic</vt:lpstr>
      <vt:lpstr>Noto Sans Symbols</vt:lpstr>
      <vt:lpstr>Arial</vt:lpstr>
      <vt:lpstr>Austin</vt:lpstr>
      <vt:lpstr>Teaching Word Mapping</vt:lpstr>
      <vt:lpstr>Prefix Lesson Number 1</vt:lpstr>
      <vt:lpstr>Prefix Lesson 2 Learning Sheet</vt:lpstr>
      <vt:lpstr>Prefix Lesson 3 Learning Sheet</vt:lpstr>
      <vt:lpstr>Prefix Lesson 4 Learning Sheet</vt:lpstr>
      <vt:lpstr>Prefix Lesson 5 Learning Sheet</vt:lpstr>
      <vt:lpstr>Prefix Lesson 6 Learning Sheet</vt:lpstr>
      <vt:lpstr>Roots Lesson 1 Learning Sheet</vt:lpstr>
      <vt:lpstr>Roots Lesson 2 Learning Sheet</vt:lpstr>
      <vt:lpstr>Roots Lesson 3 Learning Sheet</vt:lpstr>
      <vt:lpstr>Roots Lesson 4 Learning Sheet</vt:lpstr>
      <vt:lpstr>Roots Lesson 5 Learning Sheet</vt:lpstr>
      <vt:lpstr>Roots Lesson 6 Learning Sheet</vt:lpstr>
      <vt:lpstr>Suffix Lesson 1 Learning Sheet</vt:lpstr>
      <vt:lpstr>Suffix Lesson 2 Learning Sheet</vt:lpstr>
      <vt:lpstr>Suffix Lesson 3 Learning Sheet</vt:lpstr>
      <vt:lpstr>Suffix Lesson 4 Learning Sheet</vt:lpstr>
      <vt:lpstr>Suffix Lesson 5 Learning Sheet</vt:lpstr>
      <vt:lpstr>Suffix Lesson 6 Learning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Word Mapping</dc:title>
  <dc:creator>Palasak, Bonnie</dc:creator>
  <cp:lastModifiedBy>Bonnie</cp:lastModifiedBy>
  <cp:revision>1</cp:revision>
  <dcterms:created xsi:type="dcterms:W3CDTF">2016-01-12T19:00:49Z</dcterms:created>
  <dcterms:modified xsi:type="dcterms:W3CDTF">2021-07-09T21:04:57Z</dcterms:modified>
</cp:coreProperties>
</file>