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314" r:id="rId3"/>
    <p:sldId id="315" r:id="rId4"/>
    <p:sldId id="316" r:id="rId5"/>
    <p:sldId id="317" r:id="rId6"/>
    <p:sldId id="318" r:id="rId7"/>
    <p:sldId id="260" r:id="rId8"/>
    <p:sldId id="261" r:id="rId9"/>
    <p:sldId id="257" r:id="rId10"/>
    <p:sldId id="262" r:id="rId11"/>
    <p:sldId id="280" r:id="rId12"/>
    <p:sldId id="281" r:id="rId13"/>
    <p:sldId id="282" r:id="rId14"/>
    <p:sldId id="283" r:id="rId15"/>
    <p:sldId id="258" r:id="rId16"/>
    <p:sldId id="259" r:id="rId17"/>
    <p:sldId id="292" r:id="rId18"/>
    <p:sldId id="319" r:id="rId19"/>
    <p:sldId id="320" r:id="rId20"/>
    <p:sldId id="321" r:id="rId21"/>
    <p:sldId id="284" r:id="rId22"/>
    <p:sldId id="312" r:id="rId23"/>
    <p:sldId id="295" r:id="rId24"/>
    <p:sldId id="293" r:id="rId25"/>
    <p:sldId id="285" r:id="rId26"/>
    <p:sldId id="278" r:id="rId27"/>
    <p:sldId id="296" r:id="rId28"/>
    <p:sldId id="297" r:id="rId29"/>
    <p:sldId id="313" r:id="rId30"/>
    <p:sldId id="298" r:id="rId31"/>
    <p:sldId id="299" r:id="rId32"/>
    <p:sldId id="301" r:id="rId33"/>
    <p:sldId id="300" r:id="rId34"/>
    <p:sldId id="263" r:id="rId35"/>
    <p:sldId id="264" r:id="rId36"/>
    <p:sldId id="286" r:id="rId37"/>
    <p:sldId id="287" r:id="rId38"/>
    <p:sldId id="288" r:id="rId39"/>
    <p:sldId id="272" r:id="rId40"/>
    <p:sldId id="265" r:id="rId41"/>
    <p:sldId id="266" r:id="rId42"/>
    <p:sldId id="269" r:id="rId43"/>
    <p:sldId id="322" r:id="rId44"/>
    <p:sldId id="324" r:id="rId45"/>
    <p:sldId id="325" r:id="rId46"/>
    <p:sldId id="289" r:id="rId47"/>
    <p:sldId id="273" r:id="rId48"/>
    <p:sldId id="302" r:id="rId49"/>
    <p:sldId id="303" r:id="rId50"/>
    <p:sldId id="290" r:id="rId51"/>
    <p:sldId id="274" r:id="rId52"/>
    <p:sldId id="304" r:id="rId53"/>
    <p:sldId id="305" r:id="rId54"/>
    <p:sldId id="306" r:id="rId55"/>
    <p:sldId id="275" r:id="rId56"/>
    <p:sldId id="307" r:id="rId57"/>
    <p:sldId id="308" r:id="rId58"/>
    <p:sldId id="309" r:id="rId59"/>
    <p:sldId id="310" r:id="rId60"/>
    <p:sldId id="311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2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F320F-405F-B94B-83B4-BBA240B94E7D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70ED5-42A6-724D-AA30-18CFA184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6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60076-8128-924D-91FA-F5D2E161AF86}" type="slidenum">
              <a:rPr lang="en-US"/>
              <a:pPr/>
              <a:t>10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groups were small,</a:t>
            </a:r>
            <a:r>
              <a:rPr lang="en-US" baseline="0" dirty="0" smtClean="0"/>
              <a:t> so the difference only approached significance.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0ED5-42A6-724D-AA30-18CFA184A2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groups were small,</a:t>
            </a:r>
            <a:r>
              <a:rPr lang="en-US" baseline="0" dirty="0" smtClean="0"/>
              <a:t> so the difference only approached significance.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0ED5-42A6-724D-AA30-18CFA184A2B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2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1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F1FB4D-6D47-0541-85AF-958903480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4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3E378A-C72F-B44F-91E7-235C2F231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6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7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0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9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DB55-845B-AC4B-A612-B039D5D449BF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E550-3F8E-5B4B-BE48-CB194A50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Content Enhancement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only instructional method for content classes shown to improve the performance of ALL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3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3348038" y="173038"/>
            <a:ext cx="3348037" cy="604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167063" y="119063"/>
            <a:ext cx="3702050" cy="762000"/>
          </a:xfrm>
        </p:spPr>
        <p:txBody>
          <a:bodyPr/>
          <a:lstStyle/>
          <a:p>
            <a:r>
              <a:rPr lang="en-US" sz="2400"/>
              <a:t>Anchoring Table</a:t>
            </a:r>
            <a:endParaRPr 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238250" y="1727200"/>
            <a:ext cx="4763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238250" y="1722438"/>
            <a:ext cx="47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959225" y="1727200"/>
            <a:ext cx="6350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6299200" y="1727200"/>
            <a:ext cx="4763" cy="3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6299200" y="1722438"/>
            <a:ext cx="47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1238250" y="1730375"/>
            <a:ext cx="4763" cy="522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1238250" y="2252663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6299200" y="2252663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1238250" y="2260600"/>
            <a:ext cx="4763" cy="600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1238250" y="2862263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1238250" y="2870200"/>
            <a:ext cx="4763" cy="173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276225" y="3043238"/>
            <a:ext cx="6350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282575" y="3043238"/>
            <a:ext cx="9556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1238250" y="3043238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1243013" y="3043238"/>
            <a:ext cx="271621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3965575" y="3043238"/>
            <a:ext cx="233362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1238250" y="3051175"/>
            <a:ext cx="4763" cy="4238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282575" y="3478213"/>
            <a:ext cx="9556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1238250" y="3478213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1243013" y="3478213"/>
            <a:ext cx="271621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3965575" y="3478213"/>
            <a:ext cx="233362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6299200" y="3478213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6303963" y="3478213"/>
            <a:ext cx="246221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auto">
          <a:xfrm>
            <a:off x="1238250" y="3486150"/>
            <a:ext cx="4763" cy="5984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auto">
          <a:xfrm>
            <a:off x="355600" y="4325938"/>
            <a:ext cx="609600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30" name="Rectangle 30"/>
          <p:cNvSpPr>
            <a:spLocks noChangeArrowheads="1"/>
          </p:cNvSpPr>
          <p:nvPr/>
        </p:nvSpPr>
        <p:spPr bwMode="auto">
          <a:xfrm>
            <a:off x="282575" y="4084638"/>
            <a:ext cx="9556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31" name="Rectangle 31"/>
          <p:cNvSpPr>
            <a:spLocks noChangeArrowheads="1"/>
          </p:cNvSpPr>
          <p:nvPr/>
        </p:nvSpPr>
        <p:spPr bwMode="auto">
          <a:xfrm>
            <a:off x="1238250" y="4084638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32" name="Rectangle 32"/>
          <p:cNvSpPr>
            <a:spLocks noChangeArrowheads="1"/>
          </p:cNvSpPr>
          <p:nvPr/>
        </p:nvSpPr>
        <p:spPr bwMode="auto">
          <a:xfrm>
            <a:off x="3965575" y="4084638"/>
            <a:ext cx="233362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33" name="Rectangle 33"/>
          <p:cNvSpPr>
            <a:spLocks noChangeArrowheads="1"/>
          </p:cNvSpPr>
          <p:nvPr/>
        </p:nvSpPr>
        <p:spPr bwMode="auto">
          <a:xfrm>
            <a:off x="6303963" y="4084638"/>
            <a:ext cx="246221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34" name="Rectangle 34"/>
          <p:cNvSpPr>
            <a:spLocks noChangeArrowheads="1"/>
          </p:cNvSpPr>
          <p:nvPr/>
        </p:nvSpPr>
        <p:spPr bwMode="auto">
          <a:xfrm>
            <a:off x="1238250" y="4092575"/>
            <a:ext cx="4763" cy="4238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35" name="Rectangle 35"/>
          <p:cNvSpPr>
            <a:spLocks noChangeArrowheads="1"/>
          </p:cNvSpPr>
          <p:nvPr/>
        </p:nvSpPr>
        <p:spPr bwMode="auto">
          <a:xfrm>
            <a:off x="1238250" y="4519613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36" name="Rectangle 36"/>
          <p:cNvSpPr>
            <a:spLocks noChangeArrowheads="1"/>
          </p:cNvSpPr>
          <p:nvPr/>
        </p:nvSpPr>
        <p:spPr bwMode="auto">
          <a:xfrm>
            <a:off x="276225" y="4951413"/>
            <a:ext cx="635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37" name="Rectangle 37"/>
          <p:cNvSpPr>
            <a:spLocks noChangeArrowheads="1"/>
          </p:cNvSpPr>
          <p:nvPr/>
        </p:nvSpPr>
        <p:spPr bwMode="auto">
          <a:xfrm>
            <a:off x="276225" y="4951413"/>
            <a:ext cx="635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38" name="Rectangle 38"/>
          <p:cNvSpPr>
            <a:spLocks noChangeArrowheads="1"/>
          </p:cNvSpPr>
          <p:nvPr/>
        </p:nvSpPr>
        <p:spPr bwMode="auto">
          <a:xfrm>
            <a:off x="1238250" y="4951413"/>
            <a:ext cx="47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39" name="Rectangle 39"/>
          <p:cNvSpPr>
            <a:spLocks noChangeArrowheads="1"/>
          </p:cNvSpPr>
          <p:nvPr/>
        </p:nvSpPr>
        <p:spPr bwMode="auto">
          <a:xfrm>
            <a:off x="1243013" y="4951413"/>
            <a:ext cx="271621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40" name="Rectangle 40"/>
          <p:cNvSpPr>
            <a:spLocks noChangeArrowheads="1"/>
          </p:cNvSpPr>
          <p:nvPr/>
        </p:nvSpPr>
        <p:spPr bwMode="auto">
          <a:xfrm>
            <a:off x="3959225" y="4951413"/>
            <a:ext cx="635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41" name="Rectangle 41"/>
          <p:cNvSpPr>
            <a:spLocks noChangeArrowheads="1"/>
          </p:cNvSpPr>
          <p:nvPr/>
        </p:nvSpPr>
        <p:spPr bwMode="auto">
          <a:xfrm>
            <a:off x="3965575" y="4951413"/>
            <a:ext cx="233362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42" name="Rectangle 42"/>
          <p:cNvSpPr>
            <a:spLocks noChangeArrowheads="1"/>
          </p:cNvSpPr>
          <p:nvPr/>
        </p:nvSpPr>
        <p:spPr bwMode="auto">
          <a:xfrm>
            <a:off x="6299200" y="4951413"/>
            <a:ext cx="4763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43" name="Rectangle 43"/>
          <p:cNvSpPr>
            <a:spLocks noChangeArrowheads="1"/>
          </p:cNvSpPr>
          <p:nvPr/>
        </p:nvSpPr>
        <p:spPr bwMode="auto">
          <a:xfrm>
            <a:off x="6303963" y="4951413"/>
            <a:ext cx="2462212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44" name="Rectangle 44"/>
          <p:cNvSpPr>
            <a:spLocks noChangeArrowheads="1"/>
          </p:cNvSpPr>
          <p:nvPr/>
        </p:nvSpPr>
        <p:spPr bwMode="auto">
          <a:xfrm>
            <a:off x="8766175" y="4951413"/>
            <a:ext cx="635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45" name="Rectangle 45"/>
          <p:cNvSpPr>
            <a:spLocks noChangeArrowheads="1"/>
          </p:cNvSpPr>
          <p:nvPr/>
        </p:nvSpPr>
        <p:spPr bwMode="auto">
          <a:xfrm>
            <a:off x="8766175" y="4951413"/>
            <a:ext cx="6350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46" name="Rectangle 46"/>
          <p:cNvSpPr>
            <a:spLocks noChangeArrowheads="1"/>
          </p:cNvSpPr>
          <p:nvPr/>
        </p:nvSpPr>
        <p:spPr bwMode="auto">
          <a:xfrm>
            <a:off x="6299200" y="1730375"/>
            <a:ext cx="4763" cy="522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47" name="Rectangle 47"/>
          <p:cNvSpPr>
            <a:spLocks noChangeArrowheads="1"/>
          </p:cNvSpPr>
          <p:nvPr/>
        </p:nvSpPr>
        <p:spPr bwMode="auto">
          <a:xfrm>
            <a:off x="6299200" y="2260600"/>
            <a:ext cx="4763" cy="600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48" name="Rectangle 48"/>
          <p:cNvSpPr>
            <a:spLocks noChangeArrowheads="1"/>
          </p:cNvSpPr>
          <p:nvPr/>
        </p:nvSpPr>
        <p:spPr bwMode="auto">
          <a:xfrm>
            <a:off x="6299200" y="2862263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49" name="Rectangle 49"/>
          <p:cNvSpPr>
            <a:spLocks noChangeArrowheads="1"/>
          </p:cNvSpPr>
          <p:nvPr/>
        </p:nvSpPr>
        <p:spPr bwMode="auto">
          <a:xfrm>
            <a:off x="6299200" y="2870200"/>
            <a:ext cx="4763" cy="173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50" name="Rectangle 50"/>
          <p:cNvSpPr>
            <a:spLocks noChangeArrowheads="1"/>
          </p:cNvSpPr>
          <p:nvPr/>
        </p:nvSpPr>
        <p:spPr bwMode="auto">
          <a:xfrm>
            <a:off x="3959225" y="3043238"/>
            <a:ext cx="6350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51" name="Rectangle 51"/>
          <p:cNvSpPr>
            <a:spLocks noChangeArrowheads="1"/>
          </p:cNvSpPr>
          <p:nvPr/>
        </p:nvSpPr>
        <p:spPr bwMode="auto">
          <a:xfrm>
            <a:off x="6299200" y="3043238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52" name="Rectangle 52"/>
          <p:cNvSpPr>
            <a:spLocks noChangeArrowheads="1"/>
          </p:cNvSpPr>
          <p:nvPr/>
        </p:nvSpPr>
        <p:spPr bwMode="auto">
          <a:xfrm>
            <a:off x="6299200" y="3051175"/>
            <a:ext cx="4763" cy="4238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53" name="Rectangle 53"/>
          <p:cNvSpPr>
            <a:spLocks noChangeArrowheads="1"/>
          </p:cNvSpPr>
          <p:nvPr/>
        </p:nvSpPr>
        <p:spPr bwMode="auto">
          <a:xfrm>
            <a:off x="355600" y="3894138"/>
            <a:ext cx="511175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54" name="Rectangle 54"/>
          <p:cNvSpPr>
            <a:spLocks noChangeArrowheads="1"/>
          </p:cNvSpPr>
          <p:nvPr/>
        </p:nvSpPr>
        <p:spPr bwMode="auto">
          <a:xfrm>
            <a:off x="6299200" y="3486150"/>
            <a:ext cx="4763" cy="5984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55" name="Rectangle 55"/>
          <p:cNvSpPr>
            <a:spLocks noChangeArrowheads="1"/>
          </p:cNvSpPr>
          <p:nvPr/>
        </p:nvSpPr>
        <p:spPr bwMode="auto">
          <a:xfrm>
            <a:off x="6299200" y="4084638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56" name="Rectangle 56"/>
          <p:cNvSpPr>
            <a:spLocks noChangeArrowheads="1"/>
          </p:cNvSpPr>
          <p:nvPr/>
        </p:nvSpPr>
        <p:spPr bwMode="auto">
          <a:xfrm>
            <a:off x="6299200" y="4092575"/>
            <a:ext cx="4763" cy="4238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57" name="Rectangle 57"/>
          <p:cNvSpPr>
            <a:spLocks noChangeArrowheads="1"/>
          </p:cNvSpPr>
          <p:nvPr/>
        </p:nvSpPr>
        <p:spPr bwMode="auto">
          <a:xfrm>
            <a:off x="3965575" y="4519613"/>
            <a:ext cx="233362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58" name="Rectangle 58"/>
          <p:cNvSpPr>
            <a:spLocks noChangeArrowheads="1"/>
          </p:cNvSpPr>
          <p:nvPr/>
        </p:nvSpPr>
        <p:spPr bwMode="auto">
          <a:xfrm>
            <a:off x="6299200" y="4519613"/>
            <a:ext cx="476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59" name="Rectangle 59"/>
          <p:cNvSpPr>
            <a:spLocks noChangeArrowheads="1"/>
          </p:cNvSpPr>
          <p:nvPr/>
        </p:nvSpPr>
        <p:spPr bwMode="auto">
          <a:xfrm>
            <a:off x="288925" y="1219200"/>
            <a:ext cx="1011238" cy="3360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>
                <a:latin typeface="Comic Sans MS" pitchFamily="-105" charset="0"/>
              </a:rPr>
              <a:t>Group</a:t>
            </a:r>
          </a:p>
          <a:p>
            <a:r>
              <a:rPr lang="en-US" sz="1800">
                <a:latin typeface="Comic Sans MS" pitchFamily="-105" charset="0"/>
              </a:rPr>
              <a:t>Friends</a:t>
            </a:r>
          </a:p>
          <a:p>
            <a:r>
              <a:rPr lang="en-US" sz="1800">
                <a:latin typeface="Comic Sans MS" pitchFamily="-105" charset="0"/>
              </a:rPr>
              <a:t>Chosen</a:t>
            </a:r>
          </a:p>
          <a:p>
            <a:r>
              <a:rPr lang="en-US" sz="1800">
                <a:latin typeface="Comic Sans MS" pitchFamily="-105" charset="0"/>
              </a:rPr>
              <a:t>Join</a:t>
            </a:r>
          </a:p>
          <a:p>
            <a:r>
              <a:rPr lang="en-US" sz="1800">
                <a:latin typeface="Comic Sans MS" pitchFamily="-105" charset="0"/>
              </a:rPr>
              <a:t>Kicked out</a:t>
            </a:r>
          </a:p>
          <a:p>
            <a:r>
              <a:rPr lang="en-US" sz="1400">
                <a:latin typeface="Comic Sans MS" pitchFamily="-105" charset="0"/>
              </a:rPr>
              <a:t>Not</a:t>
            </a:r>
          </a:p>
          <a:p>
            <a:r>
              <a:rPr lang="en-US" sz="1400">
                <a:latin typeface="Comic Sans MS" pitchFamily="-105" charset="0"/>
              </a:rPr>
              <a:t>Required</a:t>
            </a:r>
          </a:p>
          <a:p>
            <a:r>
              <a:rPr lang="en-US" sz="1400">
                <a:latin typeface="Comic Sans MS" pitchFamily="-105" charset="0"/>
              </a:rPr>
              <a:t>Popular</a:t>
            </a:r>
            <a:endParaRPr lang="en-US" sz="1600">
              <a:latin typeface="Comic Sans MS" pitchFamily="-105" charset="0"/>
            </a:endParaRPr>
          </a:p>
          <a:p>
            <a:endParaRPr lang="en-US" sz="2400">
              <a:latin typeface="Comic Sans MS" pitchFamily="-105" charset="0"/>
            </a:endParaRPr>
          </a:p>
          <a:p>
            <a:endParaRPr lang="en-US" sz="2400">
              <a:latin typeface="Comic Sans MS" pitchFamily="-105" charset="0"/>
            </a:endParaRPr>
          </a:p>
        </p:txBody>
      </p:sp>
      <p:sp>
        <p:nvSpPr>
          <p:cNvPr id="76860" name="Rectangle 60"/>
          <p:cNvSpPr>
            <a:spLocks noChangeArrowheads="1"/>
          </p:cNvSpPr>
          <p:nvPr/>
        </p:nvSpPr>
        <p:spPr bwMode="auto">
          <a:xfrm>
            <a:off x="1423988" y="1441450"/>
            <a:ext cx="2265362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>
                <a:latin typeface="Comic Sans MS" pitchFamily="-105" charset="0"/>
              </a:rPr>
              <a:t>4.</a:t>
            </a:r>
            <a:r>
              <a:rPr lang="en-US" sz="1400" b="1" u="sng">
                <a:latin typeface="Comic Sans MS" pitchFamily="-105" charset="0"/>
              </a:rPr>
              <a:t> Characteristics</a:t>
            </a:r>
            <a:endParaRPr lang="en-US" sz="1400" b="1">
              <a:latin typeface="Comic Sans MS" pitchFamily="-105" charset="0"/>
            </a:endParaRPr>
          </a:p>
          <a:p>
            <a:r>
              <a:rPr lang="en-US" sz="1800" b="1">
                <a:latin typeface="Comic Sans MS" pitchFamily="-105" charset="0"/>
              </a:rPr>
              <a:t>Members come/go</a:t>
            </a:r>
          </a:p>
        </p:txBody>
      </p:sp>
      <p:sp>
        <p:nvSpPr>
          <p:cNvPr id="76861" name="Rectangle 61"/>
          <p:cNvSpPr>
            <a:spLocks noChangeArrowheads="1"/>
          </p:cNvSpPr>
          <p:nvPr/>
        </p:nvSpPr>
        <p:spPr bwMode="auto">
          <a:xfrm>
            <a:off x="3695700" y="798513"/>
            <a:ext cx="2265363" cy="6492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Times New Roman" pitchFamily="-105" charset="0"/>
            </a:endParaRPr>
          </a:p>
        </p:txBody>
      </p:sp>
      <p:sp>
        <p:nvSpPr>
          <p:cNvPr id="76862" name="Rectangle 62"/>
          <p:cNvSpPr>
            <a:spLocks noChangeArrowheads="1"/>
          </p:cNvSpPr>
          <p:nvPr/>
        </p:nvSpPr>
        <p:spPr bwMode="auto">
          <a:xfrm>
            <a:off x="5943600" y="762000"/>
            <a:ext cx="2895600" cy="649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buFontTx/>
              <a:buAutoNum type="arabicPeriod"/>
            </a:pPr>
            <a:r>
              <a:rPr lang="en-US" sz="1400" b="1" u="sng">
                <a:latin typeface="Comic Sans MS" pitchFamily="-105" charset="0"/>
              </a:rPr>
              <a:t>New Concept</a:t>
            </a:r>
          </a:p>
          <a:p>
            <a:pPr marL="457200" indent="-457200"/>
            <a:r>
              <a:rPr lang="en-US" sz="1600" b="1">
                <a:latin typeface="Comic Sans MS" pitchFamily="-105" charset="0"/>
              </a:rPr>
              <a:t>Articles of Confederation</a:t>
            </a:r>
            <a:endParaRPr lang="en-US" sz="2400" b="1">
              <a:latin typeface="Comic Sans MS" pitchFamily="-105" charset="0"/>
            </a:endParaRPr>
          </a:p>
          <a:p>
            <a:pPr marL="457200" indent="-457200"/>
            <a:endParaRPr lang="en-US" sz="800" b="1"/>
          </a:p>
        </p:txBody>
      </p:sp>
      <p:sp>
        <p:nvSpPr>
          <p:cNvPr id="76863" name="Text Box 63"/>
          <p:cNvSpPr txBox="1">
            <a:spLocks noChangeArrowheads="1"/>
          </p:cNvSpPr>
          <p:nvPr/>
        </p:nvSpPr>
        <p:spPr bwMode="auto">
          <a:xfrm>
            <a:off x="265113" y="314325"/>
            <a:ext cx="12160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omic Sans MS" pitchFamily="-105" charset="0"/>
              </a:rPr>
              <a:t>3.</a:t>
            </a:r>
            <a:r>
              <a:rPr lang="en-US" sz="1400" b="1">
                <a:latin typeface="Comic Sans MS" pitchFamily="-105" charset="0"/>
              </a:rPr>
              <a:t> </a:t>
            </a:r>
          </a:p>
          <a:p>
            <a:pPr algn="ctr"/>
            <a:r>
              <a:rPr lang="en-US" sz="1400" b="1" u="sng">
                <a:latin typeface="Comic Sans MS" pitchFamily="-105" charset="0"/>
              </a:rPr>
              <a:t>Known</a:t>
            </a:r>
          </a:p>
          <a:p>
            <a:pPr algn="ctr"/>
            <a:r>
              <a:rPr lang="en-US" sz="1400" b="1" u="sng">
                <a:latin typeface="Comic Sans MS" pitchFamily="-105" charset="0"/>
              </a:rPr>
              <a:t>Information</a:t>
            </a:r>
            <a:endParaRPr lang="en-US" sz="1400" b="1" u="sng"/>
          </a:p>
        </p:txBody>
      </p:sp>
      <p:sp>
        <p:nvSpPr>
          <p:cNvPr id="76864" name="Rectangle 64"/>
          <p:cNvSpPr>
            <a:spLocks noChangeArrowheads="1"/>
          </p:cNvSpPr>
          <p:nvPr/>
        </p:nvSpPr>
        <p:spPr bwMode="auto">
          <a:xfrm>
            <a:off x="3657600" y="1447800"/>
            <a:ext cx="2265363" cy="635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4">
            <a:prstTxWarp prst="textNoShape">
              <a:avLst/>
            </a:prstTxWarp>
          </a:bodyPr>
          <a:lstStyle/>
          <a:p>
            <a:r>
              <a:rPr lang="en-US" sz="1400">
                <a:latin typeface="Comic Sans MS" pitchFamily="-105" charset="0"/>
              </a:rPr>
              <a:t>6.</a:t>
            </a:r>
            <a:r>
              <a:rPr lang="en-US" sz="1400" b="1" u="sng">
                <a:latin typeface="Comic Sans MS" pitchFamily="-105" charset="0"/>
              </a:rPr>
              <a:t>Characteristics Shared</a:t>
            </a:r>
          </a:p>
          <a:p>
            <a:r>
              <a:rPr lang="en-US" sz="1800" b="1">
                <a:latin typeface="Comic Sans MS" pitchFamily="-105" charset="0"/>
              </a:rPr>
              <a:t>Loose association</a:t>
            </a:r>
          </a:p>
        </p:txBody>
      </p:sp>
      <p:sp>
        <p:nvSpPr>
          <p:cNvPr id="76865" name="Rectangle 65"/>
          <p:cNvSpPr>
            <a:spLocks noChangeArrowheads="1"/>
          </p:cNvSpPr>
          <p:nvPr/>
        </p:nvSpPr>
        <p:spPr bwMode="auto">
          <a:xfrm>
            <a:off x="5988050" y="1501775"/>
            <a:ext cx="2914650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>
                <a:latin typeface="Comic Sans MS" pitchFamily="-105" charset="0"/>
              </a:rPr>
              <a:t>5.</a:t>
            </a:r>
            <a:r>
              <a:rPr lang="en-US" sz="1200" b="1">
                <a:latin typeface="Comic Sans MS" pitchFamily="-105" charset="0"/>
              </a:rPr>
              <a:t> </a:t>
            </a:r>
            <a:r>
              <a:rPr lang="en-US" sz="1200" b="1" u="sng">
                <a:latin typeface="Comic Sans MS" pitchFamily="-105" charset="0"/>
              </a:rPr>
              <a:t>Characteristics of New Concept </a:t>
            </a:r>
            <a:endParaRPr lang="en-US" sz="1800" b="1">
              <a:latin typeface="Comic Sans MS" pitchFamily="-105" charset="0"/>
            </a:endParaRPr>
          </a:p>
          <a:p>
            <a:r>
              <a:rPr lang="en-US" sz="1800" b="1">
                <a:latin typeface="Comic Sans MS" pitchFamily="-105" charset="0"/>
              </a:rPr>
              <a:t>Some states joined</a:t>
            </a:r>
          </a:p>
        </p:txBody>
      </p:sp>
      <p:sp>
        <p:nvSpPr>
          <p:cNvPr id="76866" name="Rectangle 66"/>
          <p:cNvSpPr>
            <a:spLocks noChangeArrowheads="1"/>
          </p:cNvSpPr>
          <p:nvPr/>
        </p:nvSpPr>
        <p:spPr bwMode="auto">
          <a:xfrm>
            <a:off x="1371600" y="2057400"/>
            <a:ext cx="2265363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000" b="1"/>
          </a:p>
          <a:p>
            <a:r>
              <a:rPr lang="en-US" sz="1800" b="1">
                <a:latin typeface="Comic Sans MS" pitchFamily="-105" charset="0"/>
              </a:rPr>
              <a:t>Picked/choose</a:t>
            </a:r>
          </a:p>
        </p:txBody>
      </p:sp>
      <p:sp>
        <p:nvSpPr>
          <p:cNvPr id="76867" name="Rectangle 67"/>
          <p:cNvSpPr>
            <a:spLocks noChangeArrowheads="1"/>
          </p:cNvSpPr>
          <p:nvPr/>
        </p:nvSpPr>
        <p:spPr bwMode="auto">
          <a:xfrm>
            <a:off x="1447800" y="2667000"/>
            <a:ext cx="2265363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b="1">
                <a:latin typeface="Comic Sans MS" pitchFamily="-105" charset="0"/>
              </a:rPr>
              <a:t>Leader(s) may have some power</a:t>
            </a:r>
          </a:p>
        </p:txBody>
      </p:sp>
      <p:sp>
        <p:nvSpPr>
          <p:cNvPr id="76868" name="Rectangle 68"/>
          <p:cNvSpPr>
            <a:spLocks noChangeArrowheads="1"/>
          </p:cNvSpPr>
          <p:nvPr/>
        </p:nvSpPr>
        <p:spPr bwMode="auto">
          <a:xfrm>
            <a:off x="1447800" y="3505200"/>
            <a:ext cx="2265363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b="1">
                <a:latin typeface="Comic Sans MS" pitchFamily="-105" charset="0"/>
              </a:rPr>
              <a:t>Members may get support/perks</a:t>
            </a:r>
          </a:p>
        </p:txBody>
      </p:sp>
      <p:sp>
        <p:nvSpPr>
          <p:cNvPr id="76869" name="Rectangle 69"/>
          <p:cNvSpPr>
            <a:spLocks noChangeArrowheads="1"/>
          </p:cNvSpPr>
          <p:nvPr/>
        </p:nvSpPr>
        <p:spPr bwMode="auto">
          <a:xfrm>
            <a:off x="1447800" y="4343400"/>
            <a:ext cx="2265363" cy="25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900" b="1"/>
          </a:p>
          <a:p>
            <a:pPr>
              <a:lnSpc>
                <a:spcPct val="85000"/>
              </a:lnSpc>
            </a:pPr>
            <a:endParaRPr lang="en-US" sz="1200">
              <a:latin typeface="Comic Sans MS" pitchFamily="-105" charset="0"/>
            </a:endParaRPr>
          </a:p>
        </p:txBody>
      </p:sp>
      <p:sp>
        <p:nvSpPr>
          <p:cNvPr id="76870" name="Rectangle 70"/>
          <p:cNvSpPr>
            <a:spLocks noChangeArrowheads="1"/>
          </p:cNvSpPr>
          <p:nvPr/>
        </p:nvSpPr>
        <p:spPr bwMode="auto">
          <a:xfrm>
            <a:off x="3700463" y="2074863"/>
            <a:ext cx="2265362" cy="635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b="1">
                <a:latin typeface="Comic Sans MS" pitchFamily="-105" charset="0"/>
              </a:rPr>
              <a:t>Voluntary </a:t>
            </a:r>
          </a:p>
          <a:p>
            <a:r>
              <a:rPr lang="en-US" sz="1800" b="1">
                <a:latin typeface="Comic Sans MS" pitchFamily="-105" charset="0"/>
              </a:rPr>
              <a:t>participation</a:t>
            </a:r>
          </a:p>
        </p:txBody>
      </p:sp>
      <p:sp>
        <p:nvSpPr>
          <p:cNvPr id="76871" name="Rectangle 71"/>
          <p:cNvSpPr>
            <a:spLocks noChangeArrowheads="1"/>
          </p:cNvSpPr>
          <p:nvPr/>
        </p:nvSpPr>
        <p:spPr bwMode="auto">
          <a:xfrm>
            <a:off x="3733800" y="2743200"/>
            <a:ext cx="2265363" cy="635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b="1">
                <a:latin typeface="Comic Sans MS" pitchFamily="-105" charset="0"/>
              </a:rPr>
              <a:t>Limited power</a:t>
            </a:r>
          </a:p>
        </p:txBody>
      </p:sp>
      <p:sp>
        <p:nvSpPr>
          <p:cNvPr id="76872" name="Rectangle 72"/>
          <p:cNvSpPr>
            <a:spLocks noChangeArrowheads="1"/>
          </p:cNvSpPr>
          <p:nvPr/>
        </p:nvSpPr>
        <p:spPr bwMode="auto">
          <a:xfrm>
            <a:off x="3687763" y="3348038"/>
            <a:ext cx="2265362" cy="635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000" b="1"/>
          </a:p>
          <a:p>
            <a:pPr>
              <a:lnSpc>
                <a:spcPct val="85000"/>
              </a:lnSpc>
            </a:pPr>
            <a:r>
              <a:rPr lang="en-US" sz="1800" b="1">
                <a:latin typeface="Comic Sans MS" pitchFamily="-105" charset="0"/>
              </a:rPr>
              <a:t>Limited benefits</a:t>
            </a:r>
          </a:p>
        </p:txBody>
      </p:sp>
      <p:sp>
        <p:nvSpPr>
          <p:cNvPr id="76873" name="Rectangle 73"/>
          <p:cNvSpPr>
            <a:spLocks noChangeArrowheads="1"/>
          </p:cNvSpPr>
          <p:nvPr/>
        </p:nvSpPr>
        <p:spPr bwMode="auto">
          <a:xfrm>
            <a:off x="3697288" y="3986213"/>
            <a:ext cx="2265362" cy="635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en-US" sz="1200">
              <a:latin typeface="Times New Roman" pitchFamily="-105" charset="0"/>
            </a:endParaRPr>
          </a:p>
        </p:txBody>
      </p:sp>
      <p:sp>
        <p:nvSpPr>
          <p:cNvPr id="76874" name="Rectangle 74"/>
          <p:cNvSpPr>
            <a:spLocks noChangeArrowheads="1"/>
          </p:cNvSpPr>
          <p:nvPr/>
        </p:nvSpPr>
        <p:spPr bwMode="auto">
          <a:xfrm>
            <a:off x="5943600" y="2057400"/>
            <a:ext cx="2509838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b="1">
              <a:latin typeface="Comic Sans MS" pitchFamily="-105" charset="0"/>
            </a:endParaRPr>
          </a:p>
          <a:p>
            <a:r>
              <a:rPr lang="en-US" sz="1800" b="1">
                <a:latin typeface="Comic Sans MS" pitchFamily="-105" charset="0"/>
              </a:rPr>
              <a:t>States joined/left</a:t>
            </a:r>
          </a:p>
        </p:txBody>
      </p:sp>
      <p:sp>
        <p:nvSpPr>
          <p:cNvPr id="76875" name="Rectangle 75"/>
          <p:cNvSpPr>
            <a:spLocks noChangeArrowheads="1"/>
          </p:cNvSpPr>
          <p:nvPr/>
        </p:nvSpPr>
        <p:spPr bwMode="auto">
          <a:xfrm>
            <a:off x="5943600" y="2971800"/>
            <a:ext cx="2743200" cy="40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b="1">
                <a:latin typeface="Comic Sans MS" pitchFamily="-105" charset="0"/>
              </a:rPr>
              <a:t>Little central power</a:t>
            </a:r>
          </a:p>
        </p:txBody>
      </p:sp>
      <p:sp>
        <p:nvSpPr>
          <p:cNvPr id="76876" name="Rectangle 76"/>
          <p:cNvSpPr>
            <a:spLocks noChangeArrowheads="1"/>
          </p:cNvSpPr>
          <p:nvPr/>
        </p:nvSpPr>
        <p:spPr bwMode="auto">
          <a:xfrm>
            <a:off x="5975350" y="3341688"/>
            <a:ext cx="2481263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Comic Sans MS" pitchFamily="-105" charset="0"/>
              </a:rPr>
              <a:t>States saw few benefits from conf.</a:t>
            </a:r>
          </a:p>
        </p:txBody>
      </p:sp>
      <p:sp>
        <p:nvSpPr>
          <p:cNvPr id="76877" name="Rectangle 77"/>
          <p:cNvSpPr>
            <a:spLocks noChangeArrowheads="1"/>
          </p:cNvSpPr>
          <p:nvPr/>
        </p:nvSpPr>
        <p:spPr bwMode="auto">
          <a:xfrm>
            <a:off x="5970588" y="3979863"/>
            <a:ext cx="2814637" cy="63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Comic Sans MS" pitchFamily="-105" charset="0"/>
            </a:endParaRPr>
          </a:p>
        </p:txBody>
      </p:sp>
      <p:sp>
        <p:nvSpPr>
          <p:cNvPr id="76878" name="Rectangle 78"/>
          <p:cNvSpPr>
            <a:spLocks noChangeArrowheads="1"/>
          </p:cNvSpPr>
          <p:nvPr/>
        </p:nvSpPr>
        <p:spPr bwMode="auto">
          <a:xfrm>
            <a:off x="381000" y="4724400"/>
            <a:ext cx="8183563" cy="10683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latin typeface="Comic Sans MS" pitchFamily="-105" charset="0"/>
              </a:rPr>
              <a:t>7. Understanding of the New Concept:</a:t>
            </a:r>
          </a:p>
          <a:p>
            <a:pPr>
              <a:lnSpc>
                <a:spcPct val="95000"/>
              </a:lnSpc>
            </a:pPr>
            <a:r>
              <a:rPr lang="en-US" sz="1400" b="1">
                <a:latin typeface="Comic Sans MS" pitchFamily="-105" charset="0"/>
              </a:rPr>
              <a:t>The Articles of Confederation were like a clique because the states were in a loose association, participation was voluntary (states could decide to join or leave), central power was very limited, and benefits were limited.</a:t>
            </a:r>
          </a:p>
        </p:txBody>
      </p:sp>
      <p:sp>
        <p:nvSpPr>
          <p:cNvPr id="76879" name="Rectangle 79"/>
          <p:cNvSpPr>
            <a:spLocks noChangeArrowheads="1"/>
          </p:cNvSpPr>
          <p:nvPr/>
        </p:nvSpPr>
        <p:spPr bwMode="auto">
          <a:xfrm>
            <a:off x="85725" y="5859463"/>
            <a:ext cx="8890000" cy="620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>
            <a:prstTxWarp prst="textNoShape">
              <a:avLst/>
            </a:prstTxWarp>
          </a:bodyPr>
          <a:lstStyle/>
          <a:p>
            <a:pPr>
              <a:tabLst>
                <a:tab pos="909638" algn="l"/>
                <a:tab pos="2063750" algn="l"/>
                <a:tab pos="3203575" algn="l"/>
                <a:tab pos="4516438" algn="l"/>
                <a:tab pos="5715000" algn="l"/>
                <a:tab pos="6797675" algn="l"/>
                <a:tab pos="7778750" algn="l"/>
              </a:tabLst>
            </a:pPr>
            <a:r>
              <a:rPr lang="en-US" sz="1100"/>
              <a:t>ANCHORS	1. Announce	2. Name	3. Collect	4. Highlight	5. Observe	6. Reveal	7. State	</a:t>
            </a:r>
          </a:p>
          <a:p>
            <a:pPr>
              <a:tabLst>
                <a:tab pos="909638" algn="l"/>
                <a:tab pos="2063750" algn="l"/>
                <a:tab pos="3203575" algn="l"/>
                <a:tab pos="4516438" algn="l"/>
                <a:tab pos="5715000" algn="l"/>
                <a:tab pos="6797675" algn="l"/>
                <a:tab pos="7778750" algn="l"/>
              </a:tabLst>
            </a:pPr>
            <a:r>
              <a:rPr lang="en-US" sz="1100"/>
              <a:t>Linking Steps:	the New Concept 	Known Concept 	Known Information	Characteristics of 	Characteristics	Characteristics	Understanding</a:t>
            </a:r>
          </a:p>
          <a:p>
            <a:pPr>
              <a:tabLst>
                <a:tab pos="909638" algn="l"/>
                <a:tab pos="2063750" algn="l"/>
                <a:tab pos="3203575" algn="l"/>
                <a:tab pos="4516438" algn="l"/>
                <a:tab pos="5715000" algn="l"/>
                <a:tab pos="6797675" algn="l"/>
                <a:tab pos="7778750" algn="l"/>
              </a:tabLst>
            </a:pPr>
            <a:r>
              <a:rPr lang="en-US" sz="1100"/>
              <a:t>				Known Concept 	of New Concept	Shared	of New Concept</a:t>
            </a:r>
            <a:endParaRPr lang="en-US" sz="1100">
              <a:latin typeface="Times New Roman" pitchFamily="-105" charset="0"/>
            </a:endParaRPr>
          </a:p>
        </p:txBody>
      </p:sp>
      <p:sp>
        <p:nvSpPr>
          <p:cNvPr id="76880" name="Line 80"/>
          <p:cNvSpPr>
            <a:spLocks noChangeShapeType="1"/>
          </p:cNvSpPr>
          <p:nvPr/>
        </p:nvSpPr>
        <p:spPr bwMode="auto">
          <a:xfrm rot="5400000">
            <a:off x="758032" y="1153319"/>
            <a:ext cx="195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81" name="Rectangle 81"/>
          <p:cNvSpPr>
            <a:spLocks noChangeArrowheads="1"/>
          </p:cNvSpPr>
          <p:nvPr/>
        </p:nvSpPr>
        <p:spPr bwMode="auto">
          <a:xfrm>
            <a:off x="1428750" y="774700"/>
            <a:ext cx="2265363" cy="649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>
                <a:latin typeface="Comic Sans MS" pitchFamily="-105" charset="0"/>
              </a:rPr>
              <a:t>2.</a:t>
            </a:r>
            <a:r>
              <a:rPr lang="en-US" sz="1400" b="1" u="sng">
                <a:latin typeface="Comic Sans MS" pitchFamily="-105" charset="0"/>
              </a:rPr>
              <a:t> Known Concept</a:t>
            </a:r>
          </a:p>
          <a:p>
            <a:pPr algn="ctr"/>
            <a:r>
              <a:rPr lang="en-US" sz="2400" b="1">
                <a:latin typeface="Comic Sans MS" pitchFamily="-105" charset="0"/>
              </a:rPr>
              <a:t>Clique</a:t>
            </a:r>
          </a:p>
        </p:txBody>
      </p:sp>
      <p:sp>
        <p:nvSpPr>
          <p:cNvPr id="76882" name="Line 82"/>
          <p:cNvSpPr>
            <a:spLocks noChangeShapeType="1"/>
          </p:cNvSpPr>
          <p:nvPr/>
        </p:nvSpPr>
        <p:spPr bwMode="auto">
          <a:xfrm>
            <a:off x="1530350" y="2093913"/>
            <a:ext cx="203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83" name="Line 83"/>
          <p:cNvSpPr>
            <a:spLocks noChangeShapeType="1"/>
          </p:cNvSpPr>
          <p:nvPr/>
        </p:nvSpPr>
        <p:spPr bwMode="auto">
          <a:xfrm>
            <a:off x="1530350" y="2722563"/>
            <a:ext cx="203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84" name="Line 84"/>
          <p:cNvSpPr>
            <a:spLocks noChangeShapeType="1"/>
          </p:cNvSpPr>
          <p:nvPr/>
        </p:nvSpPr>
        <p:spPr bwMode="auto">
          <a:xfrm>
            <a:off x="1530350" y="3379788"/>
            <a:ext cx="203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85" name="Line 85"/>
          <p:cNvSpPr>
            <a:spLocks noChangeShapeType="1"/>
          </p:cNvSpPr>
          <p:nvPr/>
        </p:nvSpPr>
        <p:spPr bwMode="auto">
          <a:xfrm>
            <a:off x="1600200" y="3962400"/>
            <a:ext cx="203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86" name="Line 86"/>
          <p:cNvSpPr>
            <a:spLocks noChangeShapeType="1"/>
          </p:cNvSpPr>
          <p:nvPr/>
        </p:nvSpPr>
        <p:spPr bwMode="auto">
          <a:xfrm>
            <a:off x="1530350" y="4637088"/>
            <a:ext cx="203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87" name="Line 87"/>
          <p:cNvSpPr>
            <a:spLocks noChangeShapeType="1"/>
          </p:cNvSpPr>
          <p:nvPr/>
        </p:nvSpPr>
        <p:spPr bwMode="auto">
          <a:xfrm flipH="1">
            <a:off x="6019800" y="2133600"/>
            <a:ext cx="2597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88" name="Line 88"/>
          <p:cNvSpPr>
            <a:spLocks noChangeShapeType="1"/>
          </p:cNvSpPr>
          <p:nvPr/>
        </p:nvSpPr>
        <p:spPr bwMode="auto">
          <a:xfrm flipH="1">
            <a:off x="6019800" y="2743200"/>
            <a:ext cx="261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89" name="Line 89"/>
          <p:cNvSpPr>
            <a:spLocks noChangeShapeType="1"/>
          </p:cNvSpPr>
          <p:nvPr/>
        </p:nvSpPr>
        <p:spPr bwMode="auto">
          <a:xfrm flipH="1">
            <a:off x="5983288" y="3375025"/>
            <a:ext cx="258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90" name="Line 90"/>
          <p:cNvSpPr>
            <a:spLocks noChangeShapeType="1"/>
          </p:cNvSpPr>
          <p:nvPr/>
        </p:nvSpPr>
        <p:spPr bwMode="auto">
          <a:xfrm flipH="1">
            <a:off x="5983288" y="3975100"/>
            <a:ext cx="258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91" name="Line 91"/>
          <p:cNvSpPr>
            <a:spLocks noChangeShapeType="1"/>
          </p:cNvSpPr>
          <p:nvPr/>
        </p:nvSpPr>
        <p:spPr bwMode="auto">
          <a:xfrm flipH="1">
            <a:off x="5983288" y="4632325"/>
            <a:ext cx="2597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92" name="Text Box 92"/>
          <p:cNvSpPr txBox="1">
            <a:spLocks noChangeArrowheads="1"/>
          </p:cNvSpPr>
          <p:nvPr/>
        </p:nvSpPr>
        <p:spPr bwMode="auto">
          <a:xfrm>
            <a:off x="1192213" y="76200"/>
            <a:ext cx="2279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Comic Sans MS" pitchFamily="-105" charset="0"/>
              </a:rPr>
              <a:t>Unit:_________________</a:t>
            </a:r>
          </a:p>
        </p:txBody>
      </p:sp>
      <p:sp>
        <p:nvSpPr>
          <p:cNvPr id="76893" name="Text Box 93"/>
          <p:cNvSpPr txBox="1">
            <a:spLocks noChangeArrowheads="1"/>
          </p:cNvSpPr>
          <p:nvPr/>
        </p:nvSpPr>
        <p:spPr bwMode="auto">
          <a:xfrm>
            <a:off x="6770688" y="60325"/>
            <a:ext cx="23939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Comic Sans MS" pitchFamily="-105" charset="0"/>
              </a:rPr>
              <a:t>Name:_________________</a:t>
            </a:r>
          </a:p>
          <a:p>
            <a:r>
              <a:rPr lang="en-US" sz="1200" b="1">
                <a:latin typeface="Comic Sans MS" pitchFamily="-105" charset="0"/>
              </a:rPr>
              <a:t>Date:</a:t>
            </a:r>
          </a:p>
        </p:txBody>
      </p:sp>
      <p:sp>
        <p:nvSpPr>
          <p:cNvPr id="76894" name="Line 94"/>
          <p:cNvSpPr>
            <a:spLocks noChangeShapeType="1"/>
          </p:cNvSpPr>
          <p:nvPr/>
        </p:nvSpPr>
        <p:spPr bwMode="auto">
          <a:xfrm>
            <a:off x="7345363" y="461963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Study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83 students</a:t>
            </a:r>
          </a:p>
          <a:p>
            <a:r>
              <a:rPr lang="en-US" b="1" dirty="0" smtClean="0"/>
              <a:t>In 8  inclusive science classes</a:t>
            </a:r>
          </a:p>
          <a:p>
            <a:r>
              <a:rPr lang="en-US" b="1" dirty="0" smtClean="0"/>
              <a:t>Classes assigned randomly to conditions</a:t>
            </a:r>
          </a:p>
          <a:p>
            <a:r>
              <a:rPr lang="en-US" b="1" dirty="0" smtClean="0"/>
              <a:t>4 classes in each condition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Types of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High Achievers (HA): GPAs above 3.5</a:t>
            </a:r>
          </a:p>
          <a:p>
            <a:r>
              <a:rPr lang="en-US" b="1" dirty="0" smtClean="0"/>
              <a:t>Normal Achievers (NA): No more than 1 “C,” GPAs below 3.49</a:t>
            </a:r>
          </a:p>
          <a:p>
            <a:r>
              <a:rPr lang="en-US" b="1" dirty="0" smtClean="0"/>
              <a:t>Low Achievers (LA): 2 grades below “C” in one semester in previous year</a:t>
            </a:r>
          </a:p>
          <a:p>
            <a:r>
              <a:rPr lang="en-US" b="1" dirty="0" smtClean="0"/>
              <a:t>Students with LD (LD): Formally classified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Concepts Taught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926" y="1600200"/>
            <a:ext cx="6160873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Commensalism</a:t>
            </a:r>
          </a:p>
          <a:p>
            <a:r>
              <a:rPr lang="en-US" sz="4000" dirty="0" smtClean="0"/>
              <a:t>Pyramid of Numbers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57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Condition 1: Pyramid of Numbers was enhanced with the routine</a:t>
            </a:r>
          </a:p>
          <a:p>
            <a:r>
              <a:rPr lang="en-US" b="1" dirty="0" smtClean="0"/>
              <a:t>Condition 1: Commensalism was taught as usual (lecture)</a:t>
            </a:r>
          </a:p>
          <a:p>
            <a:r>
              <a:rPr lang="en-US" b="1" dirty="0" smtClean="0"/>
              <a:t>Condition 2: Commensalism was enhanced</a:t>
            </a:r>
          </a:p>
          <a:p>
            <a:r>
              <a:rPr lang="en-US" b="1" dirty="0" smtClean="0"/>
              <a:t>Condition 2: Pyramid of Numbers was taught as usual (lecture)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57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Figure 1: Design for the Concept Anchoring Routine Study</a:t>
            </a:r>
            <a:endParaRPr lang="en-US"/>
          </a:p>
        </p:txBody>
      </p:sp>
      <p:graphicFrame>
        <p:nvGraphicFramePr>
          <p:cNvPr id="35843" name="Group 3"/>
          <p:cNvGraphicFramePr>
            <a:graphicFrameLocks noGrp="1"/>
          </p:cNvGraphicFramePr>
          <p:nvPr>
            <p:ph type="tbl" idx="1"/>
          </p:nvPr>
        </p:nvGraphicFramePr>
        <p:xfrm>
          <a:off x="762000" y="2209800"/>
          <a:ext cx="7848600" cy="1528763"/>
        </p:xfrm>
        <a:graphic>
          <a:graphicData uri="http://schemas.openxmlformats.org/drawingml/2006/table">
            <a:tbl>
              <a:tblPr/>
              <a:tblGrid>
                <a:gridCol w="1570038"/>
                <a:gridCol w="1568450"/>
                <a:gridCol w="1571625"/>
                <a:gridCol w="1568450"/>
                <a:gridCol w="15700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Concept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Pyramid of Numbers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Enhanced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Commensalism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Not 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Not 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Not 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Not 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69" name="Group 29"/>
          <p:cNvGraphicFramePr>
            <a:graphicFrameLocks noGrp="1"/>
          </p:cNvGraphicFramePr>
          <p:nvPr/>
        </p:nvGraphicFramePr>
        <p:xfrm>
          <a:off x="762000" y="4495800"/>
          <a:ext cx="7848600" cy="1528763"/>
        </p:xfrm>
        <a:graphic>
          <a:graphicData uri="http://schemas.openxmlformats.org/drawingml/2006/table">
            <a:tbl>
              <a:tblPr/>
              <a:tblGrid>
                <a:gridCol w="1570038"/>
                <a:gridCol w="1568450"/>
                <a:gridCol w="1571625"/>
                <a:gridCol w="1568450"/>
                <a:gridCol w="15700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Concept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Pyramid of Numbers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Not 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Not 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Not 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Not 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Commensalism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Enhanced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685800" y="1752600"/>
            <a:ext cx="366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sz="1800">
                <a:latin typeface="Times New Roman" charset="0"/>
              </a:rPr>
              <a:t>Condition 1: Sub-Groups of Students</a:t>
            </a:r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685800" y="4038600"/>
            <a:ext cx="366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sz="1800">
                <a:latin typeface="Times New Roman" charset="0"/>
              </a:rPr>
              <a:t>Condition 2: Sub-Groups of Students</a:t>
            </a:r>
          </a:p>
        </p:txBody>
      </p:sp>
    </p:spTree>
    <p:extLst>
      <p:ext uri="{BB962C8B-B14F-4D97-AF65-F5344CB8AC3E}">
        <p14:creationId xmlns:p14="http://schemas.microsoft.com/office/powerpoint/2010/main" val="3395949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Figure 2: Results for Student Subgroups</a:t>
            </a:r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9175" y="1905000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/>
              <a:t>Condition 1</a:t>
            </a:r>
          </a:p>
          <a:p>
            <a:pPr algn="ctr"/>
            <a:r>
              <a:rPr lang="en-US" sz="1200"/>
              <a:t>(Commensalism Enhanced)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564188" y="1905000"/>
            <a:ext cx="220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/>
              <a:t>Condition 2</a:t>
            </a:r>
          </a:p>
          <a:p>
            <a:pPr algn="ctr"/>
            <a:r>
              <a:rPr lang="en-US" sz="1200"/>
              <a:t>(Pyramid of Numbers Enhanced)</a:t>
            </a:r>
          </a:p>
        </p:txBody>
      </p:sp>
      <p:graphicFrame>
        <p:nvGraphicFramePr>
          <p:cNvPr id="36869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77883266"/>
              </p:ext>
            </p:extLst>
          </p:nvPr>
        </p:nvGraphicFramePr>
        <p:xfrm>
          <a:off x="914400" y="2286000"/>
          <a:ext cx="71501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hart" r:id="rId3" imgW="9677400" imgH="5816600" progId="MSGraph.Chart.8">
                  <p:embed followColorScheme="full"/>
                </p:oleObj>
              </mc:Choice>
              <mc:Fallback>
                <p:oleObj name="Chart" r:id="rId3" imgW="9677400" imgH="5816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71501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675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Statistical Significance for Study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976" y="1600200"/>
            <a:ext cx="784482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Whole group differences:</a:t>
            </a:r>
          </a:p>
          <a:p>
            <a:r>
              <a:rPr lang="en-US" sz="4000" b="1" dirty="0" smtClean="0"/>
              <a:t>Commensalism enhanced: 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p &lt; .000</a:t>
            </a:r>
          </a:p>
          <a:p>
            <a:pPr marL="0" indent="0">
              <a:buNone/>
            </a:pPr>
            <a:r>
              <a:rPr lang="en-US" sz="4000" b="1" dirty="0" smtClean="0"/>
              <a:t>• Pyramid of numbers enhanced: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p &lt; .001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9001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Statistical Significance for Study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678" y="1600200"/>
            <a:ext cx="633212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Subgroup differences:</a:t>
            </a:r>
          </a:p>
          <a:p>
            <a:pPr marL="0" indent="0">
              <a:buNone/>
            </a:pPr>
            <a:r>
              <a:rPr lang="en-US" b="1" dirty="0" smtClean="0"/>
              <a:t>Commensalism </a:t>
            </a:r>
          </a:p>
          <a:p>
            <a:pPr marL="0" indent="0">
              <a:buNone/>
            </a:pPr>
            <a:r>
              <a:rPr lang="en-US" b="1" dirty="0" smtClean="0"/>
              <a:t>LAs: </a:t>
            </a:r>
            <a:r>
              <a:rPr lang="en-US" b="1" i="1" dirty="0" smtClean="0"/>
              <a:t>p</a:t>
            </a:r>
            <a:r>
              <a:rPr lang="en-US" b="1" dirty="0" smtClean="0"/>
              <a:t> &lt; .05</a:t>
            </a:r>
          </a:p>
          <a:p>
            <a:pPr marL="0" indent="0">
              <a:buNone/>
            </a:pPr>
            <a:r>
              <a:rPr lang="en-US" b="1" dirty="0" smtClean="0"/>
              <a:t>NAs: </a:t>
            </a:r>
            <a:r>
              <a:rPr lang="en-US" b="1" i="1" dirty="0" smtClean="0"/>
              <a:t>p</a:t>
            </a:r>
            <a:r>
              <a:rPr lang="en-US" b="1" dirty="0" smtClean="0"/>
              <a:t> &lt; .05</a:t>
            </a:r>
          </a:p>
          <a:p>
            <a:pPr marL="0" indent="0">
              <a:buNone/>
            </a:pPr>
            <a:r>
              <a:rPr lang="en-US" b="1" dirty="0" smtClean="0"/>
              <a:t>HAs: </a:t>
            </a:r>
            <a:r>
              <a:rPr lang="en-US" b="1" i="1" dirty="0" smtClean="0"/>
              <a:t>p</a:t>
            </a:r>
            <a:r>
              <a:rPr lang="en-US" b="1" dirty="0" smtClean="0"/>
              <a:t> &lt; .05</a:t>
            </a:r>
          </a:p>
          <a:p>
            <a:pPr marL="0" indent="0">
              <a:buNone/>
            </a:pPr>
            <a:r>
              <a:rPr lang="en-US" b="1" dirty="0" smtClean="0"/>
              <a:t>Pyramid of numbers</a:t>
            </a:r>
          </a:p>
          <a:p>
            <a:pPr marL="0" indent="0">
              <a:buNone/>
            </a:pPr>
            <a:r>
              <a:rPr lang="en-US" b="1" dirty="0" smtClean="0"/>
              <a:t>LDs: </a:t>
            </a:r>
            <a:r>
              <a:rPr lang="en-US" b="1" i="1" dirty="0" smtClean="0"/>
              <a:t>p</a:t>
            </a:r>
            <a:r>
              <a:rPr lang="en-US" b="1" dirty="0" smtClean="0"/>
              <a:t> &lt; .05</a:t>
            </a:r>
          </a:p>
          <a:p>
            <a:pPr marL="0" indent="0">
              <a:buNone/>
            </a:pPr>
            <a:r>
              <a:rPr lang="en-US" b="1" dirty="0" smtClean="0"/>
              <a:t>NAs: </a:t>
            </a:r>
            <a:r>
              <a:rPr lang="en-US" b="1" i="1" dirty="0" smtClean="0"/>
              <a:t>p</a:t>
            </a:r>
            <a:r>
              <a:rPr lang="en-US" b="1" dirty="0" smtClean="0"/>
              <a:t> &lt; .05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240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Sizes for Study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</a:t>
            </a:r>
            <a:r>
              <a:rPr lang="en-US" dirty="0" smtClean="0"/>
              <a:t>added when calculated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8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“Research based” </a:t>
            </a:r>
            <a:r>
              <a:rPr lang="en-US" dirty="0" smtClean="0"/>
              <a:t>program (or “evidence-based”)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 program containing a package of instructional methods,  some of which have been shown to be effective (e.g., reinforcement).</a:t>
            </a:r>
          </a:p>
          <a:p>
            <a:pPr marL="0" indent="0">
              <a:buNone/>
            </a:pPr>
            <a:r>
              <a:rPr lang="en-US" dirty="0" smtClean="0"/>
              <a:t>• “Empirically validated” program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 program which has been validated in a methodologically sound research study which has been published.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3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Social Significance </a:t>
            </a:r>
            <a:br>
              <a:rPr lang="en-US" b="1" dirty="0" smtClean="0"/>
            </a:br>
            <a:r>
              <a:rPr lang="en-US" b="1" dirty="0" smtClean="0"/>
              <a:t>(Pyramid of Numbers)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77% LDs passed in enhanced condition vs. 27% in the non-enhanced condition</a:t>
            </a:r>
          </a:p>
          <a:p>
            <a:r>
              <a:rPr lang="en-US" b="1" dirty="0" smtClean="0"/>
              <a:t>86% of LAs passed in enhanced condition vs. 50% in the non-enhanced condition</a:t>
            </a:r>
          </a:p>
          <a:p>
            <a:r>
              <a:rPr lang="en-US" b="1" dirty="0" smtClean="0"/>
              <a:t>93% of NAs passed in the enhanced condition vs. 64% in the non-enhanced condition</a:t>
            </a:r>
          </a:p>
          <a:p>
            <a:r>
              <a:rPr lang="en-US" b="1" dirty="0" smtClean="0"/>
              <a:t>100% of HAs passed in the enhanced condition vs. 100% in the non-enhanced condition.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034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Study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828" y="1600200"/>
            <a:ext cx="7430972" cy="4525963"/>
          </a:xfrm>
        </p:spPr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3 </a:t>
            </a:r>
            <a:r>
              <a:rPr lang="en-US" b="1" dirty="0" err="1" smtClean="0"/>
              <a:t>preservice</a:t>
            </a:r>
            <a:r>
              <a:rPr lang="en-US" b="1" dirty="0" smtClean="0"/>
              <a:t> teachers</a:t>
            </a:r>
          </a:p>
          <a:p>
            <a:r>
              <a:rPr lang="en-US" b="1" dirty="0"/>
              <a:t>A</a:t>
            </a:r>
            <a:r>
              <a:rPr lang="en-US" b="1" dirty="0" smtClean="0"/>
              <a:t>ssigned randomly to conditions</a:t>
            </a:r>
          </a:p>
          <a:p>
            <a:r>
              <a:rPr lang="en-US" b="1" dirty="0" smtClean="0"/>
              <a:t>Actual Workshop = Live instruction</a:t>
            </a:r>
          </a:p>
          <a:p>
            <a:r>
              <a:rPr lang="en-US" b="1" dirty="0" smtClean="0"/>
              <a:t>Virtual Workshop = CD instruction</a:t>
            </a:r>
          </a:p>
          <a:p>
            <a:r>
              <a:rPr lang="en-US" b="1" dirty="0" smtClean="0"/>
              <a:t>Everyone got Concept Anchoring Instruction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949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D96D749-2D9A-9648-B87F-9E91A4E35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2FD418-C87D-9248-B586-5C64572B4BAF}"/>
              </a:ext>
            </a:extLst>
          </p:cNvPr>
          <p:cNvSpPr txBox="1"/>
          <p:nvPr/>
        </p:nvSpPr>
        <p:spPr>
          <a:xfrm>
            <a:off x="1" y="0"/>
            <a:ext cx="91439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CAR: Scores on Preservice Teachers on Knowledge &amp; Lesson Preparation Tests (</a:t>
            </a:r>
            <a:r>
              <a:rPr lang="en-US" b="1" i="1" dirty="0"/>
              <a:t>n</a:t>
            </a:r>
            <a:r>
              <a:rPr lang="en-US" b="1" dirty="0"/>
              <a:t> = 43)</a:t>
            </a:r>
          </a:p>
        </p:txBody>
      </p:sp>
    </p:spTree>
    <p:extLst>
      <p:ext uri="{BB962C8B-B14F-4D97-AF65-F5344CB8AC3E}">
        <p14:creationId xmlns:p14="http://schemas.microsoft.com/office/powerpoint/2010/main" val="421446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 Differences Between the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638" y="1600200"/>
            <a:ext cx="6703161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VW is as powerful as </a:t>
            </a:r>
          </a:p>
          <a:p>
            <a:pPr marL="0" indent="0">
              <a:buNone/>
            </a:pPr>
            <a:r>
              <a:rPr lang="en-US" sz="4000" b="1" dirty="0" smtClean="0"/>
              <a:t>   AW instruction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114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Cohen’s d Effect Sizes between pretest and posttest for both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926" y="1600200"/>
            <a:ext cx="6160873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Knowledge Test</a:t>
            </a:r>
          </a:p>
          <a:p>
            <a:pPr marL="0" indent="0">
              <a:buNone/>
            </a:pPr>
            <a:r>
              <a:rPr lang="en-US" sz="4000" b="1" dirty="0" smtClean="0"/>
              <a:t>    d = 7.5  (very large)</a:t>
            </a:r>
          </a:p>
          <a:p>
            <a:r>
              <a:rPr lang="en-US" sz="4000" b="1" dirty="0" smtClean="0"/>
              <a:t>Preparation Test</a:t>
            </a:r>
          </a:p>
          <a:p>
            <a:pPr marL="0" indent="0">
              <a:buNone/>
            </a:pPr>
            <a:r>
              <a:rPr lang="en-US" sz="4000" b="1" dirty="0" smtClean="0"/>
              <a:t>    d = 12.8 (very large)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4114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Study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24 teachers</a:t>
            </a:r>
          </a:p>
          <a:p>
            <a:r>
              <a:rPr lang="en-US" b="1" dirty="0" smtClean="0"/>
              <a:t>Assigned randomly to conditions (12/group)</a:t>
            </a:r>
          </a:p>
          <a:p>
            <a:r>
              <a:rPr lang="en-US" b="1" dirty="0" smtClean="0"/>
              <a:t>Actual Workshop (AW) = Live instruction</a:t>
            </a:r>
          </a:p>
          <a:p>
            <a:r>
              <a:rPr lang="en-US" b="1" dirty="0" smtClean="0"/>
              <a:t>Virtual Workshop (VW) = CD instruction</a:t>
            </a:r>
          </a:p>
          <a:p>
            <a:r>
              <a:rPr lang="en-US" b="1" dirty="0" smtClean="0"/>
              <a:t>244 students in their classes</a:t>
            </a:r>
          </a:p>
          <a:p>
            <a:r>
              <a:rPr lang="en-US" b="1" dirty="0" smtClean="0"/>
              <a:t>26 students w/ LD in VW classes</a:t>
            </a:r>
          </a:p>
          <a:p>
            <a:r>
              <a:rPr lang="en-US" b="1" dirty="0" smtClean="0"/>
              <a:t>36 Students w/LD in AW classes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9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06A8B44-1B26-2E46-926C-BFE841C1A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0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9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Differences Between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Teacher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638" y="1600200"/>
            <a:ext cx="6703161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VW is as powerful as </a:t>
            </a:r>
          </a:p>
          <a:p>
            <a:pPr marL="0" indent="0">
              <a:buNone/>
            </a:pPr>
            <a:r>
              <a:rPr lang="en-US" sz="4000" dirty="0" smtClean="0"/>
              <a:t>   AW instruction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157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Cohen’s d Effect Sizes between pretest and posttest for both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926" y="1600200"/>
            <a:ext cx="6160873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Knowledge Test</a:t>
            </a:r>
          </a:p>
          <a:p>
            <a:pPr marL="0" indent="0">
              <a:buNone/>
            </a:pPr>
            <a:r>
              <a:rPr lang="en-US" sz="4000" b="1" dirty="0" smtClean="0"/>
              <a:t>    d = 10.0  (very large)</a:t>
            </a:r>
          </a:p>
          <a:p>
            <a:r>
              <a:rPr lang="en-US" sz="4000" b="1" dirty="0" smtClean="0"/>
              <a:t>Preparation Test</a:t>
            </a:r>
          </a:p>
          <a:p>
            <a:pPr marL="0" indent="0">
              <a:buNone/>
            </a:pPr>
            <a:r>
              <a:rPr lang="en-US" sz="4000" b="1" dirty="0" smtClean="0"/>
              <a:t>    d = 29.7 (very large)</a:t>
            </a:r>
          </a:p>
          <a:p>
            <a:pPr marL="0" indent="0">
              <a:buNone/>
            </a:pPr>
            <a:r>
              <a:rPr lang="en-US" sz="4000" b="1" dirty="0" smtClean="0"/>
              <a:t>• Implementation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d = 13.0  (very large)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744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943489A-4F65-274B-B7EF-DE02BF9D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5CDC90-40AC-9048-81DB-868ABB90AB18}"/>
              </a:ext>
            </a:extLst>
          </p:cNvPr>
          <p:cNvSpPr txBox="1"/>
          <p:nvPr/>
        </p:nvSpPr>
        <p:spPr>
          <a:xfrm>
            <a:off x="1" y="0"/>
            <a:ext cx="914399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CAR: Scores of All Students (</a:t>
            </a:r>
            <a:r>
              <a:rPr lang="en-US" b="1" i="1" dirty="0"/>
              <a:t>n</a:t>
            </a:r>
            <a:r>
              <a:rPr lang="en-US" b="1" dirty="0"/>
              <a:t> = 244) &amp; Students with Disabilities (</a:t>
            </a:r>
            <a:r>
              <a:rPr lang="en-US" b="1" i="1" dirty="0"/>
              <a:t>n</a:t>
            </a:r>
            <a:r>
              <a:rPr lang="en-US" b="1" dirty="0"/>
              <a:t> = 62) on </a:t>
            </a:r>
          </a:p>
          <a:p>
            <a:pPr algn="ctr"/>
            <a:r>
              <a:rPr lang="en-US" b="1" dirty="0"/>
              <a:t>Knowledge Acquisition Test </a:t>
            </a:r>
          </a:p>
        </p:txBody>
      </p:sp>
    </p:spTree>
    <p:extLst>
      <p:ext uri="{BB962C8B-B14F-4D97-AF65-F5344CB8AC3E}">
        <p14:creationId xmlns:p14="http://schemas.microsoft.com/office/powerpoint/2010/main" val="306888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Three Ways to Determine Value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574" y="1600200"/>
            <a:ext cx="6232226" cy="4525963"/>
          </a:xfrm>
        </p:spPr>
        <p:txBody>
          <a:bodyPr/>
          <a:lstStyle/>
          <a:p>
            <a:r>
              <a:rPr lang="en-US" b="1" dirty="0" smtClean="0"/>
              <a:t>Statistical significance</a:t>
            </a:r>
          </a:p>
          <a:p>
            <a:r>
              <a:rPr lang="en-US" b="1" dirty="0" smtClean="0"/>
              <a:t>Effect size</a:t>
            </a:r>
          </a:p>
          <a:p>
            <a:r>
              <a:rPr lang="en-US" b="1" dirty="0" smtClean="0"/>
              <a:t>Social significance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1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Differences Between the </a:t>
            </a:r>
            <a:br>
              <a:rPr lang="en-US" b="1" dirty="0" smtClean="0"/>
            </a:br>
            <a:r>
              <a:rPr lang="en-US" b="1" dirty="0" smtClean="0"/>
              <a:t>Whole Student </a:t>
            </a:r>
            <a:r>
              <a:rPr lang="en-US" b="1" dirty="0" smtClean="0"/>
              <a:t>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638" y="1600200"/>
            <a:ext cx="6703161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VW students earned significantly higher scores than AW students</a:t>
            </a:r>
          </a:p>
          <a:p>
            <a:r>
              <a:rPr lang="en-US" sz="4000" b="1" dirty="0" smtClean="0"/>
              <a:t>d = .38 (small effect)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468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Cohen’s d Effect Sizes between pretest and posttest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926" y="1600200"/>
            <a:ext cx="6160873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VW students</a:t>
            </a:r>
          </a:p>
          <a:p>
            <a:pPr marL="0" indent="0">
              <a:buNone/>
            </a:pPr>
            <a:r>
              <a:rPr lang="en-US" sz="4000" b="1" dirty="0" smtClean="0"/>
              <a:t>    d = 1.49  (very large)</a:t>
            </a:r>
          </a:p>
          <a:p>
            <a:r>
              <a:rPr lang="en-US" sz="4000" b="1" dirty="0" smtClean="0"/>
              <a:t>AW students</a:t>
            </a:r>
          </a:p>
          <a:p>
            <a:pPr marL="0" indent="0">
              <a:buNone/>
            </a:pPr>
            <a:r>
              <a:rPr lang="en-US" sz="4000" b="1" dirty="0" smtClean="0"/>
              <a:t>    d = .949 (large)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909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Differences Between the </a:t>
            </a:r>
            <a:br>
              <a:rPr lang="en-US" b="1" dirty="0" smtClean="0"/>
            </a:br>
            <a:r>
              <a:rPr lang="en-US" b="1" dirty="0" smtClean="0"/>
              <a:t>LD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638" y="1600200"/>
            <a:ext cx="6703161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VW LD students earned higher scores than AW LD students</a:t>
            </a:r>
          </a:p>
          <a:p>
            <a:r>
              <a:rPr lang="en-US" sz="4000" b="1" dirty="0" smtClean="0"/>
              <a:t>d = .387 (small effect)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737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Cohen’s d Effect Sizes between pretest and posttest </a:t>
            </a:r>
            <a:r>
              <a:rPr lang="en-US" b="1" dirty="0"/>
              <a:t>-</a:t>
            </a:r>
            <a:r>
              <a:rPr lang="en-US" b="1" dirty="0" smtClean="0"/>
              <a:t> </a:t>
            </a:r>
            <a:r>
              <a:rPr lang="en-US" b="1" dirty="0" smtClean="0"/>
              <a:t>students w/ 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926" y="1600200"/>
            <a:ext cx="6160873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VW students</a:t>
            </a:r>
          </a:p>
          <a:p>
            <a:pPr marL="0" indent="0">
              <a:buNone/>
            </a:pPr>
            <a:r>
              <a:rPr lang="en-US" sz="4000" b="1" dirty="0" smtClean="0"/>
              <a:t>    d = 1.3  (very large)</a:t>
            </a:r>
          </a:p>
          <a:p>
            <a:r>
              <a:rPr lang="en-US" sz="4000" b="1" dirty="0" smtClean="0"/>
              <a:t>AW students</a:t>
            </a:r>
          </a:p>
          <a:p>
            <a:pPr marL="0" indent="0">
              <a:buNone/>
            </a:pPr>
            <a:r>
              <a:rPr lang="en-US" sz="4000" b="1" dirty="0" smtClean="0"/>
              <a:t>    d = 1.0 (very large)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977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Exploration Routine</a:t>
            </a:r>
            <a:endParaRPr lang="en-US" b="1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</p:spTree>
    <p:extLst>
      <p:ext uri="{BB962C8B-B14F-4D97-AF65-F5344CB8AC3E}">
        <p14:creationId xmlns:p14="http://schemas.microsoft.com/office/powerpoint/2010/main" val="147562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81000"/>
            <a:ext cx="4800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0306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Study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134 students</a:t>
            </a:r>
          </a:p>
          <a:p>
            <a:r>
              <a:rPr lang="en-US" b="1" dirty="0" smtClean="0"/>
              <a:t>Grade 9, ELA </a:t>
            </a:r>
            <a:r>
              <a:rPr lang="en-US" b="1" dirty="0" smtClean="0"/>
              <a:t>classes</a:t>
            </a:r>
            <a:endParaRPr lang="en-US" b="1" dirty="0" smtClean="0"/>
          </a:p>
          <a:p>
            <a:r>
              <a:rPr lang="en-US" b="1" dirty="0" smtClean="0"/>
              <a:t>Classes randomly assigned to conditions: Lecture method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Question Exploration Routine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7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Types of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High Achievers (HA): GPAs above 3.5</a:t>
            </a:r>
          </a:p>
          <a:p>
            <a:r>
              <a:rPr lang="en-US" b="1" dirty="0" smtClean="0"/>
              <a:t>Average Achievers (AA): No more than 1 “D” or “F” in previous year</a:t>
            </a:r>
          </a:p>
          <a:p>
            <a:r>
              <a:rPr lang="en-US" b="1" dirty="0" smtClean="0"/>
              <a:t>Low Achievers (LA): at least 2 “Ds” or “</a:t>
            </a:r>
            <a:r>
              <a:rPr lang="en-US" b="1" dirty="0" err="1" smtClean="0"/>
              <a:t>Fs</a:t>
            </a:r>
            <a:r>
              <a:rPr lang="en-US" b="1" dirty="0" smtClean="0"/>
              <a:t>” in previous year</a:t>
            </a:r>
          </a:p>
          <a:p>
            <a:r>
              <a:rPr lang="en-US" b="1" dirty="0" smtClean="0"/>
              <a:t>Students with Disabilities (SWDs): Formally classified as LD, OHI, or 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4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Experimental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Two Topics Related to Romeo &amp; Juliet:</a:t>
            </a:r>
          </a:p>
          <a:p>
            <a:pPr marL="0" indent="0">
              <a:buNone/>
            </a:pPr>
            <a:r>
              <a:rPr lang="en-US" b="1" dirty="0" smtClean="0"/>
              <a:t>    Prejudice</a:t>
            </a:r>
          </a:p>
          <a:p>
            <a:pPr marL="0" indent="0">
              <a:buNone/>
            </a:pPr>
            <a:r>
              <a:rPr lang="en-US" b="1" dirty="0" smtClean="0"/>
              <a:t>    Impetuous Behavior</a:t>
            </a:r>
          </a:p>
          <a:p>
            <a:r>
              <a:rPr lang="en-US" b="1" dirty="0" smtClean="0"/>
              <a:t>Pretest/Posttest Control Group Design</a:t>
            </a:r>
          </a:p>
          <a:p>
            <a:r>
              <a:rPr lang="en-US" b="1" dirty="0" smtClean="0"/>
              <a:t>Students in the Control Classes-Lecture</a:t>
            </a:r>
          </a:p>
          <a:p>
            <a:r>
              <a:rPr lang="en-US" b="1" dirty="0" smtClean="0"/>
              <a:t>Students in the Experimental Classes- Question Exploration Routine &amp; Guide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542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Statistical Significance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Probability is less than .05 that two groups are the same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535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630698"/>
              </p:ext>
            </p:extLst>
          </p:nvPr>
        </p:nvGraphicFramePr>
        <p:xfrm>
          <a:off x="771525" y="304800"/>
          <a:ext cx="7762875" cy="591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hart" r:id="rId3" imgW="8534400" imgH="6502400" progId="MSGraph.Chart.8">
                  <p:embed followColorScheme="full"/>
                </p:oleObj>
              </mc:Choice>
              <mc:Fallback>
                <p:oleObj name="Chart" r:id="rId3" imgW="8534400" imgH="6502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04800"/>
                        <a:ext cx="7762875" cy="591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27026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032686"/>
              </p:ext>
            </p:extLst>
          </p:nvPr>
        </p:nvGraphicFramePr>
        <p:xfrm>
          <a:off x="754063" y="304800"/>
          <a:ext cx="7780337" cy="592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hart" r:id="rId3" imgW="8534400" imgH="6502400" progId="MSGraph.Chart.8">
                  <p:embed followColorScheme="full"/>
                </p:oleObj>
              </mc:Choice>
              <mc:Fallback>
                <p:oleObj name="Chart" r:id="rId3" imgW="8534400" imgH="6502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304800"/>
                        <a:ext cx="7780337" cy="592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71216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Teacher Satisfaction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10158020"/>
              </p:ext>
            </p:extLst>
          </p:nvPr>
        </p:nvGraphicFramePr>
        <p:xfrm>
          <a:off x="685800" y="2492375"/>
          <a:ext cx="7772400" cy="309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Chart" r:id="rId3" imgW="10058400" imgH="4000500" progId="MSGraph.Chart.8">
                  <p:embed followColorScheme="full"/>
                </p:oleObj>
              </mc:Choice>
              <mc:Fallback>
                <p:oleObj name="Chart" r:id="rId3" imgW="10058400" imgH="4000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92375"/>
                        <a:ext cx="7772400" cy="309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0113" y="5341938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(Sw/LD)= students with learning disabilities</a:t>
            </a:r>
            <a:br>
              <a:rPr lang="en-US" sz="1200"/>
            </a:br>
            <a:r>
              <a:rPr lang="en-US" sz="1200"/>
              <a:t>(S) = students with out learning disabilities</a:t>
            </a:r>
          </a:p>
        </p:txBody>
      </p:sp>
    </p:spTree>
    <p:extLst>
      <p:ext uri="{BB962C8B-B14F-4D97-AF65-F5344CB8AC3E}">
        <p14:creationId xmlns:p14="http://schemas.microsoft.com/office/powerpoint/2010/main" val="229052047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Statistical Significance for Study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976" y="1600200"/>
            <a:ext cx="784482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Whole group differences on whole test:</a:t>
            </a:r>
          </a:p>
          <a:p>
            <a:r>
              <a:rPr lang="en-US" sz="4000" b="1" dirty="0" smtClean="0"/>
              <a:t>Prejudice enhanced: 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p &lt; .007</a:t>
            </a:r>
          </a:p>
          <a:p>
            <a:pPr marL="0" indent="0">
              <a:buNone/>
            </a:pPr>
            <a:r>
              <a:rPr lang="en-US" sz="4000" b="1" dirty="0" smtClean="0"/>
              <a:t>• Impetuous Behav</a:t>
            </a:r>
            <a:r>
              <a:rPr lang="en-US" sz="4000" dirty="0" smtClean="0"/>
              <a:t>ior enhanced: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p &lt; .0007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823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 Sizes for Study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Whole group differences for the whole test:</a:t>
            </a:r>
          </a:p>
          <a:p>
            <a:pPr marL="0" indent="0">
              <a:buNone/>
            </a:pPr>
            <a:r>
              <a:rPr lang="en-US" b="1" dirty="0" smtClean="0"/>
              <a:t>    Prejudice enhanced:</a:t>
            </a:r>
          </a:p>
          <a:p>
            <a:pPr marL="0" indent="0">
              <a:buNone/>
            </a:pPr>
            <a:r>
              <a:rPr lang="en-US" b="1" dirty="0" smtClean="0"/>
              <a:t>    d = .</a:t>
            </a:r>
            <a:r>
              <a:rPr lang="en-US" b="1" dirty="0" smtClean="0"/>
              <a:t>94 (large)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Impetuous behavior enhanced:</a:t>
            </a:r>
          </a:p>
          <a:p>
            <a:pPr marL="0" indent="0">
              <a:buNone/>
            </a:pPr>
            <a:r>
              <a:rPr lang="en-US" b="1" dirty="0" smtClean="0"/>
              <a:t>    d = </a:t>
            </a:r>
            <a:r>
              <a:rPr lang="en-US" b="1" dirty="0" smtClean="0"/>
              <a:t>1.23 (very large)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59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Significance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Prejudice mean test score differences</a:t>
            </a:r>
          </a:p>
          <a:p>
            <a:pPr marL="0" indent="0">
              <a:buNone/>
            </a:pPr>
            <a:r>
              <a:rPr lang="en-US" b="1" dirty="0" smtClean="0"/>
              <a:t>		For LAs: 15% points</a:t>
            </a:r>
          </a:p>
          <a:p>
            <a:pPr marL="0" indent="0">
              <a:buNone/>
            </a:pPr>
            <a:r>
              <a:rPr lang="en-US" b="1" dirty="0" smtClean="0"/>
              <a:t>		For AAs: 20% points</a:t>
            </a:r>
          </a:p>
          <a:p>
            <a:pPr marL="0" indent="0">
              <a:buNone/>
            </a:pPr>
            <a:r>
              <a:rPr lang="en-US" b="1" dirty="0" smtClean="0"/>
              <a:t>		For HAs: 24% points</a:t>
            </a:r>
          </a:p>
          <a:p>
            <a:pPr marL="0" indent="0">
              <a:buNone/>
            </a:pPr>
            <a:r>
              <a:rPr lang="en-US" b="1" dirty="0" smtClean="0"/>
              <a:t>• Impetuous Behavior mean test score differences</a:t>
            </a:r>
          </a:p>
          <a:p>
            <a:pPr marL="0" indent="0">
              <a:buNone/>
            </a:pPr>
            <a:r>
              <a:rPr lang="en-US" b="1" dirty="0" smtClean="0"/>
              <a:t>		For SWDs: 17% points</a:t>
            </a:r>
          </a:p>
          <a:p>
            <a:pPr marL="0" indent="0">
              <a:buNone/>
            </a:pPr>
            <a:r>
              <a:rPr lang="en-US" b="1" dirty="0" smtClean="0"/>
              <a:t>		For LAs: 19% points</a:t>
            </a:r>
          </a:p>
          <a:p>
            <a:pPr marL="0" indent="0">
              <a:buNone/>
            </a:pPr>
            <a:r>
              <a:rPr lang="en-US" b="1" dirty="0" smtClean="0"/>
              <a:t>		For AAs: 26% points</a:t>
            </a:r>
          </a:p>
          <a:p>
            <a:pPr marL="0" indent="0">
              <a:buNone/>
            </a:pPr>
            <a:r>
              <a:rPr lang="en-US" b="1" dirty="0" smtClean="0"/>
              <a:t>		For HAs: 23% points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6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Study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828" y="1600200"/>
            <a:ext cx="7430972" cy="4525963"/>
          </a:xfrm>
        </p:spPr>
        <p:txBody>
          <a:bodyPr/>
          <a:lstStyle/>
          <a:p>
            <a:r>
              <a:rPr lang="en-US" b="1" dirty="0" smtClean="0"/>
              <a:t>20 </a:t>
            </a:r>
            <a:r>
              <a:rPr lang="en-US" b="1" dirty="0" err="1" smtClean="0"/>
              <a:t>preservice</a:t>
            </a:r>
            <a:r>
              <a:rPr lang="en-US" b="1" dirty="0" smtClean="0"/>
              <a:t> teachers</a:t>
            </a:r>
          </a:p>
          <a:p>
            <a:r>
              <a:rPr lang="en-US" b="1" dirty="0"/>
              <a:t>A</a:t>
            </a:r>
            <a:r>
              <a:rPr lang="en-US" b="1" dirty="0" smtClean="0"/>
              <a:t>ssigned randomly to groups (10/group)</a:t>
            </a:r>
          </a:p>
          <a:p>
            <a:r>
              <a:rPr lang="en-US" b="1" dirty="0" smtClean="0"/>
              <a:t>Actual Workshop = Live instruction</a:t>
            </a:r>
          </a:p>
          <a:p>
            <a:r>
              <a:rPr lang="en-US" b="1" dirty="0" smtClean="0"/>
              <a:t>Virtual Workshop = CD instruction</a:t>
            </a:r>
          </a:p>
          <a:p>
            <a:r>
              <a:rPr lang="en-US" b="1" dirty="0" smtClean="0"/>
              <a:t>Everyone got Question Exploration Instruction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149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9CAC0E4-E188-5C4A-97C4-2E5295CEC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6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 Differences Between the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638" y="1600200"/>
            <a:ext cx="6703161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VW is as powerful as </a:t>
            </a:r>
          </a:p>
          <a:p>
            <a:pPr marL="0" indent="0">
              <a:buNone/>
            </a:pPr>
            <a:r>
              <a:rPr lang="en-US" sz="4000" b="1" dirty="0" smtClean="0"/>
              <a:t>   AW instruction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26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Cohen’s d Effect Sizes between </a:t>
            </a:r>
            <a:br>
              <a:rPr lang="en-US" b="1" dirty="0" smtClean="0"/>
            </a:br>
            <a:r>
              <a:rPr lang="en-US" b="1" dirty="0" smtClean="0"/>
              <a:t>pretest and posttest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270" y="1600200"/>
            <a:ext cx="6993529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Knowledge Test</a:t>
            </a:r>
          </a:p>
          <a:p>
            <a:pPr marL="0" indent="0">
              <a:buNone/>
            </a:pPr>
            <a:r>
              <a:rPr lang="en-US" sz="4000" b="1" dirty="0" smtClean="0"/>
              <a:t>    VW: d = 7.73  (very large)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AW: d = 9.69 (very large)</a:t>
            </a:r>
          </a:p>
          <a:p>
            <a:r>
              <a:rPr lang="en-US" sz="4000" b="1" dirty="0" smtClean="0"/>
              <a:t>Preparation Test</a:t>
            </a:r>
          </a:p>
          <a:p>
            <a:pPr marL="0" indent="0">
              <a:buNone/>
            </a:pPr>
            <a:r>
              <a:rPr lang="en-US" sz="4000" b="1" dirty="0" smtClean="0"/>
              <a:t>    VW: d = 9.44 (very large)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AW: d = 6.89 (very large)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2360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Cohen’s d Effect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242" y="1600200"/>
            <a:ext cx="6460558" cy="4525963"/>
          </a:xfrm>
        </p:spPr>
        <p:txBody>
          <a:bodyPr>
            <a:norm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 = .2 to .4  is small</a:t>
            </a:r>
          </a:p>
          <a:p>
            <a:r>
              <a:rPr lang="en-US" sz="4000" dirty="0"/>
              <a:t>d</a:t>
            </a:r>
            <a:r>
              <a:rPr lang="en-US" sz="4000" dirty="0" smtClean="0"/>
              <a:t> = .5 to .7 is medium</a:t>
            </a:r>
          </a:p>
          <a:p>
            <a:r>
              <a:rPr lang="en-US" sz="4000" dirty="0"/>
              <a:t>d</a:t>
            </a:r>
            <a:r>
              <a:rPr lang="en-US" sz="4000" dirty="0" smtClean="0"/>
              <a:t> = above .8 is large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476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Study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20 </a:t>
            </a:r>
            <a:r>
              <a:rPr lang="en-US" b="1" dirty="0" err="1" smtClean="0"/>
              <a:t>inservice</a:t>
            </a:r>
            <a:r>
              <a:rPr lang="en-US" b="1" dirty="0" smtClean="0"/>
              <a:t> teachers</a:t>
            </a:r>
          </a:p>
          <a:p>
            <a:r>
              <a:rPr lang="en-US" b="1" dirty="0" smtClean="0"/>
              <a:t>Assigned randomly to groups (10/group)</a:t>
            </a:r>
          </a:p>
          <a:p>
            <a:r>
              <a:rPr lang="en-US" b="1" dirty="0" smtClean="0"/>
              <a:t>Actual Workshop (AW) = Live instruction</a:t>
            </a:r>
          </a:p>
          <a:p>
            <a:r>
              <a:rPr lang="en-US" b="1" dirty="0" smtClean="0"/>
              <a:t>Virtual Workshop (VW) = CD </a:t>
            </a:r>
            <a:r>
              <a:rPr lang="en-US" b="1" dirty="0" smtClean="0"/>
              <a:t>instruction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243 students in their classes</a:t>
            </a:r>
          </a:p>
          <a:p>
            <a:r>
              <a:rPr lang="en-US" b="1" dirty="0" smtClean="0"/>
              <a:t>32 students w/ LD in VW classes</a:t>
            </a:r>
          </a:p>
          <a:p>
            <a:r>
              <a:rPr lang="en-US" b="1" dirty="0" smtClean="0"/>
              <a:t>38 Students w/LD in AW classes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608171-B2AF-C645-B833-40F23DB51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1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Differences Between the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638" y="1600200"/>
            <a:ext cx="6703161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VW is as powerful as </a:t>
            </a:r>
          </a:p>
          <a:p>
            <a:pPr marL="0" indent="0">
              <a:buNone/>
            </a:pPr>
            <a:r>
              <a:rPr lang="en-US" sz="4000" dirty="0" smtClean="0"/>
              <a:t>   AW instruction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018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Cohen’s d Effect Sizes between </a:t>
            </a:r>
            <a:br>
              <a:rPr lang="en-US" dirty="0" smtClean="0"/>
            </a:br>
            <a:r>
              <a:rPr lang="en-US" dirty="0" smtClean="0"/>
              <a:t>pretest and posttest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926" y="1600200"/>
            <a:ext cx="6160873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Knowledge Test</a:t>
            </a:r>
          </a:p>
          <a:p>
            <a:pPr marL="0" indent="0">
              <a:buNone/>
            </a:pPr>
            <a:r>
              <a:rPr lang="en-US" sz="4000" dirty="0" smtClean="0"/>
              <a:t>    VW: d = 14.43  (very large)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AW: d = 13.92  (very large)</a:t>
            </a:r>
          </a:p>
          <a:p>
            <a:r>
              <a:rPr lang="en-US" sz="4000" dirty="0" smtClean="0"/>
              <a:t>Preparation Test</a:t>
            </a:r>
          </a:p>
          <a:p>
            <a:pPr marL="0" indent="0">
              <a:buNone/>
            </a:pPr>
            <a:r>
              <a:rPr lang="en-US" sz="4000" dirty="0" smtClean="0"/>
              <a:t>    VW: d = 8.10 (very large)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AW: d = 8.49 (very large)</a:t>
            </a:r>
          </a:p>
        </p:txBody>
      </p:sp>
    </p:spTree>
    <p:extLst>
      <p:ext uri="{BB962C8B-B14F-4D97-AF65-F5344CB8AC3E}">
        <p14:creationId xmlns:p14="http://schemas.microsoft.com/office/powerpoint/2010/main" val="415102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Cohen’s d Effect Sizes between </a:t>
            </a:r>
            <a:br>
              <a:rPr lang="en-US" b="1" dirty="0" smtClean="0"/>
            </a:br>
            <a:r>
              <a:rPr lang="en-US" b="1" dirty="0" smtClean="0"/>
              <a:t>pretest and posttest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162" y="1600200"/>
            <a:ext cx="7266638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Implementation</a:t>
            </a:r>
          </a:p>
          <a:p>
            <a:pPr marL="0" indent="0">
              <a:buNone/>
            </a:pPr>
            <a:r>
              <a:rPr lang="en-US" sz="4000" b="1" dirty="0" smtClean="0"/>
              <a:t>    VW: d = 13.71  (very large)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AW: d = 9.31  (very large)</a:t>
            </a:r>
          </a:p>
        </p:txBody>
      </p:sp>
    </p:spTree>
    <p:extLst>
      <p:ext uri="{BB962C8B-B14F-4D97-AF65-F5344CB8AC3E}">
        <p14:creationId xmlns:p14="http://schemas.microsoft.com/office/powerpoint/2010/main" val="1009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17A8739-39B4-DE44-8482-B4A6999C3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Between-group Differences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331" y="1600200"/>
            <a:ext cx="7471469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No differences between the </a:t>
            </a:r>
          </a:p>
          <a:p>
            <a:pPr marL="0" indent="0">
              <a:buNone/>
            </a:pPr>
            <a:r>
              <a:rPr lang="en-US" sz="4000" b="1" dirty="0" smtClean="0"/>
              <a:t>Whole groups of VW and AW students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11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Cohen’s d Effect Sizes between pretest and posttest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548" y="1600200"/>
            <a:ext cx="6925252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VW students</a:t>
            </a:r>
          </a:p>
          <a:p>
            <a:pPr marL="0" indent="0">
              <a:buNone/>
            </a:pPr>
            <a:r>
              <a:rPr lang="en-US" sz="4000" b="1" dirty="0" smtClean="0"/>
              <a:t>    d = 2.514  (very large)</a:t>
            </a:r>
          </a:p>
          <a:p>
            <a:r>
              <a:rPr lang="en-US" sz="4000" b="1" dirty="0" smtClean="0"/>
              <a:t>AW students</a:t>
            </a:r>
          </a:p>
          <a:p>
            <a:pPr marL="0" indent="0">
              <a:buNone/>
            </a:pPr>
            <a:r>
              <a:rPr lang="en-US" sz="4000" b="1" dirty="0" smtClean="0"/>
              <a:t>    d = 1.539 (very large)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961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Differences Between the </a:t>
            </a:r>
            <a:br>
              <a:rPr lang="en-US" b="1" dirty="0" smtClean="0"/>
            </a:br>
            <a:r>
              <a:rPr lang="en-US" b="1" dirty="0" smtClean="0"/>
              <a:t>LD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190" y="1600200"/>
            <a:ext cx="7703610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No differences between the LD groups of students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721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Cohen’s d Effect Sizes between pretest and </a:t>
            </a:r>
            <a:r>
              <a:rPr lang="en-US" b="1" dirty="0" smtClean="0"/>
              <a:t>posttest - </a:t>
            </a:r>
            <a:r>
              <a:rPr lang="en-US" b="1" dirty="0" smtClean="0"/>
              <a:t>students w/ 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926" y="1600200"/>
            <a:ext cx="6160873" cy="4525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VW students</a:t>
            </a:r>
          </a:p>
          <a:p>
            <a:pPr marL="0" indent="0">
              <a:buNone/>
            </a:pPr>
            <a:r>
              <a:rPr lang="en-US" sz="4000" b="1" dirty="0" smtClean="0"/>
              <a:t>    d = 1.0  (very large)</a:t>
            </a:r>
          </a:p>
          <a:p>
            <a:r>
              <a:rPr lang="en-US" sz="4000" b="1" dirty="0" smtClean="0"/>
              <a:t>AW students</a:t>
            </a:r>
          </a:p>
          <a:p>
            <a:pPr marL="0" indent="0">
              <a:buNone/>
            </a:pPr>
            <a:r>
              <a:rPr lang="en-US" sz="4000" b="1" dirty="0" smtClean="0"/>
              <a:t>    d = .76 (medium)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419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Significance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 what you know about the world to make a decision about whether something is socially significant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4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Content Enhancement Routines produce enhanced learning for subgroups of students.</a:t>
            </a:r>
          </a:p>
          <a:p>
            <a:r>
              <a:rPr lang="en-US" b="1" dirty="0" smtClean="0"/>
              <a:t>Multimedia instruction works as well as live instruction for teachers.</a:t>
            </a:r>
          </a:p>
          <a:p>
            <a:r>
              <a:rPr lang="en-US" b="1" dirty="0" smtClean="0"/>
              <a:t>Teachers taught with multimedia instruction produce the same (or better) gains in student learning as teachers taught with live instruction.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249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Four Content Enhancement Routines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23" y="1600200"/>
            <a:ext cx="6693876" cy="4525963"/>
          </a:xfrm>
        </p:spPr>
        <p:txBody>
          <a:bodyPr/>
          <a:lstStyle/>
          <a:p>
            <a:r>
              <a:rPr lang="en-US" b="1" dirty="0" smtClean="0"/>
              <a:t>Concept Mastery Routine</a:t>
            </a:r>
          </a:p>
          <a:p>
            <a:r>
              <a:rPr lang="en-US" b="1" dirty="0" smtClean="0"/>
              <a:t>Concept Comparison Routine</a:t>
            </a:r>
          </a:p>
          <a:p>
            <a:r>
              <a:rPr lang="en-US" b="1" dirty="0" smtClean="0"/>
              <a:t>Concept Anchoring Routine</a:t>
            </a:r>
          </a:p>
          <a:p>
            <a:r>
              <a:rPr lang="en-US" b="1" dirty="0" smtClean="0"/>
              <a:t>Question Exploration Routine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037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Concept Anchoring Routine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7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Anchoring Known Information to New Information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981200"/>
            <a:ext cx="5784850" cy="4343400"/>
          </a:xfrm>
        </p:spPr>
      </p:pic>
    </p:spTree>
    <p:extLst>
      <p:ext uri="{BB962C8B-B14F-4D97-AF65-F5344CB8AC3E}">
        <p14:creationId xmlns:p14="http://schemas.microsoft.com/office/powerpoint/2010/main" val="1960179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11416</TotalTime>
  <Words>1622</Words>
  <Application>Microsoft Macintosh PowerPoint</Application>
  <PresentationFormat>On-screen Show (4:3)</PresentationFormat>
  <Paragraphs>308</Paragraphs>
  <Slides>60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Chart</vt:lpstr>
      <vt:lpstr>The Content Enhancement Approach</vt:lpstr>
      <vt:lpstr>Definitions</vt:lpstr>
      <vt:lpstr>Three Ways to Determine Value</vt:lpstr>
      <vt:lpstr>Statistical Significance</vt:lpstr>
      <vt:lpstr>Cohen’s d Effect Size</vt:lpstr>
      <vt:lpstr>Social Significance</vt:lpstr>
      <vt:lpstr>Four Content Enhancement Routines</vt:lpstr>
      <vt:lpstr>Concept Anchoring Routine</vt:lpstr>
      <vt:lpstr>Anchoring Known Information to New Information</vt:lpstr>
      <vt:lpstr>Anchoring Table</vt:lpstr>
      <vt:lpstr>Research Study 1</vt:lpstr>
      <vt:lpstr>Four Types of Students</vt:lpstr>
      <vt:lpstr>Two Concepts Taught</vt:lpstr>
      <vt:lpstr>Conditions</vt:lpstr>
      <vt:lpstr>Figure 1: Design for the Concept Anchoring Routine Study</vt:lpstr>
      <vt:lpstr>Figure 2: Results for Student Subgroups</vt:lpstr>
      <vt:lpstr>Statistical Significance for Study 1</vt:lpstr>
      <vt:lpstr>Statistical Significance for Study 1</vt:lpstr>
      <vt:lpstr>Effect Sizes for Study 1</vt:lpstr>
      <vt:lpstr>Social Significance  (Pyramid of Numbers)</vt:lpstr>
      <vt:lpstr>Research Study 2</vt:lpstr>
      <vt:lpstr>PowerPoint Presentation</vt:lpstr>
      <vt:lpstr>No Differences Between the Groups</vt:lpstr>
      <vt:lpstr>Cohen’s d Effect Sizes between pretest and posttest for both groups</vt:lpstr>
      <vt:lpstr>Research Study 3</vt:lpstr>
      <vt:lpstr>PowerPoint Presentation</vt:lpstr>
      <vt:lpstr>No Differences Between the  Teacher Groups</vt:lpstr>
      <vt:lpstr>Cohen’s d Effect Sizes between pretest and posttest for both groups</vt:lpstr>
      <vt:lpstr>PowerPoint Presentation</vt:lpstr>
      <vt:lpstr>Differences Between the  Whole Student Groups</vt:lpstr>
      <vt:lpstr>Cohen’s d Effect Sizes between pretest and posttest </vt:lpstr>
      <vt:lpstr>Differences Between the  LD Groups</vt:lpstr>
      <vt:lpstr>Cohen’s d Effect Sizes between pretest and posttest - students w/ LD</vt:lpstr>
      <vt:lpstr>Question Exploration Routine</vt:lpstr>
      <vt:lpstr>PowerPoint Presentation</vt:lpstr>
      <vt:lpstr>Research Study 1</vt:lpstr>
      <vt:lpstr>Four Types of Students</vt:lpstr>
      <vt:lpstr>Experimental Design</vt:lpstr>
      <vt:lpstr>PowerPoint Presentation</vt:lpstr>
      <vt:lpstr>PowerPoint Presentation</vt:lpstr>
      <vt:lpstr>PowerPoint Presentation</vt:lpstr>
      <vt:lpstr>Teacher Satisfaction</vt:lpstr>
      <vt:lpstr>Statistical Significance for Study 1</vt:lpstr>
      <vt:lpstr>Effect Sizes for Study 1</vt:lpstr>
      <vt:lpstr>Social Significance</vt:lpstr>
      <vt:lpstr>Research Study 2</vt:lpstr>
      <vt:lpstr>PowerPoint Presentation</vt:lpstr>
      <vt:lpstr>No Differences Between the Groups</vt:lpstr>
      <vt:lpstr>Cohen’s d Effect Sizes between  pretest and posttest </vt:lpstr>
      <vt:lpstr>Research Study 3</vt:lpstr>
      <vt:lpstr>PowerPoint Presentation</vt:lpstr>
      <vt:lpstr>No Differences Between the Groups</vt:lpstr>
      <vt:lpstr>Cohen’s d Effect Sizes between  pretest and posttest </vt:lpstr>
      <vt:lpstr>Cohen’s d Effect Sizes between  pretest and posttest </vt:lpstr>
      <vt:lpstr>PowerPoint Presentation</vt:lpstr>
      <vt:lpstr>Between-group Differences</vt:lpstr>
      <vt:lpstr>Cohen’s d Effect Sizes between pretest and posttest </vt:lpstr>
      <vt:lpstr>Differences Between the  LD Groups</vt:lpstr>
      <vt:lpstr>Cohen’s d Effect Sizes between pretest and posttest - students w/ LD</vt:lpstr>
      <vt:lpstr>Conclusions</vt:lpstr>
    </vt:vector>
  </TitlesOfParts>
  <Company>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Content Enhancement Approach</dc:title>
  <dc:creator>Jean Schumaker</dc:creator>
  <cp:lastModifiedBy>Jean Schumaker</cp:lastModifiedBy>
  <cp:revision>40</cp:revision>
  <dcterms:created xsi:type="dcterms:W3CDTF">2019-07-05T18:23:51Z</dcterms:created>
  <dcterms:modified xsi:type="dcterms:W3CDTF">2019-07-16T19:20:27Z</dcterms:modified>
</cp:coreProperties>
</file>