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sldIdLst>
    <p:sldId id="316" r:id="rId2"/>
    <p:sldId id="315" r:id="rId3"/>
    <p:sldId id="265" r:id="rId4"/>
    <p:sldId id="284" r:id="rId5"/>
    <p:sldId id="280" r:id="rId6"/>
    <p:sldId id="283" r:id="rId7"/>
    <p:sldId id="281" r:id="rId8"/>
    <p:sldId id="285" r:id="rId9"/>
    <p:sldId id="282" r:id="rId10"/>
    <p:sldId id="286" r:id="rId11"/>
    <p:sldId id="297" r:id="rId12"/>
    <p:sldId id="289" r:id="rId13"/>
    <p:sldId id="304" r:id="rId14"/>
    <p:sldId id="294" r:id="rId15"/>
    <p:sldId id="290" r:id="rId16"/>
    <p:sldId id="292" r:id="rId17"/>
    <p:sldId id="293" r:id="rId18"/>
    <p:sldId id="298" r:id="rId19"/>
    <p:sldId id="306" r:id="rId20"/>
    <p:sldId id="267" r:id="rId21"/>
    <p:sldId id="300" r:id="rId22"/>
    <p:sldId id="307" r:id="rId23"/>
    <p:sldId id="268" r:id="rId24"/>
    <p:sldId id="301" r:id="rId25"/>
    <p:sldId id="310" r:id="rId26"/>
    <p:sldId id="311" r:id="rId27"/>
    <p:sldId id="312" r:id="rId28"/>
    <p:sldId id="313" r:id="rId29"/>
    <p:sldId id="314" r:id="rId30"/>
    <p:sldId id="308" r:id="rId31"/>
    <p:sldId id="269" r:id="rId32"/>
    <p:sldId id="295" r:id="rId33"/>
    <p:sldId id="296" r:id="rId34"/>
    <p:sldId id="302" r:id="rId35"/>
    <p:sldId id="309" r:id="rId36"/>
    <p:sldId id="270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50DA5"/>
    <a:srgbClr val="FFD9D3"/>
    <a:srgbClr val="9E18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82222" autoAdjust="0"/>
  </p:normalViewPr>
  <p:slideViewPr>
    <p:cSldViewPr snapToGrid="0" snapToObjects="1" showGuides="1">
      <p:cViewPr>
        <p:scale>
          <a:sx n="94" d="100"/>
          <a:sy n="94" d="100"/>
        </p:scale>
        <p:origin x="-696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B4B5-57C3-ED47-A8C7-D24E0F718F5F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CFF34-D1C1-784D-A393-09A75F6953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451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945F-858E-9647-8559-39809D4A622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D8DD-3FD2-E349-B301-F0A8013017B6}" type="datetimeFigureOut">
              <a:rPr lang="en-US" smtClean="0"/>
              <a:pPr/>
              <a:t>7/8/13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C631-B2D7-7446-B11B-24A79D4FAF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6 at 11.0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8478" y="1971011"/>
            <a:ext cx="4081920" cy="1718262"/>
          </a:xfrm>
          <a:prstGeom prst="rect">
            <a:avLst/>
          </a:prstGeom>
        </p:spPr>
      </p:pic>
      <p:pic>
        <p:nvPicPr>
          <p:cNvPr id="5" name="Picture 4" descr="Screen shot 2013-07-06 at 11.0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5553" y="1971011"/>
            <a:ext cx="4072218" cy="1718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88" y="179295"/>
            <a:ext cx="575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ebuchet MS"/>
                <a:cs typeface="Trebuchet MS"/>
              </a:rPr>
              <a:t>Framing Vocabulary</a:t>
            </a:r>
            <a:endParaRPr lang="en-US" sz="3600" dirty="0">
              <a:latin typeface="Trebuchet MS"/>
              <a:cs typeface="Trebuchet MS"/>
            </a:endParaRPr>
          </a:p>
          <a:p>
            <a:pPr algn="ctr"/>
            <a:r>
              <a:rPr lang="en-US" dirty="0" smtClean="0"/>
              <a:t>Edwin Ellis    Linda Ellis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89" y="1189585"/>
            <a:ext cx="441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rebuchet MS"/>
                <a:cs typeface="Trebuchet MS"/>
              </a:rPr>
              <a:t>Vocabulary Frames for terms with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CONCISE definitions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3565" y="1189585"/>
            <a:ext cx="441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rebuchet MS"/>
                <a:cs typeface="Trebuchet MS"/>
              </a:rPr>
              <a:t>Vocabulary Frames for terms with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rebuchet MS"/>
                <a:cs typeface="Trebuchet MS"/>
              </a:rPr>
              <a:t>ELABORATED definitions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8478" y="3737084"/>
            <a:ext cx="40789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terms that address </a:t>
            </a:r>
            <a:r>
              <a:rPr lang="en-US" b="1" dirty="0" smtClean="0">
                <a:solidFill>
                  <a:srgbClr val="000000"/>
                </a:solidFill>
              </a:rPr>
              <a:t>broad concepts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that have multiple essential understandings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8478" y="4870824"/>
            <a:ext cx="40789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Feature use of metacognitive strategies…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730" y="3697039"/>
            <a:ext cx="40789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terms that address </a:t>
            </a:r>
            <a:r>
              <a:rPr lang="en-US" b="1" dirty="0" smtClean="0">
                <a:solidFill>
                  <a:srgbClr val="000000"/>
                </a:solidFill>
              </a:rPr>
              <a:t>very specific concepts </a:t>
            </a:r>
            <a:r>
              <a:rPr lang="en-US" dirty="0" smtClean="0">
                <a:solidFill>
                  <a:srgbClr val="0000FF"/>
                </a:solidFill>
              </a:rPr>
              <a:t>(often technical terms) that have a limited set of distinguishing characteristics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0" y="4906910"/>
            <a:ext cx="4410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Feature 4 types of vocabulary knowledge…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294" y="5482260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Class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851" y="5794031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Critical features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408" y="6105802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Relationship Connections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2966" y="6417572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Applications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466" y="5848071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Forming inferences &amp; predictions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9994" y="6159842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Self-evaluation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0938" y="5536300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Analyzing &amp; summarizing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8610" y="6471612"/>
            <a:ext cx="407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Questioning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5724" y="-71513"/>
            <a:ext cx="35692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7707" y="1114880"/>
            <a:ext cx="4515172" cy="56684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1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632279" y="1675737"/>
            <a:ext cx="3771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Jews were so </a:t>
            </a:r>
            <a:r>
              <a:rPr lang="en-US" b="1" dirty="0"/>
              <a:t>distraught</a:t>
            </a:r>
            <a:r>
              <a:rPr lang="en-US" dirty="0"/>
              <a:t> about what the Nazis were doing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/>
              <a:t>Jews that they couldn’t think of ways to save themselves .</a:t>
            </a:r>
          </a:p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06944" y="3117377"/>
            <a:ext cx="234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sullen</a:t>
            </a:r>
          </a:p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206070" y="2950049"/>
            <a:ext cx="3495839" cy="118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…unpleasant, irritable, sour </a:t>
            </a:r>
          </a:p>
          <a:p>
            <a:r>
              <a:rPr lang="en-US" dirty="0"/>
              <a:t>- some act sullen on purpose as a way to  punish people they are mad at or to get what they want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659255" y="2957097"/>
            <a:ext cx="348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Dussel</a:t>
            </a:r>
            <a:r>
              <a:rPr lang="en-US" dirty="0"/>
              <a:t> was acting very </a:t>
            </a:r>
            <a:r>
              <a:rPr lang="en-US" b="1" dirty="0"/>
              <a:t>sullen</a:t>
            </a:r>
            <a:r>
              <a:rPr lang="en-US" dirty="0"/>
              <a:t> – he didn’t speak to Ann for two days and avoided her whenever he could.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9598" y="4398737"/>
            <a:ext cx="234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incorrigible</a:t>
            </a: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248724" y="4231408"/>
            <a:ext cx="320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…so bad that </a:t>
            </a:r>
          </a:p>
          <a:p>
            <a:r>
              <a:rPr lang="en-US" dirty="0"/>
              <a:t>others think </a:t>
            </a:r>
          </a:p>
          <a:p>
            <a:r>
              <a:rPr lang="en-US" dirty="0"/>
              <a:t>the person will never learn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behave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701909" y="4238457"/>
            <a:ext cx="348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Nazis viewed all Jews as </a:t>
            </a:r>
            <a:r>
              <a:rPr lang="en-US" b="1" dirty="0"/>
              <a:t>incorrigible</a:t>
            </a:r>
            <a:r>
              <a:rPr lang="en-US" dirty="0"/>
              <a:t> people who were dirty and dishonest and would pollute their “master race.”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76574" y="5695777"/>
            <a:ext cx="234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immigrate</a:t>
            </a:r>
          </a:p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275700" y="5528448"/>
            <a:ext cx="320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…move from one country to a </a:t>
            </a:r>
          </a:p>
          <a:p>
            <a:r>
              <a:rPr lang="en-US" dirty="0"/>
              <a:t>new country and </a:t>
            </a:r>
          </a:p>
          <a:p>
            <a:r>
              <a:rPr lang="en-US" dirty="0"/>
              <a:t> settle there </a:t>
            </a:r>
          </a:p>
          <a:p>
            <a:r>
              <a:rPr lang="en-US" dirty="0"/>
              <a:t>permanently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28885" y="5535497"/>
            <a:ext cx="3486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Jews tried to</a:t>
            </a:r>
            <a:r>
              <a:rPr lang="en-US" b="1" dirty="0"/>
              <a:t> immigrate </a:t>
            </a:r>
            <a:r>
              <a:rPr lang="en-US" dirty="0"/>
              <a:t>to other countries, but most of the countries would not let them come. They had nowhere to go. </a:t>
            </a:r>
          </a:p>
          <a:p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0" y="598067"/>
            <a:ext cx="8960988" cy="2266293"/>
            <a:chOff x="0" y="598067"/>
            <a:chExt cx="8960988" cy="2266293"/>
          </a:xfrm>
        </p:grpSpPr>
        <p:sp>
          <p:nvSpPr>
            <p:cNvPr id="104" name="TextBox 103"/>
            <p:cNvSpPr txBox="1"/>
            <p:nvPr/>
          </p:nvSpPr>
          <p:spPr>
            <a:xfrm>
              <a:off x="2179094" y="1668688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xtremely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179094" y="1944135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emotionally </a:t>
              </a:r>
              <a:r>
                <a:rPr lang="en-US" dirty="0"/>
                <a:t>upset 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179094" y="2219582"/>
              <a:ext cx="354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</a:t>
              </a:r>
              <a:r>
                <a:rPr lang="en-US" dirty="0"/>
                <a:t>the point of being disabled or 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179094" y="2495028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unable </a:t>
              </a:r>
              <a:r>
                <a:rPr lang="en-US" dirty="0"/>
                <a:t>to </a:t>
              </a:r>
              <a:r>
                <a:rPr lang="en-US" dirty="0" smtClean="0"/>
                <a:t>act</a:t>
              </a:r>
              <a:endParaRPr lang="en-US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0" y="598067"/>
              <a:ext cx="8960988" cy="2252979"/>
              <a:chOff x="0" y="598067"/>
              <a:chExt cx="8960988" cy="2252979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86957" y="2481714"/>
                <a:ext cx="1672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n emotion</a:t>
                </a:r>
                <a:endParaRPr lang="en-US" dirty="0"/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0" y="598067"/>
                <a:ext cx="8960988" cy="1976614"/>
                <a:chOff x="0" y="598067"/>
                <a:chExt cx="8960988" cy="1976614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0" y="598067"/>
                  <a:ext cx="8960988" cy="960441"/>
                  <a:chOff x="0" y="598067"/>
                  <a:chExt cx="8960988" cy="960441"/>
                </a:xfrm>
              </p:grpSpPr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0" y="973732"/>
                    <a:ext cx="8960988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a young Jewish girl’s life in Amsterdam, Holland as she and her family hide from the Nazis during World War II</a:t>
                    </a:r>
                    <a:r>
                      <a:rPr lang="en-US" sz="1600" dirty="0" smtClean="0"/>
                      <a:t>.</a:t>
                    </a:r>
                    <a:endParaRPr lang="en-US" sz="1600" dirty="0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101743" y="598067"/>
                    <a:ext cx="244169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The Diary of Anne Frank </a:t>
                    </a:r>
                  </a:p>
                </p:txBody>
              </p:sp>
            </p:grpSp>
            <p:sp>
              <p:nvSpPr>
                <p:cNvPr id="112" name="TextBox 111"/>
                <p:cNvSpPr txBox="1"/>
                <p:nvPr/>
              </p:nvSpPr>
              <p:spPr>
                <a:xfrm>
                  <a:off x="79968" y="1836017"/>
                  <a:ext cx="234608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distraught</a:t>
                  </a:r>
                </a:p>
                <a:p>
                  <a:endParaRPr lang="en-US" dirty="0"/>
                </a:p>
              </p:txBody>
            </p:sp>
          </p:grpSp>
        </p:grpSp>
      </p:grpSp>
      <p:sp>
        <p:nvSpPr>
          <p:cNvPr id="115" name="TextBox 114"/>
          <p:cNvSpPr txBox="1"/>
          <p:nvPr/>
        </p:nvSpPr>
        <p:spPr>
          <a:xfrm>
            <a:off x="339103" y="3770530"/>
            <a:ext cx="16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41122" y="5076058"/>
            <a:ext cx="16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43141" y="6331450"/>
            <a:ext cx="16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9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85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15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pic>
        <p:nvPicPr>
          <p:cNvPr id="4" name="Picture 3" descr="Screen shot 2013-06-05 at 6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2141" y="956421"/>
            <a:ext cx="3546446" cy="271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83" y="1050006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Use at the BEGINNING </a:t>
            </a:r>
            <a:r>
              <a:rPr lang="en-US" dirty="0">
                <a:solidFill>
                  <a:srgbClr val="0000FF"/>
                </a:solidFill>
              </a:rPr>
              <a:t>of a lesson to pre-teach or review key vocabulary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4682141" y="576732"/>
            <a:ext cx="5080000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charset="0"/>
                <a:ea typeface="ÇlÇr ñæí©" charset="0"/>
              </a:rPr>
              <a:t>features </a:t>
            </a:r>
            <a:r>
              <a:rPr kumimoji="0" lang="en-US" sz="15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charset="0"/>
                <a:ea typeface="ÇlÇr ñæí©" charset="0"/>
              </a:rPr>
              <a:t>*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charset="0"/>
                <a:ea typeface="ÇlÇr ñæí©" charset="0"/>
              </a:rPr>
              <a:t>connections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83" y="1807473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Use DURING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</a:rPr>
              <a:t>lesson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for guided note-taking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83" y="2484581"/>
            <a:ext cx="4182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Use at the </a:t>
            </a:r>
            <a:r>
              <a:rPr lang="en-US" dirty="0">
                <a:solidFill>
                  <a:srgbClr val="0000FF"/>
                </a:solidFill>
              </a:rPr>
              <a:t>END of the lesson to review and anchor key terms </a:t>
            </a:r>
            <a:r>
              <a:rPr lang="en-US" dirty="0" smtClean="0">
                <a:solidFill>
                  <a:srgbClr val="0000FF"/>
                </a:solidFill>
              </a:rPr>
              <a:t>taught </a:t>
            </a:r>
            <a:r>
              <a:rPr lang="en-US" dirty="0">
                <a:solidFill>
                  <a:srgbClr val="0000FF"/>
                </a:solidFill>
              </a:rPr>
              <a:t>during the lesson.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000" y="3674712"/>
            <a:ext cx="427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G</a:t>
            </a:r>
            <a:r>
              <a:rPr lang="en-US" sz="2000" dirty="0" smtClean="0">
                <a:solidFill>
                  <a:srgbClr val="008000"/>
                </a:solidFill>
              </a:rPr>
              <a:t>ood </a:t>
            </a:r>
            <a:r>
              <a:rPr lang="en-US" sz="2000" dirty="0">
                <a:solidFill>
                  <a:srgbClr val="008000"/>
                </a:solidFill>
              </a:rPr>
              <a:t>choice for first-time users of </a:t>
            </a:r>
            <a:r>
              <a:rPr lang="en-US" sz="2000" i="1" dirty="0">
                <a:solidFill>
                  <a:srgbClr val="008000"/>
                </a:solidFill>
              </a:rPr>
              <a:t>Vocabulary Frames</a:t>
            </a:r>
            <a:r>
              <a:rPr lang="en-US" sz="2000" dirty="0">
                <a:solidFill>
                  <a:srgbClr val="008000"/>
                </a:solidFill>
              </a:rPr>
              <a:t>™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83" y="6159013"/>
            <a:ext cx="44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Most difficult  = identifying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083" y="6559123"/>
            <a:ext cx="573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(dictionary definitions often </a:t>
            </a:r>
            <a:r>
              <a:rPr lang="en-US" dirty="0">
                <a:solidFill>
                  <a:srgbClr val="FF0000"/>
                </a:solidFill>
              </a:rPr>
              <a:t>omit this </a:t>
            </a:r>
            <a:r>
              <a:rPr lang="en-US" dirty="0" smtClean="0">
                <a:solidFill>
                  <a:srgbClr val="FF0000"/>
                </a:solidFill>
              </a:rPr>
              <a:t>component)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83" y="3917799"/>
            <a:ext cx="444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650DA5"/>
                </a:solidFill>
              </a:rPr>
              <a:t>Ideally, each </a:t>
            </a:r>
            <a:r>
              <a:rPr lang="en-US" dirty="0" smtClean="0">
                <a:solidFill>
                  <a:srgbClr val="650DA5"/>
                </a:solidFill>
              </a:rPr>
              <a:t>feature should </a:t>
            </a:r>
            <a:r>
              <a:rPr lang="en-US" dirty="0">
                <a:solidFill>
                  <a:srgbClr val="650DA5"/>
                </a:solidFill>
              </a:rPr>
              <a:t>be noted on a separate line, </a:t>
            </a:r>
            <a:r>
              <a:rPr lang="en-US" dirty="0" smtClean="0">
                <a:solidFill>
                  <a:srgbClr val="650DA5"/>
                </a:solidFill>
              </a:rPr>
              <a:t>(assuming </a:t>
            </a:r>
            <a:r>
              <a:rPr lang="en-US" dirty="0">
                <a:solidFill>
                  <a:srgbClr val="650DA5"/>
                </a:solidFill>
              </a:rPr>
              <a:t>space </a:t>
            </a:r>
            <a:r>
              <a:rPr lang="en-US" dirty="0" smtClean="0">
                <a:solidFill>
                  <a:srgbClr val="650DA5"/>
                </a:solidFill>
              </a:rPr>
              <a:t>allows) </a:t>
            </a:r>
            <a:endParaRPr lang="en-US" dirty="0">
              <a:solidFill>
                <a:srgbClr val="650DA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450" y="4922905"/>
            <a:ext cx="44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Immigrant = 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11875" y="4892127"/>
            <a:ext cx="444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	</a:t>
            </a:r>
            <a:r>
              <a:rPr lang="en-US" i="1" u="sng" dirty="0"/>
              <a:t>person</a:t>
            </a:r>
            <a:r>
              <a:rPr lang="en-US" i="1" dirty="0"/>
              <a:t> who</a:t>
            </a:r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61562" y="4922905"/>
            <a:ext cx="444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moves </a:t>
            </a:r>
            <a:r>
              <a:rPr lang="en-US" i="1" dirty="0"/>
              <a:t>from one country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4538" y="5242340"/>
            <a:ext cx="308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</a:t>
            </a:r>
            <a:r>
              <a:rPr lang="en-US" i="1" dirty="0"/>
              <a:t>a new country and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4538" y="5561775"/>
            <a:ext cx="308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settles </a:t>
            </a:r>
            <a:r>
              <a:rPr lang="en-US" i="1" dirty="0"/>
              <a:t>there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4538" y="5881210"/>
            <a:ext cx="308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permanently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2024" y="1958098"/>
            <a:ext cx="2943575" cy="2689401"/>
            <a:chOff x="381516" y="1137542"/>
            <a:chExt cx="2943575" cy="2689401"/>
          </a:xfrm>
        </p:grpSpPr>
        <p:sp>
          <p:nvSpPr>
            <p:cNvPr id="4" name="TextBox 3"/>
            <p:cNvSpPr txBox="1"/>
            <p:nvPr/>
          </p:nvSpPr>
          <p:spPr>
            <a:xfrm>
              <a:off x="381516" y="1137542"/>
              <a:ext cx="2943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Features * Connections</a:t>
              </a:r>
              <a:endParaRPr lang="en-US" dirty="0"/>
            </a:p>
          </p:txBody>
        </p:sp>
        <p:pic>
          <p:nvPicPr>
            <p:cNvPr id="5" name="Picture 4" descr="Screen shot 2013-06-05 at 6.27.0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2292" y="1679240"/>
              <a:ext cx="2802022" cy="214770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76485" y="1958098"/>
            <a:ext cx="2943575" cy="2689401"/>
            <a:chOff x="4025088" y="1137542"/>
            <a:chExt cx="2943575" cy="2689401"/>
          </a:xfrm>
        </p:grpSpPr>
        <p:sp>
          <p:nvSpPr>
            <p:cNvPr id="6" name="TextBox 5"/>
            <p:cNvSpPr txBox="1"/>
            <p:nvPr/>
          </p:nvSpPr>
          <p:spPr>
            <a:xfrm>
              <a:off x="4025088" y="1137542"/>
              <a:ext cx="2943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Essential Understandings</a:t>
              </a:r>
              <a:endParaRPr lang="en-US" dirty="0"/>
            </a:p>
          </p:txBody>
        </p:sp>
        <p:pic>
          <p:nvPicPr>
            <p:cNvPr id="7" name="Picture 6" descr="Screen shot 2013-06-05 at 6.30.0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14578" y="1679240"/>
              <a:ext cx="2764594" cy="2147703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952413" y="501346"/>
            <a:ext cx="7585886" cy="1456752"/>
            <a:chOff x="952413" y="501346"/>
            <a:chExt cx="7585886" cy="1456752"/>
          </a:xfrm>
        </p:grpSpPr>
        <p:sp>
          <p:nvSpPr>
            <p:cNvPr id="3" name="Curved Down Arrow 2"/>
            <p:cNvSpPr/>
            <p:nvPr/>
          </p:nvSpPr>
          <p:spPr>
            <a:xfrm>
              <a:off x="2122043" y="501346"/>
              <a:ext cx="3809652" cy="1456752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2413" y="1091186"/>
              <a:ext cx="2105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0000FF"/>
                  </a:solidFill>
                </a:rPr>
                <a:t>SIMPLE</a:t>
              </a:r>
              <a:endParaRPr lang="en-US" sz="28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1695" y="1091186"/>
              <a:ext cx="2606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0000FF"/>
                  </a:solidFill>
                </a:rPr>
                <a:t>SOPHISTICATED</a:t>
              </a:r>
              <a:endParaRPr lang="en-US" sz="28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1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1912516" y="1544379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45" name="Rectangle 44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e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ssential </a:t>
              </a:r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u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nderstandings</a:t>
              </a:r>
              <a:endParaRPr lang="en-US" sz="3200" dirty="0">
                <a:solidFill>
                  <a:srgbClr val="0000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48" name="Picture 47" descr="Screen shot 2013-06-05 at 6.30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348299" y="1092852"/>
              <a:ext cx="6575196" cy="5108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8681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74862" y="266426"/>
            <a:ext cx="9218862" cy="6604164"/>
            <a:chOff x="-74862" y="-283896"/>
            <a:chExt cx="9266238" cy="7154486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-74862" y="-283896"/>
              <a:ext cx="9224963" cy="1206124"/>
              <a:chOff x="766" y="760"/>
              <a:chExt cx="14327" cy="1906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66" y="760"/>
                <a:ext cx="14327" cy="1906"/>
                <a:chOff x="766" y="760"/>
                <a:chExt cx="14327" cy="1906"/>
              </a:xfrm>
            </p:grpSpPr>
            <p:grpSp>
              <p:nvGrpSpPr>
                <p:cNvPr id="7" name="Group 3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11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6" y="760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323" y="1294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0388" y="891442"/>
              <a:ext cx="9170988" cy="5979148"/>
              <a:chOff x="809" y="2563"/>
              <a:chExt cx="14444" cy="9418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809" y="3176"/>
                <a:ext cx="14444" cy="2265"/>
                <a:chOff x="788" y="2952"/>
                <a:chExt cx="14444" cy="1971"/>
              </a:xfrm>
            </p:grpSpPr>
            <p:grpSp>
              <p:nvGrpSpPr>
                <p:cNvPr id="71" name="Group 12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7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72" name="Group 20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7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7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7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4643" y="2563"/>
                <a:ext cx="10190" cy="754"/>
                <a:chOff x="4643" y="2563"/>
                <a:chExt cx="10190" cy="754"/>
              </a:xfrm>
            </p:grpSpPr>
            <p:sp>
              <p:nvSpPr>
                <p:cNvPr id="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43" y="2563"/>
                  <a:ext cx="1436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CRITICAL  FEATURES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7779" y="2563"/>
                  <a:ext cx="2690" cy="754"/>
                  <a:chOff x="7779" y="2563"/>
                  <a:chExt cx="2690" cy="754"/>
                </a:xfrm>
              </p:grpSpPr>
              <p:sp>
                <p:nvSpPr>
                  <p:cNvPr id="6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9" y="2804"/>
                    <a:ext cx="269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lvl="0" algn="ctr" defTabSz="914400"/>
                    <a:r>
                      <a:rPr lang="en-US" sz="600" dirty="0">
                        <a:latin typeface="Arial"/>
                        <a:ea typeface="ÇlÇr ñæí©" charset="0"/>
                        <a:cs typeface="Arial"/>
                      </a:rPr>
                      <a:t>Content and/or Personal Connections</a:t>
                    </a: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26" y="2563"/>
                    <a:ext cx="2196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CONNECTIONS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66" name="Group 32"/>
                <p:cNvGrpSpPr>
                  <a:grpSpLocks/>
                </p:cNvGrpSpPr>
                <p:nvPr/>
              </p:nvGrpSpPr>
              <p:grpSpPr bwMode="auto">
                <a:xfrm>
                  <a:off x="11755" y="2563"/>
                  <a:ext cx="3078" cy="674"/>
                  <a:chOff x="11755" y="2563"/>
                  <a:chExt cx="3078" cy="674"/>
                </a:xfrm>
              </p:grpSpPr>
              <p:sp>
                <p:nvSpPr>
                  <p:cNvPr id="6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5" y="2804"/>
                    <a:ext cx="3078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How author used term, how term applies in other situations or real world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9" y="2563"/>
                    <a:ext cx="2196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APPLICATIONS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809" y="5356"/>
                <a:ext cx="14444" cy="2265"/>
                <a:chOff x="788" y="2952"/>
                <a:chExt cx="14444" cy="1971"/>
              </a:xfrm>
            </p:grpSpPr>
            <p:grpSp>
              <p:nvGrpSpPr>
                <p:cNvPr id="49" name="Group 36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5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0" name="Group 44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5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55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7" name="Group 51"/>
              <p:cNvGrpSpPr>
                <a:grpSpLocks/>
              </p:cNvGrpSpPr>
              <p:nvPr/>
            </p:nvGrpSpPr>
            <p:grpSpPr bwMode="auto">
              <a:xfrm>
                <a:off x="809" y="7536"/>
                <a:ext cx="14444" cy="2265"/>
                <a:chOff x="788" y="2952"/>
                <a:chExt cx="14444" cy="1971"/>
              </a:xfrm>
            </p:grpSpPr>
            <p:grpSp>
              <p:nvGrpSpPr>
                <p:cNvPr id="34" name="Group 52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42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5" name="Group 60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36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40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3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" name="Group 67"/>
              <p:cNvGrpSpPr>
                <a:grpSpLocks/>
              </p:cNvGrpSpPr>
              <p:nvPr/>
            </p:nvGrpSpPr>
            <p:grpSpPr bwMode="auto">
              <a:xfrm>
                <a:off x="809" y="9716"/>
                <a:ext cx="14444" cy="2265"/>
                <a:chOff x="788" y="2952"/>
                <a:chExt cx="14444" cy="1971"/>
              </a:xfrm>
            </p:grpSpPr>
            <p:grpSp>
              <p:nvGrpSpPr>
                <p:cNvPr id="19" name="Group 68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2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0" name="Group 76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2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2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25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6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3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0" y="-108200"/>
            <a:ext cx="9182100" cy="835025"/>
            <a:chOff x="604" y="200"/>
            <a:chExt cx="14460" cy="1314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9" name="Text Box 85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6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74862" y="266426"/>
            <a:ext cx="9218862" cy="6604164"/>
            <a:chOff x="-74862" y="-283896"/>
            <a:chExt cx="9266238" cy="7154486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-74862" y="-283896"/>
              <a:ext cx="9224963" cy="1206124"/>
              <a:chOff x="766" y="760"/>
              <a:chExt cx="14327" cy="1906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66" y="760"/>
                <a:ext cx="14327" cy="1906"/>
                <a:chOff x="766" y="760"/>
                <a:chExt cx="14327" cy="1906"/>
              </a:xfrm>
            </p:grpSpPr>
            <p:grpSp>
              <p:nvGrpSpPr>
                <p:cNvPr id="7" name="Group 3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11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6" y="760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323" y="1294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0388" y="891442"/>
              <a:ext cx="9170988" cy="5979148"/>
              <a:chOff x="809" y="2563"/>
              <a:chExt cx="14444" cy="9418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>
                <a:off x="809" y="3176"/>
                <a:ext cx="14444" cy="2265"/>
                <a:chOff x="788" y="2952"/>
                <a:chExt cx="14444" cy="1971"/>
              </a:xfrm>
            </p:grpSpPr>
            <p:grpSp>
              <p:nvGrpSpPr>
                <p:cNvPr id="71" name="Group 12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7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72" name="Group 20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7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7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8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7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5" name="Group 27"/>
              <p:cNvGrpSpPr>
                <a:grpSpLocks/>
              </p:cNvGrpSpPr>
              <p:nvPr/>
            </p:nvGrpSpPr>
            <p:grpSpPr bwMode="auto">
              <a:xfrm>
                <a:off x="4643" y="2563"/>
                <a:ext cx="10190" cy="754"/>
                <a:chOff x="4643" y="2563"/>
                <a:chExt cx="10190" cy="754"/>
              </a:xfrm>
            </p:grpSpPr>
            <p:sp>
              <p:nvSpPr>
                <p:cNvPr id="6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43" y="2563"/>
                  <a:ext cx="1436" cy="5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CRITICAL  FEATURES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7779" y="2563"/>
                  <a:ext cx="2690" cy="754"/>
                  <a:chOff x="7779" y="2563"/>
                  <a:chExt cx="2690" cy="754"/>
                </a:xfrm>
              </p:grpSpPr>
              <p:sp>
                <p:nvSpPr>
                  <p:cNvPr id="6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9" y="2804"/>
                    <a:ext cx="269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ÇlÇr ñæí©" charset="0"/>
                        <a:cs typeface="Arial"/>
                      </a:rPr>
                      <a:t>Content</a:t>
                    </a:r>
                    <a:r>
                      <a:rPr kumimoji="0" lang="en-US" sz="6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ÇlÇr ñæí©" charset="0"/>
                        <a:cs typeface="Arial"/>
                      </a:rPr>
                      <a:t> and/or Personal Connections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7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26" y="2563"/>
                    <a:ext cx="2196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CONNECTIONS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66" name="Group 32"/>
                <p:cNvGrpSpPr>
                  <a:grpSpLocks/>
                </p:cNvGrpSpPr>
                <p:nvPr/>
              </p:nvGrpSpPr>
              <p:grpSpPr bwMode="auto">
                <a:xfrm>
                  <a:off x="11755" y="2563"/>
                  <a:ext cx="3078" cy="674"/>
                  <a:chOff x="11755" y="2563"/>
                  <a:chExt cx="3078" cy="674"/>
                </a:xfrm>
              </p:grpSpPr>
              <p:sp>
                <p:nvSpPr>
                  <p:cNvPr id="67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55" y="2804"/>
                    <a:ext cx="3078" cy="4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How author used term, how term applies in other situations or real world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9" y="2563"/>
                    <a:ext cx="2196" cy="3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APPLICATIONS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6" name="Group 35"/>
              <p:cNvGrpSpPr>
                <a:grpSpLocks/>
              </p:cNvGrpSpPr>
              <p:nvPr/>
            </p:nvGrpSpPr>
            <p:grpSpPr bwMode="auto">
              <a:xfrm>
                <a:off x="809" y="5356"/>
                <a:ext cx="14444" cy="2265"/>
                <a:chOff x="788" y="2952"/>
                <a:chExt cx="14444" cy="1971"/>
              </a:xfrm>
            </p:grpSpPr>
            <p:grpSp>
              <p:nvGrpSpPr>
                <p:cNvPr id="49" name="Group 36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57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3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0" name="Group 44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5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55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7" name="Group 51"/>
              <p:cNvGrpSpPr>
                <a:grpSpLocks/>
              </p:cNvGrpSpPr>
              <p:nvPr/>
            </p:nvGrpSpPr>
            <p:grpSpPr bwMode="auto">
              <a:xfrm>
                <a:off x="809" y="7536"/>
                <a:ext cx="14444" cy="2265"/>
                <a:chOff x="788" y="2952"/>
                <a:chExt cx="14444" cy="1971"/>
              </a:xfrm>
            </p:grpSpPr>
            <p:grpSp>
              <p:nvGrpSpPr>
                <p:cNvPr id="34" name="Group 52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42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5" name="Group 60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36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40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3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" name="Group 67"/>
              <p:cNvGrpSpPr>
                <a:grpSpLocks/>
              </p:cNvGrpSpPr>
              <p:nvPr/>
            </p:nvGrpSpPr>
            <p:grpSpPr bwMode="auto">
              <a:xfrm>
                <a:off x="809" y="9716"/>
                <a:ext cx="14444" cy="2265"/>
                <a:chOff x="788" y="2952"/>
                <a:chExt cx="14444" cy="1971"/>
              </a:xfrm>
            </p:grpSpPr>
            <p:grpSp>
              <p:nvGrpSpPr>
                <p:cNvPr id="19" name="Group 68"/>
                <p:cNvGrpSpPr>
                  <a:grpSpLocks/>
                </p:cNvGrpSpPr>
                <p:nvPr/>
              </p:nvGrpSpPr>
              <p:grpSpPr bwMode="auto">
                <a:xfrm>
                  <a:off x="788" y="2995"/>
                  <a:ext cx="14385" cy="1870"/>
                  <a:chOff x="788" y="2995"/>
                  <a:chExt cx="14385" cy="1870"/>
                </a:xfrm>
              </p:grpSpPr>
              <p:sp>
                <p:nvSpPr>
                  <p:cNvPr id="2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182" y="2995"/>
                    <a:ext cx="13991" cy="187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FF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27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3957"/>
                    <a:ext cx="0" cy="84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453" y="3097"/>
                    <a:ext cx="0" cy="166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103"/>
                    <a:ext cx="3185" cy="774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" y="309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8" y="3852"/>
                    <a:ext cx="883" cy="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0" name="Group 76"/>
                <p:cNvGrpSpPr>
                  <a:grpSpLocks/>
                </p:cNvGrpSpPr>
                <p:nvPr/>
              </p:nvGrpSpPr>
              <p:grpSpPr bwMode="auto">
                <a:xfrm>
                  <a:off x="834" y="2952"/>
                  <a:ext cx="14398" cy="1971"/>
                  <a:chOff x="834" y="2952"/>
                  <a:chExt cx="14398" cy="1971"/>
                </a:xfrm>
              </p:grpSpPr>
              <p:sp>
                <p:nvSpPr>
                  <p:cNvPr id="21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2952"/>
                    <a:ext cx="358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22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834" y="3176"/>
                    <a:ext cx="3290" cy="1702"/>
                    <a:chOff x="834" y="3176"/>
                    <a:chExt cx="3290" cy="1702"/>
                  </a:xfrm>
                </p:grpSpPr>
                <p:sp>
                  <p:nvSpPr>
                    <p:cNvPr id="25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4" y="3176"/>
                      <a:ext cx="3290" cy="8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6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4" y="3976"/>
                      <a:ext cx="2910" cy="9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23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28" y="2952"/>
                    <a:ext cx="374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8" y="2952"/>
                    <a:ext cx="3724" cy="19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0" y="-108200"/>
            <a:ext cx="9182100" cy="835025"/>
            <a:chOff x="604" y="200"/>
            <a:chExt cx="14460" cy="1314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9" name="Text Box 85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15712" y="2916034"/>
            <a:ext cx="4152717" cy="1107810"/>
            <a:chOff x="2146336" y="1829754"/>
            <a:chExt cx="4152717" cy="1107810"/>
          </a:xfrm>
        </p:grpSpPr>
        <p:sp>
          <p:nvSpPr>
            <p:cNvPr id="94" name="Up Arrow 93"/>
            <p:cNvSpPr/>
            <p:nvPr/>
          </p:nvSpPr>
          <p:spPr>
            <a:xfrm>
              <a:off x="4043007" y="1829754"/>
              <a:ext cx="465994" cy="402001"/>
            </a:xfrm>
            <a:prstGeom prst="upArrow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146336" y="2112981"/>
              <a:ext cx="4152717" cy="824583"/>
              <a:chOff x="831480" y="1059821"/>
              <a:chExt cx="2421344" cy="529910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831480" y="1059821"/>
                <a:ext cx="2421344" cy="529910"/>
              </a:xfrm>
              <a:prstGeom prst="roundRect">
                <a:avLst/>
              </a:prstGeom>
              <a:solidFill>
                <a:srgbClr val="CCFFCC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68029" y="1096365"/>
                <a:ext cx="2348247" cy="37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Connections</a:t>
                </a:r>
              </a:p>
              <a:p>
                <a:pPr algn="ctr"/>
                <a:r>
                  <a:rPr lang="en-US" sz="1400" dirty="0" smtClean="0">
                    <a:latin typeface="Trebuchet MS"/>
                    <a:cs typeface="Trebuchet MS"/>
                  </a:rPr>
                  <a:t>Content and/or Personal Connections</a:t>
                </a:r>
                <a:endParaRPr lang="en-US" sz="1400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2045422" y="1718824"/>
            <a:ext cx="320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cell </a:t>
            </a:r>
            <a:r>
              <a:rPr lang="en-US" sz="1600" dirty="0"/>
              <a:t>nucleus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045422" y="2131994"/>
            <a:ext cx="320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contains </a:t>
            </a:r>
            <a:r>
              <a:rPr lang="en-US" sz="1600" dirty="0"/>
              <a:t>hereditary </a:t>
            </a:r>
            <a:r>
              <a:rPr lang="en-US" sz="1600" dirty="0" smtClean="0"/>
              <a:t>info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045422" y="2545164"/>
            <a:ext cx="320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essential for life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6957" y="2398154"/>
            <a:ext cx="167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ype </a:t>
            </a:r>
            <a:r>
              <a:rPr lang="en-US" sz="1600" dirty="0"/>
              <a:t>of molecule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0" y="449457"/>
            <a:ext cx="8960988" cy="2099739"/>
            <a:chOff x="0" y="449457"/>
            <a:chExt cx="8960988" cy="2099739"/>
          </a:xfrm>
        </p:grpSpPr>
        <p:grpSp>
          <p:nvGrpSpPr>
            <p:cNvPr id="108" name="Group 107"/>
            <p:cNvGrpSpPr/>
            <p:nvPr/>
          </p:nvGrpSpPr>
          <p:grpSpPr>
            <a:xfrm>
              <a:off x="0" y="449457"/>
              <a:ext cx="8960988" cy="913799"/>
              <a:chOff x="0" y="449457"/>
              <a:chExt cx="8960988" cy="913799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0" y="840036"/>
                <a:ext cx="8960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A coding system that is passed from parents to offspring that provides detailed instructions about not just traits but also how organs are developed and how everything in the body works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01743" y="449457"/>
                <a:ext cx="29466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Genetic fundamentals</a:t>
                </a:r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68" y="1902865"/>
              <a:ext cx="2346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NUCLEIC </a:t>
              </a:r>
              <a:r>
                <a:rPr lang="en-US" dirty="0" smtClean="0"/>
                <a:t>ACIDS</a:t>
              </a:r>
              <a:endParaRPr lang="en-US" dirty="0"/>
            </a:p>
            <a:p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369993" y="1694845"/>
            <a:ext cx="23868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Cells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Nucleus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Nucleic acids</a:t>
            </a:r>
          </a:p>
        </p:txBody>
      </p:sp>
      <p:pic>
        <p:nvPicPr>
          <p:cNvPr id="113" name="Picture 112" descr="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447" y="2250298"/>
            <a:ext cx="987380" cy="7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59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6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-74862" y="228600"/>
            <a:ext cx="9218862" cy="6604164"/>
            <a:chOff x="-74862" y="266426"/>
            <a:chExt cx="9218862" cy="6604164"/>
          </a:xfrm>
        </p:grpSpPr>
        <p:grpSp>
          <p:nvGrpSpPr>
            <p:cNvPr id="3" name="Group 2"/>
            <p:cNvGrpSpPr/>
            <p:nvPr/>
          </p:nvGrpSpPr>
          <p:grpSpPr>
            <a:xfrm>
              <a:off x="-74862" y="266426"/>
              <a:ext cx="9218862" cy="6604164"/>
              <a:chOff x="-74862" y="266426"/>
              <a:chExt cx="9218862" cy="660416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-74862" y="266426"/>
                <a:ext cx="9218862" cy="6604164"/>
                <a:chOff x="-74862" y="-283896"/>
                <a:chExt cx="9266238" cy="7154486"/>
              </a:xfrm>
            </p:grpSpPr>
            <p:grpSp>
              <p:nvGrpSpPr>
                <p:cNvPr id="4" name="Group 1"/>
                <p:cNvGrpSpPr>
                  <a:grpSpLocks/>
                </p:cNvGrpSpPr>
                <p:nvPr/>
              </p:nvGrpSpPr>
              <p:grpSpPr bwMode="auto">
                <a:xfrm>
                  <a:off x="-74862" y="-283896"/>
                  <a:ext cx="9224963" cy="1206124"/>
                  <a:chOff x="766" y="760"/>
                  <a:chExt cx="14327" cy="1906"/>
                </a:xfrm>
              </p:grpSpPr>
              <p:grpSp>
                <p:nvGrpSpPr>
                  <p:cNvPr id="5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766" y="760"/>
                    <a:ext cx="14327" cy="1906"/>
                    <a:chOff x="766" y="760"/>
                    <a:chExt cx="14327" cy="1906"/>
                  </a:xfrm>
                </p:grpSpPr>
                <p:grpSp>
                  <p:nvGrpSpPr>
                    <p:cNvPr id="7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1654"/>
                      <a:ext cx="14135" cy="1012"/>
                      <a:chOff x="818" y="1694"/>
                      <a:chExt cx="14135" cy="1012"/>
                    </a:xfrm>
                  </p:grpSpPr>
                  <p:sp>
                    <p:nvSpPr>
                      <p:cNvPr id="11" name="AutoShap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8" y="1694"/>
                        <a:ext cx="14120" cy="100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33" y="1777"/>
                        <a:ext cx="14120" cy="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ÇlÇr ñæí©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ÇlÇr ñæí©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" y="760"/>
                      <a:ext cx="1640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  TOPIC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23" y="1294"/>
                      <a:ext cx="1393" cy="3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Is about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ÇlÇr ñæí©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3" y="1180"/>
                      <a:ext cx="8440" cy="7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7A3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0" y="1040"/>
                    <a:ext cx="8600" cy="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" name="Group 10"/>
                <p:cNvGrpSpPr>
                  <a:grpSpLocks/>
                </p:cNvGrpSpPr>
                <p:nvPr/>
              </p:nvGrpSpPr>
              <p:grpSpPr bwMode="auto">
                <a:xfrm>
                  <a:off x="20388" y="891442"/>
                  <a:ext cx="9170988" cy="5979148"/>
                  <a:chOff x="809" y="2563"/>
                  <a:chExt cx="14444" cy="9418"/>
                </a:xfrm>
              </p:grpSpPr>
              <p:grpSp>
                <p:nvGrpSpPr>
                  <p:cNvPr id="1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809" y="317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71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7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5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72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7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7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77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75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6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643" y="2563"/>
                    <a:ext cx="10190" cy="754"/>
                    <a:chOff x="4643" y="2563"/>
                    <a:chExt cx="10190" cy="754"/>
                  </a:xfrm>
                </p:grpSpPr>
                <p:sp>
                  <p:nvSpPr>
                    <p:cNvPr id="6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43" y="2563"/>
                      <a:ext cx="1436" cy="5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CRITICAL  FEATURES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6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79" y="2563"/>
                      <a:ext cx="2690" cy="754"/>
                      <a:chOff x="7779" y="2563"/>
                      <a:chExt cx="2690" cy="754"/>
                    </a:xfrm>
                  </p:grpSpPr>
                  <p:sp>
                    <p:nvSpPr>
                      <p:cNvPr id="69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79" y="2804"/>
                        <a:ext cx="2690" cy="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ÇlÇr ñæí©" charset="0"/>
                            <a:cs typeface="Arial"/>
                          </a:rPr>
                          <a:t>Content</a:t>
                        </a:r>
                        <a:r>
                          <a:rPr kumimoji="0" lang="en-US" sz="600" b="0" i="0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ÇlÇr ñæí©" charset="0"/>
                            <a:cs typeface="Arial"/>
                          </a:rPr>
                          <a:t> and/or Personal Connections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70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026" y="2563"/>
                        <a:ext cx="2196" cy="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CONNECTIONS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66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55" y="2563"/>
                      <a:ext cx="3078" cy="674"/>
                      <a:chOff x="11755" y="2563"/>
                      <a:chExt cx="3078" cy="674"/>
                    </a:xfrm>
                  </p:grpSpPr>
                  <p:sp>
                    <p:nvSpPr>
                      <p:cNvPr id="67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55" y="2804"/>
                        <a:ext cx="3078" cy="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How author used term, how term applies in other situations or real world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68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59" y="2563"/>
                        <a:ext cx="2196" cy="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APPLICATIONS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809" y="535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49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5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8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9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0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1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2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6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50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51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52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55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56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5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4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809" y="753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34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42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3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4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6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7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8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35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36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37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40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41" name="Text Box 6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38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9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09" y="971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1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27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8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2" name="Text Box 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3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20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21" name="Text Box 7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22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25" name="Text Box 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6" name="Text 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23" name="Text Box 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4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2045422" y="1718824"/>
                <a:ext cx="3206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In cell </a:t>
                </a:r>
                <a:r>
                  <a:rPr lang="en-US" sz="1600" dirty="0"/>
                  <a:t>nucleus 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045422" y="2131994"/>
                <a:ext cx="3206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contains </a:t>
                </a:r>
                <a:r>
                  <a:rPr lang="en-US" sz="1600" dirty="0"/>
                  <a:t>hereditary </a:t>
                </a:r>
                <a:r>
                  <a:rPr lang="en-US" sz="1600" dirty="0" smtClean="0"/>
                  <a:t>info</a:t>
                </a:r>
                <a:endParaRPr lang="en-US" sz="16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45422" y="2545164"/>
                <a:ext cx="3206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essential for life 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86957" y="2533254"/>
                <a:ext cx="1672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</a:t>
                </a:r>
                <a:r>
                  <a:rPr lang="en-US" sz="1600" dirty="0" smtClean="0"/>
                  <a:t>ype </a:t>
                </a:r>
                <a:r>
                  <a:rPr lang="en-US" sz="1600" dirty="0"/>
                  <a:t>of molecule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369993" y="1694845"/>
                <a:ext cx="238685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Cells </a:t>
                </a:r>
                <a:r>
                  <a:rPr lang="en-US" sz="1600" dirty="0">
                    <a:sym typeface="Wingdings"/>
                  </a:rPr>
                  <a:t></a:t>
                </a:r>
                <a:r>
                  <a:rPr lang="en-US" sz="1600" dirty="0"/>
                  <a:t> Nucleus </a:t>
                </a:r>
                <a:r>
                  <a:rPr lang="en-US" sz="1600" dirty="0">
                    <a:sym typeface="Wingdings"/>
                  </a:rPr>
                  <a:t></a:t>
                </a:r>
                <a:r>
                  <a:rPr lang="en-US" sz="1600" dirty="0"/>
                  <a:t> Nucleic acids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0" y="449457"/>
              <a:ext cx="8960988" cy="2099739"/>
              <a:chOff x="0" y="449457"/>
              <a:chExt cx="8960988" cy="209973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0" y="449457"/>
                <a:ext cx="8960988" cy="913799"/>
                <a:chOff x="0" y="449457"/>
                <a:chExt cx="8960988" cy="913799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0" y="840036"/>
                  <a:ext cx="89609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 coding system that is passed from parents to offspring that provides detailed instructions about not just traits but also how organs are developed and how everything in the body works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01743" y="449457"/>
                  <a:ext cx="294669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Genetic fundamentals</a:t>
                  </a: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79968" y="1902865"/>
                <a:ext cx="2346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NUCLEIC </a:t>
                </a:r>
                <a:r>
                  <a:rPr lang="en-US" dirty="0" smtClean="0"/>
                  <a:t>ACIDS</a:t>
                </a:r>
                <a:endParaRPr lang="en-US" dirty="0"/>
              </a:p>
              <a:p>
                <a:endParaRPr lang="en-US" dirty="0"/>
              </a:p>
            </p:txBody>
          </p:sp>
        </p:grpSp>
      </p:grp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0" y="-108200"/>
            <a:ext cx="9182100" cy="835025"/>
            <a:chOff x="604" y="200"/>
            <a:chExt cx="14460" cy="1314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9" name="Text Box 85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80424" y="2916034"/>
            <a:ext cx="4152717" cy="1140312"/>
            <a:chOff x="2146336" y="1829754"/>
            <a:chExt cx="4152717" cy="1140312"/>
          </a:xfrm>
        </p:grpSpPr>
        <p:sp>
          <p:nvSpPr>
            <p:cNvPr id="94" name="Up Arrow 93"/>
            <p:cNvSpPr/>
            <p:nvPr/>
          </p:nvSpPr>
          <p:spPr>
            <a:xfrm>
              <a:off x="4988847" y="1829754"/>
              <a:ext cx="465994" cy="402001"/>
            </a:xfrm>
            <a:prstGeom prst="upArrow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146336" y="2112981"/>
              <a:ext cx="4152717" cy="857085"/>
              <a:chOff x="831480" y="1059821"/>
              <a:chExt cx="2421344" cy="550797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831480" y="1059821"/>
                <a:ext cx="2421344" cy="529910"/>
              </a:xfrm>
              <a:prstGeom prst="roundRect">
                <a:avLst/>
              </a:prstGeom>
              <a:solidFill>
                <a:srgbClr val="CCFFCC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68029" y="1096365"/>
                <a:ext cx="2348247" cy="51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Applications</a:t>
                </a:r>
              </a:p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latin typeface="Arial" charset="0"/>
                    <a:ea typeface="ÇlÇr ñæí©" charset="0"/>
                  </a:rPr>
                  <a:t>How author used term, how term applies in other situations or real world</a:t>
                </a:r>
                <a:endParaRPr lang="en-US" sz="1400" dirty="0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6765385" y="1647299"/>
            <a:ext cx="2386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Provide information for regulating body functions like digestive system</a:t>
            </a:r>
          </a:p>
        </p:txBody>
      </p:sp>
      <p:pic>
        <p:nvPicPr>
          <p:cNvPr id="115" name="Picture 114" descr="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447" y="2250298"/>
            <a:ext cx="987380" cy="7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TextBox 112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7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-74862" y="228600"/>
            <a:ext cx="9218862" cy="6604164"/>
            <a:chOff x="-74862" y="266426"/>
            <a:chExt cx="9218862" cy="6604164"/>
          </a:xfrm>
        </p:grpSpPr>
        <p:grpSp>
          <p:nvGrpSpPr>
            <p:cNvPr id="3" name="Group 2"/>
            <p:cNvGrpSpPr/>
            <p:nvPr/>
          </p:nvGrpSpPr>
          <p:grpSpPr>
            <a:xfrm>
              <a:off x="-74862" y="266426"/>
              <a:ext cx="9218862" cy="6604164"/>
              <a:chOff x="-74862" y="266426"/>
              <a:chExt cx="9218862" cy="6604164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-74862" y="266426"/>
                <a:ext cx="9218862" cy="6604164"/>
                <a:chOff x="-74862" y="-283896"/>
                <a:chExt cx="9266238" cy="7154486"/>
              </a:xfrm>
            </p:grpSpPr>
            <p:grpSp>
              <p:nvGrpSpPr>
                <p:cNvPr id="4" name="Group 1"/>
                <p:cNvGrpSpPr>
                  <a:grpSpLocks/>
                </p:cNvGrpSpPr>
                <p:nvPr/>
              </p:nvGrpSpPr>
              <p:grpSpPr bwMode="auto">
                <a:xfrm>
                  <a:off x="-74862" y="-283896"/>
                  <a:ext cx="9224963" cy="1206124"/>
                  <a:chOff x="766" y="760"/>
                  <a:chExt cx="14327" cy="1906"/>
                </a:xfrm>
              </p:grpSpPr>
              <p:grpSp>
                <p:nvGrpSpPr>
                  <p:cNvPr id="5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766" y="760"/>
                    <a:ext cx="14327" cy="1906"/>
                    <a:chOff x="766" y="760"/>
                    <a:chExt cx="14327" cy="1906"/>
                  </a:xfrm>
                </p:grpSpPr>
                <p:grpSp>
                  <p:nvGrpSpPr>
                    <p:cNvPr id="7" name="Group 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1654"/>
                      <a:ext cx="14135" cy="1012"/>
                      <a:chOff x="818" y="1694"/>
                      <a:chExt cx="14135" cy="1012"/>
                    </a:xfrm>
                  </p:grpSpPr>
                  <p:sp>
                    <p:nvSpPr>
                      <p:cNvPr id="11" name="AutoShap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8" y="1694"/>
                        <a:ext cx="14120" cy="100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33" y="1777"/>
                        <a:ext cx="14120" cy="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ÇlÇr ñæí©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ÇlÇr ñæí©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6" y="760"/>
                      <a:ext cx="1640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  TOPIC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23" y="1294"/>
                      <a:ext cx="1393" cy="3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Is about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ÇlÇr ñæí©" charset="0"/>
                        </a:rPr>
                        <a:t>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3" y="1180"/>
                      <a:ext cx="8440" cy="7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7A3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6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0" y="1040"/>
                    <a:ext cx="8600" cy="8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" name="Group 10"/>
                <p:cNvGrpSpPr>
                  <a:grpSpLocks/>
                </p:cNvGrpSpPr>
                <p:nvPr/>
              </p:nvGrpSpPr>
              <p:grpSpPr bwMode="auto">
                <a:xfrm>
                  <a:off x="20388" y="891442"/>
                  <a:ext cx="9170988" cy="5979148"/>
                  <a:chOff x="809" y="2563"/>
                  <a:chExt cx="14444" cy="9418"/>
                </a:xfrm>
              </p:grpSpPr>
              <p:grpSp>
                <p:nvGrpSpPr>
                  <p:cNvPr id="1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809" y="317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71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7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2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85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72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7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7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77" name="Text Box 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75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6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643" y="2563"/>
                    <a:ext cx="10190" cy="754"/>
                    <a:chOff x="4643" y="2563"/>
                    <a:chExt cx="10190" cy="754"/>
                  </a:xfrm>
                </p:grpSpPr>
                <p:sp>
                  <p:nvSpPr>
                    <p:cNvPr id="64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43" y="2563"/>
                      <a:ext cx="1436" cy="5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CRITICAL  FEATURES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6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779" y="2563"/>
                      <a:ext cx="2690" cy="754"/>
                      <a:chOff x="7779" y="2563"/>
                      <a:chExt cx="2690" cy="754"/>
                    </a:xfrm>
                  </p:grpSpPr>
                  <p:sp>
                    <p:nvSpPr>
                      <p:cNvPr id="69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79" y="2804"/>
                        <a:ext cx="2690" cy="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ÇlÇr ñæí©" charset="0"/>
                            <a:cs typeface="Arial"/>
                          </a:rPr>
                          <a:t>Content</a:t>
                        </a:r>
                        <a:r>
                          <a:rPr kumimoji="0" lang="en-US" sz="600" b="0" i="0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ÇlÇr ñæí©" charset="0"/>
                            <a:cs typeface="Arial"/>
                          </a:rPr>
                          <a:t> and/or Personal Connections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70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026" y="2563"/>
                        <a:ext cx="2196" cy="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CONNECTIONS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66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55" y="2563"/>
                      <a:ext cx="3078" cy="674"/>
                      <a:chOff x="11755" y="2563"/>
                      <a:chExt cx="3078" cy="674"/>
                    </a:xfrm>
                  </p:grpSpPr>
                  <p:sp>
                    <p:nvSpPr>
                      <p:cNvPr id="67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755" y="2804"/>
                        <a:ext cx="3078" cy="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How author used term, how term applies in other situations or real world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68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59" y="2563"/>
                        <a:ext cx="2196" cy="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APPLICATIONS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809" y="535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49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5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8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9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0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1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2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6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50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51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52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55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56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5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4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809" y="753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34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42" name="AutoShap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3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4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6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7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8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35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36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37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40" name="Text Box 6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41" name="Text Box 6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38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9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09" y="9716"/>
                    <a:ext cx="14444" cy="2265"/>
                    <a:chOff x="788" y="2952"/>
                    <a:chExt cx="14444" cy="1971"/>
                  </a:xfrm>
                </p:grpSpPr>
                <p:grpSp>
                  <p:nvGrpSpPr>
                    <p:cNvPr id="19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995"/>
                      <a:ext cx="14385" cy="1870"/>
                      <a:chOff x="788" y="2995"/>
                      <a:chExt cx="14385" cy="1870"/>
                    </a:xfrm>
                  </p:grpSpPr>
                  <p:sp>
                    <p:nvSpPr>
                      <p:cNvPr id="27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82" y="2995"/>
                        <a:ext cx="13991" cy="187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50000">
                            <a:srgbClr val="FFFFFF"/>
                          </a:gs>
                          <a:gs pos="100000">
                            <a:srgbClr val="FFFF00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8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727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21" y="3957"/>
                        <a:ext cx="0" cy="8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1453" y="3097"/>
                        <a:ext cx="0" cy="166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3" y="3103"/>
                        <a:ext cx="3185" cy="77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adFill rotWithShape="1">
                        <a:gsLst>
                          <a:gs pos="0">
                            <a:srgbClr val="FFA9B5"/>
                          </a:gs>
                          <a:gs pos="100000">
                            <a:srgbClr val="FFFFFF"/>
                          </a:gs>
                        </a:gsLst>
                        <a:path path="rect">
                          <a:fillToRect r="100000" b="100000"/>
                        </a:path>
                      </a:gra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2" name="Text Box 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8" y="309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TERM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3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8" y="3852"/>
                        <a:ext cx="883" cy="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CLASS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grpSp>
                  <p:nvGrpSpPr>
                    <p:cNvPr id="20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4" y="2952"/>
                      <a:ext cx="14398" cy="1971"/>
                      <a:chOff x="834" y="2952"/>
                      <a:chExt cx="14398" cy="1971"/>
                    </a:xfrm>
                  </p:grpSpPr>
                  <p:sp>
                    <p:nvSpPr>
                      <p:cNvPr id="21" name="Text Box 7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2952"/>
                        <a:ext cx="358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grpSp>
                    <p:nvGrpSpPr>
                      <p:cNvPr id="22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4" y="3176"/>
                        <a:ext cx="3290" cy="1702"/>
                        <a:chOff x="834" y="3176"/>
                        <a:chExt cx="3290" cy="1702"/>
                      </a:xfrm>
                    </p:grpSpPr>
                    <p:sp>
                      <p:nvSpPr>
                        <p:cNvPr id="25" name="Text Box 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" y="3176"/>
                          <a:ext cx="3290" cy="8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charset="0"/>
                            <a:ea typeface="ÇlÇr ñæí©" charset="0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  <p:sp>
                      <p:nvSpPr>
                        <p:cNvPr id="26" name="Text Box 8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94" y="3976"/>
                          <a:ext cx="2910" cy="9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>
                          <a:lvl1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1pPr>
                          <a:lvl2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2pPr>
                          <a:lvl3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3pPr>
                          <a:lvl4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4pPr>
                          <a:lvl5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  <a:ea typeface="ＭＳ Ｐゴシック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</a:endParaRPr>
                        </a:p>
                      </p:txBody>
                    </p:sp>
                  </p:grpSp>
                  <p:sp>
                    <p:nvSpPr>
                      <p:cNvPr id="23" name="Text Box 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728" y="2952"/>
                        <a:ext cx="374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4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08" y="2952"/>
                        <a:ext cx="3724" cy="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2045422" y="1718824"/>
                <a:ext cx="320622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In cell </a:t>
                </a:r>
                <a:r>
                  <a:rPr lang="en-US" sz="1300" dirty="0"/>
                  <a:t>nucleus 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045422" y="2131994"/>
                <a:ext cx="320622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contains </a:t>
                </a:r>
                <a:r>
                  <a:rPr lang="en-US" sz="1300" dirty="0"/>
                  <a:t>hereditary </a:t>
                </a:r>
                <a:r>
                  <a:rPr lang="en-US" sz="1300" dirty="0" smtClean="0"/>
                  <a:t>info</a:t>
                </a:r>
                <a:endParaRPr lang="en-US" sz="1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45422" y="2545164"/>
                <a:ext cx="3206225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essential for life 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86957" y="2398154"/>
                <a:ext cx="16727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dirty="0"/>
                  <a:t>of molecule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369993" y="1694845"/>
                <a:ext cx="2386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Cells </a:t>
                </a:r>
                <a:r>
                  <a:rPr lang="en-US" sz="1400" dirty="0">
                    <a:sym typeface="Wingdings"/>
                  </a:rPr>
                  <a:t></a:t>
                </a:r>
                <a:r>
                  <a:rPr lang="en-US" sz="1400" dirty="0"/>
                  <a:t> Nucleus </a:t>
                </a:r>
                <a:r>
                  <a:rPr lang="en-US" sz="1400" dirty="0">
                    <a:sym typeface="Wingdings"/>
                  </a:rPr>
                  <a:t></a:t>
                </a:r>
                <a:r>
                  <a:rPr lang="en-US" sz="1400" dirty="0"/>
                  <a:t> Nucleic acids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0" y="449457"/>
              <a:ext cx="8960988" cy="1822740"/>
              <a:chOff x="0" y="449457"/>
              <a:chExt cx="8960988" cy="182274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0" y="449457"/>
                <a:ext cx="8960988" cy="913799"/>
                <a:chOff x="0" y="449457"/>
                <a:chExt cx="8960988" cy="913799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0" y="840036"/>
                  <a:ext cx="89609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 coding system that is passed from parents to offspring that provides detailed instructions about not just traits but also how organs are developed and how everything in the body works</a:t>
                  </a: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101743" y="449457"/>
                  <a:ext cx="294669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Genetic fundamentals</a:t>
                  </a:r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79968" y="1902865"/>
                <a:ext cx="2346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NUCLEIC </a:t>
                </a:r>
                <a:r>
                  <a:rPr lang="en-US" dirty="0" smtClean="0"/>
                  <a:t>ACIDS</a:t>
                </a:r>
                <a:endParaRPr lang="en-US" dirty="0"/>
              </a:p>
            </p:txBody>
          </p:sp>
        </p:grpSp>
      </p:grpSp>
      <p:grpSp>
        <p:nvGrpSpPr>
          <p:cNvPr id="87" name="Group 83"/>
          <p:cNvGrpSpPr>
            <a:grpSpLocks/>
          </p:cNvGrpSpPr>
          <p:nvPr/>
        </p:nvGrpSpPr>
        <p:grpSpPr bwMode="auto">
          <a:xfrm>
            <a:off x="0" y="-108200"/>
            <a:ext cx="9182100" cy="835025"/>
            <a:chOff x="604" y="200"/>
            <a:chExt cx="14460" cy="1314"/>
          </a:xfrm>
        </p:grpSpPr>
        <p:sp>
          <p:nvSpPr>
            <p:cNvPr id="88" name="Text Box 84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9" name="Text Box 85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765385" y="1647299"/>
            <a:ext cx="238685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Provide information for regulating body functions like digestive system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968" y="3105957"/>
            <a:ext cx="23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56596" y="3641227"/>
            <a:ext cx="1603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type </a:t>
            </a:r>
            <a:r>
              <a:rPr lang="en-US" sz="1600" dirty="0"/>
              <a:t>of </a:t>
            </a:r>
            <a:r>
              <a:rPr lang="en-US" sz="1600" dirty="0" smtClean="0"/>
              <a:t>monomer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129739" y="3032752"/>
            <a:ext cx="22402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Makes up a nucleic acid-</a:t>
            </a:r>
          </a:p>
          <a:p>
            <a:r>
              <a:rPr lang="en-US" sz="1300" dirty="0"/>
              <a:t>3 parts: </a:t>
            </a:r>
          </a:p>
          <a:p>
            <a:r>
              <a:rPr lang="en-US" sz="1300" dirty="0"/>
              <a:t>* 5-carbon sugar</a:t>
            </a:r>
          </a:p>
          <a:p>
            <a:r>
              <a:rPr lang="en-US" sz="1300" dirty="0"/>
              <a:t>* nitrogen-containing base, </a:t>
            </a:r>
          </a:p>
          <a:p>
            <a:r>
              <a:rPr lang="en-US" sz="1300" dirty="0"/>
              <a:t>* phosphate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425587" y="3052004"/>
            <a:ext cx="2240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Cells </a:t>
            </a:r>
            <a:r>
              <a:rPr lang="en-US" sz="1400" dirty="0">
                <a:sym typeface="Wingdings"/>
              </a:rPr>
              <a:t></a:t>
            </a:r>
            <a:r>
              <a:rPr lang="en-US" sz="1400" dirty="0"/>
              <a:t> Nucleus </a:t>
            </a:r>
            <a:r>
              <a:rPr lang="en-US" sz="1400" dirty="0">
                <a:sym typeface="Wingdings"/>
              </a:rPr>
              <a:t></a:t>
            </a:r>
            <a:r>
              <a:rPr lang="en-US" sz="1400" dirty="0"/>
              <a:t> Nucleic acids </a:t>
            </a:r>
            <a:r>
              <a:rPr lang="en-US" sz="1400" dirty="0">
                <a:sym typeface="Wingdings"/>
              </a:rPr>
              <a:t></a:t>
            </a:r>
            <a:r>
              <a:rPr lang="en-US" sz="1400" dirty="0"/>
              <a:t> Nucleotides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818241" y="2961067"/>
            <a:ext cx="22402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“Code” in a nucleic acid that creates a blueprint of instructions in DNA &amp; RNA</a:t>
            </a:r>
          </a:p>
        </p:txBody>
      </p:sp>
      <p:pic>
        <p:nvPicPr>
          <p:cNvPr id="120" name="Picture 119" descr="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447" y="3534693"/>
            <a:ext cx="987379" cy="7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 descr="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47" y="2250298"/>
            <a:ext cx="987380" cy="7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3" name="Group 92"/>
          <p:cNvGrpSpPr/>
          <p:nvPr/>
        </p:nvGrpSpPr>
        <p:grpSpPr>
          <a:xfrm>
            <a:off x="232368" y="4187329"/>
            <a:ext cx="8978527" cy="1407804"/>
            <a:chOff x="232368" y="4187329"/>
            <a:chExt cx="8978527" cy="1407804"/>
          </a:xfrm>
        </p:grpSpPr>
        <p:sp>
          <p:nvSpPr>
            <p:cNvPr id="122" name="TextBox 121"/>
            <p:cNvSpPr txBox="1"/>
            <p:nvPr/>
          </p:nvSpPr>
          <p:spPr>
            <a:xfrm>
              <a:off x="232368" y="4244587"/>
              <a:ext cx="234608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DNA </a:t>
              </a:r>
            </a:p>
            <a:p>
              <a:r>
                <a:rPr lang="en-US" sz="1400" dirty="0" smtClean="0"/>
                <a:t>(deoxyribonucleic </a:t>
              </a:r>
              <a:r>
                <a:rPr lang="en-US" sz="1400" dirty="0"/>
                <a:t>acid)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08996" y="4928467"/>
              <a:ext cx="16031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</a:t>
              </a:r>
              <a:r>
                <a:rPr lang="en-US" sz="1600" dirty="0" smtClean="0"/>
                <a:t>ype </a:t>
              </a:r>
              <a:r>
                <a:rPr lang="en-US" sz="1600" dirty="0"/>
                <a:t>of </a:t>
              </a:r>
              <a:endParaRPr lang="en-US" sz="1600" dirty="0" smtClean="0"/>
            </a:p>
            <a:p>
              <a:r>
                <a:rPr lang="en-US" sz="1600" dirty="0" smtClean="0"/>
                <a:t>nucleic </a:t>
              </a:r>
              <a:r>
                <a:rPr lang="en-US" sz="1600" dirty="0"/>
                <a:t>acid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62148" y="4271694"/>
              <a:ext cx="24602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Contains sugar </a:t>
              </a:r>
              <a:r>
                <a:rPr lang="en-US" sz="1300" dirty="0" err="1"/>
                <a:t>deoxyribose</a:t>
              </a:r>
              <a:endParaRPr lang="en-US" sz="1300" dirty="0"/>
            </a:p>
            <a:p>
              <a:r>
                <a:rPr lang="en-US" sz="1300" dirty="0"/>
                <a:t>2 strands of nucleotides</a:t>
              </a:r>
            </a:p>
            <a:p>
              <a:r>
                <a:rPr lang="en-US" sz="1300" dirty="0"/>
                <a:t>Spiral staircase shaped</a:t>
              </a:r>
            </a:p>
            <a:p>
              <a:r>
                <a:rPr lang="en-US" sz="1300" dirty="0"/>
                <a:t>Contains these bases: adenine, quinine, cytosine</a:t>
              </a:r>
              <a:r>
                <a:rPr lang="en-US" sz="1400" dirty="0"/>
                <a:t>, </a:t>
              </a:r>
              <a:r>
                <a:rPr lang="en-US" sz="1300" dirty="0"/>
                <a:t>thymine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425587" y="4241081"/>
              <a:ext cx="2392654" cy="755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Cells </a:t>
              </a:r>
              <a:r>
                <a:rPr lang="en-US" sz="1400" dirty="0">
                  <a:sym typeface="Wingdings"/>
                </a:rPr>
                <a:t></a:t>
              </a:r>
              <a:r>
                <a:rPr lang="en-US" sz="1400" dirty="0"/>
                <a:t> Nucleus </a:t>
              </a:r>
              <a:r>
                <a:rPr lang="en-US" sz="1400" dirty="0">
                  <a:sym typeface="Wingdings"/>
                </a:rPr>
                <a:t></a:t>
              </a:r>
              <a:r>
                <a:rPr lang="en-US" sz="1400" dirty="0"/>
                <a:t> Nucleic acids </a:t>
              </a:r>
              <a:r>
                <a:rPr lang="en-US" sz="1400" dirty="0">
                  <a:sym typeface="Wingdings"/>
                </a:rPr>
                <a:t></a:t>
              </a:r>
              <a:r>
                <a:rPr lang="en-US" sz="1400" dirty="0"/>
                <a:t> Nucleotides</a:t>
              </a:r>
            </a:p>
            <a:p>
              <a:r>
                <a:rPr lang="en-US" sz="1400" dirty="0">
                  <a:sym typeface="Wingdings"/>
                </a:rPr>
                <a:t></a:t>
              </a:r>
              <a:r>
                <a:rPr lang="en-US" sz="1400" dirty="0"/>
                <a:t> DNA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729826" y="4187329"/>
              <a:ext cx="248106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Carries instructions </a:t>
              </a:r>
              <a:r>
                <a:rPr lang="en-US" sz="1300" dirty="0">
                  <a:sym typeface="Wingdings"/>
                </a:rPr>
                <a:t></a:t>
              </a:r>
              <a:r>
                <a:rPr lang="en-US" sz="1300" dirty="0"/>
                <a:t>controls cell activities</a:t>
              </a:r>
            </a:p>
            <a:p>
              <a:r>
                <a:rPr lang="en-US" sz="1300" dirty="0"/>
                <a:t>DNA inherited =instructions passed to offspring</a:t>
              </a:r>
            </a:p>
            <a:p>
              <a:r>
                <a:rPr lang="en-US" sz="1300" dirty="0"/>
                <a:t>DNA molecules duplicate themselves </a:t>
              </a:r>
            </a:p>
          </p:txBody>
        </p:sp>
        <p:pic>
          <p:nvPicPr>
            <p:cNvPr id="127" name="Picture 126" descr="Screen shot 2013-06-04 at 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2005" y="4623171"/>
              <a:ext cx="623255" cy="838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232368" y="5515099"/>
            <a:ext cx="8978527" cy="1572135"/>
            <a:chOff x="232368" y="5515099"/>
            <a:chExt cx="8978527" cy="1572135"/>
          </a:xfrm>
        </p:grpSpPr>
        <p:sp>
          <p:nvSpPr>
            <p:cNvPr id="129" name="TextBox 128"/>
            <p:cNvSpPr txBox="1"/>
            <p:nvPr/>
          </p:nvSpPr>
          <p:spPr>
            <a:xfrm>
              <a:off x="232368" y="5572357"/>
              <a:ext cx="234608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RNA </a:t>
              </a:r>
            </a:p>
            <a:p>
              <a:r>
                <a:rPr lang="en-US" sz="1400" dirty="0" smtClean="0"/>
                <a:t>(</a:t>
              </a:r>
              <a:r>
                <a:rPr lang="en-US" sz="1400" dirty="0"/>
                <a:t>ribonucleic </a:t>
              </a:r>
              <a:r>
                <a:rPr lang="en-US" sz="1400" dirty="0" smtClean="0"/>
                <a:t>acid)</a:t>
              </a:r>
              <a:endParaRPr lang="en-US" sz="1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8996" y="6256237"/>
              <a:ext cx="16031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type of </a:t>
              </a:r>
            </a:p>
            <a:p>
              <a:r>
                <a:rPr lang="en-US" sz="1600" dirty="0"/>
                <a:t>nucleic acid</a:t>
              </a:r>
            </a:p>
            <a:p>
              <a:endParaRPr lang="en-US" sz="16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062148" y="5572444"/>
              <a:ext cx="2516644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Contains sugar ribose </a:t>
              </a:r>
            </a:p>
            <a:p>
              <a:r>
                <a:rPr lang="en-US" sz="1300" dirty="0"/>
                <a:t>Single-stranded nucleic acid molecule</a:t>
              </a:r>
            </a:p>
            <a:p>
              <a:r>
                <a:rPr lang="en-US" sz="1300" dirty="0"/>
                <a:t>Contains these bases: adenine, quinine, cytosine, uracil 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425587" y="5568851"/>
              <a:ext cx="23926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Messenger RNA</a:t>
              </a:r>
              <a:r>
                <a:rPr lang="en-US" sz="1400" dirty="0"/>
                <a:t> caries coded instructions for protein synthesis from </a:t>
              </a:r>
            </a:p>
            <a:p>
              <a:r>
                <a:rPr lang="en-US" sz="1400" dirty="0"/>
                <a:t>DNA to ribosome</a:t>
              </a:r>
            </a:p>
            <a:p>
              <a:r>
                <a:rPr lang="en-US" sz="1400" dirty="0"/>
                <a:t>order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29826" y="5515099"/>
              <a:ext cx="248106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Transfer RNA</a:t>
              </a:r>
              <a:r>
                <a:rPr lang="en-US" sz="1400" b="1" dirty="0"/>
                <a:t> </a:t>
              </a:r>
              <a:r>
                <a:rPr lang="en-US" sz="1400" dirty="0"/>
                <a:t>brings amino acids to ribosome in correct order to be built into protein</a:t>
              </a:r>
            </a:p>
            <a:p>
              <a:r>
                <a:rPr lang="en-US" sz="1400" b="1" i="1" dirty="0"/>
                <a:t>Ribosomal RNA</a:t>
              </a:r>
              <a:r>
                <a:rPr lang="en-US" sz="1400" dirty="0"/>
                <a:t>  make up structure of a ribosome</a:t>
              </a:r>
            </a:p>
          </p:txBody>
        </p:sp>
        <p:pic>
          <p:nvPicPr>
            <p:cNvPr id="135" name="Picture 134" descr="4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2448" y="6111505"/>
              <a:ext cx="987380" cy="67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83" y="1050006"/>
            <a:ext cx="41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Easy to add pictures</a:t>
            </a: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5472175" y="684812"/>
            <a:ext cx="2898230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ebuchet MS" charset="0"/>
                <a:ea typeface="ÇlÇr ñæí©" charset="0"/>
              </a:rPr>
              <a:t>ssential understandings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83" y="1517666"/>
            <a:ext cx="4182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FF"/>
                </a:solidFill>
              </a:rPr>
              <a:t>GOOD idea to have students draw the pictures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083" y="2795028"/>
            <a:ext cx="444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Scaffolding instruction is REALLY important!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Screen shot 2013-06-05 at 6.3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2141" y="998546"/>
            <a:ext cx="3546446" cy="27550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5677" y="3287773"/>
            <a:ext cx="262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8000"/>
                </a:solidFill>
              </a:rPr>
              <a:t> “gradual release”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851" y="3893893"/>
            <a:ext cx="80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dirty="0" smtClean="0">
                <a:solidFill>
                  <a:srgbClr val="0000FF"/>
                </a:solidFill>
              </a:rPr>
              <a:t>I do it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9868" y="3893893"/>
            <a:ext cx="1530604" cy="400110"/>
            <a:chOff x="1134988" y="3920913"/>
            <a:chExt cx="1530604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1327912" y="3920913"/>
              <a:ext cx="1337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i="1" dirty="0" smtClean="0">
                  <a:solidFill>
                    <a:srgbClr val="0000FF"/>
                  </a:solidFill>
                </a:rPr>
                <a:t>We do it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134988" y="3945339"/>
              <a:ext cx="229698" cy="351259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54822" y="3893893"/>
            <a:ext cx="1590571" cy="400110"/>
            <a:chOff x="2449406" y="3920913"/>
            <a:chExt cx="1590571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2625056" y="3920913"/>
              <a:ext cx="1414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i="1" dirty="0" smtClean="0">
                  <a:solidFill>
                    <a:srgbClr val="0000FF"/>
                  </a:solidFill>
                </a:rPr>
                <a:t>Y’all do it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449406" y="3945339"/>
              <a:ext cx="229698" cy="351259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279" y="3893893"/>
            <a:ext cx="1617595" cy="400110"/>
            <a:chOff x="3972423" y="3920913"/>
            <a:chExt cx="1617595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4107537" y="3920913"/>
              <a:ext cx="1482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000" i="1" dirty="0" smtClean="0">
                  <a:solidFill>
                    <a:srgbClr val="0000FF"/>
                  </a:solidFill>
                </a:rPr>
                <a:t>You do it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972423" y="3945339"/>
              <a:ext cx="229698" cy="351259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5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3685745" y="1544379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48" name="Rectangle 47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e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ssential </a:t>
              </a:r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u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nderstandings </a:t>
              </a:r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m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atrix</a:t>
              </a:r>
              <a:endParaRPr lang="en-US" sz="3200" dirty="0">
                <a:solidFill>
                  <a:srgbClr val="0000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6" name="Picture 55" descr="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3770" y="1055605"/>
              <a:ext cx="7044255" cy="5391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54766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169468" y="1544379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51" name="Rectangle 50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f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eatures * connections</a:t>
              </a:r>
              <a:endParaRPr lang="en-US" sz="3200" dirty="0">
                <a:solidFill>
                  <a:srgbClr val="0000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7" name="Picture 56" descr="Screen shot 2013-06-05 at 6.27.05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3255" y="1015383"/>
              <a:ext cx="6765285" cy="5185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1151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-179138" y="225509"/>
            <a:ext cx="9316363" cy="6632492"/>
            <a:chOff x="280988" y="-187641"/>
            <a:chExt cx="9302750" cy="7094854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280988" y="-187641"/>
              <a:ext cx="9302750" cy="7094854"/>
              <a:chOff x="443" y="727"/>
              <a:chExt cx="14650" cy="11174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566" y="727"/>
                <a:ext cx="14527" cy="1920"/>
                <a:chOff x="766" y="739"/>
                <a:chExt cx="14327" cy="1927"/>
              </a:xfrm>
            </p:grpSpPr>
            <p:grpSp>
              <p:nvGrpSpPr>
                <p:cNvPr id="44" name="Group 3"/>
                <p:cNvGrpSpPr>
                  <a:grpSpLocks/>
                </p:cNvGrpSpPr>
                <p:nvPr/>
              </p:nvGrpSpPr>
              <p:grpSpPr bwMode="auto">
                <a:xfrm>
                  <a:off x="766" y="739"/>
                  <a:ext cx="14327" cy="1927"/>
                  <a:chOff x="766" y="739"/>
                  <a:chExt cx="14327" cy="1927"/>
                </a:xfrm>
              </p:grpSpPr>
              <p:grpSp>
                <p:nvGrpSpPr>
                  <p:cNvPr id="4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958" y="1654"/>
                    <a:ext cx="14135" cy="1012"/>
                    <a:chOff x="818" y="1694"/>
                    <a:chExt cx="14135" cy="1012"/>
                  </a:xfrm>
                </p:grpSpPr>
                <p:sp>
                  <p:nvSpPr>
                    <p:cNvPr id="50" name="AutoShap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8" y="1694"/>
                      <a:ext cx="14120" cy="100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3" y="1777"/>
                      <a:ext cx="14120" cy="9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4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739"/>
                    <a:ext cx="16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  TOPIC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23" y="1327"/>
                    <a:ext cx="1393" cy="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about </a:t>
                    </a: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ÇlÇr ñæí©" charset="0"/>
                      </a:rPr>
                      <a:t>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973" y="1180"/>
                    <a:ext cx="8440" cy="7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7A3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40" y="1040"/>
                  <a:ext cx="8600" cy="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43" y="2668"/>
                <a:ext cx="14597" cy="9233"/>
                <a:chOff x="443" y="2668"/>
                <a:chExt cx="14597" cy="9233"/>
              </a:xfrm>
            </p:grpSpPr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443" y="2816"/>
                  <a:ext cx="14587" cy="9085"/>
                  <a:chOff x="443" y="2816"/>
                  <a:chExt cx="14587" cy="9085"/>
                </a:xfrm>
              </p:grpSpPr>
              <p:grpSp>
                <p:nvGrpSpPr>
                  <p:cNvPr id="3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443" y="4044"/>
                    <a:ext cx="2263" cy="6643"/>
                    <a:chOff x="504" y="3943"/>
                    <a:chExt cx="2719" cy="6708"/>
                  </a:xfrm>
                </p:grpSpPr>
                <p:sp>
                  <p:nvSpPr>
                    <p:cNvPr id="4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3" y="3943"/>
                      <a:ext cx="2240" cy="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ÇlÇr ñæí©" charset="0"/>
                        </a:rPr>
                        <a:t>Class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7" y="5464"/>
                      <a:ext cx="2240" cy="1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ÇlÇr ñæí©" charset="0"/>
                        </a:rPr>
                        <a:t>Distinctive Features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2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4" y="7831"/>
                      <a:ext cx="2693" cy="9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ÇlÇr ñæí©" charset="0"/>
                        </a:rPr>
                        <a:t>Relationships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4" y="9772"/>
                      <a:ext cx="2693" cy="8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ÇlÇr ñæí©" charset="0"/>
                        </a:rPr>
                        <a:t>Applications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3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0924" y="3816"/>
                    <a:ext cx="4106" cy="808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D6E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6789" y="3816"/>
                    <a:ext cx="4105" cy="808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8DFFF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3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6777" y="2816"/>
                    <a:ext cx="4130" cy="96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DFFF0"/>
                  </a:solidFill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3816"/>
                    <a:ext cx="4106" cy="808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A5FFA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2641" y="2816"/>
                    <a:ext cx="4131" cy="96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5FFAF"/>
                  </a:solidFill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296" y="4896"/>
                    <a:ext cx="13606" cy="4480"/>
                    <a:chOff x="1358" y="4800"/>
                    <a:chExt cx="13307" cy="4506"/>
                  </a:xfrm>
                </p:grpSpPr>
                <p:sp>
                  <p:nvSpPr>
                    <p:cNvPr id="3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4800"/>
                      <a:ext cx="13307" cy="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7041"/>
                      <a:ext cx="13307" cy="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58" y="9279"/>
                      <a:ext cx="13307" cy="2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2640" y="2668"/>
                  <a:ext cx="12400" cy="9178"/>
                  <a:chOff x="2376" y="2613"/>
                  <a:chExt cx="12400" cy="9178"/>
                </a:xfrm>
              </p:grpSpPr>
              <p:grpSp>
                <p:nvGrpSpPr>
                  <p:cNvPr id="9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376" y="2613"/>
                    <a:ext cx="4134" cy="9178"/>
                    <a:chOff x="2376" y="2613"/>
                    <a:chExt cx="4134" cy="9178"/>
                  </a:xfrm>
                </p:grpSpPr>
                <p:sp>
                  <p:nvSpPr>
                    <p:cNvPr id="24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6" y="2613"/>
                      <a:ext cx="4134" cy="1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5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0" y="3772"/>
                      <a:ext cx="3787" cy="10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26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3" y="4707"/>
                      <a:ext cx="4080" cy="7084"/>
                      <a:chOff x="2427" y="4707"/>
                      <a:chExt cx="3787" cy="6790"/>
                    </a:xfrm>
                  </p:grpSpPr>
                  <p:sp>
                    <p:nvSpPr>
                      <p:cNvPr id="27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4707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8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6975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9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9151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6509" y="2613"/>
                    <a:ext cx="4134" cy="9178"/>
                    <a:chOff x="2376" y="2613"/>
                    <a:chExt cx="4134" cy="9178"/>
                  </a:xfrm>
                </p:grpSpPr>
                <p:sp>
                  <p:nvSpPr>
                    <p:cNvPr id="18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6" y="2613"/>
                      <a:ext cx="4134" cy="1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0" y="3772"/>
                      <a:ext cx="3787" cy="10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20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3" y="4707"/>
                      <a:ext cx="4080" cy="7084"/>
                      <a:chOff x="2427" y="4707"/>
                      <a:chExt cx="3787" cy="6790"/>
                    </a:xfrm>
                  </p:grpSpPr>
                  <p:sp>
                    <p:nvSpPr>
                      <p:cNvPr id="21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4707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2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6975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3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9151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0642" y="2613"/>
                    <a:ext cx="4134" cy="9178"/>
                    <a:chOff x="2376" y="2613"/>
                    <a:chExt cx="4134" cy="9178"/>
                  </a:xfrm>
                </p:grpSpPr>
                <p:sp>
                  <p:nvSpPr>
                    <p:cNvPr id="12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76" y="2613"/>
                      <a:ext cx="4134" cy="1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0" y="3772"/>
                      <a:ext cx="3787" cy="10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14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3" y="4707"/>
                      <a:ext cx="4080" cy="7084"/>
                      <a:chOff x="2427" y="4707"/>
                      <a:chExt cx="3787" cy="6790"/>
                    </a:xfrm>
                  </p:grpSpPr>
                  <p:sp>
                    <p:nvSpPr>
                      <p:cNvPr id="15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4707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6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6975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7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27" y="9151"/>
                        <a:ext cx="3787" cy="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6929438" y="1128965"/>
              <a:ext cx="2622550" cy="611188"/>
            </a:xfrm>
            <a:prstGeom prst="roundRect">
              <a:avLst>
                <a:gd name="adj" fmla="val 16667"/>
              </a:avLst>
            </a:prstGeom>
            <a:solidFill>
              <a:srgbClr val="FFD6E6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38100" dist="25400" dir="5400000" algn="ctr" rotWithShape="0">
                <a:srgbClr val="00000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0" y="-133348"/>
            <a:ext cx="9223375" cy="825500"/>
            <a:chOff x="604" y="200"/>
            <a:chExt cx="14525" cy="1301"/>
          </a:xfrm>
        </p:grpSpPr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 matrix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10920" y="200"/>
              <a:ext cx="4209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0" y="449456"/>
            <a:ext cx="8960988" cy="727730"/>
            <a:chOff x="0" y="449456"/>
            <a:chExt cx="8960988" cy="727730"/>
          </a:xfrm>
        </p:grpSpPr>
        <p:sp>
          <p:nvSpPr>
            <p:cNvPr id="57" name="Rectangle 56"/>
            <p:cNvSpPr/>
            <p:nvPr/>
          </p:nvSpPr>
          <p:spPr>
            <a:xfrm>
              <a:off x="101743" y="449456"/>
              <a:ext cx="53149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Blood cells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0" y="838632"/>
              <a:ext cx="896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Three </a:t>
              </a:r>
              <a:r>
                <a:rPr lang="en-US" sz="1600" dirty="0"/>
                <a:t>types of cells found in mammal’s blood, their roles, and what happens when there are problems 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226266" y="1465467"/>
            <a:ext cx="26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Platelets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3859013" y="1465467"/>
            <a:ext cx="26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White Blood Cells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91760" y="1465467"/>
            <a:ext cx="26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Red Blood Cells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970" y="2064797"/>
            <a:ext cx="25697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Pieces </a:t>
            </a:r>
            <a:r>
              <a:rPr lang="en-US" sz="1600" dirty="0"/>
              <a:t>of </a:t>
            </a:r>
            <a:r>
              <a:rPr lang="en-US" sz="1600" u="sng" dirty="0"/>
              <a:t>cells</a:t>
            </a:r>
            <a:endParaRPr lang="en-US" sz="1600" dirty="0"/>
          </a:p>
          <a:p>
            <a:r>
              <a:rPr lang="en-US" sz="1600" dirty="0"/>
              <a:t>found in blood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208144" y="2678791"/>
            <a:ext cx="26022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Surface contains proteins that allow them to stick to breaks in blood vessel wall &amp; stick to each other. Contain granules that secrete proteins - creates firm plug to seal blood vessel breaks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08144" y="4046154"/>
            <a:ext cx="26022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If # of platelets is TOO LOW, excessive bleeding can occur. If # too high, blood clots can form </a:t>
            </a:r>
            <a:r>
              <a:rPr lang="en-US" sz="1300" dirty="0">
                <a:sym typeface="Wingdings"/>
              </a:rPr>
              <a:t></a:t>
            </a:r>
            <a:r>
              <a:rPr lang="en-US" sz="1300" dirty="0"/>
              <a:t> obstruct blood vessels </a:t>
            </a:r>
            <a:r>
              <a:rPr lang="en-US" sz="1300" dirty="0">
                <a:sym typeface="Wingdings"/>
              </a:rPr>
              <a:t></a:t>
            </a:r>
            <a:r>
              <a:rPr lang="en-US" sz="1300" dirty="0"/>
              <a:t>stroke, heart attack or the blockage of blood vessels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08144" y="5374267"/>
            <a:ext cx="26022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2 roles… (1) Platelets form blood clots by clumping together and sticking to the edges of the cut, which helps stop bleeding.</a:t>
            </a:r>
          </a:p>
          <a:p>
            <a:r>
              <a:rPr lang="en-US" sz="1300" dirty="0"/>
              <a:t>(2) Affect growth +  repair of connective tissue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144" y="2064797"/>
            <a:ext cx="2621616" cy="4402077"/>
            <a:chOff x="1360544" y="2217197"/>
            <a:chExt cx="2621616" cy="4402077"/>
          </a:xfrm>
        </p:grpSpPr>
        <p:sp>
          <p:nvSpPr>
            <p:cNvPr id="65" name="Rectangle 64"/>
            <p:cNvSpPr/>
            <p:nvPr/>
          </p:nvSpPr>
          <p:spPr>
            <a:xfrm>
              <a:off x="1412370" y="2217197"/>
              <a:ext cx="256979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Type of </a:t>
              </a:r>
              <a:r>
                <a:rPr lang="en-US" sz="1600" u="sng" dirty="0"/>
                <a:t>cell</a:t>
              </a:r>
              <a:endParaRPr lang="en-US" sz="1600" dirty="0"/>
            </a:p>
            <a:p>
              <a:r>
                <a:rPr lang="en-US" sz="1600" dirty="0"/>
                <a:t>found in blood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360544" y="2831191"/>
              <a:ext cx="26022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Found both blood &amp; lymphatic system</a:t>
              </a:r>
            </a:p>
            <a:p>
              <a:r>
                <a:rPr lang="en-US" sz="1300" dirty="0"/>
                <a:t>Most produced in bone marrow</a:t>
              </a:r>
            </a:p>
            <a:p>
              <a:r>
                <a:rPr lang="en-US" sz="1300" dirty="0"/>
                <a:t>Live 3-4 days</a:t>
              </a:r>
            </a:p>
            <a:p>
              <a:r>
                <a:rPr lang="en-US" sz="1300" dirty="0"/>
                <a:t>1% of the total blood volume </a:t>
              </a:r>
            </a:p>
            <a:p>
              <a:r>
                <a:rPr lang="en-US" sz="1300" dirty="0"/>
                <a:t>Change according to situation 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60544" y="4144514"/>
              <a:ext cx="26022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# of white blood cells in the blood can indicate disease. Leukemia (type of cancer) can result when they do not form correctly &amp; </a:t>
              </a:r>
              <a:r>
                <a:rPr lang="en-US" sz="1300" dirty="0" smtClean="0"/>
                <a:t>their numbers </a:t>
              </a:r>
              <a:r>
                <a:rPr lang="en-US" sz="1300" dirty="0"/>
                <a:t>increase too quickly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360544" y="5526667"/>
              <a:ext cx="2602223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2 roles in the immune system… </a:t>
              </a:r>
            </a:p>
            <a:p>
              <a:r>
                <a:rPr lang="en-US" sz="1300" dirty="0"/>
                <a:t>(1) Fight bacterial, fungal &amp; parasitic infections</a:t>
              </a:r>
            </a:p>
            <a:p>
              <a:r>
                <a:rPr lang="en-US" sz="1300" dirty="0"/>
                <a:t>(2) Deal with  allergic and antigen (immune) responses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88197" y="2064797"/>
            <a:ext cx="2621616" cy="4602132"/>
            <a:chOff x="1360544" y="2217197"/>
            <a:chExt cx="2621616" cy="4602132"/>
          </a:xfrm>
        </p:grpSpPr>
        <p:sp>
          <p:nvSpPr>
            <p:cNvPr id="70" name="Rectangle 69"/>
            <p:cNvSpPr/>
            <p:nvPr/>
          </p:nvSpPr>
          <p:spPr>
            <a:xfrm>
              <a:off x="1412370" y="2217197"/>
              <a:ext cx="256979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Type of </a:t>
              </a:r>
              <a:r>
                <a:rPr lang="en-US" sz="1600" u="sng" dirty="0"/>
                <a:t>cell</a:t>
              </a:r>
              <a:endParaRPr lang="en-US" sz="1600" dirty="0"/>
            </a:p>
            <a:p>
              <a:r>
                <a:rPr lang="en-US" sz="1600" dirty="0"/>
                <a:t>found in blood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360544" y="2831191"/>
              <a:ext cx="26022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Rich in hemoglobin, an iron-containing molecule that binds oxygen (why they are red)</a:t>
              </a:r>
            </a:p>
            <a:p>
              <a:r>
                <a:rPr lang="en-US" sz="1300" dirty="0"/>
                <a:t>All produced in bone marrow</a:t>
              </a:r>
            </a:p>
            <a:p>
              <a:r>
                <a:rPr lang="en-US" sz="1300" dirty="0"/>
                <a:t>Live 100-120 days</a:t>
              </a:r>
            </a:p>
            <a:p>
              <a:r>
                <a:rPr lang="en-US" sz="1300" dirty="0"/>
                <a:t>About 25% of cells </a:t>
              </a:r>
              <a:r>
                <a:rPr lang="en-US" sz="1300" dirty="0" smtClean="0"/>
                <a:t>in </a:t>
              </a:r>
              <a:r>
                <a:rPr lang="en-US" sz="1300" dirty="0"/>
                <a:t>body 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360544" y="4144514"/>
              <a:ext cx="2602223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Sickle cell anemia = deformed</a:t>
              </a:r>
            </a:p>
            <a:p>
              <a:r>
                <a:rPr lang="en-US" sz="1300" dirty="0"/>
                <a:t>red blood cells shaped like</a:t>
              </a:r>
            </a:p>
            <a:p>
              <a:r>
                <a:rPr lang="en-US" sz="1300" dirty="0"/>
                <a:t>crescents…. hard for them to</a:t>
              </a:r>
            </a:p>
            <a:p>
              <a:r>
                <a:rPr lang="en-US" sz="1300" dirty="0"/>
                <a:t>get through the blood vessels,</a:t>
              </a:r>
            </a:p>
            <a:p>
              <a:r>
                <a:rPr lang="en-US" sz="1300" dirty="0"/>
                <a:t>&amp; do not carry oxygen well.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360544" y="5526667"/>
              <a:ext cx="26022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Absorb oxygen in the lungs &amp; release it while squeezing through the body's capillaries.</a:t>
              </a:r>
            </a:p>
            <a:p>
              <a:r>
                <a:rPr lang="en-US" sz="1300" dirty="0"/>
                <a:t>Lack a nucleus &amp; most organelles, in order to allow maximum space for hemoglobin.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2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2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4682141" y="630772"/>
            <a:ext cx="5080000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</a:t>
            </a:r>
            <a:r>
              <a:rPr lang="en-US" sz="1500" b="1" dirty="0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ssential understandings matrix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83" y="1042040"/>
            <a:ext cx="441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8000"/>
                </a:solidFill>
              </a:rPr>
              <a:t>Side-by-side comparisons less cognitively demanding than similarities &amp; differences, so EU Matrix is preferable when…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30" y="2409206"/>
            <a:ext cx="335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/>
            <a:r>
              <a:rPr lang="en-US" sz="2000" i="1" dirty="0" smtClean="0">
                <a:solidFill>
                  <a:srgbClr val="008000"/>
                </a:solidFill>
              </a:rPr>
              <a:t>* Terms being compared are really complex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3330" y="3148820"/>
            <a:ext cx="418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/>
            <a:r>
              <a:rPr lang="en-US" sz="2000" i="1" dirty="0" smtClean="0">
                <a:solidFill>
                  <a:srgbClr val="008000"/>
                </a:solidFill>
              </a:rPr>
              <a:t>* Ideas have little in common other their CLASS or relationship to the topic of the lesson</a:t>
            </a:r>
          </a:p>
        </p:txBody>
      </p:sp>
      <p:pic>
        <p:nvPicPr>
          <p:cNvPr id="13" name="Picture 1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41" y="1034164"/>
            <a:ext cx="3624470" cy="27740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2331" y="3680718"/>
            <a:ext cx="41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U</a:t>
            </a:r>
            <a:r>
              <a:rPr lang="en-US" sz="2000" dirty="0" smtClean="0"/>
              <a:t>se …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3102" y="3948323"/>
            <a:ext cx="404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dirty="0" smtClean="0"/>
              <a:t>* BEGINNING </a:t>
            </a:r>
            <a:r>
              <a:rPr lang="en-US" dirty="0"/>
              <a:t>of a lesson when reviewing previously taught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13102" y="4704883"/>
            <a:ext cx="404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dirty="0" smtClean="0"/>
              <a:t>* DURING </a:t>
            </a:r>
            <a:r>
              <a:rPr lang="en-US" dirty="0"/>
              <a:t>the </a:t>
            </a:r>
            <a:r>
              <a:rPr lang="en-US" dirty="0" smtClean="0"/>
              <a:t>lesson via guided note taking  </a:t>
            </a:r>
            <a:endParaRPr lang="en-US" dirty="0"/>
          </a:p>
          <a:p>
            <a:pPr marL="176213" indent="-176213"/>
            <a:r>
              <a:rPr lang="en-US" dirty="0"/>
              <a:t>				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3102" y="5478743"/>
            <a:ext cx="4041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dirty="0" smtClean="0"/>
              <a:t>* END </a:t>
            </a:r>
            <a:r>
              <a:rPr lang="en-US" dirty="0"/>
              <a:t>of the lesson to ‘anchor’ the essential understandings of new vocabulary taught during </a:t>
            </a:r>
            <a:r>
              <a:rPr lang="en-US" dirty="0" smtClean="0"/>
              <a:t>the </a:t>
            </a:r>
            <a:r>
              <a:rPr lang="en-US" dirty="0"/>
              <a:t>lesson. </a:t>
            </a:r>
          </a:p>
          <a:p>
            <a:pPr marL="176213" indent="-176213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2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14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5469329" y="1544379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45" name="Rectangle 44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</a:rPr>
                <a:t>e</a:t>
              </a:r>
              <a:r>
                <a:rPr lang="en-US" sz="3200" dirty="0" smtClean="0">
                  <a:solidFill>
                    <a:srgbClr val="0000FF"/>
                  </a:solidFill>
                </a:rPr>
                <a:t>ssential understandings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venn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pic>
          <p:nvPicPr>
            <p:cNvPr id="53" name="Picture 52" descr="Screen Shot 2013-06-06 at 8.58.12 A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9436" y="1094229"/>
              <a:ext cx="6632923" cy="5039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8817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253518" y="287338"/>
            <a:ext cx="9188450" cy="6570662"/>
            <a:chOff x="512" y="1368"/>
            <a:chExt cx="14470" cy="10347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512" y="1515"/>
              <a:ext cx="14293" cy="10200"/>
              <a:chOff x="545" y="1521"/>
              <a:chExt cx="14293" cy="10200"/>
            </a:xfrm>
          </p:grpSpPr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>
                <a:off x="2722" y="1590"/>
                <a:ext cx="12104" cy="10131"/>
                <a:chOff x="2719" y="2751"/>
                <a:chExt cx="12122" cy="8964"/>
              </a:xfrm>
            </p:grpSpPr>
            <p:grpSp>
              <p:nvGrpSpPr>
                <p:cNvPr id="40" name="Group 4"/>
                <p:cNvGrpSpPr>
                  <a:grpSpLocks/>
                </p:cNvGrpSpPr>
                <p:nvPr/>
              </p:nvGrpSpPr>
              <p:grpSpPr bwMode="auto">
                <a:xfrm>
                  <a:off x="2719" y="3774"/>
                  <a:ext cx="12122" cy="7941"/>
                  <a:chOff x="2719" y="3774"/>
                  <a:chExt cx="12122" cy="7941"/>
                </a:xfrm>
              </p:grpSpPr>
              <p:sp>
                <p:nvSpPr>
                  <p:cNvPr id="44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872" y="3774"/>
                    <a:ext cx="5969" cy="772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9ED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FF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2719" y="3993"/>
                    <a:ext cx="5969" cy="772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CCD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FF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1" name="Group 7"/>
                <p:cNvGrpSpPr>
                  <a:grpSpLocks/>
                </p:cNvGrpSpPr>
                <p:nvPr/>
              </p:nvGrpSpPr>
              <p:grpSpPr bwMode="auto">
                <a:xfrm>
                  <a:off x="2732" y="2751"/>
                  <a:ext cx="12069" cy="806"/>
                  <a:chOff x="2732" y="2751"/>
                  <a:chExt cx="12069" cy="806"/>
                </a:xfrm>
              </p:grpSpPr>
              <p:sp>
                <p:nvSpPr>
                  <p:cNvPr id="42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0323" y="2773"/>
                    <a:ext cx="4478" cy="71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9ED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FF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2751"/>
                    <a:ext cx="4479" cy="80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CCD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FF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5" y="1521"/>
                <a:ext cx="14293" cy="10167"/>
                <a:chOff x="659" y="2743"/>
                <a:chExt cx="14314" cy="8996"/>
              </a:xfrm>
            </p:grpSpPr>
            <p:grpSp>
              <p:nvGrpSpPr>
                <p:cNvPr id="25" name="Group 11"/>
                <p:cNvGrpSpPr>
                  <a:grpSpLocks/>
                </p:cNvGrpSpPr>
                <p:nvPr/>
              </p:nvGrpSpPr>
              <p:grpSpPr bwMode="auto">
                <a:xfrm>
                  <a:off x="2800" y="2743"/>
                  <a:ext cx="12173" cy="8996"/>
                  <a:chOff x="3280" y="2690"/>
                  <a:chExt cx="11693" cy="8996"/>
                </a:xfrm>
              </p:grpSpPr>
              <p:grpSp>
                <p:nvGrpSpPr>
                  <p:cNvPr id="3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280" y="3698"/>
                    <a:ext cx="11693" cy="7988"/>
                    <a:chOff x="3280" y="4418"/>
                    <a:chExt cx="11693" cy="7268"/>
                  </a:xfrm>
                </p:grpSpPr>
                <p:sp>
                  <p:nvSpPr>
                    <p:cNvPr id="3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34" y="4418"/>
                      <a:ext cx="8039" cy="70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gradFill rotWithShape="1"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CFFAE"/>
                              </a:gs>
                            </a:gsLst>
                            <a:lin ang="0" scaled="1"/>
                          </a:gradFill>
                        </a14:hiddenFill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4612"/>
                      <a:ext cx="8039" cy="7074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gradFill rotWithShape="1">
                            <a:gsLst>
                              <a:gs pos="0">
                                <a:srgbClr val="FFFFFF"/>
                              </a:gs>
                              <a:gs pos="100000">
                                <a:srgbClr val="FCFFAE"/>
                              </a:gs>
                            </a:gsLst>
                            <a:lin ang="0" scaled="1"/>
                          </a:gradFill>
                        </a14:hiddenFill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280" y="2690"/>
                    <a:ext cx="11693" cy="837"/>
                    <a:chOff x="3280" y="2960"/>
                    <a:chExt cx="11693" cy="1157"/>
                  </a:xfrm>
                </p:grpSpPr>
                <p:sp>
                  <p:nvSpPr>
                    <p:cNvPr id="36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2960"/>
                      <a:ext cx="4387" cy="11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gradFill rotWithShape="0">
                            <a:gsLst>
                              <a:gs pos="0">
                                <a:srgbClr val="9BC1FF"/>
                              </a:gs>
                              <a:gs pos="100000">
                                <a:srgbClr val="3F80CD"/>
                              </a:gs>
                            </a:gsLst>
                            <a:lin ang="5400000"/>
                          </a:gradFill>
                        </a14:hiddenFill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86" y="2960"/>
                      <a:ext cx="4387" cy="1157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>
                      <a:outerShdw blurRad="38100" dist="25400" dir="5400000" algn="ctr" rotWithShape="0">
                        <a:srgbClr val="000000">
                          <a:alpha val="35001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gradFill rotWithShape="0">
                            <a:gsLst>
                              <a:gs pos="0">
                                <a:srgbClr val="9BC1FF"/>
                              </a:gs>
                              <a:gs pos="100000">
                                <a:srgbClr val="3F80CD"/>
                              </a:gs>
                            </a:gsLst>
                            <a:lin ang="5400000"/>
                          </a:gradFill>
                        </a14:hiddenFill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26" name="Group 18"/>
                <p:cNvGrpSpPr>
                  <a:grpSpLocks/>
                </p:cNvGrpSpPr>
                <p:nvPr/>
              </p:nvGrpSpPr>
              <p:grpSpPr bwMode="auto">
                <a:xfrm>
                  <a:off x="659" y="3943"/>
                  <a:ext cx="2256" cy="6682"/>
                  <a:chOff x="504" y="3943"/>
                  <a:chExt cx="2772" cy="6708"/>
                </a:xfrm>
              </p:grpSpPr>
              <p:sp>
                <p:nvSpPr>
                  <p:cNvPr id="30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3" y="3943"/>
                    <a:ext cx="2240" cy="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7" y="5464"/>
                    <a:ext cx="2240" cy="1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ÇlÇr ñæí©" charset="0"/>
                      </a:rPr>
                      <a:t>Distinctive Features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" y="7831"/>
                    <a:ext cx="2693" cy="9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ÇlÇr ñæí©" charset="0"/>
                      </a:rPr>
                      <a:t>Relationships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" y="9772"/>
                    <a:ext cx="2693" cy="8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ÇlÇr ñæí©" charset="0"/>
                      </a:rPr>
                      <a:t>Applications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>
                  <a:off x="1493" y="4800"/>
                  <a:ext cx="13307" cy="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/>
              </p:nvSpPr>
              <p:spPr bwMode="auto">
                <a:xfrm>
                  <a:off x="1621" y="7041"/>
                  <a:ext cx="13307" cy="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25"/>
                <p:cNvSpPr>
                  <a:spLocks noChangeShapeType="1"/>
                </p:cNvSpPr>
                <p:nvPr/>
              </p:nvSpPr>
              <p:spPr bwMode="auto">
                <a:xfrm>
                  <a:off x="1621" y="9279"/>
                  <a:ext cx="13307" cy="2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623" y="1368"/>
              <a:ext cx="12359" cy="10316"/>
              <a:chOff x="2623" y="1368"/>
              <a:chExt cx="12359" cy="10316"/>
            </a:xfrm>
          </p:grpSpPr>
          <p:sp>
            <p:nvSpPr>
              <p:cNvPr id="7" name="Text Box 27"/>
              <p:cNvSpPr txBox="1">
                <a:spLocks noChangeArrowheads="1"/>
              </p:cNvSpPr>
              <p:nvPr/>
            </p:nvSpPr>
            <p:spPr bwMode="auto">
              <a:xfrm>
                <a:off x="6455" y="3734"/>
                <a:ext cx="4630" cy="2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rPr>
                  <a:t>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6454" y="8757"/>
                <a:ext cx="4631" cy="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2623" y="1368"/>
                <a:ext cx="12359" cy="10316"/>
                <a:chOff x="2656" y="1374"/>
                <a:chExt cx="12359" cy="10316"/>
              </a:xfrm>
            </p:grpSpPr>
            <p:sp>
              <p:nvSpPr>
                <p:cNvPr id="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56" y="1374"/>
                  <a:ext cx="4767" cy="1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221" y="1374"/>
                  <a:ext cx="4767" cy="1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3402" y="2714"/>
                  <a:ext cx="11478" cy="1206"/>
                  <a:chOff x="3520" y="3799"/>
                  <a:chExt cx="11495" cy="1067"/>
                </a:xfrm>
              </p:grpSpPr>
              <p:sp>
                <p:nvSpPr>
                  <p:cNvPr id="20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0" y="3799"/>
                    <a:ext cx="3201" cy="10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21" y="3799"/>
                    <a:ext cx="3760" cy="1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88" y="3799"/>
                    <a:ext cx="4027" cy="10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34" y="3740"/>
                  <a:ext cx="3781" cy="2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1094" y="3740"/>
                  <a:ext cx="3921" cy="27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708" y="6304"/>
                  <a:ext cx="3781" cy="2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488" y="6304"/>
                  <a:ext cx="4471" cy="2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rPr>
                    <a:t> 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1118" y="6304"/>
                  <a:ext cx="3867" cy="2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734" y="8763"/>
                  <a:ext cx="3781" cy="2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118" y="8763"/>
                  <a:ext cx="3867" cy="2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0" y="-134436"/>
            <a:ext cx="9223375" cy="825500"/>
            <a:chOff x="604" y="200"/>
            <a:chExt cx="14525" cy="1301"/>
          </a:xfrm>
        </p:grpSpPr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essential understandings </a:t>
              </a:r>
              <a:r>
                <a:rPr kumimoji="0" lang="en-US" sz="15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venn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10920" y="200"/>
              <a:ext cx="4209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18170" y="440294"/>
            <a:ext cx="26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Democracy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00048" y="1854681"/>
            <a:ext cx="241596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Laws, policies, &amp; regulations based on desires of the majority of voting citizens.</a:t>
            </a:r>
          </a:p>
          <a:p>
            <a:r>
              <a:rPr lang="en-US" sz="1300" dirty="0"/>
              <a:t>Supreme government power is in possession of the people (or their elected representatives)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2688" y="1240687"/>
            <a:ext cx="7835936" cy="662790"/>
            <a:chOff x="1172688" y="1240687"/>
            <a:chExt cx="7835936" cy="662790"/>
          </a:xfrm>
        </p:grpSpPr>
        <p:sp>
          <p:nvSpPr>
            <p:cNvPr id="50" name="Rectangle 49"/>
            <p:cNvSpPr/>
            <p:nvPr/>
          </p:nvSpPr>
          <p:spPr>
            <a:xfrm>
              <a:off x="1172688" y="1240687"/>
              <a:ext cx="25697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System of </a:t>
              </a:r>
              <a:endParaRPr lang="en-US" dirty="0" smtClean="0"/>
            </a:p>
            <a:p>
              <a:pPr algn="ctr"/>
              <a:r>
                <a:rPr lang="en-US" dirty="0" smtClean="0"/>
                <a:t>government </a:t>
              </a:r>
              <a:r>
                <a:rPr lang="en-US" dirty="0"/>
                <a:t>where…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87417" y="1257146"/>
              <a:ext cx="30212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System of </a:t>
              </a:r>
            </a:p>
            <a:p>
              <a:pPr algn="ctr"/>
              <a:r>
                <a:rPr lang="en-US" dirty="0"/>
                <a:t>government where…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373496" y="1854681"/>
            <a:ext cx="2602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leaders believed to have a direct connection to </a:t>
            </a:r>
            <a:r>
              <a:rPr lang="en-US" sz="1400" dirty="0" smtClean="0"/>
              <a:t>God </a:t>
            </a:r>
            <a:r>
              <a:rPr lang="en-US" sz="1400" dirty="0"/>
              <a:t>&amp; interpret His will accordingly.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715400" y="1854681"/>
            <a:ext cx="2602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Both may use constitutions or other documents (Bible, Koran) as their system of laws. </a:t>
            </a:r>
          </a:p>
          <a:p>
            <a:r>
              <a:rPr lang="en-US" sz="1400" dirty="0"/>
              <a:t>Ultimately, both forms of government serve at the will of the people.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100048" y="3505754"/>
            <a:ext cx="7875671" cy="3050499"/>
            <a:chOff x="1100048" y="3505754"/>
            <a:chExt cx="7875671" cy="3050499"/>
          </a:xfrm>
        </p:grpSpPr>
        <p:sp>
          <p:nvSpPr>
            <p:cNvPr id="53" name="Rectangle 52"/>
            <p:cNvSpPr/>
            <p:nvPr/>
          </p:nvSpPr>
          <p:spPr>
            <a:xfrm>
              <a:off x="1100048" y="5063537"/>
              <a:ext cx="2629248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i="1" dirty="0"/>
                <a:t>C</a:t>
              </a:r>
              <a:r>
                <a:rPr lang="en-US" sz="1300" dirty="0" smtClean="0"/>
                <a:t>itizens </a:t>
              </a:r>
              <a:r>
                <a:rPr lang="en-US" sz="1300" dirty="0"/>
                <a:t>vote for representatives who in turn vote on new laws &amp; policies</a:t>
              </a:r>
            </a:p>
            <a:p>
              <a:r>
                <a:rPr lang="en-US" sz="1300" i="1" dirty="0"/>
                <a:t>True Democracy</a:t>
              </a:r>
              <a:endParaRPr lang="en-US" sz="1300" dirty="0"/>
            </a:p>
            <a:p>
              <a:r>
                <a:rPr lang="en-US" sz="1300" dirty="0"/>
                <a:t>   All citizens vote on every new </a:t>
              </a:r>
            </a:p>
            <a:p>
              <a:r>
                <a:rPr lang="en-US" sz="1300" dirty="0"/>
                <a:t>     law or policy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73496" y="5063537"/>
              <a:ext cx="2602223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Ayatollah Khomeini.</a:t>
              </a:r>
            </a:p>
            <a:p>
              <a:r>
                <a:rPr lang="en-US" sz="1300" dirty="0"/>
                <a:t> </a:t>
              </a:r>
            </a:p>
            <a:p>
              <a:r>
                <a:rPr lang="en-US" sz="1300" dirty="0"/>
                <a:t>The Vatican City is technically a country ruled by the Catholic Pope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00048" y="3505754"/>
              <a:ext cx="7612795" cy="1492716"/>
              <a:chOff x="1100048" y="3505754"/>
              <a:chExt cx="7612795" cy="149271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00048" y="3505754"/>
                <a:ext cx="2415969" cy="149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/>
                  <a:t>Effectiveness of a Democracy based on degree of citizen’s involvement, education &amp; knowledge of true current events and news.  </a:t>
                </a:r>
              </a:p>
              <a:p>
                <a:r>
                  <a:rPr lang="en-US" sz="1300" dirty="0"/>
                  <a:t>Gov. leaders are changed when new ones are voted in. 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73496" y="3505754"/>
                <a:ext cx="2339347" cy="149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/>
                  <a:t>Gov. leaders are changed when they die, deposed (over-thrown) by dissatisfied revolutionaries or competitors, or are selected by a group of religious leaders.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15400" y="3505754"/>
                <a:ext cx="2602223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dirty="0"/>
                  <a:t>Some democratic government constitutions incorporate religious principles (US Constitution incorporates Christian &amp; Jewish principles). 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715400" y="5063537"/>
              <a:ext cx="2602223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/>
                <a:t>Some leaders attempt to create illusion of democracy by rigging elections (e.g., Iran, 2013) </a:t>
              </a:r>
            </a:p>
            <a:p>
              <a:r>
                <a:rPr lang="en-US" sz="1300" dirty="0"/>
                <a:t> </a:t>
              </a:r>
            </a:p>
            <a:p>
              <a:r>
                <a:rPr lang="en-US" sz="1300" dirty="0"/>
                <a:t>Some democratic countries elect   </a:t>
              </a:r>
            </a:p>
            <a:p>
              <a:r>
                <a:rPr lang="en-US" sz="1300" dirty="0"/>
                <a:t>     religious leaders to be their </a:t>
              </a:r>
            </a:p>
            <a:p>
              <a:r>
                <a:rPr lang="en-US" sz="1300" dirty="0"/>
                <a:t>        government head of state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950247" y="440294"/>
            <a:ext cx="261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Theocracy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3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/>
      <p:bldP spid="58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5458689" y="725342"/>
            <a:ext cx="3871067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</a:t>
            </a:r>
            <a:r>
              <a:rPr lang="en-US" sz="1500" b="1" dirty="0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ssential understandings </a:t>
            </a:r>
            <a:r>
              <a:rPr lang="en-US" sz="1500" b="1" dirty="0" err="1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venn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83" y="1042040"/>
            <a:ext cx="441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Best used when comparing a new concept with a familiar concept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083" y="1934894"/>
            <a:ext cx="395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Terms compared on a Venn </a:t>
            </a:r>
            <a:r>
              <a:rPr lang="en-US" u="sng" dirty="0"/>
              <a:t>must</a:t>
            </a:r>
            <a:r>
              <a:rPr lang="en-US" dirty="0"/>
              <a:t> be </a:t>
            </a:r>
            <a:r>
              <a:rPr lang="en-US" dirty="0" smtClean="0"/>
              <a:t>parallel or from </a:t>
            </a:r>
            <a:r>
              <a:rPr lang="en-US" dirty="0"/>
              <a:t>the same category of information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61790" y="3804903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8000"/>
                </a:solidFill>
              </a:rPr>
              <a:t>Terms being compared on a Venn should share </a:t>
            </a:r>
            <a:r>
              <a:rPr lang="en-US" dirty="0" smtClean="0">
                <a:solidFill>
                  <a:srgbClr val="008000"/>
                </a:solidFill>
              </a:rPr>
              <a:t>multiple similarities.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787" y="2921244"/>
            <a:ext cx="441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i="1" dirty="0" smtClean="0">
                <a:solidFill>
                  <a:srgbClr val="0000FF"/>
                </a:solidFill>
              </a:rPr>
              <a:t>EXAMPLE</a:t>
            </a:r>
          </a:p>
          <a:p>
            <a:r>
              <a:rPr lang="en-US" dirty="0" smtClean="0"/>
              <a:t>DEMORACRACY vs. THEOCRACY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(both are a form of government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87" y="4129501"/>
            <a:ext cx="4410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NON</a:t>
            </a:r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i="1" dirty="0" smtClean="0">
                <a:solidFill>
                  <a:srgbClr val="FF0000"/>
                </a:solidFill>
              </a:rPr>
              <a:t>EXAMPLE</a:t>
            </a:r>
            <a:endParaRPr lang="en-US" i="1" dirty="0"/>
          </a:p>
          <a:p>
            <a:r>
              <a:rPr lang="en-US" dirty="0" smtClean="0"/>
              <a:t>PRESIDENT </a:t>
            </a:r>
            <a:r>
              <a:rPr lang="en-US" i="1" dirty="0">
                <a:solidFill>
                  <a:srgbClr val="FF0000"/>
                </a:solidFill>
              </a:rPr>
              <a:t>(a type of leader) </a:t>
            </a:r>
            <a:r>
              <a:rPr lang="en-US" i="1" dirty="0" smtClean="0"/>
              <a:t>vs. </a:t>
            </a:r>
            <a:r>
              <a:rPr lang="en-US" dirty="0" smtClean="0"/>
              <a:t>THEOCRACY </a:t>
            </a:r>
            <a:r>
              <a:rPr lang="en-US" i="1" dirty="0">
                <a:solidFill>
                  <a:srgbClr val="FF0000"/>
                </a:solidFill>
              </a:rPr>
              <a:t>(a form of government)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61790" y="4957962"/>
            <a:ext cx="41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50DA5"/>
                </a:solidFill>
              </a:rPr>
              <a:t>1</a:t>
            </a:r>
            <a:r>
              <a:rPr lang="en-US" sz="2000" baseline="30000" dirty="0" smtClean="0">
                <a:solidFill>
                  <a:srgbClr val="650DA5"/>
                </a:solidFill>
              </a:rPr>
              <a:t>st</a:t>
            </a:r>
            <a:r>
              <a:rPr lang="en-US" sz="2000" dirty="0" smtClean="0">
                <a:solidFill>
                  <a:srgbClr val="650DA5"/>
                </a:solidFill>
              </a:rPr>
              <a:t> focus on</a:t>
            </a:r>
            <a:r>
              <a:rPr lang="en-US" sz="2000" b="1" dirty="0" smtClean="0">
                <a:solidFill>
                  <a:srgbClr val="650DA5"/>
                </a:solidFill>
              </a:rPr>
              <a:t> differences </a:t>
            </a:r>
            <a:endParaRPr lang="en-US" sz="2000" b="1" dirty="0">
              <a:solidFill>
                <a:srgbClr val="650D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9070" y="5245462"/>
            <a:ext cx="418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solidFill>
                  <a:srgbClr val="650DA5"/>
                </a:solidFill>
              </a:rPr>
              <a:t>(brain is wired to look for contrast</a:t>
            </a:r>
            <a:r>
              <a:rPr lang="en-US" dirty="0" smtClean="0">
                <a:solidFill>
                  <a:srgbClr val="650DA5"/>
                </a:solidFill>
              </a:rPr>
              <a:t>)</a:t>
            </a:r>
            <a:endParaRPr lang="en-US" b="1" dirty="0">
              <a:solidFill>
                <a:srgbClr val="650DA5"/>
              </a:solidFill>
            </a:endParaRPr>
          </a:p>
        </p:txBody>
      </p:sp>
      <p:pic>
        <p:nvPicPr>
          <p:cNvPr id="23" name="Picture 22" descr="Screen Shot 2013-06-06 at 8.58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40" y="1040189"/>
            <a:ext cx="3769963" cy="28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72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4" grpId="0"/>
      <p:bldP spid="15" grpId="0"/>
      <p:bldP spid="16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7250098" y="1575566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47" name="Rectangle 46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f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eatures * context</a:t>
              </a:r>
              <a:endParaRPr lang="en-US" sz="3200" dirty="0">
                <a:solidFill>
                  <a:srgbClr val="0000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3" name="Picture 52" descr="Screen shot 2013-06-05 at 6.25.13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8906" y="1030585"/>
              <a:ext cx="6853982" cy="5265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28355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251326"/>
            <a:ext cx="9004300" cy="6455667"/>
            <a:chOff x="661" y="721"/>
            <a:chExt cx="14592" cy="112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55" y="2579"/>
              <a:ext cx="14498" cy="9362"/>
              <a:chOff x="755" y="2579"/>
              <a:chExt cx="14498" cy="9362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5377" y="2579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CONTEXT (how author used term) 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7" name="Group 4"/>
              <p:cNvGrpSpPr>
                <a:grpSpLocks/>
              </p:cNvGrpSpPr>
              <p:nvPr/>
            </p:nvGrpSpPr>
            <p:grpSpPr bwMode="auto">
              <a:xfrm>
                <a:off x="755" y="5103"/>
                <a:ext cx="14498" cy="2305"/>
                <a:chOff x="755" y="2836"/>
                <a:chExt cx="14498" cy="2305"/>
              </a:xfrm>
            </p:grpSpPr>
            <p:grpSp>
              <p:nvGrpSpPr>
                <p:cNvPr id="54" name="Group 5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6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" name="Group 11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5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755" y="7370"/>
                <a:ext cx="14498" cy="2305"/>
                <a:chOff x="755" y="2836"/>
                <a:chExt cx="14498" cy="2305"/>
              </a:xfrm>
            </p:grpSpPr>
            <p:grpSp>
              <p:nvGrpSpPr>
                <p:cNvPr id="43" name="Group 17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4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4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755" y="9636"/>
                <a:ext cx="14498" cy="2305"/>
                <a:chOff x="755" y="2836"/>
                <a:chExt cx="14498" cy="2305"/>
              </a:xfrm>
            </p:grpSpPr>
            <p:grpSp>
              <p:nvGrpSpPr>
                <p:cNvPr id="32" name="Group 29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" name="Group 35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3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755" y="2836"/>
                <a:ext cx="14498" cy="2305"/>
                <a:chOff x="755" y="2836"/>
                <a:chExt cx="14498" cy="2305"/>
              </a:xfrm>
            </p:grpSpPr>
            <p:grpSp>
              <p:nvGrpSpPr>
                <p:cNvPr id="21" name="Group 41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2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" name="Group 47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2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661" y="721"/>
              <a:ext cx="14587" cy="1892"/>
              <a:chOff x="766" y="787"/>
              <a:chExt cx="14327" cy="1879"/>
            </a:xfrm>
          </p:grpSpPr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766" y="787"/>
                <a:ext cx="14327" cy="1879"/>
                <a:chOff x="766" y="787"/>
                <a:chExt cx="14327" cy="1879"/>
              </a:xfrm>
            </p:grpSpPr>
            <p:grpSp>
              <p:nvGrpSpPr>
                <p:cNvPr id="10" name="Group 5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1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66" y="787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323" y="1243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AutoShape 5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Text Box 6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0" y="-134436"/>
            <a:ext cx="8971595" cy="835025"/>
            <a:chOff x="604" y="200"/>
            <a:chExt cx="14460" cy="1314"/>
          </a:xfrm>
        </p:grpSpPr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&amp; context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1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251326"/>
            <a:ext cx="9004300" cy="6455667"/>
            <a:chOff x="661" y="721"/>
            <a:chExt cx="14592" cy="112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55" y="2579"/>
              <a:ext cx="14498" cy="9362"/>
              <a:chOff x="755" y="2579"/>
              <a:chExt cx="14498" cy="9362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5377" y="2579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CONTEXT (how author used term) 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7" name="Group 4"/>
              <p:cNvGrpSpPr>
                <a:grpSpLocks/>
              </p:cNvGrpSpPr>
              <p:nvPr/>
            </p:nvGrpSpPr>
            <p:grpSpPr bwMode="auto">
              <a:xfrm>
                <a:off x="755" y="5103"/>
                <a:ext cx="14498" cy="2305"/>
                <a:chOff x="755" y="2836"/>
                <a:chExt cx="14498" cy="2305"/>
              </a:xfrm>
            </p:grpSpPr>
            <p:grpSp>
              <p:nvGrpSpPr>
                <p:cNvPr id="54" name="Group 5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6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" name="Group 11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5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755" y="7370"/>
                <a:ext cx="14498" cy="2305"/>
                <a:chOff x="755" y="2836"/>
                <a:chExt cx="14498" cy="2305"/>
              </a:xfrm>
            </p:grpSpPr>
            <p:grpSp>
              <p:nvGrpSpPr>
                <p:cNvPr id="43" name="Group 17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4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4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755" y="9636"/>
                <a:ext cx="14498" cy="2305"/>
                <a:chOff x="755" y="2836"/>
                <a:chExt cx="14498" cy="2305"/>
              </a:xfrm>
            </p:grpSpPr>
            <p:grpSp>
              <p:nvGrpSpPr>
                <p:cNvPr id="32" name="Group 29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" name="Group 35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3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755" y="2836"/>
                <a:ext cx="14498" cy="2305"/>
                <a:chOff x="755" y="2836"/>
                <a:chExt cx="14498" cy="2305"/>
              </a:xfrm>
            </p:grpSpPr>
            <p:grpSp>
              <p:nvGrpSpPr>
                <p:cNvPr id="21" name="Group 41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2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" name="Group 47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2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661" y="721"/>
              <a:ext cx="14587" cy="1892"/>
              <a:chOff x="766" y="787"/>
              <a:chExt cx="14327" cy="1879"/>
            </a:xfrm>
          </p:grpSpPr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766" y="787"/>
                <a:ext cx="14327" cy="1879"/>
                <a:chOff x="766" y="787"/>
                <a:chExt cx="14327" cy="1879"/>
              </a:xfrm>
            </p:grpSpPr>
            <p:grpSp>
              <p:nvGrpSpPr>
                <p:cNvPr id="10" name="Group 5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1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66" y="787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323" y="1243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AutoShape 5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Text Box 6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0" y="-134436"/>
            <a:ext cx="8971595" cy="835025"/>
            <a:chOff x="604" y="200"/>
            <a:chExt cx="14460" cy="1314"/>
          </a:xfrm>
        </p:grpSpPr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&amp; context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0127" y="497795"/>
            <a:ext cx="8960988" cy="2296010"/>
            <a:chOff x="50127" y="497795"/>
            <a:chExt cx="8960988" cy="2296010"/>
          </a:xfrm>
        </p:grpSpPr>
        <p:sp>
          <p:nvSpPr>
            <p:cNvPr id="70" name="TextBox 69"/>
            <p:cNvSpPr txBox="1"/>
            <p:nvPr/>
          </p:nvSpPr>
          <p:spPr>
            <a:xfrm>
              <a:off x="2229221" y="1568416"/>
              <a:ext cx="3206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Something that is quickly developing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1644" y="2147474"/>
              <a:ext cx="1400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djective </a:t>
              </a:r>
            </a:p>
            <a:p>
              <a:r>
                <a:rPr lang="en-US" dirty="0" smtClean="0"/>
                <a:t>describing</a:t>
              </a:r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0127" y="497795"/>
              <a:ext cx="8960988" cy="714219"/>
              <a:chOff x="0" y="598067"/>
              <a:chExt cx="8960988" cy="714219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0" y="973732"/>
                <a:ext cx="89609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How the US government started supporting the development of manufacturing industry in US 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01743" y="598067"/>
                <a:ext cx="2831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American History, Chapter 8</a:t>
                </a: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30095" y="1735745"/>
              <a:ext cx="2346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Burgeoning</a:t>
              </a:r>
              <a:endParaRPr lang="en-US" sz="2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05231" y="3609920"/>
            <a:ext cx="4260530" cy="2504837"/>
            <a:chOff x="1722310" y="1894958"/>
            <a:chExt cx="4060177" cy="1425458"/>
          </a:xfrm>
        </p:grpSpPr>
        <p:sp>
          <p:nvSpPr>
            <p:cNvPr id="83" name="Rounded Rectangle 82"/>
            <p:cNvSpPr/>
            <p:nvPr/>
          </p:nvSpPr>
          <p:spPr>
            <a:xfrm>
              <a:off x="1722310" y="1894958"/>
              <a:ext cx="3901700" cy="1425458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12009" y="1971471"/>
              <a:ext cx="3970478" cy="115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Using the term, students compose their own sentence that addresses </a:t>
              </a:r>
              <a:r>
                <a:rPr lang="en-US" b="1" dirty="0"/>
                <a:t>the same topic</a:t>
              </a:r>
              <a:r>
                <a:rPr lang="en-US" dirty="0"/>
                <a:t> and </a:t>
              </a:r>
              <a:r>
                <a:rPr lang="en-US" b="1" dirty="0"/>
                <a:t>context</a:t>
              </a:r>
              <a:r>
                <a:rPr lang="en-US" dirty="0"/>
                <a:t> in which the author </a:t>
              </a:r>
              <a:r>
                <a:rPr lang="en-US" dirty="0" smtClean="0"/>
                <a:t>used </a:t>
              </a:r>
              <a:r>
                <a:rPr lang="en-US" dirty="0"/>
                <a:t>the </a:t>
              </a:r>
              <a:r>
                <a:rPr lang="en-US" dirty="0" smtClean="0"/>
                <a:t>term</a:t>
              </a:r>
            </a:p>
            <a:p>
              <a:endParaRPr lang="en-US" dirty="0"/>
            </a:p>
            <a:p>
              <a:r>
                <a:rPr lang="en-US" dirty="0" smtClean="0"/>
                <a:t> </a:t>
              </a:r>
              <a:r>
                <a:rPr lang="en-US" dirty="0"/>
                <a:t>(may be a paraphrase of the author’s sentence). 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96340" y="2719165"/>
            <a:ext cx="3518847" cy="1023737"/>
            <a:chOff x="5490380" y="1857577"/>
            <a:chExt cx="3518847" cy="1023737"/>
          </a:xfrm>
        </p:grpSpPr>
        <p:sp>
          <p:nvSpPr>
            <p:cNvPr id="86" name="Up Arrow 85"/>
            <p:cNvSpPr/>
            <p:nvPr/>
          </p:nvSpPr>
          <p:spPr>
            <a:xfrm>
              <a:off x="7006246" y="1857577"/>
              <a:ext cx="465994" cy="421596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490380" y="2154606"/>
              <a:ext cx="3518847" cy="726708"/>
              <a:chOff x="831480" y="1059821"/>
              <a:chExt cx="2421344" cy="529910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831480" y="1059821"/>
                <a:ext cx="2421344" cy="529910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68029" y="1096365"/>
                <a:ext cx="2348247" cy="47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CONTEXT</a:t>
                </a:r>
              </a:p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(how the author used term)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5582152" y="1525329"/>
            <a:ext cx="3486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Congress also acted to promote the </a:t>
            </a:r>
            <a:r>
              <a:rPr lang="en-US" b="1" dirty="0"/>
              <a:t>burgeoning</a:t>
            </a:r>
            <a:r>
              <a:rPr lang="en-US" dirty="0"/>
              <a:t> manufacturing section of America's economy that the war had stimulated.</a:t>
            </a:r>
          </a:p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5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251326"/>
            <a:ext cx="9004300" cy="6455667"/>
            <a:chOff x="661" y="721"/>
            <a:chExt cx="14592" cy="1122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55" y="2579"/>
              <a:ext cx="14498" cy="9362"/>
              <a:chOff x="755" y="2579"/>
              <a:chExt cx="14498" cy="9362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5377" y="2579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CONTEXT (how author used term) 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7" name="Group 4"/>
              <p:cNvGrpSpPr>
                <a:grpSpLocks/>
              </p:cNvGrpSpPr>
              <p:nvPr/>
            </p:nvGrpSpPr>
            <p:grpSpPr bwMode="auto">
              <a:xfrm>
                <a:off x="755" y="5103"/>
                <a:ext cx="14498" cy="2305"/>
                <a:chOff x="755" y="2836"/>
                <a:chExt cx="14498" cy="2305"/>
              </a:xfrm>
            </p:grpSpPr>
            <p:grpSp>
              <p:nvGrpSpPr>
                <p:cNvPr id="54" name="Group 5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6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1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" name="Group 11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5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755" y="7370"/>
                <a:ext cx="14498" cy="2305"/>
                <a:chOff x="755" y="2836"/>
                <a:chExt cx="14498" cy="2305"/>
              </a:xfrm>
            </p:grpSpPr>
            <p:grpSp>
              <p:nvGrpSpPr>
                <p:cNvPr id="43" name="Group 17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4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3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45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755" y="9636"/>
                <a:ext cx="14498" cy="2305"/>
                <a:chOff x="755" y="2836"/>
                <a:chExt cx="14498" cy="2305"/>
              </a:xfrm>
            </p:grpSpPr>
            <p:grpSp>
              <p:nvGrpSpPr>
                <p:cNvPr id="32" name="Group 29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" name="Group 35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3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755" y="2836"/>
                <a:ext cx="14498" cy="2305"/>
                <a:chOff x="755" y="2836"/>
                <a:chExt cx="14498" cy="2305"/>
              </a:xfrm>
            </p:grpSpPr>
            <p:grpSp>
              <p:nvGrpSpPr>
                <p:cNvPr id="21" name="Group 41"/>
                <p:cNvGrpSpPr>
                  <a:grpSpLocks/>
                </p:cNvGrpSpPr>
                <p:nvPr/>
              </p:nvGrpSpPr>
              <p:grpSpPr bwMode="auto">
                <a:xfrm>
                  <a:off x="824" y="2870"/>
                  <a:ext cx="14410" cy="2224"/>
                  <a:chOff x="824" y="2870"/>
                  <a:chExt cx="14410" cy="2224"/>
                </a:xfrm>
              </p:grpSpPr>
              <p:sp>
                <p:nvSpPr>
                  <p:cNvPr id="27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94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AF7"/>
                      </a:gs>
                      <a:gs pos="50000">
                        <a:srgbClr val="FFFFFF"/>
                      </a:gs>
                      <a:gs pos="100000">
                        <a:srgbClr val="FFAAF7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20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8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150"/>
                    <a:ext cx="1451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06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2" name="Group 47"/>
                <p:cNvGrpSpPr>
                  <a:grpSpLocks/>
                </p:cNvGrpSpPr>
                <p:nvPr/>
              </p:nvGrpSpPr>
              <p:grpSpPr bwMode="auto">
                <a:xfrm>
                  <a:off x="755" y="2836"/>
                  <a:ext cx="14498" cy="2305"/>
                  <a:chOff x="855" y="3016"/>
                  <a:chExt cx="14398" cy="2305"/>
                </a:xfrm>
              </p:grpSpPr>
              <p:sp>
                <p:nvSpPr>
                  <p:cNvPr id="2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661" y="721"/>
              <a:ext cx="14587" cy="1892"/>
              <a:chOff x="766" y="787"/>
              <a:chExt cx="14327" cy="1879"/>
            </a:xfrm>
          </p:grpSpPr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>
                <a:off x="766" y="787"/>
                <a:ext cx="14327" cy="1879"/>
                <a:chOff x="766" y="787"/>
                <a:chExt cx="14327" cy="1879"/>
              </a:xfrm>
            </p:grpSpPr>
            <p:grpSp>
              <p:nvGrpSpPr>
                <p:cNvPr id="10" name="Group 5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14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5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766" y="787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9323" y="1243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AutoShape 5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" name="Text Box 6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0" y="-134436"/>
            <a:ext cx="8971595" cy="835025"/>
            <a:chOff x="604" y="200"/>
            <a:chExt cx="14460" cy="1314"/>
          </a:xfrm>
        </p:grpSpPr>
        <p:sp>
          <p:nvSpPr>
            <p:cNvPr id="66" name="Text Box 62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&amp; context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7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127" y="497795"/>
            <a:ext cx="9018413" cy="2274029"/>
            <a:chOff x="50127" y="497795"/>
            <a:chExt cx="9018413" cy="2274029"/>
          </a:xfrm>
        </p:grpSpPr>
        <p:grpSp>
          <p:nvGrpSpPr>
            <p:cNvPr id="81" name="Group 80"/>
            <p:cNvGrpSpPr/>
            <p:nvPr/>
          </p:nvGrpSpPr>
          <p:grpSpPr>
            <a:xfrm>
              <a:off x="50127" y="497795"/>
              <a:ext cx="8960988" cy="2203677"/>
              <a:chOff x="50127" y="497795"/>
              <a:chExt cx="8960988" cy="2203677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229221" y="1568416"/>
                <a:ext cx="32062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Something that is quickly developing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21644" y="2147474"/>
                <a:ext cx="14006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a</a:t>
                </a:r>
                <a:r>
                  <a:rPr lang="en-US" sz="1500" dirty="0" smtClean="0"/>
                  <a:t>djective </a:t>
                </a:r>
              </a:p>
              <a:p>
                <a:r>
                  <a:rPr lang="en-US" sz="1500" dirty="0" smtClean="0"/>
                  <a:t>describing</a:t>
                </a:r>
                <a:endParaRPr lang="en-US" sz="1500" dirty="0"/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0127" y="497795"/>
                <a:ext cx="8960988" cy="698830"/>
                <a:chOff x="0" y="598067"/>
                <a:chExt cx="8960988" cy="698830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0" y="973732"/>
                  <a:ext cx="8960988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/>
                    <a:t>How the US government started supporting the development of manufacturing industry in US 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01743" y="598067"/>
                  <a:ext cx="2599271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/>
                    <a:t>American History, Chapter 8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130095" y="1735745"/>
                <a:ext cx="23460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Burgeoning</a:t>
                </a:r>
                <a:endParaRPr lang="en-US" sz="1500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582152" y="1525329"/>
              <a:ext cx="348638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Congress also acted to promote the </a:t>
              </a:r>
              <a:r>
                <a:rPr lang="en-US" sz="1500" b="1" dirty="0"/>
                <a:t>burgeoning</a:t>
              </a:r>
              <a:r>
                <a:rPr lang="en-US" sz="1500" dirty="0"/>
                <a:t> manufacturing section of America's economy that the war had stimulated.</a:t>
              </a:r>
            </a:p>
            <a:p>
              <a:endParaRPr lang="en-US" sz="15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06944" y="3000393"/>
            <a:ext cx="234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Protectionists</a:t>
            </a:r>
          </a:p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206070" y="2833064"/>
            <a:ext cx="32062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wanted </a:t>
            </a:r>
            <a:r>
              <a:rPr lang="en-US" sz="1500" dirty="0"/>
              <a:t>to protect </a:t>
            </a:r>
            <a:endParaRPr lang="en-US" sz="1500" dirty="0" smtClean="0"/>
          </a:p>
          <a:p>
            <a:r>
              <a:rPr lang="en-US" sz="1500" dirty="0" smtClean="0"/>
              <a:t>US </a:t>
            </a:r>
            <a:r>
              <a:rPr lang="en-US" sz="1500" dirty="0"/>
              <a:t>industry </a:t>
            </a:r>
            <a:endParaRPr lang="en-US" sz="1500" dirty="0" smtClean="0"/>
          </a:p>
          <a:p>
            <a:r>
              <a:rPr lang="en-US" sz="1500" dirty="0" smtClean="0"/>
              <a:t>from foreign </a:t>
            </a:r>
            <a:r>
              <a:rPr lang="en-US" sz="1500" dirty="0"/>
              <a:t>competition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592419" y="2806689"/>
            <a:ext cx="348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Protectionists</a:t>
            </a:r>
            <a:r>
              <a:rPr lang="en-US" sz="1500" dirty="0"/>
              <a:t> in Congress passed a</a:t>
            </a:r>
            <a:r>
              <a:rPr lang="en-US" sz="1500" dirty="0" smtClean="0"/>
              <a:t> </a:t>
            </a:r>
            <a:r>
              <a:rPr lang="en-US" sz="1500" b="1" dirty="0"/>
              <a:t>tariff </a:t>
            </a:r>
            <a:r>
              <a:rPr lang="en-US" sz="1500" dirty="0"/>
              <a:t>law </a:t>
            </a:r>
            <a:r>
              <a:rPr lang="en-US" sz="1500" dirty="0" smtClean="0"/>
              <a:t>that </a:t>
            </a:r>
            <a:r>
              <a:rPr lang="en-US" sz="1500" dirty="0"/>
              <a:t>limited competition abroad on a wide range of items (</a:t>
            </a:r>
            <a:r>
              <a:rPr lang="en-US" sz="1500" dirty="0" smtClean="0"/>
              <a:t>including </a:t>
            </a:r>
            <a:r>
              <a:rPr lang="en-US" sz="1500" dirty="0"/>
              <a:t>cotton cloth).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955" y="3436291"/>
            <a:ext cx="1883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Group of Congressmen </a:t>
            </a:r>
            <a:endParaRPr lang="en-US" sz="1500" dirty="0"/>
          </a:p>
        </p:txBody>
      </p:sp>
      <p:sp>
        <p:nvSpPr>
          <p:cNvPr id="95" name="TextBox 94"/>
          <p:cNvSpPr txBox="1"/>
          <p:nvPr/>
        </p:nvSpPr>
        <p:spPr>
          <a:xfrm>
            <a:off x="159090" y="4289209"/>
            <a:ext cx="234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Tariff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2206070" y="4121880"/>
            <a:ext cx="3206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Fee on </a:t>
            </a:r>
            <a:r>
              <a:rPr lang="en-US" sz="1500" dirty="0"/>
              <a:t>imported </a:t>
            </a:r>
            <a:r>
              <a:rPr lang="en-US" sz="1500" dirty="0" smtClean="0"/>
              <a:t>goods</a:t>
            </a:r>
          </a:p>
          <a:p>
            <a:r>
              <a:rPr lang="en-US" sz="1500" dirty="0" smtClean="0"/>
              <a:t> </a:t>
            </a:r>
            <a:r>
              <a:rPr lang="en-US" sz="1500" dirty="0"/>
              <a:t>to make them more expensive</a:t>
            </a:r>
          </a:p>
          <a:p>
            <a:r>
              <a:rPr lang="en-US" sz="1500" dirty="0"/>
              <a:t>in order to help local producers sell similar goods at a fair price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592419" y="4095505"/>
            <a:ext cx="3486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While local producers (farmers, manufacturers) liked tariffs, importers were angry about </a:t>
            </a:r>
            <a:r>
              <a:rPr lang="en-US" sz="1500" b="1" dirty="0"/>
              <a:t>tariffs</a:t>
            </a:r>
            <a:r>
              <a:rPr lang="en-US" sz="1500" dirty="0"/>
              <a:t> because it cut into their profits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59101" y="4992499"/>
            <a:ext cx="1883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Kind of tax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4527" y="5578025"/>
            <a:ext cx="234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enabled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2241507" y="5410696"/>
            <a:ext cx="3206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Created ability to do something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92419" y="5384321"/>
            <a:ext cx="3486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Steamboats stimulated the agricultural economy of the West and South, as they </a:t>
            </a:r>
            <a:r>
              <a:rPr lang="en-US" sz="1500" b="1" dirty="0"/>
              <a:t>enabled</a:t>
            </a:r>
            <a:r>
              <a:rPr lang="en-US" sz="1500" dirty="0"/>
              <a:t> eastern manufacturers to send finished goods to these places much more easily.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9850" y="6247891"/>
            <a:ext cx="18831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Action people do</a:t>
            </a:r>
            <a:endParaRPr lang="en-US" sz="1500" dirty="0"/>
          </a:p>
        </p:txBody>
      </p:sp>
      <p:sp>
        <p:nvSpPr>
          <p:cNvPr id="82" name="TextBox 81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7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223" y="3172830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/>
              <a:t>used </a:t>
            </a:r>
            <a:r>
              <a:rPr lang="en-US" dirty="0">
                <a:solidFill>
                  <a:srgbClr val="FF0000"/>
                </a:solidFill>
              </a:rPr>
              <a:t>DURING</a:t>
            </a:r>
            <a:r>
              <a:rPr lang="en-US" dirty="0"/>
              <a:t> an in-class text-to-notes reading activity.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5647845" y="644282"/>
            <a:ext cx="3438695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f</a:t>
            </a:r>
            <a:r>
              <a:rPr lang="en-US" sz="1500" b="1" dirty="0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eatures * context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23" y="5189607"/>
            <a:ext cx="69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Best to have students </a:t>
            </a:r>
            <a:r>
              <a:rPr lang="en-US" dirty="0">
                <a:solidFill>
                  <a:srgbClr val="0000FF"/>
                </a:solidFill>
              </a:rPr>
              <a:t>compose original sentences </a:t>
            </a:r>
            <a:r>
              <a:rPr lang="en-US" dirty="0" smtClean="0">
                <a:solidFill>
                  <a:srgbClr val="0000FF"/>
                </a:solidFill>
              </a:rPr>
              <a:t>about </a:t>
            </a:r>
            <a:r>
              <a:rPr lang="en-US" dirty="0">
                <a:solidFill>
                  <a:srgbClr val="0000FF"/>
                </a:solidFill>
              </a:rPr>
              <a:t>context </a:t>
            </a:r>
            <a:r>
              <a:rPr lang="en-US" dirty="0" smtClean="0">
                <a:solidFill>
                  <a:srgbClr val="0000FF"/>
                </a:solidFill>
              </a:rPr>
              <a:t>rather </a:t>
            </a:r>
            <a:r>
              <a:rPr lang="en-US" dirty="0">
                <a:solidFill>
                  <a:srgbClr val="0000FF"/>
                </a:solidFill>
              </a:rPr>
              <a:t>than </a:t>
            </a:r>
            <a:r>
              <a:rPr lang="en-US" dirty="0" smtClean="0">
                <a:solidFill>
                  <a:srgbClr val="0000FF"/>
                </a:solidFill>
              </a:rPr>
              <a:t>copying </a:t>
            </a:r>
            <a:r>
              <a:rPr lang="en-US" dirty="0">
                <a:solidFill>
                  <a:srgbClr val="0000FF"/>
                </a:solidFill>
              </a:rPr>
              <a:t>the sentence from the text. </a:t>
            </a:r>
          </a:p>
        </p:txBody>
      </p:sp>
      <p:pic>
        <p:nvPicPr>
          <p:cNvPr id="28" name="Picture 27" descr="Screen shot 2013-06-05 at 6.2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0071" y="998546"/>
            <a:ext cx="3586540" cy="27550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0223" y="3880716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Also </a:t>
            </a:r>
            <a:r>
              <a:rPr lang="en-US" dirty="0"/>
              <a:t>effective </a:t>
            </a:r>
            <a:r>
              <a:rPr lang="en-US" dirty="0" smtClean="0"/>
              <a:t>to </a:t>
            </a:r>
            <a:r>
              <a:rPr lang="en-US" dirty="0"/>
              <a:t>use at the </a:t>
            </a:r>
            <a:r>
              <a:rPr lang="en-US" dirty="0">
                <a:solidFill>
                  <a:srgbClr val="FF0000"/>
                </a:solidFill>
              </a:rPr>
              <a:t>END</a:t>
            </a:r>
            <a:r>
              <a:rPr lang="en-US" dirty="0"/>
              <a:t> of the lesson to review and anchor key </a:t>
            </a:r>
            <a:r>
              <a:rPr lang="en-US" dirty="0" smtClean="0"/>
              <a:t>terms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087" y="1042040"/>
            <a:ext cx="418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8000"/>
                </a:solidFill>
              </a:rPr>
              <a:t>Excellent tool </a:t>
            </a:r>
            <a:r>
              <a:rPr lang="en-US" smtClean="0">
                <a:solidFill>
                  <a:srgbClr val="008000"/>
                </a:solidFill>
              </a:rPr>
              <a:t>for addressing </a:t>
            </a:r>
            <a:r>
              <a:rPr lang="en-US" dirty="0" smtClean="0">
                <a:solidFill>
                  <a:srgbClr val="008000"/>
                </a:solidFill>
              </a:rPr>
              <a:t>Common  Core Standards related to…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8775" y="1695886"/>
            <a:ext cx="418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solidFill>
                  <a:srgbClr val="008000"/>
                </a:solidFill>
              </a:rPr>
              <a:t>* Summarizing key ideas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8775" y="2543050"/>
            <a:ext cx="418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solidFill>
                  <a:srgbClr val="008000"/>
                </a:solidFill>
              </a:rPr>
              <a:t>* Drawing Conclusions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8775" y="2152030"/>
            <a:ext cx="418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>
                <a:solidFill>
                  <a:srgbClr val="008000"/>
                </a:solidFill>
              </a:rPr>
              <a:t>* Citing text evidence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7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722311" y="1663111"/>
            <a:ext cx="3056417" cy="1858247"/>
            <a:chOff x="1722311" y="1894958"/>
            <a:chExt cx="3056417" cy="1858247"/>
          </a:xfrm>
        </p:grpSpPr>
        <p:sp>
          <p:nvSpPr>
            <p:cNvPr id="101" name="Rounded Rectangle 100"/>
            <p:cNvSpPr/>
            <p:nvPr/>
          </p:nvSpPr>
          <p:spPr>
            <a:xfrm>
              <a:off x="1722311" y="1894958"/>
              <a:ext cx="2996798" cy="1858247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22311" y="1971471"/>
              <a:ext cx="30564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Topic of lesson</a:t>
              </a: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May be derived from one of the unit subtopics</a:t>
              </a:r>
            </a:p>
            <a:p>
              <a:endParaRPr lang="en-US" sz="1000" dirty="0" smtClean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May be the category representing all of the targeted terms 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4123" y="944914"/>
            <a:ext cx="1478440" cy="824902"/>
            <a:chOff x="1662963" y="776595"/>
            <a:chExt cx="1478440" cy="824902"/>
          </a:xfrm>
        </p:grpSpPr>
        <p:sp>
          <p:nvSpPr>
            <p:cNvPr id="73" name="Up Arrow 72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62963" y="1059820"/>
              <a:ext cx="1478440" cy="541677"/>
              <a:chOff x="758386" y="1059820"/>
              <a:chExt cx="1478440" cy="541677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58386" y="1096365"/>
                <a:ext cx="147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TOPIC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113" name="Rectangle 112"/>
          <p:cNvSpPr/>
          <p:nvPr/>
        </p:nvSpPr>
        <p:spPr>
          <a:xfrm>
            <a:off x="101743" y="598067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Diary of Anne Frank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115011" y="3543855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sp>
          <p:nvSpPr>
            <p:cNvPr id="48" name="Rectangle 47"/>
            <p:cNvSpPr/>
            <p:nvPr/>
          </p:nvSpPr>
          <p:spPr>
            <a:xfrm>
              <a:off x="28280" y="0"/>
              <a:ext cx="9215234" cy="6832600"/>
            </a:xfrm>
            <a:prstGeom prst="rect">
              <a:avLst/>
            </a:prstGeom>
            <a:solidFill>
              <a:srgbClr val="FFFFFF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54603" y="537882"/>
              <a:ext cx="6962588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FF"/>
                  </a:solidFill>
                  <a:latin typeface="Trebuchet MS"/>
                  <a:cs typeface="Trebuchet MS"/>
                </a:rPr>
                <a:t>r</a:t>
              </a:r>
              <a:r>
                <a:rPr lang="en-US" sz="3200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elated words web</a:t>
              </a:r>
              <a:endParaRPr lang="en-US" sz="3200" dirty="0">
                <a:solidFill>
                  <a:srgbClr val="0000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51" name="Picture 50" descr="8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5053" y="1091088"/>
              <a:ext cx="7041689" cy="5136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27627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1940" y="709609"/>
            <a:ext cx="9080500" cy="6200403"/>
            <a:chOff x="742" y="1300"/>
            <a:chExt cx="14400" cy="10752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42" y="1300"/>
              <a:ext cx="12668" cy="10752"/>
              <a:chOff x="742" y="1300"/>
              <a:chExt cx="12668" cy="10752"/>
            </a:xfrm>
          </p:grpSpPr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>
                <a:off x="5671" y="4054"/>
                <a:ext cx="4511" cy="5331"/>
                <a:chOff x="5671" y="4054"/>
                <a:chExt cx="4511" cy="5331"/>
              </a:xfrm>
            </p:grpSpPr>
            <p:grpSp>
              <p:nvGrpSpPr>
                <p:cNvPr id="66" name="Group 4"/>
                <p:cNvGrpSpPr>
                  <a:grpSpLocks/>
                </p:cNvGrpSpPr>
                <p:nvPr/>
              </p:nvGrpSpPr>
              <p:grpSpPr bwMode="auto">
                <a:xfrm>
                  <a:off x="5682" y="4054"/>
                  <a:ext cx="4500" cy="5331"/>
                  <a:chOff x="5682" y="4054"/>
                  <a:chExt cx="4500" cy="5331"/>
                </a:xfrm>
              </p:grpSpPr>
              <p:sp>
                <p:nvSpPr>
                  <p:cNvPr id="71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5682" y="4054"/>
                    <a:ext cx="4500" cy="533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1FFF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7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711" y="4080"/>
                    <a:ext cx="4320" cy="2144"/>
                    <a:chOff x="5711" y="4080"/>
                    <a:chExt cx="4320" cy="2144"/>
                  </a:xfrm>
                </p:grpSpPr>
                <p:sp>
                  <p:nvSpPr>
                    <p:cNvPr id="73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1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5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01" y="4844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1" y="5764"/>
                      <a:ext cx="2060" cy="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Critical Features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3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7" y="4080"/>
                      <a:ext cx="1688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7" name="Group 14"/>
                <p:cNvGrpSpPr>
                  <a:grpSpLocks/>
                </p:cNvGrpSpPr>
                <p:nvPr/>
              </p:nvGrpSpPr>
              <p:grpSpPr bwMode="auto">
                <a:xfrm>
                  <a:off x="5671" y="4291"/>
                  <a:ext cx="4460" cy="4956"/>
                  <a:chOff x="5671" y="4451"/>
                  <a:chExt cx="4460" cy="4956"/>
                </a:xfrm>
              </p:grpSpPr>
              <p:sp>
                <p:nvSpPr>
                  <p:cNvPr id="6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1" y="6051"/>
                    <a:ext cx="4440" cy="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1" y="5231"/>
                    <a:ext cx="4400" cy="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1" y="4451"/>
                    <a:ext cx="3840" cy="8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5184" y="3727"/>
                <a:ext cx="5495" cy="5976"/>
                <a:chOff x="5184" y="3727"/>
                <a:chExt cx="5495" cy="5976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518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4" name="AutoShape 20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utoShape 21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1" name="Group 22"/>
                <p:cNvGrpSpPr>
                  <a:grpSpLocks/>
                </p:cNvGrpSpPr>
                <p:nvPr/>
              </p:nvGrpSpPr>
              <p:grpSpPr bwMode="auto">
                <a:xfrm flipH="1">
                  <a:off x="1010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2" name="AutoShape 23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AutoShape 24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 rot="5379594" flipH="1">
                <a:off x="7402" y="332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 rot="-5379594" flipH="1" flipV="1">
                <a:off x="7402" y="954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7"/>
              <p:cNvGrpSpPr>
                <a:grpSpLocks/>
              </p:cNvGrpSpPr>
              <p:nvPr/>
            </p:nvGrpSpPr>
            <p:grpSpPr bwMode="auto">
              <a:xfrm>
                <a:off x="3370" y="1300"/>
                <a:ext cx="10040" cy="2252"/>
                <a:chOff x="3480" y="1300"/>
                <a:chExt cx="10040" cy="2252"/>
              </a:xfrm>
            </p:grpSpPr>
            <p:grpSp>
              <p:nvGrpSpPr>
                <p:cNvPr id="53" name="Group 28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55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3370" y="9800"/>
                <a:ext cx="10040" cy="2252"/>
                <a:chOff x="3480" y="1300"/>
                <a:chExt cx="10040" cy="2252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7" name="Group 40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742" y="3441"/>
                <a:ext cx="4700" cy="6431"/>
                <a:chOff x="730" y="3461"/>
                <a:chExt cx="4700" cy="6431"/>
              </a:xfrm>
            </p:grpSpPr>
            <p:grpSp>
              <p:nvGrpSpPr>
                <p:cNvPr id="28" name="Group 44"/>
                <p:cNvGrpSpPr>
                  <a:grpSpLocks/>
                </p:cNvGrpSpPr>
                <p:nvPr/>
              </p:nvGrpSpPr>
              <p:grpSpPr bwMode="auto">
                <a:xfrm>
                  <a:off x="750" y="346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42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4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43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40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730" y="663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34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3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7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35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32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3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0442" y="3441"/>
              <a:ext cx="4700" cy="6431"/>
              <a:chOff x="10442" y="3441"/>
              <a:chExt cx="4700" cy="6431"/>
            </a:xfrm>
          </p:grpSpPr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10442" y="3441"/>
                <a:ext cx="4683" cy="6355"/>
                <a:chOff x="10442" y="3441"/>
                <a:chExt cx="4683" cy="6355"/>
              </a:xfrm>
            </p:grpSpPr>
            <p:grpSp>
              <p:nvGrpSpPr>
                <p:cNvPr id="14" name="Group 64"/>
                <p:cNvGrpSpPr>
                  <a:grpSpLocks/>
                </p:cNvGrpSpPr>
                <p:nvPr/>
              </p:nvGrpSpPr>
              <p:grpSpPr bwMode="auto">
                <a:xfrm>
                  <a:off x="10442" y="3595"/>
                  <a:ext cx="4683" cy="6201"/>
                  <a:chOff x="10442" y="3595"/>
                  <a:chExt cx="4683" cy="6201"/>
                </a:xfrm>
              </p:grpSpPr>
              <p:sp>
                <p:nvSpPr>
                  <p:cNvPr id="1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0462" y="359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2" y="408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0442" y="676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2" y="725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578" y="344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558" y="661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" name="Group 71"/>
              <p:cNvGrpSpPr>
                <a:grpSpLocks/>
              </p:cNvGrpSpPr>
              <p:nvPr/>
            </p:nvGrpSpPr>
            <p:grpSpPr bwMode="auto">
              <a:xfrm>
                <a:off x="10489" y="3570"/>
                <a:ext cx="4653" cy="3132"/>
                <a:chOff x="777" y="3600"/>
                <a:chExt cx="4653" cy="3132"/>
              </a:xfrm>
            </p:grpSpPr>
            <p:sp>
              <p:nvSpPr>
                <p:cNvPr id="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" name="Group 74"/>
              <p:cNvGrpSpPr>
                <a:grpSpLocks/>
              </p:cNvGrpSpPr>
              <p:nvPr/>
            </p:nvGrpSpPr>
            <p:grpSpPr bwMode="auto">
              <a:xfrm>
                <a:off x="10469" y="6740"/>
                <a:ext cx="4653" cy="3132"/>
                <a:chOff x="777" y="3600"/>
                <a:chExt cx="4653" cy="3132"/>
              </a:xfrm>
            </p:grpSpPr>
            <p:sp>
              <p:nvSpPr>
                <p:cNvPr id="1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0" y="-61136"/>
            <a:ext cx="9182100" cy="835025"/>
            <a:chOff x="604" y="200"/>
            <a:chExt cx="14460" cy="1314"/>
          </a:xfrm>
        </p:grpSpPr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related words web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288560" y="2434442"/>
            <a:ext cx="263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exploitation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175344" y="3482026"/>
            <a:ext cx="28193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When people / groups with power take advantage of others with less power to get what they want </a:t>
            </a:r>
          </a:p>
          <a:p>
            <a:r>
              <a:rPr lang="en-US" sz="1300" i="1" dirty="0"/>
              <a:t> </a:t>
            </a:r>
            <a:r>
              <a:rPr lang="en-US" sz="1300" i="1" dirty="0" smtClean="0"/>
              <a:t>Examples</a:t>
            </a:r>
            <a:r>
              <a:rPr lang="en-US" sz="1300" i="1" dirty="0"/>
              <a:t>…</a:t>
            </a:r>
            <a:r>
              <a:rPr lang="en-US" sz="1300" dirty="0"/>
              <a:t> Powerful countries exploit weaker countries to get their natural resources…Management exploits workers to get cheap labor… racists exploit minorities, men </a:t>
            </a:r>
            <a:r>
              <a:rPr lang="en-US" sz="1300" dirty="0" smtClean="0"/>
              <a:t>exploit </a:t>
            </a:r>
            <a:r>
              <a:rPr lang="en-US" sz="1300" dirty="0" smtClean="0"/>
              <a:t>women</a:t>
            </a:r>
            <a:r>
              <a:rPr lang="en-US" sz="1300" dirty="0"/>
              <a:t>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34807" y="2978819"/>
            <a:ext cx="2983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</a:t>
            </a:r>
            <a:r>
              <a:rPr lang="en-US" sz="1600" u="sng" dirty="0" smtClean="0"/>
              <a:t>act </a:t>
            </a:r>
            <a:r>
              <a:rPr lang="en-US" sz="1600" dirty="0" smtClean="0"/>
              <a:t>that occurs when…</a:t>
            </a:r>
            <a:endParaRPr lang="en-US" sz="16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318312" y="2515532"/>
            <a:ext cx="1478440" cy="824902"/>
            <a:chOff x="1662963" y="776595"/>
            <a:chExt cx="1478440" cy="824902"/>
          </a:xfrm>
        </p:grpSpPr>
        <p:sp>
          <p:nvSpPr>
            <p:cNvPr id="87" name="Up Arrow 86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D9D3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662963" y="1059820"/>
              <a:ext cx="1478440" cy="541677"/>
              <a:chOff x="758386" y="1059820"/>
              <a:chExt cx="1478440" cy="541677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D9D3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58386" y="1096365"/>
                <a:ext cx="147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TERM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90128" y="2073956"/>
            <a:ext cx="2972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Progressive Era </a:t>
            </a:r>
            <a:r>
              <a:rPr lang="en-US" sz="1400" dirty="0"/>
              <a:t>1890-1920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1940" y="709609"/>
            <a:ext cx="9080500" cy="6200403"/>
            <a:chOff x="742" y="1300"/>
            <a:chExt cx="14400" cy="10752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42" y="1300"/>
              <a:ext cx="12668" cy="10752"/>
              <a:chOff x="742" y="1300"/>
              <a:chExt cx="12668" cy="10752"/>
            </a:xfrm>
          </p:grpSpPr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>
                <a:off x="5671" y="4054"/>
                <a:ext cx="4511" cy="5331"/>
                <a:chOff x="5671" y="4054"/>
                <a:chExt cx="4511" cy="5331"/>
              </a:xfrm>
            </p:grpSpPr>
            <p:grpSp>
              <p:nvGrpSpPr>
                <p:cNvPr id="66" name="Group 4"/>
                <p:cNvGrpSpPr>
                  <a:grpSpLocks/>
                </p:cNvGrpSpPr>
                <p:nvPr/>
              </p:nvGrpSpPr>
              <p:grpSpPr bwMode="auto">
                <a:xfrm>
                  <a:off x="5682" y="4054"/>
                  <a:ext cx="4500" cy="5331"/>
                  <a:chOff x="5682" y="4054"/>
                  <a:chExt cx="4500" cy="5331"/>
                </a:xfrm>
              </p:grpSpPr>
              <p:sp>
                <p:nvSpPr>
                  <p:cNvPr id="71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5682" y="4054"/>
                    <a:ext cx="4500" cy="533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1FFF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7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711" y="4080"/>
                    <a:ext cx="4320" cy="2144"/>
                    <a:chOff x="5711" y="4080"/>
                    <a:chExt cx="4320" cy="2144"/>
                  </a:xfrm>
                </p:grpSpPr>
                <p:sp>
                  <p:nvSpPr>
                    <p:cNvPr id="73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1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5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01" y="4844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1" y="5764"/>
                      <a:ext cx="2060" cy="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Critical Features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3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7" y="4080"/>
                      <a:ext cx="1688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7" name="Group 14"/>
                <p:cNvGrpSpPr>
                  <a:grpSpLocks/>
                </p:cNvGrpSpPr>
                <p:nvPr/>
              </p:nvGrpSpPr>
              <p:grpSpPr bwMode="auto">
                <a:xfrm>
                  <a:off x="5671" y="4291"/>
                  <a:ext cx="4460" cy="4956"/>
                  <a:chOff x="5671" y="4451"/>
                  <a:chExt cx="4460" cy="4956"/>
                </a:xfrm>
              </p:grpSpPr>
              <p:sp>
                <p:nvSpPr>
                  <p:cNvPr id="6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1" y="6051"/>
                    <a:ext cx="4440" cy="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1" y="5231"/>
                    <a:ext cx="4400" cy="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1" y="4451"/>
                    <a:ext cx="3840" cy="8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5184" y="3727"/>
                <a:ext cx="5495" cy="5976"/>
                <a:chOff x="5184" y="3727"/>
                <a:chExt cx="5495" cy="5976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518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4" name="AutoShape 20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utoShape 21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1" name="Group 22"/>
                <p:cNvGrpSpPr>
                  <a:grpSpLocks/>
                </p:cNvGrpSpPr>
                <p:nvPr/>
              </p:nvGrpSpPr>
              <p:grpSpPr bwMode="auto">
                <a:xfrm flipH="1">
                  <a:off x="1010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2" name="AutoShape 23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AutoShape 24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 rot="5379594" flipH="1">
                <a:off x="7402" y="332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 rot="-5379594" flipH="1" flipV="1">
                <a:off x="7402" y="954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7"/>
              <p:cNvGrpSpPr>
                <a:grpSpLocks/>
              </p:cNvGrpSpPr>
              <p:nvPr/>
            </p:nvGrpSpPr>
            <p:grpSpPr bwMode="auto">
              <a:xfrm>
                <a:off x="3370" y="1300"/>
                <a:ext cx="10040" cy="2252"/>
                <a:chOff x="3480" y="1300"/>
                <a:chExt cx="10040" cy="2252"/>
              </a:xfrm>
            </p:grpSpPr>
            <p:grpSp>
              <p:nvGrpSpPr>
                <p:cNvPr id="53" name="Group 28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55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3370" y="9800"/>
                <a:ext cx="10040" cy="2252"/>
                <a:chOff x="3480" y="1300"/>
                <a:chExt cx="10040" cy="2252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7" name="Group 40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742" y="3441"/>
                <a:ext cx="4700" cy="6431"/>
                <a:chOff x="730" y="3461"/>
                <a:chExt cx="4700" cy="6431"/>
              </a:xfrm>
            </p:grpSpPr>
            <p:grpSp>
              <p:nvGrpSpPr>
                <p:cNvPr id="28" name="Group 44"/>
                <p:cNvGrpSpPr>
                  <a:grpSpLocks/>
                </p:cNvGrpSpPr>
                <p:nvPr/>
              </p:nvGrpSpPr>
              <p:grpSpPr bwMode="auto">
                <a:xfrm>
                  <a:off x="750" y="346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42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4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43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40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730" y="663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34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3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7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35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32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3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0442" y="3441"/>
              <a:ext cx="4700" cy="6431"/>
              <a:chOff x="10442" y="3441"/>
              <a:chExt cx="4700" cy="6431"/>
            </a:xfrm>
          </p:grpSpPr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10442" y="3441"/>
                <a:ext cx="4683" cy="6355"/>
                <a:chOff x="10442" y="3441"/>
                <a:chExt cx="4683" cy="6355"/>
              </a:xfrm>
            </p:grpSpPr>
            <p:grpSp>
              <p:nvGrpSpPr>
                <p:cNvPr id="14" name="Group 64"/>
                <p:cNvGrpSpPr>
                  <a:grpSpLocks/>
                </p:cNvGrpSpPr>
                <p:nvPr/>
              </p:nvGrpSpPr>
              <p:grpSpPr bwMode="auto">
                <a:xfrm>
                  <a:off x="10442" y="3595"/>
                  <a:ext cx="4683" cy="6201"/>
                  <a:chOff x="10442" y="3595"/>
                  <a:chExt cx="4683" cy="6201"/>
                </a:xfrm>
              </p:grpSpPr>
              <p:sp>
                <p:nvSpPr>
                  <p:cNvPr id="1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0462" y="359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2" y="408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0442" y="676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2" y="725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578" y="344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558" y="661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" name="Group 71"/>
              <p:cNvGrpSpPr>
                <a:grpSpLocks/>
              </p:cNvGrpSpPr>
              <p:nvPr/>
            </p:nvGrpSpPr>
            <p:grpSpPr bwMode="auto">
              <a:xfrm>
                <a:off x="10489" y="3570"/>
                <a:ext cx="4653" cy="3132"/>
                <a:chOff x="777" y="3600"/>
                <a:chExt cx="4653" cy="3132"/>
              </a:xfrm>
            </p:grpSpPr>
            <p:sp>
              <p:nvSpPr>
                <p:cNvPr id="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" name="Group 74"/>
              <p:cNvGrpSpPr>
                <a:grpSpLocks/>
              </p:cNvGrpSpPr>
              <p:nvPr/>
            </p:nvGrpSpPr>
            <p:grpSpPr bwMode="auto">
              <a:xfrm>
                <a:off x="10469" y="6740"/>
                <a:ext cx="4653" cy="3132"/>
                <a:chOff x="777" y="3600"/>
                <a:chExt cx="4653" cy="3132"/>
              </a:xfrm>
            </p:grpSpPr>
            <p:sp>
              <p:nvSpPr>
                <p:cNvPr id="1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0" y="-61136"/>
            <a:ext cx="9182100" cy="835025"/>
            <a:chOff x="604" y="200"/>
            <a:chExt cx="14460" cy="1314"/>
          </a:xfrm>
        </p:grpSpPr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related words web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34807" y="2434442"/>
            <a:ext cx="2983323" cy="3140465"/>
            <a:chOff x="3134807" y="2434442"/>
            <a:chExt cx="2983323" cy="3140465"/>
          </a:xfrm>
        </p:grpSpPr>
        <p:sp>
          <p:nvSpPr>
            <p:cNvPr id="83" name="TextBox 82"/>
            <p:cNvSpPr txBox="1"/>
            <p:nvPr/>
          </p:nvSpPr>
          <p:spPr>
            <a:xfrm>
              <a:off x="3288560" y="2434442"/>
              <a:ext cx="2636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exploitation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5344" y="3482026"/>
              <a:ext cx="281937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When people / groups with power take advantage of others with less power to get what they want </a:t>
              </a:r>
            </a:p>
            <a:p>
              <a:r>
                <a:rPr lang="en-US" sz="1300" i="1" dirty="0"/>
                <a:t> </a:t>
              </a:r>
              <a:r>
                <a:rPr lang="en-US" sz="1300" i="1" dirty="0" smtClean="0"/>
                <a:t>Examples</a:t>
              </a:r>
              <a:r>
                <a:rPr lang="en-US" sz="1300" i="1" dirty="0"/>
                <a:t>…</a:t>
              </a:r>
              <a:r>
                <a:rPr lang="en-US" sz="1300" dirty="0"/>
                <a:t> Powerful countries exploit weaker countries to get their natural resources…Management exploits workers to get cheap labor… racists exploit minorities, men exploit </a:t>
              </a:r>
              <a:endParaRPr lang="en-US" sz="1300" dirty="0" smtClean="0"/>
            </a:p>
            <a:p>
              <a:r>
                <a:rPr lang="en-US" sz="1300" dirty="0"/>
                <a:t> </a:t>
              </a:r>
              <a:r>
                <a:rPr lang="en-US" sz="1300" dirty="0" smtClean="0"/>
                <a:t>      women</a:t>
              </a:r>
              <a:r>
                <a:rPr lang="en-US" sz="1300" dirty="0"/>
                <a:t>…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34807" y="2978819"/>
              <a:ext cx="2983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Type of treatment of people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-127584" y="3636861"/>
            <a:ext cx="2637573" cy="950334"/>
            <a:chOff x="1662963" y="776595"/>
            <a:chExt cx="1451027" cy="831301"/>
          </a:xfrm>
        </p:grpSpPr>
        <p:sp>
          <p:nvSpPr>
            <p:cNvPr id="87" name="Up Arrow 86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D9D3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662963" y="1059820"/>
              <a:ext cx="1451027" cy="548076"/>
              <a:chOff x="758386" y="1059820"/>
              <a:chExt cx="1451027" cy="54807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D9D3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58386" y="1096365"/>
                <a:ext cx="1436811" cy="511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Trebuchet MS"/>
                    <a:cs typeface="Trebuchet MS"/>
                  </a:rPr>
                  <a:t>Is related to this idea because…</a:t>
                </a:r>
                <a:endParaRPr lang="en-US" sz="1600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90129" y="2073956"/>
            <a:ext cx="26361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Progressive Era </a:t>
            </a:r>
            <a:r>
              <a:rPr lang="en-US" sz="1400" dirty="0"/>
              <a:t>1890-1920</a:t>
            </a:r>
          </a:p>
          <a:p>
            <a:r>
              <a:rPr lang="en-US" sz="2000" dirty="0"/>
              <a:t> 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744" y="2499609"/>
            <a:ext cx="3090063" cy="132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Period when many tried to stop </a:t>
            </a:r>
          </a:p>
          <a:p>
            <a:r>
              <a:rPr lang="en-US" sz="1300" dirty="0"/>
              <a:t>widespread exploitation in US. …believed that social problems (poverty, violence, greed, racism, class warfare) </a:t>
            </a:r>
            <a:r>
              <a:rPr lang="en-US" sz="1300" dirty="0" smtClean="0"/>
              <a:t>best addressed by </a:t>
            </a:r>
            <a:r>
              <a:rPr lang="en-US" sz="1300" dirty="0"/>
              <a:t>good education &amp; safe environment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6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1940" y="709609"/>
            <a:ext cx="9080500" cy="6200403"/>
            <a:chOff x="742" y="1300"/>
            <a:chExt cx="14400" cy="10752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42" y="1300"/>
              <a:ext cx="12668" cy="10752"/>
              <a:chOff x="742" y="1300"/>
              <a:chExt cx="12668" cy="10752"/>
            </a:xfrm>
          </p:grpSpPr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>
                <a:off x="5671" y="4054"/>
                <a:ext cx="4511" cy="5331"/>
                <a:chOff x="5671" y="4054"/>
                <a:chExt cx="4511" cy="5331"/>
              </a:xfrm>
            </p:grpSpPr>
            <p:grpSp>
              <p:nvGrpSpPr>
                <p:cNvPr id="66" name="Group 4"/>
                <p:cNvGrpSpPr>
                  <a:grpSpLocks/>
                </p:cNvGrpSpPr>
                <p:nvPr/>
              </p:nvGrpSpPr>
              <p:grpSpPr bwMode="auto">
                <a:xfrm>
                  <a:off x="5682" y="4054"/>
                  <a:ext cx="4500" cy="5331"/>
                  <a:chOff x="5682" y="4054"/>
                  <a:chExt cx="4500" cy="5331"/>
                </a:xfrm>
              </p:grpSpPr>
              <p:sp>
                <p:nvSpPr>
                  <p:cNvPr id="71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5682" y="4054"/>
                    <a:ext cx="4500" cy="533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81FFF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7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5711" y="4080"/>
                    <a:ext cx="4320" cy="2144"/>
                    <a:chOff x="5711" y="4080"/>
                    <a:chExt cx="4320" cy="2144"/>
                  </a:xfrm>
                </p:grpSpPr>
                <p:sp>
                  <p:nvSpPr>
                    <p:cNvPr id="73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1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51" y="60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01" y="4844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71" y="5764"/>
                      <a:ext cx="2060" cy="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Critical Features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7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31" y="5104"/>
                      <a:ext cx="138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effectLst>
                            <a:outerShdw blurRad="38100" dist="25400" dir="5400000" algn="ctr" rotWithShape="0">
                              <a:srgbClr val="000000">
                                <a:alpha val="35001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7" y="4080"/>
                      <a:ext cx="1688" cy="4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67" name="Group 14"/>
                <p:cNvGrpSpPr>
                  <a:grpSpLocks/>
                </p:cNvGrpSpPr>
                <p:nvPr/>
              </p:nvGrpSpPr>
              <p:grpSpPr bwMode="auto">
                <a:xfrm>
                  <a:off x="5671" y="4291"/>
                  <a:ext cx="4460" cy="4956"/>
                  <a:chOff x="5671" y="4451"/>
                  <a:chExt cx="4460" cy="4956"/>
                </a:xfrm>
              </p:grpSpPr>
              <p:sp>
                <p:nvSpPr>
                  <p:cNvPr id="68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91" y="6051"/>
                    <a:ext cx="4440" cy="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1" y="5231"/>
                    <a:ext cx="4400" cy="9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1" y="4451"/>
                    <a:ext cx="3840" cy="8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5184" y="3727"/>
                <a:ext cx="5495" cy="5976"/>
                <a:chOff x="5184" y="3727"/>
                <a:chExt cx="5495" cy="5976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518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4" name="AutoShape 20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AutoShape 21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1" name="Group 22"/>
                <p:cNvGrpSpPr>
                  <a:grpSpLocks/>
                </p:cNvGrpSpPr>
                <p:nvPr/>
              </p:nvGrpSpPr>
              <p:grpSpPr bwMode="auto">
                <a:xfrm flipH="1">
                  <a:off x="10104" y="3727"/>
                  <a:ext cx="575" cy="5976"/>
                  <a:chOff x="5144" y="3707"/>
                  <a:chExt cx="575" cy="5976"/>
                </a:xfrm>
              </p:grpSpPr>
              <p:sp>
                <p:nvSpPr>
                  <p:cNvPr id="62" name="AutoShape 23"/>
                  <p:cNvSpPr>
                    <a:spLocks noChangeArrowheads="1"/>
                  </p:cNvSpPr>
                  <p:nvPr/>
                </p:nvSpPr>
                <p:spPr bwMode="auto">
                  <a:xfrm rot="8042299" flipV="1">
                    <a:off x="4944" y="892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AutoShape 24"/>
                  <p:cNvSpPr>
                    <a:spLocks noChangeArrowheads="1"/>
                  </p:cNvSpPr>
                  <p:nvPr/>
                </p:nvSpPr>
                <p:spPr bwMode="auto">
                  <a:xfrm rot="-8042299">
                    <a:off x="4964" y="3907"/>
                    <a:ext cx="956" cy="555"/>
                  </a:xfrm>
                  <a:prstGeom prst="leftArrow">
                    <a:avLst>
                      <a:gd name="adj1" fmla="val 51148"/>
                      <a:gd name="adj2" fmla="val 31604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 rot="5379594" flipH="1">
                <a:off x="7402" y="332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 rot="-5379594" flipH="1" flipV="1">
                <a:off x="7402" y="9545"/>
                <a:ext cx="1062" cy="581"/>
              </a:xfrm>
              <a:prstGeom prst="leftArrow">
                <a:avLst>
                  <a:gd name="adj1" fmla="val 51148"/>
                  <a:gd name="adj2" fmla="val 3353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7"/>
              <p:cNvGrpSpPr>
                <a:grpSpLocks/>
              </p:cNvGrpSpPr>
              <p:nvPr/>
            </p:nvGrpSpPr>
            <p:grpSpPr bwMode="auto">
              <a:xfrm>
                <a:off x="3370" y="1300"/>
                <a:ext cx="10040" cy="2252"/>
                <a:chOff x="3480" y="1300"/>
                <a:chExt cx="10040" cy="2252"/>
              </a:xfrm>
            </p:grpSpPr>
            <p:grpSp>
              <p:nvGrpSpPr>
                <p:cNvPr id="53" name="Group 28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7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55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6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3370" y="9800"/>
                <a:ext cx="10040" cy="2252"/>
                <a:chOff x="3480" y="1300"/>
                <a:chExt cx="10040" cy="2252"/>
              </a:xfrm>
            </p:grpSpPr>
            <p:grpSp>
              <p:nvGrpSpPr>
                <p:cNvPr id="46" name="Group 36"/>
                <p:cNvGrpSpPr>
                  <a:grpSpLocks/>
                </p:cNvGrpSpPr>
                <p:nvPr/>
              </p:nvGrpSpPr>
              <p:grpSpPr bwMode="auto">
                <a:xfrm>
                  <a:off x="3480" y="1359"/>
                  <a:ext cx="9960" cy="2054"/>
                  <a:chOff x="3480" y="1359"/>
                  <a:chExt cx="9960" cy="2054"/>
                </a:xfrm>
              </p:grpSpPr>
              <p:sp>
                <p:nvSpPr>
                  <p:cNvPr id="5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1458"/>
                    <a:ext cx="9960" cy="1955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81FFF9"/>
                      </a:gs>
                    </a:gsLst>
                    <a:lin ang="540000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1359"/>
                    <a:ext cx="920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Term: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0" y="1774"/>
                    <a:ext cx="3480" cy="5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7" name="Group 40"/>
                <p:cNvGrpSpPr>
                  <a:grpSpLocks/>
                </p:cNvGrpSpPr>
                <p:nvPr/>
              </p:nvGrpSpPr>
              <p:grpSpPr bwMode="auto">
                <a:xfrm>
                  <a:off x="3580" y="1300"/>
                  <a:ext cx="9940" cy="2252"/>
                  <a:chOff x="3580" y="1300"/>
                  <a:chExt cx="9940" cy="2252"/>
                </a:xfrm>
              </p:grpSpPr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0" y="1300"/>
                    <a:ext cx="9240" cy="8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912"/>
                    <a:ext cx="9940" cy="1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742" y="3441"/>
                <a:ext cx="4700" cy="6431"/>
                <a:chOff x="730" y="3461"/>
                <a:chExt cx="4700" cy="6431"/>
              </a:xfrm>
            </p:grpSpPr>
            <p:grpSp>
              <p:nvGrpSpPr>
                <p:cNvPr id="28" name="Group 44"/>
                <p:cNvGrpSpPr>
                  <a:grpSpLocks/>
                </p:cNvGrpSpPr>
                <p:nvPr/>
              </p:nvGrpSpPr>
              <p:grpSpPr bwMode="auto">
                <a:xfrm>
                  <a:off x="750" y="346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42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4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45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43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9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40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1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29" name="Group 53"/>
                <p:cNvGrpSpPr>
                  <a:grpSpLocks/>
                </p:cNvGrpSpPr>
                <p:nvPr/>
              </p:nvGrpSpPr>
              <p:grpSpPr bwMode="auto">
                <a:xfrm>
                  <a:off x="730" y="6631"/>
                  <a:ext cx="4680" cy="3261"/>
                  <a:chOff x="750" y="3471"/>
                  <a:chExt cx="4680" cy="3261"/>
                </a:xfrm>
              </p:grpSpPr>
              <p:grpSp>
                <p:nvGrpSpPr>
                  <p:cNvPr id="3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50" y="3471"/>
                    <a:ext cx="4663" cy="3185"/>
                    <a:chOff x="750" y="3471"/>
                    <a:chExt cx="4663" cy="3185"/>
                  </a:xfrm>
                </p:grpSpPr>
                <p:grpSp>
                  <p:nvGrpSpPr>
                    <p:cNvPr id="34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" y="3625"/>
                      <a:ext cx="4663" cy="3031"/>
                      <a:chOff x="750" y="3625"/>
                      <a:chExt cx="4663" cy="3031"/>
                    </a:xfrm>
                  </p:grpSpPr>
                  <p:sp>
                    <p:nvSpPr>
                      <p:cNvPr id="36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0" y="3625"/>
                        <a:ext cx="4663" cy="3031"/>
                      </a:xfrm>
                      <a:prstGeom prst="octagon">
                        <a:avLst>
                          <a:gd name="adj" fmla="val 10208"/>
                        </a:avLst>
                      </a:prstGeom>
                      <a:gradFill rotWithShape="1">
                        <a:gsLst>
                          <a:gs pos="0">
                            <a:srgbClr val="FFFF00"/>
                          </a:gs>
                          <a:gs pos="100000">
                            <a:srgbClr val="81FFF9"/>
                          </a:gs>
                        </a:gsLst>
                        <a:lin ang="0" scaled="1"/>
                      </a:gra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7" name="Text Box 5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0" y="4115"/>
                        <a:ext cx="3749" cy="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Is related to this idea because…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  <p:sp>
                  <p:nvSpPr>
                    <p:cNvPr id="35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6" y="3471"/>
                      <a:ext cx="1431" cy="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Term: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1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77" y="3600"/>
                    <a:ext cx="4653" cy="3132"/>
                    <a:chOff x="777" y="3600"/>
                    <a:chExt cx="4653" cy="3132"/>
                  </a:xfrm>
                </p:grpSpPr>
                <p:sp>
                  <p:nvSpPr>
                    <p:cNvPr id="32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5" y="3600"/>
                      <a:ext cx="4345" cy="8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3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" y="4409"/>
                      <a:ext cx="4653" cy="2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0442" y="3441"/>
              <a:ext cx="4700" cy="6431"/>
              <a:chOff x="10442" y="3441"/>
              <a:chExt cx="4700" cy="6431"/>
            </a:xfrm>
          </p:grpSpPr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10442" y="3441"/>
                <a:ext cx="4683" cy="6355"/>
                <a:chOff x="10442" y="3441"/>
                <a:chExt cx="4683" cy="6355"/>
              </a:xfrm>
            </p:grpSpPr>
            <p:grpSp>
              <p:nvGrpSpPr>
                <p:cNvPr id="14" name="Group 64"/>
                <p:cNvGrpSpPr>
                  <a:grpSpLocks/>
                </p:cNvGrpSpPr>
                <p:nvPr/>
              </p:nvGrpSpPr>
              <p:grpSpPr bwMode="auto">
                <a:xfrm>
                  <a:off x="10442" y="3595"/>
                  <a:ext cx="4683" cy="6201"/>
                  <a:chOff x="10442" y="3595"/>
                  <a:chExt cx="4683" cy="6201"/>
                </a:xfrm>
              </p:grpSpPr>
              <p:sp>
                <p:nvSpPr>
                  <p:cNvPr id="1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0462" y="359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62" y="408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9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0442" y="6765"/>
                    <a:ext cx="4663" cy="3031"/>
                  </a:xfrm>
                  <a:prstGeom prst="octagon">
                    <a:avLst>
                      <a:gd name="adj" fmla="val 10208"/>
                    </a:avLst>
                  </a:prstGeom>
                  <a:gradFill rotWithShape="1">
                    <a:gsLst>
                      <a:gs pos="0">
                        <a:srgbClr val="81FFF9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2" y="7255"/>
                    <a:ext cx="3749" cy="5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Is related to this idea because…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578" y="344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558" y="6611"/>
                  <a:ext cx="1431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Term: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" name="Group 71"/>
              <p:cNvGrpSpPr>
                <a:grpSpLocks/>
              </p:cNvGrpSpPr>
              <p:nvPr/>
            </p:nvGrpSpPr>
            <p:grpSpPr bwMode="auto">
              <a:xfrm>
                <a:off x="10489" y="3570"/>
                <a:ext cx="4653" cy="3132"/>
                <a:chOff x="777" y="3600"/>
                <a:chExt cx="4653" cy="3132"/>
              </a:xfrm>
            </p:grpSpPr>
            <p:sp>
              <p:nvSpPr>
                <p:cNvPr id="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" name="Group 74"/>
              <p:cNvGrpSpPr>
                <a:grpSpLocks/>
              </p:cNvGrpSpPr>
              <p:nvPr/>
            </p:nvGrpSpPr>
            <p:grpSpPr bwMode="auto">
              <a:xfrm>
                <a:off x="10469" y="6740"/>
                <a:ext cx="4653" cy="3132"/>
                <a:chOff x="777" y="3600"/>
                <a:chExt cx="4653" cy="3132"/>
              </a:xfrm>
            </p:grpSpPr>
            <p:sp>
              <p:nvSpPr>
                <p:cNvPr id="1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85" y="3600"/>
                  <a:ext cx="4345" cy="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777" y="4409"/>
                  <a:ext cx="4653" cy="2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0" y="-61136"/>
            <a:ext cx="9182100" cy="835025"/>
            <a:chOff x="604" y="200"/>
            <a:chExt cx="14460" cy="1314"/>
          </a:xfrm>
        </p:grpSpPr>
        <p:sp>
          <p:nvSpPr>
            <p:cNvPr id="81" name="Text Box 78"/>
            <p:cNvSpPr txBox="1">
              <a:spLocks noChangeArrowheads="1"/>
            </p:cNvSpPr>
            <p:nvPr/>
          </p:nvSpPr>
          <p:spPr bwMode="auto">
            <a:xfrm>
              <a:off x="604" y="28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related words web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34807" y="2434442"/>
            <a:ext cx="2983323" cy="2940410"/>
            <a:chOff x="3134807" y="2434442"/>
            <a:chExt cx="2983323" cy="2940410"/>
          </a:xfrm>
        </p:grpSpPr>
        <p:sp>
          <p:nvSpPr>
            <p:cNvPr id="83" name="TextBox 82"/>
            <p:cNvSpPr txBox="1"/>
            <p:nvPr/>
          </p:nvSpPr>
          <p:spPr>
            <a:xfrm>
              <a:off x="3288560" y="2434442"/>
              <a:ext cx="2636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exploitation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175344" y="3482026"/>
              <a:ext cx="2819370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When people / groups with power take advantage of others with less power to get what they want </a:t>
              </a:r>
            </a:p>
            <a:p>
              <a:r>
                <a:rPr lang="en-US" sz="1300" i="1" dirty="0"/>
                <a:t> </a:t>
              </a:r>
              <a:r>
                <a:rPr lang="en-US" sz="1300" i="1" dirty="0" smtClean="0"/>
                <a:t>Examples</a:t>
              </a:r>
              <a:r>
                <a:rPr lang="en-US" sz="1300" i="1" dirty="0"/>
                <a:t>…</a:t>
              </a:r>
              <a:r>
                <a:rPr lang="en-US" sz="1300" dirty="0"/>
                <a:t> Powerful countries exploit weaker countries to get their natural resources…Management exploits workers to get cheap labor… racists exploit minorities, men </a:t>
              </a:r>
              <a:r>
                <a:rPr lang="en-US" sz="1300" dirty="0" smtClean="0"/>
                <a:t>exploit</a:t>
              </a:r>
              <a:r>
                <a:rPr lang="en-US" sz="1300" dirty="0" smtClean="0"/>
                <a:t> </a:t>
              </a:r>
              <a:r>
                <a:rPr lang="en-US" sz="1300" dirty="0" smtClean="0"/>
                <a:t>women</a:t>
              </a:r>
              <a:r>
                <a:rPr lang="en-US" sz="1300" dirty="0"/>
                <a:t>…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34807" y="2978819"/>
              <a:ext cx="2983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Type of treatment of people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90128" y="2053391"/>
            <a:ext cx="29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Progressive Era </a:t>
            </a:r>
            <a:r>
              <a:rPr lang="en-US" sz="1400" dirty="0"/>
              <a:t>1890-</a:t>
            </a:r>
            <a:r>
              <a:rPr lang="en-US" sz="1400" dirty="0" smtClean="0"/>
              <a:t>1920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44744" y="2499609"/>
            <a:ext cx="3090063" cy="132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Period when many tried to stop </a:t>
            </a:r>
          </a:p>
          <a:p>
            <a:r>
              <a:rPr lang="en-US" sz="1300" dirty="0"/>
              <a:t>widespread exploitation in US. …believed that social problems (poverty, violence, greed, racism, class warfare) </a:t>
            </a:r>
            <a:r>
              <a:rPr lang="en-US" sz="1300" dirty="0" smtClean="0"/>
              <a:t>best addressed by </a:t>
            </a:r>
            <a:r>
              <a:rPr lang="en-US" sz="1300" dirty="0"/>
              <a:t>good education &amp; safe environment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7854" y="701837"/>
            <a:ext cx="9250513" cy="6078729"/>
            <a:chOff x="27854" y="701837"/>
            <a:chExt cx="9250513" cy="6078729"/>
          </a:xfrm>
        </p:grpSpPr>
        <p:grpSp>
          <p:nvGrpSpPr>
            <p:cNvPr id="104" name="Group 103"/>
            <p:cNvGrpSpPr/>
            <p:nvPr/>
          </p:nvGrpSpPr>
          <p:grpSpPr>
            <a:xfrm>
              <a:off x="27854" y="2053391"/>
              <a:ext cx="9250513" cy="3575058"/>
              <a:chOff x="27854" y="2053391"/>
              <a:chExt cx="9250513" cy="3575058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188304" y="3889569"/>
                <a:ext cx="3090063" cy="1738880"/>
                <a:chOff x="6188304" y="2053391"/>
                <a:chExt cx="3090063" cy="1738880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6188304" y="2053391"/>
                  <a:ext cx="285235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Suffrage Movement</a:t>
                  </a:r>
                </a:p>
                <a:p>
                  <a:endParaRPr lang="en-US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6188304" y="2499609"/>
                  <a:ext cx="3090063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/>
                    <a:t>Organizations supporting women’s suffrage (right to vote) became much more powerful – resulted in 19</a:t>
                  </a:r>
                  <a:r>
                    <a:rPr lang="en-US" sz="1300" baseline="30000" dirty="0"/>
                    <a:t>th</a:t>
                  </a:r>
                  <a:r>
                    <a:rPr lang="en-US" sz="1300" dirty="0"/>
                    <a:t> Amendment  (prohibits any US citizen from being denied the right to vote on the basis of </a:t>
                  </a:r>
                  <a:r>
                    <a:rPr lang="en-US" sz="1300" dirty="0" smtClean="0"/>
                    <a:t>gender)</a:t>
                  </a:r>
                  <a:r>
                    <a:rPr lang="en-US" sz="1300" dirty="0"/>
                    <a:t>.</a:t>
                  </a: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6188304" y="2053391"/>
                <a:ext cx="3090063" cy="1738880"/>
                <a:chOff x="6188304" y="2053391"/>
                <a:chExt cx="3090063" cy="1738880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6188304" y="2053391"/>
                  <a:ext cx="28523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 Immigration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188304" y="2499609"/>
                  <a:ext cx="3090063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/>
                    <a:t>Many immigrants were exploited by businesses (very low pay, long hours, unsafe conditions, etc.). Relief</a:t>
                  </a:r>
                  <a:r>
                    <a:rPr lang="en-US" sz="1300" dirty="0" smtClean="0"/>
                    <a:t> </a:t>
                  </a:r>
                </a:p>
                <a:p>
                  <a:r>
                    <a:rPr lang="en-US" sz="1300" dirty="0" smtClean="0"/>
                    <a:t>societies </a:t>
                  </a:r>
                  <a:r>
                    <a:rPr lang="en-US" sz="1300" dirty="0"/>
                    <a:t>tried to help by getting immigrant children in school, access to hospitals, better living conditions, etc.</a:t>
                  </a: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27854" y="3872220"/>
                <a:ext cx="3090063" cy="1738880"/>
                <a:chOff x="6188304" y="2053391"/>
                <a:chExt cx="3090063" cy="1738880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6188304" y="2053391"/>
                  <a:ext cx="28523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TR Roosevelt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6188304" y="2499609"/>
                  <a:ext cx="3090063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/>
                    <a:t>He was a </a:t>
                  </a:r>
                  <a:r>
                    <a:rPr lang="en-US" sz="1300" u="sng" dirty="0"/>
                    <a:t>president</a:t>
                  </a:r>
                  <a:r>
                    <a:rPr lang="en-US" sz="1300" dirty="0"/>
                    <a:t> who supported anti-monopoly legislation to open up competition – results would be higher quality products at lower prices. Also supported use of arbitration b/w unions &amp; management during labor disputes</a:t>
                  </a: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1708776" y="701837"/>
              <a:ext cx="6311749" cy="6078729"/>
              <a:chOff x="1708776" y="701837"/>
              <a:chExt cx="6311749" cy="607872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708776" y="701837"/>
                <a:ext cx="6311749" cy="1224981"/>
                <a:chOff x="1718509" y="701837"/>
                <a:chExt cx="6311749" cy="1224981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2203603" y="701837"/>
                  <a:ext cx="57762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Muckrakers</a:t>
                  </a:r>
                </a:p>
                <a:p>
                  <a:r>
                    <a:rPr lang="en-US" dirty="0"/>
                    <a:t> 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1718509" y="1211237"/>
                  <a:ext cx="6311749" cy="715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/>
                    <a:t>Social-reform journalists /reporters reported facts about problems, abuses, etc. to get the public to support changes …Published articles </a:t>
                  </a:r>
                  <a:r>
                    <a:rPr lang="en-US" sz="1350" dirty="0" smtClean="0"/>
                    <a:t>@ corporate </a:t>
                  </a:r>
                  <a:r>
                    <a:rPr lang="en-US" sz="1350" dirty="0"/>
                    <a:t>greed, abusive child-labor practices, </a:t>
                  </a:r>
                  <a:r>
                    <a:rPr lang="en-US" sz="1350" dirty="0" smtClean="0"/>
                    <a:t>etc.- encouraged </a:t>
                  </a:r>
                  <a:r>
                    <a:rPr lang="en-US" sz="1350" dirty="0"/>
                    <a:t>citizens to vote to force politicians to pass better laws</a:t>
                  </a: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708776" y="5578669"/>
                <a:ext cx="6311749" cy="1201897"/>
                <a:chOff x="1718509" y="701837"/>
                <a:chExt cx="6311749" cy="1201897"/>
              </a:xfrm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203603" y="701837"/>
                  <a:ext cx="57762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Labor Unions</a:t>
                  </a:r>
                </a:p>
                <a:p>
                  <a:r>
                    <a:rPr lang="en-US" dirty="0"/>
                    <a:t> 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1718509" y="1211237"/>
                  <a:ext cx="6311749" cy="692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00" dirty="0"/>
                    <a:t>Individual workers have little </a:t>
                  </a:r>
                  <a:r>
                    <a:rPr lang="en-US" sz="1300" dirty="0" smtClean="0"/>
                    <a:t>power = easily </a:t>
                  </a:r>
                  <a:r>
                    <a:rPr lang="en-US" sz="1300" dirty="0"/>
                    <a:t>exploited, but when they organize in  unions, they create the power to </a:t>
                  </a:r>
                  <a:r>
                    <a:rPr lang="en-US" sz="1300" dirty="0" smtClean="0"/>
                    <a:t>force </a:t>
                  </a:r>
                  <a:r>
                    <a:rPr lang="en-US" sz="1300" dirty="0"/>
                    <a:t>management to improve working </a:t>
                  </a:r>
                  <a:r>
                    <a:rPr lang="en-US" sz="1300" dirty="0" smtClean="0"/>
                    <a:t>conditions</a:t>
                  </a:r>
                  <a:r>
                    <a:rPr lang="en-US" sz="1300" dirty="0"/>
                    <a:t>. U</a:t>
                  </a:r>
                  <a:r>
                    <a:rPr lang="en-US" sz="1300" dirty="0" smtClean="0"/>
                    <a:t>nions </a:t>
                  </a:r>
                  <a:r>
                    <a:rPr lang="en-US" sz="1300" dirty="0"/>
                    <a:t>aggressively advocated radical </a:t>
                  </a:r>
                  <a:r>
                    <a:rPr lang="en-US" sz="1300" dirty="0" smtClean="0"/>
                    <a:t>social </a:t>
                  </a:r>
                  <a:r>
                    <a:rPr lang="en-US" sz="1300" dirty="0"/>
                    <a:t>reform </a:t>
                  </a:r>
                  <a:r>
                    <a:rPr lang="en-US" sz="1300" dirty="0" smtClean="0"/>
                    <a:t>to </a:t>
                  </a:r>
                  <a:r>
                    <a:rPr lang="en-US" sz="1300" dirty="0"/>
                    <a:t>reduce worker exploitation.</a:t>
                  </a:r>
                </a:p>
              </p:txBody>
            </p:sp>
          </p:grpSp>
        </p:grpSp>
      </p:grpSp>
      <p:sp>
        <p:nvSpPr>
          <p:cNvPr id="106" name="TextBox 10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4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4141661" y="549712"/>
            <a:ext cx="5080000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r</a:t>
            </a:r>
            <a:r>
              <a:rPr lang="en-US" sz="1500" b="1" dirty="0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elated words web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83" y="1042040"/>
            <a:ext cx="441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50DA5"/>
                </a:solidFill>
              </a:rPr>
              <a:t>Best used  </a:t>
            </a:r>
            <a:r>
              <a:rPr lang="en-US" sz="2000" dirty="0">
                <a:solidFill>
                  <a:srgbClr val="650DA5"/>
                </a:solidFill>
              </a:rPr>
              <a:t>at the </a:t>
            </a:r>
            <a:r>
              <a:rPr lang="en-US" sz="2000" dirty="0">
                <a:solidFill>
                  <a:srgbClr val="FF0000"/>
                </a:solidFill>
              </a:rPr>
              <a:t>END of the lesson </a:t>
            </a:r>
            <a:r>
              <a:rPr lang="en-US" sz="2000" dirty="0">
                <a:solidFill>
                  <a:srgbClr val="650DA5"/>
                </a:solidFill>
              </a:rPr>
              <a:t>to review and anchor key terms and their relationships. </a:t>
            </a:r>
            <a:endParaRPr lang="en-US" sz="2000" dirty="0" smtClean="0">
              <a:solidFill>
                <a:srgbClr val="650DA5"/>
              </a:solidFill>
            </a:endParaRPr>
          </a:p>
        </p:txBody>
      </p:sp>
      <p:pic>
        <p:nvPicPr>
          <p:cNvPr id="18" name="Picture 17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41" y="957996"/>
            <a:ext cx="3769962" cy="27501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083" y="2221198"/>
            <a:ext cx="441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50DA5"/>
                </a:solidFill>
              </a:rPr>
              <a:t>Can also be used  </a:t>
            </a:r>
            <a:r>
              <a:rPr lang="en-US" sz="2000" dirty="0">
                <a:solidFill>
                  <a:srgbClr val="650DA5"/>
                </a:solidFill>
              </a:rPr>
              <a:t>at the </a:t>
            </a:r>
            <a:r>
              <a:rPr lang="en-US" sz="2000" dirty="0" smtClean="0">
                <a:solidFill>
                  <a:srgbClr val="FF0000"/>
                </a:solidFill>
              </a:rPr>
              <a:t>BEGINNING </a:t>
            </a:r>
            <a:r>
              <a:rPr lang="en-US" sz="2000" dirty="0">
                <a:solidFill>
                  <a:srgbClr val="FF0000"/>
                </a:solidFill>
              </a:rPr>
              <a:t>of the lesson </a:t>
            </a:r>
            <a:r>
              <a:rPr lang="en-US" sz="2000" dirty="0">
                <a:solidFill>
                  <a:srgbClr val="650DA5"/>
                </a:solidFill>
              </a:rPr>
              <a:t>to review </a:t>
            </a:r>
            <a:r>
              <a:rPr lang="en-US" sz="2000" dirty="0" smtClean="0">
                <a:solidFill>
                  <a:srgbClr val="650DA5"/>
                </a:solidFill>
              </a:rPr>
              <a:t>previously taught terms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596" y="3719888"/>
            <a:ext cx="797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3138" lvl="0" indent="-973138"/>
            <a:r>
              <a:rPr lang="en-US" b="1" dirty="0"/>
              <a:t>Phase </a:t>
            </a:r>
            <a:r>
              <a:rPr lang="en-US" b="1" dirty="0" smtClean="0"/>
              <a:t>1: </a:t>
            </a:r>
            <a:r>
              <a:rPr lang="en-US" dirty="0" smtClean="0">
                <a:solidFill>
                  <a:srgbClr val="0000FF"/>
                </a:solidFill>
              </a:rPr>
              <a:t>Students </a:t>
            </a:r>
            <a:r>
              <a:rPr lang="en-US" dirty="0">
                <a:solidFill>
                  <a:srgbClr val="0000FF"/>
                </a:solidFill>
              </a:rPr>
              <a:t>work in pairs or teams of four as they collaborate to complete the </a:t>
            </a:r>
            <a:r>
              <a:rPr lang="en-US" dirty="0" smtClean="0">
                <a:solidFill>
                  <a:srgbClr val="0000FF"/>
                </a:solidFill>
              </a:rPr>
              <a:t>web. </a:t>
            </a:r>
            <a:endParaRPr lang="en-US" dirty="0" smtClean="0">
              <a:solidFill>
                <a:srgbClr val="650D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596" y="4449428"/>
            <a:ext cx="797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Phase 2: </a:t>
            </a:r>
            <a:r>
              <a:rPr lang="en-US" dirty="0" smtClean="0">
                <a:solidFill>
                  <a:srgbClr val="0000FF"/>
                </a:solidFill>
              </a:rPr>
              <a:t>Students practice explaining to each other…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299" y="4849538"/>
            <a:ext cx="797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</a:rPr>
              <a:t>…the </a:t>
            </a:r>
            <a:r>
              <a:rPr lang="en-US" dirty="0">
                <a:solidFill>
                  <a:srgbClr val="0000FF"/>
                </a:solidFill>
              </a:rPr>
              <a:t>definition of the target term (class &amp; critical features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2299" y="5355881"/>
            <a:ext cx="751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/>
            <a:r>
              <a:rPr lang="en-US" dirty="0" smtClean="0">
                <a:solidFill>
                  <a:srgbClr val="0000FF"/>
                </a:solidFill>
              </a:rPr>
              <a:t>…why</a:t>
            </a:r>
            <a:r>
              <a:rPr lang="en-US" dirty="0">
                <a:solidFill>
                  <a:srgbClr val="0000FF"/>
                </a:solidFill>
              </a:rPr>
              <a:t>/how the words  they noted as ‘related words’ are </a:t>
            </a:r>
            <a:r>
              <a:rPr lang="en-US" dirty="0" smtClean="0">
                <a:solidFill>
                  <a:srgbClr val="0000FF"/>
                </a:solidFill>
              </a:rPr>
              <a:t>connected </a:t>
            </a:r>
            <a:r>
              <a:rPr lang="en-US" dirty="0">
                <a:solidFill>
                  <a:srgbClr val="0000FF"/>
                </a:solidFill>
              </a:rPr>
              <a:t>to the targeted term.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3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3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92164"/>
            <a:ext cx="9144000" cy="5737236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8280" y="4183209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280" y="2350192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280" y="6200860"/>
            <a:ext cx="6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.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47451" y="1675734"/>
            <a:ext cx="9196063" cy="3691116"/>
            <a:chOff x="47451" y="1054274"/>
            <a:chExt cx="9196063" cy="369111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7451" y="1054274"/>
              <a:ext cx="9196063" cy="1633176"/>
              <a:chOff x="47451" y="889174"/>
              <a:chExt cx="9196063" cy="1633176"/>
            </a:xfrm>
          </p:grpSpPr>
          <p:grpSp>
            <p:nvGrpSpPr>
              <p:cNvPr id="13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Connections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Essential Understandings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22"/>
              <p:cNvGrpSpPr/>
              <p:nvPr/>
            </p:nvGrpSpPr>
            <p:grpSpPr>
              <a:xfrm>
                <a:off x="3617156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25" name="TextBox 124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Matrix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122"/>
              <p:cNvGrpSpPr/>
              <p:nvPr/>
            </p:nvGrpSpPr>
            <p:grpSpPr>
              <a:xfrm>
                <a:off x="717223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Features * Context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22"/>
              <p:cNvGrpSpPr/>
              <p:nvPr/>
            </p:nvGrpSpPr>
            <p:grpSpPr>
              <a:xfrm>
                <a:off x="5401048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EU Venn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6" name="Group 115"/>
            <p:cNvGrpSpPr/>
            <p:nvPr/>
          </p:nvGrpSpPr>
          <p:grpSpPr>
            <a:xfrm>
              <a:off x="47451" y="3112214"/>
              <a:ext cx="4149189" cy="1633176"/>
              <a:chOff x="47451" y="889174"/>
              <a:chExt cx="4149189" cy="1633176"/>
            </a:xfrm>
          </p:grpSpPr>
          <p:grpSp>
            <p:nvGrpSpPr>
              <p:cNvPr id="180" name="Group 115"/>
              <p:cNvGrpSpPr/>
              <p:nvPr/>
            </p:nvGrpSpPr>
            <p:grpSpPr>
              <a:xfrm>
                <a:off x="47451" y="889174"/>
                <a:ext cx="2071276" cy="1633176"/>
                <a:chOff x="1236132" y="1471566"/>
                <a:chExt cx="2071276" cy="1633176"/>
              </a:xfrm>
            </p:grpSpPr>
            <p:sp>
              <p:nvSpPr>
                <p:cNvPr id="183" name="TextBox 182"/>
                <p:cNvSpPr txBox="1"/>
                <p:nvPr/>
              </p:nvSpPr>
              <p:spPr>
                <a:xfrm>
                  <a:off x="1236132" y="1471566"/>
                  <a:ext cx="207127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Web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4" name="Group 116"/>
              <p:cNvGrpSpPr/>
              <p:nvPr/>
            </p:nvGrpSpPr>
            <p:grpSpPr>
              <a:xfrm>
                <a:off x="1539243" y="889174"/>
                <a:ext cx="2657397" cy="1633176"/>
                <a:chOff x="943071" y="1471566"/>
                <a:chExt cx="2657397" cy="1633176"/>
              </a:xfrm>
            </p:grpSpPr>
            <p:sp>
              <p:nvSpPr>
                <p:cNvPr id="177" name="TextBox 176"/>
                <p:cNvSpPr txBox="1"/>
                <p:nvPr/>
              </p:nvSpPr>
              <p:spPr>
                <a:xfrm>
                  <a:off x="943071" y="1471566"/>
                  <a:ext cx="265739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>
                      <a:solidFill>
                        <a:srgbClr val="0000FF"/>
                      </a:solidFill>
                    </a:rPr>
                    <a:t>Related Words </a:t>
                  </a:r>
                  <a:endParaRPr lang="en-US" sz="11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1521527" y="1733176"/>
                  <a:ext cx="1500486" cy="137156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96" name="Picture 195" descr="Screen shot 2013-06-05 at 6.2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516" y="1983181"/>
            <a:ext cx="1408053" cy="1079249"/>
          </a:xfrm>
          <a:prstGeom prst="rect">
            <a:avLst/>
          </a:prstGeom>
        </p:spPr>
      </p:pic>
      <p:pic>
        <p:nvPicPr>
          <p:cNvPr id="197" name="Picture 196" descr="Screen shot 2013-06-05 at 6.30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4127" y="1983181"/>
            <a:ext cx="1425442" cy="1107369"/>
          </a:xfrm>
          <a:prstGeom prst="rect">
            <a:avLst/>
          </a:prstGeom>
        </p:spPr>
      </p:pic>
      <p:pic>
        <p:nvPicPr>
          <p:cNvPr id="198" name="Picture 197" descr="Screen Shot 2013-06-06 at 8.58.1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04" y="1983181"/>
            <a:ext cx="1415460" cy="1075382"/>
          </a:xfrm>
          <a:prstGeom prst="rect">
            <a:avLst/>
          </a:prstGeom>
        </p:spPr>
      </p:pic>
      <p:pic>
        <p:nvPicPr>
          <p:cNvPr id="199" name="Picture 198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158" y="1983181"/>
            <a:ext cx="1420790" cy="1087433"/>
          </a:xfrm>
          <a:prstGeom prst="rect">
            <a:avLst/>
          </a:prstGeom>
        </p:spPr>
      </p:pic>
      <p:pic>
        <p:nvPicPr>
          <p:cNvPr id="200" name="Picture 199" descr="Screen shot 2013-06-05 at 6.2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5024" y="1983181"/>
            <a:ext cx="1415605" cy="1087433"/>
          </a:xfrm>
          <a:prstGeom prst="rect">
            <a:avLst/>
          </a:prstGeom>
        </p:spPr>
      </p:pic>
      <p:pic>
        <p:nvPicPr>
          <p:cNvPr id="201" name="Picture 200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79" y="4044319"/>
            <a:ext cx="1420790" cy="1036442"/>
          </a:xfrm>
          <a:prstGeom prst="rect">
            <a:avLst/>
          </a:prstGeom>
        </p:spPr>
      </p:pic>
      <p:pic>
        <p:nvPicPr>
          <p:cNvPr id="202" name="Picture 201" descr="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889" y="4044319"/>
            <a:ext cx="1415460" cy="1070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269" y="607949"/>
            <a:ext cx="53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Vocabulary frames for terms with </a:t>
            </a:r>
            <a:r>
              <a:rPr lang="en-US" sz="2800" b="1" dirty="0" smtClean="0">
                <a:solidFill>
                  <a:srgbClr val="FF0000"/>
                </a:solidFill>
              </a:rPr>
              <a:t>CONCISE  </a:t>
            </a:r>
            <a:r>
              <a:rPr lang="en-US" sz="2800" b="1" dirty="0">
                <a:solidFill>
                  <a:srgbClr val="FF0000"/>
                </a:solidFill>
              </a:rPr>
              <a:t>definitions </a:t>
            </a:r>
            <a:endParaRPr lang="en-US" sz="2800" dirty="0"/>
          </a:p>
        </p:txBody>
      </p:sp>
      <p:sp>
        <p:nvSpPr>
          <p:cNvPr id="49" name="Rounded Rectangle 48"/>
          <p:cNvSpPr/>
          <p:nvPr/>
        </p:nvSpPr>
        <p:spPr>
          <a:xfrm>
            <a:off x="1871571" y="3543855"/>
            <a:ext cx="1880390" cy="210406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8280" y="0"/>
            <a:ext cx="9215234" cy="6832600"/>
            <a:chOff x="28280" y="0"/>
            <a:chExt cx="9215234" cy="6832600"/>
          </a:xfrm>
        </p:grpSpPr>
        <p:grpSp>
          <p:nvGrpSpPr>
            <p:cNvPr id="53" name="Group 52"/>
            <p:cNvGrpSpPr/>
            <p:nvPr/>
          </p:nvGrpSpPr>
          <p:grpSpPr>
            <a:xfrm>
              <a:off x="28280" y="0"/>
              <a:ext cx="9215234" cy="6832600"/>
              <a:chOff x="28280" y="0"/>
              <a:chExt cx="9215234" cy="68326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8280" y="0"/>
                <a:ext cx="9215234" cy="6832600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54603" y="537882"/>
                <a:ext cx="6962588" cy="58477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00FF"/>
                    </a:solidFill>
                    <a:latin typeface="Trebuchet MS"/>
                    <a:cs typeface="Trebuchet MS"/>
                  </a:rPr>
                  <a:t>r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Trebuchet MS"/>
                    <a:cs typeface="Trebuchet MS"/>
                  </a:rPr>
                  <a:t>elated words frame</a:t>
                </a:r>
                <a:endParaRPr lang="en-US" sz="3200" dirty="0">
                  <a:solidFill>
                    <a:srgbClr val="0000FF"/>
                  </a:solidFill>
                  <a:latin typeface="Trebuchet MS"/>
                  <a:cs typeface="Trebuchet MS"/>
                </a:endParaRPr>
              </a:p>
            </p:txBody>
          </p:sp>
        </p:grpSp>
        <p:pic>
          <p:nvPicPr>
            <p:cNvPr id="56" name="Picture 55" descr="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4333" y="1122658"/>
              <a:ext cx="6467402" cy="488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1216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5356" y="518794"/>
            <a:ext cx="9118643" cy="6339205"/>
            <a:chOff x="832" y="1365"/>
            <a:chExt cx="14007" cy="1053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832" y="1365"/>
              <a:ext cx="14007" cy="3682"/>
              <a:chOff x="832" y="1365"/>
              <a:chExt cx="14007" cy="3682"/>
            </a:xfrm>
          </p:grpSpPr>
          <p:grpSp>
            <p:nvGrpSpPr>
              <p:cNvPr id="32" name="Group 3"/>
              <p:cNvGrpSpPr>
                <a:grpSpLocks/>
              </p:cNvGrpSpPr>
              <p:nvPr/>
            </p:nvGrpSpPr>
            <p:grpSpPr bwMode="auto">
              <a:xfrm>
                <a:off x="832" y="1365"/>
                <a:ext cx="14007" cy="3586"/>
                <a:chOff x="832" y="1365"/>
                <a:chExt cx="14007" cy="3586"/>
              </a:xfrm>
            </p:grpSpPr>
            <p:grpSp>
              <p:nvGrpSpPr>
                <p:cNvPr id="63" name="Group 4"/>
                <p:cNvGrpSpPr>
                  <a:grpSpLocks/>
                </p:cNvGrpSpPr>
                <p:nvPr/>
              </p:nvGrpSpPr>
              <p:grpSpPr bwMode="auto">
                <a:xfrm>
                  <a:off x="930" y="2309"/>
                  <a:ext cx="13747" cy="2642"/>
                  <a:chOff x="910" y="3249"/>
                  <a:chExt cx="13867" cy="1502"/>
                </a:xfrm>
              </p:grpSpPr>
              <p:sp>
                <p:nvSpPr>
                  <p:cNvPr id="74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10309" y="3249"/>
                    <a:ext cx="4468" cy="150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9CFFF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5609" y="3249"/>
                    <a:ext cx="4469" cy="1502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CCFFCC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6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910" y="3249"/>
                    <a:ext cx="4469" cy="1501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7FF9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38100" dist="25400" dir="5400000" algn="ctr" rotWithShape="0">
                      <a:srgbClr val="000000">
                        <a:alpha val="35001"/>
                      </a:srgbClr>
                    </a:outerShdw>
                  </a:effec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64" name="Group 8"/>
                <p:cNvGrpSpPr>
                  <a:grpSpLocks/>
                </p:cNvGrpSpPr>
                <p:nvPr/>
              </p:nvGrpSpPr>
              <p:grpSpPr bwMode="auto">
                <a:xfrm>
                  <a:off x="832" y="1365"/>
                  <a:ext cx="14007" cy="1123"/>
                  <a:chOff x="832" y="1365"/>
                  <a:chExt cx="14007" cy="1123"/>
                </a:xfrm>
              </p:grpSpPr>
              <p:sp>
                <p:nvSpPr>
                  <p:cNvPr id="6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832" y="1455"/>
                    <a:ext cx="4608" cy="94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EFF8B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878" y="1573"/>
                    <a:ext cx="4563" cy="915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1365"/>
                    <a:ext cx="844" cy="54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Word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8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5531" y="1455"/>
                    <a:ext cx="4608" cy="94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CFFCC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577" y="1573"/>
                    <a:ext cx="4563" cy="91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5559" y="1365"/>
                    <a:ext cx="844" cy="54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Word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0210" y="1455"/>
                    <a:ext cx="4608" cy="94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9CFFF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72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10276" y="1573"/>
                    <a:ext cx="4563" cy="91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0258" y="1365"/>
                    <a:ext cx="844" cy="547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Word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3" name="Group 18"/>
              <p:cNvGrpSpPr>
                <a:grpSpLocks/>
              </p:cNvGrpSpPr>
              <p:nvPr/>
            </p:nvGrpSpPr>
            <p:grpSpPr bwMode="auto">
              <a:xfrm>
                <a:off x="920" y="2280"/>
                <a:ext cx="13820" cy="2767"/>
                <a:chOff x="900" y="2280"/>
                <a:chExt cx="13820" cy="2767"/>
              </a:xfrm>
            </p:grpSpPr>
            <p:grpSp>
              <p:nvGrpSpPr>
                <p:cNvPr id="34" name="Group 19"/>
                <p:cNvGrpSpPr>
                  <a:grpSpLocks/>
                </p:cNvGrpSpPr>
                <p:nvPr/>
              </p:nvGrpSpPr>
              <p:grpSpPr bwMode="auto">
                <a:xfrm>
                  <a:off x="1020" y="2280"/>
                  <a:ext cx="13640" cy="1260"/>
                  <a:chOff x="1020" y="2280"/>
                  <a:chExt cx="13640" cy="1260"/>
                </a:xfrm>
              </p:grpSpPr>
              <p:grpSp>
                <p:nvGrpSpPr>
                  <p:cNvPr id="45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020" y="2280"/>
                    <a:ext cx="4320" cy="1260"/>
                    <a:chOff x="1020" y="2280"/>
                    <a:chExt cx="4320" cy="1260"/>
                  </a:xfrm>
                </p:grpSpPr>
                <p:sp>
                  <p:nvSpPr>
                    <p:cNvPr id="5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0" y="2280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9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3080"/>
                      <a:ext cx="4320" cy="460"/>
                      <a:chOff x="1000" y="3320"/>
                      <a:chExt cx="4320" cy="460"/>
                    </a:xfrm>
                  </p:grpSpPr>
                  <p:sp>
                    <p:nvSpPr>
                      <p:cNvPr id="60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1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2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0" y="3320"/>
                        <a:ext cx="2060" cy="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Critical Features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680" y="2280"/>
                    <a:ext cx="4320" cy="1260"/>
                    <a:chOff x="1020" y="2280"/>
                    <a:chExt cx="4320" cy="1260"/>
                  </a:xfrm>
                </p:grpSpPr>
                <p:sp>
                  <p:nvSpPr>
                    <p:cNvPr id="53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0" y="2280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4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3080"/>
                      <a:ext cx="4320" cy="460"/>
                      <a:chOff x="1000" y="3320"/>
                      <a:chExt cx="4320" cy="460"/>
                    </a:xfrm>
                  </p:grpSpPr>
                  <p:sp>
                    <p:nvSpPr>
                      <p:cNvPr id="55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6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7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0" y="3320"/>
                        <a:ext cx="2060" cy="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Critical Features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0340" y="2280"/>
                    <a:ext cx="4320" cy="1260"/>
                    <a:chOff x="1020" y="2280"/>
                    <a:chExt cx="4320" cy="1260"/>
                  </a:xfrm>
                </p:grpSpPr>
                <p:sp>
                  <p:nvSpPr>
                    <p:cNvPr id="48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0" y="2280"/>
                      <a:ext cx="800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ÇlÇr ñæí©" charset="0"/>
                        </a:rPr>
                        <a:t>Class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49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3080"/>
                      <a:ext cx="4320" cy="460"/>
                      <a:chOff x="1000" y="3320"/>
                      <a:chExt cx="4320" cy="460"/>
                    </a:xfrm>
                  </p:grpSpPr>
                  <p:sp>
                    <p:nvSpPr>
                      <p:cNvPr id="50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0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1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0" y="3560"/>
                        <a:ext cx="1380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effectLst>
                              <a:outerShdw blurRad="38100" dist="25400" dir="5400000" algn="ctr" rotWithShape="0">
                                <a:srgbClr val="000000">
                                  <a:alpha val="35001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60" y="3320"/>
                        <a:ext cx="2060" cy="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91440" rIns="91440" bIns="9144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lvl1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ÇlÇr ñæí©" charset="0"/>
                          </a:rPr>
                          <a:t>Critical Features</a:t>
                        </a:r>
                        <a:endPara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5" name="Group 38"/>
                <p:cNvGrpSpPr>
                  <a:grpSpLocks/>
                </p:cNvGrpSpPr>
                <p:nvPr/>
              </p:nvGrpSpPr>
              <p:grpSpPr bwMode="auto">
                <a:xfrm>
                  <a:off x="900" y="2391"/>
                  <a:ext cx="13820" cy="2656"/>
                  <a:chOff x="900" y="2351"/>
                  <a:chExt cx="13820" cy="2656"/>
                </a:xfrm>
              </p:grpSpPr>
              <p:grpSp>
                <p:nvGrpSpPr>
                  <p:cNvPr id="3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900" y="2351"/>
                    <a:ext cx="4460" cy="2656"/>
                    <a:chOff x="920" y="2371"/>
                    <a:chExt cx="4460" cy="2656"/>
                  </a:xfrm>
                </p:grpSpPr>
                <p:sp>
                  <p:nvSpPr>
                    <p:cNvPr id="43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311"/>
                      <a:ext cx="4440" cy="17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4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" y="2371"/>
                      <a:ext cx="4460" cy="9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580" y="2351"/>
                    <a:ext cx="4460" cy="2656"/>
                    <a:chOff x="920" y="2371"/>
                    <a:chExt cx="4460" cy="2656"/>
                  </a:xfrm>
                </p:grpSpPr>
                <p:sp>
                  <p:nvSpPr>
                    <p:cNvPr id="41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311"/>
                      <a:ext cx="4440" cy="17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2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" y="2371"/>
                      <a:ext cx="4460" cy="9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38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0260" y="2351"/>
                    <a:ext cx="4460" cy="2656"/>
                    <a:chOff x="920" y="2371"/>
                    <a:chExt cx="4460" cy="2656"/>
                  </a:xfrm>
                </p:grpSpPr>
                <p:sp>
                  <p:nvSpPr>
                    <p:cNvPr id="39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311"/>
                      <a:ext cx="4440" cy="17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0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0" y="2371"/>
                      <a:ext cx="4460" cy="9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91440" rIns="91440" bIns="91440" numCol="1" anchor="t" anchorCtr="0" compatLnSpc="1">
                      <a:prstTxWarp prst="textNoShape">
                        <a:avLst/>
                      </a:prstTxWarp>
                    </a:bodyPr>
                    <a:lstStyle>
                      <a:lvl1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1pPr>
                      <a:lvl2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ÇlÇr ñæí©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" name="AutoShape 48"/>
            <p:cNvSpPr>
              <a:spLocks noChangeArrowheads="1"/>
            </p:cNvSpPr>
            <p:nvPr/>
          </p:nvSpPr>
          <p:spPr bwMode="auto">
            <a:xfrm>
              <a:off x="2085" y="4795"/>
              <a:ext cx="1868" cy="5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Related Words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AutoShape 49"/>
            <p:cNvSpPr>
              <a:spLocks noChangeArrowheads="1"/>
            </p:cNvSpPr>
            <p:nvPr/>
          </p:nvSpPr>
          <p:spPr bwMode="auto">
            <a:xfrm>
              <a:off x="6784" y="4794"/>
              <a:ext cx="1868" cy="52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Related Words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AutoShape 50"/>
            <p:cNvSpPr>
              <a:spLocks noChangeArrowheads="1"/>
            </p:cNvSpPr>
            <p:nvPr/>
          </p:nvSpPr>
          <p:spPr bwMode="auto">
            <a:xfrm>
              <a:off x="11483" y="4794"/>
              <a:ext cx="1868" cy="52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Related Words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991" y="5243"/>
              <a:ext cx="13708" cy="6652"/>
              <a:chOff x="991" y="5183"/>
              <a:chExt cx="13708" cy="6652"/>
            </a:xfrm>
          </p:grpSpPr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991" y="5183"/>
                <a:ext cx="4310" cy="6652"/>
                <a:chOff x="991" y="5183"/>
                <a:chExt cx="4310" cy="6652"/>
              </a:xfrm>
            </p:grpSpPr>
            <p:grpSp>
              <p:nvGrpSpPr>
                <p:cNvPr id="25" name="Group 53"/>
                <p:cNvGrpSpPr>
                  <a:grpSpLocks/>
                </p:cNvGrpSpPr>
                <p:nvPr/>
              </p:nvGrpSpPr>
              <p:grpSpPr bwMode="auto">
                <a:xfrm>
                  <a:off x="991" y="5183"/>
                  <a:ext cx="4310" cy="3542"/>
                  <a:chOff x="1110" y="4639"/>
                  <a:chExt cx="4293" cy="3367"/>
                </a:xfrm>
              </p:grpSpPr>
              <p:sp>
                <p:nvSpPr>
                  <p:cNvPr id="28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4639"/>
                    <a:ext cx="4293" cy="80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9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5494"/>
                    <a:ext cx="4293" cy="805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6346"/>
                    <a:ext cx="4293" cy="80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7200"/>
                    <a:ext cx="4293" cy="806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121" y="8822"/>
                  <a:ext cx="4137" cy="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All of these words could be used when talking about this topic…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" name="AutoShape 59"/>
                <p:cNvSpPr>
                  <a:spLocks noChangeArrowheads="1"/>
                </p:cNvSpPr>
                <p:nvPr/>
              </p:nvSpPr>
              <p:spPr bwMode="auto">
                <a:xfrm>
                  <a:off x="1001" y="9539"/>
                  <a:ext cx="4297" cy="22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7FF97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60"/>
              <p:cNvGrpSpPr>
                <a:grpSpLocks/>
              </p:cNvGrpSpPr>
              <p:nvPr/>
            </p:nvGrpSpPr>
            <p:grpSpPr bwMode="auto">
              <a:xfrm>
                <a:off x="5690" y="5183"/>
                <a:ext cx="4310" cy="6652"/>
                <a:chOff x="5690" y="5183"/>
                <a:chExt cx="4310" cy="6652"/>
              </a:xfrm>
            </p:grpSpPr>
            <p:sp>
              <p:nvSpPr>
                <p:cNvPr id="1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820" y="8822"/>
                  <a:ext cx="4137" cy="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All of these words could be used when talking about this topic…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" name="AutoShape 62"/>
                <p:cNvSpPr>
                  <a:spLocks noChangeArrowheads="1"/>
                </p:cNvSpPr>
                <p:nvPr/>
              </p:nvSpPr>
              <p:spPr bwMode="auto">
                <a:xfrm>
                  <a:off x="5700" y="9539"/>
                  <a:ext cx="4297" cy="22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CC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" name="AutoShape 63"/>
                <p:cNvSpPr>
                  <a:spLocks noChangeArrowheads="1"/>
                </p:cNvSpPr>
                <p:nvPr/>
              </p:nvSpPr>
              <p:spPr bwMode="auto">
                <a:xfrm>
                  <a:off x="5690" y="5183"/>
                  <a:ext cx="4310" cy="84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" name="AutoShape 64"/>
                <p:cNvSpPr>
                  <a:spLocks noChangeArrowheads="1"/>
                </p:cNvSpPr>
                <p:nvPr/>
              </p:nvSpPr>
              <p:spPr bwMode="auto">
                <a:xfrm>
                  <a:off x="5690" y="6083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3" name="AutoShape 65"/>
                <p:cNvSpPr>
                  <a:spLocks noChangeArrowheads="1"/>
                </p:cNvSpPr>
                <p:nvPr/>
              </p:nvSpPr>
              <p:spPr bwMode="auto">
                <a:xfrm>
                  <a:off x="5690" y="6979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" name="AutoShape 66"/>
                <p:cNvSpPr>
                  <a:spLocks noChangeArrowheads="1"/>
                </p:cNvSpPr>
                <p:nvPr/>
              </p:nvSpPr>
              <p:spPr bwMode="auto">
                <a:xfrm>
                  <a:off x="5690" y="7878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0389" y="5183"/>
                <a:ext cx="4310" cy="6652"/>
                <a:chOff x="10389" y="5183"/>
                <a:chExt cx="4310" cy="6652"/>
              </a:xfrm>
            </p:grpSpPr>
            <p:sp>
              <p:nvSpPr>
                <p:cNvPr id="1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0519" y="8822"/>
                  <a:ext cx="4137" cy="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All of these words could be used when talking about this topic…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" name="AutoShape 69"/>
                <p:cNvSpPr>
                  <a:spLocks noChangeArrowheads="1"/>
                </p:cNvSpPr>
                <p:nvPr/>
              </p:nvSpPr>
              <p:spPr bwMode="auto">
                <a:xfrm>
                  <a:off x="10399" y="9539"/>
                  <a:ext cx="4297" cy="2296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CFFF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25400" dir="5400000" algn="ctr" rotWithShape="0">
                    <a:srgbClr val="000000">
                      <a:alpha val="35001"/>
                    </a:srgbClr>
                  </a:outerShdw>
                </a:effec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" name="AutoShape 70"/>
                <p:cNvSpPr>
                  <a:spLocks noChangeArrowheads="1"/>
                </p:cNvSpPr>
                <p:nvPr/>
              </p:nvSpPr>
              <p:spPr bwMode="auto">
                <a:xfrm>
                  <a:off x="10389" y="5183"/>
                  <a:ext cx="4310" cy="84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CFFF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AutoShape 71"/>
                <p:cNvSpPr>
                  <a:spLocks noChangeArrowheads="1"/>
                </p:cNvSpPr>
                <p:nvPr/>
              </p:nvSpPr>
              <p:spPr bwMode="auto">
                <a:xfrm>
                  <a:off x="10389" y="6083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CFFF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" name="AutoShape 72"/>
                <p:cNvSpPr>
                  <a:spLocks noChangeArrowheads="1"/>
                </p:cNvSpPr>
                <p:nvPr/>
              </p:nvSpPr>
              <p:spPr bwMode="auto">
                <a:xfrm>
                  <a:off x="10389" y="6979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CFFF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" name="AutoShape 73"/>
                <p:cNvSpPr>
                  <a:spLocks noChangeArrowheads="1"/>
                </p:cNvSpPr>
                <p:nvPr/>
              </p:nvSpPr>
              <p:spPr bwMode="auto">
                <a:xfrm>
                  <a:off x="10389" y="7878"/>
                  <a:ext cx="4310" cy="84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9CFFF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charset="0"/>
                    <a:ea typeface="ÇlÇr ñæí©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77" name="Group 74"/>
          <p:cNvGrpSpPr>
            <a:grpSpLocks/>
          </p:cNvGrpSpPr>
          <p:nvPr/>
        </p:nvGrpSpPr>
        <p:grpSpPr bwMode="auto">
          <a:xfrm>
            <a:off x="101911" y="-108170"/>
            <a:ext cx="9182100" cy="835025"/>
            <a:chOff x="604" y="200"/>
            <a:chExt cx="14460" cy="1314"/>
          </a:xfrm>
        </p:grpSpPr>
        <p:sp>
          <p:nvSpPr>
            <p:cNvPr id="78" name="Text Box 75"/>
            <p:cNvSpPr txBox="1">
              <a:spLocks noChangeArrowheads="1"/>
            </p:cNvSpPr>
            <p:nvPr/>
          </p:nvSpPr>
          <p:spPr bwMode="auto">
            <a:xfrm>
              <a:off x="604" y="26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related words frame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90129" y="1215771"/>
            <a:ext cx="263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 of a plant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4744" y="1756559"/>
            <a:ext cx="309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leaves on plants</a:t>
            </a:r>
          </a:p>
          <a:p>
            <a:r>
              <a:rPr lang="en-US" sz="1400" dirty="0"/>
              <a:t>that have fresh green color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0921" y="2840761"/>
            <a:ext cx="263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Foliage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921" y="3438991"/>
            <a:ext cx="263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Lush 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220921" y="3996691"/>
            <a:ext cx="263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Flourishing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0921" y="4527371"/>
            <a:ext cx="263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Vegetation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7856" y="5475775"/>
            <a:ext cx="284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Amazon jungle or an island in the Caribbean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93897" y="665651"/>
            <a:ext cx="263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Verdure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15736" y="665651"/>
            <a:ext cx="3090063" cy="5333344"/>
            <a:chOff x="197144" y="818051"/>
            <a:chExt cx="3090063" cy="5333344"/>
          </a:xfrm>
        </p:grpSpPr>
        <p:sp>
          <p:nvSpPr>
            <p:cNvPr id="89" name="TextBox 88"/>
            <p:cNvSpPr txBox="1"/>
            <p:nvPr/>
          </p:nvSpPr>
          <p:spPr>
            <a:xfrm>
              <a:off x="342529" y="1368171"/>
              <a:ext cx="2636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n </a:t>
              </a:r>
              <a:r>
                <a:rPr lang="en-US" dirty="0"/>
                <a:t>emotion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7144" y="1908959"/>
              <a:ext cx="3090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Feeling anger </a:t>
              </a:r>
            </a:p>
            <a:p>
              <a:r>
                <a:rPr lang="en-US" sz="1400" dirty="0"/>
                <a:t>about something unfair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3321" y="299316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Irate </a:t>
              </a:r>
              <a:endParaRPr lang="en-US" sz="2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3321" y="359139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Mad </a:t>
              </a:r>
              <a:endParaRPr lang="en-US" sz="14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3321" y="414909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Infuriated </a:t>
              </a:r>
              <a:endParaRPr lang="en-US" sz="2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3321" y="467977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Injustice</a:t>
              </a:r>
              <a:endParaRPr lang="en-US" sz="2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0256" y="5628175"/>
              <a:ext cx="2844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My sister taking my clothes, wearing them and returning them dirty 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46297" y="81805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Indignant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30492" y="572975"/>
            <a:ext cx="2949056" cy="5426018"/>
            <a:chOff x="197144" y="818051"/>
            <a:chExt cx="3124455" cy="5333341"/>
          </a:xfrm>
        </p:grpSpPr>
        <p:sp>
          <p:nvSpPr>
            <p:cNvPr id="98" name="TextBox 97"/>
            <p:cNvSpPr txBox="1"/>
            <p:nvPr/>
          </p:nvSpPr>
          <p:spPr>
            <a:xfrm>
              <a:off x="342529" y="1368171"/>
              <a:ext cx="2636158" cy="363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n action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7144" y="1908959"/>
              <a:ext cx="3090063" cy="726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 rush out or say something suddenly</a:t>
              </a:r>
            </a:p>
            <a:p>
              <a:r>
                <a:rPr lang="en-US" sz="1400" dirty="0"/>
                <a:t>(sometimes to attack) 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73321" y="299316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Embark </a:t>
              </a:r>
              <a:endParaRPr lang="en-US" sz="2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3321" y="359139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Eruption </a:t>
              </a:r>
              <a:endParaRPr lang="en-US" sz="1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3321" y="414909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Attack </a:t>
              </a:r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3321" y="4679771"/>
              <a:ext cx="2636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Outburst</a:t>
              </a:r>
              <a:endParaRPr lang="en-US" sz="2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42527" y="5637109"/>
              <a:ext cx="2979072" cy="51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 group of kids that find the courage and then step up to a bully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6297" y="818051"/>
              <a:ext cx="2636158" cy="695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Sallied</a:t>
              </a:r>
            </a:p>
            <a:p>
              <a:pPr algn="ctr"/>
              <a:endParaRPr lang="en-US" sz="2000" b="1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26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83" y="447873"/>
            <a:ext cx="33103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TIPS…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5661357" y="549712"/>
            <a:ext cx="3398160" cy="4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rgbClr val="0000FF"/>
                </a:solidFill>
                <a:latin typeface="Trebuchet MS" charset="0"/>
                <a:ea typeface="ÇlÇr ñæí©" charset="0"/>
              </a:rPr>
              <a:t>r</a:t>
            </a:r>
            <a:r>
              <a:rPr lang="en-US" sz="1500" b="1" dirty="0" smtClean="0">
                <a:solidFill>
                  <a:srgbClr val="0000FF"/>
                </a:solidFill>
                <a:latin typeface="Trebuchet MS" charset="0"/>
                <a:ea typeface="ÇlÇr ñæí©" charset="0"/>
              </a:rPr>
              <a:t>elated words frame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083" y="1042040"/>
            <a:ext cx="441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50DA5"/>
                </a:solidFill>
              </a:rPr>
              <a:t>Best used  at the </a:t>
            </a:r>
            <a:r>
              <a:rPr lang="en-US" sz="2000" dirty="0" smtClean="0">
                <a:solidFill>
                  <a:srgbClr val="FF0000"/>
                </a:solidFill>
              </a:rPr>
              <a:t>END of the lesson </a:t>
            </a:r>
            <a:r>
              <a:rPr lang="en-US" sz="2000" dirty="0" smtClean="0">
                <a:solidFill>
                  <a:srgbClr val="650DA5"/>
                </a:solidFill>
              </a:rPr>
              <a:t>to review and anchor key terms and their relationships.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083" y="2221198"/>
            <a:ext cx="4414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650DA5"/>
                </a:solidFill>
              </a:rPr>
              <a:t>Can also be used  </a:t>
            </a:r>
            <a:r>
              <a:rPr lang="en-US" sz="2000" dirty="0">
                <a:solidFill>
                  <a:srgbClr val="650DA5"/>
                </a:solidFill>
              </a:rPr>
              <a:t>at the </a:t>
            </a:r>
            <a:r>
              <a:rPr lang="en-US" sz="2000" dirty="0" smtClean="0">
                <a:solidFill>
                  <a:srgbClr val="FF0000"/>
                </a:solidFill>
              </a:rPr>
              <a:t>BEGINNING </a:t>
            </a:r>
            <a:r>
              <a:rPr lang="en-US" sz="2000" dirty="0">
                <a:solidFill>
                  <a:srgbClr val="FF0000"/>
                </a:solidFill>
              </a:rPr>
              <a:t>of the lesson </a:t>
            </a:r>
            <a:r>
              <a:rPr lang="en-US" sz="2000" dirty="0">
                <a:solidFill>
                  <a:srgbClr val="650DA5"/>
                </a:solidFill>
              </a:rPr>
              <a:t>to review </a:t>
            </a:r>
            <a:r>
              <a:rPr lang="en-US" sz="2000" dirty="0" smtClean="0">
                <a:solidFill>
                  <a:srgbClr val="650DA5"/>
                </a:solidFill>
              </a:rPr>
              <a:t>previously taught terms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596" y="3719888"/>
            <a:ext cx="797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3138" lvl="0" indent="-973138"/>
            <a:r>
              <a:rPr lang="en-US" b="1" dirty="0"/>
              <a:t>Phase </a:t>
            </a:r>
            <a:r>
              <a:rPr lang="en-US" b="1" dirty="0" smtClean="0"/>
              <a:t>1: </a:t>
            </a:r>
            <a:r>
              <a:rPr lang="en-US" dirty="0" smtClean="0">
                <a:solidFill>
                  <a:srgbClr val="0000FF"/>
                </a:solidFill>
              </a:rPr>
              <a:t>Students </a:t>
            </a:r>
            <a:r>
              <a:rPr lang="en-US" dirty="0">
                <a:solidFill>
                  <a:srgbClr val="0000FF"/>
                </a:solidFill>
              </a:rPr>
              <a:t>work in pairs or teams of four as they collaborate to complete the </a:t>
            </a:r>
            <a:r>
              <a:rPr lang="en-US" dirty="0" smtClean="0">
                <a:solidFill>
                  <a:srgbClr val="0000FF"/>
                </a:solidFill>
              </a:rPr>
              <a:t>web. </a:t>
            </a:r>
            <a:endParaRPr lang="en-US" dirty="0" smtClean="0">
              <a:solidFill>
                <a:srgbClr val="650D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596" y="4449428"/>
            <a:ext cx="797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Phase 2: </a:t>
            </a:r>
            <a:r>
              <a:rPr lang="en-US" dirty="0" smtClean="0">
                <a:solidFill>
                  <a:srgbClr val="0000FF"/>
                </a:solidFill>
              </a:rPr>
              <a:t>Students practice explaining to each other…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299" y="4849538"/>
            <a:ext cx="7974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FF"/>
                </a:solidFill>
              </a:rPr>
              <a:t>…the </a:t>
            </a:r>
            <a:r>
              <a:rPr lang="en-US" sz="2000" dirty="0">
                <a:solidFill>
                  <a:srgbClr val="0000FF"/>
                </a:solidFill>
              </a:rPr>
              <a:t>definition of the target term (class &amp; critical features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2299" y="5355881"/>
            <a:ext cx="751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/>
            <a:r>
              <a:rPr lang="en-US" dirty="0" smtClean="0">
                <a:solidFill>
                  <a:srgbClr val="0000FF"/>
                </a:solidFill>
              </a:rPr>
              <a:t>…why</a:t>
            </a:r>
            <a:r>
              <a:rPr lang="en-US" dirty="0">
                <a:solidFill>
                  <a:srgbClr val="0000FF"/>
                </a:solidFill>
              </a:rPr>
              <a:t>/how the words  they noted as ‘related words’ are </a:t>
            </a:r>
            <a:r>
              <a:rPr lang="en-US" dirty="0" smtClean="0">
                <a:solidFill>
                  <a:srgbClr val="0000FF"/>
                </a:solidFill>
              </a:rPr>
              <a:t>connected </a:t>
            </a:r>
            <a:r>
              <a:rPr lang="en-US" dirty="0">
                <a:solidFill>
                  <a:srgbClr val="0000FF"/>
                </a:solidFill>
              </a:rPr>
              <a:t>to the targeted term. </a:t>
            </a:r>
          </a:p>
        </p:txBody>
      </p:sp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41" y="956421"/>
            <a:ext cx="3769962" cy="2850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2299" y="6102721"/>
            <a:ext cx="751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/>
            <a:r>
              <a:rPr lang="en-US" dirty="0" smtClean="0">
                <a:solidFill>
                  <a:srgbClr val="0000FF"/>
                </a:solidFill>
              </a:rPr>
              <a:t>…how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“related words” can be used within context of discussing the lesson topic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8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3" grpId="0"/>
      <p:bldP spid="24" grpId="0"/>
      <p:bldP spid="25" grpId="0"/>
      <p:bldP spid="2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279231" y="2150690"/>
            <a:ext cx="3056417" cy="2200171"/>
            <a:chOff x="1722311" y="1894958"/>
            <a:chExt cx="3056417" cy="2200171"/>
          </a:xfrm>
        </p:grpSpPr>
        <p:sp>
          <p:nvSpPr>
            <p:cNvPr id="110" name="Rounded Rectangle 109"/>
            <p:cNvSpPr/>
            <p:nvPr/>
          </p:nvSpPr>
          <p:spPr>
            <a:xfrm>
              <a:off x="1722311" y="1894958"/>
              <a:ext cx="2996798" cy="1858247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22311" y="1971471"/>
              <a:ext cx="30564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May be “definition” of topic</a:t>
              </a:r>
            </a:p>
            <a:p>
              <a:endParaRPr lang="en-US" sz="1000" dirty="0" smtClean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May be brief description, summary, or gist of topic</a:t>
              </a:r>
              <a:endParaRPr lang="en-US" sz="1600" dirty="0">
                <a:latin typeface="Trebuchet MS"/>
                <a:cs typeface="Trebuchet MS"/>
              </a:endParaRPr>
            </a:p>
            <a:p>
              <a:endParaRPr lang="en-US" sz="1000" dirty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>
                  <a:latin typeface="Trebuchet MS"/>
                  <a:cs typeface="Trebuchet MS"/>
                </a:rPr>
                <a:t>May be </a:t>
              </a:r>
              <a:r>
                <a:rPr lang="en-US" sz="1600" dirty="0" smtClean="0">
                  <a:latin typeface="Trebuchet MS"/>
                  <a:cs typeface="Trebuchet MS"/>
                </a:rPr>
                <a:t>statement of relevance or importance</a:t>
              </a:r>
              <a:endParaRPr lang="en-US" sz="1600" dirty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endParaRPr lang="en-US" sz="1600" dirty="0" smtClean="0">
                <a:latin typeface="Trebuchet MS"/>
                <a:cs typeface="Trebuchet MS"/>
              </a:endParaRPr>
            </a:p>
            <a:p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05260" y="1408049"/>
            <a:ext cx="1478440" cy="824902"/>
            <a:chOff x="1662963" y="776595"/>
            <a:chExt cx="1478440" cy="824902"/>
          </a:xfrm>
        </p:grpSpPr>
        <p:sp>
          <p:nvSpPr>
            <p:cNvPr id="105" name="Up Arrow 104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662963" y="1059820"/>
              <a:ext cx="1478440" cy="541677"/>
              <a:chOff x="758386" y="1059820"/>
              <a:chExt cx="1478440" cy="541677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58386" y="1096365"/>
                <a:ext cx="147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Is about…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0" y="973732"/>
            <a:ext cx="89609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young Jewish girl’s life in Amsterdam, Holland as she and her family hide from the Nazis during World War II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101743" y="598067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Diary of Anne Frank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8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082579" y="2995973"/>
            <a:ext cx="3901700" cy="1784628"/>
            <a:chOff x="1722310" y="1894959"/>
            <a:chExt cx="3901700" cy="1784628"/>
          </a:xfrm>
        </p:grpSpPr>
        <p:sp>
          <p:nvSpPr>
            <p:cNvPr id="101" name="Rounded Rectangle 100"/>
            <p:cNvSpPr/>
            <p:nvPr/>
          </p:nvSpPr>
          <p:spPr>
            <a:xfrm>
              <a:off x="1722310" y="1894959"/>
              <a:ext cx="3901700" cy="1784628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22311" y="1971471"/>
              <a:ext cx="39016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Term should be…</a:t>
              </a: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Critical for all to know in order to understand key ideas of lesson</a:t>
              </a:r>
              <a:endParaRPr lang="en-US" sz="1000" dirty="0" smtClean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endParaRPr lang="en-US" sz="1000" dirty="0" smtClean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Critical to remember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8312" y="2285862"/>
            <a:ext cx="1478440" cy="824902"/>
            <a:chOff x="1662963" y="776595"/>
            <a:chExt cx="1478440" cy="824902"/>
          </a:xfrm>
        </p:grpSpPr>
        <p:sp>
          <p:nvSpPr>
            <p:cNvPr id="73" name="Up Arrow 72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62963" y="1059820"/>
              <a:ext cx="1478440" cy="541677"/>
              <a:chOff x="758386" y="1059820"/>
              <a:chExt cx="1478440" cy="541677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58386" y="1096365"/>
                <a:ext cx="147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TERM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598067"/>
            <a:ext cx="8960988" cy="960441"/>
            <a:chOff x="0" y="598067"/>
            <a:chExt cx="8960988" cy="960441"/>
          </a:xfrm>
        </p:grpSpPr>
        <p:sp>
          <p:nvSpPr>
            <p:cNvPr id="81" name="TextBox 80"/>
            <p:cNvSpPr txBox="1"/>
            <p:nvPr/>
          </p:nvSpPr>
          <p:spPr>
            <a:xfrm>
              <a:off x="0" y="973732"/>
              <a:ext cx="896098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 young Jewish girl’s life in Amsterdam, Holland as she and her family hide from the Nazis during World War II</a:t>
              </a:r>
              <a:r>
                <a:rPr lang="en-US" sz="1600" dirty="0" smtClean="0"/>
                <a:t>.</a:t>
              </a:r>
              <a:endParaRPr lang="en-US" sz="16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1743" y="598067"/>
              <a:ext cx="2441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The Diary of Anne Frank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968" y="1836017"/>
            <a:ext cx="2346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distraught</a:t>
            </a:r>
          </a:p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379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6790" y="3691543"/>
            <a:ext cx="4374409" cy="3015158"/>
            <a:chOff x="4416790" y="3675879"/>
            <a:chExt cx="4374409" cy="3015158"/>
          </a:xfrm>
        </p:grpSpPr>
        <p:sp>
          <p:nvSpPr>
            <p:cNvPr id="77" name="Rounded Rectangle 76"/>
            <p:cNvSpPr/>
            <p:nvPr/>
          </p:nvSpPr>
          <p:spPr>
            <a:xfrm>
              <a:off x="4416790" y="3675879"/>
              <a:ext cx="4374409" cy="3015158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31478" y="3752390"/>
              <a:ext cx="415972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rebuchet MS"/>
                  <a:cs typeface="Trebuchet MS"/>
                </a:rPr>
                <a:t>When possible…</a:t>
              </a:r>
              <a:endParaRPr lang="en-US" sz="1000" i="1" dirty="0" smtClean="0">
                <a:latin typeface="Trebuchet MS"/>
                <a:cs typeface="Trebuchet MS"/>
              </a:endParaRPr>
            </a:p>
            <a:p>
              <a:endParaRPr lang="en-US" sz="1000" dirty="0" smtClean="0">
                <a:latin typeface="Trebuchet MS"/>
                <a:cs typeface="Trebuchet MS"/>
              </a:endParaRPr>
            </a:p>
            <a:p>
              <a:r>
                <a:rPr lang="en-US" dirty="0" smtClean="0">
                  <a:latin typeface="Trebuchet MS"/>
                  <a:cs typeface="Trebuchet MS"/>
                </a:rPr>
                <a:t>Use student friendly language that helps narrow the term to a specific class or group </a:t>
              </a:r>
            </a:p>
            <a:p>
              <a:r>
                <a:rPr lang="en-US" dirty="0">
                  <a:latin typeface="Trebuchet MS"/>
                  <a:cs typeface="Trebuchet MS"/>
                </a:rPr>
                <a:t>	</a:t>
              </a:r>
            </a:p>
            <a:p>
              <a:r>
                <a:rPr lang="en-US" dirty="0" smtClean="0">
                  <a:latin typeface="Trebuchet MS"/>
                  <a:cs typeface="Trebuchet MS"/>
                </a:rPr>
                <a:t>TERM: 	</a:t>
              </a:r>
              <a:r>
                <a:rPr lang="en-US" b="1" dirty="0" smtClean="0">
                  <a:latin typeface="Trebuchet MS"/>
                  <a:cs typeface="Trebuchet MS"/>
                </a:rPr>
                <a:t>Joiner</a:t>
              </a:r>
              <a:r>
                <a:rPr lang="en-US" dirty="0" smtClean="0">
                  <a:latin typeface="Trebuchet MS"/>
                  <a:cs typeface="Trebuchet MS"/>
                </a:rPr>
                <a:t> </a:t>
              </a:r>
            </a:p>
            <a:p>
              <a:endParaRPr lang="en-US" sz="800" dirty="0" smtClean="0">
                <a:latin typeface="Trebuchet MS"/>
                <a:cs typeface="Trebuchet MS"/>
              </a:endParaRPr>
            </a:p>
            <a:p>
              <a:r>
                <a:rPr lang="en-US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POOR:</a:t>
              </a:r>
              <a:r>
                <a:rPr lang="en-US" dirty="0" smtClean="0">
                  <a:latin typeface="Trebuchet MS"/>
                  <a:cs typeface="Trebuchet MS"/>
                </a:rPr>
                <a:t> 	</a:t>
              </a:r>
              <a:r>
                <a:rPr lang="en-US" i="1" dirty="0" smtClean="0">
                  <a:latin typeface="Trebuchet MS"/>
                  <a:cs typeface="Trebuchet MS"/>
                </a:rPr>
                <a:t>A noun</a:t>
              </a:r>
            </a:p>
            <a:p>
              <a:r>
                <a:rPr lang="en-US" dirty="0" smtClean="0">
                  <a:solidFill>
                    <a:srgbClr val="008000"/>
                  </a:solidFill>
                  <a:latin typeface="Trebuchet MS"/>
                  <a:cs typeface="Trebuchet MS"/>
                </a:rPr>
                <a:t>BETTER: </a:t>
              </a:r>
              <a:r>
                <a:rPr lang="en-US" i="1" dirty="0" smtClean="0">
                  <a:latin typeface="Trebuchet MS"/>
                  <a:cs typeface="Trebuchet MS"/>
                </a:rPr>
                <a:t>A person who…</a:t>
              </a:r>
            </a:p>
            <a:p>
              <a:r>
                <a:rPr lang="en-US" dirty="0" smtClean="0">
                  <a:solidFill>
                    <a:srgbClr val="0000FF"/>
                  </a:solidFill>
                  <a:latin typeface="Trebuchet MS"/>
                  <a:cs typeface="Trebuchet MS"/>
                </a:rPr>
                <a:t>BEST: 	</a:t>
              </a:r>
              <a:r>
                <a:rPr lang="en-US" i="1" dirty="0" smtClean="0">
                  <a:latin typeface="Trebuchet MS"/>
                  <a:cs typeface="Trebuchet MS"/>
                </a:rPr>
                <a:t>A type of </a:t>
              </a:r>
              <a:r>
                <a:rPr lang="en-US" i="1" u="sng" dirty="0" smtClean="0">
                  <a:latin typeface="Trebuchet MS"/>
                  <a:cs typeface="Trebuchet MS"/>
                </a:rPr>
                <a:t>carpenter</a:t>
              </a:r>
              <a:r>
                <a:rPr lang="en-US" i="1" dirty="0" smtClean="0">
                  <a:latin typeface="Trebuchet MS"/>
                  <a:cs typeface="Trebuchet MS"/>
                </a:rPr>
                <a:t> who…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5059" y="3629072"/>
            <a:ext cx="3901700" cy="1784628"/>
            <a:chOff x="1722310" y="1894959"/>
            <a:chExt cx="3901700" cy="1784628"/>
          </a:xfrm>
        </p:grpSpPr>
        <p:sp>
          <p:nvSpPr>
            <p:cNvPr id="101" name="Rounded Rectangle 100"/>
            <p:cNvSpPr/>
            <p:nvPr/>
          </p:nvSpPr>
          <p:spPr>
            <a:xfrm>
              <a:off x="1722310" y="1894959"/>
              <a:ext cx="3901700" cy="1784628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22311" y="1971471"/>
              <a:ext cx="39016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The category of the word</a:t>
              </a:r>
              <a:endParaRPr lang="en-US" sz="1000" dirty="0" smtClean="0">
                <a:latin typeface="Trebuchet MS"/>
                <a:cs typeface="Trebuchet MS"/>
              </a:endParaRPr>
            </a:p>
            <a:p>
              <a:endParaRPr lang="en-US" sz="1000" dirty="0" smtClean="0">
                <a:latin typeface="Trebuchet MS"/>
                <a:cs typeface="Trebuchet MS"/>
              </a:endParaRPr>
            </a:p>
            <a:p>
              <a:r>
                <a:rPr lang="en-US" dirty="0" smtClean="0">
                  <a:latin typeface="Trebuchet MS"/>
                  <a:cs typeface="Trebuchet MS"/>
                </a:rPr>
                <a:t>Supra-ordinate concept</a:t>
              </a:r>
              <a:endParaRPr lang="en-US" sz="1000" dirty="0" smtClean="0">
                <a:latin typeface="Trebuchet MS"/>
                <a:cs typeface="Trebuchet MS"/>
              </a:endParaRPr>
            </a:p>
            <a:p>
              <a:endParaRPr lang="en-US" dirty="0" smtClean="0">
                <a:latin typeface="Trebuchet MS"/>
                <a:cs typeface="Trebuchet MS"/>
              </a:endParaRPr>
            </a:p>
            <a:p>
              <a:r>
                <a:rPr lang="en-US" dirty="0" smtClean="0">
                  <a:latin typeface="Trebuchet MS"/>
                  <a:cs typeface="Trebuchet MS"/>
                </a:rPr>
                <a:t>Group of which the term is a member 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92" y="2918961"/>
            <a:ext cx="1478440" cy="824902"/>
            <a:chOff x="1662963" y="776595"/>
            <a:chExt cx="1478440" cy="824902"/>
          </a:xfrm>
        </p:grpSpPr>
        <p:sp>
          <p:nvSpPr>
            <p:cNvPr id="73" name="Up Arrow 72"/>
            <p:cNvSpPr/>
            <p:nvPr/>
          </p:nvSpPr>
          <p:spPr>
            <a:xfrm>
              <a:off x="2202060" y="776595"/>
              <a:ext cx="465994" cy="402001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62963" y="1059820"/>
              <a:ext cx="1478440" cy="541677"/>
              <a:chOff x="758386" y="1059820"/>
              <a:chExt cx="1478440" cy="541677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831480" y="1059820"/>
                <a:ext cx="1377933" cy="541677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58386" y="1096365"/>
                <a:ext cx="1478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CLASS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0" y="598067"/>
            <a:ext cx="8960988" cy="1976614"/>
            <a:chOff x="0" y="598067"/>
            <a:chExt cx="8960988" cy="1976614"/>
          </a:xfrm>
        </p:grpSpPr>
        <p:grpSp>
          <p:nvGrpSpPr>
            <p:cNvPr id="81" name="Group 80"/>
            <p:cNvGrpSpPr/>
            <p:nvPr/>
          </p:nvGrpSpPr>
          <p:grpSpPr>
            <a:xfrm>
              <a:off x="0" y="598067"/>
              <a:ext cx="8960988" cy="960441"/>
              <a:chOff x="0" y="598067"/>
              <a:chExt cx="8960988" cy="96044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0" y="973732"/>
                <a:ext cx="896098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 young Jewish girl’s life in Amsterdam, Holland as she and her family hide from the Nazis during World War II</a:t>
                </a:r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01743" y="598067"/>
                <a:ext cx="2441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The Diary of Anne Frank 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79968" y="1836017"/>
              <a:ext cx="2346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distraught</a:t>
              </a:r>
            </a:p>
            <a:p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6957" y="2481714"/>
            <a:ext cx="16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emotion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78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62429" y="4191805"/>
            <a:ext cx="4325503" cy="2548137"/>
            <a:chOff x="1722310" y="1894960"/>
            <a:chExt cx="3901700" cy="1917170"/>
          </a:xfrm>
        </p:grpSpPr>
        <p:sp>
          <p:nvSpPr>
            <p:cNvPr id="89" name="Rounded Rectangle 88"/>
            <p:cNvSpPr/>
            <p:nvPr/>
          </p:nvSpPr>
          <p:spPr>
            <a:xfrm>
              <a:off x="1722310" y="1894960"/>
              <a:ext cx="3901700" cy="1917170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6492" y="1971471"/>
              <a:ext cx="3677518" cy="117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/>
                  <a:cs typeface="Trebuchet MS"/>
                </a:rPr>
                <a:t>Be sure to…</a:t>
              </a: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Use student-friendly language</a:t>
              </a:r>
            </a:p>
            <a:p>
              <a:endParaRPr lang="en-US" sz="1600" dirty="0" smtClean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Avoid defining terms using other terms that also need defining</a:t>
              </a:r>
            </a:p>
            <a:p>
              <a:endParaRPr lang="en-US" sz="1600" dirty="0">
                <a:latin typeface="Trebuchet MS"/>
                <a:cs typeface="Trebuchet MS"/>
              </a:endParaRPr>
            </a:p>
            <a:p>
              <a:pPr marL="285750" indent="-285750">
                <a:buFontTx/>
                <a:buChar char="•"/>
              </a:pPr>
              <a:r>
                <a:rPr lang="en-US" sz="1600" dirty="0" smtClean="0">
                  <a:latin typeface="Trebuchet MS"/>
                  <a:cs typeface="Trebuchet MS"/>
                </a:rPr>
                <a:t>Avoid using derivatives of the term to define the term.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598067"/>
            <a:ext cx="8960988" cy="2252979"/>
            <a:chOff x="0" y="598067"/>
            <a:chExt cx="8960988" cy="2252979"/>
          </a:xfrm>
        </p:grpSpPr>
        <p:sp>
          <p:nvSpPr>
            <p:cNvPr id="91" name="TextBox 90"/>
            <p:cNvSpPr txBox="1"/>
            <p:nvPr/>
          </p:nvSpPr>
          <p:spPr>
            <a:xfrm>
              <a:off x="286957" y="2481714"/>
              <a:ext cx="1672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 emotion</a:t>
              </a:r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0" y="598067"/>
              <a:ext cx="8960988" cy="1976614"/>
              <a:chOff x="0" y="598067"/>
              <a:chExt cx="8960988" cy="1976614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0" y="598067"/>
                <a:ext cx="8960988" cy="960441"/>
                <a:chOff x="0" y="598067"/>
                <a:chExt cx="8960988" cy="960441"/>
              </a:xfrm>
            </p:grpSpPr>
            <p:sp>
              <p:nvSpPr>
                <p:cNvPr id="95" name="TextBox 94"/>
                <p:cNvSpPr txBox="1"/>
                <p:nvPr/>
              </p:nvSpPr>
              <p:spPr>
                <a:xfrm>
                  <a:off x="0" y="973732"/>
                  <a:ext cx="8960988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a young Jewish girl’s life in Amsterdam, Holland as she and her family hide from the Nazis during World War II</a:t>
                  </a:r>
                  <a:r>
                    <a:rPr lang="en-US" sz="1600" dirty="0" smtClean="0"/>
                    <a:t>.</a:t>
                  </a:r>
                  <a:endParaRPr lang="en-US" sz="1600" dirty="0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01743" y="598067"/>
                  <a:ext cx="2441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The Diary of Anne Frank </a:t>
                  </a:r>
                </a:p>
              </p:txBody>
            </p:sp>
          </p:grpSp>
          <p:sp>
            <p:nvSpPr>
              <p:cNvPr id="94" name="TextBox 93"/>
              <p:cNvSpPr txBox="1"/>
              <p:nvPr/>
            </p:nvSpPr>
            <p:spPr>
              <a:xfrm>
                <a:off x="79968" y="1836017"/>
                <a:ext cx="23460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distraught</a:t>
                </a:r>
              </a:p>
              <a:p>
                <a:endParaRPr lang="en-US" dirty="0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07879" y="2553336"/>
            <a:ext cx="4094236" cy="3368879"/>
            <a:chOff x="1722310" y="1894960"/>
            <a:chExt cx="3901700" cy="1917170"/>
          </a:xfrm>
        </p:grpSpPr>
        <p:sp>
          <p:nvSpPr>
            <p:cNvPr id="101" name="Rounded Rectangle 100"/>
            <p:cNvSpPr/>
            <p:nvPr/>
          </p:nvSpPr>
          <p:spPr>
            <a:xfrm>
              <a:off x="1722310" y="1894960"/>
              <a:ext cx="3901700" cy="1917170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46492" y="1971471"/>
              <a:ext cx="3677518" cy="173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•"/>
              </a:pPr>
              <a:r>
                <a:rPr lang="en-US" dirty="0" smtClean="0"/>
                <a:t>Distinctive details about the </a:t>
              </a:r>
              <a:r>
                <a:rPr lang="en-US" dirty="0"/>
                <a:t>term that separate it from other similar </a:t>
              </a:r>
              <a:r>
                <a:rPr lang="en-US" dirty="0" smtClean="0"/>
                <a:t>concepts.</a:t>
              </a:r>
            </a:p>
            <a:p>
              <a:endParaRPr lang="en-US" dirty="0" smtClean="0"/>
            </a:p>
            <a:p>
              <a:pPr marL="285750" indent="-285750">
                <a:buFontTx/>
                <a:buChar char="•"/>
              </a:pPr>
              <a:r>
                <a:rPr lang="en-US" dirty="0"/>
                <a:t>M</a:t>
              </a:r>
              <a:r>
                <a:rPr lang="en-US" dirty="0" smtClean="0"/>
                <a:t>ay </a:t>
              </a:r>
              <a:r>
                <a:rPr lang="en-US" dirty="0"/>
                <a:t>share </a:t>
              </a:r>
              <a:r>
                <a:rPr lang="en-US" dirty="0" smtClean="0"/>
                <a:t>some features with other terms in same class, but the targeted term will </a:t>
              </a:r>
              <a:r>
                <a:rPr lang="en-US" dirty="0"/>
                <a:t>also have </a:t>
              </a:r>
              <a:r>
                <a:rPr lang="en-US" dirty="0" smtClean="0"/>
                <a:t>exclusive features </a:t>
              </a:r>
            </a:p>
            <a:p>
              <a:endParaRPr lang="en-US" sz="1600" dirty="0" smtClean="0">
                <a:latin typeface="Trebuchet MS"/>
                <a:cs typeface="Trebuchet MS"/>
              </a:endParaRPr>
            </a:p>
            <a:p>
              <a:r>
                <a:rPr lang="en-US" sz="1600" dirty="0" smtClean="0">
                  <a:latin typeface="Trebuchet MS"/>
                  <a:cs typeface="Trebuchet MS"/>
                </a:rPr>
                <a:t>BOTTOM LINE… </a:t>
              </a:r>
              <a:r>
                <a:rPr lang="en-US" sz="1600" u="sng" dirty="0" smtClean="0">
                  <a:latin typeface="Trebuchet MS"/>
                  <a:cs typeface="Trebuchet MS"/>
                </a:rPr>
                <a:t>critical</a:t>
              </a:r>
              <a:r>
                <a:rPr lang="en-US" sz="1600" dirty="0" smtClean="0">
                  <a:latin typeface="Trebuchet MS"/>
                  <a:cs typeface="Trebuchet MS"/>
                </a:rPr>
                <a:t> thing students need to remember about the term</a:t>
              </a:r>
              <a:endParaRPr lang="en-US" sz="1600" dirty="0">
                <a:latin typeface="Trebuchet MS"/>
                <a:cs typeface="Trebuchet M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146337" y="1829754"/>
            <a:ext cx="2421344" cy="813136"/>
            <a:chOff x="1736057" y="776595"/>
            <a:chExt cx="2421344" cy="813136"/>
          </a:xfrm>
        </p:grpSpPr>
        <p:sp>
          <p:nvSpPr>
            <p:cNvPr id="82" name="Up Arrow 81"/>
            <p:cNvSpPr/>
            <p:nvPr/>
          </p:nvSpPr>
          <p:spPr>
            <a:xfrm>
              <a:off x="2713732" y="776595"/>
              <a:ext cx="465994" cy="402001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736057" y="1059821"/>
              <a:ext cx="2421344" cy="529910"/>
              <a:chOff x="831480" y="1059821"/>
              <a:chExt cx="2421344" cy="529910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831480" y="1059821"/>
                <a:ext cx="2421344" cy="529910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68029" y="1096365"/>
                <a:ext cx="2348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Distinctive Features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0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16790" y="2987880"/>
            <a:ext cx="4374409" cy="1376892"/>
            <a:chOff x="4416790" y="3675879"/>
            <a:chExt cx="4374409" cy="1376892"/>
          </a:xfrm>
        </p:grpSpPr>
        <p:sp>
          <p:nvSpPr>
            <p:cNvPr id="77" name="Rounded Rectangle 76"/>
            <p:cNvSpPr/>
            <p:nvPr/>
          </p:nvSpPr>
          <p:spPr>
            <a:xfrm>
              <a:off x="4416790" y="3675879"/>
              <a:ext cx="4374409" cy="1376892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31478" y="3752390"/>
              <a:ext cx="41597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rebuchet MS"/>
                  <a:cs typeface="Trebuchet MS"/>
                </a:rPr>
                <a:t>When possible…</a:t>
              </a:r>
              <a:endParaRPr lang="en-US" sz="1000" i="1" dirty="0" smtClean="0">
                <a:latin typeface="Trebuchet MS"/>
                <a:cs typeface="Trebuchet MS"/>
              </a:endParaRPr>
            </a:p>
            <a:p>
              <a:endParaRPr lang="en-US" sz="1000" dirty="0" smtClean="0">
                <a:latin typeface="Trebuchet MS"/>
                <a:cs typeface="Trebuchet MS"/>
              </a:endParaRPr>
            </a:p>
            <a:p>
              <a:r>
                <a:rPr lang="en-US" dirty="0" smtClean="0">
                  <a:latin typeface="Trebuchet MS"/>
                  <a:cs typeface="Trebuchet MS"/>
                </a:rPr>
                <a:t>Separate each feature to make them more distinguishable</a:t>
              </a:r>
              <a:endParaRPr lang="en-US" i="1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179094" y="1668688"/>
            <a:ext cx="320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xtremely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179094" y="1944135"/>
            <a:ext cx="320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emotionally </a:t>
            </a:r>
            <a:r>
              <a:rPr lang="en-US" dirty="0"/>
              <a:t>upset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79094" y="2219582"/>
            <a:ext cx="345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the point of being disabled or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79094" y="2495028"/>
            <a:ext cx="320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unable </a:t>
            </a:r>
            <a:r>
              <a:rPr lang="en-US" dirty="0"/>
              <a:t>to </a:t>
            </a:r>
            <a:r>
              <a:rPr lang="en-US" dirty="0" smtClean="0"/>
              <a:t>act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0" y="598067"/>
            <a:ext cx="8960988" cy="2252979"/>
            <a:chOff x="0" y="598067"/>
            <a:chExt cx="8960988" cy="2252979"/>
          </a:xfrm>
        </p:grpSpPr>
        <p:sp>
          <p:nvSpPr>
            <p:cNvPr id="97" name="TextBox 96"/>
            <p:cNvSpPr txBox="1"/>
            <p:nvPr/>
          </p:nvSpPr>
          <p:spPr>
            <a:xfrm>
              <a:off x="286957" y="2481714"/>
              <a:ext cx="1672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 emotion</a:t>
              </a:r>
              <a:endParaRPr lang="en-US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0" y="598067"/>
              <a:ext cx="8960988" cy="1976614"/>
              <a:chOff x="0" y="598067"/>
              <a:chExt cx="8960988" cy="197661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0" y="598067"/>
                <a:ext cx="8960988" cy="960441"/>
                <a:chOff x="0" y="598067"/>
                <a:chExt cx="8960988" cy="960441"/>
              </a:xfrm>
            </p:grpSpPr>
            <p:sp>
              <p:nvSpPr>
                <p:cNvPr id="104" name="TextBox 103"/>
                <p:cNvSpPr txBox="1"/>
                <p:nvPr/>
              </p:nvSpPr>
              <p:spPr>
                <a:xfrm>
                  <a:off x="0" y="973732"/>
                  <a:ext cx="8960988" cy="584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a young Jewish girl’s life in Amsterdam, Holland as she and her family hide from the Nazis during World War II</a:t>
                  </a:r>
                  <a:r>
                    <a:rPr lang="en-US" sz="1600" dirty="0" smtClean="0"/>
                    <a:t>.</a:t>
                  </a:r>
                  <a:endParaRPr lang="en-US" sz="1600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1743" y="598067"/>
                  <a:ext cx="2441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The Diary of Anne Frank </a:t>
                  </a:r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79968" y="1836017"/>
                <a:ext cx="234608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distraught</a:t>
                </a:r>
              </a:p>
              <a:p>
                <a:endParaRPr lang="en-US" dirty="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52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47800" y="386450"/>
            <a:ext cx="9191800" cy="6448865"/>
            <a:chOff x="661" y="669"/>
            <a:chExt cx="14612" cy="1130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661" y="669"/>
              <a:ext cx="14587" cy="1944"/>
              <a:chOff x="766" y="735"/>
              <a:chExt cx="14327" cy="1931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766" y="735"/>
                <a:ext cx="14327" cy="1931"/>
                <a:chOff x="766" y="735"/>
                <a:chExt cx="14327" cy="1931"/>
              </a:xfrm>
            </p:grpSpPr>
            <p:grpSp>
              <p:nvGrpSpPr>
                <p:cNvPr id="58" name="Group 4"/>
                <p:cNvGrpSpPr>
                  <a:grpSpLocks/>
                </p:cNvGrpSpPr>
                <p:nvPr/>
              </p:nvGrpSpPr>
              <p:grpSpPr bwMode="auto">
                <a:xfrm>
                  <a:off x="958" y="1654"/>
                  <a:ext cx="14135" cy="1012"/>
                  <a:chOff x="818" y="1694"/>
                  <a:chExt cx="14135" cy="1012"/>
                </a:xfrm>
              </p:grpSpPr>
              <p:sp>
                <p:nvSpPr>
                  <p:cNvPr id="62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818" y="1694"/>
                    <a:ext cx="14120" cy="100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1777"/>
                    <a:ext cx="14120" cy="9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6" y="735"/>
                  <a:ext cx="16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  TOPIC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323" y="1297"/>
                  <a:ext cx="1393" cy="3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ÇlÇr ñæí©" charset="0"/>
                    </a:rPr>
                    <a:t>Is about </a:t>
                  </a:r>
                  <a:r>
                    <a:rPr kumimoji="0" lang="en-US" sz="1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"/>
                      <a:ea typeface="ÇlÇr ñæí©" charset="0"/>
                    </a:rPr>
                    <a:t>…</a:t>
                  </a: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" name="AutoShape 9"/>
                <p:cNvSpPr>
                  <a:spLocks noChangeArrowheads="1"/>
                </p:cNvSpPr>
                <p:nvPr/>
              </p:nvSpPr>
              <p:spPr bwMode="auto">
                <a:xfrm>
                  <a:off x="973" y="1180"/>
                  <a:ext cx="8440" cy="7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7A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blurRad="38100" dist="25400" dir="5400000" algn="ctr" rotWithShape="0">
                          <a:srgbClr val="000000">
                            <a:alpha val="35001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91440" rIns="9144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940" y="1040"/>
                <a:ext cx="8600" cy="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75" y="2567"/>
              <a:ext cx="14498" cy="9402"/>
              <a:chOff x="775" y="2567"/>
              <a:chExt cx="14498" cy="9402"/>
            </a:xfrm>
          </p:grpSpPr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775" y="2816"/>
                <a:ext cx="14498" cy="2333"/>
                <a:chOff x="775" y="2936"/>
                <a:chExt cx="14498" cy="2333"/>
              </a:xfrm>
            </p:grpSpPr>
            <p:grpSp>
              <p:nvGrpSpPr>
                <p:cNvPr id="45" name="Group 13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5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" name="Group 19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4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>
                <a:off x="5377" y="2567"/>
                <a:ext cx="982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DISTINCTIVE FEATURES      </a:t>
                </a: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                                  </a:t>
                </a:r>
                <a:r>
                  <a:rPr kumimoji="0" lang="en-US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RELATIONSHIPS  / APPLICATION / CONNECTIONS TO TOPIC     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775" y="5090"/>
                <a:ext cx="14498" cy="2333"/>
                <a:chOff x="775" y="2936"/>
                <a:chExt cx="14498" cy="2333"/>
              </a:xfrm>
            </p:grpSpPr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>
                  <a:off x="824" y="2978"/>
                  <a:ext cx="14410" cy="2236"/>
                  <a:chOff x="824" y="2978"/>
                  <a:chExt cx="14410" cy="2236"/>
                </a:xfrm>
              </p:grpSpPr>
              <p:sp>
                <p:nvSpPr>
                  <p:cNvPr id="4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2978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" name="Group 32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36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775" y="7363"/>
                <a:ext cx="14498" cy="2333"/>
                <a:chOff x="775" y="2936"/>
                <a:chExt cx="14498" cy="2333"/>
              </a:xfrm>
            </p:grpSpPr>
            <p:grpSp>
              <p:nvGrpSpPr>
                <p:cNvPr id="23" name="Group 38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29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4" name="Group 44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2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775" y="9636"/>
                <a:ext cx="14498" cy="2333"/>
                <a:chOff x="775" y="2936"/>
                <a:chExt cx="14498" cy="2333"/>
              </a:xfrm>
            </p:grpSpPr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824" y="3004"/>
                  <a:ext cx="14410" cy="2210"/>
                  <a:chOff x="824" y="3004"/>
                  <a:chExt cx="14410" cy="2210"/>
                </a:xfrm>
              </p:grpSpPr>
              <p:sp>
                <p:nvSpPr>
                  <p:cNvPr id="1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3065"/>
                    <a:ext cx="13991" cy="2149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38FFAB"/>
                      </a:gs>
                      <a:gs pos="50000">
                        <a:srgbClr val="FFFFFF"/>
                      </a:gs>
                      <a:gs pos="100000">
                        <a:srgbClr val="38FFAB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3329"/>
                    <a:ext cx="3385" cy="950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A9B5"/>
                      </a:gs>
                      <a:gs pos="100000">
                        <a:srgbClr val="FFFFFF"/>
                      </a:gs>
                    </a:gsLst>
                    <a:path path="rect">
                      <a:fillToRect r="100000" b="100000"/>
                    </a:path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3004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TERM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9" y="4270"/>
                    <a:ext cx="883" cy="5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ÇlÇr ñæí©" charset="0"/>
                      </a:rPr>
                      <a:t>CLASS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680" y="3182"/>
                    <a:ext cx="0" cy="19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effectLst>
                          <a:outerShdw blurRad="38100" dist="25400" dir="5400000" algn="ctr" rotWithShape="0">
                            <a:srgbClr val="000000">
                              <a:alpha val="35001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775" y="2936"/>
                  <a:ext cx="14498" cy="2333"/>
                  <a:chOff x="855" y="3016"/>
                  <a:chExt cx="14398" cy="2333"/>
                </a:xfrm>
              </p:grpSpPr>
              <p:sp>
                <p:nvSpPr>
                  <p:cNvPr id="1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9" y="3016"/>
                    <a:ext cx="5444" cy="23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" y="3293"/>
                    <a:ext cx="3290" cy="9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5" y="4379"/>
                    <a:ext cx="2930" cy="9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9" y="3016"/>
                    <a:ext cx="5544" cy="22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91440" rIns="91440" bIns="9144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</p:grpSp>
      <p:grpSp>
        <p:nvGrpSpPr>
          <p:cNvPr id="64" name="Group 61"/>
          <p:cNvGrpSpPr>
            <a:grpSpLocks/>
          </p:cNvGrpSpPr>
          <p:nvPr/>
        </p:nvGrpSpPr>
        <p:grpSpPr bwMode="auto">
          <a:xfrm>
            <a:off x="0" y="-52292"/>
            <a:ext cx="9182100" cy="835025"/>
            <a:chOff x="604" y="200"/>
            <a:chExt cx="14460" cy="1314"/>
          </a:xfrm>
        </p:grpSpPr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604" y="240"/>
              <a:ext cx="800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CONCISE DEFINITIONS: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 charset="0"/>
                  <a:ea typeface="ÇlÇr ñæí©" charset="0"/>
                </a:rPr>
                <a:t> </a:t>
              </a:r>
              <a:r>
                <a:rPr kumimoji="0" lang="en-US" sz="15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charset="0"/>
                  <a:ea typeface="ÇlÇr ñæí©" charset="0"/>
                </a:rPr>
                <a:t>features * connections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10920" y="200"/>
              <a:ext cx="4144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91440" rIns="91440" bIns="9144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0" y="598067"/>
            <a:ext cx="8960988" cy="2266293"/>
            <a:chOff x="0" y="598067"/>
            <a:chExt cx="8960988" cy="2266293"/>
          </a:xfrm>
        </p:grpSpPr>
        <p:sp>
          <p:nvSpPr>
            <p:cNvPr id="88" name="TextBox 87"/>
            <p:cNvSpPr txBox="1"/>
            <p:nvPr/>
          </p:nvSpPr>
          <p:spPr>
            <a:xfrm>
              <a:off x="2179094" y="1668688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xtremely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179094" y="1944135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emotionally </a:t>
              </a:r>
              <a:r>
                <a:rPr lang="en-US" dirty="0"/>
                <a:t>upset 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79094" y="2219582"/>
              <a:ext cx="345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</a:t>
              </a:r>
              <a:r>
                <a:rPr lang="en-US" dirty="0"/>
                <a:t>the point of being disabled or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79094" y="2495028"/>
              <a:ext cx="3206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unable </a:t>
              </a:r>
              <a:r>
                <a:rPr lang="en-US" dirty="0"/>
                <a:t>to </a:t>
              </a:r>
              <a:r>
                <a:rPr lang="en-US" dirty="0" smtClean="0"/>
                <a:t>act</a:t>
              </a:r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0" y="598067"/>
              <a:ext cx="8960988" cy="2252979"/>
              <a:chOff x="0" y="598067"/>
              <a:chExt cx="8960988" cy="2252979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286957" y="2481714"/>
                <a:ext cx="1672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n emotion</a:t>
                </a:r>
                <a:endParaRPr lang="en-US" dirty="0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0" y="598067"/>
                <a:ext cx="8960988" cy="1976614"/>
                <a:chOff x="0" y="598067"/>
                <a:chExt cx="8960988" cy="1976614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0" y="598067"/>
                  <a:ext cx="8960988" cy="960441"/>
                  <a:chOff x="0" y="598067"/>
                  <a:chExt cx="8960988" cy="960441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0" y="973732"/>
                    <a:ext cx="8960988" cy="584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/>
                      <a:t>a young Jewish girl’s life in Amsterdam, Holland as she and her family hide from the Nazis during World War II</a:t>
                    </a:r>
                    <a:r>
                      <a:rPr lang="en-US" sz="1600" dirty="0" smtClean="0"/>
                      <a:t>.</a:t>
                    </a:r>
                    <a:endParaRPr lang="en-US" sz="1600" dirty="0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101743" y="598067"/>
                    <a:ext cx="244169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The Diary of Anne Frank </a:t>
                    </a:r>
                  </a:p>
                </p:txBody>
              </p:sp>
            </p:grpSp>
            <p:sp>
              <p:nvSpPr>
                <p:cNvPr id="96" name="TextBox 95"/>
                <p:cNvSpPr txBox="1"/>
                <p:nvPr/>
              </p:nvSpPr>
              <p:spPr>
                <a:xfrm>
                  <a:off x="79968" y="1836017"/>
                  <a:ext cx="234608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distraught</a:t>
                  </a:r>
                </a:p>
                <a:p>
                  <a:endParaRPr lang="en-US" dirty="0"/>
                </a:p>
              </p:txBody>
            </p:sp>
          </p:grpSp>
        </p:grpSp>
      </p:grpSp>
      <p:grpSp>
        <p:nvGrpSpPr>
          <p:cNvPr id="103" name="Group 102"/>
          <p:cNvGrpSpPr/>
          <p:nvPr/>
        </p:nvGrpSpPr>
        <p:grpSpPr>
          <a:xfrm>
            <a:off x="3105231" y="2623912"/>
            <a:ext cx="4260530" cy="4114385"/>
            <a:chOff x="1722310" y="1894958"/>
            <a:chExt cx="4060177" cy="2341423"/>
          </a:xfrm>
        </p:grpSpPr>
        <p:sp>
          <p:nvSpPr>
            <p:cNvPr id="101" name="Rounded Rectangle 100"/>
            <p:cNvSpPr/>
            <p:nvPr/>
          </p:nvSpPr>
          <p:spPr>
            <a:xfrm>
              <a:off x="1722310" y="1894958"/>
              <a:ext cx="3901700" cy="2341423"/>
            </a:xfrm>
            <a:prstGeom prst="roundRect">
              <a:avLst/>
            </a:prstGeom>
            <a:solidFill>
              <a:srgbClr val="FFFF00"/>
            </a:solidFill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12009" y="1971471"/>
              <a:ext cx="3970478" cy="154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ddresses </a:t>
              </a:r>
              <a:r>
                <a:rPr lang="en-US" dirty="0"/>
                <a:t>the </a:t>
              </a:r>
              <a:r>
                <a:rPr lang="en-US" i="1" dirty="0"/>
                <a:t>meaningful </a:t>
              </a:r>
              <a:r>
                <a:rPr lang="en-US" dirty="0"/>
                <a:t>relationships between </a:t>
              </a:r>
              <a:r>
                <a:rPr lang="en-US" dirty="0" smtClean="0"/>
                <a:t>the  term and…</a:t>
              </a:r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CONTENT </a:t>
              </a:r>
              <a:r>
                <a:rPr lang="en-US" dirty="0" smtClean="0"/>
                <a:t>CONNECTIONS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	</a:t>
              </a:r>
              <a:r>
                <a:rPr lang="en-US" sz="1600" dirty="0" smtClean="0">
                  <a:solidFill>
                    <a:srgbClr val="0000FF"/>
                  </a:solidFill>
                </a:rPr>
                <a:t>Like…</a:t>
              </a:r>
            </a:p>
            <a:p>
              <a:pPr marL="742950" lvl="1" indent="-285750">
                <a:buFontTx/>
                <a:buChar char="•"/>
              </a:pPr>
              <a:r>
                <a:rPr lang="en-US" sz="1600" i="1" dirty="0" smtClean="0">
                  <a:solidFill>
                    <a:srgbClr val="0000FF"/>
                  </a:solidFill>
                </a:rPr>
                <a:t>the </a:t>
              </a:r>
              <a:r>
                <a:rPr lang="en-US" sz="1600" i="1" dirty="0">
                  <a:solidFill>
                    <a:srgbClr val="0000FF"/>
                  </a:solidFill>
                </a:rPr>
                <a:t>topic of </a:t>
              </a:r>
              <a:r>
                <a:rPr lang="en-US" sz="1600" i="1" dirty="0" smtClean="0">
                  <a:solidFill>
                    <a:srgbClr val="0000FF"/>
                  </a:solidFill>
                </a:rPr>
                <a:t>study</a:t>
              </a:r>
            </a:p>
            <a:p>
              <a:pPr marL="742950" lvl="1" indent="-285750">
                <a:buFontTx/>
                <a:buChar char="•"/>
              </a:pPr>
              <a:r>
                <a:rPr lang="en-US" sz="1600" i="1" dirty="0" smtClean="0">
                  <a:solidFill>
                    <a:srgbClr val="0000FF"/>
                  </a:solidFill>
                </a:rPr>
                <a:t>other </a:t>
              </a:r>
              <a:r>
                <a:rPr lang="en-US" sz="1600" i="1" dirty="0">
                  <a:solidFill>
                    <a:srgbClr val="0000FF"/>
                  </a:solidFill>
                </a:rPr>
                <a:t>terms, examples, </a:t>
              </a:r>
              <a:r>
                <a:rPr lang="en-US" sz="1600" i="1" dirty="0" smtClean="0">
                  <a:solidFill>
                    <a:srgbClr val="0000FF"/>
                  </a:solidFill>
                </a:rPr>
                <a:t>applications. </a:t>
              </a:r>
              <a:r>
                <a:rPr lang="en-US" sz="1600" i="1" dirty="0">
                  <a:solidFill>
                    <a:srgbClr val="0000FF"/>
                  </a:solidFill>
                </a:rPr>
                <a:t>phenomena, </a:t>
              </a:r>
              <a:r>
                <a:rPr lang="en-US" sz="1600" i="1" dirty="0" smtClean="0">
                  <a:solidFill>
                    <a:srgbClr val="0000FF"/>
                  </a:solidFill>
                </a:rPr>
                <a:t>relevance, etc.</a:t>
              </a:r>
            </a:p>
            <a:p>
              <a:pPr marL="742950" lvl="1" indent="-285750">
                <a:buFontTx/>
                <a:buChar char="•"/>
              </a:pPr>
              <a:endParaRPr lang="en-US" sz="1600" dirty="0">
                <a:latin typeface="Trebuchet MS"/>
                <a:cs typeface="Trebuchet M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40401" y="5130117"/>
            <a:ext cx="40942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>
                <a:solidFill>
                  <a:srgbClr val="FF0000"/>
                </a:solidFill>
              </a:rPr>
              <a:t>and/or</a:t>
            </a:r>
          </a:p>
          <a:p>
            <a:pPr marL="0" lvl="1"/>
            <a:r>
              <a:rPr lang="en-US" dirty="0"/>
              <a:t>PERSONAL CONNECTIONS </a:t>
            </a:r>
          </a:p>
          <a:p>
            <a:pPr marL="0" lvl="1"/>
            <a:r>
              <a:rPr lang="en-US" dirty="0"/>
              <a:t>	</a:t>
            </a:r>
            <a:r>
              <a:rPr lang="en-US" sz="1600" i="1" dirty="0">
                <a:solidFill>
                  <a:srgbClr val="0000FF"/>
                </a:solidFill>
              </a:rPr>
              <a:t>Like…</a:t>
            </a:r>
          </a:p>
          <a:p>
            <a:pPr marL="458788" lvl="1">
              <a:buFontTx/>
              <a:buChar char="•"/>
            </a:pPr>
            <a:r>
              <a:rPr lang="en-US" sz="1600" dirty="0"/>
              <a:t>     </a:t>
            </a:r>
            <a:r>
              <a:rPr lang="en-US" sz="1600" i="1" dirty="0">
                <a:solidFill>
                  <a:srgbClr val="0000FF"/>
                </a:solidFill>
              </a:rPr>
              <a:t>related background knowledge</a:t>
            </a:r>
          </a:p>
          <a:p>
            <a:pPr marL="458788" lvl="1">
              <a:buFontTx/>
              <a:buChar char="•"/>
            </a:pPr>
            <a:r>
              <a:rPr lang="en-US" sz="1600" i="1" dirty="0">
                <a:solidFill>
                  <a:srgbClr val="0000FF"/>
                </a:solidFill>
              </a:rPr>
              <a:t>     personal experiences</a:t>
            </a:r>
          </a:p>
          <a:p>
            <a:endParaRPr lang="en-US" sz="1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5296340" y="1733157"/>
            <a:ext cx="3518847" cy="1023737"/>
            <a:chOff x="5490380" y="1857577"/>
            <a:chExt cx="3518847" cy="1023737"/>
          </a:xfrm>
        </p:grpSpPr>
        <p:sp>
          <p:nvSpPr>
            <p:cNvPr id="74" name="Up Arrow 73"/>
            <p:cNvSpPr/>
            <p:nvPr/>
          </p:nvSpPr>
          <p:spPr>
            <a:xfrm>
              <a:off x="7006246" y="1857577"/>
              <a:ext cx="465994" cy="421596"/>
            </a:xfrm>
            <a:prstGeom prst="upArrow">
              <a:avLst/>
            </a:prstGeom>
            <a:solidFill>
              <a:srgbClr val="FFFF00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490380" y="2154606"/>
              <a:ext cx="3518847" cy="726708"/>
              <a:chOff x="831480" y="1059821"/>
              <a:chExt cx="2421344" cy="52991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831480" y="1059821"/>
                <a:ext cx="2421344" cy="529910"/>
              </a:xfrm>
              <a:prstGeom prst="roundRect">
                <a:avLst/>
              </a:prstGeom>
              <a:solidFill>
                <a:srgbClr val="FFFF00"/>
              </a:solidFill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68029" y="1096365"/>
                <a:ext cx="2348247" cy="471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ebuchet MS"/>
                    <a:cs typeface="Trebuchet MS"/>
                  </a:rPr>
                  <a:t>Relationships / Applications / Connections to Topic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-63500" y="-71513"/>
            <a:ext cx="91184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rgbClr val="008000"/>
                </a:solidFill>
                <a:latin typeface="Trebuchet MS"/>
                <a:cs typeface="Trebuchet MS"/>
              </a:rPr>
              <a:t>smart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rebuchet MS"/>
                <a:cs typeface="Trebuchet MS"/>
              </a:rPr>
              <a:t>visual</a:t>
            </a:r>
            <a:r>
              <a:rPr lang="en-US" sz="2200" b="1" dirty="0" smtClean="0">
                <a:latin typeface="Trebuchet MS"/>
                <a:cs typeface="Trebuchet MS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tools</a:t>
            </a:r>
          </a:p>
          <a:p>
            <a:pPr algn="r"/>
            <a:r>
              <a:rPr lang="en-US" sz="1100" dirty="0" smtClean="0">
                <a:latin typeface="+mj-lt"/>
                <a:cs typeface="Trebuchet MS"/>
              </a:rPr>
              <a:t>©</a:t>
            </a:r>
            <a:r>
              <a:rPr lang="en-US" sz="800" dirty="0" smtClean="0">
                <a:latin typeface="Trebuchet MS"/>
                <a:cs typeface="Trebuchet MS"/>
              </a:rPr>
              <a:t> </a:t>
            </a:r>
            <a:r>
              <a:rPr lang="en-US" sz="1000" dirty="0" smtClean="0">
                <a:latin typeface="+mj-lt"/>
                <a:cs typeface="Trebuchet MS"/>
              </a:rPr>
              <a:t>Edwin Ellis    All Rights Reserved    MakesSenseStrategies.com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9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10843</TotalTime>
  <Words>4502</Words>
  <Application>Microsoft Macintosh PowerPoint</Application>
  <PresentationFormat>On-screen Show (4:3)</PresentationFormat>
  <Paragraphs>963</Paragraphs>
  <Slides>37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Edwin  Ellis</dc:creator>
  <cp:lastModifiedBy>Edwin  Ellis</cp:lastModifiedBy>
  <cp:revision>203</cp:revision>
  <cp:lastPrinted>2013-06-05T11:40:46Z</cp:lastPrinted>
  <dcterms:created xsi:type="dcterms:W3CDTF">2013-07-09T01:54:37Z</dcterms:created>
  <dcterms:modified xsi:type="dcterms:W3CDTF">2013-07-09T02:08:46Z</dcterms:modified>
</cp:coreProperties>
</file>