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
  </p:notesMasterIdLst>
  <p:handoutMasterIdLst>
    <p:handoutMasterId r:id="rId24"/>
  </p:handoutMasterIdLst>
  <p:sldIdLst>
    <p:sldId id="269" r:id="rId2"/>
    <p:sldId id="257" r:id="rId3"/>
    <p:sldId id="285" r:id="rId4"/>
    <p:sldId id="287" r:id="rId5"/>
    <p:sldId id="276" r:id="rId6"/>
    <p:sldId id="286" r:id="rId7"/>
    <p:sldId id="281" r:id="rId8"/>
    <p:sldId id="284" r:id="rId9"/>
    <p:sldId id="293" r:id="rId10"/>
    <p:sldId id="288" r:id="rId11"/>
    <p:sldId id="268" r:id="rId12"/>
    <p:sldId id="272" r:id="rId13"/>
    <p:sldId id="280" r:id="rId14"/>
    <p:sldId id="277" r:id="rId15"/>
    <p:sldId id="273" r:id="rId16"/>
    <p:sldId id="275" r:id="rId17"/>
    <p:sldId id="291" r:id="rId18"/>
    <p:sldId id="289" r:id="rId19"/>
    <p:sldId id="294" r:id="rId20"/>
    <p:sldId id="292" r:id="rId21"/>
    <p:sldId id="279"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2" d="100"/>
          <a:sy n="72" d="100"/>
        </p:scale>
        <p:origin x="-1208" y="-5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4F4D4C7-B8DB-BC4E-86D6-0EFFBE210B94}" type="datetimeFigureOut">
              <a:rPr lang="en-US" smtClean="0"/>
              <a:t>6/2/14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D09946B-A374-464C-B6F6-F9A275007C79}" type="slidenum">
              <a:rPr lang="en-US" smtClean="0"/>
              <a:t>‹#›</a:t>
            </a:fld>
            <a:endParaRPr lang="en-US"/>
          </a:p>
        </p:txBody>
      </p:sp>
    </p:spTree>
    <p:extLst>
      <p:ext uri="{BB962C8B-B14F-4D97-AF65-F5344CB8AC3E}">
        <p14:creationId xmlns:p14="http://schemas.microsoft.com/office/powerpoint/2010/main" val="38765439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68F27-B9A8-D14F-8B28-BDE5C9C0F05E}" type="datetimeFigureOut">
              <a:rPr lang="en-US" smtClean="0"/>
              <a:t>6/2/14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5EB98F-1850-5847-885A-3528753F92B5}" type="slidenum">
              <a:rPr lang="en-US" smtClean="0"/>
              <a:t>‹#›</a:t>
            </a:fld>
            <a:endParaRPr lang="en-US"/>
          </a:p>
        </p:txBody>
      </p:sp>
    </p:spTree>
    <p:extLst>
      <p:ext uri="{BB962C8B-B14F-4D97-AF65-F5344CB8AC3E}">
        <p14:creationId xmlns:p14="http://schemas.microsoft.com/office/powerpoint/2010/main" val="10452599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linking steps equate to a strategy for</a:t>
            </a:r>
            <a:r>
              <a:rPr lang="en-US" baseline="0" dirty="0" smtClean="0"/>
              <a:t> students</a:t>
            </a:r>
            <a:endParaRPr lang="en-US" dirty="0"/>
          </a:p>
        </p:txBody>
      </p:sp>
      <p:sp>
        <p:nvSpPr>
          <p:cNvPr id="4" name="Slide Number Placeholder 3"/>
          <p:cNvSpPr>
            <a:spLocks noGrp="1"/>
          </p:cNvSpPr>
          <p:nvPr>
            <p:ph type="sldNum" sz="quarter" idx="10"/>
          </p:nvPr>
        </p:nvSpPr>
        <p:spPr/>
        <p:txBody>
          <a:bodyPr/>
          <a:lstStyle/>
          <a:p>
            <a:fld id="{325EB98F-1850-5847-885A-3528753F92B5}" type="slidenum">
              <a:rPr lang="en-US" smtClean="0"/>
              <a:t>18</a:t>
            </a:fld>
            <a:endParaRPr lang="en-US"/>
          </a:p>
        </p:txBody>
      </p:sp>
    </p:spTree>
    <p:extLst>
      <p:ext uri="{BB962C8B-B14F-4D97-AF65-F5344CB8AC3E}">
        <p14:creationId xmlns:p14="http://schemas.microsoft.com/office/powerpoint/2010/main" val="1402988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linking steps equate to a strategy for</a:t>
            </a:r>
            <a:r>
              <a:rPr lang="en-US" baseline="0" dirty="0" smtClean="0"/>
              <a:t> students</a:t>
            </a:r>
            <a:endParaRPr lang="en-US" dirty="0"/>
          </a:p>
        </p:txBody>
      </p:sp>
      <p:sp>
        <p:nvSpPr>
          <p:cNvPr id="4" name="Slide Number Placeholder 3"/>
          <p:cNvSpPr>
            <a:spLocks noGrp="1"/>
          </p:cNvSpPr>
          <p:nvPr>
            <p:ph type="sldNum" sz="quarter" idx="10"/>
          </p:nvPr>
        </p:nvSpPr>
        <p:spPr/>
        <p:txBody>
          <a:bodyPr/>
          <a:lstStyle/>
          <a:p>
            <a:fld id="{325EB98F-1850-5847-885A-3528753F92B5}" type="slidenum">
              <a:rPr lang="en-US" smtClean="0"/>
              <a:t>19</a:t>
            </a:fld>
            <a:endParaRPr lang="en-US"/>
          </a:p>
        </p:txBody>
      </p:sp>
    </p:spTree>
    <p:extLst>
      <p:ext uri="{BB962C8B-B14F-4D97-AF65-F5344CB8AC3E}">
        <p14:creationId xmlns:p14="http://schemas.microsoft.com/office/powerpoint/2010/main" val="14029880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sim_2color_si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2971800"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75" y="-9525"/>
            <a:ext cx="9196388"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37"/>
          <p:cNvSpPr>
            <a:spLocks noChangeShapeType="1"/>
          </p:cNvSpPr>
          <p:nvPr/>
        </p:nvSpPr>
        <p:spPr bwMode="auto">
          <a:xfrm>
            <a:off x="3200400" y="762000"/>
            <a:ext cx="0" cy="2133600"/>
          </a:xfrm>
          <a:prstGeom prst="line">
            <a:avLst/>
          </a:prstGeom>
          <a:noFill/>
          <a:ln w="12700">
            <a:solidFill>
              <a:schemeClr val="tx2"/>
            </a:solidFill>
            <a:round/>
            <a:headEnd/>
            <a:tailEnd/>
          </a:ln>
          <a:effectLst/>
        </p:spPr>
        <p:txBody>
          <a:bodyPr wrap="none" anchor="ctr"/>
          <a:lstStyle/>
          <a:p>
            <a:pPr>
              <a:defRPr/>
            </a:pPr>
            <a:endParaRPr lang="en-US">
              <a:latin typeface="Arial" pitchFamily="-65" charset="0"/>
              <a:ea typeface="ＭＳ Ｐゴシック" pitchFamily="-65" charset="-128"/>
              <a:cs typeface="ＭＳ Ｐゴシック" pitchFamily="-65" charset="-128"/>
            </a:endParaRPr>
          </a:p>
        </p:txBody>
      </p:sp>
      <p:pic>
        <p:nvPicPr>
          <p:cNvPr id="7" name="Picture 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 y="5384800"/>
            <a:ext cx="9182100"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3429000" y="1046163"/>
            <a:ext cx="5410200" cy="1600200"/>
          </a:xfrm>
        </p:spPr>
        <p:txBody>
          <a:bodyPr/>
          <a:lstStyle>
            <a:lvl1pPr algn="l">
              <a:defRPr sz="3200" b="1"/>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3429000" y="3124200"/>
            <a:ext cx="5105400" cy="2895600"/>
          </a:xfrm>
        </p:spPr>
        <p:txBody>
          <a:bodyPr/>
          <a:lstStyle>
            <a:lvl1pPr marL="0" indent="0">
              <a:buFontTx/>
              <a:buNone/>
              <a:defRPr sz="2000"/>
            </a:lvl1pPr>
          </a:lstStyle>
          <a:p>
            <a:r>
              <a:rPr lang="en-US" smtClean="0"/>
              <a:t>Click to edit Master subtitle style</a:t>
            </a:r>
            <a:endParaRPr lang="en-US"/>
          </a:p>
        </p:txBody>
      </p:sp>
      <p:sp>
        <p:nvSpPr>
          <p:cNvPr id="8" name="Rectangle 4"/>
          <p:cNvSpPr>
            <a:spLocks noGrp="1" noChangeArrowheads="1"/>
          </p:cNvSpPr>
          <p:nvPr>
            <p:ph type="dt" sz="half" idx="10"/>
          </p:nvPr>
        </p:nvSpPr>
        <p:spPr/>
        <p:txBody>
          <a:bodyPr/>
          <a:lstStyle>
            <a:lvl1pPr>
              <a:defRPr/>
            </a:lvl1pPr>
          </a:lstStyle>
          <a:p>
            <a:r>
              <a:rPr lang="en-US" smtClean="0"/>
              <a:t>2014</a:t>
            </a:r>
            <a:endParaRPr lang="en-US"/>
          </a:p>
        </p:txBody>
      </p:sp>
      <p:sp>
        <p:nvSpPr>
          <p:cNvPr id="9" name="Rectangle 5"/>
          <p:cNvSpPr>
            <a:spLocks noGrp="1" noChangeArrowheads="1"/>
          </p:cNvSpPr>
          <p:nvPr>
            <p:ph type="ftr" sz="quarter" idx="11"/>
          </p:nvPr>
        </p:nvSpPr>
        <p:spPr/>
        <p:txBody>
          <a:bodyPr/>
          <a:lstStyle>
            <a:lvl1pPr>
              <a:defRPr/>
            </a:lvl1pPr>
          </a:lstStyle>
          <a:p>
            <a:r>
              <a:rPr lang="is-IS" smtClean="0"/>
              <a:t>(c) J. Bulgren, 2013</a:t>
            </a:r>
            <a:endParaRPr lang="en-US"/>
          </a:p>
        </p:txBody>
      </p:sp>
      <p:sp>
        <p:nvSpPr>
          <p:cNvPr id="10" name="Rectangle 6"/>
          <p:cNvSpPr>
            <a:spLocks noGrp="1" noChangeArrowheads="1"/>
          </p:cNvSpPr>
          <p:nvPr>
            <p:ph type="sldNum" sz="quarter" idx="12"/>
          </p:nvPr>
        </p:nvSpPr>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453492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5"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6"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3628822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5"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6"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4217900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2133600"/>
            <a:ext cx="7772400" cy="3962400"/>
          </a:xfrm>
        </p:spPr>
        <p:txBody>
          <a:bodyPr/>
          <a:lstStyle/>
          <a:p>
            <a:pPr lvl="0"/>
            <a:r>
              <a:rPr lang="en-US" noProof="0" smtClean="0"/>
              <a:t>Click icon to add chart</a:t>
            </a:r>
          </a:p>
        </p:txBody>
      </p:sp>
      <p:sp>
        <p:nvSpPr>
          <p:cNvPr id="4"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5"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6"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2076894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304800"/>
            <a:ext cx="7772400" cy="579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4"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5"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223681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5"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6"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366139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5"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6"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84034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1336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336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6"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7"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462866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8"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9"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1163758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4"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5"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3571911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3"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4"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54422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6"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7"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4082006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smtClean="0"/>
              <a:t>2014</a:t>
            </a:r>
            <a:endParaRPr lang="en-US"/>
          </a:p>
        </p:txBody>
      </p:sp>
      <p:sp>
        <p:nvSpPr>
          <p:cNvPr id="6" name="Rectangle 5"/>
          <p:cNvSpPr>
            <a:spLocks noGrp="1" noChangeArrowheads="1"/>
          </p:cNvSpPr>
          <p:nvPr>
            <p:ph type="ftr" sz="quarter" idx="11"/>
          </p:nvPr>
        </p:nvSpPr>
        <p:spPr>
          <a:ln/>
        </p:spPr>
        <p:txBody>
          <a:bodyPr/>
          <a:lstStyle>
            <a:lvl1pPr>
              <a:defRPr/>
            </a:lvl1pPr>
          </a:lstStyle>
          <a:p>
            <a:r>
              <a:rPr lang="is-IS" smtClean="0"/>
              <a:t>(c) J. Bulgren, 2013</a:t>
            </a:r>
            <a:endParaRPr lang="en-US"/>
          </a:p>
        </p:txBody>
      </p:sp>
      <p:sp>
        <p:nvSpPr>
          <p:cNvPr id="7" name="Rectangle 6"/>
          <p:cNvSpPr>
            <a:spLocks noGrp="1" noChangeArrowheads="1"/>
          </p:cNvSpPr>
          <p:nvPr>
            <p:ph type="sldNum" sz="quarter" idx="12"/>
          </p:nvPr>
        </p:nvSpPr>
        <p:spPr>
          <a:ln/>
        </p:spPr>
        <p:txBody>
          <a:bodyPr/>
          <a:lstStyle>
            <a:lvl1pPr>
              <a:defRPr/>
            </a:lvl1pPr>
          </a:lstStyle>
          <a:p>
            <a:fld id="{2E14931F-7627-0C47-AC57-5641DC446B6A}" type="slidenum">
              <a:rPr lang="en-US" smtClean="0"/>
              <a:t>‹#›</a:t>
            </a:fld>
            <a:endParaRPr lang="en-US"/>
          </a:p>
        </p:txBody>
      </p:sp>
    </p:spTree>
    <p:extLst>
      <p:ext uri="{BB962C8B-B14F-4D97-AF65-F5344CB8AC3E}">
        <p14:creationId xmlns:p14="http://schemas.microsoft.com/office/powerpoint/2010/main" val="5993679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jpeg"/><Relationship Id="rId16" Type="http://schemas.openxmlformats.org/officeDocument/2006/relationships/image" Target="../media/image2.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2133600"/>
            <a:ext cx="77724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a:lvl1pPr>
          </a:lstStyle>
          <a:p>
            <a:r>
              <a:rPr lang="en-US" smtClean="0"/>
              <a:t>2014</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r>
              <a:rPr lang="is-IS" smtClean="0"/>
              <a:t>(c) J. Bulgren, 2013</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2E14931F-7627-0C47-AC57-5641DC446B6A}" type="slidenum">
              <a:rPr lang="en-US" smtClean="0"/>
              <a:t>‹#›</a:t>
            </a:fld>
            <a:endParaRPr lang="en-US"/>
          </a:p>
        </p:txBody>
      </p:sp>
      <p:pic>
        <p:nvPicPr>
          <p:cNvPr id="1031" name="Picture 20" descr="sim_2color_si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91400" y="5867400"/>
            <a:ext cx="167640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rot="10800000">
            <a:off x="-7938" y="6197600"/>
            <a:ext cx="9196388"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3" name="Line 29"/>
          <p:cNvSpPr>
            <a:spLocks noChangeShapeType="1"/>
          </p:cNvSpPr>
          <p:nvPr/>
        </p:nvSpPr>
        <p:spPr bwMode="auto">
          <a:xfrm>
            <a:off x="838200" y="1524000"/>
            <a:ext cx="7315200" cy="0"/>
          </a:xfrm>
          <a:prstGeom prst="line">
            <a:avLst/>
          </a:prstGeom>
          <a:noFill/>
          <a:ln w="19050">
            <a:solidFill>
              <a:schemeClr val="tx2"/>
            </a:solidFill>
            <a:round/>
            <a:headEnd/>
            <a:tailEnd/>
          </a:ln>
          <a:effectLst/>
        </p:spPr>
        <p:txBody>
          <a:bodyPr wrap="none" anchor="ctr"/>
          <a:lstStyle/>
          <a:p>
            <a:pPr>
              <a:defRPr/>
            </a:pPr>
            <a:endParaRPr lang="en-US">
              <a:latin typeface="Arial" pitchFamily="-65" charset="0"/>
              <a:ea typeface="ＭＳ Ｐゴシック" pitchFamily="-65" charset="-128"/>
              <a:cs typeface="ＭＳ Ｐゴシック" pitchFamily="-65" charset="-128"/>
            </a:endParaRPr>
          </a:p>
        </p:txBody>
      </p:sp>
      <p:pic>
        <p:nvPicPr>
          <p:cNvPr id="1034" name="Picture 3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rot="10800000">
            <a:off x="-30163" y="6197600"/>
            <a:ext cx="9196388"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chemeClr val="tx2"/>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chemeClr val="tx2"/>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chemeClr val="tx2"/>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ea typeface="ＭＳ Ｐゴシック" pitchFamily="-65" charset="-128"/>
          <a:cs typeface="ＭＳ Ｐゴシック" pitchFamily="-65" charset="-128"/>
        </a:defRPr>
      </a:lvl6pPr>
      <a:lvl7pPr marL="914400" algn="ctr" rtl="0" eaLnBrk="1" fontAlgn="base" hangingPunct="1">
        <a:spcBef>
          <a:spcPct val="0"/>
        </a:spcBef>
        <a:spcAft>
          <a:spcPct val="0"/>
        </a:spcAft>
        <a:defRPr sz="4400">
          <a:solidFill>
            <a:schemeClr val="tx2"/>
          </a:solidFill>
          <a:latin typeface="Arial" pitchFamily="-65" charset="0"/>
          <a:ea typeface="ＭＳ Ｐゴシック" pitchFamily="-65" charset="-128"/>
          <a:cs typeface="ＭＳ Ｐゴシック" pitchFamily="-65" charset="-128"/>
        </a:defRPr>
      </a:lvl7pPr>
      <a:lvl8pPr marL="1371600" algn="ctr" rtl="0" eaLnBrk="1" fontAlgn="base" hangingPunct="1">
        <a:spcBef>
          <a:spcPct val="0"/>
        </a:spcBef>
        <a:spcAft>
          <a:spcPct val="0"/>
        </a:spcAft>
        <a:defRPr sz="4400">
          <a:solidFill>
            <a:schemeClr val="tx2"/>
          </a:solidFill>
          <a:latin typeface="Arial" pitchFamily="-65" charset="0"/>
          <a:ea typeface="ＭＳ Ｐゴシック" pitchFamily="-65" charset="-128"/>
          <a:cs typeface="ＭＳ Ｐゴシック" pitchFamily="-65" charset="-128"/>
        </a:defRPr>
      </a:lvl8pPr>
      <a:lvl9pPr marL="1828800" algn="ctr" rtl="0" eaLnBrk="1" fontAlgn="base" hangingPunct="1">
        <a:spcBef>
          <a:spcPct val="0"/>
        </a:spcBef>
        <a:spcAft>
          <a:spcPct val="0"/>
        </a:spcAft>
        <a:defRPr sz="4400">
          <a:solidFill>
            <a:schemeClr val="tx2"/>
          </a:solidFill>
          <a:latin typeface="Arial" pitchFamily="-65" charset="0"/>
          <a:ea typeface="ＭＳ Ｐゴシック" pitchFamily="-65" charset="-128"/>
          <a:cs typeface="ＭＳ Ｐゴシック" pitchFamily="-65"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429000" y="1076111"/>
            <a:ext cx="5105400" cy="4943689"/>
          </a:xfrm>
        </p:spPr>
        <p:txBody>
          <a:bodyPr/>
          <a:lstStyle/>
          <a:p>
            <a:r>
              <a:rPr lang="en-US" sz="4400" dirty="0" smtClean="0"/>
              <a:t>Teaching the </a:t>
            </a:r>
            <a:r>
              <a:rPr lang="en-US" sz="4400" dirty="0"/>
              <a:t>Cause-and-Effect Routine</a:t>
            </a:r>
          </a:p>
          <a:p>
            <a:endParaRPr lang="en-US" sz="4400" dirty="0"/>
          </a:p>
          <a:p>
            <a:r>
              <a:rPr lang="en-US" dirty="0"/>
              <a:t>Janis </a:t>
            </a:r>
            <a:r>
              <a:rPr lang="en-US" dirty="0" smtClean="0"/>
              <a:t>Bulgren, Ph.D.</a:t>
            </a:r>
            <a:endParaRPr lang="en-US" dirty="0"/>
          </a:p>
          <a:p>
            <a:r>
              <a:rPr lang="en-US" dirty="0"/>
              <a:t>University of Kansas</a:t>
            </a:r>
          </a:p>
          <a:p>
            <a:r>
              <a:rPr lang="en-US" dirty="0"/>
              <a:t>Center for Research on </a:t>
            </a:r>
            <a:r>
              <a:rPr lang="en-US" dirty="0" smtClean="0"/>
              <a:t>Learning</a:t>
            </a:r>
          </a:p>
          <a:p>
            <a:r>
              <a:rPr lang="en-US" dirty="0" smtClean="0"/>
              <a:t>2013</a:t>
            </a:r>
            <a:endParaRPr lang="en-US" dirty="0"/>
          </a:p>
          <a:p>
            <a:endParaRPr lang="en-US" dirty="0"/>
          </a:p>
        </p:txBody>
      </p:sp>
      <p:sp>
        <p:nvSpPr>
          <p:cNvPr id="3" name="Date Placeholder 2"/>
          <p:cNvSpPr>
            <a:spLocks noGrp="1"/>
          </p:cNvSpPr>
          <p:nvPr>
            <p:ph type="dt" sz="half" idx="10"/>
          </p:nvPr>
        </p:nvSpPr>
        <p:spPr/>
        <p:txBody>
          <a:bodyPr/>
          <a:lstStyle/>
          <a:p>
            <a:r>
              <a:rPr lang="en-US" smtClean="0"/>
              <a:t>2014</a:t>
            </a:r>
            <a:endParaRPr lang="en-US"/>
          </a:p>
        </p:txBody>
      </p:sp>
      <p:sp>
        <p:nvSpPr>
          <p:cNvPr id="4" name="Footer Placeholder 3"/>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3940655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Presents </a:t>
            </a:r>
            <a:r>
              <a:rPr lang="en-US" dirty="0"/>
              <a:t>different examples of the Cause and Effect Guide.  These examples represent different balances among the numbers of causes and the numbers of effects in different situations.</a:t>
            </a:r>
          </a:p>
        </p:txBody>
      </p:sp>
      <p:sp>
        <p:nvSpPr>
          <p:cNvPr id="5" name="Title 4"/>
          <p:cNvSpPr>
            <a:spLocks noGrp="1"/>
          </p:cNvSpPr>
          <p:nvPr>
            <p:ph type="title"/>
          </p:nvPr>
        </p:nvSpPr>
        <p:spPr/>
        <p:txBody>
          <a:bodyPr/>
          <a:lstStyle/>
          <a:p>
            <a:r>
              <a:rPr lang="en-US" dirty="0" smtClean="0"/>
              <a:t>Chapter 1</a:t>
            </a:r>
            <a:endParaRPr lang="en-US" dirty="0"/>
          </a:p>
        </p:txBody>
      </p:sp>
      <p:sp>
        <p:nvSpPr>
          <p:cNvPr id="6" name="Date Placeholder 5"/>
          <p:cNvSpPr>
            <a:spLocks noGrp="1"/>
          </p:cNvSpPr>
          <p:nvPr>
            <p:ph type="dt" sz="half" idx="10"/>
          </p:nvPr>
        </p:nvSpPr>
        <p:spPr/>
        <p:txBody>
          <a:bodyPr/>
          <a:lstStyle/>
          <a:p>
            <a:r>
              <a:rPr lang="en-US" smtClean="0"/>
              <a:t>2014</a:t>
            </a:r>
            <a:endParaRPr lang="en-US"/>
          </a:p>
        </p:txBody>
      </p:sp>
      <p:sp>
        <p:nvSpPr>
          <p:cNvPr id="7" name="Footer Placeholder 6"/>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3727567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a:spLocks noChangeAspect="1"/>
          </p:cNvSpPr>
          <p:nvPr/>
        </p:nvSpPr>
        <p:spPr>
          <a:xfrm>
            <a:off x="6768943" y="889227"/>
            <a:ext cx="915699" cy="276999"/>
          </a:xfrm>
          <a:prstGeom prst="rect">
            <a:avLst/>
          </a:prstGeom>
          <a:solidFill>
            <a:schemeClr val="bg1"/>
          </a:solidFill>
          <a:ln w="57150" cmpd="sng">
            <a:solidFill>
              <a:schemeClr val="tx1"/>
            </a:solidFill>
          </a:ln>
        </p:spPr>
        <p:txBody>
          <a:bodyPr wrap="square" rtlCol="0">
            <a:spAutoFit/>
          </a:bodyPr>
          <a:lstStyle/>
          <a:p>
            <a:pPr algn="ctr"/>
            <a:r>
              <a:rPr lang="en-US" sz="1200" dirty="0"/>
              <a:t>EFFECT</a:t>
            </a:r>
          </a:p>
        </p:txBody>
      </p:sp>
      <p:sp>
        <p:nvSpPr>
          <p:cNvPr id="6" name="TextBox 5"/>
          <p:cNvSpPr txBox="1">
            <a:spLocks noChangeAspect="1"/>
          </p:cNvSpPr>
          <p:nvPr/>
        </p:nvSpPr>
        <p:spPr>
          <a:xfrm>
            <a:off x="1535289" y="917871"/>
            <a:ext cx="915699" cy="276999"/>
          </a:xfrm>
          <a:prstGeom prst="rect">
            <a:avLst/>
          </a:prstGeom>
          <a:solidFill>
            <a:schemeClr val="bg1"/>
          </a:solidFill>
          <a:ln w="57150" cmpd="sng">
            <a:solidFill>
              <a:schemeClr val="tx1"/>
            </a:solidFill>
          </a:ln>
        </p:spPr>
        <p:txBody>
          <a:bodyPr wrap="square" rtlCol="0">
            <a:spAutoFit/>
          </a:bodyPr>
          <a:lstStyle/>
          <a:p>
            <a:pPr algn="ctr"/>
            <a:r>
              <a:rPr lang="en-US" sz="1200" dirty="0" smtClean="0"/>
              <a:t>CAUSE</a:t>
            </a:r>
            <a:endParaRPr lang="en-US" sz="1200" dirty="0"/>
          </a:p>
        </p:txBody>
      </p:sp>
      <p:sp>
        <p:nvSpPr>
          <p:cNvPr id="7" name="TextBox 6"/>
          <p:cNvSpPr txBox="1">
            <a:spLocks noChangeAspect="1"/>
          </p:cNvSpPr>
          <p:nvPr/>
        </p:nvSpPr>
        <p:spPr>
          <a:xfrm>
            <a:off x="3873773" y="553041"/>
            <a:ext cx="1271636" cy="923330"/>
          </a:xfrm>
          <a:prstGeom prst="rect">
            <a:avLst/>
          </a:prstGeom>
          <a:solidFill>
            <a:schemeClr val="bg1"/>
          </a:solidFill>
          <a:ln w="57150" cmpd="sng">
            <a:solidFill>
              <a:schemeClr val="tx1"/>
            </a:solidFill>
          </a:ln>
        </p:spPr>
        <p:txBody>
          <a:bodyPr wrap="square" rtlCol="0" anchor="ctr" anchorCtr="0">
            <a:spAutoFit/>
          </a:bodyPr>
          <a:lstStyle/>
          <a:p>
            <a:pPr algn="ctr"/>
            <a:endParaRPr lang="en-US" dirty="0" smtClean="0"/>
          </a:p>
          <a:p>
            <a:pPr algn="ctr"/>
            <a:r>
              <a:rPr lang="en-US" dirty="0" smtClean="0"/>
              <a:t>EVENT</a:t>
            </a:r>
            <a:endParaRPr lang="en-US" dirty="0"/>
          </a:p>
          <a:p>
            <a:pPr algn="ctr"/>
            <a:endParaRPr lang="en-US" dirty="0" smtClean="0"/>
          </a:p>
        </p:txBody>
      </p:sp>
      <p:sp>
        <p:nvSpPr>
          <p:cNvPr id="9" name="TextBox 8"/>
          <p:cNvSpPr txBox="1">
            <a:spLocks noChangeAspect="1"/>
          </p:cNvSpPr>
          <p:nvPr/>
        </p:nvSpPr>
        <p:spPr>
          <a:xfrm>
            <a:off x="1535289" y="3634057"/>
            <a:ext cx="915699" cy="276999"/>
          </a:xfrm>
          <a:prstGeom prst="rect">
            <a:avLst/>
          </a:prstGeom>
          <a:solidFill>
            <a:schemeClr val="bg1"/>
          </a:solidFill>
          <a:ln w="57150" cmpd="sng">
            <a:solidFill>
              <a:schemeClr val="tx1"/>
            </a:solidFill>
          </a:ln>
        </p:spPr>
        <p:txBody>
          <a:bodyPr wrap="square" rtlCol="0">
            <a:spAutoFit/>
          </a:bodyPr>
          <a:lstStyle/>
          <a:p>
            <a:pPr algn="ctr"/>
            <a:r>
              <a:rPr lang="en-US" sz="1200" dirty="0" smtClean="0"/>
              <a:t>CAUSE</a:t>
            </a:r>
            <a:endParaRPr lang="en-US" sz="1200" dirty="0"/>
          </a:p>
        </p:txBody>
      </p:sp>
      <p:sp>
        <p:nvSpPr>
          <p:cNvPr id="10" name="TextBox 9"/>
          <p:cNvSpPr txBox="1">
            <a:spLocks noChangeAspect="1"/>
          </p:cNvSpPr>
          <p:nvPr/>
        </p:nvSpPr>
        <p:spPr>
          <a:xfrm>
            <a:off x="6768943" y="3921810"/>
            <a:ext cx="915699" cy="276999"/>
          </a:xfrm>
          <a:prstGeom prst="rect">
            <a:avLst/>
          </a:prstGeom>
          <a:solidFill>
            <a:schemeClr val="bg1"/>
          </a:solidFill>
          <a:ln w="57150" cmpd="sng">
            <a:solidFill>
              <a:schemeClr val="tx1"/>
            </a:solidFill>
          </a:ln>
        </p:spPr>
        <p:txBody>
          <a:bodyPr wrap="square" rtlCol="0">
            <a:spAutoFit/>
          </a:bodyPr>
          <a:lstStyle/>
          <a:p>
            <a:pPr algn="ctr"/>
            <a:r>
              <a:rPr lang="en-US" sz="1200" dirty="0"/>
              <a:t>EFFECT</a:t>
            </a:r>
          </a:p>
        </p:txBody>
      </p:sp>
      <p:sp>
        <p:nvSpPr>
          <p:cNvPr id="11" name="TextBox 10"/>
          <p:cNvSpPr txBox="1">
            <a:spLocks noChangeAspect="1"/>
          </p:cNvSpPr>
          <p:nvPr/>
        </p:nvSpPr>
        <p:spPr>
          <a:xfrm>
            <a:off x="1535289" y="3943312"/>
            <a:ext cx="915699" cy="276999"/>
          </a:xfrm>
          <a:prstGeom prst="rect">
            <a:avLst/>
          </a:prstGeom>
          <a:solidFill>
            <a:schemeClr val="bg1"/>
          </a:solidFill>
          <a:ln w="57150" cmpd="sng">
            <a:solidFill>
              <a:schemeClr val="tx1"/>
            </a:solidFill>
          </a:ln>
        </p:spPr>
        <p:txBody>
          <a:bodyPr wrap="square" rtlCol="0">
            <a:spAutoFit/>
          </a:bodyPr>
          <a:lstStyle/>
          <a:p>
            <a:pPr algn="ctr"/>
            <a:r>
              <a:rPr lang="en-US" sz="1200" dirty="0" smtClean="0"/>
              <a:t>CAUSE</a:t>
            </a:r>
            <a:endParaRPr lang="en-US" sz="1200" dirty="0"/>
          </a:p>
        </p:txBody>
      </p:sp>
      <p:sp>
        <p:nvSpPr>
          <p:cNvPr id="12" name="TextBox 11"/>
          <p:cNvSpPr txBox="1">
            <a:spLocks noChangeAspect="1"/>
          </p:cNvSpPr>
          <p:nvPr/>
        </p:nvSpPr>
        <p:spPr>
          <a:xfrm>
            <a:off x="1535289" y="4261011"/>
            <a:ext cx="915699" cy="276999"/>
          </a:xfrm>
          <a:prstGeom prst="rect">
            <a:avLst/>
          </a:prstGeom>
          <a:solidFill>
            <a:schemeClr val="bg1"/>
          </a:solidFill>
          <a:ln w="57150" cmpd="sng">
            <a:solidFill>
              <a:schemeClr val="tx1"/>
            </a:solidFill>
          </a:ln>
        </p:spPr>
        <p:txBody>
          <a:bodyPr wrap="square" rtlCol="0">
            <a:spAutoFit/>
          </a:bodyPr>
          <a:lstStyle/>
          <a:p>
            <a:pPr algn="ctr"/>
            <a:r>
              <a:rPr lang="en-US" sz="1200" dirty="0"/>
              <a:t>CAUSE</a:t>
            </a:r>
          </a:p>
        </p:txBody>
      </p:sp>
      <p:sp>
        <p:nvSpPr>
          <p:cNvPr id="13" name="TextBox 12"/>
          <p:cNvSpPr txBox="1">
            <a:spLocks noChangeAspect="1"/>
          </p:cNvSpPr>
          <p:nvPr/>
        </p:nvSpPr>
        <p:spPr>
          <a:xfrm>
            <a:off x="3873773" y="3545018"/>
            <a:ext cx="1271636" cy="923330"/>
          </a:xfrm>
          <a:prstGeom prst="rect">
            <a:avLst/>
          </a:prstGeom>
          <a:solidFill>
            <a:schemeClr val="bg1"/>
          </a:solidFill>
          <a:ln w="57150" cmpd="sng">
            <a:solidFill>
              <a:schemeClr val="tx1"/>
            </a:solidFill>
          </a:ln>
        </p:spPr>
        <p:txBody>
          <a:bodyPr wrap="square" rtlCol="0" anchor="ctr" anchorCtr="0">
            <a:spAutoFit/>
          </a:bodyPr>
          <a:lstStyle/>
          <a:p>
            <a:pPr algn="ctr"/>
            <a:endParaRPr lang="en-US" dirty="0" smtClean="0"/>
          </a:p>
          <a:p>
            <a:pPr algn="ctr"/>
            <a:r>
              <a:rPr lang="en-US" dirty="0" smtClean="0"/>
              <a:t>EVENT</a:t>
            </a:r>
            <a:endParaRPr lang="en-US" dirty="0"/>
          </a:p>
          <a:p>
            <a:pPr algn="ctr"/>
            <a:endParaRPr lang="en-US" dirty="0" smtClean="0"/>
          </a:p>
        </p:txBody>
      </p:sp>
      <p:sp>
        <p:nvSpPr>
          <p:cNvPr id="14" name="Right Brace 13"/>
          <p:cNvSpPr>
            <a:spLocks noChangeAspect="1"/>
          </p:cNvSpPr>
          <p:nvPr/>
        </p:nvSpPr>
        <p:spPr>
          <a:xfrm>
            <a:off x="3025872" y="3618654"/>
            <a:ext cx="249349" cy="953981"/>
          </a:xfrm>
          <a:prstGeom prst="rightBrace">
            <a:avLst>
              <a:gd name="adj1" fmla="val 35971"/>
              <a:gd name="adj2" fmla="val 48615"/>
            </a:avLst>
          </a:prstGeom>
          <a:ln w="57150" cmpd="sng">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200"/>
          </a:p>
        </p:txBody>
      </p:sp>
      <p:cxnSp>
        <p:nvCxnSpPr>
          <p:cNvPr id="16" name="Straight Arrow Connector 15"/>
          <p:cNvCxnSpPr>
            <a:cxnSpLocks noChangeAspect="1"/>
          </p:cNvCxnSpPr>
          <p:nvPr/>
        </p:nvCxnSpPr>
        <p:spPr>
          <a:xfrm>
            <a:off x="5724295" y="993101"/>
            <a:ext cx="468516" cy="0"/>
          </a:xfrm>
          <a:prstGeom prst="straightConnector1">
            <a:avLst/>
          </a:prstGeom>
          <a:ln w="571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37" name="TextBox 36"/>
          <p:cNvSpPr txBox="1">
            <a:spLocks noChangeAspect="1"/>
          </p:cNvSpPr>
          <p:nvPr/>
        </p:nvSpPr>
        <p:spPr>
          <a:xfrm>
            <a:off x="1535289" y="5417892"/>
            <a:ext cx="915699" cy="276999"/>
          </a:xfrm>
          <a:prstGeom prst="rect">
            <a:avLst/>
          </a:prstGeom>
          <a:solidFill>
            <a:srgbClr val="FFFFFF"/>
          </a:solidFill>
          <a:ln w="57150" cmpd="sng">
            <a:solidFill>
              <a:srgbClr val="000000"/>
            </a:solidFill>
          </a:ln>
        </p:spPr>
        <p:txBody>
          <a:bodyPr wrap="square" rtlCol="0">
            <a:spAutoFit/>
          </a:bodyPr>
          <a:lstStyle/>
          <a:p>
            <a:pPr algn="ctr"/>
            <a:r>
              <a:rPr lang="en-US" sz="1200" dirty="0" smtClean="0"/>
              <a:t>CAUSE</a:t>
            </a:r>
            <a:endParaRPr lang="en-US" sz="1200" dirty="0"/>
          </a:p>
        </p:txBody>
      </p:sp>
      <p:sp>
        <p:nvSpPr>
          <p:cNvPr id="38" name="TextBox 37"/>
          <p:cNvSpPr txBox="1">
            <a:spLocks noChangeAspect="1"/>
          </p:cNvSpPr>
          <p:nvPr/>
        </p:nvSpPr>
        <p:spPr>
          <a:xfrm>
            <a:off x="6768943" y="5403021"/>
            <a:ext cx="915699" cy="276999"/>
          </a:xfrm>
          <a:prstGeom prst="rect">
            <a:avLst/>
          </a:prstGeom>
          <a:solidFill>
            <a:srgbClr val="FFFFFF"/>
          </a:solidFill>
          <a:ln w="57150" cmpd="sng">
            <a:solidFill>
              <a:srgbClr val="000000"/>
            </a:solidFill>
          </a:ln>
        </p:spPr>
        <p:txBody>
          <a:bodyPr wrap="square" rtlCol="0">
            <a:spAutoFit/>
          </a:bodyPr>
          <a:lstStyle/>
          <a:p>
            <a:pPr algn="ctr"/>
            <a:r>
              <a:rPr lang="en-US" sz="1200" dirty="0" smtClean="0"/>
              <a:t>EFFECT</a:t>
            </a:r>
            <a:endParaRPr lang="en-US" sz="1200" dirty="0"/>
          </a:p>
        </p:txBody>
      </p:sp>
      <p:sp>
        <p:nvSpPr>
          <p:cNvPr id="39" name="TextBox 38"/>
          <p:cNvSpPr txBox="1">
            <a:spLocks noChangeAspect="1"/>
          </p:cNvSpPr>
          <p:nvPr/>
        </p:nvSpPr>
        <p:spPr>
          <a:xfrm>
            <a:off x="6756779" y="5771963"/>
            <a:ext cx="915699" cy="276999"/>
          </a:xfrm>
          <a:prstGeom prst="rect">
            <a:avLst/>
          </a:prstGeom>
          <a:solidFill>
            <a:srgbClr val="FFFFFF"/>
          </a:solidFill>
          <a:ln w="57150" cmpd="sng">
            <a:solidFill>
              <a:srgbClr val="000000"/>
            </a:solidFill>
          </a:ln>
        </p:spPr>
        <p:txBody>
          <a:bodyPr wrap="square" rtlCol="0">
            <a:spAutoFit/>
          </a:bodyPr>
          <a:lstStyle/>
          <a:p>
            <a:pPr algn="ctr"/>
            <a:r>
              <a:rPr lang="en-US" sz="1200" dirty="0"/>
              <a:t>EFFECT</a:t>
            </a:r>
          </a:p>
        </p:txBody>
      </p:sp>
      <p:sp>
        <p:nvSpPr>
          <p:cNvPr id="40" name="TextBox 39"/>
          <p:cNvSpPr txBox="1">
            <a:spLocks noChangeAspect="1"/>
          </p:cNvSpPr>
          <p:nvPr/>
        </p:nvSpPr>
        <p:spPr>
          <a:xfrm>
            <a:off x="6753016" y="6128268"/>
            <a:ext cx="915699" cy="276999"/>
          </a:xfrm>
          <a:prstGeom prst="rect">
            <a:avLst/>
          </a:prstGeom>
          <a:solidFill>
            <a:srgbClr val="FFFFFF"/>
          </a:solidFill>
          <a:ln w="57150" cmpd="sng">
            <a:solidFill>
              <a:srgbClr val="000000"/>
            </a:solidFill>
          </a:ln>
        </p:spPr>
        <p:txBody>
          <a:bodyPr wrap="square" rtlCol="0">
            <a:spAutoFit/>
          </a:bodyPr>
          <a:lstStyle/>
          <a:p>
            <a:pPr algn="ctr"/>
            <a:r>
              <a:rPr lang="en-US" sz="1200" dirty="0"/>
              <a:t>EFFECT</a:t>
            </a:r>
          </a:p>
        </p:txBody>
      </p:sp>
      <p:sp>
        <p:nvSpPr>
          <p:cNvPr id="41" name="TextBox 40"/>
          <p:cNvSpPr txBox="1">
            <a:spLocks noChangeAspect="1"/>
          </p:cNvSpPr>
          <p:nvPr/>
        </p:nvSpPr>
        <p:spPr>
          <a:xfrm>
            <a:off x="1535289" y="5755813"/>
            <a:ext cx="915699" cy="276999"/>
          </a:xfrm>
          <a:prstGeom prst="rect">
            <a:avLst/>
          </a:prstGeom>
          <a:solidFill>
            <a:srgbClr val="FFFFFF"/>
          </a:solidFill>
          <a:ln w="57150" cmpd="sng">
            <a:solidFill>
              <a:srgbClr val="000000"/>
            </a:solidFill>
          </a:ln>
        </p:spPr>
        <p:txBody>
          <a:bodyPr wrap="square" rtlCol="0">
            <a:spAutoFit/>
          </a:bodyPr>
          <a:lstStyle/>
          <a:p>
            <a:pPr algn="ctr"/>
            <a:r>
              <a:rPr lang="en-US" sz="1200" dirty="0" smtClean="0"/>
              <a:t>CAUSE</a:t>
            </a:r>
            <a:endParaRPr lang="en-US" sz="1200" dirty="0"/>
          </a:p>
        </p:txBody>
      </p:sp>
      <p:sp>
        <p:nvSpPr>
          <p:cNvPr id="42" name="TextBox 41"/>
          <p:cNvSpPr txBox="1">
            <a:spLocks noChangeAspect="1"/>
          </p:cNvSpPr>
          <p:nvPr/>
        </p:nvSpPr>
        <p:spPr>
          <a:xfrm>
            <a:off x="1535289" y="6110389"/>
            <a:ext cx="915699" cy="276999"/>
          </a:xfrm>
          <a:prstGeom prst="rect">
            <a:avLst/>
          </a:prstGeom>
          <a:solidFill>
            <a:srgbClr val="FFFFFF"/>
          </a:solidFill>
          <a:ln w="57150" cmpd="sng">
            <a:solidFill>
              <a:srgbClr val="000000"/>
            </a:solidFill>
          </a:ln>
        </p:spPr>
        <p:txBody>
          <a:bodyPr wrap="square" rtlCol="0">
            <a:spAutoFit/>
          </a:bodyPr>
          <a:lstStyle/>
          <a:p>
            <a:pPr algn="ctr"/>
            <a:r>
              <a:rPr lang="en-US" sz="1200" dirty="0"/>
              <a:t>CAUSE</a:t>
            </a:r>
          </a:p>
        </p:txBody>
      </p:sp>
      <p:sp>
        <p:nvSpPr>
          <p:cNvPr id="43" name="TextBox 42"/>
          <p:cNvSpPr txBox="1">
            <a:spLocks noChangeAspect="1"/>
          </p:cNvSpPr>
          <p:nvPr/>
        </p:nvSpPr>
        <p:spPr>
          <a:xfrm>
            <a:off x="3859662" y="5406350"/>
            <a:ext cx="1271636" cy="923330"/>
          </a:xfrm>
          <a:prstGeom prst="rect">
            <a:avLst/>
          </a:prstGeom>
          <a:solidFill>
            <a:srgbClr val="FFFFFF"/>
          </a:solidFill>
          <a:ln w="57150" cmpd="sng">
            <a:solidFill>
              <a:srgbClr val="000000"/>
            </a:solidFill>
          </a:ln>
        </p:spPr>
        <p:txBody>
          <a:bodyPr wrap="square" rtlCol="0" anchor="ctr" anchorCtr="0">
            <a:spAutoFit/>
          </a:bodyPr>
          <a:lstStyle/>
          <a:p>
            <a:pPr algn="ctr"/>
            <a:endParaRPr lang="en-US" dirty="0" smtClean="0"/>
          </a:p>
          <a:p>
            <a:pPr algn="ctr"/>
            <a:r>
              <a:rPr lang="en-US" dirty="0" smtClean="0"/>
              <a:t>EVENT</a:t>
            </a:r>
            <a:endParaRPr lang="en-US" dirty="0"/>
          </a:p>
          <a:p>
            <a:pPr algn="ctr"/>
            <a:endParaRPr lang="en-US" dirty="0" smtClean="0"/>
          </a:p>
        </p:txBody>
      </p:sp>
      <p:cxnSp>
        <p:nvCxnSpPr>
          <p:cNvPr id="44" name="Straight Arrow Connector 43"/>
          <p:cNvCxnSpPr>
            <a:cxnSpLocks noChangeAspect="1"/>
          </p:cNvCxnSpPr>
          <p:nvPr/>
        </p:nvCxnSpPr>
        <p:spPr>
          <a:xfrm>
            <a:off x="2703722" y="5358385"/>
            <a:ext cx="600041" cy="327319"/>
          </a:xfrm>
          <a:prstGeom prst="straightConnector1">
            <a:avLst/>
          </a:prstGeom>
          <a:ln w="571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cxnSpLocks noChangeAspect="1"/>
          </p:cNvCxnSpPr>
          <p:nvPr/>
        </p:nvCxnSpPr>
        <p:spPr>
          <a:xfrm>
            <a:off x="2675181" y="5857853"/>
            <a:ext cx="600041" cy="0"/>
          </a:xfrm>
          <a:prstGeom prst="straightConnector1">
            <a:avLst/>
          </a:prstGeom>
          <a:ln w="571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cxnSpLocks noChangeAspect="1"/>
          </p:cNvCxnSpPr>
          <p:nvPr/>
        </p:nvCxnSpPr>
        <p:spPr>
          <a:xfrm flipV="1">
            <a:off x="2727375" y="6047923"/>
            <a:ext cx="497816" cy="287614"/>
          </a:xfrm>
          <a:prstGeom prst="straightConnector1">
            <a:avLst/>
          </a:prstGeom>
          <a:ln w="571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cxnSpLocks noChangeAspect="1"/>
          </p:cNvCxnSpPr>
          <p:nvPr/>
        </p:nvCxnSpPr>
        <p:spPr>
          <a:xfrm flipV="1">
            <a:off x="5522117" y="5357905"/>
            <a:ext cx="600041" cy="327799"/>
          </a:xfrm>
          <a:prstGeom prst="straightConnector1">
            <a:avLst/>
          </a:prstGeom>
          <a:ln w="571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cxnSpLocks noChangeAspect="1"/>
          </p:cNvCxnSpPr>
          <p:nvPr/>
        </p:nvCxnSpPr>
        <p:spPr>
          <a:xfrm>
            <a:off x="5546941" y="5857853"/>
            <a:ext cx="600041" cy="0"/>
          </a:xfrm>
          <a:prstGeom prst="straightConnector1">
            <a:avLst/>
          </a:prstGeom>
          <a:ln w="571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cxnSpLocks noChangeAspect="1"/>
          </p:cNvCxnSpPr>
          <p:nvPr/>
        </p:nvCxnSpPr>
        <p:spPr>
          <a:xfrm>
            <a:off x="5557557" y="6052806"/>
            <a:ext cx="459252" cy="265332"/>
          </a:xfrm>
          <a:prstGeom prst="straightConnector1">
            <a:avLst/>
          </a:prstGeom>
          <a:ln w="571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50" name="TextBox 49"/>
          <p:cNvSpPr txBox="1">
            <a:spLocks noChangeAspect="1"/>
          </p:cNvSpPr>
          <p:nvPr/>
        </p:nvSpPr>
        <p:spPr>
          <a:xfrm>
            <a:off x="6753016" y="1926181"/>
            <a:ext cx="915699" cy="276999"/>
          </a:xfrm>
          <a:prstGeom prst="rect">
            <a:avLst/>
          </a:prstGeom>
          <a:solidFill>
            <a:schemeClr val="bg1"/>
          </a:solidFill>
          <a:ln w="57150" cmpd="sng">
            <a:solidFill>
              <a:srgbClr val="000000"/>
            </a:solidFill>
          </a:ln>
        </p:spPr>
        <p:txBody>
          <a:bodyPr wrap="square" rtlCol="0">
            <a:spAutoFit/>
          </a:bodyPr>
          <a:lstStyle/>
          <a:p>
            <a:pPr algn="ctr"/>
            <a:r>
              <a:rPr lang="en-US" sz="1200" dirty="0" smtClean="0"/>
              <a:t>EFFECT</a:t>
            </a:r>
            <a:endParaRPr lang="en-US" sz="1200" dirty="0"/>
          </a:p>
        </p:txBody>
      </p:sp>
      <p:sp>
        <p:nvSpPr>
          <p:cNvPr id="51" name="TextBox 50"/>
          <p:cNvSpPr txBox="1">
            <a:spLocks noChangeAspect="1"/>
          </p:cNvSpPr>
          <p:nvPr/>
        </p:nvSpPr>
        <p:spPr>
          <a:xfrm>
            <a:off x="6768943" y="2270059"/>
            <a:ext cx="915699" cy="276999"/>
          </a:xfrm>
          <a:prstGeom prst="rect">
            <a:avLst/>
          </a:prstGeom>
          <a:solidFill>
            <a:schemeClr val="bg1"/>
          </a:solidFill>
          <a:ln w="57150" cmpd="sng">
            <a:solidFill>
              <a:srgbClr val="000000"/>
            </a:solidFill>
          </a:ln>
        </p:spPr>
        <p:txBody>
          <a:bodyPr wrap="square" rtlCol="0">
            <a:spAutoFit/>
          </a:bodyPr>
          <a:lstStyle/>
          <a:p>
            <a:pPr algn="ctr"/>
            <a:r>
              <a:rPr lang="en-US" sz="1200" dirty="0"/>
              <a:t>EFFECT</a:t>
            </a:r>
          </a:p>
        </p:txBody>
      </p:sp>
      <p:sp>
        <p:nvSpPr>
          <p:cNvPr id="52" name="TextBox 51"/>
          <p:cNvSpPr txBox="1">
            <a:spLocks noChangeAspect="1"/>
          </p:cNvSpPr>
          <p:nvPr/>
        </p:nvSpPr>
        <p:spPr>
          <a:xfrm>
            <a:off x="6768943" y="2618679"/>
            <a:ext cx="915699" cy="276999"/>
          </a:xfrm>
          <a:prstGeom prst="rect">
            <a:avLst/>
          </a:prstGeom>
          <a:solidFill>
            <a:schemeClr val="bg1"/>
          </a:solidFill>
          <a:ln w="57150" cmpd="sng">
            <a:solidFill>
              <a:srgbClr val="000000"/>
            </a:solidFill>
          </a:ln>
        </p:spPr>
        <p:txBody>
          <a:bodyPr wrap="square" rtlCol="0">
            <a:spAutoFit/>
          </a:bodyPr>
          <a:lstStyle/>
          <a:p>
            <a:pPr algn="ctr"/>
            <a:r>
              <a:rPr lang="en-US" sz="1200" dirty="0"/>
              <a:t>EFFECT</a:t>
            </a:r>
          </a:p>
        </p:txBody>
      </p:sp>
      <p:sp>
        <p:nvSpPr>
          <p:cNvPr id="53" name="TextBox 52"/>
          <p:cNvSpPr txBox="1">
            <a:spLocks noChangeAspect="1"/>
          </p:cNvSpPr>
          <p:nvPr/>
        </p:nvSpPr>
        <p:spPr>
          <a:xfrm>
            <a:off x="1535289" y="2323921"/>
            <a:ext cx="915699" cy="276999"/>
          </a:xfrm>
          <a:prstGeom prst="rect">
            <a:avLst/>
          </a:prstGeom>
          <a:solidFill>
            <a:schemeClr val="bg1"/>
          </a:solidFill>
          <a:ln w="57150" cmpd="sng">
            <a:solidFill>
              <a:srgbClr val="000000"/>
            </a:solidFill>
          </a:ln>
        </p:spPr>
        <p:txBody>
          <a:bodyPr wrap="square" rtlCol="0">
            <a:spAutoFit/>
          </a:bodyPr>
          <a:lstStyle/>
          <a:p>
            <a:pPr algn="ctr"/>
            <a:r>
              <a:rPr lang="en-US" sz="1200" dirty="0" smtClean="0"/>
              <a:t>CAUSE</a:t>
            </a:r>
            <a:endParaRPr lang="en-US" sz="1200" dirty="0"/>
          </a:p>
        </p:txBody>
      </p:sp>
      <p:sp>
        <p:nvSpPr>
          <p:cNvPr id="54" name="TextBox 53"/>
          <p:cNvSpPr txBox="1">
            <a:spLocks noChangeAspect="1"/>
          </p:cNvSpPr>
          <p:nvPr/>
        </p:nvSpPr>
        <p:spPr>
          <a:xfrm>
            <a:off x="3873773" y="1914640"/>
            <a:ext cx="1271636" cy="923330"/>
          </a:xfrm>
          <a:prstGeom prst="rect">
            <a:avLst/>
          </a:prstGeom>
          <a:solidFill>
            <a:schemeClr val="bg1"/>
          </a:solidFill>
          <a:ln w="57150" cmpd="sng">
            <a:solidFill>
              <a:srgbClr val="000000"/>
            </a:solidFill>
          </a:ln>
        </p:spPr>
        <p:txBody>
          <a:bodyPr wrap="square" rtlCol="0" anchor="ctr" anchorCtr="0">
            <a:spAutoFit/>
          </a:bodyPr>
          <a:lstStyle/>
          <a:p>
            <a:pPr algn="ctr"/>
            <a:endParaRPr lang="en-US" dirty="0" smtClean="0"/>
          </a:p>
          <a:p>
            <a:pPr algn="ctr"/>
            <a:r>
              <a:rPr lang="en-US" dirty="0" smtClean="0"/>
              <a:t>EVENT</a:t>
            </a:r>
            <a:endParaRPr lang="en-US" dirty="0"/>
          </a:p>
          <a:p>
            <a:pPr algn="ctr"/>
            <a:endParaRPr lang="en-US" dirty="0" smtClean="0"/>
          </a:p>
        </p:txBody>
      </p:sp>
      <p:cxnSp>
        <p:nvCxnSpPr>
          <p:cNvPr id="55" name="Straight Arrow Connector 54"/>
          <p:cNvCxnSpPr>
            <a:cxnSpLocks noChangeAspect="1"/>
          </p:cNvCxnSpPr>
          <p:nvPr/>
        </p:nvCxnSpPr>
        <p:spPr>
          <a:xfrm>
            <a:off x="2880905" y="2373934"/>
            <a:ext cx="600041" cy="0"/>
          </a:xfrm>
          <a:prstGeom prst="straightConnector1">
            <a:avLst/>
          </a:prstGeom>
          <a:ln w="571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56" name="Right Brace 55"/>
          <p:cNvSpPr>
            <a:spLocks noChangeAspect="1"/>
          </p:cNvSpPr>
          <p:nvPr/>
        </p:nvSpPr>
        <p:spPr>
          <a:xfrm>
            <a:off x="5822137" y="1907504"/>
            <a:ext cx="213036" cy="815049"/>
          </a:xfrm>
          <a:prstGeom prst="rightBrace">
            <a:avLst>
              <a:gd name="adj1" fmla="val 35971"/>
              <a:gd name="adj2" fmla="val 50595"/>
            </a:avLst>
          </a:prstGeom>
          <a:ln w="57150" cmpd="sng">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200"/>
          </a:p>
        </p:txBody>
      </p:sp>
      <p:cxnSp>
        <p:nvCxnSpPr>
          <p:cNvPr id="69" name="Straight Arrow Connector 68"/>
          <p:cNvCxnSpPr>
            <a:cxnSpLocks noChangeAspect="1"/>
          </p:cNvCxnSpPr>
          <p:nvPr/>
        </p:nvCxnSpPr>
        <p:spPr>
          <a:xfrm>
            <a:off x="2880905" y="1021745"/>
            <a:ext cx="600041" cy="0"/>
          </a:xfrm>
          <a:prstGeom prst="straightConnector1">
            <a:avLst/>
          </a:prstGeom>
          <a:ln w="571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cxnSpLocks noChangeAspect="1"/>
          </p:cNvCxnSpPr>
          <p:nvPr/>
        </p:nvCxnSpPr>
        <p:spPr>
          <a:xfrm>
            <a:off x="5661798" y="4038600"/>
            <a:ext cx="600041" cy="0"/>
          </a:xfrm>
          <a:prstGeom prst="straightConnector1">
            <a:avLst/>
          </a:prstGeom>
          <a:ln w="571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72" name="TextBox 71"/>
          <p:cNvSpPr txBox="1"/>
          <p:nvPr/>
        </p:nvSpPr>
        <p:spPr>
          <a:xfrm>
            <a:off x="1535289" y="1471150"/>
            <a:ext cx="6400800" cy="307777"/>
          </a:xfrm>
          <a:prstGeom prst="rect">
            <a:avLst/>
          </a:prstGeom>
          <a:noFill/>
        </p:spPr>
        <p:txBody>
          <a:bodyPr wrap="square" rtlCol="0">
            <a:spAutoFit/>
          </a:bodyPr>
          <a:lstStyle/>
          <a:p>
            <a:pPr algn="ctr"/>
            <a:r>
              <a:rPr lang="en-US" sz="1400" dirty="0" smtClean="0"/>
              <a:t>Pattern of an event with one cause and one effect</a:t>
            </a:r>
            <a:endParaRPr lang="en-US" sz="1400" dirty="0"/>
          </a:p>
        </p:txBody>
      </p:sp>
      <p:sp>
        <p:nvSpPr>
          <p:cNvPr id="73" name="TextBox 72"/>
          <p:cNvSpPr txBox="1"/>
          <p:nvPr/>
        </p:nvSpPr>
        <p:spPr>
          <a:xfrm>
            <a:off x="1271677" y="4628034"/>
            <a:ext cx="6400800" cy="307777"/>
          </a:xfrm>
          <a:prstGeom prst="rect">
            <a:avLst/>
          </a:prstGeom>
          <a:noFill/>
        </p:spPr>
        <p:txBody>
          <a:bodyPr wrap="square" rtlCol="0">
            <a:spAutoFit/>
          </a:bodyPr>
          <a:lstStyle/>
          <a:p>
            <a:pPr algn="ctr"/>
            <a:r>
              <a:rPr lang="en-US" sz="1400" dirty="0" smtClean="0"/>
              <a:t>Pattern of an event with three (or more) causes and one effect</a:t>
            </a:r>
            <a:endParaRPr lang="en-US" sz="1400" dirty="0"/>
          </a:p>
        </p:txBody>
      </p:sp>
      <p:sp>
        <p:nvSpPr>
          <p:cNvPr id="74" name="TextBox 73"/>
          <p:cNvSpPr txBox="1"/>
          <p:nvPr/>
        </p:nvSpPr>
        <p:spPr>
          <a:xfrm>
            <a:off x="1283841" y="6492123"/>
            <a:ext cx="6400800" cy="307777"/>
          </a:xfrm>
          <a:prstGeom prst="rect">
            <a:avLst/>
          </a:prstGeom>
          <a:noFill/>
        </p:spPr>
        <p:txBody>
          <a:bodyPr wrap="square" rtlCol="0">
            <a:spAutoFit/>
          </a:bodyPr>
          <a:lstStyle/>
          <a:p>
            <a:pPr algn="ctr"/>
            <a:r>
              <a:rPr lang="en-US" sz="1400" dirty="0" smtClean="0"/>
              <a:t>Pattern of an event with three (or more) causes and three  (or more) effects</a:t>
            </a:r>
            <a:endParaRPr lang="en-US" sz="1400" dirty="0"/>
          </a:p>
        </p:txBody>
      </p:sp>
      <p:sp>
        <p:nvSpPr>
          <p:cNvPr id="75" name="TextBox 74"/>
          <p:cNvSpPr txBox="1"/>
          <p:nvPr/>
        </p:nvSpPr>
        <p:spPr>
          <a:xfrm>
            <a:off x="1535289" y="2887124"/>
            <a:ext cx="6400800" cy="307777"/>
          </a:xfrm>
          <a:prstGeom prst="rect">
            <a:avLst/>
          </a:prstGeom>
          <a:noFill/>
        </p:spPr>
        <p:txBody>
          <a:bodyPr wrap="square" rtlCol="0">
            <a:spAutoFit/>
          </a:bodyPr>
          <a:lstStyle/>
          <a:p>
            <a:pPr algn="ctr"/>
            <a:r>
              <a:rPr lang="en-US" sz="1400" dirty="0" smtClean="0"/>
              <a:t>Pattern of an event with one cause and three (or more) effects</a:t>
            </a:r>
            <a:endParaRPr lang="en-US" sz="1400" dirty="0"/>
          </a:p>
        </p:txBody>
      </p:sp>
      <p:sp>
        <p:nvSpPr>
          <p:cNvPr id="77" name="TextBox 76"/>
          <p:cNvSpPr txBox="1"/>
          <p:nvPr/>
        </p:nvSpPr>
        <p:spPr>
          <a:xfrm>
            <a:off x="1219201" y="114300"/>
            <a:ext cx="6999111" cy="369332"/>
          </a:xfrm>
          <a:prstGeom prst="rect">
            <a:avLst/>
          </a:prstGeom>
          <a:noFill/>
        </p:spPr>
        <p:txBody>
          <a:bodyPr wrap="square" rtlCol="0">
            <a:spAutoFit/>
          </a:bodyPr>
          <a:lstStyle/>
          <a:p>
            <a:pPr algn="ctr"/>
            <a:r>
              <a:rPr lang="en-US" dirty="0" smtClean="0"/>
              <a:t>Cause-Effect Patterns</a:t>
            </a:r>
            <a:endParaRPr lang="en-US" dirty="0"/>
          </a:p>
        </p:txBody>
      </p:sp>
      <p:cxnSp>
        <p:nvCxnSpPr>
          <p:cNvPr id="80" name="Straight Connector 79"/>
          <p:cNvCxnSpPr/>
          <p:nvPr/>
        </p:nvCxnSpPr>
        <p:spPr>
          <a:xfrm>
            <a:off x="526633" y="1701983"/>
            <a:ext cx="781191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432742" y="5029200"/>
            <a:ext cx="781191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432742" y="3257550"/>
            <a:ext cx="7811911"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 name="Date Placeholder 1"/>
          <p:cNvSpPr>
            <a:spLocks noGrp="1"/>
          </p:cNvSpPr>
          <p:nvPr>
            <p:ph type="dt" sz="half" idx="10"/>
          </p:nvPr>
        </p:nvSpPr>
        <p:spPr/>
        <p:txBody>
          <a:bodyPr/>
          <a:lstStyle/>
          <a:p>
            <a:r>
              <a:rPr lang="en-US" smtClean="0"/>
              <a:t>2014</a:t>
            </a:r>
            <a:endParaRPr lang="en-US"/>
          </a:p>
        </p:txBody>
      </p:sp>
      <p:sp>
        <p:nvSpPr>
          <p:cNvPr id="3" name="Footer Placeholder 2"/>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344954883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idx="1"/>
          </p:nvPr>
        </p:nvSpPr>
        <p:spPr>
          <a:xfrm>
            <a:off x="685800" y="1764116"/>
            <a:ext cx="7772400" cy="4331884"/>
          </a:xfrm>
        </p:spPr>
        <p:txBody>
          <a:bodyPr>
            <a:normAutofit/>
          </a:bodyPr>
          <a:lstStyle/>
          <a:p>
            <a:r>
              <a:rPr lang="en-US" dirty="0"/>
              <a:t>P</a:t>
            </a:r>
            <a:r>
              <a:rPr lang="en-US" dirty="0" smtClean="0"/>
              <a:t>resents </a:t>
            </a:r>
            <a:r>
              <a:rPr lang="en-US" dirty="0"/>
              <a:t>the 6 parts of the Cause-and-Effect Guide </a:t>
            </a:r>
            <a:endParaRPr lang="en-US" dirty="0" smtClean="0"/>
          </a:p>
          <a:p>
            <a:endParaRPr lang="en-US" dirty="0"/>
          </a:p>
          <a:p>
            <a:r>
              <a:rPr lang="en-US" dirty="0"/>
              <a:t>Special emphasis is placed </a:t>
            </a:r>
            <a:r>
              <a:rPr lang="en-US" dirty="0" smtClean="0"/>
              <a:t>on: </a:t>
            </a:r>
          </a:p>
          <a:p>
            <a:pPr lvl="1"/>
            <a:r>
              <a:rPr lang="en-US" dirty="0" smtClean="0"/>
              <a:t>Restating the  </a:t>
            </a:r>
            <a:r>
              <a:rPr lang="en-US" dirty="0"/>
              <a:t>Question </a:t>
            </a:r>
            <a:endParaRPr lang="en-US" dirty="0" smtClean="0"/>
          </a:p>
          <a:p>
            <a:pPr lvl="1"/>
            <a:r>
              <a:rPr lang="en-US" dirty="0" smtClean="0"/>
              <a:t>Key </a:t>
            </a:r>
            <a:r>
              <a:rPr lang="en-US" dirty="0"/>
              <a:t>Terms that signal cause-and-effect questions.</a:t>
            </a:r>
          </a:p>
        </p:txBody>
      </p:sp>
      <p:sp>
        <p:nvSpPr>
          <p:cNvPr id="5" name="Title 4"/>
          <p:cNvSpPr>
            <a:spLocks noGrp="1"/>
          </p:cNvSpPr>
          <p:nvPr>
            <p:ph type="title"/>
          </p:nvPr>
        </p:nvSpPr>
        <p:spPr/>
        <p:txBody>
          <a:bodyPr/>
          <a:lstStyle/>
          <a:p>
            <a:r>
              <a:rPr lang="en-US" dirty="0" smtClean="0"/>
              <a:t>Chapter 2</a:t>
            </a:r>
            <a:endParaRPr lang="en-US" dirty="0"/>
          </a:p>
        </p:txBody>
      </p:sp>
      <p:sp>
        <p:nvSpPr>
          <p:cNvPr id="6" name="Date Placeholder 5"/>
          <p:cNvSpPr>
            <a:spLocks noGrp="1"/>
          </p:cNvSpPr>
          <p:nvPr>
            <p:ph type="dt" sz="half" idx="10"/>
          </p:nvPr>
        </p:nvSpPr>
        <p:spPr/>
        <p:txBody>
          <a:bodyPr/>
          <a:lstStyle/>
          <a:p>
            <a:r>
              <a:rPr lang="en-US" smtClean="0"/>
              <a:t>2014</a:t>
            </a:r>
            <a:endParaRPr lang="en-US"/>
          </a:p>
        </p:txBody>
      </p:sp>
      <p:sp>
        <p:nvSpPr>
          <p:cNvPr id="7" name="Footer Placeholder 6"/>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347806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Original &amp; Restated Question</a:t>
            </a:r>
            <a:endParaRPr lang="en-US" dirty="0"/>
          </a:p>
        </p:txBody>
      </p:sp>
      <p:sp>
        <p:nvSpPr>
          <p:cNvPr id="5" name="Title 1"/>
          <p:cNvSpPr>
            <a:spLocks noGrp="1"/>
          </p:cNvSpPr>
          <p:nvPr>
            <p:ph idx="1"/>
          </p:nvPr>
        </p:nvSpPr>
        <p:spPr>
          <a:xfrm>
            <a:off x="685800" y="1640629"/>
            <a:ext cx="7772400" cy="4455372"/>
          </a:xfrm>
        </p:spPr>
        <p:txBody>
          <a:bodyPr>
            <a:normAutofit fontScale="97500"/>
          </a:bodyPr>
          <a:lstStyle/>
          <a:p>
            <a:pPr marL="0" indent="0">
              <a:buNone/>
            </a:pPr>
            <a:r>
              <a:rPr lang="en-US" sz="2400" dirty="0" smtClean="0"/>
              <a:t>Refer to Chapter 2 for </a:t>
            </a:r>
            <a:r>
              <a:rPr lang="en-US" sz="2400" b="1" dirty="0" smtClean="0"/>
              <a:t>Original Questions and consideration of underlying higher order reasoning such as:</a:t>
            </a:r>
            <a:endParaRPr lang="en-US" sz="2400" b="1" dirty="0"/>
          </a:p>
          <a:p>
            <a:pPr marL="0" indent="0">
              <a:buNone/>
            </a:pPr>
            <a:endParaRPr lang="en-US" sz="2400" b="1" dirty="0" smtClean="0"/>
          </a:p>
          <a:p>
            <a:pPr marL="400050" lvl="1" indent="0">
              <a:buNone/>
            </a:pPr>
            <a:r>
              <a:rPr lang="en-US" sz="2000" dirty="0" smtClean="0"/>
              <a:t>Deforestation </a:t>
            </a:r>
            <a:r>
              <a:rPr lang="en-US" sz="2000" dirty="0"/>
              <a:t>has reached levels of about 40 million acres each year.  More than 50 percent of the rain forests have been cut.  About 2% of the rest of the rain forests are destroyed in each succeeding year.  What has caused this, and what could result</a:t>
            </a:r>
            <a:r>
              <a:rPr lang="en-US" sz="2000" dirty="0" smtClean="0"/>
              <a:t>?</a:t>
            </a:r>
            <a:endParaRPr lang="en-US" sz="2000" dirty="0"/>
          </a:p>
          <a:p>
            <a:pPr marL="0" indent="0">
              <a:buNone/>
            </a:pPr>
            <a:endParaRPr lang="en-US" sz="2400" b="1" dirty="0" smtClean="0"/>
          </a:p>
          <a:p>
            <a:pPr marL="0" indent="0">
              <a:buNone/>
            </a:pPr>
            <a:r>
              <a:rPr lang="en-US" sz="2400" b="1" dirty="0" smtClean="0"/>
              <a:t>Restated </a:t>
            </a:r>
            <a:r>
              <a:rPr lang="en-US" sz="2400" b="1" dirty="0"/>
              <a:t>Question:  </a:t>
            </a:r>
            <a:r>
              <a:rPr lang="en-US" sz="2400" dirty="0"/>
              <a:t/>
            </a:r>
            <a:br>
              <a:rPr lang="en-US" sz="2400" dirty="0"/>
            </a:br>
            <a:r>
              <a:rPr lang="en-US" sz="2400" dirty="0"/>
              <a:t>What are the causes and effects of the destruction of the rain forest</a:t>
            </a:r>
            <a:r>
              <a:rPr lang="en-US" sz="2400" dirty="0" smtClean="0"/>
              <a:t>?</a:t>
            </a:r>
            <a:endParaRPr lang="en-US" sz="2400" dirty="0"/>
          </a:p>
        </p:txBody>
      </p:sp>
      <p:sp>
        <p:nvSpPr>
          <p:cNvPr id="6" name="Date Placeholder 5"/>
          <p:cNvSpPr>
            <a:spLocks noGrp="1"/>
          </p:cNvSpPr>
          <p:nvPr>
            <p:ph type="dt" sz="half" idx="10"/>
          </p:nvPr>
        </p:nvSpPr>
        <p:spPr/>
        <p:txBody>
          <a:bodyPr/>
          <a:lstStyle/>
          <a:p>
            <a:r>
              <a:rPr lang="en-US" smtClean="0"/>
              <a:t>2014</a:t>
            </a:r>
            <a:endParaRPr lang="en-US"/>
          </a:p>
        </p:txBody>
      </p:sp>
      <p:sp>
        <p:nvSpPr>
          <p:cNvPr id="7" name="Footer Placeholder 6"/>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3131695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57200" y="1341062"/>
            <a:ext cx="4040188" cy="639762"/>
          </a:xfrm>
        </p:spPr>
        <p:txBody>
          <a:bodyPr/>
          <a:lstStyle/>
          <a:p>
            <a:pPr algn="ctr"/>
            <a:r>
              <a:rPr lang="en-US" dirty="0" smtClean="0"/>
              <a:t>Cause</a:t>
            </a:r>
            <a:endParaRPr lang="en-US" dirty="0"/>
          </a:p>
        </p:txBody>
      </p:sp>
      <p:sp>
        <p:nvSpPr>
          <p:cNvPr id="4" name="Subtitle 3"/>
          <p:cNvSpPr>
            <a:spLocks noGrp="1"/>
          </p:cNvSpPr>
          <p:nvPr>
            <p:ph sz="half" idx="2"/>
          </p:nvPr>
        </p:nvSpPr>
        <p:spPr>
          <a:xfrm>
            <a:off x="1958010" y="1980824"/>
            <a:ext cx="2539377" cy="3951288"/>
          </a:xfrm>
        </p:spPr>
        <p:txBody>
          <a:bodyPr>
            <a:noAutofit/>
          </a:bodyPr>
          <a:lstStyle/>
          <a:p>
            <a:pPr marL="0" indent="0">
              <a:buNone/>
            </a:pPr>
            <a:r>
              <a:rPr lang="en-US" sz="2000" dirty="0" smtClean="0"/>
              <a:t>Lead </a:t>
            </a:r>
            <a:r>
              <a:rPr lang="en-US" sz="2000" dirty="0"/>
              <a:t>to</a:t>
            </a:r>
            <a:br>
              <a:rPr lang="en-US" sz="2000" dirty="0"/>
            </a:br>
            <a:r>
              <a:rPr lang="en-US" sz="2000" dirty="0"/>
              <a:t>Bring about</a:t>
            </a:r>
            <a:br>
              <a:rPr lang="en-US" sz="2000" dirty="0"/>
            </a:br>
            <a:r>
              <a:rPr lang="en-US" sz="2000" dirty="0"/>
              <a:t>Create</a:t>
            </a:r>
            <a:br>
              <a:rPr lang="en-US" sz="2000" dirty="0"/>
            </a:br>
            <a:r>
              <a:rPr lang="en-US" sz="2000" dirty="0"/>
              <a:t>Generate</a:t>
            </a:r>
            <a:br>
              <a:rPr lang="en-US" sz="2000" dirty="0"/>
            </a:br>
            <a:r>
              <a:rPr lang="en-US" sz="2000" dirty="0"/>
              <a:t>Induce</a:t>
            </a:r>
            <a:br>
              <a:rPr lang="en-US" sz="2000" dirty="0"/>
            </a:br>
            <a:r>
              <a:rPr lang="en-US" sz="2000" dirty="0"/>
              <a:t>Make</a:t>
            </a:r>
            <a:br>
              <a:rPr lang="en-US" sz="2000" dirty="0"/>
            </a:br>
            <a:r>
              <a:rPr lang="en-US" sz="2000" dirty="0"/>
              <a:t>Produce</a:t>
            </a:r>
            <a:br>
              <a:rPr lang="en-US" sz="2000" dirty="0"/>
            </a:br>
            <a:r>
              <a:rPr lang="en-US" sz="2000" dirty="0"/>
              <a:t>Prompt</a:t>
            </a:r>
            <a:br>
              <a:rPr lang="en-US" sz="2000" dirty="0"/>
            </a:br>
            <a:r>
              <a:rPr lang="en-US" sz="2000" dirty="0"/>
              <a:t>Drive</a:t>
            </a:r>
            <a:br>
              <a:rPr lang="en-US" sz="2000" dirty="0"/>
            </a:br>
            <a:r>
              <a:rPr lang="en-US" sz="2000" dirty="0"/>
              <a:t>Instigate</a:t>
            </a:r>
            <a:br>
              <a:rPr lang="en-US" sz="2000" dirty="0"/>
            </a:br>
            <a:r>
              <a:rPr lang="en-US" sz="2000" dirty="0"/>
              <a:t>Support</a:t>
            </a:r>
            <a:br>
              <a:rPr lang="en-US" sz="2000" dirty="0"/>
            </a:br>
            <a:r>
              <a:rPr lang="en-US" sz="2000" dirty="0"/>
              <a:t>Set the stage</a:t>
            </a:r>
            <a:br>
              <a:rPr lang="en-US" sz="2000" dirty="0"/>
            </a:br>
            <a:r>
              <a:rPr lang="en-US" sz="2000" dirty="0"/>
              <a:t>Enable</a:t>
            </a:r>
            <a:br>
              <a:rPr lang="en-US" sz="2000" dirty="0"/>
            </a:br>
            <a:r>
              <a:rPr lang="en-US" sz="2000" dirty="0"/>
              <a:t>Promote</a:t>
            </a:r>
            <a:br>
              <a:rPr lang="en-US" sz="2000" dirty="0"/>
            </a:br>
            <a:r>
              <a:rPr lang="en-US" sz="2000" dirty="0"/>
              <a:t> </a:t>
            </a:r>
            <a:br>
              <a:rPr lang="en-US" sz="2000" dirty="0"/>
            </a:br>
            <a:r>
              <a:rPr lang="en-US" sz="2000" dirty="0"/>
              <a:t/>
            </a:r>
            <a:br>
              <a:rPr lang="en-US" sz="2000" dirty="0"/>
            </a:br>
            <a:r>
              <a:rPr lang="en-US" sz="2000" dirty="0"/>
              <a:t> </a:t>
            </a:r>
            <a:br>
              <a:rPr lang="en-US" sz="2000" dirty="0"/>
            </a:br>
            <a:r>
              <a:rPr lang="en-US" sz="2000" dirty="0"/>
              <a:t> </a:t>
            </a:r>
            <a:br>
              <a:rPr lang="en-US" sz="2000" dirty="0"/>
            </a:br>
            <a:r>
              <a:rPr lang="en-US" sz="2000" dirty="0"/>
              <a:t>	</a:t>
            </a:r>
          </a:p>
        </p:txBody>
      </p:sp>
      <p:sp>
        <p:nvSpPr>
          <p:cNvPr id="6" name="Text Placeholder 5"/>
          <p:cNvSpPr>
            <a:spLocks noGrp="1"/>
          </p:cNvSpPr>
          <p:nvPr>
            <p:ph type="body" sz="quarter" idx="3"/>
          </p:nvPr>
        </p:nvSpPr>
        <p:spPr>
          <a:xfrm>
            <a:off x="4645025" y="1341062"/>
            <a:ext cx="4041775" cy="639762"/>
          </a:xfrm>
        </p:spPr>
        <p:txBody>
          <a:bodyPr/>
          <a:lstStyle/>
          <a:p>
            <a:pPr algn="ctr"/>
            <a:r>
              <a:rPr lang="en-US" dirty="0" smtClean="0"/>
              <a:t>Effect</a:t>
            </a:r>
            <a:endParaRPr lang="en-US" dirty="0"/>
          </a:p>
        </p:txBody>
      </p:sp>
      <p:sp>
        <p:nvSpPr>
          <p:cNvPr id="7" name="Content Placeholder 6"/>
          <p:cNvSpPr>
            <a:spLocks noGrp="1"/>
          </p:cNvSpPr>
          <p:nvPr>
            <p:ph sz="quarter" idx="4"/>
          </p:nvPr>
        </p:nvSpPr>
        <p:spPr>
          <a:xfrm>
            <a:off x="5556518" y="1980824"/>
            <a:ext cx="3130282" cy="3951288"/>
          </a:xfrm>
        </p:spPr>
        <p:txBody>
          <a:bodyPr/>
          <a:lstStyle/>
          <a:p>
            <a:pPr marL="0" indent="0">
              <a:buNone/>
            </a:pPr>
            <a:r>
              <a:rPr lang="en-US" sz="2000" dirty="0" smtClean="0"/>
              <a:t>Result </a:t>
            </a:r>
            <a:r>
              <a:rPr lang="en-US" sz="2000" dirty="0"/>
              <a:t/>
            </a:r>
            <a:br>
              <a:rPr lang="en-US" sz="2000" dirty="0"/>
            </a:br>
            <a:r>
              <a:rPr lang="en-US" sz="2000" dirty="0"/>
              <a:t>Ramification</a:t>
            </a:r>
            <a:br>
              <a:rPr lang="en-US" sz="2000" dirty="0"/>
            </a:br>
            <a:r>
              <a:rPr lang="en-US" sz="2000" dirty="0"/>
              <a:t>Outcome</a:t>
            </a:r>
            <a:br>
              <a:rPr lang="en-US" sz="2000" dirty="0"/>
            </a:br>
            <a:r>
              <a:rPr lang="en-US" sz="2000" dirty="0"/>
              <a:t>Denouement</a:t>
            </a:r>
            <a:br>
              <a:rPr lang="en-US" sz="2000" dirty="0"/>
            </a:br>
            <a:r>
              <a:rPr lang="en-US" sz="2000" dirty="0"/>
              <a:t>Development</a:t>
            </a:r>
            <a:br>
              <a:rPr lang="en-US" sz="2000" dirty="0"/>
            </a:br>
            <a:r>
              <a:rPr lang="en-US" sz="2000" dirty="0"/>
              <a:t>Repercussion</a:t>
            </a:r>
            <a:br>
              <a:rPr lang="en-US" sz="2000" dirty="0"/>
            </a:br>
            <a:r>
              <a:rPr lang="en-US" sz="2000" dirty="0"/>
              <a:t>Conclusion</a:t>
            </a:r>
            <a:br>
              <a:rPr lang="en-US" sz="2000" dirty="0"/>
            </a:br>
            <a:r>
              <a:rPr lang="en-US" sz="2000" dirty="0"/>
              <a:t>End</a:t>
            </a:r>
            <a:br>
              <a:rPr lang="en-US" sz="2000" dirty="0"/>
            </a:br>
            <a:r>
              <a:rPr lang="en-US" sz="2000" dirty="0"/>
              <a:t>By-product</a:t>
            </a:r>
            <a:br>
              <a:rPr lang="en-US" sz="2000" dirty="0"/>
            </a:br>
            <a:r>
              <a:rPr lang="en-US" sz="2000" dirty="0"/>
              <a:t>Consequence</a:t>
            </a:r>
            <a:br>
              <a:rPr lang="en-US" sz="2000" dirty="0"/>
            </a:br>
            <a:r>
              <a:rPr lang="en-US" sz="2000" dirty="0"/>
              <a:t>Outgrowth</a:t>
            </a:r>
            <a:br>
              <a:rPr lang="en-US" sz="2000" dirty="0"/>
            </a:br>
            <a:r>
              <a:rPr lang="en-US" sz="2000" dirty="0"/>
              <a:t>Product</a:t>
            </a:r>
            <a:br>
              <a:rPr lang="en-US" sz="2000" dirty="0"/>
            </a:br>
            <a:r>
              <a:rPr lang="en-US" sz="2000" dirty="0"/>
              <a:t>Upshot</a:t>
            </a:r>
            <a:br>
              <a:rPr lang="en-US" sz="2000" dirty="0"/>
            </a:br>
            <a:r>
              <a:rPr lang="en-US" sz="2000" dirty="0"/>
              <a:t>Impact</a:t>
            </a:r>
            <a:br>
              <a:rPr lang="en-US" sz="2000" dirty="0"/>
            </a:br>
            <a:endParaRPr lang="en-US" sz="2000" dirty="0"/>
          </a:p>
        </p:txBody>
      </p:sp>
      <p:sp>
        <p:nvSpPr>
          <p:cNvPr id="8" name="Title 7"/>
          <p:cNvSpPr>
            <a:spLocks noGrp="1"/>
          </p:cNvSpPr>
          <p:nvPr>
            <p:ph type="title"/>
          </p:nvPr>
        </p:nvSpPr>
        <p:spPr/>
        <p:txBody>
          <a:bodyPr/>
          <a:lstStyle/>
          <a:p>
            <a:r>
              <a:rPr lang="en-US" sz="4000" dirty="0" smtClean="0"/>
              <a:t>Words that Signal Cause &amp; Effect</a:t>
            </a:r>
            <a:endParaRPr lang="en-US" sz="4000" dirty="0"/>
          </a:p>
        </p:txBody>
      </p:sp>
      <p:sp>
        <p:nvSpPr>
          <p:cNvPr id="9" name="Date Placeholder 8"/>
          <p:cNvSpPr>
            <a:spLocks noGrp="1"/>
          </p:cNvSpPr>
          <p:nvPr>
            <p:ph type="dt" sz="half" idx="10"/>
          </p:nvPr>
        </p:nvSpPr>
        <p:spPr/>
        <p:txBody>
          <a:bodyPr/>
          <a:lstStyle/>
          <a:p>
            <a:r>
              <a:rPr lang="en-US" smtClean="0"/>
              <a:t>2014</a:t>
            </a:r>
            <a:endParaRPr lang="en-US"/>
          </a:p>
        </p:txBody>
      </p:sp>
      <p:sp>
        <p:nvSpPr>
          <p:cNvPr id="10" name="Footer Placeholder 9"/>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1376726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idx="1"/>
          </p:nvPr>
        </p:nvSpPr>
        <p:spPr/>
        <p:txBody>
          <a:bodyPr>
            <a:normAutofit/>
          </a:bodyPr>
          <a:lstStyle/>
          <a:p>
            <a:pPr marL="0" indent="0">
              <a:buNone/>
            </a:pPr>
            <a:r>
              <a:rPr lang="en-US" dirty="0" smtClean="0"/>
              <a:t>Review </a:t>
            </a:r>
            <a:r>
              <a:rPr lang="en-US" dirty="0"/>
              <a:t>the CCSS or NGSS grade level demands and terms that signal a cause-and-effect thinking challenge to trace the continuity of higher order reasoning such as cause-and-effect in the standards.</a:t>
            </a:r>
            <a:br>
              <a:rPr lang="en-US" dirty="0"/>
            </a:br>
            <a:endParaRPr lang="en-US" dirty="0"/>
          </a:p>
        </p:txBody>
      </p:sp>
      <p:sp>
        <p:nvSpPr>
          <p:cNvPr id="3" name="Title 2"/>
          <p:cNvSpPr>
            <a:spLocks noGrp="1"/>
          </p:cNvSpPr>
          <p:nvPr>
            <p:ph type="title"/>
          </p:nvPr>
        </p:nvSpPr>
        <p:spPr/>
        <p:txBody>
          <a:bodyPr/>
          <a:lstStyle/>
          <a:p>
            <a:r>
              <a:rPr lang="en-US" dirty="0" smtClean="0"/>
              <a:t>Chapter 2 Activity</a:t>
            </a:r>
            <a:endParaRPr lang="en-US" dirty="0"/>
          </a:p>
        </p:txBody>
      </p:sp>
      <p:sp>
        <p:nvSpPr>
          <p:cNvPr id="5" name="Date Placeholder 4"/>
          <p:cNvSpPr>
            <a:spLocks noGrp="1"/>
          </p:cNvSpPr>
          <p:nvPr>
            <p:ph type="dt" sz="half" idx="10"/>
          </p:nvPr>
        </p:nvSpPr>
        <p:spPr/>
        <p:txBody>
          <a:bodyPr/>
          <a:lstStyle/>
          <a:p>
            <a:r>
              <a:rPr lang="en-US" smtClean="0"/>
              <a:t>2014</a:t>
            </a:r>
            <a:endParaRPr lang="en-US"/>
          </a:p>
        </p:txBody>
      </p:sp>
      <p:sp>
        <p:nvSpPr>
          <p:cNvPr id="6" name="Footer Placeholder 5"/>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1761786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04697"/>
            <a:ext cx="7772400" cy="1143000"/>
          </a:xfrm>
        </p:spPr>
        <p:txBody>
          <a:bodyPr/>
          <a:lstStyle/>
          <a:p>
            <a:r>
              <a:rPr lang="en-US" dirty="0"/>
              <a:t>Chapter 3:  Using the Routine with Students</a:t>
            </a:r>
            <a:br>
              <a:rPr lang="en-US" dirty="0"/>
            </a:br>
            <a:endParaRPr lang="en-US" dirty="0"/>
          </a:p>
        </p:txBody>
      </p:sp>
      <p:sp>
        <p:nvSpPr>
          <p:cNvPr id="7" name="Content Placeholder 6"/>
          <p:cNvSpPr>
            <a:spLocks noGrp="1"/>
          </p:cNvSpPr>
          <p:nvPr>
            <p:ph idx="1"/>
          </p:nvPr>
        </p:nvSpPr>
        <p:spPr>
          <a:xfrm>
            <a:off x="685800" y="2012557"/>
            <a:ext cx="7772400" cy="3962400"/>
          </a:xfrm>
        </p:spPr>
        <p:txBody>
          <a:bodyPr/>
          <a:lstStyle/>
          <a:p>
            <a:endParaRPr lang="en-US" dirty="0" smtClean="0"/>
          </a:p>
          <a:p>
            <a:r>
              <a:rPr lang="en-US" dirty="0" smtClean="0"/>
              <a:t>See Cue – Do - </a:t>
            </a:r>
            <a:r>
              <a:rPr lang="en-US" dirty="0"/>
              <a:t>Review </a:t>
            </a:r>
          </a:p>
          <a:p>
            <a:r>
              <a:rPr lang="en-US" dirty="0" smtClean="0"/>
              <a:t>Demonstrated </a:t>
            </a:r>
            <a:r>
              <a:rPr lang="en-US" dirty="0"/>
              <a:t>with video</a:t>
            </a:r>
          </a:p>
        </p:txBody>
      </p:sp>
      <p:sp>
        <p:nvSpPr>
          <p:cNvPr id="8" name="Date Placeholder 7"/>
          <p:cNvSpPr>
            <a:spLocks noGrp="1"/>
          </p:cNvSpPr>
          <p:nvPr>
            <p:ph type="dt" sz="half" idx="10"/>
          </p:nvPr>
        </p:nvSpPr>
        <p:spPr/>
        <p:txBody>
          <a:bodyPr/>
          <a:lstStyle/>
          <a:p>
            <a:r>
              <a:rPr lang="en-US" smtClean="0"/>
              <a:t>2014</a:t>
            </a:r>
            <a:endParaRPr lang="en-US"/>
          </a:p>
        </p:txBody>
      </p:sp>
      <p:sp>
        <p:nvSpPr>
          <p:cNvPr id="9" name="Footer Placeholder 8"/>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2719552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76080" y="1507391"/>
            <a:ext cx="8141860" cy="411537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smtClean="0"/>
              <a:t/>
            </a:r>
            <a:br>
              <a:rPr lang="en-US" sz="2400" smtClean="0"/>
            </a:br>
            <a:r>
              <a:rPr lang="en-US" sz="2400" smtClean="0"/>
              <a:t/>
            </a:r>
            <a:br>
              <a:rPr lang="en-US" sz="2400" smtClean="0"/>
            </a:br>
            <a:r>
              <a:rPr lang="en-US" sz="3600" smtClean="0"/>
              <a:t> </a:t>
            </a:r>
            <a:br>
              <a:rPr lang="en-US" sz="3600" smtClean="0"/>
            </a:br>
            <a:r>
              <a:rPr lang="en-US" sz="2400" smtClean="0"/>
              <a:t>	</a:t>
            </a:r>
            <a:endParaRPr lang="en-US" sz="2400" dirty="0"/>
          </a:p>
        </p:txBody>
      </p:sp>
      <p:sp>
        <p:nvSpPr>
          <p:cNvPr id="4" name="Title 3"/>
          <p:cNvSpPr>
            <a:spLocks noGrp="1"/>
          </p:cNvSpPr>
          <p:nvPr>
            <p:ph type="title"/>
          </p:nvPr>
        </p:nvSpPr>
        <p:spPr/>
        <p:txBody>
          <a:bodyPr/>
          <a:lstStyle/>
          <a:p>
            <a:r>
              <a:rPr lang="en-US" dirty="0"/>
              <a:t>Chapter 4: Extend Student </a:t>
            </a:r>
            <a:r>
              <a:rPr lang="en-US" dirty="0" smtClean="0"/>
              <a:t>Learning</a:t>
            </a:r>
            <a:endParaRPr lang="en-US" dirty="0"/>
          </a:p>
        </p:txBody>
      </p:sp>
      <p:sp>
        <p:nvSpPr>
          <p:cNvPr id="7" name="Content Placeholder 6"/>
          <p:cNvSpPr>
            <a:spLocks noGrp="1"/>
          </p:cNvSpPr>
          <p:nvPr>
            <p:ph idx="1"/>
          </p:nvPr>
        </p:nvSpPr>
        <p:spPr/>
        <p:txBody>
          <a:bodyPr/>
          <a:lstStyle/>
          <a:p>
            <a:pPr marL="0" indent="0">
              <a:buNone/>
            </a:pPr>
            <a:r>
              <a:rPr lang="en-US" dirty="0"/>
              <a:t>With </a:t>
            </a:r>
          </a:p>
          <a:p>
            <a:r>
              <a:rPr lang="en-US" dirty="0"/>
              <a:t>The Strategy</a:t>
            </a:r>
          </a:p>
          <a:p>
            <a:r>
              <a:rPr lang="en-US" dirty="0"/>
              <a:t>Group Structures</a:t>
            </a:r>
          </a:p>
          <a:p>
            <a:r>
              <a:rPr lang="en-US" dirty="0"/>
              <a:t>Assessments &amp;  Writing </a:t>
            </a:r>
            <a:r>
              <a:rPr lang="en-US" dirty="0" smtClean="0"/>
              <a:t>Supports</a:t>
            </a:r>
            <a:endParaRPr lang="en-US" dirty="0"/>
          </a:p>
        </p:txBody>
      </p:sp>
      <p:sp>
        <p:nvSpPr>
          <p:cNvPr id="8" name="Date Placeholder 7"/>
          <p:cNvSpPr>
            <a:spLocks noGrp="1"/>
          </p:cNvSpPr>
          <p:nvPr>
            <p:ph type="dt" sz="half" idx="10"/>
          </p:nvPr>
        </p:nvSpPr>
        <p:spPr/>
        <p:txBody>
          <a:bodyPr/>
          <a:lstStyle/>
          <a:p>
            <a:r>
              <a:rPr lang="en-US" smtClean="0"/>
              <a:t>2014</a:t>
            </a:r>
            <a:endParaRPr lang="en-US"/>
          </a:p>
        </p:txBody>
      </p:sp>
      <p:sp>
        <p:nvSpPr>
          <p:cNvPr id="9" name="Footer Placeholder 8"/>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1098116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idx="1"/>
          </p:nvPr>
        </p:nvSpPr>
        <p:spPr>
          <a:xfrm>
            <a:off x="509403" y="1711192"/>
            <a:ext cx="8098790" cy="4208396"/>
          </a:xfrm>
        </p:spPr>
        <p:txBody>
          <a:bodyPr>
            <a:normAutofit fontScale="92500" lnSpcReduction="20000"/>
          </a:bodyPr>
          <a:lstStyle/>
          <a:p>
            <a:pPr marL="0" indent="0">
              <a:buNone/>
            </a:pPr>
            <a:r>
              <a:rPr lang="en-US" b="1" dirty="0" smtClean="0"/>
              <a:t>Steps in </a:t>
            </a:r>
            <a:r>
              <a:rPr lang="en-US" b="1" dirty="0"/>
              <a:t>the Cause-and-Effect Strategy</a:t>
            </a:r>
            <a:endParaRPr lang="en-US" dirty="0"/>
          </a:p>
          <a:p>
            <a:pPr marL="0" indent="0">
              <a:buNone/>
            </a:pPr>
            <a:endParaRPr lang="en-US" dirty="0"/>
          </a:p>
          <a:p>
            <a:pPr lvl="0"/>
            <a:r>
              <a:rPr lang="en-US" dirty="0"/>
              <a:t>Restate the question</a:t>
            </a:r>
          </a:p>
          <a:p>
            <a:pPr lvl="0"/>
            <a:r>
              <a:rPr lang="en-US" dirty="0"/>
              <a:t>Define key terms</a:t>
            </a:r>
          </a:p>
          <a:p>
            <a:pPr lvl="0"/>
            <a:r>
              <a:rPr lang="en-US" dirty="0"/>
              <a:t>Identify critical event &amp; background information</a:t>
            </a:r>
          </a:p>
          <a:p>
            <a:pPr lvl="0"/>
            <a:r>
              <a:rPr lang="en-US" dirty="0"/>
              <a:t>Explore causes &amp; connections</a:t>
            </a:r>
          </a:p>
          <a:p>
            <a:pPr lvl="0"/>
            <a:r>
              <a:rPr lang="en-US" dirty="0"/>
              <a:t>Explore effects &amp; connections</a:t>
            </a:r>
          </a:p>
          <a:p>
            <a:pPr lvl="0"/>
            <a:r>
              <a:rPr lang="en-US" dirty="0"/>
              <a:t>Answer the question</a:t>
            </a:r>
          </a:p>
          <a:p>
            <a:endParaRPr lang="en-US" dirty="0"/>
          </a:p>
        </p:txBody>
      </p:sp>
      <p:sp>
        <p:nvSpPr>
          <p:cNvPr id="6" name="Title 5"/>
          <p:cNvSpPr>
            <a:spLocks noGrp="1"/>
          </p:cNvSpPr>
          <p:nvPr>
            <p:ph type="title"/>
          </p:nvPr>
        </p:nvSpPr>
        <p:spPr/>
        <p:txBody>
          <a:bodyPr/>
          <a:lstStyle/>
          <a:p>
            <a:r>
              <a:rPr lang="en-US" dirty="0" smtClean="0"/>
              <a:t>Strategic Steps</a:t>
            </a:r>
            <a:endParaRPr lang="en-US" dirty="0"/>
          </a:p>
        </p:txBody>
      </p:sp>
      <p:sp>
        <p:nvSpPr>
          <p:cNvPr id="7" name="Date Placeholder 6"/>
          <p:cNvSpPr>
            <a:spLocks noGrp="1"/>
          </p:cNvSpPr>
          <p:nvPr>
            <p:ph type="dt" sz="half" idx="10"/>
          </p:nvPr>
        </p:nvSpPr>
        <p:spPr/>
        <p:txBody>
          <a:bodyPr/>
          <a:lstStyle/>
          <a:p>
            <a:r>
              <a:rPr lang="en-US" smtClean="0"/>
              <a:t>2014</a:t>
            </a:r>
            <a:endParaRPr lang="en-US"/>
          </a:p>
        </p:txBody>
      </p:sp>
      <p:sp>
        <p:nvSpPr>
          <p:cNvPr id="8" name="Footer Placeholder 7"/>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3618784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idx="1"/>
          </p:nvPr>
        </p:nvSpPr>
        <p:spPr>
          <a:xfrm>
            <a:off x="685800" y="1640628"/>
            <a:ext cx="8239908" cy="4208396"/>
          </a:xfrm>
        </p:spPr>
        <p:txBody>
          <a:bodyPr>
            <a:normAutofit/>
          </a:bodyPr>
          <a:lstStyle/>
          <a:p>
            <a:pPr marL="0" indent="0">
              <a:buNone/>
            </a:pPr>
            <a:r>
              <a:rPr lang="en-US" sz="2800" b="1" dirty="0" smtClean="0"/>
              <a:t>One </a:t>
            </a:r>
            <a:r>
              <a:rPr lang="en-US" sz="2800" b="1" dirty="0"/>
              <a:t>way to turn these steps into a mnemonic…</a:t>
            </a:r>
            <a:endParaRPr lang="en-US" sz="2800" dirty="0"/>
          </a:p>
          <a:p>
            <a:pPr marL="0" indent="0">
              <a:buNone/>
            </a:pPr>
            <a:endParaRPr lang="en-US" sz="800" dirty="0"/>
          </a:p>
          <a:p>
            <a:r>
              <a:rPr lang="en-US" sz="2800" b="1" dirty="0"/>
              <a:t>R</a:t>
            </a:r>
            <a:r>
              <a:rPr lang="en-US" sz="2800" dirty="0"/>
              <a:t>estate the question</a:t>
            </a:r>
          </a:p>
          <a:p>
            <a:r>
              <a:rPr lang="en-US" sz="2800" b="1" dirty="0"/>
              <a:t>E</a:t>
            </a:r>
            <a:r>
              <a:rPr lang="en-US" sz="2800" dirty="0"/>
              <a:t>xamine key terms</a:t>
            </a:r>
          </a:p>
          <a:p>
            <a:r>
              <a:rPr lang="en-US" sz="2800" b="1" dirty="0"/>
              <a:t>A</a:t>
            </a:r>
            <a:r>
              <a:rPr lang="en-US" sz="2800" dirty="0"/>
              <a:t>nalyze critical event &amp; background information</a:t>
            </a:r>
          </a:p>
          <a:p>
            <a:r>
              <a:rPr lang="en-US" sz="2800" b="1" dirty="0"/>
              <a:t>S</a:t>
            </a:r>
            <a:r>
              <a:rPr lang="en-US" sz="2800" dirty="0"/>
              <a:t>pecify causes &amp; connections</a:t>
            </a:r>
          </a:p>
          <a:p>
            <a:r>
              <a:rPr lang="en-US" sz="2800" b="1" dirty="0"/>
              <a:t>O</a:t>
            </a:r>
            <a:r>
              <a:rPr lang="en-US" sz="2800" dirty="0"/>
              <a:t>rganize effects &amp; connections</a:t>
            </a:r>
          </a:p>
          <a:p>
            <a:r>
              <a:rPr lang="en-US" sz="2800" b="1" dirty="0"/>
              <a:t>N</a:t>
            </a:r>
            <a:r>
              <a:rPr lang="en-US" sz="2800" dirty="0"/>
              <a:t>ail down the </a:t>
            </a:r>
            <a:r>
              <a:rPr lang="en-US" sz="2800" dirty="0" smtClean="0"/>
              <a:t>answer</a:t>
            </a:r>
            <a:endParaRPr lang="en-US" sz="2800" dirty="0"/>
          </a:p>
        </p:txBody>
      </p:sp>
      <p:sp>
        <p:nvSpPr>
          <p:cNvPr id="6" name="Title 5"/>
          <p:cNvSpPr>
            <a:spLocks noGrp="1"/>
          </p:cNvSpPr>
          <p:nvPr>
            <p:ph type="title"/>
          </p:nvPr>
        </p:nvSpPr>
        <p:spPr/>
        <p:txBody>
          <a:bodyPr/>
          <a:lstStyle/>
          <a:p>
            <a:r>
              <a:rPr lang="en-US" dirty="0" smtClean="0"/>
              <a:t>Strategic Steps - Mnemonic</a:t>
            </a:r>
            <a:endParaRPr lang="en-US" dirty="0"/>
          </a:p>
        </p:txBody>
      </p:sp>
      <p:sp>
        <p:nvSpPr>
          <p:cNvPr id="2" name="Date Placeholder 1"/>
          <p:cNvSpPr>
            <a:spLocks noGrp="1"/>
          </p:cNvSpPr>
          <p:nvPr>
            <p:ph type="dt" sz="half" idx="10"/>
          </p:nvPr>
        </p:nvSpPr>
        <p:spPr/>
        <p:txBody>
          <a:bodyPr/>
          <a:lstStyle/>
          <a:p>
            <a:r>
              <a:rPr lang="en-US" smtClean="0"/>
              <a:t>2014</a:t>
            </a:r>
            <a:endParaRPr lang="en-US"/>
          </a:p>
        </p:txBody>
      </p:sp>
      <p:sp>
        <p:nvSpPr>
          <p:cNvPr id="3" name="Footer Placeholder 2"/>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222326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Hexagon 1"/>
          <p:cNvSpPr/>
          <p:nvPr/>
        </p:nvSpPr>
        <p:spPr>
          <a:xfrm>
            <a:off x="3027678" y="1629184"/>
            <a:ext cx="3090823" cy="3857217"/>
          </a:xfrm>
          <a:prstGeom prst="hexagon">
            <a:avLst>
              <a:gd name="adj" fmla="val 9546"/>
              <a:gd name="vf" fmla="val 115470"/>
            </a:avLst>
          </a:prstGeom>
          <a:solidFill>
            <a:schemeClr val="accent5">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137049" y="122442"/>
            <a:ext cx="8862736" cy="456862"/>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 Box 36"/>
          <p:cNvSpPr txBox="1"/>
          <p:nvPr/>
        </p:nvSpPr>
        <p:spPr>
          <a:xfrm>
            <a:off x="132677" y="660591"/>
            <a:ext cx="4395035" cy="885156"/>
          </a:xfrm>
          <a:prstGeom prst="rect">
            <a:avLst/>
          </a:prstGeom>
          <a:solidFill>
            <a:schemeClr val="accent6">
              <a:lumMod val="20000"/>
              <a:lumOff val="80000"/>
            </a:schemeClr>
          </a:solidFill>
          <a:ln>
            <a:noFill/>
          </a:ln>
          <a:effectLst>
            <a:outerShdw blurRad="38100" dist="25400" dir="5400000" algn="tl" rotWithShape="0">
              <a:srgbClr val="000000">
                <a:alpha val="35000"/>
              </a:srgbClr>
            </a:outerShdw>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100" dirty="0" smtClean="0">
                <a:latin typeface="Times New Roman"/>
                <a:ea typeface="ＭＳ 明朝"/>
              </a:rPr>
              <a:t>       </a:t>
            </a:r>
            <a:r>
              <a:rPr lang="en-US" sz="1100" dirty="0" smtClean="0">
                <a:effectLst/>
                <a:latin typeface="Times New Roman"/>
                <a:ea typeface="ＭＳ 明朝"/>
              </a:rPr>
              <a:t>Restated question</a:t>
            </a:r>
            <a:r>
              <a:rPr lang="en-US" sz="1100" dirty="0">
                <a:effectLst/>
                <a:latin typeface="Times New Roman"/>
                <a:ea typeface="ＭＳ 明朝"/>
              </a:rPr>
              <a:t>:</a:t>
            </a:r>
          </a:p>
        </p:txBody>
      </p:sp>
      <p:sp>
        <p:nvSpPr>
          <p:cNvPr id="104" name="Pentagon 103"/>
          <p:cNvSpPr/>
          <p:nvPr/>
        </p:nvSpPr>
        <p:spPr>
          <a:xfrm>
            <a:off x="6160995" y="1629912"/>
            <a:ext cx="2835271" cy="3856488"/>
          </a:xfrm>
          <a:prstGeom prst="homePlate">
            <a:avLst>
              <a:gd name="adj" fmla="val 0"/>
            </a:avLst>
          </a:prstGeom>
          <a:solidFill>
            <a:schemeClr val="accent5">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entagon 17"/>
          <p:cNvSpPr/>
          <p:nvPr/>
        </p:nvSpPr>
        <p:spPr>
          <a:xfrm>
            <a:off x="123973" y="1636862"/>
            <a:ext cx="2864521" cy="3841861"/>
          </a:xfrm>
          <a:prstGeom prst="homePlate">
            <a:avLst>
              <a:gd name="adj" fmla="val 8769"/>
            </a:avLst>
          </a:prstGeom>
          <a:solidFill>
            <a:schemeClr val="accent5">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 Box 51"/>
          <p:cNvSpPr txBox="1"/>
          <p:nvPr/>
        </p:nvSpPr>
        <p:spPr>
          <a:xfrm>
            <a:off x="93124" y="5571633"/>
            <a:ext cx="8877709" cy="713216"/>
          </a:xfrm>
          <a:prstGeom prst="rect">
            <a:avLst/>
          </a:prstGeom>
          <a:solidFill>
            <a:schemeClr val="accent6">
              <a:lumMod val="20000"/>
              <a:lumOff val="80000"/>
            </a:schemeClr>
          </a:solidFill>
          <a:ln>
            <a:solidFill>
              <a:srgbClr val="FFFFFF"/>
            </a:solidFill>
          </a:ln>
          <a:effectLst>
            <a:outerShdw blurRad="50800" dist="38100" dir="2700000" algn="tl" rotWithShape="0">
              <a:srgbClr val="000000">
                <a:alpha val="43000"/>
              </a:srgbClr>
            </a:outerShdw>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R="0">
              <a:lnSpc>
                <a:spcPct val="90000"/>
              </a:lnSpc>
              <a:spcBef>
                <a:spcPts val="0"/>
              </a:spcBef>
              <a:spcAft>
                <a:spcPts val="0"/>
              </a:spcAft>
            </a:pPr>
            <a:r>
              <a:rPr lang="en-US" sz="1100" dirty="0">
                <a:latin typeface="Times New Roman"/>
                <a:ea typeface="ＭＳ 明朝"/>
              </a:rPr>
              <a:t> </a:t>
            </a:r>
            <a:r>
              <a:rPr lang="en-US" sz="1100" dirty="0" smtClean="0">
                <a:latin typeface="Times New Roman"/>
                <a:ea typeface="ＭＳ 明朝"/>
              </a:rPr>
              <a:t>       </a:t>
            </a:r>
            <a:r>
              <a:rPr lang="en-US" sz="1100" dirty="0" smtClean="0">
                <a:effectLst/>
                <a:latin typeface="Times New Roman"/>
                <a:ea typeface="ＭＳ 明朝"/>
              </a:rPr>
              <a:t>Answer:</a:t>
            </a:r>
            <a:endParaRPr lang="en-US" sz="1100" dirty="0">
              <a:effectLst/>
              <a:latin typeface="Times New Roman"/>
              <a:ea typeface="ＭＳ 明朝"/>
            </a:endParaRPr>
          </a:p>
        </p:txBody>
      </p:sp>
      <p:sp>
        <p:nvSpPr>
          <p:cNvPr id="31" name="Text Box 44"/>
          <p:cNvSpPr txBox="1"/>
          <p:nvPr/>
        </p:nvSpPr>
        <p:spPr>
          <a:xfrm>
            <a:off x="386558" y="1679757"/>
            <a:ext cx="1587087" cy="290764"/>
          </a:xfrm>
          <a:prstGeom prst="rect">
            <a:avLst/>
          </a:prstGeom>
          <a:noFill/>
          <a:ln w="9525" cmpd="sng">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100" dirty="0" smtClean="0">
                <a:latin typeface="Times New Roman"/>
                <a:ea typeface="ＭＳ 明朝"/>
              </a:rPr>
              <a:t>Causes &amp; </a:t>
            </a:r>
            <a:r>
              <a:rPr lang="en-US" sz="1100" dirty="0">
                <a:latin typeface="Times New Roman"/>
                <a:ea typeface="ＭＳ 明朝"/>
              </a:rPr>
              <a:t>C</a:t>
            </a:r>
            <a:r>
              <a:rPr lang="en-US" sz="1100" dirty="0" smtClean="0">
                <a:effectLst/>
                <a:latin typeface="Times New Roman"/>
                <a:ea typeface="ＭＳ 明朝"/>
              </a:rPr>
              <a:t>onnections</a:t>
            </a:r>
            <a:r>
              <a:rPr lang="en-US" sz="1100" dirty="0">
                <a:effectLst/>
                <a:latin typeface="Times New Roman"/>
                <a:ea typeface="ＭＳ 明朝"/>
              </a:rPr>
              <a:t>:</a:t>
            </a:r>
            <a:endParaRPr lang="en-US" sz="1200" dirty="0">
              <a:effectLst/>
              <a:latin typeface="Times New Roman"/>
              <a:ea typeface="ＭＳ 明朝"/>
            </a:endParaRPr>
          </a:p>
        </p:txBody>
      </p:sp>
      <p:grpSp>
        <p:nvGrpSpPr>
          <p:cNvPr id="10" name="Group 9"/>
          <p:cNvGrpSpPr/>
          <p:nvPr/>
        </p:nvGrpSpPr>
        <p:grpSpPr>
          <a:xfrm>
            <a:off x="122762" y="231649"/>
            <a:ext cx="8893108" cy="356144"/>
            <a:chOff x="57150" y="0"/>
            <a:chExt cx="8244511" cy="330207"/>
          </a:xfrm>
        </p:grpSpPr>
        <p:sp>
          <p:nvSpPr>
            <p:cNvPr id="37" name="Text Box 29"/>
            <p:cNvSpPr txBox="1"/>
            <p:nvPr/>
          </p:nvSpPr>
          <p:spPr>
            <a:xfrm>
              <a:off x="57150" y="0"/>
              <a:ext cx="8229600" cy="271145"/>
            </a:xfrm>
            <a:prstGeom prst="rect">
              <a:avLst/>
            </a:prstGeom>
            <a:noFill/>
            <a:ln>
              <a:noFill/>
            </a:ln>
            <a:effectLst/>
            <a:extLst>
              <a:ext uri="{FAA26D3D-D897-4be2-8F04-BA451C77F1D7}">
                <ma14:placeholderFlag xmlns:ma14="http://schemas.microsoft.com/office/mac/drawingml/2011/main"/>
              </a:ex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75000"/>
                </a:lnSpc>
                <a:spcBef>
                  <a:spcPts val="0"/>
                </a:spcBef>
                <a:spcAft>
                  <a:spcPts val="0"/>
                </a:spcAft>
              </a:pPr>
              <a:r>
                <a:rPr lang="en-US" sz="1400" b="1" dirty="0" smtClean="0">
                  <a:effectLst/>
                  <a:latin typeface="Times New Roman"/>
                  <a:ea typeface="ＭＳ 明朝"/>
                </a:rPr>
                <a:t>Cause-and-Effect Guide</a:t>
              </a:r>
              <a:endParaRPr lang="en-US" sz="1400" dirty="0">
                <a:effectLst/>
                <a:latin typeface="Times New Roman"/>
                <a:ea typeface="ＭＳ 明朝"/>
              </a:endParaRPr>
            </a:p>
          </p:txBody>
        </p:sp>
        <p:sp>
          <p:nvSpPr>
            <p:cNvPr id="38" name="Text Box 34"/>
            <p:cNvSpPr txBox="1"/>
            <p:nvPr/>
          </p:nvSpPr>
          <p:spPr>
            <a:xfrm>
              <a:off x="70396" y="515"/>
              <a:ext cx="8231265" cy="329692"/>
            </a:xfrm>
            <a:prstGeom prst="rect">
              <a:avLst/>
            </a:prstGeom>
            <a:noFill/>
            <a:ln>
              <a:noFill/>
            </a:ln>
            <a:effectLst/>
            <a:extLst>
              <a:ext uri="{FAA26D3D-D897-4be2-8F04-BA451C77F1D7}">
                <ma14:placeholderFlag xmlns:ma14="http://schemas.microsoft.com/office/mac/drawingml/2011/main"/>
              </a:ex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effectLst/>
                  <a:latin typeface="Times New Roman"/>
                  <a:ea typeface="ＭＳ 明朝"/>
                </a:rPr>
                <a:t>Name:___________________  Date:</a:t>
              </a:r>
              <a:r>
                <a:rPr lang="en-US" sz="1000" dirty="0" smtClean="0">
                  <a:effectLst/>
                  <a:latin typeface="Times New Roman"/>
                  <a:ea typeface="ＭＳ 明朝"/>
                </a:rPr>
                <a:t>___________________  					          Unit: ___________________Topic</a:t>
              </a:r>
              <a:r>
                <a:rPr lang="en-US" sz="1000" dirty="0">
                  <a:effectLst/>
                  <a:latin typeface="Times New Roman"/>
                  <a:ea typeface="ＭＳ 明朝"/>
                </a:rPr>
                <a:t>:</a:t>
              </a:r>
              <a:r>
                <a:rPr lang="en-US" sz="1000" dirty="0" smtClean="0">
                  <a:effectLst/>
                  <a:latin typeface="Times New Roman"/>
                  <a:ea typeface="ＭＳ 明朝"/>
                </a:rPr>
                <a:t>________________________</a:t>
              </a:r>
              <a:endParaRPr lang="en-US" sz="1000" dirty="0">
                <a:effectLst/>
                <a:latin typeface="Times New Roman"/>
                <a:ea typeface="ＭＳ 明朝"/>
              </a:endParaRPr>
            </a:p>
          </p:txBody>
        </p:sp>
      </p:grpSp>
      <p:sp>
        <p:nvSpPr>
          <p:cNvPr id="33" name="Text Box 39"/>
          <p:cNvSpPr txBox="1"/>
          <p:nvPr/>
        </p:nvSpPr>
        <p:spPr>
          <a:xfrm>
            <a:off x="4674212" y="660592"/>
            <a:ext cx="4322053" cy="885156"/>
          </a:xfrm>
          <a:prstGeom prst="rect">
            <a:avLst/>
          </a:prstGeom>
          <a:solidFill>
            <a:schemeClr val="accent3">
              <a:lumMod val="20000"/>
              <a:lumOff val="80000"/>
            </a:schemeClr>
          </a:solidFill>
          <a:ln>
            <a:noFill/>
          </a:ln>
          <a:effectLst>
            <a:outerShdw blurRad="38100" dist="25400" dir="5400000" algn="tl" rotWithShape="0">
              <a:srgbClr val="000000">
                <a:alpha val="35000"/>
              </a:srgbClr>
            </a:outerShdw>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100" dirty="0" smtClean="0">
                <a:effectLst/>
                <a:latin typeface="Times New Roman"/>
                <a:ea typeface="ＭＳ 明朝"/>
              </a:rPr>
              <a:t>       Key Terms:</a:t>
            </a:r>
            <a:endParaRPr lang="en-US" sz="1100" dirty="0">
              <a:effectLst/>
              <a:latin typeface="Times New Roman"/>
              <a:ea typeface="ＭＳ 明朝"/>
            </a:endParaRPr>
          </a:p>
        </p:txBody>
      </p:sp>
      <p:sp>
        <p:nvSpPr>
          <p:cNvPr id="15" name="Text Box 50"/>
          <p:cNvSpPr txBox="1"/>
          <p:nvPr/>
        </p:nvSpPr>
        <p:spPr>
          <a:xfrm>
            <a:off x="70661" y="6461118"/>
            <a:ext cx="1265891" cy="290742"/>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900" dirty="0">
                <a:effectLst/>
                <a:latin typeface="Times New Roman"/>
                <a:ea typeface="ＭＳ 明朝"/>
              </a:rPr>
              <a:t>© </a:t>
            </a:r>
            <a:r>
              <a:rPr lang="en-US" sz="900" dirty="0" smtClean="0">
                <a:effectLst/>
                <a:latin typeface="Times New Roman"/>
                <a:ea typeface="ＭＳ 明朝"/>
              </a:rPr>
              <a:t>2013 </a:t>
            </a:r>
            <a:r>
              <a:rPr lang="en-US" sz="900" dirty="0">
                <a:effectLst/>
                <a:latin typeface="Times New Roman"/>
                <a:ea typeface="ＭＳ 明朝"/>
              </a:rPr>
              <a:t>Janis </a:t>
            </a:r>
            <a:r>
              <a:rPr lang="en-US" sz="900" dirty="0" err="1">
                <a:effectLst/>
                <a:latin typeface="Times New Roman"/>
                <a:ea typeface="ＭＳ 明朝"/>
              </a:rPr>
              <a:t>Bulgren</a:t>
            </a:r>
            <a:endParaRPr lang="en-US" sz="900" dirty="0">
              <a:effectLst/>
              <a:latin typeface="Times New Roman"/>
              <a:ea typeface="ＭＳ 明朝"/>
            </a:endParaRPr>
          </a:p>
        </p:txBody>
      </p:sp>
      <p:sp>
        <p:nvSpPr>
          <p:cNvPr id="21" name="Text Box 71"/>
          <p:cNvSpPr txBox="1"/>
          <p:nvPr/>
        </p:nvSpPr>
        <p:spPr>
          <a:xfrm>
            <a:off x="3555934" y="1674921"/>
            <a:ext cx="2182268" cy="300439"/>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100" dirty="0" smtClean="0">
                <a:latin typeface="Times New Roman"/>
                <a:ea typeface="ＭＳ 明朝"/>
              </a:rPr>
              <a:t>Event &amp; Background Information</a:t>
            </a:r>
            <a:r>
              <a:rPr lang="en-US" sz="1100" dirty="0" smtClean="0">
                <a:effectLst/>
                <a:latin typeface="Times New Roman"/>
                <a:ea typeface="ＭＳ 明朝"/>
              </a:rPr>
              <a:t>:</a:t>
            </a:r>
            <a:endParaRPr lang="en-US" sz="1200" dirty="0">
              <a:effectLst/>
              <a:latin typeface="Times New Roman"/>
              <a:ea typeface="ＭＳ 明朝"/>
            </a:endParaRPr>
          </a:p>
        </p:txBody>
      </p:sp>
      <p:sp>
        <p:nvSpPr>
          <p:cNvPr id="39" name="Text Box 71"/>
          <p:cNvSpPr txBox="1"/>
          <p:nvPr/>
        </p:nvSpPr>
        <p:spPr>
          <a:xfrm>
            <a:off x="6455522" y="1674921"/>
            <a:ext cx="2182268" cy="300439"/>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100" dirty="0" smtClean="0">
                <a:latin typeface="Times New Roman"/>
                <a:ea typeface="ＭＳ 明朝"/>
              </a:rPr>
              <a:t>Effects &amp; Connections</a:t>
            </a:r>
            <a:r>
              <a:rPr lang="en-US" sz="1100" dirty="0" smtClean="0">
                <a:effectLst/>
                <a:latin typeface="Times New Roman"/>
                <a:ea typeface="ＭＳ 明朝"/>
              </a:rPr>
              <a:t>:</a:t>
            </a:r>
            <a:endParaRPr lang="en-US" sz="1200" dirty="0">
              <a:effectLst/>
              <a:latin typeface="Times New Roman"/>
              <a:ea typeface="ＭＳ 明朝"/>
            </a:endParaRPr>
          </a:p>
        </p:txBody>
      </p:sp>
      <p:sp>
        <p:nvSpPr>
          <p:cNvPr id="48" name="TextBox 47"/>
          <p:cNvSpPr txBox="1"/>
          <p:nvPr/>
        </p:nvSpPr>
        <p:spPr>
          <a:xfrm>
            <a:off x="184843" y="2414609"/>
            <a:ext cx="2063848" cy="738664"/>
          </a:xfrm>
          <a:prstGeom prst="rect">
            <a:avLst/>
          </a:prstGeom>
          <a:noFill/>
        </p:spPr>
        <p:txBody>
          <a:bodyPr wrap="square" rtlCol="0">
            <a:spAutoFit/>
          </a:bodyPr>
          <a:lstStyle/>
          <a:p>
            <a:r>
              <a:rPr lang="en-US" sz="1400" dirty="0" smtClean="0">
                <a:cs typeface="Times"/>
              </a:rPr>
              <a:t>People need land for growing crops and raising cattle.</a:t>
            </a:r>
          </a:p>
        </p:txBody>
      </p:sp>
      <p:sp>
        <p:nvSpPr>
          <p:cNvPr id="49" name="TextBox 48"/>
          <p:cNvSpPr txBox="1"/>
          <p:nvPr/>
        </p:nvSpPr>
        <p:spPr>
          <a:xfrm>
            <a:off x="6855835" y="1975360"/>
            <a:ext cx="2063848" cy="3323987"/>
          </a:xfrm>
          <a:prstGeom prst="rect">
            <a:avLst/>
          </a:prstGeom>
          <a:noFill/>
        </p:spPr>
        <p:txBody>
          <a:bodyPr wrap="square" rtlCol="0">
            <a:spAutoFit/>
          </a:bodyPr>
          <a:lstStyle/>
          <a:p>
            <a:r>
              <a:rPr lang="en-US" sz="1400" dirty="0" smtClean="0">
                <a:cs typeface="Times"/>
              </a:rPr>
              <a:t>Plowing and grazing cause soil erosion</a:t>
            </a:r>
          </a:p>
          <a:p>
            <a:endParaRPr lang="en-US" sz="1400" dirty="0">
              <a:cs typeface="Times"/>
            </a:endParaRPr>
          </a:p>
          <a:p>
            <a:r>
              <a:rPr lang="en-US" sz="1400" dirty="0" smtClean="0">
                <a:cs typeface="Times"/>
              </a:rPr>
              <a:t>Land quickly loses all nutrients; plants and grass won’t grow</a:t>
            </a:r>
          </a:p>
          <a:p>
            <a:endParaRPr lang="en-US" sz="1400" dirty="0">
              <a:cs typeface="Times"/>
            </a:endParaRPr>
          </a:p>
          <a:p>
            <a:r>
              <a:rPr lang="en-US" sz="1400" dirty="0" smtClean="0">
                <a:cs typeface="Times"/>
              </a:rPr>
              <a:t>Land is abandoned, and new land has to be slashed and burned for growing more crops and grazing cattle</a:t>
            </a:r>
          </a:p>
          <a:p>
            <a:endParaRPr lang="en-US" sz="1400" dirty="0">
              <a:cs typeface="Times"/>
            </a:endParaRPr>
          </a:p>
          <a:p>
            <a:r>
              <a:rPr lang="en-US" sz="1400" dirty="0" smtClean="0">
                <a:cs typeface="Times"/>
              </a:rPr>
              <a:t>Unique habitat for plants and animals is lost</a:t>
            </a:r>
            <a:endParaRPr lang="en-US" sz="1400" dirty="0">
              <a:cs typeface="Times"/>
            </a:endParaRPr>
          </a:p>
        </p:txBody>
      </p:sp>
      <p:sp>
        <p:nvSpPr>
          <p:cNvPr id="50" name="TextBox 49"/>
          <p:cNvSpPr txBox="1"/>
          <p:nvPr/>
        </p:nvSpPr>
        <p:spPr>
          <a:xfrm>
            <a:off x="383314" y="867829"/>
            <a:ext cx="4144399" cy="461665"/>
          </a:xfrm>
          <a:prstGeom prst="rect">
            <a:avLst/>
          </a:prstGeom>
          <a:noFill/>
        </p:spPr>
        <p:txBody>
          <a:bodyPr wrap="square" rtlCol="0">
            <a:spAutoFit/>
          </a:bodyPr>
          <a:lstStyle/>
          <a:p>
            <a:r>
              <a:rPr lang="en-US" sz="1200" dirty="0" smtClean="0">
                <a:cs typeface="Times"/>
              </a:rPr>
              <a:t>What causes farmers in South America to </a:t>
            </a:r>
            <a:r>
              <a:rPr lang="en-US" sz="1200" u="sng" dirty="0" smtClean="0">
                <a:cs typeface="Times"/>
              </a:rPr>
              <a:t>slash and burn the tropical rain forest</a:t>
            </a:r>
            <a:r>
              <a:rPr lang="en-US" sz="1200" dirty="0" smtClean="0">
                <a:cs typeface="Times"/>
              </a:rPr>
              <a:t>, and what is the effect of that practice?</a:t>
            </a:r>
            <a:endParaRPr lang="en-US" sz="1200" dirty="0">
              <a:cs typeface="Times"/>
            </a:endParaRPr>
          </a:p>
        </p:txBody>
      </p:sp>
      <p:sp>
        <p:nvSpPr>
          <p:cNvPr id="51" name="TextBox 50"/>
          <p:cNvSpPr txBox="1"/>
          <p:nvPr/>
        </p:nvSpPr>
        <p:spPr>
          <a:xfrm>
            <a:off x="4921968" y="867827"/>
            <a:ext cx="3920995" cy="461665"/>
          </a:xfrm>
          <a:prstGeom prst="rect">
            <a:avLst/>
          </a:prstGeom>
          <a:noFill/>
        </p:spPr>
        <p:txBody>
          <a:bodyPr wrap="square" rtlCol="0">
            <a:normAutofit fontScale="92500"/>
          </a:bodyPr>
          <a:lstStyle/>
          <a:p>
            <a:r>
              <a:rPr lang="en-US" sz="1200" i="1" dirty="0" smtClean="0">
                <a:cs typeface="Times"/>
              </a:rPr>
              <a:t>Tropical rain forest: </a:t>
            </a:r>
            <a:r>
              <a:rPr lang="en-US" sz="1200" dirty="0" smtClean="0">
                <a:cs typeface="Times"/>
              </a:rPr>
              <a:t>dense forest, usually in hot, rainy area</a:t>
            </a:r>
          </a:p>
          <a:p>
            <a:r>
              <a:rPr lang="en-US" sz="1200" i="1" dirty="0" smtClean="0">
                <a:cs typeface="Times"/>
              </a:rPr>
              <a:t>Habitat</a:t>
            </a:r>
            <a:r>
              <a:rPr lang="en-US" sz="1200" dirty="0" smtClean="0">
                <a:cs typeface="Times"/>
              </a:rPr>
              <a:t>: natural home</a:t>
            </a:r>
            <a:endParaRPr lang="en-US" sz="1200" i="1" dirty="0">
              <a:cs typeface="Times"/>
            </a:endParaRPr>
          </a:p>
        </p:txBody>
      </p:sp>
      <p:sp>
        <p:nvSpPr>
          <p:cNvPr id="52" name="TextBox 51"/>
          <p:cNvSpPr txBox="1"/>
          <p:nvPr/>
        </p:nvSpPr>
        <p:spPr>
          <a:xfrm>
            <a:off x="376987" y="5721940"/>
            <a:ext cx="8593847" cy="461665"/>
          </a:xfrm>
          <a:prstGeom prst="rect">
            <a:avLst/>
          </a:prstGeom>
          <a:noFill/>
        </p:spPr>
        <p:txBody>
          <a:bodyPr wrap="square" rtlCol="0">
            <a:spAutoFit/>
          </a:bodyPr>
          <a:lstStyle/>
          <a:p>
            <a:r>
              <a:rPr lang="en-US" sz="1200" dirty="0" smtClean="0">
                <a:cs typeface="Times"/>
              </a:rPr>
              <a:t>Farmers in South America slash and burn the tropical rain forest to obtain land for farming and cattle grazing. The land quickly becomes unusable, creating the need for slashing and burning more land. The practice destroys the habitat of many plants and animals.</a:t>
            </a:r>
            <a:endParaRPr lang="en-US" sz="1200" dirty="0">
              <a:cs typeface="Times"/>
            </a:endParaRPr>
          </a:p>
        </p:txBody>
      </p:sp>
      <p:sp>
        <p:nvSpPr>
          <p:cNvPr id="53" name="TextBox 52"/>
          <p:cNvSpPr txBox="1"/>
          <p:nvPr/>
        </p:nvSpPr>
        <p:spPr>
          <a:xfrm>
            <a:off x="1487911" y="6344464"/>
            <a:ext cx="7527959" cy="415498"/>
          </a:xfrm>
          <a:prstGeom prst="rect">
            <a:avLst/>
          </a:prstGeom>
          <a:solidFill>
            <a:schemeClr val="accent4">
              <a:lumMod val="20000"/>
              <a:lumOff val="80000"/>
            </a:schemeClr>
          </a:solidFill>
          <a:ln>
            <a:noFill/>
          </a:ln>
        </p:spPr>
        <p:txBody>
          <a:bodyPr wrap="square" rtlCol="0">
            <a:spAutoFit/>
          </a:bodyPr>
          <a:lstStyle/>
          <a:p>
            <a:r>
              <a:rPr lang="en-US" sz="1200" dirty="0" smtClean="0">
                <a:latin typeface="Times"/>
                <a:cs typeface="Times"/>
              </a:rPr>
              <a:t>TOOL BOX: </a:t>
            </a:r>
            <a:r>
              <a:rPr lang="en-US" sz="900" dirty="0" smtClean="0">
                <a:latin typeface="Times"/>
                <a:cs typeface="Times"/>
              </a:rPr>
              <a:t>Take one of these shapes and drag to use</a:t>
            </a:r>
            <a:r>
              <a:rPr lang="en-US" sz="900" dirty="0">
                <a:latin typeface="Times"/>
                <a:cs typeface="Times"/>
              </a:rPr>
              <a:t> </a:t>
            </a:r>
            <a:r>
              <a:rPr lang="en-US" sz="900" dirty="0" smtClean="0">
                <a:latin typeface="Times"/>
                <a:cs typeface="Times"/>
              </a:rPr>
              <a:t>in your organizer.</a:t>
            </a:r>
          </a:p>
          <a:p>
            <a:r>
              <a:rPr lang="en-US" sz="900" dirty="0" smtClean="0">
                <a:latin typeface="Times"/>
                <a:cs typeface="Times"/>
              </a:rPr>
              <a:t>You can drag, resize and place these shapes however you’d like.</a:t>
            </a:r>
            <a:endParaRPr lang="en-US" sz="900" dirty="0">
              <a:latin typeface="Times"/>
              <a:cs typeface="Times"/>
            </a:endParaRPr>
          </a:p>
        </p:txBody>
      </p:sp>
      <p:cxnSp>
        <p:nvCxnSpPr>
          <p:cNvPr id="55" name="Straight Arrow Connector 54"/>
          <p:cNvCxnSpPr/>
          <p:nvPr/>
        </p:nvCxnSpPr>
        <p:spPr>
          <a:xfrm>
            <a:off x="7062635" y="6554251"/>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a:off x="7062635" y="6553624"/>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a:off x="7062633" y="6553624"/>
            <a:ext cx="671491"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7062635" y="6554251"/>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7062635" y="6554251"/>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p:nvPr/>
        </p:nvCxnSpPr>
        <p:spPr>
          <a:xfrm>
            <a:off x="7062635" y="6554251"/>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1" name="Straight Arrow Connector 60"/>
          <p:cNvCxnSpPr/>
          <p:nvPr/>
        </p:nvCxnSpPr>
        <p:spPr>
          <a:xfrm>
            <a:off x="7062635" y="6554251"/>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a:off x="7062635" y="6553624"/>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a:off x="7062635" y="6554251"/>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a:off x="7062635" y="6554251"/>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a:off x="7062635" y="6554251"/>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a:off x="7062635" y="6554251"/>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a:off x="7062635" y="6554251"/>
            <a:ext cx="682039"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a:off x="8051759" y="4447720"/>
            <a:ext cx="0" cy="300163"/>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p:nvPr/>
        </p:nvCxnSpPr>
        <p:spPr>
          <a:xfrm>
            <a:off x="8051759" y="3295829"/>
            <a:ext cx="0" cy="229677"/>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p:nvPr/>
        </p:nvCxnSpPr>
        <p:spPr>
          <a:xfrm>
            <a:off x="8051759" y="2449207"/>
            <a:ext cx="0" cy="284934"/>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p:nvPr/>
        </p:nvCxnSpPr>
        <p:spPr>
          <a:xfrm>
            <a:off x="2248691" y="2809969"/>
            <a:ext cx="671491"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74" name="Left Brace 73"/>
          <p:cNvSpPr/>
          <p:nvPr/>
        </p:nvSpPr>
        <p:spPr>
          <a:xfrm flipH="1">
            <a:off x="6702153" y="6402904"/>
            <a:ext cx="150959" cy="288656"/>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5" name="Left Brace 74"/>
          <p:cNvSpPr/>
          <p:nvPr/>
        </p:nvSpPr>
        <p:spPr>
          <a:xfrm flipH="1">
            <a:off x="6702153" y="6402904"/>
            <a:ext cx="150959" cy="288656"/>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6" name="Left Brace 75"/>
          <p:cNvSpPr/>
          <p:nvPr/>
        </p:nvSpPr>
        <p:spPr>
          <a:xfrm flipH="1">
            <a:off x="6702153" y="6402904"/>
            <a:ext cx="150959" cy="288656"/>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7" name="Left Brace 76"/>
          <p:cNvSpPr/>
          <p:nvPr/>
        </p:nvSpPr>
        <p:spPr>
          <a:xfrm flipH="1">
            <a:off x="6702153" y="6402904"/>
            <a:ext cx="150959" cy="288656"/>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8" name="Left Brace 77"/>
          <p:cNvSpPr/>
          <p:nvPr/>
        </p:nvSpPr>
        <p:spPr>
          <a:xfrm flipH="1">
            <a:off x="6702153" y="6402904"/>
            <a:ext cx="150959" cy="288656"/>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9" name="Left Brace 78"/>
          <p:cNvSpPr/>
          <p:nvPr/>
        </p:nvSpPr>
        <p:spPr>
          <a:xfrm flipH="1">
            <a:off x="6702153" y="6402904"/>
            <a:ext cx="150959" cy="288656"/>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0" name="Left Brace 79"/>
          <p:cNvSpPr/>
          <p:nvPr/>
        </p:nvSpPr>
        <p:spPr>
          <a:xfrm flipH="1">
            <a:off x="6702153" y="6402904"/>
            <a:ext cx="150959" cy="288656"/>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1" name="Left Brace 80"/>
          <p:cNvSpPr/>
          <p:nvPr/>
        </p:nvSpPr>
        <p:spPr>
          <a:xfrm flipH="1">
            <a:off x="6702153" y="6402904"/>
            <a:ext cx="150959" cy="288656"/>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2" name="Left Brace 81"/>
          <p:cNvSpPr/>
          <p:nvPr/>
        </p:nvSpPr>
        <p:spPr>
          <a:xfrm flipH="1">
            <a:off x="6702153" y="6402904"/>
            <a:ext cx="150959" cy="288656"/>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3" name="Left Brace 82"/>
          <p:cNvSpPr/>
          <p:nvPr/>
        </p:nvSpPr>
        <p:spPr>
          <a:xfrm flipH="1">
            <a:off x="6702153" y="6402904"/>
            <a:ext cx="150959" cy="288656"/>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4" name="Left Brace 83"/>
          <p:cNvSpPr/>
          <p:nvPr/>
        </p:nvSpPr>
        <p:spPr>
          <a:xfrm flipH="1">
            <a:off x="6702153" y="6402904"/>
            <a:ext cx="150959" cy="288656"/>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5" name="Left Brace 84"/>
          <p:cNvSpPr/>
          <p:nvPr/>
        </p:nvSpPr>
        <p:spPr>
          <a:xfrm flipH="1">
            <a:off x="5814654" y="2645442"/>
            <a:ext cx="221673" cy="1808315"/>
          </a:xfrm>
          <a:prstGeom prst="leftBrac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Rectangle 3"/>
          <p:cNvSpPr/>
          <p:nvPr/>
        </p:nvSpPr>
        <p:spPr>
          <a:xfrm>
            <a:off x="86663" y="1564151"/>
            <a:ext cx="415498" cy="646331"/>
          </a:xfrm>
          <a:prstGeom prst="rect">
            <a:avLst/>
          </a:prstGeom>
        </p:spPr>
        <p:txBody>
          <a:bodyPr wrap="none">
            <a:spAutoFit/>
          </a:bodyPr>
          <a:lstStyle/>
          <a:p>
            <a:r>
              <a:rPr lang="en-US" sz="3600" b="1" dirty="0">
                <a:solidFill>
                  <a:srgbClr val="31859C"/>
                </a:solidFill>
                <a:latin typeface="Times New Roman"/>
                <a:ea typeface="ＭＳ 明朝"/>
              </a:rPr>
              <a:t>4</a:t>
            </a:r>
            <a:endParaRPr lang="en-US" sz="3600" b="1" dirty="0">
              <a:solidFill>
                <a:srgbClr val="31859C"/>
              </a:solidFill>
            </a:endParaRPr>
          </a:p>
        </p:txBody>
      </p:sp>
      <p:sp>
        <p:nvSpPr>
          <p:cNvPr id="105" name="Rectangle 104"/>
          <p:cNvSpPr/>
          <p:nvPr/>
        </p:nvSpPr>
        <p:spPr>
          <a:xfrm>
            <a:off x="6173718" y="1564151"/>
            <a:ext cx="415498" cy="646331"/>
          </a:xfrm>
          <a:prstGeom prst="rect">
            <a:avLst/>
          </a:prstGeom>
        </p:spPr>
        <p:txBody>
          <a:bodyPr wrap="none">
            <a:spAutoFit/>
          </a:bodyPr>
          <a:lstStyle/>
          <a:p>
            <a:r>
              <a:rPr lang="en-US" sz="3600" b="1" dirty="0" smtClean="0">
                <a:solidFill>
                  <a:srgbClr val="31859C"/>
                </a:solidFill>
                <a:latin typeface="Times New Roman"/>
                <a:ea typeface="ＭＳ 明朝"/>
              </a:rPr>
              <a:t>5</a:t>
            </a:r>
            <a:endParaRPr lang="en-US" sz="3600" b="1" dirty="0">
              <a:solidFill>
                <a:srgbClr val="31859C"/>
              </a:solidFill>
            </a:endParaRPr>
          </a:p>
        </p:txBody>
      </p:sp>
      <p:sp>
        <p:nvSpPr>
          <p:cNvPr id="106" name="Rectangle 105"/>
          <p:cNvSpPr/>
          <p:nvPr/>
        </p:nvSpPr>
        <p:spPr>
          <a:xfrm>
            <a:off x="3275489" y="1564151"/>
            <a:ext cx="415498" cy="646331"/>
          </a:xfrm>
          <a:prstGeom prst="rect">
            <a:avLst/>
          </a:prstGeom>
        </p:spPr>
        <p:txBody>
          <a:bodyPr wrap="none">
            <a:spAutoFit/>
          </a:bodyPr>
          <a:lstStyle/>
          <a:p>
            <a:r>
              <a:rPr lang="en-US" sz="3600" b="1" dirty="0" smtClean="0">
                <a:solidFill>
                  <a:schemeClr val="accent5">
                    <a:lumMod val="75000"/>
                  </a:schemeClr>
                </a:solidFill>
                <a:latin typeface="Times New Roman"/>
                <a:ea typeface="ＭＳ 明朝"/>
              </a:rPr>
              <a:t>3</a:t>
            </a:r>
            <a:endParaRPr lang="en-US" sz="3600" b="1" dirty="0">
              <a:solidFill>
                <a:schemeClr val="accent5">
                  <a:lumMod val="75000"/>
                </a:schemeClr>
              </a:solidFill>
            </a:endParaRPr>
          </a:p>
        </p:txBody>
      </p:sp>
      <p:sp>
        <p:nvSpPr>
          <p:cNvPr id="107" name="Rectangle 106"/>
          <p:cNvSpPr/>
          <p:nvPr/>
        </p:nvSpPr>
        <p:spPr>
          <a:xfrm>
            <a:off x="102538" y="544348"/>
            <a:ext cx="415498" cy="646331"/>
          </a:xfrm>
          <a:prstGeom prst="rect">
            <a:avLst/>
          </a:prstGeom>
        </p:spPr>
        <p:txBody>
          <a:bodyPr wrap="none">
            <a:spAutoFit/>
          </a:bodyPr>
          <a:lstStyle/>
          <a:p>
            <a:r>
              <a:rPr lang="en-US" sz="3600" b="1" dirty="0" smtClean="0">
                <a:solidFill>
                  <a:srgbClr val="E46C0A"/>
                </a:solidFill>
                <a:latin typeface="Times New Roman"/>
                <a:ea typeface="ＭＳ 明朝"/>
              </a:rPr>
              <a:t>1</a:t>
            </a:r>
            <a:endParaRPr lang="en-US" sz="3600" b="1" dirty="0">
              <a:solidFill>
                <a:srgbClr val="E46C0A"/>
              </a:solidFill>
            </a:endParaRPr>
          </a:p>
        </p:txBody>
      </p:sp>
      <p:sp>
        <p:nvSpPr>
          <p:cNvPr id="108" name="Rectangle 107"/>
          <p:cNvSpPr/>
          <p:nvPr/>
        </p:nvSpPr>
        <p:spPr>
          <a:xfrm>
            <a:off x="4638854" y="544348"/>
            <a:ext cx="415498" cy="646331"/>
          </a:xfrm>
          <a:prstGeom prst="rect">
            <a:avLst/>
          </a:prstGeom>
        </p:spPr>
        <p:txBody>
          <a:bodyPr wrap="none">
            <a:spAutoFit/>
          </a:bodyPr>
          <a:lstStyle/>
          <a:p>
            <a:r>
              <a:rPr lang="en-US" sz="3600" b="1" dirty="0" smtClean="0">
                <a:solidFill>
                  <a:schemeClr val="accent3">
                    <a:lumMod val="75000"/>
                  </a:schemeClr>
                </a:solidFill>
                <a:latin typeface="Times New Roman"/>
                <a:ea typeface="ＭＳ 明朝"/>
              </a:rPr>
              <a:t>2</a:t>
            </a:r>
            <a:endParaRPr lang="en-US" sz="3600" b="1" dirty="0">
              <a:solidFill>
                <a:schemeClr val="accent3">
                  <a:lumMod val="75000"/>
                </a:schemeClr>
              </a:solidFill>
            </a:endParaRPr>
          </a:p>
        </p:txBody>
      </p:sp>
      <p:sp>
        <p:nvSpPr>
          <p:cNvPr id="112" name="Rectangle 111"/>
          <p:cNvSpPr/>
          <p:nvPr/>
        </p:nvSpPr>
        <p:spPr>
          <a:xfrm>
            <a:off x="110158" y="5466301"/>
            <a:ext cx="415498" cy="646331"/>
          </a:xfrm>
          <a:prstGeom prst="rect">
            <a:avLst/>
          </a:prstGeom>
        </p:spPr>
        <p:txBody>
          <a:bodyPr wrap="none">
            <a:spAutoFit/>
          </a:bodyPr>
          <a:lstStyle/>
          <a:p>
            <a:r>
              <a:rPr lang="en-US" sz="3600" b="1" dirty="0" smtClean="0">
                <a:solidFill>
                  <a:srgbClr val="E46C0A"/>
                </a:solidFill>
                <a:latin typeface="Times New Roman"/>
                <a:ea typeface="ＭＳ 明朝"/>
              </a:rPr>
              <a:t>6</a:t>
            </a:r>
            <a:endParaRPr lang="en-US" sz="3600" b="1" dirty="0">
              <a:solidFill>
                <a:srgbClr val="E46C0A"/>
              </a:solidFill>
            </a:endParaRPr>
          </a:p>
        </p:txBody>
      </p:sp>
      <p:sp>
        <p:nvSpPr>
          <p:cNvPr id="102" name="TextBox 101"/>
          <p:cNvSpPr txBox="1"/>
          <p:nvPr/>
        </p:nvSpPr>
        <p:spPr>
          <a:xfrm>
            <a:off x="7956766" y="6446707"/>
            <a:ext cx="960193" cy="253916"/>
          </a:xfrm>
          <a:prstGeom prst="rect">
            <a:avLst/>
          </a:prstGeom>
          <a:noFill/>
          <a:ln>
            <a:solidFill>
              <a:schemeClr val="tx1">
                <a:lumMod val="65000"/>
                <a:lumOff val="35000"/>
              </a:schemeClr>
            </a:solidFill>
          </a:ln>
        </p:spPr>
        <p:txBody>
          <a:bodyPr wrap="square" rtlCol="0">
            <a:spAutoFit/>
          </a:bodyPr>
          <a:lstStyle/>
          <a:p>
            <a:r>
              <a:rPr lang="en-US" sz="1050" dirty="0" smtClean="0">
                <a:latin typeface="Times"/>
                <a:cs typeface="Times"/>
              </a:rPr>
              <a:t>Verb label box</a:t>
            </a:r>
            <a:endParaRPr lang="en-US" sz="1050" dirty="0">
              <a:latin typeface="Times"/>
              <a:cs typeface="Times"/>
            </a:endParaRPr>
          </a:p>
        </p:txBody>
      </p:sp>
      <p:sp>
        <p:nvSpPr>
          <p:cNvPr id="308" name="TextBox 307"/>
          <p:cNvSpPr txBox="1"/>
          <p:nvPr/>
        </p:nvSpPr>
        <p:spPr>
          <a:xfrm>
            <a:off x="7956766" y="6442196"/>
            <a:ext cx="960193" cy="253916"/>
          </a:xfrm>
          <a:prstGeom prst="rect">
            <a:avLst/>
          </a:prstGeom>
          <a:noFill/>
          <a:ln>
            <a:solidFill>
              <a:schemeClr val="tx1">
                <a:lumMod val="65000"/>
                <a:lumOff val="35000"/>
              </a:schemeClr>
            </a:solidFill>
          </a:ln>
        </p:spPr>
        <p:txBody>
          <a:bodyPr wrap="square" rtlCol="0">
            <a:spAutoFit/>
          </a:bodyPr>
          <a:lstStyle/>
          <a:p>
            <a:r>
              <a:rPr lang="en-US" sz="1050" dirty="0" smtClean="0">
                <a:latin typeface="Times"/>
                <a:cs typeface="Times"/>
              </a:rPr>
              <a:t>Verb label box</a:t>
            </a:r>
            <a:endParaRPr lang="en-US" sz="1050" dirty="0">
              <a:latin typeface="Times"/>
              <a:cs typeface="Times"/>
            </a:endParaRPr>
          </a:p>
        </p:txBody>
      </p:sp>
      <p:sp>
        <p:nvSpPr>
          <p:cNvPr id="309" name="TextBox 308"/>
          <p:cNvSpPr txBox="1"/>
          <p:nvPr/>
        </p:nvSpPr>
        <p:spPr>
          <a:xfrm>
            <a:off x="7956766" y="6442196"/>
            <a:ext cx="960193" cy="253916"/>
          </a:xfrm>
          <a:prstGeom prst="rect">
            <a:avLst/>
          </a:prstGeom>
          <a:noFill/>
          <a:ln>
            <a:solidFill>
              <a:schemeClr val="tx1">
                <a:lumMod val="65000"/>
                <a:lumOff val="35000"/>
              </a:schemeClr>
            </a:solidFill>
          </a:ln>
        </p:spPr>
        <p:txBody>
          <a:bodyPr wrap="square" rtlCol="0">
            <a:spAutoFit/>
          </a:bodyPr>
          <a:lstStyle/>
          <a:p>
            <a:r>
              <a:rPr lang="en-US" sz="1050" dirty="0" smtClean="0">
                <a:latin typeface="Times"/>
                <a:cs typeface="Times"/>
              </a:rPr>
              <a:t>Verb label box</a:t>
            </a:r>
            <a:endParaRPr lang="en-US" sz="1050" dirty="0">
              <a:latin typeface="Times"/>
              <a:cs typeface="Times"/>
            </a:endParaRPr>
          </a:p>
        </p:txBody>
      </p:sp>
      <p:sp>
        <p:nvSpPr>
          <p:cNvPr id="310" name="TextBox 309"/>
          <p:cNvSpPr txBox="1"/>
          <p:nvPr/>
        </p:nvSpPr>
        <p:spPr>
          <a:xfrm>
            <a:off x="7956766" y="6442196"/>
            <a:ext cx="960193" cy="253916"/>
          </a:xfrm>
          <a:prstGeom prst="rect">
            <a:avLst/>
          </a:prstGeom>
          <a:noFill/>
          <a:ln>
            <a:solidFill>
              <a:schemeClr val="tx1">
                <a:lumMod val="65000"/>
                <a:lumOff val="35000"/>
              </a:schemeClr>
            </a:solidFill>
          </a:ln>
        </p:spPr>
        <p:txBody>
          <a:bodyPr wrap="square" rtlCol="0">
            <a:spAutoFit/>
          </a:bodyPr>
          <a:lstStyle/>
          <a:p>
            <a:r>
              <a:rPr lang="en-US" sz="1050" dirty="0" smtClean="0">
                <a:latin typeface="Times"/>
                <a:cs typeface="Times"/>
              </a:rPr>
              <a:t>Verb label box</a:t>
            </a:r>
            <a:endParaRPr lang="en-US" sz="1050" dirty="0">
              <a:latin typeface="Times"/>
              <a:cs typeface="Times"/>
            </a:endParaRPr>
          </a:p>
        </p:txBody>
      </p:sp>
      <p:sp>
        <p:nvSpPr>
          <p:cNvPr id="311" name="TextBox 310"/>
          <p:cNvSpPr txBox="1"/>
          <p:nvPr/>
        </p:nvSpPr>
        <p:spPr>
          <a:xfrm>
            <a:off x="7956766" y="6446707"/>
            <a:ext cx="960193" cy="253916"/>
          </a:xfrm>
          <a:prstGeom prst="rect">
            <a:avLst/>
          </a:prstGeom>
          <a:noFill/>
          <a:ln>
            <a:solidFill>
              <a:schemeClr val="tx1">
                <a:lumMod val="65000"/>
                <a:lumOff val="35000"/>
              </a:schemeClr>
            </a:solidFill>
          </a:ln>
        </p:spPr>
        <p:txBody>
          <a:bodyPr wrap="square" rtlCol="0">
            <a:spAutoFit/>
          </a:bodyPr>
          <a:lstStyle/>
          <a:p>
            <a:r>
              <a:rPr lang="en-US" sz="1050" dirty="0" smtClean="0">
                <a:latin typeface="Times"/>
                <a:cs typeface="Times"/>
              </a:rPr>
              <a:t>Verb label box</a:t>
            </a:r>
            <a:endParaRPr lang="en-US" sz="1050" dirty="0">
              <a:latin typeface="Times"/>
              <a:cs typeface="Times"/>
            </a:endParaRPr>
          </a:p>
        </p:txBody>
      </p:sp>
      <p:sp>
        <p:nvSpPr>
          <p:cNvPr id="312" name="TextBox 311"/>
          <p:cNvSpPr txBox="1"/>
          <p:nvPr/>
        </p:nvSpPr>
        <p:spPr>
          <a:xfrm>
            <a:off x="7956766" y="6442196"/>
            <a:ext cx="960193" cy="253916"/>
          </a:xfrm>
          <a:prstGeom prst="rect">
            <a:avLst/>
          </a:prstGeom>
          <a:noFill/>
          <a:ln>
            <a:solidFill>
              <a:schemeClr val="tx1">
                <a:lumMod val="65000"/>
                <a:lumOff val="35000"/>
              </a:schemeClr>
            </a:solidFill>
          </a:ln>
        </p:spPr>
        <p:txBody>
          <a:bodyPr wrap="square" rtlCol="0">
            <a:spAutoFit/>
          </a:bodyPr>
          <a:lstStyle/>
          <a:p>
            <a:r>
              <a:rPr lang="en-US" sz="1050" dirty="0" smtClean="0">
                <a:latin typeface="Times"/>
                <a:cs typeface="Times"/>
              </a:rPr>
              <a:t>Verb label box</a:t>
            </a:r>
            <a:endParaRPr lang="en-US" sz="1050" dirty="0">
              <a:latin typeface="Times"/>
              <a:cs typeface="Times"/>
            </a:endParaRPr>
          </a:p>
        </p:txBody>
      </p:sp>
      <p:sp>
        <p:nvSpPr>
          <p:cNvPr id="313" name="TextBox 312"/>
          <p:cNvSpPr txBox="1"/>
          <p:nvPr/>
        </p:nvSpPr>
        <p:spPr>
          <a:xfrm>
            <a:off x="7956766" y="6442196"/>
            <a:ext cx="960193" cy="253916"/>
          </a:xfrm>
          <a:prstGeom prst="rect">
            <a:avLst/>
          </a:prstGeom>
          <a:noFill/>
          <a:ln>
            <a:solidFill>
              <a:schemeClr val="tx1">
                <a:lumMod val="65000"/>
                <a:lumOff val="35000"/>
              </a:schemeClr>
            </a:solidFill>
          </a:ln>
        </p:spPr>
        <p:txBody>
          <a:bodyPr wrap="square" rtlCol="0">
            <a:spAutoFit/>
          </a:bodyPr>
          <a:lstStyle/>
          <a:p>
            <a:r>
              <a:rPr lang="en-US" sz="1050" dirty="0" smtClean="0">
                <a:latin typeface="Times"/>
                <a:cs typeface="Times"/>
              </a:rPr>
              <a:t>Verb label box</a:t>
            </a:r>
            <a:endParaRPr lang="en-US" sz="1050" dirty="0">
              <a:latin typeface="Times"/>
              <a:cs typeface="Times"/>
            </a:endParaRPr>
          </a:p>
        </p:txBody>
      </p:sp>
      <p:sp>
        <p:nvSpPr>
          <p:cNvPr id="314" name="TextBox 313"/>
          <p:cNvSpPr txBox="1"/>
          <p:nvPr/>
        </p:nvSpPr>
        <p:spPr>
          <a:xfrm>
            <a:off x="7956766" y="6446707"/>
            <a:ext cx="960193" cy="253916"/>
          </a:xfrm>
          <a:prstGeom prst="rect">
            <a:avLst/>
          </a:prstGeom>
          <a:noFill/>
          <a:ln>
            <a:solidFill>
              <a:schemeClr val="tx1">
                <a:lumMod val="65000"/>
                <a:lumOff val="35000"/>
              </a:schemeClr>
            </a:solidFill>
          </a:ln>
        </p:spPr>
        <p:txBody>
          <a:bodyPr wrap="square" rtlCol="0">
            <a:spAutoFit/>
          </a:bodyPr>
          <a:lstStyle/>
          <a:p>
            <a:r>
              <a:rPr lang="en-US" sz="1050" dirty="0" smtClean="0">
                <a:latin typeface="Times"/>
                <a:cs typeface="Times"/>
              </a:rPr>
              <a:t>Verb label box</a:t>
            </a:r>
            <a:endParaRPr lang="en-US" sz="1050" dirty="0">
              <a:latin typeface="Times"/>
              <a:cs typeface="Times"/>
            </a:endParaRPr>
          </a:p>
        </p:txBody>
      </p:sp>
      <p:cxnSp>
        <p:nvCxnSpPr>
          <p:cNvPr id="318" name="Straight Connector 317"/>
          <p:cNvCxnSpPr/>
          <p:nvPr/>
        </p:nvCxnSpPr>
        <p:spPr>
          <a:xfrm>
            <a:off x="2227049" y="2081027"/>
            <a:ext cx="0" cy="3320712"/>
          </a:xfrm>
          <a:prstGeom prst="line">
            <a:avLst/>
          </a:prstGeom>
          <a:ln w="12700" cmpd="sng">
            <a:solidFill>
              <a:schemeClr val="tx1">
                <a:lumMod val="65000"/>
                <a:lumOff val="3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19" name="Straight Connector 318"/>
          <p:cNvCxnSpPr/>
          <p:nvPr/>
        </p:nvCxnSpPr>
        <p:spPr>
          <a:xfrm>
            <a:off x="6766009" y="2081027"/>
            <a:ext cx="0" cy="3320712"/>
          </a:xfrm>
          <a:prstGeom prst="line">
            <a:avLst/>
          </a:prstGeom>
          <a:ln w="12700" cmpd="sng">
            <a:solidFill>
              <a:schemeClr val="tx1">
                <a:lumMod val="65000"/>
                <a:lumOff val="3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72" name="TextBox 71"/>
          <p:cNvSpPr txBox="1"/>
          <p:nvPr/>
        </p:nvSpPr>
        <p:spPr>
          <a:xfrm>
            <a:off x="3275492" y="2081027"/>
            <a:ext cx="2625777" cy="523220"/>
          </a:xfrm>
          <a:prstGeom prst="rect">
            <a:avLst/>
          </a:prstGeom>
          <a:solidFill>
            <a:schemeClr val="accent5">
              <a:lumMod val="60000"/>
              <a:lumOff val="40000"/>
            </a:schemeClr>
          </a:solidFill>
        </p:spPr>
        <p:txBody>
          <a:bodyPr wrap="square" rtlCol="0">
            <a:spAutoFit/>
          </a:bodyPr>
          <a:lstStyle/>
          <a:p>
            <a:pPr algn="ctr"/>
            <a:r>
              <a:rPr lang="en-US" sz="1400" b="1" dirty="0" smtClean="0">
                <a:cs typeface="Times"/>
              </a:rPr>
              <a:t>Slashing and burning </a:t>
            </a:r>
          </a:p>
          <a:p>
            <a:pPr algn="ctr"/>
            <a:r>
              <a:rPr lang="en-US" sz="1400" b="1" dirty="0" smtClean="0">
                <a:cs typeface="Times"/>
              </a:rPr>
              <a:t>the tropical rain forest</a:t>
            </a:r>
            <a:endParaRPr lang="en-US" sz="1400" b="1" dirty="0">
              <a:cs typeface="Times"/>
            </a:endParaRPr>
          </a:p>
        </p:txBody>
      </p:sp>
      <p:sp>
        <p:nvSpPr>
          <p:cNvPr id="73" name="TextBox 72"/>
          <p:cNvSpPr txBox="1"/>
          <p:nvPr/>
        </p:nvSpPr>
        <p:spPr>
          <a:xfrm>
            <a:off x="3189241" y="2555306"/>
            <a:ext cx="2712027" cy="2148399"/>
          </a:xfrm>
          <a:prstGeom prst="rect">
            <a:avLst/>
          </a:prstGeom>
          <a:solidFill>
            <a:schemeClr val="accent5">
              <a:lumMod val="60000"/>
              <a:lumOff val="40000"/>
            </a:schemeClr>
          </a:solidFill>
        </p:spPr>
        <p:txBody>
          <a:bodyPr wrap="square" bIns="0" rtlCol="0">
            <a:normAutofit/>
          </a:bodyPr>
          <a:lstStyle/>
          <a:p>
            <a:pPr marL="182880"/>
            <a:r>
              <a:rPr lang="en-US" sz="1400" dirty="0" smtClean="0">
                <a:cs typeface="Times"/>
              </a:rPr>
              <a:t>Forest trees are cut down   (slashed)</a:t>
            </a:r>
          </a:p>
          <a:p>
            <a:pPr marL="182880"/>
            <a:endParaRPr lang="en-US" sz="1400" dirty="0">
              <a:cs typeface="Times"/>
            </a:endParaRPr>
          </a:p>
          <a:p>
            <a:pPr marL="182880"/>
            <a:r>
              <a:rPr lang="en-US" sz="1400" dirty="0" smtClean="0">
                <a:cs typeface="Times"/>
              </a:rPr>
              <a:t>Remaining forest foliage is burned</a:t>
            </a:r>
          </a:p>
          <a:p>
            <a:pPr marL="182880"/>
            <a:endParaRPr lang="en-US" sz="1400" dirty="0">
              <a:cs typeface="Times"/>
            </a:endParaRPr>
          </a:p>
          <a:p>
            <a:pPr marL="182880"/>
            <a:r>
              <a:rPr lang="en-US" sz="1400" dirty="0" smtClean="0">
                <a:cs typeface="Times"/>
              </a:rPr>
              <a:t>Ashes provide short-term nutrients for growing crops and grazing cattle</a:t>
            </a:r>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p:txBody>
      </p:sp>
      <p:sp>
        <p:nvSpPr>
          <p:cNvPr id="3" name="TextBox 2"/>
          <p:cNvSpPr txBox="1"/>
          <p:nvPr/>
        </p:nvSpPr>
        <p:spPr>
          <a:xfrm>
            <a:off x="2164916" y="2563748"/>
            <a:ext cx="800629" cy="246221"/>
          </a:xfrm>
          <a:prstGeom prst="rect">
            <a:avLst/>
          </a:prstGeom>
          <a:noFill/>
        </p:spPr>
        <p:txBody>
          <a:bodyPr wrap="square" rtlCol="0">
            <a:spAutoFit/>
          </a:bodyPr>
          <a:lstStyle/>
          <a:p>
            <a:r>
              <a:rPr lang="en-US" sz="1000" dirty="0" smtClean="0"/>
              <a:t>Leading to</a:t>
            </a:r>
            <a:endParaRPr lang="en-US" sz="1000" dirty="0"/>
          </a:p>
        </p:txBody>
      </p:sp>
      <p:sp>
        <p:nvSpPr>
          <p:cNvPr id="86" name="TextBox 85"/>
          <p:cNvSpPr txBox="1"/>
          <p:nvPr/>
        </p:nvSpPr>
        <p:spPr>
          <a:xfrm>
            <a:off x="6036327" y="3395757"/>
            <a:ext cx="800629" cy="246221"/>
          </a:xfrm>
          <a:prstGeom prst="rect">
            <a:avLst/>
          </a:prstGeom>
          <a:noFill/>
        </p:spPr>
        <p:txBody>
          <a:bodyPr wrap="square" rtlCol="0">
            <a:spAutoFit/>
          </a:bodyPr>
          <a:lstStyle/>
          <a:p>
            <a:r>
              <a:rPr lang="en-US" sz="1000" dirty="0" smtClean="0"/>
              <a:t>Resulting in</a:t>
            </a:r>
            <a:endParaRPr lang="en-US" sz="1000" dirty="0"/>
          </a:p>
        </p:txBody>
      </p:sp>
      <p:sp>
        <p:nvSpPr>
          <p:cNvPr id="5" name="Date Placeholder 4"/>
          <p:cNvSpPr>
            <a:spLocks noGrp="1"/>
          </p:cNvSpPr>
          <p:nvPr>
            <p:ph type="dt" sz="half" idx="10"/>
          </p:nvPr>
        </p:nvSpPr>
        <p:spPr/>
        <p:txBody>
          <a:bodyPr/>
          <a:lstStyle/>
          <a:p>
            <a:r>
              <a:rPr lang="en-US" smtClean="0"/>
              <a:t>2014</a:t>
            </a:r>
            <a:endParaRPr lang="en-US"/>
          </a:p>
        </p:txBody>
      </p:sp>
      <p:sp>
        <p:nvSpPr>
          <p:cNvPr id="7" name="Footer Placeholder 6"/>
          <p:cNvSpPr>
            <a:spLocks noGrp="1"/>
          </p:cNvSpPr>
          <p:nvPr>
            <p:ph type="ftr" sz="quarter" idx="11"/>
          </p:nvPr>
        </p:nvSpPr>
        <p:spPr>
          <a:xfrm>
            <a:off x="4573339" y="6183605"/>
            <a:ext cx="1797768" cy="151976"/>
          </a:xfrm>
        </p:spPr>
        <p:txBody>
          <a:bodyPr/>
          <a:lstStyle/>
          <a:p>
            <a:r>
              <a:rPr lang="is-IS" dirty="0" smtClean="0"/>
              <a:t>(c) J. Bulgren, 2013</a:t>
            </a:r>
            <a:endParaRPr lang="en-US" dirty="0"/>
          </a:p>
        </p:txBody>
      </p:sp>
    </p:spTree>
    <p:extLst>
      <p:ext uri="{BB962C8B-B14F-4D97-AF65-F5344CB8AC3E}">
        <p14:creationId xmlns:p14="http://schemas.microsoft.com/office/powerpoint/2010/main" val="166863951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76080" y="1507391"/>
            <a:ext cx="8141860" cy="411537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smtClean="0"/>
              <a:t/>
            </a:r>
            <a:br>
              <a:rPr lang="en-US" sz="2400" smtClean="0"/>
            </a:br>
            <a:r>
              <a:rPr lang="en-US" sz="2400" smtClean="0"/>
              <a:t/>
            </a:r>
            <a:br>
              <a:rPr lang="en-US" sz="2400" smtClean="0"/>
            </a:br>
            <a:r>
              <a:rPr lang="en-US" sz="3600" smtClean="0"/>
              <a:t> </a:t>
            </a:r>
            <a:br>
              <a:rPr lang="en-US" sz="3600" smtClean="0"/>
            </a:br>
            <a:r>
              <a:rPr lang="en-US" sz="2400" smtClean="0"/>
              <a:t>	</a:t>
            </a:r>
            <a:endParaRPr lang="en-US" sz="2400" dirty="0"/>
          </a:p>
        </p:txBody>
      </p:sp>
      <p:sp>
        <p:nvSpPr>
          <p:cNvPr id="3" name="Content Placeholder 2"/>
          <p:cNvSpPr>
            <a:spLocks noGrp="1"/>
          </p:cNvSpPr>
          <p:nvPr>
            <p:ph idx="1"/>
          </p:nvPr>
        </p:nvSpPr>
        <p:spPr/>
        <p:txBody>
          <a:bodyPr/>
          <a:lstStyle/>
          <a:p>
            <a:pPr marL="0" indent="0">
              <a:buNone/>
            </a:pPr>
            <a:endParaRPr lang="en-US" sz="3600" dirty="0"/>
          </a:p>
          <a:p>
            <a:r>
              <a:rPr lang="en-US" sz="3600" dirty="0"/>
              <a:t>See discussion of group </a:t>
            </a:r>
            <a:r>
              <a:rPr lang="en-US" sz="3600" dirty="0" smtClean="0"/>
              <a:t>structure</a:t>
            </a:r>
            <a:endParaRPr lang="en-US" sz="3600" dirty="0"/>
          </a:p>
        </p:txBody>
      </p:sp>
      <p:sp>
        <p:nvSpPr>
          <p:cNvPr id="7" name="Title 6"/>
          <p:cNvSpPr>
            <a:spLocks noGrp="1"/>
          </p:cNvSpPr>
          <p:nvPr>
            <p:ph type="title"/>
          </p:nvPr>
        </p:nvSpPr>
        <p:spPr>
          <a:xfrm>
            <a:off x="211677" y="304800"/>
            <a:ext cx="8706263" cy="1143000"/>
          </a:xfrm>
        </p:spPr>
        <p:txBody>
          <a:bodyPr/>
          <a:lstStyle/>
          <a:p>
            <a:r>
              <a:rPr lang="en-US" dirty="0"/>
              <a:t>Chapter 4: Extend Student </a:t>
            </a:r>
            <a:r>
              <a:rPr lang="en-US" dirty="0" smtClean="0"/>
              <a:t>Learning</a:t>
            </a:r>
            <a:endParaRPr lang="en-US" dirty="0"/>
          </a:p>
        </p:txBody>
      </p:sp>
      <p:sp>
        <p:nvSpPr>
          <p:cNvPr id="8" name="Date Placeholder 7"/>
          <p:cNvSpPr>
            <a:spLocks noGrp="1"/>
          </p:cNvSpPr>
          <p:nvPr>
            <p:ph type="dt" sz="half" idx="10"/>
          </p:nvPr>
        </p:nvSpPr>
        <p:spPr/>
        <p:txBody>
          <a:bodyPr/>
          <a:lstStyle/>
          <a:p>
            <a:r>
              <a:rPr lang="en-US" smtClean="0"/>
              <a:t>2014</a:t>
            </a:r>
            <a:endParaRPr lang="en-US"/>
          </a:p>
        </p:txBody>
      </p:sp>
      <p:sp>
        <p:nvSpPr>
          <p:cNvPr id="9" name="Footer Placeholder 8"/>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2170405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Chapter 4: Support for Writing</a:t>
            </a:r>
            <a:endParaRPr lang="en-US" dirty="0"/>
          </a:p>
        </p:txBody>
      </p:sp>
      <p:sp>
        <p:nvSpPr>
          <p:cNvPr id="5" name="Content Placeholder 4"/>
          <p:cNvSpPr>
            <a:spLocks noGrp="1"/>
          </p:cNvSpPr>
          <p:nvPr>
            <p:ph idx="1"/>
          </p:nvPr>
        </p:nvSpPr>
        <p:spPr>
          <a:xfrm>
            <a:off x="352795" y="1745494"/>
            <a:ext cx="8502353" cy="3962400"/>
          </a:xfrm>
        </p:spPr>
        <p:txBody>
          <a:bodyPr/>
          <a:lstStyle/>
          <a:p>
            <a:pPr marL="0" indent="0" algn="ctr">
              <a:buNone/>
            </a:pPr>
            <a:r>
              <a:rPr lang="en-US" b="1" dirty="0" smtClean="0"/>
              <a:t>Using </a:t>
            </a:r>
            <a:r>
              <a:rPr lang="en-US" b="1" dirty="0"/>
              <a:t>the Cause-and-Effect Guide </a:t>
            </a:r>
            <a:br>
              <a:rPr lang="en-US" b="1" dirty="0"/>
            </a:br>
            <a:r>
              <a:rPr lang="en-US" b="1" dirty="0"/>
              <a:t>to Write an </a:t>
            </a:r>
            <a:r>
              <a:rPr lang="en-US" b="1" dirty="0" smtClean="0"/>
              <a:t>Essay</a:t>
            </a:r>
          </a:p>
          <a:p>
            <a:pPr marL="0" indent="0">
              <a:buNone/>
            </a:pPr>
            <a:endParaRPr lang="en-US" dirty="0" smtClean="0"/>
          </a:p>
          <a:p>
            <a:pPr marL="514350" indent="-514350">
              <a:lnSpc>
                <a:spcPct val="110000"/>
              </a:lnSpc>
              <a:buFont typeface="+mj-lt"/>
              <a:buAutoNum type="arabicPeriod"/>
            </a:pPr>
            <a:r>
              <a:rPr lang="en-US" b="1" dirty="0" smtClean="0"/>
              <a:t>Introductory paragraph</a:t>
            </a:r>
            <a:r>
              <a:rPr lang="en-US" dirty="0" smtClean="0"/>
              <a:t> </a:t>
            </a:r>
            <a:r>
              <a:rPr lang="en-US" dirty="0"/>
              <a:t> </a:t>
            </a:r>
            <a:endParaRPr lang="en-US" dirty="0" smtClean="0"/>
          </a:p>
          <a:p>
            <a:pPr marL="514350" indent="-514350">
              <a:lnSpc>
                <a:spcPct val="110000"/>
              </a:lnSpc>
              <a:buFont typeface="+mj-lt"/>
              <a:buAutoNum type="arabicPeriod"/>
            </a:pPr>
            <a:r>
              <a:rPr lang="en-US" b="1" dirty="0" smtClean="0"/>
              <a:t>Body </a:t>
            </a:r>
            <a:r>
              <a:rPr lang="en-US" b="1" dirty="0"/>
              <a:t>of essay</a:t>
            </a:r>
            <a:r>
              <a:rPr lang="en-US" dirty="0"/>
              <a:t> </a:t>
            </a:r>
            <a:endParaRPr lang="en-US" dirty="0" smtClean="0"/>
          </a:p>
          <a:p>
            <a:pPr marL="514350" indent="-514350">
              <a:buFont typeface="+mj-lt"/>
              <a:buAutoNum type="arabicPeriod"/>
            </a:pPr>
            <a:r>
              <a:rPr lang="en-US" b="1" dirty="0" smtClean="0"/>
              <a:t>Concluding </a:t>
            </a:r>
            <a:r>
              <a:rPr lang="en-US" b="1" dirty="0"/>
              <a:t>paragraph</a:t>
            </a:r>
            <a:r>
              <a:rPr lang="en-US" sz="4400" dirty="0"/>
              <a:t> </a:t>
            </a:r>
            <a:br>
              <a:rPr lang="en-US" sz="4400" dirty="0"/>
            </a:br>
            <a:endParaRPr lang="en-US" dirty="0"/>
          </a:p>
        </p:txBody>
      </p:sp>
      <p:sp>
        <p:nvSpPr>
          <p:cNvPr id="6" name="Date Placeholder 5"/>
          <p:cNvSpPr>
            <a:spLocks noGrp="1"/>
          </p:cNvSpPr>
          <p:nvPr>
            <p:ph type="dt" sz="half" idx="10"/>
          </p:nvPr>
        </p:nvSpPr>
        <p:spPr/>
        <p:txBody>
          <a:bodyPr/>
          <a:lstStyle/>
          <a:p>
            <a:r>
              <a:rPr lang="en-US" smtClean="0"/>
              <a:t>2014</a:t>
            </a:r>
            <a:endParaRPr lang="en-US"/>
          </a:p>
        </p:txBody>
      </p:sp>
      <p:sp>
        <p:nvSpPr>
          <p:cNvPr id="7" name="Footer Placeholder 6"/>
          <p:cNvSpPr>
            <a:spLocks noGrp="1"/>
          </p:cNvSpPr>
          <p:nvPr>
            <p:ph type="ftr" sz="quarter" idx="11"/>
          </p:nvPr>
        </p:nvSpPr>
        <p:spPr/>
        <p:txBody>
          <a:bodyPr/>
          <a:lstStyle/>
          <a:p>
            <a:r>
              <a:rPr lang="is-IS" dirty="0" smtClean="0"/>
              <a:t>(c) J. Bulgren, 2013</a:t>
            </a:r>
            <a:endParaRPr lang="en-US" dirty="0"/>
          </a:p>
        </p:txBody>
      </p:sp>
    </p:spTree>
    <p:extLst>
      <p:ext uri="{BB962C8B-B14F-4D97-AF65-F5344CB8AC3E}">
        <p14:creationId xmlns:p14="http://schemas.microsoft.com/office/powerpoint/2010/main" val="322284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57623"/>
            <a:ext cx="7772400" cy="1143000"/>
          </a:xfrm>
        </p:spPr>
        <p:txBody>
          <a:bodyPr/>
          <a:lstStyle/>
          <a:p>
            <a:r>
              <a:rPr lang="en-US" b="1" dirty="0"/>
              <a:t>Chapter 1</a:t>
            </a:r>
            <a:br>
              <a:rPr lang="en-US" b="1" dirty="0"/>
            </a:br>
            <a:endParaRPr lang="en-US" dirty="0"/>
          </a:p>
        </p:txBody>
      </p:sp>
      <p:sp>
        <p:nvSpPr>
          <p:cNvPr id="4" name="Content Placeholder 3"/>
          <p:cNvSpPr>
            <a:spLocks noGrp="1"/>
          </p:cNvSpPr>
          <p:nvPr>
            <p:ph idx="1"/>
          </p:nvPr>
        </p:nvSpPr>
        <p:spPr/>
        <p:txBody>
          <a:bodyPr/>
          <a:lstStyle/>
          <a:p>
            <a:pPr marL="0" indent="0">
              <a:buNone/>
            </a:pPr>
            <a:endParaRPr lang="en-US" sz="2000" dirty="0"/>
          </a:p>
          <a:p>
            <a:r>
              <a:rPr lang="en-US" dirty="0"/>
              <a:t>Purpose</a:t>
            </a:r>
          </a:p>
          <a:p>
            <a:r>
              <a:rPr lang="en-US" dirty="0"/>
              <a:t>Supporting Research</a:t>
            </a:r>
          </a:p>
          <a:p>
            <a:r>
              <a:rPr lang="en-US" dirty="0"/>
              <a:t>Overview of Examples</a:t>
            </a:r>
          </a:p>
          <a:p>
            <a:r>
              <a:rPr lang="en-US" dirty="0"/>
              <a:t>Further Information </a:t>
            </a:r>
          </a:p>
          <a:p>
            <a:endParaRPr lang="en-US" dirty="0"/>
          </a:p>
        </p:txBody>
      </p:sp>
      <p:sp>
        <p:nvSpPr>
          <p:cNvPr id="6" name="Date Placeholder 5"/>
          <p:cNvSpPr>
            <a:spLocks noGrp="1"/>
          </p:cNvSpPr>
          <p:nvPr>
            <p:ph type="dt" sz="half" idx="10"/>
          </p:nvPr>
        </p:nvSpPr>
        <p:spPr/>
        <p:txBody>
          <a:bodyPr/>
          <a:lstStyle/>
          <a:p>
            <a:r>
              <a:rPr lang="en-US" smtClean="0"/>
              <a:t>2014</a:t>
            </a:r>
            <a:endParaRPr lang="en-US"/>
          </a:p>
        </p:txBody>
      </p:sp>
      <p:sp>
        <p:nvSpPr>
          <p:cNvPr id="7" name="Footer Placeholder 6"/>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697377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Purpose</a:t>
            </a:r>
            <a:endParaRPr lang="en-US" b="1" dirty="0"/>
          </a:p>
        </p:txBody>
      </p:sp>
      <p:sp>
        <p:nvSpPr>
          <p:cNvPr id="4" name="Content Placeholder 3"/>
          <p:cNvSpPr>
            <a:spLocks noGrp="1"/>
          </p:cNvSpPr>
          <p:nvPr>
            <p:ph idx="1"/>
          </p:nvPr>
        </p:nvSpPr>
        <p:spPr>
          <a:xfrm>
            <a:off x="685800" y="1886626"/>
            <a:ext cx="7772400" cy="3962400"/>
          </a:xfrm>
        </p:spPr>
        <p:txBody>
          <a:bodyPr/>
          <a:lstStyle/>
          <a:p>
            <a:pPr marL="0" indent="0">
              <a:buNone/>
            </a:pPr>
            <a:r>
              <a:rPr lang="en-US" dirty="0" smtClean="0"/>
              <a:t>The </a:t>
            </a:r>
            <a:r>
              <a:rPr lang="en-US" dirty="0"/>
              <a:t>Cause-and-Effect Routine is a package of instructional methods that teachers can use to help students engage in higher order reasoning. Although “reasoning” has many definitions, it is used here to describe thinking about a relationship in which one thing either leads to another or results from another</a:t>
            </a:r>
            <a:r>
              <a:rPr lang="en-US" sz="3600" dirty="0"/>
              <a:t>. </a:t>
            </a:r>
            <a:endParaRPr lang="en-US" sz="6000" dirty="0"/>
          </a:p>
          <a:p>
            <a:endParaRPr lang="en-US" dirty="0"/>
          </a:p>
        </p:txBody>
      </p:sp>
      <p:sp>
        <p:nvSpPr>
          <p:cNvPr id="6" name="Date Placeholder 5"/>
          <p:cNvSpPr>
            <a:spLocks noGrp="1"/>
          </p:cNvSpPr>
          <p:nvPr>
            <p:ph type="dt" sz="half" idx="10"/>
          </p:nvPr>
        </p:nvSpPr>
        <p:spPr/>
        <p:txBody>
          <a:bodyPr/>
          <a:lstStyle/>
          <a:p>
            <a:r>
              <a:rPr lang="en-US" smtClean="0"/>
              <a:t>2014</a:t>
            </a:r>
            <a:endParaRPr lang="en-US"/>
          </a:p>
        </p:txBody>
      </p:sp>
      <p:sp>
        <p:nvSpPr>
          <p:cNvPr id="7" name="Footer Placeholder 6"/>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2346899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Reasoning Process</a:t>
            </a:r>
            <a:endParaRPr lang="en-US" dirty="0"/>
          </a:p>
        </p:txBody>
      </p:sp>
      <p:sp>
        <p:nvSpPr>
          <p:cNvPr id="4" name="Content Placeholder 3"/>
          <p:cNvSpPr>
            <a:spLocks noGrp="1"/>
          </p:cNvSpPr>
          <p:nvPr>
            <p:ph idx="1"/>
          </p:nvPr>
        </p:nvSpPr>
        <p:spPr>
          <a:xfrm>
            <a:off x="685800" y="1886623"/>
            <a:ext cx="7772400" cy="3962400"/>
          </a:xfrm>
        </p:spPr>
        <p:txBody>
          <a:bodyPr/>
          <a:lstStyle/>
          <a:p>
            <a:pPr marL="0" indent="0">
              <a:buNone/>
            </a:pPr>
            <a:r>
              <a:rPr lang="en-US" dirty="0" smtClean="0"/>
              <a:t>With </a:t>
            </a:r>
            <a:r>
              <a:rPr lang="en-US" dirty="0"/>
              <a:t>the Cause-and-Effect Routine, students begin with an event, action, idea, topic, or procedure. Then they think about its causes and effects. The process not only enables students to acquire content knowledge, but to explore, analyze, and evaluate causal relationships within the content area. </a:t>
            </a:r>
          </a:p>
          <a:p>
            <a:endParaRPr lang="en-US" dirty="0"/>
          </a:p>
        </p:txBody>
      </p:sp>
      <p:sp>
        <p:nvSpPr>
          <p:cNvPr id="6" name="Date Placeholder 5"/>
          <p:cNvSpPr>
            <a:spLocks noGrp="1"/>
          </p:cNvSpPr>
          <p:nvPr>
            <p:ph type="dt" sz="half" idx="10"/>
          </p:nvPr>
        </p:nvSpPr>
        <p:spPr/>
        <p:txBody>
          <a:bodyPr/>
          <a:lstStyle/>
          <a:p>
            <a:r>
              <a:rPr lang="en-US" smtClean="0"/>
              <a:t>2014</a:t>
            </a:r>
            <a:endParaRPr lang="en-US"/>
          </a:p>
        </p:txBody>
      </p:sp>
      <p:sp>
        <p:nvSpPr>
          <p:cNvPr id="7" name="Footer Placeholder 6"/>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2689430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the Cause-and Effect Routine respond to</a:t>
            </a:r>
            <a:endParaRPr lang="en-US" dirty="0"/>
          </a:p>
        </p:txBody>
      </p:sp>
      <p:sp>
        <p:nvSpPr>
          <p:cNvPr id="3" name="Content Placeholder 2"/>
          <p:cNvSpPr>
            <a:spLocks noGrp="1"/>
          </p:cNvSpPr>
          <p:nvPr>
            <p:ph idx="1"/>
          </p:nvPr>
        </p:nvSpPr>
        <p:spPr>
          <a:xfrm>
            <a:off x="685800" y="1639648"/>
            <a:ext cx="7992952" cy="4111370"/>
          </a:xfrm>
        </p:spPr>
        <p:txBody>
          <a:bodyPr/>
          <a:lstStyle/>
          <a:p>
            <a:pPr marL="0" indent="0">
              <a:buNone/>
            </a:pPr>
            <a:r>
              <a:rPr lang="en-US" sz="2800" dirty="0"/>
              <a:t>Common Core State Standards?</a:t>
            </a:r>
          </a:p>
          <a:p>
            <a:r>
              <a:rPr lang="en-US" sz="2800" dirty="0"/>
              <a:t>The Common Core State Standards challenge students as early as third grade to describe the relationship between events, ideas, concepts or steps in terms of time, sequence and cause/effect.</a:t>
            </a:r>
          </a:p>
          <a:p>
            <a:endParaRPr lang="en-US" sz="800" dirty="0"/>
          </a:p>
          <a:p>
            <a:r>
              <a:rPr lang="en-US" sz="2800" dirty="0"/>
              <a:t>This challenge is incorporated throughout the CCSS – sometimes with specific references to causes and effects and sometimes embedded within other terms</a:t>
            </a:r>
          </a:p>
        </p:txBody>
      </p:sp>
      <p:sp>
        <p:nvSpPr>
          <p:cNvPr id="4" name="Date Placeholder 3"/>
          <p:cNvSpPr>
            <a:spLocks noGrp="1"/>
          </p:cNvSpPr>
          <p:nvPr>
            <p:ph type="dt" sz="half" idx="10"/>
          </p:nvPr>
        </p:nvSpPr>
        <p:spPr/>
        <p:txBody>
          <a:bodyPr/>
          <a:lstStyle/>
          <a:p>
            <a:r>
              <a:rPr lang="en-US" smtClean="0"/>
              <a:t>2014</a:t>
            </a:r>
            <a:endParaRPr lang="en-US"/>
          </a:p>
        </p:txBody>
      </p:sp>
      <p:sp>
        <p:nvSpPr>
          <p:cNvPr id="6" name="Footer Placeholder 5"/>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2146475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the Cause-and-Effect Routine respond to </a:t>
            </a:r>
          </a:p>
        </p:txBody>
      </p:sp>
      <p:sp>
        <p:nvSpPr>
          <p:cNvPr id="3" name="Content Placeholder 2"/>
          <p:cNvSpPr>
            <a:spLocks noGrp="1"/>
          </p:cNvSpPr>
          <p:nvPr>
            <p:ph idx="1"/>
          </p:nvPr>
        </p:nvSpPr>
        <p:spPr>
          <a:xfrm>
            <a:off x="685800" y="1692571"/>
            <a:ext cx="7772400" cy="3962400"/>
          </a:xfrm>
        </p:spPr>
        <p:txBody>
          <a:bodyPr/>
          <a:lstStyle/>
          <a:p>
            <a:pPr marL="0" indent="0">
              <a:buNone/>
            </a:pPr>
            <a:r>
              <a:rPr lang="en-US" sz="2800" dirty="0"/>
              <a:t>Next Generation Science </a:t>
            </a:r>
            <a:r>
              <a:rPr lang="en-US" sz="2800" dirty="0" smtClean="0"/>
              <a:t>Standards (NGSS)?</a:t>
            </a:r>
            <a:endParaRPr lang="en-US" sz="2800" dirty="0"/>
          </a:p>
          <a:p>
            <a:endParaRPr lang="en-US" sz="900" dirty="0"/>
          </a:p>
          <a:p>
            <a:r>
              <a:rPr lang="en-US" sz="2800" dirty="0" smtClean="0"/>
              <a:t>NGSS emphasize </a:t>
            </a:r>
            <a:r>
              <a:rPr lang="en-US" sz="2800" dirty="0"/>
              <a:t>the importance of understanding causes and effects as a one of the seven Crosscutting Concepts of science.</a:t>
            </a:r>
          </a:p>
          <a:p>
            <a:endParaRPr lang="en-US" sz="900" dirty="0"/>
          </a:p>
          <a:p>
            <a:r>
              <a:rPr lang="en-US" sz="2800" dirty="0"/>
              <a:t> Among the NGSS Dimensions of Science Framework,  It is the second components of the </a:t>
            </a:r>
            <a:r>
              <a:rPr lang="en-US" sz="2800" b="1" i="1" dirty="0" smtClean="0"/>
              <a:t>Cross Cutting </a:t>
            </a:r>
            <a:r>
              <a:rPr lang="en-US" sz="2800" b="1" i="1" dirty="0"/>
              <a:t>Concept</a:t>
            </a:r>
            <a:r>
              <a:rPr lang="en-US" sz="2800" dirty="0"/>
              <a:t>s and integrated into Science &amp; Engineering </a:t>
            </a:r>
            <a:r>
              <a:rPr lang="en-US" sz="2800" b="1" i="1" dirty="0"/>
              <a:t>Practices</a:t>
            </a:r>
            <a:r>
              <a:rPr lang="en-US" sz="2800" dirty="0"/>
              <a:t> and the </a:t>
            </a:r>
            <a:r>
              <a:rPr lang="en-US" sz="2800" b="1" i="1" dirty="0"/>
              <a:t>Core Ideas</a:t>
            </a:r>
            <a:r>
              <a:rPr lang="en-US" sz="2800" dirty="0"/>
              <a:t>. </a:t>
            </a:r>
          </a:p>
          <a:p>
            <a:endParaRPr lang="en-US" sz="2800" dirty="0"/>
          </a:p>
        </p:txBody>
      </p:sp>
      <p:sp>
        <p:nvSpPr>
          <p:cNvPr id="4" name="Date Placeholder 3"/>
          <p:cNvSpPr>
            <a:spLocks noGrp="1"/>
          </p:cNvSpPr>
          <p:nvPr>
            <p:ph type="dt" sz="half" idx="10"/>
          </p:nvPr>
        </p:nvSpPr>
        <p:spPr/>
        <p:txBody>
          <a:bodyPr/>
          <a:lstStyle/>
          <a:p>
            <a:r>
              <a:rPr lang="en-US" smtClean="0"/>
              <a:t>2014</a:t>
            </a:r>
            <a:endParaRPr lang="en-US"/>
          </a:p>
        </p:txBody>
      </p:sp>
      <p:sp>
        <p:nvSpPr>
          <p:cNvPr id="6" name="Footer Placeholder 5"/>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1276733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Supporting Research</a:t>
            </a:r>
            <a:r>
              <a:rPr lang="en-US" sz="4000" b="1" dirty="0"/>
              <a:t> </a:t>
            </a:r>
          </a:p>
        </p:txBody>
      </p:sp>
      <p:sp>
        <p:nvSpPr>
          <p:cNvPr id="3" name="Content Placeholder 2"/>
          <p:cNvSpPr>
            <a:spLocks noGrp="1"/>
          </p:cNvSpPr>
          <p:nvPr>
            <p:ph idx="1"/>
          </p:nvPr>
        </p:nvSpPr>
        <p:spPr>
          <a:xfrm>
            <a:off x="685800" y="1693552"/>
            <a:ext cx="7772400" cy="4243678"/>
          </a:xfrm>
        </p:spPr>
        <p:txBody>
          <a:bodyPr/>
          <a:lstStyle/>
          <a:p>
            <a:r>
              <a:rPr lang="en-US" sz="2800" dirty="0" smtClean="0"/>
              <a:t>Included studies </a:t>
            </a:r>
            <a:r>
              <a:rPr lang="en-US" sz="2800" dirty="0"/>
              <a:t>involving 164 students enrolled in seventh- and eighth-grade social studies and science classes. </a:t>
            </a:r>
            <a:endParaRPr lang="en-US" sz="2800" dirty="0" smtClean="0"/>
          </a:p>
          <a:p>
            <a:r>
              <a:rPr lang="en-US" sz="2800" dirty="0" smtClean="0"/>
              <a:t>Participating </a:t>
            </a:r>
            <a:r>
              <a:rPr lang="en-US" sz="2800" dirty="0"/>
              <a:t>students represented those identified as having learning disabilities, those who were low achieving, average achieving, and high achieving.</a:t>
            </a:r>
            <a:br>
              <a:rPr lang="en-US" sz="2800" dirty="0"/>
            </a:br>
            <a:endParaRPr lang="en-US" sz="2800" dirty="0"/>
          </a:p>
        </p:txBody>
      </p:sp>
      <p:sp>
        <p:nvSpPr>
          <p:cNvPr id="4" name="Date Placeholder 3"/>
          <p:cNvSpPr>
            <a:spLocks noGrp="1"/>
          </p:cNvSpPr>
          <p:nvPr>
            <p:ph type="dt" sz="half" idx="10"/>
          </p:nvPr>
        </p:nvSpPr>
        <p:spPr/>
        <p:txBody>
          <a:bodyPr/>
          <a:lstStyle/>
          <a:p>
            <a:r>
              <a:rPr lang="en-US" smtClean="0"/>
              <a:t>2014</a:t>
            </a:r>
            <a:endParaRPr lang="en-US"/>
          </a:p>
        </p:txBody>
      </p:sp>
      <p:sp>
        <p:nvSpPr>
          <p:cNvPr id="5" name="Footer Placeholder 4"/>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3694269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Supporting Research Findings</a:t>
            </a:r>
            <a:r>
              <a:rPr lang="en-US" sz="4000" b="1" dirty="0"/>
              <a:t> </a:t>
            </a:r>
          </a:p>
        </p:txBody>
      </p:sp>
      <p:sp>
        <p:nvSpPr>
          <p:cNvPr id="3" name="Content Placeholder 2"/>
          <p:cNvSpPr>
            <a:spLocks noGrp="1"/>
          </p:cNvSpPr>
          <p:nvPr>
            <p:ph idx="1"/>
          </p:nvPr>
        </p:nvSpPr>
        <p:spPr>
          <a:xfrm>
            <a:off x="685800" y="1693552"/>
            <a:ext cx="7772400" cy="4243678"/>
          </a:xfrm>
        </p:spPr>
        <p:txBody>
          <a:bodyPr/>
          <a:lstStyle/>
          <a:p>
            <a:r>
              <a:rPr lang="en-US" sz="2400" dirty="0"/>
              <a:t>I</a:t>
            </a:r>
            <a:r>
              <a:rPr lang="en-US" sz="2400" dirty="0" smtClean="0"/>
              <a:t>ndicate </a:t>
            </a:r>
            <a:r>
              <a:rPr lang="en-US" sz="2400" dirty="0"/>
              <a:t>that students in the experimental group significantly outperformed students in the control group and were better able to learn the strategic steps designed to analyze a cause-and-effect relationship, apply the steps as they analyzed a cause-and-effect relationship, and take better notes. </a:t>
            </a:r>
            <a:br>
              <a:rPr lang="en-US" sz="2400" dirty="0"/>
            </a:br>
            <a:r>
              <a:rPr lang="en-US" sz="2400" dirty="0"/>
              <a:t>	</a:t>
            </a:r>
            <a:endParaRPr lang="en-US" sz="2400" dirty="0" smtClean="0"/>
          </a:p>
          <a:p>
            <a:r>
              <a:rPr lang="en-US" sz="2400" dirty="0" smtClean="0"/>
              <a:t>Indicate that students </a:t>
            </a:r>
            <a:r>
              <a:rPr lang="en-US" sz="2400" dirty="0"/>
              <a:t>were more motivated to do well in school and on tests,  and more  confident in the correctness of their analysis of a cause and effect relationship..	</a:t>
            </a:r>
          </a:p>
        </p:txBody>
      </p:sp>
      <p:sp>
        <p:nvSpPr>
          <p:cNvPr id="4" name="Date Placeholder 3"/>
          <p:cNvSpPr>
            <a:spLocks noGrp="1"/>
          </p:cNvSpPr>
          <p:nvPr>
            <p:ph type="dt" sz="half" idx="10"/>
          </p:nvPr>
        </p:nvSpPr>
        <p:spPr/>
        <p:txBody>
          <a:bodyPr/>
          <a:lstStyle/>
          <a:p>
            <a:r>
              <a:rPr lang="en-US" smtClean="0"/>
              <a:t>2014</a:t>
            </a:r>
            <a:endParaRPr lang="en-US"/>
          </a:p>
        </p:txBody>
      </p:sp>
      <p:sp>
        <p:nvSpPr>
          <p:cNvPr id="5" name="Footer Placeholder 4"/>
          <p:cNvSpPr>
            <a:spLocks noGrp="1"/>
          </p:cNvSpPr>
          <p:nvPr>
            <p:ph type="ftr" sz="quarter" idx="11"/>
          </p:nvPr>
        </p:nvSpPr>
        <p:spPr/>
        <p:txBody>
          <a:bodyPr/>
          <a:lstStyle/>
          <a:p>
            <a:r>
              <a:rPr lang="is-IS" smtClean="0"/>
              <a:t>(c) J. Bulgren, 2013</a:t>
            </a:r>
            <a:endParaRPr lang="en-US"/>
          </a:p>
        </p:txBody>
      </p:sp>
    </p:spTree>
    <p:extLst>
      <p:ext uri="{BB962C8B-B14F-4D97-AF65-F5344CB8AC3E}">
        <p14:creationId xmlns:p14="http://schemas.microsoft.com/office/powerpoint/2010/main" val="1591044510"/>
      </p:ext>
    </p:extLst>
  </p:cSld>
  <p:clrMapOvr>
    <a:masterClrMapping/>
  </p:clrMapOvr>
</p:sld>
</file>

<file path=ppt/theme/theme1.xml><?xml version="1.0" encoding="utf-8"?>
<a:theme xmlns:a="http://schemas.openxmlformats.org/drawingml/2006/main" name="Default Theme">
  <a:themeElements>
    <a:clrScheme name="">
      <a:dk1>
        <a:srgbClr val="000000"/>
      </a:dk1>
      <a:lt1>
        <a:srgbClr val="FFFFFF"/>
      </a:lt1>
      <a:dk2>
        <a:srgbClr val="601314"/>
      </a:dk2>
      <a:lt2>
        <a:srgbClr val="808080"/>
      </a:lt2>
      <a:accent1>
        <a:srgbClr val="DC5A21"/>
      </a:accent1>
      <a:accent2>
        <a:srgbClr val="FFFFFF"/>
      </a:accent2>
      <a:accent3>
        <a:srgbClr val="FFFFFF"/>
      </a:accent3>
      <a:accent4>
        <a:srgbClr val="000000"/>
      </a:accent4>
      <a:accent5>
        <a:srgbClr val="EBB5AB"/>
      </a:accent5>
      <a:accent6>
        <a:srgbClr val="E7E7E7"/>
      </a:accent6>
      <a:hlink>
        <a:srgbClr val="495B60"/>
      </a:hlink>
      <a:folHlink>
        <a:srgbClr val="0000FF"/>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ea typeface="ＭＳ Ｐゴシック" pitchFamily="-65" charset="-128"/>
            <a:cs typeface="ＭＳ Ｐゴシック" pitchFamily="-65" charset="-128"/>
          </a:defRPr>
        </a:defPPr>
      </a:lstStyle>
    </a:spDef>
    <a:lnDef>
      <a:spPr bwMode="auto">
        <a:xfrm>
          <a:off x="0" y="0"/>
          <a:ext cx="1" cy="1"/>
        </a:xfrm>
        <a:custGeom>
          <a:avLst/>
          <a:gdLst/>
          <a:ahLst/>
          <a:cxnLst/>
          <a:rect l="0" t="0" r="0" b="0"/>
          <a:pathLst/>
        </a:custGeom>
        <a:solidFill>
          <a:schemeClr val="tx2"/>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ea typeface="ＭＳ Ｐゴシック" pitchFamily="-65" charset="-128"/>
            <a:cs typeface="ＭＳ Ｐゴシック" pitchFamily="-65"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11901</TotalTime>
  <Words>1282</Words>
  <Application>Microsoft Macintosh PowerPoint</Application>
  <PresentationFormat>On-screen Show (4:3)</PresentationFormat>
  <Paragraphs>222</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Theme</vt:lpstr>
      <vt:lpstr>PowerPoint Presentation</vt:lpstr>
      <vt:lpstr>PowerPoint Presentation</vt:lpstr>
      <vt:lpstr>Chapter 1 </vt:lpstr>
      <vt:lpstr>Purpose</vt:lpstr>
      <vt:lpstr>Reasoning Process</vt:lpstr>
      <vt:lpstr>How does the Cause-and Effect Routine respond to</vt:lpstr>
      <vt:lpstr>How does the Cause-and-Effect Routine respond to </vt:lpstr>
      <vt:lpstr>Supporting Research </vt:lpstr>
      <vt:lpstr>Supporting Research Findings </vt:lpstr>
      <vt:lpstr>Chapter 1</vt:lpstr>
      <vt:lpstr>PowerPoint Presentation</vt:lpstr>
      <vt:lpstr>Chapter 2</vt:lpstr>
      <vt:lpstr>Original &amp; Restated Question</vt:lpstr>
      <vt:lpstr>Words that Signal Cause &amp; Effect</vt:lpstr>
      <vt:lpstr>Chapter 2 Activity</vt:lpstr>
      <vt:lpstr>Chapter 3:  Using the Routine with Students </vt:lpstr>
      <vt:lpstr>Chapter 4: Extend Student Learning</vt:lpstr>
      <vt:lpstr>Strategic Steps</vt:lpstr>
      <vt:lpstr>Strategic Steps - Mnemonic</vt:lpstr>
      <vt:lpstr>Chapter 4: Extend Student Learning</vt:lpstr>
      <vt:lpstr>Chapter 4: Support for Writing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Joel</dc:creator>
  <cp:lastModifiedBy>Patricia Sampson Graner</cp:lastModifiedBy>
  <cp:revision>93</cp:revision>
  <cp:lastPrinted>2013-06-06T17:43:48Z</cp:lastPrinted>
  <dcterms:created xsi:type="dcterms:W3CDTF">2013-06-05T17:16:30Z</dcterms:created>
  <dcterms:modified xsi:type="dcterms:W3CDTF">2014-06-02T19:41:29Z</dcterms:modified>
</cp:coreProperties>
</file>