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6858000" cx="12192000"/>
  <p:notesSz cx="6858000" cy="9144000"/>
  <p:embeddedFontLst>
    <p:embeddedFont>
      <p:font typeface="Overlock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2BA252A-B28D-4BA3-B382-6751E317FD7A}">
  <a:tblStyle styleId="{32BA252A-B28D-4BA3-B382-6751E317FD7A}" styleName="Table_0">
    <a:wholeTbl>
      <a:tcTxStyle b="off" i="off">
        <a:font>
          <a:latin typeface="Times"/>
          <a:ea typeface="Times"/>
          <a:cs typeface="Times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6F6EF"/>
          </a:solidFill>
        </a:fill>
      </a:tcStyle>
    </a:wholeTbl>
    <a:band1H>
      <a:tcTxStyle/>
      <a:tcStyle>
        <a:fill>
          <a:solidFill>
            <a:srgbClr val="CAECDD"/>
          </a:solidFill>
        </a:fill>
      </a:tcStyle>
    </a:band1H>
    <a:band2H>
      <a:tcTxStyle/>
    </a:band2H>
    <a:band1V>
      <a:tcTxStyle/>
      <a:tcStyle>
        <a:fill>
          <a:solidFill>
            <a:srgbClr val="CAECDD"/>
          </a:solidFill>
        </a:fill>
      </a:tcStyle>
    </a:band1V>
    <a:band2V>
      <a:tcTxStyle/>
    </a:band2V>
    <a:lastCol>
      <a:tcTxStyle b="on" i="off">
        <a:font>
          <a:latin typeface="Times"/>
          <a:ea typeface="Times"/>
          <a:cs typeface="Times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Times"/>
          <a:ea typeface="Times"/>
          <a:cs typeface="Times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Times"/>
          <a:ea typeface="Times"/>
          <a:cs typeface="Times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Times"/>
          <a:ea typeface="Times"/>
          <a:cs typeface="Times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Overlock-boldItalic.fntdata"/><Relationship Id="rId10" Type="http://schemas.openxmlformats.org/officeDocument/2006/relationships/font" Target="fonts/Overlock-italic.fntdata"/><Relationship Id="rId9" Type="http://schemas.openxmlformats.org/officeDocument/2006/relationships/font" Target="fonts/Overlock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Overlock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4038600" y="-1143000"/>
            <a:ext cx="4114800" cy="103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239000" y="2057400"/>
            <a:ext cx="5486400" cy="25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955800" y="-431800"/>
            <a:ext cx="5486400" cy="75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sz="1400"/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914400" y="1981200"/>
            <a:ext cx="508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6197600" y="1981200"/>
            <a:ext cx="508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None/>
              <a:defRPr b="0" i="0" sz="3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None/>
              <a:defRPr b="0" i="0" sz="28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b="0" i="0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b="0" i="0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b="0" i="0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b="0" i="0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b="0" i="0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b="0" i="0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  <a:defRPr b="0" i="0" sz="3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–"/>
              <a:defRPr b="0" i="0" sz="28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–"/>
              <a:defRPr b="0" i="0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b="0" i="0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b="0" i="0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b="0" i="0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b="0" i="0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b="0" i="0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8927330" y="4192176"/>
            <a:ext cx="2438400" cy="716100"/>
          </a:xfrm>
          <a:prstGeom prst="roundRect">
            <a:avLst>
              <a:gd fmla="val 16667" name="adj"/>
            </a:avLst>
          </a:prstGeom>
          <a:solidFill>
            <a:srgbClr val="CBEDDE"/>
          </a:solidFill>
          <a:ln cap="flat" cmpd="sng" w="9525">
            <a:solidFill>
              <a:srgbClr val="60C8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2) Ask questions about the learning process and how the device works</a:t>
            </a:r>
            <a:endParaRPr/>
          </a:p>
        </p:txBody>
      </p:sp>
      <p:sp>
        <p:nvSpPr>
          <p:cNvPr id="85" name="Google Shape;85;p13"/>
          <p:cNvSpPr/>
          <p:nvPr/>
        </p:nvSpPr>
        <p:spPr>
          <a:xfrm>
            <a:off x="8326657" y="5113061"/>
            <a:ext cx="2438400" cy="714300"/>
          </a:xfrm>
          <a:prstGeom prst="roundRect">
            <a:avLst>
              <a:gd fmla="val 16667" name="adj"/>
            </a:avLst>
          </a:prstGeom>
          <a:solidFill>
            <a:srgbClr val="CBEDDE"/>
          </a:solidFill>
          <a:ln cap="flat" cmpd="sng" w="9525">
            <a:solidFill>
              <a:srgbClr val="60C8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3) Model how to use the device as a study tool, guide for doing other work</a:t>
            </a:r>
            <a:endParaRPr/>
          </a:p>
        </p:txBody>
      </p:sp>
      <p:sp>
        <p:nvSpPr>
          <p:cNvPr id="86" name="Google Shape;86;p13"/>
          <p:cNvSpPr/>
          <p:nvPr/>
        </p:nvSpPr>
        <p:spPr>
          <a:xfrm>
            <a:off x="5486405" y="2300690"/>
            <a:ext cx="2514600" cy="714300"/>
          </a:xfrm>
          <a:prstGeom prst="roundRect">
            <a:avLst>
              <a:gd fmla="val 16667" name="adj"/>
            </a:avLst>
          </a:prstGeom>
          <a:solidFill>
            <a:srgbClr val="CBEDDE"/>
          </a:solidFill>
          <a:ln cap="flat" cmpd="sng" w="9525">
            <a:solidFill>
              <a:srgbClr val="60C8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What is it? </a:t>
            </a:r>
            <a:r>
              <a:rPr b="0" i="0" lang="en-US" sz="1200" u="none" cap="none" strike="noStrike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Showing students how to use the device as a learning tool</a:t>
            </a:r>
            <a:endParaRPr/>
          </a:p>
        </p:txBody>
      </p:sp>
      <p:sp>
        <p:nvSpPr>
          <p:cNvPr id="87" name="Google Shape;87;p13"/>
          <p:cNvSpPr/>
          <p:nvPr/>
        </p:nvSpPr>
        <p:spPr>
          <a:xfrm>
            <a:off x="8402845" y="1949860"/>
            <a:ext cx="2286000" cy="714300"/>
          </a:xfrm>
          <a:prstGeom prst="roundRect">
            <a:avLst>
              <a:gd fmla="val 16667" name="adj"/>
            </a:avLst>
          </a:prstGeom>
          <a:solidFill>
            <a:srgbClr val="CBEDDE"/>
          </a:solidFill>
          <a:ln cap="flat" cmpd="sng" w="9525">
            <a:solidFill>
              <a:srgbClr val="60C8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How do I do it?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1) Check understanding of content on the routine</a:t>
            </a:r>
            <a:endParaRPr/>
          </a:p>
        </p:txBody>
      </p:sp>
      <p:sp>
        <p:nvSpPr>
          <p:cNvPr id="88" name="Google Shape;88;p13"/>
          <p:cNvSpPr/>
          <p:nvPr/>
        </p:nvSpPr>
        <p:spPr>
          <a:xfrm>
            <a:off x="9447475" y="5490332"/>
            <a:ext cx="2438400" cy="511200"/>
          </a:xfrm>
          <a:prstGeom prst="roundRect">
            <a:avLst>
              <a:gd fmla="val 16667" name="adj"/>
            </a:avLst>
          </a:prstGeom>
          <a:solidFill>
            <a:srgbClr val="CBEDDE"/>
          </a:solidFill>
          <a:ln cap="flat" cmpd="sng" w="9525">
            <a:solidFill>
              <a:srgbClr val="60C8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3) Provide positive and corrective feedback if necessary</a:t>
            </a:r>
            <a:endParaRPr/>
          </a:p>
        </p:txBody>
      </p:sp>
      <p:sp>
        <p:nvSpPr>
          <p:cNvPr id="89" name="Google Shape;89;p13"/>
          <p:cNvSpPr/>
          <p:nvPr/>
        </p:nvSpPr>
        <p:spPr>
          <a:xfrm>
            <a:off x="9371281" y="3777648"/>
            <a:ext cx="2438400" cy="716100"/>
          </a:xfrm>
          <a:prstGeom prst="roundRect">
            <a:avLst>
              <a:gd fmla="val 16667" name="adj"/>
            </a:avLst>
          </a:prstGeom>
          <a:solidFill>
            <a:srgbClr val="CBEDDE"/>
          </a:solidFill>
          <a:ln cap="flat" cmpd="sng" w="9525">
            <a:solidFill>
              <a:srgbClr val="60C8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2) Prompt the students in construction, get student friendly language</a:t>
            </a:r>
            <a:endParaRPr/>
          </a:p>
        </p:txBody>
      </p:sp>
      <p:sp>
        <p:nvSpPr>
          <p:cNvPr id="90" name="Google Shape;90;p13"/>
          <p:cNvSpPr/>
          <p:nvPr/>
        </p:nvSpPr>
        <p:spPr>
          <a:xfrm>
            <a:off x="2959106" y="2402238"/>
            <a:ext cx="2438400" cy="511200"/>
          </a:xfrm>
          <a:prstGeom prst="roundRect">
            <a:avLst>
              <a:gd fmla="val 16667" name="adj"/>
            </a:avLst>
          </a:prstGeom>
          <a:solidFill>
            <a:srgbClr val="CBEDDE"/>
          </a:solidFill>
          <a:ln cap="flat" cmpd="sng" w="9525">
            <a:solidFill>
              <a:srgbClr val="60C8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What is it? </a:t>
            </a:r>
            <a:r>
              <a:rPr b="0" i="0" lang="en-US" sz="1200" u="none" cap="none" strike="noStrike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The Linking Steps – how you go through the routine</a:t>
            </a:r>
            <a:endParaRPr/>
          </a:p>
        </p:txBody>
      </p:sp>
      <p:sp>
        <p:nvSpPr>
          <p:cNvPr id="91" name="Google Shape;91;p13"/>
          <p:cNvSpPr/>
          <p:nvPr/>
        </p:nvSpPr>
        <p:spPr>
          <a:xfrm>
            <a:off x="9447481" y="2402239"/>
            <a:ext cx="2286000" cy="511200"/>
          </a:xfrm>
          <a:prstGeom prst="roundRect">
            <a:avLst>
              <a:gd fmla="val 16667" name="adj"/>
            </a:avLst>
          </a:prstGeom>
          <a:solidFill>
            <a:srgbClr val="CBEDDE"/>
          </a:solidFill>
          <a:ln cap="flat" cmpd="sng" w="9525">
            <a:solidFill>
              <a:srgbClr val="60C8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How do I do it?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1) Implement the Linking Steps</a:t>
            </a:r>
            <a:endParaRPr/>
          </a:p>
        </p:txBody>
      </p:sp>
      <p:sp>
        <p:nvSpPr>
          <p:cNvPr id="92" name="Google Shape;92;p13"/>
          <p:cNvSpPr/>
          <p:nvPr/>
        </p:nvSpPr>
        <p:spPr>
          <a:xfrm>
            <a:off x="198661" y="2300690"/>
            <a:ext cx="2438400" cy="714300"/>
          </a:xfrm>
          <a:prstGeom prst="roundRect">
            <a:avLst>
              <a:gd fmla="val 16667" name="adj"/>
            </a:avLst>
          </a:prstGeom>
          <a:solidFill>
            <a:srgbClr val="CBEDDE"/>
          </a:solidFill>
          <a:ln cap="flat" cmpd="sng" w="9525">
            <a:solidFill>
              <a:srgbClr val="60C8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What is it? </a:t>
            </a:r>
            <a:r>
              <a:rPr b="0" i="0" lang="en-US" sz="1200" u="none" cap="none" strike="noStrike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Telling students what they are doing &amp; why they are doing it</a:t>
            </a:r>
            <a:endParaRPr/>
          </a:p>
        </p:txBody>
      </p:sp>
      <p:sp>
        <p:nvSpPr>
          <p:cNvPr id="93" name="Google Shape;93;p13"/>
          <p:cNvSpPr/>
          <p:nvPr/>
        </p:nvSpPr>
        <p:spPr>
          <a:xfrm>
            <a:off x="8326661" y="3429010"/>
            <a:ext cx="2514600" cy="919200"/>
          </a:xfrm>
          <a:prstGeom prst="roundRect">
            <a:avLst>
              <a:gd fmla="val 16667" name="adj"/>
            </a:avLst>
          </a:prstGeom>
          <a:solidFill>
            <a:srgbClr val="CBEDDE"/>
          </a:solidFill>
          <a:ln cap="flat" cmpd="sng" w="9525">
            <a:solidFill>
              <a:srgbClr val="60C8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2) Explain how it will help them learn (ie. improve comprehension, study tool, track progress, etc.)</a:t>
            </a:r>
            <a:endParaRPr/>
          </a:p>
        </p:txBody>
      </p:sp>
      <p:sp>
        <p:nvSpPr>
          <p:cNvPr id="94" name="Google Shape;94;p13"/>
          <p:cNvSpPr/>
          <p:nvPr/>
        </p:nvSpPr>
        <p:spPr>
          <a:xfrm>
            <a:off x="8440654" y="5855823"/>
            <a:ext cx="2438400" cy="716100"/>
          </a:xfrm>
          <a:prstGeom prst="roundRect">
            <a:avLst>
              <a:gd fmla="val 16667" name="adj"/>
            </a:avLst>
          </a:prstGeom>
          <a:solidFill>
            <a:srgbClr val="CBEDDE"/>
          </a:solidFill>
          <a:ln cap="flat" cmpd="sng" w="9525">
            <a:solidFill>
              <a:srgbClr val="60C8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3) Tell them how they should participate (ie. make your paper look like mine</a:t>
            </a:r>
            <a:endParaRPr/>
          </a:p>
        </p:txBody>
      </p:sp>
      <p:sp>
        <p:nvSpPr>
          <p:cNvPr id="95" name="Google Shape;95;p13"/>
          <p:cNvSpPr/>
          <p:nvPr/>
        </p:nvSpPr>
        <p:spPr>
          <a:xfrm>
            <a:off x="8593061" y="2733431"/>
            <a:ext cx="2286000" cy="511200"/>
          </a:xfrm>
          <a:prstGeom prst="roundRect">
            <a:avLst>
              <a:gd fmla="val 16667" name="adj"/>
            </a:avLst>
          </a:prstGeom>
          <a:solidFill>
            <a:srgbClr val="CBEDDE"/>
          </a:solidFill>
          <a:ln cap="flat" cmpd="sng" w="9525">
            <a:solidFill>
              <a:srgbClr val="60C8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How do I do it?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1)Name the Routine</a:t>
            </a:r>
            <a:endParaRPr/>
          </a:p>
        </p:txBody>
      </p:sp>
      <p:graphicFrame>
        <p:nvGraphicFramePr>
          <p:cNvPr id="96" name="Google Shape;96;p13"/>
          <p:cNvGraphicFramePr/>
          <p:nvPr/>
        </p:nvGraphicFramePr>
        <p:xfrm>
          <a:off x="457200" y="87947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{32BA252A-B28D-4BA3-B382-6751E317FD7A}</a:tableStyleId>
              </a:tblPr>
              <a:tblGrid>
                <a:gridCol w="7391400"/>
              </a:tblGrid>
              <a:tr h="3714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800" marB="45800" marR="91450" marL="91450"/>
                </a:tc>
              </a:tr>
            </a:tbl>
          </a:graphicData>
        </a:graphic>
      </p:graphicFrame>
      <p:graphicFrame>
        <p:nvGraphicFramePr>
          <p:cNvPr id="97" name="Google Shape;97;p13"/>
          <p:cNvGraphicFramePr/>
          <p:nvPr/>
        </p:nvGraphicFramePr>
        <p:xfrm>
          <a:off x="355600" y="579278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{32BA252A-B28D-4BA3-B382-6751E317FD7A}</a:tableStyleId>
              </a:tblPr>
              <a:tblGrid>
                <a:gridCol w="7645400"/>
              </a:tblGrid>
              <a:tr h="608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200">
                        <a:solidFill>
                          <a:schemeClr val="dk1"/>
                        </a:solidFill>
                      </a:endParaRPr>
                    </a:p>
                  </a:txBody>
                  <a:tcPr marT="45675" marB="4567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