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78" r:id="rId3"/>
    <p:sldId id="281" r:id="rId4"/>
    <p:sldId id="276" r:id="rId5"/>
    <p:sldId id="277" r:id="rId6"/>
    <p:sldId id="257" r:id="rId7"/>
    <p:sldId id="258" r:id="rId8"/>
    <p:sldId id="282" r:id="rId9"/>
    <p:sldId id="259" r:id="rId10"/>
    <p:sldId id="260" r:id="rId11"/>
    <p:sldId id="283" r:id="rId12"/>
    <p:sldId id="285" r:id="rId13"/>
    <p:sldId id="261" r:id="rId14"/>
    <p:sldId id="262" r:id="rId15"/>
    <p:sldId id="275" r:id="rId16"/>
    <p:sldId id="284" r:id="rId17"/>
    <p:sldId id="264" r:id="rId18"/>
    <p:sldId id="263" r:id="rId19"/>
    <p:sldId id="265" r:id="rId20"/>
    <p:sldId id="266" r:id="rId21"/>
    <p:sldId id="267" r:id="rId22"/>
    <p:sldId id="269" r:id="rId23"/>
    <p:sldId id="268" r:id="rId24"/>
    <p:sldId id="272" r:id="rId25"/>
    <p:sldId id="274" r:id="rId26"/>
    <p:sldId id="273" r:id="rId27"/>
    <p:sldId id="279" r:id="rId28"/>
    <p:sldId id="280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6"/>
    <p:restoredTop sz="95859"/>
  </p:normalViewPr>
  <p:slideViewPr>
    <p:cSldViewPr snapToGrid="0" snapToObjects="1">
      <p:cViewPr>
        <p:scale>
          <a:sx n="75" d="100"/>
          <a:sy n="75" d="100"/>
        </p:scale>
        <p:origin x="3256" y="1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7/22/21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7/22/21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7/22/21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7/22/21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7/22/21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/2021SIMposiumEvals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D0FAA-BF83-F04B-976A-F70B2DE2BE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35-Year Review</a:t>
            </a:r>
            <a:br>
              <a:rPr lang="en-US" dirty="0"/>
            </a:br>
            <a:br>
              <a:rPr lang="en-US" dirty="0"/>
            </a:br>
            <a:r>
              <a:rPr lang="en-US" sz="3600" dirty="0"/>
              <a:t>Jean B. </a:t>
            </a:r>
            <a:r>
              <a:rPr lang="en-US" sz="3600" dirty="0" err="1"/>
              <a:t>Schumaker</a:t>
            </a:r>
            <a:r>
              <a:rPr lang="en-US" sz="3600" dirty="0"/>
              <a:t>, Ph.D.</a:t>
            </a:r>
            <a:br>
              <a:rPr lang="en-US" sz="3600" dirty="0"/>
            </a:br>
            <a:r>
              <a:rPr lang="en-US" sz="3600" dirty="0"/>
              <a:t>B. Keith Lenz, Ph.D.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242332-0BFD-B944-95DD-A52F2CA66D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84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E673C-4000-3148-89E7-9572C96EF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Learned from the Validation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51F02-9332-0444-A373-E284275AF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Teachers can learn to implement a routine and apply it to their own subject-area content (</a:t>
            </a:r>
            <a:r>
              <a:rPr lang="en-US" b="1" dirty="0" err="1"/>
              <a:t>Bulgren</a:t>
            </a:r>
            <a:r>
              <a:rPr lang="en-US" b="1" dirty="0"/>
              <a:t> et al., 1988).</a:t>
            </a:r>
          </a:p>
          <a:p>
            <a:r>
              <a:rPr lang="en-US" b="1" dirty="0"/>
              <a:t>Enhanced student learning can result on both publisher-made tests and researcher-made tests (</a:t>
            </a:r>
            <a:r>
              <a:rPr lang="en-US" b="1" dirty="0" err="1"/>
              <a:t>Bulgren</a:t>
            </a:r>
            <a:r>
              <a:rPr lang="en-US" b="1" dirty="0"/>
              <a:t> et al., 1988).</a:t>
            </a:r>
          </a:p>
          <a:p>
            <a:r>
              <a:rPr lang="en-US" b="1" dirty="0"/>
              <a:t>Student gains in performance are substantial and socially significant as well as statistically significant. </a:t>
            </a:r>
          </a:p>
          <a:p>
            <a:r>
              <a:rPr lang="en-US" b="1" dirty="0"/>
              <a:t>Some studies suggest that students can learn to use strategies when a CE Routine is used several times.*</a:t>
            </a:r>
          </a:p>
          <a:p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* These studies are not in the review</a:t>
            </a:r>
          </a:p>
        </p:txBody>
      </p:sp>
    </p:spTree>
    <p:extLst>
      <p:ext uri="{BB962C8B-B14F-4D97-AF65-F5344CB8AC3E}">
        <p14:creationId xmlns:p14="http://schemas.microsoft.com/office/powerpoint/2010/main" val="2404418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EE9E-F3FE-9D4D-AE2C-E68014953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know that we can move the use of explicit instruction into general education classrooms.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88A28-9373-6C40-89E7-1F1A9574D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We now know that the explicit, direct instruction required to implement CERs can be effective in the general education classroom and can meet the demands of general education teachers. </a:t>
            </a:r>
          </a:p>
          <a:p>
            <a:endParaRPr lang="en-US" sz="1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44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27CC2-2F57-B74A-91F8-3CCC082F7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questions come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4E76B-806C-ED4C-B68C-145DA538A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b="1" dirty="0"/>
              <a:t>The next overarching research question is how do we prepare teachers to implement CERs? </a:t>
            </a:r>
          </a:p>
          <a:p>
            <a:endParaRPr lang="en-US" sz="1200" b="1" dirty="0"/>
          </a:p>
          <a:p>
            <a:r>
              <a:rPr lang="en-US" b="1" dirty="0"/>
              <a:t>What types of teacher learning experiences are required to ensure that teachers implement with fidelity? 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How well does the use of multimedia programs, live PD, online </a:t>
            </a:r>
            <a:r>
              <a:rPr lang="en-US" b="1" dirty="0" err="1"/>
              <a:t>inservice</a:t>
            </a:r>
            <a:r>
              <a:rPr lang="en-US" b="1" dirty="0"/>
              <a:t>/preservice courses influence teacher learning?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29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F50A4-16CF-644A-BD43-3BE9D14B8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Learned from the PD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280F0-9C52-EE48-8D5B-379739958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 multimedia program can be used to educate teachers to use a CE Routine with fidelity within 3 hours.</a:t>
            </a:r>
          </a:p>
          <a:p>
            <a:r>
              <a:rPr lang="en-US" b="1" dirty="0"/>
              <a:t>A live workshop can be used to educate teachers to use a CE Routine with fidelity within 3 hours.</a:t>
            </a:r>
          </a:p>
          <a:p>
            <a:r>
              <a:rPr lang="en-US" b="1" dirty="0"/>
              <a:t>The teacher outcomes of multimedia and live workshops are about the same.</a:t>
            </a:r>
          </a:p>
          <a:p>
            <a:r>
              <a:rPr lang="en-US" b="1" dirty="0"/>
              <a:t>Where there are differences between the types of workshops, the multimedia workshop produced better teacher results.</a:t>
            </a:r>
          </a:p>
        </p:txBody>
      </p:sp>
    </p:spTree>
    <p:extLst>
      <p:ext uri="{BB962C8B-B14F-4D97-AF65-F5344CB8AC3E}">
        <p14:creationId xmlns:p14="http://schemas.microsoft.com/office/powerpoint/2010/main" val="4136529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82CDA-FDBB-6E47-81D4-DF3C55D77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Learned from the PD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B7843-7597-5F4A-AB9B-208E367F5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Teachers can learn to use a CE Routine at high levels of planning and  implementation fidelity in a variety of subject areas in just 3 hours.</a:t>
            </a:r>
          </a:p>
          <a:p>
            <a:r>
              <a:rPr lang="en-US" b="1" dirty="0"/>
              <a:t>Students of teachers who received multimedia instruction performed better than students of teachers who received live instruction in some studies.</a:t>
            </a:r>
          </a:p>
          <a:p>
            <a:r>
              <a:rPr lang="en-US" b="1" dirty="0"/>
              <a:t>In no study did the teachers who received live instruction and their students perform better than the teachers who received multimedia instruction and their students.  </a:t>
            </a:r>
          </a:p>
        </p:txBody>
      </p:sp>
    </p:spTree>
    <p:extLst>
      <p:ext uri="{BB962C8B-B14F-4D97-AF65-F5344CB8AC3E}">
        <p14:creationId xmlns:p14="http://schemas.microsoft.com/office/powerpoint/2010/main" val="3114395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A0EA0-DA23-BC48-8690-5F632E23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Questions about the reviews?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9F0CA-F25A-EC4C-B29F-A0A392CC5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Open discussion</a:t>
            </a:r>
          </a:p>
        </p:txBody>
      </p:sp>
    </p:spTree>
    <p:extLst>
      <p:ext uri="{BB962C8B-B14F-4D97-AF65-F5344CB8AC3E}">
        <p14:creationId xmlns:p14="http://schemas.microsoft.com/office/powerpoint/2010/main" val="510898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BC0A3-F6A0-7C47-9F16-266B0D165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The next overarching research question is,  “How do we best prepare  teachers to integrate the use of CERs into “enhanced courses” that can be sustained over time and school conditions?”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8B525-9B71-554C-9258-640DD00C0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400" b="1" dirty="0"/>
              <a:t>The problem of sustaining the implementation 0f effective practices at a high level of fidelity is a systemic issue that cuts across all areas of education. </a:t>
            </a:r>
          </a:p>
        </p:txBody>
      </p:sp>
    </p:spTree>
    <p:extLst>
      <p:ext uri="{BB962C8B-B14F-4D97-AF65-F5344CB8AC3E}">
        <p14:creationId xmlns:p14="http://schemas.microsoft.com/office/powerpoint/2010/main" val="3891694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BC431-B219-044D-809D-A85BB8600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we still don’t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8AFB4-0D60-6546-BA01-BC798E714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happens when different elements of PD are added to multimedia or live workshops?</a:t>
            </a:r>
          </a:p>
          <a:p>
            <a:r>
              <a:rPr lang="en-US" b="1" dirty="0"/>
              <a:t>What happens when several teachers who are teaching the same course use the same devices/routines as integrated parts of each unit?</a:t>
            </a:r>
          </a:p>
          <a:p>
            <a:r>
              <a:rPr lang="en-US" b="1" dirty="0"/>
              <a:t>How many devices/routines can a teacher feasibly integrate and maintain throughout a course?</a:t>
            </a:r>
          </a:p>
          <a:p>
            <a:r>
              <a:rPr lang="en-US" b="1" dirty="0"/>
              <a:t>What happens in the second/third/fourth year of a teacher using CE Routines in a course?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352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C90A0-4D53-C948-B283-60F9F6502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we still don’t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D9443-6379-9141-A166-48E48EAC8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are the results of teachers sharing devices that they have not created themselves?</a:t>
            </a:r>
          </a:p>
          <a:p>
            <a:r>
              <a:rPr lang="en-US" b="1" dirty="0"/>
              <a:t>What happens when teachers are given incentives to continue to use CE Routines?</a:t>
            </a:r>
          </a:p>
          <a:p>
            <a:r>
              <a:rPr lang="en-US" b="1" dirty="0"/>
              <a:t>What role does “learning community” (e.g., discussions, sharing problems and successes) play in sustaining use of CE Routines?</a:t>
            </a:r>
          </a:p>
          <a:p>
            <a:r>
              <a:rPr lang="en-US" b="1" dirty="0"/>
              <a:t>How does the use of CE Routines affect the use of other unrelated evidence-based programs?</a:t>
            </a:r>
          </a:p>
        </p:txBody>
      </p:sp>
    </p:spTree>
    <p:extLst>
      <p:ext uri="{BB962C8B-B14F-4D97-AF65-F5344CB8AC3E}">
        <p14:creationId xmlns:p14="http://schemas.microsoft.com/office/powerpoint/2010/main" val="1829670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90A4-C039-0541-B57F-1749A4F64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did we learn about the necessary elements of PD?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216CB-3273-444D-AC48-216AB9B02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In the PD studies, both multimedia and live workshops included:</a:t>
            </a:r>
          </a:p>
          <a:p>
            <a:r>
              <a:rPr lang="en-US" b="1" dirty="0"/>
              <a:t>Explicit instruction</a:t>
            </a:r>
          </a:p>
          <a:p>
            <a:r>
              <a:rPr lang="en-US" b="1" dirty="0"/>
              <a:t>Clearly specified parts of the routine</a:t>
            </a:r>
          </a:p>
          <a:p>
            <a:r>
              <a:rPr lang="en-US" b="1" dirty="0"/>
              <a:t>Multiple models of the devices</a:t>
            </a:r>
          </a:p>
          <a:p>
            <a:r>
              <a:rPr lang="en-US" b="1" dirty="0"/>
              <a:t>Videotaped models in actual classrooms of each part of the routine</a:t>
            </a:r>
          </a:p>
          <a:p>
            <a:r>
              <a:rPr lang="en-US" b="1" dirty="0"/>
              <a:t>Videotaped models in actual classrooms of the whole routine</a:t>
            </a:r>
          </a:p>
          <a:p>
            <a:r>
              <a:rPr lang="en-US" b="1" dirty="0"/>
              <a:t>Videotaped models in different subject areas at different grade levels</a:t>
            </a:r>
          </a:p>
          <a:p>
            <a:r>
              <a:rPr lang="en-US" b="1" dirty="0"/>
              <a:t>Written quizzes</a:t>
            </a:r>
          </a:p>
          <a:p>
            <a:r>
              <a:rPr lang="en-US" b="1" dirty="0"/>
              <a:t>Written activities (i.e., creating two devices)</a:t>
            </a:r>
          </a:p>
          <a:p>
            <a:r>
              <a:rPr lang="en-US" b="1" dirty="0"/>
              <a:t>A written instructor’s manual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898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B50E3-CDF9-6D44-8E18-60FF9BD71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A New Milestone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E706C-9F00-154F-B773-49E97B169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14 published studies in peer-reviewed journals</a:t>
            </a:r>
          </a:p>
          <a:p>
            <a:r>
              <a:rPr lang="en-US" sz="3200" b="1" dirty="0"/>
              <a:t>Covering 4 Content Enhancement Routines</a:t>
            </a:r>
          </a:p>
          <a:p>
            <a:pPr marL="0" indent="0">
              <a:buNone/>
            </a:pPr>
            <a:r>
              <a:rPr lang="en-US" sz="3200" b="1" dirty="0"/>
              <a:t>   </a:t>
            </a:r>
            <a:r>
              <a:rPr lang="en-US" sz="2800" b="1" dirty="0"/>
              <a:t>Concept Mastery Routine</a:t>
            </a:r>
          </a:p>
          <a:p>
            <a:pPr marL="0" indent="0">
              <a:buNone/>
            </a:pPr>
            <a:r>
              <a:rPr lang="en-US" sz="2800" b="1" dirty="0"/>
              <a:t>   Concept Comparison Routine</a:t>
            </a:r>
          </a:p>
          <a:p>
            <a:pPr marL="0" indent="0">
              <a:buNone/>
            </a:pPr>
            <a:r>
              <a:rPr lang="en-US" sz="2800" b="1" dirty="0"/>
              <a:t>   Concept Anchoring Routine</a:t>
            </a:r>
          </a:p>
          <a:p>
            <a:pPr marL="0" indent="0">
              <a:buNone/>
            </a:pPr>
            <a:r>
              <a:rPr lang="en-US" sz="2800" b="1" dirty="0"/>
              <a:t>   Question Exploration Routine</a:t>
            </a:r>
          </a:p>
          <a:p>
            <a:pPr marL="0" indent="0">
              <a:buNone/>
            </a:pPr>
            <a:r>
              <a:rPr lang="en-US" sz="3200" b="1" dirty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94748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B9E00-2D9C-8746-96A5-C22D81A5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can we use this knowledge for future PD?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771A3-4AEE-E340-B2C9-67B8E121D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During Workshops:</a:t>
            </a:r>
          </a:p>
          <a:p>
            <a:r>
              <a:rPr lang="en-US" b="1" dirty="0"/>
              <a:t>Break down the routines into parts</a:t>
            </a:r>
          </a:p>
          <a:p>
            <a:r>
              <a:rPr lang="en-US" b="1" dirty="0"/>
              <a:t>Use lots of models  (videotapes are available)</a:t>
            </a:r>
          </a:p>
          <a:p>
            <a:r>
              <a:rPr lang="en-US" b="1" dirty="0"/>
              <a:t>Use written quizzes (or structured notes?)</a:t>
            </a:r>
          </a:p>
          <a:p>
            <a:r>
              <a:rPr lang="en-US" b="1" dirty="0"/>
              <a:t>Use device assignments</a:t>
            </a:r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49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739B3-21B7-5B4E-99F0-EA9FE9072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else can be done?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5A988-6041-764E-A4CA-CDA1A6883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Assignments after the workshop:</a:t>
            </a:r>
          </a:p>
          <a:p>
            <a:r>
              <a:rPr lang="en-US" b="1" dirty="0"/>
              <a:t>Choosing topic(s)</a:t>
            </a:r>
          </a:p>
          <a:p>
            <a:r>
              <a:rPr lang="en-US" b="1" dirty="0"/>
              <a:t>Creating devices</a:t>
            </a:r>
          </a:p>
          <a:p>
            <a:r>
              <a:rPr lang="en-US" b="1" dirty="0"/>
              <a:t>Implementing the routine</a:t>
            </a:r>
          </a:p>
          <a:p>
            <a:r>
              <a:rPr lang="en-US" b="1" dirty="0"/>
              <a:t>Recording implementation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596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AB589-83C1-BE4A-976E-7A70ED0BB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else can be done?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33C7B-F4D4-6441-A1D4-DD01378CB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Follow-up and support activities</a:t>
            </a:r>
          </a:p>
          <a:p>
            <a:r>
              <a:rPr lang="en-US" b="1" dirty="0"/>
              <a:t>Instructional coaching</a:t>
            </a:r>
          </a:p>
          <a:p>
            <a:r>
              <a:rPr lang="en-US" b="1" dirty="0"/>
              <a:t>Principal walkthroughs</a:t>
            </a:r>
          </a:p>
          <a:p>
            <a:r>
              <a:rPr lang="en-US" b="1" dirty="0"/>
              <a:t>Learning community</a:t>
            </a:r>
          </a:p>
          <a:p>
            <a:r>
              <a:rPr lang="en-US" b="1" dirty="0"/>
              <a:t>PALs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2503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7B1EF-D9EE-3641-8661-660CF0E72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do we know about online PD/Preservice learning?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58323-D50B-DB47-94D2-FFFEF77ED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b="1" dirty="0"/>
              <a:t>How is online PD different from Live PD?</a:t>
            </a:r>
          </a:p>
          <a:p>
            <a:r>
              <a:rPr lang="en-US" b="1" dirty="0"/>
              <a:t>How is asynchronous PD different from a live workshop?</a:t>
            </a:r>
          </a:p>
          <a:p>
            <a:r>
              <a:rPr lang="en-US" b="1" dirty="0"/>
              <a:t>What are the essential components of online PD/preservice learning? </a:t>
            </a:r>
          </a:p>
          <a:p>
            <a:r>
              <a:rPr lang="en-US" b="1" dirty="0"/>
              <a:t>What additional resources should be developed for live and online PD/preservice learning?</a:t>
            </a:r>
          </a:p>
          <a:p>
            <a:r>
              <a:rPr lang="en-US" b="1" dirty="0"/>
              <a:t>What elements of live online PD/preservice learning need to be researched?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92719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83E4C-81E0-CD49-A288-987CEB221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Professional evaluation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586DC-95AB-8D4D-B0B7-DEC37C36F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Formal checklists for implementation</a:t>
            </a:r>
          </a:p>
          <a:p>
            <a:r>
              <a:rPr lang="en-US" b="1" dirty="0"/>
              <a:t>Formal checklists for devices</a:t>
            </a:r>
          </a:p>
          <a:p>
            <a:r>
              <a:rPr lang="en-US" b="1" dirty="0"/>
              <a:t>Student data</a:t>
            </a:r>
          </a:p>
          <a:p>
            <a:r>
              <a:rPr lang="en-US" b="1" dirty="0"/>
              <a:t>Student reactions</a:t>
            </a:r>
          </a:p>
          <a:p>
            <a:r>
              <a:rPr lang="en-US" b="1" dirty="0"/>
              <a:t>Student interviews/focus groups about their experiences with CERs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214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8BE9E-0533-F846-A6B7-EE48E02A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How can we use these CE reviews?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9EDB2-0CA9-5743-BEA3-2BCA841DF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Share them with other researchers</a:t>
            </a:r>
          </a:p>
          <a:p>
            <a:r>
              <a:rPr lang="en-US" sz="2400" b="1" dirty="0"/>
              <a:t>Share them with administrators</a:t>
            </a:r>
          </a:p>
          <a:p>
            <a:r>
              <a:rPr lang="en-US" sz="2400" b="1" dirty="0"/>
              <a:t>Discuss findings in courses </a:t>
            </a:r>
          </a:p>
          <a:p>
            <a:r>
              <a:rPr lang="en-US" sz="2400" b="1" dirty="0"/>
              <a:t>Link other CER studies to the reviews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7835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7FBAF-17E3-1347-99DB-C84C76E16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be the direction of future research on strategic instruction in general education classes?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096F4-F290-E74C-933C-C3DB52926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Discussion </a:t>
            </a:r>
          </a:p>
        </p:txBody>
      </p:sp>
    </p:spTree>
    <p:extLst>
      <p:ext uri="{BB962C8B-B14F-4D97-AF65-F5344CB8AC3E}">
        <p14:creationId xmlns:p14="http://schemas.microsoft.com/office/powerpoint/2010/main" val="687379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8861D-4901-4E41-B610-3724ED2F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</a:t>
            </a:r>
            <a:br>
              <a:rPr lang="en-US" dirty="0"/>
            </a:br>
            <a:r>
              <a:rPr lang="en-US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CA2E9-A388-F84A-8D24-1E4AB7687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evaluate this session at:</a:t>
            </a:r>
          </a:p>
          <a:p>
            <a:pPr marL="0" indent="0">
              <a:buNone/>
            </a:pPr>
            <a:r>
              <a:rPr lang="en-US" u="sng" dirty="0">
                <a:hlinkClick r:id="rId2" tooltip="https://www.surveymonkey.com/r/2021SIMposiumEvals"/>
              </a:rPr>
              <a:t>https://www.surveymonkey.com/r/2021SIMposiumEvals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24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D09C1-1E1E-E546-8347-EFADFFF1C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2AB8C-42DD-3843-9686-A9CD88751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Schumaker</a:t>
            </a:r>
            <a:r>
              <a:rPr lang="en-US" dirty="0"/>
              <a:t>, J. B., &amp; Fisher, J. B. (2021). 35  Years on the Road from Research to Practice: A Review of Studies on Four Content Enhancement Routines for Inclusive Subject-Area Classes, Part I. </a:t>
            </a:r>
            <a:r>
              <a:rPr lang="en-US" i="1" dirty="0"/>
              <a:t>Learning Disabilities Research &amp; Practice.</a:t>
            </a:r>
          </a:p>
          <a:p>
            <a:r>
              <a:rPr lang="en-US" dirty="0"/>
              <a:t>Fisher, J. B., &amp; </a:t>
            </a:r>
            <a:r>
              <a:rPr lang="en-US" dirty="0" err="1"/>
              <a:t>Schumaker</a:t>
            </a:r>
            <a:r>
              <a:rPr lang="en-US" dirty="0"/>
              <a:t>, J. B. (2021). 35  Years on the Road from Research to Practice: A Review of Studies on Four Content Enhancement Routines for Inclusive Subject-Area Classes, Part II. </a:t>
            </a:r>
            <a:r>
              <a:rPr lang="en-US" i="1" dirty="0"/>
              <a:t>Learning Disabilities Research &amp; Practice.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353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1D1A5-6891-9E42-8E43-7067A9028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Review 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94FC7-2A2B-4A4A-BE1C-71212339C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35 Years on the Road from </a:t>
            </a:r>
          </a:p>
          <a:p>
            <a:pPr marL="0" indent="0">
              <a:buNone/>
            </a:pPr>
            <a:r>
              <a:rPr lang="en-US" sz="3200" b="1" dirty="0"/>
              <a:t>        Research to Practice, Part I &amp; Part II</a:t>
            </a:r>
          </a:p>
        </p:txBody>
      </p:sp>
    </p:spTree>
    <p:extLst>
      <p:ext uri="{BB962C8B-B14F-4D97-AF65-F5344CB8AC3E}">
        <p14:creationId xmlns:p14="http://schemas.microsoft.com/office/powerpoint/2010/main" val="317785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DB8424AB-D56B-4256-866A-5B54DE93C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C999C28-AD33-4EB7-A5F1-C06D10A5F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0864E5C9-52C9-4572-AC75-548B9B9C2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5CC6500-4DBD-4C34-BC14-2387FB483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3E55BE1-CABB-2647-A4F0-0D2B601CD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809" y="1298448"/>
            <a:ext cx="3970728" cy="325526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altLang="en-US" sz="4100" b="1" spc="-1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Part I</a:t>
            </a:r>
            <a:endParaRPr kumimoji="0" lang="en-US" altLang="en-US" sz="4100" b="0" i="0" u="none" strike="noStrike" cap="none" spc="-100" normalizeH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  <a:p>
            <a:pPr marL="0" marR="0" lvl="0" indent="0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US" sz="4100" b="0" i="1" u="none" strike="noStrike" cap="none" spc="-100" normalizeH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Stages of the Research-to-Practice Process</a:t>
            </a:r>
            <a:endParaRPr kumimoji="0" lang="en-US" altLang="en-US" sz="4100" b="0" i="0" u="none" strike="noStrike" cap="none" spc="-100" normalizeH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  <a:p>
            <a:pPr marL="0" marR="0" lvl="0" indent="0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en-US" sz="4100" b="0" i="0" u="none" strike="noStrike" cap="none" spc="-100" normalizeH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2049" name="Picture 7">
            <a:extLst>
              <a:ext uri="{FF2B5EF4-FFF2-40B4-BE49-F238E27FC236}">
                <a16:creationId xmlns:a16="http://schemas.microsoft.com/office/drawing/2014/main" id="{2D66D1EC-58B6-6D44-B3A3-E8F550B58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83825" y="759599"/>
            <a:ext cx="5640901" cy="53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4E34A3B6-BAD2-4156-BDC6-4736248BF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E2947B6-1BAD-0149-9652-786D0D9A7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14238"/>
            <a:ext cx="1222103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264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DB8424AB-D56B-4256-866A-5B54DE93C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C999C28-AD33-4EB7-A5F1-C06D10A5F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0864E5C9-52C9-4572-AC75-548B9B9C2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5CC6500-4DBD-4C34-BC14-2387FB483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78105BE-6845-1143-B229-E0FAD0611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849" y="1298448"/>
            <a:ext cx="3258688" cy="325526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altLang="en-US" sz="4100" b="1" spc="-1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Part II</a:t>
            </a:r>
            <a:endParaRPr kumimoji="0" lang="en-US" altLang="en-US" sz="4100" b="0" i="0" u="none" strike="noStrike" cap="none" spc="-100" normalizeH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  <a:p>
            <a:pPr marL="0" marR="0" lvl="0" indent="0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US" sz="4100" b="0" i="1" u="none" strike="noStrike" cap="none" spc="-100" normalizeH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Stages of the Research-to-Practice Process</a:t>
            </a:r>
            <a:endParaRPr kumimoji="0" lang="en-US" altLang="en-US" sz="4100" b="0" i="0" u="none" strike="noStrike" cap="none" spc="-100" normalizeH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  <a:p>
            <a:pPr marL="0" marR="0" lvl="0" indent="0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en-US" sz="4100" b="0" i="0" u="none" strike="noStrike" cap="none" spc="-100" normalizeH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3073" name="Picture 1">
            <a:extLst>
              <a:ext uri="{FF2B5EF4-FFF2-40B4-BE49-F238E27FC236}">
                <a16:creationId xmlns:a16="http://schemas.microsoft.com/office/drawing/2014/main" id="{11D8E1D9-8B55-CA43-A413-A2ABD423B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98362" y="759599"/>
            <a:ext cx="5411827" cy="53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4E34A3B6-BAD2-4156-BDC6-4736248BF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804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07C10-157F-B74D-8212-64FF754B8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Today’s </a:t>
            </a:r>
            <a:br>
              <a:rPr lang="en-US" sz="4800" b="1" dirty="0"/>
            </a:br>
            <a:r>
              <a:rPr lang="en-US" sz="4800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558A3-35AC-2344-9853-86E448485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/>
          </a:p>
          <a:p>
            <a:r>
              <a:rPr lang="en-US" sz="2800" b="1" dirty="0"/>
              <a:t>A review of what we’ve learned</a:t>
            </a:r>
          </a:p>
          <a:p>
            <a:r>
              <a:rPr lang="en-US" sz="2800" b="1" dirty="0"/>
              <a:t>A review of what we still don’t know</a:t>
            </a:r>
          </a:p>
          <a:p>
            <a:r>
              <a:rPr lang="en-US" sz="2800" b="1" dirty="0"/>
              <a:t>A review of the necessary elements of PD</a:t>
            </a:r>
          </a:p>
          <a:p>
            <a:r>
              <a:rPr lang="en-US" sz="2800" b="1" dirty="0"/>
              <a:t>Suggestions for future PD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992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FEE6A-C35F-5447-98EB-03DC77FBF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What have we learned?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14BF1-0791-7943-B654-043635908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b="1" dirty="0"/>
          </a:p>
          <a:p>
            <a:r>
              <a:rPr lang="en-US" sz="3200" b="1" dirty="0"/>
              <a:t>From the Validation Studies (Part I)</a:t>
            </a:r>
          </a:p>
          <a:p>
            <a:r>
              <a:rPr lang="en-US" sz="3200" b="1" dirty="0"/>
              <a:t>From the Professional Development Studies (Part II)</a:t>
            </a:r>
          </a:p>
        </p:txBody>
      </p:sp>
    </p:spTree>
    <p:extLst>
      <p:ext uri="{BB962C8B-B14F-4D97-AF65-F5344CB8AC3E}">
        <p14:creationId xmlns:p14="http://schemas.microsoft.com/office/powerpoint/2010/main" val="2904767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2C60C-454E-D541-B1D6-C6681CE01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overarching  research question is, “how can we mov e explicit instruction into the general education classroom?”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91E25-9A5D-AD4F-A936-CDF9A08ED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en-US" sz="2400" b="1" dirty="0"/>
              <a:t>We know that direct explicit instruction is an effective teaching practice for reaching students with disabilities.</a:t>
            </a:r>
            <a:br>
              <a:rPr lang="en-US" sz="2400" b="1" dirty="0"/>
            </a:br>
            <a:endParaRPr lang="en-US" sz="2400" b="1" dirty="0"/>
          </a:p>
          <a:p>
            <a:r>
              <a:rPr lang="en-US" sz="2400" b="1" dirty="0"/>
              <a:t>We know that general education teachers are more likely to implement interventions that will work with all learners. </a:t>
            </a:r>
          </a:p>
          <a:p>
            <a:endParaRPr lang="en-US" sz="2400" b="1" dirty="0"/>
          </a:p>
          <a:p>
            <a:r>
              <a:rPr lang="en-US" sz="2400" b="1" dirty="0"/>
              <a:t>Tier 1 instruction requires interventions that are palatable and aligned with the critical content targeted by state and national standards. </a:t>
            </a:r>
          </a:p>
          <a:p>
            <a:endParaRPr lang="en-US" sz="2400" b="1" dirty="0"/>
          </a:p>
          <a:p>
            <a:r>
              <a:rPr lang="en-US" sz="2400" b="1" dirty="0"/>
              <a:t>The line of research on Content Enhancement Routines addresses these demands. </a:t>
            </a:r>
          </a:p>
          <a:p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399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59C76-309C-F747-ABFA-6AC5A03C9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Learned from the Validation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C95A-664C-5E45-9005-8A6519C2F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Rigorous studies can be conducted in inclusive secondary subject-area classes.</a:t>
            </a:r>
          </a:p>
          <a:p>
            <a:r>
              <a:rPr lang="en-US" b="1" dirty="0"/>
              <a:t>Use of a CE Routine results in significantly enhanced learning for whole classes of students enrolled in inclusive classes.</a:t>
            </a:r>
          </a:p>
          <a:p>
            <a:r>
              <a:rPr lang="en-US" b="1" dirty="0"/>
              <a:t>Use of a CE Routine results in enhanced learning for subgroups of students enrolled in inclusive classes .</a:t>
            </a:r>
          </a:p>
          <a:p>
            <a:r>
              <a:rPr lang="en-US" b="1" dirty="0"/>
              <a:t>Use of a CE Routine results in substantially more students passing the test.</a:t>
            </a:r>
          </a:p>
        </p:txBody>
      </p:sp>
    </p:spTree>
    <p:extLst>
      <p:ext uri="{BB962C8B-B14F-4D97-AF65-F5344CB8AC3E}">
        <p14:creationId xmlns:p14="http://schemas.microsoft.com/office/powerpoint/2010/main" val="16690678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1112</TotalTime>
  <Words>1295</Words>
  <Application>Microsoft Macintosh PowerPoint</Application>
  <PresentationFormat>Widescreen</PresentationFormat>
  <Paragraphs>147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Corbel</vt:lpstr>
      <vt:lpstr>Times New Roman</vt:lpstr>
      <vt:lpstr>Wingdings 2</vt:lpstr>
      <vt:lpstr>Frame</vt:lpstr>
      <vt:lpstr>A 35-Year Review  Jean B. Schumaker, Ph.D. B. Keith Lenz, Ph.D. </vt:lpstr>
      <vt:lpstr>A New Milestone</vt:lpstr>
      <vt:lpstr>The Review Articles</vt:lpstr>
      <vt:lpstr>PowerPoint Presentation</vt:lpstr>
      <vt:lpstr>PowerPoint Presentation</vt:lpstr>
      <vt:lpstr>Today’s  Agenda</vt:lpstr>
      <vt:lpstr>What have we learned?</vt:lpstr>
      <vt:lpstr>The overarching  research question is, “how can we mov e explicit instruction into the general education classroom?”</vt:lpstr>
      <vt:lpstr>Learned from the Validation Studies</vt:lpstr>
      <vt:lpstr>Learned from the Validation Studies</vt:lpstr>
      <vt:lpstr>We know that we can move the use of explicit instruction into general education classrooms. </vt:lpstr>
      <vt:lpstr>What questions come next?</vt:lpstr>
      <vt:lpstr>Learned from the PD Studies</vt:lpstr>
      <vt:lpstr>Learned from the PD Studies</vt:lpstr>
      <vt:lpstr>Questions about the reviews?</vt:lpstr>
      <vt:lpstr>The next overarching research question is,  “How do we best prepare  teachers to integrate the use of CERs into “enhanced courses” that can be sustained over time and school conditions?”</vt:lpstr>
      <vt:lpstr>What we still don’t know</vt:lpstr>
      <vt:lpstr>What we still don’t know</vt:lpstr>
      <vt:lpstr>What did we learn about the necessary elements of PD?</vt:lpstr>
      <vt:lpstr>How can we use this knowledge for future PD?</vt:lpstr>
      <vt:lpstr>What else can be done?</vt:lpstr>
      <vt:lpstr>What else can be done? </vt:lpstr>
      <vt:lpstr>What do we know about online PD/Preservice learning? </vt:lpstr>
      <vt:lpstr>Professional evaluation activities</vt:lpstr>
      <vt:lpstr>How can we use these CE reviews?</vt:lpstr>
      <vt:lpstr>What should be the direction of future research on strategic instruction in general education classes? </vt:lpstr>
      <vt:lpstr>Session Evaluation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35-Year Review  Jean B. Schumaker, Ph.D. B. Keith Lenz, Ph.D. </dc:title>
  <dc:creator>Schumaker, Jean</dc:creator>
  <cp:lastModifiedBy>Schumaker, Jean</cp:lastModifiedBy>
  <cp:revision>29</cp:revision>
  <dcterms:created xsi:type="dcterms:W3CDTF">2021-07-03T18:17:26Z</dcterms:created>
  <dcterms:modified xsi:type="dcterms:W3CDTF">2021-07-22T17:42:24Z</dcterms:modified>
</cp:coreProperties>
</file>