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74" r:id="rId7"/>
    <p:sldId id="275" r:id="rId8"/>
    <p:sldId id="271" r:id="rId9"/>
    <p:sldId id="265" r:id="rId10"/>
    <p:sldId id="276" r:id="rId11"/>
    <p:sldId id="277" r:id="rId12"/>
    <p:sldId id="27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EFFF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5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279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85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354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22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900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434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0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40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187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504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825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78B0-C4B0-B142-B12B-551BBCEF0BA1}" type="datetimeFigureOut">
              <a:rPr lang="en-US" smtClean="0"/>
              <a:pPr/>
              <a:t>7/8/13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8FA9-83EC-FE4E-94D4-301156A1E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3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789" y="2361745"/>
            <a:ext cx="9099523" cy="2499688"/>
            <a:chOff x="25789" y="1189585"/>
            <a:chExt cx="9099523" cy="2499688"/>
          </a:xfrm>
        </p:grpSpPr>
        <p:pic>
          <p:nvPicPr>
            <p:cNvPr id="4" name="Picture 3" descr="Screen shot 2013-07-06 at 11.07.59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4878478" y="1971011"/>
              <a:ext cx="4081920" cy="1718262"/>
            </a:xfrm>
            <a:prstGeom prst="rect">
              <a:avLst/>
            </a:prstGeom>
          </p:spPr>
        </p:pic>
        <p:pic>
          <p:nvPicPr>
            <p:cNvPr id="5" name="Picture 4" descr="Screen shot 2013-07-06 at 11.08.29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195553" y="1971011"/>
              <a:ext cx="4072218" cy="171826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5789" y="1189585"/>
              <a:ext cx="44117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rebuchet MS"/>
                  <a:cs typeface="Trebuchet MS"/>
                </a:rPr>
                <a:t>Vocabulary Frames for terms with </a:t>
              </a:r>
            </a:p>
            <a:p>
              <a:pPr algn="ctr"/>
              <a:r>
                <a:rPr lang="en-US" sz="2400" dirty="0" smtClean="0">
                  <a:solidFill>
                    <a:srgbClr val="0000FF"/>
                  </a:solidFill>
                  <a:latin typeface="Trebuchet MS"/>
                  <a:cs typeface="Trebuchet MS"/>
                </a:rPr>
                <a:t>CONCISE definitions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13565" y="1189585"/>
              <a:ext cx="44117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rebuchet MS"/>
                  <a:cs typeface="Trebuchet MS"/>
                </a:rPr>
                <a:t>Vocabulary Frames for terms with </a:t>
              </a:r>
            </a:p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rebuchet MS"/>
                  <a:cs typeface="Trebuchet MS"/>
                </a:rPr>
                <a:t>ELABORATED definitions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28781" y="413094"/>
            <a:ext cx="575235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rebuchet MS"/>
                <a:cs typeface="Trebuchet MS"/>
              </a:rPr>
              <a:t>Big Ideas </a:t>
            </a:r>
          </a:p>
          <a:p>
            <a:pPr algn="ctr"/>
            <a:r>
              <a:rPr lang="en-US" sz="2400" i="1" dirty="0" smtClean="0">
                <a:latin typeface="Trebuchet MS"/>
                <a:cs typeface="Trebuchet MS"/>
              </a:rPr>
              <a:t>about teaching with Vocabulary Frames</a:t>
            </a:r>
          </a:p>
          <a:p>
            <a:pPr algn="ctr"/>
            <a:endParaRPr lang="en-US" sz="2400" i="1" dirty="0">
              <a:latin typeface="Trebuchet MS"/>
              <a:cs typeface="Trebuchet MS"/>
            </a:endParaRPr>
          </a:p>
          <a:p>
            <a:pPr algn="ctr"/>
            <a:r>
              <a:rPr lang="en-US" sz="2400" i="1" dirty="0" smtClean="0">
                <a:latin typeface="Trebuchet MS"/>
                <a:cs typeface="Trebuchet MS"/>
              </a:rPr>
              <a:t>Edwin Ellis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63500" y="-71513"/>
            <a:ext cx="911842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100" dirty="0" smtClean="0">
                <a:latin typeface="+mj-lt"/>
                <a:cs typeface="Trebuchet MS"/>
              </a:rPr>
              <a:t>©</a:t>
            </a:r>
            <a:r>
              <a:rPr lang="en-US" sz="800" dirty="0" smtClean="0">
                <a:latin typeface="Trebuchet MS"/>
                <a:cs typeface="Trebuchet MS"/>
              </a:rPr>
              <a:t> </a:t>
            </a:r>
            <a:r>
              <a:rPr lang="en-US" sz="10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99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-16269" y="666226"/>
            <a:ext cx="85253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#5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strategic, so be selective about the vocabulary terms you teach. 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31986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/>
              <a:t>T</a:t>
            </a:r>
            <a:r>
              <a:rPr lang="en-US" sz="2800" b="1" dirty="0" smtClean="0"/>
              <a:t>arget three sets of terms…</a:t>
            </a:r>
            <a:r>
              <a:rPr lang="en-US" dirty="0" smtClean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8292" y="3327648"/>
            <a:ext cx="8085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erms that you anticipate will be used frequently during the lesson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292" y="4159911"/>
            <a:ext cx="8085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rerequisite, highly germane knowledge that is critical to know for the up-coming lesson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542" y="2843086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 smtClean="0">
                <a:solidFill>
                  <a:srgbClr val="0000FF"/>
                </a:solidFill>
              </a:rPr>
              <a:t>Set 1: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/>
              <a:t>Terms to review</a:t>
            </a:r>
            <a:r>
              <a:rPr lang="en-US" dirty="0" smtClean="0"/>
              <a:t>. </a:t>
            </a:r>
          </a:p>
          <a:p>
            <a:pPr fontAlgn="ctr"/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61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-16269" y="666226"/>
            <a:ext cx="85253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#5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strategic, so be selective about the vocabulary terms you teach</a:t>
            </a:r>
            <a:r>
              <a:rPr lang="en-US" sz="2800" b="1" i="1" dirty="0">
                <a:solidFill>
                  <a:srgbClr val="FF0000"/>
                </a:solidFill>
              </a:rPr>
              <a:t>. </a:t>
            </a: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7641" y="3914165"/>
            <a:ext cx="8085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erms that success of all of your students in future learning of your subject will depend upon.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7641" y="4746428"/>
            <a:ext cx="8085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Limited quantity (e.g., about 7)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2319866"/>
            <a:ext cx="9262542" cy="1323439"/>
            <a:chOff x="0" y="2319866"/>
            <a:chExt cx="9262542" cy="1323439"/>
          </a:xfrm>
        </p:grpSpPr>
        <p:sp>
          <p:nvSpPr>
            <p:cNvPr id="2" name="Rectangle 1"/>
            <p:cNvSpPr/>
            <p:nvPr/>
          </p:nvSpPr>
          <p:spPr>
            <a:xfrm>
              <a:off x="0" y="2319866"/>
              <a:ext cx="9144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800" b="1" dirty="0"/>
                <a:t>T</a:t>
              </a:r>
              <a:r>
                <a:rPr lang="en-US" sz="2800" b="1" dirty="0" smtClean="0"/>
                <a:t>arget three sets of terms…</a:t>
              </a:r>
              <a:r>
                <a:rPr lang="en-US" dirty="0" smtClean="0"/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8542" y="2843086"/>
              <a:ext cx="9144000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800" b="1" dirty="0" smtClean="0">
                  <a:solidFill>
                    <a:srgbClr val="0000FF"/>
                  </a:solidFill>
                </a:rPr>
                <a:t>Set 1:</a:t>
              </a:r>
              <a:r>
                <a:rPr lang="en-US" sz="2800" dirty="0" smtClean="0">
                  <a:solidFill>
                    <a:srgbClr val="0000FF"/>
                  </a:solidFill>
                </a:rPr>
                <a:t> </a:t>
              </a:r>
              <a:r>
                <a:rPr lang="en-US" sz="2800" b="1" i="1" dirty="0" smtClean="0"/>
                <a:t>Terms to review</a:t>
              </a:r>
              <a:r>
                <a:rPr lang="en-US" dirty="0" smtClean="0"/>
                <a:t>. </a:t>
              </a:r>
            </a:p>
            <a:p>
              <a:pPr fontAlgn="ctr"/>
              <a:r>
                <a:rPr lang="en-US" dirty="0" smtClean="0"/>
                <a:t> 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18542" y="3378659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 smtClean="0">
                <a:solidFill>
                  <a:srgbClr val="0000FF"/>
                </a:solidFill>
              </a:rPr>
              <a:t>Set 2: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/>
              <a:t>Terms ALL students will know by lesson-end</a:t>
            </a:r>
            <a:r>
              <a:rPr lang="en-US" dirty="0" smtClean="0"/>
              <a:t> </a:t>
            </a:r>
          </a:p>
          <a:p>
            <a:pPr fontAlgn="ctr"/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542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-16269" y="666226"/>
            <a:ext cx="85253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#5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strategic, so be selective about the vocabulary terms you teach. 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9102" y="4511470"/>
            <a:ext cx="8085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pecialized knowledge that would not be expected of typical-achieving learners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2319866"/>
            <a:ext cx="9262542" cy="1323439"/>
            <a:chOff x="0" y="2319866"/>
            <a:chExt cx="9262542" cy="1323439"/>
          </a:xfrm>
        </p:grpSpPr>
        <p:sp>
          <p:nvSpPr>
            <p:cNvPr id="2" name="Rectangle 1"/>
            <p:cNvSpPr/>
            <p:nvPr/>
          </p:nvSpPr>
          <p:spPr>
            <a:xfrm>
              <a:off x="0" y="2319866"/>
              <a:ext cx="9144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800" b="1" dirty="0"/>
                <a:t>T</a:t>
              </a:r>
              <a:r>
                <a:rPr lang="en-US" sz="2800" b="1" dirty="0" smtClean="0"/>
                <a:t>arget three sets of terms…</a:t>
              </a:r>
              <a:r>
                <a:rPr lang="en-US" dirty="0" smtClean="0"/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8542" y="2843086"/>
              <a:ext cx="9144000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800" b="1" dirty="0" smtClean="0">
                  <a:solidFill>
                    <a:srgbClr val="0000FF"/>
                  </a:solidFill>
                </a:rPr>
                <a:t>Set 1:</a:t>
              </a:r>
              <a:r>
                <a:rPr lang="en-US" sz="2800" dirty="0" smtClean="0">
                  <a:solidFill>
                    <a:srgbClr val="0000FF"/>
                  </a:solidFill>
                </a:rPr>
                <a:t> </a:t>
              </a:r>
              <a:r>
                <a:rPr lang="en-US" sz="2800" b="1" i="1" dirty="0" smtClean="0"/>
                <a:t>Terms to review</a:t>
              </a:r>
              <a:r>
                <a:rPr lang="en-US" dirty="0" smtClean="0"/>
                <a:t>. </a:t>
              </a:r>
            </a:p>
            <a:p>
              <a:pPr fontAlgn="ctr"/>
              <a:r>
                <a:rPr lang="en-US" dirty="0" smtClean="0"/>
                <a:t> 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18542" y="337865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 smtClean="0">
                <a:solidFill>
                  <a:srgbClr val="0000FF"/>
                </a:solidFill>
              </a:rPr>
              <a:t>Set 2: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/>
              <a:t>Terms ALL students will know by lesson-end</a:t>
            </a:r>
            <a:r>
              <a:rPr lang="en-US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5478" y="398825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 smtClean="0">
                <a:solidFill>
                  <a:srgbClr val="0000FF"/>
                </a:solidFill>
              </a:rPr>
              <a:t>Set 3: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/>
              <a:t>Alternative terms that advanced students will learn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98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668" y="288156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dirty="0" smtClean="0">
                <a:solidFill>
                  <a:srgbClr val="FF0000"/>
                </a:solidFill>
              </a:rPr>
              <a:t>Initially, </a:t>
            </a:r>
            <a:r>
              <a:rPr lang="en-US" sz="2400" i="1" dirty="0" smtClean="0">
                <a:solidFill>
                  <a:srgbClr val="FF0000"/>
                </a:solidFill>
              </a:rPr>
              <a:t>Vocabulary Frames </a:t>
            </a:r>
            <a:r>
              <a:rPr lang="en-US" sz="2400" dirty="0" smtClean="0">
                <a:solidFill>
                  <a:srgbClr val="FF0000"/>
                </a:solidFill>
              </a:rPr>
              <a:t>may be harder to create than you might expect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2" y="666226"/>
            <a:ext cx="922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#6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use of a Vocabulary Frame</a:t>
            </a:r>
            <a:r>
              <a:rPr lang="en-US" sz="2400" dirty="0">
                <a:solidFill>
                  <a:srgbClr val="FF0000"/>
                </a:solidFill>
              </a:rPr>
              <a:t>™</a:t>
            </a:r>
            <a:r>
              <a:rPr lang="en-US" sz="2400" b="1" i="1" dirty="0">
                <a:solidFill>
                  <a:srgbClr val="FF0000"/>
                </a:solidFill>
              </a:rPr>
              <a:t> is </a:t>
            </a:r>
            <a:r>
              <a:rPr lang="en-US" sz="2400" b="1" i="1" dirty="0" smtClean="0">
                <a:solidFill>
                  <a:srgbClr val="FF0000"/>
                </a:solidFill>
              </a:rPr>
              <a:t>an acquired skill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1986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 smtClean="0"/>
              <a:t>Keep in mind…</a:t>
            </a:r>
            <a:r>
              <a:rPr lang="en-US" dirty="0" smtClean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9068" y="323595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dirty="0" smtClean="0">
                <a:solidFill>
                  <a:srgbClr val="FF0000"/>
                </a:solidFill>
              </a:rPr>
              <a:t>…and require more time &amp; mental energy</a:t>
            </a:r>
          </a:p>
        </p:txBody>
      </p:sp>
      <p:sp>
        <p:nvSpPr>
          <p:cNvPr id="7" name="Rectangle 6"/>
          <p:cNvSpPr/>
          <p:nvPr/>
        </p:nvSpPr>
        <p:spPr>
          <a:xfrm>
            <a:off x="84668" y="380997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dirty="0" smtClean="0">
                <a:solidFill>
                  <a:srgbClr val="0000FF"/>
                </a:solidFill>
              </a:rPr>
              <a:t>It gets MUCH easier with experience!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668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2" y="666226"/>
            <a:ext cx="7456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#1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Vocabulary rules</a:t>
            </a:r>
            <a:r>
              <a:rPr lang="en-US" sz="2400" b="1" i="1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785" y="2329524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Vocabulary knowledge =  best predictors of…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5311" y="2816180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* reading comprehension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5311" y="3207976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* writing fluency and clarity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15311" y="3599773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* ease in learning new content-area subjects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8690" y="4381220"/>
            <a:ext cx="81198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O</a:t>
            </a:r>
            <a:r>
              <a:rPr lang="en-US" sz="2800" b="1" i="1" dirty="0" smtClean="0">
                <a:solidFill>
                  <a:srgbClr val="0000FF"/>
                </a:solidFill>
              </a:rPr>
              <a:t>n-going systematic instruction in vocabulary is very important!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580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660947"/>
            <a:ext cx="90549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How well you teach vocabulary = how much vocabulary students learn, use, and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remember</a:t>
            </a:r>
            <a:r>
              <a:rPr lang="en-US" sz="2400" b="1" i="1" dirty="0" smtClean="0">
                <a:solidFill>
                  <a:srgbClr val="FF0000"/>
                </a:solidFill>
              </a:rPr>
              <a:t>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9595" y="2230607"/>
            <a:ext cx="7749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real measure of vocabulary learning is </a:t>
            </a:r>
            <a:r>
              <a:rPr lang="en-US" sz="2400" u="sng" dirty="0" smtClean="0"/>
              <a:t>long-term retention</a:t>
            </a:r>
            <a:r>
              <a:rPr lang="en-US" sz="24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690" y="3389560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Questionable tactics…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2585" y="4034404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i="1" dirty="0" smtClean="0">
                <a:solidFill>
                  <a:srgbClr val="FF0000"/>
                </a:solidFill>
              </a:rPr>
              <a:t>aving students look up and write definitions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5146" y="4472142"/>
            <a:ext cx="774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U</a:t>
            </a:r>
            <a:r>
              <a:rPr lang="en-US" sz="2400" i="1" dirty="0" smtClean="0">
                <a:solidFill>
                  <a:srgbClr val="FF0000"/>
                </a:solidFill>
              </a:rPr>
              <a:t>sing flash cards to memorize definitions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148332"/>
            <a:ext cx="8119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 instructional tools and routines that you use to teach vocabulary make a significant difference.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446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pic>
        <p:nvPicPr>
          <p:cNvPr id="4" name="Picture 3" descr="Screen shot 2013-07-06 at 11.07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878478" y="3973451"/>
            <a:ext cx="4081920" cy="1718262"/>
          </a:xfrm>
          <a:prstGeom prst="rect">
            <a:avLst/>
          </a:prstGeom>
        </p:spPr>
      </p:pic>
      <p:pic>
        <p:nvPicPr>
          <p:cNvPr id="5" name="Picture 4" descr="Screen shot 2013-07-06 at 11.08.2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5553" y="3973451"/>
            <a:ext cx="4072218" cy="17182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89" y="3192025"/>
            <a:ext cx="4411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rebuchet MS"/>
                <a:cs typeface="Trebuchet MS"/>
              </a:rPr>
              <a:t>Vocabulary Frames for terms with 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  <a:latin typeface="Trebuchet MS"/>
                <a:cs typeface="Trebuchet MS"/>
              </a:rPr>
              <a:t>CONCISE definitions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3565" y="3192025"/>
            <a:ext cx="4411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rebuchet MS"/>
                <a:cs typeface="Trebuchet MS"/>
              </a:rPr>
              <a:t>Vocabulary Frames for terms with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rebuchet MS"/>
                <a:cs typeface="Trebuchet MS"/>
              </a:rPr>
              <a:t>ELABORATED definitions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" y="666226"/>
            <a:ext cx="7456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INTENTIONAL, ACTIVE and ENGAGING and occurs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BEFORE</a:t>
            </a:r>
            <a:r>
              <a:rPr lang="en-US" sz="2400" b="1" i="1" dirty="0">
                <a:solidFill>
                  <a:srgbClr val="FF0000"/>
                </a:solidFill>
              </a:rPr>
              <a:t>, DURING, &amp; AFTER lessons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02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18" name="Text Box 4387"/>
          <p:cNvSpPr txBox="1">
            <a:spLocks noChangeArrowheads="1"/>
          </p:cNvSpPr>
          <p:nvPr/>
        </p:nvSpPr>
        <p:spPr bwMode="auto">
          <a:xfrm>
            <a:off x="12" y="2744733"/>
            <a:ext cx="9143988" cy="411326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BEFORE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lesson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         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Use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Vocabulary Frames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™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when…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" y="3272306"/>
            <a:ext cx="9143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charset="0"/>
                <a:ea typeface="ÇlÇr ñæí©" charset="0"/>
              </a:rPr>
              <a:t>Assessing students</a:t>
            </a:r>
            <a:r>
              <a:rPr lang="en-US" altLang="en-US" sz="2400" dirty="0">
                <a:latin typeface="Calibri" charset="0"/>
                <a:ea typeface="ÇlÇr ñæí©" charset="0"/>
              </a:rPr>
              <a:t>’</a:t>
            </a:r>
            <a:r>
              <a:rPr lang="en-US" sz="2400" dirty="0">
                <a:latin typeface="Calibri" charset="0"/>
                <a:ea typeface="ÇlÇr ñæí©" charset="0"/>
              </a:rPr>
              <a:t> </a:t>
            </a:r>
            <a:r>
              <a:rPr lang="en-US" sz="2400" dirty="0" smtClean="0">
                <a:latin typeface="Calibri" charset="0"/>
                <a:ea typeface="ÇlÇr ñæí©" charset="0"/>
              </a:rPr>
              <a:t>vocabulary knowledge &amp; to </a:t>
            </a:r>
            <a:r>
              <a:rPr lang="en-US" sz="2400" dirty="0">
                <a:latin typeface="Calibri" charset="0"/>
                <a:ea typeface="ÇlÇr ñæí©" charset="0"/>
              </a:rPr>
              <a:t>ascertain any erroneous </a:t>
            </a:r>
            <a:r>
              <a:rPr lang="en-US" sz="2400" dirty="0" smtClean="0">
                <a:latin typeface="Calibri" charset="0"/>
                <a:ea typeface="ÇlÇr ñæí©" charset="0"/>
              </a:rPr>
              <a:t>understandings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2" y="4223063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bri" charset="0"/>
                <a:ea typeface="ÇlÇr ñæí©" charset="0"/>
              </a:rPr>
              <a:t>Reviewing </a:t>
            </a:r>
            <a:r>
              <a:rPr lang="en-US" sz="2400" dirty="0">
                <a:latin typeface="Calibri" charset="0"/>
                <a:ea typeface="ÇlÇr ñæí©" charset="0"/>
              </a:rPr>
              <a:t>critical previously learned </a:t>
            </a:r>
            <a:r>
              <a:rPr lang="en-US" sz="2400" dirty="0" smtClean="0">
                <a:latin typeface="Calibri" charset="0"/>
                <a:ea typeface="ÇlÇr ñæí©" charset="0"/>
              </a:rPr>
              <a:t>vocabulary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2" y="4804488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bri" charset="0"/>
                <a:ea typeface="ÇlÇr ñæí©" charset="0"/>
              </a:rPr>
              <a:t>Previewing (introducing) </a:t>
            </a:r>
            <a:r>
              <a:rPr lang="en-US" sz="2400" dirty="0">
                <a:latin typeface="Calibri" charset="0"/>
                <a:ea typeface="ÇlÇr ñæí©" charset="0"/>
              </a:rPr>
              <a:t>new </a:t>
            </a:r>
            <a:r>
              <a:rPr lang="en-US" sz="2400" dirty="0" smtClean="0">
                <a:latin typeface="Calibri" charset="0"/>
                <a:ea typeface="ÇlÇr ñæí©" charset="0"/>
              </a:rPr>
              <a:t>vocabulary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2" y="5385913"/>
            <a:ext cx="9143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bri" charset="0"/>
                <a:ea typeface="ÇlÇr ñæí©" charset="0"/>
              </a:rPr>
              <a:t>Activating </a:t>
            </a:r>
            <a:r>
              <a:rPr lang="en-US" sz="2400" dirty="0">
                <a:latin typeface="Calibri" charset="0"/>
                <a:ea typeface="ÇlÇr ñæí©" charset="0"/>
              </a:rPr>
              <a:t>background knowledge to form definition predictions (that will be subsequently checked, verified, or modified as appropriate</a:t>
            </a:r>
            <a:r>
              <a:rPr lang="en-US" sz="2400" dirty="0" smtClean="0">
                <a:latin typeface="Calibri" charset="0"/>
                <a:ea typeface="ÇlÇr ñæí©" charset="0"/>
              </a:rPr>
              <a:t>)</a:t>
            </a:r>
            <a:endParaRPr lang="en-US" sz="2400" dirty="0">
              <a:latin typeface="Calibri" charset="0"/>
              <a:ea typeface="ÇlÇr ñæí©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" y="6336670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Using peer-supported (collaborative learning) activities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" y="666226"/>
            <a:ext cx="7456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INTENTIONAL, ACTIVE and ENGAGING and occurs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BEFORE</a:t>
            </a:r>
            <a:r>
              <a:rPr lang="en-US" sz="2400" b="1" i="1" dirty="0">
                <a:solidFill>
                  <a:srgbClr val="FF0000"/>
                </a:solidFill>
              </a:rPr>
              <a:t>, DURING, &amp; AFTER lessons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822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18" name="Text Box 4387"/>
          <p:cNvSpPr txBox="1">
            <a:spLocks noChangeArrowheads="1"/>
          </p:cNvSpPr>
          <p:nvPr/>
        </p:nvSpPr>
        <p:spPr bwMode="auto">
          <a:xfrm>
            <a:off x="12" y="2744733"/>
            <a:ext cx="9143988" cy="4113267"/>
          </a:xfrm>
          <a:prstGeom prst="rect">
            <a:avLst/>
          </a:prstGeom>
          <a:solidFill>
            <a:srgbClr val="8EFFF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FF"/>
                </a:solidFill>
                <a:latin typeface="Calibri" charset="0"/>
                <a:ea typeface="ÇlÇr ñæí©" charset="0"/>
              </a:rPr>
              <a:t>DURING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lesson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         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Use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Vocabulary Frames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™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when…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" y="3272306"/>
            <a:ext cx="9143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Providing explicit, intentional instruction about the meanings of new terms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" y="4321674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Guiding note-taking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" y="5050550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Using peer-supported (collaborative learning) activities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" y="666226"/>
            <a:ext cx="7456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INTENTIONAL, ACTIVE and ENGAGING and occurs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BEFORE</a:t>
            </a:r>
            <a:r>
              <a:rPr lang="en-US" sz="2400" b="1" i="1" dirty="0">
                <a:solidFill>
                  <a:srgbClr val="FF0000"/>
                </a:solidFill>
              </a:rPr>
              <a:t>, DURING, &amp; AFTER lessons</a:t>
            </a:r>
            <a:r>
              <a:rPr lang="en-US" sz="2800" b="1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418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18" name="Text Box 4387"/>
          <p:cNvSpPr txBox="1">
            <a:spLocks noChangeArrowheads="1"/>
          </p:cNvSpPr>
          <p:nvPr/>
        </p:nvSpPr>
        <p:spPr bwMode="auto">
          <a:xfrm>
            <a:off x="12" y="2744733"/>
            <a:ext cx="9143988" cy="411326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FF"/>
                </a:solidFill>
                <a:latin typeface="Calibri" charset="0"/>
                <a:ea typeface="ÇlÇr ñæí©" charset="0"/>
              </a:rPr>
              <a:t>DURING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lesson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         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Use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Vocabulary Frames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™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charset="0"/>
                <a:ea typeface="ÇlÇr ñæí©" charset="0"/>
              </a:rPr>
              <a:t>when…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" y="3272306"/>
            <a:ext cx="9143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Anchoring or reviewing meanings of new terms addressed during the lesson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" y="4321674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Having students engage in research about the meanings of new terms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" y="5050550"/>
            <a:ext cx="914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Using peer-supported (collaborative learning) activities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" y="666226"/>
            <a:ext cx="7456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INTENTIONAL, ACTIVE and ENGAGING and occurs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BEFORE</a:t>
            </a:r>
            <a:r>
              <a:rPr lang="en-US" sz="2400" b="1" i="1" dirty="0">
                <a:solidFill>
                  <a:srgbClr val="FF0000"/>
                </a:solidFill>
              </a:rPr>
              <a:t>, DURING, &amp; AFTER lessons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257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5355" y="3299708"/>
            <a:ext cx="5570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Scaffolding instruction is REALLY important!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2950" y="3792453"/>
            <a:ext cx="2887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 smtClean="0">
                <a:solidFill>
                  <a:srgbClr val="008000"/>
                </a:solidFill>
              </a:rPr>
              <a:t> “gradual release”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124" y="4398573"/>
            <a:ext cx="806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 smtClean="0">
                <a:solidFill>
                  <a:srgbClr val="0000FF"/>
                </a:solidFill>
              </a:rPr>
              <a:t>I do it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37141" y="4398573"/>
            <a:ext cx="1584652" cy="400110"/>
            <a:chOff x="1134988" y="3920913"/>
            <a:chExt cx="1584652" cy="400110"/>
          </a:xfrm>
        </p:grpSpPr>
        <p:sp>
          <p:nvSpPr>
            <p:cNvPr id="8" name="TextBox 7"/>
            <p:cNvSpPr txBox="1"/>
            <p:nvPr/>
          </p:nvSpPr>
          <p:spPr>
            <a:xfrm>
              <a:off x="1327912" y="3920913"/>
              <a:ext cx="1391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i="1" dirty="0" smtClean="0">
                  <a:solidFill>
                    <a:srgbClr val="0000FF"/>
                  </a:solidFill>
                </a:rPr>
                <a:t>We do 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134988" y="3945339"/>
              <a:ext cx="229698" cy="351259"/>
            </a:xfrm>
            <a:prstGeom prst="rightArrow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92095" y="4398573"/>
            <a:ext cx="1455457" cy="400110"/>
            <a:chOff x="2449406" y="3920913"/>
            <a:chExt cx="1455457" cy="400110"/>
          </a:xfrm>
        </p:grpSpPr>
        <p:sp>
          <p:nvSpPr>
            <p:cNvPr id="11" name="TextBox 10"/>
            <p:cNvSpPr txBox="1"/>
            <p:nvPr/>
          </p:nvSpPr>
          <p:spPr>
            <a:xfrm>
              <a:off x="2625056" y="3920913"/>
              <a:ext cx="12798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i="1" dirty="0" smtClean="0">
                  <a:solidFill>
                    <a:srgbClr val="0000FF"/>
                  </a:solidFill>
                </a:rPr>
                <a:t>Y’all do 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449406" y="3945339"/>
              <a:ext cx="229698" cy="351259"/>
            </a:xfrm>
            <a:prstGeom prst="rightArrow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7552" y="4398573"/>
            <a:ext cx="1617595" cy="400110"/>
            <a:chOff x="3972423" y="3920913"/>
            <a:chExt cx="1617595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4107537" y="3920913"/>
              <a:ext cx="14824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i="1" dirty="0" smtClean="0">
                  <a:solidFill>
                    <a:srgbClr val="0000FF"/>
                  </a:solidFill>
                </a:rPr>
                <a:t>You do 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972423" y="3945339"/>
              <a:ext cx="229698" cy="351259"/>
            </a:xfrm>
            <a:prstGeom prst="rightArrow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" y="666226"/>
            <a:ext cx="7456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INTENTIONAL, ACTIVE and ENGAGING and occurs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BEFORE</a:t>
            </a:r>
            <a:r>
              <a:rPr lang="en-US" sz="2400" b="1" i="1" dirty="0">
                <a:solidFill>
                  <a:srgbClr val="FF0000"/>
                </a:solidFill>
              </a:rPr>
              <a:t>, DURING, &amp; AFTER lessons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50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63500" y="-380833"/>
            <a:ext cx="9118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200" b="1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pPr algn="r"/>
            <a:r>
              <a:rPr lang="en-US" sz="1600" b="1" dirty="0" smtClean="0">
                <a:latin typeface="Trebuchet MS"/>
                <a:cs typeface="Trebuchet MS"/>
              </a:rPr>
              <a:t>Big Ideas about Teaching with Vocabulary Frames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  <a:p>
            <a:pPr algn="r"/>
            <a:r>
              <a:rPr lang="en-US" sz="1400" dirty="0" smtClean="0">
                <a:latin typeface="+mj-lt"/>
                <a:cs typeface="Trebuchet MS"/>
              </a:rPr>
              <a:t>©</a:t>
            </a:r>
            <a:r>
              <a:rPr lang="en-US" sz="1400" dirty="0" smtClean="0">
                <a:latin typeface="Trebuchet MS"/>
                <a:cs typeface="Trebuchet MS"/>
              </a:rPr>
              <a:t> </a:t>
            </a:r>
            <a:r>
              <a:rPr lang="en-US" sz="1400" dirty="0" smtClean="0">
                <a:latin typeface="+mj-lt"/>
                <a:cs typeface="Trebuchet MS"/>
              </a:rPr>
              <a:t>Edwin Ellis    All Rights Reserved    MakesSenseStrategies.com </a:t>
            </a:r>
          </a:p>
          <a:p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-48068" y="3026488"/>
            <a:ext cx="5901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50DA5"/>
                </a:solidFill>
              </a:rPr>
              <a:t>TEACHER</a:t>
            </a:r>
            <a:r>
              <a:rPr lang="en-US" sz="2000" b="1" dirty="0">
                <a:solidFill>
                  <a:srgbClr val="650DA5"/>
                </a:solidFill>
              </a:rPr>
              <a:t>-</a:t>
            </a:r>
            <a:r>
              <a:rPr lang="en-US" sz="2000" b="1" dirty="0" smtClean="0">
                <a:solidFill>
                  <a:srgbClr val="650DA5"/>
                </a:solidFill>
              </a:rPr>
              <a:t>ASSISTED routines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4054" y="3436534"/>
            <a:ext cx="5020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50DA5"/>
                </a:solidFill>
              </a:rPr>
              <a:t>Review Core Terms</a:t>
            </a:r>
            <a:r>
              <a:rPr lang="en-US" i="1" dirty="0"/>
              <a:t>			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4054" y="3859077"/>
            <a:ext cx="5020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50DA5"/>
                </a:solidFill>
              </a:rPr>
              <a:t>Preview New Terms</a:t>
            </a:r>
            <a:r>
              <a:rPr lang="en-US" i="1" dirty="0"/>
              <a:t>			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4054" y="4281620"/>
            <a:ext cx="5020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50DA5"/>
                </a:solidFill>
              </a:rPr>
              <a:t>Direct </a:t>
            </a:r>
            <a:r>
              <a:rPr lang="en-US" b="1" i="1" dirty="0">
                <a:solidFill>
                  <a:srgbClr val="650DA5"/>
                </a:solidFill>
              </a:rPr>
              <a:t>Explanation </a:t>
            </a:r>
            <a:r>
              <a:rPr lang="en-US" b="1" i="1" dirty="0">
                <a:solidFill>
                  <a:srgbClr val="650DA5"/>
                </a:solidFill>
                <a:sym typeface="Wingdings"/>
              </a:rPr>
              <a:t></a:t>
            </a:r>
            <a:r>
              <a:rPr lang="en-US" b="1" i="1" dirty="0">
                <a:solidFill>
                  <a:srgbClr val="650DA5"/>
                </a:solidFill>
              </a:rPr>
              <a:t> </a:t>
            </a:r>
            <a:r>
              <a:rPr lang="en-US" b="1" i="1" dirty="0" smtClean="0">
                <a:solidFill>
                  <a:srgbClr val="650DA5"/>
                </a:solidFill>
              </a:rPr>
              <a:t>Directed Note Taking</a:t>
            </a:r>
            <a:r>
              <a:rPr lang="en-US" b="1" i="1" dirty="0">
                <a:solidFill>
                  <a:srgbClr val="650DA5"/>
                </a:solidFill>
              </a:rPr>
              <a:t>		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684054" y="4704162"/>
            <a:ext cx="5456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50DA5"/>
                </a:solidFill>
              </a:rPr>
              <a:t>Guided Note Taking: Co-constructing Definitions	</a:t>
            </a:r>
            <a:endParaRPr lang="en-US" i="1" dirty="0"/>
          </a:p>
        </p:txBody>
      </p:sp>
      <p:sp>
        <p:nvSpPr>
          <p:cNvPr id="21" name="Rectangle 20"/>
          <p:cNvSpPr/>
          <p:nvPr/>
        </p:nvSpPr>
        <p:spPr>
          <a:xfrm>
            <a:off x="684054" y="5126706"/>
            <a:ext cx="5020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50DA5"/>
                </a:solidFill>
              </a:rPr>
              <a:t>Guided Note Taking: Pause / Pair / Share	</a:t>
            </a:r>
            <a:r>
              <a:rPr lang="en-US" i="1" dirty="0" smtClean="0"/>
              <a:t>	</a:t>
            </a:r>
            <a:endParaRPr lang="en-US" i="1" dirty="0"/>
          </a:p>
        </p:txBody>
      </p:sp>
      <p:sp>
        <p:nvSpPr>
          <p:cNvPr id="22" name="Rectangle 21"/>
          <p:cNvSpPr/>
          <p:nvPr/>
        </p:nvSpPr>
        <p:spPr>
          <a:xfrm>
            <a:off x="684054" y="5549247"/>
            <a:ext cx="5020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50DA5"/>
                </a:solidFill>
              </a:rPr>
              <a:t>Vocabulary </a:t>
            </a:r>
            <a:r>
              <a:rPr lang="en-US" b="1" i="1" dirty="0" smtClean="0">
                <a:solidFill>
                  <a:srgbClr val="650DA5"/>
                </a:solidFill>
              </a:rPr>
              <a:t>Comparisons</a:t>
            </a:r>
            <a:r>
              <a:rPr lang="en-US" i="1" dirty="0" smtClean="0"/>
              <a:t>				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" y="666226"/>
            <a:ext cx="7456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BIG IDEA </a:t>
            </a:r>
            <a:r>
              <a:rPr lang="en-US" sz="2400" b="1" dirty="0" smtClean="0">
                <a:solidFill>
                  <a:srgbClr val="0000FF"/>
                </a:solidFill>
              </a:rPr>
              <a:t>#4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Effective vocabulary instruction is INTENTIONAL, ACTIVE and ENGAGING and occurs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BEFORE</a:t>
            </a:r>
            <a:r>
              <a:rPr lang="en-US" sz="2400" b="1" i="1" dirty="0">
                <a:solidFill>
                  <a:srgbClr val="FF0000"/>
                </a:solidFill>
              </a:rPr>
              <a:t>, DURING, &amp; AFTER lessons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6700" y="3504495"/>
            <a:ext cx="4135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PEER-ASSISTED routines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58822" y="3914542"/>
            <a:ext cx="319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Before &amp; After</a:t>
            </a:r>
            <a:r>
              <a:rPr lang="en-US" i="1" dirty="0"/>
              <a:t>			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58822" y="4329413"/>
            <a:ext cx="3196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Best Guess Encounters</a:t>
            </a:r>
            <a:r>
              <a:rPr lang="en-US" i="1" dirty="0"/>
              <a:t>				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58822" y="4744284"/>
            <a:ext cx="319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Vocabulary WIKI</a:t>
            </a:r>
            <a:r>
              <a:rPr lang="en-US" b="1" i="1" dirty="0">
                <a:solidFill>
                  <a:srgbClr val="650DA5"/>
                </a:solidFill>
              </a:rPr>
              <a:t>	</a:t>
            </a:r>
            <a:endParaRPr lang="en-US" i="1" dirty="0"/>
          </a:p>
        </p:txBody>
      </p:sp>
      <p:sp>
        <p:nvSpPr>
          <p:cNvPr id="29" name="Rectangle 28"/>
          <p:cNvSpPr/>
          <p:nvPr/>
        </p:nvSpPr>
        <p:spPr>
          <a:xfrm>
            <a:off x="5858822" y="5159155"/>
            <a:ext cx="319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Rotated Frames</a:t>
            </a:r>
            <a:r>
              <a:rPr lang="en-US" b="1" i="1" dirty="0" smtClean="0">
                <a:solidFill>
                  <a:srgbClr val="650DA5"/>
                </a:solidFill>
              </a:rPr>
              <a:t>	</a:t>
            </a:r>
            <a:endParaRPr lang="en-US" i="1" dirty="0"/>
          </a:p>
        </p:txBody>
      </p:sp>
      <p:sp>
        <p:nvSpPr>
          <p:cNvPr id="30" name="Rectangle 29"/>
          <p:cNvSpPr/>
          <p:nvPr/>
        </p:nvSpPr>
        <p:spPr>
          <a:xfrm>
            <a:off x="5858822" y="5574026"/>
            <a:ext cx="3196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Defining Research: Jigsaw</a:t>
            </a:r>
            <a:r>
              <a:rPr lang="en-US" b="1" i="1" dirty="0" smtClean="0">
                <a:solidFill>
                  <a:srgbClr val="650DA5"/>
                </a:solidFill>
              </a:rPr>
              <a:t>	</a:t>
            </a:r>
            <a:r>
              <a:rPr lang="en-US" i="1" dirty="0" smtClean="0"/>
              <a:t>	</a:t>
            </a:r>
            <a:endParaRPr lang="en-US" i="1" dirty="0"/>
          </a:p>
        </p:txBody>
      </p:sp>
      <p:sp>
        <p:nvSpPr>
          <p:cNvPr id="31" name="Rectangle 30"/>
          <p:cNvSpPr/>
          <p:nvPr/>
        </p:nvSpPr>
        <p:spPr>
          <a:xfrm>
            <a:off x="5858822" y="5988897"/>
            <a:ext cx="3196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Defining Research: </a:t>
            </a:r>
            <a:r>
              <a:rPr lang="en-US" b="1" i="1" dirty="0" smtClean="0">
                <a:solidFill>
                  <a:srgbClr val="0000FF"/>
                </a:solidFill>
              </a:rPr>
              <a:t>Pair - Share</a:t>
            </a:r>
            <a:r>
              <a:rPr lang="en-US" b="1" i="1" dirty="0">
                <a:solidFill>
                  <a:srgbClr val="650DA5"/>
                </a:solidFill>
              </a:rPr>
              <a:t>	</a:t>
            </a:r>
            <a:r>
              <a:rPr lang="en-US" i="1" dirty="0" smtClean="0"/>
              <a:t>			</a:t>
            </a:r>
            <a:endParaRPr lang="en-US" i="1" dirty="0"/>
          </a:p>
        </p:txBody>
      </p:sp>
      <p:sp>
        <p:nvSpPr>
          <p:cNvPr id="32" name="Rectangle 31"/>
          <p:cNvSpPr/>
          <p:nvPr/>
        </p:nvSpPr>
        <p:spPr>
          <a:xfrm>
            <a:off x="5858822" y="6403770"/>
            <a:ext cx="319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Rank &amp; Share</a:t>
            </a:r>
            <a:r>
              <a:rPr lang="en-US" b="1" i="1" dirty="0">
                <a:solidFill>
                  <a:srgbClr val="650DA5"/>
                </a:solidFill>
              </a:rPr>
              <a:t>	</a:t>
            </a:r>
            <a:r>
              <a:rPr lang="en-US" i="1" dirty="0" smtClean="0"/>
              <a:t>			</a:t>
            </a:r>
            <a:endParaRPr lang="en-US" i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922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1006</Words>
  <Application>Microsoft Macintosh PowerPoint</Application>
  <PresentationFormat>On-screen Show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University of Alabama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Ellis, Edwin</dc:creator>
  <cp:lastModifiedBy>Edwin  Ellis</cp:lastModifiedBy>
  <cp:revision>17</cp:revision>
  <dcterms:created xsi:type="dcterms:W3CDTF">2013-07-09T01:39:29Z</dcterms:created>
  <dcterms:modified xsi:type="dcterms:W3CDTF">2013-07-09T01:43:04Z</dcterms:modified>
</cp:coreProperties>
</file>