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 id="2147483852" r:id="rId2"/>
    <p:sldMasterId id="2147483866" r:id="rId3"/>
  </p:sldMasterIdLst>
  <p:notesMasterIdLst>
    <p:notesMasterId r:id="rId39"/>
  </p:notesMasterIdLst>
  <p:handoutMasterIdLst>
    <p:handoutMasterId r:id="rId40"/>
  </p:handoutMasterIdLst>
  <p:sldIdLst>
    <p:sldId id="264" r:id="rId4"/>
    <p:sldId id="331" r:id="rId5"/>
    <p:sldId id="392" r:id="rId6"/>
    <p:sldId id="348" r:id="rId7"/>
    <p:sldId id="349" r:id="rId8"/>
    <p:sldId id="356" r:id="rId9"/>
    <p:sldId id="441" r:id="rId10"/>
    <p:sldId id="453" r:id="rId11"/>
    <p:sldId id="461" r:id="rId12"/>
    <p:sldId id="338" r:id="rId13"/>
    <p:sldId id="597" r:id="rId14"/>
    <p:sldId id="598" r:id="rId15"/>
    <p:sldId id="489" r:id="rId16"/>
    <p:sldId id="490" r:id="rId17"/>
    <p:sldId id="592" r:id="rId18"/>
    <p:sldId id="491" r:id="rId19"/>
    <p:sldId id="492" r:id="rId20"/>
    <p:sldId id="493" r:id="rId21"/>
    <p:sldId id="498" r:id="rId22"/>
    <p:sldId id="496" r:id="rId23"/>
    <p:sldId id="442" r:id="rId24"/>
    <p:sldId id="484" r:id="rId25"/>
    <p:sldId id="599" r:id="rId26"/>
    <p:sldId id="600" r:id="rId27"/>
    <p:sldId id="601" r:id="rId28"/>
    <p:sldId id="602" r:id="rId29"/>
    <p:sldId id="603" r:id="rId30"/>
    <p:sldId id="593" r:id="rId31"/>
    <p:sldId id="482" r:id="rId32"/>
    <p:sldId id="594" r:id="rId33"/>
    <p:sldId id="613" r:id="rId34"/>
    <p:sldId id="595" r:id="rId35"/>
    <p:sldId id="604" r:id="rId36"/>
    <p:sldId id="596" r:id="rId37"/>
    <p:sldId id="35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1" autoAdjust="0"/>
    <p:restoredTop sz="87443" autoAdjust="0"/>
  </p:normalViewPr>
  <p:slideViewPr>
    <p:cSldViewPr snapToGrid="0" snapToObjects="1">
      <p:cViewPr varScale="1">
        <p:scale>
          <a:sx n="70" d="100"/>
          <a:sy n="70" d="100"/>
        </p:scale>
        <p:origin x="1292" y="48"/>
      </p:cViewPr>
      <p:guideLst>
        <p:guide orient="horz" pos="2160"/>
        <p:guide pos="2880"/>
      </p:guideLst>
    </p:cSldViewPr>
  </p:slideViewPr>
  <p:notesTextViewPr>
    <p:cViewPr>
      <p:scale>
        <a:sx n="1" d="1"/>
        <a:sy n="1" d="1"/>
      </p:scale>
      <p:origin x="0" y="0"/>
    </p:cViewPr>
  </p:notesTextViewPr>
  <p:sorterViewPr>
    <p:cViewPr varScale="1">
      <p:scale>
        <a:sx n="1" d="1"/>
        <a:sy n="1" d="1"/>
      </p:scale>
      <p:origin x="0" y="-9128"/>
    </p:cViewPr>
  </p:sorterViewPr>
  <p:notesViewPr>
    <p:cSldViewPr snapToGrid="0" snapToObjects="1">
      <p:cViewPr varScale="1">
        <p:scale>
          <a:sx n="60" d="100"/>
          <a:sy n="60" d="100"/>
        </p:scale>
        <p:origin x="250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3526C-3DF5-47EF-8D80-FDFDF1B3FF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9903997-DEDF-4B62-A50D-04F2CC971DCE}">
      <dgm:prSet phldrT="[Text]" custT="1"/>
      <dgm:spPr/>
      <dgm:t>
        <a:bodyPr/>
        <a:lstStyle/>
        <a:p>
          <a:r>
            <a:rPr lang="en-US" sz="1600" dirty="0"/>
            <a:t>Sentences</a:t>
          </a:r>
        </a:p>
      </dgm:t>
    </dgm:pt>
    <dgm:pt modelId="{5C728914-5A30-43F9-A667-32DAF6480488}" type="parTrans" cxnId="{0532C068-42F1-4968-B922-C64739872517}">
      <dgm:prSet/>
      <dgm:spPr/>
      <dgm:t>
        <a:bodyPr/>
        <a:lstStyle/>
        <a:p>
          <a:endParaRPr lang="en-US"/>
        </a:p>
      </dgm:t>
    </dgm:pt>
    <dgm:pt modelId="{CAAD9F42-2619-431A-8782-9814C5580CE6}" type="sibTrans" cxnId="{0532C068-42F1-4968-B922-C64739872517}">
      <dgm:prSet/>
      <dgm:spPr/>
      <dgm:t>
        <a:bodyPr/>
        <a:lstStyle/>
        <a:p>
          <a:endParaRPr lang="en-US"/>
        </a:p>
      </dgm:t>
    </dgm:pt>
    <dgm:pt modelId="{92DCB9C3-BBB9-45D3-91B0-5C9195F72B4E}">
      <dgm:prSet phldrT="[Text]" custT="1"/>
      <dgm:spPr/>
      <dgm:t>
        <a:bodyPr/>
        <a:lstStyle/>
        <a:p>
          <a:r>
            <a:rPr lang="en-US" sz="1400" dirty="0">
              <a:latin typeface="+mn-lt"/>
            </a:rPr>
            <a:t>Editing</a:t>
          </a:r>
        </a:p>
      </dgm:t>
    </dgm:pt>
    <dgm:pt modelId="{BB0E4E38-85EE-4C68-892C-DCD8BB29A6AC}" type="parTrans" cxnId="{ABD9CEA7-5C7C-45B8-8F37-EC0B27CDF872}">
      <dgm:prSet/>
      <dgm:spPr/>
      <dgm:t>
        <a:bodyPr/>
        <a:lstStyle/>
        <a:p>
          <a:endParaRPr lang="en-US"/>
        </a:p>
      </dgm:t>
    </dgm:pt>
    <dgm:pt modelId="{E0009D45-F396-4576-9F4A-F2B00F75167C}" type="sibTrans" cxnId="{ABD9CEA7-5C7C-45B8-8F37-EC0B27CDF872}">
      <dgm:prSet/>
      <dgm:spPr/>
      <dgm:t>
        <a:bodyPr/>
        <a:lstStyle/>
        <a:p>
          <a:endParaRPr lang="en-US"/>
        </a:p>
      </dgm:t>
    </dgm:pt>
    <dgm:pt modelId="{0AE0E51E-0D87-4041-9985-6E656AE5336C}">
      <dgm:prSet phldrT="[Text]" custT="1"/>
      <dgm:spPr/>
      <dgm:t>
        <a:bodyPr/>
        <a:lstStyle/>
        <a:p>
          <a:r>
            <a:rPr lang="en-US" sz="1400" u="none" dirty="0">
              <a:latin typeface="+mn-lt"/>
            </a:rPr>
            <a:t>Fundamentals in the Sentence Writing Strategy</a:t>
          </a:r>
        </a:p>
      </dgm:t>
    </dgm:pt>
    <dgm:pt modelId="{DAF86482-4A42-41D7-9C61-8B426987575C}" type="parTrans" cxnId="{3B581CF4-A368-475C-8365-7FAE3EFBE29D}">
      <dgm:prSet/>
      <dgm:spPr/>
      <dgm:t>
        <a:bodyPr/>
        <a:lstStyle/>
        <a:p>
          <a:endParaRPr lang="en-US"/>
        </a:p>
      </dgm:t>
    </dgm:pt>
    <dgm:pt modelId="{7D7E0E22-F4F4-473F-A667-3E9B798DE1A3}" type="sibTrans" cxnId="{3B581CF4-A368-475C-8365-7FAE3EFBE29D}">
      <dgm:prSet/>
      <dgm:spPr/>
      <dgm:t>
        <a:bodyPr/>
        <a:lstStyle/>
        <a:p>
          <a:endParaRPr lang="en-US"/>
        </a:p>
      </dgm:t>
    </dgm:pt>
    <dgm:pt modelId="{CD404F3A-3217-4133-A66D-56CCE20E0056}">
      <dgm:prSet phldrT="[Text]" custT="1"/>
      <dgm:spPr/>
      <dgm:t>
        <a:bodyPr/>
        <a:lstStyle/>
        <a:p>
          <a:r>
            <a:rPr lang="en-US" sz="1400" u="none" dirty="0">
              <a:latin typeface="+mn-lt"/>
            </a:rPr>
            <a:t>Proficiency in the Sentence Writing Strategy</a:t>
          </a:r>
        </a:p>
      </dgm:t>
    </dgm:pt>
    <dgm:pt modelId="{88CDFE39-3FD2-4D50-BAE5-3655FEBF8220}" type="parTrans" cxnId="{739D96FB-9D6B-4C17-BC76-66915FBCCB52}">
      <dgm:prSet/>
      <dgm:spPr/>
      <dgm:t>
        <a:bodyPr/>
        <a:lstStyle/>
        <a:p>
          <a:endParaRPr lang="en-US"/>
        </a:p>
      </dgm:t>
    </dgm:pt>
    <dgm:pt modelId="{2A691E6A-F1AC-47F2-88B8-21B6FF64CB9E}" type="sibTrans" cxnId="{739D96FB-9D6B-4C17-BC76-66915FBCCB52}">
      <dgm:prSet/>
      <dgm:spPr/>
      <dgm:t>
        <a:bodyPr/>
        <a:lstStyle/>
        <a:p>
          <a:endParaRPr lang="en-US"/>
        </a:p>
      </dgm:t>
    </dgm:pt>
    <dgm:pt modelId="{DE1C56CF-1747-4BB4-B4BD-E48D57667FE3}">
      <dgm:prSet phldrT="[Text]" custT="1"/>
      <dgm:spPr/>
      <dgm:t>
        <a:bodyPr/>
        <a:lstStyle/>
        <a:p>
          <a:r>
            <a:rPr lang="en-US" sz="1400" u="none" dirty="0">
              <a:latin typeface="+mn-lt"/>
            </a:rPr>
            <a:t>The Paragraph Writing Strategy</a:t>
          </a:r>
        </a:p>
      </dgm:t>
    </dgm:pt>
    <dgm:pt modelId="{5194E4A2-5DF0-458A-96A7-E8EAC61EBE4D}" type="parTrans" cxnId="{AA3B1EAA-5E46-473A-BD12-8BDB5A5DD1BF}">
      <dgm:prSet/>
      <dgm:spPr/>
      <dgm:t>
        <a:bodyPr/>
        <a:lstStyle/>
        <a:p>
          <a:endParaRPr lang="en-US"/>
        </a:p>
      </dgm:t>
    </dgm:pt>
    <dgm:pt modelId="{E8CBED5A-DE8A-4496-9F05-01059BD72B17}" type="sibTrans" cxnId="{AA3B1EAA-5E46-473A-BD12-8BDB5A5DD1BF}">
      <dgm:prSet/>
      <dgm:spPr/>
      <dgm:t>
        <a:bodyPr/>
        <a:lstStyle/>
        <a:p>
          <a:endParaRPr lang="en-US"/>
        </a:p>
      </dgm:t>
    </dgm:pt>
    <dgm:pt modelId="{4916C1D1-27F9-4E48-A0BD-67FAA21CFAD5}">
      <dgm:prSet phldrT="[Text]" custT="1"/>
      <dgm:spPr/>
      <dgm:t>
        <a:bodyPr/>
        <a:lstStyle/>
        <a:p>
          <a:r>
            <a:rPr lang="en-US" sz="1400" dirty="0">
              <a:latin typeface="+mn-lt"/>
            </a:rPr>
            <a:t>The EDIT Strategy</a:t>
          </a:r>
        </a:p>
      </dgm:t>
    </dgm:pt>
    <dgm:pt modelId="{9963CABD-C077-4A85-9E0E-5016E1242642}" type="parTrans" cxnId="{AA55253C-9B4D-442D-B5D5-E56AEC6E3AA2}">
      <dgm:prSet/>
      <dgm:spPr/>
      <dgm:t>
        <a:bodyPr/>
        <a:lstStyle/>
        <a:p>
          <a:endParaRPr lang="en-US"/>
        </a:p>
      </dgm:t>
    </dgm:pt>
    <dgm:pt modelId="{F8766DE2-1B17-49D2-98DC-5D72F9CE1700}" type="sibTrans" cxnId="{AA55253C-9B4D-442D-B5D5-E56AEC6E3AA2}">
      <dgm:prSet/>
      <dgm:spPr/>
      <dgm:t>
        <a:bodyPr/>
        <a:lstStyle/>
        <a:p>
          <a:endParaRPr lang="en-US"/>
        </a:p>
      </dgm:t>
    </dgm:pt>
    <dgm:pt modelId="{1D5896C7-D3CB-4210-9635-DD109737A8FD}">
      <dgm:prSet phldrT="[Text]" custT="1"/>
      <dgm:spPr/>
      <dgm:t>
        <a:bodyPr/>
        <a:lstStyle/>
        <a:p>
          <a:r>
            <a:rPr lang="en-US" sz="1400" dirty="0">
              <a:latin typeface="+mn-lt"/>
            </a:rPr>
            <a:t>The Error Monitoring Strategy</a:t>
          </a:r>
        </a:p>
      </dgm:t>
    </dgm:pt>
    <dgm:pt modelId="{19F2020C-1C3B-421A-AA7A-2EF1392149AB}" type="parTrans" cxnId="{CF3407D4-FF02-4242-A4EF-8C4A56641977}">
      <dgm:prSet/>
      <dgm:spPr/>
      <dgm:t>
        <a:bodyPr/>
        <a:lstStyle/>
        <a:p>
          <a:endParaRPr lang="en-US"/>
        </a:p>
      </dgm:t>
    </dgm:pt>
    <dgm:pt modelId="{F2815409-7C6C-404D-8BF1-23550127E4F4}" type="sibTrans" cxnId="{CF3407D4-FF02-4242-A4EF-8C4A56641977}">
      <dgm:prSet/>
      <dgm:spPr/>
      <dgm:t>
        <a:bodyPr/>
        <a:lstStyle/>
        <a:p>
          <a:endParaRPr lang="en-US"/>
        </a:p>
      </dgm:t>
    </dgm:pt>
    <dgm:pt modelId="{B2EC9F86-5600-481B-B02B-4DB4AC91C5D3}">
      <dgm:prSet phldrT="[Text]" custT="1"/>
      <dgm:spPr/>
      <dgm:t>
        <a:bodyPr/>
        <a:lstStyle/>
        <a:p>
          <a:r>
            <a:rPr lang="en-US" sz="1400" dirty="0">
              <a:latin typeface="+mn-lt"/>
            </a:rPr>
            <a:t>The Inspect Strategy</a:t>
          </a:r>
        </a:p>
      </dgm:t>
    </dgm:pt>
    <dgm:pt modelId="{426BAE76-4C38-4F38-B22F-B4CF30436D64}" type="parTrans" cxnId="{02E4928D-F360-4AA8-A266-599919C09FC0}">
      <dgm:prSet/>
      <dgm:spPr/>
      <dgm:t>
        <a:bodyPr/>
        <a:lstStyle/>
        <a:p>
          <a:endParaRPr lang="en-US"/>
        </a:p>
      </dgm:t>
    </dgm:pt>
    <dgm:pt modelId="{A8F1AA27-99E7-4303-B4F9-57029A8169AE}" type="sibTrans" cxnId="{02E4928D-F360-4AA8-A266-599919C09FC0}">
      <dgm:prSet/>
      <dgm:spPr/>
      <dgm:t>
        <a:bodyPr/>
        <a:lstStyle/>
        <a:p>
          <a:endParaRPr lang="en-US"/>
        </a:p>
      </dgm:t>
    </dgm:pt>
    <dgm:pt modelId="{0311EAB6-0423-4001-9B9B-4DDEA8B736B7}">
      <dgm:prSet phldrT="[Text]" custT="1"/>
      <dgm:spPr/>
      <dgm:t>
        <a:bodyPr/>
        <a:lstStyle/>
        <a:p>
          <a:r>
            <a:rPr lang="en-US" sz="1400" dirty="0">
              <a:latin typeface="+mn-lt"/>
            </a:rPr>
            <a:t>Paragraph and Theme Writing</a:t>
          </a:r>
        </a:p>
      </dgm:t>
    </dgm:pt>
    <dgm:pt modelId="{E499DDC2-5FD0-419B-93D5-21E25EDCA3DB}" type="parTrans" cxnId="{AD445452-F115-4671-A694-1A919320477E}">
      <dgm:prSet/>
      <dgm:spPr/>
      <dgm:t>
        <a:bodyPr/>
        <a:lstStyle/>
        <a:p>
          <a:endParaRPr lang="en-US"/>
        </a:p>
      </dgm:t>
    </dgm:pt>
    <dgm:pt modelId="{56D9B7C9-4233-4001-A14F-FCC416C0D8F6}" type="sibTrans" cxnId="{AD445452-F115-4671-A694-1A919320477E}">
      <dgm:prSet/>
      <dgm:spPr/>
      <dgm:t>
        <a:bodyPr/>
        <a:lstStyle/>
        <a:p>
          <a:endParaRPr lang="en-US"/>
        </a:p>
      </dgm:t>
    </dgm:pt>
    <dgm:pt modelId="{5878394B-22F4-44D6-ADDB-1D8CE2C9E900}">
      <dgm:prSet phldrT="[Text]" custT="1"/>
      <dgm:spPr/>
      <dgm:t>
        <a:bodyPr/>
        <a:lstStyle/>
        <a:p>
          <a:pPr>
            <a:buFont typeface="Arial" panose="020B0604020202020204" pitchFamily="34" charset="0"/>
            <a:buChar char="•"/>
          </a:pPr>
          <a:r>
            <a:rPr lang="en-US" sz="1400" dirty="0">
              <a:latin typeface="+mn-lt"/>
            </a:rPr>
            <a:t>The Paragraph Writing Strategy</a:t>
          </a:r>
        </a:p>
      </dgm:t>
    </dgm:pt>
    <dgm:pt modelId="{33BD7398-B57B-4E3D-AE32-F741EA680884}" type="parTrans" cxnId="{FC38D65F-F485-41D2-8F4D-A3B8B4ABA07A}">
      <dgm:prSet/>
      <dgm:spPr/>
      <dgm:t>
        <a:bodyPr/>
        <a:lstStyle/>
        <a:p>
          <a:endParaRPr lang="en-US"/>
        </a:p>
      </dgm:t>
    </dgm:pt>
    <dgm:pt modelId="{1B11E080-940B-46F8-8BE2-E04D0D74FA33}" type="sibTrans" cxnId="{FC38D65F-F485-41D2-8F4D-A3B8B4ABA07A}">
      <dgm:prSet/>
      <dgm:spPr/>
      <dgm:t>
        <a:bodyPr/>
        <a:lstStyle/>
        <a:p>
          <a:endParaRPr lang="en-US"/>
        </a:p>
      </dgm:t>
    </dgm:pt>
    <dgm:pt modelId="{A91C8B9D-AE6B-404C-85E6-FFB68484BC1F}">
      <dgm:prSet custT="1"/>
      <dgm:spPr/>
      <dgm:t>
        <a:bodyPr/>
        <a:lstStyle/>
        <a:p>
          <a:pPr>
            <a:buFont typeface="Arial" panose="020B0604020202020204" pitchFamily="34" charset="0"/>
            <a:buChar char="•"/>
          </a:pPr>
          <a:endParaRPr lang="en-US" sz="1400" b="0" i="0" dirty="0"/>
        </a:p>
      </dgm:t>
    </dgm:pt>
    <dgm:pt modelId="{B697F6DD-0922-4418-8C7C-433DF5D34D3C}" type="parTrans" cxnId="{EE8E8B8C-AC6E-45B0-8847-21AEAEDF47C8}">
      <dgm:prSet/>
      <dgm:spPr/>
      <dgm:t>
        <a:bodyPr/>
        <a:lstStyle/>
        <a:p>
          <a:endParaRPr lang="en-US"/>
        </a:p>
      </dgm:t>
    </dgm:pt>
    <dgm:pt modelId="{7A5CB36C-DCFD-4D06-A137-5DC9CBF3718E}" type="sibTrans" cxnId="{EE8E8B8C-AC6E-45B0-8847-21AEAEDF47C8}">
      <dgm:prSet/>
      <dgm:spPr/>
      <dgm:t>
        <a:bodyPr/>
        <a:lstStyle/>
        <a:p>
          <a:endParaRPr lang="en-US"/>
        </a:p>
      </dgm:t>
    </dgm:pt>
    <dgm:pt modelId="{368A5F9D-0A27-414F-B339-4580EB60B609}">
      <dgm:prSet custT="1"/>
      <dgm:spPr/>
      <dgm:t>
        <a:bodyPr/>
        <a:lstStyle/>
        <a:p>
          <a:pPr>
            <a:buFont typeface="Arial" panose="020B0604020202020204" pitchFamily="34" charset="0"/>
            <a:buNone/>
          </a:pPr>
          <a:endParaRPr lang="en-US" sz="1400" b="0" i="0" dirty="0"/>
        </a:p>
      </dgm:t>
    </dgm:pt>
    <dgm:pt modelId="{6ABE764E-2753-48FE-9C31-BF20BA392912}" type="parTrans" cxnId="{2E9B698F-AE16-453E-88C2-3FB6CC6891FE}">
      <dgm:prSet/>
      <dgm:spPr/>
      <dgm:t>
        <a:bodyPr/>
        <a:lstStyle/>
        <a:p>
          <a:endParaRPr lang="en-US"/>
        </a:p>
      </dgm:t>
    </dgm:pt>
    <dgm:pt modelId="{2B87C16A-9FE5-4015-BC85-9D381C978685}" type="sibTrans" cxnId="{2E9B698F-AE16-453E-88C2-3FB6CC6891FE}">
      <dgm:prSet/>
      <dgm:spPr/>
      <dgm:t>
        <a:bodyPr/>
        <a:lstStyle/>
        <a:p>
          <a:endParaRPr lang="en-US"/>
        </a:p>
      </dgm:t>
    </dgm:pt>
    <dgm:pt modelId="{D988711D-FE6A-487C-9CBB-1F10CC1DDC0A}">
      <dgm:prSet custT="1"/>
      <dgm:spPr/>
      <dgm:t>
        <a:bodyPr/>
        <a:lstStyle/>
        <a:p>
          <a:pPr>
            <a:buFont typeface="Arial" panose="020B0604020202020204" pitchFamily="34" charset="0"/>
            <a:buNone/>
          </a:pPr>
          <a:endParaRPr lang="en-US" sz="1400" b="0" i="0" dirty="0"/>
        </a:p>
      </dgm:t>
    </dgm:pt>
    <dgm:pt modelId="{A67359F1-A957-4ECE-B42C-14D5A4EB329A}" type="parTrans" cxnId="{066C711E-C9DF-4506-A82C-3BB1C5DCF31A}">
      <dgm:prSet/>
      <dgm:spPr/>
      <dgm:t>
        <a:bodyPr/>
        <a:lstStyle/>
        <a:p>
          <a:endParaRPr lang="en-US"/>
        </a:p>
      </dgm:t>
    </dgm:pt>
    <dgm:pt modelId="{BFF98134-99AD-4922-839A-48BD1525F586}" type="sibTrans" cxnId="{066C711E-C9DF-4506-A82C-3BB1C5DCF31A}">
      <dgm:prSet/>
      <dgm:spPr/>
      <dgm:t>
        <a:bodyPr/>
        <a:lstStyle/>
        <a:p>
          <a:endParaRPr lang="en-US"/>
        </a:p>
      </dgm:t>
    </dgm:pt>
    <dgm:pt modelId="{4F9B6FFA-A66E-4C4B-90C4-A2D958E009B1}">
      <dgm:prSet phldrT="[Text]" custT="1"/>
      <dgm:spPr/>
      <dgm:t>
        <a:bodyPr/>
        <a:lstStyle/>
        <a:p>
          <a:pPr>
            <a:buFont typeface="Arial" panose="020B0604020202020204" pitchFamily="34" charset="0"/>
            <a:buChar char="•"/>
          </a:pPr>
          <a:r>
            <a:rPr lang="en-US" sz="1400" dirty="0">
              <a:latin typeface="+mn-lt"/>
            </a:rPr>
            <a:t>Fundamentals in the Theme Writing Strategy</a:t>
          </a:r>
        </a:p>
      </dgm:t>
    </dgm:pt>
    <dgm:pt modelId="{E3430183-FD28-4117-8A1C-4C2154E87931}" type="parTrans" cxnId="{E81E46FE-2C2F-4B52-9CAA-56FB4BF69880}">
      <dgm:prSet/>
      <dgm:spPr/>
      <dgm:t>
        <a:bodyPr/>
        <a:lstStyle/>
        <a:p>
          <a:endParaRPr lang="en-US"/>
        </a:p>
      </dgm:t>
    </dgm:pt>
    <dgm:pt modelId="{564F2353-7CDB-4FAC-B711-E0492C010903}" type="sibTrans" cxnId="{E81E46FE-2C2F-4B52-9CAA-56FB4BF69880}">
      <dgm:prSet/>
      <dgm:spPr/>
      <dgm:t>
        <a:bodyPr/>
        <a:lstStyle/>
        <a:p>
          <a:endParaRPr lang="en-US"/>
        </a:p>
      </dgm:t>
    </dgm:pt>
    <dgm:pt modelId="{7968F9FE-1107-4029-9AF2-9C821954FAAE}">
      <dgm:prSet phldrT="[Text]" custT="1"/>
      <dgm:spPr/>
      <dgm:t>
        <a:bodyPr/>
        <a:lstStyle/>
        <a:p>
          <a:pPr>
            <a:buFont typeface="Arial" panose="020B0604020202020204" pitchFamily="34" charset="0"/>
            <a:buChar char="•"/>
          </a:pPr>
          <a:r>
            <a:rPr lang="en-US" sz="1400" dirty="0">
              <a:latin typeface="+mn-lt"/>
            </a:rPr>
            <a:t>Proficiency in the Theme Writing Strategy: Narrative Writing</a:t>
          </a:r>
        </a:p>
      </dgm:t>
    </dgm:pt>
    <dgm:pt modelId="{ADEAA01D-9D95-44E1-A79F-15556425C90D}" type="parTrans" cxnId="{A3DA81F1-C245-46D2-965D-882295E14DCA}">
      <dgm:prSet/>
      <dgm:spPr/>
      <dgm:t>
        <a:bodyPr/>
        <a:lstStyle/>
        <a:p>
          <a:endParaRPr lang="en-US"/>
        </a:p>
      </dgm:t>
    </dgm:pt>
    <dgm:pt modelId="{A98E85D7-9F8D-403E-8D25-5BA8D7CBD694}" type="sibTrans" cxnId="{A3DA81F1-C245-46D2-965D-882295E14DCA}">
      <dgm:prSet/>
      <dgm:spPr/>
      <dgm:t>
        <a:bodyPr/>
        <a:lstStyle/>
        <a:p>
          <a:endParaRPr lang="en-US"/>
        </a:p>
      </dgm:t>
    </dgm:pt>
    <dgm:pt modelId="{F77A31B4-E7E3-4454-9708-EEB428D4CF77}">
      <dgm:prSet phldrT="[Text]" custT="1"/>
      <dgm:spPr/>
      <dgm:t>
        <a:bodyPr/>
        <a:lstStyle/>
        <a:p>
          <a:pPr>
            <a:buFont typeface="Arial" panose="020B0604020202020204" pitchFamily="34" charset="0"/>
            <a:buNone/>
          </a:pPr>
          <a:endParaRPr lang="en-US" sz="1400" dirty="0">
            <a:latin typeface="+mn-lt"/>
          </a:endParaRPr>
        </a:p>
      </dgm:t>
    </dgm:pt>
    <dgm:pt modelId="{8B2A766F-9D6B-486C-BBDB-22007F77F9A5}" type="parTrans" cxnId="{89B4842F-ECB3-460D-BCA4-0FC298CD7F92}">
      <dgm:prSet/>
      <dgm:spPr/>
      <dgm:t>
        <a:bodyPr/>
        <a:lstStyle/>
        <a:p>
          <a:endParaRPr lang="en-US"/>
        </a:p>
      </dgm:t>
    </dgm:pt>
    <dgm:pt modelId="{CDE4E081-4D91-4F5F-8737-E648CEDBB8C4}" type="sibTrans" cxnId="{89B4842F-ECB3-460D-BCA4-0FC298CD7F92}">
      <dgm:prSet/>
      <dgm:spPr/>
      <dgm:t>
        <a:bodyPr/>
        <a:lstStyle/>
        <a:p>
          <a:endParaRPr lang="en-US"/>
        </a:p>
      </dgm:t>
    </dgm:pt>
    <dgm:pt modelId="{7B5A83BE-D52D-4902-B8D5-216F5CC44BF3}">
      <dgm:prSet phldrT="[Text]" custT="1"/>
      <dgm:spPr/>
      <dgm:t>
        <a:bodyPr/>
        <a:lstStyle/>
        <a:p>
          <a:pPr>
            <a:buFont typeface="Arial" panose="020B0604020202020204" pitchFamily="34" charset="0"/>
            <a:buChar char="•"/>
          </a:pPr>
          <a:r>
            <a:rPr lang="en-US" sz="1400" dirty="0">
              <a:latin typeface="+mn-lt"/>
            </a:rPr>
            <a:t>Proficiency in the Them Writing Strategy: Persuasive &amp; Argumentative Writing</a:t>
          </a:r>
        </a:p>
      </dgm:t>
    </dgm:pt>
    <dgm:pt modelId="{8A2CC1C7-D31E-419C-8244-2C7309C50C49}" type="parTrans" cxnId="{F9B0D1A3-4359-423A-9CB3-DBA8B9B4F9F7}">
      <dgm:prSet/>
      <dgm:spPr/>
      <dgm:t>
        <a:bodyPr/>
        <a:lstStyle/>
        <a:p>
          <a:endParaRPr lang="en-US"/>
        </a:p>
      </dgm:t>
    </dgm:pt>
    <dgm:pt modelId="{209DEEF9-DCB8-44F6-A6FC-2836FF54CF78}" type="sibTrans" cxnId="{F9B0D1A3-4359-423A-9CB3-DBA8B9B4F9F7}">
      <dgm:prSet/>
      <dgm:spPr/>
      <dgm:t>
        <a:bodyPr/>
        <a:lstStyle/>
        <a:p>
          <a:endParaRPr lang="en-US"/>
        </a:p>
      </dgm:t>
    </dgm:pt>
    <dgm:pt modelId="{E31C2AFF-AD77-4C40-8562-8452CA97CF97}">
      <dgm:prSet phldrT="[Text]" custT="1"/>
      <dgm:spPr/>
      <dgm:t>
        <a:bodyPr/>
        <a:lstStyle/>
        <a:p>
          <a:pPr>
            <a:buFont typeface="Arial" panose="020B0604020202020204" pitchFamily="34" charset="0"/>
            <a:buChar char="•"/>
          </a:pPr>
          <a:endParaRPr lang="en-US" sz="1400" dirty="0">
            <a:latin typeface="+mn-lt"/>
          </a:endParaRPr>
        </a:p>
      </dgm:t>
    </dgm:pt>
    <dgm:pt modelId="{48AC2206-DB5E-4475-91C2-47BC3A0E59C2}" type="parTrans" cxnId="{B9AB72CB-2B6A-4113-B165-250CD25AA72B}">
      <dgm:prSet/>
      <dgm:spPr/>
      <dgm:t>
        <a:bodyPr/>
        <a:lstStyle/>
        <a:p>
          <a:endParaRPr lang="en-US"/>
        </a:p>
      </dgm:t>
    </dgm:pt>
    <dgm:pt modelId="{4D35F30E-E95F-43BD-8BC7-AB0AADBDF2D5}" type="sibTrans" cxnId="{B9AB72CB-2B6A-4113-B165-250CD25AA72B}">
      <dgm:prSet/>
      <dgm:spPr/>
      <dgm:t>
        <a:bodyPr/>
        <a:lstStyle/>
        <a:p>
          <a:endParaRPr lang="en-US"/>
        </a:p>
      </dgm:t>
    </dgm:pt>
    <dgm:pt modelId="{22B3536A-3C20-4001-9226-083C79A5344F}">
      <dgm:prSet phldrT="[Text]" custT="1"/>
      <dgm:spPr/>
      <dgm:t>
        <a:bodyPr/>
        <a:lstStyle/>
        <a:p>
          <a:pPr>
            <a:buFont typeface="Arial" panose="020B0604020202020204" pitchFamily="34" charset="0"/>
            <a:buChar char="•"/>
          </a:pPr>
          <a:r>
            <a:rPr lang="en-US" sz="1400" dirty="0">
              <a:latin typeface="+mn-lt"/>
            </a:rPr>
            <a:t>Proficiency in the Theme Writing Strategy: Informative Writing</a:t>
          </a:r>
        </a:p>
      </dgm:t>
    </dgm:pt>
    <dgm:pt modelId="{9BA8FD93-A4C4-4602-9F61-CB85F6094FA7}" type="parTrans" cxnId="{399F3EC0-4CAB-462A-AFE3-7EC268F3C85B}">
      <dgm:prSet/>
      <dgm:spPr/>
      <dgm:t>
        <a:bodyPr/>
        <a:lstStyle/>
        <a:p>
          <a:endParaRPr lang="en-US"/>
        </a:p>
      </dgm:t>
    </dgm:pt>
    <dgm:pt modelId="{ACF56934-C5ED-40F1-B42F-76F372A9FA98}" type="sibTrans" cxnId="{399F3EC0-4CAB-462A-AFE3-7EC268F3C85B}">
      <dgm:prSet/>
      <dgm:spPr/>
      <dgm:t>
        <a:bodyPr/>
        <a:lstStyle/>
        <a:p>
          <a:endParaRPr lang="en-US"/>
        </a:p>
      </dgm:t>
    </dgm:pt>
    <dgm:pt modelId="{108D37C8-D53E-474F-A743-0592CAB3BF42}" type="pres">
      <dgm:prSet presAssocID="{C243526C-3DF5-47EF-8D80-FDFDF1B3FFEE}" presName="linear" presStyleCnt="0">
        <dgm:presLayoutVars>
          <dgm:dir/>
          <dgm:animLvl val="lvl"/>
          <dgm:resizeHandles val="exact"/>
        </dgm:presLayoutVars>
      </dgm:prSet>
      <dgm:spPr/>
    </dgm:pt>
    <dgm:pt modelId="{12B6BB8B-276A-41AF-A860-59726F462744}" type="pres">
      <dgm:prSet presAssocID="{A9903997-DEDF-4B62-A50D-04F2CC971DCE}" presName="parentLin" presStyleCnt="0"/>
      <dgm:spPr/>
    </dgm:pt>
    <dgm:pt modelId="{7A0B88BD-B107-4FA4-886D-5C0E5493A9BD}" type="pres">
      <dgm:prSet presAssocID="{A9903997-DEDF-4B62-A50D-04F2CC971DCE}" presName="parentLeftMargin" presStyleLbl="node1" presStyleIdx="0" presStyleCnt="3"/>
      <dgm:spPr/>
    </dgm:pt>
    <dgm:pt modelId="{2DD30B01-CEF3-49D3-A705-EB7C58537FE4}" type="pres">
      <dgm:prSet presAssocID="{A9903997-DEDF-4B62-A50D-04F2CC971DCE}" presName="parentText" presStyleLbl="node1" presStyleIdx="0" presStyleCnt="3" custScaleX="122064" custScaleY="136111">
        <dgm:presLayoutVars>
          <dgm:chMax val="0"/>
          <dgm:bulletEnabled val="1"/>
        </dgm:presLayoutVars>
      </dgm:prSet>
      <dgm:spPr/>
    </dgm:pt>
    <dgm:pt modelId="{4070119E-E236-4DC0-A466-C417770CBDED}" type="pres">
      <dgm:prSet presAssocID="{A9903997-DEDF-4B62-A50D-04F2CC971DCE}" presName="negativeSpace" presStyleCnt="0"/>
      <dgm:spPr/>
    </dgm:pt>
    <dgm:pt modelId="{339F480A-0A1D-4319-87CF-624899415002}" type="pres">
      <dgm:prSet presAssocID="{A9903997-DEDF-4B62-A50D-04F2CC971DCE}" presName="childText" presStyleLbl="conFgAcc1" presStyleIdx="0" presStyleCnt="3">
        <dgm:presLayoutVars>
          <dgm:bulletEnabled val="1"/>
        </dgm:presLayoutVars>
      </dgm:prSet>
      <dgm:spPr/>
    </dgm:pt>
    <dgm:pt modelId="{F652791E-888F-4997-8EED-DEA130CC5909}" type="pres">
      <dgm:prSet presAssocID="{CAAD9F42-2619-431A-8782-9814C5580CE6}" presName="spaceBetweenRectangles" presStyleCnt="0"/>
      <dgm:spPr/>
    </dgm:pt>
    <dgm:pt modelId="{6F81AA84-34E5-46C0-BCE5-F2D1A18509E9}" type="pres">
      <dgm:prSet presAssocID="{92DCB9C3-BBB9-45D3-91B0-5C9195F72B4E}" presName="parentLin" presStyleCnt="0"/>
      <dgm:spPr/>
    </dgm:pt>
    <dgm:pt modelId="{086E45A9-2451-40E9-B93E-B19A8845580D}" type="pres">
      <dgm:prSet presAssocID="{92DCB9C3-BBB9-45D3-91B0-5C9195F72B4E}" presName="parentLeftMargin" presStyleLbl="node1" presStyleIdx="0" presStyleCnt="3"/>
      <dgm:spPr/>
    </dgm:pt>
    <dgm:pt modelId="{A49AAD3E-31BE-4BA5-BC62-E0BD8E6EDD42}" type="pres">
      <dgm:prSet presAssocID="{92DCB9C3-BBB9-45D3-91B0-5C9195F72B4E}" presName="parentText" presStyleLbl="node1" presStyleIdx="1" presStyleCnt="3" custScaleX="129827" custScaleY="135070">
        <dgm:presLayoutVars>
          <dgm:chMax val="0"/>
          <dgm:bulletEnabled val="1"/>
        </dgm:presLayoutVars>
      </dgm:prSet>
      <dgm:spPr/>
    </dgm:pt>
    <dgm:pt modelId="{10293141-DB17-45A0-9693-F69CCACBDD3B}" type="pres">
      <dgm:prSet presAssocID="{92DCB9C3-BBB9-45D3-91B0-5C9195F72B4E}" presName="negativeSpace" presStyleCnt="0"/>
      <dgm:spPr/>
    </dgm:pt>
    <dgm:pt modelId="{F8D78E22-3362-47A1-A09B-2BDF5B3C83EC}" type="pres">
      <dgm:prSet presAssocID="{92DCB9C3-BBB9-45D3-91B0-5C9195F72B4E}" presName="childText" presStyleLbl="conFgAcc1" presStyleIdx="1" presStyleCnt="3" custScaleY="102528">
        <dgm:presLayoutVars>
          <dgm:bulletEnabled val="1"/>
        </dgm:presLayoutVars>
      </dgm:prSet>
      <dgm:spPr/>
    </dgm:pt>
    <dgm:pt modelId="{C18CDDD5-14F8-4A07-A65C-EDC9B13652DC}" type="pres">
      <dgm:prSet presAssocID="{E0009D45-F396-4576-9F4A-F2B00F75167C}" presName="spaceBetweenRectangles" presStyleCnt="0"/>
      <dgm:spPr/>
    </dgm:pt>
    <dgm:pt modelId="{F42722DB-321F-468D-8BE6-E1A5F729B76F}" type="pres">
      <dgm:prSet presAssocID="{0311EAB6-0423-4001-9B9B-4DDEA8B736B7}" presName="parentLin" presStyleCnt="0"/>
      <dgm:spPr/>
    </dgm:pt>
    <dgm:pt modelId="{AD4A7710-2819-49E6-9B64-0990A275B350}" type="pres">
      <dgm:prSet presAssocID="{0311EAB6-0423-4001-9B9B-4DDEA8B736B7}" presName="parentLeftMargin" presStyleLbl="node1" presStyleIdx="1" presStyleCnt="3"/>
      <dgm:spPr/>
    </dgm:pt>
    <dgm:pt modelId="{E9F8B6D3-1EF8-4F0D-AAEB-00295E18428A}" type="pres">
      <dgm:prSet presAssocID="{0311EAB6-0423-4001-9B9B-4DDEA8B736B7}" presName="parentText" presStyleLbl="node1" presStyleIdx="2" presStyleCnt="3" custScaleX="125299" custScaleY="176317" custLinFactNeighborX="-27170" custLinFactNeighborY="-20418">
        <dgm:presLayoutVars>
          <dgm:chMax val="0"/>
          <dgm:bulletEnabled val="1"/>
        </dgm:presLayoutVars>
      </dgm:prSet>
      <dgm:spPr/>
    </dgm:pt>
    <dgm:pt modelId="{E575B33F-58F4-4E60-AB57-BB87E11FF96B}" type="pres">
      <dgm:prSet presAssocID="{0311EAB6-0423-4001-9B9B-4DDEA8B736B7}" presName="negativeSpace" presStyleCnt="0"/>
      <dgm:spPr/>
    </dgm:pt>
    <dgm:pt modelId="{6FC7A8FB-1AFB-4970-AA90-8F216BD7BD75}" type="pres">
      <dgm:prSet presAssocID="{0311EAB6-0423-4001-9B9B-4DDEA8B736B7}" presName="childText" presStyleLbl="conFgAcc1" presStyleIdx="2" presStyleCnt="3" custScaleY="86157">
        <dgm:presLayoutVars>
          <dgm:bulletEnabled val="1"/>
        </dgm:presLayoutVars>
      </dgm:prSet>
      <dgm:spPr/>
    </dgm:pt>
  </dgm:ptLst>
  <dgm:cxnLst>
    <dgm:cxn modelId="{86861A04-3FCF-4A37-93F6-48EE00E6591C}" type="presOf" srcId="{7B5A83BE-D52D-4902-B8D5-216F5CC44BF3}" destId="{6FC7A8FB-1AFB-4970-AA90-8F216BD7BD75}" srcOrd="0" destOrd="4" presId="urn:microsoft.com/office/officeart/2005/8/layout/list1"/>
    <dgm:cxn modelId="{7B180411-F132-4E8E-8708-02D7DAF4A0A5}" type="presOf" srcId="{0AE0E51E-0D87-4041-9985-6E656AE5336C}" destId="{339F480A-0A1D-4319-87CF-624899415002}" srcOrd="0" destOrd="0" presId="urn:microsoft.com/office/officeart/2005/8/layout/list1"/>
    <dgm:cxn modelId="{66DE241B-4B2E-49C3-9881-261E116190B1}" type="presOf" srcId="{A91C8B9D-AE6B-404C-85E6-FFB68484BC1F}" destId="{6FC7A8FB-1AFB-4970-AA90-8F216BD7BD75}" srcOrd="0" destOrd="7" presId="urn:microsoft.com/office/officeart/2005/8/layout/list1"/>
    <dgm:cxn modelId="{4FE83E1E-9257-4543-9F26-39A443D98AA7}" type="presOf" srcId="{4F9B6FFA-A66E-4C4B-90C4-A2D958E009B1}" destId="{6FC7A8FB-1AFB-4970-AA90-8F216BD7BD75}" srcOrd="0" destOrd="1" presId="urn:microsoft.com/office/officeart/2005/8/layout/list1"/>
    <dgm:cxn modelId="{066C711E-C9DF-4506-A82C-3BB1C5DCF31A}" srcId="{0311EAB6-0423-4001-9B9B-4DDEA8B736B7}" destId="{D988711D-FE6A-487C-9CBB-1F10CC1DDC0A}" srcOrd="9" destOrd="0" parTransId="{A67359F1-A957-4ECE-B42C-14D5A4EB329A}" sibTransId="{BFF98134-99AD-4922-839A-48BD1525F586}"/>
    <dgm:cxn modelId="{F4DCC220-816F-4E03-A9CE-860068B78C59}" type="presOf" srcId="{0311EAB6-0423-4001-9B9B-4DDEA8B736B7}" destId="{AD4A7710-2819-49E6-9B64-0990A275B350}" srcOrd="0" destOrd="0" presId="urn:microsoft.com/office/officeart/2005/8/layout/list1"/>
    <dgm:cxn modelId="{E102B22D-AB44-42C9-A267-A14DA0EAB2DE}" type="presOf" srcId="{C243526C-3DF5-47EF-8D80-FDFDF1B3FFEE}" destId="{108D37C8-D53E-474F-A743-0592CAB3BF42}" srcOrd="0" destOrd="0" presId="urn:microsoft.com/office/officeart/2005/8/layout/list1"/>
    <dgm:cxn modelId="{89B4842F-ECB3-460D-BCA4-0FC298CD7F92}" srcId="{0311EAB6-0423-4001-9B9B-4DDEA8B736B7}" destId="{F77A31B4-E7E3-4454-9708-EEB428D4CF77}" srcOrd="6" destOrd="0" parTransId="{8B2A766F-9D6B-486C-BBDB-22007F77F9A5}" sibTransId="{CDE4E081-4D91-4F5F-8737-E648CEDBB8C4}"/>
    <dgm:cxn modelId="{AA55253C-9B4D-442D-B5D5-E56AEC6E3AA2}" srcId="{92DCB9C3-BBB9-45D3-91B0-5C9195F72B4E}" destId="{4916C1D1-27F9-4E48-A0BD-67FAA21CFAD5}" srcOrd="0" destOrd="0" parTransId="{9963CABD-C077-4A85-9E0E-5016E1242642}" sibTransId="{F8766DE2-1B17-49D2-98DC-5D72F9CE1700}"/>
    <dgm:cxn modelId="{FC38D65F-F485-41D2-8F4D-A3B8B4ABA07A}" srcId="{0311EAB6-0423-4001-9B9B-4DDEA8B736B7}" destId="{5878394B-22F4-44D6-ADDB-1D8CE2C9E900}" srcOrd="0" destOrd="0" parTransId="{33BD7398-B57B-4E3D-AE32-F741EA680884}" sibTransId="{1B11E080-940B-46F8-8BE2-E04D0D74FA33}"/>
    <dgm:cxn modelId="{FB1D7F42-48D1-4737-B268-7D3369F1BE99}" type="presOf" srcId="{A9903997-DEDF-4B62-A50D-04F2CC971DCE}" destId="{2DD30B01-CEF3-49D3-A705-EB7C58537FE4}" srcOrd="1" destOrd="0" presId="urn:microsoft.com/office/officeart/2005/8/layout/list1"/>
    <dgm:cxn modelId="{0532C068-42F1-4968-B922-C64739872517}" srcId="{C243526C-3DF5-47EF-8D80-FDFDF1B3FFEE}" destId="{A9903997-DEDF-4B62-A50D-04F2CC971DCE}" srcOrd="0" destOrd="0" parTransId="{5C728914-5A30-43F9-A667-32DAF6480488}" sibTransId="{CAAD9F42-2619-431A-8782-9814C5580CE6}"/>
    <dgm:cxn modelId="{C63D9569-A3F3-47B5-9C5B-FA12E68B21FF}" type="presOf" srcId="{F77A31B4-E7E3-4454-9708-EEB428D4CF77}" destId="{6FC7A8FB-1AFB-4970-AA90-8F216BD7BD75}" srcOrd="0" destOrd="6" presId="urn:microsoft.com/office/officeart/2005/8/layout/list1"/>
    <dgm:cxn modelId="{C67ED769-3C5D-4781-994E-C21A819D84C5}" type="presOf" srcId="{368A5F9D-0A27-414F-B339-4580EB60B609}" destId="{6FC7A8FB-1AFB-4970-AA90-8F216BD7BD75}" srcOrd="0" destOrd="8" presId="urn:microsoft.com/office/officeart/2005/8/layout/list1"/>
    <dgm:cxn modelId="{D73A184D-5A89-4CCA-A407-FA2BF8631EBB}" type="presOf" srcId="{A9903997-DEDF-4B62-A50D-04F2CC971DCE}" destId="{7A0B88BD-B107-4FA4-886D-5C0E5493A9BD}" srcOrd="0" destOrd="0" presId="urn:microsoft.com/office/officeart/2005/8/layout/list1"/>
    <dgm:cxn modelId="{AD445452-F115-4671-A694-1A919320477E}" srcId="{C243526C-3DF5-47EF-8D80-FDFDF1B3FFEE}" destId="{0311EAB6-0423-4001-9B9B-4DDEA8B736B7}" srcOrd="2" destOrd="0" parTransId="{E499DDC2-5FD0-419B-93D5-21E25EDCA3DB}" sibTransId="{56D9B7C9-4233-4001-A14F-FCC416C0D8F6}"/>
    <dgm:cxn modelId="{FB6A4558-9BCD-4593-BE09-FC61A6C46386}" type="presOf" srcId="{1D5896C7-D3CB-4210-9635-DD109737A8FD}" destId="{F8D78E22-3362-47A1-A09B-2BDF5B3C83EC}" srcOrd="0" destOrd="1" presId="urn:microsoft.com/office/officeart/2005/8/layout/list1"/>
    <dgm:cxn modelId="{8B227579-4E03-44A3-812A-9CFA41DCE163}" type="presOf" srcId="{5878394B-22F4-44D6-ADDB-1D8CE2C9E900}" destId="{6FC7A8FB-1AFB-4970-AA90-8F216BD7BD75}" srcOrd="0" destOrd="0" presId="urn:microsoft.com/office/officeart/2005/8/layout/list1"/>
    <dgm:cxn modelId="{020FE681-2186-4FD5-93D1-0E8479CAF4F5}" type="presOf" srcId="{92DCB9C3-BBB9-45D3-91B0-5C9195F72B4E}" destId="{086E45A9-2451-40E9-B93E-B19A8845580D}" srcOrd="0" destOrd="0" presId="urn:microsoft.com/office/officeart/2005/8/layout/list1"/>
    <dgm:cxn modelId="{EE8E8B8C-AC6E-45B0-8847-21AEAEDF47C8}" srcId="{0311EAB6-0423-4001-9B9B-4DDEA8B736B7}" destId="{A91C8B9D-AE6B-404C-85E6-FFB68484BC1F}" srcOrd="7" destOrd="0" parTransId="{B697F6DD-0922-4418-8C7C-433DF5D34D3C}" sibTransId="{7A5CB36C-DCFD-4D06-A137-5DC9CBF3718E}"/>
    <dgm:cxn modelId="{02E4928D-F360-4AA8-A266-599919C09FC0}" srcId="{92DCB9C3-BBB9-45D3-91B0-5C9195F72B4E}" destId="{B2EC9F86-5600-481B-B02B-4DB4AC91C5D3}" srcOrd="2" destOrd="0" parTransId="{426BAE76-4C38-4F38-B22F-B4CF30436D64}" sibTransId="{A8F1AA27-99E7-4303-B4F9-57029A8169AE}"/>
    <dgm:cxn modelId="{2E9B698F-AE16-453E-88C2-3FB6CC6891FE}" srcId="{0311EAB6-0423-4001-9B9B-4DDEA8B736B7}" destId="{368A5F9D-0A27-414F-B339-4580EB60B609}" srcOrd="8" destOrd="0" parTransId="{6ABE764E-2753-48FE-9C31-BF20BA392912}" sibTransId="{2B87C16A-9FE5-4015-BC85-9D381C978685}"/>
    <dgm:cxn modelId="{F9B0D1A3-4359-423A-9CB3-DBA8B9B4F9F7}" srcId="{0311EAB6-0423-4001-9B9B-4DDEA8B736B7}" destId="{7B5A83BE-D52D-4902-B8D5-216F5CC44BF3}" srcOrd="4" destOrd="0" parTransId="{8A2CC1C7-D31E-419C-8244-2C7309C50C49}" sibTransId="{209DEEF9-DCB8-44F6-A6FC-2836FF54CF78}"/>
    <dgm:cxn modelId="{21255EA4-23C9-4CDD-9781-40D26AE76A8E}" type="presOf" srcId="{CD404F3A-3217-4133-A66D-56CCE20E0056}" destId="{339F480A-0A1D-4319-87CF-624899415002}" srcOrd="0" destOrd="1" presId="urn:microsoft.com/office/officeart/2005/8/layout/list1"/>
    <dgm:cxn modelId="{ABD9CEA7-5C7C-45B8-8F37-EC0B27CDF872}" srcId="{C243526C-3DF5-47EF-8D80-FDFDF1B3FFEE}" destId="{92DCB9C3-BBB9-45D3-91B0-5C9195F72B4E}" srcOrd="1" destOrd="0" parTransId="{BB0E4E38-85EE-4C68-892C-DCD8BB29A6AC}" sibTransId="{E0009D45-F396-4576-9F4A-F2B00F75167C}"/>
    <dgm:cxn modelId="{E97EF4A9-6527-4C09-BB5A-687C701CED30}" type="presOf" srcId="{92DCB9C3-BBB9-45D3-91B0-5C9195F72B4E}" destId="{A49AAD3E-31BE-4BA5-BC62-E0BD8E6EDD42}" srcOrd="1" destOrd="0" presId="urn:microsoft.com/office/officeart/2005/8/layout/list1"/>
    <dgm:cxn modelId="{AA3B1EAA-5E46-473A-BD12-8BDB5A5DD1BF}" srcId="{A9903997-DEDF-4B62-A50D-04F2CC971DCE}" destId="{DE1C56CF-1747-4BB4-B4BD-E48D57667FE3}" srcOrd="2" destOrd="0" parTransId="{5194E4A2-5DF0-458A-96A7-E8EAC61EBE4D}" sibTransId="{E8CBED5A-DE8A-4496-9F05-01059BD72B17}"/>
    <dgm:cxn modelId="{B1354AAB-43F0-4C87-9733-E44D0CFEE19F}" type="presOf" srcId="{4916C1D1-27F9-4E48-A0BD-67FAA21CFAD5}" destId="{F8D78E22-3362-47A1-A09B-2BDF5B3C83EC}" srcOrd="0" destOrd="0" presId="urn:microsoft.com/office/officeart/2005/8/layout/list1"/>
    <dgm:cxn modelId="{B4EFFEB2-85C6-4080-99CE-9A1342CAF45A}" type="presOf" srcId="{DE1C56CF-1747-4BB4-B4BD-E48D57667FE3}" destId="{339F480A-0A1D-4319-87CF-624899415002}" srcOrd="0" destOrd="2" presId="urn:microsoft.com/office/officeart/2005/8/layout/list1"/>
    <dgm:cxn modelId="{399F3EC0-4CAB-462A-AFE3-7EC268F3C85B}" srcId="{0311EAB6-0423-4001-9B9B-4DDEA8B736B7}" destId="{22B3536A-3C20-4001-9226-083C79A5344F}" srcOrd="2" destOrd="0" parTransId="{9BA8FD93-A4C4-4602-9F61-CB85F6094FA7}" sibTransId="{ACF56934-C5ED-40F1-B42F-76F372A9FA98}"/>
    <dgm:cxn modelId="{172C0BC3-1D84-4C3C-A324-A8D1E30394E7}" type="presOf" srcId="{7968F9FE-1107-4029-9AF2-9C821954FAAE}" destId="{6FC7A8FB-1AFB-4970-AA90-8F216BD7BD75}" srcOrd="0" destOrd="3" presId="urn:microsoft.com/office/officeart/2005/8/layout/list1"/>
    <dgm:cxn modelId="{5D566ACA-5AC7-4A29-AE7D-E1600BF7D1EB}" type="presOf" srcId="{22B3536A-3C20-4001-9226-083C79A5344F}" destId="{6FC7A8FB-1AFB-4970-AA90-8F216BD7BD75}" srcOrd="0" destOrd="2" presId="urn:microsoft.com/office/officeart/2005/8/layout/list1"/>
    <dgm:cxn modelId="{B9AB72CB-2B6A-4113-B165-250CD25AA72B}" srcId="{0311EAB6-0423-4001-9B9B-4DDEA8B736B7}" destId="{E31C2AFF-AD77-4C40-8562-8452CA97CF97}" srcOrd="5" destOrd="0" parTransId="{48AC2206-DB5E-4475-91C2-47BC3A0E59C2}" sibTransId="{4D35F30E-E95F-43BD-8BC7-AB0AADBDF2D5}"/>
    <dgm:cxn modelId="{CF3407D4-FF02-4242-A4EF-8C4A56641977}" srcId="{92DCB9C3-BBB9-45D3-91B0-5C9195F72B4E}" destId="{1D5896C7-D3CB-4210-9635-DD109737A8FD}" srcOrd="1" destOrd="0" parTransId="{19F2020C-1C3B-421A-AA7A-2EF1392149AB}" sibTransId="{F2815409-7C6C-404D-8BF1-23550127E4F4}"/>
    <dgm:cxn modelId="{09B638D7-8AC4-49D1-8DDF-0B8E99CCCEA1}" type="presOf" srcId="{B2EC9F86-5600-481B-B02B-4DB4AC91C5D3}" destId="{F8D78E22-3362-47A1-A09B-2BDF5B3C83EC}" srcOrd="0" destOrd="2" presId="urn:microsoft.com/office/officeart/2005/8/layout/list1"/>
    <dgm:cxn modelId="{2BA149D9-FE61-4BBC-B270-F0EC070DE271}" type="presOf" srcId="{E31C2AFF-AD77-4C40-8562-8452CA97CF97}" destId="{6FC7A8FB-1AFB-4970-AA90-8F216BD7BD75}" srcOrd="0" destOrd="5" presId="urn:microsoft.com/office/officeart/2005/8/layout/list1"/>
    <dgm:cxn modelId="{01E69CDF-A717-4234-8D82-2F1DEABC06BF}" type="presOf" srcId="{D988711D-FE6A-487C-9CBB-1F10CC1DDC0A}" destId="{6FC7A8FB-1AFB-4970-AA90-8F216BD7BD75}" srcOrd="0" destOrd="9" presId="urn:microsoft.com/office/officeart/2005/8/layout/list1"/>
    <dgm:cxn modelId="{DB90A0DF-7ADF-43CD-B6DC-C55182F91C44}" type="presOf" srcId="{0311EAB6-0423-4001-9B9B-4DDEA8B736B7}" destId="{E9F8B6D3-1EF8-4F0D-AAEB-00295E18428A}" srcOrd="1" destOrd="0" presId="urn:microsoft.com/office/officeart/2005/8/layout/list1"/>
    <dgm:cxn modelId="{A3DA81F1-C245-46D2-965D-882295E14DCA}" srcId="{0311EAB6-0423-4001-9B9B-4DDEA8B736B7}" destId="{7968F9FE-1107-4029-9AF2-9C821954FAAE}" srcOrd="3" destOrd="0" parTransId="{ADEAA01D-9D95-44E1-A79F-15556425C90D}" sibTransId="{A98E85D7-9F8D-403E-8D25-5BA8D7CBD694}"/>
    <dgm:cxn modelId="{3B581CF4-A368-475C-8365-7FAE3EFBE29D}" srcId="{A9903997-DEDF-4B62-A50D-04F2CC971DCE}" destId="{0AE0E51E-0D87-4041-9985-6E656AE5336C}" srcOrd="0" destOrd="0" parTransId="{DAF86482-4A42-41D7-9C61-8B426987575C}" sibTransId="{7D7E0E22-F4F4-473F-A667-3E9B798DE1A3}"/>
    <dgm:cxn modelId="{739D96FB-9D6B-4C17-BC76-66915FBCCB52}" srcId="{A9903997-DEDF-4B62-A50D-04F2CC971DCE}" destId="{CD404F3A-3217-4133-A66D-56CCE20E0056}" srcOrd="1" destOrd="0" parTransId="{88CDFE39-3FD2-4D50-BAE5-3655FEBF8220}" sibTransId="{2A691E6A-F1AC-47F2-88B8-21B6FF64CB9E}"/>
    <dgm:cxn modelId="{E81E46FE-2C2F-4B52-9CAA-56FB4BF69880}" srcId="{0311EAB6-0423-4001-9B9B-4DDEA8B736B7}" destId="{4F9B6FFA-A66E-4C4B-90C4-A2D958E009B1}" srcOrd="1" destOrd="0" parTransId="{E3430183-FD28-4117-8A1C-4C2154E87931}" sibTransId="{564F2353-7CDB-4FAC-B711-E0492C010903}"/>
    <dgm:cxn modelId="{FD16EC3B-9446-4D49-995C-AE1B13605910}" type="presParOf" srcId="{108D37C8-D53E-474F-A743-0592CAB3BF42}" destId="{12B6BB8B-276A-41AF-A860-59726F462744}" srcOrd="0" destOrd="0" presId="urn:microsoft.com/office/officeart/2005/8/layout/list1"/>
    <dgm:cxn modelId="{D4A043ED-82F8-4F24-BAD0-D16B626F0A39}" type="presParOf" srcId="{12B6BB8B-276A-41AF-A860-59726F462744}" destId="{7A0B88BD-B107-4FA4-886D-5C0E5493A9BD}" srcOrd="0" destOrd="0" presId="urn:microsoft.com/office/officeart/2005/8/layout/list1"/>
    <dgm:cxn modelId="{E356A067-28A4-4D46-978B-6063DBC33465}" type="presParOf" srcId="{12B6BB8B-276A-41AF-A860-59726F462744}" destId="{2DD30B01-CEF3-49D3-A705-EB7C58537FE4}" srcOrd="1" destOrd="0" presId="urn:microsoft.com/office/officeart/2005/8/layout/list1"/>
    <dgm:cxn modelId="{2C5C1AD1-CF14-4000-890D-8316868DFA8F}" type="presParOf" srcId="{108D37C8-D53E-474F-A743-0592CAB3BF42}" destId="{4070119E-E236-4DC0-A466-C417770CBDED}" srcOrd="1" destOrd="0" presId="urn:microsoft.com/office/officeart/2005/8/layout/list1"/>
    <dgm:cxn modelId="{8AE38069-74C0-41F4-B55C-0B18393C9F9D}" type="presParOf" srcId="{108D37C8-D53E-474F-A743-0592CAB3BF42}" destId="{339F480A-0A1D-4319-87CF-624899415002}" srcOrd="2" destOrd="0" presId="urn:microsoft.com/office/officeart/2005/8/layout/list1"/>
    <dgm:cxn modelId="{C96D3CB9-B176-45E5-BEB0-B01E6D4E5F90}" type="presParOf" srcId="{108D37C8-D53E-474F-A743-0592CAB3BF42}" destId="{F652791E-888F-4997-8EED-DEA130CC5909}" srcOrd="3" destOrd="0" presId="urn:microsoft.com/office/officeart/2005/8/layout/list1"/>
    <dgm:cxn modelId="{645E282E-09B8-4D4F-8A00-DBC4C71C14A9}" type="presParOf" srcId="{108D37C8-D53E-474F-A743-0592CAB3BF42}" destId="{6F81AA84-34E5-46C0-BCE5-F2D1A18509E9}" srcOrd="4" destOrd="0" presId="urn:microsoft.com/office/officeart/2005/8/layout/list1"/>
    <dgm:cxn modelId="{C72BFB90-501C-4712-8C25-DF622C5F0902}" type="presParOf" srcId="{6F81AA84-34E5-46C0-BCE5-F2D1A18509E9}" destId="{086E45A9-2451-40E9-B93E-B19A8845580D}" srcOrd="0" destOrd="0" presId="urn:microsoft.com/office/officeart/2005/8/layout/list1"/>
    <dgm:cxn modelId="{10C2DDC7-E21B-45C8-ADE4-FCB24465BE4D}" type="presParOf" srcId="{6F81AA84-34E5-46C0-BCE5-F2D1A18509E9}" destId="{A49AAD3E-31BE-4BA5-BC62-E0BD8E6EDD42}" srcOrd="1" destOrd="0" presId="urn:microsoft.com/office/officeart/2005/8/layout/list1"/>
    <dgm:cxn modelId="{CB2C3B3D-FE52-41FD-8529-A22BDB0F61EC}" type="presParOf" srcId="{108D37C8-D53E-474F-A743-0592CAB3BF42}" destId="{10293141-DB17-45A0-9693-F69CCACBDD3B}" srcOrd="5" destOrd="0" presId="urn:microsoft.com/office/officeart/2005/8/layout/list1"/>
    <dgm:cxn modelId="{E56D6893-D068-45B1-8F52-8B9BEE79DC69}" type="presParOf" srcId="{108D37C8-D53E-474F-A743-0592CAB3BF42}" destId="{F8D78E22-3362-47A1-A09B-2BDF5B3C83EC}" srcOrd="6" destOrd="0" presId="urn:microsoft.com/office/officeart/2005/8/layout/list1"/>
    <dgm:cxn modelId="{74B91D17-9AA6-4B9B-8B89-1DB250D2CDE3}" type="presParOf" srcId="{108D37C8-D53E-474F-A743-0592CAB3BF42}" destId="{C18CDDD5-14F8-4A07-A65C-EDC9B13652DC}" srcOrd="7" destOrd="0" presId="urn:microsoft.com/office/officeart/2005/8/layout/list1"/>
    <dgm:cxn modelId="{AFD5D75F-A36F-4CE7-B896-96DBB70744EB}" type="presParOf" srcId="{108D37C8-D53E-474F-A743-0592CAB3BF42}" destId="{F42722DB-321F-468D-8BE6-E1A5F729B76F}" srcOrd="8" destOrd="0" presId="urn:microsoft.com/office/officeart/2005/8/layout/list1"/>
    <dgm:cxn modelId="{B77DADF9-5BB2-4EC1-B51F-0B9107D972EA}" type="presParOf" srcId="{F42722DB-321F-468D-8BE6-E1A5F729B76F}" destId="{AD4A7710-2819-49E6-9B64-0990A275B350}" srcOrd="0" destOrd="0" presId="urn:microsoft.com/office/officeart/2005/8/layout/list1"/>
    <dgm:cxn modelId="{229861B0-E48D-4075-9B06-E45BF359D94A}" type="presParOf" srcId="{F42722DB-321F-468D-8BE6-E1A5F729B76F}" destId="{E9F8B6D3-1EF8-4F0D-AAEB-00295E18428A}" srcOrd="1" destOrd="0" presId="urn:microsoft.com/office/officeart/2005/8/layout/list1"/>
    <dgm:cxn modelId="{E86BA5C0-700F-4C28-BF16-5202B503EB34}" type="presParOf" srcId="{108D37C8-D53E-474F-A743-0592CAB3BF42}" destId="{E575B33F-58F4-4E60-AB57-BB87E11FF96B}" srcOrd="9" destOrd="0" presId="urn:microsoft.com/office/officeart/2005/8/layout/list1"/>
    <dgm:cxn modelId="{A583F961-55BF-4C6A-AE7B-5EBB6945D049}" type="presParOf" srcId="{108D37C8-D53E-474F-A743-0592CAB3BF42}" destId="{6FC7A8FB-1AFB-4970-AA90-8F216BD7BD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3526C-3DF5-47EF-8D80-FDFDF1B3FF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A4426D-45AA-48DC-8232-31F013D82874}">
      <dgm:prSet phldrT="[Text]" custT="1"/>
      <dgm:spPr/>
      <dgm:t>
        <a:bodyPr/>
        <a:lstStyle/>
        <a:p>
          <a:r>
            <a:rPr lang="en-US" sz="1400" u="none" dirty="0">
              <a:latin typeface="+mn-lt"/>
            </a:rPr>
            <a:t>Writing Mechanics</a:t>
          </a:r>
        </a:p>
      </dgm:t>
    </dgm:pt>
    <dgm:pt modelId="{6D6E6BB1-1108-4751-8F3B-F838A750A46B}" type="parTrans" cxnId="{EE43BFDE-A98B-4661-9F2A-71B6D8DFDB97}">
      <dgm:prSet/>
      <dgm:spPr/>
      <dgm:t>
        <a:bodyPr/>
        <a:lstStyle/>
        <a:p>
          <a:endParaRPr lang="en-US"/>
        </a:p>
      </dgm:t>
    </dgm:pt>
    <dgm:pt modelId="{6CDB13B0-D39A-4775-83FC-905345C2E57C}" type="sibTrans" cxnId="{EE43BFDE-A98B-4661-9F2A-71B6D8DFDB97}">
      <dgm:prSet/>
      <dgm:spPr/>
      <dgm:t>
        <a:bodyPr/>
        <a:lstStyle/>
        <a:p>
          <a:endParaRPr lang="en-US"/>
        </a:p>
      </dgm:t>
    </dgm:pt>
    <dgm:pt modelId="{11DC062F-FDB9-4B52-96F3-6ED2DBB7F679}">
      <dgm:prSet custT="1"/>
      <dgm:spPr/>
      <dgm:t>
        <a:bodyPr/>
        <a:lstStyle/>
        <a:p>
          <a:r>
            <a:rPr lang="en-US" sz="1400" dirty="0">
              <a:latin typeface="+mn-lt"/>
            </a:rPr>
            <a:t>The Capitalization Strategies</a:t>
          </a:r>
        </a:p>
      </dgm:t>
    </dgm:pt>
    <dgm:pt modelId="{DF619580-8064-4C2F-9F80-0133B3DE6AB6}" type="sibTrans" cxnId="{9D7EB699-36C0-43BC-B118-80096BD8B35F}">
      <dgm:prSet/>
      <dgm:spPr/>
      <dgm:t>
        <a:bodyPr/>
        <a:lstStyle/>
        <a:p>
          <a:endParaRPr lang="en-US"/>
        </a:p>
      </dgm:t>
    </dgm:pt>
    <dgm:pt modelId="{E1AF5E55-42DD-4031-ADE2-0B972912B0F0}" type="parTrans" cxnId="{9D7EB699-36C0-43BC-B118-80096BD8B35F}">
      <dgm:prSet/>
      <dgm:spPr/>
      <dgm:t>
        <a:bodyPr/>
        <a:lstStyle/>
        <a:p>
          <a:endParaRPr lang="en-US"/>
        </a:p>
      </dgm:t>
    </dgm:pt>
    <dgm:pt modelId="{CE39EA35-80D8-4F8A-B1B7-F9583808AC7B}">
      <dgm:prSet custT="1"/>
      <dgm:spPr/>
      <dgm:t>
        <a:bodyPr/>
        <a:lstStyle/>
        <a:p>
          <a:r>
            <a:rPr lang="en-US" sz="1400" dirty="0">
              <a:latin typeface="+mn-lt"/>
            </a:rPr>
            <a:t>The Punctuation Strategies</a:t>
          </a:r>
        </a:p>
      </dgm:t>
    </dgm:pt>
    <dgm:pt modelId="{97497FBA-B882-454B-8A4E-958FE4CB334A}" type="sibTrans" cxnId="{2EC0809F-0914-4BFA-B38B-E254D4079F2F}">
      <dgm:prSet/>
      <dgm:spPr/>
      <dgm:t>
        <a:bodyPr/>
        <a:lstStyle/>
        <a:p>
          <a:endParaRPr lang="en-US"/>
        </a:p>
      </dgm:t>
    </dgm:pt>
    <dgm:pt modelId="{F5EE8F77-2E38-493E-B10E-D19801661844}" type="parTrans" cxnId="{2EC0809F-0914-4BFA-B38B-E254D4079F2F}">
      <dgm:prSet/>
      <dgm:spPr/>
      <dgm:t>
        <a:bodyPr/>
        <a:lstStyle/>
        <a:p>
          <a:endParaRPr lang="en-US"/>
        </a:p>
      </dgm:t>
    </dgm:pt>
    <dgm:pt modelId="{796D423D-F524-40AA-9781-AFEBDC730A2F}">
      <dgm:prSet custT="1"/>
      <dgm:spPr/>
      <dgm:t>
        <a:bodyPr/>
        <a:lstStyle/>
        <a:p>
          <a:r>
            <a:rPr lang="en-US" sz="1400" dirty="0">
              <a:latin typeface="+mn-lt"/>
            </a:rPr>
            <a:t>The Commas Strategies</a:t>
          </a:r>
        </a:p>
      </dgm:t>
    </dgm:pt>
    <dgm:pt modelId="{03675922-3927-43F0-881E-A4FA4F5D5A63}" type="sibTrans" cxnId="{FDF21591-FC34-43BE-94D2-5D99403FB7E4}">
      <dgm:prSet/>
      <dgm:spPr/>
      <dgm:t>
        <a:bodyPr/>
        <a:lstStyle/>
        <a:p>
          <a:endParaRPr lang="en-US"/>
        </a:p>
      </dgm:t>
    </dgm:pt>
    <dgm:pt modelId="{B39E29F8-E2CF-4C7B-8FEE-2E6E78526EFF}" type="parTrans" cxnId="{FDF21591-FC34-43BE-94D2-5D99403FB7E4}">
      <dgm:prSet/>
      <dgm:spPr/>
      <dgm:t>
        <a:bodyPr/>
        <a:lstStyle/>
        <a:p>
          <a:endParaRPr lang="en-US"/>
        </a:p>
      </dgm:t>
    </dgm:pt>
    <dgm:pt modelId="{0AE0E51E-0D87-4041-9985-6E656AE5336C}">
      <dgm:prSet phldrT="[Text]" custT="1"/>
      <dgm:spPr/>
      <dgm:t>
        <a:bodyPr/>
        <a:lstStyle/>
        <a:p>
          <a:r>
            <a:rPr lang="en-US" sz="1400" u="none" dirty="0">
              <a:latin typeface="+mn-lt"/>
            </a:rPr>
            <a:t>Fundamentals in Paragraph Writing</a:t>
          </a:r>
        </a:p>
      </dgm:t>
    </dgm:pt>
    <dgm:pt modelId="{7D7E0E22-F4F4-473F-A667-3E9B798DE1A3}" type="sibTrans" cxnId="{3B581CF4-A368-475C-8365-7FAE3EFBE29D}">
      <dgm:prSet/>
      <dgm:spPr/>
      <dgm:t>
        <a:bodyPr/>
        <a:lstStyle/>
        <a:p>
          <a:endParaRPr lang="en-US"/>
        </a:p>
      </dgm:t>
    </dgm:pt>
    <dgm:pt modelId="{DAF86482-4A42-41D7-9C61-8B426987575C}" type="parTrans" cxnId="{3B581CF4-A368-475C-8365-7FAE3EFBE29D}">
      <dgm:prSet/>
      <dgm:spPr/>
      <dgm:t>
        <a:bodyPr/>
        <a:lstStyle/>
        <a:p>
          <a:endParaRPr lang="en-US"/>
        </a:p>
      </dgm:t>
    </dgm:pt>
    <dgm:pt modelId="{A9903997-DEDF-4B62-A50D-04F2CC971DCE}">
      <dgm:prSet phldrT="[Text]" custT="1"/>
      <dgm:spPr/>
      <dgm:t>
        <a:bodyPr/>
        <a:lstStyle/>
        <a:p>
          <a:r>
            <a:rPr lang="en-US" sz="1400" dirty="0"/>
            <a:t>Paragraph and Theme Sta</a:t>
          </a:r>
          <a:r>
            <a:rPr lang="en-US" sz="1400" b="1" dirty="0"/>
            <a:t>r </a:t>
          </a:r>
          <a:r>
            <a:rPr lang="en-US" sz="1400" dirty="0"/>
            <a:t>Writer Programs</a:t>
          </a:r>
        </a:p>
      </dgm:t>
    </dgm:pt>
    <dgm:pt modelId="{CAAD9F42-2619-431A-8782-9814C5580CE6}" type="sibTrans" cxnId="{0532C068-42F1-4968-B922-C64739872517}">
      <dgm:prSet/>
      <dgm:spPr/>
      <dgm:t>
        <a:bodyPr/>
        <a:lstStyle/>
        <a:p>
          <a:endParaRPr lang="en-US"/>
        </a:p>
      </dgm:t>
    </dgm:pt>
    <dgm:pt modelId="{5C728914-5A30-43F9-A667-32DAF6480488}" type="parTrans" cxnId="{0532C068-42F1-4968-B922-C64739872517}">
      <dgm:prSet/>
      <dgm:spPr/>
      <dgm:t>
        <a:bodyPr/>
        <a:lstStyle/>
        <a:p>
          <a:endParaRPr lang="en-US"/>
        </a:p>
      </dgm:t>
    </dgm:pt>
    <dgm:pt modelId="{4967AF17-72CD-401A-B628-134C65E0FBB4}">
      <dgm:prSet custT="1"/>
      <dgm:spPr/>
      <dgm:t>
        <a:bodyPr/>
        <a:lstStyle/>
        <a:p>
          <a:pPr>
            <a:buFont typeface="Arial" panose="020B0604020202020204" pitchFamily="34" charset="0"/>
            <a:buChar char="•"/>
          </a:pPr>
          <a:r>
            <a:rPr lang="en-US" sz="1400" b="0" i="0" dirty="0"/>
            <a:t>Proficiency in Paragraph Writing</a:t>
          </a:r>
        </a:p>
      </dgm:t>
    </dgm:pt>
    <dgm:pt modelId="{2D1CAD40-34C2-4C52-94B4-6BCAECBCCA84}" type="sibTrans" cxnId="{1EF1ECF6-72EC-462B-9A58-07A0373B961E}">
      <dgm:prSet/>
      <dgm:spPr/>
      <dgm:t>
        <a:bodyPr/>
        <a:lstStyle/>
        <a:p>
          <a:endParaRPr lang="en-US"/>
        </a:p>
      </dgm:t>
    </dgm:pt>
    <dgm:pt modelId="{F9F7188C-D869-412B-8625-F103FB20DD3C}" type="parTrans" cxnId="{1EF1ECF6-72EC-462B-9A58-07A0373B961E}">
      <dgm:prSet/>
      <dgm:spPr/>
      <dgm:t>
        <a:bodyPr/>
        <a:lstStyle/>
        <a:p>
          <a:endParaRPr lang="en-US"/>
        </a:p>
      </dgm:t>
    </dgm:pt>
    <dgm:pt modelId="{B236EDFD-3D4D-4CA1-B345-FB4959EF9F5E}">
      <dgm:prSet custT="1"/>
      <dgm:spPr/>
      <dgm:t>
        <a:bodyPr/>
        <a:lstStyle/>
        <a:p>
          <a:pPr>
            <a:buFont typeface="Arial" panose="020B0604020202020204" pitchFamily="34" charset="0"/>
            <a:buChar char="•"/>
          </a:pPr>
          <a:r>
            <a:rPr lang="en-US" sz="1400" b="0" i="0" dirty="0"/>
            <a:t>Fundamentals in Theme Writing</a:t>
          </a:r>
        </a:p>
      </dgm:t>
    </dgm:pt>
    <dgm:pt modelId="{D09232F5-A434-485E-911B-D277BD8DCF6F}" type="sibTrans" cxnId="{AAA82B0D-652B-4D77-8673-B867AA9C2C11}">
      <dgm:prSet/>
      <dgm:spPr/>
      <dgm:t>
        <a:bodyPr/>
        <a:lstStyle/>
        <a:p>
          <a:endParaRPr lang="en-US"/>
        </a:p>
      </dgm:t>
    </dgm:pt>
    <dgm:pt modelId="{19AF0B97-3714-4454-921D-B719B1FC7BB3}" type="parTrans" cxnId="{AAA82B0D-652B-4D77-8673-B867AA9C2C11}">
      <dgm:prSet/>
      <dgm:spPr/>
      <dgm:t>
        <a:bodyPr/>
        <a:lstStyle/>
        <a:p>
          <a:endParaRPr lang="en-US"/>
        </a:p>
      </dgm:t>
    </dgm:pt>
    <dgm:pt modelId="{FEB98EE0-6034-44F0-9B4A-281430097179}">
      <dgm:prSet custT="1"/>
      <dgm:spPr/>
      <dgm:t>
        <a:bodyPr/>
        <a:lstStyle/>
        <a:p>
          <a:pPr>
            <a:buFont typeface="Arial" panose="020B0604020202020204" pitchFamily="34" charset="0"/>
            <a:buChar char="•"/>
          </a:pPr>
          <a:r>
            <a:rPr lang="en-US" sz="1400" b="0" i="0" dirty="0"/>
            <a:t>Proficiency in Theme Writing</a:t>
          </a:r>
        </a:p>
      </dgm:t>
    </dgm:pt>
    <dgm:pt modelId="{07A6BFCE-7C17-4336-9E4D-B51B60D219FA}" type="sibTrans" cxnId="{4F77F91E-7AAF-4988-9544-438A55EF6B4A}">
      <dgm:prSet/>
      <dgm:spPr/>
      <dgm:t>
        <a:bodyPr/>
        <a:lstStyle/>
        <a:p>
          <a:endParaRPr lang="en-US"/>
        </a:p>
      </dgm:t>
    </dgm:pt>
    <dgm:pt modelId="{6B269AE9-BCBF-4AA7-8613-2821CAEB0F35}" type="parTrans" cxnId="{4F77F91E-7AAF-4988-9544-438A55EF6B4A}">
      <dgm:prSet/>
      <dgm:spPr/>
      <dgm:t>
        <a:bodyPr/>
        <a:lstStyle/>
        <a:p>
          <a:endParaRPr lang="en-US"/>
        </a:p>
      </dgm:t>
    </dgm:pt>
    <dgm:pt modelId="{108D37C8-D53E-474F-A743-0592CAB3BF42}" type="pres">
      <dgm:prSet presAssocID="{C243526C-3DF5-47EF-8D80-FDFDF1B3FFEE}" presName="linear" presStyleCnt="0">
        <dgm:presLayoutVars>
          <dgm:dir/>
          <dgm:animLvl val="lvl"/>
          <dgm:resizeHandles val="exact"/>
        </dgm:presLayoutVars>
      </dgm:prSet>
      <dgm:spPr/>
    </dgm:pt>
    <dgm:pt modelId="{12B6BB8B-276A-41AF-A860-59726F462744}" type="pres">
      <dgm:prSet presAssocID="{A9903997-DEDF-4B62-A50D-04F2CC971DCE}" presName="parentLin" presStyleCnt="0"/>
      <dgm:spPr/>
    </dgm:pt>
    <dgm:pt modelId="{7A0B88BD-B107-4FA4-886D-5C0E5493A9BD}" type="pres">
      <dgm:prSet presAssocID="{A9903997-DEDF-4B62-A50D-04F2CC971DCE}" presName="parentLeftMargin" presStyleLbl="node1" presStyleIdx="0" presStyleCnt="2"/>
      <dgm:spPr/>
    </dgm:pt>
    <dgm:pt modelId="{2DD30B01-CEF3-49D3-A705-EB7C58537FE4}" type="pres">
      <dgm:prSet presAssocID="{A9903997-DEDF-4B62-A50D-04F2CC971DCE}" presName="parentText" presStyleLbl="node1" presStyleIdx="0" presStyleCnt="2" custScaleX="714460" custScaleY="32711" custLinFactNeighborX="-9121" custLinFactNeighborY="794">
        <dgm:presLayoutVars>
          <dgm:chMax val="0"/>
          <dgm:bulletEnabled val="1"/>
        </dgm:presLayoutVars>
      </dgm:prSet>
      <dgm:spPr/>
    </dgm:pt>
    <dgm:pt modelId="{4070119E-E236-4DC0-A466-C417770CBDED}" type="pres">
      <dgm:prSet presAssocID="{A9903997-DEDF-4B62-A50D-04F2CC971DCE}" presName="negativeSpace" presStyleCnt="0"/>
      <dgm:spPr/>
    </dgm:pt>
    <dgm:pt modelId="{339F480A-0A1D-4319-87CF-624899415002}" type="pres">
      <dgm:prSet presAssocID="{A9903997-DEDF-4B62-A50D-04F2CC971DCE}" presName="childText" presStyleLbl="conFgAcc1" presStyleIdx="0" presStyleCnt="2">
        <dgm:presLayoutVars>
          <dgm:bulletEnabled val="1"/>
        </dgm:presLayoutVars>
      </dgm:prSet>
      <dgm:spPr/>
    </dgm:pt>
    <dgm:pt modelId="{F652791E-888F-4997-8EED-DEA130CC5909}" type="pres">
      <dgm:prSet presAssocID="{CAAD9F42-2619-431A-8782-9814C5580CE6}" presName="spaceBetweenRectangles" presStyleCnt="0"/>
      <dgm:spPr/>
    </dgm:pt>
    <dgm:pt modelId="{5C0CE053-ECE0-4155-B256-56348FDB8D67}" type="pres">
      <dgm:prSet presAssocID="{CCA4426D-45AA-48DC-8232-31F013D82874}" presName="parentLin" presStyleCnt="0"/>
      <dgm:spPr/>
    </dgm:pt>
    <dgm:pt modelId="{5F6CA385-FD04-48B9-96BD-43EBF8584752}" type="pres">
      <dgm:prSet presAssocID="{CCA4426D-45AA-48DC-8232-31F013D82874}" presName="parentLeftMargin" presStyleLbl="node1" presStyleIdx="0" presStyleCnt="2"/>
      <dgm:spPr/>
    </dgm:pt>
    <dgm:pt modelId="{77EAACF9-657C-4F11-B53A-735112ECD6F3}" type="pres">
      <dgm:prSet presAssocID="{CCA4426D-45AA-48DC-8232-31F013D82874}" presName="parentText" presStyleLbl="node1" presStyleIdx="1" presStyleCnt="2" custScaleX="142857" custScaleY="46939">
        <dgm:presLayoutVars>
          <dgm:chMax val="0"/>
          <dgm:bulletEnabled val="1"/>
        </dgm:presLayoutVars>
      </dgm:prSet>
      <dgm:spPr/>
    </dgm:pt>
    <dgm:pt modelId="{995F7A5B-45B4-449B-A1A5-B74C100EEA0E}" type="pres">
      <dgm:prSet presAssocID="{CCA4426D-45AA-48DC-8232-31F013D82874}" presName="negativeSpace" presStyleCnt="0"/>
      <dgm:spPr/>
    </dgm:pt>
    <dgm:pt modelId="{EDDAA26B-082E-427C-B99A-CBA6B581892D}" type="pres">
      <dgm:prSet presAssocID="{CCA4426D-45AA-48DC-8232-31F013D82874}" presName="childText" presStyleLbl="conFgAcc1" presStyleIdx="1" presStyleCnt="2" custLinFactNeighborX="-901">
        <dgm:presLayoutVars>
          <dgm:bulletEnabled val="1"/>
        </dgm:presLayoutVars>
      </dgm:prSet>
      <dgm:spPr/>
    </dgm:pt>
  </dgm:ptLst>
  <dgm:cxnLst>
    <dgm:cxn modelId="{AAA82B0D-652B-4D77-8673-B867AA9C2C11}" srcId="{A9903997-DEDF-4B62-A50D-04F2CC971DCE}" destId="{B236EDFD-3D4D-4CA1-B345-FB4959EF9F5E}" srcOrd="2" destOrd="0" parTransId="{19AF0B97-3714-4454-921D-B719B1FC7BB3}" sibTransId="{D09232F5-A434-485E-911B-D277BD8DCF6F}"/>
    <dgm:cxn modelId="{7B180411-F132-4E8E-8708-02D7DAF4A0A5}" type="presOf" srcId="{0AE0E51E-0D87-4041-9985-6E656AE5336C}" destId="{339F480A-0A1D-4319-87CF-624899415002}" srcOrd="0" destOrd="0" presId="urn:microsoft.com/office/officeart/2005/8/layout/list1"/>
    <dgm:cxn modelId="{4F77F91E-7AAF-4988-9544-438A55EF6B4A}" srcId="{A9903997-DEDF-4B62-A50D-04F2CC971DCE}" destId="{FEB98EE0-6034-44F0-9B4A-281430097179}" srcOrd="3" destOrd="0" parTransId="{6B269AE9-BCBF-4AA7-8613-2821CAEB0F35}" sibTransId="{07A6BFCE-7C17-4336-9E4D-B51B60D219FA}"/>
    <dgm:cxn modelId="{03302629-C038-4659-80A9-77FFDBF56152}" type="presOf" srcId="{FEB98EE0-6034-44F0-9B4A-281430097179}" destId="{339F480A-0A1D-4319-87CF-624899415002}" srcOrd="0" destOrd="3" presId="urn:microsoft.com/office/officeart/2005/8/layout/list1"/>
    <dgm:cxn modelId="{E102B22D-AB44-42C9-A267-A14DA0EAB2DE}" type="presOf" srcId="{C243526C-3DF5-47EF-8D80-FDFDF1B3FFEE}" destId="{108D37C8-D53E-474F-A743-0592CAB3BF42}" srcOrd="0" destOrd="0" presId="urn:microsoft.com/office/officeart/2005/8/layout/list1"/>
    <dgm:cxn modelId="{DB9C6233-C820-4A68-8A0A-23930B94505E}" type="presOf" srcId="{CE39EA35-80D8-4F8A-B1B7-F9583808AC7B}" destId="{EDDAA26B-082E-427C-B99A-CBA6B581892D}" srcOrd="0" destOrd="1" presId="urn:microsoft.com/office/officeart/2005/8/layout/list1"/>
    <dgm:cxn modelId="{FB1D7F42-48D1-4737-B268-7D3369F1BE99}" type="presOf" srcId="{A9903997-DEDF-4B62-A50D-04F2CC971DCE}" destId="{2DD30B01-CEF3-49D3-A705-EB7C58537FE4}" srcOrd="1" destOrd="0" presId="urn:microsoft.com/office/officeart/2005/8/layout/list1"/>
    <dgm:cxn modelId="{0B8A7164-6EB9-4209-814C-30783D590540}" type="presOf" srcId="{B236EDFD-3D4D-4CA1-B345-FB4959EF9F5E}" destId="{339F480A-0A1D-4319-87CF-624899415002}" srcOrd="0" destOrd="2" presId="urn:microsoft.com/office/officeart/2005/8/layout/list1"/>
    <dgm:cxn modelId="{0532C068-42F1-4968-B922-C64739872517}" srcId="{C243526C-3DF5-47EF-8D80-FDFDF1B3FFEE}" destId="{A9903997-DEDF-4B62-A50D-04F2CC971DCE}" srcOrd="0" destOrd="0" parTransId="{5C728914-5A30-43F9-A667-32DAF6480488}" sibTransId="{CAAD9F42-2619-431A-8782-9814C5580CE6}"/>
    <dgm:cxn modelId="{D73A184D-5A89-4CCA-A407-FA2BF8631EBB}" type="presOf" srcId="{A9903997-DEDF-4B62-A50D-04F2CC971DCE}" destId="{7A0B88BD-B107-4FA4-886D-5C0E5493A9BD}" srcOrd="0" destOrd="0" presId="urn:microsoft.com/office/officeart/2005/8/layout/list1"/>
    <dgm:cxn modelId="{B4283050-B58B-43E4-830D-2946241E6594}" type="presOf" srcId="{4967AF17-72CD-401A-B628-134C65E0FBB4}" destId="{339F480A-0A1D-4319-87CF-624899415002}" srcOrd="0" destOrd="1" presId="urn:microsoft.com/office/officeart/2005/8/layout/list1"/>
    <dgm:cxn modelId="{66B9F77B-C181-495C-9D49-D0B7901084E4}" type="presOf" srcId="{11DC062F-FDB9-4B52-96F3-6ED2DBB7F679}" destId="{EDDAA26B-082E-427C-B99A-CBA6B581892D}" srcOrd="0" destOrd="0" presId="urn:microsoft.com/office/officeart/2005/8/layout/list1"/>
    <dgm:cxn modelId="{FDF21591-FC34-43BE-94D2-5D99403FB7E4}" srcId="{CCA4426D-45AA-48DC-8232-31F013D82874}" destId="{796D423D-F524-40AA-9781-AFEBDC730A2F}" srcOrd="2" destOrd="0" parTransId="{B39E29F8-E2CF-4C7B-8FEE-2E6E78526EFF}" sibTransId="{03675922-3927-43F0-881E-A4FA4F5D5A63}"/>
    <dgm:cxn modelId="{9D7EB699-36C0-43BC-B118-80096BD8B35F}" srcId="{CCA4426D-45AA-48DC-8232-31F013D82874}" destId="{11DC062F-FDB9-4B52-96F3-6ED2DBB7F679}" srcOrd="0" destOrd="0" parTransId="{E1AF5E55-42DD-4031-ADE2-0B972912B0F0}" sibTransId="{DF619580-8064-4C2F-9F80-0133B3DE6AB6}"/>
    <dgm:cxn modelId="{2EC0809F-0914-4BFA-B38B-E254D4079F2F}" srcId="{CCA4426D-45AA-48DC-8232-31F013D82874}" destId="{CE39EA35-80D8-4F8A-B1B7-F9583808AC7B}" srcOrd="1" destOrd="0" parTransId="{F5EE8F77-2E38-493E-B10E-D19801661844}" sibTransId="{97497FBA-B882-454B-8A4E-958FE4CB334A}"/>
    <dgm:cxn modelId="{1A2442A7-30D5-4F00-A7C0-582D1463DC4A}" type="presOf" srcId="{CCA4426D-45AA-48DC-8232-31F013D82874}" destId="{77EAACF9-657C-4F11-B53A-735112ECD6F3}" srcOrd="1" destOrd="0" presId="urn:microsoft.com/office/officeart/2005/8/layout/list1"/>
    <dgm:cxn modelId="{22B774CC-5C47-44B7-A98C-D32C31824DE7}" type="presOf" srcId="{796D423D-F524-40AA-9781-AFEBDC730A2F}" destId="{EDDAA26B-082E-427C-B99A-CBA6B581892D}" srcOrd="0" destOrd="2" presId="urn:microsoft.com/office/officeart/2005/8/layout/list1"/>
    <dgm:cxn modelId="{EE43BFDE-A98B-4661-9F2A-71B6D8DFDB97}" srcId="{C243526C-3DF5-47EF-8D80-FDFDF1B3FFEE}" destId="{CCA4426D-45AA-48DC-8232-31F013D82874}" srcOrd="1" destOrd="0" parTransId="{6D6E6BB1-1108-4751-8F3B-F838A750A46B}" sibTransId="{6CDB13B0-D39A-4775-83FC-905345C2E57C}"/>
    <dgm:cxn modelId="{3B581CF4-A368-475C-8365-7FAE3EFBE29D}" srcId="{A9903997-DEDF-4B62-A50D-04F2CC971DCE}" destId="{0AE0E51E-0D87-4041-9985-6E656AE5336C}" srcOrd="0" destOrd="0" parTransId="{DAF86482-4A42-41D7-9C61-8B426987575C}" sibTransId="{7D7E0E22-F4F4-473F-A667-3E9B798DE1A3}"/>
    <dgm:cxn modelId="{1EF1ECF6-72EC-462B-9A58-07A0373B961E}" srcId="{A9903997-DEDF-4B62-A50D-04F2CC971DCE}" destId="{4967AF17-72CD-401A-B628-134C65E0FBB4}" srcOrd="1" destOrd="0" parTransId="{F9F7188C-D869-412B-8625-F103FB20DD3C}" sibTransId="{2D1CAD40-34C2-4C52-94B4-6BCAECBCCA84}"/>
    <dgm:cxn modelId="{B74885FA-8C3D-420F-8531-0847B9437383}" type="presOf" srcId="{CCA4426D-45AA-48DC-8232-31F013D82874}" destId="{5F6CA385-FD04-48B9-96BD-43EBF8584752}" srcOrd="0" destOrd="0" presId="urn:microsoft.com/office/officeart/2005/8/layout/list1"/>
    <dgm:cxn modelId="{FD16EC3B-9446-4D49-995C-AE1B13605910}" type="presParOf" srcId="{108D37C8-D53E-474F-A743-0592CAB3BF42}" destId="{12B6BB8B-276A-41AF-A860-59726F462744}" srcOrd="0" destOrd="0" presId="urn:microsoft.com/office/officeart/2005/8/layout/list1"/>
    <dgm:cxn modelId="{D4A043ED-82F8-4F24-BAD0-D16B626F0A39}" type="presParOf" srcId="{12B6BB8B-276A-41AF-A860-59726F462744}" destId="{7A0B88BD-B107-4FA4-886D-5C0E5493A9BD}" srcOrd="0" destOrd="0" presId="urn:microsoft.com/office/officeart/2005/8/layout/list1"/>
    <dgm:cxn modelId="{E356A067-28A4-4D46-978B-6063DBC33465}" type="presParOf" srcId="{12B6BB8B-276A-41AF-A860-59726F462744}" destId="{2DD30B01-CEF3-49D3-A705-EB7C58537FE4}" srcOrd="1" destOrd="0" presId="urn:microsoft.com/office/officeart/2005/8/layout/list1"/>
    <dgm:cxn modelId="{2C5C1AD1-CF14-4000-890D-8316868DFA8F}" type="presParOf" srcId="{108D37C8-D53E-474F-A743-0592CAB3BF42}" destId="{4070119E-E236-4DC0-A466-C417770CBDED}" srcOrd="1" destOrd="0" presId="urn:microsoft.com/office/officeart/2005/8/layout/list1"/>
    <dgm:cxn modelId="{8AE38069-74C0-41F4-B55C-0B18393C9F9D}" type="presParOf" srcId="{108D37C8-D53E-474F-A743-0592CAB3BF42}" destId="{339F480A-0A1D-4319-87CF-624899415002}" srcOrd="2" destOrd="0" presId="urn:microsoft.com/office/officeart/2005/8/layout/list1"/>
    <dgm:cxn modelId="{C96D3CB9-B176-45E5-BEB0-B01E6D4E5F90}" type="presParOf" srcId="{108D37C8-D53E-474F-A743-0592CAB3BF42}" destId="{F652791E-888F-4997-8EED-DEA130CC5909}" srcOrd="3" destOrd="0" presId="urn:microsoft.com/office/officeart/2005/8/layout/list1"/>
    <dgm:cxn modelId="{ED8229A8-B0E3-453B-BD74-DD93D46D50AA}" type="presParOf" srcId="{108D37C8-D53E-474F-A743-0592CAB3BF42}" destId="{5C0CE053-ECE0-4155-B256-56348FDB8D67}" srcOrd="4" destOrd="0" presId="urn:microsoft.com/office/officeart/2005/8/layout/list1"/>
    <dgm:cxn modelId="{4D0E666B-3ECD-4FDC-A26E-A9A6EC9BC099}" type="presParOf" srcId="{5C0CE053-ECE0-4155-B256-56348FDB8D67}" destId="{5F6CA385-FD04-48B9-96BD-43EBF8584752}" srcOrd="0" destOrd="0" presId="urn:microsoft.com/office/officeart/2005/8/layout/list1"/>
    <dgm:cxn modelId="{E8DCF759-8205-4E8F-A2C1-219821EBADC5}" type="presParOf" srcId="{5C0CE053-ECE0-4155-B256-56348FDB8D67}" destId="{77EAACF9-657C-4F11-B53A-735112ECD6F3}" srcOrd="1" destOrd="0" presId="urn:microsoft.com/office/officeart/2005/8/layout/list1"/>
    <dgm:cxn modelId="{3D52A0A8-D9B9-42A8-BA3A-E2F973D1AA55}" type="presParOf" srcId="{108D37C8-D53E-474F-A743-0592CAB3BF42}" destId="{995F7A5B-45B4-449B-A1A5-B74C100EEA0E}" srcOrd="5" destOrd="0" presId="urn:microsoft.com/office/officeart/2005/8/layout/list1"/>
    <dgm:cxn modelId="{752A2CF0-20C4-4CB6-B553-C04FE6515934}" type="presParOf" srcId="{108D37C8-D53E-474F-A743-0592CAB3BF42}" destId="{EDDAA26B-082E-427C-B99A-CBA6B581892D}"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480A-0A1D-4319-87CF-624899415002}">
      <dsp:nvSpPr>
        <dsp:cNvPr id="0" name=""/>
        <dsp:cNvSpPr/>
      </dsp:nvSpPr>
      <dsp:spPr>
        <a:xfrm>
          <a:off x="0" y="373697"/>
          <a:ext cx="4038600" cy="122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3440" tIns="270764" rIns="313440" bIns="99568" numCol="1" spcCol="1270" anchor="t" anchorCtr="0">
          <a:noAutofit/>
        </a:bodyPr>
        <a:lstStyle/>
        <a:p>
          <a:pPr marL="114300" lvl="1" indent="-114300" algn="l" defTabSz="622300">
            <a:lnSpc>
              <a:spcPct val="90000"/>
            </a:lnSpc>
            <a:spcBef>
              <a:spcPct val="0"/>
            </a:spcBef>
            <a:spcAft>
              <a:spcPct val="15000"/>
            </a:spcAft>
            <a:buChar char="•"/>
          </a:pPr>
          <a:r>
            <a:rPr lang="en-US" sz="1400" u="none" kern="1200" dirty="0">
              <a:latin typeface="+mn-lt"/>
            </a:rPr>
            <a:t>Fundamentals in the Sentence Writing Strategy</a:t>
          </a:r>
        </a:p>
        <a:p>
          <a:pPr marL="114300" lvl="1" indent="-114300" algn="l" defTabSz="622300">
            <a:lnSpc>
              <a:spcPct val="90000"/>
            </a:lnSpc>
            <a:spcBef>
              <a:spcPct val="0"/>
            </a:spcBef>
            <a:spcAft>
              <a:spcPct val="15000"/>
            </a:spcAft>
            <a:buChar char="•"/>
          </a:pPr>
          <a:r>
            <a:rPr lang="en-US" sz="1400" u="none" kern="1200" dirty="0">
              <a:latin typeface="+mn-lt"/>
            </a:rPr>
            <a:t>Proficiency in the Sentence Writing Strategy</a:t>
          </a:r>
        </a:p>
        <a:p>
          <a:pPr marL="114300" lvl="1" indent="-114300" algn="l" defTabSz="622300">
            <a:lnSpc>
              <a:spcPct val="90000"/>
            </a:lnSpc>
            <a:spcBef>
              <a:spcPct val="0"/>
            </a:spcBef>
            <a:spcAft>
              <a:spcPct val="15000"/>
            </a:spcAft>
            <a:buChar char="•"/>
          </a:pPr>
          <a:r>
            <a:rPr lang="en-US" sz="1400" u="none" kern="1200" dirty="0">
              <a:latin typeface="+mn-lt"/>
            </a:rPr>
            <a:t>The Paragraph Writing Strategy</a:t>
          </a:r>
        </a:p>
      </dsp:txBody>
      <dsp:txXfrm>
        <a:off x="0" y="373697"/>
        <a:ext cx="4038600" cy="1227300"/>
      </dsp:txXfrm>
    </dsp:sp>
    <dsp:sp modelId="{2DD30B01-CEF3-49D3-A705-EB7C58537FE4}">
      <dsp:nvSpPr>
        <dsp:cNvPr id="0" name=""/>
        <dsp:cNvSpPr/>
      </dsp:nvSpPr>
      <dsp:spPr>
        <a:xfrm>
          <a:off x="201930" y="43561"/>
          <a:ext cx="3450773" cy="521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711200">
            <a:lnSpc>
              <a:spcPct val="90000"/>
            </a:lnSpc>
            <a:spcBef>
              <a:spcPct val="0"/>
            </a:spcBef>
            <a:spcAft>
              <a:spcPct val="35000"/>
            </a:spcAft>
            <a:buNone/>
          </a:pPr>
          <a:r>
            <a:rPr lang="en-US" sz="1600" kern="1200" dirty="0"/>
            <a:t>Sentences</a:t>
          </a:r>
        </a:p>
      </dsp:txBody>
      <dsp:txXfrm>
        <a:off x="227404" y="69035"/>
        <a:ext cx="3399825" cy="470881"/>
      </dsp:txXfrm>
    </dsp:sp>
    <dsp:sp modelId="{F8D78E22-3362-47A1-A09B-2BDF5B3C83EC}">
      <dsp:nvSpPr>
        <dsp:cNvPr id="0" name=""/>
        <dsp:cNvSpPr/>
      </dsp:nvSpPr>
      <dsp:spPr>
        <a:xfrm>
          <a:off x="0" y="1997275"/>
          <a:ext cx="4038600" cy="104860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3440" tIns="270764" rIns="31344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n-lt"/>
            </a:rPr>
            <a:t>The EDIT Strategy</a:t>
          </a:r>
        </a:p>
        <a:p>
          <a:pPr marL="114300" lvl="1" indent="-114300" algn="l" defTabSz="622300">
            <a:lnSpc>
              <a:spcPct val="90000"/>
            </a:lnSpc>
            <a:spcBef>
              <a:spcPct val="0"/>
            </a:spcBef>
            <a:spcAft>
              <a:spcPct val="15000"/>
            </a:spcAft>
            <a:buChar char="•"/>
          </a:pPr>
          <a:r>
            <a:rPr lang="en-US" sz="1400" kern="1200" dirty="0">
              <a:latin typeface="+mn-lt"/>
            </a:rPr>
            <a:t>The Error Monitoring Strategy</a:t>
          </a:r>
        </a:p>
        <a:p>
          <a:pPr marL="114300" lvl="1" indent="-114300" algn="l" defTabSz="622300">
            <a:lnSpc>
              <a:spcPct val="90000"/>
            </a:lnSpc>
            <a:spcBef>
              <a:spcPct val="0"/>
            </a:spcBef>
            <a:spcAft>
              <a:spcPct val="15000"/>
            </a:spcAft>
            <a:buChar char="•"/>
          </a:pPr>
          <a:r>
            <a:rPr lang="en-US" sz="1400" kern="1200" dirty="0">
              <a:latin typeface="+mn-lt"/>
            </a:rPr>
            <a:t>The Inspect Strategy</a:t>
          </a:r>
        </a:p>
      </dsp:txBody>
      <dsp:txXfrm>
        <a:off x="0" y="1997275"/>
        <a:ext cx="4038600" cy="1048605"/>
      </dsp:txXfrm>
    </dsp:sp>
    <dsp:sp modelId="{A49AAD3E-31BE-4BA5-BC62-E0BD8E6EDD42}">
      <dsp:nvSpPr>
        <dsp:cNvPr id="0" name=""/>
        <dsp:cNvSpPr/>
      </dsp:nvSpPr>
      <dsp:spPr>
        <a:xfrm>
          <a:off x="201930" y="1671129"/>
          <a:ext cx="3670235" cy="5178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rPr>
            <a:t>Editing</a:t>
          </a:r>
        </a:p>
      </dsp:txBody>
      <dsp:txXfrm>
        <a:off x="227209" y="1696408"/>
        <a:ext cx="3619677" cy="467280"/>
      </dsp:txXfrm>
    </dsp:sp>
    <dsp:sp modelId="{6FC7A8FB-1AFB-4970-AA90-8F216BD7BD75}">
      <dsp:nvSpPr>
        <dsp:cNvPr id="0" name=""/>
        <dsp:cNvSpPr/>
      </dsp:nvSpPr>
      <dsp:spPr>
        <a:xfrm>
          <a:off x="0" y="3600292"/>
          <a:ext cx="4038600" cy="281974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3440" tIns="270764" rIns="313440"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mn-lt"/>
            </a:rPr>
            <a:t>The Paragraph Writing Strategy</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mn-lt"/>
            </a:rPr>
            <a:t>Fundamentals in the Theme Writing Strategy</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mn-lt"/>
            </a:rPr>
            <a:t>Proficiency in the Theme Writing Strategy: Informative Writing</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mn-lt"/>
            </a:rPr>
            <a:t>Proficiency in the Theme Writing Strategy: Narrative Writing</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mn-lt"/>
            </a:rPr>
            <a:t>Proficiency in the Them Writing Strategy: Persuasive &amp; Argumentative Writing</a:t>
          </a:r>
        </a:p>
        <a:p>
          <a:pPr marL="114300" lvl="1" indent="-114300" algn="l" defTabSz="622300">
            <a:lnSpc>
              <a:spcPct val="90000"/>
            </a:lnSpc>
            <a:spcBef>
              <a:spcPct val="0"/>
            </a:spcBef>
            <a:spcAft>
              <a:spcPct val="15000"/>
            </a:spcAft>
            <a:buFont typeface="Arial" panose="020B0604020202020204" pitchFamily="34" charset="0"/>
            <a:buChar char="•"/>
          </a:pPr>
          <a:endParaRPr lang="en-US" sz="1400" kern="1200" dirty="0">
            <a:latin typeface="+mn-lt"/>
          </a:endParaRPr>
        </a:p>
        <a:p>
          <a:pPr marL="114300" lvl="1" indent="-114300" algn="l" defTabSz="622300">
            <a:lnSpc>
              <a:spcPct val="90000"/>
            </a:lnSpc>
            <a:spcBef>
              <a:spcPct val="0"/>
            </a:spcBef>
            <a:spcAft>
              <a:spcPct val="15000"/>
            </a:spcAft>
            <a:buFont typeface="Arial" panose="020B0604020202020204" pitchFamily="34" charset="0"/>
            <a:buNone/>
          </a:pPr>
          <a:endParaRPr lang="en-US" sz="1400" kern="1200" dirty="0">
            <a:latin typeface="+mn-lt"/>
          </a:endParaRPr>
        </a:p>
        <a:p>
          <a:pPr marL="114300" lvl="1" indent="-114300" algn="l" defTabSz="622300">
            <a:lnSpc>
              <a:spcPct val="90000"/>
            </a:lnSpc>
            <a:spcBef>
              <a:spcPct val="0"/>
            </a:spcBef>
            <a:spcAft>
              <a:spcPct val="15000"/>
            </a:spcAft>
            <a:buFont typeface="Arial" panose="020B0604020202020204" pitchFamily="34" charset="0"/>
            <a:buChar char="•"/>
          </a:pPr>
          <a:endParaRPr lang="en-US" sz="1400" b="0" i="0" kern="1200" dirty="0"/>
        </a:p>
        <a:p>
          <a:pPr marL="114300" lvl="1" indent="-114300" algn="l" defTabSz="622300">
            <a:lnSpc>
              <a:spcPct val="90000"/>
            </a:lnSpc>
            <a:spcBef>
              <a:spcPct val="0"/>
            </a:spcBef>
            <a:spcAft>
              <a:spcPct val="15000"/>
            </a:spcAft>
            <a:buFont typeface="Arial" panose="020B0604020202020204" pitchFamily="34" charset="0"/>
            <a:buNone/>
          </a:pPr>
          <a:endParaRPr lang="en-US" sz="1400" b="0" i="0" kern="1200" dirty="0"/>
        </a:p>
        <a:p>
          <a:pPr marL="114300" lvl="1" indent="-114300" algn="l" defTabSz="622300">
            <a:lnSpc>
              <a:spcPct val="90000"/>
            </a:lnSpc>
            <a:spcBef>
              <a:spcPct val="0"/>
            </a:spcBef>
            <a:spcAft>
              <a:spcPct val="15000"/>
            </a:spcAft>
            <a:buFont typeface="Arial" panose="020B0604020202020204" pitchFamily="34" charset="0"/>
            <a:buNone/>
          </a:pPr>
          <a:endParaRPr lang="en-US" sz="1400" b="0" i="0" kern="1200" dirty="0"/>
        </a:p>
      </dsp:txBody>
      <dsp:txXfrm>
        <a:off x="0" y="3600292"/>
        <a:ext cx="4038600" cy="2819746"/>
      </dsp:txXfrm>
    </dsp:sp>
    <dsp:sp modelId="{E9F8B6D3-1EF8-4F0D-AAEB-00295E18428A}">
      <dsp:nvSpPr>
        <dsp:cNvPr id="0" name=""/>
        <dsp:cNvSpPr/>
      </dsp:nvSpPr>
      <dsp:spPr>
        <a:xfrm>
          <a:off x="147065" y="3037732"/>
          <a:ext cx="3542227" cy="6759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rPr>
            <a:t>Paragraph and Theme Writing</a:t>
          </a:r>
        </a:p>
      </dsp:txBody>
      <dsp:txXfrm>
        <a:off x="180063" y="3070730"/>
        <a:ext cx="3476231" cy="609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480A-0A1D-4319-87CF-624899415002}">
      <dsp:nvSpPr>
        <dsp:cNvPr id="0" name=""/>
        <dsp:cNvSpPr/>
      </dsp:nvSpPr>
      <dsp:spPr>
        <a:xfrm>
          <a:off x="0" y="247884"/>
          <a:ext cx="4230848" cy="2354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8361" tIns="1353820" rIns="328361" bIns="99568" numCol="1" spcCol="1270" anchor="t" anchorCtr="0">
          <a:noAutofit/>
        </a:bodyPr>
        <a:lstStyle/>
        <a:p>
          <a:pPr marL="114300" lvl="1" indent="-114300" algn="l" defTabSz="622300">
            <a:lnSpc>
              <a:spcPct val="90000"/>
            </a:lnSpc>
            <a:spcBef>
              <a:spcPct val="0"/>
            </a:spcBef>
            <a:spcAft>
              <a:spcPct val="15000"/>
            </a:spcAft>
            <a:buChar char="•"/>
          </a:pPr>
          <a:r>
            <a:rPr lang="en-US" sz="1400" u="none" kern="1200" dirty="0">
              <a:latin typeface="+mn-lt"/>
            </a:rPr>
            <a:t>Fundamentals in Paragraph Writing</a:t>
          </a:r>
        </a:p>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t>Proficiency in Paragraph Writing</a:t>
          </a:r>
        </a:p>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t>Fundamentals in Theme Writing</a:t>
          </a:r>
        </a:p>
        <a:p>
          <a:pPr marL="114300" lvl="1" indent="-114300" algn="l" defTabSz="622300">
            <a:lnSpc>
              <a:spcPct val="90000"/>
            </a:lnSpc>
            <a:spcBef>
              <a:spcPct val="0"/>
            </a:spcBef>
            <a:spcAft>
              <a:spcPct val="15000"/>
            </a:spcAft>
            <a:buFont typeface="Arial" panose="020B0604020202020204" pitchFamily="34" charset="0"/>
            <a:buChar char="•"/>
          </a:pPr>
          <a:r>
            <a:rPr lang="en-US" sz="1400" b="0" i="0" kern="1200" dirty="0"/>
            <a:t>Proficiency in Theme Writing</a:t>
          </a:r>
        </a:p>
      </dsp:txBody>
      <dsp:txXfrm>
        <a:off x="0" y="247884"/>
        <a:ext cx="4230848" cy="2354625"/>
      </dsp:txXfrm>
    </dsp:sp>
    <dsp:sp modelId="{2DD30B01-CEF3-49D3-A705-EB7C58537FE4}">
      <dsp:nvSpPr>
        <dsp:cNvPr id="0" name=""/>
        <dsp:cNvSpPr/>
      </dsp:nvSpPr>
      <dsp:spPr>
        <a:xfrm>
          <a:off x="38017" y="594861"/>
          <a:ext cx="4184354" cy="627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41" tIns="0" rIns="111941" bIns="0" numCol="1" spcCol="1270" anchor="ctr" anchorCtr="0">
          <a:noAutofit/>
        </a:bodyPr>
        <a:lstStyle/>
        <a:p>
          <a:pPr marL="0" lvl="0" indent="0" algn="l" defTabSz="622300">
            <a:lnSpc>
              <a:spcPct val="90000"/>
            </a:lnSpc>
            <a:spcBef>
              <a:spcPct val="0"/>
            </a:spcBef>
            <a:spcAft>
              <a:spcPct val="35000"/>
            </a:spcAft>
            <a:buNone/>
          </a:pPr>
          <a:r>
            <a:rPr lang="en-US" sz="1400" kern="1200" dirty="0"/>
            <a:t>Paragraph and Theme Sta</a:t>
          </a:r>
          <a:r>
            <a:rPr lang="en-US" sz="1400" b="1" kern="1200" dirty="0"/>
            <a:t>r </a:t>
          </a:r>
          <a:r>
            <a:rPr lang="en-US" sz="1400" kern="1200" dirty="0"/>
            <a:t>Writer Programs</a:t>
          </a:r>
        </a:p>
      </dsp:txBody>
      <dsp:txXfrm>
        <a:off x="68657" y="625501"/>
        <a:ext cx="4123074" cy="566378"/>
      </dsp:txXfrm>
    </dsp:sp>
    <dsp:sp modelId="{EDDAA26B-082E-427C-B99A-CBA6B581892D}">
      <dsp:nvSpPr>
        <dsp:cNvPr id="0" name=""/>
        <dsp:cNvSpPr/>
      </dsp:nvSpPr>
      <dsp:spPr>
        <a:xfrm>
          <a:off x="0" y="2894775"/>
          <a:ext cx="4230848" cy="2149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8361" tIns="1353820" rIns="32836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n-lt"/>
            </a:rPr>
            <a:t>The Capitalization Strategies</a:t>
          </a:r>
        </a:p>
        <a:p>
          <a:pPr marL="114300" lvl="1" indent="-114300" algn="l" defTabSz="622300">
            <a:lnSpc>
              <a:spcPct val="90000"/>
            </a:lnSpc>
            <a:spcBef>
              <a:spcPct val="0"/>
            </a:spcBef>
            <a:spcAft>
              <a:spcPct val="15000"/>
            </a:spcAft>
            <a:buChar char="•"/>
          </a:pPr>
          <a:r>
            <a:rPr lang="en-US" sz="1400" kern="1200" dirty="0">
              <a:latin typeface="+mn-lt"/>
            </a:rPr>
            <a:t>The Punctuation Strategies</a:t>
          </a:r>
        </a:p>
        <a:p>
          <a:pPr marL="114300" lvl="1" indent="-114300" algn="l" defTabSz="622300">
            <a:lnSpc>
              <a:spcPct val="90000"/>
            </a:lnSpc>
            <a:spcBef>
              <a:spcPct val="0"/>
            </a:spcBef>
            <a:spcAft>
              <a:spcPct val="15000"/>
            </a:spcAft>
            <a:buChar char="•"/>
          </a:pPr>
          <a:r>
            <a:rPr lang="en-US" sz="1400" kern="1200" dirty="0">
              <a:latin typeface="+mn-lt"/>
            </a:rPr>
            <a:t>The Commas Strategies</a:t>
          </a:r>
        </a:p>
      </dsp:txBody>
      <dsp:txXfrm>
        <a:off x="0" y="2894775"/>
        <a:ext cx="4230848" cy="2149875"/>
      </dsp:txXfrm>
    </dsp:sp>
    <dsp:sp modelId="{77EAACF9-657C-4F11-B53A-735112ECD6F3}">
      <dsp:nvSpPr>
        <dsp:cNvPr id="0" name=""/>
        <dsp:cNvSpPr/>
      </dsp:nvSpPr>
      <dsp:spPr>
        <a:xfrm>
          <a:off x="201419" y="2953509"/>
          <a:ext cx="4028391" cy="9006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41" tIns="0" rIns="111941" bIns="0" numCol="1" spcCol="1270" anchor="ctr" anchorCtr="0">
          <a:noAutofit/>
        </a:bodyPr>
        <a:lstStyle/>
        <a:p>
          <a:pPr marL="0" lvl="0" indent="0" algn="l" defTabSz="622300">
            <a:lnSpc>
              <a:spcPct val="90000"/>
            </a:lnSpc>
            <a:spcBef>
              <a:spcPct val="0"/>
            </a:spcBef>
            <a:spcAft>
              <a:spcPct val="35000"/>
            </a:spcAft>
            <a:buNone/>
          </a:pPr>
          <a:r>
            <a:rPr lang="en-US" sz="1400" u="none" kern="1200" dirty="0">
              <a:latin typeface="+mn-lt"/>
            </a:rPr>
            <a:t>Writing Mechanics</a:t>
          </a:r>
        </a:p>
      </dsp:txBody>
      <dsp:txXfrm>
        <a:off x="245386" y="2997476"/>
        <a:ext cx="3940457" cy="8127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80154D-B5B5-034E-A7B8-C53116EED1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10E37-9E72-4A4F-BF82-2AB0E106D8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F90034-8990-014D-B872-135AB12C5FF4}" type="datetimeFigureOut">
              <a:rPr lang="en-US" smtClean="0"/>
              <a:t>7/12/2019</a:t>
            </a:fld>
            <a:endParaRPr lang="en-US"/>
          </a:p>
        </p:txBody>
      </p:sp>
      <p:sp>
        <p:nvSpPr>
          <p:cNvPr id="4" name="Footer Placeholder 3">
            <a:extLst>
              <a:ext uri="{FF2B5EF4-FFF2-40B4-BE49-F238E27FC236}">
                <a16:creationId xmlns:a16="http://schemas.microsoft.com/office/drawing/2014/main" id="{8698B946-0CA1-E54B-898F-3296ED8155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55AF28-9910-864A-9CF7-380534744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1333BE-A95C-EB49-ABE1-858B4C47C104}" type="slidenum">
              <a:rPr lang="en-US" smtClean="0"/>
              <a:t>‹#›</a:t>
            </a:fld>
            <a:endParaRPr lang="en-US"/>
          </a:p>
        </p:txBody>
      </p:sp>
    </p:spTree>
    <p:extLst>
      <p:ext uri="{BB962C8B-B14F-4D97-AF65-F5344CB8AC3E}">
        <p14:creationId xmlns:p14="http://schemas.microsoft.com/office/powerpoint/2010/main" val="299920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8AA3F-1A72-2A41-AB1D-E5ABCE3CBD8D}" type="datetimeFigureOut">
              <a:rPr lang="en-US" smtClean="0"/>
              <a:t>7/12/2019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A4F10-169E-B14B-B938-99B39F2A5051}" type="slidenum">
              <a:rPr lang="en-US" smtClean="0"/>
              <a:t>‹#›</a:t>
            </a:fld>
            <a:endParaRPr lang="en-US"/>
          </a:p>
        </p:txBody>
      </p:sp>
    </p:spTree>
    <p:extLst>
      <p:ext uri="{BB962C8B-B14F-4D97-AF65-F5344CB8AC3E}">
        <p14:creationId xmlns:p14="http://schemas.microsoft.com/office/powerpoint/2010/main" val="14588547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min</a:t>
            </a:r>
          </a:p>
        </p:txBody>
      </p:sp>
      <p:sp>
        <p:nvSpPr>
          <p:cNvPr id="4" name="Slide Number Placeholder 3"/>
          <p:cNvSpPr>
            <a:spLocks noGrp="1"/>
          </p:cNvSpPr>
          <p:nvPr>
            <p:ph type="sldNum" sz="quarter" idx="10"/>
          </p:nvPr>
        </p:nvSpPr>
        <p:spPr/>
        <p:txBody>
          <a:bodyPr/>
          <a:lstStyle/>
          <a:p>
            <a:fld id="{0D1A4F10-169E-B14B-B938-99B39F2A5051}" type="slidenum">
              <a:rPr lang="en-US" smtClean="0"/>
              <a:t>1</a:t>
            </a:fld>
            <a:endParaRPr lang="en-US"/>
          </a:p>
        </p:txBody>
      </p:sp>
    </p:spTree>
    <p:extLst>
      <p:ext uri="{BB962C8B-B14F-4D97-AF65-F5344CB8AC3E}">
        <p14:creationId xmlns:p14="http://schemas.microsoft.com/office/powerpoint/2010/main" val="62882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are the strategies organized or sequenced? :  Already done! Examine SIM Writing Strategies brochure for descriptions.  Spend some time here. Activity:  cut up brochure in segments. Assign numbers, jigsaw participants share out in groups.  </a:t>
            </a:r>
          </a:p>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10</a:t>
            </a:fld>
            <a:endParaRPr lang="en-US"/>
          </a:p>
        </p:txBody>
      </p:sp>
    </p:spTree>
    <p:extLst>
      <p:ext uri="{BB962C8B-B14F-4D97-AF65-F5344CB8AC3E}">
        <p14:creationId xmlns:p14="http://schemas.microsoft.com/office/powerpoint/2010/main" val="85366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11</a:t>
            </a:fld>
            <a:endParaRPr lang="en-US"/>
          </a:p>
        </p:txBody>
      </p:sp>
    </p:spTree>
    <p:extLst>
      <p:ext uri="{BB962C8B-B14F-4D97-AF65-F5344CB8AC3E}">
        <p14:creationId xmlns:p14="http://schemas.microsoft.com/office/powerpoint/2010/main" val="341885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12</a:t>
            </a:fld>
            <a:endParaRPr lang="en-US"/>
          </a:p>
        </p:txBody>
      </p:sp>
    </p:spTree>
    <p:extLst>
      <p:ext uri="{BB962C8B-B14F-4D97-AF65-F5344CB8AC3E}">
        <p14:creationId xmlns:p14="http://schemas.microsoft.com/office/powerpoint/2010/main" val="3704788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204CF993-41A4-4973-B116-C88EED9F96C2}"/>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Tahoma" panose="020B0604030504040204" pitchFamily="34" charset="0"/>
              </a:defRPr>
            </a:lvl1pPr>
            <a:lvl2pPr marL="742950" indent="-285750" defTabSz="928688">
              <a:defRPr>
                <a:solidFill>
                  <a:schemeClr val="tx1"/>
                </a:solidFill>
                <a:latin typeface="Tahoma" panose="020B0604030504040204" pitchFamily="34" charset="0"/>
              </a:defRPr>
            </a:lvl2pPr>
            <a:lvl3pPr marL="1143000" indent="-228600" defTabSz="928688">
              <a:defRPr>
                <a:solidFill>
                  <a:schemeClr val="tx1"/>
                </a:solidFill>
                <a:latin typeface="Tahoma" panose="020B0604030504040204" pitchFamily="34" charset="0"/>
              </a:defRPr>
            </a:lvl3pPr>
            <a:lvl4pPr marL="1600200" indent="-228600" defTabSz="928688">
              <a:defRPr>
                <a:solidFill>
                  <a:schemeClr val="tx1"/>
                </a:solidFill>
                <a:latin typeface="Tahoma" panose="020B0604030504040204" pitchFamily="34" charset="0"/>
              </a:defRPr>
            </a:lvl4pPr>
            <a:lvl5pPr marL="2057400" indent="-228600" defTabSz="928688">
              <a:defRPr>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a:solidFill>
                  <a:schemeClr val="tx1"/>
                </a:solidFill>
                <a:latin typeface="Tahoma" panose="020B0604030504040204" pitchFamily="34" charset="0"/>
              </a:defRPr>
            </a:lvl9pPr>
          </a:lstStyle>
          <a:p>
            <a:fld id="{71B73947-C271-4F37-9EA9-B0EB05C115D4}"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167939" name="Rectangle 2">
            <a:extLst>
              <a:ext uri="{FF2B5EF4-FFF2-40B4-BE49-F238E27FC236}">
                <a16:creationId xmlns:a16="http://schemas.microsoft.com/office/drawing/2014/main" id="{02481A2C-3214-4CB5-9053-B81817CF5025}"/>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1704F091-07F9-42AB-8F6F-C363AE4D4B9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Talk about self-directed kids, expectations, partnership learning, sharing the learning responsibilities, setting goals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B2D1987F-EE27-4212-94F9-983531D529E7}"/>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Tahoma" panose="020B0604030504040204" pitchFamily="34" charset="0"/>
              </a:defRPr>
            </a:lvl1pPr>
            <a:lvl2pPr marL="742950" indent="-285750" defTabSz="928688">
              <a:defRPr>
                <a:solidFill>
                  <a:schemeClr val="tx1"/>
                </a:solidFill>
                <a:latin typeface="Tahoma" panose="020B0604030504040204" pitchFamily="34" charset="0"/>
              </a:defRPr>
            </a:lvl2pPr>
            <a:lvl3pPr marL="1143000" indent="-228600" defTabSz="928688">
              <a:defRPr>
                <a:solidFill>
                  <a:schemeClr val="tx1"/>
                </a:solidFill>
                <a:latin typeface="Tahoma" panose="020B0604030504040204" pitchFamily="34" charset="0"/>
              </a:defRPr>
            </a:lvl3pPr>
            <a:lvl4pPr marL="1600200" indent="-228600" defTabSz="928688">
              <a:defRPr>
                <a:solidFill>
                  <a:schemeClr val="tx1"/>
                </a:solidFill>
                <a:latin typeface="Tahoma" panose="020B0604030504040204" pitchFamily="34" charset="0"/>
              </a:defRPr>
            </a:lvl4pPr>
            <a:lvl5pPr marL="2057400" indent="-228600" defTabSz="928688">
              <a:defRPr>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a:solidFill>
                  <a:schemeClr val="tx1"/>
                </a:solidFill>
                <a:latin typeface="Tahoma" panose="020B0604030504040204" pitchFamily="34" charset="0"/>
              </a:defRPr>
            </a:lvl9pPr>
          </a:lstStyle>
          <a:p>
            <a:fld id="{659502B6-A0FD-42C0-B700-2C27777718C5}"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168963" name="Rectangle 2">
            <a:extLst>
              <a:ext uri="{FF2B5EF4-FFF2-40B4-BE49-F238E27FC236}">
                <a16:creationId xmlns:a16="http://schemas.microsoft.com/office/drawing/2014/main" id="{ADCD6F61-7C0F-4F4E-86A6-4F490F6E4A42}"/>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8DA02015-3878-4F43-91AC-7E7A85490A3E}"/>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84A0B069-7BA9-4BBA-A76E-432C6CA7E37E}"/>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Tahoma" panose="020B0604030504040204" pitchFamily="34" charset="0"/>
              </a:defRPr>
            </a:lvl1pPr>
            <a:lvl2pPr marL="742950" indent="-285750" defTabSz="928688">
              <a:defRPr>
                <a:solidFill>
                  <a:schemeClr val="tx1"/>
                </a:solidFill>
                <a:latin typeface="Tahoma" panose="020B0604030504040204" pitchFamily="34" charset="0"/>
              </a:defRPr>
            </a:lvl2pPr>
            <a:lvl3pPr marL="1143000" indent="-228600" defTabSz="928688">
              <a:defRPr>
                <a:solidFill>
                  <a:schemeClr val="tx1"/>
                </a:solidFill>
                <a:latin typeface="Tahoma" panose="020B0604030504040204" pitchFamily="34" charset="0"/>
              </a:defRPr>
            </a:lvl3pPr>
            <a:lvl4pPr marL="1600200" indent="-228600" defTabSz="928688">
              <a:defRPr>
                <a:solidFill>
                  <a:schemeClr val="tx1"/>
                </a:solidFill>
                <a:latin typeface="Tahoma" panose="020B0604030504040204" pitchFamily="34" charset="0"/>
              </a:defRPr>
            </a:lvl4pPr>
            <a:lvl5pPr marL="2057400" indent="-228600" defTabSz="928688">
              <a:defRPr>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a:solidFill>
                  <a:schemeClr val="tx1"/>
                </a:solidFill>
                <a:latin typeface="Tahoma" panose="020B0604030504040204" pitchFamily="34" charset="0"/>
              </a:defRPr>
            </a:lvl9pPr>
          </a:lstStyle>
          <a:p>
            <a:fld id="{C921DC77-F9DC-4098-A653-040A88B12787}"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169987" name="Rectangle 2">
            <a:extLst>
              <a:ext uri="{FF2B5EF4-FFF2-40B4-BE49-F238E27FC236}">
                <a16:creationId xmlns:a16="http://schemas.microsoft.com/office/drawing/2014/main" id="{9CCB8081-3C8F-4B14-97D6-0EA5A4836152}"/>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47710D8A-A16B-41AB-9902-A8D041538C8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Reflect:    –” People differ in their gifts and talents….to teach them start where they are”  CONFUCIUS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E2237824-1EC6-48B0-9625-8263782A48B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Tahoma" panose="020B0604030504040204" pitchFamily="34" charset="0"/>
              </a:defRPr>
            </a:lvl1pPr>
            <a:lvl2pPr marL="742950" indent="-285750" defTabSz="928688">
              <a:defRPr>
                <a:solidFill>
                  <a:schemeClr val="tx1"/>
                </a:solidFill>
                <a:latin typeface="Tahoma" panose="020B0604030504040204" pitchFamily="34" charset="0"/>
              </a:defRPr>
            </a:lvl2pPr>
            <a:lvl3pPr marL="1143000" indent="-228600" defTabSz="928688">
              <a:defRPr>
                <a:solidFill>
                  <a:schemeClr val="tx1"/>
                </a:solidFill>
                <a:latin typeface="Tahoma" panose="020B0604030504040204" pitchFamily="34" charset="0"/>
              </a:defRPr>
            </a:lvl3pPr>
            <a:lvl4pPr marL="1600200" indent="-228600" defTabSz="928688">
              <a:defRPr>
                <a:solidFill>
                  <a:schemeClr val="tx1"/>
                </a:solidFill>
                <a:latin typeface="Tahoma" panose="020B0604030504040204" pitchFamily="34" charset="0"/>
              </a:defRPr>
            </a:lvl4pPr>
            <a:lvl5pPr marL="2057400" indent="-228600" defTabSz="928688">
              <a:defRPr>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a:solidFill>
                  <a:schemeClr val="tx1"/>
                </a:solidFill>
                <a:latin typeface="Tahoma" panose="020B0604030504040204" pitchFamily="34" charset="0"/>
              </a:defRPr>
            </a:lvl9pPr>
          </a:lstStyle>
          <a:p>
            <a:fld id="{0D4A972F-8B90-49B1-8780-6BC388B21C40}"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171011" name="Rectangle 2">
            <a:extLst>
              <a:ext uri="{FF2B5EF4-FFF2-40B4-BE49-F238E27FC236}">
                <a16:creationId xmlns:a16="http://schemas.microsoft.com/office/drawing/2014/main" id="{E30832A0-245C-46A7-98ED-6A3B7C1FABD3}"/>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AADF52B9-722B-412A-97D5-25B38942C9FA}"/>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BOBBIE – Arabic – Unknown  -”Talk to an individual in a way that they can hear you”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51C212F2-4FD2-4418-A6A3-A1B988C20468}"/>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Tahoma" panose="020B0604030504040204" pitchFamily="34" charset="0"/>
              </a:defRPr>
            </a:lvl1pPr>
            <a:lvl2pPr marL="742950" indent="-285750" defTabSz="928688">
              <a:defRPr>
                <a:solidFill>
                  <a:schemeClr val="tx1"/>
                </a:solidFill>
                <a:latin typeface="Tahoma" panose="020B0604030504040204" pitchFamily="34" charset="0"/>
              </a:defRPr>
            </a:lvl2pPr>
            <a:lvl3pPr marL="1143000" indent="-228600" defTabSz="928688">
              <a:defRPr>
                <a:solidFill>
                  <a:schemeClr val="tx1"/>
                </a:solidFill>
                <a:latin typeface="Tahoma" panose="020B0604030504040204" pitchFamily="34" charset="0"/>
              </a:defRPr>
            </a:lvl3pPr>
            <a:lvl4pPr marL="1600200" indent="-228600" defTabSz="928688">
              <a:defRPr>
                <a:solidFill>
                  <a:schemeClr val="tx1"/>
                </a:solidFill>
                <a:latin typeface="Tahoma" panose="020B0604030504040204" pitchFamily="34" charset="0"/>
              </a:defRPr>
            </a:lvl4pPr>
            <a:lvl5pPr marL="2057400" indent="-228600" defTabSz="928688">
              <a:defRPr>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a:solidFill>
                  <a:schemeClr val="tx1"/>
                </a:solidFill>
                <a:latin typeface="Tahoma" panose="020B0604030504040204" pitchFamily="34" charset="0"/>
              </a:defRPr>
            </a:lvl9pPr>
          </a:lstStyle>
          <a:p>
            <a:fld id="{CA2CE79B-BAF0-4155-ADA5-04F9F2BCBB24}"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172035" name="Rectangle 2">
            <a:extLst>
              <a:ext uri="{FF2B5EF4-FFF2-40B4-BE49-F238E27FC236}">
                <a16:creationId xmlns:a16="http://schemas.microsoft.com/office/drawing/2014/main" id="{9C69BA57-5253-4CBC-9C96-C981F9D0BDFA}"/>
              </a:ext>
            </a:extLst>
          </p:cNvPr>
          <p:cNvSpPr>
            <a:spLocks noGrp="1" noRot="1" noChangeAspect="1" noChangeArrowheads="1" noTextEdit="1"/>
          </p:cNvSpPr>
          <p:nvPr>
            <p:ph type="sldImg"/>
          </p:nvPr>
        </p:nvSpPr>
        <p:spPr>
          <a:xfrm>
            <a:off x="1184275" y="700088"/>
            <a:ext cx="4645025" cy="3482975"/>
          </a:xfrm>
          <a:ln/>
        </p:spPr>
      </p:sp>
      <p:sp>
        <p:nvSpPr>
          <p:cNvPr id="172036" name="Rectangle 3">
            <a:extLst>
              <a:ext uri="{FF2B5EF4-FFF2-40B4-BE49-F238E27FC236}">
                <a16:creationId xmlns:a16="http://schemas.microsoft.com/office/drawing/2014/main" id="{36FF4C73-EA22-4731-A88E-E1314A068D4E}"/>
              </a:ext>
            </a:extLst>
          </p:cNvPr>
          <p:cNvSpPr>
            <a:spLocks noGrp="1" noChangeArrowheads="1"/>
          </p:cNvSpPr>
          <p:nvPr>
            <p:ph type="body" idx="1"/>
          </p:nvPr>
        </p:nvSpPr>
        <p:spPr>
          <a:xfrm>
            <a:off x="701675" y="4416425"/>
            <a:ext cx="5607050" cy="41798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Adult Version of Fairness – Every person gets what they need   Child’s version – Everyone gets the same.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23845768-68CD-426C-92ED-B937E6EBCC7C}"/>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defRPr>
                <a:solidFill>
                  <a:schemeClr val="tx1"/>
                </a:solidFill>
                <a:latin typeface="Tahoma" panose="020B0604030504040204" pitchFamily="34" charset="0"/>
              </a:defRPr>
            </a:lvl1pPr>
            <a:lvl2pPr marL="742950" indent="-285750" defTabSz="928688">
              <a:defRPr>
                <a:solidFill>
                  <a:schemeClr val="tx1"/>
                </a:solidFill>
                <a:latin typeface="Tahoma" panose="020B0604030504040204" pitchFamily="34" charset="0"/>
              </a:defRPr>
            </a:lvl2pPr>
            <a:lvl3pPr marL="1143000" indent="-228600" defTabSz="928688">
              <a:defRPr>
                <a:solidFill>
                  <a:schemeClr val="tx1"/>
                </a:solidFill>
                <a:latin typeface="Tahoma" panose="020B0604030504040204" pitchFamily="34" charset="0"/>
              </a:defRPr>
            </a:lvl3pPr>
            <a:lvl4pPr marL="1600200" indent="-228600" defTabSz="928688">
              <a:defRPr>
                <a:solidFill>
                  <a:schemeClr val="tx1"/>
                </a:solidFill>
                <a:latin typeface="Tahoma" panose="020B0604030504040204" pitchFamily="34" charset="0"/>
              </a:defRPr>
            </a:lvl4pPr>
            <a:lvl5pPr marL="2057400" indent="-228600" defTabSz="928688">
              <a:defRPr>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a:solidFill>
                  <a:schemeClr val="tx1"/>
                </a:solidFill>
                <a:latin typeface="Tahoma" panose="020B0604030504040204" pitchFamily="34" charset="0"/>
              </a:defRPr>
            </a:lvl9pPr>
          </a:lstStyle>
          <a:p>
            <a:fld id="{C3846160-0871-4F08-86A9-E77E9412A559}"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173059" name="Rectangle 2">
            <a:extLst>
              <a:ext uri="{FF2B5EF4-FFF2-40B4-BE49-F238E27FC236}">
                <a16:creationId xmlns:a16="http://schemas.microsoft.com/office/drawing/2014/main" id="{B8BC3C00-CA46-491B-8F48-C879331EB65A}"/>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5C5B0BBF-CD7F-4A0A-8ACF-E0F83EBC8516}"/>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How do we structure the learning so that everyone is on his mental tiptoes?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Corners activity for processing so far…..brainstorm ideas….</a:t>
            </a:r>
          </a:p>
        </p:txBody>
      </p:sp>
      <p:sp>
        <p:nvSpPr>
          <p:cNvPr id="4" name="Slide Number Placeholder 3"/>
          <p:cNvSpPr>
            <a:spLocks noGrp="1"/>
          </p:cNvSpPr>
          <p:nvPr>
            <p:ph type="sldNum" sz="quarter" idx="5"/>
          </p:nvPr>
        </p:nvSpPr>
        <p:spPr/>
        <p:txBody>
          <a:bodyPr/>
          <a:lstStyle/>
          <a:p>
            <a:fld id="{0D1A4F10-169E-B14B-B938-99B39F2A5051}" type="slidenum">
              <a:rPr lang="en-US" smtClean="0"/>
              <a:t>20</a:t>
            </a:fld>
            <a:endParaRPr lang="en-US"/>
          </a:p>
        </p:txBody>
      </p:sp>
    </p:spTree>
    <p:extLst>
      <p:ext uri="{BB962C8B-B14F-4D97-AF65-F5344CB8AC3E}">
        <p14:creationId xmlns:p14="http://schemas.microsoft.com/office/powerpoint/2010/main" val="113530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a large group, have them line up 1-5, then fold the line.  Set the timer for 1 minute and share information about what they know about the writing strategies.  Move everyone down one (different partner) set the time for 1 minute, and  respond to “What practices are you using or know of that work well with teaching writing?  Move down one more time Question “What are concepts in writing that student struggle with? </a:t>
            </a:r>
          </a:p>
        </p:txBody>
      </p:sp>
      <p:sp>
        <p:nvSpPr>
          <p:cNvPr id="4" name="Slide Number Placeholder 3"/>
          <p:cNvSpPr>
            <a:spLocks noGrp="1"/>
          </p:cNvSpPr>
          <p:nvPr>
            <p:ph type="sldNum" sz="quarter" idx="10"/>
          </p:nvPr>
        </p:nvSpPr>
        <p:spPr/>
        <p:txBody>
          <a:bodyPr/>
          <a:lstStyle/>
          <a:p>
            <a:fld id="{0D1A4F10-169E-B14B-B938-99B39F2A5051}" type="slidenum">
              <a:rPr lang="en-US" smtClean="0"/>
              <a:t>2</a:t>
            </a:fld>
            <a:endParaRPr lang="en-US"/>
          </a:p>
        </p:txBody>
      </p:sp>
    </p:spTree>
    <p:extLst>
      <p:ext uri="{BB962C8B-B14F-4D97-AF65-F5344CB8AC3E}">
        <p14:creationId xmlns:p14="http://schemas.microsoft.com/office/powerpoint/2010/main" val="1797223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decide which strategies to teach?  Pre-tests refer to SMARTER HO for Pre-test options.</a:t>
            </a:r>
          </a:p>
        </p:txBody>
      </p:sp>
      <p:sp>
        <p:nvSpPr>
          <p:cNvPr id="4" name="Slide Number Placeholder 3"/>
          <p:cNvSpPr>
            <a:spLocks noGrp="1"/>
          </p:cNvSpPr>
          <p:nvPr>
            <p:ph type="sldNum" sz="quarter" idx="5"/>
          </p:nvPr>
        </p:nvSpPr>
        <p:spPr/>
        <p:txBody>
          <a:bodyPr/>
          <a:lstStyle/>
          <a:p>
            <a:fld id="{0D1A4F10-169E-B14B-B938-99B39F2A5051}" type="slidenum">
              <a:rPr lang="en-US" smtClean="0"/>
              <a:t>21</a:t>
            </a:fld>
            <a:endParaRPr lang="en-US"/>
          </a:p>
        </p:txBody>
      </p:sp>
    </p:spTree>
    <p:extLst>
      <p:ext uri="{BB962C8B-B14F-4D97-AF65-F5344CB8AC3E}">
        <p14:creationId xmlns:p14="http://schemas.microsoft.com/office/powerpoint/2010/main" val="920697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9BE258D-0EBD-4F64-8877-946D7224BB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a:extLst>
              <a:ext uri="{FF2B5EF4-FFF2-40B4-BE49-F238E27FC236}">
                <a16:creationId xmlns:a16="http://schemas.microsoft.com/office/drawing/2014/main" id="{2976B5B2-1E24-4D16-9F3F-1A16B25823F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Teaching what each kid needs the most Emphasize Dosage, Feedback, Generalization</a:t>
            </a:r>
          </a:p>
        </p:txBody>
      </p:sp>
      <p:sp>
        <p:nvSpPr>
          <p:cNvPr id="19460" name="Slide Number Placeholder 3">
            <a:extLst>
              <a:ext uri="{FF2B5EF4-FFF2-40B4-BE49-F238E27FC236}">
                <a16:creationId xmlns:a16="http://schemas.microsoft.com/office/drawing/2014/main" id="{5E77629C-9758-4F71-816F-3DEB1CD41C3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208755-CB5A-4BF2-9E80-C3A7361E7279}"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
        <p:nvSpPr>
          <p:cNvPr id="2" name="Footer Placeholder 1">
            <a:extLst>
              <a:ext uri="{FF2B5EF4-FFF2-40B4-BE49-F238E27FC236}">
                <a16:creationId xmlns:a16="http://schemas.microsoft.com/office/drawing/2014/main" id="{06000C08-0081-4983-A3CA-DB5FCD59D391}"/>
              </a:ext>
            </a:extLst>
          </p:cNvPr>
          <p:cNvSpPr>
            <a:spLocks noGrp="1"/>
          </p:cNvSpPr>
          <p:nvPr>
            <p:ph type="ftr" sz="quarter" idx="4"/>
          </p:nvPr>
        </p:nvSpPr>
        <p:spPr/>
        <p:txBody>
          <a:bodyPr/>
          <a:lstStyle/>
          <a:p>
            <a:pPr>
              <a:defRPr/>
            </a:pPr>
            <a:r>
              <a:rPr lang="en-US"/>
              <a:t>Kristen Redding - FDLRS Gulfcoast Associate Center</a:t>
            </a:r>
          </a:p>
        </p:txBody>
      </p:sp>
    </p:spTree>
    <p:extLst>
      <p:ext uri="{BB962C8B-B14F-4D97-AF65-F5344CB8AC3E}">
        <p14:creationId xmlns:p14="http://schemas.microsoft.com/office/powerpoint/2010/main" val="674462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Explain, show, and model for students how information will be taught and learned, set individual goals (small group, computers, whole group </a:t>
            </a:r>
          </a:p>
          <a:p>
            <a:pPr lvl="0"/>
            <a:r>
              <a:rPr lang="en-US" sz="1200" kern="1200" dirty="0">
                <a:solidFill>
                  <a:schemeClr val="tx1"/>
                </a:solidFill>
                <a:effectLst/>
                <a:latin typeface="+mn-lt"/>
                <a:ea typeface="+mn-ea"/>
                <a:cs typeface="+mn-cs"/>
              </a:rPr>
              <a:t>Work with students in a partnership to arrive at learning outcomes</a:t>
            </a:r>
          </a:p>
          <a:p>
            <a:pPr lvl="0"/>
            <a:r>
              <a:rPr lang="en-US" sz="1200" kern="1200" dirty="0">
                <a:solidFill>
                  <a:schemeClr val="tx1"/>
                </a:solidFill>
                <a:effectLst/>
                <a:latin typeface="+mn-lt"/>
                <a:ea typeface="+mn-ea"/>
                <a:cs typeface="+mn-cs"/>
              </a:rPr>
              <a:t>Communicate to students the value of learning how to learn</a:t>
            </a:r>
          </a:p>
          <a:p>
            <a:pPr lvl="0"/>
            <a:r>
              <a:rPr lang="en-US" sz="1200" kern="1200" dirty="0">
                <a:solidFill>
                  <a:schemeClr val="tx1"/>
                </a:solidFill>
                <a:effectLst/>
                <a:latin typeface="+mn-lt"/>
                <a:ea typeface="+mn-ea"/>
                <a:cs typeface="+mn-cs"/>
              </a:rPr>
              <a:t>Monitor Progress</a:t>
            </a:r>
          </a:p>
          <a:p>
            <a:pPr lvl="0"/>
            <a:r>
              <a:rPr lang="en-US" sz="1200" kern="1200" dirty="0">
                <a:solidFill>
                  <a:schemeClr val="tx1"/>
                </a:solidFill>
                <a:effectLst/>
                <a:latin typeface="+mn-lt"/>
                <a:ea typeface="+mn-ea"/>
                <a:cs typeface="+mn-cs"/>
              </a:rPr>
              <a:t>Teach students how to provide feedback to each other</a:t>
            </a:r>
          </a:p>
          <a:p>
            <a:pPr lvl="0"/>
            <a:r>
              <a:rPr lang="en-US" sz="1200" kern="1200" dirty="0">
                <a:solidFill>
                  <a:schemeClr val="tx1"/>
                </a:solidFill>
                <a:effectLst/>
                <a:latin typeface="+mn-lt"/>
                <a:ea typeface="+mn-ea"/>
                <a:cs typeface="+mn-cs"/>
              </a:rPr>
              <a:t>Require Mastery</a:t>
            </a:r>
          </a:p>
          <a:p>
            <a:pPr lvl="0"/>
            <a:r>
              <a:rPr lang="en-US" sz="1200" kern="1200" dirty="0">
                <a:solidFill>
                  <a:schemeClr val="tx1"/>
                </a:solidFill>
                <a:effectLst/>
                <a:latin typeface="+mn-lt"/>
                <a:ea typeface="+mn-ea"/>
                <a:cs typeface="+mn-cs"/>
              </a:rPr>
              <a:t>Promote Generalization</a:t>
            </a:r>
          </a:p>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23</a:t>
            </a:fld>
            <a:endParaRPr lang="en-US"/>
          </a:p>
        </p:txBody>
      </p:sp>
    </p:spTree>
    <p:extLst>
      <p:ext uri="{BB962C8B-B14F-4D97-AF65-F5344CB8AC3E}">
        <p14:creationId xmlns:p14="http://schemas.microsoft.com/office/powerpoint/2010/main" val="2070379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24</a:t>
            </a:fld>
            <a:endParaRPr lang="en-US"/>
          </a:p>
        </p:txBody>
      </p:sp>
    </p:spTree>
    <p:extLst>
      <p:ext uri="{BB962C8B-B14F-4D97-AF65-F5344CB8AC3E}">
        <p14:creationId xmlns:p14="http://schemas.microsoft.com/office/powerpoint/2010/main" val="1743530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25</a:t>
            </a:fld>
            <a:endParaRPr lang="en-US"/>
          </a:p>
        </p:txBody>
      </p:sp>
    </p:spTree>
    <p:extLst>
      <p:ext uri="{BB962C8B-B14F-4D97-AF65-F5344CB8AC3E}">
        <p14:creationId xmlns:p14="http://schemas.microsoft.com/office/powerpoint/2010/main" val="286251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ESE teacher and the Gen. Ed teacher works with ALL </a:t>
            </a:r>
            <a:r>
              <a:rPr lang="en-US" dirty="0" err="1"/>
              <a:t>sudents</a:t>
            </a:r>
            <a:r>
              <a:rPr lang="en-US" dirty="0"/>
              <a:t>!</a:t>
            </a:r>
          </a:p>
        </p:txBody>
      </p:sp>
      <p:sp>
        <p:nvSpPr>
          <p:cNvPr id="4" name="Slide Number Placeholder 3"/>
          <p:cNvSpPr>
            <a:spLocks noGrp="1"/>
          </p:cNvSpPr>
          <p:nvPr>
            <p:ph type="sldNum" sz="quarter" idx="5"/>
          </p:nvPr>
        </p:nvSpPr>
        <p:spPr/>
        <p:txBody>
          <a:bodyPr/>
          <a:lstStyle/>
          <a:p>
            <a:fld id="{0D1A4F10-169E-B14B-B938-99B39F2A5051}" type="slidenum">
              <a:rPr lang="en-US" smtClean="0"/>
              <a:t>26</a:t>
            </a:fld>
            <a:endParaRPr lang="en-US"/>
          </a:p>
        </p:txBody>
      </p:sp>
    </p:spTree>
    <p:extLst>
      <p:ext uri="{BB962C8B-B14F-4D97-AF65-F5344CB8AC3E}">
        <p14:creationId xmlns:p14="http://schemas.microsoft.com/office/powerpoint/2010/main" val="244216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28</a:t>
            </a:fld>
            <a:endParaRPr lang="en-US"/>
          </a:p>
        </p:txBody>
      </p:sp>
    </p:spTree>
    <p:extLst>
      <p:ext uri="{BB962C8B-B14F-4D97-AF65-F5344CB8AC3E}">
        <p14:creationId xmlns:p14="http://schemas.microsoft.com/office/powerpoint/2010/main" val="239692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have you heard this before?</a:t>
            </a:r>
          </a:p>
        </p:txBody>
      </p:sp>
      <p:sp>
        <p:nvSpPr>
          <p:cNvPr id="4" name="Slide Number Placeholder 3"/>
          <p:cNvSpPr>
            <a:spLocks noGrp="1"/>
          </p:cNvSpPr>
          <p:nvPr>
            <p:ph type="sldNum" sz="quarter" idx="5"/>
          </p:nvPr>
        </p:nvSpPr>
        <p:spPr/>
        <p:txBody>
          <a:bodyPr/>
          <a:lstStyle/>
          <a:p>
            <a:fld id="{0D1A4F10-169E-B14B-B938-99B39F2A5051}" type="slidenum">
              <a:rPr lang="en-US" smtClean="0"/>
              <a:t>29</a:t>
            </a:fld>
            <a:endParaRPr lang="en-US"/>
          </a:p>
        </p:txBody>
      </p:sp>
    </p:spTree>
    <p:extLst>
      <p:ext uri="{BB962C8B-B14F-4D97-AF65-F5344CB8AC3E}">
        <p14:creationId xmlns:p14="http://schemas.microsoft.com/office/powerpoint/2010/main" val="585028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30</a:t>
            </a:fld>
            <a:endParaRPr lang="en-US"/>
          </a:p>
        </p:txBody>
      </p:sp>
    </p:spTree>
    <p:extLst>
      <p:ext uri="{BB962C8B-B14F-4D97-AF65-F5344CB8AC3E}">
        <p14:creationId xmlns:p14="http://schemas.microsoft.com/office/powerpoint/2010/main" val="3768802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31</a:t>
            </a:fld>
            <a:endParaRPr lang="en-US"/>
          </a:p>
        </p:txBody>
      </p:sp>
    </p:spTree>
    <p:extLst>
      <p:ext uri="{BB962C8B-B14F-4D97-AF65-F5344CB8AC3E}">
        <p14:creationId xmlns:p14="http://schemas.microsoft.com/office/powerpoint/2010/main" val="61729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A4F10-169E-B14B-B938-99B39F2A5051}" type="slidenum">
              <a:rPr lang="en-US" smtClean="0"/>
              <a:t>3</a:t>
            </a:fld>
            <a:endParaRPr lang="en-US"/>
          </a:p>
        </p:txBody>
      </p:sp>
    </p:spTree>
    <p:extLst>
      <p:ext uri="{BB962C8B-B14F-4D97-AF65-F5344CB8AC3E}">
        <p14:creationId xmlns:p14="http://schemas.microsoft.com/office/powerpoint/2010/main" val="3889135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3208"/>
          </a:xfrm>
        </p:spPr>
        <p:txBody>
          <a:bodyPr/>
          <a:lstStyle/>
          <a:p>
            <a:r>
              <a:rPr lang="en-US" dirty="0"/>
              <a:t>Back to……Reach Enhancement Decisions!!!!!!!!!!!  </a:t>
            </a:r>
          </a:p>
        </p:txBody>
      </p:sp>
      <p:sp>
        <p:nvSpPr>
          <p:cNvPr id="4" name="Slide Number Placeholder 3"/>
          <p:cNvSpPr>
            <a:spLocks noGrp="1"/>
          </p:cNvSpPr>
          <p:nvPr>
            <p:ph type="sldNum" sz="quarter" idx="10"/>
          </p:nvPr>
        </p:nvSpPr>
        <p:spPr/>
        <p:txBody>
          <a:bodyPr/>
          <a:lstStyle/>
          <a:p>
            <a:fld id="{0D1A4F10-169E-B14B-B938-99B39F2A5051}" type="slidenum">
              <a:rPr lang="en-US" smtClean="0"/>
              <a:t>32</a:t>
            </a:fld>
            <a:endParaRPr lang="en-US"/>
          </a:p>
        </p:txBody>
      </p:sp>
    </p:spTree>
    <p:extLst>
      <p:ext uri="{BB962C8B-B14F-4D97-AF65-F5344CB8AC3E}">
        <p14:creationId xmlns:p14="http://schemas.microsoft.com/office/powerpoint/2010/main" val="1808195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Lavoie heart attack story….Hand out </a:t>
            </a:r>
            <a:r>
              <a:rPr lang="en-US" sz="1200" b="1" kern="1200" dirty="0">
                <a:solidFill>
                  <a:schemeClr val="tx1"/>
                </a:solidFill>
                <a:effectLst/>
                <a:latin typeface="+mn-lt"/>
                <a:ea typeface="+mn-ea"/>
                <a:cs typeface="+mn-cs"/>
              </a:rPr>
              <a:t>Ideas for Grading Students Learning the Theme Writing Strategy. Cut up sections of handouts. Each person at the table reads a section aloud, then each person in table group may respond.  Round robin until all 6 sections  are shared and addressed.</a:t>
            </a:r>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33</a:t>
            </a:fld>
            <a:endParaRPr lang="en-US"/>
          </a:p>
        </p:txBody>
      </p:sp>
    </p:spTree>
    <p:extLst>
      <p:ext uri="{BB962C8B-B14F-4D97-AF65-F5344CB8AC3E}">
        <p14:creationId xmlns:p14="http://schemas.microsoft.com/office/powerpoint/2010/main" val="2889562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4 day PD Plan.  Set timer for 15 minutes.  Share Ideas.  Have each group write ideas for improvement on post-it notes.  </a:t>
            </a:r>
          </a:p>
        </p:txBody>
      </p:sp>
      <p:sp>
        <p:nvSpPr>
          <p:cNvPr id="4" name="Slide Number Placeholder 3"/>
          <p:cNvSpPr>
            <a:spLocks noGrp="1"/>
          </p:cNvSpPr>
          <p:nvPr>
            <p:ph type="sldNum" sz="quarter" idx="5"/>
          </p:nvPr>
        </p:nvSpPr>
        <p:spPr/>
        <p:txBody>
          <a:bodyPr/>
          <a:lstStyle/>
          <a:p>
            <a:fld id="{0D1A4F10-169E-B14B-B938-99B39F2A5051}" type="slidenum">
              <a:rPr lang="en-US" smtClean="0"/>
              <a:t>34</a:t>
            </a:fld>
            <a:endParaRPr lang="en-US"/>
          </a:p>
        </p:txBody>
      </p:sp>
    </p:spTree>
    <p:extLst>
      <p:ext uri="{BB962C8B-B14F-4D97-AF65-F5344CB8AC3E}">
        <p14:creationId xmlns:p14="http://schemas.microsoft.com/office/powerpoint/2010/main" val="666542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2 posters on the wall for next session:  Star Writer;  specific which program  Other:  Specify which program</a:t>
            </a:r>
          </a:p>
          <a:p>
            <a:endParaRPr lang="en-US" dirty="0"/>
          </a:p>
          <a:p>
            <a:r>
              <a:rPr lang="en-US" dirty="0"/>
              <a:t>2</a:t>
            </a:r>
            <a:r>
              <a:rPr lang="en-US" baseline="30000" dirty="0"/>
              <a:t>nd</a:t>
            </a:r>
            <a:r>
              <a:rPr lang="en-US" dirty="0"/>
              <a:t> poster PD activities</a:t>
            </a:r>
          </a:p>
        </p:txBody>
      </p:sp>
      <p:sp>
        <p:nvSpPr>
          <p:cNvPr id="4" name="Slide Number Placeholder 3"/>
          <p:cNvSpPr>
            <a:spLocks noGrp="1"/>
          </p:cNvSpPr>
          <p:nvPr>
            <p:ph type="sldNum" sz="quarter" idx="5"/>
          </p:nvPr>
        </p:nvSpPr>
        <p:spPr/>
        <p:txBody>
          <a:bodyPr/>
          <a:lstStyle/>
          <a:p>
            <a:fld id="{0D1A4F10-169E-B14B-B938-99B39F2A5051}" type="slidenum">
              <a:rPr lang="en-US" smtClean="0"/>
              <a:t>35</a:t>
            </a:fld>
            <a:endParaRPr lang="en-US"/>
          </a:p>
        </p:txBody>
      </p:sp>
    </p:spTree>
    <p:extLst>
      <p:ext uri="{BB962C8B-B14F-4D97-AF65-F5344CB8AC3E}">
        <p14:creationId xmlns:p14="http://schemas.microsoft.com/office/powerpoint/2010/main" val="173464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A4F10-169E-B14B-B938-99B39F2A5051}" type="slidenum">
              <a:rPr lang="en-US" smtClean="0"/>
              <a:t>4</a:t>
            </a:fld>
            <a:endParaRPr lang="en-US"/>
          </a:p>
        </p:txBody>
      </p:sp>
    </p:spTree>
    <p:extLst>
      <p:ext uri="{BB962C8B-B14F-4D97-AF65-F5344CB8AC3E}">
        <p14:creationId xmlns:p14="http://schemas.microsoft.com/office/powerpoint/2010/main" val="203640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First Tell Stephens story of being in an ESE Special Diploma </a:t>
            </a:r>
            <a:r>
              <a:rPr lang="en-US" dirty="0" err="1"/>
              <a:t>class,and</a:t>
            </a:r>
            <a:r>
              <a:rPr lang="en-US" dirty="0"/>
              <a:t> enrolling himself in LS with Sue </a:t>
            </a:r>
            <a:r>
              <a:rPr lang="en-US" dirty="0" err="1"/>
              <a:t>Capilia</a:t>
            </a:r>
            <a:r>
              <a:rPr lang="en-US" dirty="0"/>
              <a:t> to get a regular diploma.  learning the Sentence Writing Strategy saved </a:t>
            </a:r>
            <a:r>
              <a:rPr lang="en-US" dirty="0" err="1"/>
              <a:t>him..went</a:t>
            </a:r>
            <a:r>
              <a:rPr lang="en-US" dirty="0"/>
              <a:t> to college, edited others papers, became an ESE </a:t>
            </a:r>
            <a:r>
              <a:rPr lang="en-US" dirty="0" err="1"/>
              <a:t>teacher..now</a:t>
            </a:r>
            <a:r>
              <a:rPr lang="en-US" dirty="0"/>
              <a:t> a </a:t>
            </a:r>
            <a:r>
              <a:rPr lang="en-US" dirty="0" err="1"/>
              <a:t>Pder</a:t>
            </a:r>
            <a:r>
              <a:rPr lang="en-US" dirty="0"/>
              <a:t>…..Describe how Stephen runs his ESE LS 6-8 class.  Every year, new 6</a:t>
            </a:r>
            <a:r>
              <a:rPr lang="en-US" baseline="30000" dirty="0"/>
              <a:t>th</a:t>
            </a:r>
            <a:r>
              <a:rPr lang="en-US" dirty="0"/>
              <a:t> graders, some older new to school.  Everyone gets a pre-test and looks at writing data from previous years.  Stephen teaches FSW to students who need it through direct instruction, other who mastered sentence writing go on to Star Writer Fund. of Paragraph Writing, those who have mastered Fund. of Paragraph Writing go on to Proficiency in paragraph Writing.  As the year goes on, students move when mastery is reached.  FSW-Star Writer Compound, maybe the Commas CD.  Stephen does direct instruction in Fundamentals of </a:t>
            </a:r>
          </a:p>
        </p:txBody>
      </p:sp>
      <p:sp>
        <p:nvSpPr>
          <p:cNvPr id="4" name="Slide Number Placeholder 3"/>
          <p:cNvSpPr>
            <a:spLocks noGrp="1"/>
          </p:cNvSpPr>
          <p:nvPr>
            <p:ph type="sldNum" sz="quarter" idx="10"/>
          </p:nvPr>
        </p:nvSpPr>
        <p:spPr/>
        <p:txBody>
          <a:bodyPr/>
          <a:lstStyle/>
          <a:p>
            <a:fld id="{0D1A4F10-169E-B14B-B938-99B39F2A5051}" type="slidenum">
              <a:rPr lang="en-US" smtClean="0"/>
              <a:t>5</a:t>
            </a:fld>
            <a:endParaRPr lang="en-US"/>
          </a:p>
        </p:txBody>
      </p:sp>
    </p:spTree>
    <p:extLst>
      <p:ext uri="{BB962C8B-B14F-4D97-AF65-F5344CB8AC3E}">
        <p14:creationId xmlns:p14="http://schemas.microsoft.com/office/powerpoint/2010/main" val="143279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3208"/>
          </a:xfrm>
        </p:spPr>
        <p:txBody>
          <a:bodyPr/>
          <a:lstStyle/>
          <a:p>
            <a:r>
              <a:rPr lang="en-US" dirty="0"/>
              <a:t>S: Start with Standards:  Looking at the standards, what do I want my students to know, understand and do?  Where are the gaps?</a:t>
            </a:r>
          </a:p>
          <a:p>
            <a:r>
              <a:rPr lang="en-US" dirty="0"/>
              <a:t>M:  How are the strategies organized and sequenced?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What are the pre-requisite skills? Pre-Test, reading levels, </a:t>
            </a:r>
            <a:r>
              <a:rPr lang="en-US" dirty="0" err="1"/>
              <a:t>etc</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Determine the best strategy to meet student needs.  How do I deliver the instruction through differentiation?  Does the whole class need it?  Small Group?  Individual?  How often, how much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  Critical Teaching Behaviors:  Explain, show, and model for students how information will be taught and learned, set individual goals, dialogue with gen ed teachers. Work with students in a partnership to arrive at learning outcomes.  Monitor Progress. Teach students how to give feedback to each other, REQURIE MASTERY!! PROTOTE GENERALIZATION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Progress monitoring &amp; feedback, is a student bogging down. Are students progressing?  Are they generalizing?  What should I do differently?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What do I need to re-teach, or what is the next strategy? Do I need to move some students along…back to M, A &amp;R!</a:t>
            </a:r>
          </a:p>
          <a:p>
            <a:endParaRPr lang="en-US" dirty="0"/>
          </a:p>
          <a:p>
            <a:endParaRPr lang="en-US" dirty="0"/>
          </a:p>
          <a:p>
            <a:r>
              <a:rPr lang="en-US" dirty="0"/>
              <a:t>Round to how you plan now?  Different?  How did this cycle impact your decision to come this week?  </a:t>
            </a:r>
          </a:p>
        </p:txBody>
      </p:sp>
      <p:sp>
        <p:nvSpPr>
          <p:cNvPr id="4" name="Slide Number Placeholder 3"/>
          <p:cNvSpPr>
            <a:spLocks noGrp="1"/>
          </p:cNvSpPr>
          <p:nvPr>
            <p:ph type="sldNum" sz="quarter" idx="10"/>
          </p:nvPr>
        </p:nvSpPr>
        <p:spPr/>
        <p:txBody>
          <a:bodyPr/>
          <a:lstStyle/>
          <a:p>
            <a:fld id="{0D1A4F10-169E-B14B-B938-99B39F2A5051}" type="slidenum">
              <a:rPr lang="en-US" smtClean="0"/>
              <a:t>6</a:t>
            </a:fld>
            <a:endParaRPr lang="en-US"/>
          </a:p>
        </p:txBody>
      </p:sp>
    </p:spTree>
    <p:extLst>
      <p:ext uri="{BB962C8B-B14F-4D97-AF65-F5344CB8AC3E}">
        <p14:creationId xmlns:p14="http://schemas.microsoft.com/office/powerpoint/2010/main" val="117355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Discuss Tier I, II &amp; </a:t>
            </a:r>
            <a:r>
              <a:rPr lang="en-US" dirty="0" err="1"/>
              <a:t>II..talk</a:t>
            </a:r>
            <a:r>
              <a:rPr lang="en-US" dirty="0"/>
              <a:t> about how a strategy can be effective, but not efficient, such as studying by writing spelling words 300 times.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1A4F10-169E-B14B-B938-99B39F2A50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97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HO”</a:t>
            </a:r>
          </a:p>
          <a:p>
            <a:r>
              <a:rPr lang="en-US" dirty="0"/>
              <a:t>Critical Outcomes:  Handouts:  Text Type Standards for Narrative Writing, Informative Writing &amp; Opinion and Argumentative.  Writing</a:t>
            </a:r>
          </a:p>
          <a:p>
            <a:r>
              <a:rPr lang="en-US" dirty="0"/>
              <a:t>Map Content</a:t>
            </a:r>
          </a:p>
        </p:txBody>
      </p:sp>
      <p:sp>
        <p:nvSpPr>
          <p:cNvPr id="4" name="Slide Number Placeholder 3"/>
          <p:cNvSpPr>
            <a:spLocks noGrp="1"/>
          </p:cNvSpPr>
          <p:nvPr>
            <p:ph type="sldNum" sz="quarter" idx="10"/>
          </p:nvPr>
        </p:nvSpPr>
        <p:spPr/>
        <p:txBody>
          <a:bodyPr/>
          <a:lstStyle/>
          <a:p>
            <a:fld id="{0D1A4F10-169E-B14B-B938-99B39F2A5051}" type="slidenum">
              <a:rPr lang="en-US" smtClean="0"/>
              <a:t>8</a:t>
            </a:fld>
            <a:endParaRPr lang="en-US"/>
          </a:p>
        </p:txBody>
      </p:sp>
    </p:spTree>
    <p:extLst>
      <p:ext uri="{BB962C8B-B14F-4D97-AF65-F5344CB8AC3E}">
        <p14:creationId xmlns:p14="http://schemas.microsoft.com/office/powerpoint/2010/main" val="10488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Critical Outcomes:  Handouts:  Text Type Standards for Narrative Writing, Informative Writing &amp; Opinion and Argumentative </a:t>
            </a:r>
            <a:r>
              <a:rPr lang="en-US" dirty="0" err="1"/>
              <a:t>writing..sentences</a:t>
            </a:r>
            <a:r>
              <a:rPr lang="en-US" dirty="0"/>
              <a:t>…</a:t>
            </a:r>
            <a:r>
              <a:rPr lang="en-US" dirty="0" err="1"/>
              <a:t>paragraphs..themes</a:t>
            </a:r>
            <a:r>
              <a:rPr lang="en-US" dirty="0"/>
              <a:t>…</a:t>
            </a:r>
            <a:r>
              <a:rPr lang="en-US" dirty="0" err="1"/>
              <a:t>etc</a:t>
            </a:r>
            <a:r>
              <a:rPr lang="en-US" dirty="0"/>
              <a:t>…….</a:t>
            </a:r>
          </a:p>
          <a:p>
            <a:endParaRPr lang="en-US" dirty="0"/>
          </a:p>
        </p:txBody>
      </p:sp>
      <p:sp>
        <p:nvSpPr>
          <p:cNvPr id="4" name="Slide Number Placeholder 3"/>
          <p:cNvSpPr>
            <a:spLocks noGrp="1"/>
          </p:cNvSpPr>
          <p:nvPr>
            <p:ph type="sldNum" sz="quarter" idx="5"/>
          </p:nvPr>
        </p:nvSpPr>
        <p:spPr/>
        <p:txBody>
          <a:bodyPr/>
          <a:lstStyle/>
          <a:p>
            <a:fld id="{0D1A4F10-169E-B14B-B938-99B39F2A5051}" type="slidenum">
              <a:rPr lang="en-US" smtClean="0"/>
              <a:t>9</a:t>
            </a:fld>
            <a:endParaRPr lang="en-US"/>
          </a:p>
        </p:txBody>
      </p:sp>
    </p:spTree>
    <p:extLst>
      <p:ext uri="{BB962C8B-B14F-4D97-AF65-F5344CB8AC3E}">
        <p14:creationId xmlns:p14="http://schemas.microsoft.com/office/powerpoint/2010/main" val="166995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tif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tif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tif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78" y="-319087"/>
            <a:ext cx="9431546" cy="6440277"/>
          </a:xfrm>
          <a:prstGeom prst="rect">
            <a:avLst/>
          </a:prstGeom>
        </p:spPr>
      </p:pic>
      <p:sp>
        <p:nvSpPr>
          <p:cNvPr id="2" name="Title 1"/>
          <p:cNvSpPr>
            <a:spLocks noGrp="1"/>
          </p:cNvSpPr>
          <p:nvPr>
            <p:ph type="ctrTitle"/>
          </p:nvPr>
        </p:nvSpPr>
        <p:spPr>
          <a:xfrm>
            <a:off x="1025867" y="2320925"/>
            <a:ext cx="5654544" cy="1174842"/>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12772" y="4010117"/>
            <a:ext cx="6414025" cy="7508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a:xfrm>
            <a:off x="289791" y="5275274"/>
            <a:ext cx="7899400" cy="1497321"/>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userDrawn="1"/>
        </p:nvGrpSpPr>
        <p:grpSpPr>
          <a:xfrm>
            <a:off x="924825" y="5711264"/>
            <a:ext cx="7294350" cy="1201270"/>
            <a:chOff x="289791" y="5275274"/>
            <a:chExt cx="7899400" cy="1497321"/>
          </a:xfrm>
        </p:grpSpPr>
        <p:pic>
          <p:nvPicPr>
            <p:cNvPr id="8" name="Picture 7"/>
            <p:cNvPicPr>
              <a:picLocks noChangeAspect="1"/>
            </p:cNvPicPr>
            <p:nvPr userDrawn="1"/>
          </p:nvPicPr>
          <p:blipFill>
            <a:blip r:embed="rId2"/>
            <a:stretch>
              <a:fillRect/>
            </a:stretch>
          </p:blipFill>
          <p:spPr>
            <a:xfrm>
              <a:off x="289791" y="5275274"/>
              <a:ext cx="7899400" cy="149732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628650" y="6311899"/>
            <a:ext cx="7899400" cy="71900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EA80B-6FE9-8946-9F9E-5F5C7977FEAA}" type="datetimeFigureOut">
              <a:rPr lang="en-US" smtClean="0">
                <a:solidFill>
                  <a:prstClr val="black">
                    <a:tint val="75000"/>
                  </a:prstClr>
                </a:solidFill>
              </a:rPr>
              <a:pPr/>
              <a:t>7/12/2019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3EA80B-6FE9-8946-9F9E-5F5C7977FEAA}"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924825" y="5711264"/>
            <a:ext cx="7294350" cy="1201270"/>
            <a:chOff x="289791" y="5275274"/>
            <a:chExt cx="7899400" cy="1497321"/>
          </a:xfrm>
        </p:grpSpPr>
        <p:pic>
          <p:nvPicPr>
            <p:cNvPr id="9" name="Picture 8"/>
            <p:cNvPicPr>
              <a:picLocks noChangeAspect="1"/>
            </p:cNvPicPr>
            <p:nvPr userDrawn="1"/>
          </p:nvPicPr>
          <p:blipFill>
            <a:blip r:embed="rId2"/>
            <a:stretch>
              <a:fillRect/>
            </a:stretch>
          </p:blipFill>
          <p:spPr>
            <a:xfrm>
              <a:off x="289791" y="5275274"/>
              <a:ext cx="7899400" cy="1497321"/>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3EA80B-6FE9-8946-9F9E-5F5C7977FEAA}" type="datetimeFigureOut">
              <a:rPr lang="en-US" smtClean="0">
                <a:solidFill>
                  <a:prstClr val="black">
                    <a:tint val="75000"/>
                  </a:prstClr>
                </a:solidFill>
              </a:rPr>
              <a:pPr/>
              <a:t>7/12/2019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3EA80B-6FE9-8946-9F9E-5F5C7977FEAA}" type="datetimeFigureOut">
              <a:rPr lang="en-US" smtClean="0">
                <a:solidFill>
                  <a:prstClr val="black">
                    <a:tint val="75000"/>
                  </a:prstClr>
                </a:solidFill>
              </a:rPr>
              <a:pPr/>
              <a:t>7/12/2019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924825" y="5738159"/>
            <a:ext cx="7294350" cy="1201270"/>
            <a:chOff x="289791" y="5275274"/>
            <a:chExt cx="7899400" cy="1497321"/>
          </a:xfrm>
        </p:grpSpPr>
        <p:pic>
          <p:nvPicPr>
            <p:cNvPr id="6" name="Picture 5"/>
            <p:cNvPicPr>
              <a:picLocks noChangeAspect="1"/>
            </p:cNvPicPr>
            <p:nvPr userDrawn="1"/>
          </p:nvPicPr>
          <p:blipFill>
            <a:blip r:embed="rId2"/>
            <a:stretch>
              <a:fillRect/>
            </a:stretch>
          </p:blipFill>
          <p:spPr>
            <a:xfrm>
              <a:off x="289791" y="5275274"/>
              <a:ext cx="7899400" cy="149732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06778" y="5687801"/>
              <a:ext cx="1685943" cy="852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15404" y="5755348"/>
              <a:ext cx="1477305" cy="7316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80135" y="5725683"/>
              <a:ext cx="1303960" cy="8201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EA80B-6FE9-8946-9F9E-5F5C7977FEAA}" type="datetimeFigureOut">
              <a:rPr lang="en-US" smtClean="0">
                <a:solidFill>
                  <a:prstClr val="black">
                    <a:tint val="75000"/>
                  </a:prstClr>
                </a:solidFill>
              </a:rPr>
              <a:pPr/>
              <a:t>7/12/2019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EA80B-6FE9-8946-9F9E-5F5C7977FEAA}" type="datetimeFigureOut">
              <a:rPr lang="en-US" smtClean="0">
                <a:solidFill>
                  <a:prstClr val="black">
                    <a:tint val="75000"/>
                  </a:prstClr>
                </a:solidFill>
              </a:rPr>
              <a:pPr/>
              <a:t>7/12/2019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EA80B-6FE9-8946-9F9E-5F5C7977FEAA}"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3EA80B-6FE9-8946-9F9E-5F5C7977FEAA}" type="datetimeFigureOut">
              <a:rPr lang="en-US" smtClean="0">
                <a:solidFill>
                  <a:prstClr val="black">
                    <a:tint val="75000"/>
                  </a:prstClr>
                </a:solidFill>
              </a:rPr>
              <a:pPr/>
              <a:t>7/12/2019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15AD2-90C4-6C4E-8C0B-1ACC0716C7A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9C3CD1-1304-42EE-A0E0-3F3C678EB7A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570283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9C3CD1-1304-42EE-A0E0-3F3C678EB7A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607470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9C3CD1-1304-42EE-A0E0-3F3C678EB7A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3654330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9C3CD1-1304-42EE-A0E0-3F3C678EB7AA}"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2436435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9C3CD1-1304-42EE-A0E0-3F3C678EB7AA}" type="datetimeFigureOut">
              <a:rPr lang="en-US" smtClean="0"/>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270752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9C3CD1-1304-42EE-A0E0-3F3C678EB7AA}" type="datetimeFigureOut">
              <a:rPr lang="en-US" smtClean="0"/>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220025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3CD1-1304-42EE-A0E0-3F3C678EB7AA}" type="datetimeFigureOut">
              <a:rPr lang="en-US" smtClean="0"/>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1048227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C3CD1-1304-42EE-A0E0-3F3C678EB7AA}"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3313236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9C3CD1-1304-42EE-A0E0-3F3C678EB7AA}"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3308090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9C3CD1-1304-42EE-A0E0-3F3C678EB7A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3278274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9C3CD1-1304-42EE-A0E0-3F3C678EB7A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0F3E9-C51D-4773-B53C-34FE4E3EF774}" type="slidenum">
              <a:rPr lang="en-US" smtClean="0"/>
              <a:t>‹#›</a:t>
            </a:fld>
            <a:endParaRPr lang="en-US"/>
          </a:p>
        </p:txBody>
      </p:sp>
    </p:spTree>
    <p:extLst>
      <p:ext uri="{BB962C8B-B14F-4D97-AF65-F5344CB8AC3E}">
        <p14:creationId xmlns:p14="http://schemas.microsoft.com/office/powerpoint/2010/main" val="107868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7/12/2019</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dirty="0"/>
              <a:pPr/>
              <a:t>7/12/2019</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3EA80B-6FE9-8946-9F9E-5F5C7977FEAA}" type="datetimeFigureOut">
              <a:rPr lang="en-US" smtClean="0">
                <a:solidFill>
                  <a:prstClr val="black">
                    <a:tint val="75000"/>
                  </a:prstClr>
                </a:solidFill>
              </a:rPr>
              <a:pPr defTabSz="914400"/>
              <a:t>7/12/2019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8615AD2-90C4-6C4E-8C0B-1ACC0716C7A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2844746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3CD1-1304-42EE-A0E0-3F3C678EB7AA}" type="datetimeFigureOut">
              <a:rPr lang="en-US" smtClean="0"/>
              <a:t>7/12/2019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0F3E9-C51D-4773-B53C-34FE4E3EF774}" type="slidenum">
              <a:rPr lang="en-US" smtClean="0"/>
              <a:t>‹#›</a:t>
            </a:fld>
            <a:endParaRPr lang="en-US"/>
          </a:p>
        </p:txBody>
      </p:sp>
    </p:spTree>
    <p:extLst>
      <p:ext uri="{BB962C8B-B14F-4D97-AF65-F5344CB8AC3E}">
        <p14:creationId xmlns:p14="http://schemas.microsoft.com/office/powerpoint/2010/main" val="399601637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2.bin"/><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SMARTER WRITING</a:t>
            </a:r>
          </a:p>
        </p:txBody>
      </p:sp>
      <p:sp>
        <p:nvSpPr>
          <p:cNvPr id="3" name="Text Placeholder 2"/>
          <p:cNvSpPr>
            <a:spLocks noGrp="1"/>
          </p:cNvSpPr>
          <p:nvPr>
            <p:ph type="body" idx="1"/>
          </p:nvPr>
        </p:nvSpPr>
        <p:spPr/>
        <p:txBody>
          <a:bodyPr/>
          <a:lstStyle/>
          <a:p>
            <a:r>
              <a:rPr lang="en-US" dirty="0"/>
              <a:t>Dr. Jean </a:t>
            </a:r>
            <a:r>
              <a:rPr lang="en-US" dirty="0" err="1"/>
              <a:t>Schumaker</a:t>
            </a:r>
            <a:r>
              <a:rPr lang="en-US" dirty="0"/>
              <a:t> &amp; Janet Atallah</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29253" y="2598820"/>
            <a:ext cx="2252313" cy="1385351"/>
          </a:xfrm>
          <a:prstGeom prst="rect">
            <a:avLst/>
          </a:prstGeom>
          <a:ln>
            <a:solidFill>
              <a:schemeClr val="accent1"/>
            </a:solidFill>
          </a:ln>
        </p:spPr>
      </p:pic>
      <p:pic>
        <p:nvPicPr>
          <p:cNvPr id="5" name="Picture 4">
            <a:extLst>
              <a:ext uri="{FF2B5EF4-FFF2-40B4-BE49-F238E27FC236}">
                <a16:creationId xmlns:a16="http://schemas.microsoft.com/office/drawing/2014/main" id="{AD72F681-FE58-47A2-9DA7-511A702CA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809" y="722377"/>
            <a:ext cx="4626863" cy="2395727"/>
          </a:xfrm>
          <a:prstGeom prst="rect">
            <a:avLst/>
          </a:prstGeom>
        </p:spPr>
      </p:pic>
    </p:spTree>
    <p:extLst>
      <p:ext uri="{BB962C8B-B14F-4D97-AF65-F5344CB8AC3E}">
        <p14:creationId xmlns:p14="http://schemas.microsoft.com/office/powerpoint/2010/main" val="203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050F1532-EC1C-4ADE-B7A9-DB1559B3E929}"/>
              </a:ext>
            </a:extLst>
          </p:cNvPr>
          <p:cNvSpPr>
            <a:spLocks noChangeArrowheads="1"/>
          </p:cNvSpPr>
          <p:nvPr/>
        </p:nvSpPr>
        <p:spPr bwMode="auto">
          <a:xfrm>
            <a:off x="685800" y="1295400"/>
            <a:ext cx="8001000" cy="533400"/>
          </a:xfrm>
          <a:prstGeom prst="rect">
            <a:avLst/>
          </a:prstGeom>
          <a:solidFill>
            <a:schemeClr val="bg1"/>
          </a:solidFill>
          <a:ln w="9525" algn="ctr">
            <a:solidFill>
              <a:schemeClr val="bg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5" name="Diagram 4">
            <a:extLst>
              <a:ext uri="{FF2B5EF4-FFF2-40B4-BE49-F238E27FC236}">
                <a16:creationId xmlns:a16="http://schemas.microsoft.com/office/drawing/2014/main" id="{AAA7E830-D163-4156-BE60-D5DF4CF5B58E}"/>
              </a:ext>
            </a:extLst>
          </p:cNvPr>
          <p:cNvGraphicFramePr/>
          <p:nvPr>
            <p:extLst>
              <p:ext uri="{D42A27DB-BD31-4B8C-83A1-F6EECF244321}">
                <p14:modId xmlns:p14="http://schemas.microsoft.com/office/powerpoint/2010/main" val="3188667066"/>
              </p:ext>
            </p:extLst>
          </p:nvPr>
        </p:nvGraphicFramePr>
        <p:xfrm>
          <a:off x="417352" y="394399"/>
          <a:ext cx="4038600" cy="6463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38851E5C-87FD-4015-AF02-97E1566C4C66}"/>
              </a:ext>
            </a:extLst>
          </p:cNvPr>
          <p:cNvGraphicFramePr/>
          <p:nvPr>
            <p:extLst>
              <p:ext uri="{D42A27DB-BD31-4B8C-83A1-F6EECF244321}">
                <p14:modId xmlns:p14="http://schemas.microsoft.com/office/powerpoint/2010/main" val="68102130"/>
              </p:ext>
            </p:extLst>
          </p:nvPr>
        </p:nvGraphicFramePr>
        <p:xfrm>
          <a:off x="4686300" y="969263"/>
          <a:ext cx="4230848" cy="52925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a:extLst>
              <a:ext uri="{FF2B5EF4-FFF2-40B4-BE49-F238E27FC236}">
                <a16:creationId xmlns:a16="http://schemas.microsoft.com/office/drawing/2014/main" id="{ED0DA0CC-A760-4C16-9FA7-D3991D323C27}"/>
              </a:ext>
            </a:extLst>
          </p:cNvPr>
          <p:cNvSpPr>
            <a:spLocks noGrp="1"/>
          </p:cNvSpPr>
          <p:nvPr>
            <p:ph type="title"/>
          </p:nvPr>
        </p:nvSpPr>
        <p:spPr>
          <a:xfrm>
            <a:off x="4686300" y="140149"/>
            <a:ext cx="4230848" cy="1016250"/>
          </a:xfrm>
        </p:spPr>
        <p:txBody>
          <a:bodyPr>
            <a:noAutofit/>
          </a:bodyPr>
          <a:lstStyle/>
          <a:p>
            <a:pPr algn="ctr"/>
            <a:r>
              <a:rPr lang="en-US" sz="3600" b="1" dirty="0">
                <a:solidFill>
                  <a:srgbClr val="FF0000"/>
                </a:solidFill>
              </a:rPr>
              <a:t>M</a:t>
            </a:r>
            <a:r>
              <a:rPr lang="en-US" sz="3200" b="1" dirty="0"/>
              <a:t>ap Critical Content</a:t>
            </a:r>
          </a:p>
        </p:txBody>
      </p:sp>
    </p:spTree>
    <p:extLst>
      <p:ext uri="{BB962C8B-B14F-4D97-AF65-F5344CB8AC3E}">
        <p14:creationId xmlns:p14="http://schemas.microsoft.com/office/powerpoint/2010/main" val="279636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DACD-3EF5-0343-998E-6F396F3FC5BE}"/>
              </a:ext>
            </a:extLst>
          </p:cNvPr>
          <p:cNvSpPr>
            <a:spLocks noGrp="1"/>
          </p:cNvSpPr>
          <p:nvPr>
            <p:ph type="title"/>
          </p:nvPr>
        </p:nvSpPr>
        <p:spPr>
          <a:xfrm>
            <a:off x="0" y="1123838"/>
            <a:ext cx="2651760" cy="4601183"/>
          </a:xfrm>
        </p:spPr>
        <p:txBody>
          <a:bodyPr>
            <a:normAutofit/>
          </a:bodyPr>
          <a:lstStyle/>
          <a:p>
            <a:r>
              <a:rPr lang="en-US" sz="4000" b="1" dirty="0">
                <a:solidFill>
                  <a:srgbClr val="FF0000"/>
                </a:solidFill>
              </a:rPr>
              <a:t>A</a:t>
            </a:r>
            <a:r>
              <a:rPr lang="en-US" sz="3200" b="1" dirty="0">
                <a:solidFill>
                  <a:schemeClr val="bg1"/>
                </a:solidFill>
              </a:rPr>
              <a:t>nalyze Content for Learning Challenges</a:t>
            </a:r>
          </a:p>
        </p:txBody>
      </p:sp>
      <p:sp>
        <p:nvSpPr>
          <p:cNvPr id="3" name="Content Placeholder 2">
            <a:extLst>
              <a:ext uri="{FF2B5EF4-FFF2-40B4-BE49-F238E27FC236}">
                <a16:creationId xmlns:a16="http://schemas.microsoft.com/office/drawing/2014/main" id="{33FE18D1-7406-534C-83D0-7B50BBE95020}"/>
              </a:ext>
            </a:extLst>
          </p:cNvPr>
          <p:cNvSpPr>
            <a:spLocks noGrp="1"/>
          </p:cNvSpPr>
          <p:nvPr>
            <p:ph idx="1"/>
          </p:nvPr>
        </p:nvSpPr>
        <p:spPr>
          <a:xfrm>
            <a:off x="2788920" y="274320"/>
            <a:ext cx="6263640" cy="6583680"/>
          </a:xfrm>
        </p:spPr>
        <p:txBody>
          <a:bodyPr vert="horz" lIns="91440" tIns="45720" rIns="91440" bIns="45720" rtlCol="0" anchor="ctr">
            <a:noAutofit/>
          </a:bodyPr>
          <a:lstStyle/>
          <a:p>
            <a:pPr lvl="1"/>
            <a:endParaRPr lang="en-US" sz="2400" dirty="0">
              <a:solidFill>
                <a:schemeClr val="tx1"/>
              </a:solidFill>
            </a:endParaRPr>
          </a:p>
          <a:p>
            <a:endParaRPr lang="en-US" sz="2400" dirty="0">
              <a:solidFill>
                <a:schemeClr val="tx1"/>
              </a:solidFill>
            </a:endParaRPr>
          </a:p>
        </p:txBody>
      </p:sp>
      <p:sp>
        <p:nvSpPr>
          <p:cNvPr id="4" name="TextBox 3">
            <a:extLst>
              <a:ext uri="{FF2B5EF4-FFF2-40B4-BE49-F238E27FC236}">
                <a16:creationId xmlns:a16="http://schemas.microsoft.com/office/drawing/2014/main" id="{8C2C7A6B-7AE6-488C-8E42-2EC800ABF12D}"/>
              </a:ext>
            </a:extLst>
          </p:cNvPr>
          <p:cNvSpPr txBox="1"/>
          <p:nvPr/>
        </p:nvSpPr>
        <p:spPr>
          <a:xfrm>
            <a:off x="2788920" y="1463040"/>
            <a:ext cx="5916168" cy="5016758"/>
          </a:xfrm>
          <a:prstGeom prst="rect">
            <a:avLst/>
          </a:prstGeom>
          <a:noFill/>
        </p:spPr>
        <p:txBody>
          <a:bodyPr wrap="square" rtlCol="0">
            <a:spAutoFit/>
          </a:bodyPr>
          <a:lstStyle/>
          <a:p>
            <a:pPr marL="571500" indent="-571500">
              <a:buFont typeface="Arial" panose="020B0604020202020204" pitchFamily="34" charset="0"/>
              <a:buChar char="•"/>
            </a:pPr>
            <a:r>
              <a:rPr lang="en-US" sz="2800" dirty="0"/>
              <a:t>Do all students have the fundamental writing skills to write a variety of sentences with correct grammar and punctuation?</a:t>
            </a:r>
          </a:p>
          <a:p>
            <a:pPr marL="571500" indent="-571500">
              <a:buFont typeface="Arial" panose="020B0604020202020204" pitchFamily="34" charset="0"/>
              <a:buChar char="•"/>
            </a:pPr>
            <a:r>
              <a:rPr lang="en-US" sz="2800" dirty="0"/>
              <a:t>Do all students have the fundamental writing skills to write a basic paragraph?</a:t>
            </a:r>
          </a:p>
          <a:p>
            <a:pPr marL="571500" indent="-571500">
              <a:buFont typeface="Arial" panose="020B0604020202020204" pitchFamily="34" charset="0"/>
              <a:buChar char="•"/>
            </a:pPr>
            <a:r>
              <a:rPr lang="en-US" sz="2800" dirty="0"/>
              <a:t>Do all students have the fundamental writing skills to write a variety of paragraphs?</a:t>
            </a:r>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184800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DACD-3EF5-0343-998E-6F396F3FC5BE}"/>
              </a:ext>
            </a:extLst>
          </p:cNvPr>
          <p:cNvSpPr>
            <a:spLocks noGrp="1"/>
          </p:cNvSpPr>
          <p:nvPr>
            <p:ph type="title"/>
          </p:nvPr>
        </p:nvSpPr>
        <p:spPr>
          <a:xfrm>
            <a:off x="0" y="1123838"/>
            <a:ext cx="2651760" cy="4601183"/>
          </a:xfrm>
        </p:spPr>
        <p:txBody>
          <a:bodyPr>
            <a:normAutofit/>
          </a:bodyPr>
          <a:lstStyle/>
          <a:p>
            <a:r>
              <a:rPr lang="en-US" sz="4000" b="1" dirty="0">
                <a:solidFill>
                  <a:srgbClr val="FF0000"/>
                </a:solidFill>
              </a:rPr>
              <a:t>A</a:t>
            </a:r>
            <a:r>
              <a:rPr lang="en-US" sz="3200" b="1" dirty="0">
                <a:solidFill>
                  <a:schemeClr val="bg1"/>
                </a:solidFill>
              </a:rPr>
              <a:t>nalyze Content for Learning Challenges</a:t>
            </a:r>
          </a:p>
        </p:txBody>
      </p:sp>
      <p:sp>
        <p:nvSpPr>
          <p:cNvPr id="3" name="Content Placeholder 2">
            <a:extLst>
              <a:ext uri="{FF2B5EF4-FFF2-40B4-BE49-F238E27FC236}">
                <a16:creationId xmlns:a16="http://schemas.microsoft.com/office/drawing/2014/main" id="{33FE18D1-7406-534C-83D0-7B50BBE95020}"/>
              </a:ext>
            </a:extLst>
          </p:cNvPr>
          <p:cNvSpPr>
            <a:spLocks noGrp="1"/>
          </p:cNvSpPr>
          <p:nvPr>
            <p:ph idx="1"/>
          </p:nvPr>
        </p:nvSpPr>
        <p:spPr>
          <a:xfrm>
            <a:off x="2788920" y="274320"/>
            <a:ext cx="6263640" cy="6583680"/>
          </a:xfrm>
        </p:spPr>
        <p:txBody>
          <a:bodyPr vert="horz" lIns="91440" tIns="45720" rIns="91440" bIns="45720" rtlCol="0" anchor="ctr">
            <a:noAutofit/>
          </a:bodyPr>
          <a:lstStyle/>
          <a:p>
            <a:pPr lvl="1"/>
            <a:endParaRPr lang="en-US" sz="2400" dirty="0">
              <a:solidFill>
                <a:schemeClr val="tx1"/>
              </a:solidFill>
            </a:endParaRPr>
          </a:p>
          <a:p>
            <a:endParaRPr lang="en-US" sz="2400" dirty="0">
              <a:solidFill>
                <a:schemeClr val="tx1"/>
              </a:solidFill>
            </a:endParaRPr>
          </a:p>
        </p:txBody>
      </p:sp>
      <p:sp>
        <p:nvSpPr>
          <p:cNvPr id="4" name="TextBox 3">
            <a:extLst>
              <a:ext uri="{FF2B5EF4-FFF2-40B4-BE49-F238E27FC236}">
                <a16:creationId xmlns:a16="http://schemas.microsoft.com/office/drawing/2014/main" id="{8C2C7A6B-7AE6-488C-8E42-2EC800ABF12D}"/>
              </a:ext>
            </a:extLst>
          </p:cNvPr>
          <p:cNvSpPr txBox="1"/>
          <p:nvPr/>
        </p:nvSpPr>
        <p:spPr>
          <a:xfrm>
            <a:off x="2788920" y="1463040"/>
            <a:ext cx="5916168" cy="4401205"/>
          </a:xfrm>
          <a:prstGeom prst="rect">
            <a:avLst/>
          </a:prstGeom>
          <a:noFill/>
        </p:spPr>
        <p:txBody>
          <a:bodyPr wrap="square" rtlCol="0">
            <a:spAutoFit/>
          </a:bodyPr>
          <a:lstStyle/>
          <a:p>
            <a:pPr marL="571500" indent="-571500">
              <a:buFont typeface="Arial" panose="020B0604020202020204" pitchFamily="34" charset="0"/>
              <a:buChar char="•"/>
            </a:pPr>
            <a:r>
              <a:rPr lang="en-US" sz="2800" dirty="0"/>
              <a:t>Do all students have the fundamental writing skills to write a basic theme?</a:t>
            </a:r>
          </a:p>
          <a:p>
            <a:pPr marL="571500" indent="-571500">
              <a:buFont typeface="Arial" panose="020B0604020202020204" pitchFamily="34" charset="0"/>
              <a:buChar char="•"/>
            </a:pPr>
            <a:r>
              <a:rPr lang="en-US" sz="2800" dirty="0"/>
              <a:t>Do all students have the writing skills to write a variety of themes?</a:t>
            </a:r>
          </a:p>
          <a:p>
            <a:pPr marL="571500" indent="-571500">
              <a:buFont typeface="Arial" panose="020B0604020202020204" pitchFamily="34" charset="0"/>
              <a:buChar char="•"/>
            </a:pPr>
            <a:r>
              <a:rPr lang="en-US" sz="2800" dirty="0"/>
              <a:t>What is the instructional level for each student?</a:t>
            </a:r>
          </a:p>
          <a:p>
            <a:pPr marL="571500" indent="-571500">
              <a:buFont typeface="Arial" panose="020B0604020202020204" pitchFamily="34" charset="0"/>
              <a:buChar char="•"/>
            </a:pPr>
            <a:r>
              <a:rPr lang="en-US" sz="2800" dirty="0"/>
              <a:t>How will I compensate for lack of students’ background knowledge or skills?</a:t>
            </a:r>
          </a:p>
        </p:txBody>
      </p:sp>
    </p:spTree>
    <p:extLst>
      <p:ext uri="{BB962C8B-B14F-4D97-AF65-F5344CB8AC3E}">
        <p14:creationId xmlns:p14="http://schemas.microsoft.com/office/powerpoint/2010/main" val="98882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34850" name="Object 2">
            <a:extLst>
              <a:ext uri="{FF2B5EF4-FFF2-40B4-BE49-F238E27FC236}">
                <a16:creationId xmlns:a16="http://schemas.microsoft.com/office/drawing/2014/main" id="{E217B617-45FC-4BF3-9D76-847D1611C96B}"/>
              </a:ext>
            </a:extLst>
          </p:cNvPr>
          <p:cNvGraphicFramePr>
            <a:graphicFrameLocks noChangeAspect="1"/>
          </p:cNvGraphicFramePr>
          <p:nvPr/>
        </p:nvGraphicFramePr>
        <p:xfrm>
          <a:off x="457200" y="744538"/>
          <a:ext cx="8272463" cy="5503862"/>
        </p:xfrm>
        <a:graphic>
          <a:graphicData uri="http://schemas.openxmlformats.org/presentationml/2006/ole">
            <mc:AlternateContent xmlns:mc="http://schemas.openxmlformats.org/markup-compatibility/2006">
              <mc:Choice xmlns:v="urn:schemas-microsoft-com:vml" Requires="v">
                <p:oleObj spid="_x0000_s2087" name="Image" r:id="rId3" imgW="12101587" imgH="8050794" progId="Photoshop.Image.6">
                  <p:embed/>
                </p:oleObj>
              </mc:Choice>
              <mc:Fallback>
                <p:oleObj name="Image" r:id="rId3" imgW="12101587" imgH="8050794" progId="Photoshop.Image.6">
                  <p:embed/>
                  <p:pic>
                    <p:nvPicPr>
                      <p:cNvPr id="334850" name="Object 2">
                        <a:extLst>
                          <a:ext uri="{FF2B5EF4-FFF2-40B4-BE49-F238E27FC236}">
                            <a16:creationId xmlns:a16="http://schemas.microsoft.com/office/drawing/2014/main" id="{E217B617-45FC-4BF3-9D76-847D1611C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44538"/>
                        <a:ext cx="8272463" cy="550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334851" name="Object 3">
            <a:extLst>
              <a:ext uri="{FF2B5EF4-FFF2-40B4-BE49-F238E27FC236}">
                <a16:creationId xmlns:a16="http://schemas.microsoft.com/office/drawing/2014/main" id="{F76750E5-C202-4124-92CA-EB6AFB840A6C}"/>
              </a:ext>
            </a:extLst>
          </p:cNvPr>
          <p:cNvGraphicFramePr>
            <a:graphicFrameLocks noChangeAspect="1"/>
          </p:cNvGraphicFramePr>
          <p:nvPr>
            <p:extLst>
              <p:ext uri="{D42A27DB-BD31-4B8C-83A1-F6EECF244321}">
                <p14:modId xmlns:p14="http://schemas.microsoft.com/office/powerpoint/2010/main" val="25356273"/>
              </p:ext>
            </p:extLst>
          </p:nvPr>
        </p:nvGraphicFramePr>
        <p:xfrm>
          <a:off x="0" y="457200"/>
          <a:ext cx="8686800" cy="5791200"/>
        </p:xfrm>
        <a:graphic>
          <a:graphicData uri="http://schemas.openxmlformats.org/presentationml/2006/ole">
            <mc:AlternateContent xmlns:mc="http://schemas.openxmlformats.org/markup-compatibility/2006">
              <mc:Choice xmlns:v="urn:schemas-microsoft-com:vml" Requires="v">
                <p:oleObj spid="_x0000_s2088" name="Image" r:id="rId5" imgW="10730159" imgH="7136508" progId="Photoshop.Image.6">
                  <p:embed/>
                </p:oleObj>
              </mc:Choice>
              <mc:Fallback>
                <p:oleObj name="Image" r:id="rId5" imgW="10730159" imgH="7136508" progId="Photoshop.Image.6">
                  <p:embed/>
                  <p:pic>
                    <p:nvPicPr>
                      <p:cNvPr id="334851" name="Object 3">
                        <a:extLst>
                          <a:ext uri="{FF2B5EF4-FFF2-40B4-BE49-F238E27FC236}">
                            <a16:creationId xmlns:a16="http://schemas.microsoft.com/office/drawing/2014/main" id="{F76750E5-C202-4124-92CA-EB6AFB840A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
                        <a:ext cx="8686800" cy="5791200"/>
                      </a:xfrm>
                      <a:prstGeom prst="rect">
                        <a:avLst/>
                      </a:prstGeom>
                      <a:noFill/>
                      <a:ln>
                        <a:noFill/>
                      </a:ln>
                      <a:effectLst/>
                    </p:spPr>
                  </p:pic>
                </p:oleObj>
              </mc:Fallback>
            </mc:AlternateContent>
          </a:graphicData>
        </a:graphic>
      </p:graphicFrame>
      <p:sp>
        <p:nvSpPr>
          <p:cNvPr id="334852" name="Rectangle 4">
            <a:extLst>
              <a:ext uri="{FF2B5EF4-FFF2-40B4-BE49-F238E27FC236}">
                <a16:creationId xmlns:a16="http://schemas.microsoft.com/office/drawing/2014/main" id="{4BB7BBB8-BC05-4715-B54B-7F612CE75911}"/>
              </a:ext>
            </a:extLst>
          </p:cNvPr>
          <p:cNvSpPr>
            <a:spLocks noGrp="1" noRot="1" noChangeArrowheads="1"/>
          </p:cNvSpPr>
          <p:nvPr>
            <p:ph type="title"/>
          </p:nvPr>
        </p:nvSpPr>
        <p:spPr>
          <a:xfrm>
            <a:off x="1219200" y="2057400"/>
            <a:ext cx="3048000" cy="1447800"/>
          </a:xfrm>
        </p:spPr>
        <p:txBody>
          <a:bodyPr>
            <a:normAutofit fontScale="90000"/>
          </a:bodyPr>
          <a:lstStyle/>
          <a:p>
            <a:pPr algn="l" eaLnBrk="1" hangingPunct="1">
              <a:defRPr/>
            </a:pPr>
            <a:br>
              <a:rPr lang="en-US" sz="3200">
                <a:solidFill>
                  <a:schemeClr val="tx1"/>
                </a:solidFill>
                <a:effectLst>
                  <a:outerShdw blurRad="38100" dist="38100" dir="2700000" algn="tl">
                    <a:srgbClr val="FFFFFF"/>
                  </a:outerShdw>
                </a:effectLst>
                <a:latin typeface="Arial Unicode MS" pitchFamily="34" charset="-128"/>
              </a:rPr>
            </a:br>
            <a:br>
              <a:rPr lang="en-US" sz="3200">
                <a:solidFill>
                  <a:schemeClr val="tx1"/>
                </a:solidFill>
                <a:effectLst>
                  <a:outerShdw blurRad="38100" dist="38100" dir="2700000" algn="tl">
                    <a:srgbClr val="FFFFFF"/>
                  </a:outerShdw>
                </a:effectLst>
                <a:latin typeface="Arial Unicode MS" pitchFamily="34" charset="-128"/>
              </a:rPr>
            </a:br>
            <a:br>
              <a:rPr lang="en-US" sz="3200">
                <a:solidFill>
                  <a:schemeClr val="tx1"/>
                </a:solidFill>
                <a:effectLst>
                  <a:outerShdw blurRad="38100" dist="38100" dir="2700000" algn="tl">
                    <a:srgbClr val="FFFFFF"/>
                  </a:outerShdw>
                </a:effectLst>
                <a:latin typeface="Arial Unicode MS" pitchFamily="34" charset="-128"/>
              </a:rPr>
            </a:br>
            <a:br>
              <a:rPr lang="en-US" sz="3200">
                <a:solidFill>
                  <a:schemeClr val="tx1"/>
                </a:solidFill>
                <a:effectLst>
                  <a:outerShdw blurRad="38100" dist="38100" dir="2700000" algn="tl">
                    <a:srgbClr val="FFFFFF"/>
                  </a:outerShdw>
                </a:effectLst>
                <a:latin typeface="Arial Unicode MS" pitchFamily="34" charset="-128"/>
              </a:rPr>
            </a:br>
            <a:r>
              <a:rPr lang="en-US" sz="3200">
                <a:solidFill>
                  <a:schemeClr val="tx1"/>
                </a:solidFill>
                <a:effectLst>
                  <a:outerShdw blurRad="38100" dist="38100" dir="2700000" algn="tl">
                    <a:srgbClr val="FFFFFF"/>
                  </a:outerShdw>
                </a:effectLst>
                <a:latin typeface="Arial Unicode MS" pitchFamily="34" charset="-128"/>
              </a:rPr>
              <a:t>How do you meet the needs of the diverse learners in your classroom? </a:t>
            </a:r>
          </a:p>
        </p:txBody>
      </p:sp>
      <p:sp>
        <p:nvSpPr>
          <p:cNvPr id="11269" name="Rectangle 5">
            <a:extLst>
              <a:ext uri="{FF2B5EF4-FFF2-40B4-BE49-F238E27FC236}">
                <a16:creationId xmlns:a16="http://schemas.microsoft.com/office/drawing/2014/main" id="{6CE493F5-6967-462C-9B39-41D9E90ED6DC}"/>
              </a:ext>
            </a:extLst>
          </p:cNvPr>
          <p:cNvSpPr>
            <a:spLocks noChangeArrowheads="1"/>
          </p:cNvSpPr>
          <p:nvPr/>
        </p:nvSpPr>
        <p:spPr bwMode="auto">
          <a:xfrm>
            <a:off x="1143000" y="990600"/>
            <a:ext cx="76200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1270" name="Rectangle 6">
            <a:extLst>
              <a:ext uri="{FF2B5EF4-FFF2-40B4-BE49-F238E27FC236}">
                <a16:creationId xmlns:a16="http://schemas.microsoft.com/office/drawing/2014/main" id="{7D31EF2F-2D7C-41DF-8A13-285EEB75E2F8}"/>
              </a:ext>
            </a:extLst>
          </p:cNvPr>
          <p:cNvSpPr>
            <a:spLocks noChangeArrowheads="1"/>
          </p:cNvSpPr>
          <p:nvPr/>
        </p:nvSpPr>
        <p:spPr bwMode="auto">
          <a:xfrm>
            <a:off x="1276350" y="995363"/>
            <a:ext cx="70961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3600" b="1" dirty="0">
                <a:solidFill>
                  <a:schemeClr val="bg1"/>
                </a:solidFill>
                <a:latin typeface="Lucida Calligraphy" panose="03010101010101010101" pitchFamily="66" charset="0"/>
              </a:rPr>
              <a:t>The Million Dollar Question: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dissolve">
                                      <p:cBhvr>
                                        <p:cTn id="7" dur="500"/>
                                        <p:tgtEl>
                                          <p:spTgt spid="33485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34851"/>
                                        </p:tgtEl>
                                        <p:attrNameLst>
                                          <p:attrName>style.visibility</p:attrName>
                                        </p:attrNameLst>
                                      </p:cBhvr>
                                      <p:to>
                                        <p:strVal val="visible"/>
                                      </p:to>
                                    </p:set>
                                    <p:animEffect transition="in" filter="dissolve">
                                      <p:cBhvr>
                                        <p:cTn id="11" dur="500"/>
                                        <p:tgtEl>
                                          <p:spTgt spid="334851"/>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34852"/>
                                        </p:tgtEl>
                                        <p:attrNameLst>
                                          <p:attrName>style.visibility</p:attrName>
                                        </p:attrNameLst>
                                      </p:cBhvr>
                                      <p:to>
                                        <p:strVal val="visible"/>
                                      </p:to>
                                    </p:set>
                                    <p:anim calcmode="lin" valueType="num">
                                      <p:cBhvr additive="base">
                                        <p:cTn id="15" dur="500" fill="hold"/>
                                        <p:tgtEl>
                                          <p:spTgt spid="334852"/>
                                        </p:tgtEl>
                                        <p:attrNameLst>
                                          <p:attrName>ppt_x</p:attrName>
                                        </p:attrNameLst>
                                      </p:cBhvr>
                                      <p:tavLst>
                                        <p:tav tm="0">
                                          <p:val>
                                            <p:strVal val="0-#ppt_w/2"/>
                                          </p:val>
                                        </p:tav>
                                        <p:tav tm="100000">
                                          <p:val>
                                            <p:strVal val="#ppt_x"/>
                                          </p:val>
                                        </p:tav>
                                      </p:tavLst>
                                    </p:anim>
                                    <p:anim calcmode="lin" valueType="num">
                                      <p:cBhvr additive="base">
                                        <p:cTn id="16" dur="500" fill="hold"/>
                                        <p:tgtEl>
                                          <p:spTgt spid="334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E60CDB3-55E1-41A0-85F3-3D3CF063E2AC}"/>
              </a:ext>
            </a:extLst>
          </p:cNvPr>
          <p:cNvSpPr>
            <a:spLocks noChangeArrowheads="1"/>
          </p:cNvSpPr>
          <p:nvPr/>
        </p:nvSpPr>
        <p:spPr bwMode="auto">
          <a:xfrm>
            <a:off x="914400" y="609600"/>
            <a:ext cx="72390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68611" name="Rectangle 3">
            <a:extLst>
              <a:ext uri="{FF2B5EF4-FFF2-40B4-BE49-F238E27FC236}">
                <a16:creationId xmlns:a16="http://schemas.microsoft.com/office/drawing/2014/main" id="{A25AF550-A031-4309-9631-158BBDF3CEA9}"/>
              </a:ext>
            </a:extLst>
          </p:cNvPr>
          <p:cNvSpPr>
            <a:spLocks noChangeArrowheads="1"/>
          </p:cNvSpPr>
          <p:nvPr/>
        </p:nvSpPr>
        <p:spPr bwMode="auto">
          <a:xfrm>
            <a:off x="1447800" y="609600"/>
            <a:ext cx="516571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4000" b="1" dirty="0">
                <a:solidFill>
                  <a:schemeClr val="bg1"/>
                </a:solidFill>
                <a:latin typeface="Corbel" panose="020B0503020204020204" pitchFamily="34" charset="0"/>
              </a:rPr>
              <a:t>According to students</a:t>
            </a:r>
            <a:r>
              <a:rPr lang="en-US" altLang="en-US" sz="4000" b="1" dirty="0">
                <a:solidFill>
                  <a:schemeClr val="bg1"/>
                </a:solidFill>
                <a:latin typeface="Lucida Calligraphy" panose="03010101010101010101" pitchFamily="66" charset="0"/>
              </a:rPr>
              <a:t>’</a:t>
            </a:r>
          </a:p>
        </p:txBody>
      </p:sp>
      <p:sp>
        <p:nvSpPr>
          <p:cNvPr id="335876" name="Rectangle 4">
            <a:extLst>
              <a:ext uri="{FF2B5EF4-FFF2-40B4-BE49-F238E27FC236}">
                <a16:creationId xmlns:a16="http://schemas.microsoft.com/office/drawing/2014/main" id="{EB4567C5-7FE1-4158-85AE-DB855CC18BB0}"/>
              </a:ext>
            </a:extLst>
          </p:cNvPr>
          <p:cNvSpPr>
            <a:spLocks noGrp="1" noRot="1" noChangeArrowheads="1"/>
          </p:cNvSpPr>
          <p:nvPr>
            <p:ph type="body" idx="1"/>
          </p:nvPr>
        </p:nvSpPr>
        <p:spPr>
          <a:xfrm>
            <a:off x="685800" y="1524000"/>
            <a:ext cx="7772400" cy="4572000"/>
          </a:xfrm>
        </p:spPr>
        <p:txBody>
          <a:bodyPr>
            <a:normAutofit/>
          </a:bodyPr>
          <a:lstStyle/>
          <a:p>
            <a:pPr eaLnBrk="1" hangingPunct="1">
              <a:lnSpc>
                <a:spcPct val="80000"/>
              </a:lnSpc>
              <a:buFont typeface="Arial" charset="0"/>
              <a:buNone/>
              <a:defRPr/>
            </a:pPr>
            <a:r>
              <a:rPr lang="en-US" sz="3600" b="1" dirty="0">
                <a:solidFill>
                  <a:schemeClr val="accent1"/>
                </a:solidFill>
                <a:effectLst>
                  <a:outerShdw blurRad="38100" dist="38100" dir="2700000" algn="tl">
                    <a:srgbClr val="000000"/>
                  </a:outerShdw>
                </a:effectLst>
              </a:rPr>
              <a:t>Readiness</a:t>
            </a:r>
            <a:r>
              <a:rPr lang="en-US" sz="3600" dirty="0">
                <a:solidFill>
                  <a:schemeClr val="accent1"/>
                </a:solidFill>
                <a:effectLst>
                  <a:outerShdw blurRad="38100" dist="38100" dir="2700000" algn="tl">
                    <a:srgbClr val="000000"/>
                  </a:outerShdw>
                </a:effectLst>
              </a:rPr>
              <a:t> </a:t>
            </a:r>
            <a:r>
              <a:rPr lang="en-US" sz="3600" dirty="0">
                <a:solidFill>
                  <a:srgbClr val="3366CC"/>
                </a:solidFill>
                <a:effectLst>
                  <a:outerShdw blurRad="38100" dist="38100" dir="2700000" algn="tl">
                    <a:srgbClr val="000000"/>
                  </a:outerShdw>
                </a:effectLst>
              </a:rPr>
              <a:t>–</a:t>
            </a:r>
          </a:p>
          <a:p>
            <a:pPr eaLnBrk="1" hangingPunct="1">
              <a:lnSpc>
                <a:spcPct val="80000"/>
              </a:lnSpc>
              <a:buFont typeface="Arial" charset="0"/>
              <a:buNone/>
              <a:defRPr/>
            </a:pPr>
            <a:r>
              <a:rPr lang="en-US" sz="2800" dirty="0"/>
              <a:t>	Readiness for a given skill, concept, or way of thinking.</a:t>
            </a:r>
          </a:p>
          <a:p>
            <a:pPr eaLnBrk="1" hangingPunct="1">
              <a:lnSpc>
                <a:spcPct val="80000"/>
              </a:lnSpc>
              <a:buFont typeface="Arial" charset="0"/>
              <a:buNone/>
              <a:defRPr/>
            </a:pPr>
            <a:r>
              <a:rPr lang="en-US" sz="3200" b="1" dirty="0">
                <a:solidFill>
                  <a:schemeClr val="accent1"/>
                </a:solidFill>
                <a:effectLst>
                  <a:outerShdw blurRad="38100" dist="38100" dir="2700000" algn="tl">
                    <a:srgbClr val="000000"/>
                  </a:outerShdw>
                </a:effectLst>
              </a:rPr>
              <a:t>Interests and Attitudes</a:t>
            </a:r>
            <a:r>
              <a:rPr lang="en-US" sz="3200" dirty="0">
                <a:solidFill>
                  <a:schemeClr val="accent1"/>
                </a:solidFill>
                <a:effectLst>
                  <a:outerShdw blurRad="38100" dist="38100" dir="2700000" algn="tl">
                    <a:srgbClr val="000000"/>
                  </a:outerShdw>
                </a:effectLst>
              </a:rPr>
              <a:t> </a:t>
            </a:r>
            <a:r>
              <a:rPr lang="en-US" sz="2400" dirty="0">
                <a:solidFill>
                  <a:schemeClr val="accent1"/>
                </a:solidFill>
                <a:effectLst>
                  <a:outerShdw blurRad="38100" dist="38100" dir="2700000" algn="tl">
                    <a:srgbClr val="000000"/>
                  </a:outerShdw>
                </a:effectLst>
              </a:rPr>
              <a:t>–</a:t>
            </a:r>
          </a:p>
          <a:p>
            <a:pPr eaLnBrk="1" hangingPunct="1">
              <a:lnSpc>
                <a:spcPct val="80000"/>
              </a:lnSpc>
              <a:buFont typeface="Arial" charset="0"/>
              <a:buNone/>
              <a:defRPr/>
            </a:pPr>
            <a:r>
              <a:rPr lang="en-US" sz="2800" dirty="0"/>
              <a:t>	Those things that learners find relevant, fascinating, or worthy of their time.</a:t>
            </a:r>
          </a:p>
          <a:p>
            <a:pPr eaLnBrk="1" hangingPunct="1">
              <a:lnSpc>
                <a:spcPct val="80000"/>
              </a:lnSpc>
              <a:buFont typeface="Arial" charset="0"/>
              <a:buNone/>
              <a:defRPr/>
            </a:pPr>
            <a:r>
              <a:rPr lang="en-US" sz="3200" b="1" dirty="0">
                <a:solidFill>
                  <a:schemeClr val="accent1"/>
                </a:solidFill>
                <a:effectLst>
                  <a:outerShdw blurRad="38100" dist="38100" dir="2700000" algn="tl">
                    <a:srgbClr val="000000"/>
                  </a:outerShdw>
                </a:effectLst>
              </a:rPr>
              <a:t>Learning Profile &amp; Needs </a:t>
            </a:r>
            <a:r>
              <a:rPr lang="en-US" sz="2000" b="1" dirty="0">
                <a:solidFill>
                  <a:schemeClr val="accent1"/>
                </a:solidFill>
                <a:effectLst>
                  <a:outerShdw blurRad="38100" dist="38100" dir="2700000" algn="tl">
                    <a:srgbClr val="000000"/>
                  </a:outerShdw>
                </a:effectLst>
              </a:rPr>
              <a:t>–</a:t>
            </a:r>
          </a:p>
          <a:p>
            <a:pPr eaLnBrk="1" hangingPunct="1">
              <a:lnSpc>
                <a:spcPct val="80000"/>
              </a:lnSpc>
              <a:buFont typeface="Arial" charset="0"/>
              <a:buNone/>
              <a:defRPr/>
            </a:pPr>
            <a:r>
              <a:rPr lang="en-US" sz="2800" dirty="0"/>
              <a:t>	Learning styles and preferences, how the student processes information, and how the learner sees him/herself in the relation to the rest of the world.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58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587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587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587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58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1" name="Rectangle 3">
            <a:extLst>
              <a:ext uri="{FF2B5EF4-FFF2-40B4-BE49-F238E27FC236}">
                <a16:creationId xmlns:a16="http://schemas.microsoft.com/office/drawing/2014/main" id="{0229ED49-EFF8-4459-8473-45A36AFD0144}"/>
              </a:ext>
            </a:extLst>
          </p:cNvPr>
          <p:cNvSpPr>
            <a:spLocks noGrp="1" noRot="1" noChangeArrowheads="1"/>
          </p:cNvSpPr>
          <p:nvPr>
            <p:ph type="subTitle" idx="4294967295"/>
          </p:nvPr>
        </p:nvSpPr>
        <p:spPr>
          <a:xfrm>
            <a:off x="381000" y="1158875"/>
            <a:ext cx="6934200" cy="4784725"/>
          </a:xfrm>
        </p:spPr>
        <p:txBody>
          <a:bodyPr>
            <a:normAutofit fontScale="92500"/>
          </a:bodyPr>
          <a:lstStyle/>
          <a:p>
            <a:pPr marL="0" indent="0" eaLnBrk="1" hangingPunct="1">
              <a:lnSpc>
                <a:spcPct val="90000"/>
              </a:lnSpc>
              <a:buFont typeface="Arial" charset="0"/>
              <a:buChar char="►"/>
              <a:defRPr/>
            </a:pPr>
            <a:r>
              <a:rPr lang="en-US" sz="4000" b="1" dirty="0">
                <a:solidFill>
                  <a:schemeClr val="accent1"/>
                </a:solidFill>
                <a:effectLst>
                  <a:outerShdw blurRad="38100" dist="38100" dir="2700000" algn="tl">
                    <a:srgbClr val="000000"/>
                  </a:outerShdw>
                </a:effectLst>
              </a:rPr>
              <a:t>Affect - </a:t>
            </a:r>
          </a:p>
          <a:p>
            <a:pPr marL="457200" lvl="1" indent="0" eaLnBrk="1" hangingPunct="1">
              <a:lnSpc>
                <a:spcPct val="90000"/>
              </a:lnSpc>
              <a:defRPr/>
            </a:pPr>
            <a:r>
              <a:rPr lang="en-US" sz="3600" dirty="0"/>
              <a:t>How students feel about themselves, their work, and the classroom as a whole</a:t>
            </a:r>
            <a:r>
              <a:rPr lang="en-US" dirty="0"/>
              <a:t>.</a:t>
            </a:r>
            <a:endParaRPr lang="en-US" dirty="0">
              <a:solidFill>
                <a:srgbClr val="0000FF"/>
              </a:solidFill>
              <a:effectLst>
                <a:outerShdw blurRad="38100" dist="38100" dir="2700000" algn="tl">
                  <a:srgbClr val="000000"/>
                </a:outerShdw>
              </a:effectLst>
            </a:endParaRPr>
          </a:p>
          <a:p>
            <a:pPr marL="0" indent="0" eaLnBrk="1" hangingPunct="1">
              <a:lnSpc>
                <a:spcPct val="90000"/>
              </a:lnSpc>
              <a:buFont typeface="Arial" charset="0"/>
              <a:buChar char="►"/>
              <a:defRPr/>
            </a:pPr>
            <a:r>
              <a:rPr lang="en-US" sz="4000" b="1" dirty="0">
                <a:solidFill>
                  <a:schemeClr val="accent1"/>
                </a:solidFill>
                <a:effectLst>
                  <a:outerShdw blurRad="38100" dist="38100" dir="2700000" algn="tl">
                    <a:srgbClr val="000000"/>
                  </a:outerShdw>
                </a:effectLst>
              </a:rPr>
              <a:t>Learning Environment -</a:t>
            </a:r>
          </a:p>
          <a:p>
            <a:pPr marL="457200" lvl="1" indent="0" eaLnBrk="1" hangingPunct="1">
              <a:lnSpc>
                <a:spcPct val="90000"/>
              </a:lnSpc>
              <a:defRPr/>
            </a:pPr>
            <a:r>
              <a:rPr lang="en-US" sz="3600" dirty="0"/>
              <a:t>Both the operation and the tone of the classroom.  It is the “weather” that affects virtually everything that transpires in the classroom.</a:t>
            </a:r>
          </a:p>
          <a:p>
            <a:pPr marL="0" indent="0" eaLnBrk="1" hangingPunct="1">
              <a:lnSpc>
                <a:spcPct val="90000"/>
              </a:lnSpc>
              <a:buFont typeface="Arial" charset="0"/>
              <a:buNone/>
              <a:defRPr/>
            </a:pPr>
            <a:endParaRPr lang="en-US" dirty="0"/>
          </a:p>
        </p:txBody>
      </p:sp>
      <p:pic>
        <p:nvPicPr>
          <p:cNvPr id="69635" name="Picture 6" descr="MCj04325420000[1]">
            <a:extLst>
              <a:ext uri="{FF2B5EF4-FFF2-40B4-BE49-F238E27FC236}">
                <a16:creationId xmlns:a16="http://schemas.microsoft.com/office/drawing/2014/main" id="{E6D59734-AF73-4FB8-9771-CB8D88D8B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724400"/>
            <a:ext cx="19812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6" name="Picture 7" descr="MCj02316120000[1]">
            <a:extLst>
              <a:ext uri="{FF2B5EF4-FFF2-40B4-BE49-F238E27FC236}">
                <a16:creationId xmlns:a16="http://schemas.microsoft.com/office/drawing/2014/main" id="{B3DC3589-DB6D-4B51-9AA2-59446EE23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219200"/>
            <a:ext cx="1898650" cy="17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7" name="Rectangle 8">
            <a:extLst>
              <a:ext uri="{FF2B5EF4-FFF2-40B4-BE49-F238E27FC236}">
                <a16:creationId xmlns:a16="http://schemas.microsoft.com/office/drawing/2014/main" id="{E2C80031-21C0-4CE9-8855-2241C02B08A2}"/>
              </a:ext>
            </a:extLst>
          </p:cNvPr>
          <p:cNvSpPr>
            <a:spLocks noChangeArrowheads="1"/>
          </p:cNvSpPr>
          <p:nvPr/>
        </p:nvSpPr>
        <p:spPr bwMode="auto">
          <a:xfrm>
            <a:off x="838200" y="457200"/>
            <a:ext cx="72390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69638" name="Rectangle 9">
            <a:extLst>
              <a:ext uri="{FF2B5EF4-FFF2-40B4-BE49-F238E27FC236}">
                <a16:creationId xmlns:a16="http://schemas.microsoft.com/office/drawing/2014/main" id="{A0C067E4-9AA8-473D-BB06-1F480687D186}"/>
              </a:ext>
            </a:extLst>
          </p:cNvPr>
          <p:cNvSpPr>
            <a:spLocks noChangeArrowheads="1"/>
          </p:cNvSpPr>
          <p:nvPr/>
        </p:nvSpPr>
        <p:spPr bwMode="auto">
          <a:xfrm>
            <a:off x="1295400" y="457200"/>
            <a:ext cx="51609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4000" b="1" dirty="0">
                <a:solidFill>
                  <a:schemeClr val="bg1"/>
                </a:solidFill>
                <a:latin typeface="Corbel" panose="020B0503020204020204" pitchFamily="34" charset="0"/>
              </a:rPr>
              <a:t>According to students’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onfucius">
            <a:extLst>
              <a:ext uri="{FF2B5EF4-FFF2-40B4-BE49-F238E27FC236}">
                <a16:creationId xmlns:a16="http://schemas.microsoft.com/office/drawing/2014/main" id="{86BBA536-9D60-45D4-83A7-A07CE045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85788"/>
            <a:ext cx="7620000" cy="568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Picture 2" descr="Arabic">
            <a:extLst>
              <a:ext uri="{FF2B5EF4-FFF2-40B4-BE49-F238E27FC236}">
                <a16:creationId xmlns:a16="http://schemas.microsoft.com/office/drawing/2014/main" id="{2E53CBD9-E223-478F-91F4-E356D2D47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0920">
            <a:off x="531877" y="662781"/>
            <a:ext cx="7696200" cy="553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Oval 2">
            <a:extLst>
              <a:ext uri="{FF2B5EF4-FFF2-40B4-BE49-F238E27FC236}">
                <a16:creationId xmlns:a16="http://schemas.microsoft.com/office/drawing/2014/main" id="{BA6786BD-93C2-4B1A-947D-E5AB4FE8BFD4}"/>
              </a:ext>
            </a:extLst>
          </p:cNvPr>
          <p:cNvSpPr>
            <a:spLocks noChangeArrowheads="1"/>
          </p:cNvSpPr>
          <p:nvPr/>
        </p:nvSpPr>
        <p:spPr bwMode="auto">
          <a:xfrm>
            <a:off x="2209800" y="304800"/>
            <a:ext cx="4267200" cy="5334000"/>
          </a:xfrm>
          <a:prstGeom prst="ellipse">
            <a:avLst/>
          </a:prstGeom>
          <a:solidFill>
            <a:schemeClr val="accent1"/>
          </a:solidFill>
          <a:ln w="57150" cmpd="thickThin">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38947" name="Rectangle 3">
            <a:extLst>
              <a:ext uri="{FF2B5EF4-FFF2-40B4-BE49-F238E27FC236}">
                <a16:creationId xmlns:a16="http://schemas.microsoft.com/office/drawing/2014/main" id="{C86426E0-24DB-4E1A-96F5-D2E1AED2FFFA}"/>
              </a:ext>
            </a:extLst>
          </p:cNvPr>
          <p:cNvSpPr>
            <a:spLocks noGrp="1" noRot="1" noChangeArrowheads="1"/>
          </p:cNvSpPr>
          <p:nvPr>
            <p:ph type="body" idx="1"/>
          </p:nvPr>
        </p:nvSpPr>
        <p:spPr>
          <a:xfrm>
            <a:off x="762000" y="685800"/>
            <a:ext cx="6959600" cy="4087813"/>
          </a:xfrm>
        </p:spPr>
        <p:txBody>
          <a:bodyPr/>
          <a:lstStyle/>
          <a:p>
            <a:pPr algn="ctr" eaLnBrk="1" hangingPunct="1">
              <a:buFont typeface="Arial" charset="0"/>
              <a:buNone/>
              <a:defRPr/>
            </a:pPr>
            <a:r>
              <a:rPr lang="en-US" sz="4000" b="1">
                <a:latin typeface="Lucida Calligraphy" pitchFamily="66" charset="0"/>
              </a:rPr>
              <a:t>Chanoch </a:t>
            </a:r>
          </a:p>
          <a:p>
            <a:pPr algn="ctr" eaLnBrk="1" hangingPunct="1">
              <a:buFont typeface="Arial" charset="0"/>
              <a:buNone/>
              <a:defRPr/>
            </a:pPr>
            <a:r>
              <a:rPr lang="en-US" sz="4000" b="1">
                <a:latin typeface="Lucida Calligraphy" pitchFamily="66" charset="0"/>
              </a:rPr>
              <a:t>et </a:t>
            </a:r>
          </a:p>
          <a:p>
            <a:pPr algn="ctr" eaLnBrk="1" hangingPunct="1">
              <a:buFont typeface="Arial" charset="0"/>
              <a:buNone/>
              <a:defRPr/>
            </a:pPr>
            <a:r>
              <a:rPr lang="en-US" sz="4000" b="1">
                <a:latin typeface="Lucida Calligraphy" pitchFamily="66" charset="0"/>
              </a:rPr>
              <a:t>Ha </a:t>
            </a:r>
          </a:p>
          <a:p>
            <a:pPr algn="ctr" eaLnBrk="1" hangingPunct="1">
              <a:buFont typeface="Arial" charset="0"/>
              <a:buNone/>
              <a:defRPr/>
            </a:pPr>
            <a:r>
              <a:rPr lang="en-US" sz="4000" b="1">
                <a:latin typeface="Lucida Calligraphy" pitchFamily="66" charset="0"/>
              </a:rPr>
              <a:t>Naar </a:t>
            </a:r>
          </a:p>
          <a:p>
            <a:pPr algn="ctr" eaLnBrk="1" hangingPunct="1">
              <a:buFont typeface="Arial" charset="0"/>
              <a:buNone/>
              <a:defRPr/>
            </a:pPr>
            <a:r>
              <a:rPr lang="en-US" sz="4000" b="1">
                <a:latin typeface="Lucida Calligraphy" pitchFamily="66" charset="0"/>
              </a:rPr>
              <a:t>Al Pi </a:t>
            </a:r>
          </a:p>
          <a:p>
            <a:pPr algn="ctr" eaLnBrk="1" hangingPunct="1">
              <a:buFont typeface="Arial" charset="0"/>
              <a:buNone/>
              <a:defRPr/>
            </a:pPr>
            <a:r>
              <a:rPr lang="en-US" sz="4000" b="1">
                <a:latin typeface="Lucida Calligraphy" pitchFamily="66" charset="0"/>
              </a:rPr>
              <a:t>Darcho</a:t>
            </a:r>
          </a:p>
          <a:p>
            <a:pPr algn="ctr" eaLnBrk="1" hangingPunct="1">
              <a:buFont typeface="Arial" charset="0"/>
              <a:buNone/>
              <a:defRPr/>
            </a:pPr>
            <a:endParaRPr lang="en-US" sz="1800" b="1"/>
          </a:p>
        </p:txBody>
      </p:sp>
      <p:sp>
        <p:nvSpPr>
          <p:cNvPr id="338948" name="Text Box 4">
            <a:extLst>
              <a:ext uri="{FF2B5EF4-FFF2-40B4-BE49-F238E27FC236}">
                <a16:creationId xmlns:a16="http://schemas.microsoft.com/office/drawing/2014/main" id="{B63A779F-AF8E-4E75-9FB5-39A33FAD240B}"/>
              </a:ext>
            </a:extLst>
          </p:cNvPr>
          <p:cNvSpPr txBox="1">
            <a:spLocks noChangeArrowheads="1"/>
          </p:cNvSpPr>
          <p:nvPr/>
        </p:nvSpPr>
        <p:spPr bwMode="auto">
          <a:xfrm>
            <a:off x="1295400" y="5791200"/>
            <a:ext cx="6645275" cy="822325"/>
          </a:xfrm>
          <a:prstGeom prst="rect">
            <a:avLst/>
          </a:prstGeom>
          <a:noFill/>
          <a:ln w="9525">
            <a:noFill/>
            <a:miter lim="800000"/>
            <a:headEnd/>
            <a:tailEnd/>
          </a:ln>
          <a:effectLst/>
        </p:spPr>
        <p:txBody>
          <a:bodyPr>
            <a:spAutoFit/>
          </a:bodyPr>
          <a:lstStyle/>
          <a:p>
            <a:pPr>
              <a:defRPr/>
            </a:pPr>
            <a:r>
              <a:rPr lang="en-US" sz="2400" b="1">
                <a:effectLst>
                  <a:outerShdw blurRad="38100" dist="38100" dir="2700000" algn="tl">
                    <a:srgbClr val="FFFFFF"/>
                  </a:outerShdw>
                </a:effectLst>
                <a:latin typeface="Elephant" pitchFamily="18" charset="0"/>
              </a:rPr>
              <a:t>“Educate the child according to his way.”</a:t>
            </a:r>
          </a:p>
          <a:p>
            <a:pPr>
              <a:defRPr/>
            </a:pPr>
            <a:endParaRPr lang="en-US" sz="2400">
              <a:latin typeface="Elephant" pitchFamily="18" charset="0"/>
            </a:endParaRPr>
          </a:p>
        </p:txBody>
      </p:sp>
      <p:sp>
        <p:nvSpPr>
          <p:cNvPr id="72709" name="Text Box 5">
            <a:extLst>
              <a:ext uri="{FF2B5EF4-FFF2-40B4-BE49-F238E27FC236}">
                <a16:creationId xmlns:a16="http://schemas.microsoft.com/office/drawing/2014/main" id="{9ED2ACE3-49C3-47BD-A737-7177DB13B2AC}"/>
              </a:ext>
            </a:extLst>
          </p:cNvPr>
          <p:cNvSpPr txBox="1">
            <a:spLocks noChangeArrowheads="1"/>
          </p:cNvSpPr>
          <p:nvPr/>
        </p:nvSpPr>
        <p:spPr bwMode="auto">
          <a:xfrm>
            <a:off x="6324600" y="4343400"/>
            <a:ext cx="2438400"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70000"/>
              </a:lnSpc>
              <a:spcBef>
                <a:spcPct val="50000"/>
              </a:spcBef>
            </a:pPr>
            <a:r>
              <a:rPr lang="en-US" altLang="en-US" sz="2400">
                <a:latin typeface="Script MT Bold" panose="03040602040607080904" pitchFamily="66" charset="0"/>
              </a:rPr>
              <a:t>Quote from: </a:t>
            </a:r>
          </a:p>
          <a:p>
            <a:pPr algn="ctr">
              <a:lnSpc>
                <a:spcPct val="70000"/>
              </a:lnSpc>
              <a:spcBef>
                <a:spcPct val="50000"/>
              </a:spcBef>
            </a:pPr>
            <a:r>
              <a:rPr lang="en-US" altLang="en-US" sz="2400">
                <a:latin typeface="Script MT Bold" panose="03040602040607080904" pitchFamily="66" charset="0"/>
              </a:rPr>
              <a:t>King Solomon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FC93466B-1E77-4C71-9634-42942FDEEB55}"/>
              </a:ext>
            </a:extLst>
          </p:cNvPr>
          <p:cNvSpPr>
            <a:spLocks noGrp="1" noChangeArrowheads="1"/>
          </p:cNvSpPr>
          <p:nvPr>
            <p:ph type="title"/>
          </p:nvPr>
        </p:nvSpPr>
        <p:spPr/>
        <p:txBody>
          <a:bodyPr lIns="90487" tIns="44450" rIns="90487" bIns="44450"/>
          <a:lstStyle/>
          <a:p>
            <a:pPr eaLnBrk="1" hangingPunct="1">
              <a:defRPr/>
            </a:pPr>
            <a:r>
              <a:rPr lang="en-US" b="1"/>
              <a:t>CREATING AN OPTIMAL MATCH</a:t>
            </a:r>
          </a:p>
        </p:txBody>
      </p:sp>
      <p:sp>
        <p:nvSpPr>
          <p:cNvPr id="73731" name="Line 3">
            <a:extLst>
              <a:ext uri="{FF2B5EF4-FFF2-40B4-BE49-F238E27FC236}">
                <a16:creationId xmlns:a16="http://schemas.microsoft.com/office/drawing/2014/main" id="{664F402F-5D0E-40C1-B838-D39FBFABC901}"/>
              </a:ext>
            </a:extLst>
          </p:cNvPr>
          <p:cNvSpPr>
            <a:spLocks noChangeShapeType="1"/>
          </p:cNvSpPr>
          <p:nvPr/>
        </p:nvSpPr>
        <p:spPr bwMode="auto">
          <a:xfrm>
            <a:off x="914400" y="1257300"/>
            <a:ext cx="0" cy="4724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32" name="Line 4">
            <a:extLst>
              <a:ext uri="{FF2B5EF4-FFF2-40B4-BE49-F238E27FC236}">
                <a16:creationId xmlns:a16="http://schemas.microsoft.com/office/drawing/2014/main" id="{92BD7D1B-5CC3-4C26-9AAC-89F966A6BAAE}"/>
              </a:ext>
            </a:extLst>
          </p:cNvPr>
          <p:cNvSpPr>
            <a:spLocks noChangeShapeType="1"/>
          </p:cNvSpPr>
          <p:nvPr/>
        </p:nvSpPr>
        <p:spPr bwMode="auto">
          <a:xfrm flipV="1">
            <a:off x="939800" y="2209800"/>
            <a:ext cx="2768600" cy="281940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33" name="Line 5">
            <a:extLst>
              <a:ext uri="{FF2B5EF4-FFF2-40B4-BE49-F238E27FC236}">
                <a16:creationId xmlns:a16="http://schemas.microsoft.com/office/drawing/2014/main" id="{C536527E-E7DB-4130-9FD9-8D1D3CB157D4}"/>
              </a:ext>
            </a:extLst>
          </p:cNvPr>
          <p:cNvSpPr>
            <a:spLocks noChangeShapeType="1"/>
          </p:cNvSpPr>
          <p:nvPr/>
        </p:nvSpPr>
        <p:spPr bwMode="auto">
          <a:xfrm flipV="1">
            <a:off x="2082800" y="3200400"/>
            <a:ext cx="2768600" cy="281940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34" name="Line 6">
            <a:extLst>
              <a:ext uri="{FF2B5EF4-FFF2-40B4-BE49-F238E27FC236}">
                <a16:creationId xmlns:a16="http://schemas.microsoft.com/office/drawing/2014/main" id="{47E5E7E6-6CE3-4AF6-8D09-F6CFB0DCAD10}"/>
              </a:ext>
            </a:extLst>
          </p:cNvPr>
          <p:cNvSpPr>
            <a:spLocks noChangeShapeType="1"/>
          </p:cNvSpPr>
          <p:nvPr/>
        </p:nvSpPr>
        <p:spPr bwMode="auto">
          <a:xfrm>
            <a:off x="939800" y="6019800"/>
            <a:ext cx="52832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35" name="Rectangle 7">
            <a:extLst>
              <a:ext uri="{FF2B5EF4-FFF2-40B4-BE49-F238E27FC236}">
                <a16:creationId xmlns:a16="http://schemas.microsoft.com/office/drawing/2014/main" id="{53C45004-D8F8-4F5B-93FE-7F38F50DA7B1}"/>
              </a:ext>
            </a:extLst>
          </p:cNvPr>
          <p:cNvSpPr>
            <a:spLocks noChangeArrowheads="1"/>
          </p:cNvSpPr>
          <p:nvPr/>
        </p:nvSpPr>
        <p:spPr bwMode="auto">
          <a:xfrm rot="-2640000">
            <a:off x="1509713" y="3673475"/>
            <a:ext cx="3106737"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b="1">
                <a:solidFill>
                  <a:schemeClr val="hlink"/>
                </a:solidFill>
                <a:latin typeface="Times" panose="02020603050405020304" pitchFamily="18" charset="0"/>
              </a:rPr>
              <a:t>Flow of Instruction</a:t>
            </a:r>
          </a:p>
        </p:txBody>
      </p:sp>
      <p:sp>
        <p:nvSpPr>
          <p:cNvPr id="73736" name="Rectangle 8">
            <a:extLst>
              <a:ext uri="{FF2B5EF4-FFF2-40B4-BE49-F238E27FC236}">
                <a16:creationId xmlns:a16="http://schemas.microsoft.com/office/drawing/2014/main" id="{FE6A14E9-60F2-40EF-BC2C-4F61F87B3927}"/>
              </a:ext>
            </a:extLst>
          </p:cNvPr>
          <p:cNvSpPr>
            <a:spLocks noChangeArrowheads="1"/>
          </p:cNvSpPr>
          <p:nvPr/>
        </p:nvSpPr>
        <p:spPr bwMode="auto">
          <a:xfrm>
            <a:off x="941388" y="1662113"/>
            <a:ext cx="2679700"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400" b="1">
                <a:solidFill>
                  <a:srgbClr val="114FFB"/>
                </a:solidFill>
                <a:latin typeface="Times" panose="02020603050405020304" pitchFamily="18" charset="0"/>
              </a:rPr>
              <a:t>Too Difficult</a:t>
            </a:r>
          </a:p>
          <a:p>
            <a:pPr algn="ctr"/>
            <a:r>
              <a:rPr lang="en-US" altLang="en-US" sz="2400" b="1">
                <a:solidFill>
                  <a:srgbClr val="114FFB"/>
                </a:solidFill>
                <a:latin typeface="Times" panose="02020603050405020304" pitchFamily="18" charset="0"/>
              </a:rPr>
              <a:t>Causes Frustration</a:t>
            </a:r>
          </a:p>
        </p:txBody>
      </p:sp>
      <p:sp>
        <p:nvSpPr>
          <p:cNvPr id="73737" name="Rectangle 9">
            <a:extLst>
              <a:ext uri="{FF2B5EF4-FFF2-40B4-BE49-F238E27FC236}">
                <a16:creationId xmlns:a16="http://schemas.microsoft.com/office/drawing/2014/main" id="{A78A4C15-3251-45A1-B5C8-1CF21AAF4E76}"/>
              </a:ext>
            </a:extLst>
          </p:cNvPr>
          <p:cNvSpPr>
            <a:spLocks noChangeArrowheads="1"/>
          </p:cNvSpPr>
          <p:nvPr/>
        </p:nvSpPr>
        <p:spPr bwMode="auto">
          <a:xfrm>
            <a:off x="3940175" y="4329113"/>
            <a:ext cx="2874963"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400" b="1">
                <a:solidFill>
                  <a:srgbClr val="114FFB"/>
                </a:solidFill>
                <a:latin typeface="Times" panose="02020603050405020304" pitchFamily="18" charset="0"/>
              </a:rPr>
              <a:t>Too Easy</a:t>
            </a:r>
          </a:p>
          <a:p>
            <a:pPr algn="ctr"/>
            <a:r>
              <a:rPr lang="en-US" altLang="en-US" sz="2400" b="1">
                <a:solidFill>
                  <a:srgbClr val="114FFB"/>
                </a:solidFill>
                <a:latin typeface="Times" panose="02020603050405020304" pitchFamily="18" charset="0"/>
              </a:rPr>
              <a:t>Can Cause Boredom</a:t>
            </a:r>
          </a:p>
        </p:txBody>
      </p:sp>
      <p:sp>
        <p:nvSpPr>
          <p:cNvPr id="73738" name="Rectangle 10">
            <a:extLst>
              <a:ext uri="{FF2B5EF4-FFF2-40B4-BE49-F238E27FC236}">
                <a16:creationId xmlns:a16="http://schemas.microsoft.com/office/drawing/2014/main" id="{EACDD807-BABF-434C-BAA9-F2DDA1AF925E}"/>
              </a:ext>
            </a:extLst>
          </p:cNvPr>
          <p:cNvSpPr>
            <a:spLocks noChangeArrowheads="1"/>
          </p:cNvSpPr>
          <p:nvPr/>
        </p:nvSpPr>
        <p:spPr bwMode="auto">
          <a:xfrm rot="-5400000">
            <a:off x="-1460500" y="3170238"/>
            <a:ext cx="3919538"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b="1">
                <a:latin typeface="Times" panose="02020603050405020304" pitchFamily="18" charset="0"/>
              </a:rPr>
              <a:t>TASK DIFFICULTY</a:t>
            </a:r>
          </a:p>
        </p:txBody>
      </p:sp>
      <p:sp>
        <p:nvSpPr>
          <p:cNvPr id="73739" name="Rectangle 11">
            <a:extLst>
              <a:ext uri="{FF2B5EF4-FFF2-40B4-BE49-F238E27FC236}">
                <a16:creationId xmlns:a16="http://schemas.microsoft.com/office/drawing/2014/main" id="{91294A15-0A20-4D7C-81C4-532EF50AC5CA}"/>
              </a:ext>
            </a:extLst>
          </p:cNvPr>
          <p:cNvSpPr>
            <a:spLocks noChangeArrowheads="1"/>
          </p:cNvSpPr>
          <p:nvPr/>
        </p:nvSpPr>
        <p:spPr bwMode="auto">
          <a:xfrm>
            <a:off x="1890713" y="6067425"/>
            <a:ext cx="3989387"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b="1">
                <a:latin typeface="Times" panose="02020603050405020304" pitchFamily="18" charset="0"/>
              </a:rPr>
              <a:t>READINESS LEVEL</a:t>
            </a:r>
          </a:p>
        </p:txBody>
      </p:sp>
      <p:sp>
        <p:nvSpPr>
          <p:cNvPr id="73740" name="Line 12">
            <a:extLst>
              <a:ext uri="{FF2B5EF4-FFF2-40B4-BE49-F238E27FC236}">
                <a16:creationId xmlns:a16="http://schemas.microsoft.com/office/drawing/2014/main" id="{0954F28E-B75A-4623-BC83-AF27C292C695}"/>
              </a:ext>
            </a:extLst>
          </p:cNvPr>
          <p:cNvSpPr>
            <a:spLocks noChangeShapeType="1"/>
          </p:cNvSpPr>
          <p:nvPr/>
        </p:nvSpPr>
        <p:spPr bwMode="auto">
          <a:xfrm flipV="1">
            <a:off x="1612900" y="2438400"/>
            <a:ext cx="2413000" cy="2438400"/>
          </a:xfrm>
          <a:prstGeom prst="line">
            <a:avLst/>
          </a:prstGeom>
          <a:noFill/>
          <a:ln w="25400">
            <a:solidFill>
              <a:srgbClr val="037C0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3741" name="Line 13">
            <a:extLst>
              <a:ext uri="{FF2B5EF4-FFF2-40B4-BE49-F238E27FC236}">
                <a16:creationId xmlns:a16="http://schemas.microsoft.com/office/drawing/2014/main" id="{54ACA415-E2A4-4096-BFAA-CD8A4D5BCC4D}"/>
              </a:ext>
            </a:extLst>
          </p:cNvPr>
          <p:cNvSpPr>
            <a:spLocks noChangeShapeType="1"/>
          </p:cNvSpPr>
          <p:nvPr/>
        </p:nvSpPr>
        <p:spPr bwMode="auto">
          <a:xfrm flipV="1">
            <a:off x="2070100" y="3048000"/>
            <a:ext cx="2413000" cy="2438400"/>
          </a:xfrm>
          <a:prstGeom prst="line">
            <a:avLst/>
          </a:prstGeom>
          <a:noFill/>
          <a:ln w="25400">
            <a:solidFill>
              <a:srgbClr val="037C0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2296"/>
            <a:ext cx="7886700" cy="954107"/>
          </a:xfrm>
        </p:spPr>
        <p:txBody>
          <a:bodyPr>
            <a:normAutofit fontScale="90000"/>
          </a:bodyPr>
          <a:lstStyle/>
          <a:p>
            <a:r>
              <a:rPr lang="en-US" dirty="0"/>
              <a:t>Fist to Five - </a:t>
            </a:r>
            <a:br>
              <a:rPr lang="en-US" dirty="0"/>
            </a:br>
            <a:endParaRPr lang="en-US" dirty="0"/>
          </a:p>
        </p:txBody>
      </p:sp>
      <p:sp>
        <p:nvSpPr>
          <p:cNvPr id="5" name="Content Placeholder 4"/>
          <p:cNvSpPr>
            <a:spLocks noGrp="1"/>
          </p:cNvSpPr>
          <p:nvPr>
            <p:ph idx="1"/>
          </p:nvPr>
        </p:nvSpPr>
        <p:spPr/>
        <p:txBody>
          <a:bodyPr>
            <a:normAutofit fontScale="92500" lnSpcReduction="20000"/>
          </a:bodyPr>
          <a:lstStyle/>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a:t>0 – I have not heard of it</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a:t>1 – I have heard of it</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a:t>2 – I could talk about what it is, who it is for, and the impact on students</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a:t>3 – I have attended professional development in the SIM Writing Learning Strategies</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a:t>4 – I have implemented instruction in one or more  Learning Strategy in the Writing Curriculum with students</a:t>
            </a:r>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dirty="0"/>
              <a:t>5 – I know the Writing Strategies Curriculum well, and have provided professional development for teachers in these strategies</a:t>
            </a:r>
          </a:p>
          <a:p>
            <a:pPr marL="514350" marR="0" lvl="0" indent="-514350" defTabSz="914400" eaLnBrk="1" fontAlgn="auto" latinLnBrk="0" hangingPunct="1">
              <a:lnSpc>
                <a:spcPct val="100000"/>
              </a:lnSpc>
              <a:spcBef>
                <a:spcPts val="0"/>
              </a:spcBef>
              <a:spcAft>
                <a:spcPts val="0"/>
              </a:spcAft>
              <a:buClrTx/>
              <a:buSzTx/>
              <a:buFont typeface="+mj-lt"/>
              <a:buNone/>
              <a:tabLst/>
              <a:defRPr/>
            </a:pPr>
            <a:endParaRPr lang="en-US" dirty="0"/>
          </a:p>
        </p:txBody>
      </p:sp>
      <p:sp>
        <p:nvSpPr>
          <p:cNvPr id="2" name="TextBox 1"/>
          <p:cNvSpPr txBox="1"/>
          <p:nvPr/>
        </p:nvSpPr>
        <p:spPr>
          <a:xfrm>
            <a:off x="704088" y="758953"/>
            <a:ext cx="7811262" cy="1077218"/>
          </a:xfrm>
          <a:prstGeom prst="rect">
            <a:avLst/>
          </a:prstGeom>
          <a:noFill/>
        </p:spPr>
        <p:txBody>
          <a:bodyPr wrap="square" rtlCol="0">
            <a:spAutoFit/>
          </a:bodyPr>
          <a:lstStyle/>
          <a:p>
            <a:pPr defTabSz="914400"/>
            <a:r>
              <a:rPr lang="en-US" sz="3200" dirty="0">
                <a:solidFill>
                  <a:prstClr val="black"/>
                </a:solidFill>
              </a:rPr>
              <a:t>How familiar are you with  the Writing Strategies Curriculum?</a:t>
            </a:r>
          </a:p>
        </p:txBody>
      </p:sp>
    </p:spTree>
    <p:extLst>
      <p:ext uri="{BB962C8B-B14F-4D97-AF65-F5344CB8AC3E}">
        <p14:creationId xmlns:p14="http://schemas.microsoft.com/office/powerpoint/2010/main" val="21948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C4435287-2AB4-4530-AA98-7C5AA4EED5A0}"/>
              </a:ext>
            </a:extLst>
          </p:cNvPr>
          <p:cNvSpPr>
            <a:spLocks noGrp="1" noChangeArrowheads="1"/>
          </p:cNvSpPr>
          <p:nvPr>
            <p:ph type="title"/>
          </p:nvPr>
        </p:nvSpPr>
        <p:spPr>
          <a:xfrm rot="21041852">
            <a:off x="-118461" y="683358"/>
            <a:ext cx="3484731" cy="4689390"/>
          </a:xfrm>
        </p:spPr>
        <p:txBody>
          <a:bodyPr>
            <a:normAutofit/>
          </a:bodyPr>
          <a:lstStyle/>
          <a:p>
            <a:pPr eaLnBrk="1" hangingPunct="1">
              <a:defRPr/>
            </a:pPr>
            <a:r>
              <a:rPr lang="en-US" sz="2800" b="1" dirty="0">
                <a:latin typeface="Lucida Calligraphy" pitchFamily="66" charset="0"/>
              </a:rPr>
              <a:t>What do YOU think?</a:t>
            </a:r>
          </a:p>
        </p:txBody>
      </p:sp>
      <p:pic>
        <p:nvPicPr>
          <p:cNvPr id="76803" name="Picture 3" descr="One size">
            <a:extLst>
              <a:ext uri="{FF2B5EF4-FFF2-40B4-BE49-F238E27FC236}">
                <a16:creationId xmlns:a16="http://schemas.microsoft.com/office/drawing/2014/main" id="{D89C8F5A-F802-404A-9A05-160359F19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462">
            <a:off x="3681413" y="450850"/>
            <a:ext cx="4943475" cy="5875338"/>
          </a:xfrm>
          <a:prstGeom prst="rect">
            <a:avLst/>
          </a:prstGeom>
          <a:solidFill>
            <a:srgbClr val="A65A5A"/>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DACD-3EF5-0343-998E-6F396F3FC5BE}"/>
              </a:ext>
            </a:extLst>
          </p:cNvPr>
          <p:cNvSpPr>
            <a:spLocks noGrp="1"/>
          </p:cNvSpPr>
          <p:nvPr>
            <p:ph type="title"/>
          </p:nvPr>
        </p:nvSpPr>
        <p:spPr>
          <a:xfrm>
            <a:off x="0" y="1123838"/>
            <a:ext cx="2651760" cy="4601183"/>
          </a:xfrm>
        </p:spPr>
        <p:txBody>
          <a:bodyPr>
            <a:normAutofit/>
          </a:bodyPr>
          <a:lstStyle/>
          <a:p>
            <a:r>
              <a:rPr lang="en-US" sz="4800" b="1" spc="-100" dirty="0">
                <a:solidFill>
                  <a:schemeClr val="accent6"/>
                </a:solidFill>
              </a:rPr>
              <a:t>R</a:t>
            </a:r>
            <a:r>
              <a:rPr lang="en-US" sz="3200" b="1" spc="-100" dirty="0">
                <a:solidFill>
                  <a:schemeClr val="bg1"/>
                </a:solidFill>
              </a:rPr>
              <a:t>each Enhancement Decisions</a:t>
            </a:r>
            <a:endParaRPr lang="en-US" sz="3200" b="1" dirty="0">
              <a:solidFill>
                <a:schemeClr val="bg1"/>
              </a:solidFill>
            </a:endParaRPr>
          </a:p>
        </p:txBody>
      </p:sp>
      <p:sp>
        <p:nvSpPr>
          <p:cNvPr id="3" name="Content Placeholder 2">
            <a:extLst>
              <a:ext uri="{FF2B5EF4-FFF2-40B4-BE49-F238E27FC236}">
                <a16:creationId xmlns:a16="http://schemas.microsoft.com/office/drawing/2014/main" id="{33FE18D1-7406-534C-83D0-7B50BBE95020}"/>
              </a:ext>
            </a:extLst>
          </p:cNvPr>
          <p:cNvSpPr>
            <a:spLocks noGrp="1"/>
          </p:cNvSpPr>
          <p:nvPr>
            <p:ph idx="1"/>
          </p:nvPr>
        </p:nvSpPr>
        <p:spPr>
          <a:xfrm>
            <a:off x="2788920" y="274320"/>
            <a:ext cx="6263640" cy="6583680"/>
          </a:xfrm>
        </p:spPr>
        <p:txBody>
          <a:bodyPr vert="horz" lIns="91440" tIns="45720" rIns="91440" bIns="45720" rtlCol="0" anchor="ctr">
            <a:noAutofit/>
          </a:bodyPr>
          <a:lstStyle/>
          <a:p>
            <a:pPr lvl="1"/>
            <a:endParaRPr lang="en-US" sz="2400" dirty="0">
              <a:solidFill>
                <a:schemeClr val="tx1"/>
              </a:solidFill>
            </a:endParaRPr>
          </a:p>
          <a:p>
            <a:endParaRPr lang="en-US" sz="2400" dirty="0">
              <a:solidFill>
                <a:schemeClr val="tx1"/>
              </a:solidFill>
            </a:endParaRPr>
          </a:p>
        </p:txBody>
      </p:sp>
      <p:sp>
        <p:nvSpPr>
          <p:cNvPr id="4" name="TextBox 3">
            <a:extLst>
              <a:ext uri="{FF2B5EF4-FFF2-40B4-BE49-F238E27FC236}">
                <a16:creationId xmlns:a16="http://schemas.microsoft.com/office/drawing/2014/main" id="{8C2C7A6B-7AE6-488C-8E42-2EC800ABF12D}"/>
              </a:ext>
            </a:extLst>
          </p:cNvPr>
          <p:cNvSpPr txBox="1"/>
          <p:nvPr/>
        </p:nvSpPr>
        <p:spPr>
          <a:xfrm>
            <a:off x="2788920" y="1463040"/>
            <a:ext cx="5916168" cy="4401205"/>
          </a:xfrm>
          <a:prstGeom prst="rect">
            <a:avLst/>
          </a:prstGeom>
          <a:noFill/>
        </p:spPr>
        <p:txBody>
          <a:bodyPr wrap="square" rtlCol="0">
            <a:spAutoFit/>
          </a:bodyPr>
          <a:lstStyle/>
          <a:p>
            <a:r>
              <a:rPr lang="en-US" sz="4000" dirty="0"/>
              <a:t>Decide:</a:t>
            </a:r>
          </a:p>
          <a:p>
            <a:pPr marL="571500" indent="-571500">
              <a:buFont typeface="Arial" panose="020B0604020202020204" pitchFamily="34" charset="0"/>
              <a:buChar char="•"/>
            </a:pPr>
            <a:r>
              <a:rPr lang="en-US" sz="4000" dirty="0"/>
              <a:t>Which strategies?</a:t>
            </a:r>
          </a:p>
          <a:p>
            <a:pPr marL="571500" indent="-571500">
              <a:buFont typeface="Arial" panose="020B0604020202020204" pitchFamily="34" charset="0"/>
              <a:buChar char="•"/>
            </a:pPr>
            <a:r>
              <a:rPr lang="en-US" sz="4000" dirty="0"/>
              <a:t>How do I teach them?</a:t>
            </a:r>
          </a:p>
          <a:p>
            <a:pPr marL="571500" indent="-571500">
              <a:buFont typeface="Arial" panose="020B0604020202020204" pitchFamily="34" charset="0"/>
              <a:buChar char="•"/>
            </a:pPr>
            <a:r>
              <a:rPr lang="en-US" sz="4000" dirty="0"/>
              <a:t>Whole Class?</a:t>
            </a:r>
          </a:p>
          <a:p>
            <a:pPr marL="571500" indent="-571500">
              <a:buFont typeface="Arial" panose="020B0604020202020204" pitchFamily="34" charset="0"/>
              <a:buChar char="•"/>
            </a:pPr>
            <a:r>
              <a:rPr lang="en-US" sz="4000" dirty="0"/>
              <a:t>Small Group?</a:t>
            </a:r>
          </a:p>
          <a:p>
            <a:pPr marL="571500" indent="-571500">
              <a:buFont typeface="Arial" panose="020B0604020202020204" pitchFamily="34" charset="0"/>
              <a:buChar char="•"/>
            </a:pPr>
            <a:r>
              <a:rPr lang="en-US" sz="4000" dirty="0"/>
              <a:t>Individual?</a:t>
            </a:r>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162095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EAD484F-9CE4-49A0-98DB-6A923330FB0C}"/>
              </a:ext>
            </a:extLst>
          </p:cNvPr>
          <p:cNvSpPr>
            <a:spLocks noGrp="1" noChangeArrowheads="1"/>
          </p:cNvSpPr>
          <p:nvPr>
            <p:ph type="title"/>
          </p:nvPr>
        </p:nvSpPr>
        <p:spPr/>
        <p:txBody>
          <a:bodyPr>
            <a:normAutofit/>
          </a:bodyPr>
          <a:lstStyle/>
          <a:p>
            <a:pPr eaLnBrk="1" hangingPunct="1"/>
            <a:r>
              <a:rPr lang="en-US" altLang="en-US" sz="2800" b="1" dirty="0"/>
              <a:t>What are ideal settings for Learning Strategies?</a:t>
            </a:r>
          </a:p>
        </p:txBody>
      </p:sp>
      <p:sp>
        <p:nvSpPr>
          <p:cNvPr id="3" name="Content Placeholder 2">
            <a:extLst>
              <a:ext uri="{FF2B5EF4-FFF2-40B4-BE49-F238E27FC236}">
                <a16:creationId xmlns:a16="http://schemas.microsoft.com/office/drawing/2014/main" id="{4FF5DDDA-3905-415C-902E-D6745AAC2508}"/>
              </a:ext>
            </a:extLst>
          </p:cNvPr>
          <p:cNvSpPr>
            <a:spLocks noGrp="1"/>
          </p:cNvSpPr>
          <p:nvPr>
            <p:ph idx="1"/>
          </p:nvPr>
        </p:nvSpPr>
        <p:spPr>
          <a:xfrm>
            <a:off x="2603777" y="539496"/>
            <a:ext cx="6182138" cy="5533600"/>
          </a:xfrm>
        </p:spPr>
        <p:txBody>
          <a:bodyPr vert="horz" lIns="91440" tIns="45720" rIns="91440" bIns="45720" rtlCol="0" anchor="ctr">
            <a:noAutofit/>
          </a:bodyPr>
          <a:lstStyle/>
          <a:p>
            <a:pPr lvl="1" eaLnBrk="1" hangingPunct="1">
              <a:defRPr/>
            </a:pPr>
            <a:r>
              <a:rPr lang="en-US" sz="2400" dirty="0">
                <a:solidFill>
                  <a:schemeClr val="tx1"/>
                </a:solidFill>
              </a:rPr>
              <a:t>Learning Strategies Class</a:t>
            </a:r>
          </a:p>
          <a:p>
            <a:pPr lvl="1" eaLnBrk="1" hangingPunct="1">
              <a:defRPr/>
            </a:pPr>
            <a:r>
              <a:rPr lang="en-US" sz="2400" dirty="0">
                <a:solidFill>
                  <a:schemeClr val="tx1"/>
                </a:solidFill>
              </a:rPr>
              <a:t>Intensive Remediation Class</a:t>
            </a:r>
          </a:p>
          <a:p>
            <a:pPr lvl="1" eaLnBrk="1" hangingPunct="1">
              <a:defRPr/>
            </a:pPr>
            <a:r>
              <a:rPr lang="en-US" sz="2400" dirty="0">
                <a:solidFill>
                  <a:schemeClr val="tx1"/>
                </a:solidFill>
              </a:rPr>
              <a:t>General Education Class</a:t>
            </a:r>
          </a:p>
          <a:p>
            <a:pPr lvl="1" eaLnBrk="1" hangingPunct="1">
              <a:defRPr/>
            </a:pPr>
            <a:r>
              <a:rPr lang="en-US" sz="2400" dirty="0">
                <a:solidFill>
                  <a:schemeClr val="tx1"/>
                </a:solidFill>
              </a:rPr>
              <a:t>Elective Class</a:t>
            </a:r>
          </a:p>
          <a:p>
            <a:pPr lvl="1" eaLnBrk="1" hangingPunct="1">
              <a:defRPr/>
            </a:pPr>
            <a:r>
              <a:rPr lang="en-US" sz="2400" dirty="0">
                <a:solidFill>
                  <a:schemeClr val="tx1"/>
                </a:solidFill>
              </a:rPr>
              <a:t>After-School Support Class</a:t>
            </a:r>
          </a:p>
          <a:p>
            <a:pPr lvl="1" eaLnBrk="1" hangingPunct="1">
              <a:defRPr/>
            </a:pPr>
            <a:r>
              <a:rPr lang="en-US" sz="2400" dirty="0">
                <a:solidFill>
                  <a:schemeClr val="tx1"/>
                </a:solidFill>
              </a:rPr>
              <a:t>Other Support Classes</a:t>
            </a:r>
          </a:p>
          <a:p>
            <a:pPr marL="377190" lvl="1" indent="0" eaLnBrk="1" hangingPunct="1">
              <a:buNone/>
              <a:defRPr/>
            </a:pPr>
            <a:endParaRPr lang="en-US" dirty="0"/>
          </a:p>
        </p:txBody>
      </p:sp>
      <p:sp>
        <p:nvSpPr>
          <p:cNvPr id="2" name="Rectangle 1">
            <a:extLst>
              <a:ext uri="{FF2B5EF4-FFF2-40B4-BE49-F238E27FC236}">
                <a16:creationId xmlns:a16="http://schemas.microsoft.com/office/drawing/2014/main" id="{CF33A3A5-61AB-4F71-B014-7B9A3F6CBE90}"/>
              </a:ext>
            </a:extLst>
          </p:cNvPr>
          <p:cNvSpPr/>
          <p:nvPr/>
        </p:nvSpPr>
        <p:spPr>
          <a:xfrm rot="892409">
            <a:off x="5353716" y="994174"/>
            <a:ext cx="3398844" cy="830997"/>
          </a:xfrm>
          <a:prstGeom prst="rect">
            <a:avLst/>
          </a:prstGeom>
          <a:noFill/>
        </p:spPr>
        <p:txBody>
          <a:bodyPr wrap="square">
            <a:spAutoFit/>
          </a:bodyPr>
          <a:lstStyle/>
          <a:p>
            <a:pPr algn="ctr">
              <a:defRPr/>
            </a:pPr>
            <a:r>
              <a:rPr lang="en-US" sz="2400" dirty="0">
                <a:ln w="0"/>
                <a:solidFill>
                  <a:srgbClr val="990000"/>
                </a:solidFill>
                <a:effectLst>
                  <a:outerShdw blurRad="50800" dist="38100" algn="l" rotWithShape="0">
                    <a:prstClr val="black">
                      <a:alpha val="40000"/>
                    </a:prstClr>
                  </a:outerShdw>
                </a:effectLst>
              </a:rPr>
              <a:t>Minimum: 30 minutes per day 3-5 days per week</a:t>
            </a:r>
          </a:p>
        </p:txBody>
      </p:sp>
      <p:sp>
        <p:nvSpPr>
          <p:cNvPr id="6" name="Rectangle 5">
            <a:extLst>
              <a:ext uri="{FF2B5EF4-FFF2-40B4-BE49-F238E27FC236}">
                <a16:creationId xmlns:a16="http://schemas.microsoft.com/office/drawing/2014/main" id="{95F89559-CCC1-4689-8F99-75F8CC262755}"/>
              </a:ext>
            </a:extLst>
          </p:cNvPr>
          <p:cNvSpPr/>
          <p:nvPr/>
        </p:nvSpPr>
        <p:spPr>
          <a:xfrm rot="19804771">
            <a:off x="619730" y="943886"/>
            <a:ext cx="3887261" cy="892552"/>
          </a:xfrm>
          <a:prstGeom prst="rect">
            <a:avLst/>
          </a:prstGeom>
          <a:noFill/>
        </p:spPr>
        <p:txBody>
          <a:bodyPr wrap="square">
            <a:spAutoFit/>
          </a:bodyPr>
          <a:lstStyle/>
          <a:p>
            <a:pPr algn="ctr">
              <a:defRPr/>
            </a:pPr>
            <a:r>
              <a:rPr lang="en-US" sz="2800" dirty="0">
                <a:ln w="0"/>
                <a:solidFill>
                  <a:srgbClr val="990000"/>
                </a:solidFill>
                <a:effectLst>
                  <a:outerShdw blurRad="50800" dist="38100" algn="l" rotWithShape="0">
                    <a:prstClr val="black">
                      <a:alpha val="40000"/>
                    </a:prstClr>
                  </a:outerShdw>
                </a:effectLst>
              </a:rPr>
              <a:t>4</a:t>
            </a:r>
            <a:r>
              <a:rPr lang="en-US" sz="2800" baseline="30000" dirty="0">
                <a:ln w="0"/>
                <a:solidFill>
                  <a:srgbClr val="990000"/>
                </a:solidFill>
                <a:effectLst>
                  <a:outerShdw blurRad="50800" dist="38100" algn="l" rotWithShape="0">
                    <a:prstClr val="black">
                      <a:alpha val="40000"/>
                    </a:prstClr>
                  </a:outerShdw>
                </a:effectLst>
              </a:rPr>
              <a:t>th</a:t>
            </a:r>
            <a:r>
              <a:rPr lang="en-US" sz="2800" dirty="0">
                <a:ln w="0"/>
                <a:solidFill>
                  <a:srgbClr val="990000"/>
                </a:solidFill>
                <a:effectLst>
                  <a:outerShdw blurRad="50800" dist="38100" algn="l" rotWithShape="0">
                    <a:prstClr val="black">
                      <a:alpha val="40000"/>
                    </a:prstClr>
                  </a:outerShdw>
                </a:effectLst>
              </a:rPr>
              <a:t> Grade </a:t>
            </a:r>
          </a:p>
          <a:p>
            <a:pPr algn="ctr">
              <a:defRPr/>
            </a:pPr>
            <a:r>
              <a:rPr lang="en-US" sz="2400" dirty="0">
                <a:ln w="0"/>
                <a:solidFill>
                  <a:srgbClr val="990000"/>
                </a:solidFill>
                <a:effectLst>
                  <a:outerShdw blurRad="50800" dist="38100" algn="l" rotWithShape="0">
                    <a:prstClr val="black">
                      <a:alpha val="40000"/>
                    </a:prstClr>
                  </a:outerShdw>
                </a:effectLst>
              </a:rPr>
              <a:t>Reading level</a:t>
            </a:r>
          </a:p>
        </p:txBody>
      </p:sp>
    </p:spTree>
    <p:extLst>
      <p:ext uri="{BB962C8B-B14F-4D97-AF65-F5344CB8AC3E}">
        <p14:creationId xmlns:p14="http://schemas.microsoft.com/office/powerpoint/2010/main" val="396291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AFBD-BEE3-40E8-AA88-496953DFF3E0}"/>
              </a:ext>
            </a:extLst>
          </p:cNvPr>
          <p:cNvSpPr>
            <a:spLocks noGrp="1"/>
          </p:cNvSpPr>
          <p:nvPr>
            <p:ph type="title"/>
          </p:nvPr>
        </p:nvSpPr>
        <p:spPr/>
        <p:txBody>
          <a:bodyPr/>
          <a:lstStyle/>
          <a:p>
            <a:r>
              <a:rPr lang="en-US" dirty="0"/>
              <a:t>ESE Learning Strategies Class</a:t>
            </a:r>
          </a:p>
        </p:txBody>
      </p:sp>
      <p:graphicFrame>
        <p:nvGraphicFramePr>
          <p:cNvPr id="4" name="Content Placeholder 3">
            <a:extLst>
              <a:ext uri="{FF2B5EF4-FFF2-40B4-BE49-F238E27FC236}">
                <a16:creationId xmlns:a16="http://schemas.microsoft.com/office/drawing/2014/main" id="{1EA26361-C6CA-4165-8FA1-1DD2F05D0058}"/>
              </a:ext>
            </a:extLst>
          </p:cNvPr>
          <p:cNvGraphicFramePr>
            <a:graphicFrameLocks noGrp="1"/>
          </p:cNvGraphicFramePr>
          <p:nvPr>
            <p:ph idx="1"/>
            <p:extLst>
              <p:ext uri="{D42A27DB-BD31-4B8C-83A1-F6EECF244321}">
                <p14:modId xmlns:p14="http://schemas.microsoft.com/office/powerpoint/2010/main" val="1819909134"/>
              </p:ext>
            </p:extLst>
          </p:nvPr>
        </p:nvGraphicFramePr>
        <p:xfrm>
          <a:off x="2901950" y="768096"/>
          <a:ext cx="5486400" cy="5129784"/>
        </p:xfrm>
        <a:graphic>
          <a:graphicData uri="http://schemas.openxmlformats.org/drawingml/2006/table">
            <a:tbl>
              <a:tblPr>
                <a:tableStyleId>{5C22544A-7EE6-4342-B048-85BDC9FD1C3A}</a:tableStyleId>
              </a:tblPr>
              <a:tblGrid>
                <a:gridCol w="5486400">
                  <a:extLst>
                    <a:ext uri="{9D8B030D-6E8A-4147-A177-3AD203B41FA5}">
                      <a16:colId xmlns:a16="http://schemas.microsoft.com/office/drawing/2014/main" val="3076973292"/>
                    </a:ext>
                  </a:extLst>
                </a:gridCol>
              </a:tblGrid>
              <a:tr h="5129784">
                <a:tc>
                  <a:txBody>
                    <a:bodyPr/>
                    <a:lstStyle/>
                    <a:p>
                      <a:pPr marL="342900" marR="0" indent="-342900" algn="l">
                        <a:spcBef>
                          <a:spcPts val="0"/>
                        </a:spcBef>
                        <a:spcAft>
                          <a:spcPts val="0"/>
                        </a:spcAft>
                        <a:buFont typeface="Arial" panose="020B0604020202020204" pitchFamily="34" charset="0"/>
                        <a:buChar char="•"/>
                      </a:pPr>
                      <a:r>
                        <a:rPr lang="en-US" sz="2400" dirty="0">
                          <a:effectLst/>
                        </a:rPr>
                        <a:t>ESE teacher provides modeling, controlled practice &amp; feedback to  groups</a:t>
                      </a:r>
                    </a:p>
                    <a:p>
                      <a:pPr marL="0" marR="0" indent="0" algn="l">
                        <a:spcBef>
                          <a:spcPts val="0"/>
                        </a:spcBef>
                        <a:spcAft>
                          <a:spcPts val="0"/>
                        </a:spcAft>
                        <a:buFont typeface="Arial" panose="020B0604020202020204" pitchFamily="34" charset="0"/>
                        <a:buNone/>
                      </a:pPr>
                      <a:endParaRPr lang="en-US" sz="2400" dirty="0">
                        <a:effectLst/>
                      </a:endParaRPr>
                    </a:p>
                    <a:p>
                      <a:pPr marL="342900" marR="0" indent="-342900" algn="l">
                        <a:spcBef>
                          <a:spcPts val="0"/>
                        </a:spcBef>
                        <a:spcAft>
                          <a:spcPts val="0"/>
                        </a:spcAft>
                        <a:buFont typeface="Arial" panose="020B0604020202020204" pitchFamily="34" charset="0"/>
                        <a:buChar char="•"/>
                      </a:pPr>
                      <a:r>
                        <a:rPr lang="en-US" sz="2400" dirty="0">
                          <a:effectLst/>
                        </a:rPr>
                        <a:t>others may work independently through programs such as Star Writer or the Writing Mechanics series.</a:t>
                      </a:r>
                    </a:p>
                    <a:p>
                      <a:pPr marL="0" marR="0" indent="0" algn="l">
                        <a:spcBef>
                          <a:spcPts val="0"/>
                        </a:spcBef>
                        <a:spcAft>
                          <a:spcPts val="0"/>
                        </a:spcAft>
                        <a:buFont typeface="Arial" panose="020B0604020202020204" pitchFamily="34" charset="0"/>
                        <a:buNone/>
                      </a:pPr>
                      <a:endParaRPr lang="en-US" sz="2400" dirty="0">
                        <a:effectLst/>
                      </a:endParaRPr>
                    </a:p>
                    <a:p>
                      <a:pPr marL="342900" marR="0" indent="-342900" algn="l">
                        <a:spcBef>
                          <a:spcPts val="0"/>
                        </a:spcBef>
                        <a:spcAft>
                          <a:spcPts val="0"/>
                        </a:spcAft>
                        <a:buFont typeface="Arial" panose="020B0604020202020204" pitchFamily="34" charset="0"/>
                        <a:buChar char="•"/>
                      </a:pPr>
                      <a:r>
                        <a:rPr lang="en-US" sz="2400" dirty="0">
                          <a:effectLst/>
                        </a:rPr>
                        <a:t> all students receive instruction and feedback from the teacher through individual or small-group instruction.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8745" marR="118745" marT="0" marB="0"/>
                </a:tc>
                <a:extLst>
                  <a:ext uri="{0D108BD9-81ED-4DB2-BD59-A6C34878D82A}">
                    <a16:rowId xmlns:a16="http://schemas.microsoft.com/office/drawing/2014/main" val="3303899575"/>
                  </a:ext>
                </a:extLst>
              </a:tr>
            </a:tbl>
          </a:graphicData>
        </a:graphic>
      </p:graphicFrame>
    </p:spTree>
    <p:extLst>
      <p:ext uri="{BB962C8B-B14F-4D97-AF65-F5344CB8AC3E}">
        <p14:creationId xmlns:p14="http://schemas.microsoft.com/office/powerpoint/2010/main" val="130881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A014-34E9-4D29-A002-8220FFF59D0E}"/>
              </a:ext>
            </a:extLst>
          </p:cNvPr>
          <p:cNvSpPr>
            <a:spLocks noGrp="1"/>
          </p:cNvSpPr>
          <p:nvPr>
            <p:ph type="title"/>
          </p:nvPr>
        </p:nvSpPr>
        <p:spPr/>
        <p:txBody>
          <a:bodyPr/>
          <a:lstStyle/>
          <a:p>
            <a:r>
              <a:rPr lang="en-US" dirty="0"/>
              <a:t>ESE Support Teacher in the General Education Classroom</a:t>
            </a:r>
            <a:br>
              <a:rPr lang="en-US" dirty="0"/>
            </a:br>
            <a:endParaRPr lang="en-US" dirty="0"/>
          </a:p>
        </p:txBody>
      </p:sp>
      <p:graphicFrame>
        <p:nvGraphicFramePr>
          <p:cNvPr id="4" name="Content Placeholder 3">
            <a:extLst>
              <a:ext uri="{FF2B5EF4-FFF2-40B4-BE49-F238E27FC236}">
                <a16:creationId xmlns:a16="http://schemas.microsoft.com/office/drawing/2014/main" id="{353445E1-98A9-4CD6-AF1B-2F1E06539672}"/>
              </a:ext>
            </a:extLst>
          </p:cNvPr>
          <p:cNvGraphicFramePr>
            <a:graphicFrameLocks noGrp="1"/>
          </p:cNvGraphicFramePr>
          <p:nvPr>
            <p:ph idx="1"/>
            <p:extLst>
              <p:ext uri="{D42A27DB-BD31-4B8C-83A1-F6EECF244321}">
                <p14:modId xmlns:p14="http://schemas.microsoft.com/office/powerpoint/2010/main" val="1457177480"/>
              </p:ext>
            </p:extLst>
          </p:nvPr>
        </p:nvGraphicFramePr>
        <p:xfrm>
          <a:off x="2901950" y="649224"/>
          <a:ext cx="5486400" cy="6208776"/>
        </p:xfrm>
        <a:graphic>
          <a:graphicData uri="http://schemas.openxmlformats.org/drawingml/2006/table">
            <a:tbl>
              <a:tblPr>
                <a:tableStyleId>{5C22544A-7EE6-4342-B048-85BDC9FD1C3A}</a:tableStyleId>
              </a:tblPr>
              <a:tblGrid>
                <a:gridCol w="5486400">
                  <a:extLst>
                    <a:ext uri="{9D8B030D-6E8A-4147-A177-3AD203B41FA5}">
                      <a16:colId xmlns:a16="http://schemas.microsoft.com/office/drawing/2014/main" val="3461921029"/>
                    </a:ext>
                  </a:extLst>
                </a:gridCol>
              </a:tblGrid>
              <a:tr h="6208776">
                <a:tc>
                  <a:txBody>
                    <a:bodyPr/>
                    <a:lstStyle/>
                    <a:p>
                      <a:pPr marL="342900" marR="0" indent="-342900" algn="l">
                        <a:spcBef>
                          <a:spcPts val="0"/>
                        </a:spcBef>
                        <a:spcAft>
                          <a:spcPts val="0"/>
                        </a:spcAft>
                        <a:buFont typeface="Arial" panose="020B0604020202020204" pitchFamily="34" charset="0"/>
                        <a:buChar char="•"/>
                      </a:pPr>
                      <a:r>
                        <a:rPr lang="en-US" sz="2400" dirty="0">
                          <a:effectLst/>
                        </a:rPr>
                        <a:t>Either  teacher may provide modeling, controlled practice &amp; feedback to small groups or individuals in the class or</a:t>
                      </a:r>
                    </a:p>
                    <a:p>
                      <a:pPr marL="0" marR="0" indent="0" algn="l">
                        <a:spcBef>
                          <a:spcPts val="0"/>
                        </a:spcBef>
                        <a:spcAft>
                          <a:spcPts val="0"/>
                        </a:spcAft>
                        <a:buFont typeface="Arial" panose="020B0604020202020204" pitchFamily="34" charset="0"/>
                        <a:buNone/>
                      </a:pPr>
                      <a:endParaRPr lang="en-US" sz="2400" dirty="0">
                        <a:effectLst/>
                      </a:endParaRPr>
                    </a:p>
                    <a:p>
                      <a:pPr marL="342900" marR="0" indent="-342900" algn="l">
                        <a:spcBef>
                          <a:spcPts val="0"/>
                        </a:spcBef>
                        <a:spcAft>
                          <a:spcPts val="0"/>
                        </a:spcAft>
                        <a:buFont typeface="Arial" panose="020B0604020202020204" pitchFamily="34" charset="0"/>
                        <a:buChar char="•"/>
                      </a:pPr>
                      <a:r>
                        <a:rPr lang="en-US" sz="2400" dirty="0">
                          <a:effectLst/>
                        </a:rPr>
                        <a:t>Either teacher may provide instruction in a strategy and supplement the instruction with the computerized programs </a:t>
                      </a:r>
                    </a:p>
                    <a:p>
                      <a:pPr marL="0" marR="0" indent="0" algn="l">
                        <a:spcBef>
                          <a:spcPts val="0"/>
                        </a:spcBef>
                        <a:spcAft>
                          <a:spcPts val="0"/>
                        </a:spcAft>
                        <a:buFont typeface="Arial" panose="020B0604020202020204" pitchFamily="34" charset="0"/>
                        <a:buNone/>
                      </a:pPr>
                      <a:endParaRPr lang="en-US" sz="2400" dirty="0">
                        <a:effectLst/>
                      </a:endParaRPr>
                    </a:p>
                    <a:p>
                      <a:pPr marL="342900" marR="0" indent="-342900" algn="l">
                        <a:spcBef>
                          <a:spcPts val="0"/>
                        </a:spcBef>
                        <a:spcAft>
                          <a:spcPts val="0"/>
                        </a:spcAft>
                        <a:buFont typeface="Arial" panose="020B0604020202020204" pitchFamily="34" charset="0"/>
                        <a:buChar char="•"/>
                      </a:pPr>
                      <a:r>
                        <a:rPr lang="en-US" sz="2400" dirty="0">
                          <a:effectLst/>
                        </a:rPr>
                        <a:t> All students receive instruction and feedback from both teachers through individual or small-group instruction.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8745" marR="118745" marT="0" marB="0"/>
                </a:tc>
                <a:extLst>
                  <a:ext uri="{0D108BD9-81ED-4DB2-BD59-A6C34878D82A}">
                    <a16:rowId xmlns:a16="http://schemas.microsoft.com/office/drawing/2014/main" val="1197858580"/>
                  </a:ext>
                </a:extLst>
              </a:tr>
            </a:tbl>
          </a:graphicData>
        </a:graphic>
      </p:graphicFrame>
    </p:spTree>
    <p:extLst>
      <p:ext uri="{BB962C8B-B14F-4D97-AF65-F5344CB8AC3E}">
        <p14:creationId xmlns:p14="http://schemas.microsoft.com/office/powerpoint/2010/main" val="167850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FA7EC5-5F4E-44B3-B185-AC88E884F6DB}"/>
              </a:ext>
            </a:extLst>
          </p:cNvPr>
          <p:cNvSpPr>
            <a:spLocks noGrp="1"/>
          </p:cNvSpPr>
          <p:nvPr>
            <p:ph type="title"/>
          </p:nvPr>
        </p:nvSpPr>
        <p:spPr>
          <a:xfrm>
            <a:off x="216936" y="1123837"/>
            <a:ext cx="3012087" cy="1255469"/>
          </a:xfrm>
        </p:spPr>
        <p:txBody>
          <a:bodyPr>
            <a:normAutofit fontScale="90000"/>
          </a:bodyPr>
          <a:lstStyle/>
          <a:p>
            <a:r>
              <a:rPr lang="en-US" sz="4400" dirty="0"/>
              <a:t>Options for 2 Teachers </a:t>
            </a:r>
            <a:br>
              <a:rPr lang="en-US" dirty="0"/>
            </a:br>
            <a:endParaRPr lang="en-US" dirty="0"/>
          </a:p>
        </p:txBody>
      </p:sp>
      <p:sp>
        <p:nvSpPr>
          <p:cNvPr id="9" name="Content Placeholder 8">
            <a:extLst>
              <a:ext uri="{FF2B5EF4-FFF2-40B4-BE49-F238E27FC236}">
                <a16:creationId xmlns:a16="http://schemas.microsoft.com/office/drawing/2014/main" id="{18C5EDC1-BD18-4532-82DD-E8FCC508E769}"/>
              </a:ext>
            </a:extLst>
          </p:cNvPr>
          <p:cNvSpPr>
            <a:spLocks noGrp="1"/>
          </p:cNvSpPr>
          <p:nvPr>
            <p:ph idx="1"/>
          </p:nvPr>
        </p:nvSpPr>
        <p:spPr>
          <a:xfrm>
            <a:off x="216936" y="2510395"/>
            <a:ext cx="3012087" cy="3274586"/>
          </a:xfrm>
        </p:spPr>
        <p:txBody>
          <a:bodyPr anchor="t">
            <a:normAutofit/>
          </a:bodyPr>
          <a:lstStyle/>
          <a:p>
            <a:pPr marL="0" indent="0">
              <a:buNone/>
            </a:pPr>
            <a:r>
              <a:rPr lang="en-US" sz="3200" dirty="0">
                <a:solidFill>
                  <a:srgbClr val="FFFFFF"/>
                </a:solidFill>
              </a:rPr>
              <a:t>Pros/Cons?</a:t>
            </a:r>
          </a:p>
        </p:txBody>
      </p:sp>
      <p:graphicFrame>
        <p:nvGraphicFramePr>
          <p:cNvPr id="7" name="Content Placeholder 3">
            <a:extLst>
              <a:ext uri="{FF2B5EF4-FFF2-40B4-BE49-F238E27FC236}">
                <a16:creationId xmlns:a16="http://schemas.microsoft.com/office/drawing/2014/main" id="{E346473B-F205-44BE-B109-D9FFCAF4C99D}"/>
              </a:ext>
            </a:extLst>
          </p:cNvPr>
          <p:cNvGraphicFramePr>
            <a:graphicFrameLocks/>
          </p:cNvGraphicFramePr>
          <p:nvPr>
            <p:extLst>
              <p:ext uri="{D42A27DB-BD31-4B8C-83A1-F6EECF244321}">
                <p14:modId xmlns:p14="http://schemas.microsoft.com/office/powerpoint/2010/main" val="3976076810"/>
              </p:ext>
            </p:extLst>
          </p:nvPr>
        </p:nvGraphicFramePr>
        <p:xfrm>
          <a:off x="3935226" y="759599"/>
          <a:ext cx="4481067" cy="5334000"/>
        </p:xfrm>
        <a:graphic>
          <a:graphicData uri="http://schemas.openxmlformats.org/drawingml/2006/table">
            <a:tbl>
              <a:tblPr>
                <a:tableStyleId>{5C22544A-7EE6-4342-B048-85BDC9FD1C3A}</a:tableStyleId>
              </a:tblPr>
              <a:tblGrid>
                <a:gridCol w="4481067">
                  <a:extLst>
                    <a:ext uri="{9D8B030D-6E8A-4147-A177-3AD203B41FA5}">
                      <a16:colId xmlns:a16="http://schemas.microsoft.com/office/drawing/2014/main" val="982689460"/>
                    </a:ext>
                  </a:extLst>
                </a:gridCol>
              </a:tblGrid>
              <a:tr h="5330650">
                <a:tc>
                  <a:txBody>
                    <a:bodyPr/>
                    <a:lstStyle/>
                    <a:p>
                      <a:pPr marL="0" marR="0" algn="l">
                        <a:spcBef>
                          <a:spcPts val="0"/>
                        </a:spcBef>
                        <a:spcAft>
                          <a:spcPts val="0"/>
                        </a:spcAft>
                      </a:pPr>
                      <a:r>
                        <a:rPr lang="en-US" sz="2500" b="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Station Teaching:</a:t>
                      </a:r>
                      <a:r>
                        <a:rPr lang="en-US" sz="250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Divide class into groups of 3-4.  1 group with each teacher for direct instruction/modeling/Feedback 1 group on computers, one group doing controlled or advanced practice.</a:t>
                      </a:r>
                    </a:p>
                    <a:p>
                      <a:pPr marL="0" marR="0" algn="l">
                        <a:spcBef>
                          <a:spcPts val="0"/>
                        </a:spcBef>
                        <a:spcAft>
                          <a:spcPts val="0"/>
                        </a:spcAft>
                      </a:pPr>
                      <a:endParaRPr lang="en-US" sz="250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500" b="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Parallel Teaching:</a:t>
                      </a:r>
                      <a:r>
                        <a:rPr lang="en-US" sz="250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Class is divided in half.  Teachers teach content to each half for half the period then flip. Teachers utilize computers.  </a:t>
                      </a:r>
                    </a:p>
                    <a:p>
                      <a:pPr marL="0" marR="0" algn="l">
                        <a:spcBef>
                          <a:spcPts val="0"/>
                        </a:spcBef>
                        <a:spcAft>
                          <a:spcPts val="0"/>
                        </a:spcAft>
                      </a:pP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105311" marR="105311" marT="0" marB="0"/>
                </a:tc>
                <a:extLst>
                  <a:ext uri="{0D108BD9-81ED-4DB2-BD59-A6C34878D82A}">
                    <a16:rowId xmlns:a16="http://schemas.microsoft.com/office/drawing/2014/main" val="965030734"/>
                  </a:ext>
                </a:extLst>
              </a:tr>
            </a:tbl>
          </a:graphicData>
        </a:graphic>
      </p:graphicFrame>
    </p:spTree>
    <p:extLst>
      <p:ext uri="{BB962C8B-B14F-4D97-AF65-F5344CB8AC3E}">
        <p14:creationId xmlns:p14="http://schemas.microsoft.com/office/powerpoint/2010/main" val="287003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1F361A-7E60-4794-8B4D-1857E31375B0}"/>
              </a:ext>
            </a:extLst>
          </p:cNvPr>
          <p:cNvSpPr>
            <a:spLocks noGrp="1"/>
          </p:cNvSpPr>
          <p:nvPr>
            <p:ph type="title"/>
          </p:nvPr>
        </p:nvSpPr>
        <p:spPr>
          <a:xfrm>
            <a:off x="216936" y="1123837"/>
            <a:ext cx="3012087" cy="1255469"/>
          </a:xfrm>
        </p:spPr>
        <p:txBody>
          <a:bodyPr vert="horz" lIns="91440" tIns="45720" rIns="91440" bIns="45720" rtlCol="0">
            <a:normAutofit fontScale="90000"/>
          </a:bodyPr>
          <a:lstStyle/>
          <a:p>
            <a:pPr defTabSz="914400"/>
            <a:r>
              <a:rPr lang="en-US" sz="4400" spc="-100" dirty="0"/>
              <a:t>An0ther Option</a:t>
            </a:r>
            <a:br>
              <a:rPr lang="en-US" spc="-100" dirty="0"/>
            </a:br>
            <a:endParaRPr lang="en-US" spc="-100" dirty="0"/>
          </a:p>
        </p:txBody>
      </p:sp>
      <p:sp>
        <p:nvSpPr>
          <p:cNvPr id="30" name="Content Placeholder 19">
            <a:extLst>
              <a:ext uri="{FF2B5EF4-FFF2-40B4-BE49-F238E27FC236}">
                <a16:creationId xmlns:a16="http://schemas.microsoft.com/office/drawing/2014/main" id="{3A744ED1-65F4-4605-A27A-C54C8A7D5C75}"/>
              </a:ext>
            </a:extLst>
          </p:cNvPr>
          <p:cNvSpPr>
            <a:spLocks noGrp="1"/>
          </p:cNvSpPr>
          <p:nvPr>
            <p:ph idx="1"/>
          </p:nvPr>
        </p:nvSpPr>
        <p:spPr>
          <a:xfrm>
            <a:off x="216936" y="2510395"/>
            <a:ext cx="3012087" cy="3274586"/>
          </a:xfrm>
        </p:spPr>
        <p:txBody>
          <a:bodyPr anchor="t">
            <a:normAutofit/>
          </a:bodyPr>
          <a:lstStyle/>
          <a:p>
            <a:r>
              <a:rPr lang="en-US" sz="3600" spc="-100" dirty="0">
                <a:solidFill>
                  <a:schemeClr val="bg1"/>
                </a:solidFill>
              </a:rPr>
              <a:t>Pros/Cons?</a:t>
            </a:r>
            <a:endParaRPr lang="en-US" sz="3600" dirty="0">
              <a:solidFill>
                <a:schemeClr val="bg1"/>
              </a:solidFill>
            </a:endParaRPr>
          </a:p>
        </p:txBody>
      </p:sp>
      <p:graphicFrame>
        <p:nvGraphicFramePr>
          <p:cNvPr id="18" name="Content Placeholder 3">
            <a:extLst>
              <a:ext uri="{FF2B5EF4-FFF2-40B4-BE49-F238E27FC236}">
                <a16:creationId xmlns:a16="http://schemas.microsoft.com/office/drawing/2014/main" id="{6B917C42-DD32-4F6B-A8E4-95407F11CC76}"/>
              </a:ext>
            </a:extLst>
          </p:cNvPr>
          <p:cNvGraphicFramePr>
            <a:graphicFrameLocks/>
          </p:cNvGraphicFramePr>
          <p:nvPr>
            <p:extLst>
              <p:ext uri="{D42A27DB-BD31-4B8C-83A1-F6EECF244321}">
                <p14:modId xmlns:p14="http://schemas.microsoft.com/office/powerpoint/2010/main" val="4037850796"/>
              </p:ext>
            </p:extLst>
          </p:nvPr>
        </p:nvGraphicFramePr>
        <p:xfrm>
          <a:off x="3481671" y="576072"/>
          <a:ext cx="5445393" cy="6294067"/>
        </p:xfrm>
        <a:graphic>
          <a:graphicData uri="http://schemas.openxmlformats.org/drawingml/2006/table">
            <a:tbl>
              <a:tblPr/>
              <a:tblGrid>
                <a:gridCol w="5445393">
                  <a:extLst>
                    <a:ext uri="{9D8B030D-6E8A-4147-A177-3AD203B41FA5}">
                      <a16:colId xmlns:a16="http://schemas.microsoft.com/office/drawing/2014/main" val="963539821"/>
                    </a:ext>
                  </a:extLst>
                </a:gridCol>
              </a:tblGrid>
              <a:tr h="6294067">
                <a:tc>
                  <a:txBody>
                    <a:bodyPr/>
                    <a:lstStyle/>
                    <a:p>
                      <a:pPr marL="0" marR="0" algn="l" fontAlgn="t">
                        <a:spcBef>
                          <a:spcPts val="0"/>
                        </a:spcBef>
                        <a:spcAft>
                          <a:spcPts val="0"/>
                        </a:spcAft>
                      </a:pPr>
                      <a:r>
                        <a:rPr lang="en-US" sz="2800" b="1"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Alternative Teaching</a:t>
                      </a:r>
                      <a:r>
                        <a:rPr lang="en-US" sz="28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marR="0" indent="-342900" algn="l" fontAlgn="t">
                        <a:spcBef>
                          <a:spcPts val="0"/>
                        </a:spcBef>
                        <a:spcAft>
                          <a:spcPts val="0"/>
                        </a:spcAft>
                        <a:buFont typeface="Arial" panose="020B0604020202020204" pitchFamily="34" charset="0"/>
                        <a:buChar char="•"/>
                      </a:pPr>
                      <a:r>
                        <a:rPr lang="en-US" sz="28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1 teacher teaches the part of the class, 1 teacher takes groups to computer lab for alternative instruction (decisions are made on the needs of the students, others may be working independently. </a:t>
                      </a:r>
                    </a:p>
                    <a:p>
                      <a:pPr marL="342900" marR="0" indent="-342900" algn="l" fontAlgn="t">
                        <a:spcBef>
                          <a:spcPts val="0"/>
                        </a:spcBef>
                        <a:spcAft>
                          <a:spcPts val="0"/>
                        </a:spcAft>
                        <a:buFont typeface="Arial" panose="020B0604020202020204" pitchFamily="34" charset="0"/>
                        <a:buChar char="•"/>
                      </a:pPr>
                      <a:endParaRPr lang="en-US" sz="28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indent="-342900" algn="l" fontAlgn="t">
                        <a:spcBef>
                          <a:spcPts val="0"/>
                        </a:spcBef>
                        <a:spcAft>
                          <a:spcPts val="0"/>
                        </a:spcAft>
                        <a:buFont typeface="Arial" panose="020B0604020202020204" pitchFamily="34" charset="0"/>
                        <a:buChar char="•"/>
                      </a:pPr>
                      <a:r>
                        <a:rPr lang="en-US" sz="28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Make sure the everyone gets instruction and feedback when needed.</a:t>
                      </a:r>
                      <a:endParaRPr lang="en-US" sz="2800" b="0" i="0" u="none" strike="noStrike" dirty="0">
                        <a:effectLst/>
                        <a:latin typeface="Arial" panose="020B0604020202020204" pitchFamily="34" charset="0"/>
                      </a:endParaRPr>
                    </a:p>
                    <a:p>
                      <a:pPr marL="0" marR="0" algn="l" fontAlgn="t">
                        <a:spcBef>
                          <a:spcPts val="0"/>
                        </a:spcBef>
                        <a:spcAft>
                          <a:spcPts val="0"/>
                        </a:spcAft>
                      </a:pPr>
                      <a:r>
                        <a:rPr lang="en-US" sz="18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700" b="0" i="0" u="none" strike="noStrike" dirty="0">
                        <a:effectLst/>
                        <a:latin typeface="Arial" panose="020B0604020202020204" pitchFamily="34" charset="0"/>
                      </a:endParaRPr>
                    </a:p>
                  </a:txBody>
                  <a:tcPr marL="181259" marR="181259" marT="14540" marB="0">
                    <a:lnL>
                      <a:noFill/>
                    </a:lnL>
                    <a:lnR>
                      <a:noFill/>
                    </a:lnR>
                    <a:lnT>
                      <a:noFill/>
                    </a:lnT>
                    <a:lnB>
                      <a:noFill/>
                    </a:lnB>
                  </a:tcPr>
                </a:tc>
                <a:extLst>
                  <a:ext uri="{0D108BD9-81ED-4DB2-BD59-A6C34878D82A}">
                    <a16:rowId xmlns:a16="http://schemas.microsoft.com/office/drawing/2014/main" val="2921258544"/>
                  </a:ext>
                </a:extLst>
              </a:tr>
            </a:tbl>
          </a:graphicData>
        </a:graphic>
      </p:graphicFrame>
    </p:spTree>
    <p:extLst>
      <p:ext uri="{BB962C8B-B14F-4D97-AF65-F5344CB8AC3E}">
        <p14:creationId xmlns:p14="http://schemas.microsoft.com/office/powerpoint/2010/main" val="1875946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361A-7E60-4794-8B4D-1857E31375B0}"/>
              </a:ext>
            </a:extLst>
          </p:cNvPr>
          <p:cNvSpPr>
            <a:spLocks noGrp="1"/>
          </p:cNvSpPr>
          <p:nvPr>
            <p:ph type="title"/>
          </p:nvPr>
        </p:nvSpPr>
        <p:spPr>
          <a:xfrm>
            <a:off x="216937" y="1123837"/>
            <a:ext cx="2325096" cy="1255469"/>
          </a:xfrm>
        </p:spPr>
        <p:txBody>
          <a:bodyPr vert="horz" lIns="91440" tIns="45720" rIns="91440" bIns="45720" rtlCol="0">
            <a:noAutofit/>
          </a:bodyPr>
          <a:lstStyle/>
          <a:p>
            <a:pPr defTabSz="914400"/>
            <a:r>
              <a:rPr lang="en-US" sz="3600" spc="-100" dirty="0"/>
              <a:t>One More Option</a:t>
            </a:r>
            <a:br>
              <a:rPr lang="en-US" sz="3600" spc="-100" dirty="0"/>
            </a:br>
            <a:endParaRPr lang="en-US" sz="3600" spc="-100" dirty="0"/>
          </a:p>
        </p:txBody>
      </p:sp>
      <p:sp>
        <p:nvSpPr>
          <p:cNvPr id="30" name="Content Placeholder 19">
            <a:extLst>
              <a:ext uri="{FF2B5EF4-FFF2-40B4-BE49-F238E27FC236}">
                <a16:creationId xmlns:a16="http://schemas.microsoft.com/office/drawing/2014/main" id="{3A744ED1-65F4-4605-A27A-C54C8A7D5C75}"/>
              </a:ext>
            </a:extLst>
          </p:cNvPr>
          <p:cNvSpPr>
            <a:spLocks noGrp="1"/>
          </p:cNvSpPr>
          <p:nvPr>
            <p:ph idx="1"/>
          </p:nvPr>
        </p:nvSpPr>
        <p:spPr>
          <a:xfrm>
            <a:off x="216936" y="2510395"/>
            <a:ext cx="3012087" cy="3274586"/>
          </a:xfrm>
        </p:spPr>
        <p:txBody>
          <a:bodyPr anchor="t">
            <a:normAutofit/>
          </a:bodyPr>
          <a:lstStyle/>
          <a:p>
            <a:r>
              <a:rPr lang="en-US" sz="3600" spc="-100" dirty="0">
                <a:solidFill>
                  <a:schemeClr val="bg1"/>
                </a:solidFill>
              </a:rPr>
              <a:t>Pros/Cons?</a:t>
            </a:r>
            <a:endParaRPr lang="en-US" sz="3600" dirty="0">
              <a:solidFill>
                <a:schemeClr val="bg1"/>
              </a:solidFill>
            </a:endParaRPr>
          </a:p>
        </p:txBody>
      </p:sp>
      <p:graphicFrame>
        <p:nvGraphicFramePr>
          <p:cNvPr id="18" name="Content Placeholder 3">
            <a:extLst>
              <a:ext uri="{FF2B5EF4-FFF2-40B4-BE49-F238E27FC236}">
                <a16:creationId xmlns:a16="http://schemas.microsoft.com/office/drawing/2014/main" id="{6B917C42-DD32-4F6B-A8E4-95407F11CC76}"/>
              </a:ext>
            </a:extLst>
          </p:cNvPr>
          <p:cNvGraphicFramePr>
            <a:graphicFrameLocks/>
          </p:cNvGraphicFramePr>
          <p:nvPr>
            <p:extLst>
              <p:ext uri="{D42A27DB-BD31-4B8C-83A1-F6EECF244321}">
                <p14:modId xmlns:p14="http://schemas.microsoft.com/office/powerpoint/2010/main" val="3490864617"/>
              </p:ext>
            </p:extLst>
          </p:nvPr>
        </p:nvGraphicFramePr>
        <p:xfrm>
          <a:off x="3481671" y="173736"/>
          <a:ext cx="5445393" cy="6696403"/>
        </p:xfrm>
        <a:graphic>
          <a:graphicData uri="http://schemas.openxmlformats.org/drawingml/2006/table">
            <a:tbl>
              <a:tblPr/>
              <a:tblGrid>
                <a:gridCol w="5445393">
                  <a:extLst>
                    <a:ext uri="{9D8B030D-6E8A-4147-A177-3AD203B41FA5}">
                      <a16:colId xmlns:a16="http://schemas.microsoft.com/office/drawing/2014/main" val="963539821"/>
                    </a:ext>
                  </a:extLst>
                </a:gridCol>
              </a:tblGrid>
              <a:tr h="6696403">
                <a:tc>
                  <a:txBody>
                    <a:bodyPr/>
                    <a:lstStyle/>
                    <a:p>
                      <a:pPr marL="0" marR="0" algn="l" fontAlgn="t">
                        <a:spcBef>
                          <a:spcPts val="0"/>
                        </a:spcBef>
                        <a:spcAft>
                          <a:spcPts val="0"/>
                        </a:spcAft>
                      </a:pPr>
                      <a:r>
                        <a:rPr lang="en-US" sz="18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700" b="0" i="0" u="none" strike="noStrike" dirty="0">
                        <a:effectLst/>
                        <a:latin typeface="Arial" panose="020B0604020202020204" pitchFamily="34" charset="0"/>
                      </a:endParaRPr>
                    </a:p>
                    <a:p>
                      <a:pPr marL="0" marR="0" algn="l" fontAlgn="t">
                        <a:spcBef>
                          <a:spcPts val="0"/>
                        </a:spcBef>
                        <a:spcAft>
                          <a:spcPts val="0"/>
                        </a:spcAft>
                      </a:pPr>
                      <a:r>
                        <a:rPr lang="en-US" sz="2400" b="1"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Combining Classrooms or Teaming: </a:t>
                      </a:r>
                    </a:p>
                    <a:p>
                      <a:pPr marL="0" marR="0" algn="l" fontAlgn="t">
                        <a:spcBef>
                          <a:spcPts val="0"/>
                        </a:spcBef>
                        <a:spcAft>
                          <a:spcPts val="0"/>
                        </a:spcAft>
                      </a:pPr>
                      <a:endParaRPr lang="en-US" sz="2400" b="1"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l" fontAlgn="t">
                        <a:spcBef>
                          <a:spcPts val="0"/>
                        </a:spcBef>
                        <a:spcAft>
                          <a:spcPts val="0"/>
                        </a:spcAft>
                        <a:buFont typeface="Arial" panose="020B0604020202020204" pitchFamily="34" charset="0"/>
                        <a:buChar char="•"/>
                      </a:pPr>
                      <a:r>
                        <a:rPr lang="en-US" sz="2400" b="1"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Two teachers combine classes to group and move the students as they achieve mastery in the strategies.</a:t>
                      </a:r>
                    </a:p>
                    <a:p>
                      <a:pPr marL="285750" marR="0" indent="-285750" algn="l" fontAlgn="t">
                        <a:spcBef>
                          <a:spcPts val="0"/>
                        </a:spcBef>
                        <a:spcAft>
                          <a:spcPts val="0"/>
                        </a:spcAft>
                        <a:buFont typeface="Arial" panose="020B0604020202020204" pitchFamily="34" charset="0"/>
                        <a:buChar char="•"/>
                      </a:pPr>
                      <a:endParaRPr lang="en-US" sz="24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l" fontAlgn="t">
                        <a:spcBef>
                          <a:spcPts val="0"/>
                        </a:spcBef>
                        <a:spcAft>
                          <a:spcPts val="0"/>
                        </a:spcAft>
                        <a:buFont typeface="Arial" panose="020B0604020202020204" pitchFamily="34" charset="0"/>
                        <a:buChar char="•"/>
                      </a:pPr>
                      <a:r>
                        <a:rPr lang="en-US" sz="24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All strategies can be taught, and the computerized programs can be utilized.</a:t>
                      </a:r>
                    </a:p>
                    <a:p>
                      <a:pPr marL="285750" marR="0" indent="-285750" algn="l" fontAlgn="t">
                        <a:spcBef>
                          <a:spcPts val="0"/>
                        </a:spcBef>
                        <a:spcAft>
                          <a:spcPts val="0"/>
                        </a:spcAft>
                        <a:buFont typeface="Arial" panose="020B0604020202020204" pitchFamily="34" charset="0"/>
                        <a:buChar char="•"/>
                      </a:pPr>
                      <a:endParaRPr lang="en-US" sz="24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l" fontAlgn="t">
                        <a:spcBef>
                          <a:spcPts val="0"/>
                        </a:spcBef>
                        <a:spcAft>
                          <a:spcPts val="0"/>
                        </a:spcAft>
                        <a:buFont typeface="Arial" panose="020B0604020202020204" pitchFamily="34" charset="0"/>
                        <a:buChar char="•"/>
                      </a:pPr>
                      <a:r>
                        <a:rPr lang="en-US" sz="2400" b="0" i="0" u="none" strike="noStrike"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All students receive instruction and feedback from the teacher through individual or small-group instruction.</a:t>
                      </a:r>
                      <a:endParaRPr lang="en-US" sz="2400" b="0" i="0" u="none" strike="noStrike" dirty="0">
                        <a:effectLst/>
                        <a:latin typeface="Arial" panose="020B0604020202020204" pitchFamily="34" charset="0"/>
                      </a:endParaRPr>
                    </a:p>
                  </a:txBody>
                  <a:tcPr marL="181259" marR="181259" marT="14540" marB="0">
                    <a:lnL>
                      <a:noFill/>
                    </a:lnL>
                    <a:lnR>
                      <a:noFill/>
                    </a:lnR>
                    <a:lnT>
                      <a:noFill/>
                    </a:lnT>
                    <a:lnB>
                      <a:noFill/>
                    </a:lnB>
                  </a:tcPr>
                </a:tc>
                <a:extLst>
                  <a:ext uri="{0D108BD9-81ED-4DB2-BD59-A6C34878D82A}">
                    <a16:rowId xmlns:a16="http://schemas.microsoft.com/office/drawing/2014/main" val="2921258544"/>
                  </a:ext>
                </a:extLst>
              </a:tr>
            </a:tbl>
          </a:graphicData>
        </a:graphic>
      </p:graphicFrame>
    </p:spTree>
    <p:extLst>
      <p:ext uri="{BB962C8B-B14F-4D97-AF65-F5344CB8AC3E}">
        <p14:creationId xmlns:p14="http://schemas.microsoft.com/office/powerpoint/2010/main" val="741086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DACD-3EF5-0343-998E-6F396F3FC5BE}"/>
              </a:ext>
            </a:extLst>
          </p:cNvPr>
          <p:cNvSpPr>
            <a:spLocks noGrp="1"/>
          </p:cNvSpPr>
          <p:nvPr>
            <p:ph type="title"/>
          </p:nvPr>
        </p:nvSpPr>
        <p:spPr>
          <a:xfrm>
            <a:off x="91440" y="352574"/>
            <a:ext cx="2651760" cy="4601183"/>
          </a:xfrm>
        </p:spPr>
        <p:txBody>
          <a:bodyPr>
            <a:normAutofit/>
          </a:bodyPr>
          <a:lstStyle/>
          <a:p>
            <a:r>
              <a:rPr lang="en-US" sz="5400" b="1" dirty="0">
                <a:solidFill>
                  <a:schemeClr val="accent6"/>
                </a:solidFill>
              </a:rPr>
              <a:t>T</a:t>
            </a:r>
            <a:r>
              <a:rPr lang="en-US" sz="3200" b="1" dirty="0">
                <a:solidFill>
                  <a:schemeClr val="bg1"/>
                </a:solidFill>
              </a:rPr>
              <a:t>each Strategically  and Work in a </a:t>
            </a:r>
            <a:r>
              <a:rPr lang="en-US" sz="4000" b="1" dirty="0">
                <a:solidFill>
                  <a:schemeClr val="bg1"/>
                </a:solidFill>
              </a:rPr>
              <a:t>P</a:t>
            </a:r>
            <a:r>
              <a:rPr lang="en-US" sz="3200" b="1" dirty="0">
                <a:solidFill>
                  <a:schemeClr val="bg1"/>
                </a:solidFill>
              </a:rPr>
              <a:t>artnership with students and other staff</a:t>
            </a:r>
          </a:p>
        </p:txBody>
      </p:sp>
      <p:sp>
        <p:nvSpPr>
          <p:cNvPr id="3" name="Content Placeholder 2">
            <a:extLst>
              <a:ext uri="{FF2B5EF4-FFF2-40B4-BE49-F238E27FC236}">
                <a16:creationId xmlns:a16="http://schemas.microsoft.com/office/drawing/2014/main" id="{33FE18D1-7406-534C-83D0-7B50BBE95020}"/>
              </a:ext>
            </a:extLst>
          </p:cNvPr>
          <p:cNvSpPr>
            <a:spLocks noGrp="1"/>
          </p:cNvSpPr>
          <p:nvPr>
            <p:ph idx="1"/>
          </p:nvPr>
        </p:nvSpPr>
        <p:spPr>
          <a:xfrm>
            <a:off x="2788920" y="274320"/>
            <a:ext cx="6263640" cy="6583680"/>
          </a:xfrm>
        </p:spPr>
        <p:txBody>
          <a:bodyPr vert="horz" lIns="91440" tIns="45720" rIns="91440" bIns="45720" rtlCol="0" anchor="ctr">
            <a:noAutofit/>
          </a:bodyPr>
          <a:lstStyle/>
          <a:p>
            <a:pPr lvl="1"/>
            <a:endParaRPr lang="en-US" sz="2400" dirty="0">
              <a:solidFill>
                <a:schemeClr val="tx1"/>
              </a:solidFill>
            </a:endParaRPr>
          </a:p>
          <a:p>
            <a:endParaRPr lang="en-US" sz="2400" dirty="0">
              <a:solidFill>
                <a:schemeClr val="tx1"/>
              </a:solidFill>
            </a:endParaRPr>
          </a:p>
        </p:txBody>
      </p:sp>
      <p:sp>
        <p:nvSpPr>
          <p:cNvPr id="4" name="TextBox 3">
            <a:extLst>
              <a:ext uri="{FF2B5EF4-FFF2-40B4-BE49-F238E27FC236}">
                <a16:creationId xmlns:a16="http://schemas.microsoft.com/office/drawing/2014/main" id="{8C2C7A6B-7AE6-488C-8E42-2EC800ABF12D}"/>
              </a:ext>
            </a:extLst>
          </p:cNvPr>
          <p:cNvSpPr txBox="1"/>
          <p:nvPr/>
        </p:nvSpPr>
        <p:spPr>
          <a:xfrm>
            <a:off x="2743200" y="626894"/>
            <a:ext cx="5916168" cy="7048083"/>
          </a:xfrm>
          <a:prstGeom prst="rect">
            <a:avLst/>
          </a:prstGeom>
          <a:noFill/>
        </p:spPr>
        <p:txBody>
          <a:bodyPr wrap="square" rtlCol="0">
            <a:spAutoFit/>
          </a:bodyPr>
          <a:lstStyle/>
          <a:p>
            <a:pPr marL="571500" indent="-571500">
              <a:buFont typeface="Arial" panose="020B0604020202020204" pitchFamily="34" charset="0"/>
              <a:buChar char="•"/>
            </a:pPr>
            <a:r>
              <a:rPr lang="en-US" sz="2400" dirty="0"/>
              <a:t>Explain, show, and model for students how information will be taught and learned (small group, whole group, computers, individual), set individual goals</a:t>
            </a:r>
          </a:p>
          <a:p>
            <a:endParaRPr lang="en-US" sz="2400" dirty="0"/>
          </a:p>
          <a:p>
            <a:pPr marL="571500" indent="-571500">
              <a:buFont typeface="Arial" panose="020B0604020202020204" pitchFamily="34" charset="0"/>
              <a:buChar char="•"/>
            </a:pPr>
            <a:r>
              <a:rPr lang="en-US" sz="2400" dirty="0"/>
              <a:t>Work with students in a partnership to arrive at learning outcomes</a:t>
            </a:r>
          </a:p>
          <a:p>
            <a:endParaRPr lang="en-US" sz="2400" dirty="0"/>
          </a:p>
          <a:p>
            <a:pPr marL="571500" indent="-571500">
              <a:buFont typeface="Arial" panose="020B0604020202020204" pitchFamily="34" charset="0"/>
              <a:buChar char="•"/>
            </a:pPr>
            <a:r>
              <a:rPr lang="en-US" sz="2400" dirty="0"/>
              <a:t>Communicate to students the value of learning how to learn</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Monitor progress</a:t>
            </a:r>
          </a:p>
          <a:p>
            <a:endParaRPr lang="en-US" sz="2400" dirty="0"/>
          </a:p>
          <a:p>
            <a:pPr marL="571500" indent="-571500">
              <a:buFont typeface="Arial" panose="020B0604020202020204" pitchFamily="34" charset="0"/>
              <a:buChar char="•"/>
            </a:pPr>
            <a:r>
              <a:rPr lang="en-US" sz="2400" dirty="0"/>
              <a:t>Teach students how to provide feedback to each other</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2184990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9C8B-5655-9E48-A51F-CAADDF63B940}"/>
              </a:ext>
            </a:extLst>
          </p:cNvPr>
          <p:cNvSpPr>
            <a:spLocks noGrp="1"/>
          </p:cNvSpPr>
          <p:nvPr>
            <p:ph type="title"/>
          </p:nvPr>
        </p:nvSpPr>
        <p:spPr>
          <a:xfrm>
            <a:off x="0" y="1123838"/>
            <a:ext cx="2633471" cy="4601183"/>
          </a:xfrm>
        </p:spPr>
        <p:txBody>
          <a:bodyPr>
            <a:normAutofit fontScale="90000"/>
          </a:bodyPr>
          <a:lstStyle/>
          <a:p>
            <a:r>
              <a:rPr lang="en-US" sz="6000" b="1" dirty="0">
                <a:solidFill>
                  <a:schemeClr val="accent6"/>
                </a:solidFill>
              </a:rPr>
              <a:t>T</a:t>
            </a:r>
            <a:r>
              <a:rPr lang="en-US" sz="3600" b="1" dirty="0">
                <a:solidFill>
                  <a:schemeClr val="bg1"/>
                </a:solidFill>
              </a:rPr>
              <a:t>each Strategically  and Work in a </a:t>
            </a:r>
            <a:r>
              <a:rPr lang="en-US" sz="4400" b="1" dirty="0">
                <a:solidFill>
                  <a:schemeClr val="bg1"/>
                </a:solidFill>
              </a:rPr>
              <a:t>P</a:t>
            </a:r>
            <a:r>
              <a:rPr lang="en-US" sz="3600" b="1" dirty="0">
                <a:solidFill>
                  <a:schemeClr val="bg1"/>
                </a:solidFill>
              </a:rPr>
              <a:t>artnership with students and other staff</a:t>
            </a:r>
            <a:endParaRPr lang="en-US" sz="3600" b="1" dirty="0"/>
          </a:p>
        </p:txBody>
      </p:sp>
      <p:sp>
        <p:nvSpPr>
          <p:cNvPr id="3" name="Content Placeholder 2">
            <a:extLst>
              <a:ext uri="{FF2B5EF4-FFF2-40B4-BE49-F238E27FC236}">
                <a16:creationId xmlns:a16="http://schemas.microsoft.com/office/drawing/2014/main" id="{CAFD2EFE-5572-EA42-9051-EF46ADC0F488}"/>
              </a:ext>
            </a:extLst>
          </p:cNvPr>
          <p:cNvSpPr>
            <a:spLocks noGrp="1"/>
          </p:cNvSpPr>
          <p:nvPr>
            <p:ph idx="1"/>
          </p:nvPr>
        </p:nvSpPr>
        <p:spPr>
          <a:xfrm>
            <a:off x="2901951" y="864108"/>
            <a:ext cx="5486400" cy="5120640"/>
          </a:xfrm>
        </p:spPr>
        <p:txBody>
          <a:bodyPr>
            <a:normAutofit fontScale="92500" lnSpcReduction="10000"/>
          </a:bodyPr>
          <a:lstStyle/>
          <a:p>
            <a:r>
              <a:rPr lang="en-US" sz="2800" dirty="0">
                <a:solidFill>
                  <a:schemeClr val="tx1"/>
                </a:solidFill>
              </a:rPr>
              <a:t>Robust gradual release</a:t>
            </a:r>
          </a:p>
          <a:p>
            <a:pPr marL="0" indent="0">
              <a:buNone/>
            </a:pPr>
            <a:endParaRPr lang="en-US" sz="2800" dirty="0">
              <a:solidFill>
                <a:schemeClr val="tx1"/>
              </a:solidFill>
            </a:endParaRPr>
          </a:p>
          <a:p>
            <a:r>
              <a:rPr lang="en-US" sz="2800" dirty="0">
                <a:solidFill>
                  <a:schemeClr val="tx1"/>
                </a:solidFill>
              </a:rPr>
              <a:t>Mastery required at each stage</a:t>
            </a:r>
          </a:p>
          <a:p>
            <a:endParaRPr lang="en-US" sz="2800" dirty="0">
              <a:solidFill>
                <a:schemeClr val="tx1"/>
              </a:solidFill>
            </a:endParaRPr>
          </a:p>
          <a:p>
            <a:r>
              <a:rPr lang="en-US" sz="2800" dirty="0">
                <a:solidFill>
                  <a:schemeClr val="tx1"/>
                </a:solidFill>
              </a:rPr>
              <a:t>Master the use of the strategy &amp; increase complexity </a:t>
            </a:r>
          </a:p>
          <a:p>
            <a:endParaRPr lang="en-US" sz="2800" dirty="0">
              <a:solidFill>
                <a:schemeClr val="tx1"/>
              </a:solidFill>
            </a:endParaRPr>
          </a:p>
          <a:p>
            <a:r>
              <a:rPr lang="en-US" sz="2800" dirty="0">
                <a:solidFill>
                  <a:schemeClr val="tx1"/>
                </a:solidFill>
              </a:rPr>
              <a:t>Post-test</a:t>
            </a:r>
          </a:p>
          <a:p>
            <a:endParaRPr lang="en-US" sz="2800" dirty="0">
              <a:solidFill>
                <a:schemeClr val="tx1"/>
              </a:solidFill>
            </a:endParaRPr>
          </a:p>
          <a:p>
            <a:r>
              <a:rPr lang="en-US" sz="2800" dirty="0"/>
              <a:t>Promote Generalization</a:t>
            </a:r>
          </a:p>
          <a:p>
            <a:pPr marL="0" indent="0">
              <a:buNone/>
            </a:pPr>
            <a:endParaRPr lang="en-US" sz="2800" dirty="0"/>
          </a:p>
          <a:p>
            <a:r>
              <a:rPr lang="en-US" sz="2800" dirty="0"/>
              <a:t>Celebrate!!!!!!!!!</a:t>
            </a:r>
          </a:p>
          <a:p>
            <a:endParaRPr lang="en-US" sz="2800" dirty="0">
              <a:solidFill>
                <a:schemeClr val="tx1"/>
              </a:solidFill>
            </a:endParaRPr>
          </a:p>
        </p:txBody>
      </p:sp>
    </p:spTree>
    <p:extLst>
      <p:ext uri="{BB962C8B-B14F-4D97-AF65-F5344CB8AC3E}">
        <p14:creationId xmlns:p14="http://schemas.microsoft.com/office/powerpoint/2010/main" val="322469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49298" y="363110"/>
            <a:ext cx="5113302" cy="584775"/>
          </a:xfrm>
          <a:prstGeom prst="rect">
            <a:avLst/>
          </a:prstGeom>
          <a:noFill/>
        </p:spPr>
        <p:txBody>
          <a:bodyPr wrap="square" rtlCol="0">
            <a:spAutoFit/>
          </a:bodyPr>
          <a:lstStyle/>
          <a:p>
            <a:pPr defTabSz="914400"/>
            <a:r>
              <a:rPr lang="en-US" sz="3200" dirty="0">
                <a:solidFill>
                  <a:prstClr val="black"/>
                </a:solidFill>
              </a:rPr>
              <a:t>Strategic Instruction Model</a:t>
            </a:r>
          </a:p>
        </p:txBody>
      </p:sp>
      <p:sp>
        <p:nvSpPr>
          <p:cNvPr id="5" name="Oval 4"/>
          <p:cNvSpPr/>
          <p:nvPr/>
        </p:nvSpPr>
        <p:spPr bwMode="auto">
          <a:xfrm>
            <a:off x="2817223" y="1080529"/>
            <a:ext cx="3352800" cy="171591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a:r>
              <a:rPr lang="en-US" dirty="0">
                <a:solidFill>
                  <a:srgbClr val="601314"/>
                </a:solidFill>
              </a:rPr>
              <a:t>research-validated</a:t>
            </a:r>
          </a:p>
          <a:p>
            <a:pPr algn="ctr" defTabSz="914400"/>
            <a:r>
              <a:rPr lang="en-US" dirty="0">
                <a:solidFill>
                  <a:prstClr val="black"/>
                </a:solidFill>
              </a:rPr>
              <a:t>practices for standards-aligned</a:t>
            </a:r>
          </a:p>
          <a:p>
            <a:pPr algn="ctr" defTabSz="914400"/>
            <a:r>
              <a:rPr lang="en-US" dirty="0">
                <a:solidFill>
                  <a:prstClr val="black"/>
                </a:solidFill>
              </a:rPr>
              <a:t>planning and data-driven</a:t>
            </a:r>
          </a:p>
          <a:p>
            <a:pPr algn="ctr" defTabSz="914400"/>
            <a:r>
              <a:rPr lang="en-US" dirty="0">
                <a:solidFill>
                  <a:prstClr val="black"/>
                </a:solidFill>
              </a:rPr>
              <a:t>teaching</a:t>
            </a:r>
          </a:p>
        </p:txBody>
      </p:sp>
      <p:pic>
        <p:nvPicPr>
          <p:cNvPr id="6" name="Picture 5"/>
          <p:cNvPicPr>
            <a:picLocks noChangeAspect="1"/>
          </p:cNvPicPr>
          <p:nvPr/>
        </p:nvPicPr>
        <p:blipFill>
          <a:blip r:embed="rId3"/>
          <a:stretch>
            <a:fillRect/>
          </a:stretch>
        </p:blipFill>
        <p:spPr>
          <a:xfrm>
            <a:off x="449298" y="2122501"/>
            <a:ext cx="2305756" cy="640488"/>
          </a:xfrm>
          <a:prstGeom prst="rect">
            <a:avLst/>
          </a:prstGeom>
        </p:spPr>
      </p:pic>
      <p:sp>
        <p:nvSpPr>
          <p:cNvPr id="7" name="Rectangle 6"/>
          <p:cNvSpPr/>
          <p:nvPr/>
        </p:nvSpPr>
        <p:spPr bwMode="auto">
          <a:xfrm>
            <a:off x="1115826" y="4879691"/>
            <a:ext cx="2743200" cy="13716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Content Enhancement</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Routines</a:t>
            </a:r>
          </a:p>
        </p:txBody>
      </p:sp>
      <p:sp>
        <p:nvSpPr>
          <p:cNvPr id="8" name="Rectangle 7"/>
          <p:cNvSpPr/>
          <p:nvPr/>
        </p:nvSpPr>
        <p:spPr bwMode="auto">
          <a:xfrm>
            <a:off x="6170023" y="4871639"/>
            <a:ext cx="2743200" cy="13716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Learning Strategies</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Curriculum</a:t>
            </a:r>
          </a:p>
        </p:txBody>
      </p:sp>
      <p:cxnSp>
        <p:nvCxnSpPr>
          <p:cNvPr id="10" name="Straight Arrow Connector 9"/>
          <p:cNvCxnSpPr>
            <a:cxnSpLocks/>
            <a:stCxn id="5" idx="2"/>
          </p:cNvCxnSpPr>
          <p:nvPr/>
        </p:nvCxnSpPr>
        <p:spPr bwMode="auto">
          <a:xfrm flipH="1">
            <a:off x="1201783" y="1938485"/>
            <a:ext cx="1615440" cy="19036"/>
          </a:xfrm>
          <a:prstGeom prst="straightConnector1">
            <a:avLst/>
          </a:prstGeom>
          <a:solidFill>
            <a:schemeClr val="tx2"/>
          </a:solidFill>
          <a:ln w="9525" cap="flat" cmpd="sng" algn="ctr">
            <a:solidFill>
              <a:schemeClr val="accent4"/>
            </a:solidFill>
            <a:prstDash val="solid"/>
            <a:round/>
            <a:headEnd type="none" w="med" len="med"/>
            <a:tailEnd type="arrow"/>
          </a:ln>
          <a:effectLst/>
        </p:spPr>
      </p:cxnSp>
      <p:sp>
        <p:nvSpPr>
          <p:cNvPr id="11" name="TextBox 10"/>
          <p:cNvSpPr txBox="1"/>
          <p:nvPr/>
        </p:nvSpPr>
        <p:spPr>
          <a:xfrm>
            <a:off x="695496" y="1573588"/>
            <a:ext cx="1571978" cy="338554"/>
          </a:xfrm>
          <a:prstGeom prst="rect">
            <a:avLst/>
          </a:prstGeom>
          <a:noFill/>
        </p:spPr>
        <p:txBody>
          <a:bodyPr wrap="square" rtlCol="0">
            <a:spAutoFit/>
          </a:bodyPr>
          <a:lstStyle/>
          <a:p>
            <a:pPr defTabSz="914400"/>
            <a:r>
              <a:rPr lang="en-US" sz="1600" dirty="0">
                <a:solidFill>
                  <a:prstClr val="black"/>
                </a:solidFill>
              </a:rPr>
              <a:t>developed by</a:t>
            </a:r>
          </a:p>
        </p:txBody>
      </p:sp>
      <p:cxnSp>
        <p:nvCxnSpPr>
          <p:cNvPr id="13" name="Straight Arrow Connector 12"/>
          <p:cNvCxnSpPr>
            <a:cxnSpLocks/>
          </p:cNvCxnSpPr>
          <p:nvPr/>
        </p:nvCxnSpPr>
        <p:spPr bwMode="auto">
          <a:xfrm flipH="1">
            <a:off x="3108961" y="3983369"/>
            <a:ext cx="1254900" cy="888270"/>
          </a:xfrm>
          <a:prstGeom prst="straightConnector1">
            <a:avLst/>
          </a:prstGeom>
          <a:solidFill>
            <a:schemeClr val="tx2"/>
          </a:solidFill>
          <a:ln w="9525" cap="flat" cmpd="sng" algn="ctr">
            <a:solidFill>
              <a:srgbClr val="000000"/>
            </a:solidFill>
            <a:prstDash val="solid"/>
            <a:round/>
            <a:headEnd type="none" w="med" len="med"/>
            <a:tailEnd type="arrow"/>
          </a:ln>
          <a:effectLst/>
        </p:spPr>
      </p:cxnSp>
      <p:cxnSp>
        <p:nvCxnSpPr>
          <p:cNvPr id="16" name="Straight Arrow Connector 15"/>
          <p:cNvCxnSpPr>
            <a:cxnSpLocks/>
          </p:cNvCxnSpPr>
          <p:nvPr/>
        </p:nvCxnSpPr>
        <p:spPr bwMode="auto">
          <a:xfrm>
            <a:off x="5081047" y="4001794"/>
            <a:ext cx="1525422" cy="869845"/>
          </a:xfrm>
          <a:prstGeom prst="straightConnector1">
            <a:avLst/>
          </a:prstGeom>
          <a:solidFill>
            <a:schemeClr val="tx2"/>
          </a:solidFill>
          <a:ln w="9525" cap="flat" cmpd="sng" algn="ctr">
            <a:solidFill>
              <a:srgbClr val="000000"/>
            </a:solidFill>
            <a:prstDash val="solid"/>
            <a:round/>
            <a:headEnd type="none" w="med" len="med"/>
            <a:tailEnd type="arrow"/>
          </a:ln>
          <a:effectLst/>
        </p:spPr>
      </p:cxnSp>
      <p:sp>
        <p:nvSpPr>
          <p:cNvPr id="19" name="TextBox 18"/>
          <p:cNvSpPr txBox="1"/>
          <p:nvPr/>
        </p:nvSpPr>
        <p:spPr>
          <a:xfrm>
            <a:off x="1109779" y="4367100"/>
            <a:ext cx="3383844" cy="584775"/>
          </a:xfrm>
          <a:prstGeom prst="rect">
            <a:avLst/>
          </a:prstGeom>
          <a:noFill/>
        </p:spPr>
        <p:txBody>
          <a:bodyPr wrap="square" rtlCol="0">
            <a:spAutoFit/>
          </a:bodyPr>
          <a:lstStyle/>
          <a:p>
            <a:pPr defTabSz="914400"/>
            <a:r>
              <a:rPr lang="en-US" sz="1600" dirty="0">
                <a:solidFill>
                  <a:prstClr val="black"/>
                </a:solidFill>
              </a:rPr>
              <a:t>And may include co-construction of learning with</a:t>
            </a:r>
          </a:p>
        </p:txBody>
      </p:sp>
      <p:sp>
        <p:nvSpPr>
          <p:cNvPr id="20" name="TextBox 19"/>
          <p:cNvSpPr txBox="1"/>
          <p:nvPr/>
        </p:nvSpPr>
        <p:spPr>
          <a:xfrm>
            <a:off x="5858479" y="4286864"/>
            <a:ext cx="3060791" cy="584775"/>
          </a:xfrm>
          <a:prstGeom prst="rect">
            <a:avLst/>
          </a:prstGeom>
          <a:noFill/>
        </p:spPr>
        <p:txBody>
          <a:bodyPr wrap="square" rtlCol="0">
            <a:spAutoFit/>
          </a:bodyPr>
          <a:lstStyle/>
          <a:p>
            <a:pPr defTabSz="914400"/>
            <a:r>
              <a:rPr lang="en-US" sz="1600" dirty="0">
                <a:solidFill>
                  <a:prstClr val="black"/>
                </a:solidFill>
              </a:rPr>
              <a:t>And may include intervention for academic skills with the</a:t>
            </a:r>
          </a:p>
        </p:txBody>
      </p:sp>
      <p:cxnSp>
        <p:nvCxnSpPr>
          <p:cNvPr id="23" name="Straight Connector 22"/>
          <p:cNvCxnSpPr>
            <a:endCxn id="5" idx="1"/>
          </p:cNvCxnSpPr>
          <p:nvPr/>
        </p:nvCxnSpPr>
        <p:spPr bwMode="auto">
          <a:xfrm>
            <a:off x="1369423" y="967641"/>
            <a:ext cx="1938806" cy="364177"/>
          </a:xfrm>
          <a:prstGeom prst="line">
            <a:avLst/>
          </a:prstGeom>
          <a:solidFill>
            <a:schemeClr val="tx2"/>
          </a:solidFill>
          <a:ln w="9525" cap="flat" cmpd="sng" algn="ctr">
            <a:solidFill>
              <a:srgbClr val="000000"/>
            </a:solidFill>
            <a:prstDash val="solid"/>
            <a:round/>
            <a:headEnd type="none" w="med" len="med"/>
            <a:tailEnd type="none" w="med" len="med"/>
          </a:ln>
          <a:effectLst/>
        </p:spPr>
      </p:cxnSp>
      <p:sp>
        <p:nvSpPr>
          <p:cNvPr id="28" name="TextBox 27"/>
          <p:cNvSpPr txBox="1"/>
          <p:nvPr/>
        </p:nvSpPr>
        <p:spPr>
          <a:xfrm>
            <a:off x="2267474" y="911252"/>
            <a:ext cx="1371600" cy="338554"/>
          </a:xfrm>
          <a:prstGeom prst="rect">
            <a:avLst/>
          </a:prstGeom>
          <a:noFill/>
        </p:spPr>
        <p:txBody>
          <a:bodyPr wrap="square" rtlCol="0">
            <a:spAutoFit/>
          </a:bodyPr>
          <a:lstStyle/>
          <a:p>
            <a:pPr defTabSz="914400"/>
            <a:r>
              <a:rPr lang="en-US" sz="1600" dirty="0">
                <a:solidFill>
                  <a:prstClr val="black"/>
                </a:solidFill>
              </a:rPr>
              <a:t>I</a:t>
            </a:r>
            <a:r>
              <a:rPr lang="en-US" sz="1400" dirty="0">
                <a:solidFill>
                  <a:prstClr val="black"/>
                </a:solidFill>
              </a:rPr>
              <a:t>s about</a:t>
            </a:r>
          </a:p>
        </p:txBody>
      </p:sp>
      <p:sp>
        <p:nvSpPr>
          <p:cNvPr id="17" name="Rectangle 16">
            <a:extLst>
              <a:ext uri="{FF2B5EF4-FFF2-40B4-BE49-F238E27FC236}">
                <a16:creationId xmlns:a16="http://schemas.microsoft.com/office/drawing/2014/main" id="{048C40E8-0873-F543-8B4E-C19274598DE6}"/>
              </a:ext>
            </a:extLst>
          </p:cNvPr>
          <p:cNvSpPr/>
          <p:nvPr/>
        </p:nvSpPr>
        <p:spPr bwMode="auto">
          <a:xfrm>
            <a:off x="2817223" y="3164290"/>
            <a:ext cx="3497509" cy="837504"/>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SMARTER</a:t>
            </a:r>
          </a:p>
          <a:p>
            <a:pPr algn="ctr" defTabSz="914400" eaLnBrk="0" fontAlgn="base" hangingPunct="0">
              <a:spcBef>
                <a:spcPct val="0"/>
              </a:spcBef>
              <a:spcAft>
                <a:spcPct val="0"/>
              </a:spcAft>
            </a:pPr>
            <a:r>
              <a:rPr lang="en-US" dirty="0">
                <a:solidFill>
                  <a:prstClr val="black"/>
                </a:solidFill>
                <a:latin typeface="Arial" charset="0"/>
                <a:ea typeface="ＭＳ Ｐゴシック" pitchFamily="28" charset="-128"/>
              </a:rPr>
              <a:t>Instructional Cycle</a:t>
            </a:r>
          </a:p>
        </p:txBody>
      </p:sp>
      <p:cxnSp>
        <p:nvCxnSpPr>
          <p:cNvPr id="9" name="Straight Arrow Connector 8">
            <a:extLst>
              <a:ext uri="{FF2B5EF4-FFF2-40B4-BE49-F238E27FC236}">
                <a16:creationId xmlns:a16="http://schemas.microsoft.com/office/drawing/2014/main" id="{1693E351-5E3D-4047-A532-979E9BDE7408}"/>
              </a:ext>
            </a:extLst>
          </p:cNvPr>
          <p:cNvCxnSpPr>
            <a:stCxn id="5" idx="4"/>
          </p:cNvCxnSpPr>
          <p:nvPr/>
        </p:nvCxnSpPr>
        <p:spPr>
          <a:xfrm>
            <a:off x="4493623" y="2796441"/>
            <a:ext cx="0" cy="367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7BBB63-5CA8-EA41-9470-78706C8825B6}"/>
              </a:ext>
            </a:extLst>
          </p:cNvPr>
          <p:cNvSpPr txBox="1"/>
          <p:nvPr/>
        </p:nvSpPr>
        <p:spPr>
          <a:xfrm>
            <a:off x="3308229" y="2798984"/>
            <a:ext cx="2967416" cy="369332"/>
          </a:xfrm>
          <a:prstGeom prst="rect">
            <a:avLst/>
          </a:prstGeom>
          <a:noFill/>
        </p:spPr>
        <p:txBody>
          <a:bodyPr wrap="square" rtlCol="0">
            <a:spAutoFit/>
          </a:bodyPr>
          <a:lstStyle/>
          <a:p>
            <a:r>
              <a:rPr lang="en-US" dirty="0"/>
              <a:t>organized through the</a:t>
            </a:r>
          </a:p>
        </p:txBody>
      </p:sp>
    </p:spTree>
    <p:extLst>
      <p:ext uri="{BB962C8B-B14F-4D97-AF65-F5344CB8AC3E}">
        <p14:creationId xmlns:p14="http://schemas.microsoft.com/office/powerpoint/2010/main" val="3484620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DACD-3EF5-0343-998E-6F396F3FC5BE}"/>
              </a:ext>
            </a:extLst>
          </p:cNvPr>
          <p:cNvSpPr>
            <a:spLocks noGrp="1"/>
          </p:cNvSpPr>
          <p:nvPr>
            <p:ph type="title"/>
          </p:nvPr>
        </p:nvSpPr>
        <p:spPr>
          <a:xfrm>
            <a:off x="91440" y="352574"/>
            <a:ext cx="2651760" cy="4601183"/>
          </a:xfrm>
        </p:spPr>
        <p:txBody>
          <a:bodyPr>
            <a:normAutofit/>
          </a:bodyPr>
          <a:lstStyle/>
          <a:p>
            <a:r>
              <a:rPr lang="en-US" sz="4800" b="1" dirty="0">
                <a:solidFill>
                  <a:schemeClr val="accent4"/>
                </a:solidFill>
              </a:rPr>
              <a:t>E</a:t>
            </a:r>
            <a:r>
              <a:rPr lang="en-US" sz="3200" b="1" dirty="0">
                <a:solidFill>
                  <a:schemeClr val="bg1"/>
                </a:solidFill>
              </a:rPr>
              <a:t>valuate Learning</a:t>
            </a:r>
          </a:p>
        </p:txBody>
      </p:sp>
      <p:sp>
        <p:nvSpPr>
          <p:cNvPr id="3" name="Content Placeholder 2">
            <a:extLst>
              <a:ext uri="{FF2B5EF4-FFF2-40B4-BE49-F238E27FC236}">
                <a16:creationId xmlns:a16="http://schemas.microsoft.com/office/drawing/2014/main" id="{33FE18D1-7406-534C-83D0-7B50BBE95020}"/>
              </a:ext>
            </a:extLst>
          </p:cNvPr>
          <p:cNvSpPr>
            <a:spLocks noGrp="1"/>
          </p:cNvSpPr>
          <p:nvPr>
            <p:ph idx="1"/>
          </p:nvPr>
        </p:nvSpPr>
        <p:spPr>
          <a:xfrm>
            <a:off x="2788920" y="274320"/>
            <a:ext cx="6263640" cy="6583680"/>
          </a:xfrm>
        </p:spPr>
        <p:txBody>
          <a:bodyPr vert="horz" lIns="91440" tIns="45720" rIns="91440" bIns="45720" rtlCol="0" anchor="ctr">
            <a:noAutofit/>
          </a:bodyPr>
          <a:lstStyle/>
          <a:p>
            <a:pPr lvl="1"/>
            <a:endParaRPr lang="en-US" sz="2400" dirty="0">
              <a:solidFill>
                <a:schemeClr val="tx1"/>
              </a:solidFill>
            </a:endParaRPr>
          </a:p>
          <a:p>
            <a:endParaRPr lang="en-US" sz="2400" dirty="0">
              <a:solidFill>
                <a:schemeClr val="tx1"/>
              </a:solidFill>
            </a:endParaRPr>
          </a:p>
        </p:txBody>
      </p:sp>
      <p:sp>
        <p:nvSpPr>
          <p:cNvPr id="4" name="TextBox 3">
            <a:extLst>
              <a:ext uri="{FF2B5EF4-FFF2-40B4-BE49-F238E27FC236}">
                <a16:creationId xmlns:a16="http://schemas.microsoft.com/office/drawing/2014/main" id="{8C2C7A6B-7AE6-488C-8E42-2EC800ABF12D}"/>
              </a:ext>
            </a:extLst>
          </p:cNvPr>
          <p:cNvSpPr txBox="1"/>
          <p:nvPr/>
        </p:nvSpPr>
        <p:spPr>
          <a:xfrm>
            <a:off x="2743200" y="626894"/>
            <a:ext cx="5916168" cy="5016758"/>
          </a:xfrm>
          <a:prstGeom prst="rect">
            <a:avLst/>
          </a:prstGeom>
          <a:noFill/>
        </p:spPr>
        <p:txBody>
          <a:bodyPr wrap="square" rtlCol="0">
            <a:spAutoFit/>
          </a:bodyPr>
          <a:lstStyle/>
          <a:p>
            <a:pPr marL="571500" indent="-571500">
              <a:buFont typeface="Arial" panose="020B0604020202020204" pitchFamily="34" charset="0"/>
              <a:buChar char="•"/>
            </a:pPr>
            <a:r>
              <a:rPr lang="en-US" sz="2800" dirty="0"/>
              <a:t>Is this working for every student?</a:t>
            </a:r>
          </a:p>
          <a:p>
            <a:pPr marL="571500" indent="-571500">
              <a:buFont typeface="Arial" panose="020B0604020202020204" pitchFamily="34" charset="0"/>
              <a:buChar char="•"/>
            </a:pPr>
            <a:r>
              <a:rPr lang="en-US" sz="2800" dirty="0"/>
              <a:t>What can I change or adjust to improve?</a:t>
            </a:r>
          </a:p>
          <a:p>
            <a:pPr marL="571500" indent="-571500">
              <a:buFont typeface="Arial" panose="020B0604020202020204" pitchFamily="34" charset="0"/>
              <a:buChar char="•"/>
            </a:pPr>
            <a:r>
              <a:rPr lang="en-US" sz="2800" dirty="0"/>
              <a:t>Are students becoming more independent?</a:t>
            </a:r>
          </a:p>
          <a:p>
            <a:pPr marL="571500" indent="-571500">
              <a:buFont typeface="Arial" panose="020B0604020202020204" pitchFamily="34" charset="0"/>
              <a:buChar char="•"/>
            </a:pPr>
            <a:r>
              <a:rPr lang="en-US" sz="2800" dirty="0"/>
              <a:t>Are students taking charge of their own learning?</a:t>
            </a:r>
          </a:p>
          <a:p>
            <a:pPr marL="571500" indent="-571500">
              <a:buFont typeface="Arial" panose="020B0604020202020204" pitchFamily="34" charset="0"/>
              <a:buChar char="•"/>
            </a:pPr>
            <a:r>
              <a:rPr lang="en-US" sz="2800" dirty="0"/>
              <a:t>What are students saying about their learning?</a:t>
            </a:r>
          </a:p>
          <a:p>
            <a:pPr marL="571500" indent="-571500">
              <a:buFont typeface="Arial" panose="020B0604020202020204" pitchFamily="34" charset="0"/>
              <a:buChar char="•"/>
            </a:pPr>
            <a:r>
              <a:rPr lang="en-US" sz="2800" dirty="0"/>
              <a:t>What has changed?</a:t>
            </a:r>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27667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76055E7-F31E-4701-BB02-BBBFC6EBAA9F}"/>
              </a:ext>
            </a:extLst>
          </p:cNvPr>
          <p:cNvSpPr>
            <a:spLocks noGrp="1" noChangeArrowheads="1"/>
          </p:cNvSpPr>
          <p:nvPr>
            <p:ph type="title"/>
          </p:nvPr>
        </p:nvSpPr>
        <p:spPr bwMode="auto">
          <a:xfrm>
            <a:off x="189689" y="1123837"/>
            <a:ext cx="2210611" cy="103817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Autofit/>
          </a:bodyPr>
          <a:lstStyle/>
          <a:p>
            <a:pPr marL="0" marR="0" lvl="0" indent="0" defTabSz="914400" rtl="0" eaLnBrk="0" fontAlgn="base" latinLnBrk="0" hangingPunct="0">
              <a:spcBef>
                <a:spcPct val="0"/>
              </a:spcBef>
              <a:spcAft>
                <a:spcPct val="0"/>
              </a:spcAft>
              <a:buClrTx/>
              <a:buSzTx/>
              <a:buFontTx/>
              <a:buNone/>
              <a:tabLst/>
            </a:pPr>
            <a:r>
              <a:rPr kumimoji="0" lang="en-US" altLang="en-US" sz="3200" b="0" i="0" u="none" strike="noStrike" cap="none" normalizeH="0" baseline="0" dirty="0">
                <a:ln>
                  <a:noFill/>
                </a:ln>
                <a:solidFill>
                  <a:schemeClr val="accent6"/>
                </a:solidFill>
                <a:effectLst/>
                <a:latin typeface="Arial" panose="020B0604020202020204" pitchFamily="34" charset="0"/>
              </a:rPr>
              <a:t>R</a:t>
            </a:r>
            <a:r>
              <a:rPr kumimoji="0" lang="en-US" altLang="en-US" sz="3200" b="0" i="0" u="none" strike="noStrike" cap="none" normalizeH="0" baseline="0" dirty="0">
                <a:ln>
                  <a:noFill/>
                </a:ln>
                <a:effectLst/>
                <a:latin typeface="Arial" panose="020B0604020202020204" pitchFamily="34" charset="0"/>
              </a:rPr>
              <a:t>evisit</a:t>
            </a:r>
            <a:br>
              <a:rPr kumimoji="0" lang="en-US" altLang="en-US" sz="3200" b="0" i="0" u="none" strike="noStrike" cap="none" normalizeH="0" baseline="0" dirty="0">
                <a:ln>
                  <a:noFill/>
                </a:ln>
                <a:effectLst/>
                <a:latin typeface="Arial" panose="020B0604020202020204" pitchFamily="34" charset="0"/>
              </a:rPr>
            </a:br>
            <a:r>
              <a:rPr kumimoji="0" lang="en-US" altLang="en-US" sz="3200" b="0" i="0" u="none" strike="noStrike" cap="none" normalizeH="0" baseline="0" dirty="0">
                <a:ln>
                  <a:noFill/>
                </a:ln>
                <a:effectLst/>
                <a:latin typeface="Arial" panose="020B0604020202020204" pitchFamily="34" charset="0"/>
              </a:rPr>
              <a:t> Critical</a:t>
            </a:r>
            <a:br>
              <a:rPr kumimoji="0" lang="en-US" altLang="en-US" sz="3200" b="0" i="0" u="none" strike="noStrike" cap="none" normalizeH="0" baseline="0" dirty="0">
                <a:ln>
                  <a:noFill/>
                </a:ln>
                <a:effectLst/>
                <a:latin typeface="Arial" panose="020B0604020202020204" pitchFamily="34" charset="0"/>
              </a:rPr>
            </a:br>
            <a:r>
              <a:rPr kumimoji="0" lang="en-US" altLang="en-US" sz="3200" b="0" i="0" u="none" strike="noStrike" cap="none" normalizeH="0" baseline="0" dirty="0">
                <a:ln>
                  <a:noFill/>
                </a:ln>
                <a:effectLst/>
                <a:latin typeface="Arial" panose="020B0604020202020204" pitchFamily="34" charset="0"/>
              </a:rPr>
              <a:t> Outcomes</a:t>
            </a:r>
          </a:p>
        </p:txBody>
      </p:sp>
      <p:sp>
        <p:nvSpPr>
          <p:cNvPr id="6" name="Content Placeholder 5">
            <a:extLst>
              <a:ext uri="{FF2B5EF4-FFF2-40B4-BE49-F238E27FC236}">
                <a16:creationId xmlns:a16="http://schemas.microsoft.com/office/drawing/2014/main" id="{036639D7-CBAE-4186-BBB8-DF1403AC8112}"/>
              </a:ext>
            </a:extLst>
          </p:cNvPr>
          <p:cNvSpPr>
            <a:spLocks noGrp="1"/>
          </p:cNvSpPr>
          <p:nvPr>
            <p:ph idx="1"/>
          </p:nvPr>
        </p:nvSpPr>
        <p:spPr>
          <a:xfrm>
            <a:off x="189690" y="2162014"/>
            <a:ext cx="2210611" cy="3744264"/>
          </a:xfrm>
        </p:spPr>
        <p:txBody>
          <a:bodyPr anchor="t">
            <a:normAutofit/>
          </a:bodyPr>
          <a:lstStyle/>
          <a:p>
            <a:pPr marL="0" indent="0">
              <a:buNone/>
            </a:pPr>
            <a:r>
              <a:rPr lang="en-US" sz="2400" b="1" dirty="0">
                <a:solidFill>
                  <a:schemeClr val="bg1"/>
                </a:solidFill>
              </a:rPr>
              <a:t>Establish whether the learning targets and activities were aligned with and supported students in meeting the standards</a:t>
            </a:r>
          </a:p>
          <a:p>
            <a:pPr marL="0" indent="0">
              <a:buNone/>
            </a:pPr>
            <a:endParaRPr lang="en-US" sz="1400" b="1" dirty="0">
              <a:solidFill>
                <a:schemeClr val="bg1"/>
              </a:solidFill>
            </a:endParaRPr>
          </a:p>
        </p:txBody>
      </p:sp>
      <p:graphicFrame>
        <p:nvGraphicFramePr>
          <p:cNvPr id="7" name="Table 6">
            <a:extLst>
              <a:ext uri="{FF2B5EF4-FFF2-40B4-BE49-F238E27FC236}">
                <a16:creationId xmlns:a16="http://schemas.microsoft.com/office/drawing/2014/main" id="{33A69DF8-E2B5-4300-B4D9-1156A1647957}"/>
              </a:ext>
            </a:extLst>
          </p:cNvPr>
          <p:cNvGraphicFramePr>
            <a:graphicFrameLocks noGrp="1"/>
          </p:cNvGraphicFramePr>
          <p:nvPr>
            <p:extLst>
              <p:ext uri="{D42A27DB-BD31-4B8C-83A1-F6EECF244321}">
                <p14:modId xmlns:p14="http://schemas.microsoft.com/office/powerpoint/2010/main" val="1122901650"/>
              </p:ext>
            </p:extLst>
          </p:nvPr>
        </p:nvGraphicFramePr>
        <p:xfrm>
          <a:off x="3961263" y="1641438"/>
          <a:ext cx="3575120" cy="4023360"/>
        </p:xfrm>
        <a:graphic>
          <a:graphicData uri="http://schemas.openxmlformats.org/drawingml/2006/table">
            <a:tbl>
              <a:tblPr>
                <a:tableStyleId>{5C22544A-7EE6-4342-B048-85BDC9FD1C3A}</a:tableStyleId>
              </a:tblPr>
              <a:tblGrid>
                <a:gridCol w="3575120">
                  <a:extLst>
                    <a:ext uri="{9D8B030D-6E8A-4147-A177-3AD203B41FA5}">
                      <a16:colId xmlns:a16="http://schemas.microsoft.com/office/drawing/2014/main" val="1542199011"/>
                    </a:ext>
                  </a:extLst>
                </a:gridCol>
              </a:tblGrid>
              <a:tr h="3558159">
                <a:tc>
                  <a:txBody>
                    <a:bodyPr/>
                    <a:lstStyle/>
                    <a:p>
                      <a:pPr marL="342900" marR="0" lvl="0" indent="-342900" algn="l">
                        <a:spcBef>
                          <a:spcPts val="0"/>
                        </a:spcBef>
                        <a:spcAft>
                          <a:spcPts val="0"/>
                        </a:spcAft>
                        <a:buSzPts val="1000"/>
                        <a:buFont typeface="Symbol" panose="05050102010706020507" pitchFamily="18" charset="2"/>
                        <a:buChar char=""/>
                        <a:tabLst>
                          <a:tab pos="457200" algn="l"/>
                        </a:tabLst>
                      </a:pPr>
                      <a:r>
                        <a:rPr lang="en-US" sz="3300" dirty="0">
                          <a:effectLst/>
                        </a:rPr>
                        <a:t>What is the next strategy for each student?</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3300" dirty="0">
                          <a:effectLst/>
                        </a:rPr>
                        <a:t>Do I need to re-teach or readjust?</a:t>
                      </a:r>
                    </a:p>
                    <a:p>
                      <a:pPr marL="342900" marR="0" lvl="0" indent="-342900" algn="l">
                        <a:spcBef>
                          <a:spcPts val="0"/>
                        </a:spcBef>
                        <a:spcAft>
                          <a:spcPts val="0"/>
                        </a:spcAft>
                        <a:buSzPts val="1000"/>
                        <a:buFont typeface="Symbol" panose="05050102010706020507" pitchFamily="18" charset="2"/>
                        <a:buChar char=""/>
                        <a:tabLst>
                          <a:tab pos="457200" algn="l"/>
                        </a:tabLst>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SzPts val="1000"/>
                        <a:buFont typeface="Symbol" panose="05050102010706020507" pitchFamily="18" charset="2"/>
                        <a:buChar char=""/>
                        <a:tabLst>
                          <a:tab pos="457200" algn="l"/>
                        </a:tabLst>
                      </a:pPr>
                      <a:r>
                        <a:rPr lang="en-US" sz="3300" dirty="0">
                          <a:effectLst/>
                          <a:latin typeface="Calibri" panose="020F0502020204030204" pitchFamily="34" charset="0"/>
                          <a:ea typeface="Calibri" panose="020F0502020204030204" pitchFamily="34" charset="0"/>
                          <a:cs typeface="Times New Roman" panose="02020603050405020304" pitchFamily="18" charset="0"/>
                        </a:rPr>
                        <a:t>Back to………</a:t>
                      </a:r>
                    </a:p>
                  </a:txBody>
                  <a:tcPr marL="122456" marR="122456" marT="0" marB="0"/>
                </a:tc>
                <a:extLst>
                  <a:ext uri="{0D108BD9-81ED-4DB2-BD59-A6C34878D82A}">
                    <a16:rowId xmlns:a16="http://schemas.microsoft.com/office/drawing/2014/main" val="2594611205"/>
                  </a:ext>
                </a:extLst>
              </a:tr>
            </a:tbl>
          </a:graphicData>
        </a:graphic>
      </p:graphicFrame>
    </p:spTree>
    <p:extLst>
      <p:ext uri="{BB962C8B-B14F-4D97-AF65-F5344CB8AC3E}">
        <p14:creationId xmlns:p14="http://schemas.microsoft.com/office/powerpoint/2010/main" val="2986203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89689" y="1086388"/>
            <a:ext cx="2210612" cy="4601183"/>
          </a:xfrm>
        </p:spPr>
        <p:txBody>
          <a:bodyPr/>
          <a:lstStyle/>
          <a:p>
            <a:r>
              <a:rPr lang="en-US" dirty="0"/>
              <a:t>SMARTER Planning and Instructional Cycle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5" y="310896"/>
            <a:ext cx="9144000" cy="6134231"/>
          </a:xfrm>
          <a:prstGeom prst="rect">
            <a:avLst/>
          </a:prstGeom>
        </p:spPr>
      </p:pic>
    </p:spTree>
    <p:extLst>
      <p:ext uri="{BB962C8B-B14F-4D97-AF65-F5344CB8AC3E}">
        <p14:creationId xmlns:p14="http://schemas.microsoft.com/office/powerpoint/2010/main" val="3084878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76FF-D079-4E2C-91EE-EE991A345FDC}"/>
              </a:ext>
            </a:extLst>
          </p:cNvPr>
          <p:cNvSpPr>
            <a:spLocks noGrp="1"/>
          </p:cNvSpPr>
          <p:nvPr>
            <p:ph type="title"/>
          </p:nvPr>
        </p:nvSpPr>
        <p:spPr>
          <a:xfrm>
            <a:off x="189688" y="1123838"/>
            <a:ext cx="2498647" cy="4601183"/>
          </a:xfrm>
        </p:spPr>
        <p:txBody>
          <a:bodyPr/>
          <a:lstStyle/>
          <a:p>
            <a:r>
              <a:rPr lang="en-US" dirty="0"/>
              <a:t>Grading Considerations</a:t>
            </a:r>
          </a:p>
        </p:txBody>
      </p:sp>
      <p:sp>
        <p:nvSpPr>
          <p:cNvPr id="3" name="Content Placeholder 2">
            <a:extLst>
              <a:ext uri="{FF2B5EF4-FFF2-40B4-BE49-F238E27FC236}">
                <a16:creationId xmlns:a16="http://schemas.microsoft.com/office/drawing/2014/main" id="{72318EE3-B69C-44FF-B980-D86C30928A0D}"/>
              </a:ext>
            </a:extLst>
          </p:cNvPr>
          <p:cNvSpPr>
            <a:spLocks noGrp="1"/>
          </p:cNvSpPr>
          <p:nvPr>
            <p:ph idx="1"/>
          </p:nvPr>
        </p:nvSpPr>
        <p:spPr>
          <a:xfrm>
            <a:off x="2901950" y="864108"/>
            <a:ext cx="5912865" cy="5120640"/>
          </a:xfrm>
        </p:spPr>
        <p:txBody>
          <a:bodyPr>
            <a:normAutofit/>
          </a:bodyPr>
          <a:lstStyle/>
          <a:p>
            <a:r>
              <a:rPr lang="en-US" sz="4400" dirty="0"/>
              <a:t>How Do We Grade?</a:t>
            </a:r>
          </a:p>
          <a:p>
            <a:r>
              <a:rPr lang="en-US" sz="4400" dirty="0"/>
              <a:t>What is Fair?</a:t>
            </a:r>
          </a:p>
        </p:txBody>
      </p:sp>
    </p:spTree>
    <p:extLst>
      <p:ext uri="{BB962C8B-B14F-4D97-AF65-F5344CB8AC3E}">
        <p14:creationId xmlns:p14="http://schemas.microsoft.com/office/powerpoint/2010/main" val="2353624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500A-12D5-439D-B148-1C1190BA798B}"/>
              </a:ext>
            </a:extLst>
          </p:cNvPr>
          <p:cNvSpPr>
            <a:spLocks noGrp="1"/>
          </p:cNvSpPr>
          <p:nvPr>
            <p:ph type="title"/>
          </p:nvPr>
        </p:nvSpPr>
        <p:spPr/>
        <p:txBody>
          <a:bodyPr/>
          <a:lstStyle/>
          <a:p>
            <a:r>
              <a:rPr lang="en-US" dirty="0"/>
              <a:t>Some Ideas for Professional Development in Writing…A Four-Day Plan</a:t>
            </a:r>
          </a:p>
        </p:txBody>
      </p:sp>
      <p:sp>
        <p:nvSpPr>
          <p:cNvPr id="3" name="Content Placeholder 2">
            <a:extLst>
              <a:ext uri="{FF2B5EF4-FFF2-40B4-BE49-F238E27FC236}">
                <a16:creationId xmlns:a16="http://schemas.microsoft.com/office/drawing/2014/main" id="{6A0A3225-A812-49ED-B415-5221741CEB34}"/>
              </a:ext>
            </a:extLst>
          </p:cNvPr>
          <p:cNvSpPr>
            <a:spLocks noGrp="1"/>
          </p:cNvSpPr>
          <p:nvPr>
            <p:ph idx="1"/>
          </p:nvPr>
        </p:nvSpPr>
        <p:spPr/>
        <p:txBody>
          <a:bodyPr>
            <a:normAutofit/>
          </a:bodyPr>
          <a:lstStyle/>
          <a:p>
            <a:pPr marL="0" indent="0">
              <a:buNone/>
            </a:pPr>
            <a:r>
              <a:rPr lang="en-US" sz="3600" b="1" dirty="0">
                <a:latin typeface="Lucida Calligraphy" pitchFamily="66" charset="0"/>
              </a:rPr>
              <a:t>What do YOU think?</a:t>
            </a:r>
            <a:endParaRPr lang="en-US" sz="3600" dirty="0"/>
          </a:p>
        </p:txBody>
      </p:sp>
    </p:spTree>
    <p:extLst>
      <p:ext uri="{BB962C8B-B14F-4D97-AF65-F5344CB8AC3E}">
        <p14:creationId xmlns:p14="http://schemas.microsoft.com/office/powerpoint/2010/main" val="1897817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5"/>
          <p:cNvSpPr>
            <a:spLocks noGrp="1"/>
          </p:cNvSpPr>
          <p:nvPr>
            <p:ph type="title"/>
          </p:nvPr>
        </p:nvSpPr>
        <p:spPr/>
        <p:txBody>
          <a:bodyPr/>
          <a:lstStyle/>
          <a:p>
            <a:r>
              <a:rPr lang="en-US" altLang="en-US" dirty="0"/>
              <a:t>Optimistic Closure</a:t>
            </a:r>
          </a:p>
        </p:txBody>
      </p:sp>
      <p:sp>
        <p:nvSpPr>
          <p:cNvPr id="2" name="TextBox 1"/>
          <p:cNvSpPr txBox="1"/>
          <p:nvPr/>
        </p:nvSpPr>
        <p:spPr>
          <a:xfrm>
            <a:off x="960120" y="1813123"/>
            <a:ext cx="7333488" cy="1815882"/>
          </a:xfrm>
          <a:prstGeom prst="rect">
            <a:avLst/>
          </a:prstGeom>
          <a:noFill/>
        </p:spPr>
        <p:txBody>
          <a:bodyPr wrap="square">
            <a:spAutoFit/>
          </a:bodyPr>
          <a:lstStyle/>
          <a:p>
            <a:pPr algn="ctr">
              <a:defRPr/>
            </a:pPr>
            <a:r>
              <a:rPr lang="en-US" sz="2800" dirty="0">
                <a:latin typeface="+mn-lt"/>
              </a:rPr>
              <a:t>A word or a phrase that reflects how I feel about moving forward with </a:t>
            </a:r>
            <a:r>
              <a:rPr lang="en-US" sz="2800" dirty="0"/>
              <a:t>teaching or providing professional development for teachers in the Writing Strategies Curriculum</a:t>
            </a:r>
            <a:endParaRPr lang="en-US" sz="2800" dirty="0">
              <a:latin typeface="+mn-lt"/>
            </a:endParaRPr>
          </a:p>
        </p:txBody>
      </p:sp>
      <p:pic>
        <p:nvPicPr>
          <p:cNvPr id="1884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6307" y="3816948"/>
            <a:ext cx="2827338" cy="159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2515C668-287B-4E39-A972-B964CF80D5B4}"/>
              </a:ext>
            </a:extLst>
          </p:cNvPr>
          <p:cNvSpPr txBox="1"/>
          <p:nvPr/>
        </p:nvSpPr>
        <p:spPr>
          <a:xfrm>
            <a:off x="338328" y="5861304"/>
            <a:ext cx="7955280" cy="369332"/>
          </a:xfrm>
          <a:prstGeom prst="rect">
            <a:avLst/>
          </a:prstGeom>
          <a:noFill/>
        </p:spPr>
        <p:txBody>
          <a:bodyPr wrap="square" rtlCol="0">
            <a:spAutoFit/>
          </a:bodyPr>
          <a:lstStyle/>
          <a:p>
            <a:r>
              <a:rPr lang="en-US" dirty="0"/>
              <a:t>If you are coming to the next session, please sign up for Star Writer or PD Activities.</a:t>
            </a:r>
          </a:p>
        </p:txBody>
      </p:sp>
    </p:spTree>
    <p:extLst>
      <p:ext uri="{BB962C8B-B14F-4D97-AF65-F5344CB8AC3E}">
        <p14:creationId xmlns:p14="http://schemas.microsoft.com/office/powerpoint/2010/main" val="216775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8394" y="2499041"/>
            <a:ext cx="2553406" cy="2170792"/>
            <a:chOff x="2650" y="1628094"/>
            <a:chExt cx="2330195" cy="2170792"/>
          </a:xfrm>
        </p:grpSpPr>
        <p:sp>
          <p:nvSpPr>
            <p:cNvPr id="9" name="Rounded Rectangle 8"/>
            <p:cNvSpPr/>
            <p:nvPr/>
          </p:nvSpPr>
          <p:spPr>
            <a:xfrm>
              <a:off x="2650" y="1628094"/>
              <a:ext cx="2330195" cy="2170792"/>
            </a:xfrm>
            <a:prstGeom prst="roundRect">
              <a:avLst/>
            </a:prstGeom>
            <a:gradFill rotWithShape="1">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10" name="Rounded Rectangle 4"/>
            <p:cNvSpPr/>
            <p:nvPr/>
          </p:nvSpPr>
          <p:spPr>
            <a:xfrm>
              <a:off x="108619" y="1734063"/>
              <a:ext cx="2118257" cy="1958854"/>
            </a:xfrm>
            <a:prstGeom prst="rect">
              <a:avLst/>
            </a:prstGeom>
            <a:noFill/>
            <a:ln>
              <a:noFill/>
            </a:ln>
            <a:effectLst/>
          </p:spPr>
          <p:txBody>
            <a:bodyPr spcFirstLastPara="0" vert="horz" wrap="square" lIns="156210" tIns="156210" rIns="156210" bIns="156210" numCol="1" spcCol="1270" anchor="ctr" anchorCtr="0">
              <a:noAutofit/>
            </a:bodyPr>
            <a:lstStyle/>
            <a:p>
              <a:pPr algn="ctr" defTabSz="1822450">
                <a:lnSpc>
                  <a:spcPct val="90000"/>
                </a:lnSpc>
                <a:spcBef>
                  <a:spcPct val="0"/>
                </a:spcBef>
                <a:spcAft>
                  <a:spcPct val="35000"/>
                </a:spcAft>
                <a:defRPr/>
              </a:pPr>
              <a:r>
                <a:rPr lang="en-US" sz="4100" kern="0" dirty="0">
                  <a:solidFill>
                    <a:prstClr val="white"/>
                  </a:solidFill>
                  <a:latin typeface="Arial"/>
                  <a:ea typeface="ＭＳ Ｐゴシック"/>
                </a:rPr>
                <a:t>Problem</a:t>
              </a:r>
            </a:p>
          </p:txBody>
        </p:sp>
      </p:grpSp>
      <p:sp>
        <p:nvSpPr>
          <p:cNvPr id="11" name="TextBox 10"/>
          <p:cNvSpPr txBox="1"/>
          <p:nvPr/>
        </p:nvSpPr>
        <p:spPr>
          <a:xfrm>
            <a:off x="3502152" y="2852928"/>
            <a:ext cx="5331070" cy="1938992"/>
          </a:xfrm>
          <a:prstGeom prst="rect">
            <a:avLst/>
          </a:prstGeom>
          <a:noFill/>
        </p:spPr>
        <p:txBody>
          <a:bodyPr wrap="square" rtlCol="0">
            <a:spAutoFit/>
          </a:bodyPr>
          <a:lstStyle/>
          <a:p>
            <a:endParaRPr lang="en-US" sz="2400" dirty="0">
              <a:solidFill>
                <a:prstClr val="black"/>
              </a:solidFill>
              <a:latin typeface="Arial"/>
              <a:ea typeface="ＭＳ Ｐゴシック"/>
            </a:endParaRPr>
          </a:p>
          <a:p>
            <a:pPr marL="285750" indent="-285750">
              <a:buFont typeface="Wingdings" charset="2"/>
              <a:buChar char="u"/>
            </a:pPr>
            <a:r>
              <a:rPr lang="en-US" sz="2400" dirty="0">
                <a:solidFill>
                  <a:prstClr val="black"/>
                </a:solidFill>
                <a:latin typeface="Arial"/>
                <a:ea typeface="ＭＳ Ｐゴシック"/>
              </a:rPr>
              <a:t>We need writing interventions to support struggling learners at all levels of writing, from sentences to themes…right now!</a:t>
            </a:r>
          </a:p>
        </p:txBody>
      </p:sp>
    </p:spTree>
    <p:extLst>
      <p:ext uri="{BB962C8B-B14F-4D97-AF65-F5344CB8AC3E}">
        <p14:creationId xmlns:p14="http://schemas.microsoft.com/office/powerpoint/2010/main" val="36090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29000" y="3017520"/>
            <a:ext cx="5395984" cy="2246769"/>
          </a:xfrm>
          <a:prstGeom prst="rect">
            <a:avLst/>
          </a:prstGeom>
          <a:noFill/>
        </p:spPr>
        <p:txBody>
          <a:bodyPr wrap="square" rtlCol="0">
            <a:spAutoFit/>
          </a:bodyPr>
          <a:lstStyle/>
          <a:p>
            <a:r>
              <a:rPr lang="en-US" sz="3200" dirty="0">
                <a:solidFill>
                  <a:prstClr val="black"/>
                </a:solidFill>
                <a:latin typeface="Arial"/>
                <a:ea typeface="ＭＳ Ｐゴシック"/>
              </a:rPr>
              <a:t>SMARTER WRITING</a:t>
            </a:r>
          </a:p>
          <a:p>
            <a:pPr marL="285750" indent="-285750">
              <a:buFont typeface="Arial" panose="020B0604020202020204" pitchFamily="34" charset="0"/>
              <a:buChar char="•"/>
            </a:pPr>
            <a:r>
              <a:rPr lang="en-US" dirty="0"/>
              <a:t>Sequencing professional development for teachers in the Writing Strategies</a:t>
            </a:r>
          </a:p>
          <a:p>
            <a:pPr marL="285750" indent="-285750">
              <a:buFont typeface="Arial" panose="020B0604020202020204" pitchFamily="34" charset="0"/>
              <a:buChar char="•"/>
            </a:pPr>
            <a:r>
              <a:rPr lang="en-US" dirty="0"/>
              <a:t>Allowing for differentiation of instruction </a:t>
            </a:r>
          </a:p>
          <a:p>
            <a:pPr marL="285750" indent="-285750">
              <a:buFont typeface="Arial" panose="020B0604020202020204" pitchFamily="34" charset="0"/>
              <a:buChar char="•"/>
            </a:pPr>
            <a:r>
              <a:rPr lang="en-US" dirty="0"/>
              <a:t>Maintaining the integrity of the strategies and strategic instruction. </a:t>
            </a:r>
          </a:p>
          <a:p>
            <a:pPr marL="285750" indent="-285750">
              <a:buFont typeface="Arial" panose="020B0604020202020204" pitchFamily="34" charset="0"/>
              <a:buChar char="•"/>
            </a:pPr>
            <a:endParaRPr lang="en-US" dirty="0">
              <a:solidFill>
                <a:prstClr val="black"/>
              </a:solidFill>
              <a:latin typeface="Arial"/>
              <a:ea typeface="ＭＳ Ｐゴシック"/>
            </a:endParaRPr>
          </a:p>
        </p:txBody>
      </p:sp>
      <p:sp>
        <p:nvSpPr>
          <p:cNvPr id="7" name="Rounded Rectangle 6"/>
          <p:cNvSpPr/>
          <p:nvPr/>
        </p:nvSpPr>
        <p:spPr>
          <a:xfrm>
            <a:off x="410840" y="3197916"/>
            <a:ext cx="2519680" cy="2082800"/>
          </a:xfrm>
          <a:prstGeom prst="roundRect">
            <a:avLst/>
          </a:prstGeom>
          <a:blipFill dpi="0" rotWithShape="0">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b="35976"/>
            </a:stretch>
          </a:blipFill>
        </p:spPr>
        <p:style>
          <a:lnRef idx="0">
            <a:schemeClr val="lt1">
              <a:hueOff val="0"/>
              <a:satOff val="0"/>
              <a:lumOff val="0"/>
              <a:alphaOff val="0"/>
            </a:schemeClr>
          </a:lnRef>
          <a:fillRef idx="3">
            <a:scrgbClr r="0" g="0" b="0"/>
          </a:fillRef>
          <a:effectRef idx="2">
            <a:schemeClr val="accent4">
              <a:hueOff val="-2232386"/>
              <a:satOff val="13449"/>
              <a:lumOff val="1078"/>
              <a:alphaOff val="0"/>
            </a:schemeClr>
          </a:effectRef>
          <a:fontRef idx="minor">
            <a:schemeClr val="lt1"/>
          </a:fontRef>
        </p:style>
      </p:sp>
      <p:sp>
        <p:nvSpPr>
          <p:cNvPr id="12" name="Rounded Rectangle 11"/>
          <p:cNvSpPr/>
          <p:nvPr/>
        </p:nvSpPr>
        <p:spPr>
          <a:xfrm>
            <a:off x="410840" y="3127907"/>
            <a:ext cx="2519680" cy="2082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3" name="TextBox 12"/>
          <p:cNvSpPr txBox="1"/>
          <p:nvPr/>
        </p:nvSpPr>
        <p:spPr>
          <a:xfrm>
            <a:off x="537929" y="4290524"/>
            <a:ext cx="2082621" cy="769441"/>
          </a:xfrm>
          <a:prstGeom prst="rect">
            <a:avLst/>
          </a:prstGeom>
          <a:noFill/>
        </p:spPr>
        <p:txBody>
          <a:bodyPr wrap="none" rtlCol="0">
            <a:spAutoFit/>
          </a:bodyPr>
          <a:lstStyle/>
          <a:p>
            <a:pPr algn="ctr" defTabSz="914400"/>
            <a:r>
              <a:rPr lang="en-US" sz="4400" dirty="0">
                <a:solidFill>
                  <a:srgbClr val="44546A"/>
                </a:solidFill>
              </a:rPr>
              <a:t>Solution</a:t>
            </a:r>
          </a:p>
        </p:txBody>
      </p:sp>
      <p:sp>
        <p:nvSpPr>
          <p:cNvPr id="2" name="AutoShape 2" descr="me.jpg">
            <a:extLst>
              <a:ext uri="{FF2B5EF4-FFF2-40B4-BE49-F238E27FC236}">
                <a16:creationId xmlns:a16="http://schemas.microsoft.com/office/drawing/2014/main" id="{B8ACACC9-4200-4C4F-A65B-F16105EABACD}"/>
              </a:ext>
            </a:extLst>
          </p:cNvPr>
          <p:cNvSpPr>
            <a:spLocks noChangeAspect="1" noChangeArrowheads="1"/>
          </p:cNvSpPr>
          <p:nvPr/>
        </p:nvSpPr>
        <p:spPr bwMode="auto">
          <a:xfrm>
            <a:off x="3526814" y="2383814"/>
            <a:ext cx="1197586" cy="119758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erson wearing glasses and smiling at the camera&#10;&#10;Description automatically generated">
            <a:extLst>
              <a:ext uri="{FF2B5EF4-FFF2-40B4-BE49-F238E27FC236}">
                <a16:creationId xmlns:a16="http://schemas.microsoft.com/office/drawing/2014/main" id="{3345B6FE-EF02-455F-AA8C-117C5093C492}"/>
              </a:ext>
            </a:extLst>
          </p:cNvPr>
          <p:cNvPicPr>
            <a:picLocks noChangeAspect="1"/>
          </p:cNvPicPr>
          <p:nvPr/>
        </p:nvPicPr>
        <p:blipFill>
          <a:blip r:embed="rId4"/>
          <a:stretch>
            <a:fillRect/>
          </a:stretch>
        </p:blipFill>
        <p:spPr>
          <a:xfrm>
            <a:off x="2930520" y="115054"/>
            <a:ext cx="2519680" cy="2198751"/>
          </a:xfrm>
          <a:prstGeom prst="rect">
            <a:avLst/>
          </a:prstGeom>
        </p:spPr>
      </p:pic>
    </p:spTree>
    <p:extLst>
      <p:ext uri="{BB962C8B-B14F-4D97-AF65-F5344CB8AC3E}">
        <p14:creationId xmlns:p14="http://schemas.microsoft.com/office/powerpoint/2010/main" val="1314517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SMARTER Planning and Instructional Cycle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5" y="1690689"/>
            <a:ext cx="9144000" cy="4754438"/>
          </a:xfrm>
          <a:prstGeom prst="rect">
            <a:avLst/>
          </a:prstGeom>
        </p:spPr>
      </p:pic>
    </p:spTree>
    <p:extLst>
      <p:ext uri="{BB962C8B-B14F-4D97-AF65-F5344CB8AC3E}">
        <p14:creationId xmlns:p14="http://schemas.microsoft.com/office/powerpoint/2010/main" val="542264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552" y="248598"/>
            <a:ext cx="5113302" cy="523220"/>
          </a:xfrm>
          <a:prstGeom prst="rect">
            <a:avLst/>
          </a:prstGeom>
          <a:noFill/>
          <a:ln w="12700">
            <a:solidFill>
              <a:schemeClr val="tx1"/>
            </a:solidFill>
          </a:ln>
        </p:spPr>
        <p:txBody>
          <a:bodyPr wrap="square" rtlCol="0">
            <a:spAutoFit/>
          </a:bodyPr>
          <a:lstStyle/>
          <a:p>
            <a:pPr>
              <a:defRPr/>
            </a:pPr>
            <a:r>
              <a:rPr lang="en-US" sz="2800" b="1" dirty="0">
                <a:solidFill>
                  <a:prstClr val="black"/>
                </a:solidFill>
                <a:latin typeface="Calibri" panose="020F0502020204030204"/>
              </a:rPr>
              <a:t>Strategic Instruction Model (SIM)</a:t>
            </a:r>
          </a:p>
        </p:txBody>
      </p:sp>
      <p:sp>
        <p:nvSpPr>
          <p:cNvPr id="5" name="Oval 4"/>
          <p:cNvSpPr/>
          <p:nvPr/>
        </p:nvSpPr>
        <p:spPr bwMode="auto">
          <a:xfrm>
            <a:off x="2149769" y="979366"/>
            <a:ext cx="3041256" cy="1041972"/>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defRPr/>
            </a:pPr>
            <a:r>
              <a:rPr lang="en-US" sz="1600" dirty="0">
                <a:solidFill>
                  <a:srgbClr val="C00000"/>
                </a:solidFill>
                <a:latin typeface="Calibri" panose="020F0502020204030204"/>
              </a:rPr>
              <a:t>research-validated</a:t>
            </a:r>
          </a:p>
          <a:p>
            <a:pPr algn="ctr">
              <a:defRPr/>
            </a:pPr>
            <a:r>
              <a:rPr lang="en-US" sz="1600" dirty="0">
                <a:solidFill>
                  <a:prstClr val="black"/>
                </a:solidFill>
                <a:latin typeface="Calibri" panose="020F0502020204030204"/>
              </a:rPr>
              <a:t>practices for standards-aligned</a:t>
            </a:r>
          </a:p>
          <a:p>
            <a:pPr algn="ctr">
              <a:defRPr/>
            </a:pPr>
            <a:r>
              <a:rPr lang="en-US" sz="1600" dirty="0">
                <a:solidFill>
                  <a:srgbClr val="C00000"/>
                </a:solidFill>
                <a:latin typeface="Calibri" panose="020F0502020204030204"/>
              </a:rPr>
              <a:t>planning </a:t>
            </a:r>
            <a:r>
              <a:rPr lang="en-US" sz="1600" dirty="0">
                <a:solidFill>
                  <a:prstClr val="black"/>
                </a:solidFill>
                <a:latin typeface="Calibri" panose="020F0502020204030204"/>
              </a:rPr>
              <a:t>and data-driven</a:t>
            </a:r>
          </a:p>
          <a:p>
            <a:pPr algn="ctr">
              <a:defRPr/>
            </a:pPr>
            <a:r>
              <a:rPr lang="en-US" sz="1600" dirty="0">
                <a:solidFill>
                  <a:srgbClr val="C00000"/>
                </a:solidFill>
                <a:latin typeface="Calibri" panose="020F0502020204030204"/>
              </a:rPr>
              <a:t>teaching</a:t>
            </a:r>
          </a:p>
        </p:txBody>
      </p:sp>
      <p:pic>
        <p:nvPicPr>
          <p:cNvPr id="6" name="Picture 5"/>
          <p:cNvPicPr>
            <a:picLocks noChangeAspect="1"/>
          </p:cNvPicPr>
          <p:nvPr/>
        </p:nvPicPr>
        <p:blipFill>
          <a:blip r:embed="rId3"/>
          <a:stretch>
            <a:fillRect/>
          </a:stretch>
        </p:blipFill>
        <p:spPr>
          <a:xfrm>
            <a:off x="6305437" y="1199795"/>
            <a:ext cx="2305756" cy="694525"/>
          </a:xfrm>
          <a:prstGeom prst="rect">
            <a:avLst/>
          </a:prstGeom>
        </p:spPr>
      </p:pic>
      <p:sp>
        <p:nvSpPr>
          <p:cNvPr id="7" name="Rectangle 6"/>
          <p:cNvSpPr/>
          <p:nvPr/>
        </p:nvSpPr>
        <p:spPr bwMode="auto">
          <a:xfrm>
            <a:off x="562768" y="3386160"/>
            <a:ext cx="2523248" cy="859651"/>
          </a:xfrm>
          <a:prstGeom prst="rect">
            <a:avLst/>
          </a:prstGeom>
          <a:solidFill>
            <a:schemeClr val="accent1">
              <a:lumMod val="60000"/>
              <a:lumOff val="4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en-US" sz="1600" b="1" dirty="0">
                <a:solidFill>
                  <a:prstClr val="black"/>
                </a:solidFill>
                <a:latin typeface="Arial" charset="0"/>
                <a:ea typeface="ＭＳ Ｐゴシック" pitchFamily="28" charset="-128"/>
              </a:rPr>
              <a:t>Content Enhancement</a:t>
            </a:r>
          </a:p>
          <a:p>
            <a:pPr algn="ctr" eaLnBrk="0" fontAlgn="base" hangingPunct="0">
              <a:spcBef>
                <a:spcPct val="0"/>
              </a:spcBef>
              <a:spcAft>
                <a:spcPct val="0"/>
              </a:spcAft>
              <a:defRPr/>
            </a:pPr>
            <a:r>
              <a:rPr lang="en-US" sz="1600" b="1" dirty="0">
                <a:solidFill>
                  <a:prstClr val="black"/>
                </a:solidFill>
                <a:latin typeface="Arial" charset="0"/>
                <a:ea typeface="ＭＳ Ｐゴシック" pitchFamily="28" charset="-128"/>
              </a:rPr>
              <a:t>Routines</a:t>
            </a:r>
          </a:p>
        </p:txBody>
      </p:sp>
      <p:sp>
        <p:nvSpPr>
          <p:cNvPr id="8" name="Rectangle 7"/>
          <p:cNvSpPr/>
          <p:nvPr/>
        </p:nvSpPr>
        <p:spPr bwMode="auto">
          <a:xfrm>
            <a:off x="6069900" y="3394738"/>
            <a:ext cx="2308959" cy="726241"/>
          </a:xfrm>
          <a:prstGeom prst="rect">
            <a:avLst/>
          </a:prstGeom>
          <a:solidFill>
            <a:schemeClr val="accent1">
              <a:lumMod val="60000"/>
              <a:lumOff val="4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en-US" sz="1600" b="1" dirty="0">
                <a:solidFill>
                  <a:prstClr val="black"/>
                </a:solidFill>
                <a:latin typeface="Arial" charset="0"/>
                <a:ea typeface="ＭＳ Ｐゴシック" pitchFamily="28" charset="-128"/>
              </a:rPr>
              <a:t>Learning Strategies</a:t>
            </a:r>
          </a:p>
          <a:p>
            <a:pPr algn="ctr" eaLnBrk="0" fontAlgn="base" hangingPunct="0">
              <a:spcBef>
                <a:spcPct val="0"/>
              </a:spcBef>
              <a:spcAft>
                <a:spcPct val="0"/>
              </a:spcAft>
              <a:defRPr/>
            </a:pPr>
            <a:r>
              <a:rPr lang="en-US" sz="1600" b="1" dirty="0">
                <a:solidFill>
                  <a:prstClr val="black"/>
                </a:solidFill>
                <a:latin typeface="Arial" charset="0"/>
                <a:ea typeface="ＭＳ Ｐゴシック" pitchFamily="28" charset="-128"/>
              </a:rPr>
              <a:t>Curriculum</a:t>
            </a:r>
          </a:p>
        </p:txBody>
      </p:sp>
      <p:cxnSp>
        <p:nvCxnSpPr>
          <p:cNvPr id="10" name="Straight Arrow Connector 9"/>
          <p:cNvCxnSpPr>
            <a:cxnSpLocks/>
          </p:cNvCxnSpPr>
          <p:nvPr/>
        </p:nvCxnSpPr>
        <p:spPr bwMode="auto">
          <a:xfrm>
            <a:off x="5191027" y="1500352"/>
            <a:ext cx="968181" cy="0"/>
          </a:xfrm>
          <a:prstGeom prst="straightConnector1">
            <a:avLst/>
          </a:prstGeom>
          <a:solidFill>
            <a:schemeClr val="tx2"/>
          </a:solidFill>
          <a:ln w="9525" cap="flat" cmpd="sng" algn="ctr">
            <a:solidFill>
              <a:schemeClr val="accent4"/>
            </a:solidFill>
            <a:prstDash val="solid"/>
            <a:round/>
            <a:headEnd type="none" w="med" len="med"/>
            <a:tailEnd type="arrow"/>
          </a:ln>
          <a:effectLst/>
        </p:spPr>
      </p:cxnSp>
      <p:sp>
        <p:nvSpPr>
          <p:cNvPr id="11" name="TextBox 10"/>
          <p:cNvSpPr txBox="1"/>
          <p:nvPr/>
        </p:nvSpPr>
        <p:spPr>
          <a:xfrm>
            <a:off x="5191025" y="1006268"/>
            <a:ext cx="1571978" cy="523220"/>
          </a:xfrm>
          <a:prstGeom prst="rect">
            <a:avLst/>
          </a:prstGeom>
          <a:noFill/>
        </p:spPr>
        <p:txBody>
          <a:bodyPr wrap="square" rtlCol="0">
            <a:spAutoFit/>
          </a:bodyPr>
          <a:lstStyle/>
          <a:p>
            <a:pPr>
              <a:defRPr/>
            </a:pPr>
            <a:r>
              <a:rPr lang="en-US" sz="1400" dirty="0">
                <a:solidFill>
                  <a:prstClr val="black"/>
                </a:solidFill>
                <a:latin typeface="Calibri" panose="020F0502020204030204"/>
              </a:rPr>
              <a:t>d</a:t>
            </a:r>
            <a:r>
              <a:rPr lang="en-US" sz="1400" dirty="0" err="1">
                <a:solidFill>
                  <a:prstClr val="black"/>
                </a:solidFill>
                <a:latin typeface="Calibri" panose="020F0502020204030204"/>
              </a:rPr>
              <a:t>eveloped</a:t>
            </a:r>
            <a:endParaRPr lang="en-US" sz="1400" dirty="0">
              <a:solidFill>
                <a:prstClr val="black"/>
              </a:solidFill>
              <a:latin typeface="Calibri" panose="020F0502020204030204"/>
            </a:endParaRPr>
          </a:p>
          <a:p>
            <a:pPr>
              <a:defRPr/>
            </a:pPr>
            <a:r>
              <a:rPr lang="en-US" sz="1400" dirty="0">
                <a:solidFill>
                  <a:prstClr val="black"/>
                </a:solidFill>
                <a:latin typeface="Calibri" panose="020F0502020204030204"/>
              </a:rPr>
              <a:t>by</a:t>
            </a:r>
          </a:p>
        </p:txBody>
      </p:sp>
      <p:cxnSp>
        <p:nvCxnSpPr>
          <p:cNvPr id="13" name="Straight Arrow Connector 12"/>
          <p:cNvCxnSpPr>
            <a:cxnSpLocks/>
          </p:cNvCxnSpPr>
          <p:nvPr/>
        </p:nvCxnSpPr>
        <p:spPr bwMode="auto">
          <a:xfrm flipH="1">
            <a:off x="2589273" y="2620507"/>
            <a:ext cx="615863" cy="722540"/>
          </a:xfrm>
          <a:prstGeom prst="straightConnector1">
            <a:avLst/>
          </a:prstGeom>
          <a:solidFill>
            <a:schemeClr val="tx2"/>
          </a:solidFill>
          <a:ln w="9525" cap="flat" cmpd="sng" algn="ctr">
            <a:solidFill>
              <a:srgbClr val="000000"/>
            </a:solidFill>
            <a:prstDash val="solid"/>
            <a:round/>
            <a:headEnd type="none" w="med" len="med"/>
            <a:tailEnd type="arrow"/>
          </a:ln>
          <a:effectLst/>
        </p:spPr>
      </p:cxnSp>
      <p:cxnSp>
        <p:nvCxnSpPr>
          <p:cNvPr id="16" name="Straight Arrow Connector 15"/>
          <p:cNvCxnSpPr>
            <a:cxnSpLocks/>
          </p:cNvCxnSpPr>
          <p:nvPr/>
        </p:nvCxnSpPr>
        <p:spPr bwMode="auto">
          <a:xfrm>
            <a:off x="5516100" y="2539104"/>
            <a:ext cx="667521" cy="782635"/>
          </a:xfrm>
          <a:prstGeom prst="straightConnector1">
            <a:avLst/>
          </a:prstGeom>
          <a:solidFill>
            <a:schemeClr val="tx2"/>
          </a:solidFill>
          <a:ln w="9525" cap="flat" cmpd="sng" algn="ctr">
            <a:solidFill>
              <a:srgbClr val="000000"/>
            </a:solidFill>
            <a:prstDash val="solid"/>
            <a:round/>
            <a:headEnd type="none" w="med" len="med"/>
            <a:tailEnd type="arrow"/>
          </a:ln>
          <a:effectLst/>
        </p:spPr>
      </p:cxnSp>
      <p:sp>
        <p:nvSpPr>
          <p:cNvPr id="19" name="TextBox 18"/>
          <p:cNvSpPr txBox="1"/>
          <p:nvPr/>
        </p:nvSpPr>
        <p:spPr>
          <a:xfrm>
            <a:off x="1048992" y="2345027"/>
            <a:ext cx="2259824" cy="830997"/>
          </a:xfrm>
          <a:prstGeom prst="rect">
            <a:avLst/>
          </a:prstGeom>
          <a:noFill/>
        </p:spPr>
        <p:txBody>
          <a:bodyPr wrap="square" rtlCol="0">
            <a:spAutoFit/>
          </a:bodyPr>
          <a:lstStyle/>
          <a:p>
            <a:pPr>
              <a:defRPr/>
            </a:pPr>
            <a:r>
              <a:rPr lang="en-US" sz="1600" dirty="0">
                <a:solidFill>
                  <a:prstClr val="black"/>
                </a:solidFill>
                <a:latin typeface="Calibri" panose="020F0502020204030204"/>
              </a:rPr>
              <a:t>and may include</a:t>
            </a:r>
          </a:p>
          <a:p>
            <a:pPr>
              <a:defRPr/>
            </a:pPr>
            <a:r>
              <a:rPr lang="en-US" sz="1600" dirty="0">
                <a:solidFill>
                  <a:prstClr val="black"/>
                </a:solidFill>
                <a:latin typeface="Calibri" panose="020F0502020204030204"/>
              </a:rPr>
              <a:t>co-construction of learning with</a:t>
            </a:r>
          </a:p>
        </p:txBody>
      </p:sp>
      <p:sp>
        <p:nvSpPr>
          <p:cNvPr id="20" name="TextBox 19"/>
          <p:cNvSpPr txBox="1"/>
          <p:nvPr/>
        </p:nvSpPr>
        <p:spPr>
          <a:xfrm>
            <a:off x="6238786" y="2458220"/>
            <a:ext cx="2541295" cy="830997"/>
          </a:xfrm>
          <a:prstGeom prst="rect">
            <a:avLst/>
          </a:prstGeom>
          <a:noFill/>
        </p:spPr>
        <p:txBody>
          <a:bodyPr wrap="square" rtlCol="0">
            <a:spAutoFit/>
          </a:bodyPr>
          <a:lstStyle/>
          <a:p>
            <a:pPr>
              <a:defRPr/>
            </a:pPr>
            <a:r>
              <a:rPr lang="en-US" sz="1600" dirty="0">
                <a:solidFill>
                  <a:prstClr val="black"/>
                </a:solidFill>
                <a:latin typeface="Calibri" panose="020F0502020204030204"/>
              </a:rPr>
              <a:t>and may include intervention for academic and social skills with</a:t>
            </a:r>
          </a:p>
        </p:txBody>
      </p:sp>
      <p:cxnSp>
        <p:nvCxnSpPr>
          <p:cNvPr id="23" name="Straight Connector 22"/>
          <p:cNvCxnSpPr>
            <a:cxnSpLocks/>
          </p:cNvCxnSpPr>
          <p:nvPr/>
        </p:nvCxnSpPr>
        <p:spPr bwMode="auto">
          <a:xfrm>
            <a:off x="1838731" y="776941"/>
            <a:ext cx="459631" cy="458654"/>
          </a:xfrm>
          <a:prstGeom prst="line">
            <a:avLst/>
          </a:prstGeom>
          <a:solidFill>
            <a:schemeClr val="tx2"/>
          </a:solidFill>
          <a:ln w="9525" cap="flat" cmpd="sng" algn="ctr">
            <a:solidFill>
              <a:srgbClr val="000000"/>
            </a:solidFill>
            <a:prstDash val="solid"/>
            <a:round/>
            <a:headEnd type="none" w="med" len="med"/>
            <a:tailEnd type="none" w="med" len="med"/>
          </a:ln>
          <a:effectLst/>
        </p:spPr>
      </p:cxnSp>
      <p:sp>
        <p:nvSpPr>
          <p:cNvPr id="28" name="TextBox 27"/>
          <p:cNvSpPr txBox="1"/>
          <p:nvPr/>
        </p:nvSpPr>
        <p:spPr>
          <a:xfrm>
            <a:off x="2149771" y="780303"/>
            <a:ext cx="1116773" cy="307777"/>
          </a:xfrm>
          <a:prstGeom prst="rect">
            <a:avLst/>
          </a:prstGeom>
          <a:noFill/>
        </p:spPr>
        <p:txBody>
          <a:bodyPr wrap="square" rtlCol="0">
            <a:spAutoFit/>
          </a:bodyPr>
          <a:lstStyle/>
          <a:p>
            <a:pPr>
              <a:defRPr/>
            </a:pPr>
            <a:r>
              <a:rPr lang="en-US" sz="1400" dirty="0">
                <a:solidFill>
                  <a:prstClr val="black"/>
                </a:solidFill>
                <a:latin typeface="Calibri" panose="020F0502020204030204"/>
              </a:rPr>
              <a:t>i</a:t>
            </a:r>
            <a:r>
              <a:rPr lang="en-US" sz="1200" dirty="0">
                <a:solidFill>
                  <a:prstClr val="black"/>
                </a:solidFill>
                <a:latin typeface="Calibri" panose="020F0502020204030204"/>
              </a:rPr>
              <a:t>s about</a:t>
            </a:r>
          </a:p>
        </p:txBody>
      </p:sp>
      <p:sp>
        <p:nvSpPr>
          <p:cNvPr id="17" name="Rectangle 16">
            <a:extLst>
              <a:ext uri="{FF2B5EF4-FFF2-40B4-BE49-F238E27FC236}">
                <a16:creationId xmlns:a16="http://schemas.microsoft.com/office/drawing/2014/main" id="{048C40E8-0873-F543-8B4E-C19274598DE6}"/>
              </a:ext>
            </a:extLst>
          </p:cNvPr>
          <p:cNvSpPr/>
          <p:nvPr/>
        </p:nvSpPr>
        <p:spPr bwMode="auto">
          <a:xfrm>
            <a:off x="2971680" y="2466100"/>
            <a:ext cx="2817732" cy="731123"/>
          </a:xfrm>
          <a:prstGeom prst="rect">
            <a:avLst/>
          </a:prstGeom>
          <a:solidFill>
            <a:schemeClr val="accent1">
              <a:lumMod val="60000"/>
              <a:lumOff val="4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en-US" sz="1600" b="1" dirty="0">
                <a:solidFill>
                  <a:prstClr val="black"/>
                </a:solidFill>
                <a:latin typeface="Arial" charset="0"/>
                <a:ea typeface="ＭＳ Ｐゴシック" pitchFamily="28" charset="-128"/>
              </a:rPr>
              <a:t>SMARTER</a:t>
            </a:r>
          </a:p>
          <a:p>
            <a:pPr algn="ctr" eaLnBrk="0" fontAlgn="base" hangingPunct="0">
              <a:spcBef>
                <a:spcPct val="0"/>
              </a:spcBef>
              <a:spcAft>
                <a:spcPct val="0"/>
              </a:spcAft>
              <a:defRPr/>
            </a:pPr>
            <a:r>
              <a:rPr lang="en-US" sz="1600" b="1" dirty="0">
                <a:solidFill>
                  <a:prstClr val="black"/>
                </a:solidFill>
                <a:latin typeface="Arial" charset="0"/>
                <a:ea typeface="ＭＳ Ｐゴシック" pitchFamily="28" charset="-128"/>
              </a:rPr>
              <a:t>Instructional Cycle</a:t>
            </a:r>
          </a:p>
        </p:txBody>
      </p:sp>
      <p:cxnSp>
        <p:nvCxnSpPr>
          <p:cNvPr id="9" name="Straight Arrow Connector 8">
            <a:extLst>
              <a:ext uri="{FF2B5EF4-FFF2-40B4-BE49-F238E27FC236}">
                <a16:creationId xmlns:a16="http://schemas.microsoft.com/office/drawing/2014/main" id="{1693E351-5E3D-4047-A532-979E9BDE7408}"/>
              </a:ext>
            </a:extLst>
          </p:cNvPr>
          <p:cNvCxnSpPr>
            <a:cxnSpLocks/>
          </p:cNvCxnSpPr>
          <p:nvPr/>
        </p:nvCxnSpPr>
        <p:spPr>
          <a:xfrm>
            <a:off x="3336398" y="2001860"/>
            <a:ext cx="0" cy="425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7BBB63-5CA8-EA41-9470-78706C8825B6}"/>
              </a:ext>
            </a:extLst>
          </p:cNvPr>
          <p:cNvSpPr txBox="1"/>
          <p:nvPr/>
        </p:nvSpPr>
        <p:spPr>
          <a:xfrm>
            <a:off x="3416428" y="2113552"/>
            <a:ext cx="2967416" cy="338554"/>
          </a:xfrm>
          <a:prstGeom prst="rect">
            <a:avLst/>
          </a:prstGeom>
          <a:noFill/>
        </p:spPr>
        <p:txBody>
          <a:bodyPr wrap="square" rtlCol="0">
            <a:spAutoFit/>
          </a:bodyPr>
          <a:lstStyle/>
          <a:p>
            <a:pPr defTabSz="457200">
              <a:defRPr/>
            </a:pPr>
            <a:r>
              <a:rPr lang="en-US" sz="1600" dirty="0">
                <a:solidFill>
                  <a:prstClr val="black"/>
                </a:solidFill>
                <a:latin typeface="Calibri" panose="020F0502020204030204"/>
              </a:rPr>
              <a:t>organized through the</a:t>
            </a:r>
          </a:p>
        </p:txBody>
      </p:sp>
      <p:cxnSp>
        <p:nvCxnSpPr>
          <p:cNvPr id="30" name="Straight Arrow Connector 29">
            <a:extLst>
              <a:ext uri="{FF2B5EF4-FFF2-40B4-BE49-F238E27FC236}">
                <a16:creationId xmlns:a16="http://schemas.microsoft.com/office/drawing/2014/main" id="{DF76EAE6-7735-FB48-9F81-E64254050A5C}"/>
              </a:ext>
            </a:extLst>
          </p:cNvPr>
          <p:cNvCxnSpPr>
            <a:cxnSpLocks/>
          </p:cNvCxnSpPr>
          <p:nvPr/>
        </p:nvCxnSpPr>
        <p:spPr>
          <a:xfrm>
            <a:off x="1758536" y="4262254"/>
            <a:ext cx="0" cy="72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98CFD53-CB94-1248-B894-E8D35D5730E6}"/>
              </a:ext>
            </a:extLst>
          </p:cNvPr>
          <p:cNvCxnSpPr>
            <a:cxnSpLocks/>
          </p:cNvCxnSpPr>
          <p:nvPr/>
        </p:nvCxnSpPr>
        <p:spPr>
          <a:xfrm>
            <a:off x="7216681" y="4120979"/>
            <a:ext cx="0" cy="846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D5F5281-FB29-B34B-B124-06DC96C5E182}"/>
              </a:ext>
            </a:extLst>
          </p:cNvPr>
          <p:cNvSpPr txBox="1"/>
          <p:nvPr/>
        </p:nvSpPr>
        <p:spPr>
          <a:xfrm>
            <a:off x="6638328" y="1846285"/>
            <a:ext cx="1742213" cy="338554"/>
          </a:xfrm>
          <a:prstGeom prst="rect">
            <a:avLst/>
          </a:prstGeom>
          <a:noFill/>
        </p:spPr>
        <p:txBody>
          <a:bodyPr wrap="square" rtlCol="0">
            <a:spAutoFit/>
          </a:bodyPr>
          <a:lstStyle/>
          <a:p>
            <a:r>
              <a:rPr lang="en-US" sz="1600" b="1" dirty="0" err="1"/>
              <a:t>www.sim.ku.edu</a:t>
            </a:r>
            <a:endParaRPr lang="en-US" sz="1600" b="1" dirty="0"/>
          </a:p>
        </p:txBody>
      </p:sp>
      <p:sp>
        <p:nvSpPr>
          <p:cNvPr id="2" name="Rounded Rectangle 1">
            <a:extLst>
              <a:ext uri="{FF2B5EF4-FFF2-40B4-BE49-F238E27FC236}">
                <a16:creationId xmlns:a16="http://schemas.microsoft.com/office/drawing/2014/main" id="{ED3C3B82-0A03-064D-B6C9-C5240C846DDE}"/>
              </a:ext>
            </a:extLst>
          </p:cNvPr>
          <p:cNvSpPr/>
          <p:nvPr/>
        </p:nvSpPr>
        <p:spPr>
          <a:xfrm>
            <a:off x="562768" y="4967799"/>
            <a:ext cx="2773630" cy="131069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mastery of course standards accessible to ALL students</a:t>
            </a:r>
          </a:p>
        </p:txBody>
      </p:sp>
      <p:sp>
        <p:nvSpPr>
          <p:cNvPr id="14" name="TextBox 13">
            <a:extLst>
              <a:ext uri="{FF2B5EF4-FFF2-40B4-BE49-F238E27FC236}">
                <a16:creationId xmlns:a16="http://schemas.microsoft.com/office/drawing/2014/main" id="{1FAEB631-5385-4F46-B3ED-E670D7BB33D0}"/>
              </a:ext>
            </a:extLst>
          </p:cNvPr>
          <p:cNvSpPr txBox="1"/>
          <p:nvPr/>
        </p:nvSpPr>
        <p:spPr>
          <a:xfrm>
            <a:off x="591241" y="4491473"/>
            <a:ext cx="3414238" cy="338554"/>
          </a:xfrm>
          <a:prstGeom prst="rect">
            <a:avLst/>
          </a:prstGeom>
          <a:noFill/>
        </p:spPr>
        <p:txBody>
          <a:bodyPr wrap="square" rtlCol="0">
            <a:spAutoFit/>
          </a:bodyPr>
          <a:lstStyle/>
          <a:p>
            <a:r>
              <a:rPr lang="en-US" sz="1600" dirty="0"/>
              <a:t>that support   teachers in making</a:t>
            </a:r>
          </a:p>
        </p:txBody>
      </p:sp>
      <p:sp>
        <p:nvSpPr>
          <p:cNvPr id="41" name="Rounded Rectangle 40">
            <a:extLst>
              <a:ext uri="{FF2B5EF4-FFF2-40B4-BE49-F238E27FC236}">
                <a16:creationId xmlns:a16="http://schemas.microsoft.com/office/drawing/2014/main" id="{C9673136-E5A6-4A49-99DB-8D56B7463114}"/>
              </a:ext>
            </a:extLst>
          </p:cNvPr>
          <p:cNvSpPr/>
          <p:nvPr/>
        </p:nvSpPr>
        <p:spPr>
          <a:xfrm>
            <a:off x="5837563" y="4967798"/>
            <a:ext cx="2773630" cy="15318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effective and efficient approaches to performing academic and social skills</a:t>
            </a:r>
          </a:p>
        </p:txBody>
      </p:sp>
      <p:sp>
        <p:nvSpPr>
          <p:cNvPr id="42" name="TextBox 41">
            <a:extLst>
              <a:ext uri="{FF2B5EF4-FFF2-40B4-BE49-F238E27FC236}">
                <a16:creationId xmlns:a16="http://schemas.microsoft.com/office/drawing/2014/main" id="{1FD16346-46D3-BD4C-A7F1-5A166DF683D9}"/>
              </a:ext>
            </a:extLst>
          </p:cNvPr>
          <p:cNvSpPr txBox="1"/>
          <p:nvPr/>
        </p:nvSpPr>
        <p:spPr>
          <a:xfrm>
            <a:off x="5886255" y="4469359"/>
            <a:ext cx="2676247" cy="338554"/>
          </a:xfrm>
          <a:prstGeom prst="rect">
            <a:avLst/>
          </a:prstGeom>
          <a:noFill/>
        </p:spPr>
        <p:txBody>
          <a:bodyPr wrap="square" rtlCol="0">
            <a:spAutoFit/>
          </a:bodyPr>
          <a:lstStyle/>
          <a:p>
            <a:r>
              <a:rPr lang="en-US" sz="1600" dirty="0"/>
              <a:t>that empower   students with</a:t>
            </a:r>
          </a:p>
        </p:txBody>
      </p:sp>
    </p:spTree>
    <p:extLst>
      <p:ext uri="{BB962C8B-B14F-4D97-AF65-F5344CB8AC3E}">
        <p14:creationId xmlns:p14="http://schemas.microsoft.com/office/powerpoint/2010/main" val="211735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1000" fill="hold"/>
                                        <p:tgtEl>
                                          <p:spTgt spid="42"/>
                                        </p:tgtEl>
                                        <p:attrNameLst>
                                          <p:attrName>ppt_w</p:attrName>
                                        </p:attrNameLst>
                                      </p:cBhvr>
                                      <p:tavLst>
                                        <p:tav tm="0">
                                          <p:val>
                                            <p:fltVal val="0"/>
                                          </p:val>
                                        </p:tav>
                                        <p:tav tm="100000">
                                          <p:val>
                                            <p:strVal val="#ppt_w"/>
                                          </p:val>
                                        </p:tav>
                                      </p:tavLst>
                                    </p:anim>
                                    <p:anim calcmode="lin" valueType="num">
                                      <p:cBhvr>
                                        <p:cTn id="24" dur="1000" fill="hold"/>
                                        <p:tgtEl>
                                          <p:spTgt spid="42"/>
                                        </p:tgtEl>
                                        <p:attrNameLst>
                                          <p:attrName>ppt_h</p:attrName>
                                        </p:attrNameLst>
                                      </p:cBhvr>
                                      <p:tavLst>
                                        <p:tav tm="0">
                                          <p:val>
                                            <p:fltVal val="0"/>
                                          </p:val>
                                        </p:tav>
                                        <p:tav tm="100000">
                                          <p:val>
                                            <p:strVal val="#ppt_h"/>
                                          </p:val>
                                        </p:tav>
                                      </p:tavLst>
                                    </p:anim>
                                    <p:anim calcmode="lin" valueType="num">
                                      <p:cBhvr>
                                        <p:cTn id="25" dur="1000" fill="hold"/>
                                        <p:tgtEl>
                                          <p:spTgt spid="42"/>
                                        </p:tgtEl>
                                        <p:attrNameLst>
                                          <p:attrName>style.rotation</p:attrName>
                                        </p:attrNameLst>
                                      </p:cBhvr>
                                      <p:tavLst>
                                        <p:tav tm="0">
                                          <p:val>
                                            <p:fltVal val="90"/>
                                          </p:val>
                                        </p:tav>
                                        <p:tav tm="100000">
                                          <p:val>
                                            <p:fltVal val="0"/>
                                          </p:val>
                                        </p:tav>
                                      </p:tavLst>
                                    </p:anim>
                                    <p:animEffect transition="in" filter="fade">
                                      <p:cBhvr>
                                        <p:cTn id="26" dur="10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fltVal val="0"/>
                                          </p:val>
                                        </p:tav>
                                        <p:tav tm="100000">
                                          <p:val>
                                            <p:strVal val="#ppt_w"/>
                                          </p:val>
                                        </p:tav>
                                      </p:tavLst>
                                    </p:anim>
                                    <p:anim calcmode="lin" valueType="num">
                                      <p:cBhvr>
                                        <p:cTn id="32" dur="1000" fill="hold"/>
                                        <p:tgtEl>
                                          <p:spTgt spid="41"/>
                                        </p:tgtEl>
                                        <p:attrNameLst>
                                          <p:attrName>ppt_h</p:attrName>
                                        </p:attrNameLst>
                                      </p:cBhvr>
                                      <p:tavLst>
                                        <p:tav tm="0">
                                          <p:val>
                                            <p:fltVal val="0"/>
                                          </p:val>
                                        </p:tav>
                                        <p:tav tm="100000">
                                          <p:val>
                                            <p:strVal val="#ppt_h"/>
                                          </p:val>
                                        </p:tav>
                                      </p:tavLst>
                                    </p:anim>
                                    <p:anim calcmode="lin" valueType="num">
                                      <p:cBhvr>
                                        <p:cTn id="33" dur="1000" fill="hold"/>
                                        <p:tgtEl>
                                          <p:spTgt spid="41"/>
                                        </p:tgtEl>
                                        <p:attrNameLst>
                                          <p:attrName>style.rotation</p:attrName>
                                        </p:attrNameLst>
                                      </p:cBhvr>
                                      <p:tavLst>
                                        <p:tav tm="0">
                                          <p:val>
                                            <p:fltVal val="90"/>
                                          </p:val>
                                        </p:tav>
                                        <p:tav tm="100000">
                                          <p:val>
                                            <p:fltVal val="0"/>
                                          </p:val>
                                        </p:tav>
                                      </p:tavLst>
                                    </p:anim>
                                    <p:animEffect transition="in" filter="fade">
                                      <p:cBhvr>
                                        <p:cTn id="3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41"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SMARTER Planning and Instructional Cycle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5" y="1690689"/>
            <a:ext cx="9144000" cy="4754438"/>
          </a:xfrm>
          <a:prstGeom prst="rect">
            <a:avLst/>
          </a:prstGeom>
        </p:spPr>
      </p:pic>
    </p:spTree>
    <p:extLst>
      <p:ext uri="{BB962C8B-B14F-4D97-AF65-F5344CB8AC3E}">
        <p14:creationId xmlns:p14="http://schemas.microsoft.com/office/powerpoint/2010/main" val="586692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Rectangle 18">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0CA65D-D787-4F6D-B469-A0E7AA5FEF0A}"/>
              </a:ext>
            </a:extLst>
          </p:cNvPr>
          <p:cNvSpPr>
            <a:spLocks noGrp="1"/>
          </p:cNvSpPr>
          <p:nvPr>
            <p:ph type="title"/>
          </p:nvPr>
        </p:nvSpPr>
        <p:spPr>
          <a:xfrm>
            <a:off x="164592" y="1298448"/>
            <a:ext cx="3081810" cy="3803904"/>
          </a:xfrm>
        </p:spPr>
        <p:txBody>
          <a:bodyPr vert="horz" lIns="91440" tIns="45720" rIns="91440" bIns="45720" rtlCol="0" anchor="b">
            <a:normAutofit/>
          </a:bodyPr>
          <a:lstStyle/>
          <a:p>
            <a:pPr defTabSz="914400"/>
            <a:r>
              <a:rPr lang="en-US" sz="6000" spc="-100" dirty="0">
                <a:solidFill>
                  <a:schemeClr val="accent4"/>
                </a:solidFill>
              </a:rPr>
              <a:t>S</a:t>
            </a:r>
            <a:r>
              <a:rPr lang="en-US" sz="5000" spc="-100" dirty="0"/>
              <a:t>elect and Shape Critical Outcomes</a:t>
            </a:r>
          </a:p>
        </p:txBody>
      </p:sp>
      <p:sp>
        <p:nvSpPr>
          <p:cNvPr id="21" name="Rectangle 20">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10">
            <a:extLst>
              <a:ext uri="{FF2B5EF4-FFF2-40B4-BE49-F238E27FC236}">
                <a16:creationId xmlns:a16="http://schemas.microsoft.com/office/drawing/2014/main" id="{EA513E7B-81C2-4654-9B99-44D7FBB9518B}"/>
              </a:ext>
            </a:extLst>
          </p:cNvPr>
          <p:cNvSpPr>
            <a:spLocks noGrp="1"/>
          </p:cNvSpPr>
          <p:nvPr>
            <p:ph idx="1"/>
          </p:nvPr>
        </p:nvSpPr>
        <p:spPr>
          <a:xfrm>
            <a:off x="3739896" y="232035"/>
            <a:ext cx="5116067" cy="6827238"/>
          </a:xfrm>
        </p:spPr>
        <p:txBody>
          <a:bodyPr vert="horz" lIns="91440" tIns="45720" rIns="91440" bIns="45720" rtlCol="0" anchor="ctr">
            <a:noAutofit/>
          </a:bodyPr>
          <a:lstStyle/>
          <a:p>
            <a:pPr marL="0" indent="0">
              <a:buNone/>
            </a:pPr>
            <a:r>
              <a:rPr lang="en-US" sz="4800" dirty="0"/>
              <a:t>What are the standards???????</a:t>
            </a:r>
          </a:p>
        </p:txBody>
      </p:sp>
    </p:spTree>
    <p:extLst>
      <p:ext uri="{BB962C8B-B14F-4D97-AF65-F5344CB8AC3E}">
        <p14:creationId xmlns:p14="http://schemas.microsoft.com/office/powerpoint/2010/main" val="379931012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EB73B68-F9D9-4B43-B8BC-B4A585D6981F}" vid="{4BC38813-9FB3-4B45-8497-295565E060C6}"/>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2181</Words>
  <Application>Microsoft Office PowerPoint</Application>
  <PresentationFormat>On-screen Show (4:3)</PresentationFormat>
  <Paragraphs>299</Paragraphs>
  <Slides>35</Slides>
  <Notes>33</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52" baseType="lpstr">
      <vt:lpstr>Arial</vt:lpstr>
      <vt:lpstr>Arial Unicode MS</vt:lpstr>
      <vt:lpstr>Calibri</vt:lpstr>
      <vt:lpstr>Calibri Light</vt:lpstr>
      <vt:lpstr>Corbel</vt:lpstr>
      <vt:lpstr>Elephant</vt:lpstr>
      <vt:lpstr>Lucida Calligraphy</vt:lpstr>
      <vt:lpstr>Script MT Bold</vt:lpstr>
      <vt:lpstr>Symbol</vt:lpstr>
      <vt:lpstr>Tahoma</vt:lpstr>
      <vt:lpstr>Times</vt:lpstr>
      <vt:lpstr>Wingdings</vt:lpstr>
      <vt:lpstr>Wingdings 2</vt:lpstr>
      <vt:lpstr>Frame</vt:lpstr>
      <vt:lpstr>Office Theme</vt:lpstr>
      <vt:lpstr>1_Office Theme</vt:lpstr>
      <vt:lpstr>Image</vt:lpstr>
      <vt:lpstr>SMARTER WRITING</vt:lpstr>
      <vt:lpstr>Fist to Five -  </vt:lpstr>
      <vt:lpstr>PowerPoint Presentation</vt:lpstr>
      <vt:lpstr>PowerPoint Presentation</vt:lpstr>
      <vt:lpstr>PowerPoint Presentation</vt:lpstr>
      <vt:lpstr>SMARTER Planning and Instructional Cycle</vt:lpstr>
      <vt:lpstr>PowerPoint Presentation</vt:lpstr>
      <vt:lpstr>SMARTER Planning and Instructional Cycle</vt:lpstr>
      <vt:lpstr>Select and Shape Critical Outcomes</vt:lpstr>
      <vt:lpstr>Map Critical Content</vt:lpstr>
      <vt:lpstr>Analyze Content for Learning Challenges</vt:lpstr>
      <vt:lpstr>Analyze Content for Learning Challenges</vt:lpstr>
      <vt:lpstr>    How do you meet the needs of the diverse learners in your classroom? </vt:lpstr>
      <vt:lpstr>PowerPoint Presentation</vt:lpstr>
      <vt:lpstr>PowerPoint Presentation</vt:lpstr>
      <vt:lpstr>PowerPoint Presentation</vt:lpstr>
      <vt:lpstr>PowerPoint Presentation</vt:lpstr>
      <vt:lpstr>PowerPoint Presentation</vt:lpstr>
      <vt:lpstr>CREATING AN OPTIMAL MATCH</vt:lpstr>
      <vt:lpstr>What do YOU think?</vt:lpstr>
      <vt:lpstr>Reach Enhancement Decisions</vt:lpstr>
      <vt:lpstr>What are ideal settings for Learning Strategies?</vt:lpstr>
      <vt:lpstr>ESE Learning Strategies Class</vt:lpstr>
      <vt:lpstr>ESE Support Teacher in the General Education Classroom </vt:lpstr>
      <vt:lpstr>Options for 2 Teachers  </vt:lpstr>
      <vt:lpstr>An0ther Option </vt:lpstr>
      <vt:lpstr>One More Option </vt:lpstr>
      <vt:lpstr>Teach Strategically  and Work in a Partnership with students and other staff</vt:lpstr>
      <vt:lpstr>Teach Strategically  and Work in a Partnership with students and other staff</vt:lpstr>
      <vt:lpstr>Evaluate Learning</vt:lpstr>
      <vt:lpstr>Revisit  Critical  Outcomes</vt:lpstr>
      <vt:lpstr>SMARTER Planning and Instructional Cycle</vt:lpstr>
      <vt:lpstr>Grading Considerations</vt:lpstr>
      <vt:lpstr>Some Ideas for Professional Development in Writing…A Four-Day Plan</vt:lpstr>
      <vt:lpstr>Optimistic 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SMARTER WRITING</dc:title>
  <dc:creator>janet atallah</dc:creator>
  <cp:lastModifiedBy>janet atallah</cp:lastModifiedBy>
  <cp:revision>16</cp:revision>
  <dcterms:created xsi:type="dcterms:W3CDTF">2019-06-24T17:39:12Z</dcterms:created>
  <dcterms:modified xsi:type="dcterms:W3CDTF">2019-07-12T18:36:40Z</dcterms:modified>
</cp:coreProperties>
</file>