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 id="2147483736" r:id="rId2"/>
    <p:sldMasterId id="2147483748" r:id="rId3"/>
  </p:sldMasterIdLst>
  <p:notesMasterIdLst>
    <p:notesMasterId r:id="rId51"/>
  </p:notesMasterIdLst>
  <p:sldIdLst>
    <p:sldId id="288" r:id="rId4"/>
    <p:sldId id="294" r:id="rId5"/>
    <p:sldId id="307" r:id="rId6"/>
    <p:sldId id="306" r:id="rId7"/>
    <p:sldId id="289" r:id="rId8"/>
    <p:sldId id="303" r:id="rId9"/>
    <p:sldId id="279" r:id="rId10"/>
    <p:sldId id="296" r:id="rId11"/>
    <p:sldId id="297" r:id="rId12"/>
    <p:sldId id="305" r:id="rId13"/>
    <p:sldId id="302" r:id="rId14"/>
    <p:sldId id="308" r:id="rId15"/>
    <p:sldId id="313" r:id="rId16"/>
    <p:sldId id="311" r:id="rId17"/>
    <p:sldId id="298" r:id="rId18"/>
    <p:sldId id="310" r:id="rId19"/>
    <p:sldId id="293" r:id="rId20"/>
    <p:sldId id="277" r:id="rId21"/>
    <p:sldId id="290" r:id="rId22"/>
    <p:sldId id="304" r:id="rId23"/>
    <p:sldId id="309" r:id="rId24"/>
    <p:sldId id="264" r:id="rId25"/>
    <p:sldId id="280" r:id="rId26"/>
    <p:sldId id="285" r:id="rId27"/>
    <p:sldId id="312" r:id="rId28"/>
    <p:sldId id="287" r:id="rId29"/>
    <p:sldId id="286" r:id="rId30"/>
    <p:sldId id="265" r:id="rId31"/>
    <p:sldId id="300" r:id="rId32"/>
    <p:sldId id="266" r:id="rId33"/>
    <p:sldId id="268" r:id="rId34"/>
    <p:sldId id="267" r:id="rId35"/>
    <p:sldId id="271" r:id="rId36"/>
    <p:sldId id="260" r:id="rId37"/>
    <p:sldId id="269" r:id="rId38"/>
    <p:sldId id="263" r:id="rId39"/>
    <p:sldId id="262" r:id="rId40"/>
    <p:sldId id="261" r:id="rId41"/>
    <p:sldId id="273" r:id="rId42"/>
    <p:sldId id="276" r:id="rId43"/>
    <p:sldId id="274" r:id="rId44"/>
    <p:sldId id="283" r:id="rId45"/>
    <p:sldId id="284" r:id="rId46"/>
    <p:sldId id="270" r:id="rId47"/>
    <p:sldId id="275" r:id="rId48"/>
    <p:sldId id="295"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0" autoAdjust="0"/>
  </p:normalViewPr>
  <p:slideViewPr>
    <p:cSldViewPr snapToGrid="0">
      <p:cViewPr varScale="1">
        <p:scale>
          <a:sx n="61" d="100"/>
          <a:sy n="61" d="100"/>
        </p:scale>
        <p:origin x="978" y="66"/>
      </p:cViewPr>
      <p:guideLst/>
    </p:cSldViewPr>
  </p:slideViewPr>
  <p:notesTextViewPr>
    <p:cViewPr>
      <p:scale>
        <a:sx n="1" d="1"/>
        <a:sy n="1" d="1"/>
      </p:scale>
      <p:origin x="0" y="0"/>
    </p:cViewPr>
  </p:notesTextViewPr>
  <p:sorterViewPr>
    <p:cViewPr varScale="1">
      <p:scale>
        <a:sx n="100" d="100"/>
        <a:sy n="100" d="100"/>
      </p:scale>
      <p:origin x="0" y="-6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0829B-9F8B-4D88-80F0-204A52EAA0E9}" type="doc">
      <dgm:prSet loTypeId="urn:microsoft.com/office/officeart/2005/8/layout/chart3" loCatId="cycle" qsTypeId="urn:microsoft.com/office/officeart/2005/8/quickstyle/simple1" qsCatId="simple" csTypeId="urn:microsoft.com/office/officeart/2005/8/colors/accent1_2" csCatId="accent1" phldr="1"/>
      <dgm:spPr/>
    </dgm:pt>
    <dgm:pt modelId="{9712C734-F5BF-438C-B987-69F26C5B51C9}">
      <dgm:prSet phldrT="[Text]"/>
      <dgm:spPr>
        <a:solidFill>
          <a:schemeClr val="accent2"/>
        </a:solidFill>
      </dgm:spPr>
      <dgm:t>
        <a:bodyPr/>
        <a:lstStyle/>
        <a:p>
          <a:r>
            <a:rPr lang="en-US" b="1" dirty="0" smtClean="0"/>
            <a:t>Veg.</a:t>
          </a:r>
          <a:endParaRPr lang="en-US" b="1" dirty="0"/>
        </a:p>
      </dgm:t>
    </dgm:pt>
    <dgm:pt modelId="{4AA246A1-0393-4BA6-8E23-41BD0A2BAB67}" type="parTrans" cxnId="{9676B78D-4021-42EE-981C-EF9D01CDDCC1}">
      <dgm:prSet/>
      <dgm:spPr/>
      <dgm:t>
        <a:bodyPr/>
        <a:lstStyle/>
        <a:p>
          <a:endParaRPr lang="en-US"/>
        </a:p>
      </dgm:t>
    </dgm:pt>
    <dgm:pt modelId="{ED5A4B1E-B043-498B-9571-44BA49BD3C34}" type="sibTrans" cxnId="{9676B78D-4021-42EE-981C-EF9D01CDDCC1}">
      <dgm:prSet/>
      <dgm:spPr/>
      <dgm:t>
        <a:bodyPr/>
        <a:lstStyle/>
        <a:p>
          <a:endParaRPr lang="en-US"/>
        </a:p>
      </dgm:t>
    </dgm:pt>
    <dgm:pt modelId="{25ABDA8B-1860-40E1-98AD-55C8EB0323E6}">
      <dgm:prSet phldrT="[Text]"/>
      <dgm:spPr>
        <a:solidFill>
          <a:schemeClr val="accent4"/>
        </a:solidFill>
      </dgm:spPr>
      <dgm:t>
        <a:bodyPr/>
        <a:lstStyle/>
        <a:p>
          <a:r>
            <a:rPr lang="en-US" b="1" i="0" dirty="0" smtClean="0">
              <a:solidFill>
                <a:schemeClr val="bg1"/>
              </a:solidFill>
            </a:rPr>
            <a:t>Animal Lover</a:t>
          </a:r>
          <a:endParaRPr lang="en-US" b="1" i="0" dirty="0">
            <a:solidFill>
              <a:schemeClr val="bg1"/>
            </a:solidFill>
          </a:endParaRPr>
        </a:p>
      </dgm:t>
    </dgm:pt>
    <dgm:pt modelId="{822F38F7-D577-4543-88B8-8574A0A0873D}" type="parTrans" cxnId="{A1E57851-5A87-49BF-860A-20A96FDDD595}">
      <dgm:prSet/>
      <dgm:spPr/>
      <dgm:t>
        <a:bodyPr/>
        <a:lstStyle/>
        <a:p>
          <a:endParaRPr lang="en-US"/>
        </a:p>
      </dgm:t>
    </dgm:pt>
    <dgm:pt modelId="{59F4E7A2-854E-4F1C-BAF8-192C7F0B9765}" type="sibTrans" cxnId="{A1E57851-5A87-49BF-860A-20A96FDDD595}">
      <dgm:prSet/>
      <dgm:spPr/>
      <dgm:t>
        <a:bodyPr/>
        <a:lstStyle/>
        <a:p>
          <a:endParaRPr lang="en-US"/>
        </a:p>
      </dgm:t>
    </dgm:pt>
    <dgm:pt modelId="{DCE4676C-CC79-48D3-9EEB-8D87C924BBD2}">
      <dgm:prSet phldrT="[Text]"/>
      <dgm:spPr/>
      <dgm:t>
        <a:bodyPr/>
        <a:lstStyle/>
        <a:p>
          <a:r>
            <a:rPr lang="en-US" b="1" dirty="0" smtClean="0"/>
            <a:t>Actor</a:t>
          </a:r>
          <a:endParaRPr lang="en-US" b="1" dirty="0"/>
        </a:p>
      </dgm:t>
    </dgm:pt>
    <dgm:pt modelId="{B54B8321-C9E0-40CC-9B2D-8DC41419F911}" type="parTrans" cxnId="{DD8878F0-F9B0-44D6-99DA-71FAC7E7ED83}">
      <dgm:prSet/>
      <dgm:spPr/>
      <dgm:t>
        <a:bodyPr/>
        <a:lstStyle/>
        <a:p>
          <a:endParaRPr lang="en-US"/>
        </a:p>
      </dgm:t>
    </dgm:pt>
    <dgm:pt modelId="{5C8666C2-F4DE-42BF-A4D9-A2FD507C21DE}" type="sibTrans" cxnId="{DD8878F0-F9B0-44D6-99DA-71FAC7E7ED83}">
      <dgm:prSet/>
      <dgm:spPr/>
      <dgm:t>
        <a:bodyPr/>
        <a:lstStyle/>
        <a:p>
          <a:endParaRPr lang="en-US"/>
        </a:p>
      </dgm:t>
    </dgm:pt>
    <dgm:pt modelId="{577CB2D6-D7FD-4700-A520-9A75E4C55B04}" type="pres">
      <dgm:prSet presAssocID="{27B0829B-9F8B-4D88-80F0-204A52EAA0E9}" presName="compositeShape" presStyleCnt="0">
        <dgm:presLayoutVars>
          <dgm:chMax val="7"/>
          <dgm:dir/>
          <dgm:resizeHandles val="exact"/>
        </dgm:presLayoutVars>
      </dgm:prSet>
      <dgm:spPr/>
    </dgm:pt>
    <dgm:pt modelId="{4077F382-9879-4543-8396-5EE23B1775AC}" type="pres">
      <dgm:prSet presAssocID="{27B0829B-9F8B-4D88-80F0-204A52EAA0E9}" presName="wedge1" presStyleLbl="node1" presStyleIdx="0" presStyleCnt="3" custLinFactNeighborX="-2577" custLinFactNeighborY="4288"/>
      <dgm:spPr/>
      <dgm:t>
        <a:bodyPr/>
        <a:lstStyle/>
        <a:p>
          <a:endParaRPr lang="en-US"/>
        </a:p>
      </dgm:t>
    </dgm:pt>
    <dgm:pt modelId="{D9F4CA45-7D1A-4F28-9F10-F6CFF5AD070F}" type="pres">
      <dgm:prSet presAssocID="{27B0829B-9F8B-4D88-80F0-204A52EAA0E9}" presName="wedge1Tx" presStyleLbl="node1" presStyleIdx="0" presStyleCnt="3">
        <dgm:presLayoutVars>
          <dgm:chMax val="0"/>
          <dgm:chPref val="0"/>
          <dgm:bulletEnabled val="1"/>
        </dgm:presLayoutVars>
      </dgm:prSet>
      <dgm:spPr/>
      <dgm:t>
        <a:bodyPr/>
        <a:lstStyle/>
        <a:p>
          <a:endParaRPr lang="en-US"/>
        </a:p>
      </dgm:t>
    </dgm:pt>
    <dgm:pt modelId="{5641B186-7D07-4391-9FF6-481B3B95A1C7}" type="pres">
      <dgm:prSet presAssocID="{27B0829B-9F8B-4D88-80F0-204A52EAA0E9}" presName="wedge2" presStyleLbl="node1" presStyleIdx="1" presStyleCnt="3" custLinFactNeighborX="2577" custLinFactNeighborY="1312"/>
      <dgm:spPr/>
      <dgm:t>
        <a:bodyPr/>
        <a:lstStyle/>
        <a:p>
          <a:endParaRPr lang="en-US"/>
        </a:p>
      </dgm:t>
    </dgm:pt>
    <dgm:pt modelId="{94EA68FA-A6D1-4C3D-8257-1324BA63CB05}" type="pres">
      <dgm:prSet presAssocID="{27B0829B-9F8B-4D88-80F0-204A52EAA0E9}" presName="wedge2Tx" presStyleLbl="node1" presStyleIdx="1" presStyleCnt="3">
        <dgm:presLayoutVars>
          <dgm:chMax val="0"/>
          <dgm:chPref val="0"/>
          <dgm:bulletEnabled val="1"/>
        </dgm:presLayoutVars>
      </dgm:prSet>
      <dgm:spPr/>
      <dgm:t>
        <a:bodyPr/>
        <a:lstStyle/>
        <a:p>
          <a:endParaRPr lang="en-US"/>
        </a:p>
      </dgm:t>
    </dgm:pt>
    <dgm:pt modelId="{1D663891-8867-4615-A9A1-97AC5E96E305}" type="pres">
      <dgm:prSet presAssocID="{27B0829B-9F8B-4D88-80F0-204A52EAA0E9}" presName="wedge3" presStyleLbl="node1" presStyleIdx="2" presStyleCnt="3" custLinFactNeighborX="2577" custLinFactNeighborY="1312"/>
      <dgm:spPr/>
      <dgm:t>
        <a:bodyPr/>
        <a:lstStyle/>
        <a:p>
          <a:endParaRPr lang="en-US"/>
        </a:p>
      </dgm:t>
    </dgm:pt>
    <dgm:pt modelId="{C9194403-1FCB-48A6-87DC-B3DEB53A25C2}" type="pres">
      <dgm:prSet presAssocID="{27B0829B-9F8B-4D88-80F0-204A52EAA0E9}" presName="wedge3Tx" presStyleLbl="node1" presStyleIdx="2" presStyleCnt="3">
        <dgm:presLayoutVars>
          <dgm:chMax val="0"/>
          <dgm:chPref val="0"/>
          <dgm:bulletEnabled val="1"/>
        </dgm:presLayoutVars>
      </dgm:prSet>
      <dgm:spPr/>
      <dgm:t>
        <a:bodyPr/>
        <a:lstStyle/>
        <a:p>
          <a:endParaRPr lang="en-US"/>
        </a:p>
      </dgm:t>
    </dgm:pt>
  </dgm:ptLst>
  <dgm:cxnLst>
    <dgm:cxn modelId="{9205E9C3-2989-486F-ACFF-4E0A52A501FD}" type="presOf" srcId="{DCE4676C-CC79-48D3-9EEB-8D87C924BBD2}" destId="{C9194403-1FCB-48A6-87DC-B3DEB53A25C2}" srcOrd="1" destOrd="0" presId="urn:microsoft.com/office/officeart/2005/8/layout/chart3"/>
    <dgm:cxn modelId="{47C8F687-F661-4830-A25C-100D870027DA}" type="presOf" srcId="{9712C734-F5BF-438C-B987-69F26C5B51C9}" destId="{D9F4CA45-7D1A-4F28-9F10-F6CFF5AD070F}" srcOrd="1" destOrd="0" presId="urn:microsoft.com/office/officeart/2005/8/layout/chart3"/>
    <dgm:cxn modelId="{D2464CE6-1347-44C3-B8E3-ECE0ACCCB96B}" type="presOf" srcId="{DCE4676C-CC79-48D3-9EEB-8D87C924BBD2}" destId="{1D663891-8867-4615-A9A1-97AC5E96E305}" srcOrd="0" destOrd="0" presId="urn:microsoft.com/office/officeart/2005/8/layout/chart3"/>
    <dgm:cxn modelId="{6A2B6F8F-9CE4-4D71-9E49-835A45DD5810}" type="presOf" srcId="{25ABDA8B-1860-40E1-98AD-55C8EB0323E6}" destId="{94EA68FA-A6D1-4C3D-8257-1324BA63CB05}" srcOrd="1" destOrd="0" presId="urn:microsoft.com/office/officeart/2005/8/layout/chart3"/>
    <dgm:cxn modelId="{DD8878F0-F9B0-44D6-99DA-71FAC7E7ED83}" srcId="{27B0829B-9F8B-4D88-80F0-204A52EAA0E9}" destId="{DCE4676C-CC79-48D3-9EEB-8D87C924BBD2}" srcOrd="2" destOrd="0" parTransId="{B54B8321-C9E0-40CC-9B2D-8DC41419F911}" sibTransId="{5C8666C2-F4DE-42BF-A4D9-A2FD507C21DE}"/>
    <dgm:cxn modelId="{55857413-4E4D-40E6-81DD-9D247473ACBF}" type="presOf" srcId="{9712C734-F5BF-438C-B987-69F26C5B51C9}" destId="{4077F382-9879-4543-8396-5EE23B1775AC}" srcOrd="0" destOrd="0" presId="urn:microsoft.com/office/officeart/2005/8/layout/chart3"/>
    <dgm:cxn modelId="{A1E57851-5A87-49BF-860A-20A96FDDD595}" srcId="{27B0829B-9F8B-4D88-80F0-204A52EAA0E9}" destId="{25ABDA8B-1860-40E1-98AD-55C8EB0323E6}" srcOrd="1" destOrd="0" parTransId="{822F38F7-D577-4543-88B8-8574A0A0873D}" sibTransId="{59F4E7A2-854E-4F1C-BAF8-192C7F0B9765}"/>
    <dgm:cxn modelId="{619A6662-DD6F-403C-9AEA-86614A58CFD0}" type="presOf" srcId="{27B0829B-9F8B-4D88-80F0-204A52EAA0E9}" destId="{577CB2D6-D7FD-4700-A520-9A75E4C55B04}" srcOrd="0" destOrd="0" presId="urn:microsoft.com/office/officeart/2005/8/layout/chart3"/>
    <dgm:cxn modelId="{9676B78D-4021-42EE-981C-EF9D01CDDCC1}" srcId="{27B0829B-9F8B-4D88-80F0-204A52EAA0E9}" destId="{9712C734-F5BF-438C-B987-69F26C5B51C9}" srcOrd="0" destOrd="0" parTransId="{4AA246A1-0393-4BA6-8E23-41BD0A2BAB67}" sibTransId="{ED5A4B1E-B043-498B-9571-44BA49BD3C34}"/>
    <dgm:cxn modelId="{E7CC6110-F191-421F-ABEA-E84D6E8A70E7}" type="presOf" srcId="{25ABDA8B-1860-40E1-98AD-55C8EB0323E6}" destId="{5641B186-7D07-4391-9FF6-481B3B95A1C7}" srcOrd="0" destOrd="0" presId="urn:microsoft.com/office/officeart/2005/8/layout/chart3"/>
    <dgm:cxn modelId="{AB595E24-79C2-4B84-AEEB-BDDF73D9EE79}" type="presParOf" srcId="{577CB2D6-D7FD-4700-A520-9A75E4C55B04}" destId="{4077F382-9879-4543-8396-5EE23B1775AC}" srcOrd="0" destOrd="0" presId="urn:microsoft.com/office/officeart/2005/8/layout/chart3"/>
    <dgm:cxn modelId="{A80019D9-6C09-4889-8A03-7BDA04EAE6D6}" type="presParOf" srcId="{577CB2D6-D7FD-4700-A520-9A75E4C55B04}" destId="{D9F4CA45-7D1A-4F28-9F10-F6CFF5AD070F}" srcOrd="1" destOrd="0" presId="urn:microsoft.com/office/officeart/2005/8/layout/chart3"/>
    <dgm:cxn modelId="{48C8CCCD-66C9-41D5-9448-B80A2B59D80B}" type="presParOf" srcId="{577CB2D6-D7FD-4700-A520-9A75E4C55B04}" destId="{5641B186-7D07-4391-9FF6-481B3B95A1C7}" srcOrd="2" destOrd="0" presId="urn:microsoft.com/office/officeart/2005/8/layout/chart3"/>
    <dgm:cxn modelId="{2B056678-F2B3-4153-8E93-FAA1F09CA4BC}" type="presParOf" srcId="{577CB2D6-D7FD-4700-A520-9A75E4C55B04}" destId="{94EA68FA-A6D1-4C3D-8257-1324BA63CB05}" srcOrd="3" destOrd="0" presId="urn:microsoft.com/office/officeart/2005/8/layout/chart3"/>
    <dgm:cxn modelId="{A59726C3-791F-4CE0-AE93-76663689C43C}" type="presParOf" srcId="{577CB2D6-D7FD-4700-A520-9A75E4C55B04}" destId="{1D663891-8867-4615-A9A1-97AC5E96E305}" srcOrd="4" destOrd="0" presId="urn:microsoft.com/office/officeart/2005/8/layout/chart3"/>
    <dgm:cxn modelId="{2A11B6E1-09B3-4BE9-A1FE-3AC951C69D32}" type="presParOf" srcId="{577CB2D6-D7FD-4700-A520-9A75E4C55B04}" destId="{C9194403-1FCB-48A6-87DC-B3DEB53A25C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0AF5A3-7D72-4C66-83BB-60400FE13C4E}" type="doc">
      <dgm:prSet loTypeId="urn:microsoft.com/office/officeart/2005/8/layout/chart3" loCatId="relationship" qsTypeId="urn:microsoft.com/office/officeart/2005/8/quickstyle/simple1" qsCatId="simple" csTypeId="urn:microsoft.com/office/officeart/2005/8/colors/accent1_2" csCatId="accent1" phldr="1"/>
      <dgm:spPr/>
    </dgm:pt>
    <dgm:pt modelId="{A8BFBDC8-D06C-4445-9000-78A90A083B55}">
      <dgm:prSet phldrT="[Text]"/>
      <dgm:spPr/>
      <dgm:t>
        <a:bodyPr/>
        <a:lstStyle/>
        <a:p>
          <a:r>
            <a:rPr lang="en-US" dirty="0"/>
            <a:t>Who</a:t>
          </a:r>
        </a:p>
      </dgm:t>
    </dgm:pt>
    <dgm:pt modelId="{CF9F1DA5-778F-4853-B589-7F5F5E1E68C7}" type="parTrans" cxnId="{D63AEB3D-3602-415F-B014-C42DB0B32CD6}">
      <dgm:prSet/>
      <dgm:spPr/>
      <dgm:t>
        <a:bodyPr/>
        <a:lstStyle/>
        <a:p>
          <a:endParaRPr lang="en-US"/>
        </a:p>
      </dgm:t>
    </dgm:pt>
    <dgm:pt modelId="{93B8DA83-7844-426E-AF07-303C1A03D7A1}" type="sibTrans" cxnId="{D63AEB3D-3602-415F-B014-C42DB0B32CD6}">
      <dgm:prSet/>
      <dgm:spPr/>
      <dgm:t>
        <a:bodyPr/>
        <a:lstStyle/>
        <a:p>
          <a:endParaRPr lang="en-US"/>
        </a:p>
      </dgm:t>
    </dgm:pt>
    <dgm:pt modelId="{33E7B34E-C9EA-4531-ACE0-F8AD559B6B82}">
      <dgm:prSet phldrT="[Text]"/>
      <dgm:spPr/>
      <dgm:t>
        <a:bodyPr/>
        <a:lstStyle/>
        <a:p>
          <a:r>
            <a:rPr lang="en-US" dirty="0"/>
            <a:t>are</a:t>
          </a:r>
        </a:p>
      </dgm:t>
    </dgm:pt>
    <dgm:pt modelId="{AB7BCEB4-769D-4624-B935-7585A753DBF1}" type="parTrans" cxnId="{BCE488E7-179D-4F1B-8FD4-40C4028F0459}">
      <dgm:prSet/>
      <dgm:spPr/>
      <dgm:t>
        <a:bodyPr/>
        <a:lstStyle/>
        <a:p>
          <a:endParaRPr lang="en-US"/>
        </a:p>
      </dgm:t>
    </dgm:pt>
    <dgm:pt modelId="{D96F63BB-EA71-40FE-8AF2-F4605DF79C67}" type="sibTrans" cxnId="{BCE488E7-179D-4F1B-8FD4-40C4028F0459}">
      <dgm:prSet/>
      <dgm:spPr/>
      <dgm:t>
        <a:bodyPr/>
        <a:lstStyle/>
        <a:p>
          <a:endParaRPr lang="en-US"/>
        </a:p>
      </dgm:t>
    </dgm:pt>
    <dgm:pt modelId="{D98DF938-F54C-448B-AD70-5C2FBF70954F}">
      <dgm:prSet phldrT="[Text]"/>
      <dgm:spPr/>
      <dgm:t>
        <a:bodyPr/>
        <a:lstStyle/>
        <a:p>
          <a:r>
            <a:rPr lang="en-US" dirty="0"/>
            <a:t>You?</a:t>
          </a:r>
        </a:p>
      </dgm:t>
    </dgm:pt>
    <dgm:pt modelId="{D633054F-368A-4531-B911-B77F55EAAFB2}" type="parTrans" cxnId="{0007BC39-0CF4-44DF-B5B3-DA0A4A3D79D6}">
      <dgm:prSet/>
      <dgm:spPr/>
      <dgm:t>
        <a:bodyPr/>
        <a:lstStyle/>
        <a:p>
          <a:endParaRPr lang="en-US"/>
        </a:p>
      </dgm:t>
    </dgm:pt>
    <dgm:pt modelId="{BE95378E-6740-4CBB-AF89-7CD675D0C02D}" type="sibTrans" cxnId="{0007BC39-0CF4-44DF-B5B3-DA0A4A3D79D6}">
      <dgm:prSet/>
      <dgm:spPr/>
      <dgm:t>
        <a:bodyPr/>
        <a:lstStyle/>
        <a:p>
          <a:endParaRPr lang="en-US"/>
        </a:p>
      </dgm:t>
    </dgm:pt>
    <dgm:pt modelId="{BC5298DD-5C0A-4490-991D-B0347DF5420E}">
      <dgm:prSet phldrT="[Text]"/>
      <dgm:spPr/>
      <dgm:t>
        <a:bodyPr/>
        <a:lstStyle/>
        <a:p>
          <a:endParaRPr lang="en-US" dirty="0"/>
        </a:p>
      </dgm:t>
    </dgm:pt>
    <dgm:pt modelId="{3A7157DA-B3A0-4730-8F9B-232CCADF5923}" type="parTrans" cxnId="{DD72C2BA-27D4-4C1D-BCB2-7C2974DEF765}">
      <dgm:prSet/>
      <dgm:spPr/>
      <dgm:t>
        <a:bodyPr/>
        <a:lstStyle/>
        <a:p>
          <a:endParaRPr lang="en-US"/>
        </a:p>
      </dgm:t>
    </dgm:pt>
    <dgm:pt modelId="{31E0FF6E-53A2-4859-9223-3D221BAAF0C9}" type="sibTrans" cxnId="{DD72C2BA-27D4-4C1D-BCB2-7C2974DEF765}">
      <dgm:prSet/>
      <dgm:spPr/>
      <dgm:t>
        <a:bodyPr/>
        <a:lstStyle/>
        <a:p>
          <a:endParaRPr lang="en-US"/>
        </a:p>
      </dgm:t>
    </dgm:pt>
    <dgm:pt modelId="{A181EA40-04BF-4E0B-9A46-070A25F6CD4B}">
      <dgm:prSet phldrT="[Text]"/>
      <dgm:spPr/>
      <dgm:t>
        <a:bodyPr/>
        <a:lstStyle/>
        <a:p>
          <a:endParaRPr lang="en-US" dirty="0"/>
        </a:p>
      </dgm:t>
    </dgm:pt>
    <dgm:pt modelId="{A306B258-A8BF-4812-AC54-186BE29F051F}" type="parTrans" cxnId="{73D30862-CDBB-444E-AA3D-E723787E97F3}">
      <dgm:prSet/>
      <dgm:spPr/>
      <dgm:t>
        <a:bodyPr/>
        <a:lstStyle/>
        <a:p>
          <a:endParaRPr lang="en-US"/>
        </a:p>
      </dgm:t>
    </dgm:pt>
    <dgm:pt modelId="{1E1909AB-70B6-4C8E-B478-7AEC649E9812}" type="sibTrans" cxnId="{73D30862-CDBB-444E-AA3D-E723787E97F3}">
      <dgm:prSet/>
      <dgm:spPr/>
      <dgm:t>
        <a:bodyPr/>
        <a:lstStyle/>
        <a:p>
          <a:endParaRPr lang="en-US"/>
        </a:p>
      </dgm:t>
    </dgm:pt>
    <dgm:pt modelId="{49F1DA37-02E6-4E59-847F-2377614E3778}">
      <dgm:prSet phldrT="[Text]"/>
      <dgm:spPr/>
      <dgm:t>
        <a:bodyPr/>
        <a:lstStyle/>
        <a:p>
          <a:endParaRPr lang="en-US" dirty="0"/>
        </a:p>
      </dgm:t>
    </dgm:pt>
    <dgm:pt modelId="{86CA8819-7584-4365-91DA-5D6203FB1CA4}" type="parTrans" cxnId="{3648780D-9921-47A3-B325-C68E4102121B}">
      <dgm:prSet/>
      <dgm:spPr/>
      <dgm:t>
        <a:bodyPr/>
        <a:lstStyle/>
        <a:p>
          <a:endParaRPr lang="en-US"/>
        </a:p>
      </dgm:t>
    </dgm:pt>
    <dgm:pt modelId="{FFC1E921-F229-4103-A8F8-05E224231C44}" type="sibTrans" cxnId="{3648780D-9921-47A3-B325-C68E4102121B}">
      <dgm:prSet/>
      <dgm:spPr/>
      <dgm:t>
        <a:bodyPr/>
        <a:lstStyle/>
        <a:p>
          <a:endParaRPr lang="en-US"/>
        </a:p>
      </dgm:t>
    </dgm:pt>
    <dgm:pt modelId="{33FDEEA8-88F5-48A0-A582-AE24E657EC42}">
      <dgm:prSet phldrT="[Text]"/>
      <dgm:spPr/>
      <dgm:t>
        <a:bodyPr/>
        <a:lstStyle/>
        <a:p>
          <a:endParaRPr lang="en-US" dirty="0"/>
        </a:p>
      </dgm:t>
    </dgm:pt>
    <dgm:pt modelId="{C5D877EA-5661-4406-90C1-E71E9B11C8E2}" type="parTrans" cxnId="{75D9A460-7F64-435A-AAD2-18EAA716BED6}">
      <dgm:prSet/>
      <dgm:spPr/>
      <dgm:t>
        <a:bodyPr/>
        <a:lstStyle/>
        <a:p>
          <a:endParaRPr lang="en-US"/>
        </a:p>
      </dgm:t>
    </dgm:pt>
    <dgm:pt modelId="{E4E47C0B-7E59-4F69-BF3E-3A3A30208967}" type="sibTrans" cxnId="{75D9A460-7F64-435A-AAD2-18EAA716BED6}">
      <dgm:prSet/>
      <dgm:spPr/>
      <dgm:t>
        <a:bodyPr/>
        <a:lstStyle/>
        <a:p>
          <a:endParaRPr lang="en-US"/>
        </a:p>
      </dgm:t>
    </dgm:pt>
    <dgm:pt modelId="{868CFCBD-06B0-4CF9-AE70-2D2413C7C385}">
      <dgm:prSet phldrT="[Text]"/>
      <dgm:spPr/>
      <dgm:t>
        <a:bodyPr/>
        <a:lstStyle/>
        <a:p>
          <a:endParaRPr lang="en-US" dirty="0"/>
        </a:p>
      </dgm:t>
    </dgm:pt>
    <dgm:pt modelId="{AE3F786A-1011-4ECC-8080-C132FE46CF08}" type="parTrans" cxnId="{F0BBDF2B-507B-47EF-BCD3-0B5B3B4F70FB}">
      <dgm:prSet/>
      <dgm:spPr/>
      <dgm:t>
        <a:bodyPr/>
        <a:lstStyle/>
        <a:p>
          <a:endParaRPr lang="en-US"/>
        </a:p>
      </dgm:t>
    </dgm:pt>
    <dgm:pt modelId="{55FD653C-ADA2-4132-A1F2-9D7132341DE2}" type="sibTrans" cxnId="{F0BBDF2B-507B-47EF-BCD3-0B5B3B4F70FB}">
      <dgm:prSet/>
      <dgm:spPr/>
      <dgm:t>
        <a:bodyPr/>
        <a:lstStyle/>
        <a:p>
          <a:endParaRPr lang="en-US"/>
        </a:p>
      </dgm:t>
    </dgm:pt>
    <dgm:pt modelId="{1488E882-DA84-49D1-99D1-91B0C6E46FF6}" type="pres">
      <dgm:prSet presAssocID="{F90AF5A3-7D72-4C66-83BB-60400FE13C4E}" presName="compositeShape" presStyleCnt="0">
        <dgm:presLayoutVars>
          <dgm:chMax val="7"/>
          <dgm:dir/>
          <dgm:resizeHandles val="exact"/>
        </dgm:presLayoutVars>
      </dgm:prSet>
      <dgm:spPr/>
    </dgm:pt>
    <dgm:pt modelId="{CC47A32F-5566-441F-8B3A-07C82E2E9C46}" type="pres">
      <dgm:prSet presAssocID="{F90AF5A3-7D72-4C66-83BB-60400FE13C4E}" presName="wedge1" presStyleLbl="node1" presStyleIdx="0" presStyleCnt="7" custLinFactNeighborX="-1292" custLinFactNeighborY="7566"/>
      <dgm:spPr/>
      <dgm:t>
        <a:bodyPr/>
        <a:lstStyle/>
        <a:p>
          <a:endParaRPr lang="en-US"/>
        </a:p>
      </dgm:t>
    </dgm:pt>
    <dgm:pt modelId="{72C94F04-FA3D-4EB4-BBF2-EB67DCCEAF5C}" type="pres">
      <dgm:prSet presAssocID="{F90AF5A3-7D72-4C66-83BB-60400FE13C4E}" presName="wedge1Tx" presStyleLbl="node1" presStyleIdx="0" presStyleCnt="7">
        <dgm:presLayoutVars>
          <dgm:chMax val="0"/>
          <dgm:chPref val="0"/>
          <dgm:bulletEnabled val="1"/>
        </dgm:presLayoutVars>
      </dgm:prSet>
      <dgm:spPr/>
      <dgm:t>
        <a:bodyPr/>
        <a:lstStyle/>
        <a:p>
          <a:endParaRPr lang="en-US"/>
        </a:p>
      </dgm:t>
    </dgm:pt>
    <dgm:pt modelId="{CD835AE9-805A-4B97-B975-365A69AA126C}" type="pres">
      <dgm:prSet presAssocID="{F90AF5A3-7D72-4C66-83BB-60400FE13C4E}" presName="wedge2" presStyleLbl="node1" presStyleIdx="1" presStyleCnt="7"/>
      <dgm:spPr/>
      <dgm:t>
        <a:bodyPr/>
        <a:lstStyle/>
        <a:p>
          <a:endParaRPr lang="en-US"/>
        </a:p>
      </dgm:t>
    </dgm:pt>
    <dgm:pt modelId="{3E0786B2-8E29-4983-AA3B-86A6F4669097}" type="pres">
      <dgm:prSet presAssocID="{F90AF5A3-7D72-4C66-83BB-60400FE13C4E}" presName="wedge2Tx" presStyleLbl="node1" presStyleIdx="1" presStyleCnt="7">
        <dgm:presLayoutVars>
          <dgm:chMax val="0"/>
          <dgm:chPref val="0"/>
          <dgm:bulletEnabled val="1"/>
        </dgm:presLayoutVars>
      </dgm:prSet>
      <dgm:spPr/>
      <dgm:t>
        <a:bodyPr/>
        <a:lstStyle/>
        <a:p>
          <a:endParaRPr lang="en-US"/>
        </a:p>
      </dgm:t>
    </dgm:pt>
    <dgm:pt modelId="{A11FCC7B-C976-42A3-BD5C-F5545E7DF05D}" type="pres">
      <dgm:prSet presAssocID="{F90AF5A3-7D72-4C66-83BB-60400FE13C4E}" presName="wedge3" presStyleLbl="node1" presStyleIdx="2" presStyleCnt="7"/>
      <dgm:spPr/>
      <dgm:t>
        <a:bodyPr/>
        <a:lstStyle/>
        <a:p>
          <a:endParaRPr lang="en-US"/>
        </a:p>
      </dgm:t>
    </dgm:pt>
    <dgm:pt modelId="{50449DF0-53EE-443B-8287-8BBC3C1DEA62}" type="pres">
      <dgm:prSet presAssocID="{F90AF5A3-7D72-4C66-83BB-60400FE13C4E}" presName="wedge3Tx" presStyleLbl="node1" presStyleIdx="2" presStyleCnt="7">
        <dgm:presLayoutVars>
          <dgm:chMax val="0"/>
          <dgm:chPref val="0"/>
          <dgm:bulletEnabled val="1"/>
        </dgm:presLayoutVars>
      </dgm:prSet>
      <dgm:spPr/>
      <dgm:t>
        <a:bodyPr/>
        <a:lstStyle/>
        <a:p>
          <a:endParaRPr lang="en-US"/>
        </a:p>
      </dgm:t>
    </dgm:pt>
    <dgm:pt modelId="{7B0283D9-4609-47F0-BD37-09E3AC2D8BE9}" type="pres">
      <dgm:prSet presAssocID="{F90AF5A3-7D72-4C66-83BB-60400FE13C4E}" presName="wedge4" presStyleLbl="node1" presStyleIdx="3" presStyleCnt="7"/>
      <dgm:spPr/>
      <dgm:t>
        <a:bodyPr/>
        <a:lstStyle/>
        <a:p>
          <a:endParaRPr lang="en-US"/>
        </a:p>
      </dgm:t>
    </dgm:pt>
    <dgm:pt modelId="{65228BA1-41AF-408F-98D3-18B47CDDBF89}" type="pres">
      <dgm:prSet presAssocID="{F90AF5A3-7D72-4C66-83BB-60400FE13C4E}" presName="wedge4Tx" presStyleLbl="node1" presStyleIdx="3" presStyleCnt="7">
        <dgm:presLayoutVars>
          <dgm:chMax val="0"/>
          <dgm:chPref val="0"/>
          <dgm:bulletEnabled val="1"/>
        </dgm:presLayoutVars>
      </dgm:prSet>
      <dgm:spPr/>
      <dgm:t>
        <a:bodyPr/>
        <a:lstStyle/>
        <a:p>
          <a:endParaRPr lang="en-US"/>
        </a:p>
      </dgm:t>
    </dgm:pt>
    <dgm:pt modelId="{1FF41DAE-B3DA-4DA7-AB8E-CD297848F180}" type="pres">
      <dgm:prSet presAssocID="{F90AF5A3-7D72-4C66-83BB-60400FE13C4E}" presName="wedge5" presStyleLbl="node1" presStyleIdx="4" presStyleCnt="7"/>
      <dgm:spPr/>
      <dgm:t>
        <a:bodyPr/>
        <a:lstStyle/>
        <a:p>
          <a:endParaRPr lang="en-US"/>
        </a:p>
      </dgm:t>
    </dgm:pt>
    <dgm:pt modelId="{B15EB03A-781D-42A9-80DE-6E10C1255D04}" type="pres">
      <dgm:prSet presAssocID="{F90AF5A3-7D72-4C66-83BB-60400FE13C4E}" presName="wedge5Tx" presStyleLbl="node1" presStyleIdx="4" presStyleCnt="7">
        <dgm:presLayoutVars>
          <dgm:chMax val="0"/>
          <dgm:chPref val="0"/>
          <dgm:bulletEnabled val="1"/>
        </dgm:presLayoutVars>
      </dgm:prSet>
      <dgm:spPr/>
      <dgm:t>
        <a:bodyPr/>
        <a:lstStyle/>
        <a:p>
          <a:endParaRPr lang="en-US"/>
        </a:p>
      </dgm:t>
    </dgm:pt>
    <dgm:pt modelId="{921ADFF1-81E4-494B-861D-946EDB54FAF6}" type="pres">
      <dgm:prSet presAssocID="{F90AF5A3-7D72-4C66-83BB-60400FE13C4E}" presName="wedge6" presStyleLbl="node1" presStyleIdx="5" presStyleCnt="7"/>
      <dgm:spPr/>
      <dgm:t>
        <a:bodyPr/>
        <a:lstStyle/>
        <a:p>
          <a:endParaRPr lang="en-US"/>
        </a:p>
      </dgm:t>
    </dgm:pt>
    <dgm:pt modelId="{336959C8-5A27-4B78-9FB0-89C96404E641}" type="pres">
      <dgm:prSet presAssocID="{F90AF5A3-7D72-4C66-83BB-60400FE13C4E}" presName="wedge6Tx" presStyleLbl="node1" presStyleIdx="5" presStyleCnt="7">
        <dgm:presLayoutVars>
          <dgm:chMax val="0"/>
          <dgm:chPref val="0"/>
          <dgm:bulletEnabled val="1"/>
        </dgm:presLayoutVars>
      </dgm:prSet>
      <dgm:spPr/>
      <dgm:t>
        <a:bodyPr/>
        <a:lstStyle/>
        <a:p>
          <a:endParaRPr lang="en-US"/>
        </a:p>
      </dgm:t>
    </dgm:pt>
    <dgm:pt modelId="{20943871-5E3D-450F-8358-B5171DB872DA}" type="pres">
      <dgm:prSet presAssocID="{F90AF5A3-7D72-4C66-83BB-60400FE13C4E}" presName="wedge7" presStyleLbl="node1" presStyleIdx="6" presStyleCnt="7"/>
      <dgm:spPr/>
      <dgm:t>
        <a:bodyPr/>
        <a:lstStyle/>
        <a:p>
          <a:endParaRPr lang="en-US"/>
        </a:p>
      </dgm:t>
    </dgm:pt>
    <dgm:pt modelId="{AD91914B-AFDE-4BBB-BF32-739BB669CDC9}" type="pres">
      <dgm:prSet presAssocID="{F90AF5A3-7D72-4C66-83BB-60400FE13C4E}" presName="wedge7Tx" presStyleLbl="node1" presStyleIdx="6" presStyleCnt="7">
        <dgm:presLayoutVars>
          <dgm:chMax val="0"/>
          <dgm:chPref val="0"/>
          <dgm:bulletEnabled val="1"/>
        </dgm:presLayoutVars>
      </dgm:prSet>
      <dgm:spPr/>
      <dgm:t>
        <a:bodyPr/>
        <a:lstStyle/>
        <a:p>
          <a:endParaRPr lang="en-US"/>
        </a:p>
      </dgm:t>
    </dgm:pt>
  </dgm:ptLst>
  <dgm:cxnLst>
    <dgm:cxn modelId="{DD72C2BA-27D4-4C1D-BCB2-7C2974DEF765}" srcId="{F90AF5A3-7D72-4C66-83BB-60400FE13C4E}" destId="{BC5298DD-5C0A-4490-991D-B0347DF5420E}" srcOrd="7" destOrd="0" parTransId="{3A7157DA-B3A0-4730-8F9B-232CCADF5923}" sibTransId="{31E0FF6E-53A2-4859-9223-3D221BAAF0C9}"/>
    <dgm:cxn modelId="{DF4BD1A9-E661-4B32-8ADF-EF754BCFF5B9}" type="presOf" srcId="{33E7B34E-C9EA-4531-ACE0-F8AD559B6B82}" destId="{3E0786B2-8E29-4983-AA3B-86A6F4669097}" srcOrd="1" destOrd="0" presId="urn:microsoft.com/office/officeart/2005/8/layout/chart3"/>
    <dgm:cxn modelId="{9FC207FC-D762-4B0D-8F02-91446ABBCEF7}" type="presOf" srcId="{33FDEEA8-88F5-48A0-A582-AE24E657EC42}" destId="{336959C8-5A27-4B78-9FB0-89C96404E641}" srcOrd="1" destOrd="0" presId="urn:microsoft.com/office/officeart/2005/8/layout/chart3"/>
    <dgm:cxn modelId="{2FC01525-BD55-4590-A9C9-414A471D44F0}" type="presOf" srcId="{33FDEEA8-88F5-48A0-A582-AE24E657EC42}" destId="{921ADFF1-81E4-494B-861D-946EDB54FAF6}" srcOrd="0" destOrd="0" presId="urn:microsoft.com/office/officeart/2005/8/layout/chart3"/>
    <dgm:cxn modelId="{3648780D-9921-47A3-B325-C68E4102121B}" srcId="{F90AF5A3-7D72-4C66-83BB-60400FE13C4E}" destId="{49F1DA37-02E6-4E59-847F-2377614E3778}" srcOrd="4" destOrd="0" parTransId="{86CA8819-7584-4365-91DA-5D6203FB1CA4}" sibTransId="{FFC1E921-F229-4103-A8F8-05E224231C44}"/>
    <dgm:cxn modelId="{73D30862-CDBB-444E-AA3D-E723787E97F3}" srcId="{F90AF5A3-7D72-4C66-83BB-60400FE13C4E}" destId="{A181EA40-04BF-4E0B-9A46-070A25F6CD4B}" srcOrd="3" destOrd="0" parTransId="{A306B258-A8BF-4812-AC54-186BE29F051F}" sibTransId="{1E1909AB-70B6-4C8E-B478-7AEC649E9812}"/>
    <dgm:cxn modelId="{75D9A460-7F64-435A-AAD2-18EAA716BED6}" srcId="{F90AF5A3-7D72-4C66-83BB-60400FE13C4E}" destId="{33FDEEA8-88F5-48A0-A582-AE24E657EC42}" srcOrd="5" destOrd="0" parTransId="{C5D877EA-5661-4406-90C1-E71E9B11C8E2}" sibTransId="{E4E47C0B-7E59-4F69-BF3E-3A3A30208967}"/>
    <dgm:cxn modelId="{D63AEB3D-3602-415F-B014-C42DB0B32CD6}" srcId="{F90AF5A3-7D72-4C66-83BB-60400FE13C4E}" destId="{A8BFBDC8-D06C-4445-9000-78A90A083B55}" srcOrd="0" destOrd="0" parTransId="{CF9F1DA5-778F-4853-B589-7F5F5E1E68C7}" sibTransId="{93B8DA83-7844-426E-AF07-303C1A03D7A1}"/>
    <dgm:cxn modelId="{80748ED2-92AD-49A5-872C-3AF03B0FFBD2}" type="presOf" srcId="{A181EA40-04BF-4E0B-9A46-070A25F6CD4B}" destId="{65228BA1-41AF-408F-98D3-18B47CDDBF89}" srcOrd="1" destOrd="0" presId="urn:microsoft.com/office/officeart/2005/8/layout/chart3"/>
    <dgm:cxn modelId="{F98117E2-FA46-4939-9F9A-7B5E3E6C190C}" type="presOf" srcId="{A8BFBDC8-D06C-4445-9000-78A90A083B55}" destId="{CC47A32F-5566-441F-8B3A-07C82E2E9C46}" srcOrd="0" destOrd="0" presId="urn:microsoft.com/office/officeart/2005/8/layout/chart3"/>
    <dgm:cxn modelId="{FB16C6D6-81E1-43F8-9CC5-20429D05693B}" type="presOf" srcId="{49F1DA37-02E6-4E59-847F-2377614E3778}" destId="{B15EB03A-781D-42A9-80DE-6E10C1255D04}" srcOrd="1" destOrd="0" presId="urn:microsoft.com/office/officeart/2005/8/layout/chart3"/>
    <dgm:cxn modelId="{0B2CCAD2-334D-43B4-B9E2-8DA9C925441B}" type="presOf" srcId="{F90AF5A3-7D72-4C66-83BB-60400FE13C4E}" destId="{1488E882-DA84-49D1-99D1-91B0C6E46FF6}" srcOrd="0" destOrd="0" presId="urn:microsoft.com/office/officeart/2005/8/layout/chart3"/>
    <dgm:cxn modelId="{F0BBDF2B-507B-47EF-BCD3-0B5B3B4F70FB}" srcId="{F90AF5A3-7D72-4C66-83BB-60400FE13C4E}" destId="{868CFCBD-06B0-4CF9-AE70-2D2413C7C385}" srcOrd="6" destOrd="0" parTransId="{AE3F786A-1011-4ECC-8080-C132FE46CF08}" sibTransId="{55FD653C-ADA2-4132-A1F2-9D7132341DE2}"/>
    <dgm:cxn modelId="{93300115-CF99-44CA-B50E-D93CE344A52E}" type="presOf" srcId="{49F1DA37-02E6-4E59-847F-2377614E3778}" destId="{1FF41DAE-B3DA-4DA7-AB8E-CD297848F180}" srcOrd="0" destOrd="0" presId="urn:microsoft.com/office/officeart/2005/8/layout/chart3"/>
    <dgm:cxn modelId="{CE57D337-F86D-4A01-B338-9A67239E7AB1}" type="presOf" srcId="{A8BFBDC8-D06C-4445-9000-78A90A083B55}" destId="{72C94F04-FA3D-4EB4-BBF2-EB67DCCEAF5C}" srcOrd="1" destOrd="0" presId="urn:microsoft.com/office/officeart/2005/8/layout/chart3"/>
    <dgm:cxn modelId="{DF09DE00-FC9D-4E70-8A3E-8ACC8DA00364}" type="presOf" srcId="{D98DF938-F54C-448B-AD70-5C2FBF70954F}" destId="{50449DF0-53EE-443B-8287-8BBC3C1DEA62}" srcOrd="1" destOrd="0" presId="urn:microsoft.com/office/officeart/2005/8/layout/chart3"/>
    <dgm:cxn modelId="{3462BC41-A4BC-4260-947B-85E60C50DA41}" type="presOf" srcId="{868CFCBD-06B0-4CF9-AE70-2D2413C7C385}" destId="{AD91914B-AFDE-4BBB-BF32-739BB669CDC9}" srcOrd="1" destOrd="0" presId="urn:microsoft.com/office/officeart/2005/8/layout/chart3"/>
    <dgm:cxn modelId="{8AAB93BF-D7FD-472F-8839-1569402B4F7B}" type="presOf" srcId="{A181EA40-04BF-4E0B-9A46-070A25F6CD4B}" destId="{7B0283D9-4609-47F0-BD37-09E3AC2D8BE9}" srcOrd="0" destOrd="0" presId="urn:microsoft.com/office/officeart/2005/8/layout/chart3"/>
    <dgm:cxn modelId="{BCE488E7-179D-4F1B-8FD4-40C4028F0459}" srcId="{F90AF5A3-7D72-4C66-83BB-60400FE13C4E}" destId="{33E7B34E-C9EA-4531-ACE0-F8AD559B6B82}" srcOrd="1" destOrd="0" parTransId="{AB7BCEB4-769D-4624-B935-7585A753DBF1}" sibTransId="{D96F63BB-EA71-40FE-8AF2-F4605DF79C67}"/>
    <dgm:cxn modelId="{0007BC39-0CF4-44DF-B5B3-DA0A4A3D79D6}" srcId="{F90AF5A3-7D72-4C66-83BB-60400FE13C4E}" destId="{D98DF938-F54C-448B-AD70-5C2FBF70954F}" srcOrd="2" destOrd="0" parTransId="{D633054F-368A-4531-B911-B77F55EAAFB2}" sibTransId="{BE95378E-6740-4CBB-AF89-7CD675D0C02D}"/>
    <dgm:cxn modelId="{72EC7182-ED70-44C5-B304-E8390B3E9E86}" type="presOf" srcId="{868CFCBD-06B0-4CF9-AE70-2D2413C7C385}" destId="{20943871-5E3D-450F-8358-B5171DB872DA}" srcOrd="0" destOrd="0" presId="urn:microsoft.com/office/officeart/2005/8/layout/chart3"/>
    <dgm:cxn modelId="{730BE066-306B-485E-A4BD-27FCBED234A5}" type="presOf" srcId="{D98DF938-F54C-448B-AD70-5C2FBF70954F}" destId="{A11FCC7B-C976-42A3-BD5C-F5545E7DF05D}" srcOrd="0" destOrd="0" presId="urn:microsoft.com/office/officeart/2005/8/layout/chart3"/>
    <dgm:cxn modelId="{6F33BD97-60F4-4337-AE20-CD9F214589B0}" type="presOf" srcId="{33E7B34E-C9EA-4531-ACE0-F8AD559B6B82}" destId="{CD835AE9-805A-4B97-B975-365A69AA126C}" srcOrd="0" destOrd="0" presId="urn:microsoft.com/office/officeart/2005/8/layout/chart3"/>
    <dgm:cxn modelId="{FFE3133B-D762-4741-AE6C-386EA502AEDF}" type="presParOf" srcId="{1488E882-DA84-49D1-99D1-91B0C6E46FF6}" destId="{CC47A32F-5566-441F-8B3A-07C82E2E9C46}" srcOrd="0" destOrd="0" presId="urn:microsoft.com/office/officeart/2005/8/layout/chart3"/>
    <dgm:cxn modelId="{5EC29C45-D3A9-481D-AF8F-215F4A112CCE}" type="presParOf" srcId="{1488E882-DA84-49D1-99D1-91B0C6E46FF6}" destId="{72C94F04-FA3D-4EB4-BBF2-EB67DCCEAF5C}" srcOrd="1" destOrd="0" presId="urn:microsoft.com/office/officeart/2005/8/layout/chart3"/>
    <dgm:cxn modelId="{68BA4A64-BC3E-472F-B3FE-269E73A37CDA}" type="presParOf" srcId="{1488E882-DA84-49D1-99D1-91B0C6E46FF6}" destId="{CD835AE9-805A-4B97-B975-365A69AA126C}" srcOrd="2" destOrd="0" presId="urn:microsoft.com/office/officeart/2005/8/layout/chart3"/>
    <dgm:cxn modelId="{B271AC75-D26F-454C-9D31-C9A497DF4E21}" type="presParOf" srcId="{1488E882-DA84-49D1-99D1-91B0C6E46FF6}" destId="{3E0786B2-8E29-4983-AA3B-86A6F4669097}" srcOrd="3" destOrd="0" presId="urn:microsoft.com/office/officeart/2005/8/layout/chart3"/>
    <dgm:cxn modelId="{09F0B8A2-6C57-46A8-B565-4688B5565737}" type="presParOf" srcId="{1488E882-DA84-49D1-99D1-91B0C6E46FF6}" destId="{A11FCC7B-C976-42A3-BD5C-F5545E7DF05D}" srcOrd="4" destOrd="0" presId="urn:microsoft.com/office/officeart/2005/8/layout/chart3"/>
    <dgm:cxn modelId="{0600D3F5-5C5E-4325-AC8F-C27978327BD6}" type="presParOf" srcId="{1488E882-DA84-49D1-99D1-91B0C6E46FF6}" destId="{50449DF0-53EE-443B-8287-8BBC3C1DEA62}" srcOrd="5" destOrd="0" presId="urn:microsoft.com/office/officeart/2005/8/layout/chart3"/>
    <dgm:cxn modelId="{F77255CB-E254-4260-919F-E4DB21356299}" type="presParOf" srcId="{1488E882-DA84-49D1-99D1-91B0C6E46FF6}" destId="{7B0283D9-4609-47F0-BD37-09E3AC2D8BE9}" srcOrd="6" destOrd="0" presId="urn:microsoft.com/office/officeart/2005/8/layout/chart3"/>
    <dgm:cxn modelId="{804BD248-65C6-448A-BD68-96C9F94FFDA6}" type="presParOf" srcId="{1488E882-DA84-49D1-99D1-91B0C6E46FF6}" destId="{65228BA1-41AF-408F-98D3-18B47CDDBF89}" srcOrd="7" destOrd="0" presId="urn:microsoft.com/office/officeart/2005/8/layout/chart3"/>
    <dgm:cxn modelId="{A4D28EC9-FD0D-44C4-AE05-F7FB7AF32A69}" type="presParOf" srcId="{1488E882-DA84-49D1-99D1-91B0C6E46FF6}" destId="{1FF41DAE-B3DA-4DA7-AB8E-CD297848F180}" srcOrd="8" destOrd="0" presId="urn:microsoft.com/office/officeart/2005/8/layout/chart3"/>
    <dgm:cxn modelId="{6C104CC3-C90F-42B5-B646-A01C6DF6A3E8}" type="presParOf" srcId="{1488E882-DA84-49D1-99D1-91B0C6E46FF6}" destId="{B15EB03A-781D-42A9-80DE-6E10C1255D04}" srcOrd="9" destOrd="0" presId="urn:microsoft.com/office/officeart/2005/8/layout/chart3"/>
    <dgm:cxn modelId="{4D41BBA1-A24F-4DD8-8C9C-ECE06E2DCF4D}" type="presParOf" srcId="{1488E882-DA84-49D1-99D1-91B0C6E46FF6}" destId="{921ADFF1-81E4-494B-861D-946EDB54FAF6}" srcOrd="10" destOrd="0" presId="urn:microsoft.com/office/officeart/2005/8/layout/chart3"/>
    <dgm:cxn modelId="{288B2738-7C42-436D-B266-A98190FA7431}" type="presParOf" srcId="{1488E882-DA84-49D1-99D1-91B0C6E46FF6}" destId="{336959C8-5A27-4B78-9FB0-89C96404E641}" srcOrd="11" destOrd="0" presId="urn:microsoft.com/office/officeart/2005/8/layout/chart3"/>
    <dgm:cxn modelId="{ED6770AB-2EB0-450D-A9DA-B8091EC44B48}" type="presParOf" srcId="{1488E882-DA84-49D1-99D1-91B0C6E46FF6}" destId="{20943871-5E3D-450F-8358-B5171DB872DA}" srcOrd="12" destOrd="0" presId="urn:microsoft.com/office/officeart/2005/8/layout/chart3"/>
    <dgm:cxn modelId="{8CE145B7-AA5A-44D4-AB61-8D74FDB0C3E1}" type="presParOf" srcId="{1488E882-DA84-49D1-99D1-91B0C6E46FF6}" destId="{AD91914B-AFDE-4BBB-BF32-739BB669CDC9}" srcOrd="1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DFEFB-B822-40F5-809C-4816CCB2F266}" type="datetimeFigureOut">
              <a:rPr lang="en-US" smtClean="0"/>
              <a:t>7/14/2019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1E908-2669-4649-B5F8-95DBCEC61998}" type="slidenum">
              <a:rPr lang="en-US" smtClean="0"/>
              <a:t>‹#›</a:t>
            </a:fld>
            <a:endParaRPr lang="en-US" dirty="0"/>
          </a:p>
        </p:txBody>
      </p:sp>
    </p:spTree>
    <p:extLst>
      <p:ext uri="{BB962C8B-B14F-4D97-AF65-F5344CB8AC3E}">
        <p14:creationId xmlns:p14="http://schemas.microsoft.com/office/powerpoint/2010/main" val="116204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Welcome, Intros, Ways of work (norms, call &amp; response, </a:t>
            </a:r>
            <a:r>
              <a:rPr lang="en-US" sz="1200" kern="1200" dirty="0" err="1">
                <a:solidFill>
                  <a:schemeClr val="tx1"/>
                </a:solidFill>
                <a:effectLst/>
                <a:latin typeface="+mn-lt"/>
                <a:ea typeface="+mn-ea"/>
                <a:cs typeface="+mn-cs"/>
              </a:rPr>
              <a:t>classroomscreen</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mins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1</a:t>
            </a:fld>
            <a:endParaRPr lang="en-US"/>
          </a:p>
        </p:txBody>
      </p:sp>
    </p:spTree>
    <p:extLst>
      <p:ext uri="{BB962C8B-B14F-4D97-AF65-F5344CB8AC3E}">
        <p14:creationId xmlns:p14="http://schemas.microsoft.com/office/powerpoint/2010/main" val="240295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227024-529A-C141-8443-12CCF285CA6C}" type="slidenum">
              <a:rPr lang="en-US" sz="1200">
                <a:solidFill>
                  <a:srgbClr val="000000"/>
                </a:solidFill>
              </a:rPr>
              <a:pPr/>
              <a:t>29</a:t>
            </a:fld>
            <a:endParaRPr lang="en-US" sz="120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3334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Intros, Ways of work (norms, call &amp; response, </a:t>
            </a:r>
            <a:r>
              <a:rPr lang="en-US" sz="1200" kern="1200" dirty="0" err="1">
                <a:solidFill>
                  <a:schemeClr val="tx1"/>
                </a:solidFill>
                <a:effectLst/>
                <a:latin typeface="+mn-lt"/>
                <a:ea typeface="+mn-ea"/>
                <a:cs typeface="+mn-cs"/>
              </a:rPr>
              <a:t>classroomscreen</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mins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Urge participants to jot down notes and save their questions for the Q &amp; A period.</a:t>
            </a:r>
            <a:r>
              <a:rPr lang="en-US" sz="1200" b="1"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33</a:t>
            </a:fld>
            <a:endParaRPr lang="en-US"/>
          </a:p>
        </p:txBody>
      </p:sp>
    </p:spTree>
    <p:extLst>
      <p:ext uri="{BB962C8B-B14F-4D97-AF65-F5344CB8AC3E}">
        <p14:creationId xmlns:p14="http://schemas.microsoft.com/office/powerpoint/2010/main" val="294913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JC</a:t>
            </a:r>
            <a:r>
              <a:rPr lang="en-US" sz="1200" b="0" i="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Welcome, Intros, Ways of work (norms, call &amp; response, </a:t>
            </a:r>
            <a:r>
              <a:rPr lang="en-US" sz="1200" kern="1200" dirty="0" err="1">
                <a:solidFill>
                  <a:schemeClr val="tx1"/>
                </a:solidFill>
                <a:effectLst/>
                <a:latin typeface="+mn-lt"/>
                <a:ea typeface="+mn-ea"/>
                <a:cs typeface="+mn-cs"/>
              </a:rPr>
              <a:t>classroomscreen</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mins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JH</a:t>
            </a:r>
            <a:r>
              <a:rPr lang="en-US" sz="1200" b="0" i="0" kern="1200" dirty="0" smtClean="0">
                <a:solidFill>
                  <a:schemeClr val="tx1"/>
                </a:solidFill>
                <a:effectLst/>
                <a:latin typeface="+mn-lt"/>
                <a:ea typeface="+mn-ea"/>
                <a:cs typeface="+mn-cs"/>
              </a:rPr>
              <a:t> Call-and-response </a:t>
            </a:r>
            <a:r>
              <a:rPr lang="en-US" sz="1200" b="0" i="0" kern="1200" dirty="0">
                <a:solidFill>
                  <a:schemeClr val="tx1"/>
                </a:solidFill>
                <a:effectLst/>
                <a:latin typeface="+mn-lt"/>
                <a:ea typeface="+mn-ea"/>
                <a:cs typeface="+mn-cs"/>
              </a:rPr>
              <a:t>is a time-tested technique for getting attention, not just in classrooms but in the military, in churches, at sports events, and in traditional cultures in various parts of the world. Instead of repeating yourself, train students to respond to a fun or inspiring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34</a:t>
            </a:fld>
            <a:endParaRPr lang="en-US"/>
          </a:p>
        </p:txBody>
      </p:sp>
    </p:spTree>
    <p:extLst>
      <p:ext uri="{BB962C8B-B14F-4D97-AF65-F5344CB8AC3E}">
        <p14:creationId xmlns:p14="http://schemas.microsoft.com/office/powerpoint/2010/main" val="289692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Lucy1 Minute</a:t>
            </a:r>
            <a:endParaRPr lang="en-US" sz="2800" b="1" dirty="0"/>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35</a:t>
            </a:fld>
            <a:endParaRPr lang="en-US"/>
          </a:p>
        </p:txBody>
      </p:sp>
    </p:spTree>
    <p:extLst>
      <p:ext uri="{BB962C8B-B14F-4D97-AF65-F5344CB8AC3E}">
        <p14:creationId xmlns:p14="http://schemas.microsoft.com/office/powerpoint/2010/main" val="31865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30 minutes</a:t>
            </a:r>
          </a:p>
        </p:txBody>
      </p:sp>
      <p:sp>
        <p:nvSpPr>
          <p:cNvPr id="4" name="Slide Number Placeholder 3"/>
          <p:cNvSpPr>
            <a:spLocks noGrp="1"/>
          </p:cNvSpPr>
          <p:nvPr>
            <p:ph type="sldNum" sz="quarter" idx="10"/>
          </p:nvPr>
        </p:nvSpPr>
        <p:spPr/>
        <p:txBody>
          <a:bodyPr/>
          <a:lstStyle/>
          <a:p>
            <a:fld id="{5A51E908-2669-4649-B5F8-95DBCEC61998}" type="slidenum">
              <a:rPr lang="en-US" smtClean="0"/>
              <a:t>36</a:t>
            </a:fld>
            <a:endParaRPr lang="en-US" dirty="0"/>
          </a:p>
        </p:txBody>
      </p:sp>
    </p:spTree>
    <p:extLst>
      <p:ext uri="{BB962C8B-B14F-4D97-AF65-F5344CB8AC3E}">
        <p14:creationId xmlns:p14="http://schemas.microsoft.com/office/powerpoint/2010/main" val="225831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Lucy</a:t>
            </a:r>
            <a:r>
              <a:rPr lang="en-US" sz="2800" b="1" baseline="0" dirty="0"/>
              <a:t>  </a:t>
            </a:r>
            <a:r>
              <a:rPr lang="en-US" dirty="0"/>
              <a:t>Provide 5 minutes for this part of the activity. In small groups, participants discuss the following items (found on handout): Wrap – up/</a:t>
            </a:r>
            <a:r>
              <a:rPr lang="en-US" baseline="0" dirty="0"/>
              <a:t> debrief audit.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read and </a:t>
            </a:r>
            <a:r>
              <a:rPr lang="en-US" sz="1200" b="1" dirty="0"/>
              <a:t>jot</a:t>
            </a:r>
            <a:r>
              <a:rPr lang="en-US" sz="1200" dirty="0"/>
              <a:t> down your </a:t>
            </a:r>
            <a:r>
              <a:rPr lang="en-US" sz="1200" b="1" dirty="0"/>
              <a:t>thoughts</a:t>
            </a:r>
            <a:r>
              <a:rPr lang="en-US" sz="1200" dirty="0"/>
              <a:t> and </a:t>
            </a:r>
            <a:r>
              <a:rPr lang="en-US" sz="1200" b="1" dirty="0"/>
              <a:t>reflections</a:t>
            </a:r>
            <a:r>
              <a:rPr lang="en-US" sz="1200" dirty="0"/>
              <a:t> next to each item on the handout.  Place a star on </a:t>
            </a:r>
            <a:r>
              <a:rPr lang="en-US" sz="1200" b="1" dirty="0"/>
              <a:t>2 items </a:t>
            </a:r>
            <a:r>
              <a:rPr lang="en-US" sz="1200" dirty="0"/>
              <a:t>you wish to </a:t>
            </a:r>
            <a:r>
              <a:rPr lang="en-US" sz="1200" b="1" dirty="0"/>
              <a:t>share</a:t>
            </a:r>
            <a:r>
              <a:rPr lang="en-US" sz="1200" dirty="0"/>
              <a:t> with a </a:t>
            </a:r>
            <a:r>
              <a:rPr lang="en-US" sz="1200" b="1" dirty="0"/>
              <a:t>partner</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37</a:t>
            </a:fld>
            <a:endParaRPr lang="en-US"/>
          </a:p>
        </p:txBody>
      </p:sp>
    </p:spTree>
    <p:extLst>
      <p:ext uri="{BB962C8B-B14F-4D97-AF65-F5344CB8AC3E}">
        <p14:creationId xmlns:p14="http://schemas.microsoft.com/office/powerpoint/2010/main" val="10285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Lucy</a:t>
            </a:r>
            <a:r>
              <a:rPr lang="en-US" b="0" baseline="0" dirty="0"/>
              <a:t> </a:t>
            </a:r>
            <a:r>
              <a:rPr lang="en-US" sz="1800" b="0" baseline="0" dirty="0"/>
              <a:t>CRT is about building the </a:t>
            </a:r>
            <a:r>
              <a:rPr lang="en-US" sz="1800" b="1" baseline="0" dirty="0"/>
              <a:t>learning capacity </a:t>
            </a:r>
            <a:r>
              <a:rPr lang="en-US" sz="1800" b="0" baseline="0" dirty="0"/>
              <a:t>of the individual student</a:t>
            </a:r>
            <a:r>
              <a:rPr lang="en-US" b="0" baseline="0" dirty="0"/>
              <a:t>. Leveraging the affective and cognitive scaffolding that students bring. </a:t>
            </a:r>
          </a:p>
          <a:p>
            <a:pPr marL="0" indent="0">
              <a:buNone/>
            </a:pPr>
            <a:r>
              <a:rPr lang="en-US" sz="1200" dirty="0"/>
              <a:t>It’s not so much what’s on the walls, </a:t>
            </a:r>
            <a:r>
              <a:rPr lang="en-US" sz="1400" b="1" dirty="0"/>
              <a:t>It’s how you interact</a:t>
            </a:r>
            <a:r>
              <a:rPr lang="en-US" sz="1200" dirty="0"/>
              <a:t>. CRT builds a community where a student</a:t>
            </a:r>
            <a:r>
              <a:rPr lang="en-US" sz="1200" baseline="0" dirty="0"/>
              <a:t> </a:t>
            </a:r>
            <a:r>
              <a:rPr lang="en-US" sz="1800" b="1" dirty="0"/>
              <a:t>feels</a:t>
            </a:r>
            <a:r>
              <a:rPr lang="en-US" sz="1200" dirty="0"/>
              <a:t> </a:t>
            </a:r>
            <a:r>
              <a:rPr lang="en-US" sz="1200" b="1" dirty="0"/>
              <a:t>connected</a:t>
            </a:r>
            <a:r>
              <a:rPr lang="en-US" sz="1200" dirty="0"/>
              <a:t> or has </a:t>
            </a:r>
            <a:r>
              <a:rPr lang="en-US" sz="1400" b="1" dirty="0"/>
              <a:t>a </a:t>
            </a:r>
            <a:r>
              <a:rPr lang="en-US" sz="1600" b="1" dirty="0"/>
              <a:t>sense</a:t>
            </a:r>
            <a:r>
              <a:rPr lang="en-US" sz="1400" b="1" dirty="0"/>
              <a:t> of belonging </a:t>
            </a:r>
            <a:r>
              <a:rPr lang="en-US" sz="1200" dirty="0"/>
              <a:t>in the classroom. </a:t>
            </a:r>
          </a:p>
          <a:p>
            <a:pPr marL="0" indent="0">
              <a:buNone/>
            </a:pPr>
            <a:r>
              <a:rPr lang="en-US" sz="120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38</a:t>
            </a:fld>
            <a:endParaRPr lang="en-US"/>
          </a:p>
        </p:txBody>
      </p:sp>
    </p:spTree>
    <p:extLst>
      <p:ext uri="{BB962C8B-B14F-4D97-AF65-F5344CB8AC3E}">
        <p14:creationId xmlns:p14="http://schemas.microsoft.com/office/powerpoint/2010/main" val="111992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Lucy </a:t>
            </a:r>
            <a:r>
              <a:rPr lang="en-US" dirty="0"/>
              <a:t>Read through the 6Ms as a group</a:t>
            </a:r>
            <a:r>
              <a:rPr lang="en-US" b="1" dirty="0"/>
              <a:t> L  </a:t>
            </a:r>
            <a:r>
              <a:rPr lang="en-US" sz="2800" dirty="0">
                <a:effectLst/>
              </a:rPr>
              <a:t>As we watch, think about what you would have to know to determine if culturally relevant learning had taken</a:t>
            </a:r>
            <a:r>
              <a:rPr lang="en-US" sz="2800" baseline="0" dirty="0">
                <a:effectLst/>
              </a:rPr>
              <a:t> place before this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effectLst/>
              </a:rPr>
              <a:t>CRT is about instruction at the core.  It requires planning and embedding 6Ms into rigorous learning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effectLst/>
              </a:rPr>
              <a:t>V1: 6.35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effectLst/>
              </a:rPr>
              <a:t>V2: 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effectLst/>
              </a:rPr>
              <a:t>V3: 2.10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39</a:t>
            </a:fld>
            <a:endParaRPr lang="en-US"/>
          </a:p>
        </p:txBody>
      </p:sp>
    </p:spTree>
    <p:extLst>
      <p:ext uri="{BB962C8B-B14F-4D97-AF65-F5344CB8AC3E}">
        <p14:creationId xmlns:p14="http://schemas.microsoft.com/office/powerpoint/2010/main" val="196064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Lucy</a:t>
            </a:r>
            <a:r>
              <a:rPr lang="en-US" sz="1200" dirty="0"/>
              <a:t>‘ Teachers cannot change our student’s home lives and economic circumstances, but most of us can control our instructional strategies in the classroom. We control what happens between the bells.”</a:t>
            </a:r>
          </a:p>
          <a:p>
            <a:r>
              <a:rPr lang="en-US" dirty="0"/>
              <a:t>1 minute</a:t>
            </a:r>
          </a:p>
        </p:txBody>
      </p:sp>
      <p:sp>
        <p:nvSpPr>
          <p:cNvPr id="4" name="Slide Number Placeholder 3"/>
          <p:cNvSpPr>
            <a:spLocks noGrp="1"/>
          </p:cNvSpPr>
          <p:nvPr>
            <p:ph type="sldNum" sz="quarter" idx="10"/>
          </p:nvPr>
        </p:nvSpPr>
        <p:spPr/>
        <p:txBody>
          <a:bodyPr/>
          <a:lstStyle/>
          <a:p>
            <a:fld id="{5A51E908-2669-4649-B5F8-95DBCEC61998}" type="slidenum">
              <a:rPr lang="en-US" smtClean="0"/>
              <a:t>41</a:t>
            </a:fld>
            <a:endParaRPr lang="en-US"/>
          </a:p>
        </p:txBody>
      </p:sp>
    </p:spTree>
    <p:extLst>
      <p:ext uri="{BB962C8B-B14F-4D97-AF65-F5344CB8AC3E}">
        <p14:creationId xmlns:p14="http://schemas.microsoft.com/office/powerpoint/2010/main" val="69436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8827A8-E41F-409A-BD21-D60031C79CD3}" type="slidenum">
              <a:rPr lang="en-US" altLang="en-US" smtClean="0"/>
              <a:pPr/>
              <a:t>42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388938" y="4416425"/>
            <a:ext cx="6310312"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5303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963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EA3D5D-B25C-4C84-93F1-1F78F3F053B2}" type="slidenum">
              <a:rPr lang="en-US" altLang="en-US" smtClean="0"/>
              <a:pPr/>
              <a:t>43</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388938" y="4416425"/>
            <a:ext cx="6310312"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89477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Lucy </a:t>
            </a:r>
            <a:r>
              <a:rPr lang="en-US" sz="1200" b="0" i="0" u="none" strike="noStrike" kern="1200" baseline="0" dirty="0">
                <a:solidFill>
                  <a:schemeClr val="tx1"/>
                </a:solidFill>
                <a:latin typeface="+mn-lt"/>
                <a:ea typeface="+mn-ea"/>
                <a:cs typeface="+mn-cs"/>
              </a:rPr>
              <a:t>When you hear the word “culture” what comes to mind? </a:t>
            </a:r>
          </a:p>
          <a:p>
            <a:r>
              <a:rPr lang="en-US" sz="1200" b="0" i="0" u="none" strike="noStrike" kern="1200" baseline="0" dirty="0">
                <a:solidFill>
                  <a:schemeClr val="tx1"/>
                </a:solidFill>
                <a:latin typeface="+mn-lt"/>
                <a:ea typeface="+mn-ea"/>
                <a:cs typeface="+mn-cs"/>
              </a:rPr>
              <a:t>&gt; How would you describe your cultural background? </a:t>
            </a:r>
          </a:p>
          <a:p>
            <a:pPr marL="171450"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Each person is culturally unique. </a:t>
            </a:r>
          </a:p>
          <a:p>
            <a:pPr marL="171450"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Each person has a different combination of thoughts, feelings, attitudes, beliefs, values and behavior patterns. Complex and diverse. Not monolithic. </a:t>
            </a:r>
          </a:p>
          <a:p>
            <a:pPr marL="171450"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Draw a circle, list the elements that make you, you. </a:t>
            </a:r>
          </a:p>
          <a:p>
            <a:pPr marL="171450" indent="-171450">
              <a:buFont typeface="Wingdings" panose="05000000000000000000" pitchFamily="2" charset="2"/>
              <a:buChar char="Ø"/>
            </a:pPr>
            <a:r>
              <a:rPr lang="en-US" sz="1200" b="0" i="0" u="none" strike="noStrike" kern="1200" baseline="0" dirty="0">
                <a:solidFill>
                  <a:schemeClr val="tx1"/>
                </a:solidFill>
                <a:latin typeface="+mn-lt"/>
                <a:ea typeface="+mn-ea"/>
                <a:cs typeface="+mn-cs"/>
              </a:rPr>
              <a:t>2 minutes</a:t>
            </a:r>
          </a:p>
          <a:p>
            <a:pPr marL="171450" indent="-171450">
              <a:buFont typeface="Wingdings" panose="05000000000000000000" pitchFamily="2" charset="2"/>
              <a:buChar char="Ø"/>
            </a:pPr>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44</a:t>
            </a:fld>
            <a:endParaRPr lang="en-US"/>
          </a:p>
        </p:txBody>
      </p:sp>
    </p:spTree>
    <p:extLst>
      <p:ext uri="{BB962C8B-B14F-4D97-AF65-F5344CB8AC3E}">
        <p14:creationId xmlns:p14="http://schemas.microsoft.com/office/powerpoint/2010/main" val="72228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Lucy </a:t>
            </a:r>
            <a:r>
              <a:rPr lang="en-US" dirty="0"/>
              <a:t>How do you show up so that you’re building a relationship with this student? </a:t>
            </a:r>
          </a:p>
          <a:p>
            <a:r>
              <a:rPr lang="en-US" dirty="0"/>
              <a:t>How are you at offering a high trust, low stress environment?</a:t>
            </a:r>
          </a:p>
          <a:p>
            <a:r>
              <a:rPr lang="en-US" dirty="0"/>
              <a:t>1 Minute</a:t>
            </a:r>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45</a:t>
            </a:fld>
            <a:endParaRPr lang="en-US"/>
          </a:p>
        </p:txBody>
      </p:sp>
    </p:spTree>
    <p:extLst>
      <p:ext uri="{BB962C8B-B14F-4D97-AF65-F5344CB8AC3E}">
        <p14:creationId xmlns:p14="http://schemas.microsoft.com/office/powerpoint/2010/main" val="8485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6</a:t>
            </a:fld>
            <a:endParaRPr lang="en-US" dirty="0"/>
          </a:p>
        </p:txBody>
      </p:sp>
    </p:spTree>
    <p:extLst>
      <p:ext uri="{BB962C8B-B14F-4D97-AF65-F5344CB8AC3E}">
        <p14:creationId xmlns:p14="http://schemas.microsoft.com/office/powerpoint/2010/main" val="164264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19</a:t>
            </a:fld>
            <a:endParaRPr lang="en-US" dirty="0"/>
          </a:p>
        </p:txBody>
      </p:sp>
    </p:spTree>
    <p:extLst>
      <p:ext uri="{BB962C8B-B14F-4D97-AF65-F5344CB8AC3E}">
        <p14:creationId xmlns:p14="http://schemas.microsoft.com/office/powerpoint/2010/main" val="310101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20</a:t>
            </a:fld>
            <a:endParaRPr lang="en-US" dirty="0"/>
          </a:p>
        </p:txBody>
      </p:sp>
    </p:spTree>
    <p:extLst>
      <p:ext uri="{BB962C8B-B14F-4D97-AF65-F5344CB8AC3E}">
        <p14:creationId xmlns:p14="http://schemas.microsoft.com/office/powerpoint/2010/main" val="27518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5A51E908-2669-4649-B5F8-95DBCEC61998}" type="slidenum">
              <a:rPr lang="en-US" smtClean="0"/>
              <a:t>22</a:t>
            </a:fld>
            <a:endParaRPr lang="en-US" dirty="0"/>
          </a:p>
        </p:txBody>
      </p:sp>
    </p:spTree>
    <p:extLst>
      <p:ext uri="{BB962C8B-B14F-4D97-AF65-F5344CB8AC3E}">
        <p14:creationId xmlns:p14="http://schemas.microsoft.com/office/powerpoint/2010/main" val="1678633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5A51E908-2669-4649-B5F8-95DBCEC61998}" type="slidenum">
              <a:rPr lang="en-US" smtClean="0"/>
              <a:t>23</a:t>
            </a:fld>
            <a:endParaRPr lang="en-US" dirty="0"/>
          </a:p>
        </p:txBody>
      </p:sp>
    </p:spTree>
    <p:extLst>
      <p:ext uri="{BB962C8B-B14F-4D97-AF65-F5344CB8AC3E}">
        <p14:creationId xmlns:p14="http://schemas.microsoft.com/office/powerpoint/2010/main" val="49342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5A51E908-2669-4649-B5F8-95DBCEC61998}" type="slidenum">
              <a:rPr lang="en-US" smtClean="0"/>
              <a:t>24</a:t>
            </a:fld>
            <a:endParaRPr lang="en-US" dirty="0"/>
          </a:p>
        </p:txBody>
      </p:sp>
    </p:spTree>
    <p:extLst>
      <p:ext uri="{BB962C8B-B14F-4D97-AF65-F5344CB8AC3E}">
        <p14:creationId xmlns:p14="http://schemas.microsoft.com/office/powerpoint/2010/main" val="341368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 with classroomscreen.com</a:t>
            </a:r>
          </a:p>
          <a:p>
            <a:endParaRPr lang="en-US" dirty="0"/>
          </a:p>
        </p:txBody>
      </p:sp>
      <p:sp>
        <p:nvSpPr>
          <p:cNvPr id="4" name="Slide Number Placeholder 3"/>
          <p:cNvSpPr>
            <a:spLocks noGrp="1"/>
          </p:cNvSpPr>
          <p:nvPr>
            <p:ph type="sldNum" sz="quarter" idx="10"/>
          </p:nvPr>
        </p:nvSpPr>
        <p:spPr/>
        <p:txBody>
          <a:bodyPr/>
          <a:lstStyle/>
          <a:p>
            <a:fld id="{5A51E908-2669-4649-B5F8-95DBCEC61998}" type="slidenum">
              <a:rPr lang="en-US" smtClean="0"/>
              <a:t>28</a:t>
            </a:fld>
            <a:endParaRPr lang="en-US" dirty="0"/>
          </a:p>
        </p:txBody>
      </p:sp>
    </p:spTree>
    <p:extLst>
      <p:ext uri="{BB962C8B-B14F-4D97-AF65-F5344CB8AC3E}">
        <p14:creationId xmlns:p14="http://schemas.microsoft.com/office/powerpoint/2010/main" val="15182792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218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8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297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8850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1601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51169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3107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698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6545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7711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53397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321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863944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5822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4166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7265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34" y="-9525"/>
            <a:ext cx="12261851"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37"/>
          <p:cNvSpPr>
            <a:spLocks noChangeShapeType="1"/>
          </p:cNvSpPr>
          <p:nvPr userDrawn="1"/>
        </p:nvSpPr>
        <p:spPr bwMode="auto">
          <a:xfrm>
            <a:off x="4267200" y="762000"/>
            <a:ext cx="0" cy="2133600"/>
          </a:xfrm>
          <a:prstGeom prst="line">
            <a:avLst/>
          </a:prstGeom>
          <a:noFill/>
          <a:ln w="12700">
            <a:solidFill>
              <a:schemeClr val="tx2"/>
            </a:solidFill>
            <a:round/>
            <a:headEnd/>
            <a:tailEnd/>
          </a:ln>
          <a:effectLst/>
        </p:spPr>
        <p:txBody>
          <a:bodyPr wrap="none" anchor="ctr"/>
          <a:lstStyle/>
          <a:p>
            <a:pPr algn="ctr" eaLnBrk="0" fontAlgn="base" hangingPunct="0">
              <a:spcBef>
                <a:spcPct val="0"/>
              </a:spcBef>
              <a:spcAft>
                <a:spcPct val="0"/>
              </a:spcAft>
              <a:defRPr/>
            </a:pPr>
            <a:endParaRPr lang="en-US" sz="2400">
              <a:solidFill>
                <a:srgbClr val="000000"/>
              </a:solidFill>
            </a:endParaRPr>
          </a:p>
        </p:txBody>
      </p:sp>
      <p:pic>
        <p:nvPicPr>
          <p:cNvPr id="6"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 y="5384800"/>
            <a:ext cx="12242800" cy="149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3" descr="sim_2color_s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000" y="990600"/>
            <a:ext cx="3556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hasCustomPrompt="1"/>
          </p:nvPr>
        </p:nvSpPr>
        <p:spPr>
          <a:xfrm>
            <a:off x="4572000" y="1046163"/>
            <a:ext cx="7213600" cy="1600200"/>
          </a:xfrm>
        </p:spPr>
        <p:txBody>
          <a:bodyPr/>
          <a:lstStyle>
            <a:lvl1pPr algn="ctr">
              <a:defRPr sz="3200" b="1"/>
            </a:lvl1pPr>
          </a:lstStyle>
          <a:p>
            <a:r>
              <a:rPr lang="en-US" dirty="0"/>
              <a:t>Please go to the link below to evaluate this session:</a:t>
            </a:r>
          </a:p>
        </p:txBody>
      </p:sp>
      <p:sp>
        <p:nvSpPr>
          <p:cNvPr id="3075" name="Rectangle 3"/>
          <p:cNvSpPr>
            <a:spLocks noGrp="1" noChangeArrowheads="1"/>
          </p:cNvSpPr>
          <p:nvPr>
            <p:ph type="subTitle" idx="1" hasCustomPrompt="1"/>
          </p:nvPr>
        </p:nvSpPr>
        <p:spPr>
          <a:xfrm>
            <a:off x="4572000" y="3124200"/>
            <a:ext cx="6807200" cy="2895600"/>
          </a:xfrm>
        </p:spPr>
        <p:txBody>
          <a:bodyPr/>
          <a:lstStyle>
            <a:lvl1pPr marL="0" indent="0">
              <a:buFontTx/>
              <a:buNone/>
              <a:defRPr sz="2000"/>
            </a:lvl1pPr>
          </a:lstStyle>
          <a:p>
            <a:r>
              <a:rPr lang="en-US" dirty="0"/>
              <a:t>http:</a:t>
            </a:r>
          </a:p>
        </p:txBody>
      </p:sp>
      <p:sp>
        <p:nvSpPr>
          <p:cNvPr id="8"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fld id="{4966CC20-90B8-0C42-8075-2F3BEB4FD4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4346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6064A2-BF10-8442-930D-E72653F6BB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6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DFA1846-DA80-1C48-A609-854EA85C59AD}" type="datetimeFigureOut">
              <a:rPr lang="en-US" smtClean="0"/>
              <a:pPr/>
              <a:t>7/14/2019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37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01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15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073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7/14/2019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99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7/14/2019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0258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6.emf"/><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9B482E8-6E0E-1B4F-B1FD-C69DB9E858D9}" type="datetimeFigureOut">
              <a:rPr lang="en-US" smtClean="0"/>
              <a:pPr/>
              <a:t>7/14/2019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73542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51"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243105421"/>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im_2color_s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56800" y="5986464"/>
            <a:ext cx="2032000"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8" name="Rectangle 3"/>
          <p:cNvSpPr>
            <a:spLocks noGrp="1" noChangeArrowheads="1"/>
          </p:cNvSpPr>
          <p:nvPr>
            <p:ph type="body" idx="1"/>
          </p:nvPr>
        </p:nvSpPr>
        <p:spPr bwMode="auto">
          <a:xfrm>
            <a:off x="914400" y="2133600"/>
            <a:ext cx="103632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http: </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pitchFamily="-110" charset="0"/>
                <a:ea typeface="ＭＳ Ｐゴシック" pitchFamily="-110" charset="-128"/>
                <a:cs typeface="ＭＳ Ｐゴシック" pitchFamily="-110" charset="-128"/>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lgn="ct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9D2C62CB-D566-8844-8E13-E7629EAE0371}" type="slidenum">
              <a:rPr lang="en-US">
                <a:solidFill>
                  <a:srgbClr val="000000"/>
                </a:solidFill>
              </a:rPr>
              <a:pPr eaLnBrk="0" fontAlgn="base" hangingPunct="0">
                <a:spcBef>
                  <a:spcPct val="0"/>
                </a:spcBef>
                <a:spcAft>
                  <a:spcPct val="0"/>
                </a:spcAft>
              </a:pPr>
              <a:t>‹#›</a:t>
            </a:fld>
            <a:endParaRPr lang="en-US">
              <a:solidFill>
                <a:srgbClr val="000000"/>
              </a:solidFill>
            </a:endParaRPr>
          </a:p>
        </p:txBody>
      </p:sp>
      <p:pic>
        <p:nvPicPr>
          <p:cNvPr id="1032" name="Picture 2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10584" y="6197600"/>
            <a:ext cx="12261851"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3" name="Line 29"/>
          <p:cNvSpPr>
            <a:spLocks noChangeShapeType="1"/>
          </p:cNvSpPr>
          <p:nvPr userDrawn="1"/>
        </p:nvSpPr>
        <p:spPr bwMode="auto">
          <a:xfrm>
            <a:off x="1117600" y="1524000"/>
            <a:ext cx="9753600" cy="0"/>
          </a:xfrm>
          <a:prstGeom prst="line">
            <a:avLst/>
          </a:prstGeom>
          <a:noFill/>
          <a:ln w="19050">
            <a:solidFill>
              <a:schemeClr val="tx2"/>
            </a:solidFill>
            <a:round/>
            <a:headEnd/>
            <a:tailEnd/>
          </a:ln>
          <a:effectLst/>
        </p:spPr>
        <p:txBody>
          <a:bodyPr wrap="none" anchor="ctr"/>
          <a:lstStyle/>
          <a:p>
            <a:pPr algn="ctr" eaLnBrk="0" fontAlgn="base" hangingPunct="0">
              <a:spcBef>
                <a:spcPct val="0"/>
              </a:spcBef>
              <a:spcAft>
                <a:spcPct val="0"/>
              </a:spcAft>
              <a:defRPr/>
            </a:pPr>
            <a:endParaRPr lang="en-US" sz="2400">
              <a:solidFill>
                <a:srgbClr val="000000"/>
              </a:solidFill>
            </a:endParaRPr>
          </a:p>
        </p:txBody>
      </p:sp>
      <p:pic>
        <p:nvPicPr>
          <p:cNvPr id="1034" name="Picture 3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40218" y="6197600"/>
            <a:ext cx="12261851"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51974"/>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ctr" rtl="0" eaLnBrk="0" fontAlgn="base" hangingPunct="0">
        <a:spcBef>
          <a:spcPct val="0"/>
        </a:spcBef>
        <a:spcAft>
          <a:spcPct val="0"/>
        </a:spcAft>
        <a:defRPr sz="4400" baseline="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0" indent="0" algn="ctr"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rtandthebrain.com/resources"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mailto:crenetij@pcsb.org" TargetMode="External"/><Relationship Id="rId3" Type="http://schemas.openxmlformats.org/officeDocument/2006/relationships/image" Target="../media/image8.jpg"/><Relationship Id="rId7" Type="http://schemas.openxmlformats.org/officeDocument/2006/relationships/hyperlink" Target="https://ctrlq.org/call/941518571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ctrlq.org/call/7275886523"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urveymonkey.com/r/2019SIMposium"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5.tiff"/></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lassroomscreen.com/" TargetMode="External"/><Relationship Id="rId2" Type="http://schemas.openxmlformats.org/officeDocument/2006/relationships/hyperlink" Target="https://padlet.com/lancherosi/gam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youtube.com/watch?v=WGelyLq8s2s" TargetMode="External"/><Relationship Id="rId5" Type="http://schemas.openxmlformats.org/officeDocument/2006/relationships/hyperlink" Target="https://www.youtube.com/watch?v=a7MlKUlE4b8&amp;feature=youtu.be" TargetMode="External"/><Relationship Id="rId4" Type="http://schemas.openxmlformats.org/officeDocument/2006/relationships/hyperlink" Target="https://www.youtube.com/watch?v=K1U6wj-5K1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389" y="1808667"/>
            <a:ext cx="11314611" cy="2078792"/>
          </a:xfrm>
        </p:spPr>
        <p:txBody>
          <a:bodyPr/>
          <a:lstStyle/>
          <a:p>
            <a:r>
              <a:rPr lang="en-US" sz="8500" cap="none" dirty="0" smtClean="0"/>
              <a:t>Leveraging </a:t>
            </a:r>
            <a:r>
              <a:rPr lang="en-US" sz="8800" cap="none" dirty="0" smtClean="0"/>
              <a:t>SIM</a:t>
            </a:r>
            <a:r>
              <a:rPr lang="en-US" sz="3200" cap="none" baseline="90000" dirty="0" smtClean="0"/>
              <a:t>TM</a:t>
            </a:r>
            <a:r>
              <a:rPr lang="en-US" sz="7200" cap="none" dirty="0" smtClean="0"/>
              <a:t> </a:t>
            </a:r>
            <a:r>
              <a:rPr lang="en-US" sz="8500" cap="none" dirty="0" smtClean="0"/>
              <a:t>in</a:t>
            </a:r>
            <a:r>
              <a:rPr lang="en-US" sz="8800" cap="none" dirty="0" smtClean="0"/>
              <a:t> </a:t>
            </a:r>
            <a:br>
              <a:rPr lang="en-US" sz="8800" cap="none" dirty="0" smtClean="0"/>
            </a:br>
            <a:r>
              <a:rPr lang="en-US" sz="8000" cap="none" dirty="0" smtClean="0"/>
              <a:t>Culturally Responsive Teaching </a:t>
            </a:r>
            <a:r>
              <a:rPr lang="en-US" sz="8000" dirty="0"/>
              <a:t>	</a:t>
            </a:r>
          </a:p>
        </p:txBody>
      </p:sp>
      <p:sp>
        <p:nvSpPr>
          <p:cNvPr id="3" name="Subtitle 2"/>
          <p:cNvSpPr>
            <a:spLocks noGrp="1"/>
          </p:cNvSpPr>
          <p:nvPr>
            <p:ph type="subTitle" idx="1"/>
          </p:nvPr>
        </p:nvSpPr>
        <p:spPr>
          <a:xfrm>
            <a:off x="2383404" y="4822593"/>
            <a:ext cx="7237675" cy="1657719"/>
          </a:xfrm>
        </p:spPr>
        <p:txBody>
          <a:bodyPr>
            <a:normAutofit fontScale="32500" lnSpcReduction="20000"/>
          </a:bodyPr>
          <a:lstStyle/>
          <a:p>
            <a:pPr algn="ctr"/>
            <a:r>
              <a:rPr lang="en-US" sz="9000" b="1" dirty="0" smtClean="0"/>
              <a:t>Janice Creneti</a:t>
            </a:r>
          </a:p>
          <a:p>
            <a:pPr algn="ctr"/>
            <a:r>
              <a:rPr lang="en-US" sz="6200" dirty="0" smtClean="0"/>
              <a:t>Assistant Manager, Florida SPDG SIM Project</a:t>
            </a:r>
          </a:p>
          <a:p>
            <a:pPr algn="ctr"/>
            <a:r>
              <a:rPr lang="en-US" sz="6200" dirty="0" err="1" smtClean="0"/>
              <a:t>SIMposium</a:t>
            </a:r>
            <a:r>
              <a:rPr lang="en-US" sz="6200" dirty="0" smtClean="0"/>
              <a:t> 2019 </a:t>
            </a:r>
          </a:p>
          <a:p>
            <a:pPr algn="ctr"/>
            <a:r>
              <a:rPr lang="en-US" sz="6200" dirty="0" smtClean="0"/>
              <a:t>Lawrence, Kansas</a:t>
            </a:r>
            <a:endParaRPr lang="en-US" sz="6200" dirty="0"/>
          </a:p>
        </p:txBody>
      </p:sp>
    </p:spTree>
    <p:extLst>
      <p:ext uri="{BB962C8B-B14F-4D97-AF65-F5344CB8AC3E}">
        <p14:creationId xmlns:p14="http://schemas.microsoft.com/office/powerpoint/2010/main" val="161983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body" sz="half" idx="2"/>
          </p:nvPr>
        </p:nvSpPr>
        <p:spPr>
          <a:xfrm>
            <a:off x="707381" y="2104571"/>
            <a:ext cx="6303019" cy="4354285"/>
          </a:xfrm>
        </p:spPr>
        <p:txBody>
          <a:bodyPr>
            <a:normAutofit/>
          </a:bodyPr>
          <a:lstStyle/>
          <a:p>
            <a:pPr marL="571500" indent="-571500">
              <a:buFont typeface="Arial" panose="020B0604020202020204" pitchFamily="34" charset="0"/>
              <a:buChar char="•"/>
            </a:pPr>
            <a:r>
              <a:rPr lang="en-US" sz="3600" b="1" dirty="0" err="1" smtClean="0">
                <a:solidFill>
                  <a:schemeClr val="tx1"/>
                </a:solidFill>
                <a:latin typeface="Calibri" panose="020F0502020204030204" pitchFamily="34" charset="0"/>
              </a:rPr>
              <a:t>TEDtalks</a:t>
            </a:r>
            <a:endParaRPr lang="en-US" sz="3600" b="1" dirty="0" smtClean="0">
              <a:solidFill>
                <a:schemeClr val="tx1"/>
              </a:solidFill>
              <a:latin typeface="Calibri" panose="020F0502020204030204" pitchFamily="34" charset="0"/>
            </a:endParaRPr>
          </a:p>
          <a:p>
            <a:pPr marL="571500" indent="-571500">
              <a:buFont typeface="Arial" panose="020B0604020202020204" pitchFamily="34" charset="0"/>
              <a:buChar char="•"/>
            </a:pPr>
            <a:r>
              <a:rPr lang="en-US" sz="3600" b="1" dirty="0" smtClean="0">
                <a:solidFill>
                  <a:schemeClr val="tx1"/>
                </a:solidFill>
                <a:latin typeface="Calibri" panose="020F0502020204030204" pitchFamily="34" charset="0"/>
              </a:rPr>
              <a:t>Blog</a:t>
            </a:r>
          </a:p>
          <a:p>
            <a:pPr marL="571500" indent="-571500">
              <a:buFont typeface="Arial" panose="020B0604020202020204" pitchFamily="34" charset="0"/>
              <a:buChar char="•"/>
            </a:pPr>
            <a:r>
              <a:rPr lang="en-US" sz="3600" b="1" dirty="0" smtClean="0">
                <a:solidFill>
                  <a:srgbClr val="0070C0"/>
                </a:solidFill>
                <a:latin typeface="Calibri" panose="020F0502020204030204" pitchFamily="34" charset="0"/>
                <a:hlinkClick r:id="rId2"/>
              </a:rPr>
              <a:t>https</a:t>
            </a:r>
            <a:r>
              <a:rPr lang="en-US" sz="3600" b="1" dirty="0">
                <a:solidFill>
                  <a:srgbClr val="0070C0"/>
                </a:solidFill>
                <a:latin typeface="Calibri" panose="020F0502020204030204" pitchFamily="34" charset="0"/>
                <a:hlinkClick r:id="rId2"/>
              </a:rPr>
              <a:t>://</a:t>
            </a:r>
            <a:r>
              <a:rPr lang="en-US" sz="3600" b="1" dirty="0" smtClean="0">
                <a:solidFill>
                  <a:srgbClr val="0070C0"/>
                </a:solidFill>
                <a:latin typeface="Calibri" panose="020F0502020204030204" pitchFamily="34" charset="0"/>
                <a:hlinkClick r:id="rId2"/>
              </a:rPr>
              <a:t>crtandthebrain.com/resources</a:t>
            </a:r>
            <a:endParaRPr lang="en-US" sz="3600" b="1" dirty="0" smtClean="0">
              <a:solidFill>
                <a:srgbClr val="0070C0"/>
              </a:solidFill>
              <a:latin typeface="Calibri" panose="020F0502020204030204" pitchFamily="34" charset="0"/>
            </a:endParaRPr>
          </a:p>
          <a:p>
            <a:pPr marL="1028700" lvl="1" indent="-571500">
              <a:buFont typeface="Arial" panose="020B0604020202020204" pitchFamily="34" charset="0"/>
              <a:buChar char="•"/>
            </a:pPr>
            <a:r>
              <a:rPr lang="en-US" sz="3400" b="1" dirty="0">
                <a:solidFill>
                  <a:schemeClr val="tx1"/>
                </a:solidFill>
                <a:latin typeface="Calibri" panose="020F0502020204030204" pitchFamily="34" charset="0"/>
              </a:rPr>
              <a:t>The Ready for Rigor Frame</a:t>
            </a:r>
          </a:p>
          <a:p>
            <a:pPr marL="1028700" lvl="1" indent="-571500">
              <a:buFont typeface="Arial" panose="020B0604020202020204" pitchFamily="34" charset="0"/>
              <a:buChar char="•"/>
            </a:pPr>
            <a:r>
              <a:rPr lang="en-US" sz="3400" b="1" dirty="0">
                <a:solidFill>
                  <a:schemeClr val="tx1"/>
                </a:solidFill>
                <a:latin typeface="Calibri" panose="020F0502020204030204" pitchFamily="34" charset="0"/>
              </a:rPr>
              <a:t>The Warm Demander </a:t>
            </a:r>
            <a:r>
              <a:rPr lang="en-US" sz="3400" b="1" dirty="0" smtClean="0">
                <a:solidFill>
                  <a:schemeClr val="tx1"/>
                </a:solidFill>
                <a:latin typeface="Calibri" panose="020F0502020204030204" pitchFamily="34" charset="0"/>
              </a:rPr>
              <a:t>Chart</a:t>
            </a:r>
          </a:p>
          <a:p>
            <a:pPr marL="1028700" lvl="1" indent="-571500">
              <a:buFont typeface="Arial" panose="020B0604020202020204" pitchFamily="34" charset="0"/>
              <a:buChar char="•"/>
            </a:pPr>
            <a:r>
              <a:rPr lang="en-US" sz="3400" b="1" dirty="0" smtClean="0">
                <a:latin typeface="Calibri" panose="020F0502020204030204" pitchFamily="34" charset="0"/>
              </a:rPr>
              <a:t>5 Key CRT Moves</a:t>
            </a:r>
            <a:endParaRPr lang="en-US" sz="3400" b="1" dirty="0">
              <a:solidFill>
                <a:schemeClr val="tx1"/>
              </a:solidFill>
              <a:latin typeface="Calibri" panose="020F0502020204030204" pitchFamily="34" charset="0"/>
            </a:endParaRPr>
          </a:p>
          <a:p>
            <a:pPr marL="571500" indent="-571500">
              <a:buFont typeface="Arial" panose="020B0604020202020204" pitchFamily="34" charset="0"/>
              <a:buChar char="•"/>
            </a:pPr>
            <a:endParaRPr lang="en-US" sz="3600" dirty="0"/>
          </a:p>
        </p:txBody>
      </p:sp>
      <p:pic>
        <p:nvPicPr>
          <p:cNvPr id="2050" name="Picture 2" descr="https://x78251kcpll2l2t9e46kf96a-wpengine.netdna-ssl.com/wp-content/uploads/2015/02/Hammond-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30" y="729342"/>
            <a:ext cx="4148637" cy="59614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33829" y="410027"/>
            <a:ext cx="7449501" cy="1491344"/>
          </a:xfrm>
        </p:spPr>
        <p:txBody>
          <a:bodyPr>
            <a:normAutofit fontScale="90000"/>
          </a:bodyPr>
          <a:lstStyle/>
          <a:p>
            <a:pPr algn="ctr"/>
            <a:r>
              <a:rPr lang="en-US" sz="6000" dirty="0" smtClean="0">
                <a:solidFill>
                  <a:schemeClr val="accent1"/>
                </a:solidFill>
              </a:rPr>
              <a:t/>
            </a:r>
            <a:br>
              <a:rPr lang="en-US" sz="6000" dirty="0" smtClean="0">
                <a:solidFill>
                  <a:schemeClr val="accent1"/>
                </a:solidFill>
              </a:rPr>
            </a:br>
            <a:r>
              <a:rPr lang="en-US" sz="4400" dirty="0" err="1" smtClean="0">
                <a:solidFill>
                  <a:schemeClr val="accent1"/>
                </a:solidFill>
              </a:rPr>
              <a:t>Zaretta</a:t>
            </a:r>
            <a:r>
              <a:rPr lang="en-US" sz="4400" dirty="0" smtClean="0">
                <a:solidFill>
                  <a:schemeClr val="accent1"/>
                </a:solidFill>
              </a:rPr>
              <a:t> </a:t>
            </a:r>
            <a:r>
              <a:rPr lang="en-US" sz="4400" dirty="0">
                <a:solidFill>
                  <a:schemeClr val="accent1"/>
                </a:solidFill>
              </a:rPr>
              <a:t>Hammond &amp; </a:t>
            </a:r>
            <a:r>
              <a:rPr lang="en-US" sz="4400" dirty="0" smtClean="0">
                <a:solidFill>
                  <a:schemeClr val="accent1"/>
                </a:solidFill>
              </a:rPr>
              <a:t/>
            </a:r>
            <a:br>
              <a:rPr lang="en-US" sz="4400" dirty="0" smtClean="0">
                <a:solidFill>
                  <a:schemeClr val="accent1"/>
                </a:solidFill>
              </a:rPr>
            </a:br>
            <a:r>
              <a:rPr lang="en-US" sz="4400" b="0" dirty="0" smtClean="0">
                <a:solidFill>
                  <a:schemeClr val="accent1"/>
                </a:solidFill>
              </a:rPr>
              <a:t>CULTURALLY</a:t>
            </a:r>
            <a:r>
              <a:rPr lang="en-US" sz="4400" dirty="0" smtClean="0">
                <a:solidFill>
                  <a:schemeClr val="accent1"/>
                </a:solidFill>
              </a:rPr>
              <a:t> RESPSONSIVE </a:t>
            </a:r>
            <a:r>
              <a:rPr lang="en-US" sz="4400" b="0" dirty="0" smtClean="0">
                <a:solidFill>
                  <a:schemeClr val="accent1"/>
                </a:solidFill>
              </a:rPr>
              <a:t>TEACHING</a:t>
            </a:r>
            <a:endParaRPr lang="en-US" sz="4400" b="0" dirty="0">
              <a:solidFill>
                <a:schemeClr val="accent1"/>
              </a:solidFill>
            </a:endParaRPr>
          </a:p>
        </p:txBody>
      </p:sp>
    </p:spTree>
    <p:extLst>
      <p:ext uri="{BB962C8B-B14F-4D97-AF65-F5344CB8AC3E}">
        <p14:creationId xmlns:p14="http://schemas.microsoft.com/office/powerpoint/2010/main" val="29735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5914" y="799882"/>
            <a:ext cx="3910177" cy="5109155"/>
          </a:xfrm>
        </p:spPr>
      </p:pic>
      <p:sp>
        <p:nvSpPr>
          <p:cNvPr id="6" name="Content Placeholder 5"/>
          <p:cNvSpPr>
            <a:spLocks noGrp="1"/>
          </p:cNvSpPr>
          <p:nvPr>
            <p:ph sz="half" idx="1"/>
          </p:nvPr>
        </p:nvSpPr>
        <p:spPr>
          <a:xfrm>
            <a:off x="526252" y="1379110"/>
            <a:ext cx="6313715" cy="4869458"/>
          </a:xfrm>
        </p:spPr>
        <p:txBody>
          <a:bodyPr>
            <a:noAutofit/>
          </a:bodyPr>
          <a:lstStyle/>
          <a:p>
            <a:pPr>
              <a:spcBef>
                <a:spcPts val="0"/>
              </a:spcBef>
            </a:pPr>
            <a:r>
              <a:rPr lang="en-US" sz="2400" b="1" dirty="0" smtClean="0"/>
              <a:t>Observable elements: </a:t>
            </a:r>
          </a:p>
          <a:p>
            <a:pPr marL="0" indent="0">
              <a:spcBef>
                <a:spcPts val="0"/>
              </a:spcBef>
              <a:buNone/>
            </a:pPr>
            <a:r>
              <a:rPr lang="en-US" sz="2400" dirty="0"/>
              <a:t> </a:t>
            </a:r>
            <a:r>
              <a:rPr lang="en-US" sz="2400" dirty="0" smtClean="0"/>
              <a:t>   food</a:t>
            </a:r>
            <a:r>
              <a:rPr lang="en-US" sz="2400" dirty="0"/>
              <a:t>, music, </a:t>
            </a:r>
            <a:r>
              <a:rPr lang="en-US" sz="2400" dirty="0" smtClean="0"/>
              <a:t>dress, holidays</a:t>
            </a:r>
          </a:p>
          <a:p>
            <a:pPr marL="0" indent="0">
              <a:spcBef>
                <a:spcPts val="0"/>
              </a:spcBef>
              <a:buNone/>
            </a:pPr>
            <a:r>
              <a:rPr lang="en-US" sz="2400" dirty="0" smtClean="0"/>
              <a:t>    </a:t>
            </a:r>
            <a:r>
              <a:rPr lang="en-US" sz="2400" b="1" dirty="0" smtClean="0">
                <a:solidFill>
                  <a:srgbClr val="009900"/>
                </a:solidFill>
              </a:rPr>
              <a:t>low emotional charge</a:t>
            </a:r>
            <a:endParaRPr lang="en-US" sz="2400" b="1" dirty="0">
              <a:solidFill>
                <a:srgbClr val="009900"/>
              </a:solidFill>
            </a:endParaRPr>
          </a:p>
          <a:p>
            <a:pPr>
              <a:spcBef>
                <a:spcPts val="0"/>
              </a:spcBef>
            </a:pPr>
            <a:endParaRPr lang="en-US" sz="1600" dirty="0" smtClean="0"/>
          </a:p>
          <a:p>
            <a:pPr>
              <a:spcBef>
                <a:spcPts val="0"/>
              </a:spcBef>
            </a:pPr>
            <a:r>
              <a:rPr lang="en-US" sz="2400" b="1" dirty="0" smtClean="0"/>
              <a:t>Unspoken rules, social norms:</a:t>
            </a:r>
          </a:p>
          <a:p>
            <a:pPr marL="0" indent="0">
              <a:spcBef>
                <a:spcPts val="0"/>
              </a:spcBef>
              <a:buNone/>
            </a:pPr>
            <a:r>
              <a:rPr lang="en-US" sz="2400" dirty="0"/>
              <a:t> </a:t>
            </a:r>
            <a:r>
              <a:rPr lang="en-US" sz="2400" dirty="0" smtClean="0"/>
              <a:t>  nonverbal communication, eye contact,</a:t>
            </a:r>
          </a:p>
          <a:p>
            <a:pPr marL="0" indent="0">
              <a:spcBef>
                <a:spcPts val="0"/>
              </a:spcBef>
              <a:buNone/>
            </a:pPr>
            <a:r>
              <a:rPr lang="en-US" sz="2400" dirty="0"/>
              <a:t> </a:t>
            </a:r>
            <a:r>
              <a:rPr lang="en-US" sz="2400" dirty="0" smtClean="0"/>
              <a:t>  </a:t>
            </a:r>
            <a:r>
              <a:rPr lang="en-US" sz="2400" dirty="0"/>
              <a:t>personal space</a:t>
            </a:r>
          </a:p>
          <a:p>
            <a:pPr marL="0" indent="0">
              <a:spcBef>
                <a:spcPts val="0"/>
              </a:spcBef>
              <a:buNone/>
            </a:pPr>
            <a:r>
              <a:rPr lang="en-US" sz="2400" dirty="0" smtClean="0"/>
              <a:t> </a:t>
            </a:r>
            <a:r>
              <a:rPr lang="en-US" sz="2400" b="1" dirty="0">
                <a:solidFill>
                  <a:srgbClr val="009900"/>
                </a:solidFill>
              </a:rPr>
              <a:t> </a:t>
            </a:r>
            <a:r>
              <a:rPr lang="en-US" sz="2400" b="1" dirty="0" smtClean="0">
                <a:solidFill>
                  <a:srgbClr val="009900"/>
                </a:solidFill>
              </a:rPr>
              <a:t> strong </a:t>
            </a:r>
            <a:r>
              <a:rPr lang="en-US" sz="2400" b="1" dirty="0">
                <a:solidFill>
                  <a:srgbClr val="009900"/>
                </a:solidFill>
              </a:rPr>
              <a:t>emotional </a:t>
            </a:r>
            <a:r>
              <a:rPr lang="en-US" sz="2400" b="1" dirty="0" smtClean="0">
                <a:solidFill>
                  <a:srgbClr val="009900"/>
                </a:solidFill>
              </a:rPr>
              <a:t>charge</a:t>
            </a:r>
          </a:p>
          <a:p>
            <a:pPr>
              <a:spcBef>
                <a:spcPts val="0"/>
              </a:spcBef>
            </a:pPr>
            <a:endParaRPr lang="en-US" sz="1600" b="1" dirty="0"/>
          </a:p>
          <a:p>
            <a:pPr>
              <a:spcBef>
                <a:spcPts val="0"/>
              </a:spcBef>
            </a:pPr>
            <a:r>
              <a:rPr lang="en-US" sz="2400" b="1" dirty="0" smtClean="0"/>
              <a:t>Worldview, </a:t>
            </a:r>
            <a:r>
              <a:rPr lang="en-US" sz="2400" dirty="0" smtClean="0"/>
              <a:t>core beliefs, group values</a:t>
            </a:r>
          </a:p>
          <a:p>
            <a:pPr>
              <a:spcBef>
                <a:spcPts val="0"/>
              </a:spcBef>
            </a:pPr>
            <a:r>
              <a:rPr lang="en-US" sz="2400" b="1" dirty="0" smtClean="0"/>
              <a:t>Cultural archetypes </a:t>
            </a:r>
            <a:r>
              <a:rPr lang="en-US" sz="2400" dirty="0" smtClean="0"/>
              <a:t>such as collective vs. individual</a:t>
            </a:r>
            <a:endParaRPr lang="en-US" sz="2400" b="1" dirty="0" smtClean="0"/>
          </a:p>
          <a:p>
            <a:pPr>
              <a:spcBef>
                <a:spcPts val="0"/>
              </a:spcBef>
            </a:pPr>
            <a:r>
              <a:rPr lang="en-US" sz="2400" b="1" dirty="0" smtClean="0"/>
              <a:t>Mental models, </a:t>
            </a:r>
            <a:r>
              <a:rPr lang="en-US" sz="2400" dirty="0" smtClean="0"/>
              <a:t>funds of knowledge</a:t>
            </a:r>
          </a:p>
          <a:p>
            <a:pPr marL="0" indent="0">
              <a:spcBef>
                <a:spcPts val="0"/>
              </a:spcBef>
              <a:buNone/>
            </a:pPr>
            <a:r>
              <a:rPr lang="en-US" sz="2400" b="1" dirty="0" smtClean="0">
                <a:solidFill>
                  <a:srgbClr val="009900"/>
                </a:solidFill>
              </a:rPr>
              <a:t>   INTENSE </a:t>
            </a:r>
            <a:r>
              <a:rPr lang="en-US" sz="2400" b="1" dirty="0">
                <a:solidFill>
                  <a:srgbClr val="009900"/>
                </a:solidFill>
              </a:rPr>
              <a:t>emotional charge</a:t>
            </a:r>
            <a:endParaRPr lang="en-US" sz="2400" dirty="0"/>
          </a:p>
        </p:txBody>
      </p:sp>
      <p:sp>
        <p:nvSpPr>
          <p:cNvPr id="2" name="Title 1"/>
          <p:cNvSpPr>
            <a:spLocks noGrp="1"/>
          </p:cNvSpPr>
          <p:nvPr>
            <p:ph type="title"/>
          </p:nvPr>
        </p:nvSpPr>
        <p:spPr>
          <a:xfrm>
            <a:off x="3447288" y="300886"/>
            <a:ext cx="5123543" cy="1143369"/>
          </a:xfrm>
        </p:spPr>
        <p:txBody>
          <a:bodyPr/>
          <a:lstStyle/>
          <a:p>
            <a:r>
              <a:rPr lang="en-US" dirty="0" smtClean="0">
                <a:solidFill>
                  <a:schemeClr val="accent1"/>
                </a:solidFill>
              </a:rPr>
              <a:t>Levels of Culture</a:t>
            </a:r>
            <a:endParaRPr lang="en-US" dirty="0">
              <a:solidFill>
                <a:schemeClr val="accent1"/>
              </a:solidFill>
            </a:endParaRPr>
          </a:p>
        </p:txBody>
      </p:sp>
      <p:sp>
        <p:nvSpPr>
          <p:cNvPr id="14" name="Right Arrow 13"/>
          <p:cNvSpPr/>
          <p:nvPr/>
        </p:nvSpPr>
        <p:spPr>
          <a:xfrm>
            <a:off x="6393496" y="1510769"/>
            <a:ext cx="1371646" cy="961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354621" y="3298234"/>
            <a:ext cx="1410521" cy="1003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354621" y="4773029"/>
            <a:ext cx="141052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385464" y="1749862"/>
            <a:ext cx="1348834" cy="461665"/>
          </a:xfrm>
          <a:prstGeom prst="rect">
            <a:avLst/>
          </a:prstGeom>
          <a:noFill/>
        </p:spPr>
        <p:txBody>
          <a:bodyPr wrap="square" rtlCol="0">
            <a:spAutoFit/>
          </a:bodyPr>
          <a:lstStyle/>
          <a:p>
            <a:r>
              <a:rPr lang="en-US" sz="2400" b="1" dirty="0" smtClean="0">
                <a:solidFill>
                  <a:schemeClr val="bg1"/>
                </a:solidFill>
              </a:rPr>
              <a:t>Surface</a:t>
            </a:r>
            <a:endParaRPr lang="en-US" sz="2400" b="1" dirty="0">
              <a:solidFill>
                <a:schemeClr val="bg1"/>
              </a:solidFill>
            </a:endParaRPr>
          </a:p>
        </p:txBody>
      </p:sp>
      <p:sp>
        <p:nvSpPr>
          <p:cNvPr id="18" name="TextBox 17"/>
          <p:cNvSpPr txBox="1"/>
          <p:nvPr/>
        </p:nvSpPr>
        <p:spPr>
          <a:xfrm>
            <a:off x="6560456" y="4990037"/>
            <a:ext cx="1078511" cy="461665"/>
          </a:xfrm>
          <a:prstGeom prst="rect">
            <a:avLst/>
          </a:prstGeom>
          <a:noFill/>
        </p:spPr>
        <p:txBody>
          <a:bodyPr wrap="square" rtlCol="0">
            <a:spAutoFit/>
          </a:bodyPr>
          <a:lstStyle/>
          <a:p>
            <a:r>
              <a:rPr lang="en-US" sz="2400" b="1" dirty="0" smtClean="0">
                <a:solidFill>
                  <a:schemeClr val="bg1"/>
                </a:solidFill>
              </a:rPr>
              <a:t>Deep</a:t>
            </a:r>
            <a:endParaRPr lang="en-US" sz="2400" b="1" dirty="0">
              <a:solidFill>
                <a:schemeClr val="bg1"/>
              </a:solidFill>
            </a:endParaRPr>
          </a:p>
        </p:txBody>
      </p:sp>
      <p:sp>
        <p:nvSpPr>
          <p:cNvPr id="19" name="TextBox 18"/>
          <p:cNvSpPr txBox="1"/>
          <p:nvPr/>
        </p:nvSpPr>
        <p:spPr>
          <a:xfrm>
            <a:off x="6341815" y="3565137"/>
            <a:ext cx="1348834" cy="461665"/>
          </a:xfrm>
          <a:prstGeom prst="rect">
            <a:avLst/>
          </a:prstGeom>
          <a:noFill/>
        </p:spPr>
        <p:txBody>
          <a:bodyPr wrap="square" rtlCol="0">
            <a:spAutoFit/>
          </a:bodyPr>
          <a:lstStyle/>
          <a:p>
            <a:r>
              <a:rPr lang="en-US" sz="2400" b="1" dirty="0" smtClean="0">
                <a:solidFill>
                  <a:schemeClr val="bg1"/>
                </a:solidFill>
              </a:rPr>
              <a:t>Shallow</a:t>
            </a:r>
            <a:endParaRPr lang="en-US" sz="2400" b="1" dirty="0">
              <a:solidFill>
                <a:schemeClr val="bg1"/>
              </a:solidFill>
            </a:endParaRPr>
          </a:p>
        </p:txBody>
      </p:sp>
      <p:sp>
        <p:nvSpPr>
          <p:cNvPr id="20" name="TextBox 19"/>
          <p:cNvSpPr txBox="1"/>
          <p:nvPr/>
        </p:nvSpPr>
        <p:spPr>
          <a:xfrm>
            <a:off x="275772" y="6091963"/>
            <a:ext cx="11234131" cy="553998"/>
          </a:xfrm>
          <a:prstGeom prst="rect">
            <a:avLst/>
          </a:prstGeom>
          <a:noFill/>
        </p:spPr>
        <p:txBody>
          <a:bodyPr wrap="square" rtlCol="0">
            <a:spAutoFit/>
          </a:bodyPr>
          <a:lstStyle/>
          <a:p>
            <a:r>
              <a:rPr lang="en-US" sz="1500" dirty="0"/>
              <a:t>“What's Culture Got to Do With It?” </a:t>
            </a:r>
            <a:r>
              <a:rPr lang="en-US" sz="1500" i="1" dirty="0"/>
              <a:t>Culturally Responsive Teaching and the Brain: Promoting Authentic Engagement and Rigor among Culturally and Linguistically Diverse Students</a:t>
            </a:r>
            <a:r>
              <a:rPr lang="en-US" sz="1500" dirty="0"/>
              <a:t>, by </a:t>
            </a:r>
            <a:r>
              <a:rPr lang="en-US" sz="1500" dirty="0" err="1"/>
              <a:t>Zaretta</a:t>
            </a:r>
            <a:r>
              <a:rPr lang="en-US" sz="1500" dirty="0"/>
              <a:t> Hammond and Yvette Jackson, Corwin, a SAGE Company, 2015</a:t>
            </a:r>
            <a:r>
              <a:rPr lang="en-US" sz="1500" dirty="0" smtClean="0"/>
              <a:t>.</a:t>
            </a:r>
            <a:endParaRPr lang="en-US" sz="1500" dirty="0"/>
          </a:p>
        </p:txBody>
      </p:sp>
      <p:cxnSp>
        <p:nvCxnSpPr>
          <p:cNvPr id="22" name="Straight Connector 21"/>
          <p:cNvCxnSpPr/>
          <p:nvPr/>
        </p:nvCxnSpPr>
        <p:spPr>
          <a:xfrm flipV="1">
            <a:off x="7861913" y="3246431"/>
            <a:ext cx="3910177" cy="26266"/>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846686" y="4551468"/>
            <a:ext cx="3910177" cy="26266"/>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5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8876" y="275771"/>
            <a:ext cx="10058400" cy="1407887"/>
          </a:xfrm>
        </p:spPr>
        <p:txBody>
          <a:bodyPr>
            <a:normAutofit/>
          </a:bodyPr>
          <a:lstStyle/>
          <a:p>
            <a:pPr algn="ctr"/>
            <a:r>
              <a:rPr lang="en-US" dirty="0" err="1" smtClean="0">
                <a:solidFill>
                  <a:schemeClr val="accent1"/>
                </a:solidFill>
              </a:rPr>
              <a:t>Sociopoltical</a:t>
            </a:r>
            <a:r>
              <a:rPr lang="en-US" dirty="0" smtClean="0">
                <a:solidFill>
                  <a:schemeClr val="accent1"/>
                </a:solidFill>
              </a:rPr>
              <a:t> Context</a:t>
            </a:r>
            <a:endParaRPr lang="en-US" dirty="0">
              <a:solidFill>
                <a:schemeClr val="accent1"/>
              </a:solidFill>
            </a:endParaRPr>
          </a:p>
        </p:txBody>
      </p:sp>
      <p:sp>
        <p:nvSpPr>
          <p:cNvPr id="6" name="Content Placeholder 5"/>
          <p:cNvSpPr>
            <a:spLocks noGrp="1"/>
          </p:cNvSpPr>
          <p:nvPr>
            <p:ph idx="1"/>
          </p:nvPr>
        </p:nvSpPr>
        <p:spPr>
          <a:xfrm>
            <a:off x="750534" y="1973942"/>
            <a:ext cx="10755085" cy="4354287"/>
          </a:xfrm>
        </p:spPr>
        <p:txBody>
          <a:bodyPr>
            <a:normAutofit/>
          </a:bodyPr>
          <a:lstStyle/>
          <a:p>
            <a:r>
              <a:rPr lang="en-US" sz="4000" dirty="0" smtClean="0"/>
              <a:t>Systemic Racism </a:t>
            </a:r>
            <a:r>
              <a:rPr lang="en-US" sz="3200" dirty="0" smtClean="0"/>
              <a:t>and impacts on economics, education, health, opportunity, political power</a:t>
            </a:r>
          </a:p>
          <a:p>
            <a:endParaRPr lang="en-US" sz="1200" dirty="0" smtClean="0"/>
          </a:p>
          <a:p>
            <a:r>
              <a:rPr lang="en-US" sz="4000" dirty="0" smtClean="0"/>
              <a:t>Poverty is a cycle not a culture</a:t>
            </a:r>
          </a:p>
          <a:p>
            <a:endParaRPr lang="en-US" sz="1200" dirty="0"/>
          </a:p>
          <a:p>
            <a:r>
              <a:rPr lang="en-US" sz="4000" dirty="0"/>
              <a:t>The Achievement </a:t>
            </a:r>
            <a:r>
              <a:rPr lang="en-US" sz="4000" dirty="0" smtClean="0"/>
              <a:t>Gap:</a:t>
            </a:r>
            <a:endParaRPr lang="en-US" sz="1200" dirty="0" smtClean="0"/>
          </a:p>
          <a:p>
            <a:pPr marL="274320" lvl="1" indent="0">
              <a:buNone/>
            </a:pPr>
            <a:r>
              <a:rPr lang="en-US" sz="3600" dirty="0" smtClean="0"/>
              <a:t>	</a:t>
            </a:r>
            <a:r>
              <a:rPr lang="en-US" sz="3200" dirty="0" smtClean="0"/>
              <a:t>Dependent </a:t>
            </a:r>
            <a:r>
              <a:rPr lang="en-US" sz="3200" dirty="0"/>
              <a:t>vs Independent </a:t>
            </a:r>
            <a:r>
              <a:rPr lang="en-US" sz="3200" dirty="0" smtClean="0"/>
              <a:t>Learners</a:t>
            </a:r>
          </a:p>
          <a:p>
            <a:endParaRPr lang="en-US" sz="4400" dirty="0"/>
          </a:p>
        </p:txBody>
      </p:sp>
    </p:spTree>
    <p:extLst>
      <p:ext uri="{BB962C8B-B14F-4D97-AF65-F5344CB8AC3E}">
        <p14:creationId xmlns:p14="http://schemas.microsoft.com/office/powerpoint/2010/main" val="178206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187293"/>
            <a:ext cx="10058400" cy="1060389"/>
          </a:xfrm>
        </p:spPr>
        <p:txBody>
          <a:bodyPr>
            <a:normAutofit/>
          </a:bodyPr>
          <a:lstStyle/>
          <a:p>
            <a:pPr algn="ctr"/>
            <a:r>
              <a:rPr lang="en-US" dirty="0" smtClean="0"/>
              <a:t>Types of Learners</a:t>
            </a:r>
            <a:endParaRPr lang="en-US" dirty="0"/>
          </a:p>
        </p:txBody>
      </p:sp>
      <p:sp>
        <p:nvSpPr>
          <p:cNvPr id="5" name="Text Placeholder 4"/>
          <p:cNvSpPr>
            <a:spLocks noGrp="1"/>
          </p:cNvSpPr>
          <p:nvPr>
            <p:ph type="body" idx="1"/>
          </p:nvPr>
        </p:nvSpPr>
        <p:spPr>
          <a:xfrm>
            <a:off x="1069848" y="1316743"/>
            <a:ext cx="4754880" cy="640080"/>
          </a:xfrm>
        </p:spPr>
        <p:txBody>
          <a:bodyPr>
            <a:normAutofit/>
          </a:bodyPr>
          <a:lstStyle/>
          <a:p>
            <a:pPr algn="ctr"/>
            <a:r>
              <a:rPr lang="en-US" sz="3600" dirty="0" smtClean="0"/>
              <a:t>Dependent</a:t>
            </a:r>
            <a:endParaRPr lang="en-US" sz="3600" dirty="0"/>
          </a:p>
        </p:txBody>
      </p:sp>
      <p:sp>
        <p:nvSpPr>
          <p:cNvPr id="6" name="Content Placeholder 5"/>
          <p:cNvSpPr>
            <a:spLocks noGrp="1"/>
          </p:cNvSpPr>
          <p:nvPr>
            <p:ph sz="half" idx="2"/>
          </p:nvPr>
        </p:nvSpPr>
        <p:spPr>
          <a:xfrm>
            <a:off x="1069848" y="2025884"/>
            <a:ext cx="4754880" cy="3591385"/>
          </a:xfrm>
        </p:spPr>
        <p:txBody>
          <a:bodyPr>
            <a:noAutofit/>
          </a:bodyPr>
          <a:lstStyle/>
          <a:p>
            <a:r>
              <a:rPr lang="en-US" sz="2400" dirty="0" smtClean="0"/>
              <a:t>Heavily reliant on the teacher for cognitive lift</a:t>
            </a:r>
          </a:p>
          <a:p>
            <a:r>
              <a:rPr lang="en-US" sz="2400" dirty="0" smtClean="0"/>
              <a:t>Unsure how to tackle new tasks</a:t>
            </a:r>
          </a:p>
          <a:p>
            <a:r>
              <a:rPr lang="en-US" sz="2400" dirty="0" smtClean="0"/>
              <a:t>Needs multiple scaffolds to complete tasks</a:t>
            </a:r>
          </a:p>
          <a:p>
            <a:r>
              <a:rPr lang="en-US" sz="2400" dirty="0" smtClean="0"/>
              <a:t>Becomes passive when stuck until teacher intervenes</a:t>
            </a:r>
          </a:p>
          <a:p>
            <a:r>
              <a:rPr lang="en-US" sz="2400" dirty="0" smtClean="0"/>
              <a:t>Struggles to retain and retrieve from long-term memory</a:t>
            </a:r>
            <a:endParaRPr lang="en-US" sz="2400" dirty="0"/>
          </a:p>
        </p:txBody>
      </p:sp>
      <p:sp>
        <p:nvSpPr>
          <p:cNvPr id="7" name="Text Placeholder 6"/>
          <p:cNvSpPr>
            <a:spLocks noGrp="1"/>
          </p:cNvSpPr>
          <p:nvPr>
            <p:ph type="body" sz="quarter" idx="3"/>
          </p:nvPr>
        </p:nvSpPr>
        <p:spPr>
          <a:xfrm>
            <a:off x="6364224" y="1304605"/>
            <a:ext cx="4754880" cy="640080"/>
          </a:xfrm>
        </p:spPr>
        <p:txBody>
          <a:bodyPr>
            <a:normAutofit/>
          </a:bodyPr>
          <a:lstStyle/>
          <a:p>
            <a:pPr algn="ctr"/>
            <a:r>
              <a:rPr lang="en-US" sz="3600" dirty="0" smtClean="0"/>
              <a:t>Independent</a:t>
            </a:r>
            <a:endParaRPr lang="en-US" sz="3600" dirty="0"/>
          </a:p>
        </p:txBody>
      </p:sp>
      <p:sp>
        <p:nvSpPr>
          <p:cNvPr id="8" name="Content Placeholder 7"/>
          <p:cNvSpPr>
            <a:spLocks noGrp="1"/>
          </p:cNvSpPr>
          <p:nvPr>
            <p:ph sz="quarter" idx="4"/>
          </p:nvPr>
        </p:nvSpPr>
        <p:spPr>
          <a:xfrm>
            <a:off x="6364224" y="2018003"/>
            <a:ext cx="5459914" cy="3591385"/>
          </a:xfrm>
        </p:spPr>
        <p:txBody>
          <a:bodyPr>
            <a:noAutofit/>
          </a:bodyPr>
          <a:lstStyle/>
          <a:p>
            <a:r>
              <a:rPr lang="en-US" sz="2400" dirty="0" smtClean="0"/>
              <a:t>Reliant on the teacher for some cognitive lift</a:t>
            </a:r>
          </a:p>
          <a:p>
            <a:r>
              <a:rPr lang="en-US" sz="2400" dirty="0" smtClean="0"/>
              <a:t>Uses strategies, process to perform new tasks</a:t>
            </a:r>
          </a:p>
          <a:p>
            <a:r>
              <a:rPr lang="en-US" sz="2400" dirty="0" smtClean="0"/>
              <a:t>Attempts new tasks without scaffolds</a:t>
            </a:r>
          </a:p>
          <a:p>
            <a:r>
              <a:rPr lang="en-US" sz="2400" dirty="0" smtClean="0"/>
              <a:t>Has strategies for getting unstuck</a:t>
            </a:r>
          </a:p>
          <a:p>
            <a:r>
              <a:rPr lang="en-US" sz="2400" dirty="0" smtClean="0"/>
              <a:t>Can retrieve from long-term memory</a:t>
            </a:r>
            <a:endParaRPr lang="en-US" sz="2400" dirty="0"/>
          </a:p>
        </p:txBody>
      </p:sp>
      <p:sp>
        <p:nvSpPr>
          <p:cNvPr id="9" name="TextBox 8"/>
          <p:cNvSpPr txBox="1"/>
          <p:nvPr/>
        </p:nvSpPr>
        <p:spPr>
          <a:xfrm>
            <a:off x="237207" y="6102710"/>
            <a:ext cx="11175041" cy="553998"/>
          </a:xfrm>
          <a:prstGeom prst="rect">
            <a:avLst/>
          </a:prstGeom>
          <a:noFill/>
        </p:spPr>
        <p:txBody>
          <a:bodyPr wrap="square" rtlCol="0">
            <a:spAutoFit/>
          </a:bodyPr>
          <a:lstStyle/>
          <a:p>
            <a:r>
              <a:rPr lang="en-US" sz="1500" dirty="0" smtClean="0"/>
              <a:t>Figure 1.1 Dependent Learner Characteristics vs. Independent Learners, </a:t>
            </a:r>
            <a:r>
              <a:rPr lang="en-US" sz="1500" i="1" dirty="0" smtClean="0"/>
              <a:t>Culturally </a:t>
            </a:r>
            <a:r>
              <a:rPr lang="en-US" sz="1500" i="1" dirty="0"/>
              <a:t>Responsive Teaching and the Brain: Promoting Authentic Engagement and Rigor among Culturally and Linguistically Diverse Students</a:t>
            </a:r>
            <a:r>
              <a:rPr lang="en-US" sz="1500" dirty="0" smtClean="0"/>
              <a:t>, Hammond and Jackson</a:t>
            </a:r>
            <a:r>
              <a:rPr lang="en-US" sz="1500" dirty="0"/>
              <a:t>, </a:t>
            </a:r>
            <a:r>
              <a:rPr lang="en-US" sz="1500" dirty="0" smtClean="0"/>
              <a:t>2015.</a:t>
            </a:r>
            <a:endParaRPr lang="en-US" sz="1500" dirty="0"/>
          </a:p>
        </p:txBody>
      </p:sp>
      <p:sp>
        <p:nvSpPr>
          <p:cNvPr id="10" name="TextBox 9"/>
          <p:cNvSpPr txBox="1"/>
          <p:nvPr/>
        </p:nvSpPr>
        <p:spPr>
          <a:xfrm rot="20858665">
            <a:off x="6314845" y="2536422"/>
            <a:ext cx="4966138" cy="2554545"/>
          </a:xfrm>
          <a:prstGeom prst="rect">
            <a:avLst/>
          </a:prstGeom>
          <a:solidFill>
            <a:srgbClr val="FFC000"/>
          </a:solidFill>
        </p:spPr>
        <p:txBody>
          <a:bodyPr wrap="square" rtlCol="0">
            <a:spAutoFit/>
          </a:bodyPr>
          <a:lstStyle/>
          <a:p>
            <a:pPr algn="ctr"/>
            <a:r>
              <a:rPr lang="en-US" sz="4000" b="1" dirty="0" smtClean="0"/>
              <a:t>In SIM, we typically say “efficient and effective” learners</a:t>
            </a:r>
            <a:endParaRPr lang="en-US" sz="4000" b="1" dirty="0"/>
          </a:p>
        </p:txBody>
      </p:sp>
    </p:spTree>
    <p:extLst>
      <p:ext uri="{BB962C8B-B14F-4D97-AF65-F5344CB8AC3E}">
        <p14:creationId xmlns:p14="http://schemas.microsoft.com/office/powerpoint/2010/main" val="2972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99025"/>
          </a:xfrm>
        </p:spPr>
        <p:txBody>
          <a:bodyPr/>
          <a:lstStyle/>
          <a:p>
            <a:pPr algn="ctr"/>
            <a:r>
              <a:rPr lang="en-US" dirty="0" smtClean="0">
                <a:solidFill>
                  <a:schemeClr val="accent1"/>
                </a:solidFill>
              </a:rPr>
              <a:t>Let’s Reflect</a:t>
            </a:r>
            <a:endParaRPr lang="en-US" dirty="0">
              <a:solidFill>
                <a:schemeClr val="accent1"/>
              </a:solidFill>
            </a:endParaRPr>
          </a:p>
        </p:txBody>
      </p:sp>
      <p:sp>
        <p:nvSpPr>
          <p:cNvPr id="3" name="Content Placeholder 2"/>
          <p:cNvSpPr>
            <a:spLocks noGrp="1"/>
          </p:cNvSpPr>
          <p:nvPr>
            <p:ph idx="1"/>
          </p:nvPr>
        </p:nvSpPr>
        <p:spPr>
          <a:xfrm>
            <a:off x="1069848" y="1683657"/>
            <a:ext cx="10599638" cy="4876800"/>
          </a:xfrm>
        </p:spPr>
        <p:txBody>
          <a:bodyPr>
            <a:normAutofit fontScale="85000" lnSpcReduction="10000"/>
          </a:bodyPr>
          <a:lstStyle/>
          <a:p>
            <a:pPr marL="0" indent="0">
              <a:spcBef>
                <a:spcPts val="0"/>
              </a:spcBef>
              <a:buNone/>
            </a:pPr>
            <a:r>
              <a:rPr lang="en-US" sz="4600" b="1" dirty="0" smtClean="0"/>
              <a:t>For each item:</a:t>
            </a:r>
          </a:p>
          <a:p>
            <a:pPr marL="0" indent="0">
              <a:spcBef>
                <a:spcPts val="0"/>
              </a:spcBef>
              <a:buNone/>
            </a:pPr>
            <a:endParaRPr lang="en-US" sz="1300" b="1" dirty="0" smtClean="0"/>
          </a:p>
          <a:p>
            <a:pPr>
              <a:spcBef>
                <a:spcPts val="0"/>
              </a:spcBef>
            </a:pPr>
            <a:r>
              <a:rPr lang="en-US" sz="3600" dirty="0" smtClean="0">
                <a:latin typeface="Calibri" panose="020F0502020204030204" pitchFamily="34" charset="0"/>
                <a:cs typeface="Arial" panose="020B0604020202020204" pitchFamily="34" charset="0"/>
              </a:rPr>
              <a:t>Honoring the needs of </a:t>
            </a:r>
            <a:r>
              <a:rPr lang="en-US" sz="3600" b="1" dirty="0" smtClean="0">
                <a:latin typeface="Calibri" panose="020F0502020204030204" pitchFamily="34" charset="0"/>
                <a:cs typeface="Arial" panose="020B0604020202020204" pitchFamily="34" charset="0"/>
              </a:rPr>
              <a:t>deep</a:t>
            </a:r>
            <a:r>
              <a:rPr lang="en-US" sz="3600" dirty="0" smtClean="0">
                <a:latin typeface="Calibri" panose="020F0502020204030204" pitchFamily="34" charset="0"/>
                <a:cs typeface="Arial" panose="020B0604020202020204" pitchFamily="34" charset="0"/>
              </a:rPr>
              <a:t> </a:t>
            </a:r>
            <a:r>
              <a:rPr lang="en-US" sz="3600" dirty="0">
                <a:latin typeface="Calibri" panose="020F0502020204030204" pitchFamily="34" charset="0"/>
                <a:cs typeface="Arial" panose="020B0604020202020204" pitchFamily="34" charset="0"/>
              </a:rPr>
              <a:t>vs surface, shallow </a:t>
            </a:r>
            <a:r>
              <a:rPr lang="en-US" sz="3600" dirty="0" smtClean="0">
                <a:latin typeface="Calibri" panose="020F0502020204030204" pitchFamily="34" charset="0"/>
                <a:cs typeface="Arial" panose="020B0604020202020204" pitchFamily="34" charset="0"/>
              </a:rPr>
              <a:t>culture</a:t>
            </a:r>
          </a:p>
          <a:p>
            <a:pPr>
              <a:spcBef>
                <a:spcPts val="0"/>
              </a:spcBef>
            </a:pPr>
            <a:endParaRPr lang="en-US" sz="900" dirty="0" smtClean="0">
              <a:latin typeface="Calibri" panose="020F0502020204030204" pitchFamily="34" charset="0"/>
              <a:cs typeface="Arial" panose="020B0604020202020204" pitchFamily="34" charset="0"/>
            </a:endParaRPr>
          </a:p>
          <a:p>
            <a:pPr>
              <a:spcBef>
                <a:spcPts val="0"/>
              </a:spcBef>
            </a:pPr>
            <a:endParaRPr lang="en-US" sz="900" dirty="0">
              <a:latin typeface="Calibri" panose="020F0502020204030204" pitchFamily="34" charset="0"/>
              <a:cs typeface="Arial" panose="020B0604020202020204" pitchFamily="34" charset="0"/>
            </a:endParaRPr>
          </a:p>
          <a:p>
            <a:pPr>
              <a:spcBef>
                <a:spcPts val="0"/>
              </a:spcBef>
            </a:pPr>
            <a:r>
              <a:rPr lang="en-US" sz="3600" dirty="0">
                <a:latin typeface="Calibri" panose="020F0502020204030204" pitchFamily="34" charset="0"/>
                <a:cs typeface="Arial" panose="020B0604020202020204" pitchFamily="34" charset="0"/>
              </a:rPr>
              <a:t>Acknowledgement of systemic racism and its </a:t>
            </a:r>
            <a:r>
              <a:rPr lang="en-US" sz="3600" dirty="0" smtClean="0">
                <a:latin typeface="Calibri" panose="020F0502020204030204" pitchFamily="34" charset="0"/>
                <a:cs typeface="Arial" panose="020B0604020202020204" pitchFamily="34" charset="0"/>
              </a:rPr>
              <a:t>impacts</a:t>
            </a:r>
          </a:p>
          <a:p>
            <a:pPr>
              <a:spcBef>
                <a:spcPts val="0"/>
              </a:spcBef>
            </a:pPr>
            <a:endParaRPr lang="en-US" sz="900" dirty="0" smtClean="0">
              <a:latin typeface="Calibri" panose="020F0502020204030204" pitchFamily="34" charset="0"/>
              <a:cs typeface="Arial" panose="020B0604020202020204" pitchFamily="34" charset="0"/>
            </a:endParaRPr>
          </a:p>
          <a:p>
            <a:pPr>
              <a:spcBef>
                <a:spcPts val="0"/>
              </a:spcBef>
            </a:pPr>
            <a:endParaRPr lang="en-US" sz="900" dirty="0">
              <a:latin typeface="Calibri" panose="020F0502020204030204" pitchFamily="34" charset="0"/>
              <a:cs typeface="Arial" panose="020B0604020202020204" pitchFamily="34" charset="0"/>
            </a:endParaRPr>
          </a:p>
          <a:p>
            <a:pPr>
              <a:spcBef>
                <a:spcPts val="0"/>
              </a:spcBef>
            </a:pPr>
            <a:r>
              <a:rPr lang="en-US" sz="3600" dirty="0">
                <a:latin typeface="Calibri" panose="020F0502020204030204" pitchFamily="34" charset="0"/>
                <a:cs typeface="Arial" panose="020B0604020202020204" pitchFamily="34" charset="0"/>
              </a:rPr>
              <a:t>Beliefs around and supports provided to address </a:t>
            </a:r>
            <a:r>
              <a:rPr lang="en-US" sz="3600" dirty="0" smtClean="0">
                <a:latin typeface="Calibri" panose="020F0502020204030204" pitchFamily="34" charset="0"/>
                <a:cs typeface="Arial" panose="020B0604020202020204" pitchFamily="34" charset="0"/>
              </a:rPr>
              <a:t>poverty</a:t>
            </a:r>
          </a:p>
          <a:p>
            <a:pPr>
              <a:spcBef>
                <a:spcPts val="0"/>
              </a:spcBef>
            </a:pPr>
            <a:endParaRPr lang="en-US" sz="900" dirty="0" smtClean="0">
              <a:latin typeface="Calibri" panose="020F0502020204030204" pitchFamily="34" charset="0"/>
              <a:cs typeface="Arial" panose="020B0604020202020204" pitchFamily="34" charset="0"/>
            </a:endParaRPr>
          </a:p>
          <a:p>
            <a:pPr>
              <a:spcBef>
                <a:spcPts val="0"/>
              </a:spcBef>
            </a:pPr>
            <a:endParaRPr lang="en-US" sz="900" dirty="0">
              <a:latin typeface="Calibri" panose="020F0502020204030204" pitchFamily="34" charset="0"/>
              <a:cs typeface="Arial" panose="020B0604020202020204" pitchFamily="34" charset="0"/>
            </a:endParaRPr>
          </a:p>
          <a:p>
            <a:pPr>
              <a:spcBef>
                <a:spcPts val="0"/>
              </a:spcBef>
            </a:pPr>
            <a:r>
              <a:rPr lang="en-US" sz="3600" dirty="0">
                <a:latin typeface="Calibri" panose="020F0502020204030204" pitchFamily="34" charset="0"/>
                <a:cs typeface="Arial" panose="020B0604020202020204" pitchFamily="34" charset="0"/>
              </a:rPr>
              <a:t>Practices around moving dependent learners to independence</a:t>
            </a:r>
          </a:p>
          <a:p>
            <a:pPr marL="0" indent="0">
              <a:spcBef>
                <a:spcPts val="0"/>
              </a:spcBef>
              <a:buNone/>
            </a:pPr>
            <a:endParaRPr lang="en-US" sz="3800" dirty="0" smtClean="0">
              <a:latin typeface="Calibri" panose="020F0502020204030204" pitchFamily="34" charset="0"/>
              <a:cs typeface="Arial" panose="020B0604020202020204" pitchFamily="34" charset="0"/>
            </a:endParaRPr>
          </a:p>
          <a:p>
            <a:pPr marL="0" indent="0">
              <a:spcBef>
                <a:spcPts val="0"/>
              </a:spcBef>
              <a:buNone/>
            </a:pPr>
            <a:r>
              <a:rPr lang="en-US" sz="4000" dirty="0" smtClean="0">
                <a:solidFill>
                  <a:schemeClr val="accent1"/>
                </a:solidFill>
                <a:latin typeface="Calibri" panose="020F0502020204030204" pitchFamily="34" charset="0"/>
                <a:cs typeface="Arial" panose="020B0604020202020204" pitchFamily="34" charset="0"/>
              </a:rPr>
              <a:t>1)Reflect on where you are</a:t>
            </a:r>
          </a:p>
          <a:p>
            <a:pPr marL="0" indent="0">
              <a:spcBef>
                <a:spcPts val="0"/>
              </a:spcBef>
              <a:buNone/>
            </a:pPr>
            <a:r>
              <a:rPr lang="en-US" sz="4000" dirty="0" smtClean="0">
                <a:solidFill>
                  <a:schemeClr val="accent1"/>
                </a:solidFill>
                <a:latin typeface="Calibri" panose="020F0502020204030204" pitchFamily="34" charset="0"/>
                <a:cs typeface="Arial" panose="020B0604020202020204" pitchFamily="34" charset="0"/>
              </a:rPr>
              <a:t>2) Reflect on where the system around you is</a:t>
            </a:r>
          </a:p>
          <a:p>
            <a:pPr marL="0" indent="0">
              <a:spcBef>
                <a:spcPts val="0"/>
              </a:spcBef>
              <a:buNone/>
            </a:pPr>
            <a:r>
              <a:rPr lang="en-US" sz="4000" dirty="0" smtClean="0">
                <a:solidFill>
                  <a:schemeClr val="accent1"/>
                </a:solidFill>
                <a:latin typeface="Calibri" panose="020F0502020204030204" pitchFamily="34" charset="0"/>
                <a:cs typeface="Arial" panose="020B0604020202020204" pitchFamily="34" charset="0"/>
              </a:rPr>
              <a:t>2) Capture some thoughts</a:t>
            </a:r>
          </a:p>
          <a:p>
            <a:pPr marL="0" indent="0">
              <a:spcBef>
                <a:spcPts val="0"/>
              </a:spcBef>
              <a:buNone/>
            </a:pPr>
            <a:r>
              <a:rPr lang="en-US" sz="4000" dirty="0" smtClean="0">
                <a:solidFill>
                  <a:schemeClr val="accent1"/>
                </a:solidFill>
                <a:latin typeface="Calibri" panose="020F0502020204030204" pitchFamily="34" charset="0"/>
                <a:cs typeface="Arial" panose="020B0604020202020204" pitchFamily="34" charset="0"/>
              </a:rPr>
              <a:t>3) Discuss with a table partner</a:t>
            </a:r>
          </a:p>
          <a:p>
            <a:pPr>
              <a:spcBef>
                <a:spcPts val="0"/>
              </a:spcBef>
            </a:pPr>
            <a:endParaRPr lang="en-US" dirty="0" smtClean="0">
              <a:latin typeface="Calibri" panose="020F0502020204030204" pitchFamily="34" charset="0"/>
            </a:endParaRPr>
          </a:p>
          <a:p>
            <a:endParaRPr lang="en-US" dirty="0" smtClean="0"/>
          </a:p>
          <a:p>
            <a:endParaRPr lang="en-US" dirty="0" smtClean="0"/>
          </a:p>
          <a:p>
            <a:pPr lvl="1"/>
            <a:endParaRPr lang="en-US" dirty="0"/>
          </a:p>
        </p:txBody>
      </p:sp>
    </p:spTree>
    <p:extLst>
      <p:ext uri="{BB962C8B-B14F-4D97-AF65-F5344CB8AC3E}">
        <p14:creationId xmlns:p14="http://schemas.microsoft.com/office/powerpoint/2010/main" val="277838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3442" y="1225296"/>
            <a:ext cx="8744845" cy="3520440"/>
          </a:xfrm>
        </p:spPr>
        <p:txBody>
          <a:bodyPr/>
          <a:lstStyle/>
          <a:p>
            <a:r>
              <a:rPr lang="en-US" cap="none" dirty="0" smtClean="0"/>
              <a:t>Challenging the bigotry of low expectations...</a:t>
            </a:r>
            <a:endParaRPr lang="en-US" cap="none" dirty="0"/>
          </a:p>
        </p:txBody>
      </p:sp>
      <p:sp>
        <p:nvSpPr>
          <p:cNvPr id="6" name="Text Placeholder 5"/>
          <p:cNvSpPr>
            <a:spLocks noGrp="1"/>
          </p:cNvSpPr>
          <p:nvPr>
            <p:ph type="body" idx="1"/>
          </p:nvPr>
        </p:nvSpPr>
        <p:spPr>
          <a:xfrm>
            <a:off x="2549584" y="5150685"/>
            <a:ext cx="9052560" cy="1066800"/>
          </a:xfrm>
        </p:spPr>
        <p:txBody>
          <a:bodyPr/>
          <a:lstStyle/>
          <a:p>
            <a:endParaRPr lang="en-US" dirty="0"/>
          </a:p>
        </p:txBody>
      </p:sp>
    </p:spTree>
    <p:extLst>
      <p:ext uri="{BB962C8B-B14F-4D97-AF65-F5344CB8AC3E}">
        <p14:creationId xmlns:p14="http://schemas.microsoft.com/office/powerpoint/2010/main" val="266750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8876" y="333830"/>
            <a:ext cx="10058400" cy="1161142"/>
          </a:xfrm>
        </p:spPr>
        <p:txBody>
          <a:bodyPr>
            <a:normAutofit/>
          </a:bodyPr>
          <a:lstStyle/>
          <a:p>
            <a:pPr algn="ctr"/>
            <a:r>
              <a:rPr lang="en-US" dirty="0">
                <a:solidFill>
                  <a:schemeClr val="accent1"/>
                </a:solidFill>
              </a:rPr>
              <a:t>Culturally Responsive Teaching</a:t>
            </a:r>
          </a:p>
        </p:txBody>
      </p:sp>
      <p:sp>
        <p:nvSpPr>
          <p:cNvPr id="6" name="Content Placeholder 5"/>
          <p:cNvSpPr>
            <a:spLocks noGrp="1"/>
          </p:cNvSpPr>
          <p:nvPr>
            <p:ph idx="1"/>
          </p:nvPr>
        </p:nvSpPr>
        <p:spPr>
          <a:xfrm>
            <a:off x="402190" y="1595041"/>
            <a:ext cx="11451771" cy="4050792"/>
          </a:xfrm>
        </p:spPr>
        <p:txBody>
          <a:bodyPr>
            <a:normAutofit/>
          </a:bodyPr>
          <a:lstStyle/>
          <a:p>
            <a:pPr lvl="2"/>
            <a:r>
              <a:rPr lang="en-US" sz="3600" dirty="0" smtClean="0"/>
              <a:t>From low expectations to high expectations</a:t>
            </a:r>
          </a:p>
          <a:p>
            <a:pPr lvl="2"/>
            <a:endParaRPr lang="en-US" sz="1200" dirty="0"/>
          </a:p>
          <a:p>
            <a:pPr lvl="2"/>
            <a:r>
              <a:rPr lang="en-US" sz="3600" dirty="0" smtClean="0"/>
              <a:t>From apathy, </a:t>
            </a:r>
            <a:r>
              <a:rPr lang="en-US" sz="3600" dirty="0"/>
              <a:t>antagonism to </a:t>
            </a:r>
            <a:r>
              <a:rPr lang="en-US" sz="3600" dirty="0" smtClean="0"/>
              <a:t>awareness to alliance</a:t>
            </a:r>
          </a:p>
          <a:p>
            <a:pPr lvl="2"/>
            <a:endParaRPr lang="en-US" sz="1200" dirty="0" smtClean="0"/>
          </a:p>
          <a:p>
            <a:pPr lvl="2"/>
            <a:r>
              <a:rPr lang="en-US" sz="3600" dirty="0" smtClean="0"/>
              <a:t>From Learned Helplessness</a:t>
            </a:r>
            <a:r>
              <a:rPr lang="en-US" sz="3600" b="1" dirty="0" smtClean="0"/>
              <a:t>*</a:t>
            </a:r>
            <a:r>
              <a:rPr lang="en-US" sz="3600" dirty="0" smtClean="0"/>
              <a:t> to Empowerment </a:t>
            </a:r>
            <a:r>
              <a:rPr lang="en-US" sz="3200" dirty="0" smtClean="0"/>
              <a:t>(</a:t>
            </a:r>
            <a:r>
              <a:rPr lang="en-US" sz="3200" dirty="0" smtClean="0">
                <a:solidFill>
                  <a:schemeClr val="accent1"/>
                </a:solidFill>
              </a:rPr>
              <a:t>effective, efficient, independent </a:t>
            </a:r>
            <a:r>
              <a:rPr lang="en-US" sz="3200" dirty="0">
                <a:solidFill>
                  <a:schemeClr val="accent1"/>
                </a:solidFill>
              </a:rPr>
              <a:t>learners</a:t>
            </a:r>
            <a:r>
              <a:rPr lang="en-US" sz="3200" dirty="0" smtClean="0"/>
              <a:t>) by building </a:t>
            </a:r>
            <a:r>
              <a:rPr lang="en-US" sz="3200" b="1" dirty="0" smtClean="0"/>
              <a:t>intellective capacity</a:t>
            </a:r>
            <a:endParaRPr lang="en-US" sz="3200" b="1" dirty="0"/>
          </a:p>
          <a:p>
            <a:endParaRPr lang="en-US" dirty="0"/>
          </a:p>
        </p:txBody>
      </p:sp>
      <p:sp>
        <p:nvSpPr>
          <p:cNvPr id="7" name="TextBox 6"/>
          <p:cNvSpPr txBox="1"/>
          <p:nvPr/>
        </p:nvSpPr>
        <p:spPr>
          <a:xfrm>
            <a:off x="957938" y="5045667"/>
            <a:ext cx="5271737" cy="1200329"/>
          </a:xfrm>
          <a:prstGeom prst="rect">
            <a:avLst/>
          </a:prstGeom>
          <a:solidFill>
            <a:schemeClr val="bg2"/>
          </a:solidFill>
        </p:spPr>
        <p:txBody>
          <a:bodyPr wrap="square" rtlCol="0">
            <a:spAutoFit/>
          </a:bodyPr>
          <a:lstStyle/>
          <a:p>
            <a:pPr algn="ctr"/>
            <a:r>
              <a:rPr lang="en-US" sz="2400" dirty="0" smtClean="0"/>
              <a:t>* Defined as student belief of no control over ability to improve as a learner (Martin Seligman, 2006)</a:t>
            </a:r>
            <a:endParaRPr lang="en-US" sz="2400" dirty="0"/>
          </a:p>
        </p:txBody>
      </p:sp>
      <p:sp>
        <p:nvSpPr>
          <p:cNvPr id="8" name="TextBox 7"/>
          <p:cNvSpPr txBox="1"/>
          <p:nvPr/>
        </p:nvSpPr>
        <p:spPr>
          <a:xfrm>
            <a:off x="6398698" y="5045668"/>
            <a:ext cx="4942111" cy="1200329"/>
          </a:xfrm>
          <a:prstGeom prst="rect">
            <a:avLst/>
          </a:prstGeom>
          <a:solidFill>
            <a:schemeClr val="bg2"/>
          </a:solidFill>
        </p:spPr>
        <p:txBody>
          <a:bodyPr wrap="square" rtlCol="0">
            <a:spAutoFit/>
          </a:bodyPr>
          <a:lstStyle/>
          <a:p>
            <a:pPr algn="ctr"/>
            <a:r>
              <a:rPr lang="en-US" sz="2400" dirty="0" smtClean="0"/>
              <a:t>* Research shows teachers unconsciously reinforce this in low-performing students of color</a:t>
            </a:r>
            <a:endParaRPr lang="en-US" sz="2400" dirty="0"/>
          </a:p>
        </p:txBody>
      </p:sp>
    </p:spTree>
    <p:extLst>
      <p:ext uri="{BB962C8B-B14F-4D97-AF65-F5344CB8AC3E}">
        <p14:creationId xmlns:p14="http://schemas.microsoft.com/office/powerpoint/2010/main" val="156872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5484"/>
            <a:ext cx="10058400" cy="1185142"/>
          </a:xfrm>
        </p:spPr>
        <p:txBody>
          <a:bodyPr>
            <a:normAutofit/>
          </a:bodyPr>
          <a:lstStyle/>
          <a:p>
            <a:pPr algn="ctr"/>
            <a:r>
              <a:rPr lang="en-US" dirty="0" smtClean="0">
                <a:solidFill>
                  <a:schemeClr val="accent1"/>
                </a:solidFill>
              </a:rPr>
              <a:t>“Culturally Responsive Teaching”</a:t>
            </a:r>
            <a:endParaRPr lang="en-US" dirty="0">
              <a:solidFill>
                <a:schemeClr val="accent1"/>
              </a:solidFill>
            </a:endParaRPr>
          </a:p>
        </p:txBody>
      </p:sp>
      <p:sp>
        <p:nvSpPr>
          <p:cNvPr id="4" name="Text Placeholder 3"/>
          <p:cNvSpPr>
            <a:spLocks noGrp="1"/>
          </p:cNvSpPr>
          <p:nvPr>
            <p:ph type="body" idx="1"/>
          </p:nvPr>
        </p:nvSpPr>
        <p:spPr>
          <a:xfrm>
            <a:off x="1066800" y="1673749"/>
            <a:ext cx="4754880" cy="640080"/>
          </a:xfrm>
          <a:solidFill>
            <a:schemeClr val="bg2"/>
          </a:solidFill>
        </p:spPr>
        <p:txBody>
          <a:bodyPr>
            <a:normAutofit/>
          </a:bodyPr>
          <a:lstStyle/>
          <a:p>
            <a:pPr algn="ctr"/>
            <a:r>
              <a:rPr lang="en-US" sz="2800" dirty="0">
                <a:solidFill>
                  <a:schemeClr val="tx1"/>
                </a:solidFill>
              </a:rPr>
              <a:t>Use it to describe...</a:t>
            </a:r>
          </a:p>
        </p:txBody>
      </p:sp>
      <p:sp>
        <p:nvSpPr>
          <p:cNvPr id="3" name="Content Placeholder 2"/>
          <p:cNvSpPr>
            <a:spLocks noGrp="1"/>
          </p:cNvSpPr>
          <p:nvPr>
            <p:ph sz="half" idx="2"/>
          </p:nvPr>
        </p:nvSpPr>
        <p:spPr>
          <a:xfrm>
            <a:off x="1066800" y="2357559"/>
            <a:ext cx="4754880" cy="3287864"/>
          </a:xfrm>
          <a:ln>
            <a:solidFill>
              <a:schemeClr val="tx1"/>
            </a:solidFill>
          </a:ln>
        </p:spPr>
        <p:txBody>
          <a:bodyPr>
            <a:normAutofit lnSpcReduction="10000"/>
          </a:bodyPr>
          <a:lstStyle/>
          <a:p>
            <a:pPr marL="0" indent="0" algn="ctr">
              <a:buNone/>
            </a:pPr>
            <a:endParaRPr lang="en-US" sz="1200" dirty="0" smtClean="0"/>
          </a:p>
          <a:p>
            <a:pPr marL="0" indent="0" algn="ctr">
              <a:buNone/>
            </a:pPr>
            <a:r>
              <a:rPr lang="en-US" sz="2800" dirty="0" smtClean="0"/>
              <a:t>     </a:t>
            </a:r>
            <a:r>
              <a:rPr lang="en-US" sz="2800" dirty="0" smtClean="0"/>
              <a:t>A </a:t>
            </a:r>
            <a:r>
              <a:rPr lang="en-US" sz="2800" b="1" dirty="0" smtClean="0">
                <a:solidFill>
                  <a:schemeClr val="accent1"/>
                </a:solidFill>
              </a:rPr>
              <a:t>MINDSET</a:t>
            </a:r>
            <a:r>
              <a:rPr lang="en-US" sz="2800" dirty="0" smtClean="0"/>
              <a:t> </a:t>
            </a:r>
            <a:r>
              <a:rPr lang="en-US" sz="2800" dirty="0" smtClean="0"/>
              <a:t>of curiosity about </a:t>
            </a:r>
          </a:p>
          <a:p>
            <a:pPr algn="ctr"/>
            <a:r>
              <a:rPr lang="en-US" sz="2800" dirty="0" smtClean="0"/>
              <a:t>what makes your students </a:t>
            </a:r>
            <a:r>
              <a:rPr lang="en-US" sz="2800" dirty="0" smtClean="0"/>
              <a:t>tick &amp;</a:t>
            </a:r>
            <a:r>
              <a:rPr lang="en-US" sz="2800" dirty="0"/>
              <a:t> </a:t>
            </a:r>
            <a:r>
              <a:rPr lang="en-US" sz="2800" dirty="0" smtClean="0"/>
              <a:t>how to connect with them</a:t>
            </a:r>
            <a:endParaRPr lang="en-US" sz="2800" dirty="0" smtClean="0"/>
          </a:p>
          <a:p>
            <a:pPr algn="ctr"/>
            <a:r>
              <a:rPr lang="en-US" sz="2800" dirty="0" smtClean="0"/>
              <a:t>what your students need to succeed</a:t>
            </a:r>
          </a:p>
          <a:p>
            <a:pPr marL="0" indent="0">
              <a:buNone/>
            </a:pPr>
            <a:endParaRPr lang="en-US" dirty="0"/>
          </a:p>
        </p:txBody>
      </p:sp>
      <p:sp>
        <p:nvSpPr>
          <p:cNvPr id="5" name="Text Placeholder 4"/>
          <p:cNvSpPr>
            <a:spLocks noGrp="1"/>
          </p:cNvSpPr>
          <p:nvPr>
            <p:ph type="body" sz="quarter" idx="3"/>
          </p:nvPr>
        </p:nvSpPr>
        <p:spPr>
          <a:xfrm>
            <a:off x="6364224" y="1673749"/>
            <a:ext cx="4754880" cy="640080"/>
          </a:xfrm>
          <a:solidFill>
            <a:schemeClr val="bg2"/>
          </a:solidFill>
        </p:spPr>
        <p:txBody>
          <a:bodyPr>
            <a:normAutofit/>
          </a:bodyPr>
          <a:lstStyle/>
          <a:p>
            <a:pPr algn="ctr"/>
            <a:r>
              <a:rPr lang="en-US" sz="2800" dirty="0" smtClean="0">
                <a:solidFill>
                  <a:schemeClr val="tx1"/>
                </a:solidFill>
              </a:rPr>
              <a:t>Don’t confuse it with</a:t>
            </a:r>
            <a:endParaRPr lang="en-US" sz="2800" dirty="0">
              <a:solidFill>
                <a:schemeClr val="tx1"/>
              </a:solidFill>
            </a:endParaRPr>
          </a:p>
        </p:txBody>
      </p:sp>
      <p:sp>
        <p:nvSpPr>
          <p:cNvPr id="6" name="Content Placeholder 5"/>
          <p:cNvSpPr>
            <a:spLocks noGrp="1"/>
          </p:cNvSpPr>
          <p:nvPr>
            <p:ph sz="quarter" idx="4"/>
          </p:nvPr>
        </p:nvSpPr>
        <p:spPr>
          <a:xfrm>
            <a:off x="6364224" y="2357559"/>
            <a:ext cx="4754880" cy="3287864"/>
          </a:xfrm>
          <a:ln>
            <a:solidFill>
              <a:schemeClr val="tx1"/>
            </a:solidFill>
          </a:ln>
        </p:spPr>
        <p:txBody>
          <a:bodyPr>
            <a:normAutofit lnSpcReduction="10000"/>
          </a:bodyPr>
          <a:lstStyle/>
          <a:p>
            <a:endParaRPr lang="en-US" sz="1600" dirty="0" smtClean="0"/>
          </a:p>
          <a:p>
            <a:pPr algn="ctr">
              <a:spcBef>
                <a:spcPts val="0"/>
              </a:spcBef>
            </a:pPr>
            <a:r>
              <a:rPr lang="en-US" sz="2800" dirty="0" smtClean="0"/>
              <a:t>Multicultural </a:t>
            </a:r>
            <a:r>
              <a:rPr lang="en-US" sz="2800" dirty="0" smtClean="0"/>
              <a:t>Education*</a:t>
            </a:r>
            <a:endParaRPr lang="en-US" sz="2800" dirty="0" smtClean="0"/>
          </a:p>
          <a:p>
            <a:pPr algn="ctr">
              <a:spcBef>
                <a:spcPts val="0"/>
              </a:spcBef>
            </a:pPr>
            <a:endParaRPr lang="en-US" sz="800" dirty="0" smtClean="0"/>
          </a:p>
          <a:p>
            <a:pPr algn="ctr">
              <a:spcBef>
                <a:spcPts val="0"/>
              </a:spcBef>
            </a:pPr>
            <a:endParaRPr lang="en-US" sz="400" dirty="0" smtClean="0"/>
          </a:p>
          <a:p>
            <a:pPr algn="ctr">
              <a:spcBef>
                <a:spcPts val="0"/>
              </a:spcBef>
            </a:pPr>
            <a:r>
              <a:rPr lang="en-US" sz="2800" dirty="0" smtClean="0"/>
              <a:t>Social Justice </a:t>
            </a:r>
            <a:r>
              <a:rPr lang="en-US" sz="2800" dirty="0" smtClean="0"/>
              <a:t>Education*</a:t>
            </a:r>
            <a:endParaRPr lang="en-US" sz="2800" dirty="0" smtClean="0"/>
          </a:p>
          <a:p>
            <a:pPr algn="ctr">
              <a:spcBef>
                <a:spcPts val="0"/>
              </a:spcBef>
            </a:pPr>
            <a:endParaRPr lang="en-US" sz="800" dirty="0" smtClean="0"/>
          </a:p>
          <a:p>
            <a:pPr algn="ctr">
              <a:spcBef>
                <a:spcPts val="0"/>
              </a:spcBef>
            </a:pPr>
            <a:r>
              <a:rPr lang="en-US" sz="2800" dirty="0" smtClean="0"/>
              <a:t>Building self-esteem by lowering the bar</a:t>
            </a:r>
            <a:endParaRPr lang="en-US" sz="2800" dirty="0" smtClean="0"/>
          </a:p>
          <a:p>
            <a:pPr algn="ctr">
              <a:spcBef>
                <a:spcPts val="0"/>
              </a:spcBef>
            </a:pPr>
            <a:endParaRPr lang="en-US" sz="800" dirty="0" smtClean="0"/>
          </a:p>
          <a:p>
            <a:pPr algn="ctr">
              <a:spcBef>
                <a:spcPts val="0"/>
              </a:spcBef>
            </a:pPr>
            <a:r>
              <a:rPr lang="en-US" sz="2800" dirty="0" smtClean="0"/>
              <a:t>A checklist/set of </a:t>
            </a:r>
            <a:r>
              <a:rPr lang="en-US" sz="2800" dirty="0" smtClean="0"/>
              <a:t>strategies</a:t>
            </a:r>
          </a:p>
          <a:p>
            <a:pPr algn="ctr">
              <a:spcBef>
                <a:spcPts val="0"/>
              </a:spcBef>
            </a:pPr>
            <a:endParaRPr lang="en-US" sz="2800" dirty="0" smtClean="0"/>
          </a:p>
          <a:p>
            <a:pPr marL="0" indent="0" algn="ctr">
              <a:spcBef>
                <a:spcPts val="0"/>
              </a:spcBef>
              <a:buNone/>
            </a:pPr>
            <a:r>
              <a:rPr lang="en-US" sz="2200" dirty="0" smtClean="0"/>
              <a:t>*still important, it’s just not CRT</a:t>
            </a:r>
            <a:endParaRPr lang="en-US" sz="2200" dirty="0"/>
          </a:p>
        </p:txBody>
      </p:sp>
      <p:sp>
        <p:nvSpPr>
          <p:cNvPr id="9" name="Content Placeholder 5"/>
          <p:cNvSpPr txBox="1">
            <a:spLocks/>
          </p:cNvSpPr>
          <p:nvPr/>
        </p:nvSpPr>
        <p:spPr>
          <a:xfrm>
            <a:off x="1677999" y="5992265"/>
            <a:ext cx="9084366" cy="68778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smtClean="0"/>
              <a:t>From “Culturally Responsive Teaching: 4 Misconceptions,” Cult of Pedagogy, September 10, 2017, Jennifer Gonzalez interviewing </a:t>
            </a:r>
            <a:r>
              <a:rPr lang="en-US" dirty="0" err="1" smtClean="0"/>
              <a:t>Zaretta</a:t>
            </a:r>
            <a:r>
              <a:rPr lang="en-US" dirty="0" smtClean="0"/>
              <a:t> Hammond</a:t>
            </a:r>
          </a:p>
        </p:txBody>
      </p:sp>
    </p:spTree>
    <p:extLst>
      <p:ext uri="{BB962C8B-B14F-4D97-AF65-F5344CB8AC3E}">
        <p14:creationId xmlns:p14="http://schemas.microsoft.com/office/powerpoint/2010/main" val="1565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A7318-11FC-494D-B51D-4F819B230A6C}"/>
              </a:ext>
            </a:extLst>
          </p:cNvPr>
          <p:cNvSpPr>
            <a:spLocks noGrp="1"/>
          </p:cNvSpPr>
          <p:nvPr>
            <p:ph type="title"/>
          </p:nvPr>
        </p:nvSpPr>
        <p:spPr>
          <a:xfrm>
            <a:off x="1069848" y="278296"/>
            <a:ext cx="10058400" cy="1073426"/>
          </a:xfrm>
        </p:spPr>
        <p:txBody>
          <a:bodyPr>
            <a:normAutofit/>
          </a:bodyPr>
          <a:lstStyle/>
          <a:p>
            <a:pPr algn="ctr"/>
            <a:r>
              <a:rPr lang="en-US" dirty="0">
                <a:solidFill>
                  <a:schemeClr val="accent1"/>
                </a:solidFill>
              </a:rPr>
              <a:t>CRT in Secondary Classrooms</a:t>
            </a:r>
          </a:p>
        </p:txBody>
      </p:sp>
      <p:sp>
        <p:nvSpPr>
          <p:cNvPr id="3" name="Content Placeholder 2">
            <a:extLst>
              <a:ext uri="{FF2B5EF4-FFF2-40B4-BE49-F238E27FC236}">
                <a16:creationId xmlns="" xmlns:a16="http://schemas.microsoft.com/office/drawing/2014/main" id="{0700CE5B-CBB2-4F28-9195-5134A7C37DE6}"/>
              </a:ext>
            </a:extLst>
          </p:cNvPr>
          <p:cNvSpPr>
            <a:spLocks noGrp="1"/>
          </p:cNvSpPr>
          <p:nvPr>
            <p:ph idx="1"/>
          </p:nvPr>
        </p:nvSpPr>
        <p:spPr>
          <a:xfrm>
            <a:off x="702100" y="1351722"/>
            <a:ext cx="10793896" cy="4366907"/>
          </a:xfrm>
        </p:spPr>
        <p:txBody>
          <a:bodyPr>
            <a:noAutofit/>
          </a:bodyPr>
          <a:lstStyle/>
          <a:p>
            <a:r>
              <a:rPr lang="en-US" sz="2800" dirty="0"/>
              <a:t>E</a:t>
            </a:r>
            <a:r>
              <a:rPr lang="en-US" sz="2800" b="1" dirty="0" smtClean="0"/>
              <a:t>ssential </a:t>
            </a:r>
            <a:r>
              <a:rPr lang="en-US" sz="2800" b="1" dirty="0"/>
              <a:t>to the success of EVERY SINGLE STUDENT</a:t>
            </a:r>
            <a:r>
              <a:rPr lang="en-US" sz="2400" b="1" dirty="0"/>
              <a:t>. </a:t>
            </a:r>
          </a:p>
          <a:p>
            <a:r>
              <a:rPr lang="en-US" sz="2800" b="1" dirty="0" smtClean="0">
                <a:solidFill>
                  <a:schemeClr val="accent1"/>
                </a:solidFill>
              </a:rPr>
              <a:t>It </a:t>
            </a:r>
            <a:r>
              <a:rPr lang="en-US" sz="2800" b="1" dirty="0">
                <a:solidFill>
                  <a:schemeClr val="accent1"/>
                </a:solidFill>
              </a:rPr>
              <a:t>looks like:</a:t>
            </a:r>
          </a:p>
          <a:p>
            <a:pPr lvl="1"/>
            <a:r>
              <a:rPr lang="en-US" sz="2600" dirty="0"/>
              <a:t>A safe and inviting place of learning</a:t>
            </a:r>
            <a:r>
              <a:rPr lang="en-US" sz="2600" dirty="0" smtClean="0"/>
              <a:t>, </a:t>
            </a:r>
            <a:r>
              <a:rPr lang="en-US" sz="2600" dirty="0"/>
              <a:t>mistakes </a:t>
            </a:r>
            <a:r>
              <a:rPr lang="en-US" sz="2600" dirty="0" smtClean="0"/>
              <a:t>allowed - think</a:t>
            </a:r>
            <a:r>
              <a:rPr lang="en-US" sz="2600" b="1" dirty="0" smtClean="0">
                <a:solidFill>
                  <a:schemeClr val="accent1"/>
                </a:solidFill>
              </a:rPr>
              <a:t> </a:t>
            </a:r>
            <a:r>
              <a:rPr lang="en-US" sz="2600" b="1" dirty="0">
                <a:solidFill>
                  <a:schemeClr val="accent1"/>
                </a:solidFill>
              </a:rPr>
              <a:t>productive struggle</a:t>
            </a:r>
          </a:p>
          <a:p>
            <a:pPr lvl="1"/>
            <a:endParaRPr lang="en-US" sz="800" dirty="0"/>
          </a:p>
          <a:p>
            <a:pPr lvl="1"/>
            <a:r>
              <a:rPr lang="en-US" sz="2600" dirty="0"/>
              <a:t>A </a:t>
            </a:r>
            <a:r>
              <a:rPr lang="en-US" sz="2600" b="1" dirty="0" smtClean="0">
                <a:solidFill>
                  <a:schemeClr val="accent1"/>
                </a:solidFill>
              </a:rPr>
              <a:t>student centered </a:t>
            </a:r>
            <a:r>
              <a:rPr lang="en-US" sz="2600" dirty="0" smtClean="0"/>
              <a:t>learning environment </a:t>
            </a:r>
            <a:r>
              <a:rPr lang="en-US" sz="2600" dirty="0"/>
              <a:t>where critical thinking is </a:t>
            </a:r>
            <a:r>
              <a:rPr lang="en-US" sz="2600" dirty="0" smtClean="0"/>
              <a:t>encouraged – think </a:t>
            </a:r>
            <a:r>
              <a:rPr lang="en-US" sz="2600" b="1" dirty="0" smtClean="0">
                <a:solidFill>
                  <a:schemeClr val="accent1"/>
                </a:solidFill>
              </a:rPr>
              <a:t>support, scaffolding </a:t>
            </a:r>
          </a:p>
          <a:p>
            <a:pPr lvl="1"/>
            <a:endParaRPr lang="en-US" sz="800" b="1" dirty="0">
              <a:solidFill>
                <a:schemeClr val="accent1"/>
              </a:solidFill>
            </a:endParaRPr>
          </a:p>
          <a:p>
            <a:pPr lvl="1"/>
            <a:r>
              <a:rPr lang="en-US" sz="2600" dirty="0"/>
              <a:t>A place </a:t>
            </a:r>
            <a:r>
              <a:rPr lang="en-US" sz="2600" dirty="0" smtClean="0"/>
              <a:t>with </a:t>
            </a:r>
            <a:r>
              <a:rPr lang="en-US" sz="2600" b="1" dirty="0">
                <a:solidFill>
                  <a:schemeClr val="accent1"/>
                </a:solidFill>
              </a:rPr>
              <a:t>high expectations </a:t>
            </a:r>
            <a:r>
              <a:rPr lang="en-US" sz="2600" dirty="0"/>
              <a:t>of rigor and relevance </a:t>
            </a:r>
            <a:r>
              <a:rPr lang="en-US" sz="2600" b="1" dirty="0" smtClean="0">
                <a:solidFill>
                  <a:schemeClr val="accent1"/>
                </a:solidFill>
              </a:rPr>
              <a:t>for ALL</a:t>
            </a:r>
          </a:p>
          <a:p>
            <a:pPr lvl="1"/>
            <a:endParaRPr lang="en-US" sz="800" dirty="0"/>
          </a:p>
          <a:p>
            <a:pPr lvl="1"/>
            <a:r>
              <a:rPr lang="en-US" sz="2600" dirty="0"/>
              <a:t>A place where </a:t>
            </a:r>
            <a:r>
              <a:rPr lang="en-US" sz="2600" b="1" dirty="0" smtClean="0">
                <a:solidFill>
                  <a:schemeClr val="accent1"/>
                </a:solidFill>
              </a:rPr>
              <a:t>culture</a:t>
            </a:r>
            <a:r>
              <a:rPr lang="en-US" sz="2600" dirty="0" smtClean="0"/>
              <a:t>, race</a:t>
            </a:r>
            <a:r>
              <a:rPr lang="en-US" sz="2600" dirty="0"/>
              <a:t>, ethnicity, gender identity, sexual </a:t>
            </a:r>
            <a:r>
              <a:rPr lang="en-US" sz="2600" dirty="0" smtClean="0"/>
              <a:t>orientation</a:t>
            </a:r>
            <a:r>
              <a:rPr lang="en-US" sz="2600" dirty="0"/>
              <a:t>, etc. </a:t>
            </a:r>
            <a:r>
              <a:rPr lang="en-US" sz="2600" b="1" dirty="0">
                <a:solidFill>
                  <a:schemeClr val="accent1"/>
                </a:solidFill>
              </a:rPr>
              <a:t>is valued/considered </a:t>
            </a:r>
            <a:r>
              <a:rPr lang="en-US" sz="2600" dirty="0"/>
              <a:t>as important to </a:t>
            </a:r>
            <a:r>
              <a:rPr lang="en-US" sz="2600" dirty="0" smtClean="0"/>
              <a:t>individuals</a:t>
            </a:r>
          </a:p>
        </p:txBody>
      </p:sp>
      <p:sp>
        <p:nvSpPr>
          <p:cNvPr id="5" name="TextBox 4"/>
          <p:cNvSpPr txBox="1"/>
          <p:nvPr/>
        </p:nvSpPr>
        <p:spPr>
          <a:xfrm>
            <a:off x="1625600" y="5973824"/>
            <a:ext cx="8737600" cy="584775"/>
          </a:xfrm>
          <a:prstGeom prst="rect">
            <a:avLst/>
          </a:prstGeom>
          <a:solidFill>
            <a:schemeClr val="bg2"/>
          </a:solidFill>
        </p:spPr>
        <p:txBody>
          <a:bodyPr wrap="square" rtlCol="0">
            <a:spAutoFit/>
          </a:bodyPr>
          <a:lstStyle/>
          <a:p>
            <a:r>
              <a:rPr lang="en-US" sz="3200" b="1" dirty="0"/>
              <a:t>DID I MENTION STUDENT CENTERED</a:t>
            </a:r>
            <a:r>
              <a:rPr lang="en-US" sz="3200" b="1" dirty="0" smtClean="0"/>
              <a:t>???</a:t>
            </a:r>
            <a:endParaRPr lang="en-US" sz="3200" b="1" dirty="0"/>
          </a:p>
        </p:txBody>
      </p:sp>
    </p:spTree>
    <p:extLst>
      <p:ext uri="{BB962C8B-B14F-4D97-AF65-F5344CB8AC3E}">
        <p14:creationId xmlns:p14="http://schemas.microsoft.com/office/powerpoint/2010/main" val="3296951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509049" y="345388"/>
            <a:ext cx="11345505" cy="5831694"/>
            <a:chOff x="437" y="200"/>
            <a:chExt cx="4859" cy="3358"/>
          </a:xfrm>
        </p:grpSpPr>
        <p:sp>
          <p:nvSpPr>
            <p:cNvPr id="2062" name="Rectangle 3"/>
            <p:cNvSpPr>
              <a:spLocks noChangeArrowheads="1"/>
            </p:cNvSpPr>
            <p:nvPr/>
          </p:nvSpPr>
          <p:spPr bwMode="auto">
            <a:xfrm>
              <a:off x="1562" y="255"/>
              <a:ext cx="2668" cy="34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3" name="AutoShape 4"/>
            <p:cNvSpPr>
              <a:spLocks noChangeArrowheads="1"/>
            </p:cNvSpPr>
            <p:nvPr/>
          </p:nvSpPr>
          <p:spPr bwMode="auto">
            <a:xfrm>
              <a:off x="520" y="637"/>
              <a:ext cx="2296" cy="527"/>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4" name="Rectangle 5"/>
            <p:cNvSpPr>
              <a:spLocks noChangeArrowheads="1"/>
            </p:cNvSpPr>
            <p:nvPr/>
          </p:nvSpPr>
          <p:spPr bwMode="auto">
            <a:xfrm>
              <a:off x="437" y="1261"/>
              <a:ext cx="4811" cy="2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5" name="Line 6"/>
            <p:cNvSpPr>
              <a:spLocks noChangeShapeType="1"/>
            </p:cNvSpPr>
            <p:nvPr/>
          </p:nvSpPr>
          <p:spPr bwMode="auto">
            <a:xfrm>
              <a:off x="2872" y="1261"/>
              <a:ext cx="0" cy="2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AutoShape 9"/>
            <p:cNvSpPr>
              <a:spLocks noChangeArrowheads="1"/>
            </p:cNvSpPr>
            <p:nvPr/>
          </p:nvSpPr>
          <p:spPr bwMode="auto">
            <a:xfrm flipH="1" flipV="1">
              <a:off x="2816" y="3458"/>
              <a:ext cx="116" cy="100"/>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73" name="Text Box 14"/>
            <p:cNvSpPr txBox="1">
              <a:spLocks noChangeArrowheads="1"/>
            </p:cNvSpPr>
            <p:nvPr/>
          </p:nvSpPr>
          <p:spPr bwMode="auto">
            <a:xfrm>
              <a:off x="437" y="200"/>
              <a:ext cx="15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b="1" dirty="0">
                  <a:latin typeface="Arial" panose="020B0604020202020204" pitchFamily="34" charset="0"/>
                </a:rPr>
                <a:t>Comparison Table</a:t>
              </a:r>
            </a:p>
          </p:txBody>
        </p:sp>
        <p:sp>
          <p:nvSpPr>
            <p:cNvPr id="2074" name="Text Box 15"/>
            <p:cNvSpPr txBox="1">
              <a:spLocks noChangeArrowheads="1"/>
            </p:cNvSpPr>
            <p:nvPr/>
          </p:nvSpPr>
          <p:spPr bwMode="auto">
            <a:xfrm>
              <a:off x="1746" y="702"/>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800"/>
            </a:p>
          </p:txBody>
        </p:sp>
        <p:sp>
          <p:nvSpPr>
            <p:cNvPr id="2076" name="Text Box 19"/>
            <p:cNvSpPr txBox="1">
              <a:spLocks noChangeArrowheads="1"/>
            </p:cNvSpPr>
            <p:nvPr/>
          </p:nvSpPr>
          <p:spPr bwMode="auto">
            <a:xfrm>
              <a:off x="1809" y="399"/>
              <a:ext cx="698"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Overall Concept</a:t>
              </a:r>
            </a:p>
          </p:txBody>
        </p:sp>
        <p:sp>
          <p:nvSpPr>
            <p:cNvPr id="2078" name="Text Box 23"/>
            <p:cNvSpPr txBox="1">
              <a:spLocks noChangeArrowheads="1"/>
            </p:cNvSpPr>
            <p:nvPr/>
          </p:nvSpPr>
          <p:spPr bwMode="auto">
            <a:xfrm>
              <a:off x="875" y="677"/>
              <a:ext cx="39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Concept</a:t>
              </a:r>
            </a:p>
          </p:txBody>
        </p:sp>
        <p:sp>
          <p:nvSpPr>
            <p:cNvPr id="2080" name="Text Box 27"/>
            <p:cNvSpPr txBox="1">
              <a:spLocks noChangeArrowheads="1"/>
            </p:cNvSpPr>
            <p:nvPr/>
          </p:nvSpPr>
          <p:spPr bwMode="auto">
            <a:xfrm>
              <a:off x="3354" y="1284"/>
              <a:ext cx="65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Characteristics</a:t>
              </a:r>
            </a:p>
          </p:txBody>
        </p:sp>
        <p:grpSp>
          <p:nvGrpSpPr>
            <p:cNvPr id="2081" name="Group 28"/>
            <p:cNvGrpSpPr>
              <a:grpSpLocks/>
            </p:cNvGrpSpPr>
            <p:nvPr/>
          </p:nvGrpSpPr>
          <p:grpSpPr bwMode="auto">
            <a:xfrm>
              <a:off x="829" y="1337"/>
              <a:ext cx="288" cy="182"/>
              <a:chOff x="2013" y="733"/>
              <a:chExt cx="288" cy="182"/>
            </a:xfrm>
          </p:grpSpPr>
          <p:sp>
            <p:nvSpPr>
              <p:cNvPr id="2116" name="Rectangle 29"/>
              <p:cNvSpPr>
                <a:spLocks noChangeArrowheads="1"/>
              </p:cNvSpPr>
              <p:nvPr/>
            </p:nvSpPr>
            <p:spPr bwMode="auto">
              <a:xfrm>
                <a:off x="2013" y="738"/>
                <a:ext cx="28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dirty="0">
                    <a:solidFill>
                      <a:srgbClr val="000000"/>
                    </a:solidFill>
                  </a:rPr>
                  <a:t>3</a:t>
                </a:r>
                <a:endParaRPr lang="en-US" altLang="en-US" sz="2000" dirty="0"/>
              </a:p>
            </p:txBody>
          </p:sp>
          <p:sp>
            <p:nvSpPr>
              <p:cNvPr id="2117" name="Oval 30"/>
              <p:cNvSpPr>
                <a:spLocks noChangeAspect="1" noChangeArrowheads="1"/>
              </p:cNvSpPr>
              <p:nvPr/>
            </p:nvSpPr>
            <p:spPr bwMode="auto">
              <a:xfrm>
                <a:off x="2074" y="733"/>
                <a:ext cx="165" cy="16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grpSp>
        <p:sp>
          <p:nvSpPr>
            <p:cNvPr id="2082" name="Text Box 31"/>
            <p:cNvSpPr txBox="1">
              <a:spLocks noChangeArrowheads="1"/>
            </p:cNvSpPr>
            <p:nvPr/>
          </p:nvSpPr>
          <p:spPr bwMode="auto">
            <a:xfrm>
              <a:off x="1078" y="1324"/>
              <a:ext cx="65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Characteristics</a:t>
              </a:r>
            </a:p>
          </p:txBody>
        </p:sp>
        <p:sp>
          <p:nvSpPr>
            <p:cNvPr id="2096" name="AutoShape 57"/>
            <p:cNvSpPr>
              <a:spLocks noChangeArrowheads="1"/>
            </p:cNvSpPr>
            <p:nvPr/>
          </p:nvSpPr>
          <p:spPr bwMode="auto">
            <a:xfrm flipH="1" flipV="1">
              <a:off x="5180" y="3169"/>
              <a:ext cx="116" cy="100"/>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98" name="AutoShape 59"/>
            <p:cNvSpPr>
              <a:spLocks noChangeArrowheads="1"/>
            </p:cNvSpPr>
            <p:nvPr/>
          </p:nvSpPr>
          <p:spPr bwMode="auto">
            <a:xfrm>
              <a:off x="2872" y="637"/>
              <a:ext cx="2296" cy="527"/>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100" name="Text Box 63"/>
            <p:cNvSpPr txBox="1">
              <a:spLocks noChangeArrowheads="1"/>
            </p:cNvSpPr>
            <p:nvPr/>
          </p:nvSpPr>
          <p:spPr bwMode="auto">
            <a:xfrm>
              <a:off x="3150" y="666"/>
              <a:ext cx="39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Concept</a:t>
              </a:r>
            </a:p>
          </p:txBody>
        </p:sp>
      </p:grpSp>
      <p:sp>
        <p:nvSpPr>
          <p:cNvPr id="2051" name="TextBox 1"/>
          <p:cNvSpPr txBox="1">
            <a:spLocks noChangeArrowheads="1"/>
          </p:cNvSpPr>
          <p:nvPr/>
        </p:nvSpPr>
        <p:spPr bwMode="auto">
          <a:xfrm>
            <a:off x="5003436" y="520125"/>
            <a:ext cx="356094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smtClean="0">
                <a:latin typeface="Calibri" panose="020F0502020204030204" pitchFamily="34" charset="0"/>
              </a:rPr>
              <a:t>Types of Instruction</a:t>
            </a:r>
            <a:endParaRPr lang="en-US" altLang="en-US" b="1" dirty="0">
              <a:latin typeface="Calibri" panose="020F0502020204030204" pitchFamily="34" charset="0"/>
            </a:endParaRPr>
          </a:p>
        </p:txBody>
      </p:sp>
      <p:sp>
        <p:nvSpPr>
          <p:cNvPr id="2052" name="TextBox 2"/>
          <p:cNvSpPr txBox="1">
            <a:spLocks noChangeArrowheads="1"/>
          </p:cNvSpPr>
          <p:nvPr/>
        </p:nvSpPr>
        <p:spPr bwMode="auto">
          <a:xfrm>
            <a:off x="1341412" y="1473792"/>
            <a:ext cx="357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a:latin typeface="Calibri" panose="020F0502020204030204" pitchFamily="34" charset="0"/>
              </a:rPr>
              <a:t>Teacher Centered</a:t>
            </a:r>
          </a:p>
        </p:txBody>
      </p:sp>
      <p:sp>
        <p:nvSpPr>
          <p:cNvPr id="2053" name="TextBox 3"/>
          <p:cNvSpPr txBox="1">
            <a:spLocks noChangeArrowheads="1"/>
          </p:cNvSpPr>
          <p:nvPr/>
        </p:nvSpPr>
        <p:spPr bwMode="auto">
          <a:xfrm>
            <a:off x="7051117" y="1449473"/>
            <a:ext cx="358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a:latin typeface="Calibri" panose="020F0502020204030204" pitchFamily="34" charset="0"/>
              </a:rPr>
              <a:t>Student Centered</a:t>
            </a:r>
          </a:p>
        </p:txBody>
      </p:sp>
      <p:sp>
        <p:nvSpPr>
          <p:cNvPr id="2054" name="TextBox 4"/>
          <p:cNvSpPr txBox="1">
            <a:spLocks noChangeArrowheads="1"/>
          </p:cNvSpPr>
          <p:nvPr/>
        </p:nvSpPr>
        <p:spPr bwMode="auto">
          <a:xfrm>
            <a:off x="631599" y="2732975"/>
            <a:ext cx="5366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dirty="0" smtClean="0">
                <a:latin typeface="Calibri" panose="020F0502020204030204" pitchFamily="34" charset="0"/>
              </a:rPr>
              <a:t>Content/pacing is determined by standards, curriculum guides, teacher calendar</a:t>
            </a:r>
            <a:endParaRPr lang="en-US" altLang="en-US" dirty="0">
              <a:latin typeface="Calibri" panose="020F0502020204030204" pitchFamily="34" charset="0"/>
            </a:endParaRPr>
          </a:p>
          <a:p>
            <a:pPr>
              <a:buFont typeface="Arial" panose="020B0604020202020204" pitchFamily="34" charset="0"/>
              <a:buChar char="•"/>
            </a:pPr>
            <a:r>
              <a:rPr lang="en-US" altLang="en-US" dirty="0" smtClean="0">
                <a:latin typeface="Calibri" panose="020F0502020204030204" pitchFamily="34" charset="0"/>
              </a:rPr>
              <a:t>Students engage in academic practice of skills, knowledge</a:t>
            </a:r>
            <a:endParaRPr lang="en-US" altLang="en-US" dirty="0">
              <a:latin typeface="Calibri" panose="020F0502020204030204" pitchFamily="34" charset="0"/>
            </a:endParaRPr>
          </a:p>
          <a:p>
            <a:pPr>
              <a:buFont typeface="Arial" panose="020B0604020202020204" pitchFamily="34" charset="0"/>
              <a:buChar char="•"/>
            </a:pPr>
            <a:r>
              <a:rPr lang="en-US" altLang="en-US" dirty="0">
                <a:latin typeface="Calibri" panose="020F0502020204030204" pitchFamily="34" charset="0"/>
              </a:rPr>
              <a:t>Students are </a:t>
            </a:r>
            <a:r>
              <a:rPr lang="en-US" altLang="en-US" dirty="0" smtClean="0">
                <a:latin typeface="Calibri" panose="020F0502020204030204" pitchFamily="34" charset="0"/>
              </a:rPr>
              <a:t>given a </a:t>
            </a:r>
            <a:r>
              <a:rPr lang="en-US" altLang="en-US" dirty="0">
                <a:latin typeface="Calibri" panose="020F0502020204030204" pitchFamily="34" charset="0"/>
              </a:rPr>
              <a:t>problem and </a:t>
            </a:r>
            <a:r>
              <a:rPr lang="en-US" altLang="en-US" dirty="0" smtClean="0">
                <a:latin typeface="Calibri" panose="020F0502020204030204" pitchFamily="34" charset="0"/>
              </a:rPr>
              <a:t>the way </a:t>
            </a:r>
            <a:r>
              <a:rPr lang="en-US" altLang="en-US" dirty="0">
                <a:latin typeface="Calibri" panose="020F0502020204030204" pitchFamily="34" charset="0"/>
              </a:rPr>
              <a:t>to solve </a:t>
            </a:r>
            <a:r>
              <a:rPr lang="en-US" altLang="en-US" dirty="0" smtClean="0">
                <a:latin typeface="Calibri" panose="020F0502020204030204" pitchFamily="34" charset="0"/>
              </a:rPr>
              <a:t>it</a:t>
            </a:r>
          </a:p>
          <a:p>
            <a:pPr>
              <a:buFont typeface="Arial" panose="020B0604020202020204" pitchFamily="34" charset="0"/>
              <a:buChar char="•"/>
            </a:pPr>
            <a:r>
              <a:rPr lang="en-US" altLang="en-US" dirty="0" smtClean="0">
                <a:latin typeface="Calibri" panose="020F0502020204030204" pitchFamily="34" charset="0"/>
              </a:rPr>
              <a:t>Assessment/feedback is summative only</a:t>
            </a:r>
            <a:endParaRPr lang="en-US" altLang="en-US" dirty="0">
              <a:latin typeface="Calibri" panose="020F0502020204030204" pitchFamily="34" charset="0"/>
            </a:endParaRPr>
          </a:p>
          <a:p>
            <a:pPr>
              <a:buFont typeface="Arial" panose="020B0604020202020204" pitchFamily="34" charset="0"/>
              <a:buChar char="•"/>
            </a:pPr>
            <a:endParaRPr lang="en-US" altLang="en-US" dirty="0"/>
          </a:p>
        </p:txBody>
      </p:sp>
      <p:sp>
        <p:nvSpPr>
          <p:cNvPr id="2055" name="TextBox 5"/>
          <p:cNvSpPr txBox="1">
            <a:spLocks noChangeArrowheads="1"/>
          </p:cNvSpPr>
          <p:nvPr/>
        </p:nvSpPr>
        <p:spPr bwMode="auto">
          <a:xfrm>
            <a:off x="6398640" y="2767691"/>
            <a:ext cx="513032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dirty="0" smtClean="0">
                <a:latin typeface="Calibri" panose="020F0502020204030204" pitchFamily="34" charset="0"/>
              </a:rPr>
              <a:t>Content/pacing is </a:t>
            </a:r>
            <a:r>
              <a:rPr lang="en-US" altLang="en-US" dirty="0">
                <a:latin typeface="Calibri" panose="020F0502020204030204" pitchFamily="34" charset="0"/>
              </a:rPr>
              <a:t>determined </a:t>
            </a:r>
            <a:r>
              <a:rPr lang="en-US" altLang="en-US" dirty="0" smtClean="0">
                <a:latin typeface="Calibri" panose="020F0502020204030204" pitchFamily="34" charset="0"/>
              </a:rPr>
              <a:t>by standards, curriculum guides, student interest, student proficiency</a:t>
            </a:r>
            <a:endParaRPr lang="en-US" altLang="en-US" dirty="0">
              <a:latin typeface="Calibri" panose="020F0502020204030204" pitchFamily="34" charset="0"/>
            </a:endParaRPr>
          </a:p>
          <a:p>
            <a:pPr>
              <a:buFont typeface="Arial" panose="020B0604020202020204" pitchFamily="34" charset="0"/>
              <a:buChar char="•"/>
            </a:pPr>
            <a:r>
              <a:rPr lang="en-US" altLang="en-US" dirty="0">
                <a:latin typeface="Calibri" panose="020F0502020204030204" pitchFamily="34" charset="0"/>
              </a:rPr>
              <a:t>Students engage </a:t>
            </a:r>
            <a:r>
              <a:rPr lang="en-US" altLang="en-US" dirty="0" smtClean="0">
                <a:latin typeface="Calibri" panose="020F0502020204030204" pitchFamily="34" charset="0"/>
              </a:rPr>
              <a:t>in real-world application </a:t>
            </a:r>
            <a:r>
              <a:rPr lang="en-US" altLang="en-US" dirty="0">
                <a:latin typeface="Calibri" panose="020F0502020204030204" pitchFamily="34" charset="0"/>
              </a:rPr>
              <a:t>of </a:t>
            </a:r>
            <a:r>
              <a:rPr lang="en-US" altLang="en-US" dirty="0" smtClean="0">
                <a:latin typeface="Calibri" panose="020F0502020204030204" pitchFamily="34" charset="0"/>
              </a:rPr>
              <a:t>skills, knowledge</a:t>
            </a:r>
          </a:p>
          <a:p>
            <a:pPr>
              <a:buFont typeface="Arial" panose="020B0604020202020204" pitchFamily="34" charset="0"/>
              <a:buChar char="•"/>
            </a:pPr>
            <a:r>
              <a:rPr lang="en-US" altLang="en-US" dirty="0" smtClean="0">
                <a:latin typeface="Calibri" panose="020F0502020204030204" pitchFamily="34" charset="0"/>
              </a:rPr>
              <a:t>Students </a:t>
            </a:r>
            <a:r>
              <a:rPr lang="en-US" altLang="en-US" dirty="0">
                <a:latin typeface="Calibri" panose="020F0502020204030204" pitchFamily="34" charset="0"/>
              </a:rPr>
              <a:t>have opportunities </a:t>
            </a:r>
            <a:r>
              <a:rPr lang="en-US" altLang="en-US" dirty="0" smtClean="0">
                <a:latin typeface="Calibri" panose="020F0502020204030204" pitchFamily="34" charset="0"/>
              </a:rPr>
              <a:t>for productive struggle</a:t>
            </a:r>
          </a:p>
          <a:p>
            <a:pPr>
              <a:buFont typeface="Arial" panose="020B0604020202020204" pitchFamily="34" charset="0"/>
              <a:buChar char="•"/>
            </a:pPr>
            <a:r>
              <a:rPr lang="en-US" altLang="en-US" dirty="0" smtClean="0">
                <a:latin typeface="Calibri" panose="020F0502020204030204" pitchFamily="34" charset="0"/>
              </a:rPr>
              <a:t>Assessment/feedback is summative</a:t>
            </a:r>
            <a:endParaRPr lang="en-US" altLang="en-US" dirty="0">
              <a:latin typeface="Calibri" panose="020F0502020204030204" pitchFamily="34" charset="0"/>
            </a:endParaRPr>
          </a:p>
        </p:txBody>
      </p:sp>
      <p:sp>
        <p:nvSpPr>
          <p:cNvPr id="81" name="Oval 30"/>
          <p:cNvSpPr>
            <a:spLocks noChangeAspect="1" noChangeArrowheads="1"/>
          </p:cNvSpPr>
          <p:nvPr/>
        </p:nvSpPr>
        <p:spPr bwMode="auto">
          <a:xfrm>
            <a:off x="6398640" y="1191140"/>
            <a:ext cx="385266" cy="2865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2" name="Oval 30"/>
          <p:cNvSpPr>
            <a:spLocks noChangeAspect="1" noChangeArrowheads="1"/>
          </p:cNvSpPr>
          <p:nvPr/>
        </p:nvSpPr>
        <p:spPr bwMode="auto">
          <a:xfrm flipH="1" flipV="1">
            <a:off x="1181513" y="1211912"/>
            <a:ext cx="356041" cy="26481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3" name="Oval 30"/>
          <p:cNvSpPr>
            <a:spLocks noChangeAspect="1" noChangeArrowheads="1"/>
          </p:cNvSpPr>
          <p:nvPr/>
        </p:nvSpPr>
        <p:spPr bwMode="auto">
          <a:xfrm>
            <a:off x="3252612" y="656898"/>
            <a:ext cx="385266" cy="2865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84" name="Rectangle 29"/>
          <p:cNvSpPr>
            <a:spLocks noChangeArrowheads="1"/>
          </p:cNvSpPr>
          <p:nvPr/>
        </p:nvSpPr>
        <p:spPr bwMode="auto">
          <a:xfrm>
            <a:off x="6698607" y="2243473"/>
            <a:ext cx="672465" cy="3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dirty="0">
                <a:solidFill>
                  <a:srgbClr val="000000"/>
                </a:solidFill>
              </a:rPr>
              <a:t>3</a:t>
            </a:r>
            <a:endParaRPr lang="en-US" altLang="en-US" sz="2000" dirty="0"/>
          </a:p>
        </p:txBody>
      </p:sp>
      <p:sp>
        <p:nvSpPr>
          <p:cNvPr id="85" name="Rectangle 29"/>
          <p:cNvSpPr>
            <a:spLocks noChangeArrowheads="1"/>
          </p:cNvSpPr>
          <p:nvPr/>
        </p:nvSpPr>
        <p:spPr bwMode="auto">
          <a:xfrm>
            <a:off x="3109012" y="655458"/>
            <a:ext cx="672465" cy="3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dirty="0" smtClean="0">
                <a:solidFill>
                  <a:srgbClr val="000000"/>
                </a:solidFill>
              </a:rPr>
              <a:t>2</a:t>
            </a:r>
            <a:endParaRPr lang="en-US" altLang="en-US" sz="2000" dirty="0"/>
          </a:p>
        </p:txBody>
      </p:sp>
      <p:sp>
        <p:nvSpPr>
          <p:cNvPr id="86" name="Rectangle 29"/>
          <p:cNvSpPr>
            <a:spLocks noChangeArrowheads="1"/>
          </p:cNvSpPr>
          <p:nvPr/>
        </p:nvSpPr>
        <p:spPr bwMode="auto">
          <a:xfrm>
            <a:off x="6255040" y="1172037"/>
            <a:ext cx="672465" cy="3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dirty="0" smtClean="0">
                <a:solidFill>
                  <a:srgbClr val="000000"/>
                </a:solidFill>
              </a:rPr>
              <a:t>1</a:t>
            </a:r>
            <a:endParaRPr lang="en-US" altLang="en-US" sz="2000" dirty="0"/>
          </a:p>
        </p:txBody>
      </p:sp>
      <p:sp>
        <p:nvSpPr>
          <p:cNvPr id="87" name="Rectangle 29"/>
          <p:cNvSpPr>
            <a:spLocks noChangeArrowheads="1"/>
          </p:cNvSpPr>
          <p:nvPr/>
        </p:nvSpPr>
        <p:spPr bwMode="auto">
          <a:xfrm>
            <a:off x="1027281" y="1194699"/>
            <a:ext cx="672465" cy="30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000" dirty="0" smtClean="0">
                <a:solidFill>
                  <a:srgbClr val="000000"/>
                </a:solidFill>
              </a:rPr>
              <a:t>1</a:t>
            </a:r>
            <a:endParaRPr lang="en-US" altLang="en-US" sz="2000" dirty="0"/>
          </a:p>
        </p:txBody>
      </p:sp>
      <p:sp>
        <p:nvSpPr>
          <p:cNvPr id="88" name="Oval 30"/>
          <p:cNvSpPr>
            <a:spLocks noChangeAspect="1" noChangeArrowheads="1"/>
          </p:cNvSpPr>
          <p:nvPr/>
        </p:nvSpPr>
        <p:spPr bwMode="auto">
          <a:xfrm>
            <a:off x="6841423" y="2272851"/>
            <a:ext cx="385266" cy="2865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Tree>
    <p:extLst>
      <p:ext uri="{BB962C8B-B14F-4D97-AF65-F5344CB8AC3E}">
        <p14:creationId xmlns:p14="http://schemas.microsoft.com/office/powerpoint/2010/main" val="10894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4" grpId="0"/>
      <p:bldP spid="20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362201" y="265801"/>
            <a:ext cx="3895300" cy="4365833"/>
          </a:xfrm>
          <a:prstGeom prst="rect">
            <a:avLst/>
          </a:prstGeom>
          <a:noFill/>
          <a:ln>
            <a:noFill/>
          </a:ln>
        </p:spPr>
      </p:pic>
      <p:pic>
        <p:nvPicPr>
          <p:cNvPr id="55" name="Google Shape;55;p13"/>
          <p:cNvPicPr preferRelativeResize="0"/>
          <p:nvPr/>
        </p:nvPicPr>
        <p:blipFill>
          <a:blip r:embed="rId5">
            <a:alphaModFix/>
          </a:blip>
          <a:stretch>
            <a:fillRect/>
          </a:stretch>
        </p:blipFill>
        <p:spPr>
          <a:xfrm>
            <a:off x="9024734" y="5164201"/>
            <a:ext cx="2936700" cy="1524833"/>
          </a:xfrm>
          <a:prstGeom prst="rect">
            <a:avLst/>
          </a:prstGeom>
          <a:noFill/>
          <a:ln>
            <a:noFill/>
          </a:ln>
        </p:spPr>
      </p:pic>
      <p:sp>
        <p:nvSpPr>
          <p:cNvPr id="56" name="Google Shape;56;p13"/>
          <p:cNvSpPr txBox="1"/>
          <p:nvPr/>
        </p:nvSpPr>
        <p:spPr>
          <a:xfrm>
            <a:off x="4257501" y="62533"/>
            <a:ext cx="7934500" cy="4366000"/>
          </a:xfrm>
          <a:prstGeom prst="rect">
            <a:avLst/>
          </a:prstGeom>
          <a:noFill/>
          <a:ln>
            <a:noFill/>
          </a:ln>
        </p:spPr>
        <p:txBody>
          <a:bodyPr spcFirstLastPara="1" wrap="square" lIns="121900" tIns="121900" rIns="121900" bIns="121900" anchor="t" anchorCtr="0">
            <a:noAutofit/>
          </a:bodyPr>
          <a:lstStyle/>
          <a:p>
            <a:pPr>
              <a:buClr>
                <a:srgbClr val="000000"/>
              </a:buClr>
              <a:buSzPts val="1100"/>
              <a:buFont typeface="Arial"/>
              <a:buNone/>
            </a:pPr>
            <a:r>
              <a:rPr lang="en" sz="2667" b="1" kern="0" dirty="0">
                <a:solidFill>
                  <a:srgbClr val="000000"/>
                </a:solidFill>
                <a:latin typeface="Calibri"/>
                <a:ea typeface="Calibri"/>
                <a:cs typeface="Calibri"/>
                <a:sym typeface="Calibri"/>
              </a:rPr>
              <a:t>Expertise: </a:t>
            </a:r>
            <a:r>
              <a:rPr lang="en" sz="2667" kern="0" dirty="0">
                <a:solidFill>
                  <a:srgbClr val="000000"/>
                </a:solidFill>
                <a:latin typeface="Calibri"/>
                <a:ea typeface="Calibri"/>
                <a:cs typeface="Calibri"/>
                <a:sym typeface="Calibri"/>
              </a:rPr>
              <a:t>Instructional Coaching, Adult Learning Principles, </a:t>
            </a:r>
            <a:r>
              <a:rPr lang="en" sz="2667" kern="0" dirty="0" smtClean="0">
                <a:solidFill>
                  <a:srgbClr val="000000"/>
                </a:solidFill>
                <a:latin typeface="Calibri"/>
                <a:ea typeface="Calibri"/>
                <a:cs typeface="Calibri"/>
                <a:sym typeface="Calibri"/>
              </a:rPr>
              <a:t>SIM</a:t>
            </a:r>
            <a:r>
              <a:rPr lang="en" sz="2667" kern="0" baseline="30000" dirty="0">
                <a:solidFill>
                  <a:srgbClr val="000000"/>
                </a:solidFill>
                <a:latin typeface="Calibri"/>
                <a:ea typeface="Calibri"/>
                <a:cs typeface="Calibri"/>
                <a:sym typeface="Calibri"/>
              </a:rPr>
              <a:t>TM</a:t>
            </a:r>
            <a:r>
              <a:rPr lang="en" sz="2667" kern="0" dirty="0" smtClean="0">
                <a:solidFill>
                  <a:srgbClr val="000000"/>
                </a:solidFill>
                <a:latin typeface="Calibri"/>
                <a:ea typeface="Calibri"/>
                <a:cs typeface="Calibri"/>
                <a:sym typeface="Calibri"/>
              </a:rPr>
              <a:t> Content Enhancement Routines, </a:t>
            </a:r>
            <a:endParaRPr sz="2667" kern="0" dirty="0">
              <a:solidFill>
                <a:srgbClr val="000000"/>
              </a:solidFill>
              <a:latin typeface="Calibri"/>
              <a:ea typeface="Calibri"/>
              <a:cs typeface="Calibri"/>
              <a:sym typeface="Calibri"/>
            </a:endParaRPr>
          </a:p>
          <a:p>
            <a:pPr>
              <a:buClr>
                <a:srgbClr val="000000"/>
              </a:buClr>
              <a:buFont typeface="Arial"/>
              <a:buNone/>
            </a:pPr>
            <a:r>
              <a:rPr lang="en" sz="2667" kern="0" dirty="0">
                <a:solidFill>
                  <a:srgbClr val="000000"/>
                </a:solidFill>
                <a:latin typeface="Calibri"/>
                <a:ea typeface="Calibri"/>
                <a:cs typeface="Calibri"/>
                <a:sym typeface="Calibri"/>
              </a:rPr>
              <a:t>Content Areas: Science, Math, CTE</a:t>
            </a:r>
            <a:endParaRPr sz="2667" kern="0" dirty="0">
              <a:solidFill>
                <a:srgbClr val="000000"/>
              </a:solidFill>
              <a:latin typeface="Calibri"/>
              <a:ea typeface="Calibri"/>
              <a:cs typeface="Calibri"/>
              <a:sym typeface="Calibri"/>
            </a:endParaRPr>
          </a:p>
          <a:p>
            <a:pPr>
              <a:buClr>
                <a:srgbClr val="000000"/>
              </a:buClr>
              <a:buSzPts val="1100"/>
              <a:buFont typeface="Arial"/>
              <a:buNone/>
            </a:pPr>
            <a:endParaRPr sz="933" kern="0" dirty="0">
              <a:solidFill>
                <a:srgbClr val="000000"/>
              </a:solidFill>
              <a:latin typeface="Calibri"/>
              <a:ea typeface="Calibri"/>
              <a:cs typeface="Calibri"/>
              <a:sym typeface="Calibri"/>
            </a:endParaRPr>
          </a:p>
          <a:p>
            <a:pPr>
              <a:buClr>
                <a:srgbClr val="000000"/>
              </a:buClr>
              <a:buFont typeface="Arial"/>
              <a:buNone/>
            </a:pPr>
            <a:r>
              <a:rPr lang="en" sz="2667" b="1" kern="0" dirty="0">
                <a:solidFill>
                  <a:srgbClr val="000000"/>
                </a:solidFill>
                <a:latin typeface="Calibri"/>
                <a:ea typeface="Calibri"/>
                <a:cs typeface="Calibri"/>
                <a:sym typeface="Calibri"/>
              </a:rPr>
              <a:t>Favorite Routines: </a:t>
            </a:r>
            <a:r>
              <a:rPr lang="en" sz="2667" kern="0" dirty="0" smtClean="0">
                <a:solidFill>
                  <a:srgbClr val="000000"/>
                </a:solidFill>
                <a:latin typeface="Calibri"/>
                <a:ea typeface="Calibri"/>
                <a:cs typeface="Calibri"/>
                <a:sym typeface="Calibri"/>
              </a:rPr>
              <a:t>Unit </a:t>
            </a:r>
            <a:r>
              <a:rPr lang="en" sz="2667" kern="0" dirty="0">
                <a:solidFill>
                  <a:srgbClr val="000000"/>
                </a:solidFill>
                <a:latin typeface="Calibri"/>
                <a:ea typeface="Calibri"/>
                <a:cs typeface="Calibri"/>
                <a:sym typeface="Calibri"/>
              </a:rPr>
              <a:t>Organizer, Clarifying, Concept Mastery, Question Exploration</a:t>
            </a:r>
            <a:endParaRPr sz="2667" kern="0" dirty="0">
              <a:solidFill>
                <a:srgbClr val="000000"/>
              </a:solidFill>
              <a:latin typeface="Calibri"/>
              <a:ea typeface="Calibri"/>
              <a:cs typeface="Calibri"/>
              <a:sym typeface="Calibri"/>
            </a:endParaRPr>
          </a:p>
          <a:p>
            <a:pPr>
              <a:buClr>
                <a:srgbClr val="000000"/>
              </a:buClr>
              <a:buFont typeface="Arial"/>
              <a:buNone/>
            </a:pPr>
            <a:endParaRPr sz="933" kern="0" dirty="0">
              <a:solidFill>
                <a:srgbClr val="000000"/>
              </a:solidFill>
              <a:latin typeface="Calibri"/>
              <a:ea typeface="Calibri"/>
              <a:cs typeface="Calibri"/>
              <a:sym typeface="Calibri"/>
            </a:endParaRPr>
          </a:p>
          <a:p>
            <a:pPr>
              <a:buClr>
                <a:srgbClr val="000000"/>
              </a:buClr>
              <a:buFont typeface="Arial"/>
              <a:buNone/>
            </a:pPr>
            <a:r>
              <a:rPr lang="en" sz="2667" b="1" kern="0" dirty="0">
                <a:solidFill>
                  <a:srgbClr val="000000"/>
                </a:solidFill>
                <a:latin typeface="Calibri"/>
                <a:ea typeface="Calibri"/>
                <a:cs typeface="Calibri"/>
                <a:sym typeface="Calibri"/>
              </a:rPr>
              <a:t>Passions: </a:t>
            </a:r>
            <a:r>
              <a:rPr lang="en" sz="2667" kern="0" dirty="0">
                <a:solidFill>
                  <a:srgbClr val="000000"/>
                </a:solidFill>
                <a:latin typeface="Calibri"/>
                <a:ea typeface="Calibri"/>
                <a:cs typeface="Calibri"/>
                <a:sym typeface="Calibri"/>
              </a:rPr>
              <a:t>Empowering educators &amp; students, Championing change, Strategic Instruction Model</a:t>
            </a:r>
            <a:r>
              <a:rPr lang="en" sz="2667" kern="0" baseline="30000" dirty="0">
                <a:solidFill>
                  <a:srgbClr val="000000"/>
                </a:solidFill>
                <a:latin typeface="Calibri"/>
                <a:ea typeface="Calibri"/>
                <a:cs typeface="Calibri"/>
                <a:sym typeface="Calibri"/>
              </a:rPr>
              <a:t>TM</a:t>
            </a:r>
            <a:r>
              <a:rPr lang="en" sz="2667" kern="0" dirty="0">
                <a:solidFill>
                  <a:srgbClr val="000000"/>
                </a:solidFill>
                <a:latin typeface="Calibri"/>
                <a:ea typeface="Calibri"/>
                <a:cs typeface="Calibri"/>
                <a:sym typeface="Calibri"/>
              </a:rPr>
              <a:t>, Equity, Theater - acting, directing, Nature &amp; Animals</a:t>
            </a:r>
          </a:p>
          <a:p>
            <a:pPr>
              <a:buClr>
                <a:srgbClr val="000000"/>
              </a:buClr>
              <a:buFont typeface="Arial"/>
              <a:buNone/>
            </a:pPr>
            <a:endParaRPr sz="933" kern="0" dirty="0">
              <a:solidFill>
                <a:srgbClr val="000000"/>
              </a:solidFill>
              <a:latin typeface="Calibri"/>
              <a:ea typeface="Calibri"/>
              <a:cs typeface="Calibri"/>
              <a:sym typeface="Calibri"/>
            </a:endParaRPr>
          </a:p>
          <a:p>
            <a:pPr>
              <a:buClr>
                <a:srgbClr val="000000"/>
              </a:buClr>
              <a:buFont typeface="Arial"/>
              <a:buNone/>
            </a:pPr>
            <a:r>
              <a:rPr lang="en" sz="2667" b="1" kern="0" dirty="0">
                <a:solidFill>
                  <a:srgbClr val="000000"/>
                </a:solidFill>
                <a:latin typeface="Calibri"/>
                <a:ea typeface="Calibri"/>
                <a:cs typeface="Calibri"/>
                <a:sym typeface="Calibri"/>
              </a:rPr>
              <a:t>Districts: </a:t>
            </a:r>
            <a:r>
              <a:rPr lang="en" sz="2667" kern="0" dirty="0">
                <a:solidFill>
                  <a:srgbClr val="000000"/>
                </a:solidFill>
                <a:latin typeface="Calibri"/>
                <a:ea typeface="Calibri"/>
                <a:cs typeface="Calibri"/>
                <a:sym typeface="Calibri"/>
              </a:rPr>
              <a:t>Charlotte, DeSoto, Hendry, Hernando, Lee</a:t>
            </a:r>
            <a:endParaRPr sz="2667" kern="0" dirty="0">
              <a:solidFill>
                <a:srgbClr val="000000"/>
              </a:solidFill>
              <a:latin typeface="Calibri"/>
              <a:ea typeface="Calibri"/>
              <a:cs typeface="Calibri"/>
              <a:sym typeface="Calibri"/>
            </a:endParaRPr>
          </a:p>
          <a:p>
            <a:pPr>
              <a:buClr>
                <a:srgbClr val="000000"/>
              </a:buClr>
              <a:buFont typeface="Arial"/>
              <a:buNone/>
            </a:pPr>
            <a:r>
              <a:rPr lang="en" sz="2667" kern="0" dirty="0">
                <a:solidFill>
                  <a:srgbClr val="000000"/>
                </a:solidFill>
                <a:latin typeface="Calibri"/>
                <a:ea typeface="Calibri"/>
                <a:cs typeface="Calibri"/>
                <a:sym typeface="Calibri"/>
              </a:rPr>
              <a:t>Pinellas, Polk</a:t>
            </a:r>
            <a:endParaRPr sz="2667" kern="0" dirty="0">
              <a:solidFill>
                <a:srgbClr val="000000"/>
              </a:solidFill>
              <a:latin typeface="Calibri"/>
              <a:ea typeface="Calibri"/>
              <a:cs typeface="Calibri"/>
              <a:sym typeface="Calibri"/>
            </a:endParaRPr>
          </a:p>
          <a:p>
            <a:pPr>
              <a:buClr>
                <a:srgbClr val="000000"/>
              </a:buClr>
              <a:buSzPts val="1100"/>
              <a:buFont typeface="Arial"/>
              <a:buNone/>
            </a:pPr>
            <a:endParaRPr sz="2667" kern="0" dirty="0">
              <a:solidFill>
                <a:srgbClr val="000000"/>
              </a:solidFill>
              <a:latin typeface="Calibri"/>
              <a:ea typeface="Calibri"/>
              <a:cs typeface="Calibri"/>
              <a:sym typeface="Calibri"/>
            </a:endParaRPr>
          </a:p>
        </p:txBody>
      </p:sp>
      <p:sp>
        <p:nvSpPr>
          <p:cNvPr id="57" name="Google Shape;57;p13"/>
          <p:cNvSpPr txBox="1"/>
          <p:nvPr/>
        </p:nvSpPr>
        <p:spPr>
          <a:xfrm>
            <a:off x="238734" y="4924234"/>
            <a:ext cx="8786000" cy="17648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3200" b="1" kern="0" dirty="0">
                <a:solidFill>
                  <a:srgbClr val="FFEA2D"/>
                </a:solidFill>
                <a:latin typeface="Calibri"/>
                <a:ea typeface="Calibri"/>
                <a:cs typeface="Calibri"/>
                <a:sym typeface="Calibri"/>
              </a:rPr>
              <a:t>Janice Creneti</a:t>
            </a:r>
            <a:endParaRPr sz="3200" b="1" kern="0" dirty="0">
              <a:solidFill>
                <a:srgbClr val="FFEA2D"/>
              </a:solidFill>
              <a:latin typeface="Calibri"/>
              <a:ea typeface="Calibri"/>
              <a:cs typeface="Calibri"/>
              <a:sym typeface="Calibri"/>
            </a:endParaRPr>
          </a:p>
          <a:p>
            <a:pPr>
              <a:buClr>
                <a:srgbClr val="000000"/>
              </a:buClr>
              <a:buFont typeface="Arial"/>
              <a:buNone/>
            </a:pPr>
            <a:r>
              <a:rPr lang="en" sz="2667" b="1" kern="0" dirty="0">
                <a:solidFill>
                  <a:srgbClr val="FFEA2D"/>
                </a:solidFill>
                <a:latin typeface="Calibri"/>
                <a:ea typeface="Calibri"/>
                <a:cs typeface="Calibri"/>
                <a:sym typeface="Calibri"/>
              </a:rPr>
              <a:t>Assistant Manager, SPDG SIM Project, SIM CE PDer</a:t>
            </a:r>
            <a:endParaRPr sz="2667" b="1" kern="0" dirty="0">
              <a:solidFill>
                <a:srgbClr val="FFEA2D"/>
              </a:solidFill>
              <a:latin typeface="Calibri"/>
              <a:ea typeface="Calibri"/>
              <a:cs typeface="Calibri"/>
              <a:sym typeface="Calibri"/>
            </a:endParaRPr>
          </a:p>
          <a:p>
            <a:pPr>
              <a:buClr>
                <a:srgbClr val="000000"/>
              </a:buClr>
              <a:buFont typeface="Arial"/>
              <a:buNone/>
            </a:pPr>
            <a:r>
              <a:rPr lang="en" sz="2667" b="1" kern="0" dirty="0">
                <a:solidFill>
                  <a:srgbClr val="FFEA2D"/>
                </a:solidFill>
                <a:cs typeface="Arial"/>
                <a:sym typeface="Arial"/>
              </a:rPr>
              <a:t>Office: </a:t>
            </a:r>
            <a:r>
              <a:rPr lang="en" sz="2667" b="1" u="sng" kern="0" dirty="0">
                <a:solidFill>
                  <a:srgbClr val="FFEA2D"/>
                </a:solidFill>
                <a:cs typeface="Arial"/>
                <a:sym typeface="Arial"/>
                <a:hlinkClick r:id="rId6"/>
              </a:rPr>
              <a:t>(727)588-6523</a:t>
            </a:r>
            <a:r>
              <a:rPr lang="en" sz="2667" b="1" kern="0" dirty="0">
                <a:solidFill>
                  <a:srgbClr val="FFEA2D"/>
                </a:solidFill>
                <a:cs typeface="Arial"/>
                <a:sym typeface="Arial"/>
              </a:rPr>
              <a:t>  Cell: </a:t>
            </a:r>
            <a:r>
              <a:rPr lang="en" sz="2667" b="1" u="sng" kern="0" dirty="0">
                <a:solidFill>
                  <a:srgbClr val="FFEA2D"/>
                </a:solidFill>
                <a:cs typeface="Arial"/>
                <a:sym typeface="Arial"/>
                <a:hlinkClick r:id="rId7"/>
              </a:rPr>
              <a:t>(941)518-5718</a:t>
            </a:r>
            <a:endParaRPr sz="2667" b="1" kern="0" dirty="0">
              <a:solidFill>
                <a:srgbClr val="FFEA2D"/>
              </a:solidFill>
              <a:latin typeface="Calibri"/>
              <a:ea typeface="Calibri"/>
              <a:cs typeface="Calibri"/>
              <a:sym typeface="Calibri"/>
            </a:endParaRPr>
          </a:p>
          <a:p>
            <a:pPr>
              <a:buClr>
                <a:srgbClr val="000000"/>
              </a:buClr>
              <a:buFont typeface="Arial"/>
              <a:buNone/>
            </a:pPr>
            <a:r>
              <a:rPr lang="en" sz="2667" b="1" u="sng" kern="0" dirty="0">
                <a:solidFill>
                  <a:srgbClr val="FFEA2D"/>
                </a:solidFill>
                <a:cs typeface="Arial"/>
                <a:sym typeface="Arial"/>
                <a:hlinkClick r:id="rId8"/>
              </a:rPr>
              <a:t>crenetij@pcsb.org</a:t>
            </a:r>
            <a:endParaRPr sz="2667" b="1" kern="0" dirty="0">
              <a:solidFill>
                <a:srgbClr val="FFEA2D"/>
              </a:solidFill>
              <a:latin typeface="Calibri"/>
              <a:ea typeface="Calibri"/>
              <a:cs typeface="Calibri"/>
              <a:sym typeface="Calibri"/>
            </a:endParaRPr>
          </a:p>
        </p:txBody>
      </p:sp>
    </p:spTree>
    <p:extLst>
      <p:ext uri="{BB962C8B-B14F-4D97-AF65-F5344CB8AC3E}">
        <p14:creationId xmlns:p14="http://schemas.microsoft.com/office/powerpoint/2010/main" val="355868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489128" y="351466"/>
            <a:ext cx="11378194" cy="6168604"/>
            <a:chOff x="423" y="192"/>
            <a:chExt cx="4873" cy="3552"/>
          </a:xfrm>
        </p:grpSpPr>
        <p:sp>
          <p:nvSpPr>
            <p:cNvPr id="2062" name="Rectangle 3"/>
            <p:cNvSpPr>
              <a:spLocks noChangeArrowheads="1"/>
            </p:cNvSpPr>
            <p:nvPr/>
          </p:nvSpPr>
          <p:spPr bwMode="auto">
            <a:xfrm>
              <a:off x="1562" y="319"/>
              <a:ext cx="2668" cy="28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3" name="AutoShape 4"/>
            <p:cNvSpPr>
              <a:spLocks noChangeArrowheads="1"/>
            </p:cNvSpPr>
            <p:nvPr/>
          </p:nvSpPr>
          <p:spPr bwMode="auto">
            <a:xfrm>
              <a:off x="518" y="678"/>
              <a:ext cx="2296" cy="320"/>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6" name="Rectangle 7"/>
            <p:cNvSpPr>
              <a:spLocks noChangeArrowheads="1"/>
            </p:cNvSpPr>
            <p:nvPr/>
          </p:nvSpPr>
          <p:spPr bwMode="auto">
            <a:xfrm>
              <a:off x="541" y="1146"/>
              <a:ext cx="860" cy="1941"/>
            </a:xfrm>
            <a:prstGeom prst="rect">
              <a:avLst/>
            </a:prstGeom>
            <a:noFill/>
            <a:ln w="127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7" name="Rectangle 8"/>
            <p:cNvSpPr>
              <a:spLocks noChangeArrowheads="1"/>
            </p:cNvSpPr>
            <p:nvPr/>
          </p:nvSpPr>
          <p:spPr bwMode="auto">
            <a:xfrm>
              <a:off x="1448" y="1138"/>
              <a:ext cx="2537" cy="5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8" name="AutoShape 9"/>
            <p:cNvSpPr>
              <a:spLocks noChangeArrowheads="1"/>
            </p:cNvSpPr>
            <p:nvPr/>
          </p:nvSpPr>
          <p:spPr bwMode="auto">
            <a:xfrm flipH="1" flipV="1">
              <a:off x="2791" y="989"/>
              <a:ext cx="116" cy="100"/>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69" name="Rectangle 10"/>
            <p:cNvSpPr>
              <a:spLocks noChangeArrowheads="1"/>
            </p:cNvSpPr>
            <p:nvPr/>
          </p:nvSpPr>
          <p:spPr bwMode="auto">
            <a:xfrm>
              <a:off x="4030" y="1146"/>
              <a:ext cx="1138" cy="53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70" name="Rectangle 11"/>
            <p:cNvSpPr>
              <a:spLocks noChangeArrowheads="1"/>
            </p:cNvSpPr>
            <p:nvPr/>
          </p:nvSpPr>
          <p:spPr bwMode="auto">
            <a:xfrm>
              <a:off x="4028" y="1735"/>
              <a:ext cx="1131" cy="13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71" name="Rectangle 12"/>
            <p:cNvSpPr>
              <a:spLocks noChangeArrowheads="1"/>
            </p:cNvSpPr>
            <p:nvPr/>
          </p:nvSpPr>
          <p:spPr bwMode="auto">
            <a:xfrm>
              <a:off x="1459" y="1728"/>
              <a:ext cx="2525" cy="13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72" name="Rectangle 13"/>
            <p:cNvSpPr>
              <a:spLocks noChangeArrowheads="1"/>
            </p:cNvSpPr>
            <p:nvPr/>
          </p:nvSpPr>
          <p:spPr bwMode="auto">
            <a:xfrm>
              <a:off x="534" y="3149"/>
              <a:ext cx="4688" cy="59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73" name="Text Box 14"/>
            <p:cNvSpPr txBox="1">
              <a:spLocks noChangeArrowheads="1"/>
            </p:cNvSpPr>
            <p:nvPr/>
          </p:nvSpPr>
          <p:spPr bwMode="auto">
            <a:xfrm>
              <a:off x="423" y="192"/>
              <a:ext cx="15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b="1" dirty="0">
                  <a:latin typeface="Arial" panose="020B0604020202020204" pitchFamily="34" charset="0"/>
                </a:rPr>
                <a:t>Comparison Table</a:t>
              </a:r>
            </a:p>
          </p:txBody>
        </p:sp>
        <p:sp>
          <p:nvSpPr>
            <p:cNvPr id="2074" name="Text Box 15"/>
            <p:cNvSpPr txBox="1">
              <a:spLocks noChangeArrowheads="1"/>
            </p:cNvSpPr>
            <p:nvPr/>
          </p:nvSpPr>
          <p:spPr bwMode="auto">
            <a:xfrm>
              <a:off x="1746" y="702"/>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800"/>
            </a:p>
          </p:txBody>
        </p:sp>
        <p:sp>
          <p:nvSpPr>
            <p:cNvPr id="2076" name="Text Box 19"/>
            <p:cNvSpPr txBox="1">
              <a:spLocks noChangeArrowheads="1"/>
            </p:cNvSpPr>
            <p:nvPr/>
          </p:nvSpPr>
          <p:spPr bwMode="auto">
            <a:xfrm>
              <a:off x="1691" y="372"/>
              <a:ext cx="793"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2) Overall </a:t>
              </a:r>
              <a:r>
                <a:rPr lang="en-US" altLang="en-US" sz="1600" b="1" dirty="0"/>
                <a:t>Concept</a:t>
              </a:r>
            </a:p>
          </p:txBody>
        </p:sp>
        <p:sp>
          <p:nvSpPr>
            <p:cNvPr id="2078" name="Text Box 23"/>
            <p:cNvSpPr txBox="1">
              <a:spLocks noChangeArrowheads="1"/>
            </p:cNvSpPr>
            <p:nvPr/>
          </p:nvSpPr>
          <p:spPr bwMode="auto">
            <a:xfrm>
              <a:off x="618" y="667"/>
              <a:ext cx="48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1) Concept</a:t>
              </a:r>
              <a:endParaRPr lang="en-US" altLang="en-US" sz="1600" b="1" dirty="0"/>
            </a:p>
          </p:txBody>
        </p:sp>
        <p:sp>
          <p:nvSpPr>
            <p:cNvPr id="2118" name="Rectangle 25"/>
            <p:cNvSpPr>
              <a:spLocks noChangeArrowheads="1"/>
            </p:cNvSpPr>
            <p:nvPr/>
          </p:nvSpPr>
          <p:spPr bwMode="auto">
            <a:xfrm>
              <a:off x="3831" y="1025"/>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600">
                  <a:solidFill>
                    <a:srgbClr val="000000"/>
                  </a:solidFill>
                </a:rPr>
                <a:t>3</a:t>
              </a:r>
              <a:endParaRPr lang="en-US" altLang="en-US" sz="600"/>
            </a:p>
          </p:txBody>
        </p:sp>
        <p:sp>
          <p:nvSpPr>
            <p:cNvPr id="2086" name="Text Box 39"/>
            <p:cNvSpPr txBox="1">
              <a:spLocks noChangeArrowheads="1"/>
            </p:cNvSpPr>
            <p:nvPr/>
          </p:nvSpPr>
          <p:spPr bwMode="auto">
            <a:xfrm>
              <a:off x="2270" y="1126"/>
              <a:ext cx="94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4) Like </a:t>
              </a:r>
              <a:r>
                <a:rPr lang="en-US" altLang="en-US" sz="1600" b="1" dirty="0"/>
                <a:t>Characteristics</a:t>
              </a:r>
            </a:p>
          </p:txBody>
        </p:sp>
        <p:sp>
          <p:nvSpPr>
            <p:cNvPr id="2095" name="Line 56"/>
            <p:cNvSpPr>
              <a:spLocks noChangeShapeType="1"/>
            </p:cNvSpPr>
            <p:nvPr/>
          </p:nvSpPr>
          <p:spPr bwMode="auto">
            <a:xfrm>
              <a:off x="5238" y="1442"/>
              <a:ext cx="0" cy="17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6" name="AutoShape 57"/>
            <p:cNvSpPr>
              <a:spLocks noChangeArrowheads="1"/>
            </p:cNvSpPr>
            <p:nvPr/>
          </p:nvSpPr>
          <p:spPr bwMode="auto">
            <a:xfrm flipH="1" flipV="1">
              <a:off x="5180" y="3169"/>
              <a:ext cx="116" cy="100"/>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097" name="Line 58"/>
            <p:cNvSpPr>
              <a:spLocks noChangeShapeType="1"/>
            </p:cNvSpPr>
            <p:nvPr/>
          </p:nvSpPr>
          <p:spPr bwMode="auto">
            <a:xfrm flipV="1">
              <a:off x="5164" y="1442"/>
              <a:ext cx="74" cy="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8" name="AutoShape 59"/>
            <p:cNvSpPr>
              <a:spLocks noChangeArrowheads="1"/>
            </p:cNvSpPr>
            <p:nvPr/>
          </p:nvSpPr>
          <p:spPr bwMode="auto">
            <a:xfrm>
              <a:off x="2878" y="678"/>
              <a:ext cx="2296" cy="320"/>
            </a:xfrm>
            <a:prstGeom prst="roundRect">
              <a:avLst>
                <a:gd name="adj"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101" name="Line 64"/>
            <p:cNvSpPr>
              <a:spLocks noChangeShapeType="1"/>
            </p:cNvSpPr>
            <p:nvPr/>
          </p:nvSpPr>
          <p:spPr bwMode="auto">
            <a:xfrm>
              <a:off x="5160" y="2795"/>
              <a:ext cx="7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1" name="TextBox 1"/>
          <p:cNvSpPr txBox="1">
            <a:spLocks noChangeArrowheads="1"/>
          </p:cNvSpPr>
          <p:nvPr/>
        </p:nvSpPr>
        <p:spPr bwMode="auto">
          <a:xfrm>
            <a:off x="5527942" y="590317"/>
            <a:ext cx="372876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smtClean="0">
                <a:latin typeface="Calibri" panose="020F0502020204030204" pitchFamily="34" charset="0"/>
              </a:rPr>
              <a:t>Types of Instruction</a:t>
            </a:r>
            <a:endParaRPr lang="en-US" altLang="en-US" b="1" dirty="0">
              <a:latin typeface="Calibri" panose="020F0502020204030204" pitchFamily="34" charset="0"/>
            </a:endParaRPr>
          </a:p>
        </p:txBody>
      </p:sp>
      <p:sp>
        <p:nvSpPr>
          <p:cNvPr id="2052" name="TextBox 2"/>
          <p:cNvSpPr txBox="1">
            <a:spLocks noChangeArrowheads="1"/>
          </p:cNvSpPr>
          <p:nvPr/>
        </p:nvSpPr>
        <p:spPr bwMode="auto">
          <a:xfrm>
            <a:off x="1601536" y="1248794"/>
            <a:ext cx="357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a:latin typeface="Calibri" panose="020F0502020204030204" pitchFamily="34" charset="0"/>
              </a:rPr>
              <a:t>Teacher Centered</a:t>
            </a:r>
          </a:p>
        </p:txBody>
      </p:sp>
      <p:sp>
        <p:nvSpPr>
          <p:cNvPr id="2053" name="TextBox 3"/>
          <p:cNvSpPr txBox="1">
            <a:spLocks noChangeArrowheads="1"/>
          </p:cNvSpPr>
          <p:nvPr/>
        </p:nvSpPr>
        <p:spPr bwMode="auto">
          <a:xfrm>
            <a:off x="7119786" y="1265210"/>
            <a:ext cx="358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b="1" dirty="0">
                <a:latin typeface="Calibri" panose="020F0502020204030204" pitchFamily="34" charset="0"/>
              </a:rPr>
              <a:t>Student Centered</a:t>
            </a:r>
          </a:p>
        </p:txBody>
      </p:sp>
      <p:sp>
        <p:nvSpPr>
          <p:cNvPr id="7" name="TextBox 6"/>
          <p:cNvSpPr txBox="1"/>
          <p:nvPr/>
        </p:nvSpPr>
        <p:spPr>
          <a:xfrm>
            <a:off x="2945172" y="2315020"/>
            <a:ext cx="5529472" cy="584775"/>
          </a:xfrm>
          <a:prstGeom prst="rect">
            <a:avLst/>
          </a:prstGeom>
          <a:noFill/>
        </p:spPr>
        <p:txBody>
          <a:bodyPr wrap="square">
            <a:spAutoFit/>
          </a:bodyPr>
          <a:lstStyle/>
          <a:p>
            <a:pPr>
              <a:buFont typeface="Arial" panose="020B0604020202020204" pitchFamily="34" charset="0"/>
              <a:buChar char="•"/>
            </a:pPr>
            <a:r>
              <a:rPr lang="en-US" altLang="en-US" sz="1600" dirty="0" smtClean="0">
                <a:latin typeface="Calibri" panose="020F0502020204030204" pitchFamily="34" charset="0"/>
              </a:rPr>
              <a:t> Content/pacing </a:t>
            </a:r>
            <a:r>
              <a:rPr lang="en-US" altLang="en-US" sz="1600" dirty="0">
                <a:latin typeface="Calibri" panose="020F0502020204030204" pitchFamily="34" charset="0"/>
              </a:rPr>
              <a:t>is determined by standards, curriculum guides</a:t>
            </a:r>
          </a:p>
          <a:p>
            <a:pPr marL="171450" indent="-171450">
              <a:buFont typeface="Arial" pitchFamily="34" charset="0"/>
              <a:buChar char="•"/>
              <a:defRPr/>
            </a:pPr>
            <a:r>
              <a:rPr lang="en-US" altLang="en-US" sz="1600" dirty="0">
                <a:latin typeface="Calibri" panose="020F0502020204030204" pitchFamily="34" charset="0"/>
              </a:rPr>
              <a:t>Students engage in practice of skills, </a:t>
            </a:r>
            <a:r>
              <a:rPr lang="en-US" altLang="en-US" sz="1600" dirty="0" smtClean="0">
                <a:latin typeface="Calibri" panose="020F0502020204030204" pitchFamily="34" charset="0"/>
              </a:rPr>
              <a:t>knowledge</a:t>
            </a:r>
            <a:endParaRPr lang="en-US" sz="1600" dirty="0">
              <a:latin typeface="Calibri" panose="020F0502020204030204" pitchFamily="34" charset="0"/>
            </a:endParaRPr>
          </a:p>
        </p:txBody>
      </p:sp>
      <p:sp>
        <p:nvSpPr>
          <p:cNvPr id="2057" name="TextBox 7"/>
          <p:cNvSpPr txBox="1">
            <a:spLocks noChangeArrowheads="1"/>
          </p:cNvSpPr>
          <p:nvPr/>
        </p:nvSpPr>
        <p:spPr bwMode="auto">
          <a:xfrm>
            <a:off x="2988983" y="3324444"/>
            <a:ext cx="269394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53975">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buFont typeface="Arial" panose="020B0604020202020204" pitchFamily="34" charset="0"/>
              <a:buChar char="•"/>
            </a:pPr>
            <a:r>
              <a:rPr lang="en-US" altLang="en-US" sz="1600" dirty="0">
                <a:latin typeface="Calibri" panose="020F0502020204030204" pitchFamily="34" charset="0"/>
              </a:rPr>
              <a:t>Content/pacing is determined </a:t>
            </a:r>
            <a:r>
              <a:rPr lang="en-US" altLang="en-US" sz="1600" dirty="0" smtClean="0">
                <a:latin typeface="Calibri" panose="020F0502020204030204" pitchFamily="34" charset="0"/>
              </a:rPr>
              <a:t>by, </a:t>
            </a:r>
            <a:r>
              <a:rPr lang="en-US" altLang="en-US" sz="1600" dirty="0">
                <a:latin typeface="Calibri" panose="020F0502020204030204" pitchFamily="34" charset="0"/>
              </a:rPr>
              <a:t>teacher </a:t>
            </a:r>
            <a:r>
              <a:rPr lang="en-US" altLang="en-US" sz="1600" dirty="0" smtClean="0">
                <a:latin typeface="Calibri" panose="020F0502020204030204" pitchFamily="34" charset="0"/>
              </a:rPr>
              <a:t>calendar</a:t>
            </a:r>
          </a:p>
          <a:p>
            <a:pPr>
              <a:buFont typeface="Arial" panose="020B0604020202020204" pitchFamily="34" charset="0"/>
              <a:buChar char="•"/>
            </a:pPr>
            <a:r>
              <a:rPr lang="en-US" altLang="en-US" sz="1600" dirty="0">
                <a:latin typeface="Calibri" panose="020F0502020204030204" pitchFamily="34" charset="0"/>
              </a:rPr>
              <a:t>P</a:t>
            </a:r>
            <a:r>
              <a:rPr lang="en-US" altLang="en-US" sz="1600" dirty="0" smtClean="0">
                <a:latin typeface="Calibri" panose="020F0502020204030204" pitchFamily="34" charset="0"/>
              </a:rPr>
              <a:t>ractice is academic only</a:t>
            </a:r>
          </a:p>
          <a:p>
            <a:pPr>
              <a:buFont typeface="Arial" panose="020B0604020202020204" pitchFamily="34" charset="0"/>
              <a:buChar char="•"/>
            </a:pPr>
            <a:r>
              <a:rPr lang="en-US" altLang="en-US" sz="1600" dirty="0">
                <a:latin typeface="Calibri" panose="020F0502020204030204" pitchFamily="34" charset="0"/>
              </a:rPr>
              <a:t>Students are given a problem and the way to solve it</a:t>
            </a:r>
          </a:p>
          <a:p>
            <a:pPr>
              <a:buFont typeface="Arial" panose="020B0604020202020204" pitchFamily="34" charset="0"/>
              <a:buChar char="•"/>
            </a:pPr>
            <a:r>
              <a:rPr lang="en-US" altLang="en-US" sz="1600" dirty="0">
                <a:latin typeface="Calibri" panose="020F0502020204030204" pitchFamily="34" charset="0"/>
              </a:rPr>
              <a:t>Assessment/feedback is summative </a:t>
            </a:r>
            <a:r>
              <a:rPr lang="en-US" altLang="en-US" sz="1600" dirty="0" smtClean="0">
                <a:latin typeface="Calibri" panose="020F0502020204030204" pitchFamily="34" charset="0"/>
              </a:rPr>
              <a:t>only</a:t>
            </a:r>
            <a:endParaRPr lang="en-US" altLang="en-US" sz="1600" dirty="0">
              <a:latin typeface="Calibri" panose="020F0502020204030204" pitchFamily="34" charset="0"/>
            </a:endParaRPr>
          </a:p>
        </p:txBody>
      </p:sp>
      <p:sp>
        <p:nvSpPr>
          <p:cNvPr id="2058" name="TextBox 8"/>
          <p:cNvSpPr txBox="1">
            <a:spLocks noChangeArrowheads="1"/>
          </p:cNvSpPr>
          <p:nvPr/>
        </p:nvSpPr>
        <p:spPr bwMode="auto">
          <a:xfrm>
            <a:off x="8957305" y="2315473"/>
            <a:ext cx="28789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dirty="0" smtClean="0">
                <a:latin typeface="Calibri" panose="020F0502020204030204" pitchFamily="34" charset="0"/>
              </a:rPr>
              <a:t>Standards-driven </a:t>
            </a:r>
          </a:p>
          <a:p>
            <a:r>
              <a:rPr lang="en-US" altLang="en-US" sz="1600" dirty="0" smtClean="0">
                <a:latin typeface="Calibri" panose="020F0502020204030204" pitchFamily="34" charset="0"/>
              </a:rPr>
              <a:t>Include Practice</a:t>
            </a:r>
            <a:endParaRPr lang="en-US" altLang="en-US" sz="1600" dirty="0">
              <a:latin typeface="Calibri" panose="020F0502020204030204" pitchFamily="34" charset="0"/>
            </a:endParaRPr>
          </a:p>
        </p:txBody>
      </p:sp>
      <p:sp>
        <p:nvSpPr>
          <p:cNvPr id="2059" name="TextBox 9"/>
          <p:cNvSpPr txBox="1">
            <a:spLocks noChangeArrowheads="1"/>
          </p:cNvSpPr>
          <p:nvPr/>
        </p:nvSpPr>
        <p:spPr bwMode="auto">
          <a:xfrm>
            <a:off x="8901940" y="3350204"/>
            <a:ext cx="26745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sz="1600" dirty="0" smtClean="0">
                <a:latin typeface="Calibri" panose="020F0502020204030204" pitchFamily="34" charset="0"/>
              </a:rPr>
              <a:t>How content/pacing is determined</a:t>
            </a:r>
          </a:p>
          <a:p>
            <a:pPr>
              <a:buFont typeface="Arial" panose="020B0604020202020204" pitchFamily="34" charset="0"/>
              <a:buChar char="•"/>
            </a:pPr>
            <a:endParaRPr lang="en-US" altLang="en-US" sz="800" dirty="0" smtClean="0">
              <a:latin typeface="Calibri" panose="020F0502020204030204" pitchFamily="34" charset="0"/>
            </a:endParaRPr>
          </a:p>
          <a:p>
            <a:pPr>
              <a:buFont typeface="Arial" panose="020B0604020202020204" pitchFamily="34" charset="0"/>
              <a:buChar char="•"/>
            </a:pPr>
            <a:r>
              <a:rPr lang="en-US" altLang="en-US" sz="1600" dirty="0" smtClean="0">
                <a:latin typeface="Calibri" panose="020F0502020204030204" pitchFamily="34" charset="0"/>
              </a:rPr>
              <a:t>Types, purpose of practice</a:t>
            </a:r>
          </a:p>
          <a:p>
            <a:pPr>
              <a:buFont typeface="Arial" panose="020B0604020202020204" pitchFamily="34" charset="0"/>
              <a:buChar char="•"/>
            </a:pPr>
            <a:endParaRPr lang="en-US" altLang="en-US" sz="800" dirty="0" smtClean="0">
              <a:latin typeface="Calibri" panose="020F0502020204030204" pitchFamily="34" charset="0"/>
            </a:endParaRPr>
          </a:p>
          <a:p>
            <a:pPr>
              <a:buFont typeface="Arial" panose="020B0604020202020204" pitchFamily="34" charset="0"/>
              <a:buChar char="•"/>
            </a:pPr>
            <a:r>
              <a:rPr lang="en-US" altLang="en-US" sz="1600" dirty="0" smtClean="0">
                <a:latin typeface="Calibri" panose="020F0502020204030204" pitchFamily="34" charset="0"/>
              </a:rPr>
              <a:t>Degree of learning flexibility</a:t>
            </a:r>
          </a:p>
          <a:p>
            <a:pPr>
              <a:buFont typeface="Arial" panose="020B0604020202020204" pitchFamily="34" charset="0"/>
              <a:buChar char="•"/>
            </a:pPr>
            <a:endParaRPr lang="en-US" altLang="en-US" sz="800" dirty="0">
              <a:latin typeface="Calibri" panose="020F0502020204030204" pitchFamily="34" charset="0"/>
            </a:endParaRPr>
          </a:p>
          <a:p>
            <a:pPr>
              <a:buFont typeface="Arial" panose="020B0604020202020204" pitchFamily="34" charset="0"/>
              <a:buChar char="•"/>
            </a:pPr>
            <a:r>
              <a:rPr lang="en-US" altLang="en-US" sz="1600" dirty="0" smtClean="0">
                <a:latin typeface="Calibri" panose="020F0502020204030204" pitchFamily="34" charset="0"/>
              </a:rPr>
              <a:t>Methods, purpose</a:t>
            </a:r>
            <a:r>
              <a:rPr lang="en-US" altLang="en-US" sz="1600" dirty="0">
                <a:latin typeface="Calibri" panose="020F0502020204030204" pitchFamily="34" charset="0"/>
              </a:rPr>
              <a:t>,</a:t>
            </a:r>
            <a:r>
              <a:rPr lang="en-US" altLang="en-US" sz="1600" dirty="0" smtClean="0">
                <a:latin typeface="Calibri" panose="020F0502020204030204" pitchFamily="34" charset="0"/>
              </a:rPr>
              <a:t> frequency </a:t>
            </a:r>
            <a:r>
              <a:rPr lang="en-US" altLang="en-US" sz="1600" dirty="0">
                <a:latin typeface="Calibri" panose="020F0502020204030204" pitchFamily="34" charset="0"/>
              </a:rPr>
              <a:t>of </a:t>
            </a:r>
            <a:r>
              <a:rPr lang="en-US" altLang="en-US" sz="1600" dirty="0" smtClean="0">
                <a:latin typeface="Calibri" panose="020F0502020204030204" pitchFamily="34" charset="0"/>
              </a:rPr>
              <a:t>feedback</a:t>
            </a:r>
            <a:endParaRPr lang="en-US" altLang="en-US" sz="1600" dirty="0">
              <a:latin typeface="Calibri" panose="020F0502020204030204" pitchFamily="34" charset="0"/>
            </a:endParaRPr>
          </a:p>
        </p:txBody>
      </p:sp>
      <p:sp>
        <p:nvSpPr>
          <p:cNvPr id="2060" name="TextBox 11"/>
          <p:cNvSpPr txBox="1">
            <a:spLocks noChangeArrowheads="1"/>
          </p:cNvSpPr>
          <p:nvPr/>
        </p:nvSpPr>
        <p:spPr bwMode="auto">
          <a:xfrm>
            <a:off x="848228" y="5507210"/>
            <a:ext cx="10846308"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t>8) </a:t>
            </a:r>
            <a:r>
              <a:rPr lang="en-US" altLang="en-US" sz="1600" b="1" dirty="0" smtClean="0"/>
              <a:t>Summary: </a:t>
            </a:r>
            <a:r>
              <a:rPr lang="en-US" altLang="en-US" sz="1900" dirty="0" smtClean="0">
                <a:latin typeface="Calibri" panose="020F0502020204030204" pitchFamily="34" charset="0"/>
              </a:rPr>
              <a:t>Teacher </a:t>
            </a:r>
            <a:r>
              <a:rPr lang="en-US" altLang="en-US" sz="1900" dirty="0">
                <a:latin typeface="Calibri" panose="020F0502020204030204" pitchFamily="34" charset="0"/>
              </a:rPr>
              <a:t>Centered and Student Centered </a:t>
            </a:r>
            <a:r>
              <a:rPr lang="en-US" altLang="en-US" sz="1900" dirty="0" smtClean="0">
                <a:latin typeface="Calibri" panose="020F0502020204030204" pitchFamily="34" charset="0"/>
              </a:rPr>
              <a:t>are types </a:t>
            </a:r>
            <a:r>
              <a:rPr lang="en-US" altLang="en-US" sz="1900" dirty="0">
                <a:latin typeface="Calibri" panose="020F0502020204030204" pitchFamily="34" charset="0"/>
              </a:rPr>
              <a:t>of </a:t>
            </a:r>
            <a:r>
              <a:rPr lang="en-US" altLang="en-US" sz="1900" dirty="0" smtClean="0">
                <a:latin typeface="Calibri" panose="020F0502020204030204" pitchFamily="34" charset="0"/>
              </a:rPr>
              <a:t>instruction </a:t>
            </a:r>
            <a:r>
              <a:rPr lang="en-US" altLang="en-US" sz="1900" dirty="0">
                <a:latin typeface="Calibri" panose="020F0502020204030204" pitchFamily="34" charset="0"/>
              </a:rPr>
              <a:t>that are alike </a:t>
            </a:r>
            <a:r>
              <a:rPr lang="en-US" altLang="en-US" sz="1900" dirty="0" smtClean="0">
                <a:latin typeface="Calibri" panose="020F0502020204030204" pitchFamily="34" charset="0"/>
              </a:rPr>
              <a:t>in being standards-driven and including practice but differ in how content/pacing is determined, the types and purpose of practice, degree of learning flexibility and the methods, purpose, and frequency of feedback</a:t>
            </a:r>
            <a:r>
              <a:rPr lang="en-US" altLang="en-US" sz="1900" dirty="0">
                <a:latin typeface="Calibri" panose="020F0502020204030204" pitchFamily="34" charset="0"/>
              </a:rPr>
              <a:t>.</a:t>
            </a:r>
          </a:p>
        </p:txBody>
      </p:sp>
      <p:sp>
        <p:nvSpPr>
          <p:cNvPr id="2061" name="TextBox 12"/>
          <p:cNvSpPr txBox="1">
            <a:spLocks noChangeArrowheads="1"/>
          </p:cNvSpPr>
          <p:nvPr/>
        </p:nvSpPr>
        <p:spPr bwMode="auto">
          <a:xfrm>
            <a:off x="835315" y="2463933"/>
            <a:ext cx="181909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600" dirty="0" smtClean="0">
                <a:latin typeface="Calibri" panose="020F0502020204030204" pitchFamily="34" charset="0"/>
              </a:rPr>
              <a:t>Justify how the use of SIM could support teachers in moving from </a:t>
            </a:r>
            <a:r>
              <a:rPr lang="en-US" altLang="en-US" sz="1600" dirty="0">
                <a:latin typeface="Calibri" panose="020F0502020204030204" pitchFamily="34" charset="0"/>
              </a:rPr>
              <a:t>a Teacher Centered Instructional Model to a more Student Centered Instructional Model</a:t>
            </a:r>
            <a:r>
              <a:rPr lang="en-US" altLang="en-US" sz="2000" dirty="0">
                <a:latin typeface="Calibri" panose="020F0502020204030204" pitchFamily="34" charset="0"/>
              </a:rPr>
              <a:t>. </a:t>
            </a:r>
          </a:p>
        </p:txBody>
      </p:sp>
      <p:cxnSp>
        <p:nvCxnSpPr>
          <p:cNvPr id="3" name="Straight Connector 2"/>
          <p:cNvCxnSpPr/>
          <p:nvPr/>
        </p:nvCxnSpPr>
        <p:spPr>
          <a:xfrm>
            <a:off x="5713935" y="3047594"/>
            <a:ext cx="7631" cy="2371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5"/>
          <p:cNvSpPr txBox="1">
            <a:spLocks noChangeArrowheads="1"/>
          </p:cNvSpPr>
          <p:nvPr/>
        </p:nvSpPr>
        <p:spPr bwMode="auto">
          <a:xfrm>
            <a:off x="5789280" y="3357367"/>
            <a:ext cx="30145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r>
              <a:rPr lang="en-US" altLang="en-US" sz="1600" dirty="0" smtClean="0">
                <a:latin typeface="Calibri" panose="020F0502020204030204" pitchFamily="34" charset="0"/>
              </a:rPr>
              <a:t>Content/pacing is determined by student interest, student proficiency</a:t>
            </a:r>
            <a:endParaRPr lang="en-US" altLang="en-US" sz="1600" dirty="0">
              <a:latin typeface="Calibri" panose="020F0502020204030204" pitchFamily="34" charset="0"/>
            </a:endParaRPr>
          </a:p>
          <a:p>
            <a:pPr>
              <a:buFont typeface="Arial" panose="020B0604020202020204" pitchFamily="34" charset="0"/>
              <a:buChar char="•"/>
            </a:pPr>
            <a:r>
              <a:rPr lang="en-US" altLang="en-US" sz="1600" dirty="0">
                <a:latin typeface="Calibri" panose="020F0502020204030204" pitchFamily="34" charset="0"/>
              </a:rPr>
              <a:t>P</a:t>
            </a:r>
            <a:r>
              <a:rPr lang="en-US" altLang="en-US" sz="1600" dirty="0" smtClean="0">
                <a:latin typeface="Calibri" panose="020F0502020204030204" pitchFamily="34" charset="0"/>
              </a:rPr>
              <a:t>ractice is real-world application Students </a:t>
            </a:r>
            <a:r>
              <a:rPr lang="en-US" altLang="en-US" sz="1600" dirty="0">
                <a:latin typeface="Calibri" panose="020F0502020204030204" pitchFamily="34" charset="0"/>
              </a:rPr>
              <a:t>have opportunities </a:t>
            </a:r>
            <a:r>
              <a:rPr lang="en-US" altLang="en-US" sz="1600" dirty="0" smtClean="0">
                <a:latin typeface="Calibri" panose="020F0502020204030204" pitchFamily="34" charset="0"/>
              </a:rPr>
              <a:t>for productive struggle</a:t>
            </a:r>
          </a:p>
          <a:p>
            <a:pPr>
              <a:buFont typeface="Arial" panose="020B0604020202020204" pitchFamily="34" charset="0"/>
              <a:buChar char="•"/>
            </a:pPr>
            <a:r>
              <a:rPr lang="en-US" altLang="en-US" sz="1600" dirty="0" smtClean="0">
                <a:latin typeface="Calibri" panose="020F0502020204030204" pitchFamily="34" charset="0"/>
              </a:rPr>
              <a:t>Assessment/feedback is summative</a:t>
            </a:r>
            <a:endParaRPr lang="en-US" altLang="en-US" sz="1600" dirty="0">
              <a:latin typeface="Calibri" panose="020F0502020204030204" pitchFamily="34" charset="0"/>
            </a:endParaRPr>
          </a:p>
        </p:txBody>
      </p:sp>
      <p:sp>
        <p:nvSpPr>
          <p:cNvPr id="78" name="Text Box 23"/>
          <p:cNvSpPr txBox="1">
            <a:spLocks noChangeArrowheads="1"/>
          </p:cNvSpPr>
          <p:nvPr/>
        </p:nvSpPr>
        <p:spPr bwMode="auto">
          <a:xfrm>
            <a:off x="6344006" y="1183490"/>
            <a:ext cx="1136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1) Concept</a:t>
            </a:r>
            <a:endParaRPr lang="en-US" altLang="en-US" sz="1600" b="1" dirty="0"/>
          </a:p>
        </p:txBody>
      </p:sp>
      <p:sp>
        <p:nvSpPr>
          <p:cNvPr id="79" name="Text Box 39"/>
          <p:cNvSpPr txBox="1">
            <a:spLocks noChangeArrowheads="1"/>
          </p:cNvSpPr>
          <p:nvPr/>
        </p:nvSpPr>
        <p:spPr bwMode="auto">
          <a:xfrm>
            <a:off x="848228" y="2049916"/>
            <a:ext cx="12747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9) Extension</a:t>
            </a:r>
            <a:endParaRPr lang="en-US" altLang="en-US" sz="1600" b="1" dirty="0"/>
          </a:p>
        </p:txBody>
      </p:sp>
      <p:sp>
        <p:nvSpPr>
          <p:cNvPr id="81" name="Text Box 39"/>
          <p:cNvSpPr txBox="1">
            <a:spLocks noChangeArrowheads="1"/>
          </p:cNvSpPr>
          <p:nvPr/>
        </p:nvSpPr>
        <p:spPr bwMode="auto">
          <a:xfrm>
            <a:off x="9021360" y="1981193"/>
            <a:ext cx="17940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5) Like Categories</a:t>
            </a:r>
            <a:endParaRPr lang="en-US" altLang="en-US" sz="1600" b="1" dirty="0"/>
          </a:p>
        </p:txBody>
      </p:sp>
      <p:sp>
        <p:nvSpPr>
          <p:cNvPr id="83" name="Text Box 39"/>
          <p:cNvSpPr txBox="1">
            <a:spLocks noChangeArrowheads="1"/>
          </p:cNvSpPr>
          <p:nvPr/>
        </p:nvSpPr>
        <p:spPr bwMode="auto">
          <a:xfrm>
            <a:off x="2988983" y="3011650"/>
            <a:ext cx="23775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6) Unlike </a:t>
            </a:r>
            <a:r>
              <a:rPr lang="en-US" altLang="en-US" sz="1600" b="1" dirty="0"/>
              <a:t>Characteristics</a:t>
            </a:r>
          </a:p>
        </p:txBody>
      </p:sp>
      <p:sp>
        <p:nvSpPr>
          <p:cNvPr id="84" name="Text Box 39"/>
          <p:cNvSpPr txBox="1">
            <a:spLocks noChangeArrowheads="1"/>
          </p:cNvSpPr>
          <p:nvPr/>
        </p:nvSpPr>
        <p:spPr bwMode="auto">
          <a:xfrm>
            <a:off x="6207412" y="3032094"/>
            <a:ext cx="23775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6) Unlike </a:t>
            </a:r>
            <a:r>
              <a:rPr lang="en-US" altLang="en-US" sz="1600" b="1" dirty="0"/>
              <a:t>Characteristics</a:t>
            </a:r>
          </a:p>
        </p:txBody>
      </p:sp>
      <p:sp>
        <p:nvSpPr>
          <p:cNvPr id="85" name="Text Box 39"/>
          <p:cNvSpPr txBox="1">
            <a:spLocks noChangeArrowheads="1"/>
          </p:cNvSpPr>
          <p:nvPr/>
        </p:nvSpPr>
        <p:spPr bwMode="auto">
          <a:xfrm>
            <a:off x="8957305" y="3047594"/>
            <a:ext cx="19768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smtClean="0"/>
              <a:t>7</a:t>
            </a:r>
            <a:r>
              <a:rPr lang="en-US" altLang="en-US" sz="1600" b="1" dirty="0"/>
              <a:t>) Unlike </a:t>
            </a:r>
            <a:r>
              <a:rPr lang="en-US" altLang="en-US" sz="1600" b="1" dirty="0" smtClean="0"/>
              <a:t>Categories</a:t>
            </a:r>
            <a:endParaRPr lang="en-US" altLang="en-US" sz="1600" b="1" dirty="0"/>
          </a:p>
        </p:txBody>
      </p:sp>
    </p:spTree>
    <p:extLst>
      <p:ext uri="{BB962C8B-B14F-4D97-AF65-F5344CB8AC3E}">
        <p14:creationId xmlns:p14="http://schemas.microsoft.com/office/powerpoint/2010/main" val="7848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additive="base">
                                        <p:cTn id="13" dur="500" fill="hold"/>
                                        <p:tgtEl>
                                          <p:spTgt spid="2058"/>
                                        </p:tgtEl>
                                        <p:attrNameLst>
                                          <p:attrName>ppt_x</p:attrName>
                                        </p:attrNameLst>
                                      </p:cBhvr>
                                      <p:tavLst>
                                        <p:tav tm="0">
                                          <p:val>
                                            <p:strVal val="#ppt_x"/>
                                          </p:val>
                                        </p:tav>
                                        <p:tav tm="100000">
                                          <p:val>
                                            <p:strVal val="#ppt_x"/>
                                          </p:val>
                                        </p:tav>
                                      </p:tavLst>
                                    </p:anim>
                                    <p:anim calcmode="lin" valueType="num">
                                      <p:cBhvr additive="base">
                                        <p:cTn id="14"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additive="base">
                                        <p:cTn id="19" dur="500" fill="hold"/>
                                        <p:tgtEl>
                                          <p:spTgt spid="2057"/>
                                        </p:tgtEl>
                                        <p:attrNameLst>
                                          <p:attrName>ppt_x</p:attrName>
                                        </p:attrNameLst>
                                      </p:cBhvr>
                                      <p:tavLst>
                                        <p:tav tm="0">
                                          <p:val>
                                            <p:strVal val="#ppt_x"/>
                                          </p:val>
                                        </p:tav>
                                        <p:tav tm="100000">
                                          <p:val>
                                            <p:strVal val="#ppt_x"/>
                                          </p:val>
                                        </p:tav>
                                      </p:tavLst>
                                    </p:anim>
                                    <p:anim calcmode="lin" valueType="num">
                                      <p:cBhvr additive="base">
                                        <p:cTn id="20"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ppt_x"/>
                                          </p:val>
                                        </p:tav>
                                        <p:tav tm="100000">
                                          <p:val>
                                            <p:strVal val="#ppt_x"/>
                                          </p:val>
                                        </p:tav>
                                      </p:tavLst>
                                    </p:anim>
                                    <p:anim calcmode="lin" valueType="num">
                                      <p:cBhvr additive="base">
                                        <p:cTn id="2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9">
                                            <p:txEl>
                                              <p:pRg st="0" end="0"/>
                                            </p:txEl>
                                          </p:spTgt>
                                        </p:tgtEl>
                                        <p:attrNameLst>
                                          <p:attrName>style.visibility</p:attrName>
                                        </p:attrNameLst>
                                      </p:cBhvr>
                                      <p:to>
                                        <p:strVal val="visible"/>
                                      </p:to>
                                    </p:set>
                                    <p:anim calcmode="lin" valueType="num">
                                      <p:cBhvr additive="base">
                                        <p:cTn id="31" dur="500" fill="hold"/>
                                        <p:tgtEl>
                                          <p:spTgt spid="205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9">
                                            <p:txEl>
                                              <p:pRg st="2" end="2"/>
                                            </p:txEl>
                                          </p:spTgt>
                                        </p:tgtEl>
                                        <p:attrNameLst>
                                          <p:attrName>style.visibility</p:attrName>
                                        </p:attrNameLst>
                                      </p:cBhvr>
                                      <p:to>
                                        <p:strVal val="visible"/>
                                      </p:to>
                                    </p:set>
                                    <p:anim calcmode="lin" valueType="num">
                                      <p:cBhvr additive="base">
                                        <p:cTn id="37" dur="500" fill="hold"/>
                                        <p:tgtEl>
                                          <p:spTgt spid="205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9">
                                            <p:txEl>
                                              <p:pRg st="4" end="4"/>
                                            </p:txEl>
                                          </p:spTgt>
                                        </p:tgtEl>
                                        <p:attrNameLst>
                                          <p:attrName>style.visibility</p:attrName>
                                        </p:attrNameLst>
                                      </p:cBhvr>
                                      <p:to>
                                        <p:strVal val="visible"/>
                                      </p:to>
                                    </p:set>
                                    <p:anim calcmode="lin" valueType="num">
                                      <p:cBhvr additive="base">
                                        <p:cTn id="43" dur="500" fill="hold"/>
                                        <p:tgtEl>
                                          <p:spTgt spid="205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9">
                                            <p:txEl>
                                              <p:pRg st="6" end="6"/>
                                            </p:txEl>
                                          </p:spTgt>
                                        </p:tgtEl>
                                        <p:attrNameLst>
                                          <p:attrName>style.visibility</p:attrName>
                                        </p:attrNameLst>
                                      </p:cBhvr>
                                      <p:to>
                                        <p:strVal val="visible"/>
                                      </p:to>
                                    </p:set>
                                    <p:anim calcmode="lin" valueType="num">
                                      <p:cBhvr additive="base">
                                        <p:cTn id="49" dur="500" fill="hold"/>
                                        <p:tgtEl>
                                          <p:spTgt spid="205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60"/>
                                        </p:tgtEl>
                                        <p:attrNameLst>
                                          <p:attrName>style.visibility</p:attrName>
                                        </p:attrNameLst>
                                      </p:cBhvr>
                                      <p:to>
                                        <p:strVal val="visible"/>
                                      </p:to>
                                    </p:set>
                                    <p:anim calcmode="lin" valueType="num">
                                      <p:cBhvr additive="base">
                                        <p:cTn id="55" dur="500" fill="hold"/>
                                        <p:tgtEl>
                                          <p:spTgt spid="2060"/>
                                        </p:tgtEl>
                                        <p:attrNameLst>
                                          <p:attrName>ppt_x</p:attrName>
                                        </p:attrNameLst>
                                      </p:cBhvr>
                                      <p:tavLst>
                                        <p:tav tm="0">
                                          <p:val>
                                            <p:strVal val="#ppt_x"/>
                                          </p:val>
                                        </p:tav>
                                        <p:tav tm="100000">
                                          <p:val>
                                            <p:strVal val="#ppt_x"/>
                                          </p:val>
                                        </p:tav>
                                      </p:tavLst>
                                    </p:anim>
                                    <p:anim calcmode="lin" valueType="num">
                                      <p:cBhvr additive="base">
                                        <p:cTn id="56"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61"/>
                                        </p:tgtEl>
                                        <p:attrNameLst>
                                          <p:attrName>style.visibility</p:attrName>
                                        </p:attrNameLst>
                                      </p:cBhvr>
                                      <p:to>
                                        <p:strVal val="visible"/>
                                      </p:to>
                                    </p:set>
                                    <p:anim calcmode="lin" valueType="num">
                                      <p:cBhvr additive="base">
                                        <p:cTn id="61" dur="500" fill="hold"/>
                                        <p:tgtEl>
                                          <p:spTgt spid="2061"/>
                                        </p:tgtEl>
                                        <p:attrNameLst>
                                          <p:attrName>ppt_x</p:attrName>
                                        </p:attrNameLst>
                                      </p:cBhvr>
                                      <p:tavLst>
                                        <p:tav tm="0">
                                          <p:val>
                                            <p:strVal val="#ppt_x"/>
                                          </p:val>
                                        </p:tav>
                                        <p:tav tm="100000">
                                          <p:val>
                                            <p:strVal val="#ppt_x"/>
                                          </p:val>
                                        </p:tav>
                                      </p:tavLst>
                                    </p:anim>
                                    <p:anim calcmode="lin" valueType="num">
                                      <p:cBhvr additive="base">
                                        <p:cTn id="62"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57" grpId="0"/>
      <p:bldP spid="2058" grpId="0"/>
      <p:bldP spid="2060" grpId="0"/>
      <p:bldP spid="2061" grpId="0"/>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822" y="2046513"/>
            <a:ext cx="8960466" cy="1277257"/>
          </a:xfrm>
        </p:spPr>
        <p:txBody>
          <a:bodyPr>
            <a:normAutofit/>
          </a:bodyPr>
          <a:lstStyle/>
          <a:p>
            <a:r>
              <a:rPr lang="en-US" dirty="0" smtClean="0"/>
              <a:t>SIM </a:t>
            </a:r>
            <a:r>
              <a:rPr lang="en-US" dirty="0" err="1" smtClean="0"/>
              <a:t>EMPowers</a:t>
            </a:r>
            <a:r>
              <a:rPr lang="en-US" dirty="0" smtClean="0"/>
              <a:t>...</a:t>
            </a:r>
            <a:endParaRPr lang="en-US" sz="4800" cap="none" dirty="0"/>
          </a:p>
        </p:txBody>
      </p:sp>
      <p:sp>
        <p:nvSpPr>
          <p:cNvPr id="3" name="Text Placeholder 2"/>
          <p:cNvSpPr>
            <a:spLocks noGrp="1"/>
          </p:cNvSpPr>
          <p:nvPr>
            <p:ph type="body" idx="1"/>
          </p:nvPr>
        </p:nvSpPr>
        <p:spPr>
          <a:xfrm>
            <a:off x="1204685" y="5252284"/>
            <a:ext cx="9797143" cy="1066800"/>
          </a:xfrm>
        </p:spPr>
        <p:txBody>
          <a:bodyPr>
            <a:normAutofit/>
          </a:bodyPr>
          <a:lstStyle/>
          <a:p>
            <a:pPr algn="ctr"/>
            <a:r>
              <a:rPr lang="en-US" sz="3200" b="1" dirty="0" smtClean="0"/>
              <a:t>Countering the bigotry of low expectations with HIGH EXPECTATIONS &amp; HIGH SUPPORT</a:t>
            </a:r>
            <a:endParaRPr lang="en-US" sz="3200" b="1" dirty="0"/>
          </a:p>
        </p:txBody>
      </p:sp>
      <p:sp>
        <p:nvSpPr>
          <p:cNvPr id="4" name="TextBox 3"/>
          <p:cNvSpPr txBox="1"/>
          <p:nvPr/>
        </p:nvSpPr>
        <p:spPr>
          <a:xfrm>
            <a:off x="2487822" y="3294750"/>
            <a:ext cx="3106057" cy="1200329"/>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accent1"/>
                </a:solidFill>
              </a:rPr>
              <a:t>STUDENTS</a:t>
            </a:r>
          </a:p>
          <a:p>
            <a:pPr marL="285750" indent="-285750">
              <a:buFont typeface="Arial" panose="020B0604020202020204" pitchFamily="34" charset="0"/>
              <a:buChar char="•"/>
            </a:pPr>
            <a:endParaRPr lang="en-US" sz="800" b="1" dirty="0" smtClean="0">
              <a:solidFill>
                <a:schemeClr val="accent1"/>
              </a:solidFill>
            </a:endParaRPr>
          </a:p>
          <a:p>
            <a:pPr marL="285750" indent="-285750">
              <a:buFont typeface="Arial" panose="020B0604020202020204" pitchFamily="34" charset="0"/>
              <a:buChar char="•"/>
            </a:pPr>
            <a:r>
              <a:rPr lang="en-US" sz="3200" b="1" dirty="0" smtClean="0">
                <a:solidFill>
                  <a:schemeClr val="accent1"/>
                </a:solidFill>
              </a:rPr>
              <a:t>Educators</a:t>
            </a:r>
            <a:endParaRPr lang="en-US" sz="3200" b="1" dirty="0">
              <a:solidFill>
                <a:schemeClr val="accent1"/>
              </a:solidFill>
            </a:endParaRPr>
          </a:p>
        </p:txBody>
      </p:sp>
      <p:sp>
        <p:nvSpPr>
          <p:cNvPr id="5" name="TextBox 4"/>
          <p:cNvSpPr txBox="1"/>
          <p:nvPr/>
        </p:nvSpPr>
        <p:spPr>
          <a:xfrm>
            <a:off x="5914572" y="3323771"/>
            <a:ext cx="3722914" cy="1200329"/>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accent1"/>
                </a:solidFill>
              </a:rPr>
              <a:t>Families</a:t>
            </a:r>
          </a:p>
          <a:p>
            <a:pPr marL="285750" indent="-285750">
              <a:buFont typeface="Arial" panose="020B0604020202020204" pitchFamily="34" charset="0"/>
              <a:buChar char="•"/>
            </a:pPr>
            <a:endParaRPr lang="en-US" sz="800" b="1" dirty="0" smtClean="0">
              <a:solidFill>
                <a:schemeClr val="accent1"/>
              </a:solidFill>
            </a:endParaRPr>
          </a:p>
          <a:p>
            <a:pPr marL="285750" indent="-285750">
              <a:buFont typeface="Arial" panose="020B0604020202020204" pitchFamily="34" charset="0"/>
              <a:buChar char="•"/>
            </a:pPr>
            <a:r>
              <a:rPr lang="en-US" sz="3200" b="1" dirty="0" smtClean="0">
                <a:solidFill>
                  <a:schemeClr val="accent1"/>
                </a:solidFill>
              </a:rPr>
              <a:t>Invested Others</a:t>
            </a:r>
            <a:endParaRPr lang="en-US" sz="3200" b="1" dirty="0">
              <a:solidFill>
                <a:schemeClr val="accent1"/>
              </a:solidFill>
            </a:endParaRPr>
          </a:p>
        </p:txBody>
      </p:sp>
    </p:spTree>
    <p:extLst>
      <p:ext uri="{BB962C8B-B14F-4D97-AF65-F5344CB8AC3E}">
        <p14:creationId xmlns:p14="http://schemas.microsoft.com/office/powerpoint/2010/main" val="27950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85751"/>
          </a:xfrm>
        </p:spPr>
        <p:txBody>
          <a:bodyPr/>
          <a:lstStyle/>
          <a:p>
            <a:r>
              <a:rPr lang="en-US" dirty="0" smtClean="0"/>
              <a:t>SIM</a:t>
            </a:r>
            <a:r>
              <a:rPr lang="en-US" baseline="30000" dirty="0" smtClean="0"/>
              <a:t>TM</a:t>
            </a:r>
            <a:r>
              <a:rPr lang="en-US" dirty="0" smtClean="0"/>
              <a:t> </a:t>
            </a:r>
            <a:r>
              <a:rPr lang="en-US" dirty="0"/>
              <a:t>and CRT</a:t>
            </a:r>
          </a:p>
        </p:txBody>
      </p:sp>
      <p:sp>
        <p:nvSpPr>
          <p:cNvPr id="3" name="Content Placeholder 2"/>
          <p:cNvSpPr>
            <a:spLocks noGrp="1"/>
          </p:cNvSpPr>
          <p:nvPr>
            <p:ph idx="1"/>
          </p:nvPr>
        </p:nvSpPr>
        <p:spPr>
          <a:xfrm>
            <a:off x="562953" y="2022017"/>
            <a:ext cx="11072190" cy="4050792"/>
          </a:xfrm>
        </p:spPr>
        <p:txBody>
          <a:bodyPr>
            <a:normAutofit lnSpcReduction="10000"/>
          </a:bodyPr>
          <a:lstStyle/>
          <a:p>
            <a:pPr marL="0" indent="0">
              <a:buNone/>
            </a:pPr>
            <a:r>
              <a:rPr lang="en-US" sz="3600" b="1" dirty="0" smtClean="0">
                <a:solidFill>
                  <a:srgbClr val="C00000"/>
                </a:solidFill>
              </a:rPr>
              <a:t>Supporting a student-centered environment</a:t>
            </a:r>
          </a:p>
          <a:p>
            <a:pPr marL="0" indent="0">
              <a:buNone/>
            </a:pPr>
            <a:endParaRPr lang="en-US" sz="3600" dirty="0" smtClean="0"/>
          </a:p>
          <a:p>
            <a:pPr lvl="1"/>
            <a:r>
              <a:rPr lang="en-US" sz="3600" dirty="0"/>
              <a:t>Meaning Making</a:t>
            </a:r>
          </a:p>
          <a:p>
            <a:pPr lvl="1"/>
            <a:endParaRPr lang="en-US" sz="3600" dirty="0" smtClean="0"/>
          </a:p>
          <a:p>
            <a:pPr lvl="1"/>
            <a:r>
              <a:rPr lang="en-US" sz="3600" dirty="0" smtClean="0"/>
              <a:t>Creating a positive classroom culture</a:t>
            </a:r>
          </a:p>
          <a:p>
            <a:pPr marL="274320" lvl="1" indent="0">
              <a:buNone/>
            </a:pPr>
            <a:endParaRPr lang="en-US" sz="3600" dirty="0" smtClean="0"/>
          </a:p>
          <a:p>
            <a:pPr lvl="1"/>
            <a:r>
              <a:rPr lang="en-US" sz="3600" dirty="0" smtClean="0"/>
              <a:t>Multiple approaches to acquisition and practice</a:t>
            </a:r>
          </a:p>
          <a:p>
            <a:endParaRPr lang="en-US" sz="3600" dirty="0"/>
          </a:p>
          <a:p>
            <a:pPr lvl="2"/>
            <a:endParaRPr lang="en-US" dirty="0" smtClean="0"/>
          </a:p>
          <a:p>
            <a:endParaRPr lang="en-US" dirty="0"/>
          </a:p>
          <a:p>
            <a:endParaRPr lang="en-US" dirty="0"/>
          </a:p>
        </p:txBody>
      </p:sp>
    </p:spTree>
    <p:extLst>
      <p:ext uri="{BB962C8B-B14F-4D97-AF65-F5344CB8AC3E}">
        <p14:creationId xmlns:p14="http://schemas.microsoft.com/office/powerpoint/2010/main" val="199315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0"/>
            <a:ext cx="10058400" cy="986359"/>
          </a:xfrm>
        </p:spPr>
        <p:txBody>
          <a:bodyPr/>
          <a:lstStyle/>
          <a:p>
            <a:r>
              <a:rPr lang="en-US" dirty="0" smtClean="0"/>
              <a:t>SIM</a:t>
            </a:r>
            <a:r>
              <a:rPr lang="en-US" baseline="30000" dirty="0" smtClean="0"/>
              <a:t>TM</a:t>
            </a:r>
            <a:r>
              <a:rPr lang="en-US" dirty="0" smtClean="0"/>
              <a:t> </a:t>
            </a:r>
            <a:r>
              <a:rPr lang="en-US" dirty="0"/>
              <a:t>and </a:t>
            </a:r>
            <a:r>
              <a:rPr lang="en-US" dirty="0" smtClean="0"/>
              <a:t>CRT:</a:t>
            </a:r>
            <a:endParaRPr lang="en-US" dirty="0"/>
          </a:p>
        </p:txBody>
      </p:sp>
      <p:sp>
        <p:nvSpPr>
          <p:cNvPr id="3" name="Content Placeholder 2"/>
          <p:cNvSpPr>
            <a:spLocks noGrp="1"/>
          </p:cNvSpPr>
          <p:nvPr>
            <p:ph idx="1"/>
          </p:nvPr>
        </p:nvSpPr>
        <p:spPr>
          <a:xfrm>
            <a:off x="350653" y="2126973"/>
            <a:ext cx="5271317" cy="3349487"/>
          </a:xfrm>
        </p:spPr>
        <p:txBody>
          <a:bodyPr>
            <a:normAutofit/>
          </a:bodyPr>
          <a:lstStyle/>
          <a:p>
            <a:pPr lvl="1">
              <a:buFont typeface="Wingdings" panose="05000000000000000000" pitchFamily="2" charset="2"/>
              <a:buChar char="Ø"/>
            </a:pPr>
            <a:r>
              <a:rPr lang="en-US" sz="3200" b="1" dirty="0" smtClean="0">
                <a:solidFill>
                  <a:srgbClr val="C00000"/>
                </a:solidFill>
              </a:rPr>
              <a:t>Content Enhancement</a:t>
            </a:r>
          </a:p>
          <a:p>
            <a:pPr lvl="1">
              <a:buFont typeface="Wingdings" panose="05000000000000000000" pitchFamily="2" charset="2"/>
              <a:buChar char="Ø"/>
            </a:pPr>
            <a:endParaRPr lang="en-US" sz="1600" b="1" dirty="0" smtClean="0">
              <a:solidFill>
                <a:srgbClr val="C00000"/>
              </a:solidFill>
            </a:endParaRPr>
          </a:p>
          <a:p>
            <a:pPr lvl="2"/>
            <a:r>
              <a:rPr lang="en-US" sz="3200" dirty="0" smtClean="0"/>
              <a:t>Course Organizer</a:t>
            </a:r>
          </a:p>
          <a:p>
            <a:pPr lvl="2"/>
            <a:r>
              <a:rPr lang="en-US" sz="3200" dirty="0" smtClean="0"/>
              <a:t>Clarifying</a:t>
            </a:r>
          </a:p>
          <a:p>
            <a:pPr lvl="2"/>
            <a:r>
              <a:rPr lang="en-US" sz="3200" dirty="0" smtClean="0"/>
              <a:t>Concept Mastery</a:t>
            </a:r>
          </a:p>
          <a:p>
            <a:pPr lvl="2"/>
            <a:r>
              <a:rPr lang="en-US" sz="3200" dirty="0" smtClean="0"/>
              <a:t>Concept Comparison</a:t>
            </a:r>
          </a:p>
          <a:p>
            <a:pPr lvl="1"/>
            <a:endParaRPr lang="en-US" sz="2400" dirty="0" smtClean="0"/>
          </a:p>
          <a:p>
            <a:pPr lvl="2"/>
            <a:endParaRPr lang="en-US" dirty="0" smtClean="0"/>
          </a:p>
          <a:p>
            <a:endParaRPr lang="en-US" dirty="0"/>
          </a:p>
          <a:p>
            <a:endParaRPr lang="en-US" dirty="0"/>
          </a:p>
        </p:txBody>
      </p:sp>
      <p:sp>
        <p:nvSpPr>
          <p:cNvPr id="4" name="Content Placeholder 2"/>
          <p:cNvSpPr txBox="1">
            <a:spLocks/>
          </p:cNvSpPr>
          <p:nvPr/>
        </p:nvSpPr>
        <p:spPr>
          <a:xfrm>
            <a:off x="5784575" y="2594047"/>
            <a:ext cx="6221895" cy="397366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74320" lvl="1" indent="0">
              <a:buNone/>
            </a:pPr>
            <a:endParaRPr lang="en-US" sz="2400" dirty="0" smtClean="0"/>
          </a:p>
          <a:p>
            <a:pPr lvl="1">
              <a:buFont typeface="Wingdings" pitchFamily="2" charset="2"/>
              <a:buChar char="Ø"/>
            </a:pPr>
            <a:r>
              <a:rPr lang="en-US" sz="3200" b="1" dirty="0" smtClean="0">
                <a:solidFill>
                  <a:srgbClr val="C00000"/>
                </a:solidFill>
              </a:rPr>
              <a:t>Learning Strategies</a:t>
            </a:r>
          </a:p>
          <a:p>
            <a:pPr lvl="1">
              <a:buFont typeface="Wingdings" pitchFamily="2" charset="2"/>
              <a:buChar char="Ø"/>
            </a:pPr>
            <a:endParaRPr lang="en-US" sz="1600" dirty="0" smtClean="0"/>
          </a:p>
          <a:p>
            <a:pPr lvl="2"/>
            <a:r>
              <a:rPr lang="en-US" sz="3200" dirty="0" smtClean="0"/>
              <a:t>Community Building Series</a:t>
            </a:r>
          </a:p>
          <a:p>
            <a:pPr lvl="2"/>
            <a:r>
              <a:rPr lang="en-US" sz="3200" dirty="0" smtClean="0"/>
              <a:t>Socially Wise</a:t>
            </a:r>
          </a:p>
          <a:p>
            <a:pPr lvl="2"/>
            <a:r>
              <a:rPr lang="en-US" sz="3200" dirty="0" smtClean="0"/>
              <a:t>Possible Selves</a:t>
            </a:r>
          </a:p>
          <a:p>
            <a:pPr lvl="2"/>
            <a:r>
              <a:rPr lang="en-US" sz="3200" dirty="0" smtClean="0"/>
              <a:t>Self-Advocacy</a:t>
            </a:r>
          </a:p>
          <a:p>
            <a:pPr lvl="2"/>
            <a:endParaRPr lang="en-US" sz="3200" dirty="0" smtClean="0"/>
          </a:p>
          <a:p>
            <a:endParaRPr lang="en-US" dirty="0" smtClean="0"/>
          </a:p>
          <a:p>
            <a:endParaRPr lang="en-US" dirty="0"/>
          </a:p>
        </p:txBody>
      </p:sp>
      <p:sp>
        <p:nvSpPr>
          <p:cNvPr id="5" name="Title 1"/>
          <p:cNvSpPr txBox="1">
            <a:spLocks/>
          </p:cNvSpPr>
          <p:nvPr/>
        </p:nvSpPr>
        <p:spPr>
          <a:xfrm>
            <a:off x="5068956" y="484631"/>
            <a:ext cx="6520070" cy="9863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000" cap="none" dirty="0" smtClean="0">
                <a:solidFill>
                  <a:schemeClr val="accent1"/>
                </a:solidFill>
              </a:rPr>
              <a:t>Creating positive classroom culture</a:t>
            </a:r>
            <a:endParaRPr lang="en-US" sz="4000" cap="none" dirty="0">
              <a:solidFill>
                <a:schemeClr val="accent1"/>
              </a:solidFill>
            </a:endParaRPr>
          </a:p>
        </p:txBody>
      </p:sp>
    </p:spTree>
    <p:extLst>
      <p:ext uri="{BB962C8B-B14F-4D97-AF65-F5344CB8AC3E}">
        <p14:creationId xmlns:p14="http://schemas.microsoft.com/office/powerpoint/2010/main" val="95599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85751"/>
          </a:xfrm>
        </p:spPr>
        <p:txBody>
          <a:bodyPr/>
          <a:lstStyle/>
          <a:p>
            <a:r>
              <a:rPr lang="en-US" dirty="0" smtClean="0"/>
              <a:t>SIM</a:t>
            </a:r>
            <a:r>
              <a:rPr lang="en-US" baseline="30000" dirty="0" smtClean="0"/>
              <a:t>TM</a:t>
            </a:r>
            <a:r>
              <a:rPr lang="en-US" dirty="0" smtClean="0"/>
              <a:t> </a:t>
            </a:r>
            <a:r>
              <a:rPr lang="en-US" dirty="0"/>
              <a:t>and CRT</a:t>
            </a:r>
          </a:p>
        </p:txBody>
      </p:sp>
      <p:sp>
        <p:nvSpPr>
          <p:cNvPr id="3" name="Content Placeholder 2"/>
          <p:cNvSpPr>
            <a:spLocks noGrp="1"/>
          </p:cNvSpPr>
          <p:nvPr>
            <p:ph idx="1"/>
          </p:nvPr>
        </p:nvSpPr>
        <p:spPr>
          <a:xfrm>
            <a:off x="801492" y="1763599"/>
            <a:ext cx="11072190" cy="4736592"/>
          </a:xfrm>
        </p:spPr>
        <p:txBody>
          <a:bodyPr/>
          <a:lstStyle/>
          <a:p>
            <a:pPr marL="274320" lvl="1" indent="0">
              <a:buNone/>
            </a:pPr>
            <a:r>
              <a:rPr lang="en-US" sz="3600" b="1" dirty="0" smtClean="0">
                <a:solidFill>
                  <a:srgbClr val="C00000"/>
                </a:solidFill>
              </a:rPr>
              <a:t>Scaffolding with SIM</a:t>
            </a:r>
          </a:p>
          <a:p>
            <a:pPr marL="274320" lvl="1" indent="0">
              <a:buNone/>
            </a:pPr>
            <a:endParaRPr lang="en-US" sz="3600" b="1" dirty="0" smtClean="0">
              <a:solidFill>
                <a:srgbClr val="C00000"/>
              </a:solidFill>
            </a:endParaRPr>
          </a:p>
          <a:p>
            <a:pPr lvl="1"/>
            <a:r>
              <a:rPr lang="en-US" sz="3600" dirty="0" smtClean="0"/>
              <a:t>High expectations for thinking</a:t>
            </a:r>
          </a:p>
          <a:p>
            <a:pPr lvl="1"/>
            <a:endParaRPr lang="en-US" sz="3600" dirty="0" smtClean="0"/>
          </a:p>
          <a:p>
            <a:pPr lvl="1"/>
            <a:r>
              <a:rPr lang="en-US" sz="3600" dirty="0" err="1" smtClean="0"/>
              <a:t>Scaffolded</a:t>
            </a:r>
            <a:r>
              <a:rPr lang="en-US" sz="3600" dirty="0" smtClean="0"/>
              <a:t> interactions with content</a:t>
            </a:r>
          </a:p>
          <a:p>
            <a:pPr lvl="1"/>
            <a:endParaRPr lang="en-US" sz="3600" dirty="0" smtClean="0"/>
          </a:p>
          <a:p>
            <a:pPr lvl="1"/>
            <a:r>
              <a:rPr lang="en-US" sz="3600" dirty="0" smtClean="0"/>
              <a:t>Explicitly taught collaboration strategies</a:t>
            </a:r>
          </a:p>
          <a:p>
            <a:endParaRPr lang="en-US" sz="3600" dirty="0"/>
          </a:p>
          <a:p>
            <a:pPr lvl="2"/>
            <a:endParaRPr lang="en-US" dirty="0" smtClean="0"/>
          </a:p>
          <a:p>
            <a:endParaRPr lang="en-US" dirty="0"/>
          </a:p>
          <a:p>
            <a:endParaRPr lang="en-US" dirty="0"/>
          </a:p>
        </p:txBody>
      </p:sp>
    </p:spTree>
    <p:extLst>
      <p:ext uri="{BB962C8B-B14F-4D97-AF65-F5344CB8AC3E}">
        <p14:creationId xmlns:p14="http://schemas.microsoft.com/office/powerpoint/2010/main" val="1399907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1464" y="1289885"/>
            <a:ext cx="10043887" cy="1030513"/>
          </a:xfrm>
        </p:spPr>
        <p:txBody>
          <a:bodyPr>
            <a:noAutofit/>
          </a:bodyPr>
          <a:lstStyle/>
          <a:p>
            <a:pPr algn="ctr"/>
            <a:r>
              <a:rPr lang="en-US" sz="4800" cap="none" dirty="0" smtClean="0"/>
              <a:t>How could SIM be leveraged to empower students and educators at home?</a:t>
            </a:r>
            <a:br>
              <a:rPr lang="en-US" sz="4800" cap="none" dirty="0" smtClean="0"/>
            </a:br>
            <a:endParaRPr lang="en-US" sz="4800" cap="none" dirty="0">
              <a:solidFill>
                <a:schemeClr val="accent1"/>
              </a:solidFill>
            </a:endParaRPr>
          </a:p>
        </p:txBody>
      </p:sp>
      <p:sp>
        <p:nvSpPr>
          <p:cNvPr id="5" name="Text Placeholder 4"/>
          <p:cNvSpPr>
            <a:spLocks noGrp="1"/>
          </p:cNvSpPr>
          <p:nvPr>
            <p:ph type="body" idx="1"/>
          </p:nvPr>
        </p:nvSpPr>
        <p:spPr>
          <a:xfrm>
            <a:off x="2167128" y="5281313"/>
            <a:ext cx="9052560" cy="1066800"/>
          </a:xfrm>
        </p:spPr>
        <p:txBody>
          <a:bodyPr>
            <a:noAutofit/>
          </a:bodyPr>
          <a:lstStyle/>
          <a:p>
            <a:pPr algn="ctr"/>
            <a:r>
              <a:rPr lang="en-US" sz="6600" dirty="0"/>
              <a:t>Talk at your </a:t>
            </a:r>
            <a:r>
              <a:rPr lang="en-US" sz="6600" dirty="0" smtClean="0"/>
              <a:t>table...</a:t>
            </a:r>
            <a:r>
              <a:rPr lang="en-US" sz="6600" dirty="0"/>
              <a:t/>
            </a:r>
            <a:br>
              <a:rPr lang="en-US" sz="6600" dirty="0"/>
            </a:br>
            <a:endParaRPr lang="en-US" sz="6600" dirty="0"/>
          </a:p>
        </p:txBody>
      </p:sp>
      <p:sp>
        <p:nvSpPr>
          <p:cNvPr id="8" name="Title 3"/>
          <p:cNvSpPr txBox="1">
            <a:spLocks/>
          </p:cNvSpPr>
          <p:nvPr/>
        </p:nvSpPr>
        <p:spPr>
          <a:xfrm>
            <a:off x="1973941" y="1721538"/>
            <a:ext cx="10043887" cy="296091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80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800" cap="none" dirty="0" smtClean="0"/>
              <a:t>How might SIM support efforts around CRT &amp; shifts towards Student Centered Instruction?</a:t>
            </a:r>
            <a:endParaRPr lang="en-US" sz="4800" cap="none" dirty="0">
              <a:solidFill>
                <a:schemeClr val="accent1"/>
              </a:solidFill>
            </a:endParaRPr>
          </a:p>
        </p:txBody>
      </p:sp>
      <p:sp>
        <p:nvSpPr>
          <p:cNvPr id="10" name="Title 3"/>
          <p:cNvSpPr txBox="1">
            <a:spLocks/>
          </p:cNvSpPr>
          <p:nvPr/>
        </p:nvSpPr>
        <p:spPr>
          <a:xfrm>
            <a:off x="4661407" y="4083593"/>
            <a:ext cx="4064000" cy="103051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80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800" cap="none" dirty="0" smtClean="0">
                <a:solidFill>
                  <a:schemeClr val="accent1"/>
                </a:solidFill>
              </a:rPr>
              <a:t>GET SPECIFIC!</a:t>
            </a:r>
            <a:endParaRPr lang="en-US" sz="4800" cap="none" dirty="0">
              <a:solidFill>
                <a:schemeClr val="accent1"/>
              </a:solidFill>
            </a:endParaRPr>
          </a:p>
        </p:txBody>
      </p:sp>
    </p:spTree>
    <p:extLst>
      <p:ext uri="{BB962C8B-B14F-4D97-AF65-F5344CB8AC3E}">
        <p14:creationId xmlns:p14="http://schemas.microsoft.com/office/powerpoint/2010/main" val="247762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30"/>
          <p:cNvGrpSpPr>
            <a:grpSpLocks/>
          </p:cNvGrpSpPr>
          <p:nvPr/>
        </p:nvGrpSpPr>
        <p:grpSpPr bwMode="auto">
          <a:xfrm>
            <a:off x="2046288" y="203201"/>
            <a:ext cx="8196262" cy="6289675"/>
            <a:chOff x="295" y="43"/>
            <a:chExt cx="5163" cy="3962"/>
          </a:xfrm>
        </p:grpSpPr>
        <p:sp>
          <p:nvSpPr>
            <p:cNvPr id="6192" name="Rectangle 5"/>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93" name="Rectangle 6"/>
            <p:cNvSpPr>
              <a:spLocks noChangeArrowheads="1"/>
            </p:cNvSpPr>
            <p:nvPr/>
          </p:nvSpPr>
          <p:spPr bwMode="auto">
            <a:xfrm>
              <a:off x="3891" y="43"/>
              <a:ext cx="21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a:solidFill>
                    <a:srgbClr val="000000"/>
                  </a:solidFill>
                </a:rPr>
                <a:t>NAME</a:t>
              </a:r>
              <a:endParaRPr lang="en-US" altLang="en-US" sz="2400"/>
            </a:p>
          </p:txBody>
        </p:sp>
        <p:sp>
          <p:nvSpPr>
            <p:cNvPr id="6194" name="Rectangle 7"/>
            <p:cNvSpPr>
              <a:spLocks noChangeArrowheads="1"/>
            </p:cNvSpPr>
            <p:nvPr/>
          </p:nvSpPr>
          <p:spPr bwMode="auto">
            <a:xfrm>
              <a:off x="3891" y="131"/>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a:solidFill>
                    <a:srgbClr val="000000"/>
                  </a:solidFill>
                </a:rPr>
                <a:t>DATE</a:t>
              </a:r>
              <a:endParaRPr lang="en-US" altLang="en-US" sz="2400"/>
            </a:p>
          </p:txBody>
        </p:sp>
        <p:sp>
          <p:nvSpPr>
            <p:cNvPr id="6195" name="Line 8"/>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9"/>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Rectangle 10"/>
            <p:cNvSpPr>
              <a:spLocks noChangeArrowheads="1"/>
            </p:cNvSpPr>
            <p:nvPr/>
          </p:nvSpPr>
          <p:spPr bwMode="auto">
            <a:xfrm>
              <a:off x="318" y="58"/>
              <a:ext cx="1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1700" b="1">
                  <a:solidFill>
                    <a:srgbClr val="000000"/>
                  </a:solidFill>
                </a:rPr>
                <a:t>The Unit Organizer</a:t>
              </a:r>
              <a:endParaRPr lang="en-US" altLang="en-US" sz="2400"/>
            </a:p>
          </p:txBody>
        </p:sp>
        <p:sp>
          <p:nvSpPr>
            <p:cNvPr id="6198" name="Line 11"/>
            <p:cNvSpPr>
              <a:spLocks noChangeShapeType="1"/>
            </p:cNvSpPr>
            <p:nvPr/>
          </p:nvSpPr>
          <p:spPr bwMode="auto">
            <a:xfrm flipV="1">
              <a:off x="295" y="3560"/>
              <a:ext cx="2003" cy="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Rectangle 14"/>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800" b="1">
                  <a:solidFill>
                    <a:srgbClr val="000000"/>
                  </a:solidFill>
                </a:rPr>
                <a:t>NEW </a:t>
              </a:r>
              <a:endParaRPr lang="en-US" altLang="en-US" sz="2400"/>
            </a:p>
            <a:p>
              <a:pPr algn="ctr">
                <a:spcBef>
                  <a:spcPct val="0"/>
                </a:spcBef>
                <a:buClrTx/>
                <a:buFontTx/>
                <a:buNone/>
              </a:pPr>
              <a:r>
                <a:rPr lang="en-US" altLang="en-US" sz="800" b="1">
                  <a:solidFill>
                    <a:srgbClr val="000000"/>
                  </a:solidFill>
                </a:rPr>
                <a:t>UNIT </a:t>
              </a:r>
              <a:endParaRPr lang="en-US" altLang="en-US" sz="2400"/>
            </a:p>
            <a:p>
              <a:pPr algn="ctr">
                <a:spcBef>
                  <a:spcPct val="0"/>
                </a:spcBef>
                <a:buClrTx/>
                <a:buFontTx/>
                <a:buNone/>
              </a:pPr>
              <a:r>
                <a:rPr lang="en-US" altLang="en-US" sz="800" b="1">
                  <a:solidFill>
                    <a:srgbClr val="000000"/>
                  </a:solidFill>
                </a:rPr>
                <a:t>SELF-TEST</a:t>
              </a:r>
            </a:p>
            <a:p>
              <a:pPr algn="ctr">
                <a:spcBef>
                  <a:spcPct val="0"/>
                </a:spcBef>
                <a:buClrTx/>
                <a:buFontTx/>
                <a:buNone/>
              </a:pPr>
              <a:r>
                <a:rPr lang="en-US" altLang="en-US" sz="800" b="1">
                  <a:solidFill>
                    <a:srgbClr val="000000"/>
                  </a:solidFill>
                </a:rPr>
                <a:t>QUESTIONS</a:t>
              </a:r>
            </a:p>
          </p:txBody>
        </p:sp>
        <p:sp>
          <p:nvSpPr>
            <p:cNvPr id="6200" name="Line 16"/>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Rectangle 17"/>
            <p:cNvSpPr>
              <a:spLocks noChangeArrowheads="1"/>
            </p:cNvSpPr>
            <p:nvPr/>
          </p:nvSpPr>
          <p:spPr bwMode="auto">
            <a:xfrm>
              <a:off x="451" y="255"/>
              <a:ext cx="8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1100" b="1">
                  <a:solidFill>
                    <a:srgbClr val="000000"/>
                  </a:solidFill>
                </a:rPr>
                <a:t>Expanded Unit Map</a:t>
              </a:r>
              <a:endParaRPr lang="en-US" altLang="en-US" sz="2400"/>
            </a:p>
          </p:txBody>
        </p:sp>
        <p:sp>
          <p:nvSpPr>
            <p:cNvPr id="6202" name="Line 18"/>
            <p:cNvSpPr>
              <a:spLocks noChangeShapeType="1"/>
            </p:cNvSpPr>
            <p:nvPr/>
          </p:nvSpPr>
          <p:spPr bwMode="auto">
            <a:xfrm>
              <a:off x="2298" y="298"/>
              <a:ext cx="668" cy="18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Rectangle 19"/>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4" name="Rectangle 20"/>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5" name="Rectangle 21"/>
            <p:cNvSpPr>
              <a:spLocks noChangeArrowheads="1"/>
            </p:cNvSpPr>
            <p:nvPr/>
          </p:nvSpPr>
          <p:spPr bwMode="auto">
            <a:xfrm rot="960000">
              <a:off x="2623" y="344"/>
              <a:ext cx="33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is about...</a:t>
              </a:r>
              <a:endParaRPr lang="en-US" altLang="en-US" sz="2400"/>
            </a:p>
          </p:txBody>
        </p:sp>
        <p:sp>
          <p:nvSpPr>
            <p:cNvPr id="6206" name="Oval 22"/>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7" name="Oval 23"/>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8" name="Rectangle 24"/>
            <p:cNvSpPr>
              <a:spLocks noChangeArrowheads="1"/>
            </p:cNvSpPr>
            <p:nvPr/>
          </p:nvSpPr>
          <p:spPr bwMode="auto">
            <a:xfrm>
              <a:off x="372" y="270"/>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9</a:t>
              </a:r>
              <a:endParaRPr lang="en-US" altLang="en-US" sz="2400"/>
            </a:p>
          </p:txBody>
        </p:sp>
        <p:sp>
          <p:nvSpPr>
            <p:cNvPr id="6209" name="Rectangle 25"/>
            <p:cNvSpPr>
              <a:spLocks noChangeArrowheads="1"/>
            </p:cNvSpPr>
            <p:nvPr/>
          </p:nvSpPr>
          <p:spPr bwMode="auto">
            <a:xfrm>
              <a:off x="368" y="359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10</a:t>
              </a:r>
              <a:endParaRPr lang="en-US" altLang="en-US" sz="2400"/>
            </a:p>
          </p:txBody>
        </p:sp>
        <p:sp>
          <p:nvSpPr>
            <p:cNvPr id="6210" name="Oval 36"/>
            <p:cNvSpPr>
              <a:spLocks noChangeArrowheads="1"/>
            </p:cNvSpPr>
            <p:nvPr/>
          </p:nvSpPr>
          <p:spPr bwMode="auto">
            <a:xfrm>
              <a:off x="2269" y="483"/>
              <a:ext cx="1587" cy="650"/>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grpSp>
      <p:sp>
        <p:nvSpPr>
          <p:cNvPr id="6147" name="TextBox 1"/>
          <p:cNvSpPr txBox="1">
            <a:spLocks noChangeArrowheads="1"/>
          </p:cNvSpPr>
          <p:nvPr/>
        </p:nvSpPr>
        <p:spPr bwMode="auto">
          <a:xfrm>
            <a:off x="4705351" y="319088"/>
            <a:ext cx="319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Your Headline Here</a:t>
            </a:r>
          </a:p>
        </p:txBody>
      </p:sp>
      <p:sp>
        <p:nvSpPr>
          <p:cNvPr id="6148" name="TextBox 2"/>
          <p:cNvSpPr txBox="1">
            <a:spLocks noChangeArrowheads="1"/>
          </p:cNvSpPr>
          <p:nvPr/>
        </p:nvSpPr>
        <p:spPr bwMode="auto">
          <a:xfrm>
            <a:off x="2286001" y="1885950"/>
            <a:ext cx="779463" cy="400050"/>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a:latin typeface="Calibri" panose="020F0502020204030204" pitchFamily="34" charset="0"/>
              </a:rPr>
              <a:t>3 or 4</a:t>
            </a:r>
          </a:p>
        </p:txBody>
      </p:sp>
      <p:sp>
        <p:nvSpPr>
          <p:cNvPr id="6149" name="Oval 3"/>
          <p:cNvSpPr>
            <a:spLocks noChangeArrowheads="1"/>
          </p:cNvSpPr>
          <p:nvPr/>
        </p:nvSpPr>
        <p:spPr bwMode="auto">
          <a:xfrm>
            <a:off x="3048001" y="1870075"/>
            <a:ext cx="1597025" cy="66833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0" name="Oval 4"/>
          <p:cNvSpPr>
            <a:spLocks noChangeArrowheads="1"/>
          </p:cNvSpPr>
          <p:nvPr/>
        </p:nvSpPr>
        <p:spPr bwMode="auto">
          <a:xfrm>
            <a:off x="2198689" y="931864"/>
            <a:ext cx="1798637" cy="6254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1" name="Oval 45"/>
          <p:cNvSpPr>
            <a:spLocks noChangeArrowheads="1"/>
          </p:cNvSpPr>
          <p:nvPr/>
        </p:nvSpPr>
        <p:spPr bwMode="auto">
          <a:xfrm>
            <a:off x="3403600" y="1771651"/>
            <a:ext cx="1582738" cy="6508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2" name="Oval 46"/>
          <p:cNvSpPr>
            <a:spLocks noChangeArrowheads="1"/>
          </p:cNvSpPr>
          <p:nvPr/>
        </p:nvSpPr>
        <p:spPr bwMode="auto">
          <a:xfrm>
            <a:off x="7210426" y="2157413"/>
            <a:ext cx="1338263" cy="63976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3" name="Oval 47"/>
          <p:cNvSpPr>
            <a:spLocks noChangeArrowheads="1"/>
          </p:cNvSpPr>
          <p:nvPr/>
        </p:nvSpPr>
        <p:spPr bwMode="auto">
          <a:xfrm>
            <a:off x="5056189" y="2222500"/>
            <a:ext cx="1933575" cy="82073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4" name="Oval 48"/>
          <p:cNvSpPr>
            <a:spLocks noChangeArrowheads="1"/>
          </p:cNvSpPr>
          <p:nvPr/>
        </p:nvSpPr>
        <p:spPr bwMode="auto">
          <a:xfrm>
            <a:off x="8429625" y="941389"/>
            <a:ext cx="1722438" cy="7651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5" name="TextBox 5"/>
          <p:cNvSpPr txBox="1">
            <a:spLocks noChangeArrowheads="1"/>
          </p:cNvSpPr>
          <p:nvPr/>
        </p:nvSpPr>
        <p:spPr bwMode="auto">
          <a:xfrm>
            <a:off x="10598150" y="4024313"/>
            <a:ext cx="1944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6" name="TextBox 6"/>
          <p:cNvSpPr txBox="1">
            <a:spLocks noChangeArrowheads="1"/>
          </p:cNvSpPr>
          <p:nvPr/>
        </p:nvSpPr>
        <p:spPr bwMode="auto">
          <a:xfrm>
            <a:off x="2436813" y="1031875"/>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group size</a:t>
            </a:r>
          </a:p>
        </p:txBody>
      </p:sp>
      <p:sp>
        <p:nvSpPr>
          <p:cNvPr id="6157" name="TextBox 51"/>
          <p:cNvSpPr txBox="1">
            <a:spLocks noChangeArrowheads="1"/>
          </p:cNvSpPr>
          <p:nvPr/>
        </p:nvSpPr>
        <p:spPr bwMode="auto">
          <a:xfrm>
            <a:off x="3602039" y="1884363"/>
            <a:ext cx="144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a:latin typeface="Calibri" panose="020F0502020204030204" pitchFamily="34" charset="0"/>
              </a:rPr>
              <a:t>resources</a:t>
            </a:r>
          </a:p>
        </p:txBody>
      </p:sp>
      <p:sp>
        <p:nvSpPr>
          <p:cNvPr id="6158" name="TextBox 52"/>
          <p:cNvSpPr txBox="1">
            <a:spLocks noChangeArrowheads="1"/>
          </p:cNvSpPr>
          <p:nvPr/>
        </p:nvSpPr>
        <p:spPr bwMode="auto">
          <a:xfrm>
            <a:off x="7237414" y="2266950"/>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set times</a:t>
            </a:r>
          </a:p>
        </p:txBody>
      </p:sp>
      <p:sp>
        <p:nvSpPr>
          <p:cNvPr id="6159" name="TextBox 53"/>
          <p:cNvSpPr txBox="1">
            <a:spLocks noChangeArrowheads="1"/>
          </p:cNvSpPr>
          <p:nvPr/>
        </p:nvSpPr>
        <p:spPr bwMode="auto">
          <a:xfrm>
            <a:off x="4949825" y="2298701"/>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collaboration process</a:t>
            </a:r>
          </a:p>
        </p:txBody>
      </p:sp>
      <p:sp>
        <p:nvSpPr>
          <p:cNvPr id="6160" name="TextBox 54"/>
          <p:cNvSpPr txBox="1">
            <a:spLocks noChangeArrowheads="1"/>
          </p:cNvSpPr>
          <p:nvPr/>
        </p:nvSpPr>
        <p:spPr bwMode="auto">
          <a:xfrm>
            <a:off x="8569326" y="949326"/>
            <a:ext cx="1444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final product</a:t>
            </a:r>
          </a:p>
        </p:txBody>
      </p:sp>
      <p:sp>
        <p:nvSpPr>
          <p:cNvPr id="6161" name="TextBox 55"/>
          <p:cNvSpPr txBox="1">
            <a:spLocks noChangeArrowheads="1"/>
          </p:cNvSpPr>
          <p:nvPr/>
        </p:nvSpPr>
        <p:spPr bwMode="auto">
          <a:xfrm>
            <a:off x="2133601" y="2913063"/>
            <a:ext cx="1635125" cy="1477962"/>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pPr>
            <a:r>
              <a:rPr lang="en-US" altLang="en-US" sz="1800">
                <a:latin typeface="Calibri" panose="020F0502020204030204" pitchFamily="34" charset="0"/>
              </a:rPr>
              <a:t>3 CRT articles</a:t>
            </a:r>
          </a:p>
          <a:p>
            <a:pPr>
              <a:spcBef>
                <a:spcPct val="0"/>
              </a:spcBef>
              <a:buClrTx/>
            </a:pPr>
            <a:r>
              <a:rPr lang="en-US" altLang="en-US" sz="1800">
                <a:latin typeface="Calibri" panose="020F0502020204030204" pitchFamily="34" charset="0"/>
              </a:rPr>
              <a:t>Graphic organizer (Frame)</a:t>
            </a:r>
          </a:p>
        </p:txBody>
      </p:sp>
      <p:sp>
        <p:nvSpPr>
          <p:cNvPr id="6162" name="TextBox 56"/>
          <p:cNvSpPr txBox="1">
            <a:spLocks noChangeArrowheads="1"/>
          </p:cNvSpPr>
          <p:nvPr/>
        </p:nvSpPr>
        <p:spPr bwMode="auto">
          <a:xfrm>
            <a:off x="5240338" y="3382963"/>
            <a:ext cx="2627312" cy="2862262"/>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 typeface="Times" panose="02020603050405020304" pitchFamily="18" charset="0"/>
              <a:buAutoNum type="arabicPeriod"/>
            </a:pPr>
            <a:r>
              <a:rPr lang="en-US" altLang="en-US" sz="1800">
                <a:latin typeface="Calibri" panose="020F0502020204030204" pitchFamily="34" charset="0"/>
              </a:rPr>
              <a:t>By yourself, silently read and mark each article for main points</a:t>
            </a:r>
          </a:p>
          <a:p>
            <a:pPr>
              <a:spcBef>
                <a:spcPct val="0"/>
              </a:spcBef>
              <a:buClrTx/>
              <a:buFont typeface="Times" panose="02020603050405020304" pitchFamily="18" charset="0"/>
              <a:buAutoNum type="arabicPeriod"/>
            </a:pPr>
            <a:r>
              <a:rPr lang="en-US" altLang="en-US" sz="1800">
                <a:latin typeface="Calibri" panose="020F0502020204030204" pitchFamily="34" charset="0"/>
              </a:rPr>
              <a:t>With your group, create a headline for each article</a:t>
            </a:r>
          </a:p>
          <a:p>
            <a:pPr>
              <a:spcBef>
                <a:spcPct val="0"/>
              </a:spcBef>
              <a:buClrTx/>
              <a:buFont typeface="Times" panose="02020603050405020304" pitchFamily="18" charset="0"/>
              <a:buAutoNum type="arabicPeriod"/>
            </a:pPr>
            <a:r>
              <a:rPr lang="en-US" altLang="en-US" sz="1800">
                <a:latin typeface="Calibri" panose="020F0502020204030204" pitchFamily="34" charset="0"/>
              </a:rPr>
              <a:t>Share what you create with the class, teacher selects one group member to share</a:t>
            </a:r>
          </a:p>
        </p:txBody>
      </p:sp>
      <p:sp>
        <p:nvSpPr>
          <p:cNvPr id="6163" name="TextBox 57"/>
          <p:cNvSpPr txBox="1">
            <a:spLocks noChangeArrowheads="1"/>
          </p:cNvSpPr>
          <p:nvPr/>
        </p:nvSpPr>
        <p:spPr bwMode="auto">
          <a:xfrm>
            <a:off x="5321300" y="1057275"/>
            <a:ext cx="231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600">
                <a:latin typeface="Calibri" panose="020F0502020204030204" pitchFamily="34" charset="0"/>
              </a:rPr>
              <a:t>how we deepen our understanding by talking together</a:t>
            </a:r>
          </a:p>
        </p:txBody>
      </p:sp>
      <p:sp>
        <p:nvSpPr>
          <p:cNvPr id="6164" name="TextBox 58"/>
          <p:cNvSpPr txBox="1">
            <a:spLocks noChangeArrowheads="1"/>
          </p:cNvSpPr>
          <p:nvPr/>
        </p:nvSpPr>
        <p:spPr bwMode="auto">
          <a:xfrm>
            <a:off x="3917951" y="3335339"/>
            <a:ext cx="1173163" cy="1323975"/>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a:latin typeface="Calibri" panose="020F0502020204030204" pitchFamily="34" charset="0"/>
              </a:rPr>
              <a:t>talking stems: (blue paper)</a:t>
            </a:r>
          </a:p>
        </p:txBody>
      </p:sp>
      <p:sp>
        <p:nvSpPr>
          <p:cNvPr id="6165" name="TextBox 59"/>
          <p:cNvSpPr txBox="1">
            <a:spLocks noChangeArrowheads="1"/>
          </p:cNvSpPr>
          <p:nvPr/>
        </p:nvSpPr>
        <p:spPr bwMode="auto">
          <a:xfrm>
            <a:off x="8850314" y="2025651"/>
            <a:ext cx="1189037" cy="1230313"/>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headline</a:t>
            </a:r>
            <a:r>
              <a:rPr lang="en-US" altLang="en-US" sz="2000">
                <a:latin typeface="Calibri" panose="020F0502020204030204" pitchFamily="34" charset="0"/>
              </a:rPr>
              <a:t> </a:t>
            </a:r>
            <a:r>
              <a:rPr lang="en-US" altLang="en-US" sz="1800">
                <a:latin typeface="Calibri" panose="020F0502020204030204" pitchFamily="34" charset="0"/>
              </a:rPr>
              <a:t>(10 words or less) &amp; </a:t>
            </a:r>
            <a:r>
              <a:rPr lang="en-US" altLang="en-US" sz="1800" b="1">
                <a:latin typeface="Calibri" panose="020F0502020204030204" pitchFamily="34" charset="0"/>
              </a:rPr>
              <a:t>graphic</a:t>
            </a:r>
          </a:p>
        </p:txBody>
      </p:sp>
      <p:cxnSp>
        <p:nvCxnSpPr>
          <p:cNvPr id="6166" name="Straight Connector 8"/>
          <p:cNvCxnSpPr>
            <a:cxnSpLocks noChangeShapeType="1"/>
          </p:cNvCxnSpPr>
          <p:nvPr/>
        </p:nvCxnSpPr>
        <p:spPr bwMode="auto">
          <a:xfrm>
            <a:off x="9178925" y="1719264"/>
            <a:ext cx="77788" cy="320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Straight Connector 10"/>
          <p:cNvCxnSpPr>
            <a:cxnSpLocks noChangeShapeType="1"/>
            <a:stCxn id="6210" idx="2"/>
            <a:endCxn id="6150" idx="6"/>
          </p:cNvCxnSpPr>
          <p:nvPr/>
        </p:nvCxnSpPr>
        <p:spPr bwMode="auto">
          <a:xfrm flipH="1" flipV="1">
            <a:off x="3997325" y="1244600"/>
            <a:ext cx="1182688" cy="1730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Straight Connector 64"/>
          <p:cNvCxnSpPr>
            <a:cxnSpLocks noChangeShapeType="1"/>
          </p:cNvCxnSpPr>
          <p:nvPr/>
        </p:nvCxnSpPr>
        <p:spPr bwMode="auto">
          <a:xfrm flipH="1">
            <a:off x="4929189" y="1717675"/>
            <a:ext cx="376237" cy="2349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Straight Connector 65"/>
          <p:cNvCxnSpPr>
            <a:cxnSpLocks noChangeShapeType="1"/>
          </p:cNvCxnSpPr>
          <p:nvPr/>
        </p:nvCxnSpPr>
        <p:spPr bwMode="auto">
          <a:xfrm flipV="1">
            <a:off x="6407151" y="1927226"/>
            <a:ext cx="93663" cy="3079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Straight Connector 66"/>
          <p:cNvCxnSpPr>
            <a:cxnSpLocks noChangeShapeType="1"/>
          </p:cNvCxnSpPr>
          <p:nvPr/>
        </p:nvCxnSpPr>
        <p:spPr bwMode="auto">
          <a:xfrm flipH="1" flipV="1">
            <a:off x="7248525" y="1812926"/>
            <a:ext cx="292100" cy="3730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Straight Connector 67"/>
          <p:cNvCxnSpPr>
            <a:cxnSpLocks noChangeShapeType="1"/>
            <a:stCxn id="6154" idx="2"/>
            <a:endCxn id="6210" idx="6"/>
          </p:cNvCxnSpPr>
          <p:nvPr/>
        </p:nvCxnSpPr>
        <p:spPr bwMode="auto">
          <a:xfrm flipH="1">
            <a:off x="7699375" y="1323976"/>
            <a:ext cx="730250" cy="936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2" name="TextBox 15"/>
          <p:cNvSpPr txBox="1">
            <a:spLocks noChangeArrowheads="1"/>
          </p:cNvSpPr>
          <p:nvPr/>
        </p:nvSpPr>
        <p:spPr bwMode="auto">
          <a:xfrm rot="535232">
            <a:off x="4383089" y="1135064"/>
            <a:ext cx="695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with a</a:t>
            </a:r>
          </a:p>
        </p:txBody>
      </p:sp>
      <p:cxnSp>
        <p:nvCxnSpPr>
          <p:cNvPr id="6173" name="Straight Connector 74"/>
          <p:cNvCxnSpPr>
            <a:cxnSpLocks noChangeShapeType="1"/>
          </p:cNvCxnSpPr>
          <p:nvPr/>
        </p:nvCxnSpPr>
        <p:spPr bwMode="auto">
          <a:xfrm flipH="1" flipV="1">
            <a:off x="7937501" y="2797176"/>
            <a:ext cx="142875" cy="614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Box 15"/>
          <p:cNvSpPr txBox="1">
            <a:spLocks noChangeArrowheads="1"/>
          </p:cNvSpPr>
          <p:nvPr/>
        </p:nvSpPr>
        <p:spPr bwMode="auto">
          <a:xfrm rot="208112">
            <a:off x="4664076" y="1585914"/>
            <a:ext cx="695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using</a:t>
            </a:r>
          </a:p>
        </p:txBody>
      </p:sp>
      <p:sp>
        <p:nvSpPr>
          <p:cNvPr id="6175" name="TextBox 15"/>
          <p:cNvSpPr txBox="1">
            <a:spLocks noChangeArrowheads="1"/>
          </p:cNvSpPr>
          <p:nvPr/>
        </p:nvSpPr>
        <p:spPr bwMode="auto">
          <a:xfrm rot="889456">
            <a:off x="2417764" y="1560513"/>
            <a:ext cx="4270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of</a:t>
            </a:r>
          </a:p>
        </p:txBody>
      </p:sp>
      <p:sp>
        <p:nvSpPr>
          <p:cNvPr id="6176" name="TextBox 15"/>
          <p:cNvSpPr txBox="1">
            <a:spLocks noChangeArrowheads="1"/>
          </p:cNvSpPr>
          <p:nvPr/>
        </p:nvSpPr>
        <p:spPr bwMode="auto">
          <a:xfrm>
            <a:off x="2930525" y="2559051"/>
            <a:ext cx="876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including</a:t>
            </a:r>
          </a:p>
        </p:txBody>
      </p:sp>
      <p:sp>
        <p:nvSpPr>
          <p:cNvPr id="6177" name="TextBox 15"/>
          <p:cNvSpPr txBox="1">
            <a:spLocks noChangeArrowheads="1"/>
          </p:cNvSpPr>
          <p:nvPr/>
        </p:nvSpPr>
        <p:spPr bwMode="auto">
          <a:xfrm>
            <a:off x="5722938" y="1939926"/>
            <a:ext cx="944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using  a</a:t>
            </a:r>
          </a:p>
        </p:txBody>
      </p:sp>
      <p:sp>
        <p:nvSpPr>
          <p:cNvPr id="6178" name="TextBox 15"/>
          <p:cNvSpPr txBox="1">
            <a:spLocks noChangeArrowheads="1"/>
          </p:cNvSpPr>
          <p:nvPr/>
        </p:nvSpPr>
        <p:spPr bwMode="auto">
          <a:xfrm>
            <a:off x="7473951" y="1801814"/>
            <a:ext cx="811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following</a:t>
            </a:r>
          </a:p>
        </p:txBody>
      </p:sp>
      <p:cxnSp>
        <p:nvCxnSpPr>
          <p:cNvPr id="6179" name="Straight Connector 64"/>
          <p:cNvCxnSpPr>
            <a:cxnSpLocks noChangeShapeType="1"/>
            <a:endCxn id="6148" idx="0"/>
          </p:cNvCxnSpPr>
          <p:nvPr/>
        </p:nvCxnSpPr>
        <p:spPr bwMode="auto">
          <a:xfrm flipH="1">
            <a:off x="2674939" y="1576388"/>
            <a:ext cx="280987" cy="3095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0" name="Straight Connector 64"/>
          <p:cNvCxnSpPr>
            <a:cxnSpLocks noChangeShapeType="1"/>
          </p:cNvCxnSpPr>
          <p:nvPr/>
        </p:nvCxnSpPr>
        <p:spPr bwMode="auto">
          <a:xfrm flipH="1">
            <a:off x="3721100" y="2446338"/>
            <a:ext cx="166688" cy="4492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1" name="Straight Connector 64"/>
          <p:cNvCxnSpPr>
            <a:cxnSpLocks noChangeShapeType="1"/>
          </p:cNvCxnSpPr>
          <p:nvPr/>
        </p:nvCxnSpPr>
        <p:spPr bwMode="auto">
          <a:xfrm flipH="1">
            <a:off x="5754688" y="3052764"/>
            <a:ext cx="152400" cy="3000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2" name="Straight Connector 64"/>
          <p:cNvCxnSpPr>
            <a:cxnSpLocks noChangeShapeType="1"/>
          </p:cNvCxnSpPr>
          <p:nvPr/>
        </p:nvCxnSpPr>
        <p:spPr bwMode="auto">
          <a:xfrm flipH="1">
            <a:off x="5091113" y="2901950"/>
            <a:ext cx="209550" cy="4445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3" name="TextBox 15"/>
          <p:cNvSpPr txBox="1">
            <a:spLocks noChangeArrowheads="1"/>
          </p:cNvSpPr>
          <p:nvPr/>
        </p:nvSpPr>
        <p:spPr bwMode="auto">
          <a:xfrm>
            <a:off x="5822950" y="3111501"/>
            <a:ext cx="1804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following steps</a:t>
            </a:r>
          </a:p>
        </p:txBody>
      </p:sp>
      <p:sp>
        <p:nvSpPr>
          <p:cNvPr id="100" name="TextBox 56"/>
          <p:cNvSpPr txBox="1">
            <a:spLocks noChangeArrowheads="1"/>
          </p:cNvSpPr>
          <p:nvPr/>
        </p:nvSpPr>
        <p:spPr bwMode="auto">
          <a:xfrm>
            <a:off x="8016875" y="3425825"/>
            <a:ext cx="1239838" cy="2586038"/>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mj-lt"/>
              <a:buAutoNum type="arabicPeriod"/>
              <a:defRPr/>
            </a:pPr>
            <a:r>
              <a:rPr lang="en-US" altLang="en-US" sz="1800" dirty="0">
                <a:latin typeface="Calibri" panose="020F0502020204030204" pitchFamily="34" charset="0"/>
              </a:rPr>
              <a:t>5  mins</a:t>
            </a: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r>
              <a:rPr lang="en-US" altLang="en-US" sz="1800" dirty="0">
                <a:latin typeface="Calibri" panose="020F0502020204030204" pitchFamily="34" charset="0"/>
              </a:rPr>
              <a:t>5 mins</a:t>
            </a: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r>
              <a:rPr lang="en-US" altLang="en-US" sz="1800" dirty="0">
                <a:latin typeface="Calibri" panose="020F0502020204030204" pitchFamily="34" charset="0"/>
              </a:rPr>
              <a:t>1 min per</a:t>
            </a:r>
          </a:p>
          <a:p>
            <a:pPr>
              <a:defRPr/>
            </a:pPr>
            <a:r>
              <a:rPr lang="en-US" altLang="en-US" sz="1800" dirty="0">
                <a:latin typeface="Calibri" panose="020F0502020204030204" pitchFamily="34" charset="0"/>
              </a:rPr>
              <a:t>       group</a:t>
            </a:r>
          </a:p>
        </p:txBody>
      </p:sp>
      <p:sp>
        <p:nvSpPr>
          <p:cNvPr id="6185" name="TextBox 15"/>
          <p:cNvSpPr txBox="1">
            <a:spLocks noChangeArrowheads="1"/>
          </p:cNvSpPr>
          <p:nvPr/>
        </p:nvSpPr>
        <p:spPr bwMode="auto">
          <a:xfrm>
            <a:off x="4351339" y="2913063"/>
            <a:ext cx="954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supported by</a:t>
            </a:r>
          </a:p>
        </p:txBody>
      </p:sp>
      <p:sp>
        <p:nvSpPr>
          <p:cNvPr id="6186" name="TextBox 15"/>
          <p:cNvSpPr txBox="1">
            <a:spLocks noChangeArrowheads="1"/>
          </p:cNvSpPr>
          <p:nvPr/>
        </p:nvSpPr>
        <p:spPr bwMode="auto">
          <a:xfrm>
            <a:off x="8039101" y="2878138"/>
            <a:ext cx="830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for each step of</a:t>
            </a:r>
          </a:p>
        </p:txBody>
      </p:sp>
      <p:sp>
        <p:nvSpPr>
          <p:cNvPr id="6187" name="TextBox 15"/>
          <p:cNvSpPr txBox="1">
            <a:spLocks noChangeArrowheads="1"/>
          </p:cNvSpPr>
          <p:nvPr/>
        </p:nvSpPr>
        <p:spPr bwMode="auto">
          <a:xfrm>
            <a:off x="9256713" y="1719263"/>
            <a:ext cx="652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of a</a:t>
            </a:r>
          </a:p>
        </p:txBody>
      </p:sp>
      <p:sp>
        <p:nvSpPr>
          <p:cNvPr id="6188" name="TextBox 15"/>
          <p:cNvSpPr txBox="1">
            <a:spLocks noChangeArrowheads="1"/>
          </p:cNvSpPr>
          <p:nvPr/>
        </p:nvSpPr>
        <p:spPr bwMode="auto">
          <a:xfrm rot="-259653">
            <a:off x="7708901" y="976313"/>
            <a:ext cx="69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and creating a</a:t>
            </a:r>
          </a:p>
        </p:txBody>
      </p:sp>
      <p:cxnSp>
        <p:nvCxnSpPr>
          <p:cNvPr id="6189" name="Straight Connector 8"/>
          <p:cNvCxnSpPr>
            <a:cxnSpLocks noChangeShapeType="1"/>
          </p:cNvCxnSpPr>
          <p:nvPr/>
        </p:nvCxnSpPr>
        <p:spPr bwMode="auto">
          <a:xfrm>
            <a:off x="4370388" y="4659314"/>
            <a:ext cx="76200" cy="320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0" name="TextBox 15"/>
          <p:cNvSpPr txBox="1">
            <a:spLocks noChangeArrowheads="1"/>
          </p:cNvSpPr>
          <p:nvPr/>
        </p:nvSpPr>
        <p:spPr bwMode="auto">
          <a:xfrm>
            <a:off x="3921125" y="4716463"/>
            <a:ext cx="584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and</a:t>
            </a:r>
          </a:p>
        </p:txBody>
      </p:sp>
      <p:sp>
        <p:nvSpPr>
          <p:cNvPr id="6191" name="TextBox 58"/>
          <p:cNvSpPr txBox="1">
            <a:spLocks noChangeArrowheads="1"/>
          </p:cNvSpPr>
          <p:nvPr/>
        </p:nvSpPr>
        <p:spPr bwMode="auto">
          <a:xfrm>
            <a:off x="3946525" y="5019675"/>
            <a:ext cx="857250" cy="647700"/>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800">
                <a:latin typeface="Calibri" panose="020F0502020204030204" pitchFamily="34" charset="0"/>
              </a:rPr>
              <a:t>group norms</a:t>
            </a:r>
          </a:p>
        </p:txBody>
      </p:sp>
    </p:spTree>
    <p:extLst>
      <p:ext uri="{BB962C8B-B14F-4D97-AF65-F5344CB8AC3E}">
        <p14:creationId xmlns:p14="http://schemas.microsoft.com/office/powerpoint/2010/main" val="2535732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30"/>
          <p:cNvGrpSpPr>
            <a:grpSpLocks/>
          </p:cNvGrpSpPr>
          <p:nvPr/>
        </p:nvGrpSpPr>
        <p:grpSpPr bwMode="auto">
          <a:xfrm>
            <a:off x="2046288" y="203201"/>
            <a:ext cx="8196262" cy="6289675"/>
            <a:chOff x="295" y="43"/>
            <a:chExt cx="5163" cy="3962"/>
          </a:xfrm>
        </p:grpSpPr>
        <p:sp>
          <p:nvSpPr>
            <p:cNvPr id="6191" name="Rectangle 5"/>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92" name="Rectangle 6"/>
            <p:cNvSpPr>
              <a:spLocks noChangeArrowheads="1"/>
            </p:cNvSpPr>
            <p:nvPr/>
          </p:nvSpPr>
          <p:spPr bwMode="auto">
            <a:xfrm>
              <a:off x="3891" y="43"/>
              <a:ext cx="21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a:solidFill>
                    <a:srgbClr val="000000"/>
                  </a:solidFill>
                </a:rPr>
                <a:t>NAME</a:t>
              </a:r>
              <a:endParaRPr lang="en-US" altLang="en-US" sz="2400"/>
            </a:p>
          </p:txBody>
        </p:sp>
        <p:sp>
          <p:nvSpPr>
            <p:cNvPr id="6193" name="Rectangle 7"/>
            <p:cNvSpPr>
              <a:spLocks noChangeArrowheads="1"/>
            </p:cNvSpPr>
            <p:nvPr/>
          </p:nvSpPr>
          <p:spPr bwMode="auto">
            <a:xfrm>
              <a:off x="3891" y="131"/>
              <a:ext cx="19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a:solidFill>
                    <a:srgbClr val="000000"/>
                  </a:solidFill>
                </a:rPr>
                <a:t>DATE</a:t>
              </a:r>
              <a:endParaRPr lang="en-US" altLang="en-US" sz="2400"/>
            </a:p>
          </p:txBody>
        </p:sp>
        <p:sp>
          <p:nvSpPr>
            <p:cNvPr id="6194" name="Line 8"/>
            <p:cNvSpPr>
              <a:spLocks noChangeShapeType="1"/>
            </p:cNvSpPr>
            <p:nvPr/>
          </p:nvSpPr>
          <p:spPr bwMode="auto">
            <a:xfrm>
              <a:off x="4118" y="102"/>
              <a:ext cx="134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Line 9"/>
            <p:cNvSpPr>
              <a:spLocks noChangeShapeType="1"/>
            </p:cNvSpPr>
            <p:nvPr/>
          </p:nvSpPr>
          <p:spPr bwMode="auto">
            <a:xfrm>
              <a:off x="4133" y="196"/>
              <a:ext cx="13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Rectangle 10"/>
            <p:cNvSpPr>
              <a:spLocks noChangeArrowheads="1"/>
            </p:cNvSpPr>
            <p:nvPr/>
          </p:nvSpPr>
          <p:spPr bwMode="auto">
            <a:xfrm>
              <a:off x="318" y="58"/>
              <a:ext cx="1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1700" b="1">
                  <a:solidFill>
                    <a:srgbClr val="000000"/>
                  </a:solidFill>
                </a:rPr>
                <a:t>The Unit Organizer</a:t>
              </a:r>
              <a:endParaRPr lang="en-US" altLang="en-US" sz="2400"/>
            </a:p>
          </p:txBody>
        </p:sp>
        <p:sp>
          <p:nvSpPr>
            <p:cNvPr id="6197" name="Line 11"/>
            <p:cNvSpPr>
              <a:spLocks noChangeShapeType="1"/>
            </p:cNvSpPr>
            <p:nvPr/>
          </p:nvSpPr>
          <p:spPr bwMode="auto">
            <a:xfrm flipV="1">
              <a:off x="295" y="3560"/>
              <a:ext cx="2003" cy="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Rectangle 14"/>
            <p:cNvSpPr>
              <a:spLocks noChangeArrowheads="1"/>
            </p:cNvSpPr>
            <p:nvPr/>
          </p:nvSpPr>
          <p:spPr bwMode="auto">
            <a:xfrm rot="-5400000">
              <a:off x="289" y="3654"/>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800" b="1">
                  <a:solidFill>
                    <a:srgbClr val="000000"/>
                  </a:solidFill>
                </a:rPr>
                <a:t>NEW </a:t>
              </a:r>
              <a:endParaRPr lang="en-US" altLang="en-US" sz="2400"/>
            </a:p>
            <a:p>
              <a:pPr algn="ctr">
                <a:spcBef>
                  <a:spcPct val="0"/>
                </a:spcBef>
                <a:buClrTx/>
                <a:buFontTx/>
                <a:buNone/>
              </a:pPr>
              <a:r>
                <a:rPr lang="en-US" altLang="en-US" sz="800" b="1">
                  <a:solidFill>
                    <a:srgbClr val="000000"/>
                  </a:solidFill>
                </a:rPr>
                <a:t>UNIT </a:t>
              </a:r>
              <a:endParaRPr lang="en-US" altLang="en-US" sz="2400"/>
            </a:p>
            <a:p>
              <a:pPr algn="ctr">
                <a:spcBef>
                  <a:spcPct val="0"/>
                </a:spcBef>
                <a:buClrTx/>
                <a:buFontTx/>
                <a:buNone/>
              </a:pPr>
              <a:r>
                <a:rPr lang="en-US" altLang="en-US" sz="800" b="1">
                  <a:solidFill>
                    <a:srgbClr val="000000"/>
                  </a:solidFill>
                </a:rPr>
                <a:t>SELF-TEST</a:t>
              </a:r>
            </a:p>
            <a:p>
              <a:pPr algn="ctr">
                <a:spcBef>
                  <a:spcPct val="0"/>
                </a:spcBef>
                <a:buClrTx/>
                <a:buFontTx/>
                <a:buNone/>
              </a:pPr>
              <a:r>
                <a:rPr lang="en-US" altLang="en-US" sz="800" b="1">
                  <a:solidFill>
                    <a:srgbClr val="000000"/>
                  </a:solidFill>
                </a:rPr>
                <a:t>QUESTIONS</a:t>
              </a:r>
            </a:p>
          </p:txBody>
        </p:sp>
        <p:sp>
          <p:nvSpPr>
            <p:cNvPr id="6199" name="Line 16"/>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Rectangle 17"/>
            <p:cNvSpPr>
              <a:spLocks noChangeArrowheads="1"/>
            </p:cNvSpPr>
            <p:nvPr/>
          </p:nvSpPr>
          <p:spPr bwMode="auto">
            <a:xfrm>
              <a:off x="451" y="255"/>
              <a:ext cx="8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1100" b="1">
                  <a:solidFill>
                    <a:srgbClr val="000000"/>
                  </a:solidFill>
                </a:rPr>
                <a:t>Expanded Unit Map</a:t>
              </a:r>
              <a:endParaRPr lang="en-US" altLang="en-US" sz="2400"/>
            </a:p>
          </p:txBody>
        </p:sp>
        <p:sp>
          <p:nvSpPr>
            <p:cNvPr id="6201" name="Line 18"/>
            <p:cNvSpPr>
              <a:spLocks noChangeShapeType="1"/>
            </p:cNvSpPr>
            <p:nvPr/>
          </p:nvSpPr>
          <p:spPr bwMode="auto">
            <a:xfrm>
              <a:off x="2298" y="298"/>
              <a:ext cx="668" cy="18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Rectangle 19"/>
            <p:cNvSpPr>
              <a:spLocks noChangeArrowheads="1"/>
            </p:cNvSpPr>
            <p:nvPr/>
          </p:nvSpPr>
          <p:spPr bwMode="auto">
            <a:xfrm>
              <a:off x="1730" y="102"/>
              <a:ext cx="2111"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3" name="Rectangle 20"/>
            <p:cNvSpPr>
              <a:spLocks noChangeArrowheads="1"/>
            </p:cNvSpPr>
            <p:nvPr/>
          </p:nvSpPr>
          <p:spPr bwMode="auto">
            <a:xfrm>
              <a:off x="1715" y="87"/>
              <a:ext cx="2141"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4" name="Rectangle 21"/>
            <p:cNvSpPr>
              <a:spLocks noChangeArrowheads="1"/>
            </p:cNvSpPr>
            <p:nvPr/>
          </p:nvSpPr>
          <p:spPr bwMode="auto">
            <a:xfrm rot="960000">
              <a:off x="2623" y="344"/>
              <a:ext cx="33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is about...</a:t>
              </a:r>
              <a:endParaRPr lang="en-US" altLang="en-US" sz="2400"/>
            </a:p>
          </p:txBody>
        </p:sp>
        <p:sp>
          <p:nvSpPr>
            <p:cNvPr id="6205" name="Oval 22"/>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6" name="Oval 23"/>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207" name="Rectangle 24"/>
            <p:cNvSpPr>
              <a:spLocks noChangeArrowheads="1"/>
            </p:cNvSpPr>
            <p:nvPr/>
          </p:nvSpPr>
          <p:spPr bwMode="auto">
            <a:xfrm>
              <a:off x="372" y="270"/>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9</a:t>
              </a:r>
              <a:endParaRPr lang="en-US" altLang="en-US" sz="2400"/>
            </a:p>
          </p:txBody>
        </p:sp>
        <p:sp>
          <p:nvSpPr>
            <p:cNvPr id="6208" name="Rectangle 25"/>
            <p:cNvSpPr>
              <a:spLocks noChangeArrowheads="1"/>
            </p:cNvSpPr>
            <p:nvPr/>
          </p:nvSpPr>
          <p:spPr bwMode="auto">
            <a:xfrm>
              <a:off x="368" y="359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just">
                <a:spcBef>
                  <a:spcPct val="0"/>
                </a:spcBef>
                <a:buClrTx/>
                <a:buFontTx/>
                <a:buNone/>
              </a:pPr>
              <a:r>
                <a:rPr lang="en-US" altLang="en-US" sz="900" b="1">
                  <a:solidFill>
                    <a:srgbClr val="000000"/>
                  </a:solidFill>
                </a:rPr>
                <a:t>10</a:t>
              </a:r>
              <a:endParaRPr lang="en-US" altLang="en-US" sz="2400"/>
            </a:p>
          </p:txBody>
        </p:sp>
        <p:sp>
          <p:nvSpPr>
            <p:cNvPr id="6209" name="Oval 36"/>
            <p:cNvSpPr>
              <a:spLocks noChangeArrowheads="1"/>
            </p:cNvSpPr>
            <p:nvPr/>
          </p:nvSpPr>
          <p:spPr bwMode="auto">
            <a:xfrm>
              <a:off x="2269" y="483"/>
              <a:ext cx="1587" cy="650"/>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grpSp>
      <p:sp>
        <p:nvSpPr>
          <p:cNvPr id="6147" name="TextBox 1"/>
          <p:cNvSpPr txBox="1">
            <a:spLocks noChangeArrowheads="1"/>
          </p:cNvSpPr>
          <p:nvPr/>
        </p:nvSpPr>
        <p:spPr bwMode="auto">
          <a:xfrm>
            <a:off x="4864101" y="239713"/>
            <a:ext cx="319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Your Headline Here</a:t>
            </a:r>
          </a:p>
        </p:txBody>
      </p:sp>
      <p:sp>
        <p:nvSpPr>
          <p:cNvPr id="6148" name="TextBox 2"/>
          <p:cNvSpPr txBox="1">
            <a:spLocks noChangeArrowheads="1"/>
          </p:cNvSpPr>
          <p:nvPr/>
        </p:nvSpPr>
        <p:spPr bwMode="auto">
          <a:xfrm>
            <a:off x="2286001" y="1885950"/>
            <a:ext cx="779463" cy="400050"/>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000">
              <a:latin typeface="Calibri" panose="020F0502020204030204" pitchFamily="34" charset="0"/>
            </a:endParaRPr>
          </a:p>
        </p:txBody>
      </p:sp>
      <p:sp>
        <p:nvSpPr>
          <p:cNvPr id="6149" name="Oval 3"/>
          <p:cNvSpPr>
            <a:spLocks noChangeArrowheads="1"/>
          </p:cNvSpPr>
          <p:nvPr/>
        </p:nvSpPr>
        <p:spPr bwMode="auto">
          <a:xfrm>
            <a:off x="3048001" y="1870075"/>
            <a:ext cx="1597025" cy="66833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0" name="Oval 4"/>
          <p:cNvSpPr>
            <a:spLocks noChangeArrowheads="1"/>
          </p:cNvSpPr>
          <p:nvPr/>
        </p:nvSpPr>
        <p:spPr bwMode="auto">
          <a:xfrm>
            <a:off x="2198689" y="931864"/>
            <a:ext cx="1798637" cy="6254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1" name="Oval 45"/>
          <p:cNvSpPr>
            <a:spLocks noChangeArrowheads="1"/>
          </p:cNvSpPr>
          <p:nvPr/>
        </p:nvSpPr>
        <p:spPr bwMode="auto">
          <a:xfrm>
            <a:off x="3403600" y="1771651"/>
            <a:ext cx="1582738" cy="6508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a:p>
            <a:pPr>
              <a:spcBef>
                <a:spcPct val="0"/>
              </a:spcBef>
              <a:buClrTx/>
              <a:buFontTx/>
              <a:buNone/>
            </a:pPr>
            <a:endParaRPr lang="en-US" altLang="en-US" sz="2400">
              <a:latin typeface="Times New Roman" panose="02020603050405020304" pitchFamily="18" charset="0"/>
            </a:endParaRPr>
          </a:p>
          <a:p>
            <a:pPr>
              <a:spcBef>
                <a:spcPct val="0"/>
              </a:spcBef>
              <a:buClrTx/>
              <a:buFontTx/>
              <a:buNone/>
            </a:pPr>
            <a:endParaRPr lang="en-US" altLang="en-US" sz="2400">
              <a:latin typeface="Times New Roman" panose="02020603050405020304" pitchFamily="18" charset="0"/>
            </a:endParaRPr>
          </a:p>
        </p:txBody>
      </p:sp>
      <p:sp>
        <p:nvSpPr>
          <p:cNvPr id="6152" name="Oval 46"/>
          <p:cNvSpPr>
            <a:spLocks noChangeArrowheads="1"/>
          </p:cNvSpPr>
          <p:nvPr/>
        </p:nvSpPr>
        <p:spPr bwMode="auto">
          <a:xfrm>
            <a:off x="7210426" y="2157413"/>
            <a:ext cx="1338263" cy="63976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3" name="Oval 47"/>
          <p:cNvSpPr>
            <a:spLocks noChangeArrowheads="1"/>
          </p:cNvSpPr>
          <p:nvPr/>
        </p:nvSpPr>
        <p:spPr bwMode="auto">
          <a:xfrm>
            <a:off x="5056189" y="2222500"/>
            <a:ext cx="1933575" cy="82073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4" name="Oval 48"/>
          <p:cNvSpPr>
            <a:spLocks noChangeArrowheads="1"/>
          </p:cNvSpPr>
          <p:nvPr/>
        </p:nvSpPr>
        <p:spPr bwMode="auto">
          <a:xfrm>
            <a:off x="8429625" y="941389"/>
            <a:ext cx="1722438" cy="7651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5" name="TextBox 5"/>
          <p:cNvSpPr txBox="1">
            <a:spLocks noChangeArrowheads="1"/>
          </p:cNvSpPr>
          <p:nvPr/>
        </p:nvSpPr>
        <p:spPr bwMode="auto">
          <a:xfrm>
            <a:off x="10598150" y="4024313"/>
            <a:ext cx="1944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400">
              <a:latin typeface="Times New Roman" panose="02020603050405020304" pitchFamily="18" charset="0"/>
            </a:endParaRPr>
          </a:p>
        </p:txBody>
      </p:sp>
      <p:sp>
        <p:nvSpPr>
          <p:cNvPr id="6156" name="TextBox 6"/>
          <p:cNvSpPr txBox="1">
            <a:spLocks noChangeArrowheads="1"/>
          </p:cNvSpPr>
          <p:nvPr/>
        </p:nvSpPr>
        <p:spPr bwMode="auto">
          <a:xfrm>
            <a:off x="2436813" y="1031875"/>
            <a:ext cx="135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group size</a:t>
            </a:r>
          </a:p>
        </p:txBody>
      </p:sp>
      <p:sp>
        <p:nvSpPr>
          <p:cNvPr id="6157" name="TextBox 51"/>
          <p:cNvSpPr txBox="1">
            <a:spLocks noChangeArrowheads="1"/>
          </p:cNvSpPr>
          <p:nvPr/>
        </p:nvSpPr>
        <p:spPr bwMode="auto">
          <a:xfrm>
            <a:off x="3602039" y="1884363"/>
            <a:ext cx="144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2000">
                <a:latin typeface="Calibri" panose="020F0502020204030204" pitchFamily="34" charset="0"/>
              </a:rPr>
              <a:t>resources</a:t>
            </a:r>
          </a:p>
        </p:txBody>
      </p:sp>
      <p:sp>
        <p:nvSpPr>
          <p:cNvPr id="6158" name="TextBox 52"/>
          <p:cNvSpPr txBox="1">
            <a:spLocks noChangeArrowheads="1"/>
          </p:cNvSpPr>
          <p:nvPr/>
        </p:nvSpPr>
        <p:spPr bwMode="auto">
          <a:xfrm>
            <a:off x="7237414" y="2266950"/>
            <a:ext cx="130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set times</a:t>
            </a:r>
          </a:p>
        </p:txBody>
      </p:sp>
      <p:sp>
        <p:nvSpPr>
          <p:cNvPr id="6159" name="TextBox 53"/>
          <p:cNvSpPr txBox="1">
            <a:spLocks noChangeArrowheads="1"/>
          </p:cNvSpPr>
          <p:nvPr/>
        </p:nvSpPr>
        <p:spPr bwMode="auto">
          <a:xfrm>
            <a:off x="4949825" y="2298701"/>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collaboration process</a:t>
            </a:r>
          </a:p>
        </p:txBody>
      </p:sp>
      <p:sp>
        <p:nvSpPr>
          <p:cNvPr id="6160" name="TextBox 54"/>
          <p:cNvSpPr txBox="1">
            <a:spLocks noChangeArrowheads="1"/>
          </p:cNvSpPr>
          <p:nvPr/>
        </p:nvSpPr>
        <p:spPr bwMode="auto">
          <a:xfrm>
            <a:off x="8569326" y="949326"/>
            <a:ext cx="1444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2000">
                <a:latin typeface="Calibri" panose="020F0502020204030204" pitchFamily="34" charset="0"/>
              </a:rPr>
              <a:t>final product</a:t>
            </a:r>
          </a:p>
        </p:txBody>
      </p:sp>
      <p:sp>
        <p:nvSpPr>
          <p:cNvPr id="6161" name="TextBox 55"/>
          <p:cNvSpPr txBox="1">
            <a:spLocks noChangeArrowheads="1"/>
          </p:cNvSpPr>
          <p:nvPr/>
        </p:nvSpPr>
        <p:spPr bwMode="auto">
          <a:xfrm>
            <a:off x="2133601" y="2913063"/>
            <a:ext cx="1635125" cy="2032000"/>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a:p>
            <a:pPr>
              <a:spcBef>
                <a:spcPct val="0"/>
              </a:spcBef>
              <a:buClrTx/>
              <a:buFontTx/>
              <a:buNone/>
            </a:pPr>
            <a:endParaRPr lang="en-US" altLang="en-US" sz="1800">
              <a:latin typeface="Calibri" panose="020F0502020204030204" pitchFamily="34" charset="0"/>
            </a:endParaRPr>
          </a:p>
        </p:txBody>
      </p:sp>
      <p:sp>
        <p:nvSpPr>
          <p:cNvPr id="6162" name="TextBox 56"/>
          <p:cNvSpPr txBox="1">
            <a:spLocks noChangeArrowheads="1"/>
          </p:cNvSpPr>
          <p:nvPr/>
        </p:nvSpPr>
        <p:spPr bwMode="auto">
          <a:xfrm>
            <a:off x="5240338" y="3382963"/>
            <a:ext cx="2627312" cy="2862262"/>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 typeface="Times" panose="02020603050405020304" pitchFamily="18" charset="0"/>
              <a:buAutoNum type="arabicPeriod"/>
            </a:pPr>
            <a:r>
              <a:rPr lang="en-US" altLang="en-US" sz="1800">
                <a:latin typeface="Calibri" panose="020F0502020204030204" pitchFamily="34" charset="0"/>
              </a:rPr>
              <a:t>By yourself, silently read and mark each article for</a:t>
            </a:r>
          </a:p>
          <a:p>
            <a:pPr>
              <a:spcBef>
                <a:spcPct val="0"/>
              </a:spcBef>
              <a:buClrTx/>
              <a:buFont typeface="Times" panose="02020603050405020304" pitchFamily="18" charset="0"/>
              <a:buAutoNum type="arabicPeriod"/>
            </a:pPr>
            <a:r>
              <a:rPr lang="en-US" altLang="en-US" sz="1800">
                <a:latin typeface="Calibri" panose="020F0502020204030204" pitchFamily="34" charset="0"/>
              </a:rPr>
              <a:t>With ______ ______ create a headline for each article</a:t>
            </a:r>
          </a:p>
          <a:p>
            <a:pPr>
              <a:spcBef>
                <a:spcPct val="0"/>
              </a:spcBef>
              <a:buClrTx/>
              <a:buFont typeface="Times" panose="02020603050405020304" pitchFamily="18" charset="0"/>
              <a:buAutoNum type="arabicPeriod"/>
            </a:pPr>
            <a:r>
              <a:rPr lang="en-US" altLang="en-US" sz="1800">
                <a:latin typeface="Calibri" panose="020F0502020204030204" pitchFamily="34" charset="0"/>
              </a:rPr>
              <a:t>Share what you create with the class, ______  selects one group member to share</a:t>
            </a:r>
          </a:p>
        </p:txBody>
      </p:sp>
      <p:sp>
        <p:nvSpPr>
          <p:cNvPr id="6163" name="TextBox 58"/>
          <p:cNvSpPr txBox="1">
            <a:spLocks noChangeArrowheads="1"/>
          </p:cNvSpPr>
          <p:nvPr/>
        </p:nvSpPr>
        <p:spPr bwMode="auto">
          <a:xfrm>
            <a:off x="3917951" y="3335339"/>
            <a:ext cx="1173163" cy="1385887"/>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1400">
              <a:latin typeface="Calibri" panose="020F0502020204030204" pitchFamily="34" charset="0"/>
            </a:endParaRPr>
          </a:p>
          <a:p>
            <a:pPr>
              <a:spcBef>
                <a:spcPct val="0"/>
              </a:spcBef>
              <a:buClrTx/>
              <a:buFontTx/>
              <a:buNone/>
            </a:pPr>
            <a:endParaRPr lang="en-US" altLang="en-US" sz="1400">
              <a:latin typeface="Calibri" panose="020F0502020204030204" pitchFamily="34" charset="0"/>
            </a:endParaRPr>
          </a:p>
          <a:p>
            <a:pPr>
              <a:spcBef>
                <a:spcPct val="0"/>
              </a:spcBef>
              <a:buClrTx/>
              <a:buFontTx/>
              <a:buNone/>
            </a:pPr>
            <a:endParaRPr lang="en-US" altLang="en-US" sz="1400">
              <a:latin typeface="Calibri" panose="020F0502020204030204" pitchFamily="34" charset="0"/>
            </a:endParaRPr>
          </a:p>
          <a:p>
            <a:pPr>
              <a:spcBef>
                <a:spcPct val="0"/>
              </a:spcBef>
              <a:buClrTx/>
              <a:buFontTx/>
              <a:buNone/>
            </a:pPr>
            <a:endParaRPr lang="en-US" altLang="en-US" sz="1400">
              <a:latin typeface="Calibri" panose="020F0502020204030204" pitchFamily="34" charset="0"/>
            </a:endParaRPr>
          </a:p>
          <a:p>
            <a:pPr>
              <a:spcBef>
                <a:spcPct val="0"/>
              </a:spcBef>
              <a:buClrTx/>
              <a:buFontTx/>
              <a:buNone/>
            </a:pPr>
            <a:endParaRPr lang="en-US" altLang="en-US" sz="1400">
              <a:latin typeface="Calibri" panose="020F0502020204030204" pitchFamily="34" charset="0"/>
            </a:endParaRPr>
          </a:p>
          <a:p>
            <a:pPr>
              <a:spcBef>
                <a:spcPct val="0"/>
              </a:spcBef>
              <a:buClrTx/>
              <a:buFontTx/>
              <a:buNone/>
            </a:pPr>
            <a:r>
              <a:rPr lang="en-US" altLang="en-US" sz="1400">
                <a:latin typeface="Calibri" panose="020F0502020204030204" pitchFamily="34" charset="0"/>
              </a:rPr>
              <a:t>(blue paper)</a:t>
            </a:r>
          </a:p>
        </p:txBody>
      </p:sp>
      <p:sp>
        <p:nvSpPr>
          <p:cNvPr id="6164" name="TextBox 59"/>
          <p:cNvSpPr txBox="1">
            <a:spLocks noChangeArrowheads="1"/>
          </p:cNvSpPr>
          <p:nvPr/>
        </p:nvSpPr>
        <p:spPr bwMode="auto">
          <a:xfrm>
            <a:off x="8850314" y="2025651"/>
            <a:ext cx="1189037" cy="1262063"/>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t>
            </a:r>
            <a:r>
              <a:rPr lang="en-US" altLang="en-US" sz="1800">
                <a:latin typeface="Calibri" panose="020F0502020204030204" pitchFamily="34" charset="0"/>
              </a:rPr>
              <a:t>(10 words or less) &amp;</a:t>
            </a:r>
          </a:p>
          <a:p>
            <a:pPr>
              <a:spcBef>
                <a:spcPct val="0"/>
              </a:spcBef>
              <a:buClrTx/>
              <a:buFontTx/>
              <a:buNone/>
            </a:pPr>
            <a:endParaRPr lang="en-US" altLang="en-US" sz="1800" b="1">
              <a:latin typeface="Calibri" panose="020F0502020204030204" pitchFamily="34" charset="0"/>
            </a:endParaRPr>
          </a:p>
        </p:txBody>
      </p:sp>
      <p:cxnSp>
        <p:nvCxnSpPr>
          <p:cNvPr id="6165" name="Straight Connector 8"/>
          <p:cNvCxnSpPr>
            <a:cxnSpLocks noChangeShapeType="1"/>
          </p:cNvCxnSpPr>
          <p:nvPr/>
        </p:nvCxnSpPr>
        <p:spPr bwMode="auto">
          <a:xfrm>
            <a:off x="9178925" y="1719264"/>
            <a:ext cx="77788" cy="320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Straight Connector 10"/>
          <p:cNvCxnSpPr>
            <a:cxnSpLocks noChangeShapeType="1"/>
            <a:stCxn id="6209" idx="2"/>
            <a:endCxn id="6150" idx="6"/>
          </p:cNvCxnSpPr>
          <p:nvPr/>
        </p:nvCxnSpPr>
        <p:spPr bwMode="auto">
          <a:xfrm flipH="1" flipV="1">
            <a:off x="3997325" y="1244600"/>
            <a:ext cx="1182688" cy="1730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Straight Connector 64"/>
          <p:cNvCxnSpPr>
            <a:cxnSpLocks noChangeShapeType="1"/>
          </p:cNvCxnSpPr>
          <p:nvPr/>
        </p:nvCxnSpPr>
        <p:spPr bwMode="auto">
          <a:xfrm flipH="1">
            <a:off x="4929189" y="1717675"/>
            <a:ext cx="376237" cy="2349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Straight Connector 65"/>
          <p:cNvCxnSpPr>
            <a:cxnSpLocks noChangeShapeType="1"/>
          </p:cNvCxnSpPr>
          <p:nvPr/>
        </p:nvCxnSpPr>
        <p:spPr bwMode="auto">
          <a:xfrm flipV="1">
            <a:off x="6407151" y="1927226"/>
            <a:ext cx="93663" cy="3079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Straight Connector 66"/>
          <p:cNvCxnSpPr>
            <a:cxnSpLocks noChangeShapeType="1"/>
          </p:cNvCxnSpPr>
          <p:nvPr/>
        </p:nvCxnSpPr>
        <p:spPr bwMode="auto">
          <a:xfrm flipH="1" flipV="1">
            <a:off x="7248525" y="1812926"/>
            <a:ext cx="292100" cy="3730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Straight Connector 67"/>
          <p:cNvCxnSpPr>
            <a:cxnSpLocks noChangeShapeType="1"/>
            <a:stCxn id="6154" idx="2"/>
            <a:endCxn id="6209" idx="6"/>
          </p:cNvCxnSpPr>
          <p:nvPr/>
        </p:nvCxnSpPr>
        <p:spPr bwMode="auto">
          <a:xfrm flipH="1">
            <a:off x="7699375" y="1323976"/>
            <a:ext cx="730250" cy="936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1" name="TextBox 15"/>
          <p:cNvSpPr txBox="1">
            <a:spLocks noChangeArrowheads="1"/>
          </p:cNvSpPr>
          <p:nvPr/>
        </p:nvSpPr>
        <p:spPr bwMode="auto">
          <a:xfrm rot="535232">
            <a:off x="4383089" y="1135064"/>
            <a:ext cx="695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with a</a:t>
            </a:r>
          </a:p>
        </p:txBody>
      </p:sp>
      <p:cxnSp>
        <p:nvCxnSpPr>
          <p:cNvPr id="6172" name="Straight Connector 74"/>
          <p:cNvCxnSpPr>
            <a:cxnSpLocks noChangeShapeType="1"/>
          </p:cNvCxnSpPr>
          <p:nvPr/>
        </p:nvCxnSpPr>
        <p:spPr bwMode="auto">
          <a:xfrm flipH="1" flipV="1">
            <a:off x="7937501" y="2797176"/>
            <a:ext cx="142875" cy="6143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3" name="TextBox 15"/>
          <p:cNvSpPr txBox="1">
            <a:spLocks noChangeArrowheads="1"/>
          </p:cNvSpPr>
          <p:nvPr/>
        </p:nvSpPr>
        <p:spPr bwMode="auto">
          <a:xfrm rot="208112">
            <a:off x="4664076" y="1585914"/>
            <a:ext cx="695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using</a:t>
            </a:r>
          </a:p>
        </p:txBody>
      </p:sp>
      <p:sp>
        <p:nvSpPr>
          <p:cNvPr id="6174" name="TextBox 15"/>
          <p:cNvSpPr txBox="1">
            <a:spLocks noChangeArrowheads="1"/>
          </p:cNvSpPr>
          <p:nvPr/>
        </p:nvSpPr>
        <p:spPr bwMode="auto">
          <a:xfrm rot="889456">
            <a:off x="2417764" y="1560513"/>
            <a:ext cx="4270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of</a:t>
            </a:r>
          </a:p>
        </p:txBody>
      </p:sp>
      <p:sp>
        <p:nvSpPr>
          <p:cNvPr id="6175" name="TextBox 15"/>
          <p:cNvSpPr txBox="1">
            <a:spLocks noChangeArrowheads="1"/>
          </p:cNvSpPr>
          <p:nvPr/>
        </p:nvSpPr>
        <p:spPr bwMode="auto">
          <a:xfrm>
            <a:off x="2930525" y="2559051"/>
            <a:ext cx="876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including</a:t>
            </a:r>
          </a:p>
        </p:txBody>
      </p:sp>
      <p:sp>
        <p:nvSpPr>
          <p:cNvPr id="6176" name="TextBox 15"/>
          <p:cNvSpPr txBox="1">
            <a:spLocks noChangeArrowheads="1"/>
          </p:cNvSpPr>
          <p:nvPr/>
        </p:nvSpPr>
        <p:spPr bwMode="auto">
          <a:xfrm>
            <a:off x="5722938" y="1939926"/>
            <a:ext cx="944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using  a</a:t>
            </a:r>
          </a:p>
        </p:txBody>
      </p:sp>
      <p:sp>
        <p:nvSpPr>
          <p:cNvPr id="6177" name="TextBox 15"/>
          <p:cNvSpPr txBox="1">
            <a:spLocks noChangeArrowheads="1"/>
          </p:cNvSpPr>
          <p:nvPr/>
        </p:nvSpPr>
        <p:spPr bwMode="auto">
          <a:xfrm>
            <a:off x="7473951" y="1801814"/>
            <a:ext cx="811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following</a:t>
            </a:r>
          </a:p>
        </p:txBody>
      </p:sp>
      <p:cxnSp>
        <p:nvCxnSpPr>
          <p:cNvPr id="6178" name="Straight Connector 64"/>
          <p:cNvCxnSpPr>
            <a:cxnSpLocks noChangeShapeType="1"/>
            <a:endCxn id="6148" idx="0"/>
          </p:cNvCxnSpPr>
          <p:nvPr/>
        </p:nvCxnSpPr>
        <p:spPr bwMode="auto">
          <a:xfrm flipH="1">
            <a:off x="2674939" y="1576388"/>
            <a:ext cx="280987" cy="3095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9" name="Straight Connector 64"/>
          <p:cNvCxnSpPr>
            <a:cxnSpLocks noChangeShapeType="1"/>
          </p:cNvCxnSpPr>
          <p:nvPr/>
        </p:nvCxnSpPr>
        <p:spPr bwMode="auto">
          <a:xfrm flipH="1">
            <a:off x="3721100" y="2446338"/>
            <a:ext cx="166688" cy="4492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0" name="Straight Connector 64"/>
          <p:cNvCxnSpPr>
            <a:cxnSpLocks noChangeShapeType="1"/>
          </p:cNvCxnSpPr>
          <p:nvPr/>
        </p:nvCxnSpPr>
        <p:spPr bwMode="auto">
          <a:xfrm flipH="1">
            <a:off x="5754688" y="3052764"/>
            <a:ext cx="152400" cy="3000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1" name="Straight Connector 64"/>
          <p:cNvCxnSpPr>
            <a:cxnSpLocks noChangeShapeType="1"/>
          </p:cNvCxnSpPr>
          <p:nvPr/>
        </p:nvCxnSpPr>
        <p:spPr bwMode="auto">
          <a:xfrm flipH="1">
            <a:off x="5091113" y="2901950"/>
            <a:ext cx="209550" cy="4445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2" name="TextBox 15"/>
          <p:cNvSpPr txBox="1">
            <a:spLocks noChangeArrowheads="1"/>
          </p:cNvSpPr>
          <p:nvPr/>
        </p:nvSpPr>
        <p:spPr bwMode="auto">
          <a:xfrm>
            <a:off x="5822950" y="3111501"/>
            <a:ext cx="1804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following steps</a:t>
            </a:r>
          </a:p>
        </p:txBody>
      </p:sp>
      <p:sp>
        <p:nvSpPr>
          <p:cNvPr id="100" name="TextBox 56"/>
          <p:cNvSpPr txBox="1">
            <a:spLocks noChangeArrowheads="1"/>
          </p:cNvSpPr>
          <p:nvPr/>
        </p:nvSpPr>
        <p:spPr bwMode="auto">
          <a:xfrm>
            <a:off x="8016874" y="3425825"/>
            <a:ext cx="2135189" cy="2308324"/>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mj-lt"/>
              <a:buAutoNum type="arabicPeriod"/>
              <a:defRPr/>
            </a:pPr>
            <a:r>
              <a:rPr lang="en-US" altLang="en-US" sz="1800" dirty="0" smtClean="0">
                <a:latin typeface="Calibri" panose="020F0502020204030204" pitchFamily="34" charset="0"/>
              </a:rPr>
              <a:t>__ </a:t>
            </a:r>
            <a:r>
              <a:rPr lang="en-US" altLang="en-US" sz="1800" dirty="0">
                <a:latin typeface="Calibri" panose="020F0502020204030204" pitchFamily="34" charset="0"/>
              </a:rPr>
              <a:t>mins</a:t>
            </a: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r>
              <a:rPr lang="en-US" altLang="en-US" sz="1800" dirty="0" smtClean="0">
                <a:latin typeface="Calibri" panose="020F0502020204030204" pitchFamily="34" charset="0"/>
              </a:rPr>
              <a:t>__ mins</a:t>
            </a:r>
            <a:endParaRPr lang="en-US" altLang="en-US" sz="1800" dirty="0">
              <a:latin typeface="Calibri" panose="020F0502020204030204" pitchFamily="34" charset="0"/>
            </a:endParaRP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endParaRPr lang="en-US" altLang="en-US" sz="1800" dirty="0">
              <a:latin typeface="Calibri" panose="020F0502020204030204" pitchFamily="34" charset="0"/>
            </a:endParaRPr>
          </a:p>
          <a:p>
            <a:pPr marL="342900" indent="-342900">
              <a:buFont typeface="+mj-lt"/>
              <a:buAutoNum type="arabicPeriod"/>
              <a:defRPr/>
            </a:pPr>
            <a:r>
              <a:rPr lang="en-US" altLang="en-US" sz="1800" dirty="0" smtClean="0">
                <a:latin typeface="Calibri" panose="020F0502020204030204" pitchFamily="34" charset="0"/>
              </a:rPr>
              <a:t>__ </a:t>
            </a:r>
            <a:r>
              <a:rPr lang="en-US" altLang="en-US" sz="1800" dirty="0">
                <a:latin typeface="Calibri" panose="020F0502020204030204" pitchFamily="34" charset="0"/>
              </a:rPr>
              <a:t>min </a:t>
            </a:r>
            <a:endParaRPr lang="en-US" altLang="en-US" sz="1800" dirty="0" smtClean="0">
              <a:latin typeface="Calibri" panose="020F0502020204030204" pitchFamily="34" charset="0"/>
            </a:endParaRPr>
          </a:p>
          <a:p>
            <a:pPr>
              <a:defRPr/>
            </a:pPr>
            <a:r>
              <a:rPr lang="en-US" altLang="en-US" sz="1800" dirty="0" smtClean="0">
                <a:latin typeface="Calibri" panose="020F0502020204030204" pitchFamily="34" charset="0"/>
              </a:rPr>
              <a:t>      per group </a:t>
            </a:r>
            <a:endParaRPr lang="en-US" altLang="en-US" sz="1800" dirty="0">
              <a:latin typeface="Calibri" panose="020F0502020204030204" pitchFamily="34" charset="0"/>
            </a:endParaRPr>
          </a:p>
        </p:txBody>
      </p:sp>
      <p:sp>
        <p:nvSpPr>
          <p:cNvPr id="6184" name="TextBox 15"/>
          <p:cNvSpPr txBox="1">
            <a:spLocks noChangeArrowheads="1"/>
          </p:cNvSpPr>
          <p:nvPr/>
        </p:nvSpPr>
        <p:spPr bwMode="auto">
          <a:xfrm>
            <a:off x="4351339" y="2913063"/>
            <a:ext cx="954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supported by</a:t>
            </a:r>
          </a:p>
        </p:txBody>
      </p:sp>
      <p:sp>
        <p:nvSpPr>
          <p:cNvPr id="6185" name="TextBox 15"/>
          <p:cNvSpPr txBox="1">
            <a:spLocks noChangeArrowheads="1"/>
          </p:cNvSpPr>
          <p:nvPr/>
        </p:nvSpPr>
        <p:spPr bwMode="auto">
          <a:xfrm>
            <a:off x="8039101" y="2878138"/>
            <a:ext cx="830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for each step of</a:t>
            </a:r>
          </a:p>
        </p:txBody>
      </p:sp>
      <p:sp>
        <p:nvSpPr>
          <p:cNvPr id="6186" name="TextBox 15"/>
          <p:cNvSpPr txBox="1">
            <a:spLocks noChangeArrowheads="1"/>
          </p:cNvSpPr>
          <p:nvPr/>
        </p:nvSpPr>
        <p:spPr bwMode="auto">
          <a:xfrm>
            <a:off x="9256713" y="1719263"/>
            <a:ext cx="652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of a</a:t>
            </a:r>
          </a:p>
        </p:txBody>
      </p:sp>
      <p:sp>
        <p:nvSpPr>
          <p:cNvPr id="6187" name="TextBox 15"/>
          <p:cNvSpPr txBox="1">
            <a:spLocks noChangeArrowheads="1"/>
          </p:cNvSpPr>
          <p:nvPr/>
        </p:nvSpPr>
        <p:spPr bwMode="auto">
          <a:xfrm rot="-259653">
            <a:off x="7708901" y="976313"/>
            <a:ext cx="69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200">
                <a:latin typeface="Calibri" panose="020F0502020204030204" pitchFamily="34" charset="0"/>
              </a:rPr>
              <a:t>and creating a</a:t>
            </a:r>
          </a:p>
        </p:txBody>
      </p:sp>
      <p:cxnSp>
        <p:nvCxnSpPr>
          <p:cNvPr id="6188" name="Straight Connector 8"/>
          <p:cNvCxnSpPr>
            <a:cxnSpLocks noChangeShapeType="1"/>
          </p:cNvCxnSpPr>
          <p:nvPr/>
        </p:nvCxnSpPr>
        <p:spPr bwMode="auto">
          <a:xfrm>
            <a:off x="4389438" y="4722814"/>
            <a:ext cx="76200" cy="3206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89" name="TextBox 15"/>
          <p:cNvSpPr txBox="1">
            <a:spLocks noChangeArrowheads="1"/>
          </p:cNvSpPr>
          <p:nvPr/>
        </p:nvSpPr>
        <p:spPr bwMode="auto">
          <a:xfrm>
            <a:off x="3997325" y="4751389"/>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spcBef>
                <a:spcPct val="0"/>
              </a:spcBef>
              <a:buClrTx/>
              <a:buFontTx/>
              <a:buNone/>
            </a:pPr>
            <a:r>
              <a:rPr lang="en-US" altLang="en-US" sz="1200">
                <a:latin typeface="Calibri" panose="020F0502020204030204" pitchFamily="34" charset="0"/>
              </a:rPr>
              <a:t>and</a:t>
            </a:r>
          </a:p>
        </p:txBody>
      </p:sp>
      <p:sp>
        <p:nvSpPr>
          <p:cNvPr id="6190" name="TextBox 58"/>
          <p:cNvSpPr txBox="1">
            <a:spLocks noChangeArrowheads="1"/>
          </p:cNvSpPr>
          <p:nvPr/>
        </p:nvSpPr>
        <p:spPr bwMode="auto">
          <a:xfrm>
            <a:off x="3946526" y="5035551"/>
            <a:ext cx="1109663" cy="646113"/>
          </a:xfrm>
          <a:prstGeom prst="rect">
            <a:avLst/>
          </a:prstGeom>
          <a:noFill/>
          <a:ln w="9525">
            <a:solidFill>
              <a:srgbClr val="20153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201535"/>
              </a:buClr>
              <a:buChar char="•"/>
              <a:defRPr sz="2800">
                <a:solidFill>
                  <a:schemeClr val="tx1"/>
                </a:solidFill>
                <a:latin typeface="Arial" panose="020B0604020202020204" pitchFamily="34" charset="0"/>
              </a:defRPr>
            </a:lvl1pPr>
            <a:lvl2pPr marL="742950" indent="-285750">
              <a:spcBef>
                <a:spcPct val="20000"/>
              </a:spcBef>
              <a:buClr>
                <a:srgbClr val="201535"/>
              </a:buClr>
              <a:buChar char="–"/>
              <a:defRPr sz="2400">
                <a:solidFill>
                  <a:schemeClr val="tx1"/>
                </a:solidFill>
                <a:latin typeface="Arial" panose="020B0604020202020204" pitchFamily="34" charset="0"/>
              </a:defRPr>
            </a:lvl2pPr>
            <a:lvl3pPr marL="1143000" indent="-228600">
              <a:spcBef>
                <a:spcPct val="20000"/>
              </a:spcBef>
              <a:buClr>
                <a:srgbClr val="201535"/>
              </a:buClr>
              <a:buChar char="•"/>
              <a:defRPr sz="2000">
                <a:solidFill>
                  <a:schemeClr val="tx1"/>
                </a:solidFill>
                <a:latin typeface="Arial" panose="020B0604020202020204" pitchFamily="34" charset="0"/>
              </a:defRPr>
            </a:lvl3pPr>
            <a:lvl4pPr marL="1600200" indent="-228600">
              <a:spcBef>
                <a:spcPct val="20000"/>
              </a:spcBef>
              <a:buClr>
                <a:srgbClr val="201535"/>
              </a:buClr>
              <a:buChar char="–"/>
              <a:defRPr>
                <a:solidFill>
                  <a:schemeClr val="tx1"/>
                </a:solidFill>
                <a:latin typeface="Arial" panose="020B0604020202020204" pitchFamily="34" charset="0"/>
              </a:defRPr>
            </a:lvl4pPr>
            <a:lvl5pPr marL="2057400" indent="-228600">
              <a:spcBef>
                <a:spcPct val="20000"/>
              </a:spcBef>
              <a:buClr>
                <a:srgbClr val="201535"/>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201535"/>
              </a:buClr>
              <a:buChar char="»"/>
              <a:defRPr sz="1600">
                <a:solidFill>
                  <a:schemeClr val="tx1"/>
                </a:solidFill>
                <a:latin typeface="Arial" panose="020B0604020202020204" pitchFamily="34" charset="0"/>
              </a:defRPr>
            </a:lvl9pPr>
          </a:lstStyle>
          <a:p>
            <a:pPr algn="ctr">
              <a:spcBef>
                <a:spcPct val="0"/>
              </a:spcBef>
              <a:buClrTx/>
              <a:buFontTx/>
              <a:buNone/>
            </a:pPr>
            <a:r>
              <a:rPr lang="en-US" altLang="en-US" sz="1800">
                <a:latin typeface="Calibri" panose="020F0502020204030204" pitchFamily="34" charset="0"/>
              </a:rPr>
              <a:t>group</a:t>
            </a:r>
          </a:p>
          <a:p>
            <a:pPr algn="ctr">
              <a:spcBef>
                <a:spcPct val="0"/>
              </a:spcBef>
              <a:buClrTx/>
              <a:buFontTx/>
              <a:buNone/>
            </a:pPr>
            <a:endParaRPr lang="en-US" altLang="en-US" sz="1800">
              <a:latin typeface="Calibri" panose="020F0502020204030204" pitchFamily="34" charset="0"/>
            </a:endParaRPr>
          </a:p>
        </p:txBody>
      </p:sp>
    </p:spTree>
    <p:extLst>
      <p:ext uri="{BB962C8B-B14F-4D97-AF65-F5344CB8AC3E}">
        <p14:creationId xmlns:p14="http://schemas.microsoft.com/office/powerpoint/2010/main" val="2103868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992631"/>
            <a:ext cx="10058400" cy="1648969"/>
          </a:xfrm>
        </p:spPr>
        <p:txBody>
          <a:bodyPr>
            <a:normAutofit/>
          </a:bodyPr>
          <a:lstStyle/>
          <a:p>
            <a:pPr algn="ctr"/>
            <a:r>
              <a:rPr lang="en-US" sz="8000" dirty="0" smtClean="0">
                <a:solidFill>
                  <a:schemeClr val="accent1"/>
                </a:solidFill>
              </a:rPr>
              <a:t>Wonderings?</a:t>
            </a:r>
            <a:endParaRPr lang="en-US" sz="8000" dirty="0">
              <a:solidFill>
                <a:schemeClr val="accent1"/>
              </a:solidFill>
            </a:endParaRPr>
          </a:p>
        </p:txBody>
      </p:sp>
      <p:sp>
        <p:nvSpPr>
          <p:cNvPr id="3" name="Content Placeholder 2"/>
          <p:cNvSpPr>
            <a:spLocks noGrp="1"/>
          </p:cNvSpPr>
          <p:nvPr>
            <p:ph idx="1"/>
          </p:nvPr>
        </p:nvSpPr>
        <p:spPr>
          <a:xfrm>
            <a:off x="1211943" y="3875314"/>
            <a:ext cx="10058400" cy="2452914"/>
          </a:xfrm>
        </p:spPr>
        <p:txBody>
          <a:bodyPr>
            <a:normAutofit/>
          </a:bodyPr>
          <a:lstStyle/>
          <a:p>
            <a:pPr marL="0" indent="0" algn="ctr">
              <a:buNone/>
            </a:pPr>
            <a:endParaRPr lang="en-US" sz="3600" dirty="0" smtClean="0"/>
          </a:p>
          <a:p>
            <a:pPr marL="0" indent="0" algn="ctr">
              <a:buNone/>
            </a:pPr>
            <a:r>
              <a:rPr lang="en-US" sz="3600" dirty="0" smtClean="0"/>
              <a:t>Thank you for joining me! </a:t>
            </a:r>
          </a:p>
          <a:p>
            <a:pPr marL="0" indent="0" algn="ctr">
              <a:buNone/>
            </a:pPr>
            <a:r>
              <a:rPr lang="en-US" sz="3600" dirty="0" smtClean="0"/>
              <a:t>Feel free to reach out to continue the conversation...</a:t>
            </a:r>
            <a:endParaRPr lang="en-US" sz="3600" dirty="0"/>
          </a:p>
          <a:p>
            <a:pPr marL="0" indent="0" algn="ctr">
              <a:buNone/>
            </a:pPr>
            <a:endParaRPr lang="en-US" sz="3600" dirty="0"/>
          </a:p>
        </p:txBody>
      </p:sp>
      <p:sp>
        <p:nvSpPr>
          <p:cNvPr id="5" name="Title 1"/>
          <p:cNvSpPr txBox="1">
            <a:spLocks/>
          </p:cNvSpPr>
          <p:nvPr/>
        </p:nvSpPr>
        <p:spPr>
          <a:xfrm>
            <a:off x="1211943" y="2802672"/>
            <a:ext cx="10058400" cy="13179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8000" dirty="0" smtClean="0">
                <a:solidFill>
                  <a:schemeClr val="accent1"/>
                </a:solidFill>
              </a:rPr>
              <a:t>VERY Next Step? </a:t>
            </a:r>
            <a:endParaRPr lang="en-US" sz="8000" dirty="0">
              <a:solidFill>
                <a:schemeClr val="accent1"/>
              </a:solidFill>
            </a:endParaRPr>
          </a:p>
        </p:txBody>
      </p:sp>
    </p:spTree>
    <p:extLst>
      <p:ext uri="{BB962C8B-B14F-4D97-AF65-F5344CB8AC3E}">
        <p14:creationId xmlns:p14="http://schemas.microsoft.com/office/powerpoint/2010/main" val="1221131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sz="2800" dirty="0"/>
              <a:t>Please go to the link below to evaluate this session:</a:t>
            </a:r>
            <a:endParaRPr lang="en-US" sz="2800" dirty="0">
              <a:latin typeface="Arial" charset="0"/>
              <a:ea typeface="ＭＳ Ｐゴシック" charset="0"/>
              <a:cs typeface="ＭＳ Ｐゴシック" charset="0"/>
            </a:endParaRPr>
          </a:p>
        </p:txBody>
      </p:sp>
      <p:sp>
        <p:nvSpPr>
          <p:cNvPr id="14339" name="Rectangle 3"/>
          <p:cNvSpPr>
            <a:spLocks noGrp="1" noChangeArrowheads="1"/>
          </p:cNvSpPr>
          <p:nvPr>
            <p:ph type="subTitle" idx="1"/>
          </p:nvPr>
        </p:nvSpPr>
        <p:spPr>
          <a:xfrm>
            <a:off x="1676400" y="2971800"/>
            <a:ext cx="8686800" cy="1600200"/>
          </a:xfrm>
        </p:spPr>
        <p:txBody>
          <a:bodyPr/>
          <a:lstStyle/>
          <a:p>
            <a:pPr eaLnBrk="1" hangingPunct="1"/>
            <a:r>
              <a:rPr lang="en-US" sz="2800" b="1" dirty="0">
                <a:latin typeface="Arial" charset="0"/>
                <a:ea typeface="ＭＳ Ｐゴシック" charset="0"/>
                <a:cs typeface="ＭＳ Ｐゴシック" charset="0"/>
                <a:hlinkClick r:id="rId3"/>
              </a:rPr>
              <a:t>https://www.surveymonkey.com/r/2019SIMposium</a:t>
            </a:r>
            <a:endParaRPr lang="en-US" sz="2800" b="1" dirty="0">
              <a:latin typeface="Arial" charset="0"/>
              <a:ea typeface="ＭＳ Ｐゴシック" charset="0"/>
              <a:cs typeface="ＭＳ Ｐゴシック" charset="0"/>
            </a:endParaRPr>
          </a:p>
          <a:p>
            <a:pPr eaLnBrk="1" hangingPunct="1"/>
            <a:r>
              <a:rPr lang="en-US" sz="2800" b="1" dirty="0">
                <a:latin typeface="Arial" charset="0"/>
                <a:ea typeface="ＭＳ Ｐゴシック" charset="0"/>
                <a:cs typeface="ＭＳ Ｐゴシック" charset="0"/>
              </a:rPr>
              <a:t>Or scan the Evaluation barcode (also found on your SIM Conference Program)</a:t>
            </a:r>
            <a:endParaRPr lang="en-US" sz="2800" dirty="0">
              <a:latin typeface="Arial" charset="0"/>
              <a:ea typeface="ＭＳ Ｐゴシック" charset="0"/>
              <a:cs typeface="ＭＳ Ｐゴシック" charset="0"/>
            </a:endParaRPr>
          </a:p>
        </p:txBody>
      </p:sp>
      <p:pic>
        <p:nvPicPr>
          <p:cNvPr id="2" name="Picture 1">
            <a:extLst>
              <a:ext uri="{FF2B5EF4-FFF2-40B4-BE49-F238E27FC236}">
                <a16:creationId xmlns="" xmlns:a16="http://schemas.microsoft.com/office/drawing/2014/main" id="{41D65B17-A2F6-8E4E-AC74-DCF5C3575E35}"/>
              </a:ext>
            </a:extLst>
          </p:cNvPr>
          <p:cNvPicPr>
            <a:picLocks noChangeAspect="1"/>
          </p:cNvPicPr>
          <p:nvPr/>
        </p:nvPicPr>
        <p:blipFill>
          <a:blip r:embed="rId4"/>
          <a:stretch>
            <a:fillRect/>
          </a:stretch>
        </p:blipFill>
        <p:spPr>
          <a:xfrm>
            <a:off x="8988287" y="4240696"/>
            <a:ext cx="2159000" cy="2159000"/>
          </a:xfrm>
          <a:prstGeom prst="rect">
            <a:avLst/>
          </a:prstGeom>
        </p:spPr>
      </p:pic>
    </p:spTree>
    <p:extLst>
      <p:ext uri="{BB962C8B-B14F-4D97-AF65-F5344CB8AC3E}">
        <p14:creationId xmlns:p14="http://schemas.microsoft.com/office/powerpoint/2010/main" val="323895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577" y="812800"/>
            <a:ext cx="5393600" cy="4615543"/>
          </a:xfrm>
        </p:spPr>
        <p:txBody>
          <a:bodyPr/>
          <a:lstStyle/>
          <a:p>
            <a:r>
              <a:rPr lang="en-US" sz="7200" dirty="0" smtClean="0">
                <a:solidFill>
                  <a:schemeClr val="accent1"/>
                </a:solidFill>
              </a:rPr>
              <a:t>Why are you here? </a:t>
            </a:r>
            <a:br>
              <a:rPr lang="en-US" sz="7200" dirty="0" smtClean="0">
                <a:solidFill>
                  <a:schemeClr val="accent1"/>
                </a:solidFill>
              </a:rPr>
            </a:br>
            <a:r>
              <a:rPr lang="en-US" sz="7200" dirty="0" smtClean="0">
                <a:solidFill>
                  <a:schemeClr val="accent1"/>
                </a:solidFill>
              </a:rPr>
              <a:t/>
            </a:r>
            <a:br>
              <a:rPr lang="en-US" sz="7200" dirty="0" smtClean="0">
                <a:solidFill>
                  <a:schemeClr val="accent1"/>
                </a:solidFill>
              </a:rPr>
            </a:br>
            <a:r>
              <a:rPr lang="en-US" sz="7200" dirty="0" smtClean="0">
                <a:solidFill>
                  <a:schemeClr val="accent1"/>
                </a:solidFill>
              </a:rPr>
              <a:t>(let me know)</a:t>
            </a:r>
            <a:endParaRPr lang="en-US" sz="7200"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986972"/>
            <a:ext cx="5254172" cy="5254172"/>
          </a:xfrm>
          <a:prstGeom prst="rect">
            <a:avLst/>
          </a:prstGeom>
        </p:spPr>
      </p:pic>
    </p:spTree>
    <p:extLst>
      <p:ext uri="{BB962C8B-B14F-4D97-AF65-F5344CB8AC3E}">
        <p14:creationId xmlns:p14="http://schemas.microsoft.com/office/powerpoint/2010/main" val="3236799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idx="1"/>
          </p:nvPr>
        </p:nvSpPr>
        <p:spPr/>
        <p:txBody>
          <a:bodyPr/>
          <a:lstStyle/>
          <a:p>
            <a:r>
              <a:rPr lang="en-US" dirty="0"/>
              <a:t>Post-its, highlighters, chart paper, markers, videos, ABC cards, </a:t>
            </a:r>
          </a:p>
        </p:txBody>
      </p:sp>
    </p:spTree>
    <p:extLst>
      <p:ext uri="{BB962C8B-B14F-4D97-AF65-F5344CB8AC3E}">
        <p14:creationId xmlns:p14="http://schemas.microsoft.com/office/powerpoint/2010/main" val="1824233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	</a:t>
            </a:r>
          </a:p>
        </p:txBody>
      </p:sp>
      <p:sp>
        <p:nvSpPr>
          <p:cNvPr id="3" name="Content Placeholder 2"/>
          <p:cNvSpPr>
            <a:spLocks noGrp="1"/>
          </p:cNvSpPr>
          <p:nvPr>
            <p:ph idx="1"/>
          </p:nvPr>
        </p:nvSpPr>
        <p:spPr/>
        <p:txBody>
          <a:bodyPr/>
          <a:lstStyle/>
          <a:p>
            <a:r>
              <a:rPr lang="en-US" dirty="0" err="1"/>
              <a:t>Padlet</a:t>
            </a:r>
            <a:r>
              <a:rPr lang="en-US" dirty="0"/>
              <a:t>: </a:t>
            </a:r>
          </a:p>
          <a:p>
            <a:pPr lvl="1"/>
            <a:r>
              <a:rPr lang="en-US" dirty="0"/>
              <a:t>https://padlet.com/lancherosi/CRT</a:t>
            </a:r>
          </a:p>
          <a:p>
            <a:pPr lvl="1"/>
            <a:r>
              <a:rPr lang="en-US" dirty="0">
                <a:hlinkClick r:id="rId2"/>
              </a:rPr>
              <a:t>https://padlet.com/lancherosi/games</a:t>
            </a:r>
            <a:endParaRPr lang="en-US" dirty="0"/>
          </a:p>
          <a:p>
            <a:pPr lvl="1"/>
            <a:r>
              <a:rPr lang="en-US" dirty="0">
                <a:hlinkClick r:id="rId3"/>
              </a:rPr>
              <a:t>www.classroomscreen.com</a:t>
            </a:r>
            <a:endParaRPr lang="en-US" dirty="0"/>
          </a:p>
          <a:p>
            <a:endParaRPr lang="en-US" dirty="0"/>
          </a:p>
        </p:txBody>
      </p:sp>
    </p:spTree>
    <p:extLst>
      <p:ext uri="{BB962C8B-B14F-4D97-AF65-F5344CB8AC3E}">
        <p14:creationId xmlns:p14="http://schemas.microsoft.com/office/powerpoint/2010/main" val="391002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Copies	</a:t>
            </a:r>
          </a:p>
        </p:txBody>
      </p:sp>
      <p:sp>
        <p:nvSpPr>
          <p:cNvPr id="3" name="Content Placeholder 2"/>
          <p:cNvSpPr>
            <a:spLocks noGrp="1"/>
          </p:cNvSpPr>
          <p:nvPr>
            <p:ph idx="1"/>
          </p:nvPr>
        </p:nvSpPr>
        <p:spPr/>
        <p:txBody>
          <a:bodyPr/>
          <a:lstStyle/>
          <a:p>
            <a:r>
              <a:rPr lang="en-US" dirty="0"/>
              <a:t>Agenda (include Lucy’s </a:t>
            </a:r>
            <a:r>
              <a:rPr lang="en-US" dirty="0" err="1"/>
              <a:t>padlets</a:t>
            </a:r>
            <a:r>
              <a:rPr lang="en-US" dirty="0"/>
              <a:t>)</a:t>
            </a:r>
          </a:p>
          <a:p>
            <a:r>
              <a:rPr lang="en-US" dirty="0"/>
              <a:t>Self-Audit</a:t>
            </a:r>
          </a:p>
          <a:p>
            <a:r>
              <a:rPr lang="en-US" dirty="0"/>
              <a:t>Articles</a:t>
            </a:r>
          </a:p>
          <a:p>
            <a:r>
              <a:rPr lang="en-US" dirty="0"/>
              <a:t>Unit Organizers:</a:t>
            </a:r>
          </a:p>
          <a:p>
            <a:pPr lvl="1"/>
            <a:r>
              <a:rPr lang="en-US" dirty="0"/>
              <a:t>6Ms – Conage, 2014 ©</a:t>
            </a:r>
          </a:p>
          <a:p>
            <a:pPr lvl="1"/>
            <a:r>
              <a:rPr lang="en-US" dirty="0"/>
              <a:t>Headlines TV</a:t>
            </a:r>
          </a:p>
          <a:p>
            <a:pPr lvl="1"/>
            <a:r>
              <a:rPr lang="en-US" dirty="0"/>
              <a:t>Headlines SV</a:t>
            </a:r>
          </a:p>
          <a:p>
            <a:pPr lvl="1"/>
            <a:r>
              <a:rPr lang="en-US" dirty="0"/>
              <a:t>Frame</a:t>
            </a:r>
          </a:p>
        </p:txBody>
      </p:sp>
    </p:spTree>
    <p:extLst>
      <p:ext uri="{BB962C8B-B14F-4D97-AF65-F5344CB8AC3E}">
        <p14:creationId xmlns:p14="http://schemas.microsoft.com/office/powerpoint/2010/main" val="281274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4" name="Picture 3"/>
          <p:cNvPicPr>
            <a:picLocks noChangeAspect="1"/>
          </p:cNvPicPr>
          <p:nvPr/>
        </p:nvPicPr>
        <p:blipFill>
          <a:blip r:embed="rId3"/>
          <a:stretch>
            <a:fillRect/>
          </a:stretch>
        </p:blipFill>
        <p:spPr>
          <a:xfrm>
            <a:off x="3041938" y="655254"/>
            <a:ext cx="7505700" cy="5753100"/>
          </a:xfrm>
          <a:prstGeom prst="rect">
            <a:avLst/>
          </a:prstGeom>
        </p:spPr>
      </p:pic>
    </p:spTree>
    <p:extLst>
      <p:ext uri="{BB962C8B-B14F-4D97-AF65-F5344CB8AC3E}">
        <p14:creationId xmlns:p14="http://schemas.microsoft.com/office/powerpoint/2010/main" val="315877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and Response</a:t>
            </a:r>
            <a:endParaRPr lang="en-US" sz="3200" dirty="0"/>
          </a:p>
        </p:txBody>
      </p:sp>
      <p:sp>
        <p:nvSpPr>
          <p:cNvPr id="3" name="Content Placeholder 2"/>
          <p:cNvSpPr>
            <a:spLocks noGrp="1"/>
          </p:cNvSpPr>
          <p:nvPr>
            <p:ph idx="1"/>
          </p:nvPr>
        </p:nvSpPr>
        <p:spPr>
          <a:xfrm>
            <a:off x="1069848" y="2121408"/>
            <a:ext cx="10638448" cy="4050792"/>
          </a:xfrm>
        </p:spPr>
        <p:txBody>
          <a:bodyPr>
            <a:noAutofit/>
          </a:bodyPr>
          <a:lstStyle/>
          <a:p>
            <a:r>
              <a:rPr lang="en-US" sz="2400" dirty="0"/>
              <a:t>Clap or snap in patterns </a:t>
            </a:r>
          </a:p>
          <a:p>
            <a:r>
              <a:rPr lang="en-US" sz="2400" dirty="0"/>
              <a:t>Sing or play a song or rhyme. </a:t>
            </a:r>
          </a:p>
          <a:p>
            <a:r>
              <a:rPr lang="en-US" sz="2400" dirty="0"/>
              <a:t>Use regional or sports team call-and responses. </a:t>
            </a:r>
          </a:p>
          <a:p>
            <a:r>
              <a:rPr lang="en-US" sz="2400" dirty="0"/>
              <a:t>Incorporate traditional call-and-responses from various world cultures. </a:t>
            </a:r>
          </a:p>
          <a:p>
            <a:r>
              <a:rPr lang="en-US" sz="2400" dirty="0"/>
              <a:t>Put a twist on the old “If you can hear me, put your hands on your head.” </a:t>
            </a:r>
          </a:p>
          <a:p>
            <a:r>
              <a:rPr lang="en-US" sz="2400" dirty="0"/>
              <a:t>Refer to the school motto or theme. </a:t>
            </a:r>
          </a:p>
          <a:p>
            <a:r>
              <a:rPr lang="en-US" sz="2400" dirty="0"/>
              <a:t>Reinforce character education and life lessons. i.e., </a:t>
            </a:r>
            <a:r>
              <a:rPr lang="en-US" sz="2400" i="1" dirty="0"/>
              <a:t>Work hard…Do right!</a:t>
            </a:r>
          </a:p>
          <a:p>
            <a:r>
              <a:rPr lang="en-US" sz="2400" dirty="0"/>
              <a:t>Ask your students to come up with their own. </a:t>
            </a:r>
          </a:p>
        </p:txBody>
      </p:sp>
    </p:spTree>
    <p:extLst>
      <p:ext uri="{BB962C8B-B14F-4D97-AF65-F5344CB8AC3E}">
        <p14:creationId xmlns:p14="http://schemas.microsoft.com/office/powerpoint/2010/main" val="153250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Culturally Relevant Teaching</a:t>
            </a:r>
          </a:p>
        </p:txBody>
      </p:sp>
      <p:sp>
        <p:nvSpPr>
          <p:cNvPr id="3" name="Content Placeholder 2"/>
          <p:cNvSpPr>
            <a:spLocks noGrp="1"/>
          </p:cNvSpPr>
          <p:nvPr>
            <p:ph idx="1"/>
          </p:nvPr>
        </p:nvSpPr>
        <p:spPr/>
        <p:txBody>
          <a:bodyPr/>
          <a:lstStyle/>
          <a:p>
            <a:r>
              <a:rPr lang="en-US" sz="2400" i="1" dirty="0"/>
              <a:t>What is Culturally Relevant Teaching?</a:t>
            </a:r>
          </a:p>
          <a:p>
            <a:r>
              <a:rPr lang="en-US" sz="2400" i="1" dirty="0"/>
              <a:t> What does it look like?</a:t>
            </a:r>
          </a:p>
          <a:p>
            <a:r>
              <a:rPr lang="en-US" sz="2400" i="1" dirty="0"/>
              <a:t> What does it sound like?</a:t>
            </a:r>
          </a:p>
          <a:p>
            <a:r>
              <a:rPr lang="en-US" sz="2400" i="1" dirty="0"/>
              <a:t> What does it feel like?</a:t>
            </a:r>
          </a:p>
          <a:p>
            <a:r>
              <a:rPr lang="en-US" sz="2400" i="1" dirty="0"/>
              <a:t>How will you know when you have a Culturally Relevant Classroom?</a:t>
            </a:r>
          </a:p>
          <a:p>
            <a:pPr marL="0" indent="0">
              <a:buNone/>
            </a:pPr>
            <a:endParaRPr lang="en-US" dirty="0"/>
          </a:p>
        </p:txBody>
      </p:sp>
    </p:spTree>
    <p:extLst>
      <p:ext uri="{BB962C8B-B14F-4D97-AF65-F5344CB8AC3E}">
        <p14:creationId xmlns:p14="http://schemas.microsoft.com/office/powerpoint/2010/main" val="3001928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45385"/>
          </a:xfrm>
        </p:spPr>
        <p:txBody>
          <a:bodyPr>
            <a:normAutofit/>
          </a:bodyPr>
          <a:lstStyle/>
          <a:p>
            <a:r>
              <a:rPr lang="en-US" dirty="0"/>
              <a:t>Our Identity</a:t>
            </a:r>
          </a:p>
        </p:txBody>
      </p:sp>
      <p:sp>
        <p:nvSpPr>
          <p:cNvPr id="3" name="Content Placeholder 2"/>
          <p:cNvSpPr>
            <a:spLocks noGrp="1"/>
          </p:cNvSpPr>
          <p:nvPr>
            <p:ph idx="1"/>
          </p:nvPr>
        </p:nvSpPr>
        <p:spPr>
          <a:xfrm>
            <a:off x="1069848" y="1922625"/>
            <a:ext cx="10058400" cy="4050792"/>
          </a:xfrm>
        </p:spPr>
        <p:txBody>
          <a:bodyPr>
            <a:noAutofit/>
          </a:bodyPr>
          <a:lstStyle/>
          <a:p>
            <a:pPr marL="0" indent="0">
              <a:buNone/>
            </a:pPr>
            <a:r>
              <a:rPr lang="en-US" sz="2400" dirty="0"/>
              <a:t>One Minute Partner Share</a:t>
            </a:r>
          </a:p>
          <a:p>
            <a:pPr lvl="1"/>
            <a:r>
              <a:rPr lang="en-US" sz="2400" dirty="0"/>
              <a:t>Choose a partner</a:t>
            </a:r>
          </a:p>
          <a:p>
            <a:pPr lvl="1"/>
            <a:r>
              <a:rPr lang="en-US" sz="2400" dirty="0"/>
              <a:t>Partners will look at each other for 30 seconds, in silence</a:t>
            </a:r>
          </a:p>
          <a:p>
            <a:pPr lvl="1"/>
            <a:r>
              <a:rPr lang="en-US" sz="2400" dirty="0"/>
              <a:t>Each partner takes turns sharing what you learned about them, for 1 minute</a:t>
            </a:r>
          </a:p>
          <a:p>
            <a:pPr lvl="1"/>
            <a:endParaRPr lang="en-US" sz="2400" dirty="0"/>
          </a:p>
          <a:p>
            <a:pPr marL="457200" lvl="1" indent="0" algn="ctr">
              <a:buNone/>
            </a:pPr>
            <a:r>
              <a:rPr lang="en-US" sz="2400" dirty="0"/>
              <a:t>What do you </a:t>
            </a:r>
            <a:r>
              <a:rPr lang="en-US" sz="2400" b="1" i="1" u="sng" dirty="0"/>
              <a:t>know</a:t>
            </a:r>
            <a:r>
              <a:rPr lang="en-US" sz="2400" dirty="0"/>
              <a:t> about your partner just by </a:t>
            </a:r>
            <a:r>
              <a:rPr lang="en-US" sz="2400" b="1" i="1" u="sng" dirty="0"/>
              <a:t>looking</a:t>
            </a:r>
            <a:r>
              <a:rPr lang="en-US" sz="2400" dirty="0"/>
              <a:t> at them?</a:t>
            </a:r>
          </a:p>
          <a:p>
            <a:pPr marL="457200" lvl="1" indent="0" algn="ctr">
              <a:buNone/>
            </a:pPr>
            <a:endParaRPr lang="en-US" sz="2400" dirty="0"/>
          </a:p>
          <a:p>
            <a:pPr marL="457200" lvl="1" indent="0" algn="ctr">
              <a:buNone/>
            </a:pPr>
            <a:r>
              <a:rPr lang="en-US" sz="2400" dirty="0"/>
              <a:t>CRT encourages us to investigate our perceptions, stereotyping and views of others around us and how those </a:t>
            </a:r>
          </a:p>
          <a:p>
            <a:pPr marL="457200" lvl="1" indent="0" algn="ctr">
              <a:buNone/>
            </a:pPr>
            <a:r>
              <a:rPr lang="en-US" sz="2400" dirty="0"/>
              <a:t>beliefs and feelings influence teaching and learning.</a:t>
            </a:r>
          </a:p>
          <a:p>
            <a:pPr lvl="1"/>
            <a:endParaRPr lang="en-US" sz="2400" dirty="0"/>
          </a:p>
        </p:txBody>
      </p:sp>
    </p:spTree>
    <p:extLst>
      <p:ext uri="{BB962C8B-B14F-4D97-AF65-F5344CB8AC3E}">
        <p14:creationId xmlns:p14="http://schemas.microsoft.com/office/powerpoint/2010/main" val="1321444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 CRT Self Audit</a:t>
            </a:r>
          </a:p>
        </p:txBody>
      </p:sp>
      <p:sp>
        <p:nvSpPr>
          <p:cNvPr id="3" name="Content Placeholder 2"/>
          <p:cNvSpPr>
            <a:spLocks noGrp="1"/>
          </p:cNvSpPr>
          <p:nvPr>
            <p:ph idx="1"/>
          </p:nvPr>
        </p:nvSpPr>
        <p:spPr>
          <a:xfrm>
            <a:off x="838200" y="3148117"/>
            <a:ext cx="5670011" cy="3995633"/>
          </a:xfrm>
        </p:spPr>
        <p:txBody>
          <a:bodyPr>
            <a:noAutofit/>
          </a:bodyPr>
          <a:lstStyle/>
          <a:p>
            <a:r>
              <a:rPr lang="en-US" sz="2400" dirty="0"/>
              <a:t>Include in your dialogue …</a:t>
            </a:r>
          </a:p>
          <a:p>
            <a:pPr lvl="1"/>
            <a:r>
              <a:rPr lang="en-US" sz="2400" dirty="0"/>
              <a:t>how a safe, CR and interactive learning environment can be created through…</a:t>
            </a:r>
          </a:p>
          <a:p>
            <a:pPr lvl="2"/>
            <a:r>
              <a:rPr lang="en-US" sz="2400" dirty="0"/>
              <a:t>body language, </a:t>
            </a:r>
          </a:p>
          <a:p>
            <a:pPr lvl="2"/>
            <a:r>
              <a:rPr lang="en-US" sz="2400" dirty="0"/>
              <a:t>words and language, </a:t>
            </a:r>
          </a:p>
          <a:p>
            <a:pPr lvl="2"/>
            <a:r>
              <a:rPr lang="en-US" sz="2400" dirty="0"/>
              <a:t>physical arrangement, </a:t>
            </a:r>
          </a:p>
          <a:p>
            <a:pPr lvl="2"/>
            <a:r>
              <a:rPr lang="en-US" sz="2400" dirty="0"/>
              <a:t>and instructional design. </a:t>
            </a:r>
          </a:p>
        </p:txBody>
      </p:sp>
      <p:pic>
        <p:nvPicPr>
          <p:cNvPr id="5" name="Picture 4"/>
          <p:cNvPicPr>
            <a:picLocks noChangeAspect="1"/>
          </p:cNvPicPr>
          <p:nvPr/>
        </p:nvPicPr>
        <p:blipFill rotWithShape="1">
          <a:blip r:embed="rId3"/>
          <a:srcRect b="35244"/>
          <a:stretch/>
        </p:blipFill>
        <p:spPr>
          <a:xfrm>
            <a:off x="6194842" y="2093976"/>
            <a:ext cx="4849902" cy="4127125"/>
          </a:xfrm>
          <a:prstGeom prst="rect">
            <a:avLst/>
          </a:prstGeom>
          <a:effectLst>
            <a:outerShdw blurRad="50800" dist="38100" dir="5400000" algn="t" rotWithShape="0">
              <a:prstClr val="black">
                <a:alpha val="40000"/>
              </a:prstClr>
            </a:outerShdw>
          </a:effectLst>
        </p:spPr>
      </p:pic>
      <p:pic>
        <p:nvPicPr>
          <p:cNvPr id="2050" name="Picture 2" descr="Image result for partner work icon"/>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38200" y="1701269"/>
            <a:ext cx="1446848" cy="144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57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Culturally Relevant Teaching?</a:t>
            </a:r>
          </a:p>
        </p:txBody>
      </p:sp>
      <p:sp>
        <p:nvSpPr>
          <p:cNvPr id="4" name="Content Placeholder 2"/>
          <p:cNvSpPr>
            <a:spLocks noGrp="1"/>
          </p:cNvSpPr>
          <p:nvPr>
            <p:ph idx="1"/>
          </p:nvPr>
        </p:nvSpPr>
        <p:spPr/>
        <p:txBody>
          <a:bodyPr>
            <a:normAutofit/>
          </a:bodyPr>
          <a:lstStyle/>
          <a:p>
            <a:r>
              <a:rPr lang="en-US" sz="2400" i="1" dirty="0">
                <a:solidFill>
                  <a:srgbClr val="0070C0"/>
                </a:solidFill>
              </a:rPr>
              <a:t>supports the achievement of </a:t>
            </a:r>
            <a:r>
              <a:rPr lang="en-US" sz="2800" b="1" i="1" dirty="0">
                <a:solidFill>
                  <a:srgbClr val="0070C0"/>
                </a:solidFill>
              </a:rPr>
              <a:t>all</a:t>
            </a:r>
            <a:r>
              <a:rPr lang="en-US" sz="2400" i="1" dirty="0">
                <a:solidFill>
                  <a:srgbClr val="0070C0"/>
                </a:solidFill>
              </a:rPr>
              <a:t> students</a:t>
            </a:r>
          </a:p>
          <a:p>
            <a:r>
              <a:rPr lang="en-US" sz="2400" i="1" dirty="0"/>
              <a:t>uses the cultural knowledge, prior experiences, frames of reference, and performance styles of ethnically diverse students to make learning encounters more relevant to and effective for them</a:t>
            </a:r>
          </a:p>
          <a:p>
            <a:r>
              <a:rPr lang="en-US" sz="2400" b="1" i="1" dirty="0">
                <a:solidFill>
                  <a:srgbClr val="0070C0"/>
                </a:solidFill>
              </a:rPr>
              <a:t>teaches</a:t>
            </a:r>
            <a:r>
              <a:rPr lang="en-US" sz="2400" i="1" dirty="0">
                <a:solidFill>
                  <a:srgbClr val="0070C0"/>
                </a:solidFill>
              </a:rPr>
              <a:t> </a:t>
            </a:r>
            <a:r>
              <a:rPr lang="en-US" sz="2400" b="1" i="1" dirty="0">
                <a:solidFill>
                  <a:srgbClr val="0070C0"/>
                </a:solidFill>
              </a:rPr>
              <a:t>to</a:t>
            </a:r>
            <a:r>
              <a:rPr lang="en-US" sz="2400" i="1" dirty="0">
                <a:solidFill>
                  <a:srgbClr val="0070C0"/>
                </a:solidFill>
              </a:rPr>
              <a:t> and </a:t>
            </a:r>
            <a:r>
              <a:rPr lang="en-US" sz="2400" b="1" i="1" dirty="0">
                <a:solidFill>
                  <a:srgbClr val="0070C0"/>
                </a:solidFill>
              </a:rPr>
              <a:t>through</a:t>
            </a:r>
            <a:r>
              <a:rPr lang="en-US" sz="2400" i="1" dirty="0">
                <a:solidFill>
                  <a:srgbClr val="0070C0"/>
                </a:solidFill>
              </a:rPr>
              <a:t> the </a:t>
            </a:r>
            <a:r>
              <a:rPr lang="en-US" sz="2400" b="1" i="1" dirty="0">
                <a:solidFill>
                  <a:srgbClr val="0070C0"/>
                </a:solidFill>
              </a:rPr>
              <a:t>strengths</a:t>
            </a:r>
            <a:r>
              <a:rPr lang="en-US" sz="2400" i="1" dirty="0">
                <a:solidFill>
                  <a:srgbClr val="0070C0"/>
                </a:solidFill>
              </a:rPr>
              <a:t> of these students</a:t>
            </a:r>
          </a:p>
        </p:txBody>
      </p:sp>
      <p:sp>
        <p:nvSpPr>
          <p:cNvPr id="3" name="Rectangle 2"/>
          <p:cNvSpPr/>
          <p:nvPr/>
        </p:nvSpPr>
        <p:spPr>
          <a:xfrm>
            <a:off x="838200" y="4017925"/>
            <a:ext cx="1542410" cy="369332"/>
          </a:xfrm>
          <a:prstGeom prst="rect">
            <a:avLst/>
          </a:prstGeom>
        </p:spPr>
        <p:txBody>
          <a:bodyPr wrap="none">
            <a:spAutoFit/>
          </a:bodyPr>
          <a:lstStyle/>
          <a:p>
            <a:r>
              <a:rPr lang="en-US" i="1" dirty="0"/>
              <a:t> (Gay, 2010)</a:t>
            </a:r>
            <a:endParaRPr lang="en-US" dirty="0"/>
          </a:p>
        </p:txBody>
      </p:sp>
      <p:grpSp>
        <p:nvGrpSpPr>
          <p:cNvPr id="7" name="Group 6"/>
          <p:cNvGrpSpPr/>
          <p:nvPr/>
        </p:nvGrpSpPr>
        <p:grpSpPr>
          <a:xfrm>
            <a:off x="6583680" y="4017925"/>
            <a:ext cx="5223456" cy="2444554"/>
            <a:chOff x="3377646" y="4320759"/>
            <a:chExt cx="5309100" cy="2297827"/>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19877646">
              <a:off x="3377646" y="4320759"/>
              <a:ext cx="2789512" cy="2089441"/>
            </a:xfrm>
            <a:prstGeom prst="rect">
              <a:avLst/>
            </a:prstGeom>
          </p:spPr>
        </p:pic>
        <p:pic>
          <p:nvPicPr>
            <p:cNvPr id="6" name="Picture 5"/>
            <p:cNvPicPr>
              <a:picLocks noChangeAspect="1"/>
            </p:cNvPicPr>
            <p:nvPr/>
          </p:nvPicPr>
          <p:blipFill>
            <a:blip r:embed="rId4"/>
            <a:stretch>
              <a:fillRect/>
            </a:stretch>
          </p:blipFill>
          <p:spPr>
            <a:xfrm>
              <a:off x="4644748" y="4387257"/>
              <a:ext cx="4041998" cy="2231329"/>
            </a:xfrm>
            <a:prstGeom prst="rect">
              <a:avLst/>
            </a:prstGeom>
          </p:spPr>
        </p:pic>
      </p:grpSp>
    </p:spTree>
    <p:extLst>
      <p:ext uri="{BB962C8B-B14F-4D97-AF65-F5344CB8AC3E}">
        <p14:creationId xmlns:p14="http://schemas.microsoft.com/office/powerpoint/2010/main" val="1543120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90800" y="152401"/>
            <a:ext cx="6673850" cy="1770063"/>
          </a:xfrm>
          <a:prstGeom prst="rect">
            <a:avLst/>
          </a:prstGeom>
        </p:spPr>
        <p:txBody>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lgn="ctr" eaLnBrk="1" hangingPunct="1">
              <a:defRPr/>
            </a:pPr>
            <a:endParaRPr lang="en-US" sz="4000" b="1" dirty="0"/>
          </a:p>
        </p:txBody>
      </p:sp>
      <p:sp>
        <p:nvSpPr>
          <p:cNvPr id="5" name="Title 1"/>
          <p:cNvSpPr txBox="1">
            <a:spLocks/>
          </p:cNvSpPr>
          <p:nvPr/>
        </p:nvSpPr>
        <p:spPr>
          <a:xfrm>
            <a:off x="4659922" y="6196945"/>
            <a:ext cx="6541477" cy="549275"/>
          </a:xfrm>
          <a:prstGeom prst="rect">
            <a:avLst/>
          </a:prstGeom>
        </p:spPr>
        <p:txBody>
          <a:bodyPr/>
          <a:lst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a:lstStyle>
          <a:p>
            <a:pPr>
              <a:defRPr/>
            </a:pPr>
            <a:endParaRPr lang="en-US" sz="4000" dirty="0"/>
          </a:p>
        </p:txBody>
      </p:sp>
      <p:pic>
        <p:nvPicPr>
          <p:cNvPr id="2" name="Picture 1"/>
          <p:cNvPicPr>
            <a:picLocks noChangeAspect="1"/>
          </p:cNvPicPr>
          <p:nvPr/>
        </p:nvPicPr>
        <p:blipFill>
          <a:blip r:embed="rId3"/>
          <a:stretch>
            <a:fillRect/>
          </a:stretch>
        </p:blipFill>
        <p:spPr>
          <a:xfrm>
            <a:off x="4422531" y="822327"/>
            <a:ext cx="7406420" cy="5809593"/>
          </a:xfrm>
          <a:prstGeom prst="rect">
            <a:avLst/>
          </a:prstGeom>
        </p:spPr>
      </p:pic>
      <p:sp>
        <p:nvSpPr>
          <p:cNvPr id="6" name="Title 5"/>
          <p:cNvSpPr>
            <a:spLocks noGrp="1"/>
          </p:cNvSpPr>
          <p:nvPr>
            <p:ph type="title"/>
          </p:nvPr>
        </p:nvSpPr>
        <p:spPr/>
        <p:txBody>
          <a:bodyPr>
            <a:normAutofit/>
          </a:bodyPr>
          <a:lstStyle/>
          <a:p>
            <a:r>
              <a:rPr lang="en-US" dirty="0"/>
              <a:t>Dr. </a:t>
            </a:r>
            <a:r>
              <a:rPr lang="en-US" dirty="0" err="1"/>
              <a:t>Conage’s</a:t>
            </a:r>
            <a:r>
              <a:rPr lang="en-US" dirty="0"/>
              <a:t> </a:t>
            </a:r>
            <a:br>
              <a:rPr lang="en-US" dirty="0"/>
            </a:br>
            <a:r>
              <a:rPr lang="en-US" dirty="0"/>
              <a:t>6Ms for CRT</a:t>
            </a:r>
          </a:p>
        </p:txBody>
      </p:sp>
      <p:sp>
        <p:nvSpPr>
          <p:cNvPr id="7" name="Rectangle 6"/>
          <p:cNvSpPr/>
          <p:nvPr/>
        </p:nvSpPr>
        <p:spPr>
          <a:xfrm>
            <a:off x="171450" y="2308492"/>
            <a:ext cx="4004896" cy="3065455"/>
          </a:xfrm>
          <a:prstGeom prst="rect">
            <a:avLst/>
          </a:prstGeom>
        </p:spPr>
        <p:txBody>
          <a:bodyPr wrap="square">
            <a:spAutoFit/>
          </a:bodyPr>
          <a:lstStyle/>
          <a:p>
            <a:pPr marL="171450" indent="-171450">
              <a:lnSpc>
                <a:spcPct val="115000"/>
              </a:lnSpc>
              <a:buFont typeface="Arial" panose="020B0604020202020204" pitchFamily="34" charset="0"/>
              <a:buChar char="•"/>
            </a:pPr>
            <a:r>
              <a:rPr lang="en-US" sz="2400" i="1" dirty="0"/>
              <a:t>While watching</a:t>
            </a:r>
            <a:r>
              <a:rPr lang="en-US" sz="2400" dirty="0"/>
              <a:t>: How does the teacher answer questions from the 6Ms?</a:t>
            </a:r>
          </a:p>
          <a:p>
            <a:pPr marL="171450" indent="-171450">
              <a:lnSpc>
                <a:spcPct val="115000"/>
              </a:lnSpc>
              <a:buFont typeface="Arial" panose="020B0604020202020204" pitchFamily="34" charset="0"/>
              <a:buChar char="•"/>
            </a:pPr>
            <a:endParaRPr lang="en-US" sz="2400" dirty="0"/>
          </a:p>
          <a:p>
            <a:pPr marL="171450" indent="-171450">
              <a:lnSpc>
                <a:spcPct val="115000"/>
              </a:lnSpc>
              <a:buFont typeface="Arial" panose="020B0604020202020204" pitchFamily="34" charset="0"/>
              <a:buChar char="•"/>
            </a:pPr>
            <a:r>
              <a:rPr lang="en-US" sz="2400" i="1" dirty="0"/>
              <a:t>After watching</a:t>
            </a:r>
            <a:r>
              <a:rPr lang="en-US" sz="2400" dirty="0"/>
              <a:t>: What examples of the </a:t>
            </a:r>
            <a:r>
              <a:rPr lang="en-US" sz="2400" dirty="0" err="1"/>
              <a:t>Ms</a:t>
            </a:r>
            <a:r>
              <a:rPr lang="en-US" sz="2400" dirty="0"/>
              <a:t> are present?</a:t>
            </a:r>
          </a:p>
        </p:txBody>
      </p:sp>
      <p:sp>
        <p:nvSpPr>
          <p:cNvPr id="8" name="Rectangle 7"/>
          <p:cNvSpPr/>
          <p:nvPr/>
        </p:nvSpPr>
        <p:spPr>
          <a:xfrm>
            <a:off x="392723" y="5676399"/>
            <a:ext cx="3906715" cy="1376467"/>
          </a:xfrm>
          <a:prstGeom prst="rect">
            <a:avLst/>
          </a:prstGeom>
        </p:spPr>
        <p:txBody>
          <a:bodyPr wrap="square">
            <a:spAutoFit/>
          </a:bodyPr>
          <a:lstStyle/>
          <a:p>
            <a:pPr>
              <a:lnSpc>
                <a:spcPct val="115000"/>
              </a:lnSpc>
            </a:pPr>
            <a:r>
              <a:rPr lang="en-US" sz="1050" dirty="0">
                <a:hlinkClick r:id="rId4"/>
              </a:rPr>
              <a:t>https://www.youtube.com/watch?v=K1U6wj-5K1I</a:t>
            </a:r>
            <a:endParaRPr lang="en-US" sz="1050" dirty="0"/>
          </a:p>
          <a:p>
            <a:pPr>
              <a:lnSpc>
                <a:spcPct val="115000"/>
              </a:lnSpc>
            </a:pPr>
            <a:endParaRPr lang="en-US" sz="1050" dirty="0"/>
          </a:p>
          <a:p>
            <a:pPr lvl="0" defTabSz="685800">
              <a:lnSpc>
                <a:spcPct val="115000"/>
              </a:lnSpc>
              <a:defRPr/>
            </a:pPr>
            <a:r>
              <a:rPr lang="en-US" sz="1050" u="sng" dirty="0">
                <a:solidFill>
                  <a:schemeClr val="dk1"/>
                </a:solidFill>
                <a:hlinkClick r:id="rId5"/>
              </a:rPr>
              <a:t>https://www.youtube.com/watch?v=a7MlKUlE4b8&amp;feature=youtu.be</a:t>
            </a:r>
            <a:r>
              <a:rPr lang="en-US" sz="1050" dirty="0">
                <a:solidFill>
                  <a:schemeClr val="dk1"/>
                </a:solidFill>
              </a:rPr>
              <a:t> </a:t>
            </a:r>
          </a:p>
          <a:p>
            <a:pPr lvl="0" defTabSz="685800">
              <a:lnSpc>
                <a:spcPct val="115000"/>
              </a:lnSpc>
              <a:defRPr/>
            </a:pPr>
            <a:endParaRPr lang="en-US" sz="1050" dirty="0">
              <a:solidFill>
                <a:schemeClr val="dk1"/>
              </a:solidFill>
            </a:endParaRPr>
          </a:p>
          <a:p>
            <a:pPr defTabSz="685800">
              <a:lnSpc>
                <a:spcPct val="115000"/>
              </a:lnSpc>
              <a:defRPr/>
            </a:pPr>
            <a:r>
              <a:rPr lang="en-US" sz="1050" dirty="0">
                <a:hlinkClick r:id="rId6"/>
              </a:rPr>
              <a:t>https://www.youtube.com/watch?v=WGelyLq8s2s</a:t>
            </a:r>
            <a:endParaRPr lang="en-US" sz="1050" dirty="0"/>
          </a:p>
          <a:p>
            <a:pPr marL="171450" lvl="0" indent="-171450" defTabSz="685800">
              <a:lnSpc>
                <a:spcPct val="115000"/>
              </a:lnSpc>
              <a:buFont typeface="Arial" panose="020B0604020202020204" pitchFamily="34" charset="0"/>
              <a:buChar char="•"/>
              <a:defRPr/>
            </a:pPr>
            <a:endParaRPr lang="en-US" sz="1050" dirty="0"/>
          </a:p>
        </p:txBody>
      </p:sp>
    </p:spTree>
    <p:extLst>
      <p:ext uri="{BB962C8B-B14F-4D97-AF65-F5344CB8AC3E}">
        <p14:creationId xmlns:p14="http://schemas.microsoft.com/office/powerpoint/2010/main" val="88902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1225296"/>
            <a:ext cx="8471843" cy="3520440"/>
          </a:xfrm>
        </p:spPr>
        <p:txBody>
          <a:bodyPr>
            <a:normAutofit/>
          </a:bodyPr>
          <a:lstStyle/>
          <a:p>
            <a:pPr algn="ctr"/>
            <a:r>
              <a:rPr lang="en-US" sz="8800" cap="none" dirty="0" smtClean="0"/>
              <a:t>My biggest FAIL </a:t>
            </a:r>
            <a:br>
              <a:rPr lang="en-US" sz="8800" cap="none" dirty="0" smtClean="0"/>
            </a:br>
            <a:r>
              <a:rPr lang="en-US" sz="8800" cap="none" dirty="0" smtClean="0"/>
              <a:t>as an educator</a:t>
            </a:r>
            <a:endParaRPr lang="en-US" sz="8800" cap="none" dirty="0"/>
          </a:p>
        </p:txBody>
      </p:sp>
      <p:sp>
        <p:nvSpPr>
          <p:cNvPr id="5" name="Text Placeholder 4"/>
          <p:cNvSpPr>
            <a:spLocks noGrp="1"/>
          </p:cNvSpPr>
          <p:nvPr>
            <p:ph type="body" idx="1"/>
          </p:nvPr>
        </p:nvSpPr>
        <p:spPr>
          <a:xfrm>
            <a:off x="1306285" y="5355772"/>
            <a:ext cx="10261599" cy="919770"/>
          </a:xfrm>
        </p:spPr>
        <p:txBody>
          <a:bodyPr>
            <a:noAutofit/>
          </a:bodyPr>
          <a:lstStyle/>
          <a:p>
            <a:r>
              <a:rPr lang="en-US" sz="5400" b="1" dirty="0" smtClean="0"/>
              <a:t>And why I’m on this path....</a:t>
            </a:r>
            <a:endParaRPr lang="en-US" sz="5400" b="1" dirty="0"/>
          </a:p>
        </p:txBody>
      </p:sp>
    </p:spTree>
    <p:extLst>
      <p:ext uri="{BB962C8B-B14F-4D97-AF65-F5344CB8AC3E}">
        <p14:creationId xmlns:p14="http://schemas.microsoft.com/office/powerpoint/2010/main" val="3015690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2B6AF4-0682-445E-95BA-560E1F6D70CA}"/>
              </a:ext>
            </a:extLst>
          </p:cNvPr>
          <p:cNvSpPr>
            <a:spLocks noGrp="1"/>
          </p:cNvSpPr>
          <p:nvPr>
            <p:ph type="title"/>
          </p:nvPr>
        </p:nvSpPr>
        <p:spPr/>
        <p:txBody>
          <a:bodyPr>
            <a:normAutofit/>
          </a:bodyPr>
          <a:lstStyle/>
          <a:p>
            <a:r>
              <a:rPr lang="en-US" dirty="0"/>
              <a:t>What’s In A Name</a:t>
            </a:r>
          </a:p>
        </p:txBody>
      </p:sp>
      <p:sp>
        <p:nvSpPr>
          <p:cNvPr id="3" name="Content Placeholder 2">
            <a:extLst>
              <a:ext uri="{FF2B5EF4-FFF2-40B4-BE49-F238E27FC236}">
                <a16:creationId xmlns="" xmlns:a16="http://schemas.microsoft.com/office/drawing/2014/main" id="{A89B52D5-F125-4AD5-A26D-A7222FBE200C}"/>
              </a:ext>
            </a:extLst>
          </p:cNvPr>
          <p:cNvSpPr>
            <a:spLocks noGrp="1"/>
          </p:cNvSpPr>
          <p:nvPr>
            <p:ph idx="1"/>
          </p:nvPr>
        </p:nvSpPr>
        <p:spPr/>
        <p:txBody>
          <a:bodyPr>
            <a:noAutofit/>
          </a:bodyPr>
          <a:lstStyle/>
          <a:p>
            <a:r>
              <a:rPr lang="en-US" sz="2400" dirty="0"/>
              <a:t>Think about your name and what it means to you </a:t>
            </a:r>
          </a:p>
          <a:p>
            <a:pPr lvl="1"/>
            <a:r>
              <a:rPr lang="en-US" sz="2400" dirty="0"/>
              <a:t>Who gave it to you?</a:t>
            </a:r>
          </a:p>
          <a:p>
            <a:pPr lvl="1"/>
            <a:r>
              <a:rPr lang="en-US" sz="2400" dirty="0"/>
              <a:t>Is there a sentimental value?</a:t>
            </a:r>
          </a:p>
          <a:p>
            <a:pPr lvl="1"/>
            <a:r>
              <a:rPr lang="en-US" sz="2400" dirty="0"/>
              <a:t>Does it have a specific meaning?</a:t>
            </a:r>
          </a:p>
          <a:p>
            <a:pPr lvl="1"/>
            <a:endParaRPr lang="en-US" sz="2400" dirty="0"/>
          </a:p>
          <a:p>
            <a:r>
              <a:rPr lang="en-US" sz="2400" dirty="0"/>
              <a:t>Now, consider if someone changed it, without your permission</a:t>
            </a:r>
          </a:p>
          <a:p>
            <a:pPr lvl="1"/>
            <a:r>
              <a:rPr lang="en-US" sz="2400" dirty="0"/>
              <a:t>Are you okay with that</a:t>
            </a:r>
          </a:p>
          <a:p>
            <a:pPr lvl="1"/>
            <a:r>
              <a:rPr lang="en-US" sz="2400" dirty="0"/>
              <a:t>Do you like what it was changed to</a:t>
            </a:r>
          </a:p>
          <a:p>
            <a:pPr lvl="1"/>
            <a:r>
              <a:rPr lang="en-US" sz="2400" dirty="0"/>
              <a:t>Does it impact your relationship with that person</a:t>
            </a:r>
          </a:p>
          <a:p>
            <a:pPr lvl="1"/>
            <a:r>
              <a:rPr lang="en-US" sz="2400" dirty="0"/>
              <a:t>Can you still learn from that person</a:t>
            </a:r>
          </a:p>
        </p:txBody>
      </p:sp>
    </p:spTree>
    <p:extLst>
      <p:ext uri="{BB962C8B-B14F-4D97-AF65-F5344CB8AC3E}">
        <p14:creationId xmlns:p14="http://schemas.microsoft.com/office/powerpoint/2010/main" val="3995309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4142"/>
            <a:ext cx="10737544" cy="1325563"/>
          </a:xfrm>
        </p:spPr>
        <p:txBody>
          <a:bodyPr>
            <a:noAutofit/>
          </a:bodyPr>
          <a:lstStyle/>
          <a:p>
            <a:pPr algn="ctr"/>
            <a:r>
              <a:rPr lang="en-US" cap="none" dirty="0" smtClean="0">
                <a:solidFill>
                  <a:schemeClr val="accent1"/>
                </a:solidFill>
              </a:rPr>
              <a:t>How will you know when you have a culturally relevant classroom?</a:t>
            </a:r>
            <a:r>
              <a:rPr lang="en-US" cap="none" dirty="0" smtClean="0"/>
              <a:t/>
            </a:r>
            <a:br>
              <a:rPr lang="en-US" cap="none" dirty="0" smtClean="0"/>
            </a:br>
            <a:endParaRPr lang="en-US" cap="none" dirty="0"/>
          </a:p>
        </p:txBody>
      </p:sp>
      <p:sp>
        <p:nvSpPr>
          <p:cNvPr id="3" name="Rectangle 2"/>
          <p:cNvSpPr/>
          <p:nvPr/>
        </p:nvSpPr>
        <p:spPr>
          <a:xfrm>
            <a:off x="838200" y="3047411"/>
            <a:ext cx="10174357" cy="2923877"/>
          </a:xfrm>
          <a:prstGeom prst="rect">
            <a:avLst/>
          </a:prstGeom>
        </p:spPr>
        <p:txBody>
          <a:bodyPr wrap="square">
            <a:spAutoFit/>
          </a:bodyPr>
          <a:lstStyle/>
          <a:p>
            <a:pPr marL="514350" indent="-514350">
              <a:buAutoNum type="arabicParenBoth"/>
            </a:pPr>
            <a:r>
              <a:rPr lang="en-US" sz="2800" dirty="0" smtClean="0"/>
              <a:t>All </a:t>
            </a:r>
            <a:r>
              <a:rPr lang="en-US" sz="2800" dirty="0"/>
              <a:t>students experience </a:t>
            </a:r>
            <a:r>
              <a:rPr lang="en-US" sz="2800" b="1" dirty="0"/>
              <a:t>academic</a:t>
            </a:r>
            <a:r>
              <a:rPr lang="en-US" sz="2800" dirty="0"/>
              <a:t> </a:t>
            </a:r>
            <a:r>
              <a:rPr lang="en-US" sz="2800" b="1" dirty="0"/>
              <a:t>success</a:t>
            </a:r>
            <a:r>
              <a:rPr lang="en-US" sz="2800" dirty="0"/>
              <a:t> </a:t>
            </a:r>
            <a:endParaRPr lang="en-US" sz="2800" dirty="0" smtClean="0"/>
          </a:p>
          <a:p>
            <a:pPr marL="514350" indent="-514350">
              <a:buAutoNum type="arabicParenBoth"/>
            </a:pPr>
            <a:endParaRPr lang="en-US" sz="800" dirty="0"/>
          </a:p>
          <a:p>
            <a:r>
              <a:rPr lang="en-US" sz="2800" dirty="0"/>
              <a:t>(2) Students develop and/or maintain </a:t>
            </a:r>
            <a:r>
              <a:rPr lang="en-US" sz="2800" b="1" dirty="0"/>
              <a:t>cultural </a:t>
            </a:r>
            <a:r>
              <a:rPr lang="en-US" sz="2800" b="1" dirty="0" smtClean="0"/>
              <a:t>competence</a:t>
            </a:r>
          </a:p>
          <a:p>
            <a:endParaRPr lang="en-US" sz="800" b="1" dirty="0"/>
          </a:p>
          <a:p>
            <a:r>
              <a:rPr lang="en-US" sz="2800" dirty="0"/>
              <a:t>(3) Students </a:t>
            </a:r>
            <a:r>
              <a:rPr lang="en-US" sz="2800" b="1" dirty="0"/>
              <a:t>develop</a:t>
            </a:r>
            <a:r>
              <a:rPr lang="en-US" sz="2800" dirty="0"/>
              <a:t> a </a:t>
            </a:r>
            <a:r>
              <a:rPr lang="en-US" sz="2800" b="1" dirty="0"/>
              <a:t>critical consciousness </a:t>
            </a:r>
            <a:r>
              <a:rPr lang="en-US" sz="2800" dirty="0"/>
              <a:t>through which they </a:t>
            </a:r>
            <a:r>
              <a:rPr lang="en-US" sz="2800" b="1" dirty="0"/>
              <a:t>challenge the status quo </a:t>
            </a:r>
            <a:r>
              <a:rPr lang="en-US" sz="2800" dirty="0"/>
              <a:t>of the current social order </a:t>
            </a:r>
          </a:p>
          <a:p>
            <a:r>
              <a:rPr lang="en-US" sz="2800" dirty="0"/>
              <a:t>(Ladson-Billings, </a:t>
            </a:r>
            <a:r>
              <a:rPr lang="en-US" sz="2800" dirty="0" smtClean="0"/>
              <a:t>1995).</a:t>
            </a:r>
            <a:endParaRPr lang="en-US" sz="2800" dirty="0"/>
          </a:p>
        </p:txBody>
      </p:sp>
      <p:sp>
        <p:nvSpPr>
          <p:cNvPr id="4" name="Rectangle 3"/>
          <p:cNvSpPr/>
          <p:nvPr/>
        </p:nvSpPr>
        <p:spPr>
          <a:xfrm>
            <a:off x="838200" y="2259705"/>
            <a:ext cx="7907486" cy="523220"/>
          </a:xfrm>
          <a:prstGeom prst="rect">
            <a:avLst/>
          </a:prstGeom>
        </p:spPr>
        <p:txBody>
          <a:bodyPr wrap="none">
            <a:spAutoFit/>
          </a:bodyPr>
          <a:lstStyle/>
          <a:p>
            <a:r>
              <a:rPr lang="en-US" sz="2800" b="1" dirty="0"/>
              <a:t>3 standards of culturally relevant pedagogy </a:t>
            </a:r>
            <a:endParaRPr lang="en-US" sz="2800" dirty="0"/>
          </a:p>
        </p:txBody>
      </p:sp>
      <p:pic>
        <p:nvPicPr>
          <p:cNvPr id="5" name="Picture 4"/>
          <p:cNvPicPr>
            <a:picLocks noChangeAspect="1"/>
          </p:cNvPicPr>
          <p:nvPr/>
        </p:nvPicPr>
        <p:blipFill>
          <a:blip r:embed="rId3"/>
          <a:stretch>
            <a:fillRect/>
          </a:stretch>
        </p:blipFill>
        <p:spPr>
          <a:xfrm>
            <a:off x="8035291" y="4326605"/>
            <a:ext cx="3997654" cy="3003473"/>
          </a:xfrm>
          <a:prstGeom prst="rect">
            <a:avLst/>
          </a:prstGeom>
        </p:spPr>
      </p:pic>
    </p:spTree>
    <p:extLst>
      <p:ext uri="{BB962C8B-B14F-4D97-AF65-F5344CB8AC3E}">
        <p14:creationId xmlns:p14="http://schemas.microsoft.com/office/powerpoint/2010/main" val="4098943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43075" y="130175"/>
            <a:ext cx="8763000" cy="6588876"/>
            <a:chOff x="447" y="79"/>
            <a:chExt cx="4873" cy="3860"/>
          </a:xfrm>
        </p:grpSpPr>
        <p:sp>
          <p:nvSpPr>
            <p:cNvPr id="3118"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19" name="Rectangle 24"/>
            <p:cNvSpPr>
              <a:spLocks noChangeArrowheads="1"/>
            </p:cNvSpPr>
            <p:nvPr/>
          </p:nvSpPr>
          <p:spPr bwMode="auto">
            <a:xfrm>
              <a:off x="3952" y="134"/>
              <a:ext cx="16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NAME</a:t>
              </a:r>
              <a:endParaRPr lang="en-US" altLang="en-US" sz="2400"/>
            </a:p>
          </p:txBody>
        </p:sp>
        <p:sp>
          <p:nvSpPr>
            <p:cNvPr id="3120" name="Rectangle 25"/>
            <p:cNvSpPr>
              <a:spLocks noChangeArrowheads="1"/>
            </p:cNvSpPr>
            <p:nvPr/>
          </p:nvSpPr>
          <p:spPr bwMode="auto">
            <a:xfrm>
              <a:off x="3952" y="223"/>
              <a:ext cx="15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DATE</a:t>
              </a:r>
              <a:endParaRPr lang="en-US" altLang="en-US" sz="2400"/>
            </a:p>
          </p:txBody>
        </p:sp>
        <p:sp>
          <p:nvSpPr>
            <p:cNvPr id="3121"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2" name="Rectangle 27"/>
            <p:cNvSpPr>
              <a:spLocks noChangeArrowheads="1"/>
            </p:cNvSpPr>
            <p:nvPr/>
          </p:nvSpPr>
          <p:spPr bwMode="auto">
            <a:xfrm>
              <a:off x="447" y="141"/>
              <a:ext cx="10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a:solidFill>
                    <a:srgbClr val="000000"/>
                  </a:solidFill>
                </a:rPr>
                <a:t>The Unit Organizer </a:t>
              </a:r>
              <a:endParaRPr lang="en-US" altLang="en-US" sz="2400"/>
            </a:p>
          </p:txBody>
        </p:sp>
        <p:sp>
          <p:nvSpPr>
            <p:cNvPr id="3123" name="Rectangle 28"/>
            <p:cNvSpPr>
              <a:spLocks noChangeArrowheads="1"/>
            </p:cNvSpPr>
            <p:nvPr/>
          </p:nvSpPr>
          <p:spPr bwMode="auto">
            <a:xfrm>
              <a:off x="2571" y="203"/>
              <a:ext cx="49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BIGGER PICTURE</a:t>
              </a:r>
              <a:endParaRPr lang="en-US" altLang="en-US" sz="2400"/>
            </a:p>
          </p:txBody>
        </p:sp>
        <p:sp>
          <p:nvSpPr>
            <p:cNvPr id="3124" name="Rectangle 29"/>
            <p:cNvSpPr>
              <a:spLocks noChangeArrowheads="1"/>
            </p:cNvSpPr>
            <p:nvPr/>
          </p:nvSpPr>
          <p:spPr bwMode="auto">
            <a:xfrm>
              <a:off x="797" y="512"/>
              <a:ext cx="29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LAST UNIT</a:t>
              </a:r>
              <a:endParaRPr lang="en-US" altLang="en-US" sz="2400"/>
            </a:p>
          </p:txBody>
        </p:sp>
        <p:sp>
          <p:nvSpPr>
            <p:cNvPr id="3125" name="Rectangle 30"/>
            <p:cNvSpPr>
              <a:spLocks noChangeArrowheads="1"/>
            </p:cNvSpPr>
            <p:nvPr/>
          </p:nvSpPr>
          <p:spPr bwMode="auto">
            <a:xfrm>
              <a:off x="1120" y="512"/>
              <a:ext cx="30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a:solidFill>
                    <a:srgbClr val="000000"/>
                  </a:solidFill>
                </a:rPr>
                <a:t>/Experience</a:t>
              </a:r>
              <a:endParaRPr lang="en-US" altLang="en-US" sz="2400"/>
            </a:p>
          </p:txBody>
        </p:sp>
        <p:sp>
          <p:nvSpPr>
            <p:cNvPr id="3126" name="Rectangle 31"/>
            <p:cNvSpPr>
              <a:spLocks noChangeArrowheads="1"/>
            </p:cNvSpPr>
            <p:nvPr/>
          </p:nvSpPr>
          <p:spPr bwMode="auto">
            <a:xfrm>
              <a:off x="2770" y="525"/>
              <a:ext cx="48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b="1">
                  <a:solidFill>
                    <a:srgbClr val="000000"/>
                  </a:solidFill>
                </a:rPr>
                <a:t>CURRENT UNIT</a:t>
              </a:r>
              <a:endParaRPr lang="en-US" altLang="en-US" sz="2400"/>
            </a:p>
          </p:txBody>
        </p:sp>
        <p:sp>
          <p:nvSpPr>
            <p:cNvPr id="3127" name="Rectangle 32"/>
            <p:cNvSpPr>
              <a:spLocks noChangeArrowheads="1"/>
            </p:cNvSpPr>
            <p:nvPr/>
          </p:nvSpPr>
          <p:spPr bwMode="auto">
            <a:xfrm>
              <a:off x="4461" y="505"/>
              <a:ext cx="30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NEXT UNIT</a:t>
              </a:r>
              <a:endParaRPr lang="en-US" altLang="en-US" sz="2400"/>
            </a:p>
          </p:txBody>
        </p:sp>
        <p:sp>
          <p:nvSpPr>
            <p:cNvPr id="3128" name="Rectangle 33"/>
            <p:cNvSpPr>
              <a:spLocks noChangeArrowheads="1"/>
            </p:cNvSpPr>
            <p:nvPr/>
          </p:nvSpPr>
          <p:spPr bwMode="auto">
            <a:xfrm>
              <a:off x="4791" y="505"/>
              <a:ext cx="30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a:solidFill>
                    <a:srgbClr val="000000"/>
                  </a:solidFill>
                </a:rPr>
                <a:t>/Experience</a:t>
              </a:r>
              <a:endParaRPr lang="en-US" altLang="en-US" sz="2400"/>
            </a:p>
          </p:txBody>
        </p:sp>
        <p:sp>
          <p:nvSpPr>
            <p:cNvPr id="3129"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0"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1"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2"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4"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70"/>
                    <a:pt x="9670" y="-1"/>
                    <a:pt x="21600" y="-1"/>
                  </a:cubicBezTo>
                </a:path>
                <a:path w="21600" h="21600" stroke="0" extrusionOk="0">
                  <a:moveTo>
                    <a:pt x="-1" y="21599"/>
                  </a:moveTo>
                  <a:cubicBezTo>
                    <a:pt x="-1" y="9670"/>
                    <a:pt x="9670" y="-1"/>
                    <a:pt x="21600" y="-1"/>
                  </a:cubicBezTo>
                  <a:lnTo>
                    <a:pt x="21600" y="21600"/>
                  </a:lnTo>
                  <a:lnTo>
                    <a:pt x="-1"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5"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Lst>
              <a:ahLst/>
              <a:cxnLst>
                <a:cxn ang="T6">
                  <a:pos x="T0" y="T1"/>
                </a:cxn>
                <a:cxn ang="T7">
                  <a:pos x="T2" y="T3"/>
                </a:cxn>
                <a:cxn ang="T8">
                  <a:pos x="T4" y="T5"/>
                </a:cxn>
              </a:cxnLst>
              <a:rect l="0" t="0" r="r" b="b"/>
              <a:pathLst>
                <a:path w="21616" h="21600" fill="none" extrusionOk="0">
                  <a:moveTo>
                    <a:pt x="-1" y="0"/>
                  </a:moveTo>
                  <a:cubicBezTo>
                    <a:pt x="5" y="0"/>
                    <a:pt x="11" y="-1"/>
                    <a:pt x="17" y="-1"/>
                  </a:cubicBezTo>
                  <a:cubicBezTo>
                    <a:pt x="11904" y="-1"/>
                    <a:pt x="21558" y="9606"/>
                    <a:pt x="21616" y="21493"/>
                  </a:cubicBezTo>
                </a:path>
                <a:path w="21616" h="21600" stroke="0" extrusionOk="0">
                  <a:moveTo>
                    <a:pt x="-1" y="0"/>
                  </a:moveTo>
                  <a:cubicBezTo>
                    <a:pt x="5" y="0"/>
                    <a:pt x="11" y="-1"/>
                    <a:pt x="17" y="-1"/>
                  </a:cubicBezTo>
                  <a:cubicBezTo>
                    <a:pt x="11904" y="-1"/>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6"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7" name="Group 42"/>
            <p:cNvGrpSpPr>
              <a:grpSpLocks/>
            </p:cNvGrpSpPr>
            <p:nvPr/>
          </p:nvGrpSpPr>
          <p:grpSpPr bwMode="auto">
            <a:xfrm>
              <a:off x="1760" y="326"/>
              <a:ext cx="1" cy="145"/>
              <a:chOff x="1760" y="326"/>
              <a:chExt cx="1" cy="145"/>
            </a:xfrm>
          </p:grpSpPr>
          <p:sp>
            <p:nvSpPr>
              <p:cNvPr id="3202"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3"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4"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38" name="Group 46"/>
            <p:cNvGrpSpPr>
              <a:grpSpLocks/>
            </p:cNvGrpSpPr>
            <p:nvPr/>
          </p:nvGrpSpPr>
          <p:grpSpPr bwMode="auto">
            <a:xfrm>
              <a:off x="4062" y="333"/>
              <a:ext cx="1" cy="145"/>
              <a:chOff x="4062" y="333"/>
              <a:chExt cx="1" cy="145"/>
            </a:xfrm>
          </p:grpSpPr>
          <p:sp>
            <p:nvSpPr>
              <p:cNvPr id="3199"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0"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1"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39"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0"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1"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2" name="Rectangle 53"/>
            <p:cNvSpPr>
              <a:spLocks noChangeArrowheads="1"/>
            </p:cNvSpPr>
            <p:nvPr/>
          </p:nvSpPr>
          <p:spPr bwMode="auto">
            <a:xfrm rot="16200000">
              <a:off x="245" y="3293"/>
              <a:ext cx="64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800" b="1">
                  <a:solidFill>
                    <a:srgbClr val="000000"/>
                  </a:solidFill>
                </a:rPr>
                <a:t> UNIT SELF-TEST QUESTIONS</a:t>
              </a:r>
            </a:p>
          </p:txBody>
        </p:sp>
        <p:sp>
          <p:nvSpPr>
            <p:cNvPr id="3143" name="Rectangle 54"/>
            <p:cNvSpPr>
              <a:spLocks noChangeArrowheads="1"/>
            </p:cNvSpPr>
            <p:nvPr/>
          </p:nvSpPr>
          <p:spPr bwMode="auto">
            <a:xfrm rot="16200000">
              <a:off x="624" y="3831"/>
              <a:ext cx="216"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3144" name="Rectangle 55"/>
            <p:cNvSpPr>
              <a:spLocks noChangeArrowheads="1"/>
            </p:cNvSpPr>
            <p:nvPr/>
          </p:nvSpPr>
          <p:spPr bwMode="auto">
            <a:xfrm rot="960000">
              <a:off x="3294" y="810"/>
              <a:ext cx="26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is about...</a:t>
              </a:r>
              <a:endParaRPr lang="en-US" altLang="en-US" sz="2400"/>
            </a:p>
          </p:txBody>
        </p:sp>
        <p:sp>
          <p:nvSpPr>
            <p:cNvPr id="3145"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6"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7"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8"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9"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0"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1"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2"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3"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4"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5"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6"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7"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8"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9" name="Rectangle 70"/>
            <p:cNvSpPr>
              <a:spLocks noChangeArrowheads="1"/>
            </p:cNvSpPr>
            <p:nvPr/>
          </p:nvSpPr>
          <p:spPr bwMode="auto">
            <a:xfrm rot="5400000">
              <a:off x="5177" y="3475"/>
              <a:ext cx="17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800" b="1">
                  <a:solidFill>
                    <a:srgbClr val="000000"/>
                  </a:solidFill>
                </a:rPr>
                <a:t> UNIT </a:t>
              </a:r>
              <a:endParaRPr lang="en-US" altLang="en-US" sz="2400"/>
            </a:p>
          </p:txBody>
        </p:sp>
        <p:sp>
          <p:nvSpPr>
            <p:cNvPr id="3160" name="Rectangle 71"/>
            <p:cNvSpPr>
              <a:spLocks noChangeArrowheads="1"/>
            </p:cNvSpPr>
            <p:nvPr/>
          </p:nvSpPr>
          <p:spPr bwMode="auto">
            <a:xfrm rot="5400000">
              <a:off x="4908" y="3474"/>
              <a:ext cx="48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800" b="1">
                  <a:solidFill>
                    <a:srgbClr val="000000"/>
                  </a:solidFill>
                </a:rPr>
                <a:t>RELATIONSHIPS</a:t>
              </a:r>
              <a:endParaRPr lang="en-US" altLang="en-US" sz="2400"/>
            </a:p>
          </p:txBody>
        </p:sp>
        <p:sp>
          <p:nvSpPr>
            <p:cNvPr id="3161" name="Rectangle 72"/>
            <p:cNvSpPr>
              <a:spLocks noChangeArrowheads="1"/>
            </p:cNvSpPr>
            <p:nvPr/>
          </p:nvSpPr>
          <p:spPr bwMode="auto">
            <a:xfrm>
              <a:off x="701" y="807"/>
              <a:ext cx="46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UNIT SCHEDULE</a:t>
              </a:r>
              <a:endParaRPr lang="en-US" altLang="en-US" sz="2400"/>
            </a:p>
          </p:txBody>
        </p:sp>
        <p:sp>
          <p:nvSpPr>
            <p:cNvPr id="3162"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3"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4"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5"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6"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7"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8"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9"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0"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1" name="Rectangle 82"/>
            <p:cNvSpPr>
              <a:spLocks noChangeArrowheads="1"/>
            </p:cNvSpPr>
            <p:nvPr/>
          </p:nvSpPr>
          <p:spPr bwMode="auto">
            <a:xfrm>
              <a:off x="1705" y="807"/>
              <a:ext cx="2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UNIT MAP</a:t>
              </a:r>
              <a:endParaRPr lang="en-US" altLang="en-US" sz="2400"/>
            </a:p>
          </p:txBody>
        </p:sp>
        <p:sp>
          <p:nvSpPr>
            <p:cNvPr id="3172" name="Rectangle 83"/>
            <p:cNvSpPr>
              <a:spLocks noChangeArrowheads="1"/>
            </p:cNvSpPr>
            <p:nvPr/>
          </p:nvSpPr>
          <p:spPr bwMode="auto">
            <a:xfrm>
              <a:off x="2557" y="526"/>
              <a:ext cx="48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900" b="1">
                  <a:solidFill>
                    <a:srgbClr val="000000"/>
                  </a:solidFill>
                </a:rPr>
                <a:t>CURRENT UNIT</a:t>
              </a:r>
              <a:endParaRPr lang="en-US" altLang="en-US" sz="2400"/>
            </a:p>
          </p:txBody>
        </p:sp>
        <p:sp>
          <p:nvSpPr>
            <p:cNvPr id="3173"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4"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5"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6"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7"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8"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79"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80" name="Rectangle 91"/>
            <p:cNvSpPr>
              <a:spLocks noChangeArrowheads="1"/>
            </p:cNvSpPr>
            <p:nvPr/>
          </p:nvSpPr>
          <p:spPr bwMode="auto">
            <a:xfrm>
              <a:off x="1821" y="539"/>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1</a:t>
              </a:r>
              <a:endParaRPr lang="en-US" altLang="en-US" sz="2400"/>
            </a:p>
          </p:txBody>
        </p:sp>
        <p:sp>
          <p:nvSpPr>
            <p:cNvPr id="3181" name="Rectangle 92"/>
            <p:cNvSpPr>
              <a:spLocks noChangeArrowheads="1"/>
            </p:cNvSpPr>
            <p:nvPr/>
          </p:nvSpPr>
          <p:spPr bwMode="auto">
            <a:xfrm>
              <a:off x="4124" y="519"/>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3</a:t>
              </a:r>
              <a:endParaRPr lang="en-US" altLang="en-US" sz="2400"/>
            </a:p>
          </p:txBody>
        </p:sp>
        <p:sp>
          <p:nvSpPr>
            <p:cNvPr id="3182" name="Rectangle 93"/>
            <p:cNvSpPr>
              <a:spLocks noChangeArrowheads="1"/>
            </p:cNvSpPr>
            <p:nvPr/>
          </p:nvSpPr>
          <p:spPr bwMode="auto">
            <a:xfrm>
              <a:off x="529" y="519"/>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2</a:t>
              </a:r>
              <a:endParaRPr lang="en-US" altLang="en-US" sz="2400"/>
            </a:p>
          </p:txBody>
        </p:sp>
        <p:sp>
          <p:nvSpPr>
            <p:cNvPr id="3183"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184" name="Rectangle 95"/>
            <p:cNvSpPr>
              <a:spLocks noChangeArrowheads="1"/>
            </p:cNvSpPr>
            <p:nvPr/>
          </p:nvSpPr>
          <p:spPr bwMode="auto">
            <a:xfrm>
              <a:off x="2468" y="203"/>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4</a:t>
              </a:r>
              <a:endParaRPr lang="en-US" altLang="en-US" sz="2400"/>
            </a:p>
          </p:txBody>
        </p:sp>
        <p:sp>
          <p:nvSpPr>
            <p:cNvPr id="3185" name="Rectangle 96"/>
            <p:cNvSpPr>
              <a:spLocks noChangeArrowheads="1"/>
            </p:cNvSpPr>
            <p:nvPr/>
          </p:nvSpPr>
          <p:spPr bwMode="auto">
            <a:xfrm>
              <a:off x="1567" y="821"/>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5</a:t>
              </a:r>
              <a:endParaRPr lang="en-US" altLang="en-US" sz="2400"/>
            </a:p>
          </p:txBody>
        </p:sp>
        <p:sp>
          <p:nvSpPr>
            <p:cNvPr id="3186" name="Rectangle 97"/>
            <p:cNvSpPr>
              <a:spLocks noChangeArrowheads="1"/>
            </p:cNvSpPr>
            <p:nvPr/>
          </p:nvSpPr>
          <p:spPr bwMode="auto">
            <a:xfrm>
              <a:off x="5217" y="3069"/>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6</a:t>
              </a:r>
              <a:endParaRPr lang="en-US" altLang="en-US" sz="2400"/>
            </a:p>
          </p:txBody>
        </p:sp>
        <p:sp>
          <p:nvSpPr>
            <p:cNvPr id="3187" name="Rectangle 98"/>
            <p:cNvSpPr>
              <a:spLocks noChangeArrowheads="1"/>
            </p:cNvSpPr>
            <p:nvPr/>
          </p:nvSpPr>
          <p:spPr bwMode="auto">
            <a:xfrm>
              <a:off x="536" y="3736"/>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7</a:t>
              </a:r>
              <a:endParaRPr lang="en-US" altLang="en-US" sz="2400"/>
            </a:p>
          </p:txBody>
        </p:sp>
        <p:sp>
          <p:nvSpPr>
            <p:cNvPr id="3188" name="Rectangle 99"/>
            <p:cNvSpPr>
              <a:spLocks noChangeArrowheads="1"/>
            </p:cNvSpPr>
            <p:nvPr/>
          </p:nvSpPr>
          <p:spPr bwMode="auto">
            <a:xfrm>
              <a:off x="536" y="807"/>
              <a:ext cx="3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800" b="1">
                  <a:solidFill>
                    <a:srgbClr val="000000"/>
                  </a:solidFill>
                </a:rPr>
                <a:t>8</a:t>
              </a:r>
              <a:endParaRPr lang="en-US" altLang="en-US" sz="2400"/>
            </a:p>
          </p:txBody>
        </p:sp>
        <p:sp>
          <p:nvSpPr>
            <p:cNvPr id="3189"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 name="Rectangle 101"/>
            <p:cNvSpPr>
              <a:spLocks noChangeArrowheads="1"/>
            </p:cNvSpPr>
            <p:nvPr/>
          </p:nvSpPr>
          <p:spPr bwMode="auto">
            <a:xfrm>
              <a:off x="4330" y="79"/>
              <a:ext cx="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3191" name="Rectangle 102"/>
            <p:cNvSpPr>
              <a:spLocks noChangeArrowheads="1"/>
            </p:cNvSpPr>
            <p:nvPr/>
          </p:nvSpPr>
          <p:spPr bwMode="auto">
            <a:xfrm>
              <a:off x="4360" y="176"/>
              <a:ext cx="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3192" name="Rectangle 103"/>
            <p:cNvSpPr>
              <a:spLocks noChangeArrowheads="1"/>
            </p:cNvSpPr>
            <p:nvPr/>
          </p:nvSpPr>
          <p:spPr bwMode="auto">
            <a:xfrm>
              <a:off x="502" y="1295"/>
              <a:ext cx="0"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grpSp>
          <p:nvGrpSpPr>
            <p:cNvPr id="3193" name="Group 104"/>
            <p:cNvGrpSpPr>
              <a:grpSpLocks/>
            </p:cNvGrpSpPr>
            <p:nvPr/>
          </p:nvGrpSpPr>
          <p:grpSpPr bwMode="auto">
            <a:xfrm>
              <a:off x="1388" y="374"/>
              <a:ext cx="441" cy="55"/>
              <a:chOff x="1388" y="374"/>
              <a:chExt cx="441" cy="55"/>
            </a:xfrm>
          </p:grpSpPr>
          <p:sp>
            <p:nvSpPr>
              <p:cNvPr id="3197"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Line 106"/>
              <p:cNvSpPr>
                <a:spLocks noChangeShapeType="1"/>
              </p:cNvSpPr>
              <p:nvPr/>
            </p:nvSpPr>
            <p:spPr bwMode="auto">
              <a:xfrm flipH="1" flipV="1">
                <a:off x="1498" y="408"/>
                <a:ext cx="331"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94" name="Group 107"/>
            <p:cNvGrpSpPr>
              <a:grpSpLocks/>
            </p:cNvGrpSpPr>
            <p:nvPr/>
          </p:nvGrpSpPr>
          <p:grpSpPr bwMode="auto">
            <a:xfrm>
              <a:off x="3981" y="384"/>
              <a:ext cx="408" cy="55"/>
              <a:chOff x="3981" y="384"/>
              <a:chExt cx="408" cy="55"/>
            </a:xfrm>
          </p:grpSpPr>
          <p:sp>
            <p:nvSpPr>
              <p:cNvPr id="3195" name="Freeform 108"/>
              <p:cNvSpPr>
                <a:spLocks/>
              </p:cNvSpPr>
              <p:nvPr/>
            </p:nvSpPr>
            <p:spPr bwMode="auto">
              <a:xfrm flipH="1">
                <a:off x="4272" y="38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6" name="Line 109"/>
              <p:cNvSpPr>
                <a:spLocks noChangeShapeType="1"/>
              </p:cNvSpPr>
              <p:nvPr/>
            </p:nvSpPr>
            <p:spPr bwMode="auto">
              <a:xfrm flipV="1">
                <a:off x="3981" y="404"/>
                <a:ext cx="314" cy="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075" name="TextBox 1"/>
          <p:cNvSpPr txBox="1">
            <a:spLocks noChangeArrowheads="1"/>
          </p:cNvSpPr>
          <p:nvPr/>
        </p:nvSpPr>
        <p:spPr bwMode="auto">
          <a:xfrm>
            <a:off x="6118225" y="1636713"/>
            <a:ext cx="2097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000"/>
              <a:t>using the diverse cultural strengths and experiences of students to increase their learning with the Strategic Instruction Model</a:t>
            </a:r>
            <a:r>
              <a:rPr lang="en-US" altLang="en-US" sz="1000" baseline="30000"/>
              <a:t>TM</a:t>
            </a:r>
            <a:r>
              <a:rPr lang="en-US" altLang="en-US" sz="1000"/>
              <a:t> (SIM) </a:t>
            </a:r>
          </a:p>
        </p:txBody>
      </p:sp>
      <p:cxnSp>
        <p:nvCxnSpPr>
          <p:cNvPr id="9" name="Straight Connector 8"/>
          <p:cNvCxnSpPr>
            <a:endCxn id="119" idx="2"/>
          </p:cNvCxnSpPr>
          <p:nvPr/>
        </p:nvCxnSpPr>
        <p:spPr bwMode="auto">
          <a:xfrm>
            <a:off x="8275639" y="1947863"/>
            <a:ext cx="719137" cy="93662"/>
          </a:xfrm>
          <a:prstGeom prst="line">
            <a:avLst/>
          </a:prstGeom>
          <a:ln w="6350"/>
          <a:effectLst/>
        </p:spPr>
        <p:style>
          <a:lnRef idx="2">
            <a:schemeClr val="accent4"/>
          </a:lnRef>
          <a:fillRef idx="1">
            <a:schemeClr val="lt1"/>
          </a:fillRef>
          <a:effectRef idx="0">
            <a:schemeClr val="accent4"/>
          </a:effectRef>
          <a:fontRef idx="minor">
            <a:schemeClr val="dk1"/>
          </a:fontRef>
        </p:style>
      </p:cxnSp>
      <p:sp>
        <p:nvSpPr>
          <p:cNvPr id="3077" name="TextBox 17"/>
          <p:cNvSpPr txBox="1">
            <a:spLocks noChangeArrowheads="1"/>
          </p:cNvSpPr>
          <p:nvPr/>
        </p:nvSpPr>
        <p:spPr bwMode="auto">
          <a:xfrm>
            <a:off x="4686301" y="1036639"/>
            <a:ext cx="3781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Culturally Relevant Teaching &amp; SIM</a:t>
            </a:r>
          </a:p>
        </p:txBody>
      </p:sp>
      <p:sp>
        <p:nvSpPr>
          <p:cNvPr id="3078" name="TextBox 18"/>
          <p:cNvSpPr txBox="1">
            <a:spLocks noChangeArrowheads="1"/>
          </p:cNvSpPr>
          <p:nvPr/>
        </p:nvSpPr>
        <p:spPr bwMode="auto">
          <a:xfrm>
            <a:off x="1843088" y="1009651"/>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a:t>Culturally Responsive Mindset</a:t>
            </a:r>
          </a:p>
        </p:txBody>
      </p:sp>
      <p:sp>
        <p:nvSpPr>
          <p:cNvPr id="3079" name="TextBox 19"/>
          <p:cNvSpPr txBox="1">
            <a:spLocks noChangeArrowheads="1"/>
          </p:cNvSpPr>
          <p:nvPr/>
        </p:nvSpPr>
        <p:spPr bwMode="auto">
          <a:xfrm>
            <a:off x="8513764" y="989014"/>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t>Alignment with SIPs</a:t>
            </a:r>
          </a:p>
        </p:txBody>
      </p:sp>
      <p:sp>
        <p:nvSpPr>
          <p:cNvPr id="3080" name="TextBox 21"/>
          <p:cNvSpPr txBox="1">
            <a:spLocks noChangeArrowheads="1"/>
          </p:cNvSpPr>
          <p:nvPr/>
        </p:nvSpPr>
        <p:spPr bwMode="auto">
          <a:xfrm>
            <a:off x="2195513" y="5160963"/>
            <a:ext cx="64944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AutoNum type="arabicPeriod"/>
            </a:pPr>
            <a:r>
              <a:rPr lang="en-US" altLang="en-US" sz="1100"/>
              <a:t>How can I use SIM Content Enhancement Routines (CERs) to make the “gathering of information” phase of teaching more meaningful to students? </a:t>
            </a:r>
          </a:p>
          <a:p>
            <a:pPr eaLnBrk="1" hangingPunct="1">
              <a:spcBef>
                <a:spcPct val="0"/>
              </a:spcBef>
              <a:buFontTx/>
              <a:buAutoNum type="arabicPeriod"/>
            </a:pPr>
            <a:r>
              <a:rPr lang="en-US" altLang="en-US" sz="1100"/>
              <a:t>Why is effective modeling critical in Culturally Responsive Instruction and how can SIM support it?</a:t>
            </a:r>
          </a:p>
          <a:p>
            <a:pPr eaLnBrk="1" hangingPunct="1">
              <a:spcBef>
                <a:spcPct val="0"/>
              </a:spcBef>
              <a:buFontTx/>
              <a:buAutoNum type="arabicPeriod"/>
            </a:pPr>
            <a:r>
              <a:rPr lang="en-US" altLang="en-US" sz="1100"/>
              <a:t>How can the use of SIM CERs support effective monitoring?</a:t>
            </a:r>
          </a:p>
          <a:p>
            <a:pPr eaLnBrk="1" hangingPunct="1">
              <a:spcBef>
                <a:spcPct val="0"/>
              </a:spcBef>
              <a:buFontTx/>
              <a:buAutoNum type="arabicPeriod"/>
            </a:pPr>
            <a:r>
              <a:rPr lang="en-US" altLang="en-US" sz="1100"/>
              <a:t>How can the use of SIM CERs scaffold student processing, storing and retrieving of information through to support success with rigorous learning demands?</a:t>
            </a:r>
          </a:p>
          <a:p>
            <a:pPr eaLnBrk="1" hangingPunct="1">
              <a:spcBef>
                <a:spcPct val="0"/>
              </a:spcBef>
              <a:buFontTx/>
              <a:buAutoNum type="arabicPeriod"/>
            </a:pPr>
            <a:r>
              <a:rPr lang="en-US" altLang="en-US" sz="1100"/>
              <a:t>How does the use of culturally relevant instructional strategies help to build inclusive and equitable classrooms?</a:t>
            </a:r>
          </a:p>
        </p:txBody>
      </p:sp>
      <p:sp>
        <p:nvSpPr>
          <p:cNvPr id="3081" name="TextBox 22"/>
          <p:cNvSpPr txBox="1">
            <a:spLocks noChangeArrowheads="1"/>
          </p:cNvSpPr>
          <p:nvPr/>
        </p:nvSpPr>
        <p:spPr bwMode="auto">
          <a:xfrm>
            <a:off x="8685213" y="5307014"/>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a:t>Describe</a:t>
            </a:r>
          </a:p>
        </p:txBody>
      </p:sp>
      <p:sp>
        <p:nvSpPr>
          <p:cNvPr id="3082" name="TextBox 135"/>
          <p:cNvSpPr txBox="1">
            <a:spLocks noChangeArrowheads="1"/>
          </p:cNvSpPr>
          <p:nvPr/>
        </p:nvSpPr>
        <p:spPr bwMode="auto">
          <a:xfrm>
            <a:off x="8694738" y="5624514"/>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a:t>Explain</a:t>
            </a:r>
          </a:p>
        </p:txBody>
      </p:sp>
      <p:sp>
        <p:nvSpPr>
          <p:cNvPr id="3083" name="TextBox 23"/>
          <p:cNvSpPr txBox="1">
            <a:spLocks noChangeArrowheads="1"/>
          </p:cNvSpPr>
          <p:nvPr/>
        </p:nvSpPr>
        <p:spPr bwMode="auto">
          <a:xfrm>
            <a:off x="4019551" y="538164"/>
            <a:ext cx="422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t>inclusive and equitable learning communities</a:t>
            </a:r>
          </a:p>
        </p:txBody>
      </p:sp>
      <p:cxnSp>
        <p:nvCxnSpPr>
          <p:cNvPr id="13" name="Straight Connector 12"/>
          <p:cNvCxnSpPr/>
          <p:nvPr/>
        </p:nvCxnSpPr>
        <p:spPr>
          <a:xfrm flipH="1">
            <a:off x="7243764" y="2598738"/>
            <a:ext cx="39687" cy="12001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85" name="TextBox 14"/>
          <p:cNvSpPr txBox="1">
            <a:spLocks noChangeArrowheads="1"/>
          </p:cNvSpPr>
          <p:nvPr/>
        </p:nvSpPr>
        <p:spPr bwMode="auto">
          <a:xfrm rot="-295054">
            <a:off x="5002213" y="1862139"/>
            <a:ext cx="104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153" name="Oval 152"/>
          <p:cNvSpPr/>
          <p:nvPr/>
        </p:nvSpPr>
        <p:spPr bwMode="auto">
          <a:xfrm>
            <a:off x="4048125" y="1804989"/>
            <a:ext cx="1163638" cy="625475"/>
          </a:xfrm>
          <a:prstGeom prst="ellipse">
            <a:avLst/>
          </a:prstGeom>
          <a:ln w="6350"/>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cxnSp>
        <p:nvCxnSpPr>
          <p:cNvPr id="155" name="Straight Connector 154"/>
          <p:cNvCxnSpPr/>
          <p:nvPr/>
        </p:nvCxnSpPr>
        <p:spPr>
          <a:xfrm flipH="1">
            <a:off x="5214938" y="2036763"/>
            <a:ext cx="774700" cy="8096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88" name="TextBox 14"/>
          <p:cNvSpPr txBox="1">
            <a:spLocks noChangeArrowheads="1"/>
          </p:cNvSpPr>
          <p:nvPr/>
        </p:nvSpPr>
        <p:spPr bwMode="auto">
          <a:xfrm>
            <a:off x="4121151" y="1873250"/>
            <a:ext cx="10525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t>gathering </a:t>
            </a:r>
            <a:r>
              <a:rPr lang="en-US" altLang="en-US" sz="1100"/>
              <a:t>of information</a:t>
            </a:r>
          </a:p>
        </p:txBody>
      </p:sp>
      <p:sp>
        <p:nvSpPr>
          <p:cNvPr id="3089" name="TextBox 14"/>
          <p:cNvSpPr txBox="1">
            <a:spLocks noChangeArrowheads="1"/>
          </p:cNvSpPr>
          <p:nvPr/>
        </p:nvSpPr>
        <p:spPr bwMode="auto">
          <a:xfrm>
            <a:off x="8577264" y="3875089"/>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Movement*</a:t>
            </a:r>
          </a:p>
        </p:txBody>
      </p:sp>
      <p:cxnSp>
        <p:nvCxnSpPr>
          <p:cNvPr id="154" name="Straight Connector 153"/>
          <p:cNvCxnSpPr/>
          <p:nvPr/>
        </p:nvCxnSpPr>
        <p:spPr bwMode="auto">
          <a:xfrm>
            <a:off x="4852988" y="2413001"/>
            <a:ext cx="569912" cy="105251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91" name="TextBox 14"/>
          <p:cNvSpPr txBox="1">
            <a:spLocks noChangeArrowheads="1"/>
          </p:cNvSpPr>
          <p:nvPr/>
        </p:nvSpPr>
        <p:spPr bwMode="auto">
          <a:xfrm>
            <a:off x="5141913" y="3549651"/>
            <a:ext cx="944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Models*</a:t>
            </a:r>
          </a:p>
        </p:txBody>
      </p:sp>
      <p:sp>
        <p:nvSpPr>
          <p:cNvPr id="3092" name="TextBox 14"/>
          <p:cNvSpPr txBox="1">
            <a:spLocks noChangeArrowheads="1"/>
          </p:cNvSpPr>
          <p:nvPr/>
        </p:nvSpPr>
        <p:spPr bwMode="auto">
          <a:xfrm>
            <a:off x="4962525" y="2557463"/>
            <a:ext cx="1041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strengthened</a:t>
            </a:r>
          </a:p>
          <a:p>
            <a:pPr algn="ctr" eaLnBrk="1" hangingPunct="1">
              <a:spcBef>
                <a:spcPct val="0"/>
              </a:spcBef>
              <a:buFontTx/>
              <a:buNone/>
            </a:pPr>
            <a:r>
              <a:rPr lang="en-US" altLang="en-US" sz="900"/>
              <a:t> by </a:t>
            </a:r>
          </a:p>
          <a:p>
            <a:pPr algn="ctr" eaLnBrk="1" hangingPunct="1">
              <a:spcBef>
                <a:spcPct val="0"/>
              </a:spcBef>
              <a:buFontTx/>
              <a:buNone/>
            </a:pPr>
            <a:r>
              <a:rPr lang="en-US" altLang="en-US" sz="900"/>
              <a:t>leveraging</a:t>
            </a:r>
          </a:p>
        </p:txBody>
      </p:sp>
      <p:sp>
        <p:nvSpPr>
          <p:cNvPr id="120" name="Oval 119"/>
          <p:cNvSpPr/>
          <p:nvPr/>
        </p:nvSpPr>
        <p:spPr bwMode="auto">
          <a:xfrm>
            <a:off x="6588126" y="3763963"/>
            <a:ext cx="1381125" cy="773112"/>
          </a:xfrm>
          <a:prstGeom prst="ellipse">
            <a:avLst/>
          </a:prstGeom>
          <a:ln w="6350"/>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sp>
        <p:nvSpPr>
          <p:cNvPr id="3094" name="TextBox 14"/>
          <p:cNvSpPr txBox="1">
            <a:spLocks noChangeArrowheads="1"/>
          </p:cNvSpPr>
          <p:nvPr/>
        </p:nvSpPr>
        <p:spPr bwMode="auto">
          <a:xfrm>
            <a:off x="6661150" y="3902075"/>
            <a:ext cx="13081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a:t>Monitoring*</a:t>
            </a:r>
            <a:r>
              <a:rPr lang="en-US" altLang="en-US" sz="1400"/>
              <a:t> </a:t>
            </a:r>
            <a:r>
              <a:rPr lang="en-US" altLang="en-US" sz="1100"/>
              <a:t>for understanding</a:t>
            </a:r>
            <a:endParaRPr lang="en-US" altLang="en-US" sz="1100" b="1"/>
          </a:p>
        </p:txBody>
      </p:sp>
      <p:sp>
        <p:nvSpPr>
          <p:cNvPr id="3095" name="TextBox 14"/>
          <p:cNvSpPr txBox="1">
            <a:spLocks noChangeArrowheads="1"/>
          </p:cNvSpPr>
          <p:nvPr/>
        </p:nvSpPr>
        <p:spPr bwMode="auto">
          <a:xfrm>
            <a:off x="6421438" y="2946401"/>
            <a:ext cx="103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assessed</a:t>
            </a:r>
          </a:p>
          <a:p>
            <a:pPr algn="ctr" eaLnBrk="1" hangingPunct="1">
              <a:spcBef>
                <a:spcPct val="0"/>
              </a:spcBef>
              <a:buFontTx/>
              <a:buNone/>
            </a:pPr>
            <a:r>
              <a:rPr lang="en-US" altLang="en-US" sz="900"/>
              <a:t>and </a:t>
            </a:r>
          </a:p>
          <a:p>
            <a:pPr algn="ctr" eaLnBrk="1" hangingPunct="1">
              <a:spcBef>
                <a:spcPct val="0"/>
              </a:spcBef>
              <a:buFontTx/>
              <a:buNone/>
            </a:pPr>
            <a:r>
              <a:rPr lang="en-US" altLang="en-US" sz="900"/>
              <a:t>celebrated through</a:t>
            </a:r>
          </a:p>
        </p:txBody>
      </p:sp>
      <p:sp>
        <p:nvSpPr>
          <p:cNvPr id="109" name="Rectangle 108"/>
          <p:cNvSpPr/>
          <p:nvPr/>
        </p:nvSpPr>
        <p:spPr>
          <a:xfrm>
            <a:off x="5078414" y="3457575"/>
            <a:ext cx="941387" cy="469900"/>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207" name="Rectangle 206"/>
          <p:cNvSpPr/>
          <p:nvPr/>
        </p:nvSpPr>
        <p:spPr>
          <a:xfrm>
            <a:off x="9678989" y="3149600"/>
            <a:ext cx="688975" cy="425450"/>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19" name="Oval 118"/>
          <p:cNvSpPr/>
          <p:nvPr/>
        </p:nvSpPr>
        <p:spPr bwMode="auto">
          <a:xfrm>
            <a:off x="8994776" y="1536701"/>
            <a:ext cx="1406525" cy="1008063"/>
          </a:xfrm>
          <a:prstGeom prst="ellipse">
            <a:avLst/>
          </a:prstGeom>
          <a:solidFill>
            <a:schemeClr val="bg1"/>
          </a:solidFill>
          <a:ln w="6350"/>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sp>
        <p:nvSpPr>
          <p:cNvPr id="3099" name="TextBox 16"/>
          <p:cNvSpPr txBox="1">
            <a:spLocks noChangeArrowheads="1"/>
          </p:cNvSpPr>
          <p:nvPr/>
        </p:nvSpPr>
        <p:spPr bwMode="auto">
          <a:xfrm>
            <a:off x="9050338" y="1584326"/>
            <a:ext cx="1344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t>processing, storing &amp; retrieving </a:t>
            </a:r>
            <a:r>
              <a:rPr lang="en-US" altLang="en-US" sz="1100"/>
              <a:t>of information </a:t>
            </a:r>
          </a:p>
        </p:txBody>
      </p:sp>
      <p:sp>
        <p:nvSpPr>
          <p:cNvPr id="3100" name="TextBox 14"/>
          <p:cNvSpPr txBox="1">
            <a:spLocks noChangeArrowheads="1"/>
          </p:cNvSpPr>
          <p:nvPr/>
        </p:nvSpPr>
        <p:spPr bwMode="auto">
          <a:xfrm>
            <a:off x="7791450" y="300196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Mouth*</a:t>
            </a:r>
          </a:p>
        </p:txBody>
      </p:sp>
      <p:sp>
        <p:nvSpPr>
          <p:cNvPr id="3101" name="TextBox 14"/>
          <p:cNvSpPr txBox="1">
            <a:spLocks noChangeArrowheads="1"/>
          </p:cNvSpPr>
          <p:nvPr/>
        </p:nvSpPr>
        <p:spPr bwMode="auto">
          <a:xfrm>
            <a:off x="9634539" y="3235326"/>
            <a:ext cx="79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Music*</a:t>
            </a:r>
          </a:p>
        </p:txBody>
      </p:sp>
      <p:sp>
        <p:nvSpPr>
          <p:cNvPr id="3102" name="TextBox 14"/>
          <p:cNvSpPr txBox="1">
            <a:spLocks noChangeArrowheads="1"/>
          </p:cNvSpPr>
          <p:nvPr/>
        </p:nvSpPr>
        <p:spPr bwMode="auto">
          <a:xfrm rot="3681280">
            <a:off x="9711532" y="2712245"/>
            <a:ext cx="64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3103" name="TextBox 14"/>
          <p:cNvSpPr txBox="1">
            <a:spLocks noChangeArrowheads="1"/>
          </p:cNvSpPr>
          <p:nvPr/>
        </p:nvSpPr>
        <p:spPr bwMode="auto">
          <a:xfrm rot="228112">
            <a:off x="8129588" y="1749426"/>
            <a:ext cx="1041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by ensuring</a:t>
            </a:r>
          </a:p>
        </p:txBody>
      </p:sp>
      <p:cxnSp>
        <p:nvCxnSpPr>
          <p:cNvPr id="108" name="Straight Connector 107"/>
          <p:cNvCxnSpPr>
            <a:stCxn id="119" idx="3"/>
          </p:cNvCxnSpPr>
          <p:nvPr/>
        </p:nvCxnSpPr>
        <p:spPr>
          <a:xfrm flipH="1">
            <a:off x="8429625" y="2397126"/>
            <a:ext cx="769938" cy="512763"/>
          </a:xfrm>
          <a:prstGeom prst="line">
            <a:avLst/>
          </a:prstGeom>
          <a:ln/>
          <a:effectLst/>
        </p:spPr>
        <p:style>
          <a:lnRef idx="1">
            <a:schemeClr val="accent4"/>
          </a:lnRef>
          <a:fillRef idx="0">
            <a:schemeClr val="accent4"/>
          </a:fillRef>
          <a:effectRef idx="0">
            <a:schemeClr val="accent4"/>
          </a:effectRef>
          <a:fontRef idx="minor">
            <a:schemeClr val="tx1"/>
          </a:fontRef>
        </p:style>
      </p:cxnSp>
      <p:cxnSp>
        <p:nvCxnSpPr>
          <p:cNvPr id="203" name="Straight Connector 202"/>
          <p:cNvCxnSpPr>
            <a:endCxn id="206" idx="0"/>
          </p:cNvCxnSpPr>
          <p:nvPr/>
        </p:nvCxnSpPr>
        <p:spPr>
          <a:xfrm flipH="1">
            <a:off x="9137651" y="2508251"/>
            <a:ext cx="417513" cy="1262063"/>
          </a:xfrm>
          <a:prstGeom prst="line">
            <a:avLst/>
          </a:prstGeom>
          <a:ln/>
          <a:effectLst/>
        </p:spPr>
        <p:style>
          <a:lnRef idx="1">
            <a:schemeClr val="accent4"/>
          </a:lnRef>
          <a:fillRef idx="0">
            <a:schemeClr val="accent4"/>
          </a:fillRef>
          <a:effectRef idx="0">
            <a:schemeClr val="accent4"/>
          </a:effectRef>
          <a:fontRef idx="minor">
            <a:schemeClr val="tx1"/>
          </a:fontRef>
        </p:style>
      </p:cxnSp>
      <p:cxnSp>
        <p:nvCxnSpPr>
          <p:cNvPr id="204" name="Straight Connector 203"/>
          <p:cNvCxnSpPr>
            <a:stCxn id="119" idx="4"/>
            <a:endCxn id="207" idx="0"/>
          </p:cNvCxnSpPr>
          <p:nvPr/>
        </p:nvCxnSpPr>
        <p:spPr>
          <a:xfrm>
            <a:off x="9698039" y="2544764"/>
            <a:ext cx="325437" cy="604837"/>
          </a:xfrm>
          <a:prstGeom prst="line">
            <a:avLst/>
          </a:prstGeom>
          <a:ln w="6350">
            <a:solidFill>
              <a:schemeClr val="tx1"/>
            </a:solidFill>
          </a:ln>
          <a:effectLst/>
        </p:spPr>
        <p:style>
          <a:lnRef idx="1">
            <a:schemeClr val="accent4"/>
          </a:lnRef>
          <a:fillRef idx="0">
            <a:schemeClr val="accent4"/>
          </a:fillRef>
          <a:effectRef idx="0">
            <a:schemeClr val="accent4"/>
          </a:effectRef>
          <a:fontRef idx="minor">
            <a:schemeClr val="tx1"/>
          </a:fontRef>
        </p:style>
      </p:cxnSp>
      <p:sp>
        <p:nvSpPr>
          <p:cNvPr id="206" name="Rectangle 205"/>
          <p:cNvSpPr/>
          <p:nvPr/>
        </p:nvSpPr>
        <p:spPr>
          <a:xfrm>
            <a:off x="8597900" y="3770314"/>
            <a:ext cx="1081088" cy="490537"/>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3108" name="TextBox 14"/>
          <p:cNvSpPr txBox="1">
            <a:spLocks noChangeArrowheads="1"/>
          </p:cNvSpPr>
          <p:nvPr/>
        </p:nvSpPr>
        <p:spPr bwMode="auto">
          <a:xfrm rot="-4008641">
            <a:off x="8811419" y="3042444"/>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3109" name="TextBox 14"/>
          <p:cNvSpPr txBox="1">
            <a:spLocks noChangeArrowheads="1"/>
          </p:cNvSpPr>
          <p:nvPr/>
        </p:nvSpPr>
        <p:spPr bwMode="auto">
          <a:xfrm rot="-2000009">
            <a:off x="8339138" y="2482850"/>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3110" name="TextBox 22"/>
          <p:cNvSpPr txBox="1">
            <a:spLocks noChangeArrowheads="1"/>
          </p:cNvSpPr>
          <p:nvPr/>
        </p:nvSpPr>
        <p:spPr bwMode="auto">
          <a:xfrm>
            <a:off x="8685213" y="6296026"/>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a:t>Justify</a:t>
            </a:r>
          </a:p>
        </p:txBody>
      </p:sp>
      <p:sp>
        <p:nvSpPr>
          <p:cNvPr id="3111" name="TextBox 22"/>
          <p:cNvSpPr txBox="1">
            <a:spLocks noChangeArrowheads="1"/>
          </p:cNvSpPr>
          <p:nvPr/>
        </p:nvSpPr>
        <p:spPr bwMode="auto">
          <a:xfrm>
            <a:off x="8677275" y="5957888"/>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a:t>Analyze</a:t>
            </a:r>
          </a:p>
        </p:txBody>
      </p:sp>
      <p:cxnSp>
        <p:nvCxnSpPr>
          <p:cNvPr id="138" name="Straight Connector 137"/>
          <p:cNvCxnSpPr>
            <a:stCxn id="153" idx="4"/>
          </p:cNvCxnSpPr>
          <p:nvPr/>
        </p:nvCxnSpPr>
        <p:spPr bwMode="auto">
          <a:xfrm flipH="1">
            <a:off x="4403726" y="2430463"/>
            <a:ext cx="227013" cy="8763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13" name="TextBox 14"/>
          <p:cNvSpPr txBox="1">
            <a:spLocks noChangeArrowheads="1"/>
          </p:cNvSpPr>
          <p:nvPr/>
        </p:nvSpPr>
        <p:spPr bwMode="auto">
          <a:xfrm>
            <a:off x="3783013" y="3427414"/>
            <a:ext cx="1027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Meaning*</a:t>
            </a:r>
          </a:p>
        </p:txBody>
      </p:sp>
      <p:sp>
        <p:nvSpPr>
          <p:cNvPr id="3114" name="TextBox 14"/>
          <p:cNvSpPr txBox="1">
            <a:spLocks noChangeArrowheads="1"/>
          </p:cNvSpPr>
          <p:nvPr/>
        </p:nvSpPr>
        <p:spPr bwMode="auto">
          <a:xfrm>
            <a:off x="3603625" y="2455863"/>
            <a:ext cx="1042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strengthened </a:t>
            </a:r>
          </a:p>
          <a:p>
            <a:pPr algn="ctr" eaLnBrk="1" hangingPunct="1">
              <a:spcBef>
                <a:spcPct val="0"/>
              </a:spcBef>
              <a:buFontTx/>
              <a:buNone/>
            </a:pPr>
            <a:r>
              <a:rPr lang="en-US" altLang="en-US" sz="900"/>
              <a:t>by </a:t>
            </a:r>
          </a:p>
          <a:p>
            <a:pPr algn="ctr" eaLnBrk="1" hangingPunct="1">
              <a:spcBef>
                <a:spcPct val="0"/>
              </a:spcBef>
              <a:buFontTx/>
              <a:buNone/>
            </a:pPr>
            <a:r>
              <a:rPr lang="en-US" altLang="en-US" sz="900"/>
              <a:t>collaboratively making</a:t>
            </a:r>
          </a:p>
        </p:txBody>
      </p:sp>
      <p:sp>
        <p:nvSpPr>
          <p:cNvPr id="134" name="Rectangle 133"/>
          <p:cNvSpPr/>
          <p:nvPr/>
        </p:nvSpPr>
        <p:spPr>
          <a:xfrm>
            <a:off x="7834314" y="2906714"/>
            <a:ext cx="727075" cy="460375"/>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35" name="Rectangle 134"/>
          <p:cNvSpPr/>
          <p:nvPr/>
        </p:nvSpPr>
        <p:spPr>
          <a:xfrm>
            <a:off x="3814763" y="3319464"/>
            <a:ext cx="957262" cy="490537"/>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3117" name="TextBox 1"/>
          <p:cNvSpPr txBox="1">
            <a:spLocks noChangeArrowheads="1"/>
          </p:cNvSpPr>
          <p:nvPr/>
        </p:nvSpPr>
        <p:spPr bwMode="auto">
          <a:xfrm>
            <a:off x="3821113" y="4724400"/>
            <a:ext cx="6513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a:t>
            </a:r>
            <a:r>
              <a:rPr lang="en-US" altLang="en-US" sz="1400" b="1"/>
              <a:t>the 6Ms of Culturally Responsive Instruction , Copyright © 2014, Conage </a:t>
            </a:r>
          </a:p>
        </p:txBody>
      </p:sp>
      <p:sp>
        <p:nvSpPr>
          <p:cNvPr id="2" name="TextBox 1"/>
          <p:cNvSpPr txBox="1"/>
          <p:nvPr/>
        </p:nvSpPr>
        <p:spPr>
          <a:xfrm>
            <a:off x="10745790" y="1998484"/>
            <a:ext cx="1300100" cy="1200329"/>
          </a:xfrm>
          <a:prstGeom prst="rect">
            <a:avLst/>
          </a:prstGeom>
          <a:noFill/>
        </p:spPr>
        <p:txBody>
          <a:bodyPr wrap="square" rtlCol="0">
            <a:spAutoFit/>
          </a:bodyPr>
          <a:lstStyle/>
          <a:p>
            <a:pPr algn="ctr"/>
            <a:r>
              <a:rPr lang="en-US" sz="2400" b="1" dirty="0" smtClean="0">
                <a:solidFill>
                  <a:srgbClr val="C00000"/>
                </a:solidFill>
              </a:rPr>
              <a:t>6Ms</a:t>
            </a:r>
          </a:p>
          <a:p>
            <a:pPr algn="ctr"/>
            <a:r>
              <a:rPr lang="en-US" sz="2400" b="1" dirty="0" smtClean="0">
                <a:solidFill>
                  <a:srgbClr val="C00000"/>
                </a:solidFill>
              </a:rPr>
              <a:t>SIM STYLE</a:t>
            </a:r>
            <a:endParaRPr lang="en-US" sz="2400" b="1" dirty="0">
              <a:solidFill>
                <a:srgbClr val="C00000"/>
              </a:solidFill>
            </a:endParaRPr>
          </a:p>
        </p:txBody>
      </p:sp>
    </p:spTree>
    <p:extLst>
      <p:ext uri="{BB962C8B-B14F-4D97-AF65-F5344CB8AC3E}">
        <p14:creationId xmlns:p14="http://schemas.microsoft.com/office/powerpoint/2010/main" val="360690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022476" y="219076"/>
            <a:ext cx="8259763" cy="6265863"/>
            <a:chOff x="255" y="58"/>
            <a:chExt cx="5203" cy="3947"/>
          </a:xfrm>
        </p:grpSpPr>
        <p:sp>
          <p:nvSpPr>
            <p:cNvPr id="5235" name="Rectangle 4"/>
            <p:cNvSpPr>
              <a:spLocks noChangeArrowheads="1"/>
            </p:cNvSpPr>
            <p:nvPr/>
          </p:nvSpPr>
          <p:spPr bwMode="auto">
            <a:xfrm>
              <a:off x="295" y="240"/>
              <a:ext cx="5163" cy="3765"/>
            </a:xfrm>
            <a:prstGeom prst="rect">
              <a:avLst/>
            </a:prstGeom>
            <a:noFill/>
            <a:ln w="238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236" name="Rectangle 9"/>
            <p:cNvSpPr>
              <a:spLocks noChangeArrowheads="1"/>
            </p:cNvSpPr>
            <p:nvPr/>
          </p:nvSpPr>
          <p:spPr bwMode="auto">
            <a:xfrm>
              <a:off x="429" y="58"/>
              <a:ext cx="10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1400" b="1">
                  <a:solidFill>
                    <a:srgbClr val="000000"/>
                  </a:solidFill>
                </a:rPr>
                <a:t>The Unit Organizer</a:t>
              </a:r>
              <a:endParaRPr lang="en-US" altLang="en-US" sz="1400"/>
            </a:p>
          </p:txBody>
        </p:sp>
        <p:sp>
          <p:nvSpPr>
            <p:cNvPr id="5237" name="Line 10"/>
            <p:cNvSpPr>
              <a:spLocks noChangeShapeType="1"/>
            </p:cNvSpPr>
            <p:nvPr/>
          </p:nvSpPr>
          <p:spPr bwMode="auto">
            <a:xfrm>
              <a:off x="255" y="3539"/>
              <a:ext cx="5112"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8" name="Rectangle 11"/>
            <p:cNvSpPr>
              <a:spLocks noChangeArrowheads="1"/>
            </p:cNvSpPr>
            <p:nvPr/>
          </p:nvSpPr>
          <p:spPr bwMode="auto">
            <a:xfrm rot="-5400000">
              <a:off x="302" y="3647"/>
              <a:ext cx="37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800" b="1">
                  <a:solidFill>
                    <a:srgbClr val="000000"/>
                  </a:solidFill>
                </a:rPr>
                <a:t>NEW </a:t>
              </a:r>
              <a:endParaRPr lang="en-US" altLang="en-US" sz="2400"/>
            </a:p>
            <a:p>
              <a:pPr algn="ctr">
                <a:spcBef>
                  <a:spcPct val="0"/>
                </a:spcBef>
                <a:buFontTx/>
                <a:buNone/>
              </a:pPr>
              <a:r>
                <a:rPr lang="en-US" altLang="en-US" sz="800" b="1">
                  <a:solidFill>
                    <a:srgbClr val="000000"/>
                  </a:solidFill>
                </a:rPr>
                <a:t>UNIT </a:t>
              </a:r>
              <a:endParaRPr lang="en-US" altLang="en-US" sz="2400"/>
            </a:p>
            <a:p>
              <a:pPr algn="ctr">
                <a:spcBef>
                  <a:spcPct val="0"/>
                </a:spcBef>
                <a:buFontTx/>
                <a:buNone/>
              </a:pPr>
              <a:r>
                <a:rPr lang="en-US" altLang="en-US" sz="800" b="1">
                  <a:solidFill>
                    <a:srgbClr val="000000"/>
                  </a:solidFill>
                </a:rPr>
                <a:t>SELF-TEST</a:t>
              </a:r>
            </a:p>
            <a:p>
              <a:pPr algn="ctr">
                <a:spcBef>
                  <a:spcPct val="0"/>
                </a:spcBef>
                <a:buFontTx/>
                <a:buNone/>
              </a:pPr>
              <a:r>
                <a:rPr lang="en-US" altLang="en-US" sz="800" b="1">
                  <a:solidFill>
                    <a:srgbClr val="000000"/>
                  </a:solidFill>
                </a:rPr>
                <a:t>QUESTIONS</a:t>
              </a:r>
            </a:p>
          </p:txBody>
        </p:sp>
        <p:sp>
          <p:nvSpPr>
            <p:cNvPr id="5239" name="Line 12"/>
            <p:cNvSpPr>
              <a:spLocks noChangeShapeType="1"/>
            </p:cNvSpPr>
            <p:nvPr/>
          </p:nvSpPr>
          <p:spPr bwMode="auto">
            <a:xfrm>
              <a:off x="645" y="3553"/>
              <a:ext cx="1" cy="4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0" name="Rectangle 13"/>
            <p:cNvSpPr>
              <a:spLocks noChangeArrowheads="1"/>
            </p:cNvSpPr>
            <p:nvPr/>
          </p:nvSpPr>
          <p:spPr bwMode="auto">
            <a:xfrm>
              <a:off x="470" y="262"/>
              <a:ext cx="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1100" b="1">
                  <a:solidFill>
                    <a:srgbClr val="000000"/>
                  </a:solidFill>
                </a:rPr>
                <a:t>Expanded Unit Map</a:t>
              </a:r>
              <a:endParaRPr lang="en-US" altLang="en-US" sz="2400"/>
            </a:p>
          </p:txBody>
        </p:sp>
        <p:sp>
          <p:nvSpPr>
            <p:cNvPr id="5241" name="Line 14"/>
            <p:cNvSpPr>
              <a:spLocks noChangeShapeType="1"/>
            </p:cNvSpPr>
            <p:nvPr/>
          </p:nvSpPr>
          <p:spPr bwMode="auto">
            <a:xfrm>
              <a:off x="2298" y="298"/>
              <a:ext cx="728" cy="2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2" name="Rectangle 15"/>
            <p:cNvSpPr>
              <a:spLocks noChangeArrowheads="1"/>
            </p:cNvSpPr>
            <p:nvPr/>
          </p:nvSpPr>
          <p:spPr bwMode="auto">
            <a:xfrm>
              <a:off x="1591" y="102"/>
              <a:ext cx="2745" cy="1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243" name="Rectangle 16"/>
            <p:cNvSpPr>
              <a:spLocks noChangeArrowheads="1"/>
            </p:cNvSpPr>
            <p:nvPr/>
          </p:nvSpPr>
          <p:spPr bwMode="auto">
            <a:xfrm>
              <a:off x="1617" y="73"/>
              <a:ext cx="2720" cy="226"/>
            </a:xfrm>
            <a:prstGeom prst="rect">
              <a:avLst/>
            </a:prstGeom>
            <a:noFill/>
            <a:ln w="460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244" name="Rectangle 17"/>
            <p:cNvSpPr>
              <a:spLocks noChangeArrowheads="1"/>
            </p:cNvSpPr>
            <p:nvPr/>
          </p:nvSpPr>
          <p:spPr bwMode="auto">
            <a:xfrm rot="960000">
              <a:off x="2739" y="365"/>
              <a:ext cx="33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900" b="1">
                  <a:solidFill>
                    <a:srgbClr val="000000"/>
                  </a:solidFill>
                </a:rPr>
                <a:t>is about...</a:t>
              </a:r>
              <a:endParaRPr lang="en-US" altLang="en-US" sz="2400"/>
            </a:p>
          </p:txBody>
        </p:sp>
        <p:sp>
          <p:nvSpPr>
            <p:cNvPr id="5245" name="Oval 18"/>
            <p:cNvSpPr>
              <a:spLocks noChangeArrowheads="1"/>
            </p:cNvSpPr>
            <p:nvPr/>
          </p:nvSpPr>
          <p:spPr bwMode="auto">
            <a:xfrm>
              <a:off x="346" y="262"/>
              <a:ext cx="102" cy="102"/>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246" name="Oval 19"/>
            <p:cNvSpPr>
              <a:spLocks noChangeArrowheads="1"/>
            </p:cNvSpPr>
            <p:nvPr/>
          </p:nvSpPr>
          <p:spPr bwMode="auto">
            <a:xfrm>
              <a:off x="346" y="3582"/>
              <a:ext cx="102" cy="102"/>
            </a:xfrm>
            <a:prstGeom prst="ellipse">
              <a:avLst/>
            </a:prstGeom>
            <a:solidFill>
              <a:srgbClr val="FFFFFF"/>
            </a:solidFill>
            <a:ln w="11113">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5247" name="Rectangle 20"/>
            <p:cNvSpPr>
              <a:spLocks noChangeArrowheads="1"/>
            </p:cNvSpPr>
            <p:nvPr/>
          </p:nvSpPr>
          <p:spPr bwMode="auto">
            <a:xfrm>
              <a:off x="372" y="270"/>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900" b="1">
                  <a:solidFill>
                    <a:srgbClr val="000000"/>
                  </a:solidFill>
                </a:rPr>
                <a:t>9</a:t>
              </a:r>
              <a:endParaRPr lang="en-US" altLang="en-US" sz="2400"/>
            </a:p>
          </p:txBody>
        </p:sp>
        <p:sp>
          <p:nvSpPr>
            <p:cNvPr id="5248" name="Rectangle 21"/>
            <p:cNvSpPr>
              <a:spLocks noChangeArrowheads="1"/>
            </p:cNvSpPr>
            <p:nvPr/>
          </p:nvSpPr>
          <p:spPr bwMode="auto">
            <a:xfrm>
              <a:off x="353" y="3588"/>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US" altLang="en-US" sz="900" b="1">
                  <a:solidFill>
                    <a:srgbClr val="000000"/>
                  </a:solidFill>
                </a:rPr>
                <a:t>10</a:t>
              </a:r>
              <a:endParaRPr lang="en-US" altLang="en-US" sz="2400"/>
            </a:p>
          </p:txBody>
        </p:sp>
        <p:sp>
          <p:nvSpPr>
            <p:cNvPr id="5249" name="Oval 23"/>
            <p:cNvSpPr>
              <a:spLocks noChangeArrowheads="1"/>
            </p:cNvSpPr>
            <p:nvPr/>
          </p:nvSpPr>
          <p:spPr bwMode="auto">
            <a:xfrm>
              <a:off x="2191" y="494"/>
              <a:ext cx="1383" cy="554"/>
            </a:xfrm>
            <a:prstGeom prst="ellipse">
              <a:avLst/>
            </a:pr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grpSp>
      <p:sp>
        <p:nvSpPr>
          <p:cNvPr id="5123" name="Rectangle 1"/>
          <p:cNvSpPr>
            <a:spLocks noChangeArrowheads="1"/>
          </p:cNvSpPr>
          <p:nvPr/>
        </p:nvSpPr>
        <p:spPr bwMode="auto">
          <a:xfrm>
            <a:off x="5167314" y="973139"/>
            <a:ext cx="2060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using the diverse cultural </a:t>
            </a:r>
          </a:p>
          <a:p>
            <a:pPr algn="ctr" eaLnBrk="1" hangingPunct="1">
              <a:spcBef>
                <a:spcPct val="0"/>
              </a:spcBef>
              <a:buFontTx/>
              <a:buNone/>
            </a:pPr>
            <a:r>
              <a:rPr lang="en-US" altLang="en-US" sz="900"/>
              <a:t>strengths and experiences of students to increase their learning with the Strategic Instruction Model</a:t>
            </a:r>
            <a:r>
              <a:rPr lang="en-US" altLang="en-US" sz="900" baseline="30000"/>
              <a:t>TM</a:t>
            </a:r>
            <a:r>
              <a:rPr lang="en-US" altLang="en-US" sz="900"/>
              <a:t> (SIM)</a:t>
            </a:r>
          </a:p>
        </p:txBody>
      </p:sp>
      <p:sp>
        <p:nvSpPr>
          <p:cNvPr id="5124" name="TextBox 2"/>
          <p:cNvSpPr txBox="1">
            <a:spLocks noChangeArrowheads="1"/>
          </p:cNvSpPr>
          <p:nvPr/>
        </p:nvSpPr>
        <p:spPr bwMode="auto">
          <a:xfrm>
            <a:off x="6677026" y="2859089"/>
            <a:ext cx="1020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t>formative assessment</a:t>
            </a:r>
          </a:p>
        </p:txBody>
      </p:sp>
      <p:sp>
        <p:nvSpPr>
          <p:cNvPr id="5125" name="TextBox 3"/>
          <p:cNvSpPr txBox="1">
            <a:spLocks noChangeArrowheads="1"/>
          </p:cNvSpPr>
          <p:nvPr/>
        </p:nvSpPr>
        <p:spPr bwMode="auto">
          <a:xfrm>
            <a:off x="5424489" y="3192463"/>
            <a:ext cx="1062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t>concrete to abstract thinking</a:t>
            </a:r>
          </a:p>
        </p:txBody>
      </p:sp>
      <p:sp>
        <p:nvSpPr>
          <p:cNvPr id="5126" name="TextBox 6"/>
          <p:cNvSpPr txBox="1">
            <a:spLocks noChangeArrowheads="1"/>
          </p:cNvSpPr>
          <p:nvPr/>
        </p:nvSpPr>
        <p:spPr bwMode="auto">
          <a:xfrm>
            <a:off x="3824289" y="4524376"/>
            <a:ext cx="1493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prompted by the</a:t>
            </a:r>
          </a:p>
        </p:txBody>
      </p:sp>
      <p:sp>
        <p:nvSpPr>
          <p:cNvPr id="5127" name="Rectangle 7"/>
          <p:cNvSpPr>
            <a:spLocks noChangeArrowheads="1"/>
          </p:cNvSpPr>
          <p:nvPr/>
        </p:nvSpPr>
        <p:spPr bwMode="auto">
          <a:xfrm>
            <a:off x="3436939" y="1708150"/>
            <a:ext cx="835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By building</a:t>
            </a:r>
          </a:p>
        </p:txBody>
      </p:sp>
      <p:sp>
        <p:nvSpPr>
          <p:cNvPr id="5128" name="Rectangle 8"/>
          <p:cNvSpPr>
            <a:spLocks noChangeArrowheads="1"/>
          </p:cNvSpPr>
          <p:nvPr/>
        </p:nvSpPr>
        <p:spPr bwMode="auto">
          <a:xfrm>
            <a:off x="4210051" y="3249614"/>
            <a:ext cx="8429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using the</a:t>
            </a:r>
          </a:p>
        </p:txBody>
      </p:sp>
      <p:sp>
        <p:nvSpPr>
          <p:cNvPr id="5129" name="TextBox 15"/>
          <p:cNvSpPr txBox="1">
            <a:spLocks noChangeArrowheads="1"/>
          </p:cNvSpPr>
          <p:nvPr/>
        </p:nvSpPr>
        <p:spPr bwMode="auto">
          <a:xfrm>
            <a:off x="2703513" y="2413000"/>
            <a:ext cx="628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between</a:t>
            </a:r>
          </a:p>
        </p:txBody>
      </p:sp>
      <p:sp>
        <p:nvSpPr>
          <p:cNvPr id="5130" name="Rectangle 16"/>
          <p:cNvSpPr>
            <a:spLocks noChangeArrowheads="1"/>
          </p:cNvSpPr>
          <p:nvPr/>
        </p:nvSpPr>
        <p:spPr bwMode="auto">
          <a:xfrm>
            <a:off x="2355851" y="1943101"/>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t>relevant connections</a:t>
            </a:r>
          </a:p>
        </p:txBody>
      </p:sp>
      <p:sp>
        <p:nvSpPr>
          <p:cNvPr id="5131" name="TextBox 17"/>
          <p:cNvSpPr txBox="1">
            <a:spLocks noChangeArrowheads="1"/>
          </p:cNvSpPr>
          <p:nvPr/>
        </p:nvSpPr>
        <p:spPr bwMode="auto">
          <a:xfrm>
            <a:off x="4167189" y="2357439"/>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and teaching</a:t>
            </a:r>
          </a:p>
        </p:txBody>
      </p:sp>
      <p:sp>
        <p:nvSpPr>
          <p:cNvPr id="5132" name="TextBox 18"/>
          <p:cNvSpPr txBox="1">
            <a:spLocks noChangeArrowheads="1"/>
          </p:cNvSpPr>
          <p:nvPr/>
        </p:nvSpPr>
        <p:spPr bwMode="auto">
          <a:xfrm>
            <a:off x="3965576" y="4799014"/>
            <a:ext cx="8175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Cue, paraphrase, connection &amp; extension sections of CERS</a:t>
            </a:r>
          </a:p>
        </p:txBody>
      </p:sp>
      <p:sp>
        <p:nvSpPr>
          <p:cNvPr id="5133" name="Rectangle 19"/>
          <p:cNvSpPr>
            <a:spLocks noChangeArrowheads="1"/>
          </p:cNvSpPr>
          <p:nvPr/>
        </p:nvSpPr>
        <p:spPr bwMode="auto">
          <a:xfrm>
            <a:off x="5578476" y="2608263"/>
            <a:ext cx="6524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to explicitly bridge</a:t>
            </a:r>
          </a:p>
        </p:txBody>
      </p:sp>
      <p:sp>
        <p:nvSpPr>
          <p:cNvPr id="5134" name="TextBox 25"/>
          <p:cNvSpPr txBox="1">
            <a:spLocks noChangeArrowheads="1"/>
          </p:cNvSpPr>
          <p:nvPr/>
        </p:nvSpPr>
        <p:spPr bwMode="auto">
          <a:xfrm>
            <a:off x="2654301" y="4692650"/>
            <a:ext cx="8366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which are</a:t>
            </a:r>
          </a:p>
        </p:txBody>
      </p:sp>
      <p:sp>
        <p:nvSpPr>
          <p:cNvPr id="5135" name="Rectangle 128"/>
          <p:cNvSpPr>
            <a:spLocks noChangeArrowheads="1"/>
          </p:cNvSpPr>
          <p:nvPr/>
        </p:nvSpPr>
        <p:spPr bwMode="auto">
          <a:xfrm>
            <a:off x="2387600" y="2632075"/>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000"/>
              <a:t>academic content</a:t>
            </a:r>
          </a:p>
        </p:txBody>
      </p:sp>
      <p:sp>
        <p:nvSpPr>
          <p:cNvPr id="5136" name="TextBox 132"/>
          <p:cNvSpPr txBox="1">
            <a:spLocks noChangeArrowheads="1"/>
          </p:cNvSpPr>
          <p:nvPr/>
        </p:nvSpPr>
        <p:spPr bwMode="auto">
          <a:xfrm>
            <a:off x="2251076" y="4148138"/>
            <a:ext cx="104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SIM’s Content Enhancement Routines (CERs)</a:t>
            </a:r>
          </a:p>
        </p:txBody>
      </p:sp>
      <p:sp>
        <p:nvSpPr>
          <p:cNvPr id="5137" name="Rectangle 135"/>
          <p:cNvSpPr>
            <a:spLocks noChangeArrowheads="1"/>
          </p:cNvSpPr>
          <p:nvPr/>
        </p:nvSpPr>
        <p:spPr bwMode="auto">
          <a:xfrm>
            <a:off x="6318251" y="4278314"/>
            <a:ext cx="911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student</a:t>
            </a:r>
          </a:p>
          <a:p>
            <a:pPr algn="ctr" eaLnBrk="1" hangingPunct="1">
              <a:spcBef>
                <a:spcPct val="0"/>
              </a:spcBef>
              <a:buFontTx/>
              <a:buNone/>
            </a:pPr>
            <a:r>
              <a:rPr lang="en-US" altLang="en-US" sz="900"/>
              <a:t> self-reflection</a:t>
            </a:r>
          </a:p>
        </p:txBody>
      </p:sp>
      <p:sp>
        <p:nvSpPr>
          <p:cNvPr id="5138" name="Rectangle 129"/>
          <p:cNvSpPr>
            <a:spLocks noChangeArrowheads="1"/>
          </p:cNvSpPr>
          <p:nvPr/>
        </p:nvSpPr>
        <p:spPr bwMode="auto">
          <a:xfrm>
            <a:off x="2152651" y="4902201"/>
            <a:ext cx="16478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research-validated tools that support planning and delivering instruction to allow all students in accessing course standards </a:t>
            </a:r>
          </a:p>
        </p:txBody>
      </p:sp>
      <p:sp>
        <p:nvSpPr>
          <p:cNvPr id="5139" name="Rectangle 145"/>
          <p:cNvSpPr>
            <a:spLocks noChangeArrowheads="1"/>
          </p:cNvSpPr>
          <p:nvPr/>
        </p:nvSpPr>
        <p:spPr bwMode="auto">
          <a:xfrm>
            <a:off x="5373688" y="4429125"/>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 the</a:t>
            </a:r>
          </a:p>
        </p:txBody>
      </p:sp>
      <p:sp>
        <p:nvSpPr>
          <p:cNvPr id="5140" name="Rectangle 146"/>
          <p:cNvSpPr>
            <a:spLocks noChangeArrowheads="1"/>
          </p:cNvSpPr>
          <p:nvPr/>
        </p:nvSpPr>
        <p:spPr bwMode="auto">
          <a:xfrm>
            <a:off x="2274889" y="3208339"/>
            <a:ext cx="14065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Char char="-"/>
            </a:pPr>
            <a:r>
              <a:rPr lang="en-US" altLang="en-US" sz="900"/>
              <a:t>experiences</a:t>
            </a:r>
          </a:p>
          <a:p>
            <a:pPr eaLnBrk="1" hangingPunct="1">
              <a:spcBef>
                <a:spcPct val="0"/>
              </a:spcBef>
              <a:buFontTx/>
              <a:buChar char="-"/>
            </a:pPr>
            <a:r>
              <a:rPr lang="en-US" altLang="en-US" sz="900"/>
              <a:t>interests</a:t>
            </a:r>
          </a:p>
          <a:p>
            <a:pPr eaLnBrk="1" hangingPunct="1">
              <a:spcBef>
                <a:spcPct val="0"/>
              </a:spcBef>
              <a:buFontTx/>
              <a:buChar char="-"/>
            </a:pPr>
            <a:r>
              <a:rPr lang="en-US" altLang="en-US" sz="900"/>
              <a:t>funds of knowledge</a:t>
            </a:r>
          </a:p>
          <a:p>
            <a:pPr eaLnBrk="1" hangingPunct="1">
              <a:spcBef>
                <a:spcPct val="0"/>
              </a:spcBef>
              <a:buFontTx/>
              <a:buChar char="-"/>
            </a:pPr>
            <a:r>
              <a:rPr lang="en-US" altLang="en-US" sz="900"/>
              <a:t>cultural assets</a:t>
            </a:r>
          </a:p>
          <a:p>
            <a:pPr eaLnBrk="1" hangingPunct="1">
              <a:spcBef>
                <a:spcPct val="0"/>
              </a:spcBef>
              <a:buFontTx/>
              <a:buChar char="-"/>
            </a:pPr>
            <a:r>
              <a:rPr lang="en-US" altLang="en-US" sz="900"/>
              <a:t>values</a:t>
            </a:r>
          </a:p>
        </p:txBody>
      </p:sp>
      <p:sp>
        <p:nvSpPr>
          <p:cNvPr id="5141" name="TextBox 154"/>
          <p:cNvSpPr txBox="1">
            <a:spLocks noChangeArrowheads="1"/>
          </p:cNvSpPr>
          <p:nvPr/>
        </p:nvSpPr>
        <p:spPr bwMode="auto">
          <a:xfrm>
            <a:off x="2647950" y="1763714"/>
            <a:ext cx="420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with</a:t>
            </a:r>
            <a:endParaRPr lang="en-US" altLang="en-US" sz="400"/>
          </a:p>
        </p:txBody>
      </p:sp>
      <p:sp>
        <p:nvSpPr>
          <p:cNvPr id="5142" name="TextBox 155"/>
          <p:cNvSpPr txBox="1">
            <a:spLocks noChangeArrowheads="1"/>
          </p:cNvSpPr>
          <p:nvPr/>
        </p:nvSpPr>
        <p:spPr bwMode="auto">
          <a:xfrm>
            <a:off x="2586039" y="3935414"/>
            <a:ext cx="815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using</a:t>
            </a:r>
            <a:endParaRPr lang="en-US" altLang="en-US" sz="400"/>
          </a:p>
        </p:txBody>
      </p:sp>
      <p:sp>
        <p:nvSpPr>
          <p:cNvPr id="5143" name="Rectangle 156"/>
          <p:cNvSpPr>
            <a:spLocks noChangeArrowheads="1"/>
          </p:cNvSpPr>
          <p:nvPr/>
        </p:nvSpPr>
        <p:spPr bwMode="auto">
          <a:xfrm>
            <a:off x="3949700" y="2738438"/>
            <a:ext cx="806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community participation skills</a:t>
            </a:r>
          </a:p>
        </p:txBody>
      </p:sp>
      <p:sp>
        <p:nvSpPr>
          <p:cNvPr id="5144" name="Rectangle 157"/>
          <p:cNvSpPr>
            <a:spLocks noChangeArrowheads="1"/>
          </p:cNvSpPr>
          <p:nvPr/>
        </p:nvSpPr>
        <p:spPr bwMode="auto">
          <a:xfrm>
            <a:off x="6477001" y="5003800"/>
            <a:ext cx="974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questions and extensions on CERs</a:t>
            </a:r>
          </a:p>
        </p:txBody>
      </p:sp>
      <p:sp>
        <p:nvSpPr>
          <p:cNvPr id="5145" name="TextBox 158"/>
          <p:cNvSpPr txBox="1">
            <a:spLocks noChangeArrowheads="1"/>
          </p:cNvSpPr>
          <p:nvPr/>
        </p:nvSpPr>
        <p:spPr bwMode="auto">
          <a:xfrm>
            <a:off x="9299576" y="4800601"/>
            <a:ext cx="79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extensions for and review of CERs</a:t>
            </a:r>
          </a:p>
        </p:txBody>
      </p:sp>
      <p:sp>
        <p:nvSpPr>
          <p:cNvPr id="5146" name="Rectangle 159"/>
          <p:cNvSpPr>
            <a:spLocks noChangeArrowheads="1"/>
          </p:cNvSpPr>
          <p:nvPr/>
        </p:nvSpPr>
        <p:spPr bwMode="auto">
          <a:xfrm>
            <a:off x="5154614" y="4848226"/>
            <a:ext cx="11191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Cue-Do-Review Instructional Sequence of CERs including co-construction </a:t>
            </a:r>
          </a:p>
        </p:txBody>
      </p:sp>
      <p:sp>
        <p:nvSpPr>
          <p:cNvPr id="5147" name="TextBox 14"/>
          <p:cNvSpPr txBox="1">
            <a:spLocks noChangeArrowheads="1"/>
          </p:cNvSpPr>
          <p:nvPr/>
        </p:nvSpPr>
        <p:spPr bwMode="auto">
          <a:xfrm>
            <a:off x="1960563" y="815975"/>
            <a:ext cx="169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strengthened by collaboratively</a:t>
            </a:r>
          </a:p>
          <a:p>
            <a:pPr algn="ctr" eaLnBrk="1" hangingPunct="1">
              <a:spcBef>
                <a:spcPct val="0"/>
              </a:spcBef>
              <a:buFontTx/>
              <a:buNone/>
            </a:pPr>
            <a:r>
              <a:rPr lang="en-US" altLang="en-US" sz="900"/>
              <a:t> making</a:t>
            </a:r>
          </a:p>
        </p:txBody>
      </p:sp>
      <p:cxnSp>
        <p:nvCxnSpPr>
          <p:cNvPr id="114" name="Straight Connector 113"/>
          <p:cNvCxnSpPr/>
          <p:nvPr/>
        </p:nvCxnSpPr>
        <p:spPr>
          <a:xfrm flipH="1">
            <a:off x="2982913" y="1146176"/>
            <a:ext cx="349250" cy="18256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49" name="TextBox 14"/>
          <p:cNvSpPr txBox="1">
            <a:spLocks noChangeArrowheads="1"/>
          </p:cNvSpPr>
          <p:nvPr/>
        </p:nvSpPr>
        <p:spPr bwMode="auto">
          <a:xfrm>
            <a:off x="2463801" y="1411289"/>
            <a:ext cx="942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Meaning</a:t>
            </a:r>
          </a:p>
        </p:txBody>
      </p:sp>
      <p:cxnSp>
        <p:nvCxnSpPr>
          <p:cNvPr id="118" name="Straight Connector 117"/>
          <p:cNvCxnSpPr/>
          <p:nvPr/>
        </p:nvCxnSpPr>
        <p:spPr>
          <a:xfrm>
            <a:off x="4214813" y="1222375"/>
            <a:ext cx="1250950" cy="933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51" name="TextBox 14"/>
          <p:cNvSpPr txBox="1">
            <a:spLocks noChangeArrowheads="1"/>
          </p:cNvSpPr>
          <p:nvPr/>
        </p:nvSpPr>
        <p:spPr bwMode="auto">
          <a:xfrm>
            <a:off x="5346701" y="2220914"/>
            <a:ext cx="942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Models</a:t>
            </a:r>
          </a:p>
        </p:txBody>
      </p:sp>
      <p:sp>
        <p:nvSpPr>
          <p:cNvPr id="5152" name="TextBox 14"/>
          <p:cNvSpPr txBox="1">
            <a:spLocks noChangeArrowheads="1"/>
          </p:cNvSpPr>
          <p:nvPr/>
        </p:nvSpPr>
        <p:spPr bwMode="auto">
          <a:xfrm rot="2228128">
            <a:off x="4114801" y="1538289"/>
            <a:ext cx="17192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strengthened by leveraging</a:t>
            </a:r>
          </a:p>
        </p:txBody>
      </p:sp>
      <p:sp>
        <p:nvSpPr>
          <p:cNvPr id="124" name="Oval 123"/>
          <p:cNvSpPr/>
          <p:nvPr/>
        </p:nvSpPr>
        <p:spPr bwMode="auto">
          <a:xfrm>
            <a:off x="6586539" y="2100263"/>
            <a:ext cx="1463675" cy="538162"/>
          </a:xfrm>
          <a:prstGeom prst="ellipse">
            <a:avLst/>
          </a:prstGeom>
          <a:ln w="6350"/>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sp>
        <p:nvSpPr>
          <p:cNvPr id="5154" name="TextBox 14"/>
          <p:cNvSpPr txBox="1">
            <a:spLocks noChangeArrowheads="1"/>
          </p:cNvSpPr>
          <p:nvPr/>
        </p:nvSpPr>
        <p:spPr bwMode="auto">
          <a:xfrm>
            <a:off x="6669088" y="2114550"/>
            <a:ext cx="12890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a:t>Monitoring </a:t>
            </a:r>
          </a:p>
          <a:p>
            <a:pPr algn="ctr" eaLnBrk="1" hangingPunct="1">
              <a:spcBef>
                <a:spcPct val="0"/>
              </a:spcBef>
              <a:buFontTx/>
              <a:buNone/>
            </a:pPr>
            <a:r>
              <a:rPr lang="en-US" altLang="en-US" sz="1100"/>
              <a:t>for understanding</a:t>
            </a:r>
            <a:endParaRPr lang="en-US" altLang="en-US" sz="1100" b="1"/>
          </a:p>
        </p:txBody>
      </p:sp>
      <p:sp>
        <p:nvSpPr>
          <p:cNvPr id="5155" name="TextBox 14"/>
          <p:cNvSpPr txBox="1">
            <a:spLocks noChangeArrowheads="1"/>
          </p:cNvSpPr>
          <p:nvPr/>
        </p:nvSpPr>
        <p:spPr bwMode="auto">
          <a:xfrm>
            <a:off x="6546851" y="1751014"/>
            <a:ext cx="1139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800"/>
              <a:t>assessed and celebrated through</a:t>
            </a:r>
          </a:p>
        </p:txBody>
      </p:sp>
      <p:sp>
        <p:nvSpPr>
          <p:cNvPr id="5156" name="TextBox 14"/>
          <p:cNvSpPr txBox="1">
            <a:spLocks noChangeArrowheads="1"/>
          </p:cNvSpPr>
          <p:nvPr/>
        </p:nvSpPr>
        <p:spPr bwMode="auto">
          <a:xfrm>
            <a:off x="8482014" y="2182814"/>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Movement</a:t>
            </a:r>
          </a:p>
        </p:txBody>
      </p:sp>
      <p:sp>
        <p:nvSpPr>
          <p:cNvPr id="131" name="Oval 130"/>
          <p:cNvSpPr/>
          <p:nvPr/>
        </p:nvSpPr>
        <p:spPr bwMode="auto">
          <a:xfrm>
            <a:off x="8821738" y="596900"/>
            <a:ext cx="1376362" cy="977900"/>
          </a:xfrm>
          <a:prstGeom prst="ellipse">
            <a:avLst/>
          </a:prstGeom>
          <a:solidFill>
            <a:schemeClr val="bg1"/>
          </a:solidFill>
          <a:ln w="6350"/>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sp>
        <p:nvSpPr>
          <p:cNvPr id="5158" name="TextBox 16"/>
          <p:cNvSpPr txBox="1">
            <a:spLocks noChangeArrowheads="1"/>
          </p:cNvSpPr>
          <p:nvPr/>
        </p:nvSpPr>
        <p:spPr bwMode="auto">
          <a:xfrm>
            <a:off x="8931276" y="658813"/>
            <a:ext cx="11858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t>processing, storing &amp; retrieving </a:t>
            </a:r>
            <a:r>
              <a:rPr lang="en-US" altLang="en-US" sz="1100"/>
              <a:t>of information </a:t>
            </a:r>
          </a:p>
        </p:txBody>
      </p:sp>
      <p:sp>
        <p:nvSpPr>
          <p:cNvPr id="5159" name="TextBox 14"/>
          <p:cNvSpPr txBox="1">
            <a:spLocks noChangeArrowheads="1"/>
          </p:cNvSpPr>
          <p:nvPr/>
        </p:nvSpPr>
        <p:spPr bwMode="auto">
          <a:xfrm>
            <a:off x="7697788" y="1557339"/>
            <a:ext cx="715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b="1"/>
              <a:t>Mouth</a:t>
            </a:r>
          </a:p>
        </p:txBody>
      </p:sp>
      <p:sp>
        <p:nvSpPr>
          <p:cNvPr id="5160" name="TextBox 14"/>
          <p:cNvSpPr txBox="1">
            <a:spLocks noChangeArrowheads="1"/>
          </p:cNvSpPr>
          <p:nvPr/>
        </p:nvSpPr>
        <p:spPr bwMode="auto">
          <a:xfrm>
            <a:off x="9174164" y="2847975"/>
            <a:ext cx="10239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b="1"/>
              <a:t>Music</a:t>
            </a:r>
          </a:p>
          <a:p>
            <a:pPr algn="ctr" eaLnBrk="1" hangingPunct="1">
              <a:spcBef>
                <a:spcPct val="0"/>
              </a:spcBef>
              <a:buFontTx/>
              <a:buNone/>
            </a:pPr>
            <a:r>
              <a:rPr lang="en-US" altLang="en-US" sz="900"/>
              <a:t>(rhythm &amp; song)</a:t>
            </a:r>
          </a:p>
        </p:txBody>
      </p:sp>
      <p:sp>
        <p:nvSpPr>
          <p:cNvPr id="5161" name="TextBox 14"/>
          <p:cNvSpPr txBox="1">
            <a:spLocks noChangeArrowheads="1"/>
          </p:cNvSpPr>
          <p:nvPr/>
        </p:nvSpPr>
        <p:spPr bwMode="auto">
          <a:xfrm>
            <a:off x="9418638" y="2593975"/>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5162" name="TextBox 14"/>
          <p:cNvSpPr txBox="1">
            <a:spLocks noChangeArrowheads="1"/>
          </p:cNvSpPr>
          <p:nvPr/>
        </p:nvSpPr>
        <p:spPr bwMode="auto">
          <a:xfrm rot="-635483">
            <a:off x="7399339" y="1008064"/>
            <a:ext cx="13223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differentiated through</a:t>
            </a:r>
          </a:p>
        </p:txBody>
      </p:sp>
      <p:cxnSp>
        <p:nvCxnSpPr>
          <p:cNvPr id="137" name="Straight Connector 136"/>
          <p:cNvCxnSpPr/>
          <p:nvPr/>
        </p:nvCxnSpPr>
        <p:spPr>
          <a:xfrm flipH="1">
            <a:off x="8426451" y="1384301"/>
            <a:ext cx="568325" cy="366713"/>
          </a:xfrm>
          <a:prstGeom prst="line">
            <a:avLst/>
          </a:prstGeom>
          <a:ln/>
          <a:effectLst/>
        </p:spPr>
        <p:style>
          <a:lnRef idx="1">
            <a:schemeClr val="accent4"/>
          </a:lnRef>
          <a:fillRef idx="0">
            <a:schemeClr val="accent4"/>
          </a:fillRef>
          <a:effectRef idx="0">
            <a:schemeClr val="accent4"/>
          </a:effectRef>
          <a:fontRef idx="minor">
            <a:schemeClr val="tx1"/>
          </a:fontRef>
        </p:style>
      </p:cxnSp>
      <p:cxnSp>
        <p:nvCxnSpPr>
          <p:cNvPr id="138" name="Straight Connector 137"/>
          <p:cNvCxnSpPr/>
          <p:nvPr/>
        </p:nvCxnSpPr>
        <p:spPr>
          <a:xfrm flipH="1">
            <a:off x="9023350" y="1557338"/>
            <a:ext cx="215900" cy="539750"/>
          </a:xfrm>
          <a:prstGeom prst="line">
            <a:avLst/>
          </a:prstGeom>
          <a:ln/>
          <a:effectLst/>
        </p:spPr>
        <p:style>
          <a:lnRef idx="1">
            <a:schemeClr val="accent4"/>
          </a:lnRef>
          <a:fillRef idx="0">
            <a:schemeClr val="accent4"/>
          </a:fillRef>
          <a:effectRef idx="0">
            <a:schemeClr val="accent4"/>
          </a:effectRef>
          <a:fontRef idx="minor">
            <a:schemeClr val="tx1"/>
          </a:fontRef>
        </p:style>
      </p:cxnSp>
      <p:cxnSp>
        <p:nvCxnSpPr>
          <p:cNvPr id="139" name="Straight Connector 138"/>
          <p:cNvCxnSpPr>
            <a:stCxn id="131" idx="4"/>
          </p:cNvCxnSpPr>
          <p:nvPr/>
        </p:nvCxnSpPr>
        <p:spPr>
          <a:xfrm>
            <a:off x="9509125" y="1574800"/>
            <a:ext cx="515938" cy="1227138"/>
          </a:xfrm>
          <a:prstGeom prst="line">
            <a:avLst/>
          </a:prstGeom>
          <a:ln w="6350">
            <a:solidFill>
              <a:schemeClr val="tx1"/>
            </a:solidFill>
          </a:ln>
          <a:effectLst/>
        </p:spPr>
        <p:style>
          <a:lnRef idx="1">
            <a:schemeClr val="accent4"/>
          </a:lnRef>
          <a:fillRef idx="0">
            <a:schemeClr val="accent4"/>
          </a:fillRef>
          <a:effectRef idx="0">
            <a:schemeClr val="accent4"/>
          </a:effectRef>
          <a:fontRef idx="minor">
            <a:schemeClr val="tx1"/>
          </a:fontRef>
        </p:style>
      </p:cxnSp>
      <p:sp>
        <p:nvSpPr>
          <p:cNvPr id="142" name="Rectangle 141"/>
          <p:cNvSpPr/>
          <p:nvPr/>
        </p:nvSpPr>
        <p:spPr>
          <a:xfrm>
            <a:off x="8488363" y="2100263"/>
            <a:ext cx="1046162" cy="436562"/>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5167" name="TextBox 14"/>
          <p:cNvSpPr txBox="1">
            <a:spLocks noChangeArrowheads="1"/>
          </p:cNvSpPr>
          <p:nvPr/>
        </p:nvSpPr>
        <p:spPr bwMode="auto">
          <a:xfrm>
            <a:off x="8434388" y="1873250"/>
            <a:ext cx="627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sp>
        <p:nvSpPr>
          <p:cNvPr id="5168" name="TextBox 14"/>
          <p:cNvSpPr txBox="1">
            <a:spLocks noChangeArrowheads="1"/>
          </p:cNvSpPr>
          <p:nvPr/>
        </p:nvSpPr>
        <p:spPr bwMode="auto">
          <a:xfrm rot="-1988688">
            <a:off x="8337550" y="1360489"/>
            <a:ext cx="6492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through</a:t>
            </a:r>
          </a:p>
        </p:txBody>
      </p:sp>
      <p:cxnSp>
        <p:nvCxnSpPr>
          <p:cNvPr id="147" name="Straight Connector 146"/>
          <p:cNvCxnSpPr>
            <a:stCxn id="131" idx="2"/>
            <a:endCxn id="5249" idx="6"/>
          </p:cNvCxnSpPr>
          <p:nvPr/>
        </p:nvCxnSpPr>
        <p:spPr>
          <a:xfrm flipH="1">
            <a:off x="7291388" y="1085851"/>
            <a:ext cx="1530350" cy="26511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7715251" y="1500189"/>
            <a:ext cx="727075" cy="384175"/>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49" name="Rectangle 148"/>
          <p:cNvSpPr/>
          <p:nvPr/>
        </p:nvSpPr>
        <p:spPr>
          <a:xfrm>
            <a:off x="9186863" y="2795589"/>
            <a:ext cx="969962" cy="517525"/>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cxnSp>
        <p:nvCxnSpPr>
          <p:cNvPr id="150" name="Straight Connector 149"/>
          <p:cNvCxnSpPr/>
          <p:nvPr/>
        </p:nvCxnSpPr>
        <p:spPr>
          <a:xfrm>
            <a:off x="2571750" y="1774826"/>
            <a:ext cx="115888" cy="1746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a:endCxn id="124" idx="1"/>
          </p:cNvCxnSpPr>
          <p:nvPr/>
        </p:nvCxnSpPr>
        <p:spPr>
          <a:xfrm>
            <a:off x="6456364" y="1778000"/>
            <a:ext cx="344487" cy="40163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74" name="Rectangle 16"/>
          <p:cNvSpPr>
            <a:spLocks noChangeArrowheads="1"/>
          </p:cNvSpPr>
          <p:nvPr/>
        </p:nvSpPr>
        <p:spPr bwMode="auto">
          <a:xfrm>
            <a:off x="3832226" y="1911351"/>
            <a:ext cx="1185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t> positive relationships </a:t>
            </a:r>
          </a:p>
        </p:txBody>
      </p:sp>
      <p:cxnSp>
        <p:nvCxnSpPr>
          <p:cNvPr id="158" name="Straight Connector 157"/>
          <p:cNvCxnSpPr/>
          <p:nvPr/>
        </p:nvCxnSpPr>
        <p:spPr>
          <a:xfrm flipH="1" flipV="1">
            <a:off x="3184525" y="1770064"/>
            <a:ext cx="660400" cy="35877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flipV="1">
            <a:off x="3298825" y="2401888"/>
            <a:ext cx="838200" cy="242411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4800601" y="2376489"/>
            <a:ext cx="709613" cy="243998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flipV="1">
            <a:off x="2576513" y="2984500"/>
            <a:ext cx="88900" cy="2428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2498725" y="3963988"/>
            <a:ext cx="134938" cy="203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4056064" y="2359025"/>
            <a:ext cx="168275" cy="3746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225926" y="3257550"/>
            <a:ext cx="100013" cy="2047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2606676" y="4657726"/>
            <a:ext cx="80963" cy="2254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endCxn id="132" idx="0"/>
          </p:cNvCxnSpPr>
          <p:nvPr/>
        </p:nvCxnSpPr>
        <p:spPr>
          <a:xfrm>
            <a:off x="2633664" y="2401888"/>
            <a:ext cx="141287" cy="22066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84" name="TextBox 17"/>
          <p:cNvSpPr txBox="1">
            <a:spLocks noChangeArrowheads="1"/>
          </p:cNvSpPr>
          <p:nvPr/>
        </p:nvSpPr>
        <p:spPr bwMode="auto">
          <a:xfrm>
            <a:off x="4754564" y="298450"/>
            <a:ext cx="37163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300" b="1"/>
              <a:t>Culturally Relevant Teaching &amp; SIM</a:t>
            </a:r>
          </a:p>
        </p:txBody>
      </p:sp>
      <p:sp>
        <p:nvSpPr>
          <p:cNvPr id="27" name="Rounded Rectangle 26"/>
          <p:cNvSpPr/>
          <p:nvPr/>
        </p:nvSpPr>
        <p:spPr>
          <a:xfrm>
            <a:off x="2279650" y="4157663"/>
            <a:ext cx="998538" cy="500062"/>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77" name="Rounded Rectangle 176"/>
          <p:cNvSpPr/>
          <p:nvPr/>
        </p:nvSpPr>
        <p:spPr>
          <a:xfrm>
            <a:off x="2201863" y="4884738"/>
            <a:ext cx="1555750" cy="768350"/>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78" name="Rounded Rectangle 177"/>
          <p:cNvSpPr/>
          <p:nvPr/>
        </p:nvSpPr>
        <p:spPr>
          <a:xfrm>
            <a:off x="3957638" y="4810125"/>
            <a:ext cx="842962" cy="865188"/>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79" name="Rounded Rectangle 178"/>
          <p:cNvSpPr/>
          <p:nvPr/>
        </p:nvSpPr>
        <p:spPr>
          <a:xfrm>
            <a:off x="4202114" y="3465514"/>
            <a:ext cx="784225" cy="1062037"/>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80" name="Rounded Rectangle 179"/>
          <p:cNvSpPr/>
          <p:nvPr/>
        </p:nvSpPr>
        <p:spPr>
          <a:xfrm>
            <a:off x="5214939" y="4826001"/>
            <a:ext cx="1025525" cy="842963"/>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83" name="Rounded Rectangle 182"/>
          <p:cNvSpPr/>
          <p:nvPr/>
        </p:nvSpPr>
        <p:spPr>
          <a:xfrm>
            <a:off x="9283701" y="4786313"/>
            <a:ext cx="798513" cy="692150"/>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84" name="Rounded Rectangle 183"/>
          <p:cNvSpPr/>
          <p:nvPr/>
        </p:nvSpPr>
        <p:spPr>
          <a:xfrm>
            <a:off x="8297863" y="3313114"/>
            <a:ext cx="812800" cy="554037"/>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85" name="Rounded Rectangle 184"/>
          <p:cNvSpPr/>
          <p:nvPr/>
        </p:nvSpPr>
        <p:spPr>
          <a:xfrm>
            <a:off x="6521451" y="4983163"/>
            <a:ext cx="854075" cy="539750"/>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86" name="Rounded Rectangle 185"/>
          <p:cNvSpPr/>
          <p:nvPr/>
        </p:nvSpPr>
        <p:spPr>
          <a:xfrm>
            <a:off x="7710488" y="4948238"/>
            <a:ext cx="1090612" cy="539750"/>
          </a:xfrm>
          <a:prstGeom prst="roundRect">
            <a:avLst/>
          </a:prstGeom>
          <a:noFill/>
          <a:ln w="6350"/>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5194" name="TextBox 15"/>
          <p:cNvSpPr txBox="1">
            <a:spLocks noChangeArrowheads="1"/>
          </p:cNvSpPr>
          <p:nvPr/>
        </p:nvSpPr>
        <p:spPr bwMode="auto">
          <a:xfrm>
            <a:off x="2532063" y="3013075"/>
            <a:ext cx="1016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and students’</a:t>
            </a:r>
          </a:p>
        </p:txBody>
      </p:sp>
      <p:cxnSp>
        <p:nvCxnSpPr>
          <p:cNvPr id="243" name="Straight Connector 242"/>
          <p:cNvCxnSpPr/>
          <p:nvPr/>
        </p:nvCxnSpPr>
        <p:spPr>
          <a:xfrm>
            <a:off x="6931026" y="2601914"/>
            <a:ext cx="73025" cy="2746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H="1">
            <a:off x="5908675" y="3819526"/>
            <a:ext cx="242888" cy="100171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5465763" y="2559051"/>
            <a:ext cx="239712" cy="63817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98" name="TextBox 18"/>
          <p:cNvSpPr txBox="1">
            <a:spLocks noChangeArrowheads="1"/>
          </p:cNvSpPr>
          <p:nvPr/>
        </p:nvSpPr>
        <p:spPr bwMode="auto">
          <a:xfrm>
            <a:off x="4191001" y="3475038"/>
            <a:ext cx="7921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Community Principles &amp; Learning Rituals sections of the Course Organizer</a:t>
            </a:r>
          </a:p>
        </p:txBody>
      </p:sp>
      <p:cxnSp>
        <p:nvCxnSpPr>
          <p:cNvPr id="259" name="Straight Connector 258"/>
          <p:cNvCxnSpPr>
            <a:stCxn id="148" idx="2"/>
          </p:cNvCxnSpPr>
          <p:nvPr/>
        </p:nvCxnSpPr>
        <p:spPr>
          <a:xfrm>
            <a:off x="8078788" y="1884364"/>
            <a:ext cx="347662" cy="142557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stCxn id="142" idx="2"/>
          </p:cNvCxnSpPr>
          <p:nvPr/>
        </p:nvCxnSpPr>
        <p:spPr>
          <a:xfrm flipH="1">
            <a:off x="8897938" y="2536825"/>
            <a:ext cx="112712" cy="7937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01" name="Rectangle 19"/>
          <p:cNvSpPr>
            <a:spLocks noChangeArrowheads="1"/>
          </p:cNvSpPr>
          <p:nvPr/>
        </p:nvSpPr>
        <p:spPr bwMode="auto">
          <a:xfrm>
            <a:off x="6838950" y="2643189"/>
            <a:ext cx="12017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frequently with</a:t>
            </a:r>
          </a:p>
        </p:txBody>
      </p:sp>
      <p:sp>
        <p:nvSpPr>
          <p:cNvPr id="5202" name="Rectangle 19"/>
          <p:cNvSpPr>
            <a:spLocks noChangeArrowheads="1"/>
          </p:cNvSpPr>
          <p:nvPr/>
        </p:nvSpPr>
        <p:spPr bwMode="auto">
          <a:xfrm>
            <a:off x="7553325" y="389890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and intentionally</a:t>
            </a:r>
          </a:p>
        </p:txBody>
      </p:sp>
      <p:sp>
        <p:nvSpPr>
          <p:cNvPr id="5203" name="Rectangle 19"/>
          <p:cNvSpPr>
            <a:spLocks noChangeArrowheads="1"/>
          </p:cNvSpPr>
          <p:nvPr/>
        </p:nvSpPr>
        <p:spPr bwMode="auto">
          <a:xfrm>
            <a:off x="8286750" y="3351213"/>
            <a:ext cx="8207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completed CERs as the scaffold</a:t>
            </a:r>
          </a:p>
        </p:txBody>
      </p:sp>
      <p:cxnSp>
        <p:nvCxnSpPr>
          <p:cNvPr id="300" name="Straight Connector 299"/>
          <p:cNvCxnSpPr/>
          <p:nvPr/>
        </p:nvCxnSpPr>
        <p:spPr>
          <a:xfrm>
            <a:off x="7011989" y="3363913"/>
            <a:ext cx="187325" cy="2159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flipH="1">
            <a:off x="7040563" y="4006851"/>
            <a:ext cx="171450" cy="23971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7527925" y="4027489"/>
            <a:ext cx="109538" cy="23018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07" name="TextBox 155"/>
          <p:cNvSpPr txBox="1">
            <a:spLocks noChangeArrowheads="1"/>
          </p:cNvSpPr>
          <p:nvPr/>
        </p:nvSpPr>
        <p:spPr bwMode="auto">
          <a:xfrm>
            <a:off x="7140576" y="3352800"/>
            <a:ext cx="817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to give</a:t>
            </a:r>
            <a:endParaRPr lang="en-US" altLang="en-US" sz="400"/>
          </a:p>
        </p:txBody>
      </p:sp>
      <p:sp>
        <p:nvSpPr>
          <p:cNvPr id="5208" name="TextBox 155"/>
          <p:cNvSpPr txBox="1">
            <a:spLocks noChangeArrowheads="1"/>
          </p:cNvSpPr>
          <p:nvPr/>
        </p:nvSpPr>
        <p:spPr bwMode="auto">
          <a:xfrm>
            <a:off x="8050213" y="4713289"/>
            <a:ext cx="8175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with the</a:t>
            </a:r>
            <a:endParaRPr lang="en-US" altLang="en-US" sz="400"/>
          </a:p>
        </p:txBody>
      </p:sp>
      <p:sp>
        <p:nvSpPr>
          <p:cNvPr id="5209" name="TextBox 2"/>
          <p:cNvSpPr txBox="1">
            <a:spLocks noChangeArrowheads="1"/>
          </p:cNvSpPr>
          <p:nvPr/>
        </p:nvSpPr>
        <p:spPr bwMode="auto">
          <a:xfrm>
            <a:off x="6799264" y="3570289"/>
            <a:ext cx="985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200"/>
              <a:t>effective feedback</a:t>
            </a:r>
          </a:p>
        </p:txBody>
      </p:sp>
      <p:sp>
        <p:nvSpPr>
          <p:cNvPr id="5210" name="TextBox 155"/>
          <p:cNvSpPr txBox="1">
            <a:spLocks noChangeArrowheads="1"/>
          </p:cNvSpPr>
          <p:nvPr/>
        </p:nvSpPr>
        <p:spPr bwMode="auto">
          <a:xfrm>
            <a:off x="6843713" y="4705350"/>
            <a:ext cx="8175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with</a:t>
            </a:r>
            <a:endParaRPr lang="en-US" altLang="en-US" sz="400"/>
          </a:p>
        </p:txBody>
      </p:sp>
      <p:sp>
        <p:nvSpPr>
          <p:cNvPr id="5211" name="TextBox 155"/>
          <p:cNvSpPr txBox="1">
            <a:spLocks noChangeArrowheads="1"/>
          </p:cNvSpPr>
          <p:nvPr/>
        </p:nvSpPr>
        <p:spPr bwMode="auto">
          <a:xfrm>
            <a:off x="6373813" y="3867150"/>
            <a:ext cx="817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that supports</a:t>
            </a:r>
            <a:endParaRPr lang="en-US" altLang="en-US" sz="400"/>
          </a:p>
        </p:txBody>
      </p:sp>
      <p:cxnSp>
        <p:nvCxnSpPr>
          <p:cNvPr id="316" name="Straight Connector 315"/>
          <p:cNvCxnSpPr/>
          <p:nvPr/>
        </p:nvCxnSpPr>
        <p:spPr>
          <a:xfrm>
            <a:off x="6729413" y="4659314"/>
            <a:ext cx="163512" cy="31273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7961314" y="4683126"/>
            <a:ext cx="142875" cy="27622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14" name="Rectangle 135"/>
          <p:cNvSpPr>
            <a:spLocks noChangeArrowheads="1"/>
          </p:cNvSpPr>
          <p:nvPr/>
        </p:nvSpPr>
        <p:spPr bwMode="auto">
          <a:xfrm>
            <a:off x="7470775" y="4297364"/>
            <a:ext cx="922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celebrating progress</a:t>
            </a:r>
          </a:p>
        </p:txBody>
      </p:sp>
      <p:sp>
        <p:nvSpPr>
          <p:cNvPr id="5215" name="Rectangle 157"/>
          <p:cNvSpPr>
            <a:spLocks noChangeArrowheads="1"/>
          </p:cNvSpPr>
          <p:nvPr/>
        </p:nvSpPr>
        <p:spPr bwMode="auto">
          <a:xfrm>
            <a:off x="7761289" y="4959350"/>
            <a:ext cx="1042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900"/>
              <a:t>CER Course Organizer Progress Graph</a:t>
            </a:r>
          </a:p>
        </p:txBody>
      </p:sp>
      <p:cxnSp>
        <p:nvCxnSpPr>
          <p:cNvPr id="335" name="Straight Connector 334"/>
          <p:cNvCxnSpPr>
            <a:endCxn id="183" idx="0"/>
          </p:cNvCxnSpPr>
          <p:nvPr/>
        </p:nvCxnSpPr>
        <p:spPr>
          <a:xfrm>
            <a:off x="9466263" y="3313113"/>
            <a:ext cx="215900" cy="14732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17" name="TextBox 155"/>
          <p:cNvSpPr txBox="1">
            <a:spLocks noChangeArrowheads="1"/>
          </p:cNvSpPr>
          <p:nvPr/>
        </p:nvSpPr>
        <p:spPr bwMode="auto">
          <a:xfrm>
            <a:off x="8426451" y="3013075"/>
            <a:ext cx="817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using</a:t>
            </a:r>
            <a:endParaRPr lang="en-US" altLang="en-US" sz="400"/>
          </a:p>
        </p:txBody>
      </p:sp>
      <p:sp>
        <p:nvSpPr>
          <p:cNvPr id="5218" name="TextBox 155"/>
          <p:cNvSpPr txBox="1">
            <a:spLocks noChangeArrowheads="1"/>
          </p:cNvSpPr>
          <p:nvPr/>
        </p:nvSpPr>
        <p:spPr bwMode="auto">
          <a:xfrm>
            <a:off x="9610726" y="4435476"/>
            <a:ext cx="5064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during</a:t>
            </a:r>
            <a:endParaRPr lang="en-US" altLang="en-US" sz="400"/>
          </a:p>
        </p:txBody>
      </p:sp>
      <p:sp>
        <p:nvSpPr>
          <p:cNvPr id="3" name="Flowchart: Terminator 2"/>
          <p:cNvSpPr/>
          <p:nvPr/>
        </p:nvSpPr>
        <p:spPr>
          <a:xfrm>
            <a:off x="7437438" y="4265613"/>
            <a:ext cx="950912" cy="417512"/>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28" name="Flowchart: Terminator 127"/>
          <p:cNvSpPr/>
          <p:nvPr/>
        </p:nvSpPr>
        <p:spPr>
          <a:xfrm>
            <a:off x="6326189" y="4244976"/>
            <a:ext cx="903287" cy="422275"/>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29" name="Flowchart: Terminator 128"/>
          <p:cNvSpPr/>
          <p:nvPr/>
        </p:nvSpPr>
        <p:spPr>
          <a:xfrm>
            <a:off x="2206625" y="3222626"/>
            <a:ext cx="1417638" cy="741363"/>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30" name="Flowchart: Terminator 129"/>
          <p:cNvSpPr/>
          <p:nvPr/>
        </p:nvSpPr>
        <p:spPr>
          <a:xfrm>
            <a:off x="3911601" y="2743200"/>
            <a:ext cx="842963" cy="488950"/>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32" name="Flowchart: Terminator 131"/>
          <p:cNvSpPr/>
          <p:nvPr/>
        </p:nvSpPr>
        <p:spPr>
          <a:xfrm>
            <a:off x="2387600" y="2622551"/>
            <a:ext cx="774700" cy="371475"/>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41" name="Oval 140"/>
          <p:cNvSpPr/>
          <p:nvPr/>
        </p:nvSpPr>
        <p:spPr bwMode="auto">
          <a:xfrm>
            <a:off x="3263901" y="784225"/>
            <a:ext cx="1190625" cy="490538"/>
          </a:xfrm>
          <a:prstGeom prst="ellipse">
            <a:avLst/>
          </a:prstGeom>
          <a:noFill/>
          <a:ln w="6350"/>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a:solidFill>
                <a:srgbClr val="000000"/>
              </a:solidFill>
            </a:endParaRPr>
          </a:p>
        </p:txBody>
      </p:sp>
      <p:sp>
        <p:nvSpPr>
          <p:cNvPr id="5225" name="TextBox 14"/>
          <p:cNvSpPr txBox="1">
            <a:spLocks noChangeArrowheads="1"/>
          </p:cNvSpPr>
          <p:nvPr/>
        </p:nvSpPr>
        <p:spPr bwMode="auto">
          <a:xfrm>
            <a:off x="3373438" y="785814"/>
            <a:ext cx="10604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t>gathering </a:t>
            </a:r>
            <a:r>
              <a:rPr lang="en-US" altLang="en-US" sz="1100"/>
              <a:t>of information</a:t>
            </a:r>
          </a:p>
        </p:txBody>
      </p:sp>
      <p:cxnSp>
        <p:nvCxnSpPr>
          <p:cNvPr id="144" name="Straight Connector 143"/>
          <p:cNvCxnSpPr>
            <a:endCxn id="141" idx="6"/>
          </p:cNvCxnSpPr>
          <p:nvPr/>
        </p:nvCxnSpPr>
        <p:spPr>
          <a:xfrm flipH="1" flipV="1">
            <a:off x="4454525" y="1028700"/>
            <a:ext cx="647700" cy="1778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27" name="Rectangle 7"/>
          <p:cNvSpPr>
            <a:spLocks noChangeArrowheads="1"/>
          </p:cNvSpPr>
          <p:nvPr/>
        </p:nvSpPr>
        <p:spPr bwMode="auto">
          <a:xfrm rot="796667">
            <a:off x="4495801" y="922339"/>
            <a:ext cx="5746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900"/>
              <a:t>through</a:t>
            </a:r>
          </a:p>
        </p:txBody>
      </p:sp>
      <p:sp>
        <p:nvSpPr>
          <p:cNvPr id="133" name="Rectangle 132"/>
          <p:cNvSpPr/>
          <p:nvPr/>
        </p:nvSpPr>
        <p:spPr>
          <a:xfrm>
            <a:off x="2382838" y="1325564"/>
            <a:ext cx="1054100" cy="441325"/>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34" name="Rectangle 133"/>
          <p:cNvSpPr/>
          <p:nvPr/>
        </p:nvSpPr>
        <p:spPr>
          <a:xfrm>
            <a:off x="5276850" y="2159001"/>
            <a:ext cx="915988" cy="417513"/>
          </a:xfrm>
          <a:prstGeom prst="rect">
            <a:avLst/>
          </a:prstGeom>
          <a:noFill/>
          <a:ln w="6350">
            <a:solidFill>
              <a:schemeClr val="tx1"/>
            </a:solidFill>
          </a:ln>
          <a:effectLst/>
        </p:spPr>
        <p:style>
          <a:lnRef idx="2">
            <a:schemeClr val="accent4"/>
          </a:lnRef>
          <a:fillRef idx="1">
            <a:schemeClr val="lt1"/>
          </a:fillRef>
          <a:effectRef idx="0">
            <a:schemeClr val="accent4"/>
          </a:effectRef>
          <a:fontRef idx="minor">
            <a:schemeClr val="dk1"/>
          </a:fontRef>
        </p:style>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000000"/>
              </a:solidFill>
            </a:endParaRPr>
          </a:p>
        </p:txBody>
      </p:sp>
      <p:sp>
        <p:nvSpPr>
          <p:cNvPr id="136" name="Flowchart: Terminator 135"/>
          <p:cNvSpPr/>
          <p:nvPr/>
        </p:nvSpPr>
        <p:spPr>
          <a:xfrm>
            <a:off x="3846513" y="1938338"/>
            <a:ext cx="1136650" cy="425450"/>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40" name="Flowchart: Terminator 139"/>
          <p:cNvSpPr/>
          <p:nvPr/>
        </p:nvSpPr>
        <p:spPr>
          <a:xfrm>
            <a:off x="5411788" y="3197225"/>
            <a:ext cx="1084262" cy="641350"/>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45" name="Flowchart: Terminator 144"/>
          <p:cNvSpPr/>
          <p:nvPr/>
        </p:nvSpPr>
        <p:spPr>
          <a:xfrm>
            <a:off x="2381251" y="1966914"/>
            <a:ext cx="1020763" cy="454025"/>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46" name="Flowchart: Terminator 145"/>
          <p:cNvSpPr/>
          <p:nvPr/>
        </p:nvSpPr>
        <p:spPr>
          <a:xfrm>
            <a:off x="6750050" y="3568700"/>
            <a:ext cx="1136650" cy="450850"/>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52" name="Flowchart: Terminator 151"/>
          <p:cNvSpPr/>
          <p:nvPr/>
        </p:nvSpPr>
        <p:spPr>
          <a:xfrm>
            <a:off x="6634163" y="2865438"/>
            <a:ext cx="1136650" cy="488950"/>
          </a:xfrm>
          <a:prstGeom prst="flowChartTerminator">
            <a:avLst/>
          </a:prstGeom>
          <a:noFill/>
          <a:ln w="6350"/>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6110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76" y="164015"/>
            <a:ext cx="10058400" cy="1609344"/>
          </a:xfrm>
        </p:spPr>
        <p:txBody>
          <a:bodyPr>
            <a:normAutofit/>
          </a:bodyPr>
          <a:lstStyle/>
          <a:p>
            <a:r>
              <a:rPr lang="en-US" dirty="0"/>
              <a:t>WHAT IS CULTURE?</a:t>
            </a:r>
          </a:p>
        </p:txBody>
      </p:sp>
      <p:sp>
        <p:nvSpPr>
          <p:cNvPr id="3" name="Content Placeholder 2"/>
          <p:cNvSpPr>
            <a:spLocks noGrp="1"/>
          </p:cNvSpPr>
          <p:nvPr>
            <p:ph idx="1"/>
          </p:nvPr>
        </p:nvSpPr>
        <p:spPr>
          <a:xfrm>
            <a:off x="869983" y="1589188"/>
            <a:ext cx="5764968" cy="3636511"/>
          </a:xfrm>
        </p:spPr>
        <p:txBody>
          <a:bodyPr>
            <a:normAutofit/>
          </a:bodyPr>
          <a:lstStyle/>
          <a:p>
            <a:r>
              <a:rPr lang="en-US" sz="2400" i="1" dirty="0"/>
              <a:t>A combination of thoughts, feelings, attitudes, beliefs, values, behavior patterns, and practices that are shared by racial, ethnic, religious, or social groups </a:t>
            </a:r>
          </a:p>
        </p:txBody>
      </p:sp>
      <p:sp>
        <p:nvSpPr>
          <p:cNvPr id="4" name="Rectangle 3"/>
          <p:cNvSpPr/>
          <p:nvPr/>
        </p:nvSpPr>
        <p:spPr>
          <a:xfrm>
            <a:off x="723353" y="6198025"/>
            <a:ext cx="4791696" cy="369332"/>
          </a:xfrm>
          <a:prstGeom prst="rect">
            <a:avLst/>
          </a:prstGeom>
        </p:spPr>
        <p:txBody>
          <a:bodyPr wrap="none">
            <a:spAutoFit/>
          </a:bodyPr>
          <a:lstStyle/>
          <a:p>
            <a:r>
              <a:rPr lang="en-US" dirty="0"/>
              <a:t>2005 Shelley Zion and Elizabeth B. </a:t>
            </a:r>
            <a:r>
              <a:rPr lang="en-US" dirty="0" err="1"/>
              <a:t>Kozleski</a:t>
            </a:r>
            <a:endParaRPr lang="en-US" dirty="0"/>
          </a:p>
        </p:txBody>
      </p:sp>
      <p:sp>
        <p:nvSpPr>
          <p:cNvPr id="7" name="Rectangle 6"/>
          <p:cNvSpPr/>
          <p:nvPr/>
        </p:nvSpPr>
        <p:spPr>
          <a:xfrm>
            <a:off x="5654030" y="3441680"/>
            <a:ext cx="2257240" cy="2677656"/>
          </a:xfrm>
          <a:prstGeom prst="rect">
            <a:avLst/>
          </a:prstGeom>
        </p:spPr>
        <p:txBody>
          <a:bodyPr wrap="square">
            <a:spAutoFit/>
          </a:bodyPr>
          <a:lstStyle/>
          <a:p>
            <a:r>
              <a:rPr lang="en-US" sz="2400" b="1" dirty="0"/>
              <a:t>Low Risk</a:t>
            </a:r>
          </a:p>
          <a:p>
            <a:r>
              <a:rPr lang="en-US" sz="2400" dirty="0"/>
              <a:t>Traditions</a:t>
            </a:r>
          </a:p>
          <a:p>
            <a:r>
              <a:rPr lang="en-US" sz="2400" dirty="0"/>
              <a:t>Words</a:t>
            </a:r>
          </a:p>
          <a:p>
            <a:r>
              <a:rPr lang="en-US" sz="2400" dirty="0"/>
              <a:t>Phrases</a:t>
            </a:r>
          </a:p>
          <a:p>
            <a:r>
              <a:rPr lang="en-US" sz="2400" dirty="0"/>
              <a:t>Nicknames</a:t>
            </a:r>
          </a:p>
          <a:p>
            <a:r>
              <a:rPr lang="en-US" sz="2400" dirty="0"/>
              <a:t>Food</a:t>
            </a:r>
          </a:p>
          <a:p>
            <a:r>
              <a:rPr lang="en-US" sz="2400" dirty="0"/>
              <a:t>Music</a:t>
            </a:r>
          </a:p>
        </p:txBody>
      </p:sp>
      <p:sp>
        <p:nvSpPr>
          <p:cNvPr id="8" name="Rectangle 7"/>
          <p:cNvSpPr/>
          <p:nvPr/>
        </p:nvSpPr>
        <p:spPr>
          <a:xfrm>
            <a:off x="7650023" y="3407443"/>
            <a:ext cx="4532714" cy="3046988"/>
          </a:xfrm>
          <a:prstGeom prst="rect">
            <a:avLst/>
          </a:prstGeom>
        </p:spPr>
        <p:txBody>
          <a:bodyPr wrap="square">
            <a:spAutoFit/>
          </a:bodyPr>
          <a:lstStyle/>
          <a:p>
            <a:r>
              <a:rPr lang="en-US" sz="2400" b="1" dirty="0"/>
              <a:t>High Risk</a:t>
            </a:r>
          </a:p>
          <a:p>
            <a:r>
              <a:rPr lang="en-US" sz="2400" dirty="0"/>
              <a:t>Ethnicity (</a:t>
            </a:r>
            <a:r>
              <a:rPr lang="en-US" sz="2400" dirty="0" err="1"/>
              <a:t>ies</a:t>
            </a:r>
            <a:r>
              <a:rPr lang="en-US" sz="2400" dirty="0"/>
              <a:t>)</a:t>
            </a:r>
          </a:p>
          <a:p>
            <a:r>
              <a:rPr lang="en-US" sz="2400" dirty="0"/>
              <a:t>Home</a:t>
            </a:r>
          </a:p>
          <a:p>
            <a:r>
              <a:rPr lang="en-US" sz="2400" dirty="0"/>
              <a:t>Surroundings/Neighborhood</a:t>
            </a:r>
          </a:p>
          <a:p>
            <a:r>
              <a:rPr lang="en-US" sz="2400" dirty="0"/>
              <a:t>Race</a:t>
            </a:r>
          </a:p>
          <a:p>
            <a:r>
              <a:rPr lang="en-US" sz="2400" dirty="0"/>
              <a:t>First Language</a:t>
            </a:r>
          </a:p>
          <a:p>
            <a:r>
              <a:rPr lang="en-US" sz="2400" dirty="0"/>
              <a:t>Religion/Spirituality</a:t>
            </a:r>
          </a:p>
          <a:p>
            <a:r>
              <a:rPr lang="en-US" sz="2400" dirty="0"/>
              <a:t>Conflict</a:t>
            </a:r>
          </a:p>
        </p:txBody>
      </p:sp>
      <p:graphicFrame>
        <p:nvGraphicFramePr>
          <p:cNvPr id="9" name="Diagram 8"/>
          <p:cNvGraphicFramePr/>
          <p:nvPr>
            <p:extLst>
              <p:ext uri="{D42A27DB-BD31-4B8C-83A1-F6EECF244321}">
                <p14:modId xmlns:p14="http://schemas.microsoft.com/office/powerpoint/2010/main" val="1158231063"/>
              </p:ext>
            </p:extLst>
          </p:nvPr>
        </p:nvGraphicFramePr>
        <p:xfrm>
          <a:off x="7814838" y="-59655"/>
          <a:ext cx="4106652" cy="3501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208095007"/>
              </p:ext>
            </p:extLst>
          </p:nvPr>
        </p:nvGraphicFramePr>
        <p:xfrm>
          <a:off x="947976" y="3044556"/>
          <a:ext cx="4628061" cy="2997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Oval 4"/>
          <p:cNvSpPr/>
          <p:nvPr/>
        </p:nvSpPr>
        <p:spPr>
          <a:xfrm>
            <a:off x="2817636" y="4097342"/>
            <a:ext cx="888739" cy="89746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You</a:t>
            </a:r>
            <a:endParaRPr lang="en-US" b="1" dirty="0"/>
          </a:p>
        </p:txBody>
      </p:sp>
      <p:sp>
        <p:nvSpPr>
          <p:cNvPr id="11" name="Oval 10"/>
          <p:cNvSpPr/>
          <p:nvPr/>
        </p:nvSpPr>
        <p:spPr>
          <a:xfrm>
            <a:off x="9520294" y="1385415"/>
            <a:ext cx="695740" cy="7664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JC</a:t>
            </a:r>
            <a:endParaRPr lang="en-US" b="1" dirty="0"/>
          </a:p>
        </p:txBody>
      </p:sp>
    </p:spTree>
    <p:extLst>
      <p:ext uri="{BB962C8B-B14F-4D97-AF65-F5344CB8AC3E}">
        <p14:creationId xmlns:p14="http://schemas.microsoft.com/office/powerpoint/2010/main" val="26494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4077F382-9879-4543-8396-5EE23B1775A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5641B186-7D07-4391-9FF6-481B3B95A1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1D663891-8867-4615-A9A1-97AC5E96E3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Sub>
          <a:bldDgm bld="one"/>
        </p:bldSub>
      </p:bldGraphic>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136696" y="4320275"/>
            <a:ext cx="1621338" cy="1247625"/>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799782" y="0"/>
            <a:ext cx="9392218" cy="6858000"/>
          </a:xfrm>
          <a:prstGeom prst="rect">
            <a:avLst/>
          </a:prstGeom>
        </p:spPr>
      </p:pic>
      <p:sp>
        <p:nvSpPr>
          <p:cNvPr id="6" name="Rectangle 5"/>
          <p:cNvSpPr/>
          <p:nvPr/>
        </p:nvSpPr>
        <p:spPr>
          <a:xfrm>
            <a:off x="142770" y="212735"/>
            <a:ext cx="2566034" cy="6432530"/>
          </a:xfrm>
          <a:prstGeom prst="rect">
            <a:avLst/>
          </a:prstGeom>
          <a:noFill/>
        </p:spPr>
        <p:txBody>
          <a:bodyPr wrap="square" lIns="91440" tIns="45720" rIns="91440" bIns="45720">
            <a:spAutoFit/>
          </a:bodyPr>
          <a:lstStyle/>
          <a:p>
            <a:pPr algn="ctr"/>
            <a:r>
              <a:rPr lang="en-US" sz="4000" b="1" dirty="0">
                <a:ln w="9525">
                  <a:solidFill>
                    <a:schemeClr val="bg1"/>
                  </a:solidFill>
                  <a:prstDash val="solid"/>
                </a:ln>
                <a:latin typeface="Calibri" panose="020F0502020204030204" pitchFamily="34" charset="0"/>
              </a:rPr>
              <a:t>L</a:t>
            </a:r>
            <a:r>
              <a:rPr lang="en-US" sz="4000" b="1" cap="none" spc="0" dirty="0" smtClean="0">
                <a:ln w="9525">
                  <a:solidFill>
                    <a:schemeClr val="bg1"/>
                  </a:solidFill>
                  <a:prstDash val="solid"/>
                </a:ln>
                <a:latin typeface="Calibri" panose="020F0502020204030204" pitchFamily="34" charset="0"/>
              </a:rPr>
              <a:t>ike </a:t>
            </a:r>
            <a:r>
              <a:rPr lang="en-US" sz="4000" b="1" cap="none" spc="0" dirty="0">
                <a:ln w="9525">
                  <a:solidFill>
                    <a:schemeClr val="bg1"/>
                  </a:solidFill>
                  <a:prstDash val="solid"/>
                </a:ln>
                <a:latin typeface="Calibri" panose="020F0502020204030204" pitchFamily="34" charset="0"/>
              </a:rPr>
              <a:t>us…</a:t>
            </a:r>
          </a:p>
          <a:p>
            <a:pPr algn="ctr"/>
            <a:endParaRPr lang="en-US" sz="1200" b="1" cap="none" spc="0" dirty="0">
              <a:ln w="9525">
                <a:solidFill>
                  <a:schemeClr val="bg1"/>
                </a:solidFill>
                <a:prstDash val="solid"/>
              </a:ln>
              <a:latin typeface="Calibri" panose="020F0502020204030204" pitchFamily="34" charset="0"/>
            </a:endParaRPr>
          </a:p>
          <a:p>
            <a:pPr algn="ctr"/>
            <a:r>
              <a:rPr lang="en-US" sz="4000" b="1" dirty="0">
                <a:ln w="9525">
                  <a:solidFill>
                    <a:schemeClr val="bg1"/>
                  </a:solidFill>
                  <a:prstDash val="solid"/>
                </a:ln>
                <a:latin typeface="Calibri" panose="020F0502020204030204" pitchFamily="34" charset="0"/>
              </a:rPr>
              <a:t>our students are complex and offer a vastness of depth to our class culture.</a:t>
            </a:r>
            <a:endParaRPr lang="en-US" sz="4000" b="1" cap="none" spc="0" dirty="0">
              <a:ln w="9525">
                <a:solidFill>
                  <a:schemeClr val="bg1"/>
                </a:solidFill>
                <a:prstDash val="solid"/>
              </a:ln>
              <a:latin typeface="Calibri" panose="020F0502020204030204" pitchFamily="34" charset="0"/>
            </a:endParaRPr>
          </a:p>
        </p:txBody>
      </p:sp>
      <p:sp>
        <p:nvSpPr>
          <p:cNvPr id="2" name="TextBox 1"/>
          <p:cNvSpPr txBox="1"/>
          <p:nvPr/>
        </p:nvSpPr>
        <p:spPr>
          <a:xfrm>
            <a:off x="2981739" y="5943599"/>
            <a:ext cx="4214192" cy="830997"/>
          </a:xfrm>
          <a:prstGeom prst="rect">
            <a:avLst/>
          </a:prstGeom>
          <a:noFill/>
        </p:spPr>
        <p:txBody>
          <a:bodyPr wrap="square" rtlCol="0">
            <a:spAutoFit/>
          </a:bodyPr>
          <a:lstStyle/>
          <a:p>
            <a:r>
              <a:rPr lang="en-US" sz="2400" dirty="0">
                <a:solidFill>
                  <a:schemeClr val="bg1"/>
                </a:solidFill>
              </a:rPr>
              <a:t>Beyond Culture (1976) by Edward T. Hall</a:t>
            </a:r>
          </a:p>
        </p:txBody>
      </p:sp>
    </p:spTree>
    <p:extLst>
      <p:ext uri="{BB962C8B-B14F-4D97-AF65-F5344CB8AC3E}">
        <p14:creationId xmlns:p14="http://schemas.microsoft.com/office/powerpoint/2010/main" val="1858311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3634" y="3915833"/>
            <a:ext cx="5393600" cy="1976400"/>
          </a:xfrm>
        </p:spPr>
        <p:txBody>
          <a:bodyPr/>
          <a:lstStyle/>
          <a:p>
            <a:r>
              <a:rPr lang="en-US" dirty="0" smtClean="0"/>
              <a:t>Why are you here? </a:t>
            </a:r>
            <a:br>
              <a:rPr lang="en-US" dirty="0" smtClean="0"/>
            </a:br>
            <a:r>
              <a:rPr lang="en-US" dirty="0" smtClean="0"/>
              <a:t>(let me know)</a:t>
            </a:r>
            <a:br>
              <a:rPr lang="en-US" dirty="0" smtClean="0"/>
            </a:br>
            <a:r>
              <a:rPr lang="en-US" dirty="0"/>
              <a:t/>
            </a:r>
            <a:br>
              <a:rPr lang="en-US" dirty="0"/>
            </a:br>
            <a:r>
              <a:rPr lang="en-US" dirty="0" smtClean="0"/>
              <a:t>Why I’m here...</a:t>
            </a:r>
            <a:endParaRPr lang="en-US" dirty="0"/>
          </a:p>
        </p:txBody>
      </p:sp>
      <p:sp>
        <p:nvSpPr>
          <p:cNvPr id="4" name="Text Placeholder 3"/>
          <p:cNvSpPr>
            <a:spLocks noGrp="1"/>
          </p:cNvSpPr>
          <p:nvPr>
            <p:ph type="body" idx="2"/>
          </p:nvPr>
        </p:nvSpPr>
        <p:spPr>
          <a:xfrm>
            <a:off x="6586000" y="1044947"/>
            <a:ext cx="5116000" cy="5375732"/>
          </a:xfrm>
        </p:spPr>
        <p:txBody>
          <a:bodyPr/>
          <a:lstStyle/>
          <a:p>
            <a:r>
              <a:rPr lang="en-US" sz="2800" b="1" dirty="0" smtClean="0">
                <a:solidFill>
                  <a:schemeClr val="tx1"/>
                </a:solidFill>
              </a:rPr>
              <a:t>My background</a:t>
            </a:r>
          </a:p>
          <a:p>
            <a:pPr lvl="1">
              <a:spcBef>
                <a:spcPts val="0"/>
              </a:spcBef>
              <a:buFont typeface="Wingdings" panose="05000000000000000000" pitchFamily="2" charset="2"/>
              <a:buChar char="§"/>
            </a:pPr>
            <a:r>
              <a:rPr lang="en-US" sz="2000" b="1" dirty="0">
                <a:solidFill>
                  <a:schemeClr val="tx1"/>
                </a:solidFill>
              </a:rPr>
              <a:t>Cecilia</a:t>
            </a:r>
          </a:p>
          <a:p>
            <a:pPr lvl="1">
              <a:spcBef>
                <a:spcPts val="0"/>
              </a:spcBef>
              <a:buFont typeface="Wingdings" panose="05000000000000000000" pitchFamily="2" charset="2"/>
              <a:buChar char="§"/>
            </a:pPr>
            <a:r>
              <a:rPr lang="en-US" sz="2000" b="1" dirty="0">
                <a:solidFill>
                  <a:schemeClr val="tx1"/>
                </a:solidFill>
              </a:rPr>
              <a:t>My dad’s players</a:t>
            </a:r>
          </a:p>
          <a:p>
            <a:endParaRPr lang="en-US" sz="1200" b="1" dirty="0" smtClean="0">
              <a:solidFill>
                <a:schemeClr val="tx1"/>
              </a:solidFill>
            </a:endParaRPr>
          </a:p>
          <a:p>
            <a:r>
              <a:rPr lang="en-US" sz="2800" b="1" dirty="0" smtClean="0">
                <a:solidFill>
                  <a:schemeClr val="tx1"/>
                </a:solidFill>
              </a:rPr>
              <a:t>My early teaching years</a:t>
            </a:r>
          </a:p>
          <a:p>
            <a:pPr lvl="1">
              <a:spcBef>
                <a:spcPts val="0"/>
              </a:spcBef>
              <a:buFont typeface="Wingdings" panose="05000000000000000000" pitchFamily="2" charset="2"/>
              <a:buChar char="§"/>
            </a:pPr>
            <a:r>
              <a:rPr lang="en-US" sz="2000" b="1" dirty="0" smtClean="0">
                <a:solidFill>
                  <a:schemeClr val="tx1"/>
                </a:solidFill>
              </a:rPr>
              <a:t>Jon</a:t>
            </a:r>
          </a:p>
          <a:p>
            <a:pPr lvl="1">
              <a:spcBef>
                <a:spcPts val="0"/>
              </a:spcBef>
              <a:buFont typeface="Wingdings" panose="05000000000000000000" pitchFamily="2" charset="2"/>
              <a:buChar char="§"/>
            </a:pPr>
            <a:r>
              <a:rPr lang="en-US" sz="2000" b="1" dirty="0" smtClean="0">
                <a:solidFill>
                  <a:schemeClr val="tx1"/>
                </a:solidFill>
              </a:rPr>
              <a:t>Chris</a:t>
            </a:r>
          </a:p>
          <a:p>
            <a:pPr lvl="1">
              <a:spcBef>
                <a:spcPts val="0"/>
              </a:spcBef>
              <a:buFont typeface="Wingdings" panose="05000000000000000000" pitchFamily="2" charset="2"/>
              <a:buChar char="§"/>
            </a:pPr>
            <a:r>
              <a:rPr lang="en-US" sz="2000" b="1" dirty="0" smtClean="0">
                <a:solidFill>
                  <a:schemeClr val="tx1"/>
                </a:solidFill>
              </a:rPr>
              <a:t>The hallway</a:t>
            </a:r>
          </a:p>
          <a:p>
            <a:pPr lvl="1">
              <a:spcBef>
                <a:spcPts val="0"/>
              </a:spcBef>
              <a:buFont typeface="Wingdings" panose="05000000000000000000" pitchFamily="2" charset="2"/>
              <a:buChar char="§"/>
            </a:pPr>
            <a:r>
              <a:rPr lang="en-US" sz="2000" b="1" dirty="0" smtClean="0">
                <a:solidFill>
                  <a:schemeClr val="tx1"/>
                </a:solidFill>
              </a:rPr>
              <a:t>Fractions</a:t>
            </a:r>
          </a:p>
          <a:p>
            <a:endParaRPr lang="en-US" sz="1200" b="1" dirty="0" smtClean="0">
              <a:solidFill>
                <a:schemeClr val="tx1"/>
              </a:solidFill>
            </a:endParaRPr>
          </a:p>
          <a:p>
            <a:r>
              <a:rPr lang="en-US" sz="2800" b="1" dirty="0">
                <a:solidFill>
                  <a:schemeClr val="tx1"/>
                </a:solidFill>
              </a:rPr>
              <a:t>My </a:t>
            </a:r>
            <a:r>
              <a:rPr lang="en-US" sz="2800" b="1" dirty="0" smtClean="0">
                <a:solidFill>
                  <a:schemeClr val="tx1"/>
                </a:solidFill>
              </a:rPr>
              <a:t>later </a:t>
            </a:r>
            <a:r>
              <a:rPr lang="en-US" sz="2800" b="1" dirty="0">
                <a:solidFill>
                  <a:schemeClr val="tx1"/>
                </a:solidFill>
              </a:rPr>
              <a:t>teaching years</a:t>
            </a:r>
          </a:p>
          <a:p>
            <a:pPr lvl="1">
              <a:spcBef>
                <a:spcPts val="0"/>
              </a:spcBef>
              <a:buFont typeface="Wingdings" panose="05000000000000000000" pitchFamily="2" charset="2"/>
              <a:buChar char="§"/>
            </a:pPr>
            <a:r>
              <a:rPr lang="en-US" sz="2000" b="1" dirty="0" smtClean="0">
                <a:solidFill>
                  <a:schemeClr val="tx1"/>
                </a:solidFill>
              </a:rPr>
              <a:t>DJJ &amp; </a:t>
            </a:r>
            <a:r>
              <a:rPr lang="en-US" sz="2000" b="1" dirty="0" err="1" smtClean="0">
                <a:solidFill>
                  <a:schemeClr val="tx1"/>
                </a:solidFill>
              </a:rPr>
              <a:t>Waxter’s</a:t>
            </a:r>
            <a:endParaRPr lang="en-US" sz="2000" b="1" dirty="0" smtClean="0">
              <a:solidFill>
                <a:schemeClr val="tx1"/>
              </a:solidFill>
            </a:endParaRPr>
          </a:p>
          <a:p>
            <a:pPr lvl="1">
              <a:spcBef>
                <a:spcPts val="0"/>
              </a:spcBef>
              <a:buFont typeface="Wingdings" panose="05000000000000000000" pitchFamily="2" charset="2"/>
              <a:buChar char="§"/>
            </a:pPr>
            <a:r>
              <a:rPr lang="en-US" sz="2000" b="1" dirty="0" smtClean="0">
                <a:solidFill>
                  <a:schemeClr val="tx1"/>
                </a:solidFill>
              </a:rPr>
              <a:t>Jared &amp; David</a:t>
            </a:r>
            <a:endParaRPr lang="en-US" sz="2000" b="1" dirty="0">
              <a:solidFill>
                <a:schemeClr val="tx1"/>
              </a:solidFill>
            </a:endParaRPr>
          </a:p>
          <a:p>
            <a:pPr lvl="1">
              <a:spcBef>
                <a:spcPts val="0"/>
              </a:spcBef>
              <a:buFont typeface="Wingdings" panose="05000000000000000000" pitchFamily="2" charset="2"/>
              <a:buChar char="§"/>
            </a:pPr>
            <a:r>
              <a:rPr lang="en-US" sz="2000" b="1" dirty="0" smtClean="0">
                <a:solidFill>
                  <a:schemeClr val="tx1"/>
                </a:solidFill>
              </a:rPr>
              <a:t>Greg</a:t>
            </a:r>
            <a:endParaRPr lang="en-US" sz="2000" b="1" dirty="0">
              <a:solidFill>
                <a:schemeClr val="tx1"/>
              </a:solidFill>
            </a:endParaRPr>
          </a:p>
          <a:p>
            <a:pPr lvl="1">
              <a:spcBef>
                <a:spcPts val="0"/>
              </a:spcBef>
            </a:pPr>
            <a:endParaRPr lang="en-US" dirty="0" smtClean="0"/>
          </a:p>
          <a:p>
            <a:endParaRPr lang="en-US" dirty="0"/>
          </a:p>
        </p:txBody>
      </p:sp>
    </p:spTree>
    <p:extLst>
      <p:ext uri="{BB962C8B-B14F-4D97-AF65-F5344CB8AC3E}">
        <p14:creationId xmlns:p14="http://schemas.microsoft.com/office/powerpoint/2010/main" val="320342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76468" y="364401"/>
            <a:ext cx="3776871" cy="906846"/>
          </a:xfrm>
        </p:spPr>
        <p:txBody>
          <a:bodyPr>
            <a:normAutofit/>
          </a:bodyPr>
          <a:lstStyle/>
          <a:p>
            <a:pPr algn="ctr"/>
            <a:r>
              <a:rPr lang="en-US" b="1" dirty="0" smtClean="0">
                <a:solidFill>
                  <a:schemeClr val="accent1"/>
                </a:solidFill>
              </a:rPr>
              <a:t>4 Corners:</a:t>
            </a:r>
            <a:endParaRPr lang="en-US" cap="none" dirty="0">
              <a:solidFill>
                <a:schemeClr val="accent1"/>
              </a:solidFill>
            </a:endParaRPr>
          </a:p>
        </p:txBody>
      </p:sp>
      <p:sp>
        <p:nvSpPr>
          <p:cNvPr id="3" name="Content Placeholder 2"/>
          <p:cNvSpPr>
            <a:spLocks noGrp="1"/>
          </p:cNvSpPr>
          <p:nvPr>
            <p:ph idx="1"/>
          </p:nvPr>
        </p:nvSpPr>
        <p:spPr>
          <a:xfrm>
            <a:off x="788503" y="3558208"/>
            <a:ext cx="10913166" cy="2981973"/>
          </a:xfrm>
        </p:spPr>
        <p:txBody>
          <a:bodyPr>
            <a:normAutofit fontScale="85000" lnSpcReduction="10000"/>
          </a:bodyPr>
          <a:lstStyle/>
          <a:p>
            <a:pPr marL="514350" indent="-514350">
              <a:buFont typeface="+mj-lt"/>
              <a:buAutoNum type="arabicPeriod"/>
            </a:pPr>
            <a:r>
              <a:rPr lang="en-US" sz="3200" dirty="0" smtClean="0"/>
              <a:t>Exploring </a:t>
            </a:r>
            <a:r>
              <a:rPr lang="en-US" sz="3200" dirty="0"/>
              <a:t>why we’re here and implications</a:t>
            </a:r>
          </a:p>
          <a:p>
            <a:pPr marL="514350" indent="-514350">
              <a:buFont typeface="+mj-lt"/>
              <a:buAutoNum type="arabicPeriod"/>
            </a:pPr>
            <a:endParaRPr lang="en-US" sz="900" dirty="0"/>
          </a:p>
          <a:p>
            <a:pPr marL="514350" indent="-514350">
              <a:buFont typeface="+mj-lt"/>
              <a:buAutoNum type="arabicPeriod"/>
            </a:pPr>
            <a:r>
              <a:rPr lang="en-US" sz="3200" dirty="0" smtClean="0"/>
              <a:t>Exploring </a:t>
            </a:r>
            <a:r>
              <a:rPr lang="en-US" sz="3200" dirty="0"/>
              <a:t>our understanding of Culturally Relevant Teaching</a:t>
            </a:r>
          </a:p>
          <a:p>
            <a:pPr marL="514350" indent="-514350">
              <a:buFont typeface="+mj-lt"/>
              <a:buAutoNum type="arabicPeriod"/>
            </a:pPr>
            <a:endParaRPr lang="en-US" sz="900" dirty="0"/>
          </a:p>
          <a:p>
            <a:pPr marL="514350" indent="-514350">
              <a:buFont typeface="+mj-lt"/>
              <a:buAutoNum type="arabicPeriod"/>
            </a:pPr>
            <a:r>
              <a:rPr lang="en-US" sz="3200" dirty="0" smtClean="0"/>
              <a:t>Exploring </a:t>
            </a:r>
            <a:r>
              <a:rPr lang="en-US" sz="3200" dirty="0"/>
              <a:t>Student-centered vs </a:t>
            </a:r>
            <a:r>
              <a:rPr lang="en-US" sz="3200" dirty="0" smtClean="0"/>
              <a:t>Teacher-centered classrooms</a:t>
            </a:r>
            <a:endParaRPr lang="en-US" sz="3200" dirty="0"/>
          </a:p>
          <a:p>
            <a:pPr marL="514350" indent="-514350">
              <a:buFont typeface="+mj-lt"/>
              <a:buAutoNum type="arabicPeriod"/>
            </a:pPr>
            <a:endParaRPr lang="en-US" sz="900" dirty="0"/>
          </a:p>
          <a:p>
            <a:pPr marL="514350" indent="-514350">
              <a:buFont typeface="+mj-lt"/>
              <a:buAutoNum type="arabicPeriod"/>
            </a:pPr>
            <a:r>
              <a:rPr lang="en-US" sz="3200" dirty="0" smtClean="0"/>
              <a:t>Exploring </a:t>
            </a:r>
            <a:r>
              <a:rPr lang="en-US" sz="3200" dirty="0"/>
              <a:t>how SIM can </a:t>
            </a:r>
            <a:r>
              <a:rPr lang="en-US" sz="3200" dirty="0" smtClean="0"/>
              <a:t>support </a:t>
            </a:r>
            <a:r>
              <a:rPr lang="en-US" sz="3200" dirty="0"/>
              <a:t>student-centered </a:t>
            </a:r>
            <a:r>
              <a:rPr lang="en-US" sz="3200" dirty="0" smtClean="0"/>
              <a:t>classrooms</a:t>
            </a:r>
            <a:endParaRPr lang="en-US" sz="3200" dirty="0"/>
          </a:p>
          <a:p>
            <a:endParaRPr lang="en-US" dirty="0"/>
          </a:p>
        </p:txBody>
      </p:sp>
      <p:sp>
        <p:nvSpPr>
          <p:cNvPr id="4" name="TextBox 3"/>
          <p:cNvSpPr txBox="1"/>
          <p:nvPr/>
        </p:nvSpPr>
        <p:spPr>
          <a:xfrm>
            <a:off x="576468" y="1430273"/>
            <a:ext cx="11337236" cy="1692771"/>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srgbClr val="0070C0"/>
                </a:solidFill>
              </a:rPr>
              <a:t>Go to the corner that represents your </a:t>
            </a:r>
            <a:r>
              <a:rPr lang="en-US" sz="2800" b="1" dirty="0" smtClean="0">
                <a:solidFill>
                  <a:srgbClr val="0070C0"/>
                </a:solidFill>
              </a:rPr>
              <a:t>stretch</a:t>
            </a:r>
          </a:p>
          <a:p>
            <a:pPr marL="571500" indent="-571500">
              <a:buFont typeface="Arial" panose="020B0604020202020204" pitchFamily="34" charset="0"/>
              <a:buChar char="•"/>
            </a:pPr>
            <a:endParaRPr lang="en-US" sz="1000" b="1" dirty="0" smtClean="0">
              <a:solidFill>
                <a:srgbClr val="0070C0"/>
              </a:solidFill>
            </a:endParaRPr>
          </a:p>
          <a:p>
            <a:pPr marL="571500" indent="-571500">
              <a:buFont typeface="Arial" panose="020B0604020202020204" pitchFamily="34" charset="0"/>
              <a:buChar char="•"/>
            </a:pPr>
            <a:r>
              <a:rPr lang="en-US" sz="2800" b="1" dirty="0" smtClean="0">
                <a:solidFill>
                  <a:srgbClr val="0070C0"/>
                </a:solidFill>
              </a:rPr>
              <a:t>Discuss why the item is your stretch &amp; introduce yourselves</a:t>
            </a:r>
          </a:p>
          <a:p>
            <a:pPr marL="571500" indent="-571500">
              <a:buFont typeface="Arial" panose="020B0604020202020204" pitchFamily="34" charset="0"/>
              <a:buChar char="•"/>
            </a:pPr>
            <a:endParaRPr lang="en-US" sz="1000" b="1" dirty="0" smtClean="0">
              <a:solidFill>
                <a:srgbClr val="0070C0"/>
              </a:solidFill>
            </a:endParaRPr>
          </a:p>
          <a:p>
            <a:pPr marL="571500" indent="-571500">
              <a:buFont typeface="Arial" panose="020B0604020202020204" pitchFamily="34" charset="0"/>
              <a:buChar char="•"/>
            </a:pPr>
            <a:r>
              <a:rPr lang="en-US" sz="2800" b="1" dirty="0" smtClean="0">
                <a:solidFill>
                  <a:srgbClr val="0070C0"/>
                </a:solidFill>
              </a:rPr>
              <a:t>Return to your tables when finished discussing</a:t>
            </a:r>
            <a:endParaRPr lang="en-US" sz="2800" b="1" dirty="0">
              <a:solidFill>
                <a:srgbClr val="0070C0"/>
              </a:solidFill>
            </a:endParaRPr>
          </a:p>
        </p:txBody>
      </p:sp>
    </p:spTree>
    <p:extLst>
      <p:ext uri="{BB962C8B-B14F-4D97-AF65-F5344CB8AC3E}">
        <p14:creationId xmlns:p14="http://schemas.microsoft.com/office/powerpoint/2010/main" val="43102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8639" y="673318"/>
            <a:ext cx="6346951" cy="946603"/>
          </a:xfrm>
        </p:spPr>
        <p:txBody>
          <a:bodyPr/>
          <a:lstStyle/>
          <a:p>
            <a:r>
              <a:rPr lang="en-US" dirty="0" smtClean="0">
                <a:solidFill>
                  <a:schemeClr val="accent1"/>
                </a:solidFill>
              </a:rPr>
              <a:t>Our Learning Journey...</a:t>
            </a:r>
            <a:endParaRPr lang="en-US" dirty="0">
              <a:solidFill>
                <a:schemeClr val="accent1"/>
              </a:solidFill>
            </a:endParaRPr>
          </a:p>
        </p:txBody>
      </p:sp>
      <p:sp>
        <p:nvSpPr>
          <p:cNvPr id="3" name="Content Placeholder 2"/>
          <p:cNvSpPr>
            <a:spLocks noGrp="1"/>
          </p:cNvSpPr>
          <p:nvPr>
            <p:ph idx="1"/>
          </p:nvPr>
        </p:nvSpPr>
        <p:spPr>
          <a:xfrm>
            <a:off x="580571" y="1794093"/>
            <a:ext cx="11263086" cy="4867965"/>
          </a:xfrm>
        </p:spPr>
        <p:txBody>
          <a:bodyPr>
            <a:normAutofit fontScale="85000" lnSpcReduction="10000"/>
          </a:bodyPr>
          <a:lstStyle/>
          <a:p>
            <a:r>
              <a:rPr lang="en-US" sz="3600" dirty="0" smtClean="0"/>
              <a:t>Exploring why we’re here and implications</a:t>
            </a:r>
          </a:p>
          <a:p>
            <a:endParaRPr lang="en-US" sz="900" dirty="0" smtClean="0"/>
          </a:p>
          <a:p>
            <a:r>
              <a:rPr lang="en-US" sz="3600" dirty="0" smtClean="0"/>
              <a:t>Exploring </a:t>
            </a:r>
            <a:r>
              <a:rPr lang="en-US" sz="3600" dirty="0"/>
              <a:t>our understanding of Culturally </a:t>
            </a:r>
            <a:r>
              <a:rPr lang="en-US" sz="3600" dirty="0" smtClean="0"/>
              <a:t>Relevant/ Responsive Teaching</a:t>
            </a:r>
          </a:p>
          <a:p>
            <a:endParaRPr lang="en-US" sz="900" dirty="0"/>
          </a:p>
          <a:p>
            <a:r>
              <a:rPr lang="en-US" sz="3600" dirty="0" smtClean="0"/>
              <a:t>Exploring Student-centered vs Teacher-centered Instruction</a:t>
            </a:r>
          </a:p>
          <a:p>
            <a:endParaRPr lang="en-US" sz="900" dirty="0" smtClean="0"/>
          </a:p>
          <a:p>
            <a:r>
              <a:rPr lang="en-US" sz="3600" dirty="0" smtClean="0"/>
              <a:t>Exploring </a:t>
            </a:r>
            <a:r>
              <a:rPr lang="en-US" sz="3600" dirty="0"/>
              <a:t>how SIM </a:t>
            </a:r>
            <a:r>
              <a:rPr lang="en-US" sz="3600" dirty="0" smtClean="0"/>
              <a:t>supports a </a:t>
            </a:r>
            <a:r>
              <a:rPr lang="en-US" sz="3600" dirty="0"/>
              <a:t>student-centered </a:t>
            </a:r>
            <a:r>
              <a:rPr lang="en-US" sz="3600" dirty="0" smtClean="0"/>
              <a:t>classroom</a:t>
            </a:r>
          </a:p>
          <a:p>
            <a:endParaRPr lang="en-US" sz="900" dirty="0" smtClean="0"/>
          </a:p>
          <a:p>
            <a:r>
              <a:rPr lang="en-US" sz="3500" dirty="0" smtClean="0"/>
              <a:t>Exploring what’s next</a:t>
            </a:r>
          </a:p>
          <a:p>
            <a:endParaRPr lang="en-US" sz="900" dirty="0" smtClean="0"/>
          </a:p>
          <a:p>
            <a:r>
              <a:rPr lang="en-US" sz="3500" dirty="0" smtClean="0"/>
              <a:t>Evaluation</a:t>
            </a:r>
            <a:endParaRPr lang="en-US" sz="3500" dirty="0"/>
          </a:p>
          <a:p>
            <a:endParaRPr lang="en-US" dirty="0"/>
          </a:p>
        </p:txBody>
      </p:sp>
    </p:spTree>
    <p:extLst>
      <p:ext uri="{BB962C8B-B14F-4D97-AF65-F5344CB8AC3E}">
        <p14:creationId xmlns:p14="http://schemas.microsoft.com/office/powerpoint/2010/main" val="27557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65361"/>
            <a:ext cx="10058400" cy="787577"/>
          </a:xfrm>
        </p:spPr>
        <p:txBody>
          <a:bodyPr>
            <a:normAutofit fontScale="90000"/>
          </a:bodyPr>
          <a:lstStyle/>
          <a:p>
            <a:pPr algn="ctr"/>
            <a:r>
              <a:rPr lang="en-US" dirty="0" smtClean="0">
                <a:solidFill>
                  <a:schemeClr val="tx1"/>
                </a:solidFill>
              </a:rPr>
              <a:t>HLP Connections</a:t>
            </a:r>
            <a:endParaRPr lang="en-US" dirty="0">
              <a:solidFill>
                <a:schemeClr val="tx1"/>
              </a:solidFill>
            </a:endParaRPr>
          </a:p>
        </p:txBody>
      </p:sp>
      <p:sp>
        <p:nvSpPr>
          <p:cNvPr id="8" name="Text Placeholder 7"/>
          <p:cNvSpPr>
            <a:spLocks noGrp="1"/>
          </p:cNvSpPr>
          <p:nvPr>
            <p:ph type="body" idx="1"/>
          </p:nvPr>
        </p:nvSpPr>
        <p:spPr>
          <a:xfrm>
            <a:off x="1069848" y="1253124"/>
            <a:ext cx="4754880" cy="640080"/>
          </a:xfrm>
          <a:solidFill>
            <a:schemeClr val="bg2"/>
          </a:solidFill>
        </p:spPr>
        <p:txBody>
          <a:bodyPr/>
          <a:lstStyle/>
          <a:p>
            <a:r>
              <a:rPr lang="en-US" sz="2800" dirty="0"/>
              <a:t>Special Education HLPs:</a:t>
            </a:r>
            <a:r>
              <a:rPr lang="en-US" dirty="0"/>
              <a:t> </a:t>
            </a:r>
          </a:p>
        </p:txBody>
      </p:sp>
      <p:sp>
        <p:nvSpPr>
          <p:cNvPr id="9" name="Content Placeholder 8"/>
          <p:cNvSpPr>
            <a:spLocks noGrp="1"/>
          </p:cNvSpPr>
          <p:nvPr>
            <p:ph sz="half" idx="2"/>
          </p:nvPr>
        </p:nvSpPr>
        <p:spPr>
          <a:xfrm>
            <a:off x="1066800" y="2186608"/>
            <a:ext cx="4754880" cy="4293704"/>
          </a:xfrm>
        </p:spPr>
        <p:txBody>
          <a:bodyPr>
            <a:noAutofit/>
          </a:bodyPr>
          <a:lstStyle/>
          <a:p>
            <a:pPr fontAlgn="base">
              <a:spcBef>
                <a:spcPts val="0"/>
              </a:spcBef>
            </a:pPr>
            <a:r>
              <a:rPr lang="en-US" b="1" dirty="0"/>
              <a:t>HLP 3 </a:t>
            </a:r>
            <a:r>
              <a:rPr lang="en-US" dirty="0"/>
              <a:t>Collaboration: Collaborate with families to support student learning and secure needed services</a:t>
            </a:r>
            <a:br>
              <a:rPr lang="en-US" dirty="0"/>
            </a:br>
            <a:endParaRPr lang="en-US" sz="800" dirty="0"/>
          </a:p>
          <a:p>
            <a:pPr fontAlgn="base">
              <a:spcBef>
                <a:spcPts val="0"/>
              </a:spcBef>
            </a:pPr>
            <a:r>
              <a:rPr lang="en-US" b="1" dirty="0"/>
              <a:t>HLP 6 </a:t>
            </a:r>
            <a:r>
              <a:rPr lang="en-US" dirty="0"/>
              <a:t>Assessment: Use student assessment data, analyze instructional practices, and make necessary adjustments that improve student outcomes</a:t>
            </a:r>
            <a:br>
              <a:rPr lang="en-US" dirty="0"/>
            </a:br>
            <a:endParaRPr lang="en-US" sz="800" b="1" dirty="0"/>
          </a:p>
          <a:p>
            <a:pPr fontAlgn="base">
              <a:spcBef>
                <a:spcPts val="0"/>
              </a:spcBef>
            </a:pPr>
            <a:r>
              <a:rPr lang="en-US" b="1" dirty="0"/>
              <a:t>HLP 7 </a:t>
            </a:r>
            <a:r>
              <a:rPr lang="en-US" dirty="0"/>
              <a:t>Social/Emotional/Behavioral Practices: Establish a consistent, organized and respectful learning environment</a:t>
            </a:r>
            <a:br>
              <a:rPr lang="en-US" dirty="0"/>
            </a:br>
            <a:endParaRPr lang="en-US" sz="800" b="1" dirty="0"/>
          </a:p>
          <a:p>
            <a:pPr fontAlgn="base">
              <a:spcBef>
                <a:spcPts val="0"/>
              </a:spcBef>
            </a:pPr>
            <a:r>
              <a:rPr lang="en-US" b="1" dirty="0"/>
              <a:t>HLP 18 </a:t>
            </a:r>
            <a:r>
              <a:rPr lang="en-US" dirty="0"/>
              <a:t>Instruction: Use strategies to promote active student </a:t>
            </a:r>
            <a:r>
              <a:rPr lang="en-US" dirty="0" smtClean="0"/>
              <a:t>engagement</a:t>
            </a:r>
            <a:endParaRPr lang="en-US" dirty="0"/>
          </a:p>
        </p:txBody>
      </p:sp>
      <p:sp>
        <p:nvSpPr>
          <p:cNvPr id="10" name="Text Placeholder 9"/>
          <p:cNvSpPr>
            <a:spLocks noGrp="1"/>
          </p:cNvSpPr>
          <p:nvPr>
            <p:ph type="body" sz="quarter" idx="3"/>
          </p:nvPr>
        </p:nvSpPr>
        <p:spPr>
          <a:xfrm>
            <a:off x="6364224" y="1253124"/>
            <a:ext cx="4754880" cy="640080"/>
          </a:xfrm>
          <a:solidFill>
            <a:schemeClr val="bg2"/>
          </a:solidFill>
        </p:spPr>
        <p:txBody>
          <a:bodyPr>
            <a:normAutofit/>
          </a:bodyPr>
          <a:lstStyle/>
          <a:p>
            <a:r>
              <a:rPr lang="en-US" sz="2800" dirty="0"/>
              <a:t>General Education HLPs: </a:t>
            </a:r>
          </a:p>
        </p:txBody>
      </p:sp>
      <p:sp>
        <p:nvSpPr>
          <p:cNvPr id="11" name="Content Placeholder 10"/>
          <p:cNvSpPr>
            <a:spLocks noGrp="1"/>
          </p:cNvSpPr>
          <p:nvPr>
            <p:ph sz="quarter" idx="4"/>
          </p:nvPr>
        </p:nvSpPr>
        <p:spPr>
          <a:xfrm>
            <a:off x="6364224" y="2186608"/>
            <a:ext cx="4754880" cy="4492487"/>
          </a:xfrm>
        </p:spPr>
        <p:txBody>
          <a:bodyPr>
            <a:normAutofit fontScale="92500" lnSpcReduction="20000"/>
          </a:bodyPr>
          <a:lstStyle/>
          <a:p>
            <a:pPr fontAlgn="base">
              <a:spcBef>
                <a:spcPts val="0"/>
              </a:spcBef>
            </a:pPr>
            <a:r>
              <a:rPr lang="en-US" b="1" dirty="0"/>
              <a:t>HLP 3</a:t>
            </a:r>
            <a:r>
              <a:rPr lang="en-US" dirty="0"/>
              <a:t>: Eliciting and interpreting </a:t>
            </a:r>
            <a:r>
              <a:rPr lang="en-US" sz="2200" dirty="0"/>
              <a:t>individual students' </a:t>
            </a:r>
            <a:r>
              <a:rPr lang="en-US" sz="2200" dirty="0" smtClean="0"/>
              <a:t>thinking</a:t>
            </a:r>
          </a:p>
          <a:p>
            <a:pPr fontAlgn="base">
              <a:spcBef>
                <a:spcPts val="0"/>
              </a:spcBef>
            </a:pPr>
            <a:endParaRPr lang="en-US" sz="2200" b="1" dirty="0" smtClean="0"/>
          </a:p>
          <a:p>
            <a:pPr fontAlgn="base">
              <a:spcBef>
                <a:spcPts val="0"/>
              </a:spcBef>
            </a:pPr>
            <a:r>
              <a:rPr lang="en-US" sz="2200" b="1" dirty="0"/>
              <a:t>HLP 7: </a:t>
            </a:r>
            <a:r>
              <a:rPr lang="en-US" sz="2200" dirty="0"/>
              <a:t>Specifying and reinforcing productive student behavior</a:t>
            </a:r>
            <a:br>
              <a:rPr lang="en-US" sz="2200" dirty="0"/>
            </a:br>
            <a:endParaRPr lang="en-US" sz="2200" b="1" dirty="0"/>
          </a:p>
          <a:p>
            <a:pPr fontAlgn="base">
              <a:spcBef>
                <a:spcPts val="0"/>
              </a:spcBef>
            </a:pPr>
            <a:r>
              <a:rPr lang="en-US" sz="2200" b="1" dirty="0"/>
              <a:t>HLP 8: </a:t>
            </a:r>
            <a:r>
              <a:rPr lang="en-US" sz="2200" dirty="0"/>
              <a:t>Implementing organizational routines</a:t>
            </a:r>
            <a:br>
              <a:rPr lang="en-US" sz="2200" dirty="0"/>
            </a:br>
            <a:endParaRPr lang="en-US" sz="2200" dirty="0"/>
          </a:p>
          <a:p>
            <a:pPr fontAlgn="base">
              <a:spcBef>
                <a:spcPts val="0"/>
              </a:spcBef>
            </a:pPr>
            <a:r>
              <a:rPr lang="en-US" sz="2200" b="1" dirty="0"/>
              <a:t>HLP 10</a:t>
            </a:r>
            <a:r>
              <a:rPr lang="en-US" sz="2200" dirty="0"/>
              <a:t>: Building respectful relationships with students</a:t>
            </a:r>
            <a:br>
              <a:rPr lang="en-US" sz="2200" dirty="0"/>
            </a:br>
            <a:endParaRPr lang="en-US" sz="2200" dirty="0"/>
          </a:p>
          <a:p>
            <a:pPr fontAlgn="base">
              <a:spcBef>
                <a:spcPts val="0"/>
              </a:spcBef>
            </a:pPr>
            <a:r>
              <a:rPr lang="en-US" sz="2200" b="1" dirty="0"/>
              <a:t>HLP 11</a:t>
            </a:r>
            <a:r>
              <a:rPr lang="en-US" sz="2200" dirty="0"/>
              <a:t>; Talking about a student with parents of other caregivers</a:t>
            </a:r>
            <a:br>
              <a:rPr lang="en-US" sz="2200" dirty="0"/>
            </a:br>
            <a:endParaRPr lang="en-US" sz="2200" dirty="0"/>
          </a:p>
          <a:p>
            <a:pPr fontAlgn="base">
              <a:spcBef>
                <a:spcPts val="0"/>
              </a:spcBef>
            </a:pPr>
            <a:r>
              <a:rPr lang="en-US" sz="2200" b="1" dirty="0"/>
              <a:t>HLP 12:</a:t>
            </a:r>
            <a:r>
              <a:rPr lang="en-US" sz="2200" dirty="0"/>
              <a:t> Learning about students' cultural, religious, family, intellectual, and personal experiences and resources for use in instruction</a:t>
            </a:r>
          </a:p>
          <a:p>
            <a:endParaRPr lang="en-US" sz="2200" dirty="0"/>
          </a:p>
        </p:txBody>
      </p:sp>
    </p:spTree>
    <p:extLst>
      <p:ext uri="{BB962C8B-B14F-4D97-AF65-F5344CB8AC3E}">
        <p14:creationId xmlns:p14="http://schemas.microsoft.com/office/powerpoint/2010/main" val="1415729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44" y="870032"/>
            <a:ext cx="9521686" cy="823690"/>
          </a:xfrm>
        </p:spPr>
        <p:txBody>
          <a:bodyPr>
            <a:noAutofit/>
          </a:bodyPr>
          <a:lstStyle/>
          <a:p>
            <a:r>
              <a:rPr lang="en-US" b="1" dirty="0">
                <a:solidFill>
                  <a:schemeClr val="accent1"/>
                </a:solidFill>
              </a:rPr>
              <a:t>Our Five </a:t>
            </a:r>
            <a:r>
              <a:rPr lang="en-US" b="1" dirty="0" smtClean="0">
                <a:solidFill>
                  <a:schemeClr val="accent1"/>
                </a:solidFill>
              </a:rPr>
              <a:t>Agreements (NORMS)</a:t>
            </a:r>
            <a:endParaRPr lang="en-US" b="1" dirty="0">
              <a:solidFill>
                <a:schemeClr val="accent1"/>
              </a:solidFill>
            </a:endParaRPr>
          </a:p>
        </p:txBody>
      </p:sp>
      <p:sp>
        <p:nvSpPr>
          <p:cNvPr id="3" name="Content Placeholder 2"/>
          <p:cNvSpPr>
            <a:spLocks noGrp="1"/>
          </p:cNvSpPr>
          <p:nvPr>
            <p:ph idx="1"/>
          </p:nvPr>
        </p:nvSpPr>
        <p:spPr>
          <a:xfrm>
            <a:off x="2017643" y="2107096"/>
            <a:ext cx="8150088" cy="4349856"/>
          </a:xfrm>
        </p:spPr>
        <p:txBody>
          <a:bodyPr>
            <a:normAutofit/>
          </a:bodyPr>
          <a:lstStyle/>
          <a:p>
            <a:pPr>
              <a:buFont typeface="+mj-lt"/>
              <a:buAutoNum type="arabicPeriod"/>
            </a:pPr>
            <a:r>
              <a:rPr lang="en-US" sz="3200" b="1" dirty="0"/>
              <a:t>Stay </a:t>
            </a:r>
            <a:r>
              <a:rPr lang="en-US" sz="3200" b="1" dirty="0" smtClean="0"/>
              <a:t>Engaged</a:t>
            </a:r>
          </a:p>
          <a:p>
            <a:pPr>
              <a:buFont typeface="+mj-lt"/>
              <a:buAutoNum type="arabicPeriod"/>
            </a:pPr>
            <a:endParaRPr lang="en-US" sz="800" b="1" dirty="0"/>
          </a:p>
          <a:p>
            <a:pPr>
              <a:buFont typeface="+mj-lt"/>
              <a:buAutoNum type="arabicPeriod"/>
            </a:pPr>
            <a:r>
              <a:rPr lang="en-US" sz="3200" b="1" dirty="0"/>
              <a:t>Speak Your </a:t>
            </a:r>
            <a:r>
              <a:rPr lang="en-US" sz="3200" b="1" dirty="0" smtClean="0"/>
              <a:t>Truth</a:t>
            </a:r>
          </a:p>
          <a:p>
            <a:pPr>
              <a:buFont typeface="+mj-lt"/>
              <a:buAutoNum type="arabicPeriod"/>
            </a:pPr>
            <a:endParaRPr lang="en-US" sz="800" b="1" dirty="0"/>
          </a:p>
          <a:p>
            <a:pPr>
              <a:buFont typeface="+mj-lt"/>
              <a:buAutoNum type="arabicPeriod"/>
            </a:pPr>
            <a:r>
              <a:rPr lang="en-US" sz="3200" b="1" dirty="0"/>
              <a:t>Experience </a:t>
            </a:r>
            <a:r>
              <a:rPr lang="en-US" sz="3200" b="1" dirty="0" smtClean="0"/>
              <a:t>Discomfort</a:t>
            </a:r>
          </a:p>
          <a:p>
            <a:pPr>
              <a:buFont typeface="+mj-lt"/>
              <a:buAutoNum type="arabicPeriod"/>
            </a:pPr>
            <a:endParaRPr lang="en-US" sz="800" b="1" dirty="0"/>
          </a:p>
          <a:p>
            <a:pPr>
              <a:buFont typeface="+mj-lt"/>
              <a:buAutoNum type="arabicPeriod"/>
            </a:pPr>
            <a:r>
              <a:rPr lang="en-US" sz="3200" b="1" dirty="0" smtClean="0"/>
              <a:t>Expect </a:t>
            </a:r>
            <a:r>
              <a:rPr lang="en-US" sz="3200" b="1" dirty="0"/>
              <a:t>and accept non-closure</a:t>
            </a:r>
            <a:r>
              <a:rPr lang="en-US" sz="3200" b="1" dirty="0" smtClean="0"/>
              <a:t>….</a:t>
            </a:r>
          </a:p>
          <a:p>
            <a:pPr>
              <a:buFont typeface="+mj-lt"/>
              <a:buAutoNum type="arabicPeriod"/>
            </a:pPr>
            <a:endParaRPr lang="en-US" sz="900" b="1" dirty="0"/>
          </a:p>
          <a:p>
            <a:pPr>
              <a:buFont typeface="+mj-lt"/>
              <a:buAutoNum type="arabicPeriod"/>
            </a:pPr>
            <a:r>
              <a:rPr lang="en-US" sz="3200" b="1" dirty="0"/>
              <a:t>Listen for Understanding.</a:t>
            </a:r>
          </a:p>
        </p:txBody>
      </p:sp>
      <p:sp>
        <p:nvSpPr>
          <p:cNvPr id="4" name="Down Arrow 3"/>
          <p:cNvSpPr/>
          <p:nvPr/>
        </p:nvSpPr>
        <p:spPr>
          <a:xfrm rot="4282727">
            <a:off x="8265842" y="2093542"/>
            <a:ext cx="1119175" cy="2928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600" y="499980"/>
            <a:ext cx="11360800" cy="1024019"/>
          </a:xfrm>
        </p:spPr>
        <p:txBody>
          <a:bodyPr/>
          <a:lstStyle/>
          <a:p>
            <a:pPr algn="ctr"/>
            <a:r>
              <a:rPr lang="en-US" sz="4000" b="1" dirty="0" smtClean="0">
                <a:solidFill>
                  <a:srgbClr val="C00000"/>
                </a:solidFill>
                <a:latin typeface="Rockwell" panose="02060603020205020403" pitchFamily="18" charset="0"/>
              </a:rPr>
              <a:t>What is “Culturally Relevant Teaching”?</a:t>
            </a:r>
            <a:endParaRPr lang="en-US" sz="4000" b="1" dirty="0">
              <a:solidFill>
                <a:srgbClr val="C00000"/>
              </a:solidFill>
              <a:latin typeface="Rockwell" panose="02060603020205020403" pitchFamily="18" charset="0"/>
            </a:endParaRPr>
          </a:p>
        </p:txBody>
      </p:sp>
      <p:sp>
        <p:nvSpPr>
          <p:cNvPr id="8" name="Text Placeholder 7"/>
          <p:cNvSpPr>
            <a:spLocks noGrp="1"/>
          </p:cNvSpPr>
          <p:nvPr>
            <p:ph type="body" idx="1"/>
          </p:nvPr>
        </p:nvSpPr>
        <p:spPr>
          <a:xfrm>
            <a:off x="415600" y="1724311"/>
            <a:ext cx="6441661" cy="3737113"/>
          </a:xfrm>
        </p:spPr>
        <p:txBody>
          <a:bodyPr/>
          <a:lstStyle/>
          <a:p>
            <a:r>
              <a:rPr lang="en-US" sz="3600" b="1" dirty="0" smtClean="0">
                <a:solidFill>
                  <a:schemeClr val="tx1"/>
                </a:solidFill>
                <a:latin typeface="Rockwell" panose="02060603020205020403" pitchFamily="18" charset="0"/>
              </a:rPr>
              <a:t>I believe...</a:t>
            </a:r>
          </a:p>
          <a:p>
            <a:pPr lvl="1">
              <a:buFont typeface="Wingdings" panose="05000000000000000000" pitchFamily="2" charset="2"/>
              <a:buChar char="§"/>
            </a:pPr>
            <a:r>
              <a:rPr lang="en-US" sz="3200" dirty="0" smtClean="0">
                <a:solidFill>
                  <a:schemeClr val="tx1"/>
                </a:solidFill>
                <a:latin typeface="Rockwell" panose="02060603020205020403" pitchFamily="18" charset="0"/>
              </a:rPr>
              <a:t>From the strips on the table, choose a definition that matches your current understanding of CRT</a:t>
            </a:r>
          </a:p>
          <a:p>
            <a:pPr lvl="1">
              <a:buFont typeface="Wingdings" panose="05000000000000000000" pitchFamily="2" charset="2"/>
              <a:buChar char="§"/>
            </a:pPr>
            <a:r>
              <a:rPr lang="en-US" sz="3200" dirty="0" smtClean="0">
                <a:solidFill>
                  <a:schemeClr val="tx1"/>
                </a:solidFill>
                <a:latin typeface="Rockwell" panose="02060603020205020403" pitchFamily="18" charset="0"/>
              </a:rPr>
              <a:t>Think, Write, Pair</a:t>
            </a:r>
          </a:p>
          <a:p>
            <a:pPr>
              <a:buFont typeface="Wingdings" panose="05000000000000000000" pitchFamily="2" charset="2"/>
              <a:buChar char="§"/>
            </a:pPr>
            <a:endParaRPr lang="en-US" dirty="0" smtClean="0">
              <a:solidFill>
                <a:schemeClr val="tx1"/>
              </a:solidFill>
            </a:endParaRPr>
          </a:p>
          <a:p>
            <a:pPr marL="152396" indent="0">
              <a:buNone/>
            </a:pPr>
            <a:endParaRPr lang="en-US" dirty="0">
              <a:solidFill>
                <a:schemeClr val="tx1"/>
              </a:solidFill>
            </a:endParaRPr>
          </a:p>
        </p:txBody>
      </p:sp>
      <p:sp>
        <p:nvSpPr>
          <p:cNvPr id="9" name="AutoShape 2" descr="Image result for paper sli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paper sli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paper slip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036" y="2045070"/>
            <a:ext cx="4309303" cy="3737113"/>
          </a:xfrm>
          <a:prstGeom prst="rect">
            <a:avLst/>
          </a:prstGeom>
        </p:spPr>
      </p:pic>
    </p:spTree>
    <p:extLst>
      <p:ext uri="{BB962C8B-B14F-4D97-AF65-F5344CB8AC3E}">
        <p14:creationId xmlns:p14="http://schemas.microsoft.com/office/powerpoint/2010/main" val="927509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b="1" dirty="0" smtClean="0">
                <a:solidFill>
                  <a:schemeClr val="accent1"/>
                </a:solidFill>
              </a:rPr>
              <a:t>What is “Culturally Relevant Teaching”?</a:t>
            </a:r>
            <a:endParaRPr lang="en-US" sz="4000" b="1" dirty="0">
              <a:solidFill>
                <a:schemeClr val="accent1"/>
              </a:solidFill>
            </a:endParaRPr>
          </a:p>
        </p:txBody>
      </p:sp>
      <p:sp>
        <p:nvSpPr>
          <p:cNvPr id="8" name="Text Placeholder 7"/>
          <p:cNvSpPr>
            <a:spLocks noGrp="1"/>
          </p:cNvSpPr>
          <p:nvPr>
            <p:ph idx="1"/>
          </p:nvPr>
        </p:nvSpPr>
        <p:spPr/>
        <p:txBody>
          <a:bodyPr/>
          <a:lstStyle/>
          <a:p>
            <a:pPr>
              <a:buFont typeface="Wingdings" panose="05000000000000000000" pitchFamily="2" charset="2"/>
              <a:buChar char="§"/>
            </a:pPr>
            <a:r>
              <a:rPr lang="en-US" sz="3600" b="1" dirty="0" smtClean="0">
                <a:solidFill>
                  <a:schemeClr val="tx1"/>
                </a:solidFill>
              </a:rPr>
              <a:t>I wonder...</a:t>
            </a:r>
          </a:p>
          <a:p>
            <a:pPr>
              <a:buFont typeface="Wingdings" panose="05000000000000000000" pitchFamily="2" charset="2"/>
              <a:buChar char="§"/>
            </a:pPr>
            <a:endParaRPr lang="en-US" sz="800" b="1" dirty="0" smtClean="0">
              <a:solidFill>
                <a:schemeClr val="tx1"/>
              </a:solidFill>
            </a:endParaRPr>
          </a:p>
          <a:p>
            <a:pPr lvl="1">
              <a:buFont typeface="Wingdings" panose="05000000000000000000" pitchFamily="2" charset="2"/>
              <a:buChar char="§"/>
            </a:pPr>
            <a:r>
              <a:rPr lang="en-US" sz="3200" dirty="0" smtClean="0">
                <a:solidFill>
                  <a:schemeClr val="tx1"/>
                </a:solidFill>
              </a:rPr>
              <a:t>Now from </a:t>
            </a:r>
            <a:r>
              <a:rPr lang="en-US" sz="3200" dirty="0">
                <a:solidFill>
                  <a:schemeClr val="tx1"/>
                </a:solidFill>
              </a:rPr>
              <a:t>the strips on the table, choose a definition that </a:t>
            </a:r>
            <a:r>
              <a:rPr lang="en-US" sz="3200" dirty="0" smtClean="0">
                <a:solidFill>
                  <a:schemeClr val="tx1"/>
                </a:solidFill>
              </a:rPr>
              <a:t>makes you wonder or challenges some of your understanding  about CRT</a:t>
            </a:r>
          </a:p>
          <a:p>
            <a:pPr lvl="1">
              <a:buFont typeface="Wingdings" panose="05000000000000000000" pitchFamily="2" charset="2"/>
              <a:buChar char="§"/>
            </a:pPr>
            <a:endParaRPr lang="en-US" sz="800" dirty="0">
              <a:solidFill>
                <a:schemeClr val="tx1"/>
              </a:solidFill>
            </a:endParaRPr>
          </a:p>
          <a:p>
            <a:pPr lvl="1">
              <a:buFont typeface="Wingdings" panose="05000000000000000000" pitchFamily="2" charset="2"/>
              <a:buChar char="§"/>
            </a:pPr>
            <a:r>
              <a:rPr lang="en-US" sz="3200" dirty="0">
                <a:solidFill>
                  <a:schemeClr val="tx1"/>
                </a:solidFill>
              </a:rPr>
              <a:t>Think, </a:t>
            </a:r>
            <a:r>
              <a:rPr lang="en-US" sz="3200" dirty="0" smtClean="0">
                <a:solidFill>
                  <a:schemeClr val="tx1"/>
                </a:solidFill>
              </a:rPr>
              <a:t>Write, Square – oh, and introduce yourselves</a:t>
            </a:r>
            <a:endParaRPr lang="en-US" sz="3200" dirty="0">
              <a:solidFill>
                <a:schemeClr val="tx1"/>
              </a:solidFill>
            </a:endParaRPr>
          </a:p>
          <a:p>
            <a:pPr>
              <a:buFont typeface="Wingdings" panose="05000000000000000000" pitchFamily="2" charset="2"/>
              <a:buChar char="§"/>
            </a:pPr>
            <a:endParaRPr lang="en-US" sz="3200" dirty="0">
              <a:solidFill>
                <a:schemeClr val="tx1"/>
              </a:solidFill>
            </a:endParaRPr>
          </a:p>
        </p:txBody>
      </p:sp>
    </p:spTree>
    <p:extLst>
      <p:ext uri="{BB962C8B-B14F-4D97-AF65-F5344CB8AC3E}">
        <p14:creationId xmlns:p14="http://schemas.microsoft.com/office/powerpoint/2010/main" val="65731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2865</TotalTime>
  <Words>3235</Words>
  <Application>Microsoft Office PowerPoint</Application>
  <PresentationFormat>Widescreen</PresentationFormat>
  <Paragraphs>721</Paragraphs>
  <Slides>47</Slides>
  <Notes>22</Notes>
  <HiddenSlides>9</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ＭＳ Ｐゴシック</vt:lpstr>
      <vt:lpstr>ＭＳ Ｐゴシック</vt:lpstr>
      <vt:lpstr>Arial</vt:lpstr>
      <vt:lpstr>Calibri</vt:lpstr>
      <vt:lpstr>Rockwell</vt:lpstr>
      <vt:lpstr>Rockwell Condensed</vt:lpstr>
      <vt:lpstr>Times</vt:lpstr>
      <vt:lpstr>Times New Roman</vt:lpstr>
      <vt:lpstr>Wingdings</vt:lpstr>
      <vt:lpstr>Wood Type</vt:lpstr>
      <vt:lpstr>Simple Light</vt:lpstr>
      <vt:lpstr>Blank Presentation</vt:lpstr>
      <vt:lpstr>Leveraging SIMTM in  Culturally Responsive Teaching  </vt:lpstr>
      <vt:lpstr>PowerPoint Presentation</vt:lpstr>
      <vt:lpstr>Why are you here?   (let me know)</vt:lpstr>
      <vt:lpstr>My biggest FAIL  as an educator</vt:lpstr>
      <vt:lpstr>Our Learning Journey...</vt:lpstr>
      <vt:lpstr>HLP Connections</vt:lpstr>
      <vt:lpstr>Our Five Agreements (NORMS)</vt:lpstr>
      <vt:lpstr>What is “Culturally Relevant Teaching”?</vt:lpstr>
      <vt:lpstr>What is “Culturally Relevant Teaching”?</vt:lpstr>
      <vt:lpstr> Zaretta Hammond &amp;  CULTURALLY RESPSONSIVE TEACHING</vt:lpstr>
      <vt:lpstr>Levels of Culture</vt:lpstr>
      <vt:lpstr>Sociopoltical Context</vt:lpstr>
      <vt:lpstr>Types of Learners</vt:lpstr>
      <vt:lpstr>Let’s Reflect</vt:lpstr>
      <vt:lpstr>Challenging the bigotry of low expectations...</vt:lpstr>
      <vt:lpstr>Culturally Responsive Teaching</vt:lpstr>
      <vt:lpstr>“Culturally Responsive Teaching”</vt:lpstr>
      <vt:lpstr>CRT in Secondary Classrooms</vt:lpstr>
      <vt:lpstr>PowerPoint Presentation</vt:lpstr>
      <vt:lpstr>PowerPoint Presentation</vt:lpstr>
      <vt:lpstr>SIM EMPowers...</vt:lpstr>
      <vt:lpstr>SIMTM and CRT</vt:lpstr>
      <vt:lpstr>SIMTM and CRT:</vt:lpstr>
      <vt:lpstr>SIMTM and CRT</vt:lpstr>
      <vt:lpstr>How could SIM be leveraged to empower students and educators at home? </vt:lpstr>
      <vt:lpstr>PowerPoint Presentation</vt:lpstr>
      <vt:lpstr>PowerPoint Presentation</vt:lpstr>
      <vt:lpstr>Wonderings?</vt:lpstr>
      <vt:lpstr>Please go to the link below to evaluate this session:</vt:lpstr>
      <vt:lpstr>Materials</vt:lpstr>
      <vt:lpstr>Websites </vt:lpstr>
      <vt:lpstr>Copies </vt:lpstr>
      <vt:lpstr>Agenda</vt:lpstr>
      <vt:lpstr>Call and Response</vt:lpstr>
      <vt:lpstr>Culturally Relevant Teaching</vt:lpstr>
      <vt:lpstr>Our Identity</vt:lpstr>
      <vt:lpstr>Reflection - CRT Self Audit</vt:lpstr>
      <vt:lpstr>What is Culturally Relevant Teaching?</vt:lpstr>
      <vt:lpstr>Dr. Conage’s  6Ms for CRT</vt:lpstr>
      <vt:lpstr>What’s In A Name</vt:lpstr>
      <vt:lpstr>How will you know when you have a culturally relevant classroom? </vt:lpstr>
      <vt:lpstr>PowerPoint Presentation</vt:lpstr>
      <vt:lpstr>PowerPoint Presentation</vt:lpstr>
      <vt:lpstr>WHAT IS CULTURE?</vt:lpstr>
      <vt:lpstr>PowerPoint Presentation</vt:lpstr>
      <vt:lpstr>Why are you here?  (let me know)  Why I’m here...</vt:lpstr>
      <vt:lpstr>4 Corners: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Relevant Teaching</dc:title>
  <dc:creator>Lancheros Lucy</dc:creator>
  <cp:lastModifiedBy>Creneti Janice</cp:lastModifiedBy>
  <cp:revision>124</cp:revision>
  <dcterms:created xsi:type="dcterms:W3CDTF">2019-01-30T18:16:50Z</dcterms:created>
  <dcterms:modified xsi:type="dcterms:W3CDTF">2019-07-15T01:24:39Z</dcterms:modified>
</cp:coreProperties>
</file>