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  <p:sldMasterId id="2147483699" r:id="rId2"/>
  </p:sldMasterIdLst>
  <p:notesMasterIdLst>
    <p:notesMasterId r:id="rId45"/>
  </p:notesMasterIdLst>
  <p:handoutMasterIdLst>
    <p:handoutMasterId r:id="rId46"/>
  </p:handoutMasterIdLst>
  <p:sldIdLst>
    <p:sldId id="352" r:id="rId3"/>
    <p:sldId id="467" r:id="rId4"/>
    <p:sldId id="468" r:id="rId5"/>
    <p:sldId id="469" r:id="rId6"/>
    <p:sldId id="470" r:id="rId7"/>
    <p:sldId id="471" r:id="rId8"/>
    <p:sldId id="472" r:id="rId9"/>
    <p:sldId id="358" r:id="rId10"/>
    <p:sldId id="359" r:id="rId11"/>
    <p:sldId id="363" r:id="rId12"/>
    <p:sldId id="360" r:id="rId13"/>
    <p:sldId id="361" r:id="rId14"/>
    <p:sldId id="365" r:id="rId15"/>
    <p:sldId id="366" r:id="rId16"/>
    <p:sldId id="473" r:id="rId17"/>
    <p:sldId id="474" r:id="rId18"/>
    <p:sldId id="490" r:id="rId19"/>
    <p:sldId id="475" r:id="rId20"/>
    <p:sldId id="364" r:id="rId21"/>
    <p:sldId id="368" r:id="rId22"/>
    <p:sldId id="369" r:id="rId23"/>
    <p:sldId id="371" r:id="rId24"/>
    <p:sldId id="466" r:id="rId25"/>
    <p:sldId id="370" r:id="rId26"/>
    <p:sldId id="372" r:id="rId27"/>
    <p:sldId id="373" r:id="rId28"/>
    <p:sldId id="374" r:id="rId29"/>
    <p:sldId id="375" r:id="rId30"/>
    <p:sldId id="376" r:id="rId31"/>
    <p:sldId id="491" r:id="rId32"/>
    <p:sldId id="476" r:id="rId33"/>
    <p:sldId id="478" r:id="rId34"/>
    <p:sldId id="479" r:id="rId35"/>
    <p:sldId id="480" r:id="rId36"/>
    <p:sldId id="481" r:id="rId37"/>
    <p:sldId id="482" r:id="rId38"/>
    <p:sldId id="477" r:id="rId39"/>
    <p:sldId id="483" r:id="rId40"/>
    <p:sldId id="484" r:id="rId41"/>
    <p:sldId id="485" r:id="rId42"/>
    <p:sldId id="486" r:id="rId43"/>
    <p:sldId id="488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694"/>
  </p:normalViewPr>
  <p:slideViewPr>
    <p:cSldViewPr snapToGrid="0">
      <p:cViewPr varScale="1">
        <p:scale>
          <a:sx n="121" d="100"/>
          <a:sy n="121" d="100"/>
        </p:scale>
        <p:origin x="20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2B61684-5C4D-510B-E019-A2D4AC7C9C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EFCD2B8-9BB0-A892-F865-550CD1D52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33A3FEF4-A7B8-9601-3727-C676E02CF1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University of Kansas Center for Research on Learning 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60A4641-D888-87F4-7ABF-04DDFD3E4A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5A2FE634-55D9-C046-A328-6241D16DC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48ED85E-BB74-AD94-262F-3206181A70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BE4E53E-1AC0-3D63-14C3-C85A1704DE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03F3C439-6C67-C275-15AC-D3979E93BB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E6991762-74D5-429F-0F18-4202B07439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91A803C2-23C7-A025-A7E8-2B27AC5CC3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C4BAB780-E8C4-D9E0-A83F-80CD2F8AB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r>
              <a:rPr lang="en-US" altLang="en-US"/>
              <a:t>UO Overhead  </a:t>
            </a:r>
            <a:fld id="{2A8209A7-713F-C440-8A76-9FE251D39F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1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18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903CC55-0400-CF83-0E91-967903855C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F2409F-639A-61D5-B7D8-A2F6C3322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946690BD-83D9-D549-9DF7-0343144FCA4C}" type="slidenum">
              <a:rPr lang="en-US" altLang="en-US" sz="1200">
                <a:latin typeface="Times"/>
              </a:rPr>
              <a:pPr/>
              <a:t>19</a:t>
            </a:fld>
            <a:endParaRPr lang="en-US" altLang="en-US" sz="1200">
              <a:latin typeface="Times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FBF6B84-B5F7-8597-87E3-9ED2EDCAD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6F830DB-8EF6-EAD7-4E56-190842C11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DAF2710-7CAA-2A4F-F686-38C4345420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F8C35B-A9BD-7171-5956-EA20964C0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43D59AE1-1628-0A46-B90A-0A84DD30592D}" type="slidenum">
              <a:rPr lang="en-US" altLang="en-US" sz="1200">
                <a:latin typeface="Times"/>
              </a:rPr>
              <a:pPr/>
              <a:t>20</a:t>
            </a:fld>
            <a:endParaRPr lang="en-US" altLang="en-US" sz="1200">
              <a:latin typeface="Times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A952168-07AB-112A-6C61-599F1B785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F6094D57-AA3F-1ED8-0564-E8795B029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3D83FA7-3550-B2F8-900F-8A760789AB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0EEB22-8052-9037-2BA1-057813338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16B854E6-2214-144D-875A-68F6FCD315D6}" type="slidenum">
              <a:rPr lang="en-US" altLang="en-US" sz="1200">
                <a:latin typeface="Times"/>
              </a:rPr>
              <a:pPr/>
              <a:t>21</a:t>
            </a:fld>
            <a:endParaRPr lang="en-US" altLang="en-US" sz="1200">
              <a:latin typeface="Times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9D46981-3CDF-C06B-026F-F644465AE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28A51B5-701C-763D-D52E-124627D8A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B323C-01FD-A783-2112-DBEA03890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05E19-BB78-9B90-E81E-8B18BFF0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ED54E-AAAE-8285-F060-93877500F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72E59-EFA7-8700-C276-B5C955B5E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496885D8-547E-8C45-A7C8-F26C4D767297}" type="slidenum">
              <a:rPr lang="en-US" altLang="en-US" sz="1200">
                <a:latin typeface="Times"/>
              </a:rPr>
              <a:pPr/>
              <a:t>23</a:t>
            </a:fld>
            <a:endParaRPr lang="en-US" altLang="en-US" sz="120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7958667-D4A8-5FE4-1950-90DDBA7136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649EDC-CB65-55A8-B1F8-7AE553D92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E8CCC9CD-A0BA-B745-958D-1A4118CFE62A}" type="slidenum">
              <a:rPr lang="en-US" altLang="en-US" sz="1200">
                <a:latin typeface="Times"/>
              </a:rPr>
              <a:pPr/>
              <a:t>24</a:t>
            </a:fld>
            <a:endParaRPr lang="en-US" altLang="en-US" sz="1200">
              <a:latin typeface="Times"/>
            </a:endParaRP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4E93DDC4-F794-E9DC-35A6-DA200C197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2B222767-17A6-9220-87C1-AB0DA1D2D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D88B030-B11A-785E-5A78-FB900BCF75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35CEFF-A6B3-DA96-37E7-F44FABAE6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A6C26557-20C4-9645-8C8C-CE3E2A5C74FE}" type="slidenum">
              <a:rPr lang="en-US" altLang="en-US" sz="1200">
                <a:latin typeface="Times"/>
              </a:rPr>
              <a:pPr/>
              <a:t>25</a:t>
            </a:fld>
            <a:endParaRPr lang="en-US" altLang="en-US" sz="1200">
              <a:latin typeface="Times"/>
            </a:endParaRPr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863052B8-A703-6951-939B-423AE722B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CF9A96A-576B-6577-50B3-12AE76982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4AFB250-5F97-4C3B-EE5D-DDA99CFA34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707100-ECBB-3A79-82D4-3062BB213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A19DD9FC-A15F-2A4F-AA49-214D71605A9C}" type="slidenum">
              <a:rPr lang="en-US" altLang="en-US" sz="1200">
                <a:latin typeface="Times"/>
              </a:rPr>
              <a:pPr/>
              <a:t>26</a:t>
            </a:fld>
            <a:endParaRPr lang="en-US" altLang="en-US" sz="1200">
              <a:latin typeface="Times"/>
            </a:endParaRPr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A611C387-FB3F-5A84-2D29-001FD2C81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64D65FB9-EE59-A8B1-9ED6-1F9340B9C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34187C5-F4E4-8935-40BB-57DE1B1CB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77F806-438C-4BF9-028E-EEE5EFDCE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5D62F926-485C-704B-8D68-D3D239280433}" type="slidenum">
              <a:rPr lang="en-US" altLang="en-US" sz="1200">
                <a:latin typeface="Times"/>
              </a:rPr>
              <a:pPr/>
              <a:t>27</a:t>
            </a:fld>
            <a:endParaRPr lang="en-US" altLang="en-US" sz="1200">
              <a:latin typeface="Times"/>
            </a:endParaRPr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F0B327E9-D021-0D1A-7A48-12E22F3EEA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55E2066-D7CE-3D0A-AC4B-4D9192AB8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02D506C-74F2-1BD4-0D1E-31C857504A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AFE0912-B0DA-97F4-D96E-E98D2D1E5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A7BF2F99-E613-B943-BC9C-C86DEB38F922}" type="slidenum">
              <a:rPr lang="en-US" altLang="en-US" sz="1200">
                <a:latin typeface="Times"/>
              </a:rPr>
              <a:pPr/>
              <a:t>28</a:t>
            </a:fld>
            <a:endParaRPr lang="en-US" altLang="en-US" sz="1200">
              <a:latin typeface="Times"/>
            </a:endParaRP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7AF6F348-B40B-8D11-D533-F0F7790F7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64C49E4F-0152-31FD-83C5-D467045C8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2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0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29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31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903CC55-0400-CF83-0E91-967903855C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9F2409F-639A-61D5-B7D8-A2F6C3322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946690BD-83D9-D549-9DF7-0343144FCA4C}" type="slidenum">
              <a:rPr lang="en-US" altLang="en-US" sz="1200">
                <a:latin typeface="Times"/>
              </a:rPr>
              <a:pPr/>
              <a:t>32</a:t>
            </a:fld>
            <a:endParaRPr lang="en-US" altLang="en-US" sz="1200">
              <a:latin typeface="Times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FBF6B84-B5F7-8597-87E3-9ED2EDCAD8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6F830DB-8EF6-EAD7-4E56-190842C11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710484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DAF2710-7CAA-2A4F-F686-38C4345420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F8C35B-A9BD-7171-5956-EA20964C0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43D59AE1-1628-0A46-B90A-0A84DD30592D}" type="slidenum">
              <a:rPr lang="en-US" altLang="en-US" sz="1200">
                <a:latin typeface="Times"/>
              </a:rPr>
              <a:pPr/>
              <a:t>33</a:t>
            </a:fld>
            <a:endParaRPr lang="en-US" altLang="en-US" sz="1200">
              <a:latin typeface="Times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1A952168-07AB-112A-6C61-599F1B785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F6094D57-AA3F-1ED8-0564-E8795B029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249045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3D83FA7-3550-B2F8-900F-8A760789AB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0EEB22-8052-9037-2BA1-057813338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16B854E6-2214-144D-875A-68F6FCD315D6}" type="slidenum">
              <a:rPr lang="en-US" altLang="en-US" sz="1200">
                <a:latin typeface="Times"/>
              </a:rPr>
              <a:pPr/>
              <a:t>34</a:t>
            </a:fld>
            <a:endParaRPr lang="en-US" altLang="en-US" sz="1200">
              <a:latin typeface="Times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9D46981-3CDF-C06B-026F-F644465AE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C28A51B5-701C-763D-D52E-124627D8A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44876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B323C-01FD-A783-2112-DBEA03890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05E19-BB78-9B90-E81E-8B18BFF04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ED54E-AAAE-8285-F060-93877500FF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72E59-EFA7-8700-C276-B5C955B5E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496885D8-547E-8C45-A7C8-F26C4D767297}" type="slidenum">
              <a:rPr lang="en-US" altLang="en-US" sz="1200">
                <a:latin typeface="Times"/>
              </a:rPr>
              <a:pPr/>
              <a:t>36</a:t>
            </a:fld>
            <a:endParaRPr lang="en-US" altLang="en-US" sz="120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65740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37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807180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38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800159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39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551281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40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51604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3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8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41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273669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17BEDD9-AEB8-0D3A-4A4B-A49B52551F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D3A3B-73B8-041A-E5AD-FCB8D66B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7727E2EE-772D-7B4F-9815-8F3914C82BEF}" type="slidenum">
              <a:rPr lang="en-US" altLang="en-US" sz="1200">
                <a:latin typeface="Times"/>
              </a:rPr>
              <a:pPr/>
              <a:t>42</a:t>
            </a:fld>
            <a:endParaRPr lang="en-US" altLang="en-US" sz="1200">
              <a:latin typeface="Times"/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EBB4DB4A-D278-6AB2-D897-20B8D9C9B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096B099-C93F-C163-C391-1693C2FE9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9413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4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8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5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6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7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15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6C4E533-50BB-570D-C4E3-FFDC9B1F9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AF4F1C-9A4E-8DD9-CAC6-70840D713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/>
              </a:rPr>
              <a:t>UO Overhead  </a:t>
            </a:r>
            <a:fld id="{C12D4EF7-D2D7-6546-8964-FFC9AFCE4374}" type="slidenum">
              <a:rPr lang="en-US" altLang="en-US" sz="1200">
                <a:latin typeface="Times"/>
              </a:rPr>
              <a:pPr/>
              <a:t>16</a:t>
            </a:fld>
            <a:endParaRPr lang="en-US" altLang="en-US" sz="1200">
              <a:latin typeface="Times"/>
            </a:endParaRPr>
          </a:p>
        </p:txBody>
      </p:sp>
      <p:sp>
        <p:nvSpPr>
          <p:cNvPr id="366594" name="Rectangle 2">
            <a:extLst>
              <a:ext uri="{FF2B5EF4-FFF2-40B4-BE49-F238E27FC236}">
                <a16:creationId xmlns:a16="http://schemas.microsoft.com/office/drawing/2014/main" id="{9CAA0211-986B-1840-BCEB-E2B3EAA19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FEBFF89-460A-FBCE-D8BC-1E3E992D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1EDD6F-D53E-70D8-D54B-91373856B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3779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7A4B3A4-FB44-E7F6-6783-B8A969929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81906F-F891-9522-29DD-97B6DA2CF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40967" name="Picture 20" descr="sim_2color_sig">
            <a:extLst>
              <a:ext uri="{FF2B5EF4-FFF2-40B4-BE49-F238E27FC236}">
                <a16:creationId xmlns:a16="http://schemas.microsoft.com/office/drawing/2014/main" id="{BB9E0EAD-2580-CD70-3CAC-CA8F3EE0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Line 29">
            <a:extLst>
              <a:ext uri="{FF2B5EF4-FFF2-40B4-BE49-F238E27FC236}">
                <a16:creationId xmlns:a16="http://schemas.microsoft.com/office/drawing/2014/main" id="{8B293EBA-C9FE-D71C-5424-3F32CB1D7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0" name="Picture 30">
            <a:extLst>
              <a:ext uri="{FF2B5EF4-FFF2-40B4-BE49-F238E27FC236}">
                <a16:creationId xmlns:a16="http://schemas.microsoft.com/office/drawing/2014/main" id="{77E4BF3C-665E-3165-4F96-EA61E78BB7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204743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CC5AA-8AD4-AC5F-EFE1-784908743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University of Kansas Center for Research on Learning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D0217-2C54-AC68-895C-F467E045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B4B8D-D41D-AA18-64D2-5AC7A4E86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7E35-3461-0EDC-C50D-CAA3A14E9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C14E0-0D58-BAB9-F3DA-08D8CB1C5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fld id="{F926CE1B-7AB9-1D48-818F-FDE0D80A6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577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Simple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sentence that has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one independent clause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DDDF5D46-644E-050A-CA2F-FC11F5BA2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76200"/>
            <a:ext cx="7924800" cy="762000"/>
          </a:xfrm>
        </p:spPr>
        <p:txBody>
          <a:bodyPr/>
          <a:lstStyle/>
          <a:p>
            <a:r>
              <a:rPr lang="en-US" altLang="en-US"/>
              <a:t>Helping Verbs</a:t>
            </a:r>
          </a:p>
        </p:txBody>
      </p:sp>
      <p:sp>
        <p:nvSpPr>
          <p:cNvPr id="168972" name="Rectangle 12">
            <a:extLst>
              <a:ext uri="{FF2B5EF4-FFF2-40B4-BE49-F238E27FC236}">
                <a16:creationId xmlns:a16="http://schemas.microsoft.com/office/drawing/2014/main" id="{1B189232-0F22-D85D-016A-0EA0A9C1D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2000250"/>
            <a:ext cx="7302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can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could</a:t>
            </a:r>
          </a:p>
          <a:p>
            <a:pPr>
              <a:lnSpc>
                <a:spcPct val="110000"/>
              </a:lnSpc>
              <a:defRPr/>
            </a:pPr>
            <a:endParaRPr lang="en-US" sz="180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does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did</a:t>
            </a:r>
          </a:p>
        </p:txBody>
      </p:sp>
      <p:sp>
        <p:nvSpPr>
          <p:cNvPr id="168973" name="Rectangle 13">
            <a:extLst>
              <a:ext uri="{FF2B5EF4-FFF2-40B4-BE49-F238E27FC236}">
                <a16:creationId xmlns:a16="http://schemas.microsoft.com/office/drawing/2014/main" id="{5F47C2C0-F370-6A64-B76E-0E2D82CD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863" y="1989138"/>
            <a:ext cx="8572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may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might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must</a:t>
            </a:r>
          </a:p>
          <a:p>
            <a:pPr>
              <a:lnSpc>
                <a:spcPct val="110000"/>
              </a:lnSpc>
              <a:defRPr/>
            </a:pPr>
            <a:endParaRPr lang="en-US" sz="1800">
              <a:latin typeface="Arial" charset="0"/>
              <a:ea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shall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should</a:t>
            </a:r>
          </a:p>
        </p:txBody>
      </p:sp>
      <p:sp>
        <p:nvSpPr>
          <p:cNvPr id="168974" name="Rectangle 14">
            <a:extLst>
              <a:ext uri="{FF2B5EF4-FFF2-40B4-BE49-F238E27FC236}">
                <a16:creationId xmlns:a16="http://schemas.microsoft.com/office/drawing/2014/main" id="{BBB3FE9D-9D4A-2C29-AD52-F73B63E8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3956050"/>
            <a:ext cx="6794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has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have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had</a:t>
            </a:r>
          </a:p>
        </p:txBody>
      </p:sp>
      <p:sp>
        <p:nvSpPr>
          <p:cNvPr id="168977" name="Rectangle 17">
            <a:extLst>
              <a:ext uri="{FF2B5EF4-FFF2-40B4-BE49-F238E27FC236}">
                <a16:creationId xmlns:a16="http://schemas.microsoft.com/office/drawing/2014/main" id="{223F4374-12E7-86B4-9640-70023268E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5" y="5053013"/>
            <a:ext cx="7810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will</a:t>
            </a:r>
          </a:p>
          <a:p>
            <a:pPr>
              <a:lnSpc>
                <a:spcPct val="110000"/>
              </a:lnSpc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would</a:t>
            </a:r>
          </a:p>
        </p:txBody>
      </p:sp>
      <p:grpSp>
        <p:nvGrpSpPr>
          <p:cNvPr id="13321" name="Group 24">
            <a:extLst>
              <a:ext uri="{FF2B5EF4-FFF2-40B4-BE49-F238E27FC236}">
                <a16:creationId xmlns:a16="http://schemas.microsoft.com/office/drawing/2014/main" id="{A27109E3-4DC5-AA94-2D67-AB398ED73359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903288"/>
            <a:ext cx="1033463" cy="1033462"/>
            <a:chOff x="610" y="663"/>
            <a:chExt cx="651" cy="651"/>
          </a:xfrm>
        </p:grpSpPr>
        <p:grpSp>
          <p:nvGrpSpPr>
            <p:cNvPr id="13335" name="Group 8">
              <a:extLst>
                <a:ext uri="{FF2B5EF4-FFF2-40B4-BE49-F238E27FC236}">
                  <a16:creationId xmlns:a16="http://schemas.microsoft.com/office/drawing/2014/main" id="{45287830-0040-2245-E638-0EFF80B3B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" y="663"/>
              <a:ext cx="651" cy="651"/>
              <a:chOff x="382" y="906"/>
              <a:chExt cx="651" cy="651"/>
            </a:xfrm>
          </p:grpSpPr>
          <p:sp>
            <p:nvSpPr>
              <p:cNvPr id="168966" name="Oval 6">
                <a:extLst>
                  <a:ext uri="{FF2B5EF4-FFF2-40B4-BE49-F238E27FC236}">
                    <a16:creationId xmlns:a16="http://schemas.microsoft.com/office/drawing/2014/main" id="{FDFAC262-D149-8F41-3CA6-D47312E4B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" y="921"/>
                <a:ext cx="620" cy="6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68967" name="Rectangle 7">
                <a:extLst>
                  <a:ext uri="{FF2B5EF4-FFF2-40B4-BE49-F238E27FC236}">
                    <a16:creationId xmlns:a16="http://schemas.microsoft.com/office/drawing/2014/main" id="{B8770AD6-8DDF-EB8B-06D3-7367C0E62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906"/>
                <a:ext cx="651" cy="6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68978" name="Rectangle 18">
              <a:extLst>
                <a:ext uri="{FF2B5EF4-FFF2-40B4-BE49-F238E27FC236}">
                  <a16:creationId xmlns:a16="http://schemas.microsoft.com/office/drawing/2014/main" id="{866BBCEC-23E0-24C2-77AF-C261C1478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664"/>
              <a:ext cx="441" cy="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latin typeface="Arial" charset="0"/>
                  <a:ea typeface="ＭＳ Ｐゴシック" charset="0"/>
                </a:rPr>
                <a:t>am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>
                  <a:latin typeface="Arial" charset="0"/>
                  <a:ea typeface="ＭＳ Ｐゴシック" charset="0"/>
                </a:rPr>
                <a:t>are</a:t>
              </a:r>
            </a:p>
          </p:txBody>
        </p:sp>
      </p:grpSp>
      <p:grpSp>
        <p:nvGrpSpPr>
          <p:cNvPr id="13322" name="Group 25">
            <a:extLst>
              <a:ext uri="{FF2B5EF4-FFF2-40B4-BE49-F238E27FC236}">
                <a16:creationId xmlns:a16="http://schemas.microsoft.com/office/drawing/2014/main" id="{F04EC1B3-323F-CC02-C98F-DAF310C8CBE8}"/>
              </a:ext>
            </a:extLst>
          </p:cNvPr>
          <p:cNvGrpSpPr>
            <a:grpSpLocks/>
          </p:cNvGrpSpPr>
          <p:nvPr/>
        </p:nvGrpSpPr>
        <p:grpSpPr bwMode="auto">
          <a:xfrm>
            <a:off x="5749925" y="890588"/>
            <a:ext cx="1033463" cy="1033462"/>
            <a:chOff x="4147" y="537"/>
            <a:chExt cx="651" cy="651"/>
          </a:xfrm>
        </p:grpSpPr>
        <p:grpSp>
          <p:nvGrpSpPr>
            <p:cNvPr id="13331" name="Group 9">
              <a:extLst>
                <a:ext uri="{FF2B5EF4-FFF2-40B4-BE49-F238E27FC236}">
                  <a16:creationId xmlns:a16="http://schemas.microsoft.com/office/drawing/2014/main" id="{CF001CD4-1E48-67F1-8CE8-98BA53562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7" y="537"/>
              <a:ext cx="651" cy="651"/>
              <a:chOff x="382" y="906"/>
              <a:chExt cx="651" cy="651"/>
            </a:xfrm>
          </p:grpSpPr>
          <p:sp>
            <p:nvSpPr>
              <p:cNvPr id="168970" name="Oval 10">
                <a:extLst>
                  <a:ext uri="{FF2B5EF4-FFF2-40B4-BE49-F238E27FC236}">
                    <a16:creationId xmlns:a16="http://schemas.microsoft.com/office/drawing/2014/main" id="{D2C222C0-F80E-9EB2-69A7-FCF867E1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" y="921"/>
                <a:ext cx="620" cy="6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68971" name="Rectangle 11">
                <a:extLst>
                  <a:ext uri="{FF2B5EF4-FFF2-40B4-BE49-F238E27FC236}">
                    <a16:creationId xmlns:a16="http://schemas.microsoft.com/office/drawing/2014/main" id="{7120EE79-FE49-FDDB-A21D-DAD27A9D4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906"/>
                <a:ext cx="651" cy="6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68979" name="Rectangle 19">
              <a:extLst>
                <a:ext uri="{FF2B5EF4-FFF2-40B4-BE49-F238E27FC236}">
                  <a16:creationId xmlns:a16="http://schemas.microsoft.com/office/drawing/2014/main" id="{9F72E7E5-043C-9512-9821-802D19C80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" y="686"/>
              <a:ext cx="27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latin typeface="Arial" charset="0"/>
                  <a:ea typeface="ＭＳ Ｐゴシック" charset="0"/>
                </a:rPr>
                <a:t>is</a:t>
              </a:r>
            </a:p>
          </p:txBody>
        </p:sp>
      </p:grpSp>
      <p:grpSp>
        <p:nvGrpSpPr>
          <p:cNvPr id="13323" name="Group 28">
            <a:extLst>
              <a:ext uri="{FF2B5EF4-FFF2-40B4-BE49-F238E27FC236}">
                <a16:creationId xmlns:a16="http://schemas.microsoft.com/office/drawing/2014/main" id="{C3C20F49-1030-C536-4CF0-0C82551E9D0C}"/>
              </a:ext>
            </a:extLst>
          </p:cNvPr>
          <p:cNvGrpSpPr>
            <a:grpSpLocks/>
          </p:cNvGrpSpPr>
          <p:nvPr/>
        </p:nvGrpSpPr>
        <p:grpSpPr bwMode="auto">
          <a:xfrm>
            <a:off x="5743575" y="3962400"/>
            <a:ext cx="1033463" cy="1033463"/>
            <a:chOff x="3629" y="2176"/>
            <a:chExt cx="651" cy="651"/>
          </a:xfrm>
        </p:grpSpPr>
        <p:grpSp>
          <p:nvGrpSpPr>
            <p:cNvPr id="13327" name="Group 20">
              <a:extLst>
                <a:ext uri="{FF2B5EF4-FFF2-40B4-BE49-F238E27FC236}">
                  <a16:creationId xmlns:a16="http://schemas.microsoft.com/office/drawing/2014/main" id="{56E47990-7048-B49E-A85D-C116A3737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2176"/>
              <a:ext cx="651" cy="651"/>
              <a:chOff x="382" y="906"/>
              <a:chExt cx="651" cy="651"/>
            </a:xfrm>
          </p:grpSpPr>
          <p:sp>
            <p:nvSpPr>
              <p:cNvPr id="168981" name="Oval 21">
                <a:extLst>
                  <a:ext uri="{FF2B5EF4-FFF2-40B4-BE49-F238E27FC236}">
                    <a16:creationId xmlns:a16="http://schemas.microsoft.com/office/drawing/2014/main" id="{21D1BC97-40F5-52DF-4788-F56945E7F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" y="921"/>
                <a:ext cx="620" cy="6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68982" name="Rectangle 22">
                <a:extLst>
                  <a:ext uri="{FF2B5EF4-FFF2-40B4-BE49-F238E27FC236}">
                    <a16:creationId xmlns:a16="http://schemas.microsoft.com/office/drawing/2014/main" id="{459C395A-1B6D-B7F8-D937-09EC0D39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906"/>
                <a:ext cx="651" cy="6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68983" name="Rectangle 23">
              <a:extLst>
                <a:ext uri="{FF2B5EF4-FFF2-40B4-BE49-F238E27FC236}">
                  <a16:creationId xmlns:a16="http://schemas.microsoft.com/office/drawing/2014/main" id="{0750DEBB-4D94-CE95-2D20-E8EBA5103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2283"/>
              <a:ext cx="42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>
                  <a:latin typeface="Arial" charset="0"/>
                  <a:ea typeface="ＭＳ Ｐゴシック" charset="0"/>
                </a:rPr>
                <a:t>was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800">
                  <a:latin typeface="Arial" charset="0"/>
                  <a:ea typeface="ＭＳ Ｐゴシック" charset="0"/>
                </a:rPr>
                <a:t>were</a:t>
              </a:r>
            </a:p>
          </p:txBody>
        </p:sp>
      </p:grpSp>
      <p:grpSp>
        <p:nvGrpSpPr>
          <p:cNvPr id="13324" name="Group 27">
            <a:extLst>
              <a:ext uri="{FF2B5EF4-FFF2-40B4-BE49-F238E27FC236}">
                <a16:creationId xmlns:a16="http://schemas.microsoft.com/office/drawing/2014/main" id="{3C7AE254-C8C8-0838-DD6E-459424FABA39}"/>
              </a:ext>
            </a:extLst>
          </p:cNvPr>
          <p:cNvGrpSpPr>
            <a:grpSpLocks/>
          </p:cNvGrpSpPr>
          <p:nvPr/>
        </p:nvGrpSpPr>
        <p:grpSpPr bwMode="auto">
          <a:xfrm>
            <a:off x="3859213" y="4792663"/>
            <a:ext cx="1071562" cy="1208087"/>
            <a:chOff x="2298" y="2910"/>
            <a:chExt cx="675" cy="761"/>
          </a:xfrm>
        </p:grpSpPr>
        <p:sp>
          <p:nvSpPr>
            <p:cNvPr id="168975" name="Rectangle 15">
              <a:extLst>
                <a:ext uri="{FF2B5EF4-FFF2-40B4-BE49-F238E27FC236}">
                  <a16:creationId xmlns:a16="http://schemas.microsoft.com/office/drawing/2014/main" id="{CB42786B-1D48-B530-4EF1-53E33AF3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2970"/>
              <a:ext cx="468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800">
                  <a:latin typeface="Arial" charset="0"/>
                  <a:ea typeface="ＭＳ Ｐゴシック" charset="0"/>
                </a:rPr>
                <a:t>be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800">
                  <a:latin typeface="Arial" charset="0"/>
                  <a:ea typeface="ＭＳ Ｐゴシック" charset="0"/>
                </a:rPr>
                <a:t>been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800">
                  <a:latin typeface="Arial" charset="0"/>
                  <a:ea typeface="ＭＳ Ｐゴシック" charset="0"/>
                </a:rPr>
                <a:t>being</a:t>
              </a:r>
            </a:p>
          </p:txBody>
        </p:sp>
        <p:sp>
          <p:nvSpPr>
            <p:cNvPr id="168986" name="Rectangle 26">
              <a:extLst>
                <a:ext uri="{FF2B5EF4-FFF2-40B4-BE49-F238E27FC236}">
                  <a16:creationId xmlns:a16="http://schemas.microsoft.com/office/drawing/2014/main" id="{DD4A04BC-97E3-57B1-337B-B1C0C1A2C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2910"/>
              <a:ext cx="675" cy="76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C481A3DD-B62D-46FD-200F-7423E28B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III</a:t>
            </a:r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842E7762-7968-ABB7-F043-3F06E5195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87463"/>
            <a:ext cx="7772400" cy="3962400"/>
          </a:xfrm>
        </p:spPr>
        <p:txBody>
          <a:bodyPr/>
          <a:lstStyle/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1.	The bus must have gone by now. 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2.	My best friend could not work tonight.	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3.	The light green grapes have been eaten.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4.	The committee of environmentalists is working to solve the smog problem.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5.	Steven’</a:t>
            </a:r>
            <a:r>
              <a:rPr lang="en-US" altLang="ja-JP" sz="2000" dirty="0"/>
              <a:t>s aunt is not following her new diet.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6.	The old rickety wagon should not have been filled to the top	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7.	The merry pied piper would have played a happy tune.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8.	A stray sunbeam could have pierced the clouds.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9.	The paint on the old gray house was peeling. 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10.	The peace treaty might have been signed today.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1E2FB5E3-2C49-FE71-813C-054783171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IV</a:t>
            </a:r>
          </a:p>
        </p:txBody>
      </p:sp>
      <p:sp>
        <p:nvSpPr>
          <p:cNvPr id="15362" name="Rectangle 5">
            <a:extLst>
              <a:ext uri="{FF2B5EF4-FFF2-40B4-BE49-F238E27FC236}">
                <a16:creationId xmlns:a16="http://schemas.microsoft.com/office/drawing/2014/main" id="{6D9F8B17-10A5-0F0A-5BCC-E664F47C1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9775" y="1355725"/>
            <a:ext cx="7772400" cy="3962400"/>
          </a:xfrm>
        </p:spPr>
        <p:txBody>
          <a:bodyPr/>
          <a:lstStyle/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1.	Bill and Sue want to go to the movies.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2.	Jason and his friends work together.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3.	Are the car and truck parked outside?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4.	The park and sidewalk are covered with snow.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5.	Hiding and seeking are fun activities.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6.	The old man and his black cat have lived long lives.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7.	The station and its surrounding parking lot become dangerous after 9:00 p.m.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8.	Artie, Karen, and Ty went to buy a new van.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9.	Peace and war are direct opposites.</a:t>
            </a:r>
          </a:p>
          <a:p>
            <a:pPr marL="569913" indent="-569913">
              <a:lnSpc>
                <a:spcPct val="120000"/>
              </a:lnSpc>
              <a:buFontTx/>
              <a:buNone/>
            </a:pPr>
            <a:r>
              <a:rPr lang="en-US" altLang="en-US" sz="2000" dirty="0"/>
              <a:t>10.	Did Marty and Kathy travel 500 miles just to speak at the conference?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>
            <a:extLst>
              <a:ext uri="{FF2B5EF4-FFF2-40B4-BE49-F238E27FC236}">
                <a16:creationId xmlns:a16="http://schemas.microsoft.com/office/drawing/2014/main" id="{29D89AF2-602E-9C9D-30C6-AF4363C00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V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4774C738-7C95-DFB5-B712-44754A44F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825" y="1328738"/>
            <a:ext cx="7772400" cy="3962400"/>
          </a:xfrm>
        </p:spPr>
        <p:txBody>
          <a:bodyPr/>
          <a:lstStyle/>
          <a:p>
            <a:pPr marL="569913" indent="-569913">
              <a:buFontTx/>
              <a:buNone/>
            </a:pPr>
            <a:r>
              <a:rPr lang="en-US" altLang="en-US" sz="2000"/>
              <a:t>1.	Sally swam and played all afternoon.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2.	The dogs had barked all night and slept all day.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3.	Michelle came home yesterday and did not work all day today.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4.	The basketball team rode on a bus and flew in a plane to attend the game.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5.	The park is dark and spooky at night and can be delightful on sunny days.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6.	Did Jane call her father and tell him the news?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7.	I miss my sister and want to see her again soon.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8.	Children should not be allowed to watch T.V. and should be encouraged to play.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9.	Will you sit by the sea and paint the ships?</a:t>
            </a:r>
          </a:p>
          <a:p>
            <a:pPr marL="569913" indent="-569913">
              <a:buFontTx/>
              <a:buNone/>
            </a:pPr>
            <a:r>
              <a:rPr lang="en-US" altLang="en-US" sz="2000"/>
              <a:t>10.	The books were stacked on the floor and were ruined by the flood.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32C1DAD0-1E18-C897-351D-64DB3AE03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VI</a:t>
            </a:r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34D60F00-4BE8-985C-4B82-08E6CDD6D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958138" cy="4953000"/>
          </a:xfrm>
        </p:spPr>
        <p:txBody>
          <a:bodyPr/>
          <a:lstStyle/>
          <a:p>
            <a:pPr marL="454025" indent="-454025">
              <a:buFontTx/>
              <a:buNone/>
            </a:pPr>
            <a:r>
              <a:rPr lang="en-US" altLang="en-US" sz="1900" dirty="0"/>
              <a:t>1.	The ponies and calves scampered and played in the field.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2.	Kathy and her father do not like to play tennis and hate to jog.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3.	The Army and the Navy had a football game and filled the stadium.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4.	The two boys and their fathers were sick and did not attend the Father-Son Banquet.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5.	Parties and dances are usually fun and can be thrilling.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6.	Cards and dice were used at the party and had been scattered everywhere.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7.	Radio towers and tall buildings must have lights and must be visible at night.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8.	Candles and flowers can brighten the table and can make guests feel special.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9.	Tape and ribbon are needed to secure packages and can be used for other things.</a:t>
            </a:r>
          </a:p>
          <a:p>
            <a:pPr marL="454025" indent="-454025">
              <a:buFontTx/>
              <a:buNone/>
            </a:pPr>
            <a:r>
              <a:rPr lang="en-US" altLang="en-US" sz="1900" dirty="0"/>
              <a:t>10.	The graduates and their parents posed for pictures and celebrated with a party.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Steps for Sentence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19"/>
            <a:ext cx="7772400" cy="3691849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1:	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ick a Formula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2:	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xplore Words to Fit the Formula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3:	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ote the Words	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4:	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earch and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370027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Steps for Sentence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3075"/>
            <a:ext cx="7772400" cy="4488952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tabLst>
                <a:tab pos="1308100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4:	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earch and Check </a:t>
            </a:r>
          </a:p>
          <a:p>
            <a:pPr lvl="1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Search:</a:t>
            </a:r>
          </a:p>
          <a:p>
            <a:pPr lvl="2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Look for the action or state-of-being word(s) to find the verb(s).</a:t>
            </a:r>
          </a:p>
          <a:p>
            <a:pPr lvl="2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Ask the "Who or What Question" to find the subject(s).</a:t>
            </a:r>
          </a:p>
          <a:p>
            <a:pPr lvl="1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Check:</a:t>
            </a:r>
          </a:p>
          <a:p>
            <a:pPr lvl="2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Capital letters</a:t>
            </a:r>
          </a:p>
          <a:p>
            <a:pPr lvl="2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End punctuation</a:t>
            </a:r>
          </a:p>
          <a:p>
            <a:pPr lvl="2">
              <a:spcBef>
                <a:spcPts val="0"/>
              </a:spcBef>
              <a:tabLst>
                <a:tab pos="1308100" algn="l"/>
              </a:tabLs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Makes sense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397137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A77B7-3573-F776-04EB-E4ECD7AC9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6741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Materials </a:t>
            </a:r>
          </a:p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I Examples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7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40075"/>
            <a:ext cx="8458200" cy="1143000"/>
          </a:xfrm>
        </p:spPr>
        <p:txBody>
          <a:bodyPr/>
          <a:lstStyle/>
          <a:p>
            <a:pPr algn="ctr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Student Materials (Vol. I) Walkthrough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0719"/>
            <a:ext cx="7772400" cy="4171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Simple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Simple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Sentence Assignment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Lesson Sequence for Controlled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Simple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Simple Sentence Lessons 1A-4A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Simple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 Sentence Score Sheet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54986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 descr="formula card 1.jpg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8B081DB1-E885-E417-858D-5C78715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4938"/>
            <a:ext cx="75787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Independent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 group of words that: </a:t>
            </a:r>
          </a:p>
          <a:p>
            <a:pPr marL="914400" lvl="1" indent="-457200">
              <a:buFont typeface="Times"/>
              <a:buAutoNum type="arabicPeriod"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makes a complete statement</a:t>
            </a:r>
          </a:p>
          <a:p>
            <a:pPr marL="914400" lvl="1" indent="-457200">
              <a:buFont typeface="Times"/>
              <a:buAutoNum type="arabicPeriod"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has a subject and a 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414126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simple-verbal.jpg 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183868BD-35EA-51EC-28F2-1AAF15D5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88900"/>
            <a:ext cx="5208587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&#10;assign.jpg        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432F8902-B06E-C00F-3C10-D2B93434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0800"/>
            <a:ext cx="47847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D62F266E-22F0-8C64-65F7-5740CF08C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Lesson Sequence for </a:t>
            </a:r>
            <a:b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Controlled Practice (Vol. I)</a:t>
            </a:r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586DF51E-0F46-97DB-C2B3-1032E16D0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92746"/>
            <a:ext cx="7620000" cy="4252912"/>
          </a:xfrm>
        </p:spPr>
        <p:txBody>
          <a:bodyPr/>
          <a:lstStyle/>
          <a:p>
            <a:pPr indent="-6350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90% or above		1	2	3</a:t>
            </a:r>
          </a:p>
          <a:p>
            <a:pPr indent="-6350"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Below 90%		A	B	C	D</a:t>
            </a:r>
          </a:p>
        </p:txBody>
      </p:sp>
      <p:sp>
        <p:nvSpPr>
          <p:cNvPr id="181254" name="Line 6">
            <a:extLst>
              <a:ext uri="{FF2B5EF4-FFF2-40B4-BE49-F238E27FC236}">
                <a16:creationId xmlns:a16="http://schemas.microsoft.com/office/drawing/2014/main" id="{98E11C7B-67D7-D82A-85ED-1AD7256E4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236" y="3289228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5" name="Line 7">
            <a:extLst>
              <a:ext uri="{FF2B5EF4-FFF2-40B4-BE49-F238E27FC236}">
                <a16:creationId xmlns:a16="http://schemas.microsoft.com/office/drawing/2014/main" id="{9AAA773A-DE31-C5D3-5B74-14E2B43E9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031" y="3311275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6" name="Line 8">
            <a:extLst>
              <a:ext uri="{FF2B5EF4-FFF2-40B4-BE49-F238E27FC236}">
                <a16:creationId xmlns:a16="http://schemas.microsoft.com/office/drawing/2014/main" id="{3763A996-B873-85D1-2337-D5609C563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0740" y="3323047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7" name="Line 9">
            <a:extLst>
              <a:ext uri="{FF2B5EF4-FFF2-40B4-BE49-F238E27FC236}">
                <a16:creationId xmlns:a16="http://schemas.microsoft.com/office/drawing/2014/main" id="{CCB92BBF-3AE8-F797-9EF3-72666FBC6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031" y="2183615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8" name="Line 10">
            <a:extLst>
              <a:ext uri="{FF2B5EF4-FFF2-40B4-BE49-F238E27FC236}">
                <a16:creationId xmlns:a16="http://schemas.microsoft.com/office/drawing/2014/main" id="{FCFC500B-C00F-F0C4-0F96-073150839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236" y="2183615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8DC9B-2813-DFB1-E8D1-5B9E5A75CB85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688CB94D-E9A9-4B4E-B037-1160A7E52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Lesson Sequence for </a:t>
            </a:r>
            <a:b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Controlled Practice (Vol. I)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FC0E1131-BB0E-4728-F722-A88E2B470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73213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Example:  Student Progress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Lesson	% correct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1A		90%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2A		70%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2B		80%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2C		95%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3A		85%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3B		90%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ED0E3-6CA2-FD24-0CC7-15333275E55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7" descr="simple lesson 1a.jpg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8A100240-C6D1-2BD1-31BB-341E55D7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71463"/>
            <a:ext cx="4294187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simple lesson 1a-2.jpg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0DFB5FBE-182C-419E-48CC-245480CA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71463"/>
            <a:ext cx="44497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imple lesson 2a.jpg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3DE00FDC-725B-8ADF-7CCB-3AF2272B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15913"/>
            <a:ext cx="4497388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simple lesson 2a-2.jpg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657B39D5-CB16-88B4-59F8-39FA8596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15913"/>
            <a:ext cx="46482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imple lesson 3a.jpg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E613EBEE-FE27-1DC5-2160-D12058FD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33375"/>
            <a:ext cx="46466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simple lesson 3a-2.jpg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C2DFBDD2-8DB1-9437-FAFD-5A731718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33375"/>
            <a:ext cx="45989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simple lesson 4a.jpg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C01911A2-02C6-227E-29DE-630454A1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36550"/>
            <a:ext cx="53546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3" descr="simple checklist.jpg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DF044CD5-F221-788E-3E4A-B568D2FD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660400"/>
            <a:ext cx="44862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score-ed.jpg      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EDC9A952-F7F2-81BB-FED6-4A0293F9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06400"/>
            <a:ext cx="7948613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The Subject of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6197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subject is the: 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person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place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thing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quality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	or idea		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that the sentence is about.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DD36C2BA-9ED8-4462-345B-2D996BB5CD75}"/>
              </a:ext>
            </a:extLst>
          </p:cNvPr>
          <p:cNvSpPr>
            <a:spLocks/>
          </p:cNvSpPr>
          <p:nvPr/>
        </p:nvSpPr>
        <p:spPr bwMode="auto">
          <a:xfrm>
            <a:off x="3043592" y="2719062"/>
            <a:ext cx="571500" cy="2563813"/>
          </a:xfrm>
          <a:prstGeom prst="rightBrace">
            <a:avLst>
              <a:gd name="adj1" fmla="val 3738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4F89B-EC9B-CEA7-110B-91C9020A799B}"/>
              </a:ext>
            </a:extLst>
          </p:cNvPr>
          <p:cNvSpPr txBox="1"/>
          <p:nvPr/>
        </p:nvSpPr>
        <p:spPr>
          <a:xfrm>
            <a:off x="3719245" y="377013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Nouns</a:t>
            </a:r>
          </a:p>
        </p:txBody>
      </p:sp>
    </p:spTree>
    <p:extLst>
      <p:ext uri="{BB962C8B-B14F-4D97-AF65-F5344CB8AC3E}">
        <p14:creationId xmlns:p14="http://schemas.microsoft.com/office/powerpoint/2010/main" val="3657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0A77B7-3573-F776-04EB-E4ECD7AC9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6741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Materials </a:t>
            </a:r>
          </a:p>
          <a:p>
            <a:pPr algn="ctr"/>
            <a:r>
              <a:rPr lang="en-US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II Examples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40075"/>
            <a:ext cx="8458200" cy="1143000"/>
          </a:xfrm>
        </p:spPr>
        <p:txBody>
          <a:bodyPr/>
          <a:lstStyle/>
          <a:p>
            <a:pPr algn="ctr"/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Student Materials (Vol. II) Walkthrough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0719"/>
            <a:ext cx="7772400" cy="4171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Formula Card After Simple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Simple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Sentence Assignment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Lesson Sequence for Controlled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Simple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Simple Sentence Lessons 1A-4A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Simple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Vol. II Sentence Score Sheet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144449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5" descr="formula card 1.jpg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8B081DB1-E885-E417-858D-5C78715C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4938"/>
            <a:ext cx="75787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12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simple-verbal.jpg 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183868BD-35EA-51EC-28F2-1AAF15D5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88900"/>
            <a:ext cx="5208587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7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&#10;assign.jpg                                                     0002743DMacintosh HD                   ABA78158:">
            <a:extLst>
              <a:ext uri="{FF2B5EF4-FFF2-40B4-BE49-F238E27FC236}">
                <a16:creationId xmlns:a16="http://schemas.microsoft.com/office/drawing/2014/main" id="{432F8902-B06E-C00F-3C10-D2B93434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50800"/>
            <a:ext cx="4784725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781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>
            <a:extLst>
              <a:ext uri="{FF2B5EF4-FFF2-40B4-BE49-F238E27FC236}">
                <a16:creationId xmlns:a16="http://schemas.microsoft.com/office/drawing/2014/main" id="{D62F266E-22F0-8C64-65F7-5740CF08C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Lesson Sequence for </a:t>
            </a:r>
            <a:b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Controlled Practice (Vol. II)</a:t>
            </a:r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586DF51E-0F46-97DB-C2B3-1032E16D0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892746"/>
            <a:ext cx="7620000" cy="4252912"/>
          </a:xfrm>
        </p:spPr>
        <p:txBody>
          <a:bodyPr/>
          <a:lstStyle/>
          <a:p>
            <a:pPr indent="-6350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85% or above		1	2	3</a:t>
            </a:r>
          </a:p>
          <a:p>
            <a:pPr indent="-6350">
              <a:buFontTx/>
              <a:buNone/>
            </a:pP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Below 85%		A	B	C	D</a:t>
            </a:r>
          </a:p>
        </p:txBody>
      </p:sp>
      <p:sp>
        <p:nvSpPr>
          <p:cNvPr id="181254" name="Line 6">
            <a:extLst>
              <a:ext uri="{FF2B5EF4-FFF2-40B4-BE49-F238E27FC236}">
                <a16:creationId xmlns:a16="http://schemas.microsoft.com/office/drawing/2014/main" id="{98E11C7B-67D7-D82A-85ED-1AD7256E4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236" y="3289228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5" name="Line 7">
            <a:extLst>
              <a:ext uri="{FF2B5EF4-FFF2-40B4-BE49-F238E27FC236}">
                <a16:creationId xmlns:a16="http://schemas.microsoft.com/office/drawing/2014/main" id="{9AAA773A-DE31-C5D3-5B74-14E2B43E9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031" y="3281950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6" name="Line 8">
            <a:extLst>
              <a:ext uri="{FF2B5EF4-FFF2-40B4-BE49-F238E27FC236}">
                <a16:creationId xmlns:a16="http://schemas.microsoft.com/office/drawing/2014/main" id="{3763A996-B873-85D1-2337-D5609C563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0740" y="3281950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7" name="Line 9">
            <a:extLst>
              <a:ext uri="{FF2B5EF4-FFF2-40B4-BE49-F238E27FC236}">
                <a16:creationId xmlns:a16="http://schemas.microsoft.com/office/drawing/2014/main" id="{CCB92BBF-3AE8-F797-9EF3-72666FBC6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031" y="2183615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1258" name="Line 10">
            <a:extLst>
              <a:ext uri="{FF2B5EF4-FFF2-40B4-BE49-F238E27FC236}">
                <a16:creationId xmlns:a16="http://schemas.microsoft.com/office/drawing/2014/main" id="{FCFC500B-C00F-F0C4-0F96-073150839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236" y="2183615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38DC9B-2813-DFB1-E8D1-5B9E5A75CB85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3013580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688CB94D-E9A9-4B4E-B037-1160A7E52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Lesson Sequence for </a:t>
            </a:r>
            <a:b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Controlled Practice (Vol. II)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FC0E1131-BB0E-4728-F722-A88E2B470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73213"/>
            <a:ext cx="77724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Example:  Student Progress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Lesson	% correct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1A		85%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2A		70%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2B		80%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2C		95%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3A		85%</a:t>
            </a:r>
          </a:p>
          <a:p>
            <a:pPr algn="ctr"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	4A		90%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CED0E3-6CA2-FD24-0CC7-15333275E55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2491906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E109C-2562-675C-0B31-1F46EE41370F}"/>
              </a:ext>
            </a:extLst>
          </p:cNvPr>
          <p:cNvSpPr txBox="1"/>
          <p:nvPr/>
        </p:nvSpPr>
        <p:spPr>
          <a:xfrm>
            <a:off x="1283558" y="385281"/>
            <a:ext cx="657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Simple Sentence Progress Chart (from </a:t>
            </a:r>
            <a:r>
              <a:rPr lang="en-US" sz="1600" b="1" i="1" dirty="0">
                <a:solidFill>
                  <a:srgbClr val="211D1E"/>
                </a:solidFill>
                <a:effectLst/>
                <a:latin typeface="Helvetica" pitchFamily="2" charset="0"/>
              </a:rPr>
              <a:t>Student Lessons Vol. II</a:t>
            </a:r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)</a:t>
            </a:r>
            <a:endParaRPr lang="en-US" sz="16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endParaRPr 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D437F-F8BA-D0F4-BE10-937EB468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18" y="764753"/>
            <a:ext cx="4802285" cy="6098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ED97E-ADE6-FE8C-E08E-872B4610DC92}"/>
              </a:ext>
            </a:extLst>
          </p:cNvPr>
          <p:cNvSpPr txBox="1"/>
          <p:nvPr/>
        </p:nvSpPr>
        <p:spPr>
          <a:xfrm>
            <a:off x="585627" y="995585"/>
            <a:ext cx="1736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Student Name: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6953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2F1DB2-54FC-CF88-232E-8CEE8C5B3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" t="1348" r="6766" b="3221"/>
          <a:stretch/>
        </p:blipFill>
        <p:spPr>
          <a:xfrm>
            <a:off x="0" y="156680"/>
            <a:ext cx="4643919" cy="6544639"/>
          </a:xfrm>
          <a:prstGeom prst="rect">
            <a:avLst/>
          </a:prstGeom>
        </p:spPr>
      </p:pic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4ABCED42-D6BA-DEAD-0AAF-3B6F728F2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71" r="8870" b="8524"/>
          <a:stretch/>
        </p:blipFill>
        <p:spPr>
          <a:xfrm>
            <a:off x="4643919" y="0"/>
            <a:ext cx="4500081" cy="64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85694-59B0-B1F9-C174-1520EB698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8" t="2247" r="6481" b="2772"/>
          <a:stretch/>
        </p:blipFill>
        <p:spPr>
          <a:xfrm>
            <a:off x="0" y="236656"/>
            <a:ext cx="4572000" cy="6384688"/>
          </a:xfrm>
          <a:prstGeom prst="rect">
            <a:avLst/>
          </a:prstGeom>
        </p:spPr>
      </p:pic>
      <p:pic>
        <p:nvPicPr>
          <p:cNvPr id="4" name="Picture 3" descr="A close-up of a test&#10;&#10;Description automatically generated">
            <a:extLst>
              <a:ext uri="{FF2B5EF4-FFF2-40B4-BE49-F238E27FC236}">
                <a16:creationId xmlns:a16="http://schemas.microsoft.com/office/drawing/2014/main" id="{F9FF7CD6-F685-CF65-C62B-9276A9B1E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7" r="9515" b="5679"/>
          <a:stretch/>
        </p:blipFill>
        <p:spPr>
          <a:xfrm>
            <a:off x="4572001" y="0"/>
            <a:ext cx="4571999" cy="67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8520"/>
            <a:ext cx="7772400" cy="433911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went for a walk.			(Person)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Towns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quiet after snowfalls.	(Place)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rolled off the counter.		(Things)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Silence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golden.				(Quality)</a:t>
            </a:r>
          </a:p>
          <a:p>
            <a:pPr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Peace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at hand.				(Idea)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1061258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7BA01-0FC9-6210-46B4-32027C27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7" t="1349" r="7486" b="3670"/>
          <a:stretch/>
        </p:blipFill>
        <p:spPr>
          <a:xfrm>
            <a:off x="0" y="172092"/>
            <a:ext cx="4613097" cy="6513816"/>
          </a:xfrm>
          <a:prstGeom prst="rect">
            <a:avLst/>
          </a:prstGeom>
        </p:spPr>
      </p:pic>
      <p:pic>
        <p:nvPicPr>
          <p:cNvPr id="3" name="Picture 2" descr="A paper with writing on it&#10;&#10;Description automatically generated">
            <a:extLst>
              <a:ext uri="{FF2B5EF4-FFF2-40B4-BE49-F238E27FC236}">
                <a16:creationId xmlns:a16="http://schemas.microsoft.com/office/drawing/2014/main" id="{6FD70D97-831E-C9A8-260F-AD6646A6A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63" r="8925" b="5019"/>
          <a:stretch/>
        </p:blipFill>
        <p:spPr>
          <a:xfrm>
            <a:off x="4573210" y="-17631"/>
            <a:ext cx="4570790" cy="68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859AA-D5B6-E91C-44DD-4974B0C69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21"/>
          <a:stretch/>
        </p:blipFill>
        <p:spPr>
          <a:xfrm>
            <a:off x="-211282" y="0"/>
            <a:ext cx="5299364" cy="6616557"/>
          </a:xfrm>
          <a:prstGeom prst="rect">
            <a:avLst/>
          </a:prstGeom>
        </p:spPr>
      </p:pic>
      <p:pic>
        <p:nvPicPr>
          <p:cNvPr id="4" name="Picture 3" descr="A checklist with writing on it&#10;&#10;Description automatically generated">
            <a:extLst>
              <a:ext uri="{FF2B5EF4-FFF2-40B4-BE49-F238E27FC236}">
                <a16:creationId xmlns:a16="http://schemas.microsoft.com/office/drawing/2014/main" id="{BFC4ADA0-2337-E939-E636-52C1F2C0E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87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76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t of paper with a graph&#10;&#10;Description automatically generated with medium confidence">
            <a:extLst>
              <a:ext uri="{FF2B5EF4-FFF2-40B4-BE49-F238E27FC236}">
                <a16:creationId xmlns:a16="http://schemas.microsoft.com/office/drawing/2014/main" id="{1788959E-70BE-26AE-CAA3-378C0730F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1" t="6339" r="10430" b="5911"/>
          <a:stretch/>
        </p:blipFill>
        <p:spPr>
          <a:xfrm rot="5400000">
            <a:off x="1740577" y="-700053"/>
            <a:ext cx="5725907" cy="82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19"/>
            <a:ext cx="7772400" cy="3691849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 verb is a word that shows the 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state of being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subject of the sentence.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231260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19"/>
            <a:ext cx="7772400" cy="3691849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Sally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sneezed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		(Physical action)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John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		(Mental action)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Jesse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my friend.	(State of being)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21955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EA8A-ED46-AE1B-A5A9-33F190E7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Verb-Subject Identification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5209-1402-66EC-9AA0-BA72D90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19"/>
            <a:ext cx="7772400" cy="3691849"/>
          </a:xfrm>
        </p:spPr>
        <p:txBody>
          <a:bodyPr/>
          <a:lstStyle/>
          <a:p>
            <a:pPr marL="1373188" indent="-1373188">
              <a:buFontTx/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1:	Look for the action or state-of-being word to find the verb.</a:t>
            </a:r>
          </a:p>
          <a:p>
            <a:pPr marL="1373188" indent="-1373188">
              <a:buFontTx/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	Miguel won an award.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2116138" lvl="2">
              <a:buFontTx/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373188" indent="-1373188">
              <a:buFontTx/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Step 2:	Ask yourself "Who or what (</a:t>
            </a:r>
            <a:r>
              <a:rPr lang="en-US" alt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  <a:r>
              <a:rPr lang="ja-JP" altLang="en-US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to find the subject</a:t>
            </a:r>
          </a:p>
          <a:p>
            <a:pPr marL="1373188" indent="-1373188">
              <a:buFontTx/>
              <a:buNone/>
              <a:tabLst>
                <a:tab pos="3084513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	Mae is an astronaut.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B435-D28B-9581-CCDA-FABB9EFC3D7B}"/>
              </a:ext>
            </a:extLst>
          </p:cNvPr>
          <p:cNvSpPr txBox="1"/>
          <p:nvPr/>
        </p:nvSpPr>
        <p:spPr>
          <a:xfrm>
            <a:off x="0" y="6414700"/>
            <a:ext cx="3615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University of Kansas |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149550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>
            <a:extLst>
              <a:ext uri="{FF2B5EF4-FFF2-40B4-BE49-F238E27FC236}">
                <a16:creationId xmlns:a16="http://schemas.microsoft.com/office/drawing/2014/main" id="{FC0DF80C-1E85-CCF3-51E6-5C1747F02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I</a:t>
            </a:r>
          </a:p>
        </p:txBody>
      </p:sp>
      <p:sp>
        <p:nvSpPr>
          <p:cNvPr id="11266" name="Rectangle 12">
            <a:extLst>
              <a:ext uri="{FF2B5EF4-FFF2-40B4-BE49-F238E27FC236}">
                <a16:creationId xmlns:a16="http://schemas.microsoft.com/office/drawing/2014/main" id="{E5B457F5-25B0-07F3-E101-4C11FFE60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2788" y="1260475"/>
            <a:ext cx="7772400" cy="3962400"/>
          </a:xfrm>
        </p:spPr>
        <p:txBody>
          <a:bodyPr/>
          <a:lstStyle/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1.	Ava went to the pool.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2.	Travis is a very nice guy. 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3.	Cakes lined the store window.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4.	I love chocolate ice cream.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5.	Bikes are very expensive.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6.	Dad is strict.	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7.	Bananas taste good. 	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8.	Kara has a son named Jackson.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9.	Raccoons raid our garbage can every night.</a:t>
            </a:r>
          </a:p>
          <a:p>
            <a:pPr marL="569913" indent="-569913">
              <a:lnSpc>
                <a:spcPct val="140000"/>
              </a:lnSpc>
              <a:buFontTx/>
              <a:buNone/>
            </a:pPr>
            <a:r>
              <a:rPr lang="en-US" altLang="en-US" sz="2000" dirty="0"/>
              <a:t>10.	Flowers are in bloom everywhere.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>
            <a:extLst>
              <a:ext uri="{FF2B5EF4-FFF2-40B4-BE49-F238E27FC236}">
                <a16:creationId xmlns:a16="http://schemas.microsoft.com/office/drawing/2014/main" id="{F5DE89B2-FDD3-AA8A-6A85-6FEECD717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Set II</a:t>
            </a:r>
          </a:p>
        </p:txBody>
      </p:sp>
      <p:sp>
        <p:nvSpPr>
          <p:cNvPr id="12290" name="Rectangle 5">
            <a:extLst>
              <a:ext uri="{FF2B5EF4-FFF2-40B4-BE49-F238E27FC236}">
                <a16:creationId xmlns:a16="http://schemas.microsoft.com/office/drawing/2014/main" id="{F4E351A6-53CA-1CC7-AA59-725F63C7C0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513" y="1328738"/>
            <a:ext cx="7772400" cy="3962400"/>
          </a:xfrm>
        </p:spPr>
        <p:txBody>
          <a:bodyPr/>
          <a:lstStyle/>
          <a:p>
            <a:pPr marL="569913" indent="-569913">
              <a:buFontTx/>
              <a:buNone/>
            </a:pPr>
            <a:r>
              <a:rPr lang="en-US" altLang="en-US" sz="2000" dirty="0"/>
              <a:t>1.	The old gray mare limped down the lane.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2.	The silver-winged plane soared.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3.	Caleb’</a:t>
            </a:r>
            <a:r>
              <a:rPr lang="en-US" altLang="ja-JP" sz="2000" dirty="0"/>
              <a:t>s baby sister cried for hours.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4.	The first three girls giggled.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5.	Fourteen good pilots died in the war.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6.	The chairman of the meeting left early.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7.	The chrome-plated motorcycles glistened in the sun.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8.	The pioneers in our family fled from England.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9.	The dog</a:t>
            </a:r>
            <a:r>
              <a:rPr lang="ja-JP" altLang="en-US" sz="2000"/>
              <a:t>’</a:t>
            </a:r>
            <a:r>
              <a:rPr lang="en-US" altLang="ja-JP" sz="2000" dirty="0"/>
              <a:t>s buried bones rotted in the </a:t>
            </a:r>
            <a:r>
              <a:rPr lang="en-US" altLang="en-US" sz="2000" dirty="0"/>
              <a:t>ground.</a:t>
            </a:r>
          </a:p>
          <a:p>
            <a:pPr marL="569913" indent="-569913">
              <a:buFontTx/>
              <a:buNone/>
            </a:pPr>
            <a:r>
              <a:rPr lang="en-US" altLang="en-US" sz="2000" dirty="0"/>
              <a:t>10.	Sophia’</a:t>
            </a:r>
            <a:r>
              <a:rPr lang="en-US" altLang="ja-JP" sz="2000" dirty="0"/>
              <a:t>s best china plate broke into a hundred pieces.</a:t>
            </a:r>
            <a:endParaRPr lang="en-US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7465</TotalTime>
  <Words>2032</Words>
  <Application>Microsoft Macintosh PowerPoint</Application>
  <PresentationFormat>On-screen Show (4:3)</PresentationFormat>
  <Paragraphs>292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Helvetica</vt:lpstr>
      <vt:lpstr>Times</vt:lpstr>
      <vt:lpstr>Times New Roman</vt:lpstr>
      <vt:lpstr>Default Theme</vt:lpstr>
      <vt:lpstr>Custom Design</vt:lpstr>
      <vt:lpstr>Simple Sentence</vt:lpstr>
      <vt:lpstr>Independent Clause</vt:lpstr>
      <vt:lpstr>The Subject of a Sentence</vt:lpstr>
      <vt:lpstr>Example Subjects</vt:lpstr>
      <vt:lpstr>Verbs</vt:lpstr>
      <vt:lpstr>Verbs</vt:lpstr>
      <vt:lpstr>Verb-Subject Identification Procedure</vt:lpstr>
      <vt:lpstr>Example Set I</vt:lpstr>
      <vt:lpstr>Example Set II</vt:lpstr>
      <vt:lpstr>Helping Verbs</vt:lpstr>
      <vt:lpstr>Example Set III</vt:lpstr>
      <vt:lpstr>Example Set IV</vt:lpstr>
      <vt:lpstr>Example Set V</vt:lpstr>
      <vt:lpstr>Example Set VI</vt:lpstr>
      <vt:lpstr>Steps for Sentence Writing</vt:lpstr>
      <vt:lpstr>Steps for Sentence Writing</vt:lpstr>
      <vt:lpstr>Student Materials  Volume I Examples</vt:lpstr>
      <vt:lpstr>Student Materials (Vol. I) Walkthrough</vt:lpstr>
      <vt:lpstr>PowerPoint Presentation</vt:lpstr>
      <vt:lpstr>PowerPoint Presentation</vt:lpstr>
      <vt:lpstr>PowerPoint Presentation</vt:lpstr>
      <vt:lpstr>Lesson Sequence for  Controlled Practice (Vol. I)</vt:lpstr>
      <vt:lpstr>Lesson Sequence for  Controlled Practice (Vol. 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Materials  Volume II Examples</vt:lpstr>
      <vt:lpstr>Student Materials (Vol. II) Walkthrough</vt:lpstr>
      <vt:lpstr>PowerPoint Presentation</vt:lpstr>
      <vt:lpstr>PowerPoint Presentation</vt:lpstr>
      <vt:lpstr>PowerPoint Presentation</vt:lpstr>
      <vt:lpstr>Lesson Sequence for  Controlled Practice (Vol. II)</vt:lpstr>
      <vt:lpstr>Lesson Sequence for  Controlled Practice (Vol. 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Research on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WARNING:</dc:title>
  <dc:creator>Brian Staats</dc:creator>
  <cp:lastModifiedBy>Allen, Peony L.</cp:lastModifiedBy>
  <cp:revision>130</cp:revision>
  <dcterms:created xsi:type="dcterms:W3CDTF">1999-10-28T19:56:04Z</dcterms:created>
  <dcterms:modified xsi:type="dcterms:W3CDTF">2024-04-30T16:57:21Z</dcterms:modified>
</cp:coreProperties>
</file>