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</p:sldMasterIdLst>
  <p:notesMasterIdLst>
    <p:notesMasterId r:id="rId30"/>
  </p:notesMasterIdLst>
  <p:handoutMasterIdLst>
    <p:handoutMasterId r:id="rId31"/>
  </p:handoutMasterIdLst>
  <p:sldIdLst>
    <p:sldId id="472" r:id="rId2"/>
    <p:sldId id="473" r:id="rId3"/>
    <p:sldId id="474" r:id="rId4"/>
    <p:sldId id="475" r:id="rId5"/>
    <p:sldId id="477" r:id="rId6"/>
    <p:sldId id="424" r:id="rId7"/>
    <p:sldId id="427" r:id="rId8"/>
    <p:sldId id="428" r:id="rId9"/>
    <p:sldId id="429" r:id="rId10"/>
    <p:sldId id="430" r:id="rId11"/>
    <p:sldId id="431" r:id="rId12"/>
    <p:sldId id="433" r:id="rId13"/>
    <p:sldId id="434" r:id="rId14"/>
    <p:sldId id="435" r:id="rId15"/>
    <p:sldId id="436" r:id="rId16"/>
    <p:sldId id="437" r:id="rId17"/>
    <p:sldId id="438" r:id="rId18"/>
    <p:sldId id="478" r:id="rId19"/>
    <p:sldId id="479" r:id="rId20"/>
    <p:sldId id="480" r:id="rId21"/>
    <p:sldId id="481" r:id="rId22"/>
    <p:sldId id="482" r:id="rId23"/>
    <p:sldId id="483" r:id="rId24"/>
    <p:sldId id="484" r:id="rId25"/>
    <p:sldId id="485" r:id="rId26"/>
    <p:sldId id="486" r:id="rId27"/>
    <p:sldId id="487" r:id="rId28"/>
    <p:sldId id="4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020"/>
  </p:normalViewPr>
  <p:slideViewPr>
    <p:cSldViewPr snapToGrid="0">
      <p:cViewPr varScale="1">
        <p:scale>
          <a:sx n="116" d="100"/>
          <a:sy n="116" d="100"/>
        </p:scale>
        <p:origin x="105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71A132DE-B9C9-E55E-A489-1C1A9D7611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39834D7-0DC3-3967-CF7A-1A8C82E0705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99C40891-172B-8633-B425-BF5C66BC55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02AC00EA-E757-5A0E-F5B7-67E91D72BCF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fld id="{5245A738-7E5E-494A-909C-0AC8FC3977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96EC866-AC8C-BFA8-E949-BBFB08D135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9A2B3047-D865-FA05-5688-60040122AA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endParaRPr lang="en-US" altLang="en-US"/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CE0D7FF9-B24D-91C9-CBF3-64CC585079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F5CF51E5-36DF-9E5C-F999-DBC552977F9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43400"/>
            <a:ext cx="6172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D4A83583-3F49-20CF-FCAB-BBEE9F67B0B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/>
              </a:defRPr>
            </a:lvl1pPr>
          </a:lstStyle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E7452C5B-694B-7D4E-FE5C-535D6AF74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/>
              </a:defRPr>
            </a:lvl1pPr>
          </a:lstStyle>
          <a:p>
            <a:r>
              <a:rPr lang="en-US" altLang="en-US"/>
              <a:t>UO Overhead  </a:t>
            </a:r>
            <a:fld id="{34032DA5-CBBF-EC4A-8CB3-7C04CDAFE96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F53F25F-8468-BB95-BF3A-E3D076E62A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5673C54-AF05-0C8D-A297-3083006F3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DE34D334-B40E-F747-A8D6-D6F9E7E6EF1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28CFA2E1-97AE-4126-870B-47F2CC417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7BEF7432-5110-2BD3-A676-DBC7762BD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9D5C25F-EB69-66F2-D9AD-77FECCD517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6037DEC-F52C-FE7F-390A-566CA99ECB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6F20E18A-26D9-964F-9FB2-0352DAB83118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02082" name="Rectangle 2">
            <a:extLst>
              <a:ext uri="{FF2B5EF4-FFF2-40B4-BE49-F238E27FC236}">
                <a16:creationId xmlns:a16="http://schemas.microsoft.com/office/drawing/2014/main" id="{BA819F6F-9A14-E4E8-5D35-4EB607E59B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CE567B4D-F796-2F72-8092-A94FB554E1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256FFDA-C158-6853-65DB-4DBD537D17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FAC8669-E5B2-9693-6C7F-8F875390C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1369B127-478C-F64C-A009-7C9689BFF6D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04130" name="Rectangle 2">
            <a:extLst>
              <a:ext uri="{FF2B5EF4-FFF2-40B4-BE49-F238E27FC236}">
                <a16:creationId xmlns:a16="http://schemas.microsoft.com/office/drawing/2014/main" id="{BA0E9E4B-C995-F07B-FA7C-730AFF95F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>
            <a:extLst>
              <a:ext uri="{FF2B5EF4-FFF2-40B4-BE49-F238E27FC236}">
                <a16:creationId xmlns:a16="http://schemas.microsoft.com/office/drawing/2014/main" id="{86BEE17C-0098-1E48-A66D-E413EDE59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DB7FC0F-12DE-E05A-3AE4-4C94CC600C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8C2BAB28-9CEA-DDF3-7D8D-4BE01B7168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6B2D28C7-7784-8C41-AF5D-B14FDA448CCE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06178" name="Rectangle 2">
            <a:extLst>
              <a:ext uri="{FF2B5EF4-FFF2-40B4-BE49-F238E27FC236}">
                <a16:creationId xmlns:a16="http://schemas.microsoft.com/office/drawing/2014/main" id="{63461B86-31D0-C5D5-19C2-B4230502BA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4FA086E8-1F5E-4002-4552-1B7A8F67F1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3F53F25F-8468-BB95-BF3A-E3D076E62A0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15673C54-AF05-0C8D-A297-3083006F3E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DE34D334-B40E-F747-A8D6-D6F9E7E6EF1B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279554" name="Rectangle 2">
            <a:extLst>
              <a:ext uri="{FF2B5EF4-FFF2-40B4-BE49-F238E27FC236}">
                <a16:creationId xmlns:a16="http://schemas.microsoft.com/office/drawing/2014/main" id="{28CFA2E1-97AE-4126-870B-47F2CC417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7BEF7432-5110-2BD3-A676-DBC7762BD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5239266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18717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921677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26678217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128436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8670742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492628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2216372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17051825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D23459E-2341-32C7-1A0D-9B30F9CF719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8F9A821-D6CB-3E39-79FB-0AFCB95C7A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A5FC0C83-508A-6A40-828B-06E1148A086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283650" name="Rectangle 2">
            <a:extLst>
              <a:ext uri="{FF2B5EF4-FFF2-40B4-BE49-F238E27FC236}">
                <a16:creationId xmlns:a16="http://schemas.microsoft.com/office/drawing/2014/main" id="{47353F25-A812-A900-4978-8CC00FF6BC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C8F21F81-ED02-02AD-B586-42DFE004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  <p:extLst>
      <p:ext uri="{BB962C8B-B14F-4D97-AF65-F5344CB8AC3E}">
        <p14:creationId xmlns:p14="http://schemas.microsoft.com/office/powerpoint/2010/main" val="3820410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A1D1C5F-2B5A-0DC7-BD57-6CE848C532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D688DFD-06BB-975D-9C51-27AEE9AA8E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0B53CDB4-8C47-2F47-9B05-C251BABED39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85698" name="Rectangle 2">
            <a:extLst>
              <a:ext uri="{FF2B5EF4-FFF2-40B4-BE49-F238E27FC236}">
                <a16:creationId xmlns:a16="http://schemas.microsoft.com/office/drawing/2014/main" id="{AD6EBA23-F56F-0278-3343-4A484A6F42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20C7AF32-3117-4A31-23CF-0C99836E85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435C25D-48C2-CBC7-43C2-CB4226C4C8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F052DDB-3159-54EA-9BD8-94084503B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FC06688F-750F-874E-9BDB-F43614AE086E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87746" name="Rectangle 2">
            <a:extLst>
              <a:ext uri="{FF2B5EF4-FFF2-40B4-BE49-F238E27FC236}">
                <a16:creationId xmlns:a16="http://schemas.microsoft.com/office/drawing/2014/main" id="{36E89604-70B2-437D-B2F9-BFEB890A7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640B589E-198F-F65B-A245-B39D141B44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C0AACAB-DB0E-5074-CD57-C47249C6B2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E3B091F-D056-3219-67D5-00526A10C4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12376639-4B65-E84A-8226-E8073A33A017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89794" name="Rectangle 2">
            <a:extLst>
              <a:ext uri="{FF2B5EF4-FFF2-40B4-BE49-F238E27FC236}">
                <a16:creationId xmlns:a16="http://schemas.microsoft.com/office/drawing/2014/main" id="{C51340C8-4718-FC78-EA99-4D8D1F6BC1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CFB18A7D-AC20-5203-DB44-DF09F202D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EDBBF3A3-AE32-3F83-A04B-3AED4B02E84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4A4626B-31CC-2766-3CA9-9D844CAA2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7999B6EA-3548-204F-8D6F-78F4C776489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91842" name="Rectangle 2">
            <a:extLst>
              <a:ext uri="{FF2B5EF4-FFF2-40B4-BE49-F238E27FC236}">
                <a16:creationId xmlns:a16="http://schemas.microsoft.com/office/drawing/2014/main" id="{1381C7E4-6A07-2C7B-D82D-C25AE08678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>
            <a:extLst>
              <a:ext uri="{FF2B5EF4-FFF2-40B4-BE49-F238E27FC236}">
                <a16:creationId xmlns:a16="http://schemas.microsoft.com/office/drawing/2014/main" id="{B2E74483-EC3D-BD13-67EE-D5BF5CD81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CA895434-D44D-E8E3-7D58-0DCA143B15D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48E8995-CFB0-56D5-0EAB-992A114608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5410EDDF-3F3B-F841-80CD-FFD99EE67C5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95938" name="Rectangle 2">
            <a:extLst>
              <a:ext uri="{FF2B5EF4-FFF2-40B4-BE49-F238E27FC236}">
                <a16:creationId xmlns:a16="http://schemas.microsoft.com/office/drawing/2014/main" id="{0E485C1B-AA96-4774-21AC-C1D99CA04E7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8950D2E4-0439-E82A-2F8E-54C42102C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AC43657F-B508-B3CE-CC65-288CEA3D98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68A9389-75DD-0BD4-1229-EAE9853400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1AE732E9-E59D-EF43-894B-3A26FB4CFFC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97986" name="Rectangle 2">
            <a:extLst>
              <a:ext uri="{FF2B5EF4-FFF2-40B4-BE49-F238E27FC236}">
                <a16:creationId xmlns:a16="http://schemas.microsoft.com/office/drawing/2014/main" id="{BFFB250F-AA4A-8BB3-AEC0-87BA44AF3E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>
            <a:extLst>
              <a:ext uri="{FF2B5EF4-FFF2-40B4-BE49-F238E27FC236}">
                <a16:creationId xmlns:a16="http://schemas.microsoft.com/office/drawing/2014/main" id="{C38D3FA0-1572-7D88-40E4-8DF92A9AF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717CE705-2066-12B6-C884-BA4FC54EE46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University of Kansas Center for Research on Learning  2002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2363C901-D65A-7739-5DC9-42E5521DB2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altLang="en-US"/>
              <a:t>UO Overhead  </a:t>
            </a:r>
            <a:fld id="{7F26B769-9F4D-FE41-998D-365D6EB04F5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00034" name="Rectangle 2">
            <a:extLst>
              <a:ext uri="{FF2B5EF4-FFF2-40B4-BE49-F238E27FC236}">
                <a16:creationId xmlns:a16="http://schemas.microsoft.com/office/drawing/2014/main" id="{B4B3D990-A349-4BC3-52F7-4111F43756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0783A36B-F424-C44C-0F35-185E6D2EC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latin typeface="Times"/>
              </a:rPr>
              <a:t>The  Challenge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4AFB4-A0F6-5064-A028-073F2DC9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1A032-88E6-3463-204C-20D88C8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DFD3-86FD-98B0-49BE-8CD42225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4E121-D95B-4ABA-5EFC-A6ADABC7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4A9DB-4E2E-014C-A407-2035318C83B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684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B1B9BD-FAA2-3544-2A6B-59CA6EBD2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95FAF-653C-AAA4-D346-8E4618C1A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E53BA-4F40-9322-2274-6422213117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4928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rgbClr val="941100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altLang="en-US" dirty="0"/>
              <a:t>University of Kansas Center for Research on Learning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79E8F-769A-38C5-2EB5-9CE0862B7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77714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rgbClr val="941100"/>
                </a:solidFill>
                <a:latin typeface="Calibri" panose="020F0502020204030204" pitchFamily="34" charset="0"/>
              </a:defRPr>
            </a:lvl1pPr>
          </a:lstStyle>
          <a:p>
            <a:fld id="{CB4EE026-9418-DE42-A686-8513123EFD4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471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1A91-4D9D-00D1-ED3A-3B19294A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3E3B-994B-B148-8E82-4A58017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Compound-Complex Sentence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6067-FFFE-866E-8E33-95DCF69B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 dirty="0"/>
              <a:t>A compound-complex sentence has two or more independent clauses and at least one dependent clause.</a:t>
            </a:r>
          </a:p>
          <a:p>
            <a:pPr>
              <a:lnSpc>
                <a:spcPct val="12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 dirty="0"/>
              <a:t>Examples: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When you are ready, I will call the store, and we can talk to Isaiah.</a:t>
            </a:r>
          </a:p>
          <a:p>
            <a:pPr lvl="1">
              <a:lnSpc>
                <a:spcPct val="120000"/>
              </a:lnSpc>
            </a:pPr>
            <a:r>
              <a:rPr lang="en-US" altLang="en-US" dirty="0"/>
              <a:t>Before the trick-or-treaters came, Megan made candied apples; they were delicious.</a:t>
            </a:r>
          </a:p>
        </p:txBody>
      </p:sp>
    </p:spTree>
    <p:extLst>
      <p:ext uri="{BB962C8B-B14F-4D97-AF65-F5344CB8AC3E}">
        <p14:creationId xmlns:p14="http://schemas.microsoft.com/office/powerpoint/2010/main" val="304212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2" name="Picture 4">
            <a:extLst>
              <a:ext uri="{FF2B5EF4-FFF2-40B4-BE49-F238E27FC236}">
                <a16:creationId xmlns:a16="http://schemas.microsoft.com/office/drawing/2014/main" id="{AB6D9BF5-8B48-C625-96A1-597AECD7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2088"/>
            <a:ext cx="4403725" cy="581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3" name="Picture 5">
            <a:extLst>
              <a:ext uri="{FF2B5EF4-FFF2-40B4-BE49-F238E27FC236}">
                <a16:creationId xmlns:a16="http://schemas.microsoft.com/office/drawing/2014/main" id="{DD41583B-C7E2-06FE-6738-7FF062C1E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92088"/>
            <a:ext cx="4391025" cy="577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1" name="Picture 5">
            <a:extLst>
              <a:ext uri="{FF2B5EF4-FFF2-40B4-BE49-F238E27FC236}">
                <a16:creationId xmlns:a16="http://schemas.microsoft.com/office/drawing/2014/main" id="{34456697-1B90-4614-48BA-19586CCA0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00063"/>
            <a:ext cx="440690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0822" name="Picture 6">
            <a:extLst>
              <a:ext uri="{FF2B5EF4-FFF2-40B4-BE49-F238E27FC236}">
                <a16:creationId xmlns:a16="http://schemas.microsoft.com/office/drawing/2014/main" id="{B39085E8-D3B8-9A01-1E6F-A343AB402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500063"/>
            <a:ext cx="4476750" cy="5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7" name="Picture 5">
            <a:extLst>
              <a:ext uri="{FF2B5EF4-FFF2-40B4-BE49-F238E27FC236}">
                <a16:creationId xmlns:a16="http://schemas.microsoft.com/office/drawing/2014/main" id="{79A3923C-AE79-3BFE-2B52-58C96C1F9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25425"/>
            <a:ext cx="4316413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4918" name="Picture 6">
            <a:extLst>
              <a:ext uri="{FF2B5EF4-FFF2-40B4-BE49-F238E27FC236}">
                <a16:creationId xmlns:a16="http://schemas.microsoft.com/office/drawing/2014/main" id="{DC229717-891A-9F67-742A-D357C3DBB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225425"/>
            <a:ext cx="4362450" cy="565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65" name="Picture 5">
            <a:extLst>
              <a:ext uri="{FF2B5EF4-FFF2-40B4-BE49-F238E27FC236}">
                <a16:creationId xmlns:a16="http://schemas.microsoft.com/office/drawing/2014/main" id="{DEE0F945-613C-FAA8-5F0E-88A92EFDC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3" y="384175"/>
            <a:ext cx="438785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66" name="Picture 6">
            <a:extLst>
              <a:ext uri="{FF2B5EF4-FFF2-40B4-BE49-F238E27FC236}">
                <a16:creationId xmlns:a16="http://schemas.microsoft.com/office/drawing/2014/main" id="{46D89378-FA60-9E5B-4C84-B9E58A48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384175"/>
            <a:ext cx="4364037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012" name="Picture 4">
            <a:extLst>
              <a:ext uri="{FF2B5EF4-FFF2-40B4-BE49-F238E27FC236}">
                <a16:creationId xmlns:a16="http://schemas.microsoft.com/office/drawing/2014/main" id="{A4574105-8C68-DA8B-1352-06CCC0DD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447675"/>
            <a:ext cx="4332288" cy="548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9013" name="Picture 5">
            <a:extLst>
              <a:ext uri="{FF2B5EF4-FFF2-40B4-BE49-F238E27FC236}">
                <a16:creationId xmlns:a16="http://schemas.microsoft.com/office/drawing/2014/main" id="{8FAC7C80-D335-AC7A-DA4F-29F4216D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447675"/>
            <a:ext cx="4310062" cy="548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>
            <a:extLst>
              <a:ext uri="{FF2B5EF4-FFF2-40B4-BE49-F238E27FC236}">
                <a16:creationId xmlns:a16="http://schemas.microsoft.com/office/drawing/2014/main" id="{71F801E9-9C36-8AB5-72E6-D2B3E68C2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160338"/>
            <a:ext cx="4849813" cy="621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07" name="Picture 3">
            <a:extLst>
              <a:ext uri="{FF2B5EF4-FFF2-40B4-BE49-F238E27FC236}">
                <a16:creationId xmlns:a16="http://schemas.microsoft.com/office/drawing/2014/main" id="{CA5D5CB2-B19C-A365-B11F-65BAAF2D8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820738"/>
            <a:ext cx="4097337" cy="488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155" name="Picture 3">
            <a:extLst>
              <a:ext uri="{FF2B5EF4-FFF2-40B4-BE49-F238E27FC236}">
                <a16:creationId xmlns:a16="http://schemas.microsoft.com/office/drawing/2014/main" id="{8D205DC5-B660-83E9-6920-FFDC2DDA2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244475"/>
            <a:ext cx="8586787" cy="594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1A91-4D9D-00D1-ED3A-3B19294A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3E3B-994B-B148-8E82-4A58017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Student Materials (Vol. II) Walkthrough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6067-FFFE-866E-8E33-95DCF69B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Formula Card After Compound-Complex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Compound-Complex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II Compound-Complex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II Compound-Complex Sentence Lessons 1A-6A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II Compound-Complex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II Sentence Score Sheet Example</a:t>
            </a:r>
          </a:p>
        </p:txBody>
      </p:sp>
    </p:spTree>
    <p:extLst>
      <p:ext uri="{BB962C8B-B14F-4D97-AF65-F5344CB8AC3E}">
        <p14:creationId xmlns:p14="http://schemas.microsoft.com/office/powerpoint/2010/main" val="504667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7" name="Picture 9">
            <a:extLst>
              <a:ext uri="{FF2B5EF4-FFF2-40B4-BE49-F238E27FC236}">
                <a16:creationId xmlns:a16="http://schemas.microsoft.com/office/drawing/2014/main" id="{84E31DB6-AAB1-0711-B184-1FCC38F2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04788"/>
            <a:ext cx="7481887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1A91-4D9D-00D1-ED3A-3B19294A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3E3B-994B-B148-8E82-4A58017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Sequencing Compound-Complex Sentences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6067-FFFE-866E-8E33-95DCF69B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Dependent Clause First</a:t>
            </a:r>
          </a:p>
          <a:p>
            <a:pPr>
              <a:buFontTx/>
              <a:buNone/>
            </a:pPr>
            <a:endParaRPr lang="en-US" altLang="en-US" dirty="0"/>
          </a:p>
          <a:p>
            <a:pPr lvl="1"/>
            <a:r>
              <a:rPr lang="en-US" altLang="en-US" dirty="0"/>
              <a:t>After the party was over, Taylor had a headache, so Travis cleaned up the house.</a:t>
            </a:r>
          </a:p>
          <a:p>
            <a:pPr lvl="1"/>
            <a:r>
              <a:rPr lang="en-US" altLang="en-US" dirty="0"/>
              <a:t>When Jennifer feels sad, she calls Chris; she cheers her up.</a:t>
            </a:r>
          </a:p>
        </p:txBody>
      </p:sp>
    </p:spTree>
    <p:extLst>
      <p:ext uri="{BB962C8B-B14F-4D97-AF65-F5344CB8AC3E}">
        <p14:creationId xmlns:p14="http://schemas.microsoft.com/office/powerpoint/2010/main" val="13098698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7" name="Picture 3">
            <a:extLst>
              <a:ext uri="{FF2B5EF4-FFF2-40B4-BE49-F238E27FC236}">
                <a16:creationId xmlns:a16="http://schemas.microsoft.com/office/drawing/2014/main" id="{1642BF58-4EAE-EAB5-AD7B-9E7C37B4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95263"/>
            <a:ext cx="4918075" cy="61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98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5D0C40-7EFC-7060-D94F-6F40E79E4CDA}"/>
              </a:ext>
            </a:extLst>
          </p:cNvPr>
          <p:cNvSpPr txBox="1"/>
          <p:nvPr/>
        </p:nvSpPr>
        <p:spPr>
          <a:xfrm>
            <a:off x="1283558" y="274320"/>
            <a:ext cx="6576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Compound-Complex Sentence Progress Chart </a:t>
            </a:r>
          </a:p>
          <a:p>
            <a:pPr algn="ctr"/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(from </a:t>
            </a:r>
            <a:r>
              <a:rPr lang="en-US" sz="1600" b="1" i="1" dirty="0">
                <a:solidFill>
                  <a:srgbClr val="211D1E"/>
                </a:solidFill>
                <a:effectLst/>
                <a:latin typeface="Helvetica" pitchFamily="2" charset="0"/>
              </a:rPr>
              <a:t>Student Lessons Vol. II</a:t>
            </a:r>
            <a:r>
              <a:rPr lang="en-US" sz="1600" b="1" dirty="0">
                <a:solidFill>
                  <a:srgbClr val="211D1E"/>
                </a:solidFill>
                <a:effectLst/>
                <a:latin typeface="Helvetica" pitchFamily="2" charset="0"/>
              </a:rPr>
              <a:t>)</a:t>
            </a:r>
            <a:endParaRPr lang="en-US" sz="1600" dirty="0">
              <a:solidFill>
                <a:srgbClr val="211D1E"/>
              </a:solidFill>
              <a:effectLst/>
              <a:latin typeface="Helvetic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546A1-A1E1-6732-7DE7-B649EBCA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530124" y="-131932"/>
            <a:ext cx="6083751" cy="789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5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2AE2A0-AC25-8E27-2A5D-BC65C25ADD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1411" r="7369" b="1804"/>
          <a:stretch/>
        </p:blipFill>
        <p:spPr>
          <a:xfrm>
            <a:off x="2275242" y="0"/>
            <a:ext cx="4593515" cy="6637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7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490F3-CEB5-47E5-7935-AAE02D800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3" t="1883" r="7776" b="1647"/>
          <a:stretch/>
        </p:blipFill>
        <p:spPr>
          <a:xfrm>
            <a:off x="2291378" y="0"/>
            <a:ext cx="4561243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77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997557-1E97-4152-2B64-9F1EBFFA0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52" t="1725" r="2701" b="1804"/>
          <a:stretch/>
        </p:blipFill>
        <p:spPr>
          <a:xfrm>
            <a:off x="2156908" y="0"/>
            <a:ext cx="4830184" cy="661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965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F1B416-B70D-1F89-5136-52B54A3267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43" t="2196" r="1687" b="1804"/>
          <a:stretch/>
        </p:blipFill>
        <p:spPr>
          <a:xfrm>
            <a:off x="2113877" y="0"/>
            <a:ext cx="4916245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09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24098E-7D1B-3263-5D13-7927B409CF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8" t="2352" r="9197" b="1804"/>
          <a:stretch/>
        </p:blipFill>
        <p:spPr>
          <a:xfrm>
            <a:off x="2339788" y="0"/>
            <a:ext cx="4464423" cy="657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D75AA-A399-45FC-B174-6121539529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1" t="1882" r="6824" b="2118"/>
          <a:stretch/>
        </p:blipFill>
        <p:spPr>
          <a:xfrm>
            <a:off x="2248348" y="0"/>
            <a:ext cx="4647304" cy="658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75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1499DE-3968-1255-6D74-3EC05D768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2" b="1647"/>
          <a:stretch/>
        </p:blipFill>
        <p:spPr>
          <a:xfrm>
            <a:off x="1922318" y="75304"/>
            <a:ext cx="5299364" cy="65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61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1A91-4D9D-00D1-ED3A-3B19294A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3E3B-994B-B148-8E82-4A58017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Sequencing Compound-Complex Sentences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6067-FFFE-866E-8E33-95DCF69B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/>
              <a:t>Dependent Clause Second</a:t>
            </a:r>
          </a:p>
          <a:p>
            <a:pPr>
              <a:buFontTx/>
              <a:buNone/>
            </a:pPr>
            <a:endParaRPr lang="en-US" altLang="en-US" dirty="0"/>
          </a:p>
          <a:p>
            <a:pPr lvl="1"/>
            <a:r>
              <a:rPr lang="en-US" altLang="en-US" dirty="0"/>
              <a:t>Taylor had a headache after the party was over, so Travis cleaned up the house.</a:t>
            </a:r>
          </a:p>
          <a:p>
            <a:pPr lvl="1"/>
            <a:r>
              <a:rPr lang="en-US" altLang="en-US" dirty="0"/>
              <a:t>Sky hates to sleep while their parents are awake, because they might miss something.</a:t>
            </a:r>
          </a:p>
          <a:p>
            <a:pPr lvl="1"/>
            <a:r>
              <a:rPr lang="en-US" altLang="en-US" dirty="0"/>
              <a:t>Jennifer calls Chris whenever she feels sad; she cheers her up.</a:t>
            </a:r>
          </a:p>
          <a:p>
            <a:pPr lvl="1"/>
            <a:r>
              <a:rPr lang="en-US" altLang="en-US" dirty="0"/>
              <a:t>The sky was gray when the volcano erupted; ash was falling everywhere.</a:t>
            </a:r>
          </a:p>
        </p:txBody>
      </p:sp>
    </p:spTree>
    <p:extLst>
      <p:ext uri="{BB962C8B-B14F-4D97-AF65-F5344CB8AC3E}">
        <p14:creationId xmlns:p14="http://schemas.microsoft.com/office/powerpoint/2010/main" val="3410289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1A91-4D9D-00D1-ED3A-3B19294A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3E3B-994B-B148-8E82-4A58017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Sequencing Compound-Complex Sentences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6067-FFFE-866E-8E33-95DCF69B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  <a:buFontTx/>
              <a:buNone/>
            </a:pPr>
            <a:r>
              <a:rPr lang="en-US" altLang="en-US" dirty="0"/>
              <a:t>Dependent Clause Third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dirty="0"/>
          </a:p>
          <a:p>
            <a:pPr lvl="1">
              <a:lnSpc>
                <a:spcPct val="110000"/>
              </a:lnSpc>
            </a:pPr>
            <a:r>
              <a:rPr lang="en-US" altLang="en-US" dirty="0"/>
              <a:t>Taylor had a headache, so Travis cleaned up the house after the party was over.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The employer made </a:t>
            </a:r>
            <a:r>
              <a:rPr lang="en-US" altLang="en-US" dirty="0" err="1"/>
              <a:t>Nhan</a:t>
            </a:r>
            <a:r>
              <a:rPr lang="en-US" altLang="en-US" dirty="0"/>
              <a:t> a good offer, and she accepted as long as he gave her a travel allowance.</a:t>
            </a:r>
          </a:p>
          <a:p>
            <a:pPr lvl="1">
              <a:lnSpc>
                <a:spcPct val="110000"/>
              </a:lnSpc>
            </a:pPr>
            <a:r>
              <a:rPr lang="en-US" altLang="en-US" dirty="0"/>
              <a:t>The doctors were busy with the serious cases; the slightly wounded soldier quietly waited while they worked.</a:t>
            </a:r>
          </a:p>
          <a:p>
            <a:pPr lvl="1">
              <a:lnSpc>
                <a:spcPct val="110000"/>
              </a:lnSpc>
            </a:pPr>
            <a:r>
              <a:rPr lang="en-US" altLang="en-US"/>
              <a:t>Caleb </a:t>
            </a:r>
            <a:r>
              <a:rPr lang="en-US" altLang="en-US" dirty="0"/>
              <a:t>gave an excellent report; his instructor thanked him after the rest of the class had left the room.</a:t>
            </a:r>
          </a:p>
        </p:txBody>
      </p:sp>
    </p:spTree>
    <p:extLst>
      <p:ext uri="{BB962C8B-B14F-4D97-AF65-F5344CB8AC3E}">
        <p14:creationId xmlns:p14="http://schemas.microsoft.com/office/powerpoint/2010/main" val="2768982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1E1A91-4D9D-00D1-ED3A-3B19294AB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23E3B-994B-B148-8E82-4A58017CC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600" b="1" dirty="0"/>
              <a:t>Student Materials (Vol. I) Walkthrough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16067-FFFE-866E-8E33-95DCF69BA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Formula Card After Compound-Complex Sentences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Compound-Complex Verbal Practice Checklist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 Compound-Complex Sentence Progress Chart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 Compound-Complex Sentence Lessons 1A-6A Examples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 Compound-Complex Sentence Checklist Example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000" dirty="0"/>
              <a:t>Vol. I Sentence Score Sheet Example</a:t>
            </a:r>
          </a:p>
        </p:txBody>
      </p:sp>
    </p:spTree>
    <p:extLst>
      <p:ext uri="{BB962C8B-B14F-4D97-AF65-F5344CB8AC3E}">
        <p14:creationId xmlns:p14="http://schemas.microsoft.com/office/powerpoint/2010/main" val="2994930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37" name="Picture 9">
            <a:extLst>
              <a:ext uri="{FF2B5EF4-FFF2-40B4-BE49-F238E27FC236}">
                <a16:creationId xmlns:a16="http://schemas.microsoft.com/office/drawing/2014/main" id="{84E31DB6-AAB1-0711-B184-1FCC38F2B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8" y="204788"/>
            <a:ext cx="7481887" cy="614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7" name="Picture 3">
            <a:extLst>
              <a:ext uri="{FF2B5EF4-FFF2-40B4-BE49-F238E27FC236}">
                <a16:creationId xmlns:a16="http://schemas.microsoft.com/office/drawing/2014/main" id="{1642BF58-4EAE-EAB5-AD7B-9E7C37B4A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95263"/>
            <a:ext cx="4918075" cy="619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6" name="Picture 4">
            <a:extLst>
              <a:ext uri="{FF2B5EF4-FFF2-40B4-BE49-F238E27FC236}">
                <a16:creationId xmlns:a16="http://schemas.microsoft.com/office/drawing/2014/main" id="{A638ED9E-AFF9-B65F-DB08-D9C54134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0213"/>
            <a:ext cx="4349750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4677" name="Picture 5">
            <a:extLst>
              <a:ext uri="{FF2B5EF4-FFF2-40B4-BE49-F238E27FC236}">
                <a16:creationId xmlns:a16="http://schemas.microsoft.com/office/drawing/2014/main" id="{04664A50-DD37-CC0F-E369-65964AC6B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30213"/>
            <a:ext cx="4373563" cy="562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23" name="Picture 3">
            <a:extLst>
              <a:ext uri="{FF2B5EF4-FFF2-40B4-BE49-F238E27FC236}">
                <a16:creationId xmlns:a16="http://schemas.microsoft.com/office/drawing/2014/main" id="{3780ACCE-DB06-6F88-9A69-760A8E7ED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211138"/>
            <a:ext cx="460375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6213</TotalTime>
  <Words>652</Words>
  <Application>Microsoft Macintosh PowerPoint</Application>
  <PresentationFormat>On-screen Show (4:3)</PresentationFormat>
  <Paragraphs>107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Compound-Complex Sentence</vt:lpstr>
      <vt:lpstr>Sequencing Compound-Complex Sentences</vt:lpstr>
      <vt:lpstr>Sequencing Compound-Complex Sentences</vt:lpstr>
      <vt:lpstr>Sequencing Compound-Complex Sentences</vt:lpstr>
      <vt:lpstr>Student Materials (Vol. I)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Materials (Vol. II) Walkthrough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 for Research on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WARNING:</dc:title>
  <dc:creator>Brian Staats</dc:creator>
  <cp:lastModifiedBy>Allen, Peony L.</cp:lastModifiedBy>
  <cp:revision>125</cp:revision>
  <dcterms:created xsi:type="dcterms:W3CDTF">1999-10-28T19:56:04Z</dcterms:created>
  <dcterms:modified xsi:type="dcterms:W3CDTF">2024-04-30T16:41:50Z</dcterms:modified>
</cp:coreProperties>
</file>