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395" r:id="rId2"/>
    <p:sldId id="471" r:id="rId3"/>
    <p:sldId id="472" r:id="rId4"/>
    <p:sldId id="473" r:id="rId5"/>
    <p:sldId id="474" r:id="rId6"/>
    <p:sldId id="475" r:id="rId7"/>
    <p:sldId id="476" r:id="rId8"/>
    <p:sldId id="493" r:id="rId9"/>
    <p:sldId id="380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4" r:id="rId19"/>
    <p:sldId id="3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884"/>
  </p:normalViewPr>
  <p:slideViewPr>
    <p:cSldViewPr snapToGrid="0"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3991071-599B-1CED-C5D0-650E1779A2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5ADEC43-2C3A-A146-3287-57BBB110FE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DA82652D-AFC8-923C-7B44-669AEBCB66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347371C6-0887-7A6C-889E-A461F20F0E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FA26A49B-9C67-BF4E-A6A7-22E4ECFCA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AF32BA8-8706-40E5-5E89-BB42BE2D97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48CA040-42DF-1543-8911-5B0A9783CB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D92297B-BD7E-DAF3-D572-14C087636D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9045D103-18E2-96CF-213E-E4501056B2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D41A218-4D77-EF2F-AA07-AB06CF94FB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49485166-2CF3-1778-FD85-C037CDE4A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r>
              <a:rPr lang="en-US" altLang="en-US"/>
              <a:t>UO Overhead  </a:t>
            </a:r>
            <a:fld id="{9A4B2671-1BE2-674F-92BC-46BDA98B34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705B857-B815-A4A0-7E00-EB9048E54F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7657FF4-E074-14DD-03C1-CAEF34D8D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D50A6277-FD56-9F43-B3C0-860D167F402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CEDAAE15-4D6E-BE4E-F544-31D246365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B756CF7B-38CA-E5FC-4A90-5CD695ED2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7BA1ED2-6A72-3ABE-798D-CF6C05D890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EC7F4AC-5386-A26E-B587-9D1D4477E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9E4D9585-E210-F445-8FEF-45F147608A6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BEF07CF5-5C22-31A5-5B5C-76CE1FD41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646AA311-FAB2-DDB2-1D46-98DCECFE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9A2D830-9E23-261D-F497-6421171454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A052F4B-FD09-A3FE-1D14-C3EA1FEE1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F944B6A-37B9-F442-8718-759AA1344CE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3E456AA7-E263-5807-C22C-101269C79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CD21FBC1-09D4-BE2E-3BAA-C5569E3B9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6E337A-154B-78F9-1BC0-B0A9191E9E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BC5DBCA-F6FD-96CC-10A0-1C007BB30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E187752-754A-B145-9C2F-3E1E96BE32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3D1D3619-C3DE-2C48-7AAB-F165ED798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540E6028-C9D3-27B1-F585-CBC936CE0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906427A-78F3-167B-7124-185C114A35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BD388E1-1B03-908E-F58F-2A3E26EA8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5652FD39-60C6-354F-B7AD-94135C77323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5FD5D2C1-CBAC-E76D-18AF-71A4F216D9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901D25B-2847-0C89-AD3F-0A104E0C6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F6A7FBE-4A6C-3E89-F3BF-7AB76DD539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ECAC599-00A7-6719-CC44-E9D2D3370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EE9AC219-B7DD-8642-908F-9095CC0DB3D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7122223E-496E-CFD0-80A7-E5A5CF5C1B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9B473ED3-0515-A7F6-B8CB-A2F3A7869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FF28252-D198-8629-12A4-5660B4A08F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BDC7570-19B1-E814-E931-B9053A6DB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CEDD5FA2-1C13-7946-9530-0FC11907DF4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24F72C4C-464C-1860-958D-DA99FCA65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442F6372-09B7-B782-991C-ED198CA74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02362C9-B91E-86C7-0C14-ED668106DE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B2FE343-D6D0-A744-4B39-E196B83F7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976A75D-F293-D948-9E1B-EFA0144D602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A85AB78A-497B-C0CF-815A-3830BF725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019573A-EE7E-EF27-EC8B-2EB4B52E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15D228F-FD23-FAB8-FD16-9C2C01592D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85706A1-7602-1D32-8F4F-6D6DB47B9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BEDC93E-7B1C-8D40-9072-571B9821276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D1717CD9-FEA6-0D17-7939-93CC3371F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8E3E1C97-76C9-3A51-9A2F-1FB75665F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188091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112415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CB70D81-4993-CC14-5D9E-3A776A2CE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1D6D8F6-2C7D-52BA-DADD-B5851CEB0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81AA6AC8-405D-5141-839D-C6B42E11EA5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D24707E5-72D7-C08D-C183-1FEB37382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4AFAF87-72CC-7AF8-6698-96208BF8E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2756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4141442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03480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058402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4715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963082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95013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502913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4C2469-8746-FAD4-DC48-0B7E6453E0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B0FE9C-BC1B-2CAD-E0D7-4475D93AE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329075B5-5FA9-B746-A8C7-796897DFBC0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CB079A-2A40-1153-9109-BAEEBF0ED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125D5F7-1FC8-1EEA-FC55-28CAACEFB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79826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75845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5438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06234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76684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93513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9DA91D-9C1B-F573-B307-3F415CF7A8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E7410DBF-601B-7FA0-3137-BEC3A79F9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21204DA8-3C1D-F634-7E3A-F96F04C9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86321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CB70D81-4993-CC14-5D9E-3A776A2CE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1D6D8F6-2C7D-52BA-DADD-B5851CEB0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81AA6AC8-405D-5141-839D-C6B42E11EA5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D24707E5-72D7-C08D-C183-1FEB37382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4AFAF87-72CC-7AF8-6698-96208BF8E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4372E03-CD49-82B4-E424-BF4D9C35D8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2667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A92388B-7A56-E89B-22D3-8FA0E036A6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6400800" cy="23622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A633-6680-3E99-B747-4A29CA9D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FE7E8-BDBE-012D-1B64-84B636105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E1B7A-5C89-5B91-1A7B-E4647C9EE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5118D-AF11-DF9B-B5F8-3CB94A3F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558C4-2016-7448-9C99-4F28FCD495F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23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0D997-9FC2-086E-F999-598F9625B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10400" y="7620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F9497-1AE4-931F-D098-EE04E999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7620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FDDE3-0434-442A-B40E-B27D003CB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4BC8-6BBA-1C0B-9E96-59F6829DE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1066F-FBD9-424C-A7A1-06AD821C72B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88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4121-B09C-868C-3B94-B284985A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26D4-C268-D466-CBD9-A8BBE93F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5F9CB-4BB0-8111-C905-74D7BC5412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 baseline="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724B8-BD3A-5054-737C-DAD0F97B6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6054" y="6477000"/>
            <a:ext cx="543025" cy="304800"/>
          </a:xfrm>
        </p:spPr>
        <p:txBody>
          <a:bodyPr/>
          <a:lstStyle>
            <a:lvl1pPr>
              <a:defRPr sz="1100" baseline="0">
                <a:latin typeface="Calibri" panose="020F0502020204030204" pitchFamily="34" charset="0"/>
              </a:defRPr>
            </a:lvl1pPr>
          </a:lstStyle>
          <a:p>
            <a:fld id="{4E6A471E-DBBF-E945-A2E0-A966E3F8C1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93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0364-E4BF-F605-32F2-0DB47EF3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3EB7-F3BE-F08B-2717-4D629229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1B7BA-D223-4384-B6CC-CC34BF3AC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27BE-2041-C30A-FC53-FA1B91740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517D1-C3D3-FB4F-9709-B5C74D65D42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9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A6E8-EC84-15D5-AD04-28ADB24A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D1594-5A0B-198F-4C08-90E418D6F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3733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8256C-79A7-1F6A-BD53-27B3A57A8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733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617F6-E491-C90E-9837-EBF3CBDEA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636B-33F7-55F7-022B-FA3FF1138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D277B-4234-4846-B487-FEE3BF7897F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22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EE6D-A702-BE27-EF24-AF69AB65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226DF-C708-2277-20B4-9BCC2B1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A22E7-C700-DE12-3497-88B8904C4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4E402-1F81-5C91-FD1C-B5E7002FD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0FA46-8F58-9666-5385-90743567F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00B58C-0E36-D206-AF14-1BD8E9DB6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303AA5-C8E3-B68C-60EC-E1CDD9591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25AB76-69BD-0549-9043-EF062CCAC47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98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18A6-B55D-B4D6-81E1-FF070A10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BCF16-9B59-A9CC-B619-AB944260B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932E4-3CC6-D613-3EED-9820746FC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2692BB-04BC-AF42-B94A-1611E3F621E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93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D332B-1CBA-47C7-8D50-5557BC07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DCF3F-E116-EA52-739C-B5ABBA0AC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12167-1A55-E249-BA37-80E2CD64C22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54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C3D-3B50-DC8B-0930-9D5E2C9B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F2CB-7ED9-B307-B1B3-6A902969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1DAFB-89A0-C0C2-C872-D21285A2E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A3588-85AC-E7EF-EDF6-EA51E21CE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87926-F355-F792-ED95-FE2C63D75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A981C6-6830-F54A-903D-730E34AE121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8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D434-8F48-F918-F54D-B7DE8943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B736B-D29B-9718-0710-57DACECFE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291AC-B6A4-17FD-3833-99981E0F4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D1BB-D7B9-7DCA-849A-A33E95606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79D4-7635-878D-CA3B-00BD18CF1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8288CE-43BB-0B4F-8DB2-083506C600B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32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A3E68CF-CDAB-9B45-6811-D89F259E7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21F2295-968A-1C53-1107-661D92B3C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73629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3308908-221B-960C-FDCE-F61A2AB1EB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509657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E320012F-189E-FC50-37A2-BDE8105324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09657"/>
            <a:ext cx="54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208F69F2-A97E-DC49-ACD7-5F9E19C591B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201535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201535"/>
        </a:buClr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20153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201535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201535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901247" y="579015"/>
            <a:ext cx="734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Compound Sentence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452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77702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A compound sentence has two or more independent clauses.</a:t>
            </a:r>
          </a:p>
          <a:p>
            <a:pPr>
              <a:buFontTx/>
              <a:buNone/>
            </a:pPr>
            <a:endParaRPr lang="en-US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students finished class, and they went to lunch.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Miguel did not want to hurt Katie's feelings, so he said nothing about her mistake.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 want to see my sister soon, for she has been in Switzerland for two years.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>
            <a:extLst>
              <a:ext uri="{FF2B5EF4-FFF2-40B4-BE49-F238E27FC236}">
                <a16:creationId xmlns:a16="http://schemas.microsoft.com/office/drawing/2014/main" id="{52579386-5F62-A0AE-9848-5E3E0355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27013"/>
            <a:ext cx="476885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85B59-BA6E-F4A0-4E3E-900006B88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D8CF-29F9-D6D1-EB15-C1C2C9729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>
            <a:extLst>
              <a:ext uri="{FF2B5EF4-FFF2-40B4-BE49-F238E27FC236}">
                <a16:creationId xmlns:a16="http://schemas.microsoft.com/office/drawing/2014/main" id="{952B0079-5718-7DE7-5431-C33A0D8F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33388"/>
            <a:ext cx="4452938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3" name="Picture 5">
            <a:extLst>
              <a:ext uri="{FF2B5EF4-FFF2-40B4-BE49-F238E27FC236}">
                <a16:creationId xmlns:a16="http://schemas.microsoft.com/office/drawing/2014/main" id="{8D660159-2225-1400-08BE-B9C9D3E4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33388"/>
            <a:ext cx="4487862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5270-2625-FD71-B226-BB5659B36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7C4CE-112A-2974-9A5A-B0BC0E85F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>
            <a:extLst>
              <a:ext uri="{FF2B5EF4-FFF2-40B4-BE49-F238E27FC236}">
                <a16:creationId xmlns:a16="http://schemas.microsoft.com/office/drawing/2014/main" id="{1FEA8F34-F328-D726-A8B2-DA560367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53988"/>
            <a:ext cx="5048250" cy="61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1688-3581-65A2-57E0-D15533AD2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6C62-D1D7-CF0B-DCBA-B753EA09E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>
            <a:extLst>
              <a:ext uri="{FF2B5EF4-FFF2-40B4-BE49-F238E27FC236}">
                <a16:creationId xmlns:a16="http://schemas.microsoft.com/office/drawing/2014/main" id="{D8DF77F4-AFFF-56F6-42B7-55AE5540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07988"/>
            <a:ext cx="4495800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>
            <a:extLst>
              <a:ext uri="{FF2B5EF4-FFF2-40B4-BE49-F238E27FC236}">
                <a16:creationId xmlns:a16="http://schemas.microsoft.com/office/drawing/2014/main" id="{CA608CCA-49AC-C487-9CFF-0A3040B9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07988"/>
            <a:ext cx="4506913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725C6-DA6D-A4C9-D3AA-C1E340FE80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71B4-7BF8-E075-9F4B-B82EB7BE6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>
            <a:extLst>
              <a:ext uri="{FF2B5EF4-FFF2-40B4-BE49-F238E27FC236}">
                <a16:creationId xmlns:a16="http://schemas.microsoft.com/office/drawing/2014/main" id="{6199F1B7-33E7-FE77-A49B-7C617BF0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9900"/>
            <a:ext cx="428625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9" name="Picture 7">
            <a:extLst>
              <a:ext uri="{FF2B5EF4-FFF2-40B4-BE49-F238E27FC236}">
                <a16:creationId xmlns:a16="http://schemas.microsoft.com/office/drawing/2014/main" id="{45DA6213-E247-55A0-970F-CDE31236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69900"/>
            <a:ext cx="436562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80BE-D32B-62B3-BFC0-7D77D3066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6CFA-7D64-A0C6-1689-F4FCB9926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>
            <a:extLst>
              <a:ext uri="{FF2B5EF4-FFF2-40B4-BE49-F238E27FC236}">
                <a16:creationId xmlns:a16="http://schemas.microsoft.com/office/drawing/2014/main" id="{3DC24BEC-142E-6628-B30D-1AB69652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84188"/>
            <a:ext cx="4208463" cy="52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5" name="Picture 5">
            <a:extLst>
              <a:ext uri="{FF2B5EF4-FFF2-40B4-BE49-F238E27FC236}">
                <a16:creationId xmlns:a16="http://schemas.microsoft.com/office/drawing/2014/main" id="{71C69E76-C186-FCF2-81F8-B60D25AB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84188"/>
            <a:ext cx="4148137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98C24-74C4-A8D5-6946-DA986A21A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505E4-CEEF-7394-CF03-771AEC8A8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>
            <a:extLst>
              <a:ext uri="{FF2B5EF4-FFF2-40B4-BE49-F238E27FC236}">
                <a16:creationId xmlns:a16="http://schemas.microsoft.com/office/drawing/2014/main" id="{DBB439B7-ACA3-769E-E64D-A5280947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4000"/>
            <a:ext cx="4294188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3" name="Picture 5">
            <a:extLst>
              <a:ext uri="{FF2B5EF4-FFF2-40B4-BE49-F238E27FC236}">
                <a16:creationId xmlns:a16="http://schemas.microsoft.com/office/drawing/2014/main" id="{58AD8633-6935-D4A4-F24B-258DF24B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4000"/>
            <a:ext cx="4248150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4D756-8847-D35B-AA3E-D6279162C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EF43-3628-C798-BFFF-FAE41719E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>
            <a:extLst>
              <a:ext uri="{FF2B5EF4-FFF2-40B4-BE49-F238E27FC236}">
                <a16:creationId xmlns:a16="http://schemas.microsoft.com/office/drawing/2014/main" id="{3A39F365-64B4-FFC2-F574-A14056B5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500"/>
            <a:ext cx="489902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7798-42D3-A261-C9BB-82434E1ED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5162-C40D-7561-A724-29C453C67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>
            <a:extLst>
              <a:ext uri="{FF2B5EF4-FFF2-40B4-BE49-F238E27FC236}">
                <a16:creationId xmlns:a16="http://schemas.microsoft.com/office/drawing/2014/main" id="{9010F0E5-6346-0086-71C3-8CCDA1F8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8913"/>
            <a:ext cx="8321675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01D1-9A20-C4C8-F6A5-DB6E15B27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ADAB3-1F3E-105E-3E7A-7230FDC15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>
            <a:extLst>
              <a:ext uri="{FF2B5EF4-FFF2-40B4-BE49-F238E27FC236}">
                <a16:creationId xmlns:a16="http://schemas.microsoft.com/office/drawing/2014/main" id="{7976F0CA-1B2B-C178-0062-A93A1FA6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4475"/>
            <a:ext cx="4757737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4F378-222B-D139-39D2-43F79188A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04D33-3918-B2B2-06FF-69AA23D016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255814" y="281301"/>
            <a:ext cx="863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Comparing Compound Sentences to Simple Sentences with Compound Subjects and Compound Verbs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0" y="65766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4" y="1516709"/>
            <a:ext cx="7620000" cy="42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The men and women met at the station and went to dinner.</a:t>
            </a: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Compound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The men met at the station, and the women went to dinner.</a:t>
            </a:r>
          </a:p>
        </p:txBody>
      </p:sp>
    </p:spTree>
    <p:extLst>
      <p:ext uri="{BB962C8B-B14F-4D97-AF65-F5344CB8AC3E}">
        <p14:creationId xmlns:p14="http://schemas.microsoft.com/office/powerpoint/2010/main" val="131626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798652" y="1687183"/>
            <a:ext cx="739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Compound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Compound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Compound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Compound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Compound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Sentence Score Sheet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502709" y="520426"/>
            <a:ext cx="813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Student Materials (Vol. II) Walkthrough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9A51BB-3FE0-083D-7998-49EAB19F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0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65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>
            <a:extLst>
              <a:ext uri="{FF2B5EF4-FFF2-40B4-BE49-F238E27FC236}">
                <a16:creationId xmlns:a16="http://schemas.microsoft.com/office/drawing/2014/main" id="{CEAE3B8F-DEC7-F264-A23F-9AC1ED55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03213"/>
            <a:ext cx="751363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688E7-BB67-0CC3-62C1-E05C2DA9D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9D757-405B-174B-7807-E40AB56AC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808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>
            <a:extLst>
              <a:ext uri="{FF2B5EF4-FFF2-40B4-BE49-F238E27FC236}">
                <a16:creationId xmlns:a16="http://schemas.microsoft.com/office/drawing/2014/main" id="{52579386-5F62-A0AE-9848-5E3E0355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27013"/>
            <a:ext cx="476885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D925E3-17A1-B7AA-92DF-CBABE5C23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9BB31-9CBB-739F-10A6-0BFFC086D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50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E7557-96F3-E80A-59F0-52319C50FF8D}"/>
              </a:ext>
            </a:extLst>
          </p:cNvPr>
          <p:cNvSpPr txBox="1"/>
          <p:nvPr/>
        </p:nvSpPr>
        <p:spPr>
          <a:xfrm>
            <a:off x="990600" y="264126"/>
            <a:ext cx="686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Compound Sentence Progress Chart (from </a:t>
            </a:r>
            <a:r>
              <a:rPr lang="en-US" sz="1600" b="1" i="1" dirty="0">
                <a:solidFill>
                  <a:srgbClr val="211D1E"/>
                </a:solidFill>
                <a:effectLst/>
                <a:latin typeface="Helvetica" pitchFamily="2" charset="0"/>
              </a:rPr>
              <a:t>Student Lessons Vol. II</a:t>
            </a:r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)</a:t>
            </a:r>
            <a:endParaRPr lang="en-US" sz="16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endParaRPr 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ABEBB-3D5E-DD4E-843C-7DC4EB238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59417" y="-249836"/>
            <a:ext cx="6132208" cy="7778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08187-EB51-2E8A-2EFE-5E3CF18AC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6054" y="6553200"/>
            <a:ext cx="543025" cy="304800"/>
          </a:xfrm>
        </p:spPr>
        <p:txBody>
          <a:bodyPr/>
          <a:lstStyle/>
          <a:p>
            <a:fld id="{4E6A471E-DBBF-E945-A2E0-A966E3F8C110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0426-D026-7263-44E8-28D8CBAED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8400" y="6553200"/>
            <a:ext cx="4267200" cy="304800"/>
          </a:xfrm>
        </p:spPr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419919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A3B95-9754-89F6-7A26-5BD5CBAEF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9" t="1905" r="8478" b="3175"/>
          <a:stretch/>
        </p:blipFill>
        <p:spPr>
          <a:xfrm>
            <a:off x="2286000" y="43543"/>
            <a:ext cx="4572000" cy="65096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5DD63-58D9-ED82-3F3A-2C4EA1ADF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23A89A-54C4-980A-0FF7-02C726A9BE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55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5E76A-618A-39F3-95E0-AD64A2551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5" t="1746" r="7802" b="1904"/>
          <a:stretch/>
        </p:blipFill>
        <p:spPr>
          <a:xfrm>
            <a:off x="2286000" y="0"/>
            <a:ext cx="4572000" cy="66076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5420B-9E5E-0F7C-3FA2-3CFAC0D57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47121-2890-CA42-F79F-B974B309BF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196022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EB0A6-E023-651C-AE29-E5AE9A6B5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" t="1270" r="3901" b="1905"/>
          <a:stretch/>
        </p:blipFill>
        <p:spPr>
          <a:xfrm>
            <a:off x="2166257" y="-10885"/>
            <a:ext cx="4811485" cy="66402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DB363-2AD3-9F51-2A18-949E51E1C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65F2F-44DB-9F50-DD8A-FE7AAC6BA3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59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829EF1-9671-1B26-28EF-D2B60804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4" t="2064" r="7152" b="1586"/>
          <a:stretch/>
        </p:blipFill>
        <p:spPr>
          <a:xfrm>
            <a:off x="2226128" y="0"/>
            <a:ext cx="4691743" cy="66076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E036A-F270-94CD-6CFA-3619B461C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A6B5C-7D36-1A4B-8F58-3AF59F1F2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318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E4742-136E-86F6-74D4-9DE3AF4CE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9" t="2381" r="7597" b="1429"/>
          <a:stretch/>
        </p:blipFill>
        <p:spPr>
          <a:xfrm>
            <a:off x="2264229" y="0"/>
            <a:ext cx="4615542" cy="65967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73A28-1D07-A3FF-D7D2-A2B918091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85098-A008-9194-0FAF-2DB5541AC1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027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25A91-7CA5-BE2D-19ED-E3A8AD7B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4" b="1586"/>
          <a:stretch/>
        </p:blipFill>
        <p:spPr>
          <a:xfrm>
            <a:off x="1922318" y="0"/>
            <a:ext cx="5299364" cy="66076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5E967-B8E5-37A6-97CB-07271027E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1A44B-0AAE-302A-22FB-3CE0AFD13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04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255814" y="281301"/>
            <a:ext cx="863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Comparing Compound Sentences to Simple Sentences with Compound Subjects and Compound Verbs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0" y="65766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4" y="1516709"/>
            <a:ext cx="7620000" cy="42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The ducks and geese squawked and fluttered their wings.</a:t>
            </a: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Compound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The ducks squawked, and the geese fluttered their wings.</a:t>
            </a:r>
          </a:p>
        </p:txBody>
      </p:sp>
    </p:spTree>
    <p:extLst>
      <p:ext uri="{BB962C8B-B14F-4D97-AF65-F5344CB8AC3E}">
        <p14:creationId xmlns:p14="http://schemas.microsoft.com/office/powerpoint/2010/main" val="41885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255814" y="281301"/>
            <a:ext cx="863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Comparing Compound Sentences to Simple Sentences with Compound Subjects and Compound Verbs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0" y="65766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4" y="1516709"/>
            <a:ext cx="7620000" cy="42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Sophia and Lucas ate ice cream and drank pop.</a:t>
            </a: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Compound Sentence: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Sophia ate ice cream, and Lucas drank pop.</a:t>
            </a:r>
          </a:p>
        </p:txBody>
      </p:sp>
    </p:spTree>
    <p:extLst>
      <p:ext uri="{BB962C8B-B14F-4D97-AF65-F5344CB8AC3E}">
        <p14:creationId xmlns:p14="http://schemas.microsoft.com/office/powerpoint/2010/main" val="422841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810985" y="80154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Coordinating Conjunction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1" y="6858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61304"/>
            <a:ext cx="7620000" cy="443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A word that is used with a comma to join two independent clauses.</a:t>
            </a:r>
          </a:p>
          <a:p>
            <a:pP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	, for			, but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	, and 			, or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	, nor			, yet 	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				, so</a:t>
            </a:r>
          </a:p>
        </p:txBody>
      </p:sp>
    </p:spTree>
    <p:extLst>
      <p:ext uri="{BB962C8B-B14F-4D97-AF65-F5344CB8AC3E}">
        <p14:creationId xmlns:p14="http://schemas.microsoft.com/office/powerpoint/2010/main" val="183417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810985" y="80154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Coordinating Conjunction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1" y="6858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61304"/>
            <a:ext cx="7620000" cy="443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Baseball is my favorite sport to watch, but football is my favorite sport to play.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children ran all the way to school, yet they were late any way.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You will have to finish the project, or your group will get a failing grade.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Hanni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was not at the game, nor was she at the party.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We did not see Mike at the movie, nor did we see him at the restaurant.</a:t>
            </a:r>
          </a:p>
        </p:txBody>
      </p:sp>
    </p:spTree>
    <p:extLst>
      <p:ext uri="{BB962C8B-B14F-4D97-AF65-F5344CB8AC3E}">
        <p14:creationId xmlns:p14="http://schemas.microsoft.com/office/powerpoint/2010/main" val="135830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93CA-33CA-7E0C-3F2B-390B76C74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6"/>
            <a:ext cx="924197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810985" y="80154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Semicolons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1654A1-B20E-B009-021C-993ADBA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1" y="68688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2B60E12-F139-D4AB-AB7A-3DA75F54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61304"/>
            <a:ext cx="7620000" cy="443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01535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Semicolons (;) can also be used to join the two independent clauses of a compound sentence.</a:t>
            </a:r>
          </a:p>
          <a:p>
            <a:pPr>
              <a:buFontTx/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Susie loves to swim; her brother likes to dive.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Jackson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was highly respected; he was always such a responsible person.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meeting was over; it was already midnight.</a:t>
            </a:r>
          </a:p>
        </p:txBody>
      </p:sp>
    </p:spTree>
    <p:extLst>
      <p:ext uri="{BB962C8B-B14F-4D97-AF65-F5344CB8AC3E}">
        <p14:creationId xmlns:p14="http://schemas.microsoft.com/office/powerpoint/2010/main" val="158636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DC9CA-9239-C8CF-3167-89F3BA0F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F67BB-CAC7-6811-804F-AFDC73B1F4B5}"/>
              </a:ext>
            </a:extLst>
          </p:cNvPr>
          <p:cNvSpPr txBox="1"/>
          <p:nvPr/>
        </p:nvSpPr>
        <p:spPr>
          <a:xfrm>
            <a:off x="798652" y="1687183"/>
            <a:ext cx="739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Compound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Compound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Compound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Compound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Compound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Sentence Score Sheet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381EF-5240-E64B-79D1-58E0AAB131EE}"/>
              </a:ext>
            </a:extLst>
          </p:cNvPr>
          <p:cNvSpPr txBox="1"/>
          <p:nvPr/>
        </p:nvSpPr>
        <p:spPr>
          <a:xfrm>
            <a:off x="502709" y="520426"/>
            <a:ext cx="813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/>
              <a:t>Student Materials (Vol. I) Walkthrough</a:t>
            </a:r>
            <a:endParaRPr lang="en-US" sz="36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9A51BB-3FE0-083D-7998-49EAB19F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0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F9898-2C0D-9848-AFEE-FEA4DD3E096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50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>
            <a:extLst>
              <a:ext uri="{FF2B5EF4-FFF2-40B4-BE49-F238E27FC236}">
                <a16:creationId xmlns:a16="http://schemas.microsoft.com/office/drawing/2014/main" id="{CEAE3B8F-DEC7-F264-A23F-9AC1ED55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03213"/>
            <a:ext cx="7513637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9A47-2FB8-E3B0-CD3D-4BFF5C7D4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A471E-DBBF-E945-A2E0-A966E3F8C11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C086-9B5D-D3A1-D9DB-BCCE59C58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University of Kansas Center for Research on Learning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S Template">
  <a:themeElements>
    <a:clrScheme name="LS Template 8">
      <a:dk1>
        <a:srgbClr val="111718"/>
      </a:dk1>
      <a:lt1>
        <a:srgbClr val="FFFFFF"/>
      </a:lt1>
      <a:dk2>
        <a:srgbClr val="711718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D1213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LS Template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 Template 8">
        <a:dk1>
          <a:srgbClr val="111718"/>
        </a:dk1>
        <a:lt1>
          <a:srgbClr val="FFFFFF"/>
        </a:lt1>
        <a:dk2>
          <a:srgbClr val="711718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D1213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Darwin:Applications:Microsoft Office 98:Templates:LS Template</Template>
  <TotalTime>779</TotalTime>
  <Words>1055</Words>
  <Application>Microsoft Macintosh PowerPoint</Application>
  <PresentationFormat>On-screen Show (4:3)</PresentationFormat>
  <Paragraphs>187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Helvetica</vt:lpstr>
      <vt:lpstr>Times</vt:lpstr>
      <vt:lpstr>Times New Roman</vt:lpstr>
      <vt:lpstr>LS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Research on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WARNING:</dc:title>
  <dc:creator>Brian Staats</dc:creator>
  <cp:lastModifiedBy>Allen, Peony L.</cp:lastModifiedBy>
  <cp:revision>127</cp:revision>
  <dcterms:created xsi:type="dcterms:W3CDTF">1999-10-28T19:56:04Z</dcterms:created>
  <dcterms:modified xsi:type="dcterms:W3CDTF">2024-04-30T16:37:47Z</dcterms:modified>
</cp:coreProperties>
</file>