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71" r:id="rId1"/>
  </p:sldMasterIdLst>
  <p:notesMasterIdLst>
    <p:notesMasterId r:id="rId29"/>
  </p:notesMasterIdLst>
  <p:handoutMasterIdLst>
    <p:handoutMasterId r:id="rId30"/>
  </p:handoutMasterIdLst>
  <p:sldIdLst>
    <p:sldId id="395" r:id="rId2"/>
    <p:sldId id="487" r:id="rId3"/>
    <p:sldId id="488" r:id="rId4"/>
    <p:sldId id="489" r:id="rId5"/>
    <p:sldId id="490" r:id="rId6"/>
    <p:sldId id="491" r:id="rId7"/>
    <p:sldId id="493" r:id="rId8"/>
    <p:sldId id="400" r:id="rId9"/>
    <p:sldId id="409" r:id="rId10"/>
    <p:sldId id="404" r:id="rId11"/>
    <p:sldId id="410" r:id="rId12"/>
    <p:sldId id="411" r:id="rId13"/>
    <p:sldId id="413" r:id="rId14"/>
    <p:sldId id="412" r:id="rId15"/>
    <p:sldId id="414" r:id="rId16"/>
    <p:sldId id="415" r:id="rId17"/>
    <p:sldId id="416" r:id="rId18"/>
    <p:sldId id="494" r:id="rId19"/>
    <p:sldId id="495" r:id="rId20"/>
    <p:sldId id="403" r:id="rId21"/>
    <p:sldId id="484" r:id="rId22"/>
    <p:sldId id="496" r:id="rId23"/>
    <p:sldId id="497" r:id="rId24"/>
    <p:sldId id="498" r:id="rId25"/>
    <p:sldId id="499" r:id="rId26"/>
    <p:sldId id="500" r:id="rId27"/>
    <p:sldId id="501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903"/>
    <p:restoredTop sz="90884"/>
  </p:normalViewPr>
  <p:slideViewPr>
    <p:cSldViewPr snapToGrid="0">
      <p:cViewPr varScale="1">
        <p:scale>
          <a:sx n="116" d="100"/>
          <a:sy n="116" d="100"/>
        </p:scale>
        <p:origin x="1216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:a16="http://schemas.microsoft.com/office/drawing/2014/main" id="{9A94E3C6-775E-2028-5E0F-551B1FB5807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</a:defRPr>
            </a:lvl1pPr>
          </a:lstStyle>
          <a:p>
            <a:endParaRPr lang="en-US" altLang="en-US"/>
          </a:p>
        </p:txBody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81B81228-10D4-C4B8-C533-F16BBFDA276E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</a:defRPr>
            </a:lvl1pPr>
          </a:lstStyle>
          <a:p>
            <a:endParaRPr lang="en-US" altLang="en-US"/>
          </a:p>
        </p:txBody>
      </p:sp>
      <p:sp>
        <p:nvSpPr>
          <p:cNvPr id="72708" name="Rectangle 4">
            <a:extLst>
              <a:ext uri="{FF2B5EF4-FFF2-40B4-BE49-F238E27FC236}">
                <a16:creationId xmlns:a16="http://schemas.microsoft.com/office/drawing/2014/main" id="{9F329BDC-70C4-D179-2FC0-534BE92029B2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</a:defRPr>
            </a:lvl1pPr>
          </a:lstStyle>
          <a:p>
            <a:r>
              <a:rPr lang="en-US" altLang="en-US"/>
              <a:t>University of Kansas Center for Research on Learning  2002</a:t>
            </a:r>
          </a:p>
        </p:txBody>
      </p:sp>
      <p:sp>
        <p:nvSpPr>
          <p:cNvPr id="72709" name="Rectangle 5">
            <a:extLst>
              <a:ext uri="{FF2B5EF4-FFF2-40B4-BE49-F238E27FC236}">
                <a16:creationId xmlns:a16="http://schemas.microsoft.com/office/drawing/2014/main" id="{31C7DBB3-573E-AC9D-58AF-DE3F6ED07128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</a:defRPr>
            </a:lvl1pPr>
          </a:lstStyle>
          <a:p>
            <a:fld id="{8FF1BD00-EE3E-7643-ABBE-B3364D7836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:a16="http://schemas.microsoft.com/office/drawing/2014/main" id="{D40DF148-3E72-414E-978A-A58D453A8E0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</a:defRPr>
            </a:lvl1pPr>
          </a:lstStyle>
          <a:p>
            <a:endParaRPr lang="en-US" altLang="en-US"/>
          </a:p>
        </p:txBody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id="{1F59E017-195E-A393-E76C-D71CB36DD8F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</a:defRPr>
            </a:lvl1pPr>
          </a:lstStyle>
          <a:p>
            <a:endParaRPr lang="en-US" altLang="en-US"/>
          </a:p>
        </p:txBody>
      </p:sp>
      <p:sp>
        <p:nvSpPr>
          <p:cNvPr id="69636" name="Rectangle 4">
            <a:extLst>
              <a:ext uri="{FF2B5EF4-FFF2-40B4-BE49-F238E27FC236}">
                <a16:creationId xmlns:a16="http://schemas.microsoft.com/office/drawing/2014/main" id="{8F1C4735-F1A2-1E55-1603-407293E1F25B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9637" name="Rectangle 5">
            <a:extLst>
              <a:ext uri="{FF2B5EF4-FFF2-40B4-BE49-F238E27FC236}">
                <a16:creationId xmlns:a16="http://schemas.microsoft.com/office/drawing/2014/main" id="{24DE121A-A2B2-D6AF-E870-74EF3CDCB74B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381000" y="4343400"/>
            <a:ext cx="61722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9638" name="Rectangle 6">
            <a:extLst>
              <a:ext uri="{FF2B5EF4-FFF2-40B4-BE49-F238E27FC236}">
                <a16:creationId xmlns:a16="http://schemas.microsoft.com/office/drawing/2014/main" id="{904A6320-51B4-F620-DE64-70AC1E53CFB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</a:defRPr>
            </a:lvl1pPr>
          </a:lstStyle>
          <a:p>
            <a:r>
              <a:rPr lang="en-US" altLang="en-US"/>
              <a:t>University of Kansas Center for Research on Learning  2002</a:t>
            </a:r>
          </a:p>
        </p:txBody>
      </p:sp>
      <p:sp>
        <p:nvSpPr>
          <p:cNvPr id="69639" name="Rectangle 7">
            <a:extLst>
              <a:ext uri="{FF2B5EF4-FFF2-40B4-BE49-F238E27FC236}">
                <a16:creationId xmlns:a16="http://schemas.microsoft.com/office/drawing/2014/main" id="{98B56F4E-0D35-A8D2-2FAD-6658A8BAC26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</a:defRPr>
            </a:lvl1pPr>
          </a:lstStyle>
          <a:p>
            <a:r>
              <a:rPr lang="en-US" altLang="en-US"/>
              <a:t>UO Overhead  </a:t>
            </a:r>
            <a:fld id="{3158EA40-7F7E-0140-A956-C3190E66D77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dt="0"/>
  <p:notesStyle>
    <a:lvl1pPr algn="l" rtl="0" eaLnBrk="0" fontAlgn="base" hangingPunct="0">
      <a:spcBef>
        <a:spcPct val="3000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DC9DA91D-9C1B-F573-B307-3F415CF7A8B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University of Kansas Center for Research on Learning  2002</a:t>
            </a:r>
          </a:p>
        </p:txBody>
      </p:sp>
      <p:sp>
        <p:nvSpPr>
          <p:cNvPr id="226306" name="Rectangle 2">
            <a:extLst>
              <a:ext uri="{FF2B5EF4-FFF2-40B4-BE49-F238E27FC236}">
                <a16:creationId xmlns:a16="http://schemas.microsoft.com/office/drawing/2014/main" id="{E7410DBF-601B-7FA0-3137-BEC3A79F914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6307" name="Rectangle 3">
            <a:extLst>
              <a:ext uri="{FF2B5EF4-FFF2-40B4-BE49-F238E27FC236}">
                <a16:creationId xmlns:a16="http://schemas.microsoft.com/office/drawing/2014/main" id="{21204DA8-3C1D-F634-7E3A-F96F04C97E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>
                <a:latin typeface="Times" charset="0"/>
              </a:rPr>
              <a:t>The  Challenge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A38E0B2B-1B2B-FACC-B413-374AAFCABE0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University of Kansas Center for Research on Learning  2002</a:t>
            </a:r>
          </a:p>
        </p:txBody>
      </p:sp>
      <p:sp>
        <p:nvSpPr>
          <p:cNvPr id="242690" name="Rectangle 2">
            <a:extLst>
              <a:ext uri="{FF2B5EF4-FFF2-40B4-BE49-F238E27FC236}">
                <a16:creationId xmlns:a16="http://schemas.microsoft.com/office/drawing/2014/main" id="{94042D3C-7F23-4F8B-E701-33DC49C5BA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2691" name="Rectangle 3">
            <a:extLst>
              <a:ext uri="{FF2B5EF4-FFF2-40B4-BE49-F238E27FC236}">
                <a16:creationId xmlns:a16="http://schemas.microsoft.com/office/drawing/2014/main" id="{16165106-5533-3A6B-31FB-F71FC52727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latin typeface="Times" charset="0"/>
              </a:rPr>
              <a:t>The  Challenge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79400B7B-DD0B-291B-A56A-75A05318948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University of Kansas Center for Research on Learning  2002</a:t>
            </a:r>
          </a:p>
        </p:txBody>
      </p:sp>
      <p:sp>
        <p:nvSpPr>
          <p:cNvPr id="250882" name="Rectangle 2">
            <a:extLst>
              <a:ext uri="{FF2B5EF4-FFF2-40B4-BE49-F238E27FC236}">
                <a16:creationId xmlns:a16="http://schemas.microsoft.com/office/drawing/2014/main" id="{4ECBB9D2-9362-F8E0-7E30-96503335A8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0883" name="Rectangle 3">
            <a:extLst>
              <a:ext uri="{FF2B5EF4-FFF2-40B4-BE49-F238E27FC236}">
                <a16:creationId xmlns:a16="http://schemas.microsoft.com/office/drawing/2014/main" id="{254B7C8A-190E-068B-0864-31206E1554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latin typeface="Times" charset="0"/>
              </a:rPr>
              <a:t>The  Challenge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5DC287D3-BF90-B34B-65ED-D805DA118457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University of Kansas Center for Research on Learning  2002</a:t>
            </a:r>
          </a:p>
        </p:txBody>
      </p:sp>
      <p:sp>
        <p:nvSpPr>
          <p:cNvPr id="252930" name="Rectangle 2">
            <a:extLst>
              <a:ext uri="{FF2B5EF4-FFF2-40B4-BE49-F238E27FC236}">
                <a16:creationId xmlns:a16="http://schemas.microsoft.com/office/drawing/2014/main" id="{DD266D1E-CB55-3F07-617E-B22D7CEAAD5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2931" name="Rectangle 3">
            <a:extLst>
              <a:ext uri="{FF2B5EF4-FFF2-40B4-BE49-F238E27FC236}">
                <a16:creationId xmlns:a16="http://schemas.microsoft.com/office/drawing/2014/main" id="{62980223-39AB-2F32-21D2-D7407CC78D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latin typeface="Times" charset="0"/>
              </a:rPr>
              <a:t>The  Challenge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253AE27B-8512-FF5E-EDAA-F644F024EF3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University of Kansas Center for Research on Learning  2002</a:t>
            </a:r>
          </a:p>
        </p:txBody>
      </p:sp>
      <p:sp>
        <p:nvSpPr>
          <p:cNvPr id="257026" name="Rectangle 2">
            <a:extLst>
              <a:ext uri="{FF2B5EF4-FFF2-40B4-BE49-F238E27FC236}">
                <a16:creationId xmlns:a16="http://schemas.microsoft.com/office/drawing/2014/main" id="{8251D648-656C-1367-0799-5B27A2189F2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7027" name="Rectangle 3">
            <a:extLst>
              <a:ext uri="{FF2B5EF4-FFF2-40B4-BE49-F238E27FC236}">
                <a16:creationId xmlns:a16="http://schemas.microsoft.com/office/drawing/2014/main" id="{94EE89FD-3A31-F5E4-C8F7-133B00590B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latin typeface="Times" charset="0"/>
              </a:rPr>
              <a:t>The  Challenge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99A43978-F75E-94FC-2581-6F88162E00E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University of Kansas Center for Research on Learning  2002</a:t>
            </a:r>
          </a:p>
        </p:txBody>
      </p:sp>
      <p:sp>
        <p:nvSpPr>
          <p:cNvPr id="254978" name="Rectangle 2">
            <a:extLst>
              <a:ext uri="{FF2B5EF4-FFF2-40B4-BE49-F238E27FC236}">
                <a16:creationId xmlns:a16="http://schemas.microsoft.com/office/drawing/2014/main" id="{269F203B-D9C8-CF57-B5D9-EAC4F3948EA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4979" name="Rectangle 3">
            <a:extLst>
              <a:ext uri="{FF2B5EF4-FFF2-40B4-BE49-F238E27FC236}">
                <a16:creationId xmlns:a16="http://schemas.microsoft.com/office/drawing/2014/main" id="{F7D7B7EA-37C5-8555-F3C9-E86A5E11BD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latin typeface="Times" charset="0"/>
              </a:rPr>
              <a:t>The  Challenge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F9CCEB80-A430-0538-6523-42CF6194A7E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University of Kansas Center for Research on Learning  2002</a:t>
            </a:r>
          </a:p>
        </p:txBody>
      </p:sp>
      <p:sp>
        <p:nvSpPr>
          <p:cNvPr id="259074" name="Rectangle 2">
            <a:extLst>
              <a:ext uri="{FF2B5EF4-FFF2-40B4-BE49-F238E27FC236}">
                <a16:creationId xmlns:a16="http://schemas.microsoft.com/office/drawing/2014/main" id="{DC221E79-9881-A398-3D9A-7BB0B3CF373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9075" name="Rectangle 3">
            <a:extLst>
              <a:ext uri="{FF2B5EF4-FFF2-40B4-BE49-F238E27FC236}">
                <a16:creationId xmlns:a16="http://schemas.microsoft.com/office/drawing/2014/main" id="{F92FD589-1FBC-34A5-73FE-86B06823EC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latin typeface="Times" charset="0"/>
              </a:rPr>
              <a:t>The  Challenge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CAADB78C-791A-DF1D-A568-706C5DE4024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University of Kansas Center for Research on Learning  2002</a:t>
            </a:r>
          </a:p>
        </p:txBody>
      </p:sp>
      <p:sp>
        <p:nvSpPr>
          <p:cNvPr id="261122" name="Rectangle 2">
            <a:extLst>
              <a:ext uri="{FF2B5EF4-FFF2-40B4-BE49-F238E27FC236}">
                <a16:creationId xmlns:a16="http://schemas.microsoft.com/office/drawing/2014/main" id="{5B9383F7-65BA-D5B2-652B-45B2D9FA2ED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1123" name="Rectangle 3">
            <a:extLst>
              <a:ext uri="{FF2B5EF4-FFF2-40B4-BE49-F238E27FC236}">
                <a16:creationId xmlns:a16="http://schemas.microsoft.com/office/drawing/2014/main" id="{02B5BECE-3AD9-35D8-8717-7EA5C6172A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latin typeface="Times" charset="0"/>
              </a:rPr>
              <a:t>The  Challenge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023D9C19-0A22-B576-202F-DF87EF395A1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University of Kansas Center for Research on Learning  2002</a:t>
            </a:r>
          </a:p>
        </p:txBody>
      </p:sp>
      <p:sp>
        <p:nvSpPr>
          <p:cNvPr id="263170" name="Rectangle 2">
            <a:extLst>
              <a:ext uri="{FF2B5EF4-FFF2-40B4-BE49-F238E27FC236}">
                <a16:creationId xmlns:a16="http://schemas.microsoft.com/office/drawing/2014/main" id="{00E87FF4-DCD6-152C-749D-16BFA7B6E75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3171" name="Rectangle 3">
            <a:extLst>
              <a:ext uri="{FF2B5EF4-FFF2-40B4-BE49-F238E27FC236}">
                <a16:creationId xmlns:a16="http://schemas.microsoft.com/office/drawing/2014/main" id="{AE7ACA99-63DA-92D3-EA85-D5FCBA7627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latin typeface="Times" charset="0"/>
              </a:rPr>
              <a:t>The  Challenge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DC9DA91D-9C1B-F573-B307-3F415CF7A8B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University of Kansas Center for Research on Learning  2002</a:t>
            </a:r>
          </a:p>
        </p:txBody>
      </p:sp>
      <p:sp>
        <p:nvSpPr>
          <p:cNvPr id="226306" name="Rectangle 2">
            <a:extLst>
              <a:ext uri="{FF2B5EF4-FFF2-40B4-BE49-F238E27FC236}">
                <a16:creationId xmlns:a16="http://schemas.microsoft.com/office/drawing/2014/main" id="{E7410DBF-601B-7FA0-3137-BEC3A79F914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6307" name="Rectangle 3">
            <a:extLst>
              <a:ext uri="{FF2B5EF4-FFF2-40B4-BE49-F238E27FC236}">
                <a16:creationId xmlns:a16="http://schemas.microsoft.com/office/drawing/2014/main" id="{21204DA8-3C1D-F634-7E3A-F96F04C97E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latin typeface="Times" charset="0"/>
              </a:rPr>
              <a:t>The  Challenge</a:t>
            </a:r>
          </a:p>
        </p:txBody>
      </p:sp>
    </p:spTree>
    <p:extLst>
      <p:ext uri="{BB962C8B-B14F-4D97-AF65-F5344CB8AC3E}">
        <p14:creationId xmlns:p14="http://schemas.microsoft.com/office/powerpoint/2010/main" val="36529058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66FB0170-390B-9972-5E98-C5701F9013A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University of Kansas Center for Research on Learning  2002</a:t>
            </a:r>
          </a:p>
        </p:txBody>
      </p:sp>
      <p:sp>
        <p:nvSpPr>
          <p:cNvPr id="236546" name="Rectangle 2">
            <a:extLst>
              <a:ext uri="{FF2B5EF4-FFF2-40B4-BE49-F238E27FC236}">
                <a16:creationId xmlns:a16="http://schemas.microsoft.com/office/drawing/2014/main" id="{F274D52A-DE44-DF52-8CCD-64B155C1544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6547" name="Rectangle 3">
            <a:extLst>
              <a:ext uri="{FF2B5EF4-FFF2-40B4-BE49-F238E27FC236}">
                <a16:creationId xmlns:a16="http://schemas.microsoft.com/office/drawing/2014/main" id="{8CE8A50F-300C-B497-4940-7152CE7587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latin typeface="Times" charset="0"/>
              </a:rPr>
              <a:t>The  Challenge</a:t>
            </a:r>
          </a:p>
        </p:txBody>
      </p:sp>
    </p:spTree>
    <p:extLst>
      <p:ext uri="{BB962C8B-B14F-4D97-AF65-F5344CB8AC3E}">
        <p14:creationId xmlns:p14="http://schemas.microsoft.com/office/powerpoint/2010/main" val="10516641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DC9DA91D-9C1B-F573-B307-3F415CF7A8B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University of Kansas Center for Research on Learning  2002</a:t>
            </a:r>
          </a:p>
        </p:txBody>
      </p:sp>
      <p:sp>
        <p:nvSpPr>
          <p:cNvPr id="226306" name="Rectangle 2">
            <a:extLst>
              <a:ext uri="{FF2B5EF4-FFF2-40B4-BE49-F238E27FC236}">
                <a16:creationId xmlns:a16="http://schemas.microsoft.com/office/drawing/2014/main" id="{E7410DBF-601B-7FA0-3137-BEC3A79F914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6307" name="Rectangle 3">
            <a:extLst>
              <a:ext uri="{FF2B5EF4-FFF2-40B4-BE49-F238E27FC236}">
                <a16:creationId xmlns:a16="http://schemas.microsoft.com/office/drawing/2014/main" id="{21204DA8-3C1D-F634-7E3A-F96F04C97E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latin typeface="Times" charset="0"/>
              </a:rPr>
              <a:t>The  Challenge</a:t>
            </a:r>
          </a:p>
        </p:txBody>
      </p:sp>
    </p:spTree>
    <p:extLst>
      <p:ext uri="{BB962C8B-B14F-4D97-AF65-F5344CB8AC3E}">
        <p14:creationId xmlns:p14="http://schemas.microsoft.com/office/powerpoint/2010/main" val="3549435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43DC1071-AAD1-1F17-BE5C-858C8A7C0FF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University of Kansas Center for Research on Learning  2002</a:t>
            </a:r>
          </a:p>
        </p:txBody>
      </p:sp>
      <p:sp>
        <p:nvSpPr>
          <p:cNvPr id="240642" name="Rectangle 2">
            <a:extLst>
              <a:ext uri="{FF2B5EF4-FFF2-40B4-BE49-F238E27FC236}">
                <a16:creationId xmlns:a16="http://schemas.microsoft.com/office/drawing/2014/main" id="{FB9A693E-825B-2989-0F4A-E08786BE77B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0643" name="Rectangle 3">
            <a:extLst>
              <a:ext uri="{FF2B5EF4-FFF2-40B4-BE49-F238E27FC236}">
                <a16:creationId xmlns:a16="http://schemas.microsoft.com/office/drawing/2014/main" id="{49B93E60-A041-EF74-329E-93D81EF05B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latin typeface="Times" charset="0"/>
              </a:rPr>
              <a:t>The  Challenge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ADA44CAE-5406-B314-4D7A-90D3DE6801C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University of Kansas Center for Research on Learning  2002</a:t>
            </a:r>
          </a:p>
        </p:txBody>
      </p:sp>
      <p:sp>
        <p:nvSpPr>
          <p:cNvPr id="248834" name="Rectangle 2">
            <a:extLst>
              <a:ext uri="{FF2B5EF4-FFF2-40B4-BE49-F238E27FC236}">
                <a16:creationId xmlns:a16="http://schemas.microsoft.com/office/drawing/2014/main" id="{0A073875-2CC2-2517-8964-B99CE08E302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8835" name="Rectangle 3">
            <a:extLst>
              <a:ext uri="{FF2B5EF4-FFF2-40B4-BE49-F238E27FC236}">
                <a16:creationId xmlns:a16="http://schemas.microsoft.com/office/drawing/2014/main" id="{028F1472-1CA1-78D5-CCBB-C74E114861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latin typeface="Times" charset="0"/>
              </a:rPr>
              <a:t>The  Challenge</a:t>
            </a:r>
          </a:p>
        </p:txBody>
      </p:sp>
    </p:spTree>
    <p:extLst>
      <p:ext uri="{BB962C8B-B14F-4D97-AF65-F5344CB8AC3E}">
        <p14:creationId xmlns:p14="http://schemas.microsoft.com/office/powerpoint/2010/main" val="72626530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ADA44CAE-5406-B314-4D7A-90D3DE6801C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University of Kansas Center for Research on Learning  2002</a:t>
            </a:r>
          </a:p>
        </p:txBody>
      </p:sp>
      <p:sp>
        <p:nvSpPr>
          <p:cNvPr id="248834" name="Rectangle 2">
            <a:extLst>
              <a:ext uri="{FF2B5EF4-FFF2-40B4-BE49-F238E27FC236}">
                <a16:creationId xmlns:a16="http://schemas.microsoft.com/office/drawing/2014/main" id="{0A073875-2CC2-2517-8964-B99CE08E302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8835" name="Rectangle 3">
            <a:extLst>
              <a:ext uri="{FF2B5EF4-FFF2-40B4-BE49-F238E27FC236}">
                <a16:creationId xmlns:a16="http://schemas.microsoft.com/office/drawing/2014/main" id="{028F1472-1CA1-78D5-CCBB-C74E114861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latin typeface="Times" charset="0"/>
              </a:rPr>
              <a:t>The  Challenge</a:t>
            </a:r>
          </a:p>
        </p:txBody>
      </p:sp>
    </p:spTree>
    <p:extLst>
      <p:ext uri="{BB962C8B-B14F-4D97-AF65-F5344CB8AC3E}">
        <p14:creationId xmlns:p14="http://schemas.microsoft.com/office/powerpoint/2010/main" val="279273116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ADA44CAE-5406-B314-4D7A-90D3DE6801C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University of Kansas Center for Research on Learning  2002</a:t>
            </a:r>
          </a:p>
        </p:txBody>
      </p:sp>
      <p:sp>
        <p:nvSpPr>
          <p:cNvPr id="248834" name="Rectangle 2">
            <a:extLst>
              <a:ext uri="{FF2B5EF4-FFF2-40B4-BE49-F238E27FC236}">
                <a16:creationId xmlns:a16="http://schemas.microsoft.com/office/drawing/2014/main" id="{0A073875-2CC2-2517-8964-B99CE08E302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8835" name="Rectangle 3">
            <a:extLst>
              <a:ext uri="{FF2B5EF4-FFF2-40B4-BE49-F238E27FC236}">
                <a16:creationId xmlns:a16="http://schemas.microsoft.com/office/drawing/2014/main" id="{028F1472-1CA1-78D5-CCBB-C74E114861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latin typeface="Times" charset="0"/>
              </a:rPr>
              <a:t>The  Challenge</a:t>
            </a:r>
          </a:p>
        </p:txBody>
      </p:sp>
    </p:spTree>
    <p:extLst>
      <p:ext uri="{BB962C8B-B14F-4D97-AF65-F5344CB8AC3E}">
        <p14:creationId xmlns:p14="http://schemas.microsoft.com/office/powerpoint/2010/main" val="43780894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ADA44CAE-5406-B314-4D7A-90D3DE6801C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University of Kansas Center for Research on Learning  2002</a:t>
            </a:r>
          </a:p>
        </p:txBody>
      </p:sp>
      <p:sp>
        <p:nvSpPr>
          <p:cNvPr id="248834" name="Rectangle 2">
            <a:extLst>
              <a:ext uri="{FF2B5EF4-FFF2-40B4-BE49-F238E27FC236}">
                <a16:creationId xmlns:a16="http://schemas.microsoft.com/office/drawing/2014/main" id="{0A073875-2CC2-2517-8964-B99CE08E302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8835" name="Rectangle 3">
            <a:extLst>
              <a:ext uri="{FF2B5EF4-FFF2-40B4-BE49-F238E27FC236}">
                <a16:creationId xmlns:a16="http://schemas.microsoft.com/office/drawing/2014/main" id="{028F1472-1CA1-78D5-CCBB-C74E114861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latin typeface="Times" charset="0"/>
              </a:rPr>
              <a:t>The  Challenge</a:t>
            </a:r>
          </a:p>
        </p:txBody>
      </p:sp>
    </p:spTree>
    <p:extLst>
      <p:ext uri="{BB962C8B-B14F-4D97-AF65-F5344CB8AC3E}">
        <p14:creationId xmlns:p14="http://schemas.microsoft.com/office/powerpoint/2010/main" val="214304865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ADA44CAE-5406-B314-4D7A-90D3DE6801C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University of Kansas Center for Research on Learning  2002</a:t>
            </a:r>
          </a:p>
        </p:txBody>
      </p:sp>
      <p:sp>
        <p:nvSpPr>
          <p:cNvPr id="248834" name="Rectangle 2">
            <a:extLst>
              <a:ext uri="{FF2B5EF4-FFF2-40B4-BE49-F238E27FC236}">
                <a16:creationId xmlns:a16="http://schemas.microsoft.com/office/drawing/2014/main" id="{0A073875-2CC2-2517-8964-B99CE08E302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8835" name="Rectangle 3">
            <a:extLst>
              <a:ext uri="{FF2B5EF4-FFF2-40B4-BE49-F238E27FC236}">
                <a16:creationId xmlns:a16="http://schemas.microsoft.com/office/drawing/2014/main" id="{028F1472-1CA1-78D5-CCBB-C74E114861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latin typeface="Times" charset="0"/>
              </a:rPr>
              <a:t>The  Challenge</a:t>
            </a:r>
          </a:p>
        </p:txBody>
      </p:sp>
    </p:spTree>
    <p:extLst>
      <p:ext uri="{BB962C8B-B14F-4D97-AF65-F5344CB8AC3E}">
        <p14:creationId xmlns:p14="http://schemas.microsoft.com/office/powerpoint/2010/main" val="210551737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ADA44CAE-5406-B314-4D7A-90D3DE6801C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University of Kansas Center for Research on Learning  2002</a:t>
            </a:r>
          </a:p>
        </p:txBody>
      </p:sp>
      <p:sp>
        <p:nvSpPr>
          <p:cNvPr id="248834" name="Rectangle 2">
            <a:extLst>
              <a:ext uri="{FF2B5EF4-FFF2-40B4-BE49-F238E27FC236}">
                <a16:creationId xmlns:a16="http://schemas.microsoft.com/office/drawing/2014/main" id="{0A073875-2CC2-2517-8964-B99CE08E302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8835" name="Rectangle 3">
            <a:extLst>
              <a:ext uri="{FF2B5EF4-FFF2-40B4-BE49-F238E27FC236}">
                <a16:creationId xmlns:a16="http://schemas.microsoft.com/office/drawing/2014/main" id="{028F1472-1CA1-78D5-CCBB-C74E114861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latin typeface="Times" charset="0"/>
              </a:rPr>
              <a:t>The  Challenge</a:t>
            </a:r>
          </a:p>
        </p:txBody>
      </p:sp>
    </p:spTree>
    <p:extLst>
      <p:ext uri="{BB962C8B-B14F-4D97-AF65-F5344CB8AC3E}">
        <p14:creationId xmlns:p14="http://schemas.microsoft.com/office/powerpoint/2010/main" val="18352912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ADA44CAE-5406-B314-4D7A-90D3DE6801C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University of Kansas Center for Research on Learning  2002</a:t>
            </a:r>
          </a:p>
        </p:txBody>
      </p:sp>
      <p:sp>
        <p:nvSpPr>
          <p:cNvPr id="248834" name="Rectangle 2">
            <a:extLst>
              <a:ext uri="{FF2B5EF4-FFF2-40B4-BE49-F238E27FC236}">
                <a16:creationId xmlns:a16="http://schemas.microsoft.com/office/drawing/2014/main" id="{0A073875-2CC2-2517-8964-B99CE08E302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8835" name="Rectangle 3">
            <a:extLst>
              <a:ext uri="{FF2B5EF4-FFF2-40B4-BE49-F238E27FC236}">
                <a16:creationId xmlns:a16="http://schemas.microsoft.com/office/drawing/2014/main" id="{028F1472-1CA1-78D5-CCBB-C74E114861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latin typeface="Times" charset="0"/>
              </a:rPr>
              <a:t>The  Challenge</a:t>
            </a:r>
          </a:p>
        </p:txBody>
      </p:sp>
    </p:spTree>
    <p:extLst>
      <p:ext uri="{BB962C8B-B14F-4D97-AF65-F5344CB8AC3E}">
        <p14:creationId xmlns:p14="http://schemas.microsoft.com/office/powerpoint/2010/main" val="8335225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DC9DA91D-9C1B-F573-B307-3F415CF7A8B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University of Kansas Center for Research on Learning  2002</a:t>
            </a:r>
          </a:p>
        </p:txBody>
      </p:sp>
      <p:sp>
        <p:nvSpPr>
          <p:cNvPr id="226306" name="Rectangle 2">
            <a:extLst>
              <a:ext uri="{FF2B5EF4-FFF2-40B4-BE49-F238E27FC236}">
                <a16:creationId xmlns:a16="http://schemas.microsoft.com/office/drawing/2014/main" id="{E7410DBF-601B-7FA0-3137-BEC3A79F914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6307" name="Rectangle 3">
            <a:extLst>
              <a:ext uri="{FF2B5EF4-FFF2-40B4-BE49-F238E27FC236}">
                <a16:creationId xmlns:a16="http://schemas.microsoft.com/office/drawing/2014/main" id="{21204DA8-3C1D-F634-7E3A-F96F04C97E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latin typeface="Times" charset="0"/>
              </a:rPr>
              <a:t>The  Challenge</a:t>
            </a:r>
          </a:p>
        </p:txBody>
      </p:sp>
    </p:spTree>
    <p:extLst>
      <p:ext uri="{BB962C8B-B14F-4D97-AF65-F5344CB8AC3E}">
        <p14:creationId xmlns:p14="http://schemas.microsoft.com/office/powerpoint/2010/main" val="6602502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DC9DA91D-9C1B-F573-B307-3F415CF7A8B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University of Kansas Center for Research on Learning  2002</a:t>
            </a:r>
          </a:p>
        </p:txBody>
      </p:sp>
      <p:sp>
        <p:nvSpPr>
          <p:cNvPr id="226306" name="Rectangle 2">
            <a:extLst>
              <a:ext uri="{FF2B5EF4-FFF2-40B4-BE49-F238E27FC236}">
                <a16:creationId xmlns:a16="http://schemas.microsoft.com/office/drawing/2014/main" id="{E7410DBF-601B-7FA0-3137-BEC3A79F914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6307" name="Rectangle 3">
            <a:extLst>
              <a:ext uri="{FF2B5EF4-FFF2-40B4-BE49-F238E27FC236}">
                <a16:creationId xmlns:a16="http://schemas.microsoft.com/office/drawing/2014/main" id="{21204DA8-3C1D-F634-7E3A-F96F04C97E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latin typeface="Times" charset="0"/>
              </a:rPr>
              <a:t>The  Challenge</a:t>
            </a:r>
          </a:p>
        </p:txBody>
      </p:sp>
    </p:spTree>
    <p:extLst>
      <p:ext uri="{BB962C8B-B14F-4D97-AF65-F5344CB8AC3E}">
        <p14:creationId xmlns:p14="http://schemas.microsoft.com/office/powerpoint/2010/main" val="34348800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DC9DA91D-9C1B-F573-B307-3F415CF7A8B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University of Kansas Center for Research on Learning  2002</a:t>
            </a:r>
          </a:p>
        </p:txBody>
      </p:sp>
      <p:sp>
        <p:nvSpPr>
          <p:cNvPr id="226306" name="Rectangle 2">
            <a:extLst>
              <a:ext uri="{FF2B5EF4-FFF2-40B4-BE49-F238E27FC236}">
                <a16:creationId xmlns:a16="http://schemas.microsoft.com/office/drawing/2014/main" id="{E7410DBF-601B-7FA0-3137-BEC3A79F914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6307" name="Rectangle 3">
            <a:extLst>
              <a:ext uri="{FF2B5EF4-FFF2-40B4-BE49-F238E27FC236}">
                <a16:creationId xmlns:a16="http://schemas.microsoft.com/office/drawing/2014/main" id="{21204DA8-3C1D-F634-7E3A-F96F04C97E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latin typeface="Times" charset="0"/>
              </a:rPr>
              <a:t>The  Challenge</a:t>
            </a:r>
          </a:p>
        </p:txBody>
      </p:sp>
    </p:spTree>
    <p:extLst>
      <p:ext uri="{BB962C8B-B14F-4D97-AF65-F5344CB8AC3E}">
        <p14:creationId xmlns:p14="http://schemas.microsoft.com/office/powerpoint/2010/main" val="6392160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DC9DA91D-9C1B-F573-B307-3F415CF7A8B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University of Kansas Center for Research on Learning  2002</a:t>
            </a:r>
          </a:p>
        </p:txBody>
      </p:sp>
      <p:sp>
        <p:nvSpPr>
          <p:cNvPr id="226306" name="Rectangle 2">
            <a:extLst>
              <a:ext uri="{FF2B5EF4-FFF2-40B4-BE49-F238E27FC236}">
                <a16:creationId xmlns:a16="http://schemas.microsoft.com/office/drawing/2014/main" id="{E7410DBF-601B-7FA0-3137-BEC3A79F914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6307" name="Rectangle 3">
            <a:extLst>
              <a:ext uri="{FF2B5EF4-FFF2-40B4-BE49-F238E27FC236}">
                <a16:creationId xmlns:a16="http://schemas.microsoft.com/office/drawing/2014/main" id="{21204DA8-3C1D-F634-7E3A-F96F04C97E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latin typeface="Times" charset="0"/>
              </a:rPr>
              <a:t>The  Challenge</a:t>
            </a:r>
          </a:p>
        </p:txBody>
      </p:sp>
    </p:spTree>
    <p:extLst>
      <p:ext uri="{BB962C8B-B14F-4D97-AF65-F5344CB8AC3E}">
        <p14:creationId xmlns:p14="http://schemas.microsoft.com/office/powerpoint/2010/main" val="38968977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DC9DA91D-9C1B-F573-B307-3F415CF7A8B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University of Kansas Center for Research on Learning  2002</a:t>
            </a:r>
          </a:p>
        </p:txBody>
      </p:sp>
      <p:sp>
        <p:nvSpPr>
          <p:cNvPr id="226306" name="Rectangle 2">
            <a:extLst>
              <a:ext uri="{FF2B5EF4-FFF2-40B4-BE49-F238E27FC236}">
                <a16:creationId xmlns:a16="http://schemas.microsoft.com/office/drawing/2014/main" id="{E7410DBF-601B-7FA0-3137-BEC3A79F914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6307" name="Rectangle 3">
            <a:extLst>
              <a:ext uri="{FF2B5EF4-FFF2-40B4-BE49-F238E27FC236}">
                <a16:creationId xmlns:a16="http://schemas.microsoft.com/office/drawing/2014/main" id="{21204DA8-3C1D-F634-7E3A-F96F04C97E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latin typeface="Times" charset="0"/>
              </a:rPr>
              <a:t>The  Challenge</a:t>
            </a:r>
          </a:p>
        </p:txBody>
      </p:sp>
    </p:spTree>
    <p:extLst>
      <p:ext uri="{BB962C8B-B14F-4D97-AF65-F5344CB8AC3E}">
        <p14:creationId xmlns:p14="http://schemas.microsoft.com/office/powerpoint/2010/main" val="38632141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66FB0170-390B-9972-5E98-C5701F9013A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University of Kansas Center for Research on Learning  2002</a:t>
            </a:r>
          </a:p>
        </p:txBody>
      </p:sp>
      <p:sp>
        <p:nvSpPr>
          <p:cNvPr id="236546" name="Rectangle 2">
            <a:extLst>
              <a:ext uri="{FF2B5EF4-FFF2-40B4-BE49-F238E27FC236}">
                <a16:creationId xmlns:a16="http://schemas.microsoft.com/office/drawing/2014/main" id="{F274D52A-DE44-DF52-8CCD-64B155C1544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6547" name="Rectangle 3">
            <a:extLst>
              <a:ext uri="{FF2B5EF4-FFF2-40B4-BE49-F238E27FC236}">
                <a16:creationId xmlns:a16="http://schemas.microsoft.com/office/drawing/2014/main" id="{8CE8A50F-300C-B497-4940-7152CE7587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latin typeface="Times" charset="0"/>
              </a:rPr>
              <a:t>The  Challenge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ADA44CAE-5406-B314-4D7A-90D3DE6801C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University of Kansas Center for Research on Learning  2002</a:t>
            </a:r>
          </a:p>
        </p:txBody>
      </p:sp>
      <p:sp>
        <p:nvSpPr>
          <p:cNvPr id="248834" name="Rectangle 2">
            <a:extLst>
              <a:ext uri="{FF2B5EF4-FFF2-40B4-BE49-F238E27FC236}">
                <a16:creationId xmlns:a16="http://schemas.microsoft.com/office/drawing/2014/main" id="{0A073875-2CC2-2517-8964-B99CE08E302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8835" name="Rectangle 3">
            <a:extLst>
              <a:ext uri="{FF2B5EF4-FFF2-40B4-BE49-F238E27FC236}">
                <a16:creationId xmlns:a16="http://schemas.microsoft.com/office/drawing/2014/main" id="{028F1472-1CA1-78D5-CCBB-C74E114861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latin typeface="Times" charset="0"/>
              </a:rPr>
              <a:t>The  Challenge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6BFBF-2111-84EF-605D-1A32589390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51C356-970C-C5F2-02F9-982C6FD60A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88C91B-45BB-76DC-06B0-9E6669E93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Kansas Center for Research on Learning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0E7E27-EF4C-8562-932C-79D1F273C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97AEC-EF09-1F4E-960C-0616957E0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543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6410B-8EED-FACF-4533-A1D6C7553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50F7E8-4E57-05EA-2FB4-DF6E00274E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F50CB4-E758-46B5-5D04-42568867A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/>
              <a:t>University of Kansas Center for Research on Learning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50C272-FC19-725B-4E92-58C867A87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0EF79-814D-634E-A77A-B0CC381EC223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15771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217C1CE-E7C2-B5CA-2D47-1FC0DBAFD0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36AEB7-5C3E-A62F-FBB0-1846C5088A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ABFB8A-292C-D9BF-BE46-6D5616782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/>
              <a:t>University of Kansas Center for Research on Learning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8AE1B2-899F-C5C7-C323-D91D8FEB5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75916-C9F7-E446-9810-CE92982504AB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3584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E4AFB4-A0F6-5064-A028-073F2DC99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31A032-88E6-3463-204C-20D88C8AB0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BCDFD3-86FD-98B0-49BE-8CD42225A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4"/>
            <a:ext cx="3086100" cy="365125"/>
          </a:xfrm>
        </p:spPr>
        <p:txBody>
          <a:bodyPr/>
          <a:lstStyle/>
          <a:p>
            <a:r>
              <a:rPr lang="en-US" altLang="en-US" dirty="0"/>
              <a:t>University of Kansas Center for Research on Learning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44E121-D95B-4ABA-5EFC-A6ADABC77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15350" y="6500865"/>
            <a:ext cx="492016" cy="365125"/>
          </a:xfrm>
        </p:spPr>
        <p:txBody>
          <a:bodyPr/>
          <a:lstStyle/>
          <a:p>
            <a:fld id="{070F9898-2C0D-9848-AFEE-FEA4DD3E096A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10148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16118-098B-E27A-6622-6D2EF9632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AFF516-9147-E4E9-64DE-27D192B223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4D7F99-B543-44B8-FC94-52058B979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/>
              <a:t>University of Kansas Center for Research on Learning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565D7B-FEB9-17F7-F387-D3357608E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71B53-93EE-5543-9929-69516AD83A42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65240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5455E-FF6A-140B-09E5-4FEA4E077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801CD5-3199-435D-B23F-B2177DE3CD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D4E5BB-6994-5EFF-7F63-D353295CAB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C38827-0304-005B-EDC7-740940100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/>
              <a:t>University of Kansas Center for Research on Learning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1E1FD2-22F7-D81C-1D07-A2DDACABD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6A607-C3EB-AD48-AD57-74EB4034CFA1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54814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6AD739-8E1E-96E0-9C87-6C3C487CC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D76D14-C226-3987-0123-D66130A466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9D60E6-865E-8C8D-2091-CCE7F6BC05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63E13E-4CB4-8B90-6665-8F6F8EEB0E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2371399-DA7B-927E-9798-0EBC8E71FC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706294E-CE58-E615-AE6E-20B59B0D8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/>
              <a:t>University of Kansas Center for Research on Learning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BB1B82C-C2A2-E72E-D176-263F006F8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641D3-B8BA-ED4B-8F99-793F0C4DC660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9374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D5EF2-DA59-CCD6-EB9D-8FC97C364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5E3988-A6C1-D5F5-0521-16EBFBB05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/>
              <a:t>University of Kansas Center for Research on Learning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9B06F0-5189-47F3-D94F-A01A8C210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101C7-07A6-3E44-A82A-19DE8AB456FE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41931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73BF18-383C-A811-7D96-9CAF4AB52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/>
              <a:t>University of Kansas Center for Research on Learning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CA69C-D414-96F2-4BAF-DFC3814C7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A8CDD-44B2-5A40-8E33-FF8C4175AE9E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73276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406BF-47F6-436F-6582-2F6D392F1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24D2D5-B104-686A-D392-58C9D70BAD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094C27-56FE-E754-E402-BF2925ED58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5B60D1-39C4-EFD0-A137-69CBA63B4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/>
              <a:t>University of Kansas Center for Research on Learning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0FEC89-E518-3699-7AB9-4EE796F67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5FEA8-6E51-EF4A-B933-D80D5BC0FE61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11487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416632-5586-F31C-E1DA-5BF4FD0E6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257F163-661C-FEF4-F793-BAF8F6C76F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E28C71-AE1C-3110-3592-1C890A4D77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9F650F-6314-38CD-0FA3-5DA5E0BC69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/>
              <a:t>University of Kansas Center for Research on Learning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FE5F2F-4B10-4567-656B-6C4048339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A03CE-98DC-E445-B373-2CC864CE5B39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9404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5B1B9BD-FAA2-3544-2A6B-59CA6EBD2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095FAF-653C-AAA4-D346-8E4618C1AF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7E53BA-4F40-9322-2274-6422213117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492874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aseline="0">
                <a:solidFill>
                  <a:srgbClr val="941100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altLang="en-US" dirty="0"/>
              <a:t>University of Kansas Center for Research on Learning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379E8F-769A-38C5-2EB5-9CE0862B77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15350" y="6490466"/>
            <a:ext cx="4644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rgbClr val="941100"/>
                </a:solidFill>
                <a:latin typeface="Calibri" panose="020F0502020204030204" pitchFamily="34" charset="0"/>
              </a:defRPr>
            </a:lvl1pPr>
          </a:lstStyle>
          <a:p>
            <a:fld id="{E95005E1-4023-0846-8F25-00B2EC8E1EA5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8346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DEDC9CA-9239-C8CF-3167-89F3BA0FAF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96F67BB-CAC7-6811-804F-AFDC73B1F4B5}"/>
              </a:ext>
            </a:extLst>
          </p:cNvPr>
          <p:cNvSpPr txBox="1"/>
          <p:nvPr/>
        </p:nvSpPr>
        <p:spPr>
          <a:xfrm>
            <a:off x="1240895" y="1548683"/>
            <a:ext cx="6662209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FontTx/>
              <a:buNone/>
            </a:pPr>
            <a:r>
              <a:rPr lang="en-US" altLang="en-US" sz="3400" dirty="0"/>
              <a:t>A complex sentence </a:t>
            </a:r>
          </a:p>
          <a:p>
            <a:pPr algn="ctr">
              <a:buFontTx/>
              <a:buNone/>
            </a:pPr>
            <a:r>
              <a:rPr lang="en-US" altLang="en-US" sz="3400" dirty="0"/>
              <a:t>has one independent clause </a:t>
            </a:r>
          </a:p>
          <a:p>
            <a:pPr algn="ctr">
              <a:buFontTx/>
              <a:buNone/>
            </a:pPr>
            <a:r>
              <a:rPr lang="en-US" altLang="en-US" sz="3400" dirty="0"/>
              <a:t>and one or more dependent clauses.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42381EF-5240-E64B-79D1-58E0AAB131EE}"/>
              </a:ext>
            </a:extLst>
          </p:cNvPr>
          <p:cNvSpPr txBox="1"/>
          <p:nvPr/>
        </p:nvSpPr>
        <p:spPr>
          <a:xfrm>
            <a:off x="901247" y="579015"/>
            <a:ext cx="73415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3600" b="1" dirty="0"/>
              <a:t>Complex Sentence</a:t>
            </a:r>
            <a:endParaRPr lang="en-US" sz="3600" b="1" dirty="0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621654A1-B20E-B009-021C-993ADBA1E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605195"/>
            <a:ext cx="2057400" cy="252805"/>
          </a:xfrm>
        </p:spPr>
        <p:txBody>
          <a:bodyPr/>
          <a:lstStyle/>
          <a:p>
            <a:fld id="{070F9898-2C0D-9848-AFEE-FEA4DD3E096A}" type="slidenum">
              <a:rPr lang="en-US" altLang="en-US" smtClean="0"/>
              <a:pPr/>
              <a:t>1</a:t>
            </a:fld>
            <a:endParaRPr lang="en-US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669" name="Picture 5">
            <a:extLst>
              <a:ext uri="{FF2B5EF4-FFF2-40B4-BE49-F238E27FC236}">
                <a16:creationId xmlns:a16="http://schemas.microsoft.com/office/drawing/2014/main" id="{67996195-DA38-F4E8-C904-47A0A273C5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601663"/>
            <a:ext cx="4329113" cy="5427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1670" name="Picture 6">
            <a:extLst>
              <a:ext uri="{FF2B5EF4-FFF2-40B4-BE49-F238E27FC236}">
                <a16:creationId xmlns:a16="http://schemas.microsoft.com/office/drawing/2014/main" id="{07B538AC-6EF0-55BB-7AFF-7C35424EF5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800" y="601663"/>
            <a:ext cx="4364038" cy="5357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9C8A15-FB66-26B1-FDFE-0BBEE9D77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F9898-2C0D-9848-AFEE-FEA4DD3E096A}" type="slidenum">
              <a:rPr lang="en-US" altLang="en-US" smtClean="0"/>
              <a:pPr/>
              <a:t>10</a:t>
            </a:fld>
            <a:endParaRPr lang="en-US" alt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55F371-BDEB-F65E-FFC7-D17FA4B3A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University of Kansas Center for Research on Learning</a:t>
            </a:r>
            <a:endParaRPr lang="en-US" alt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860" name="Picture 4">
            <a:extLst>
              <a:ext uri="{FF2B5EF4-FFF2-40B4-BE49-F238E27FC236}">
                <a16:creationId xmlns:a16="http://schemas.microsoft.com/office/drawing/2014/main" id="{A5CE8198-6AE8-BC19-27CF-E561626C9D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3" y="217488"/>
            <a:ext cx="4283075" cy="5589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9861" name="Picture 5">
            <a:extLst>
              <a:ext uri="{FF2B5EF4-FFF2-40B4-BE49-F238E27FC236}">
                <a16:creationId xmlns:a16="http://schemas.microsoft.com/office/drawing/2014/main" id="{52087E94-E347-ECC3-36AD-BF3BB6802E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100" y="217488"/>
            <a:ext cx="4294188" cy="5589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82AAA2-786A-D502-E05C-EBEBA3AAA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F9898-2C0D-9848-AFEE-FEA4DD3E096A}" type="slidenum">
              <a:rPr lang="en-US" altLang="en-US" smtClean="0"/>
              <a:pPr/>
              <a:t>11</a:t>
            </a:fld>
            <a:endParaRPr lang="en-US" alt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EAB02E-9023-9681-9A1A-56824BC68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University of Kansas Center for Research on Learning</a:t>
            </a:r>
            <a:endParaRPr lang="en-US" alt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908" name="Picture 4">
            <a:extLst>
              <a:ext uri="{FF2B5EF4-FFF2-40B4-BE49-F238E27FC236}">
                <a16:creationId xmlns:a16="http://schemas.microsoft.com/office/drawing/2014/main" id="{22AB1D00-8718-EBC5-D46B-9DB68923A5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25" y="263525"/>
            <a:ext cx="4359275" cy="556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1909" name="Picture 5">
            <a:extLst>
              <a:ext uri="{FF2B5EF4-FFF2-40B4-BE49-F238E27FC236}">
                <a16:creationId xmlns:a16="http://schemas.microsoft.com/office/drawing/2014/main" id="{6091AC6B-CC58-FEAA-777A-5DAEAEB10D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850" y="263525"/>
            <a:ext cx="4370388" cy="558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1EE22D-1F75-767D-B42E-728AD51CA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F9898-2C0D-9848-AFEE-FEA4DD3E096A}" type="slidenum">
              <a:rPr lang="en-US" altLang="en-US" smtClean="0"/>
              <a:pPr/>
              <a:t>12</a:t>
            </a:fld>
            <a:endParaRPr lang="en-US" alt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8316AB-F8E7-A4EC-B4D5-42673275A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University of Kansas Center for Research on Learning</a:t>
            </a:r>
            <a:endParaRPr lang="en-US" alt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05" name="Picture 5">
            <a:extLst>
              <a:ext uri="{FF2B5EF4-FFF2-40B4-BE49-F238E27FC236}">
                <a16:creationId xmlns:a16="http://schemas.microsoft.com/office/drawing/2014/main" id="{2C829B75-4AE7-9F98-D3FF-D7E01B4B12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485775"/>
            <a:ext cx="4432300" cy="541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06" name="Picture 6">
            <a:extLst>
              <a:ext uri="{FF2B5EF4-FFF2-40B4-BE49-F238E27FC236}">
                <a16:creationId xmlns:a16="http://schemas.microsoft.com/office/drawing/2014/main" id="{57AC7309-6893-B7A6-B613-593B9E05F6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700" y="485775"/>
            <a:ext cx="4224338" cy="522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C3F07D-EC72-A7EE-8C81-C3985B495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F9898-2C0D-9848-AFEE-FEA4DD3E096A}" type="slidenum">
              <a:rPr lang="en-US" altLang="en-US" smtClean="0"/>
              <a:pPr/>
              <a:t>13</a:t>
            </a:fld>
            <a:endParaRPr lang="en-US" alt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85E5BE-618F-E8CA-6E3F-F0756B92B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University of Kansas Center for Research on Learning</a:t>
            </a:r>
            <a:endParaRPr lang="en-US" alt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967" name="Picture 15">
            <a:extLst>
              <a:ext uri="{FF2B5EF4-FFF2-40B4-BE49-F238E27FC236}">
                <a16:creationId xmlns:a16="http://schemas.microsoft.com/office/drawing/2014/main" id="{7BEDFFFF-04C7-A380-2921-2446FAAF73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414338"/>
            <a:ext cx="4402137" cy="566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3968" name="Picture 16">
            <a:extLst>
              <a:ext uri="{FF2B5EF4-FFF2-40B4-BE49-F238E27FC236}">
                <a16:creationId xmlns:a16="http://schemas.microsoft.com/office/drawing/2014/main" id="{14002599-1559-91D5-59F8-4C6E4304CC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975" y="414338"/>
            <a:ext cx="4459288" cy="566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ABB37F-6689-C664-F514-482235CA4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F9898-2C0D-9848-AFEE-FEA4DD3E096A}" type="slidenum">
              <a:rPr lang="en-US" altLang="en-US" smtClean="0"/>
              <a:pPr/>
              <a:t>14</a:t>
            </a:fld>
            <a:endParaRPr lang="en-US" alt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2A7198-D4CD-7706-55A6-865A75116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University of Kansas Center for Research on Learning</a:t>
            </a:r>
            <a:endParaRPr lang="en-US" alt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052" name="Picture 4">
            <a:extLst>
              <a:ext uri="{FF2B5EF4-FFF2-40B4-BE49-F238E27FC236}">
                <a16:creationId xmlns:a16="http://schemas.microsoft.com/office/drawing/2014/main" id="{C928504B-CA99-0914-7E84-3C464124DC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638" y="174625"/>
            <a:ext cx="4787900" cy="616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0D827E-523B-B6E2-90F6-BA921B60C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F9898-2C0D-9848-AFEE-FEA4DD3E096A}" type="slidenum">
              <a:rPr lang="en-US" altLang="en-US" smtClean="0"/>
              <a:pPr/>
              <a:t>15</a:t>
            </a:fld>
            <a:endParaRPr lang="en-US" alt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C57B49-5AB4-8E81-A7AE-F772EBE22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University of Kansas Center for Research on Learning</a:t>
            </a:r>
            <a:endParaRPr lang="en-US" alt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099" name="Picture 3">
            <a:extLst>
              <a:ext uri="{FF2B5EF4-FFF2-40B4-BE49-F238E27FC236}">
                <a16:creationId xmlns:a16="http://schemas.microsoft.com/office/drawing/2014/main" id="{730996A6-A9B7-25CD-48C1-B56A5A70B6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088" y="155575"/>
            <a:ext cx="5461000" cy="6145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5D9A0C-1CFC-E619-006F-2BF1ED932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F9898-2C0D-9848-AFEE-FEA4DD3E096A}" type="slidenum">
              <a:rPr lang="en-US" altLang="en-US" smtClean="0"/>
              <a:pPr/>
              <a:t>16</a:t>
            </a:fld>
            <a:endParaRPr lang="en-US" alt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1F974B-5B40-2A2E-1277-452ED36ED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University of Kansas Center for Research on Learning</a:t>
            </a:r>
            <a:endParaRPr lang="en-US" alt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147" name="Picture 3">
            <a:extLst>
              <a:ext uri="{FF2B5EF4-FFF2-40B4-BE49-F238E27FC236}">
                <a16:creationId xmlns:a16="http://schemas.microsoft.com/office/drawing/2014/main" id="{E8A48A5D-AC45-A6A5-BA2B-835B2D7158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0" y="425450"/>
            <a:ext cx="8321675" cy="5849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6D05C9-D1BA-8C0E-AF94-8F7DF5881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F9898-2C0D-9848-AFEE-FEA4DD3E096A}" type="slidenum">
              <a:rPr lang="en-US" altLang="en-US" smtClean="0"/>
              <a:pPr/>
              <a:t>17</a:t>
            </a:fld>
            <a:endParaRPr lang="en-US" alt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D0F22A-CFBC-9C8F-3506-4B9A2C74E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University of Kansas Center for Research on Learning</a:t>
            </a:r>
            <a:endParaRPr lang="en-US" alt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DEDC9CA-9239-C8CF-3167-89F3BA0FAF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96F67BB-CAC7-6811-804F-AFDC73B1F4B5}"/>
              </a:ext>
            </a:extLst>
          </p:cNvPr>
          <p:cNvSpPr txBox="1"/>
          <p:nvPr/>
        </p:nvSpPr>
        <p:spPr>
          <a:xfrm>
            <a:off x="798652" y="1687183"/>
            <a:ext cx="73962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/>
              <a:t>Formula Card After Complex Sentences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/>
              <a:t>Complex Verbal Practice Checklist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/>
              <a:t>Vol. II Complex Sentence Progress Chart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/>
              <a:t>Vol. II Complex Sentence Lessons 1A-6A Examples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/>
              <a:t>Vol. II Complex Sentence Checklist Example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/>
              <a:t>Vol. II Sentence Score Sheet Example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42381EF-5240-E64B-79D1-58E0AAB131EE}"/>
              </a:ext>
            </a:extLst>
          </p:cNvPr>
          <p:cNvSpPr txBox="1"/>
          <p:nvPr/>
        </p:nvSpPr>
        <p:spPr>
          <a:xfrm>
            <a:off x="502709" y="520426"/>
            <a:ext cx="81385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3600" b="1" dirty="0"/>
              <a:t>Student Materials (Vol. II) Walkthrough</a:t>
            </a:r>
            <a:endParaRPr lang="en-US" sz="3600" b="1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39AD054C-0381-44B1-2258-AE3BF73F6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571845"/>
            <a:ext cx="2057400" cy="365125"/>
          </a:xfrm>
        </p:spPr>
        <p:txBody>
          <a:bodyPr/>
          <a:lstStyle/>
          <a:p>
            <a:fld id="{070F9898-2C0D-9848-AFEE-FEA4DD3E096A}" type="slidenum">
              <a:rPr lang="en-US" altLang="en-US" smtClean="0"/>
              <a:pPr/>
              <a:t>18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520656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25" name="Picture 5">
            <a:extLst>
              <a:ext uri="{FF2B5EF4-FFF2-40B4-BE49-F238E27FC236}">
                <a16:creationId xmlns:a16="http://schemas.microsoft.com/office/drawing/2014/main" id="{42D4FE49-51E6-51F4-902C-D888515628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412750"/>
            <a:ext cx="7089775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AB266C-6F78-490E-DD0D-D2A1093EE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F9898-2C0D-9848-AFEE-FEA4DD3E096A}" type="slidenum">
              <a:rPr lang="en-US" altLang="en-US" smtClean="0"/>
              <a:pPr/>
              <a:t>19</a:t>
            </a:fld>
            <a:endParaRPr lang="en-US" alt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0D1B933-8891-D7B7-F33E-8566AB677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r>
              <a:rPr lang="en-US" altLang="en-US" dirty="0"/>
              <a:t>University of Kansas Center for Research on Learning</a:t>
            </a:r>
          </a:p>
        </p:txBody>
      </p:sp>
    </p:spTree>
    <p:extLst>
      <p:ext uri="{BB962C8B-B14F-4D97-AF65-F5344CB8AC3E}">
        <p14:creationId xmlns:p14="http://schemas.microsoft.com/office/powerpoint/2010/main" val="6238711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DEDC9CA-9239-C8CF-3167-89F3BA0FAF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96F67BB-CAC7-6811-804F-AFDC73B1F4B5}"/>
              </a:ext>
            </a:extLst>
          </p:cNvPr>
          <p:cNvSpPr txBox="1"/>
          <p:nvPr/>
        </p:nvSpPr>
        <p:spPr>
          <a:xfrm>
            <a:off x="901247" y="1655180"/>
            <a:ext cx="7341506" cy="4468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  <a:buFontTx/>
              <a:buNone/>
            </a:pPr>
            <a:r>
              <a:rPr lang="en-US" altLang="en-US" sz="3200" dirty="0"/>
              <a:t>A dependent clause </a:t>
            </a:r>
          </a:p>
          <a:p>
            <a:pPr algn="ctr">
              <a:lnSpc>
                <a:spcPct val="120000"/>
              </a:lnSpc>
              <a:buFontTx/>
              <a:buNone/>
            </a:pPr>
            <a:r>
              <a:rPr lang="en-US" altLang="en-US" sz="3200" dirty="0"/>
              <a:t>is a group of words </a:t>
            </a:r>
          </a:p>
          <a:p>
            <a:pPr algn="ctr">
              <a:lnSpc>
                <a:spcPct val="120000"/>
              </a:lnSpc>
              <a:buFontTx/>
              <a:buNone/>
            </a:pPr>
            <a:r>
              <a:rPr lang="en-US" altLang="en-US" sz="3200" dirty="0"/>
              <a:t>with a subject and verb </a:t>
            </a:r>
          </a:p>
          <a:p>
            <a:pPr algn="ctr">
              <a:lnSpc>
                <a:spcPct val="120000"/>
              </a:lnSpc>
              <a:buFontTx/>
              <a:buNone/>
            </a:pPr>
            <a:r>
              <a:rPr lang="en-US" altLang="en-US" sz="3200" dirty="0"/>
              <a:t>that cannot stand alone.</a:t>
            </a:r>
          </a:p>
          <a:p>
            <a:pPr algn="ctr">
              <a:lnSpc>
                <a:spcPct val="120000"/>
              </a:lnSpc>
              <a:buFontTx/>
              <a:buNone/>
            </a:pPr>
            <a:endParaRPr lang="en-US" altLang="en-US" sz="2000" dirty="0"/>
          </a:p>
          <a:p>
            <a:pPr>
              <a:lnSpc>
                <a:spcPct val="120000"/>
              </a:lnSpc>
              <a:buFontTx/>
              <a:buNone/>
            </a:pPr>
            <a:r>
              <a:rPr lang="en-US" altLang="en-US" sz="2000" dirty="0"/>
              <a:t>Examples: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en-US" altLang="en-US" sz="1800" dirty="0"/>
              <a:t>I like Luis because he is funny.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en-US" altLang="en-US" sz="1800" dirty="0"/>
              <a:t>Katie will be late for dinner since the meeting is still in progress.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en-US" altLang="en-US" sz="1800" dirty="0"/>
              <a:t>The game will end when one team scores.</a:t>
            </a:r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42381EF-5240-E64B-79D1-58E0AAB131EE}"/>
              </a:ext>
            </a:extLst>
          </p:cNvPr>
          <p:cNvSpPr txBox="1"/>
          <p:nvPr/>
        </p:nvSpPr>
        <p:spPr>
          <a:xfrm>
            <a:off x="901247" y="579015"/>
            <a:ext cx="73415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3600" b="1" dirty="0"/>
              <a:t>Dependent Clause</a:t>
            </a:r>
            <a:endParaRPr lang="en-US" sz="3600" b="1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7A78E128-E666-5BC4-49D2-8BDA00D3F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553930"/>
            <a:ext cx="2057400" cy="365125"/>
          </a:xfrm>
        </p:spPr>
        <p:txBody>
          <a:bodyPr/>
          <a:lstStyle/>
          <a:p>
            <a:fld id="{070F9898-2C0D-9848-AFEE-FEA4DD3E096A}" type="slidenum">
              <a:rPr lang="en-US" altLang="en-US" smtClean="0"/>
              <a:pPr/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900130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DC82C9D-CB99-55EA-7622-12E9949DAA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6508" y="0"/>
            <a:ext cx="5610984" cy="64008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103386-9DEE-1F06-6011-F70477943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F9898-2C0D-9848-AFEE-FEA4DD3E096A}" type="slidenum">
              <a:rPr lang="en-US" altLang="en-US" smtClean="0"/>
              <a:pPr/>
              <a:t>20</a:t>
            </a:fld>
            <a:endParaRPr lang="en-US" alt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2C2ED1C-5135-F55D-8845-93EC89FFF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/>
              <a:t>University of Kansas Center for Research on Learning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A343F25-69C1-1EC6-2D3A-DD79289067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1444700" y="-118220"/>
            <a:ext cx="6254598" cy="759026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D7D013B-7D04-551C-0B52-6BF3FF080821}"/>
              </a:ext>
            </a:extLst>
          </p:cNvPr>
          <p:cNvSpPr txBox="1"/>
          <p:nvPr/>
        </p:nvSpPr>
        <p:spPr>
          <a:xfrm>
            <a:off x="1283558" y="457200"/>
            <a:ext cx="6576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211D1E"/>
                </a:solidFill>
                <a:effectLst/>
                <a:latin typeface="Helvetica" pitchFamily="2" charset="0"/>
              </a:rPr>
              <a:t>Complex Sentence Progress Chart (from </a:t>
            </a:r>
            <a:r>
              <a:rPr lang="en-US" sz="1600" b="1" i="1" dirty="0">
                <a:solidFill>
                  <a:srgbClr val="211D1E"/>
                </a:solidFill>
                <a:effectLst/>
                <a:latin typeface="Helvetica" pitchFamily="2" charset="0"/>
              </a:rPr>
              <a:t>Student Lessons Vol. II</a:t>
            </a:r>
            <a:r>
              <a:rPr lang="en-US" sz="1600" b="1" dirty="0">
                <a:solidFill>
                  <a:srgbClr val="211D1E"/>
                </a:solidFill>
                <a:effectLst/>
                <a:latin typeface="Helvetica" pitchFamily="2" charset="0"/>
              </a:rPr>
              <a:t>)</a:t>
            </a:r>
            <a:endParaRPr lang="en-US" sz="1600" dirty="0">
              <a:solidFill>
                <a:srgbClr val="211D1E"/>
              </a:solidFill>
              <a:effectLst/>
              <a:latin typeface="Helvetica" pitchFamily="2" charset="0"/>
            </a:endParaRPr>
          </a:p>
          <a:p>
            <a:endParaRPr lang="en-US" sz="800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EA2420CF-4C1C-A7F1-9A00-184180690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F9898-2C0D-9848-AFEE-FEA4DD3E096A}" type="slidenum">
              <a:rPr lang="en-US" altLang="en-US" smtClean="0"/>
              <a:pPr/>
              <a:t>21</a:t>
            </a:fld>
            <a:endParaRPr lang="en-US" altLang="en-US" dirty="0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4DD4BDA5-36B6-B16A-9299-CFCEB7C86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49" y="6538913"/>
            <a:ext cx="3086100" cy="365125"/>
          </a:xfrm>
        </p:spPr>
        <p:txBody>
          <a:bodyPr/>
          <a:lstStyle/>
          <a:p>
            <a:r>
              <a:rPr lang="en-US" altLang="en-US" dirty="0"/>
              <a:t>University of Kansas Center for Research on Learning</a:t>
            </a:r>
          </a:p>
        </p:txBody>
      </p:sp>
    </p:spTree>
    <p:extLst>
      <p:ext uri="{BB962C8B-B14F-4D97-AF65-F5344CB8AC3E}">
        <p14:creationId xmlns:p14="http://schemas.microsoft.com/office/powerpoint/2010/main" val="4391077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EA2420CF-4C1C-A7F1-9A00-184180690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F9898-2C0D-9848-AFEE-FEA4DD3E096A}" type="slidenum">
              <a:rPr lang="en-US" altLang="en-US" smtClean="0"/>
              <a:pPr/>
              <a:t>22</a:t>
            </a:fld>
            <a:endParaRPr lang="en-US" altLang="en-US" dirty="0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4DD4BDA5-36B6-B16A-9299-CFCEB7C86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49" y="6538913"/>
            <a:ext cx="3086100" cy="365125"/>
          </a:xfrm>
        </p:spPr>
        <p:txBody>
          <a:bodyPr/>
          <a:lstStyle/>
          <a:p>
            <a:r>
              <a:rPr lang="en-US" altLang="en-US" dirty="0"/>
              <a:t>University of Kansas Center for Research on Learning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D540352-4517-1685-D695-ABEC2BB0D0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6136" y="0"/>
            <a:ext cx="4911726" cy="6356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3402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EA2420CF-4C1C-A7F1-9A00-184180690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F9898-2C0D-9848-AFEE-FEA4DD3E096A}" type="slidenum">
              <a:rPr lang="en-US" altLang="en-US" smtClean="0"/>
              <a:pPr/>
              <a:t>23</a:t>
            </a:fld>
            <a:endParaRPr lang="en-US" altLang="en-US" dirty="0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4DD4BDA5-36B6-B16A-9299-CFCEB7C86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49" y="6538913"/>
            <a:ext cx="3086100" cy="365125"/>
          </a:xfrm>
        </p:spPr>
        <p:txBody>
          <a:bodyPr/>
          <a:lstStyle/>
          <a:p>
            <a:r>
              <a:rPr lang="en-US" altLang="en-US" dirty="0"/>
              <a:t>University of Kansas Center for Research on Learning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B3CBAD-D302-141A-4548-F513CD1846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3388" y="7990"/>
            <a:ext cx="5017222" cy="649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8010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EA2420CF-4C1C-A7F1-9A00-184180690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F9898-2C0D-9848-AFEE-FEA4DD3E096A}" type="slidenum">
              <a:rPr lang="en-US" altLang="en-US" smtClean="0"/>
              <a:pPr/>
              <a:t>24</a:t>
            </a:fld>
            <a:endParaRPr lang="en-US" altLang="en-US" dirty="0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4DD4BDA5-36B6-B16A-9299-CFCEB7C86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49" y="6538913"/>
            <a:ext cx="3086100" cy="365125"/>
          </a:xfrm>
        </p:spPr>
        <p:txBody>
          <a:bodyPr/>
          <a:lstStyle/>
          <a:p>
            <a:r>
              <a:rPr lang="en-US" altLang="en-US" dirty="0"/>
              <a:t>University of Kansas Center for Research on Learning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687FDC-1546-4D64-E2FC-FC5EEEB7A0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3388" y="7990"/>
            <a:ext cx="5017222" cy="649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8183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EA2420CF-4C1C-A7F1-9A00-184180690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F9898-2C0D-9848-AFEE-FEA4DD3E096A}" type="slidenum">
              <a:rPr lang="en-US" altLang="en-US" smtClean="0"/>
              <a:pPr/>
              <a:t>25</a:t>
            </a:fld>
            <a:endParaRPr lang="en-US" altLang="en-US" dirty="0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4DD4BDA5-36B6-B16A-9299-CFCEB7C86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49" y="6538913"/>
            <a:ext cx="3086100" cy="365125"/>
          </a:xfrm>
        </p:spPr>
        <p:txBody>
          <a:bodyPr/>
          <a:lstStyle/>
          <a:p>
            <a:r>
              <a:rPr lang="en-US" altLang="en-US" dirty="0"/>
              <a:t>University of Kansas Center for Research on Learning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67D0AD-8B9F-583C-F35E-FFE8D1BEBA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5225" y="0"/>
            <a:ext cx="4913548" cy="6356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1136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EA2420CF-4C1C-A7F1-9A00-184180690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F9898-2C0D-9848-AFEE-FEA4DD3E096A}" type="slidenum">
              <a:rPr lang="en-US" altLang="en-US" smtClean="0"/>
              <a:pPr/>
              <a:t>26</a:t>
            </a:fld>
            <a:endParaRPr lang="en-US" altLang="en-US" dirty="0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4DD4BDA5-36B6-B16A-9299-CFCEB7C86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49" y="6538913"/>
            <a:ext cx="3086100" cy="365125"/>
          </a:xfrm>
        </p:spPr>
        <p:txBody>
          <a:bodyPr/>
          <a:lstStyle/>
          <a:p>
            <a:r>
              <a:rPr lang="en-US" altLang="en-US" dirty="0"/>
              <a:t>University of Kansas Center for Research on Learning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26B87A-5917-44D7-C150-0A8C6AAB0D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3251" y="0"/>
            <a:ext cx="4777495" cy="6182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7342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EA2420CF-4C1C-A7F1-9A00-184180690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F9898-2C0D-9848-AFEE-FEA4DD3E096A}" type="slidenum">
              <a:rPr lang="en-US" altLang="en-US" smtClean="0"/>
              <a:pPr/>
              <a:t>27</a:t>
            </a:fld>
            <a:endParaRPr lang="en-US" altLang="en-US" dirty="0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4DD4BDA5-36B6-B16A-9299-CFCEB7C86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49" y="6538913"/>
            <a:ext cx="3086100" cy="365125"/>
          </a:xfrm>
        </p:spPr>
        <p:txBody>
          <a:bodyPr/>
          <a:lstStyle/>
          <a:p>
            <a:r>
              <a:rPr lang="en-US" altLang="en-US" dirty="0"/>
              <a:t>University of Kansas Center for Research on Learning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B8E29C2-D787-9BCC-B9E1-8BFBAFFAD52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372"/>
          <a:stretch/>
        </p:blipFill>
        <p:spPr>
          <a:xfrm>
            <a:off x="1922318" y="0"/>
            <a:ext cx="5299364" cy="6626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8991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DEDC9CA-9239-C8CF-3167-89F3BA0FAF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96F67BB-CAC7-6811-804F-AFDC73B1F4B5}"/>
              </a:ext>
            </a:extLst>
          </p:cNvPr>
          <p:cNvSpPr txBox="1"/>
          <p:nvPr/>
        </p:nvSpPr>
        <p:spPr>
          <a:xfrm>
            <a:off x="901247" y="1481560"/>
            <a:ext cx="7235756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Tx/>
              <a:buNone/>
            </a:pPr>
            <a:r>
              <a:rPr lang="en-US" altLang="en-US" sz="3200" dirty="0"/>
              <a:t>Subordinating conjunctions </a:t>
            </a:r>
          </a:p>
          <a:p>
            <a:pPr algn="ctr">
              <a:buFontTx/>
              <a:buNone/>
            </a:pPr>
            <a:r>
              <a:rPr lang="en-US" altLang="en-US" sz="3200" dirty="0"/>
              <a:t>are words that show the relationship </a:t>
            </a:r>
          </a:p>
          <a:p>
            <a:pPr algn="ctr">
              <a:buFontTx/>
              <a:buNone/>
            </a:pPr>
            <a:r>
              <a:rPr lang="en-US" altLang="en-US" sz="3200" dirty="0"/>
              <a:t>of the dependent clause </a:t>
            </a:r>
          </a:p>
          <a:p>
            <a:pPr algn="ctr">
              <a:buFontTx/>
              <a:buNone/>
            </a:pPr>
            <a:r>
              <a:rPr lang="en-US" altLang="en-US" sz="3200" dirty="0"/>
              <a:t>to the independent clause. </a:t>
            </a:r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42381EF-5240-E64B-79D1-58E0AAB131EE}"/>
              </a:ext>
            </a:extLst>
          </p:cNvPr>
          <p:cNvSpPr txBox="1"/>
          <p:nvPr/>
        </p:nvSpPr>
        <p:spPr>
          <a:xfrm>
            <a:off x="901247" y="579015"/>
            <a:ext cx="73415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3600" b="1" dirty="0"/>
              <a:t>Subordinating Conjunction</a:t>
            </a:r>
            <a:endParaRPr lang="en-US" sz="3600" b="1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F82D5CA-9248-7ABE-0164-C7DADEF77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594438"/>
            <a:ext cx="2057400" cy="263562"/>
          </a:xfrm>
        </p:spPr>
        <p:txBody>
          <a:bodyPr/>
          <a:lstStyle/>
          <a:p>
            <a:fld id="{070F9898-2C0D-9848-AFEE-FEA4DD3E096A}" type="slidenum">
              <a:rPr lang="en-US" altLang="en-US" smtClean="0"/>
              <a:pPr/>
              <a:t>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392094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DEDC9CA-9239-C8CF-3167-89F3BA0FAF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005"/>
            <a:ext cx="9144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96F67BB-CAC7-6811-804F-AFDC73B1F4B5}"/>
              </a:ext>
            </a:extLst>
          </p:cNvPr>
          <p:cNvSpPr txBox="1"/>
          <p:nvPr/>
        </p:nvSpPr>
        <p:spPr>
          <a:xfrm>
            <a:off x="480277" y="1498875"/>
            <a:ext cx="8183446" cy="462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buFontTx/>
              <a:buNone/>
            </a:pPr>
            <a:r>
              <a:rPr lang="en-US" altLang="en-US" sz="2400" dirty="0"/>
              <a:t>Some words that can be used as subordinating conjunctions are:</a:t>
            </a:r>
          </a:p>
          <a:p>
            <a:pPr>
              <a:lnSpc>
                <a:spcPct val="110000"/>
              </a:lnSpc>
              <a:buFontTx/>
              <a:buNone/>
            </a:pPr>
            <a:endParaRPr lang="en-US" altLang="en-US" sz="2200" dirty="0"/>
          </a:p>
          <a:p>
            <a:pPr>
              <a:lnSpc>
                <a:spcPct val="110000"/>
              </a:lnSpc>
              <a:buFontTx/>
              <a:buNone/>
            </a:pPr>
            <a:r>
              <a:rPr lang="en-US" altLang="en-US" sz="2200" dirty="0"/>
              <a:t>	after			even if			since	</a:t>
            </a:r>
          </a:p>
          <a:p>
            <a:pPr>
              <a:lnSpc>
                <a:spcPct val="110000"/>
              </a:lnSpc>
              <a:buFontTx/>
              <a:buNone/>
            </a:pPr>
            <a:r>
              <a:rPr lang="en-US" altLang="en-US" sz="2200" dirty="0"/>
              <a:t>	although		even though		so that	</a:t>
            </a:r>
          </a:p>
          <a:p>
            <a:pPr>
              <a:lnSpc>
                <a:spcPct val="110000"/>
              </a:lnSpc>
              <a:buFontTx/>
              <a:buNone/>
            </a:pPr>
            <a:r>
              <a:rPr lang="en-US" altLang="en-US" sz="2200" dirty="0"/>
              <a:t>	as 			if 			than	</a:t>
            </a:r>
          </a:p>
          <a:p>
            <a:pPr>
              <a:lnSpc>
                <a:spcPct val="110000"/>
              </a:lnSpc>
              <a:buFontTx/>
              <a:buNone/>
            </a:pPr>
            <a:r>
              <a:rPr lang="en-US" altLang="en-US" sz="2200" dirty="0"/>
              <a:t>	as if			in order that 		though	</a:t>
            </a:r>
          </a:p>
          <a:p>
            <a:pPr>
              <a:lnSpc>
                <a:spcPct val="110000"/>
              </a:lnSpc>
              <a:buFontTx/>
              <a:buNone/>
            </a:pPr>
            <a:r>
              <a:rPr lang="en-US" altLang="en-US" sz="2200" dirty="0"/>
              <a:t>	as long as		just as 			unless	</a:t>
            </a:r>
          </a:p>
          <a:p>
            <a:pPr>
              <a:lnSpc>
                <a:spcPct val="110000"/>
              </a:lnSpc>
              <a:buFontTx/>
              <a:buNone/>
            </a:pPr>
            <a:r>
              <a:rPr lang="en-US" altLang="en-US" sz="2200" dirty="0"/>
              <a:t>	as soon as 		like			until	</a:t>
            </a:r>
          </a:p>
          <a:p>
            <a:pPr>
              <a:lnSpc>
                <a:spcPct val="110000"/>
              </a:lnSpc>
              <a:buFontTx/>
              <a:buNone/>
            </a:pPr>
            <a:r>
              <a:rPr lang="en-US" altLang="en-US" sz="2200" dirty="0"/>
              <a:t>	as though		once			when	</a:t>
            </a:r>
          </a:p>
          <a:p>
            <a:pPr>
              <a:lnSpc>
                <a:spcPct val="110000"/>
              </a:lnSpc>
              <a:buFontTx/>
              <a:buNone/>
            </a:pPr>
            <a:r>
              <a:rPr lang="en-US" altLang="en-US" sz="2200" dirty="0"/>
              <a:t>	because		provided		whenever</a:t>
            </a:r>
          </a:p>
          <a:p>
            <a:pPr>
              <a:lnSpc>
                <a:spcPct val="110000"/>
              </a:lnSpc>
              <a:buFontTx/>
              <a:buNone/>
            </a:pPr>
            <a:r>
              <a:rPr lang="en-US" altLang="en-US" sz="2200" dirty="0"/>
              <a:t>	before			rather than		while</a:t>
            </a:r>
            <a:r>
              <a:rPr lang="en-US" altLang="en-US" sz="2400" dirty="0"/>
              <a:t>	</a:t>
            </a:r>
          </a:p>
          <a:p>
            <a:endParaRPr lang="en-US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42381EF-5240-E64B-79D1-58E0AAB131EE}"/>
              </a:ext>
            </a:extLst>
          </p:cNvPr>
          <p:cNvSpPr txBox="1"/>
          <p:nvPr/>
        </p:nvSpPr>
        <p:spPr>
          <a:xfrm>
            <a:off x="901247" y="579015"/>
            <a:ext cx="73415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3600" b="1" dirty="0"/>
              <a:t>Subordinating Conjunctions</a:t>
            </a:r>
            <a:endParaRPr lang="en-US" sz="3600" b="1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91E832C9-94C5-B1F6-4CB9-0CDFADC3E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626711"/>
            <a:ext cx="2057400" cy="266294"/>
          </a:xfrm>
        </p:spPr>
        <p:txBody>
          <a:bodyPr/>
          <a:lstStyle/>
          <a:p>
            <a:fld id="{070F9898-2C0D-9848-AFEE-FEA4DD3E096A}" type="slidenum">
              <a:rPr lang="en-US" altLang="en-US" smtClean="0"/>
              <a:pPr/>
              <a:t>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270658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DEDC9CA-9239-C8CF-3167-89F3BA0FAF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96F67BB-CAC7-6811-804F-AFDC73B1F4B5}"/>
              </a:ext>
            </a:extLst>
          </p:cNvPr>
          <p:cNvSpPr txBox="1"/>
          <p:nvPr/>
        </p:nvSpPr>
        <p:spPr>
          <a:xfrm>
            <a:off x="300941" y="1733349"/>
            <a:ext cx="854211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en-US" altLang="en-US" sz="2400" dirty="0"/>
              <a:t>     Dependent Clause First (comma needed):</a:t>
            </a:r>
          </a:p>
          <a:p>
            <a:pPr>
              <a:buFontTx/>
              <a:buNone/>
            </a:pPr>
            <a:endParaRPr lang="en-US" altLang="en-US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sz="2400" dirty="0"/>
              <a:t>When I get to Phoenix, you will be sleeping.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sz="2400" dirty="0"/>
              <a:t>After the players practiced, they went out for a pizza.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sz="2400" dirty="0"/>
              <a:t>Until the storm is over, we will not know about the damage.</a:t>
            </a:r>
          </a:p>
          <a:p>
            <a:endParaRPr lang="en-US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42381EF-5240-E64B-79D1-58E0AAB131EE}"/>
              </a:ext>
            </a:extLst>
          </p:cNvPr>
          <p:cNvSpPr txBox="1"/>
          <p:nvPr/>
        </p:nvSpPr>
        <p:spPr>
          <a:xfrm>
            <a:off x="901247" y="579015"/>
            <a:ext cx="73415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3600" b="1" dirty="0"/>
              <a:t>Sequencing Complex Sentences</a:t>
            </a:r>
            <a:endParaRPr lang="en-US" sz="3600" b="1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6F5B8113-F18B-9B92-717B-DAEFF48BD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564314"/>
            <a:ext cx="2057400" cy="365125"/>
          </a:xfrm>
        </p:spPr>
        <p:txBody>
          <a:bodyPr/>
          <a:lstStyle/>
          <a:p>
            <a:fld id="{070F9898-2C0D-9848-AFEE-FEA4DD3E096A}" type="slidenum">
              <a:rPr lang="en-US" altLang="en-US" smtClean="0"/>
              <a:pPr/>
              <a:t>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658748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DEDC9CA-9239-C8CF-3167-89F3BA0FAF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96F67BB-CAC7-6811-804F-AFDC73B1F4B5}"/>
              </a:ext>
            </a:extLst>
          </p:cNvPr>
          <p:cNvSpPr txBox="1"/>
          <p:nvPr/>
        </p:nvSpPr>
        <p:spPr>
          <a:xfrm>
            <a:off x="300941" y="1687183"/>
            <a:ext cx="85421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en-US" altLang="en-US" sz="2400" dirty="0"/>
              <a:t>    Independent Clause First (comma not needed):</a:t>
            </a:r>
          </a:p>
          <a:p>
            <a:pPr>
              <a:buFontTx/>
              <a:buNone/>
            </a:pPr>
            <a:endParaRPr lang="en-US" altLang="en-US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sz="2400" dirty="0"/>
              <a:t>You will be sleeping when I get to Phoenix.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sz="2400" dirty="0"/>
              <a:t>The players went out for a pizza after they practiced.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sz="2400" dirty="0"/>
              <a:t>We will not know about the damage until the storm is over.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42381EF-5240-E64B-79D1-58E0AAB131EE}"/>
              </a:ext>
            </a:extLst>
          </p:cNvPr>
          <p:cNvSpPr txBox="1"/>
          <p:nvPr/>
        </p:nvSpPr>
        <p:spPr>
          <a:xfrm>
            <a:off x="901247" y="579015"/>
            <a:ext cx="73415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3600" b="1" dirty="0"/>
              <a:t>Sequencing Complex Sentences</a:t>
            </a:r>
            <a:endParaRPr lang="en-US" sz="3600" b="1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9592ED7F-57FB-884C-3FB6-392C099EB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541231"/>
            <a:ext cx="2057400" cy="365125"/>
          </a:xfrm>
        </p:spPr>
        <p:txBody>
          <a:bodyPr/>
          <a:lstStyle/>
          <a:p>
            <a:fld id="{070F9898-2C0D-9848-AFEE-FEA4DD3E096A}" type="slidenum">
              <a:rPr lang="en-US" altLang="en-US" smtClean="0"/>
              <a:pPr/>
              <a:t>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613863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DEDC9CA-9239-C8CF-3167-89F3BA0FAF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96F67BB-CAC7-6811-804F-AFDC73B1F4B5}"/>
              </a:ext>
            </a:extLst>
          </p:cNvPr>
          <p:cNvSpPr txBox="1"/>
          <p:nvPr/>
        </p:nvSpPr>
        <p:spPr>
          <a:xfrm>
            <a:off x="798652" y="1687183"/>
            <a:ext cx="73962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/>
              <a:t>Formula Card After Complex Sentences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/>
              <a:t>Complex Verbal Practice Checklist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/>
              <a:t>Vol. I Complex Sentence Progress Chart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/>
              <a:t>Vol. I Complex Sentence Lessons 1A-6A Examples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/>
              <a:t>Vol. I Complex Sentence Checklist Example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/>
              <a:t>Vol. I Sentence Score Sheet Example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42381EF-5240-E64B-79D1-58E0AAB131EE}"/>
              </a:ext>
            </a:extLst>
          </p:cNvPr>
          <p:cNvSpPr txBox="1"/>
          <p:nvPr/>
        </p:nvSpPr>
        <p:spPr>
          <a:xfrm>
            <a:off x="502709" y="520426"/>
            <a:ext cx="81385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3600" b="1" dirty="0"/>
              <a:t>Student Materials (Vol. I) Walkthrough</a:t>
            </a:r>
            <a:endParaRPr lang="en-US" sz="3600" b="1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C89A51BB-3FE0-083D-7998-49EAB19F7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570525"/>
            <a:ext cx="2057400" cy="365125"/>
          </a:xfrm>
        </p:spPr>
        <p:txBody>
          <a:bodyPr/>
          <a:lstStyle/>
          <a:p>
            <a:fld id="{070F9898-2C0D-9848-AFEE-FEA4DD3E096A}" type="slidenum">
              <a:rPr lang="en-US" altLang="en-US" smtClean="0"/>
              <a:pPr/>
              <a:t>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625021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25" name="Picture 5">
            <a:extLst>
              <a:ext uri="{FF2B5EF4-FFF2-40B4-BE49-F238E27FC236}">
                <a16:creationId xmlns:a16="http://schemas.microsoft.com/office/drawing/2014/main" id="{42D4FE49-51E6-51F4-902C-D888515628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412750"/>
            <a:ext cx="7089775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5772F3-8241-A5D7-B7D3-E854BFFF8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F9898-2C0D-9848-AFEE-FEA4DD3E096A}" type="slidenum">
              <a:rPr lang="en-US" altLang="en-US" smtClean="0"/>
              <a:pPr/>
              <a:t>8</a:t>
            </a:fld>
            <a:endParaRPr lang="en-US" alt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E95AA4-0391-49E0-51EC-069519E345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University of Kansas Center for Research on Learning</a:t>
            </a:r>
            <a:endParaRPr lang="en-US" alt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FDDFAFB-C301-1FD0-5263-0B2E6C45DB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4668" y="0"/>
            <a:ext cx="4974663" cy="6403322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09A952-3DB6-E218-9181-A55CE70FE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F9898-2C0D-9848-AFEE-FEA4DD3E096A}" type="slidenum">
              <a:rPr lang="en-US" altLang="en-US" smtClean="0"/>
              <a:pPr/>
              <a:t>9</a:t>
            </a:fld>
            <a:endParaRPr lang="en-US" alt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6D924E2-3153-D0C7-F942-220231561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University of Kansas Center for Research on Learning</a:t>
            </a:r>
            <a:endParaRPr lang="en-US" alt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6294</TotalTime>
  <Words>877</Words>
  <Application>Microsoft Macintosh PowerPoint</Application>
  <PresentationFormat>On-screen Show (4:3)</PresentationFormat>
  <Paragraphs>158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Calibri</vt:lpstr>
      <vt:lpstr>Calibri Light</vt:lpstr>
      <vt:lpstr>Helvetica</vt:lpstr>
      <vt:lpstr>Times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Center for Research on Learning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WARNING:</dc:title>
  <dc:creator>Brian Staats</dc:creator>
  <cp:lastModifiedBy>Allen, Peony L.</cp:lastModifiedBy>
  <cp:revision>129</cp:revision>
  <dcterms:created xsi:type="dcterms:W3CDTF">1999-10-28T19:56:04Z</dcterms:created>
  <dcterms:modified xsi:type="dcterms:W3CDTF">2024-04-11T17:08:01Z</dcterms:modified>
</cp:coreProperties>
</file>