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322" r:id="rId3"/>
    <p:sldId id="455" r:id="rId4"/>
    <p:sldId id="323" r:id="rId5"/>
    <p:sldId id="318" r:id="rId6"/>
    <p:sldId id="457" r:id="rId7"/>
    <p:sldId id="458" r:id="rId8"/>
    <p:sldId id="316" r:id="rId9"/>
    <p:sldId id="451" r:id="rId10"/>
    <p:sldId id="380" r:id="rId11"/>
    <p:sldId id="379" r:id="rId12"/>
    <p:sldId id="264" r:id="rId13"/>
    <p:sldId id="376" r:id="rId14"/>
    <p:sldId id="340" r:id="rId15"/>
    <p:sldId id="364" r:id="rId16"/>
    <p:sldId id="339" r:id="rId17"/>
    <p:sldId id="342" r:id="rId18"/>
    <p:sldId id="343" r:id="rId19"/>
    <p:sldId id="344" r:id="rId20"/>
    <p:sldId id="345" r:id="rId21"/>
    <p:sldId id="346" r:id="rId22"/>
    <p:sldId id="347" r:id="rId23"/>
    <p:sldId id="350" r:id="rId24"/>
    <p:sldId id="352" r:id="rId25"/>
    <p:sldId id="353" r:id="rId26"/>
    <p:sldId id="354" r:id="rId27"/>
    <p:sldId id="355" r:id="rId28"/>
    <p:sldId id="356" r:id="rId29"/>
    <p:sldId id="357" r:id="rId30"/>
    <p:sldId id="360" r:id="rId31"/>
    <p:sldId id="258" r:id="rId32"/>
    <p:sldId id="385" r:id="rId33"/>
    <p:sldId id="394" r:id="rId34"/>
    <p:sldId id="395" r:id="rId35"/>
    <p:sldId id="480" r:id="rId36"/>
    <p:sldId id="468" r:id="rId37"/>
    <p:sldId id="469" r:id="rId38"/>
    <p:sldId id="477" r:id="rId39"/>
    <p:sldId id="478" r:id="rId40"/>
    <p:sldId id="479" r:id="rId41"/>
    <p:sldId id="461" r:id="rId42"/>
    <p:sldId id="464" r:id="rId43"/>
    <p:sldId id="465" r:id="rId44"/>
    <p:sldId id="466" r:id="rId45"/>
    <p:sldId id="46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36" autoAdjust="0"/>
  </p:normalViewPr>
  <p:slideViewPr>
    <p:cSldViewPr snapToGrid="0" snapToObjects="1">
      <p:cViewPr>
        <p:scale>
          <a:sx n="103" d="100"/>
          <a:sy n="103" d="100"/>
        </p:scale>
        <p:origin x="-1360"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9F62E-506C-974D-8879-757648844B7C}" type="datetimeFigureOut">
              <a:rPr lang="en-US" smtClean="0"/>
              <a:t>7/9/13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2AA8C1-6912-7F4F-B40A-987CDB852C55}" type="slidenum">
              <a:rPr lang="en-US" smtClean="0"/>
              <a:t>‹#›</a:t>
            </a:fld>
            <a:endParaRPr lang="en-US"/>
          </a:p>
        </p:txBody>
      </p:sp>
    </p:spTree>
    <p:extLst>
      <p:ext uri="{BB962C8B-B14F-4D97-AF65-F5344CB8AC3E}">
        <p14:creationId xmlns:p14="http://schemas.microsoft.com/office/powerpoint/2010/main" val="880756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A01D2-0443-DC4D-929B-2B03E6DF7608}" type="datetimeFigureOut">
              <a:rPr lang="en-US" smtClean="0"/>
              <a:t>7/9/13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D811E-536B-F84E-A997-0086D6655C1E}" type="slidenum">
              <a:rPr lang="en-US" smtClean="0"/>
              <a:t>‹#›</a:t>
            </a:fld>
            <a:endParaRPr lang="en-US"/>
          </a:p>
        </p:txBody>
      </p:sp>
    </p:spTree>
    <p:extLst>
      <p:ext uri="{BB962C8B-B14F-4D97-AF65-F5344CB8AC3E}">
        <p14:creationId xmlns:p14="http://schemas.microsoft.com/office/powerpoint/2010/main" val="21029097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1">
              <a:defRPr sz="2300">
                <a:solidFill>
                  <a:schemeClr val="tx1"/>
                </a:solidFill>
                <a:latin typeface="Arial" charset="0"/>
                <a:ea typeface="ＭＳ Ｐゴシック" charset="0"/>
                <a:cs typeface="ＭＳ Ｐゴシック" charset="0"/>
              </a:defRPr>
            </a:lvl1pPr>
            <a:lvl2pPr marL="720587" indent="-277149" defTabSz="914591">
              <a:defRPr sz="2300">
                <a:solidFill>
                  <a:schemeClr val="tx1"/>
                </a:solidFill>
                <a:latin typeface="Arial" charset="0"/>
                <a:ea typeface="ＭＳ Ｐゴシック" charset="0"/>
              </a:defRPr>
            </a:lvl2pPr>
            <a:lvl3pPr marL="1108596" indent="-221719" defTabSz="914591">
              <a:defRPr sz="2300">
                <a:solidFill>
                  <a:schemeClr val="tx1"/>
                </a:solidFill>
                <a:latin typeface="Arial" charset="0"/>
                <a:ea typeface="ＭＳ Ｐゴシック" charset="0"/>
              </a:defRPr>
            </a:lvl3pPr>
            <a:lvl4pPr marL="1552034" indent="-221719" defTabSz="914591">
              <a:defRPr sz="2300">
                <a:solidFill>
                  <a:schemeClr val="tx1"/>
                </a:solidFill>
                <a:latin typeface="Arial" charset="0"/>
                <a:ea typeface="ＭＳ Ｐゴシック" charset="0"/>
              </a:defRPr>
            </a:lvl4pPr>
            <a:lvl5pPr marL="1995472" indent="-221719" defTabSz="914591">
              <a:defRPr sz="2300">
                <a:solidFill>
                  <a:schemeClr val="tx1"/>
                </a:solidFill>
                <a:latin typeface="Arial" charset="0"/>
                <a:ea typeface="ＭＳ Ｐゴシック" charset="0"/>
              </a:defRPr>
            </a:lvl5pPr>
            <a:lvl6pPr marL="2438911" indent="-221719" defTabSz="914591" eaLnBrk="0" fontAlgn="base" hangingPunct="0">
              <a:spcBef>
                <a:spcPct val="0"/>
              </a:spcBef>
              <a:spcAft>
                <a:spcPct val="0"/>
              </a:spcAft>
              <a:defRPr sz="2300">
                <a:solidFill>
                  <a:schemeClr val="tx1"/>
                </a:solidFill>
                <a:latin typeface="Arial" charset="0"/>
                <a:ea typeface="ＭＳ Ｐゴシック" charset="0"/>
              </a:defRPr>
            </a:lvl6pPr>
            <a:lvl7pPr marL="2882349" indent="-221719" defTabSz="914591" eaLnBrk="0" fontAlgn="base" hangingPunct="0">
              <a:spcBef>
                <a:spcPct val="0"/>
              </a:spcBef>
              <a:spcAft>
                <a:spcPct val="0"/>
              </a:spcAft>
              <a:defRPr sz="2300">
                <a:solidFill>
                  <a:schemeClr val="tx1"/>
                </a:solidFill>
                <a:latin typeface="Arial" charset="0"/>
                <a:ea typeface="ＭＳ Ｐゴシック" charset="0"/>
              </a:defRPr>
            </a:lvl7pPr>
            <a:lvl8pPr marL="3325787" indent="-221719" defTabSz="914591" eaLnBrk="0" fontAlgn="base" hangingPunct="0">
              <a:spcBef>
                <a:spcPct val="0"/>
              </a:spcBef>
              <a:spcAft>
                <a:spcPct val="0"/>
              </a:spcAft>
              <a:defRPr sz="2300">
                <a:solidFill>
                  <a:schemeClr val="tx1"/>
                </a:solidFill>
                <a:latin typeface="Arial" charset="0"/>
                <a:ea typeface="ＭＳ Ｐゴシック" charset="0"/>
              </a:defRPr>
            </a:lvl8pPr>
            <a:lvl9pPr marL="3769225" indent="-221719" defTabSz="914591" eaLnBrk="0" fontAlgn="base" hangingPunct="0">
              <a:spcBef>
                <a:spcPct val="0"/>
              </a:spcBef>
              <a:spcAft>
                <a:spcPct val="0"/>
              </a:spcAft>
              <a:defRPr sz="2300">
                <a:solidFill>
                  <a:schemeClr val="tx1"/>
                </a:solidFill>
                <a:latin typeface="Arial" charset="0"/>
                <a:ea typeface="ＭＳ Ｐゴシック" charset="0"/>
              </a:defRPr>
            </a:lvl9pPr>
          </a:lstStyle>
          <a:p>
            <a:fld id="{3D02413C-8F7D-BB47-AF4C-A1CD77EB5A32}" type="slidenum">
              <a:rPr lang="en-US" sz="1200"/>
              <a:pPr/>
              <a:t>3</a:t>
            </a:fld>
            <a:endParaRPr lang="en-US" sz="1200"/>
          </a:p>
        </p:txBody>
      </p:sp>
      <p:sp>
        <p:nvSpPr>
          <p:cNvPr id="25603" name="Slide Image Placeholder 1"/>
          <p:cNvSpPr>
            <a:spLocks noGrp="1" noRot="1" noChangeAspect="1" noTextEdit="1"/>
          </p:cNvSpPr>
          <p:nvPr>
            <p:ph type="sldImg"/>
          </p:nvPr>
        </p:nvSpPr>
        <p:spPr>
          <a:ln/>
        </p:spPr>
      </p:sp>
      <p:sp>
        <p:nvSpPr>
          <p:cNvPr id="25604"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Arial" charset="0"/>
                <a:ea typeface="ＭＳ Ｐゴシック" charset="0"/>
                <a:cs typeface="ＭＳ Ｐゴシック" charset="0"/>
              </a:defRPr>
            </a:lvl1pPr>
            <a:lvl2pPr marL="742950" indent="-285750" defTabSz="942975">
              <a:defRPr sz="2400">
                <a:solidFill>
                  <a:schemeClr val="tx1"/>
                </a:solidFill>
                <a:latin typeface="Arial" charset="0"/>
                <a:ea typeface="ＭＳ Ｐゴシック" charset="0"/>
              </a:defRPr>
            </a:lvl2pPr>
            <a:lvl3pPr marL="1143000" indent="-228600" defTabSz="942975">
              <a:defRPr sz="2400">
                <a:solidFill>
                  <a:schemeClr val="tx1"/>
                </a:solidFill>
                <a:latin typeface="Arial" charset="0"/>
                <a:ea typeface="ＭＳ Ｐゴシック" charset="0"/>
              </a:defRPr>
            </a:lvl3pPr>
            <a:lvl4pPr marL="1600200" indent="-228600" defTabSz="942975">
              <a:defRPr sz="2400">
                <a:solidFill>
                  <a:schemeClr val="tx1"/>
                </a:solidFill>
                <a:latin typeface="Arial" charset="0"/>
                <a:ea typeface="ＭＳ Ｐゴシック" charset="0"/>
              </a:defRPr>
            </a:lvl4pPr>
            <a:lvl5pPr marL="2057400" indent="-228600" defTabSz="942975">
              <a:defRPr sz="2400">
                <a:solidFill>
                  <a:schemeClr val="tx1"/>
                </a:solidFill>
                <a:latin typeface="Arial"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Arial" charset="0"/>
                <a:ea typeface="ＭＳ Ｐゴシック" charset="0"/>
              </a:defRPr>
            </a:lvl9pPr>
          </a:lstStyle>
          <a:p>
            <a:pPr algn="r"/>
            <a:fld id="{F1A3F2CA-66E7-3E42-8DF6-294C80553E79}" type="slidenum">
              <a:rPr lang="en-US" sz="1200"/>
              <a:pPr algn="r"/>
              <a:t>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9E666F0F-8235-4E53-83B1-A1D181EC2C31}"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idx="11"/>
          </p:nvPr>
        </p:nvSpPr>
        <p:spPr/>
        <p:txBody>
          <a:bodyPr/>
          <a:lstStyle/>
          <a:p>
            <a:pPr>
              <a:defRPr/>
            </a:pPr>
            <a:fld id="{0370D008-5CFA-4AC1-A54D-30C309857EC8}" type="datetime1">
              <a:rPr lang="en-US" smtClean="0"/>
              <a:pPr>
                <a:defRPr/>
              </a:pPr>
              <a:t>7/9/13</a:t>
            </a:fld>
            <a:endParaRPr lang="en-US"/>
          </a:p>
        </p:txBody>
      </p:sp>
      <p:sp>
        <p:nvSpPr>
          <p:cNvPr id="6" name="Slide Number Placeholder 5"/>
          <p:cNvSpPr>
            <a:spLocks noGrp="1"/>
          </p:cNvSpPr>
          <p:nvPr>
            <p:ph type="sldNum" sz="quarter" idx="12"/>
          </p:nvPr>
        </p:nvSpPr>
        <p:spPr/>
        <p:txBody>
          <a:bodyPr/>
          <a:lstStyle/>
          <a:p>
            <a:pPr>
              <a:defRPr/>
            </a:pPr>
            <a:fld id="{BD9E44A1-E523-46F2-8AA9-F8312ADC986B}"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idx="11"/>
          </p:nvPr>
        </p:nvSpPr>
        <p:spPr/>
        <p:txBody>
          <a:bodyPr/>
          <a:lstStyle/>
          <a:p>
            <a:pPr>
              <a:defRPr/>
            </a:pPr>
            <a:fld id="{0370D008-5CFA-4AC1-A54D-30C309857EC8}" type="datetime1">
              <a:rPr lang="en-US" smtClean="0"/>
              <a:pPr>
                <a:defRPr/>
              </a:pPr>
              <a:t>7/9/13</a:t>
            </a:fld>
            <a:endParaRPr lang="en-US"/>
          </a:p>
        </p:txBody>
      </p:sp>
      <p:sp>
        <p:nvSpPr>
          <p:cNvPr id="6" name="Slide Number Placeholder 5"/>
          <p:cNvSpPr>
            <a:spLocks noGrp="1"/>
          </p:cNvSpPr>
          <p:nvPr>
            <p:ph type="sldNum" sz="quarter" idx="12"/>
          </p:nvPr>
        </p:nvSpPr>
        <p:spPr/>
        <p:txBody>
          <a:bodyPr/>
          <a:lstStyle/>
          <a:p>
            <a:pPr>
              <a:defRPr/>
            </a:pPr>
            <a:fld id="{BD9E44A1-E523-46F2-8AA9-F8312ADC986B}"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B53B6AFA-C57B-4E69-BE44-8D7BC18C8431}"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FC93321E-AF20-42FD-996C-D695E1AE4E64}"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1CFFE881-E700-4FF2-90E0-92087F0A19F5}"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142ABBA0-0919-4964-8D5E-31CA49FCABA9}"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C1CD4AAB-8F03-4F73-BF40-EB58F96A54B9}"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E9FD25C3-4F92-43D1-B355-B30B8ADBB69B}"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Prepared by the Center for K-12 Assessment &amp; Performance Management at ETS</a:t>
            </a:r>
          </a:p>
        </p:txBody>
      </p:sp>
      <p:sp>
        <p:nvSpPr>
          <p:cNvPr id="4301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23FF04D-03BA-4E43-897A-E24086B9309B}" type="datetime1">
              <a:rPr lang="en-US" smtClean="0"/>
              <a:pPr fontAlgn="base">
                <a:spcBef>
                  <a:spcPct val="0"/>
                </a:spcBef>
                <a:spcAft>
                  <a:spcPct val="0"/>
                </a:spcAft>
                <a:defRPr/>
              </a:pPr>
              <a:t>7/9/13</a:t>
            </a:fld>
            <a:endParaRPr lang="en-US" smtClean="0"/>
          </a:p>
        </p:txBody>
      </p:sp>
      <p:sp>
        <p:nvSpPr>
          <p:cNvPr id="430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5A6EF-06A0-4612-88EA-B67A6E7B833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29057" indent="-280406" eaLnBrk="0" hangingPunct="0">
              <a:defRPr>
                <a:solidFill>
                  <a:schemeClr val="tx1"/>
                </a:solidFill>
                <a:latin typeface="Arial" charset="0"/>
                <a:ea typeface="ＭＳ Ｐゴシック" charset="0"/>
              </a:defRPr>
            </a:lvl2pPr>
            <a:lvl3pPr marL="1121626" indent="-224325" eaLnBrk="0" hangingPunct="0">
              <a:defRPr>
                <a:solidFill>
                  <a:schemeClr val="tx1"/>
                </a:solidFill>
                <a:latin typeface="Arial" charset="0"/>
                <a:ea typeface="ＭＳ Ｐゴシック" charset="0"/>
              </a:defRPr>
            </a:lvl3pPr>
            <a:lvl4pPr marL="1570276" indent="-224325" eaLnBrk="0" hangingPunct="0">
              <a:defRPr>
                <a:solidFill>
                  <a:schemeClr val="tx1"/>
                </a:solidFill>
                <a:latin typeface="Arial" charset="0"/>
                <a:ea typeface="ＭＳ Ｐゴシック" charset="0"/>
              </a:defRPr>
            </a:lvl4pPr>
            <a:lvl5pPr marL="2018927" indent="-224325" eaLnBrk="0" hangingPunct="0">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4A85E2-6AFE-8347-A589-1413875B6DF9}" type="slidenum">
              <a:rPr lang="en-US">
                <a:latin typeface="Calibri" charset="0"/>
              </a:rPr>
              <a:pPr eaLnBrk="1" hangingPunct="1"/>
              <a:t>32</a:t>
            </a:fld>
            <a:endParaRPr lang="en-US">
              <a:latin typeface="Calibri"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29057" indent="-280406" eaLnBrk="0" hangingPunct="0">
              <a:defRPr>
                <a:solidFill>
                  <a:schemeClr val="tx1"/>
                </a:solidFill>
                <a:latin typeface="Arial" charset="0"/>
                <a:ea typeface="ＭＳ Ｐゴシック" charset="0"/>
              </a:defRPr>
            </a:lvl2pPr>
            <a:lvl3pPr marL="1121626" indent="-224325" eaLnBrk="0" hangingPunct="0">
              <a:defRPr>
                <a:solidFill>
                  <a:schemeClr val="tx1"/>
                </a:solidFill>
                <a:latin typeface="Arial" charset="0"/>
                <a:ea typeface="ＭＳ Ｐゴシック" charset="0"/>
              </a:defRPr>
            </a:lvl3pPr>
            <a:lvl4pPr marL="1570276" indent="-224325" eaLnBrk="0" hangingPunct="0">
              <a:defRPr>
                <a:solidFill>
                  <a:schemeClr val="tx1"/>
                </a:solidFill>
                <a:latin typeface="Arial" charset="0"/>
                <a:ea typeface="ＭＳ Ｐゴシック" charset="0"/>
              </a:defRPr>
            </a:lvl4pPr>
            <a:lvl5pPr marL="2018927" indent="-224325" eaLnBrk="0" hangingPunct="0">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2DC10D-FBD1-9A47-809F-89A36D03F69C}"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EF308-0D9C-4A7C-8936-EEC6F3C5A7F3}" type="slidenum">
              <a:rPr lang="en-US" smtClean="0">
                <a:latin typeface="Arial" pitchFamily="34" charset="0"/>
              </a:rPr>
              <a:pPr fontAlgn="base">
                <a:spcBef>
                  <a:spcPct val="0"/>
                </a:spcBef>
                <a:spcAft>
                  <a:spcPct val="0"/>
                </a:spcAft>
              </a:pPr>
              <a:t>14</a:t>
            </a:fld>
            <a:endParaRPr lang="en-US" smtClean="0">
              <a:latin typeface="Arial" pitchFamily="34" charset="0"/>
            </a:endParaRPr>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FFD49AA-1A8E-414F-9016-D01C69FEE7CF}" type="datetime1">
              <a:rPr lang="en-US" smtClean="0"/>
              <a:pPr fontAlgn="base">
                <a:spcBef>
                  <a:spcPct val="0"/>
                </a:spcBef>
                <a:spcAft>
                  <a:spcPct val="0"/>
                </a:spcAft>
                <a:defRPr/>
              </a:pPr>
              <a:t>7/9/13</a:t>
            </a:fld>
            <a:endParaRPr lang="en-US" smtClean="0"/>
          </a:p>
        </p:txBody>
      </p:sp>
      <p:sp>
        <p:nvSpPr>
          <p:cNvPr id="3994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Prepared by the Center for K-12 Assessment &amp; Performance Management at 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CD454-9144-41EE-8E69-0FEBA74043D1}" type="slidenum">
              <a:rPr lang="en-US" smtClean="0">
                <a:latin typeface="Arial" pitchFamily="34" charset="0"/>
              </a:rPr>
              <a:pPr fontAlgn="base">
                <a:spcBef>
                  <a:spcPct val="0"/>
                </a:spcBef>
                <a:spcAft>
                  <a:spcPct val="0"/>
                </a:spcAft>
              </a:pPr>
              <a:t>15</a:t>
            </a:fld>
            <a:endParaRPr lang="en-US" smtClean="0">
              <a:latin typeface="Arial" pitchFamily="34" charset="0"/>
            </a:endParaRPr>
          </a:p>
        </p:txBody>
      </p:sp>
      <p:sp>
        <p:nvSpPr>
          <p:cNvPr id="471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9714E47-58E9-42CD-AEEA-17DAA0DDFBFE}" type="datetime1">
              <a:rPr lang="en-US" smtClean="0"/>
              <a:pPr fontAlgn="base">
                <a:spcBef>
                  <a:spcPct val="0"/>
                </a:spcBef>
                <a:spcAft>
                  <a:spcPct val="0"/>
                </a:spcAft>
                <a:defRPr/>
              </a:pPr>
              <a:t>7/9/13</a:t>
            </a:fld>
            <a:endParaRPr lang="en-US" smtClean="0"/>
          </a:p>
        </p:txBody>
      </p:sp>
      <p:sp>
        <p:nvSpPr>
          <p:cNvPr id="4711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Prepared by the Center for K-12 Assessment &amp; Performance Management at 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12FC14AE-0E53-48BA-B7B4-84EE57FDD131}"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18AC3-506D-42C3-B213-F18C4C606D16}" type="slidenum">
              <a:rPr lang="en-US" smtClean="0"/>
              <a:pPr fontAlgn="base">
                <a:spcBef>
                  <a:spcPct val="0"/>
                </a:spcBef>
                <a:spcAft>
                  <a:spcPct val="0"/>
                </a:spcAft>
                <a:defRPr/>
              </a:pPr>
              <a:t>17</a:t>
            </a:fld>
            <a:endParaRPr lang="en-US" smtClean="0"/>
          </a:p>
        </p:txBody>
      </p:sp>
      <p:sp>
        <p:nvSpPr>
          <p:cNvPr id="4198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974055-FFF8-4C18-A788-C16DBC5540B2}" type="datetime1">
              <a:rPr lang="en-US" smtClean="0"/>
              <a:pPr fontAlgn="base">
                <a:spcBef>
                  <a:spcPct val="0"/>
                </a:spcBef>
                <a:spcAft>
                  <a:spcPct val="0"/>
                </a:spcAft>
                <a:defRPr/>
              </a:pPr>
              <a:t>7/9/13</a:t>
            </a:fld>
            <a:endParaRPr lang="en-US" smtClean="0"/>
          </a:p>
        </p:txBody>
      </p:sp>
      <p:sp>
        <p:nvSpPr>
          <p:cNvPr id="419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Prepared by the Center for K-12 Assessment &amp; Performance Management at 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EB9C214F-686E-4DA5-A45C-A21040B77741}"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1B1533D8-13B4-4D11-AB00-77E7BDD223D5}"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9E666F0F-8235-4E53-83B1-A1D181EC2C31}"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a:spLocks noGrp="1"/>
          </p:cNvSpPr>
          <p:nvPr>
            <p:ph type="hdr" sz="quarter"/>
          </p:nvPr>
        </p:nvSpPr>
        <p:spPr/>
        <p:txBody>
          <a:bodyPr/>
          <a:lstStyle/>
          <a:p>
            <a:pPr>
              <a:defRPr/>
            </a:pPr>
            <a:r>
              <a:rPr lang="en-US" smtClean="0"/>
              <a:t>Prepared by the Center for K-12 Assessment &amp; Performance Management at ETS</a:t>
            </a:r>
            <a:endParaRPr lang="en-US"/>
          </a:p>
        </p:txBody>
      </p:sp>
      <p:sp>
        <p:nvSpPr>
          <p:cNvPr id="5" name="Date Placeholder 4"/>
          <p:cNvSpPr>
            <a:spLocks noGrp="1"/>
          </p:cNvSpPr>
          <p:nvPr>
            <p:ph type="dt" sz="quarter" idx="1"/>
          </p:nvPr>
        </p:nvSpPr>
        <p:spPr/>
        <p:txBody>
          <a:bodyPr/>
          <a:lstStyle/>
          <a:p>
            <a:pPr>
              <a:defRPr/>
            </a:pPr>
            <a:fld id="{5B1A32FF-292A-4528-B16F-E69896467310}" type="datetime1">
              <a:rPr lang="en-US" smtClean="0"/>
              <a:pPr>
                <a:defRPr/>
              </a:pPr>
              <a:t>7/9/13</a:t>
            </a:fld>
            <a:endParaRPr lang="en-US"/>
          </a:p>
        </p:txBody>
      </p:sp>
      <p:sp>
        <p:nvSpPr>
          <p:cNvPr id="6" name="Slide Number Placeholder 5"/>
          <p:cNvSpPr>
            <a:spLocks noGrp="1"/>
          </p:cNvSpPr>
          <p:nvPr>
            <p:ph type="sldNum" sz="quarter" idx="5"/>
          </p:nvPr>
        </p:nvSpPr>
        <p:spPr/>
        <p:txBody>
          <a:bodyPr/>
          <a:lstStyle/>
          <a:p>
            <a:pPr>
              <a:defRPr/>
            </a:pPr>
            <a:fld id="{D51D874F-E1D7-4753-8599-8956E2E4BC20}"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A1C539-95AA-3C4C-8003-3E5283810A07}" type="datetime1">
              <a:rPr lang="en-US" smtClean="0"/>
              <a:t>7/9/13</a:t>
            </a:fld>
            <a:endParaRPr lang="en-US"/>
          </a:p>
        </p:txBody>
      </p:sp>
      <p:sp>
        <p:nvSpPr>
          <p:cNvPr id="5" name="Footer Placeholder 4"/>
          <p:cNvSpPr>
            <a:spLocks noGrp="1"/>
          </p:cNvSpPr>
          <p:nvPr>
            <p:ph type="ftr" sz="quarter" idx="11"/>
          </p:nvPr>
        </p:nvSpPr>
        <p:spPr/>
        <p:txBody>
          <a:bodyPr/>
          <a:lstStyle/>
          <a:p>
            <a:r>
              <a:rPr lang="en-US" smtClean="0"/>
              <a:t>Bulgren SIM 2013</a:t>
            </a:r>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5593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33050-EA7C-7440-84E4-4D560B534986}" type="datetime1">
              <a:rPr lang="en-US" smtClean="0"/>
              <a:t>7/9/13</a:t>
            </a:fld>
            <a:endParaRPr lang="en-US"/>
          </a:p>
        </p:txBody>
      </p:sp>
      <p:sp>
        <p:nvSpPr>
          <p:cNvPr id="5" name="Footer Placeholder 4"/>
          <p:cNvSpPr>
            <a:spLocks noGrp="1"/>
          </p:cNvSpPr>
          <p:nvPr>
            <p:ph type="ftr" sz="quarter" idx="11"/>
          </p:nvPr>
        </p:nvSpPr>
        <p:spPr/>
        <p:txBody>
          <a:bodyPr/>
          <a:lstStyle/>
          <a:p>
            <a:r>
              <a:rPr lang="en-US" smtClean="0"/>
              <a:t>Bulgren SIM 2013</a:t>
            </a:r>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36047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CCCA4-6661-954E-B366-2237664CF911}" type="datetime1">
              <a:rPr lang="en-US" smtClean="0"/>
              <a:t>7/9/13</a:t>
            </a:fld>
            <a:endParaRPr lang="en-US"/>
          </a:p>
        </p:txBody>
      </p:sp>
      <p:sp>
        <p:nvSpPr>
          <p:cNvPr id="5" name="Footer Placeholder 4"/>
          <p:cNvSpPr>
            <a:spLocks noGrp="1"/>
          </p:cNvSpPr>
          <p:nvPr>
            <p:ph type="ftr" sz="quarter" idx="11"/>
          </p:nvPr>
        </p:nvSpPr>
        <p:spPr/>
        <p:txBody>
          <a:bodyPr/>
          <a:lstStyle/>
          <a:p>
            <a:r>
              <a:rPr lang="en-US" smtClean="0"/>
              <a:t>Bulgren SIM 2013</a:t>
            </a:r>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141150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315200" cy="914400"/>
          </a:xfrm>
        </p:spPr>
        <p:txBody>
          <a:bodyPr/>
          <a:lstStyle/>
          <a:p>
            <a:r>
              <a:rPr lang="en-US" dirty="0" smtClean="0"/>
              <a:t>Click to edit Master title style</a:t>
            </a:r>
            <a:endParaRPr lang="en-US" dirty="0"/>
          </a:p>
        </p:txBody>
      </p:sp>
      <p:sp>
        <p:nvSpPr>
          <p:cNvPr id="3" name="Date Placeholder 1"/>
          <p:cNvSpPr>
            <a:spLocks noGrp="1"/>
          </p:cNvSpPr>
          <p:nvPr>
            <p:ph type="dt" sz="half" idx="10"/>
          </p:nvPr>
        </p:nvSpPr>
        <p:spPr>
          <a:xfrm>
            <a:off x="0" y="6492875"/>
            <a:ext cx="2133600" cy="365125"/>
          </a:xfrm>
        </p:spPr>
        <p:txBody>
          <a:bodyPr/>
          <a:lstStyle>
            <a:lvl1pPr>
              <a:defRPr sz="1050"/>
            </a:lvl1pPr>
          </a:lstStyle>
          <a:p>
            <a:pPr>
              <a:defRPr/>
            </a:pPr>
            <a:fld id="{089101B8-0FFD-264F-A4D1-2F0C740995E9}" type="datetime1">
              <a:rPr lang="en-US" smtClean="0"/>
              <a:t>7/9/13</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smtClean="0"/>
              <a:t>Bulgren SIM 2013</a:t>
            </a:r>
            <a:endParaRPr lang="en-US"/>
          </a:p>
        </p:txBody>
      </p:sp>
      <p:sp>
        <p:nvSpPr>
          <p:cNvPr id="6" name="Slide Number Placeholder 3"/>
          <p:cNvSpPr>
            <a:spLocks noGrp="1"/>
          </p:cNvSpPr>
          <p:nvPr>
            <p:ph type="sldNum" sz="quarter" idx="12"/>
          </p:nvPr>
        </p:nvSpPr>
        <p:spPr/>
        <p:txBody>
          <a:bodyPr/>
          <a:lstStyle>
            <a:lvl1pPr>
              <a:defRPr/>
            </a:lvl1pPr>
          </a:lstStyle>
          <a:p>
            <a:pPr>
              <a:defRPr/>
            </a:pPr>
            <a:fld id="{AC4A857C-AA30-43E8-B196-531775064E50}" type="slidenum">
              <a:rPr lang="en-US"/>
              <a:pPr>
                <a:defRPr/>
              </a:pPr>
              <a:t>‹#›</a:t>
            </a:fld>
            <a:endParaRPr lang="en-US"/>
          </a:p>
        </p:txBody>
      </p:sp>
    </p:spTree>
    <p:extLst>
      <p:ext uri="{BB962C8B-B14F-4D97-AF65-F5344CB8AC3E}">
        <p14:creationId xmlns:p14="http://schemas.microsoft.com/office/powerpoint/2010/main" val="362427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7EC5C-571E-F848-A0EF-39D9484AA382}" type="datetime1">
              <a:rPr lang="en-US" smtClean="0"/>
              <a:t>7/9/13</a:t>
            </a:fld>
            <a:endParaRPr lang="en-US"/>
          </a:p>
        </p:txBody>
      </p:sp>
      <p:sp>
        <p:nvSpPr>
          <p:cNvPr id="5" name="Footer Placeholder 4"/>
          <p:cNvSpPr>
            <a:spLocks noGrp="1"/>
          </p:cNvSpPr>
          <p:nvPr>
            <p:ph type="ftr" sz="quarter" idx="11"/>
          </p:nvPr>
        </p:nvSpPr>
        <p:spPr/>
        <p:txBody>
          <a:bodyPr/>
          <a:lstStyle/>
          <a:p>
            <a:r>
              <a:rPr lang="en-US" smtClean="0"/>
              <a:t>Bulgren SIM 2013</a:t>
            </a:r>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3070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717F5-71D2-A140-9B7B-90238F2455B5}" type="datetime1">
              <a:rPr lang="en-US" smtClean="0"/>
              <a:t>7/9/13</a:t>
            </a:fld>
            <a:endParaRPr lang="en-US"/>
          </a:p>
        </p:txBody>
      </p:sp>
      <p:sp>
        <p:nvSpPr>
          <p:cNvPr id="5" name="Footer Placeholder 4"/>
          <p:cNvSpPr>
            <a:spLocks noGrp="1"/>
          </p:cNvSpPr>
          <p:nvPr>
            <p:ph type="ftr" sz="quarter" idx="11"/>
          </p:nvPr>
        </p:nvSpPr>
        <p:spPr/>
        <p:txBody>
          <a:bodyPr/>
          <a:lstStyle/>
          <a:p>
            <a:r>
              <a:rPr lang="en-US" smtClean="0"/>
              <a:t>Bulgren SIM 2013</a:t>
            </a:r>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50192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E857A-2D0D-C248-80DC-3C7C70EB2C4F}" type="datetime1">
              <a:rPr lang="en-US" smtClean="0"/>
              <a:t>7/9/13</a:t>
            </a:fld>
            <a:endParaRPr lang="en-US"/>
          </a:p>
        </p:txBody>
      </p:sp>
      <p:sp>
        <p:nvSpPr>
          <p:cNvPr id="6" name="Footer Placeholder 5"/>
          <p:cNvSpPr>
            <a:spLocks noGrp="1"/>
          </p:cNvSpPr>
          <p:nvPr>
            <p:ph type="ftr" sz="quarter" idx="11"/>
          </p:nvPr>
        </p:nvSpPr>
        <p:spPr/>
        <p:txBody>
          <a:bodyPr/>
          <a:lstStyle/>
          <a:p>
            <a:r>
              <a:rPr lang="en-US" smtClean="0"/>
              <a:t>Bulgren SIM 2013</a:t>
            </a:r>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0337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2EF41-18AD-7047-91D2-4CB61B291C8F}" type="datetime1">
              <a:rPr lang="en-US" smtClean="0"/>
              <a:t>7/9/13</a:t>
            </a:fld>
            <a:endParaRPr lang="en-US"/>
          </a:p>
        </p:txBody>
      </p:sp>
      <p:sp>
        <p:nvSpPr>
          <p:cNvPr id="8" name="Footer Placeholder 7"/>
          <p:cNvSpPr>
            <a:spLocks noGrp="1"/>
          </p:cNvSpPr>
          <p:nvPr>
            <p:ph type="ftr" sz="quarter" idx="11"/>
          </p:nvPr>
        </p:nvSpPr>
        <p:spPr/>
        <p:txBody>
          <a:bodyPr/>
          <a:lstStyle/>
          <a:p>
            <a:r>
              <a:rPr lang="en-US" smtClean="0"/>
              <a:t>Bulgren SIM 2013</a:t>
            </a:r>
            <a:endParaRPr lang="en-US"/>
          </a:p>
        </p:txBody>
      </p:sp>
      <p:sp>
        <p:nvSpPr>
          <p:cNvPr id="9" name="Slide Number Placeholder 8"/>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145173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EEE04-CA2D-3647-8D58-3EDDB34D5642}" type="datetime1">
              <a:rPr lang="en-US" smtClean="0"/>
              <a:t>7/9/13</a:t>
            </a:fld>
            <a:endParaRPr lang="en-US"/>
          </a:p>
        </p:txBody>
      </p:sp>
      <p:sp>
        <p:nvSpPr>
          <p:cNvPr id="4" name="Footer Placeholder 3"/>
          <p:cNvSpPr>
            <a:spLocks noGrp="1"/>
          </p:cNvSpPr>
          <p:nvPr>
            <p:ph type="ftr" sz="quarter" idx="11"/>
          </p:nvPr>
        </p:nvSpPr>
        <p:spPr/>
        <p:txBody>
          <a:bodyPr/>
          <a:lstStyle/>
          <a:p>
            <a:r>
              <a:rPr lang="en-US" smtClean="0"/>
              <a:t>Bulgren SIM 2013</a:t>
            </a:r>
            <a:endParaRPr lang="en-US"/>
          </a:p>
        </p:txBody>
      </p:sp>
      <p:sp>
        <p:nvSpPr>
          <p:cNvPr id="5" name="Slide Number Placeholder 4"/>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43391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F2F18-B40C-384C-8BA1-1903DE00B81F}" type="datetime1">
              <a:rPr lang="en-US" smtClean="0"/>
              <a:t>7/9/13</a:t>
            </a:fld>
            <a:endParaRPr lang="en-US"/>
          </a:p>
        </p:txBody>
      </p:sp>
      <p:sp>
        <p:nvSpPr>
          <p:cNvPr id="3" name="Footer Placeholder 2"/>
          <p:cNvSpPr>
            <a:spLocks noGrp="1"/>
          </p:cNvSpPr>
          <p:nvPr>
            <p:ph type="ftr" sz="quarter" idx="11"/>
          </p:nvPr>
        </p:nvSpPr>
        <p:spPr/>
        <p:txBody>
          <a:bodyPr/>
          <a:lstStyle/>
          <a:p>
            <a:r>
              <a:rPr lang="en-US" smtClean="0"/>
              <a:t>Bulgren SIM 2013</a:t>
            </a:r>
            <a:endParaRPr lang="en-US"/>
          </a:p>
        </p:txBody>
      </p:sp>
      <p:sp>
        <p:nvSpPr>
          <p:cNvPr id="4" name="Slide Number Placeholder 3"/>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425199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B8A39-0AF5-484A-ABD4-04203984366E}" type="datetime1">
              <a:rPr lang="en-US" smtClean="0"/>
              <a:t>7/9/13</a:t>
            </a:fld>
            <a:endParaRPr lang="en-US"/>
          </a:p>
        </p:txBody>
      </p:sp>
      <p:sp>
        <p:nvSpPr>
          <p:cNvPr id="6" name="Footer Placeholder 5"/>
          <p:cNvSpPr>
            <a:spLocks noGrp="1"/>
          </p:cNvSpPr>
          <p:nvPr>
            <p:ph type="ftr" sz="quarter" idx="11"/>
          </p:nvPr>
        </p:nvSpPr>
        <p:spPr/>
        <p:txBody>
          <a:bodyPr/>
          <a:lstStyle/>
          <a:p>
            <a:r>
              <a:rPr lang="en-US" smtClean="0"/>
              <a:t>Bulgren SIM 2013</a:t>
            </a:r>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56742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96108-7856-C548-B38E-B52D5536939C}" type="datetime1">
              <a:rPr lang="en-US" smtClean="0"/>
              <a:t>7/9/13</a:t>
            </a:fld>
            <a:endParaRPr lang="en-US"/>
          </a:p>
        </p:txBody>
      </p:sp>
      <p:sp>
        <p:nvSpPr>
          <p:cNvPr id="6" name="Footer Placeholder 5"/>
          <p:cNvSpPr>
            <a:spLocks noGrp="1"/>
          </p:cNvSpPr>
          <p:nvPr>
            <p:ph type="ftr" sz="quarter" idx="11"/>
          </p:nvPr>
        </p:nvSpPr>
        <p:spPr/>
        <p:txBody>
          <a:bodyPr/>
          <a:lstStyle/>
          <a:p>
            <a:r>
              <a:rPr lang="en-US" smtClean="0"/>
              <a:t>Bulgren SIM 2013</a:t>
            </a:r>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455966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85C29-920E-6048-B90A-35E0D72169F8}" type="datetime1">
              <a:rPr lang="en-US" smtClean="0"/>
              <a:t>7/9/13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Bulgren SIM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7FD6B-1DD9-8D4A-8168-548C43E70FE6}" type="slidenum">
              <a:rPr lang="en-US" smtClean="0"/>
              <a:t>‹#›</a:t>
            </a:fld>
            <a:endParaRPr lang="en-US"/>
          </a:p>
        </p:txBody>
      </p:sp>
    </p:spTree>
    <p:extLst>
      <p:ext uri="{BB962C8B-B14F-4D97-AF65-F5344CB8AC3E}">
        <p14:creationId xmlns:p14="http://schemas.microsoft.com/office/powerpoint/2010/main" val="33349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estandards.org/" TargetMode="External"/><Relationship Id="rId4" Type="http://schemas.openxmlformats.org/officeDocument/2006/relationships/hyperlink" Target="http://www.ccsso.org/whats_new/newsletters/commoncoreupdates.ht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www.k12center.org/" TargetMode="External"/><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hyperlink" Target="http://parcconline.org/"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45754" y="482828"/>
            <a:ext cx="8259774" cy="4732639"/>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t>We’ve Got Standards!</a:t>
            </a:r>
            <a:endParaRPr lang="en-US" b="1" dirty="0" smtClean="0"/>
          </a:p>
          <a:p>
            <a:r>
              <a:rPr lang="en-US" sz="2400" b="1" dirty="0" smtClean="0"/>
              <a:t>The Content Enhancement Response to Higher order thinking Demands in the Common Core State Standards (CCSS) </a:t>
            </a:r>
          </a:p>
          <a:p>
            <a:r>
              <a:rPr lang="en-US" sz="2400" b="1" dirty="0" smtClean="0"/>
              <a:t>and Assessments (PARCC and SBET</a:t>
            </a:r>
            <a:r>
              <a:rPr lang="en-US" sz="2400" dirty="0" smtClean="0"/>
              <a:t>)</a:t>
            </a:r>
          </a:p>
          <a:p>
            <a:endParaRPr lang="en-US" sz="2400" dirty="0" smtClean="0"/>
          </a:p>
          <a:p>
            <a:r>
              <a:rPr lang="en-US" sz="2400" dirty="0" smtClean="0"/>
              <a:t>Presented by Janis Bulgren</a:t>
            </a:r>
          </a:p>
          <a:p>
            <a:endParaRPr lang="en-US" sz="2400" dirty="0" smtClean="0"/>
          </a:p>
          <a:p>
            <a:r>
              <a:rPr lang="en-US" sz="2800" dirty="0" smtClean="0"/>
              <a:t>Janis Bulgren, Keith Lenz &amp; Vicki Ricketts </a:t>
            </a:r>
          </a:p>
          <a:p>
            <a:r>
              <a:rPr lang="en-US" sz="2800" dirty="0" smtClean="0"/>
              <a:t>SIM 2013 </a:t>
            </a:r>
            <a:endParaRPr lang="en-US" sz="2800" dirty="0"/>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55324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400" y="1883625"/>
            <a:ext cx="7913698" cy="4401205"/>
          </a:xfrm>
          <a:prstGeom prst="rect">
            <a:avLst/>
          </a:prstGeom>
        </p:spPr>
        <p:txBody>
          <a:bodyPr wrap="square">
            <a:spAutoFit/>
          </a:bodyPr>
          <a:lstStyle/>
          <a:p>
            <a:pPr marL="457200" lvl="0" indent="-457200">
              <a:buAutoNum type="arabicPeriod"/>
            </a:pPr>
            <a:r>
              <a:rPr lang="en-US" sz="2000" dirty="0" smtClean="0"/>
              <a:t>Anchor Standards for Writing (pp.18-19). Arguments, claims, analysis, valid reasoning, sufficient evidence, complex ideas, organization, event sequence.</a:t>
            </a:r>
          </a:p>
          <a:p>
            <a:pPr marL="457200" lvl="0" indent="-457200">
              <a:buAutoNum type="arabicPeriod"/>
            </a:pPr>
            <a:endParaRPr lang="en-US" sz="2000" dirty="0" smtClean="0"/>
          </a:p>
          <a:p>
            <a:pPr marL="457200" lvl="0" indent="-457200">
              <a:buAutoNum type="arabicPeriod"/>
            </a:pPr>
            <a:r>
              <a:rPr lang="en-US" sz="2000" dirty="0" smtClean="0"/>
              <a:t>Anchor Standards for Reading (p. 35). Logical inference, evidence, central ideas or themes, summarize analyze development of individuals, events and ideas, point of view, integrate, evaluate, argument, claims, validity of reasoning, relevance and sufficiency of evidence, compare</a:t>
            </a:r>
          </a:p>
          <a:p>
            <a:pPr marL="457200" lvl="0" indent="-457200">
              <a:buAutoNum type="arabicPeriod"/>
            </a:pPr>
            <a:endParaRPr lang="en-US" sz="2000" dirty="0"/>
          </a:p>
          <a:p>
            <a:pPr marL="457200" lvl="0" indent="-457200">
              <a:buAutoNum type="arabicPeriod"/>
            </a:pPr>
            <a:r>
              <a:rPr lang="en-US" sz="2000" dirty="0" smtClean="0"/>
              <a:t>Anchor Standards for Speaking and Listening (p. 22). Evidence, reasoning, organize, development evalu</a:t>
            </a:r>
            <a:r>
              <a:rPr lang="en-US" sz="2000" dirty="0"/>
              <a:t>a</a:t>
            </a:r>
            <a:r>
              <a:rPr lang="en-US" sz="2000" dirty="0" smtClean="0"/>
              <a:t>te,   </a:t>
            </a:r>
          </a:p>
          <a:p>
            <a:pPr marL="457200" lvl="0" indent="-457200">
              <a:buAutoNum type="arabicPeriod"/>
            </a:pPr>
            <a:endParaRPr lang="en-US" sz="2000" dirty="0"/>
          </a:p>
          <a:p>
            <a:pPr marL="457200" lvl="0" indent="-457200">
              <a:buAutoNum type="arabicPeriod"/>
            </a:pPr>
            <a:endParaRPr lang="en-US" sz="2000" dirty="0"/>
          </a:p>
        </p:txBody>
      </p:sp>
      <p:sp>
        <p:nvSpPr>
          <p:cNvPr id="5" name="Title 4"/>
          <p:cNvSpPr>
            <a:spLocks noGrp="1"/>
          </p:cNvSpPr>
          <p:nvPr>
            <p:ph type="ctrTitle"/>
          </p:nvPr>
        </p:nvSpPr>
        <p:spPr>
          <a:xfrm>
            <a:off x="1236020" y="-107356"/>
            <a:ext cx="7382104" cy="1808756"/>
          </a:xfrm>
        </p:spPr>
        <p:txBody>
          <a:bodyPr>
            <a:normAutofit fontScale="90000"/>
          </a:bodyPr>
          <a:lstStyle/>
          <a:p>
            <a:r>
              <a:rPr lang="en-US" sz="3600" dirty="0" smtClean="0"/>
              <a:t/>
            </a:r>
            <a:br>
              <a:rPr lang="en-US" sz="3600" dirty="0" smtClean="0"/>
            </a:br>
            <a:r>
              <a:rPr lang="en-US" sz="3600" dirty="0" smtClean="0"/>
              <a:t>What are key words that guide instruction in higher order thinking from the CCSS Anchor Standards? </a:t>
            </a:r>
            <a:endParaRPr lang="en-US" sz="53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9564190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400" y="1131557"/>
            <a:ext cx="7913698" cy="5324535"/>
          </a:xfrm>
          <a:prstGeom prst="rect">
            <a:avLst/>
          </a:prstGeom>
        </p:spPr>
        <p:txBody>
          <a:bodyPr wrap="square">
            <a:spAutoFit/>
          </a:bodyPr>
          <a:lstStyle/>
          <a:p>
            <a:pPr marL="457200" lvl="0" indent="-457200">
              <a:buAutoNum type="arabicPeriod"/>
            </a:pPr>
            <a:r>
              <a:rPr lang="en-US" sz="2000" dirty="0" smtClean="0"/>
              <a:t>Informational Text: evidence, analysis, inference, central idea, summary, connections, claims, argument, reasoning</a:t>
            </a:r>
          </a:p>
          <a:p>
            <a:pPr marL="457200" lvl="0" indent="-457200">
              <a:buAutoNum type="arabicPeriod"/>
            </a:pPr>
            <a:endParaRPr lang="en-US" sz="2000" dirty="0"/>
          </a:p>
          <a:p>
            <a:pPr marL="457200" lvl="0" indent="-457200">
              <a:buAutoNum type="arabicPeriod"/>
            </a:pPr>
            <a:r>
              <a:rPr lang="en-US" sz="2000" dirty="0" smtClean="0"/>
              <a:t>Literature Text:  central idea, analyze, develop, summarize, differences (compare and contrast)</a:t>
            </a:r>
          </a:p>
          <a:p>
            <a:pPr marL="457200" lvl="0" indent="-457200">
              <a:buAutoNum type="arabicPeriod"/>
            </a:pPr>
            <a:endParaRPr lang="en-US" sz="2000" dirty="0"/>
          </a:p>
          <a:p>
            <a:pPr marL="457200" lvl="0" indent="-457200">
              <a:buAutoNum type="arabicPeriod"/>
            </a:pPr>
            <a:r>
              <a:rPr lang="en-US" sz="2000" dirty="0" smtClean="0"/>
              <a:t>History: analyze, evidence, central ideas, summary, series of event, (causation) cause, integrate, reasoning, claims, compare and contrast.</a:t>
            </a:r>
          </a:p>
          <a:p>
            <a:pPr marL="457200" lvl="0" indent="-457200">
              <a:buAutoNum type="arabicPeriod"/>
            </a:pPr>
            <a:endParaRPr lang="en-US" sz="2000" dirty="0"/>
          </a:p>
          <a:p>
            <a:pPr marL="457200" lvl="0" indent="-457200">
              <a:buAutoNum type="arabicPeriod"/>
            </a:pPr>
            <a:r>
              <a:rPr lang="en-US" sz="2000" dirty="0" smtClean="0"/>
              <a:t>Science: evidence, analysis, central ideas, conclusions, summaries, concepts, relationships, assess, reasoning, claims, compare and contrast, contradict</a:t>
            </a:r>
          </a:p>
          <a:p>
            <a:pPr marL="457200" lvl="0" indent="-457200">
              <a:buAutoNum type="arabicPeriod"/>
            </a:pPr>
            <a:endParaRPr lang="en-US" sz="2000" dirty="0"/>
          </a:p>
          <a:p>
            <a:pPr marL="457200" lvl="0" indent="-457200">
              <a:buAutoNum type="arabicPeriod"/>
            </a:pPr>
            <a:r>
              <a:rPr lang="en-US" sz="2000" dirty="0" smtClean="0"/>
              <a:t>Mathematics: U nit 2:linear and exponential relationships p.54-55Define, evaluate, compare, relationship, sequence, interpret, translate, concept, example, effects.</a:t>
            </a:r>
          </a:p>
          <a:p>
            <a:pPr marL="457200" lvl="0" indent="-457200">
              <a:buAutoNum type="arabicPeriod" startAt="3"/>
            </a:pPr>
            <a:endParaRPr lang="en-US" sz="2000" dirty="0"/>
          </a:p>
        </p:txBody>
      </p:sp>
      <p:sp>
        <p:nvSpPr>
          <p:cNvPr id="5" name="Title 4"/>
          <p:cNvSpPr>
            <a:spLocks noGrp="1"/>
          </p:cNvSpPr>
          <p:nvPr>
            <p:ph type="ctrTitle"/>
          </p:nvPr>
        </p:nvSpPr>
        <p:spPr>
          <a:xfrm>
            <a:off x="1236020" y="-107356"/>
            <a:ext cx="7382104" cy="1549847"/>
          </a:xfrm>
        </p:spPr>
        <p:txBody>
          <a:bodyPr>
            <a:normAutofit fontScale="90000"/>
          </a:bodyPr>
          <a:lstStyle/>
          <a:p>
            <a:r>
              <a:rPr lang="en-US" sz="3600" dirty="0" smtClean="0"/>
              <a:t/>
            </a:r>
            <a:br>
              <a:rPr lang="en-US" sz="3600" dirty="0" smtClean="0"/>
            </a:br>
            <a:r>
              <a:rPr lang="en-US" sz="3600" dirty="0" smtClean="0"/>
              <a:t>Cross-curricular higher order thinking demands in the CCSS </a:t>
            </a:r>
            <a:br>
              <a:rPr lang="en-US" sz="3600" dirty="0" smtClean="0"/>
            </a:br>
            <a:endParaRPr lang="en-US" sz="53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16590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31" y="809215"/>
            <a:ext cx="7709429" cy="1273585"/>
          </a:xfrm>
        </p:spPr>
        <p:txBody>
          <a:bodyPr>
            <a:normAutofit fontScale="90000"/>
          </a:bodyPr>
          <a:lstStyle/>
          <a:p>
            <a:r>
              <a:rPr lang="en-US" dirty="0" smtClean="0"/>
              <a:t>What do the CCSS say about student with learning disabilities?</a:t>
            </a:r>
            <a:endParaRPr lang="en-US" dirty="0"/>
          </a:p>
        </p:txBody>
      </p:sp>
      <p:sp>
        <p:nvSpPr>
          <p:cNvPr id="5" name="Subtitle 4"/>
          <p:cNvSpPr>
            <a:spLocks noGrp="1"/>
          </p:cNvSpPr>
          <p:nvPr>
            <p:ph type="subTitle" idx="1"/>
          </p:nvPr>
        </p:nvSpPr>
        <p:spPr>
          <a:xfrm>
            <a:off x="1371600" y="2353733"/>
            <a:ext cx="6400800" cy="3285067"/>
          </a:xfrm>
        </p:spPr>
        <p:txBody>
          <a:bodyPr>
            <a:normAutofit/>
          </a:bodyPr>
          <a:lstStyle/>
          <a:p>
            <a:r>
              <a:rPr lang="en-US" sz="2000" b="1" dirty="0" smtClean="0"/>
              <a:t>Instruction for students with disabilities must include:</a:t>
            </a:r>
          </a:p>
          <a:p>
            <a:r>
              <a:rPr lang="en-US" sz="1800" dirty="0" smtClean="0"/>
              <a:t>Supports to enable access to the general curriculum</a:t>
            </a:r>
          </a:p>
          <a:p>
            <a:r>
              <a:rPr lang="en-US" sz="1800" dirty="0" smtClean="0"/>
              <a:t>An Individualized IEP designed to attain grade-level standards</a:t>
            </a:r>
          </a:p>
          <a:p>
            <a:r>
              <a:rPr lang="en-US" sz="1800" dirty="0" smtClean="0"/>
              <a:t>Specialized teachers prepared to deliver support services</a:t>
            </a:r>
          </a:p>
          <a:p>
            <a:endParaRPr lang="en-US" sz="1800" dirty="0"/>
          </a:p>
          <a:p>
            <a:r>
              <a:rPr lang="en-US" sz="2000" b="1" dirty="0" smtClean="0"/>
              <a:t>Supports and services may include:</a:t>
            </a:r>
          </a:p>
          <a:p>
            <a:r>
              <a:rPr lang="en-US" sz="1800" dirty="0" smtClean="0"/>
              <a:t>Universal Design for Learning instructional supports</a:t>
            </a:r>
          </a:p>
          <a:p>
            <a:r>
              <a:rPr lang="en-US" sz="1800" dirty="0" smtClean="0"/>
              <a:t>Instructional accommodations</a:t>
            </a:r>
          </a:p>
          <a:p>
            <a:r>
              <a:rPr lang="en-US" sz="1800" dirty="0" smtClean="0"/>
              <a:t>Assistive technology devices and services </a:t>
            </a:r>
            <a:endParaRPr lang="en-US" sz="18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4096245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Rot="1" noChangeArrowheads="1"/>
          </p:cNvSpPr>
          <p:nvPr>
            <p:ph type="title" idx="4294967295"/>
          </p:nvPr>
        </p:nvSpPr>
        <p:spPr>
          <a:noFill/>
        </p:spPr>
        <p:txBody>
          <a:bodyPr/>
          <a:lstStyle/>
          <a:p>
            <a:r>
              <a:rPr lang="en-US" sz="3600" b="1" dirty="0">
                <a:latin typeface="Georgia" charset="0"/>
              </a:rPr>
              <a:t>More </a:t>
            </a:r>
            <a:r>
              <a:rPr lang="en-US" sz="3600" b="1" dirty="0" smtClean="0">
                <a:latin typeface="Georgia" charset="0"/>
              </a:rPr>
              <a:t>Information on the CCSS</a:t>
            </a:r>
            <a:endParaRPr lang="en-US" sz="3600" b="1" dirty="0">
              <a:latin typeface="Georgia" charset="0"/>
            </a:endParaRPr>
          </a:p>
        </p:txBody>
      </p:sp>
      <p:sp>
        <p:nvSpPr>
          <p:cNvPr id="23555" name="Rectangle 5"/>
          <p:cNvSpPr>
            <a:spLocks noGrp="1" noChangeArrowheads="1"/>
          </p:cNvSpPr>
          <p:nvPr>
            <p:ph type="body" idx="4294967295"/>
          </p:nvPr>
        </p:nvSpPr>
        <p:spPr>
          <a:xfrm>
            <a:off x="152400" y="1828800"/>
            <a:ext cx="8991600" cy="4343400"/>
          </a:xfrm>
          <a:noFill/>
        </p:spPr>
        <p:txBody>
          <a:bodyPr/>
          <a:lstStyle/>
          <a:p>
            <a:r>
              <a:rPr lang="en-US" sz="2800" dirty="0">
                <a:latin typeface="Georgia" charset="0"/>
              </a:rPr>
              <a:t>Visit </a:t>
            </a:r>
            <a:r>
              <a:rPr lang="en-US" sz="2800" dirty="0">
                <a:latin typeface="Georgia" charset="0"/>
                <a:hlinkClick r:id="rId3"/>
              </a:rPr>
              <a:t>www.corestandards.org</a:t>
            </a:r>
            <a:r>
              <a:rPr lang="en-US" sz="2800" dirty="0">
                <a:latin typeface="Georgia" charset="0"/>
              </a:rPr>
              <a:t> </a:t>
            </a:r>
          </a:p>
          <a:p>
            <a:endParaRPr lang="en-US" sz="1400" dirty="0">
              <a:latin typeface="Georgia" charset="0"/>
            </a:endParaRPr>
          </a:p>
          <a:p>
            <a:r>
              <a:rPr lang="en-US" sz="2800" dirty="0">
                <a:latin typeface="Georgia" charset="0"/>
              </a:rPr>
              <a:t>Sign up for Common Core State Standards updates: </a:t>
            </a:r>
          </a:p>
          <a:p>
            <a:endParaRPr lang="en-US" sz="1400" dirty="0">
              <a:solidFill>
                <a:srgbClr val="C00000"/>
              </a:solidFill>
              <a:latin typeface="Georgia" charset="0"/>
            </a:endParaRPr>
          </a:p>
          <a:p>
            <a:pPr algn="ctr">
              <a:buFont typeface="Wingdings 2" charset="0"/>
              <a:buNone/>
            </a:pPr>
            <a:r>
              <a:rPr lang="en-US" sz="2200" dirty="0">
                <a:latin typeface="Georgia" charset="0"/>
                <a:hlinkClick r:id="rId4"/>
              </a:rPr>
              <a:t>www.ccsso.org/whats_new/newsletters/commoncoreupdates.html</a:t>
            </a:r>
            <a:endParaRPr lang="en-US" sz="2200" dirty="0">
              <a:latin typeface="Georgia" charset="0"/>
            </a:endParaRPr>
          </a:p>
          <a:p>
            <a:pPr algn="ctr">
              <a:buFont typeface="Wingdings 2" charset="0"/>
              <a:buNone/>
            </a:pPr>
            <a:endParaRPr lang="en-US" sz="2200" dirty="0">
              <a:latin typeface="Georgia" charset="0"/>
            </a:endParaRPr>
          </a:p>
          <a:p>
            <a:pPr>
              <a:buFont typeface="Wingdings 2" charset="0"/>
              <a:buNone/>
            </a:pPr>
            <a:endParaRPr lang="en-US" sz="2300" dirty="0">
              <a:latin typeface="Georgia" charset="0"/>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360648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7275" y="48116"/>
            <a:ext cx="8082646" cy="1899864"/>
          </a:xfrm>
        </p:spPr>
        <p:txBody>
          <a:bodyPr>
            <a:noAutofit/>
          </a:bodyPr>
          <a:lstStyle/>
          <a:p>
            <a:pPr>
              <a:lnSpc>
                <a:spcPct val="300000"/>
              </a:lnSpc>
              <a:spcAft>
                <a:spcPts val="1200"/>
              </a:spcAft>
              <a:defRPr/>
            </a:pPr>
            <a:r>
              <a:rPr lang="en-US" sz="4000" b="1" dirty="0">
                <a:latin typeface="Georgia" charset="0"/>
              </a:rPr>
              <a:t>Information on Assessments</a:t>
            </a:r>
            <a:r>
              <a:rPr lang="en-US" sz="2400" b="1" dirty="0" smtClean="0"/>
              <a:t/>
            </a:r>
            <a:br>
              <a:rPr lang="en-US" sz="2400" b="1" dirty="0" smtClean="0"/>
            </a:br>
            <a:r>
              <a:rPr lang="en-US" sz="2400" b="1" dirty="0" smtClean="0"/>
              <a:t>The Comprehensive Assessment Systems  </a:t>
            </a:r>
            <a:endParaRPr lang="en-US" sz="2400" b="1" dirty="0"/>
          </a:p>
        </p:txBody>
      </p:sp>
      <p:sp>
        <p:nvSpPr>
          <p:cNvPr id="17411" name="Content Placeholder 2"/>
          <p:cNvSpPr>
            <a:spLocks noGrp="1"/>
          </p:cNvSpPr>
          <p:nvPr>
            <p:ph sz="quarter" idx="1"/>
          </p:nvPr>
        </p:nvSpPr>
        <p:spPr>
          <a:xfrm>
            <a:off x="0" y="1447800"/>
            <a:ext cx="9144000" cy="4876800"/>
          </a:xfrm>
        </p:spPr>
        <p:txBody>
          <a:bodyPr rtlCol="0">
            <a:normAutofit/>
          </a:bodyPr>
          <a:lstStyle/>
          <a:p>
            <a:pPr>
              <a:lnSpc>
                <a:spcPct val="300000"/>
              </a:lnSpc>
              <a:spcAft>
                <a:spcPts val="1200"/>
              </a:spcAft>
              <a:buClr>
                <a:schemeClr val="tx2">
                  <a:lumMod val="60000"/>
                  <a:lumOff val="40000"/>
                </a:schemeClr>
              </a:buClr>
              <a:buNone/>
              <a:defRPr/>
            </a:pPr>
            <a:r>
              <a:rPr lang="en-US" sz="2400" dirty="0" smtClean="0"/>
              <a:t>:</a:t>
            </a:r>
            <a:endParaRPr lang="en-US" sz="2000" dirty="0" smtClean="0"/>
          </a:p>
          <a:p>
            <a:pPr lvl="1" eaLnBrk="1" fontAlgn="auto" hangingPunct="1">
              <a:lnSpc>
                <a:spcPct val="90000"/>
              </a:lnSpc>
              <a:spcAft>
                <a:spcPts val="0"/>
              </a:spcAft>
              <a:buNone/>
              <a:defRPr/>
            </a:pPr>
            <a:endParaRPr lang="en-US" sz="2000" b="1" dirty="0" smtClean="0"/>
          </a:p>
          <a:p>
            <a:pPr lvl="1" eaLnBrk="1" fontAlgn="auto" hangingPunct="1">
              <a:lnSpc>
                <a:spcPct val="90000"/>
              </a:lnSpc>
              <a:spcAft>
                <a:spcPts val="0"/>
              </a:spcAft>
              <a:buFont typeface="Arial" pitchFamily="34" charset="0"/>
              <a:buNone/>
              <a:defRPr/>
            </a:pPr>
            <a:endParaRPr lang="en-US" sz="1800" dirty="0" smtClean="0"/>
          </a:p>
          <a:p>
            <a:pPr lvl="1" eaLnBrk="1" fontAlgn="auto" hangingPunct="1">
              <a:lnSpc>
                <a:spcPct val="90000"/>
              </a:lnSpc>
              <a:spcAft>
                <a:spcPts val="0"/>
              </a:spcAft>
              <a:buFont typeface="Arial" pitchFamily="34" charset="0"/>
              <a:buNone/>
              <a:defRPr/>
            </a:pPr>
            <a:endParaRPr lang="en-US" sz="1800" dirty="0" smtClean="0"/>
          </a:p>
          <a:p>
            <a:pPr lvl="2" eaLnBrk="1" fontAlgn="auto" hangingPunct="1">
              <a:lnSpc>
                <a:spcPct val="90000"/>
              </a:lnSpc>
              <a:spcAft>
                <a:spcPts val="0"/>
              </a:spcAft>
              <a:buClr>
                <a:schemeClr val="accent6">
                  <a:lumMod val="75000"/>
                </a:schemeClr>
              </a:buClr>
              <a:buFont typeface="Arial" charset="0"/>
              <a:buNone/>
              <a:defRPr/>
            </a:pPr>
            <a:endParaRPr lang="en-US" sz="1600" dirty="0" smtClean="0"/>
          </a:p>
          <a:p>
            <a:pPr lvl="2" eaLnBrk="1" fontAlgn="auto" hangingPunct="1">
              <a:lnSpc>
                <a:spcPct val="90000"/>
              </a:lnSpc>
              <a:spcAft>
                <a:spcPts val="0"/>
              </a:spcAft>
              <a:buClr>
                <a:schemeClr val="accent6">
                  <a:lumMod val="75000"/>
                </a:schemeClr>
              </a:buClr>
              <a:buFont typeface="Arial" charset="0"/>
              <a:buNone/>
              <a:defRPr/>
            </a:pPr>
            <a:endParaRPr lang="en-US" sz="1600" dirty="0" smtClean="0"/>
          </a:p>
          <a:p>
            <a:pPr lvl="2" eaLnBrk="1" fontAlgn="auto" hangingPunct="1">
              <a:lnSpc>
                <a:spcPct val="90000"/>
              </a:lnSpc>
              <a:spcAft>
                <a:spcPts val="0"/>
              </a:spcAft>
              <a:buClr>
                <a:schemeClr val="accent6">
                  <a:lumMod val="75000"/>
                </a:schemeClr>
              </a:buClr>
              <a:buFont typeface="Arial" charset="0"/>
              <a:buNone/>
              <a:defRPr/>
            </a:pPr>
            <a:endParaRPr lang="en-US" sz="1600" dirty="0" smtClean="0"/>
          </a:p>
          <a:p>
            <a:pPr lvl="2" eaLnBrk="1" fontAlgn="auto" hangingPunct="1">
              <a:lnSpc>
                <a:spcPct val="90000"/>
              </a:lnSpc>
              <a:spcAft>
                <a:spcPts val="0"/>
              </a:spcAft>
              <a:buClr>
                <a:schemeClr val="accent6">
                  <a:lumMod val="75000"/>
                </a:schemeClr>
              </a:buClr>
              <a:buFont typeface="Arial" charset="0"/>
              <a:buNone/>
              <a:defRPr/>
            </a:pPr>
            <a:endParaRPr lang="en-US" sz="1600" dirty="0" smtClean="0"/>
          </a:p>
          <a:p>
            <a:pPr lvl="2" eaLnBrk="1" fontAlgn="auto" hangingPunct="1">
              <a:lnSpc>
                <a:spcPct val="90000"/>
              </a:lnSpc>
              <a:spcAft>
                <a:spcPts val="0"/>
              </a:spcAft>
              <a:buClr>
                <a:schemeClr val="accent6">
                  <a:lumMod val="75000"/>
                </a:schemeClr>
              </a:buClr>
              <a:buFont typeface="Arial" charset="0"/>
              <a:buNone/>
              <a:defRPr/>
            </a:pPr>
            <a:endParaRPr lang="en-US" sz="1600" dirty="0" smtClean="0"/>
          </a:p>
          <a:p>
            <a:pPr lvl="2" eaLnBrk="1" fontAlgn="auto" hangingPunct="1">
              <a:lnSpc>
                <a:spcPct val="90000"/>
              </a:lnSpc>
              <a:spcAft>
                <a:spcPts val="0"/>
              </a:spcAft>
              <a:buClr>
                <a:schemeClr val="accent6">
                  <a:lumMod val="75000"/>
                </a:schemeClr>
              </a:buClr>
              <a:buFont typeface="Arial" charset="0"/>
              <a:buNone/>
              <a:defRPr/>
            </a:pPr>
            <a:endParaRPr lang="en-US" sz="1800" dirty="0" smtClean="0"/>
          </a:p>
          <a:p>
            <a:pPr lvl="2" eaLnBrk="1" fontAlgn="auto" hangingPunct="1">
              <a:lnSpc>
                <a:spcPct val="90000"/>
              </a:lnSpc>
              <a:spcAft>
                <a:spcPts val="0"/>
              </a:spcAft>
              <a:buClr>
                <a:schemeClr val="accent6">
                  <a:lumMod val="75000"/>
                </a:schemeClr>
              </a:buClr>
              <a:buFont typeface="Arial" charset="0"/>
              <a:buNone/>
              <a:defRPr/>
            </a:pPr>
            <a:endParaRPr lang="en-US" sz="1800" dirty="0" smtClean="0"/>
          </a:p>
          <a:p>
            <a:pPr lvl="2" eaLnBrk="1" fontAlgn="auto" hangingPunct="1">
              <a:lnSpc>
                <a:spcPct val="90000"/>
              </a:lnSpc>
              <a:spcAft>
                <a:spcPts val="0"/>
              </a:spcAft>
              <a:buClr>
                <a:schemeClr val="accent6">
                  <a:lumMod val="75000"/>
                </a:schemeClr>
              </a:buClr>
              <a:buFont typeface="Arial" charset="0"/>
              <a:buNone/>
              <a:defRPr/>
            </a:pPr>
            <a:endParaRPr lang="en-US" sz="1800" dirty="0" smtClean="0"/>
          </a:p>
          <a:p>
            <a:pPr lvl="2" eaLnBrk="1" fontAlgn="auto" hangingPunct="1">
              <a:lnSpc>
                <a:spcPct val="90000"/>
              </a:lnSpc>
              <a:spcAft>
                <a:spcPts val="0"/>
              </a:spcAft>
              <a:buClr>
                <a:schemeClr val="accent6">
                  <a:lumMod val="75000"/>
                </a:schemeClr>
              </a:buClr>
              <a:buFont typeface="Arial" charset="0"/>
              <a:buNone/>
              <a:defRPr/>
            </a:pPr>
            <a:r>
              <a:rPr lang="en-US" sz="1800" dirty="0" smtClean="0"/>
              <a:t>		</a:t>
            </a:r>
          </a:p>
          <a:p>
            <a:pPr eaLnBrk="1" fontAlgn="auto" hangingPunct="1">
              <a:lnSpc>
                <a:spcPct val="90000"/>
              </a:lnSpc>
              <a:spcAft>
                <a:spcPts val="0"/>
              </a:spcAft>
              <a:buClr>
                <a:schemeClr val="tx2">
                  <a:lumMod val="60000"/>
                  <a:lumOff val="40000"/>
                </a:schemeClr>
              </a:buClr>
              <a:buFont typeface="Wingdings 3" charset="2"/>
              <a:buNone/>
              <a:defRPr/>
            </a:pPr>
            <a:endParaRPr lang="en-US" sz="1700" dirty="0" smtClean="0"/>
          </a:p>
        </p:txBody>
      </p:sp>
      <p:graphicFrame>
        <p:nvGraphicFramePr>
          <p:cNvPr id="6" name="Table 5"/>
          <p:cNvGraphicFramePr>
            <a:graphicFrameLocks noGrp="1"/>
          </p:cNvGraphicFramePr>
          <p:nvPr>
            <p:extLst>
              <p:ext uri="{D42A27DB-BD31-4B8C-83A1-F6EECF244321}">
                <p14:modId xmlns:p14="http://schemas.microsoft.com/office/powerpoint/2010/main" val="3314549374"/>
              </p:ext>
            </p:extLst>
          </p:nvPr>
        </p:nvGraphicFramePr>
        <p:xfrm>
          <a:off x="838200" y="2743200"/>
          <a:ext cx="7696200" cy="2636520"/>
        </p:xfrm>
        <a:graphic>
          <a:graphicData uri="http://schemas.openxmlformats.org/drawingml/2006/table">
            <a:tbl>
              <a:tblPr firstRow="1" bandRow="1">
                <a:tableStyleId>{5C22544A-7EE6-4342-B048-85BDC9FD1C3A}</a:tableStyleId>
              </a:tblPr>
              <a:tblGrid>
                <a:gridCol w="3848100"/>
                <a:gridCol w="3848100"/>
              </a:tblGrid>
              <a:tr h="2636520">
                <a:tc>
                  <a:txBody>
                    <a:bodyPr/>
                    <a:lstStyle/>
                    <a:p>
                      <a:pPr lvl="1" algn="ctr" eaLnBrk="1" fontAlgn="auto" hangingPunct="1">
                        <a:lnSpc>
                          <a:spcPct val="90000"/>
                        </a:lnSpc>
                        <a:spcAft>
                          <a:spcPts val="0"/>
                        </a:spcAft>
                        <a:buFont typeface="Wingdings 3" pitchFamily="18" charset="2"/>
                        <a:buNone/>
                        <a:defRPr/>
                      </a:pPr>
                      <a:endParaRPr lang="en-US" sz="1800" b="1" dirty="0" smtClean="0">
                        <a:solidFill>
                          <a:schemeClr val="tx1">
                            <a:lumMod val="75000"/>
                            <a:lumOff val="25000"/>
                          </a:schemeClr>
                        </a:solidFill>
                      </a:endParaRP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Partnership for Assessment of Readiness for College and Careers (PARCC)</a:t>
                      </a: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Management partner:</a:t>
                      </a: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Achieve</a:t>
                      </a:r>
                      <a:r>
                        <a:rPr lang="en-US" sz="2000" b="1" baseline="0" dirty="0" smtClean="0">
                          <a:solidFill>
                            <a:schemeClr val="tx1">
                              <a:lumMod val="75000"/>
                              <a:lumOff val="25000"/>
                            </a:schemeClr>
                          </a:solidFill>
                        </a:rPr>
                        <a:t> </a:t>
                      </a:r>
                      <a:endParaRPr lang="en-US" sz="2000" b="1" dirty="0" smtClean="0">
                        <a:solidFill>
                          <a:schemeClr val="tx1">
                            <a:lumMod val="75000"/>
                            <a:lumOff val="25000"/>
                          </a:schemeClr>
                        </a:solidFill>
                      </a:endParaRPr>
                    </a:p>
                    <a:p>
                      <a:pPr lvl="1" algn="ctr" eaLnBrk="1" fontAlgn="auto" hangingPunct="1">
                        <a:lnSpc>
                          <a:spcPct val="90000"/>
                        </a:lnSpc>
                        <a:spcAft>
                          <a:spcPts val="0"/>
                        </a:spcAft>
                        <a:buFont typeface="Wingdings 3" pitchFamily="18" charset="2"/>
                        <a:buNone/>
                        <a:defRPr/>
                      </a:pPr>
                      <a:endParaRPr lang="en-US" sz="1800" b="1" dirty="0" smtClean="0">
                        <a:solidFill>
                          <a:schemeClr val="tx1">
                            <a:lumMod val="75000"/>
                            <a:lumOff val="25000"/>
                          </a:schemeClr>
                        </a:solidFill>
                      </a:endParaRPr>
                    </a:p>
                    <a:p>
                      <a:pPr lvl="1" eaLnBrk="1" fontAlgn="auto" hangingPunct="1">
                        <a:lnSpc>
                          <a:spcPct val="90000"/>
                        </a:lnSpc>
                        <a:spcAft>
                          <a:spcPts val="0"/>
                        </a:spcAft>
                        <a:buClr>
                          <a:schemeClr val="accent6">
                            <a:lumMod val="75000"/>
                          </a:schemeClr>
                        </a:buClr>
                        <a:buFont typeface="Wingdings 3" pitchFamily="18" charset="2"/>
                        <a:buNone/>
                        <a:defRPr/>
                      </a:pPr>
                      <a:r>
                        <a:rPr lang="en-US" sz="1800" b="0" dirty="0" smtClean="0">
                          <a:solidFill>
                            <a:schemeClr val="tx1">
                              <a:lumMod val="75000"/>
                              <a:lumOff val="25000"/>
                            </a:schemeClr>
                          </a:solidFill>
                        </a:rPr>
                        <a:t>  </a:t>
                      </a:r>
                      <a:endParaRPr lang="en-US" sz="1600" dirty="0">
                        <a:solidFill>
                          <a:schemeClr val="tx1">
                            <a:lumMod val="75000"/>
                            <a:lumOff val="25000"/>
                          </a:schemeClr>
                        </a:solidFill>
                      </a:endParaRPr>
                    </a:p>
                  </a:txBody>
                  <a:tcPr>
                    <a:solidFill>
                      <a:schemeClr val="tx2">
                        <a:lumMod val="20000"/>
                        <a:lumOff val="80000"/>
                      </a:schemeClr>
                    </a:solidFill>
                  </a:tcPr>
                </a:tc>
                <a:tc>
                  <a:txBody>
                    <a:bodyPr/>
                    <a:lstStyle/>
                    <a:p>
                      <a:pPr lvl="0" algn="ctr" eaLnBrk="1" fontAlgn="auto" hangingPunct="1">
                        <a:lnSpc>
                          <a:spcPct val="90000"/>
                        </a:lnSpc>
                        <a:spcAft>
                          <a:spcPts val="0"/>
                        </a:spcAft>
                        <a:buFont typeface="Wingdings 3" pitchFamily="18" charset="2"/>
                        <a:buNone/>
                        <a:defRPr/>
                      </a:pPr>
                      <a:endParaRPr lang="en-US" sz="1800" b="1" dirty="0" smtClean="0">
                        <a:solidFill>
                          <a:schemeClr val="tx1">
                            <a:lumMod val="75000"/>
                            <a:lumOff val="25000"/>
                          </a:schemeClr>
                        </a:solidFill>
                      </a:endParaRP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SMARTER Balanced</a:t>
                      </a: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Assessment Consortium</a:t>
                      </a:r>
                    </a:p>
                    <a:p>
                      <a:pPr lvl="0" algn="ctr" eaLnBrk="1" fontAlgn="auto" hangingPunct="1">
                        <a:lnSpc>
                          <a:spcPct val="90000"/>
                        </a:lnSpc>
                        <a:spcAft>
                          <a:spcPts val="0"/>
                        </a:spcAft>
                        <a:buFont typeface="Wingdings 3" pitchFamily="18" charset="2"/>
                        <a:buNone/>
                        <a:defRPr/>
                      </a:pPr>
                      <a:r>
                        <a:rPr lang="en-US" sz="2000" dirty="0" smtClean="0">
                          <a:solidFill>
                            <a:schemeClr val="tx1">
                              <a:lumMod val="75000"/>
                              <a:lumOff val="25000"/>
                            </a:schemeClr>
                          </a:solidFill>
                        </a:rPr>
                        <a:t>(</a:t>
                      </a:r>
                      <a:r>
                        <a:rPr lang="en-US" sz="2000" b="1" dirty="0" smtClean="0">
                          <a:solidFill>
                            <a:schemeClr val="tx1">
                              <a:lumMod val="75000"/>
                              <a:lumOff val="25000"/>
                            </a:schemeClr>
                          </a:solidFill>
                        </a:rPr>
                        <a:t>SBAC)</a:t>
                      </a:r>
                    </a:p>
                    <a:p>
                      <a:pPr lvl="0" algn="ctr" eaLnBrk="1" fontAlgn="auto" hangingPunct="1">
                        <a:lnSpc>
                          <a:spcPct val="90000"/>
                        </a:lnSpc>
                        <a:spcAft>
                          <a:spcPts val="0"/>
                        </a:spcAft>
                        <a:buFont typeface="Wingdings 3" pitchFamily="18" charset="2"/>
                        <a:buNone/>
                        <a:defRPr/>
                      </a:pPr>
                      <a:r>
                        <a:rPr lang="en-US" sz="2000" b="1" dirty="0" smtClean="0">
                          <a:solidFill>
                            <a:schemeClr val="tx1">
                              <a:lumMod val="75000"/>
                              <a:lumOff val="25000"/>
                            </a:schemeClr>
                          </a:solidFill>
                        </a:rPr>
                        <a:t>Management Partner </a:t>
                      </a:r>
                    </a:p>
                    <a:p>
                      <a:pPr lvl="0" algn="ctr" eaLnBrk="1" fontAlgn="auto" hangingPunct="1">
                        <a:lnSpc>
                          <a:spcPct val="90000"/>
                        </a:lnSpc>
                        <a:spcAft>
                          <a:spcPts val="0"/>
                        </a:spcAft>
                        <a:buFont typeface="Wingdings 3" pitchFamily="18" charset="2"/>
                        <a:buNone/>
                        <a:defRPr/>
                      </a:pPr>
                      <a:r>
                        <a:rPr lang="en-US" sz="2000" b="1" dirty="0" err="1" smtClean="0">
                          <a:solidFill>
                            <a:schemeClr val="tx1">
                              <a:lumMod val="75000"/>
                              <a:lumOff val="25000"/>
                            </a:schemeClr>
                          </a:solidFill>
                        </a:rPr>
                        <a:t>WestED</a:t>
                      </a:r>
                      <a:endParaRPr lang="en-US" sz="2000" b="1" dirty="0" smtClean="0">
                        <a:solidFill>
                          <a:schemeClr val="tx1">
                            <a:lumMod val="75000"/>
                            <a:lumOff val="25000"/>
                          </a:schemeClr>
                        </a:solidFill>
                      </a:endParaRPr>
                    </a:p>
                    <a:p>
                      <a:endParaRPr lang="en-US" sz="1600" dirty="0">
                        <a:solidFill>
                          <a:schemeClr val="tx1">
                            <a:lumMod val="75000"/>
                            <a:lumOff val="25000"/>
                          </a:schemeClr>
                        </a:solidFill>
                      </a:endParaRPr>
                    </a:p>
                  </a:txBody>
                  <a:tcPr>
                    <a:solidFill>
                      <a:schemeClr val="tx2">
                        <a:lumMod val="20000"/>
                        <a:lumOff val="80000"/>
                      </a:schemeClr>
                    </a:solidFill>
                  </a:tcPr>
                </a:tc>
              </a:tr>
            </a:tbl>
          </a:graphicData>
        </a:graphic>
      </p:graphicFrame>
      <p:sp>
        <p:nvSpPr>
          <p:cNvPr id="7" name="TextBox 6"/>
          <p:cNvSpPr txBox="1"/>
          <p:nvPr/>
        </p:nvSpPr>
        <p:spPr>
          <a:xfrm>
            <a:off x="6248400" y="6248400"/>
            <a:ext cx="2438400" cy="276999"/>
          </a:xfrm>
          <a:prstGeom prst="rect">
            <a:avLst/>
          </a:prstGeom>
          <a:noFill/>
        </p:spPr>
        <p:txBody>
          <a:bodyPr wrap="square" rtlCol="0">
            <a:spAutoFit/>
          </a:bodyPr>
          <a:lstStyle/>
          <a:p>
            <a:pPr algn="r"/>
            <a:r>
              <a:rPr lang="en-US" sz="1200" dirty="0" smtClean="0"/>
              <a:t>Current as of August 1, 2011</a:t>
            </a:r>
            <a:endParaRPr lang="en-US" sz="1200" dirty="0"/>
          </a:p>
        </p:txBody>
      </p: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961613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2" end="12"/>
                                            </p:txEl>
                                          </p:spTgt>
                                        </p:tgtEl>
                                        <p:attrNameLst>
                                          <p:attrName>style.visibility</p:attrName>
                                        </p:attrNameLst>
                                      </p:cBhvr>
                                      <p:to>
                                        <p:strVal val="visible"/>
                                      </p:to>
                                    </p:set>
                                    <p:animEffect transition="in" filter="fade">
                                      <p:cBhvr>
                                        <p:cTn id="7" dur="500"/>
                                        <p:tgtEl>
                                          <p:spTgt spid="17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3"/>
          <p:cNvSpPr>
            <a:spLocks noGrp="1"/>
          </p:cNvSpPr>
          <p:nvPr>
            <p:ph type="ctrTitle"/>
          </p:nvPr>
        </p:nvSpPr>
        <p:spPr/>
        <p:txBody>
          <a:bodyPr/>
          <a:lstStyle/>
          <a:p>
            <a:pPr eaLnBrk="1" hangingPunct="1"/>
            <a:r>
              <a:rPr lang="en-US" dirty="0" smtClean="0">
                <a:latin typeface="Calibri" pitchFamily="34" charset="0"/>
              </a:rPr>
              <a:t>   </a:t>
            </a:r>
          </a:p>
        </p:txBody>
      </p:sp>
      <p:sp>
        <p:nvSpPr>
          <p:cNvPr id="26626" name="Content Placeholder 2"/>
          <p:cNvSpPr>
            <a:spLocks noGrp="1"/>
          </p:cNvSpPr>
          <p:nvPr>
            <p:ph type="subTitle" idx="1"/>
          </p:nvPr>
        </p:nvSpPr>
        <p:spPr>
          <a:xfrm>
            <a:off x="3785777" y="2525731"/>
            <a:ext cx="4876800" cy="3505200"/>
          </a:xfrm>
        </p:spPr>
        <p:txBody>
          <a:bodyPr rtlCol="0">
            <a:normAutofit fontScale="25000" lnSpcReduction="20000"/>
          </a:bodyPr>
          <a:lstStyle/>
          <a:p>
            <a:pPr eaLnBrk="1" fontAlgn="auto" hangingPunct="1">
              <a:lnSpc>
                <a:spcPct val="80000"/>
              </a:lnSpc>
              <a:spcAft>
                <a:spcPts val="0"/>
              </a:spcAft>
              <a:buClr>
                <a:schemeClr val="tx2">
                  <a:lumMod val="60000"/>
                  <a:lumOff val="40000"/>
                </a:schemeClr>
              </a:buClr>
              <a:buFont typeface="Wingdings 3" charset="2"/>
              <a:buNone/>
              <a:defRPr/>
            </a:pPr>
            <a:r>
              <a:rPr lang="en-US" sz="500" dirty="0" smtClean="0"/>
              <a:t> </a:t>
            </a:r>
          </a:p>
          <a:p>
            <a:pPr algn="ctr" eaLnBrk="1" fontAlgn="auto" hangingPunct="1">
              <a:lnSpc>
                <a:spcPct val="80000"/>
              </a:lnSpc>
              <a:spcAft>
                <a:spcPts val="600"/>
              </a:spcAft>
              <a:buClr>
                <a:schemeClr val="tx2">
                  <a:lumMod val="60000"/>
                  <a:lumOff val="40000"/>
                </a:schemeClr>
              </a:buClr>
              <a:buFont typeface="Wingdings 3" charset="2"/>
              <a:buNone/>
              <a:defRPr/>
            </a:pPr>
            <a:r>
              <a:rPr lang="en-US" sz="4000" b="1" dirty="0" smtClean="0">
                <a:solidFill>
                  <a:srgbClr val="0070C0"/>
                </a:solidFill>
              </a:rPr>
              <a:t>********</a:t>
            </a:r>
          </a:p>
          <a:p>
            <a:pPr algn="ctr" eaLnBrk="1" fontAlgn="auto" hangingPunct="1">
              <a:lnSpc>
                <a:spcPct val="80000"/>
              </a:lnSpc>
              <a:spcAft>
                <a:spcPts val="600"/>
              </a:spcAft>
              <a:buClr>
                <a:schemeClr val="tx2">
                  <a:lumMod val="60000"/>
                  <a:lumOff val="40000"/>
                </a:schemeClr>
              </a:buClr>
              <a:buFont typeface="Wingdings 3" charset="2"/>
              <a:buNone/>
              <a:defRPr/>
            </a:pPr>
            <a:endParaRPr lang="en-US" sz="1100" dirty="0" smtClean="0">
              <a:solidFill>
                <a:srgbClr val="002060"/>
              </a:solidFill>
            </a:endParaRPr>
          </a:p>
          <a:p>
            <a:pPr algn="ctr" eaLnBrk="1" fontAlgn="auto" hangingPunct="1">
              <a:lnSpc>
                <a:spcPct val="80000"/>
              </a:lnSpc>
              <a:spcAft>
                <a:spcPts val="600"/>
              </a:spcAft>
              <a:buClr>
                <a:schemeClr val="tx2">
                  <a:lumMod val="60000"/>
                  <a:lumOff val="40000"/>
                </a:schemeClr>
              </a:buClr>
              <a:buFont typeface="Wingdings 3" charset="2"/>
              <a:buNone/>
              <a:defRPr/>
            </a:pPr>
            <a:r>
              <a:rPr lang="en-US" sz="4400" b="1" dirty="0" smtClean="0">
                <a:solidFill>
                  <a:schemeClr val="tx1">
                    <a:lumMod val="85000"/>
                    <a:lumOff val="15000"/>
                  </a:schemeClr>
                </a:solidFill>
              </a:rPr>
              <a:t>Pascal (Pat) D. Forgione, Jr., Ph.D.</a:t>
            </a:r>
          </a:p>
          <a:p>
            <a:pPr algn="ctr" eaLnBrk="1" fontAlgn="auto" hangingPunct="1">
              <a:lnSpc>
                <a:spcPct val="80000"/>
              </a:lnSpc>
              <a:spcAft>
                <a:spcPts val="600"/>
              </a:spcAft>
              <a:buClr>
                <a:schemeClr val="tx2">
                  <a:lumMod val="60000"/>
                  <a:lumOff val="40000"/>
                </a:schemeClr>
              </a:buClr>
              <a:buFont typeface="Wingdings 3" charset="2"/>
              <a:buNone/>
              <a:defRPr/>
            </a:pPr>
            <a:r>
              <a:rPr lang="en-US" sz="4400" dirty="0" smtClean="0">
                <a:solidFill>
                  <a:schemeClr val="tx1">
                    <a:lumMod val="85000"/>
                    <a:lumOff val="15000"/>
                  </a:schemeClr>
                </a:solidFill>
              </a:rPr>
              <a:t>Distinguished Presidential Scholar and Executive Director</a:t>
            </a:r>
          </a:p>
          <a:p>
            <a:pPr algn="ctr" eaLnBrk="1" fontAlgn="auto" hangingPunct="1">
              <a:lnSpc>
                <a:spcPct val="80000"/>
              </a:lnSpc>
              <a:spcAft>
                <a:spcPts val="600"/>
              </a:spcAft>
              <a:buClr>
                <a:schemeClr val="tx2">
                  <a:lumMod val="60000"/>
                  <a:lumOff val="40000"/>
                </a:schemeClr>
              </a:buClr>
              <a:buFont typeface="Wingdings 3" charset="2"/>
              <a:buNone/>
              <a:defRPr/>
            </a:pPr>
            <a:r>
              <a:rPr lang="en-US" sz="4400" dirty="0" smtClean="0">
                <a:solidFill>
                  <a:schemeClr val="tx1">
                    <a:lumMod val="85000"/>
                    <a:lumOff val="15000"/>
                  </a:schemeClr>
                </a:solidFill>
              </a:rPr>
              <a:t>Center for K-12 Assessment and Performance Management at ETS</a:t>
            </a:r>
          </a:p>
          <a:p>
            <a:pPr algn="ctr" eaLnBrk="1" fontAlgn="auto" hangingPunct="1">
              <a:lnSpc>
                <a:spcPct val="80000"/>
              </a:lnSpc>
              <a:spcAft>
                <a:spcPts val="600"/>
              </a:spcAft>
              <a:buClr>
                <a:schemeClr val="tx2">
                  <a:lumMod val="60000"/>
                  <a:lumOff val="40000"/>
                </a:schemeClr>
              </a:buClr>
              <a:buFont typeface="Wingdings 3" charset="2"/>
              <a:buNone/>
              <a:defRPr/>
            </a:pPr>
            <a:r>
              <a:rPr lang="en-US" sz="4400" dirty="0" smtClean="0">
                <a:solidFill>
                  <a:schemeClr val="tx1">
                    <a:lumMod val="85000"/>
                    <a:lumOff val="15000"/>
                  </a:schemeClr>
                </a:solidFill>
              </a:rPr>
              <a:t>Educational Testing Service</a:t>
            </a:r>
          </a:p>
          <a:p>
            <a:pPr algn="ctr" eaLnBrk="1" fontAlgn="auto" hangingPunct="1">
              <a:lnSpc>
                <a:spcPct val="80000"/>
              </a:lnSpc>
              <a:spcAft>
                <a:spcPts val="600"/>
              </a:spcAft>
              <a:buClr>
                <a:schemeClr val="tx2">
                  <a:lumMod val="60000"/>
                  <a:lumOff val="40000"/>
                </a:schemeClr>
              </a:buClr>
              <a:buFont typeface="Wingdings 3" charset="2"/>
              <a:buNone/>
              <a:defRPr/>
            </a:pPr>
            <a:r>
              <a:rPr lang="en-US" sz="4400" dirty="0" smtClean="0">
                <a:solidFill>
                  <a:schemeClr val="tx1">
                    <a:lumMod val="85000"/>
                    <a:lumOff val="15000"/>
                  </a:schemeClr>
                </a:solidFill>
              </a:rPr>
              <a:t>823 Congress Avenue, Suite 816</a:t>
            </a:r>
          </a:p>
          <a:p>
            <a:pPr algn="ctr" eaLnBrk="1" fontAlgn="auto" hangingPunct="1">
              <a:lnSpc>
                <a:spcPct val="80000"/>
              </a:lnSpc>
              <a:spcAft>
                <a:spcPts val="600"/>
              </a:spcAft>
              <a:buClr>
                <a:schemeClr val="tx2">
                  <a:lumMod val="60000"/>
                  <a:lumOff val="40000"/>
                </a:schemeClr>
              </a:buClr>
              <a:buFont typeface="Wingdings 3" charset="2"/>
              <a:buNone/>
              <a:defRPr/>
            </a:pPr>
            <a:r>
              <a:rPr lang="en-US" sz="4400" dirty="0" smtClean="0">
                <a:solidFill>
                  <a:schemeClr val="tx1">
                    <a:lumMod val="85000"/>
                    <a:lumOff val="15000"/>
                  </a:schemeClr>
                </a:solidFill>
              </a:rPr>
              <a:t>Austin, TX 78701</a:t>
            </a:r>
          </a:p>
          <a:p>
            <a:pPr algn="ctr" eaLnBrk="1" fontAlgn="auto" hangingPunct="1">
              <a:lnSpc>
                <a:spcPct val="80000"/>
              </a:lnSpc>
              <a:spcAft>
                <a:spcPts val="600"/>
              </a:spcAft>
              <a:buClr>
                <a:schemeClr val="tx2">
                  <a:lumMod val="60000"/>
                  <a:lumOff val="40000"/>
                </a:schemeClr>
              </a:buClr>
              <a:buFont typeface="Arial" charset="0"/>
              <a:buNone/>
              <a:defRPr/>
            </a:pPr>
            <a:r>
              <a:rPr lang="en-US" sz="4400" dirty="0" smtClean="0">
                <a:solidFill>
                  <a:schemeClr val="tx1">
                    <a:lumMod val="85000"/>
                    <a:lumOff val="15000"/>
                  </a:schemeClr>
                </a:solidFill>
              </a:rPr>
              <a:t>E-Mail:   pdforgione@k12center.org   </a:t>
            </a:r>
          </a:p>
          <a:p>
            <a:pPr algn="ctr" eaLnBrk="1" fontAlgn="auto" hangingPunct="1">
              <a:lnSpc>
                <a:spcPct val="80000"/>
              </a:lnSpc>
              <a:spcAft>
                <a:spcPts val="600"/>
              </a:spcAft>
              <a:buClr>
                <a:schemeClr val="tx2">
                  <a:lumMod val="60000"/>
                  <a:lumOff val="40000"/>
                </a:schemeClr>
              </a:buClr>
              <a:buFont typeface="Arial" charset="0"/>
              <a:buNone/>
              <a:defRPr/>
            </a:pPr>
            <a:endParaRPr lang="en-US" sz="4400" dirty="0" smtClean="0">
              <a:solidFill>
                <a:schemeClr val="tx1">
                  <a:lumMod val="85000"/>
                  <a:lumOff val="15000"/>
                </a:schemeClr>
              </a:solidFill>
            </a:endParaRPr>
          </a:p>
          <a:p>
            <a:pPr algn="ctr" eaLnBrk="1" fontAlgn="auto" hangingPunct="1">
              <a:lnSpc>
                <a:spcPct val="80000"/>
              </a:lnSpc>
              <a:spcAft>
                <a:spcPts val="600"/>
              </a:spcAft>
              <a:buClr>
                <a:schemeClr val="tx2">
                  <a:lumMod val="60000"/>
                  <a:lumOff val="40000"/>
                </a:schemeClr>
              </a:buClr>
              <a:buFont typeface="Arial" charset="0"/>
              <a:buNone/>
              <a:defRPr/>
            </a:pPr>
            <a:r>
              <a:rPr lang="en-US" sz="4400" b="1" dirty="0" smtClean="0">
                <a:solidFill>
                  <a:schemeClr val="tx1">
                    <a:lumMod val="85000"/>
                    <a:lumOff val="15000"/>
                  </a:schemeClr>
                </a:solidFill>
              </a:rPr>
              <a:t>Nancy Doorey</a:t>
            </a:r>
            <a:endParaRPr lang="en-US" sz="4400" dirty="0" smtClean="0">
              <a:solidFill>
                <a:schemeClr val="tx1">
                  <a:lumMod val="85000"/>
                  <a:lumOff val="15000"/>
                </a:schemeClr>
              </a:solidFill>
            </a:endParaRPr>
          </a:p>
          <a:p>
            <a:pPr algn="ctr" eaLnBrk="1" fontAlgn="auto" hangingPunct="1">
              <a:lnSpc>
                <a:spcPct val="80000"/>
              </a:lnSpc>
              <a:spcAft>
                <a:spcPts val="600"/>
              </a:spcAft>
              <a:buClr>
                <a:schemeClr val="tx2">
                  <a:lumMod val="60000"/>
                  <a:lumOff val="40000"/>
                </a:schemeClr>
              </a:buClr>
              <a:buFont typeface="Arial" charset="0"/>
              <a:buNone/>
              <a:defRPr/>
            </a:pPr>
            <a:r>
              <a:rPr lang="en-US" sz="4400" dirty="0" smtClean="0">
                <a:solidFill>
                  <a:schemeClr val="tx1">
                    <a:lumMod val="85000"/>
                    <a:lumOff val="15000"/>
                  </a:schemeClr>
                </a:solidFill>
              </a:rPr>
              <a:t> Director of Programs</a:t>
            </a:r>
          </a:p>
          <a:p>
            <a:pPr algn="ctr" eaLnBrk="1" fontAlgn="auto" hangingPunct="1">
              <a:lnSpc>
                <a:spcPct val="80000"/>
              </a:lnSpc>
              <a:spcAft>
                <a:spcPts val="600"/>
              </a:spcAft>
              <a:buClr>
                <a:schemeClr val="tx2">
                  <a:lumMod val="60000"/>
                  <a:lumOff val="40000"/>
                </a:schemeClr>
              </a:buClr>
              <a:buFont typeface="Arial" charset="0"/>
              <a:buNone/>
              <a:defRPr/>
            </a:pPr>
            <a:r>
              <a:rPr lang="en-US" sz="4400" dirty="0" smtClean="0">
                <a:solidFill>
                  <a:schemeClr val="tx1">
                    <a:lumMod val="85000"/>
                    <a:lumOff val="15000"/>
                  </a:schemeClr>
                </a:solidFill>
              </a:rPr>
              <a:t>ndoorey@k12center.org </a:t>
            </a:r>
          </a:p>
          <a:p>
            <a:pPr algn="ctr" eaLnBrk="1" fontAlgn="auto" hangingPunct="1">
              <a:lnSpc>
                <a:spcPct val="80000"/>
              </a:lnSpc>
              <a:spcAft>
                <a:spcPts val="600"/>
              </a:spcAft>
              <a:buClr>
                <a:schemeClr val="tx2">
                  <a:lumMod val="60000"/>
                  <a:lumOff val="40000"/>
                </a:schemeClr>
              </a:buClr>
              <a:buFont typeface="Wingdings 3" charset="2"/>
              <a:buNone/>
              <a:defRPr/>
            </a:pPr>
            <a:endParaRPr lang="en-US" sz="4000" dirty="0" smtClean="0">
              <a:solidFill>
                <a:schemeClr val="tx1">
                  <a:lumMod val="85000"/>
                  <a:lumOff val="15000"/>
                </a:schemeClr>
              </a:solidFill>
            </a:endParaRPr>
          </a:p>
          <a:p>
            <a:pPr algn="ctr" eaLnBrk="1" fontAlgn="auto" hangingPunct="1">
              <a:lnSpc>
                <a:spcPct val="80000"/>
              </a:lnSpc>
              <a:spcAft>
                <a:spcPts val="600"/>
              </a:spcAft>
              <a:buClr>
                <a:schemeClr val="tx2">
                  <a:lumMod val="60000"/>
                  <a:lumOff val="40000"/>
                </a:schemeClr>
              </a:buClr>
              <a:buFont typeface="Arial" pitchFamily="34" charset="0"/>
              <a:buNone/>
              <a:defRPr/>
            </a:pPr>
            <a:r>
              <a:rPr lang="en-US" sz="4800" b="1" dirty="0" smtClean="0">
                <a:solidFill>
                  <a:schemeClr val="tx1">
                    <a:lumMod val="85000"/>
                    <a:lumOff val="15000"/>
                  </a:schemeClr>
                </a:solidFill>
                <a:hlinkClick r:id="rId4"/>
              </a:rPr>
              <a:t>www.k12center.org</a:t>
            </a:r>
            <a:endParaRPr lang="en-US" sz="4800" dirty="0" smtClean="0">
              <a:solidFill>
                <a:schemeClr val="tx1">
                  <a:lumMod val="85000"/>
                  <a:lumOff val="15000"/>
                </a:schemeClr>
              </a:solidFill>
            </a:endParaRPr>
          </a:p>
          <a:p>
            <a:pPr eaLnBrk="1" fontAlgn="auto" hangingPunct="1">
              <a:lnSpc>
                <a:spcPct val="80000"/>
              </a:lnSpc>
              <a:spcAft>
                <a:spcPts val="0"/>
              </a:spcAft>
              <a:buClr>
                <a:schemeClr val="tx2">
                  <a:lumMod val="60000"/>
                  <a:lumOff val="40000"/>
                </a:schemeClr>
              </a:buClr>
              <a:buFont typeface="Wingdings 3" charset="2"/>
              <a:buNone/>
              <a:defRPr/>
            </a:pPr>
            <a:endParaRPr lang="en-US" sz="3600" dirty="0" smtClean="0">
              <a:solidFill>
                <a:schemeClr val="tx1">
                  <a:lumMod val="85000"/>
                  <a:lumOff val="15000"/>
                </a:schemeClr>
              </a:solidFill>
            </a:endParaRPr>
          </a:p>
          <a:p>
            <a:pPr eaLnBrk="1" fontAlgn="auto" hangingPunct="1">
              <a:lnSpc>
                <a:spcPct val="80000"/>
              </a:lnSpc>
              <a:spcAft>
                <a:spcPts val="0"/>
              </a:spcAft>
              <a:buClr>
                <a:schemeClr val="tx2">
                  <a:lumMod val="60000"/>
                  <a:lumOff val="40000"/>
                </a:schemeClr>
              </a:buClr>
              <a:buFont typeface="Arial" charset="0"/>
              <a:buChar char="•"/>
              <a:defRPr/>
            </a:pPr>
            <a:endParaRPr lang="en-US" sz="3200" dirty="0" smtClean="0">
              <a:solidFill>
                <a:schemeClr val="tx1">
                  <a:lumMod val="85000"/>
                  <a:lumOff val="15000"/>
                </a:schemeClr>
              </a:solidFill>
            </a:endParaRPr>
          </a:p>
        </p:txBody>
      </p:sp>
      <p:sp>
        <p:nvSpPr>
          <p:cNvPr id="6" name="TextBox 5"/>
          <p:cNvSpPr txBox="1"/>
          <p:nvPr/>
        </p:nvSpPr>
        <p:spPr>
          <a:xfrm>
            <a:off x="4668634" y="620013"/>
            <a:ext cx="3429000" cy="1785104"/>
          </a:xfrm>
          <a:prstGeom prst="rect">
            <a:avLst/>
          </a:prstGeom>
          <a:noFill/>
        </p:spPr>
        <p:txBody>
          <a:bodyPr wrap="square">
            <a:spAutoFit/>
          </a:bodyPr>
          <a:lstStyle/>
          <a:p>
            <a:pPr algn="r">
              <a:defRPr/>
            </a:pPr>
            <a:r>
              <a:rPr lang="en-US" sz="1400" b="1" dirty="0" smtClean="0">
                <a:solidFill>
                  <a:srgbClr val="FF9900"/>
                </a:solidFill>
                <a:latin typeface="Arial" charset="0"/>
              </a:rPr>
              <a:t>Source of Information:</a:t>
            </a:r>
          </a:p>
          <a:p>
            <a:pPr algn="r">
              <a:defRPr/>
            </a:pPr>
            <a:r>
              <a:rPr lang="en-US" sz="1400" b="1" dirty="0" smtClean="0">
                <a:solidFill>
                  <a:srgbClr val="FF9900"/>
                </a:solidFill>
                <a:latin typeface="Arial" charset="0"/>
              </a:rPr>
              <a:t>GUIDE TO THE ASSESSMENT CONSORTIA:</a:t>
            </a:r>
          </a:p>
          <a:p>
            <a:pPr algn="r">
              <a:defRPr/>
            </a:pPr>
            <a:endParaRPr lang="en-US" sz="300" i="1" dirty="0" smtClean="0">
              <a:solidFill>
                <a:srgbClr val="0070C0"/>
              </a:solidFill>
              <a:latin typeface="Arial" charset="0"/>
            </a:endParaRPr>
          </a:p>
          <a:p>
            <a:pPr algn="r">
              <a:defRPr/>
            </a:pPr>
            <a:r>
              <a:rPr lang="en-US" sz="1400" i="1" dirty="0" smtClean="0">
                <a:solidFill>
                  <a:srgbClr val="0070C0"/>
                </a:solidFill>
                <a:latin typeface="Arial" charset="0"/>
              </a:rPr>
              <a:t>Coming </a:t>
            </a:r>
            <a:r>
              <a:rPr lang="en-US" sz="1400" i="1" dirty="0">
                <a:solidFill>
                  <a:srgbClr val="0070C0"/>
                </a:solidFill>
                <a:latin typeface="Arial" charset="0"/>
              </a:rPr>
              <a:t>Together to Raise Achievement: </a:t>
            </a:r>
            <a:endParaRPr lang="en-US" sz="1400" i="1" dirty="0" smtClean="0">
              <a:solidFill>
                <a:srgbClr val="0070C0"/>
              </a:solidFill>
              <a:latin typeface="Arial" charset="0"/>
            </a:endParaRPr>
          </a:p>
          <a:p>
            <a:pPr algn="r">
              <a:defRPr/>
            </a:pPr>
            <a:r>
              <a:rPr lang="en-US" sz="1400" i="1" dirty="0" smtClean="0">
                <a:solidFill>
                  <a:srgbClr val="0070C0"/>
                </a:solidFill>
                <a:latin typeface="Arial" charset="0"/>
              </a:rPr>
              <a:t>New </a:t>
            </a:r>
            <a:r>
              <a:rPr lang="en-US" sz="1400" i="1" dirty="0">
                <a:solidFill>
                  <a:srgbClr val="0070C0"/>
                </a:solidFill>
                <a:latin typeface="Arial" charset="0"/>
              </a:rPr>
              <a:t>Assessments for the </a:t>
            </a:r>
            <a:endParaRPr lang="en-US" sz="1400" i="1" dirty="0" smtClean="0">
              <a:solidFill>
                <a:srgbClr val="0070C0"/>
              </a:solidFill>
              <a:latin typeface="Arial" charset="0"/>
            </a:endParaRPr>
          </a:p>
          <a:p>
            <a:pPr algn="r">
              <a:defRPr/>
            </a:pPr>
            <a:r>
              <a:rPr lang="en-US" sz="1400" i="1" dirty="0" smtClean="0">
                <a:solidFill>
                  <a:srgbClr val="0070C0"/>
                </a:solidFill>
                <a:latin typeface="Arial" charset="0"/>
              </a:rPr>
              <a:t>Common </a:t>
            </a:r>
            <a:r>
              <a:rPr lang="en-US" sz="1400" i="1" dirty="0">
                <a:solidFill>
                  <a:srgbClr val="0070C0"/>
                </a:solidFill>
                <a:latin typeface="Arial" charset="0"/>
              </a:rPr>
              <a:t>Core </a:t>
            </a:r>
            <a:r>
              <a:rPr lang="en-US" sz="1400" i="1" dirty="0" smtClean="0">
                <a:solidFill>
                  <a:srgbClr val="0070C0"/>
                </a:solidFill>
                <a:latin typeface="Arial" charset="0"/>
              </a:rPr>
              <a:t>State </a:t>
            </a:r>
            <a:r>
              <a:rPr lang="en-US" sz="1400" i="1" dirty="0">
                <a:solidFill>
                  <a:srgbClr val="0070C0"/>
                </a:solidFill>
                <a:latin typeface="Arial" charset="0"/>
              </a:rPr>
              <a:t>Standards</a:t>
            </a:r>
          </a:p>
          <a:p>
            <a:pPr algn="r">
              <a:defRPr/>
            </a:pPr>
            <a:endParaRPr lang="en-US" sz="900" dirty="0">
              <a:solidFill>
                <a:srgbClr val="FF6600"/>
              </a:solidFill>
              <a:latin typeface="Arial" charset="0"/>
            </a:endParaRPr>
          </a:p>
          <a:p>
            <a:pPr algn="r">
              <a:defRPr/>
            </a:pPr>
            <a:r>
              <a:rPr lang="en-US" sz="1400" dirty="0" smtClean="0">
                <a:solidFill>
                  <a:schemeClr val="accent1">
                    <a:lumMod val="50000"/>
                  </a:schemeClr>
                </a:solidFill>
                <a:latin typeface="Arial" charset="0"/>
              </a:rPr>
              <a:t>	</a:t>
            </a:r>
            <a:endParaRPr lang="en-US" sz="1400" dirty="0">
              <a:solidFill>
                <a:schemeClr val="accent1">
                  <a:lumMod val="50000"/>
                </a:schemeClr>
              </a:solidFill>
              <a:latin typeface="Arial" charset="0"/>
            </a:endParaRPr>
          </a:p>
        </p:txBody>
      </p:sp>
      <p:sp>
        <p:nvSpPr>
          <p:cNvPr id="8" name="TextBox 7"/>
          <p:cNvSpPr txBox="1"/>
          <p:nvPr/>
        </p:nvSpPr>
        <p:spPr>
          <a:xfrm>
            <a:off x="990600" y="1371600"/>
            <a:ext cx="1752600" cy="203132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2" name="Object 4"/>
          <p:cNvGraphicFramePr>
            <a:graphicFrameLocks noChangeAspect="1"/>
          </p:cNvGraphicFramePr>
          <p:nvPr>
            <p:extLst>
              <p:ext uri="{D42A27DB-BD31-4B8C-83A1-F6EECF244321}">
                <p14:modId xmlns:p14="http://schemas.microsoft.com/office/powerpoint/2010/main" val="1968298431"/>
              </p:ext>
            </p:extLst>
          </p:nvPr>
        </p:nvGraphicFramePr>
        <p:xfrm>
          <a:off x="685800" y="1371600"/>
          <a:ext cx="2363073" cy="3390808"/>
        </p:xfrm>
        <a:graphic>
          <a:graphicData uri="http://schemas.openxmlformats.org/presentationml/2006/ole">
            <mc:AlternateContent xmlns:mc="http://schemas.openxmlformats.org/markup-compatibility/2006">
              <mc:Choice xmlns:v="urn:schemas-microsoft-com:vml" Requires="v">
                <p:oleObj spid="_x0000_s1124" name="Acrobat Document" r:id="rId5" imgW="5829029" imgH="7543511" progId="AcroExch.Document.7">
                  <p:embed/>
                </p:oleObj>
              </mc:Choice>
              <mc:Fallback>
                <p:oleObj name="Acrobat Document" r:id="rId5" imgW="5829029" imgH="7543511"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2363073" cy="3390808"/>
                      </a:xfrm>
                      <a:prstGeom prst="rect">
                        <a:avLst/>
                      </a:prstGeom>
                      <a:noFill/>
                      <a:ln>
                        <a:noFill/>
                      </a:ln>
                      <a:effectLs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8368766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228600" y="609600"/>
            <a:ext cx="8610600" cy="579438"/>
          </a:xfrm>
        </p:spPr>
        <p:txBody>
          <a:bodyPr>
            <a:noAutofit/>
          </a:bodyPr>
          <a:lstStyle/>
          <a:p>
            <a:r>
              <a:rPr lang="en-US" sz="3600" b="1" dirty="0" smtClean="0"/>
              <a:t>Origin: Race to the Top Assessment Program Competitive Grant, Spring 2010</a:t>
            </a:r>
          </a:p>
        </p:txBody>
      </p:sp>
      <p:sp>
        <p:nvSpPr>
          <p:cNvPr id="7" name="Content Placeholder 2"/>
          <p:cNvSpPr>
            <a:spLocks noGrp="1"/>
          </p:cNvSpPr>
          <p:nvPr>
            <p:ph idx="1"/>
          </p:nvPr>
        </p:nvSpPr>
        <p:spPr>
          <a:xfrm>
            <a:off x="457200" y="1676400"/>
            <a:ext cx="8229600" cy="4800600"/>
          </a:xfrm>
        </p:spPr>
        <p:txBody>
          <a:bodyPr>
            <a:normAutofit lnSpcReduction="10000"/>
          </a:bodyPr>
          <a:lstStyle/>
          <a:p>
            <a:pPr marL="0" indent="0" eaLnBrk="1" hangingPunct="1">
              <a:spcAft>
                <a:spcPts val="2400"/>
              </a:spcAft>
              <a:buClr>
                <a:srgbClr val="92D050"/>
              </a:buClr>
              <a:buSzPct val="160000"/>
              <a:buFont typeface="Arial" pitchFamily="34" charset="0"/>
              <a:buNone/>
              <a:defRPr/>
            </a:pPr>
            <a:r>
              <a:rPr lang="en-US" sz="1900" dirty="0" smtClean="0"/>
              <a:t>Groups of states could apply for a grant to design, develop and pilot a next generation assessment system that:</a:t>
            </a:r>
            <a:endParaRPr lang="en-US" sz="1800" dirty="0" smtClean="0"/>
          </a:p>
          <a:p>
            <a:pPr eaLnBrk="1" hangingPunct="1">
              <a:spcAft>
                <a:spcPts val="600"/>
              </a:spcAft>
              <a:buClr>
                <a:srgbClr val="FF6600"/>
              </a:buClr>
              <a:buSzPct val="160000"/>
              <a:defRPr/>
            </a:pPr>
            <a:r>
              <a:rPr lang="en-US" sz="1600" dirty="0" smtClean="0"/>
              <a:t>Builds upon </a:t>
            </a:r>
            <a:r>
              <a:rPr lang="en-US" sz="1600" b="1" dirty="0" smtClean="0">
                <a:solidFill>
                  <a:srgbClr val="0094C8"/>
                </a:solidFill>
              </a:rPr>
              <a:t>shared standards </a:t>
            </a:r>
            <a:r>
              <a:rPr lang="en-US" sz="1600" dirty="0" smtClean="0"/>
              <a:t>in mathematics and English language arts (ELA) for college- and career-readiness;</a:t>
            </a:r>
          </a:p>
          <a:p>
            <a:pPr eaLnBrk="1" hangingPunct="1">
              <a:spcAft>
                <a:spcPts val="600"/>
              </a:spcAft>
              <a:buClr>
                <a:srgbClr val="FF6600"/>
              </a:buClr>
              <a:buSzPct val="160000"/>
              <a:defRPr/>
            </a:pPr>
            <a:r>
              <a:rPr lang="en-US" sz="1600" dirty="0" smtClean="0"/>
              <a:t>Measures</a:t>
            </a:r>
            <a:r>
              <a:rPr lang="en-US" sz="1600" dirty="0" smtClean="0">
                <a:solidFill>
                  <a:srgbClr val="0094C8"/>
                </a:solidFill>
              </a:rPr>
              <a:t> </a:t>
            </a:r>
            <a:r>
              <a:rPr lang="en-US" sz="1600" b="1" dirty="0" smtClean="0">
                <a:solidFill>
                  <a:srgbClr val="0094C8"/>
                </a:solidFill>
              </a:rPr>
              <a:t>individual growth </a:t>
            </a:r>
            <a:r>
              <a:rPr lang="en-US" sz="1600" dirty="0" smtClean="0"/>
              <a:t>as well as proficiency;</a:t>
            </a:r>
          </a:p>
          <a:p>
            <a:pPr eaLnBrk="1" hangingPunct="1">
              <a:spcAft>
                <a:spcPts val="600"/>
              </a:spcAft>
              <a:buClr>
                <a:srgbClr val="FF6600"/>
              </a:buClr>
              <a:buSzPct val="160000"/>
              <a:defRPr/>
            </a:pPr>
            <a:r>
              <a:rPr lang="en-US" sz="1600" dirty="0" smtClean="0"/>
              <a:t>Measures the extent to which each student is on track, at each grade level tested, toward </a:t>
            </a:r>
            <a:r>
              <a:rPr lang="en-US" sz="1600" b="1" dirty="0" smtClean="0">
                <a:solidFill>
                  <a:srgbClr val="0094C8"/>
                </a:solidFill>
              </a:rPr>
              <a:t>college or career readiness </a:t>
            </a:r>
            <a:r>
              <a:rPr lang="en-US" sz="1600" dirty="0" smtClean="0"/>
              <a:t>by the time of high school completion and;</a:t>
            </a:r>
          </a:p>
          <a:p>
            <a:pPr eaLnBrk="1" hangingPunct="1">
              <a:spcAft>
                <a:spcPts val="600"/>
              </a:spcAft>
              <a:buClr>
                <a:srgbClr val="FF6600"/>
              </a:buClr>
              <a:buSzPct val="160000"/>
              <a:defRPr/>
            </a:pPr>
            <a:r>
              <a:rPr lang="en-US" sz="1600" dirty="0" smtClean="0"/>
              <a:t>Provides</a:t>
            </a:r>
            <a:r>
              <a:rPr lang="en-US" sz="1600" b="1" dirty="0" smtClean="0">
                <a:solidFill>
                  <a:srgbClr val="0094C8"/>
                </a:solidFill>
              </a:rPr>
              <a:t> information that is useful </a:t>
            </a:r>
            <a:r>
              <a:rPr lang="en-US" sz="1600" dirty="0" smtClean="0"/>
              <a:t>in informing:</a:t>
            </a:r>
          </a:p>
          <a:p>
            <a:pPr lvl="1" eaLnBrk="1" hangingPunct="1">
              <a:lnSpc>
                <a:spcPct val="110000"/>
              </a:lnSpc>
              <a:spcBef>
                <a:spcPts val="300"/>
              </a:spcBef>
              <a:spcAft>
                <a:spcPts val="400"/>
              </a:spcAft>
              <a:buClr>
                <a:srgbClr val="00B0F0"/>
              </a:buClr>
              <a:buFont typeface="Wingdings" pitchFamily="2" charset="2"/>
              <a:buChar char="§"/>
              <a:defRPr/>
            </a:pPr>
            <a:r>
              <a:rPr lang="en-US" sz="1400" dirty="0" smtClean="0"/>
              <a:t>Teaching, learning, and program improvement;</a:t>
            </a:r>
          </a:p>
          <a:p>
            <a:pPr lvl="1" eaLnBrk="1" hangingPunct="1">
              <a:lnSpc>
                <a:spcPct val="110000"/>
              </a:lnSpc>
              <a:spcBef>
                <a:spcPts val="300"/>
              </a:spcBef>
              <a:spcAft>
                <a:spcPts val="400"/>
              </a:spcAft>
              <a:buClr>
                <a:srgbClr val="00B0F0"/>
              </a:buClr>
              <a:buFont typeface="Wingdings" pitchFamily="2" charset="2"/>
              <a:buChar char="§"/>
              <a:defRPr/>
            </a:pPr>
            <a:r>
              <a:rPr lang="en-US" sz="1400" dirty="0" smtClean="0"/>
              <a:t>Determinations of school effectiveness;</a:t>
            </a:r>
          </a:p>
          <a:p>
            <a:pPr lvl="1" eaLnBrk="1" hangingPunct="1">
              <a:lnSpc>
                <a:spcPct val="110000"/>
              </a:lnSpc>
              <a:spcBef>
                <a:spcPts val="300"/>
              </a:spcBef>
              <a:spcAft>
                <a:spcPts val="400"/>
              </a:spcAft>
              <a:buClr>
                <a:srgbClr val="00B0F0"/>
              </a:buClr>
              <a:buFont typeface="Wingdings" pitchFamily="2" charset="2"/>
              <a:buChar char="§"/>
              <a:defRPr/>
            </a:pPr>
            <a:r>
              <a:rPr lang="en-US" sz="1400" dirty="0" smtClean="0"/>
              <a:t>Determinations of principal and teacher effectiveness for use in evaluations and the provision of support to teachers and principals; and</a:t>
            </a:r>
          </a:p>
          <a:p>
            <a:pPr lvl="1" eaLnBrk="1" hangingPunct="1">
              <a:lnSpc>
                <a:spcPct val="110000"/>
              </a:lnSpc>
              <a:spcBef>
                <a:spcPts val="300"/>
              </a:spcBef>
              <a:spcAft>
                <a:spcPts val="400"/>
              </a:spcAft>
              <a:buClr>
                <a:srgbClr val="00B0F0"/>
              </a:buClr>
              <a:buFont typeface="Wingdings" pitchFamily="2" charset="2"/>
              <a:buChar char="§"/>
              <a:defRPr/>
            </a:pPr>
            <a:r>
              <a:rPr lang="en-US" sz="1400" dirty="0" smtClean="0"/>
              <a:t>Determinations of individual student college and career readiness, such as determinations made for high school exit decisions, college course placement to credit-bearing classes, or college entrance.		</a:t>
            </a:r>
            <a:r>
              <a:rPr lang="en-US" sz="1600" dirty="0" smtClean="0"/>
              <a:t>							</a:t>
            </a:r>
            <a:r>
              <a:rPr lang="en-US" sz="1200" dirty="0" smtClean="0"/>
              <a:t>(US Department of Education, 2009)</a:t>
            </a:r>
            <a:endParaRPr lang="en-US" dirty="0" smtClean="0"/>
          </a:p>
        </p:txBody>
      </p: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274019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4"/>
          <p:cNvSpPr>
            <a:spLocks noGrp="1"/>
          </p:cNvSpPr>
          <p:nvPr>
            <p:ph type="body" idx="4294967295"/>
          </p:nvPr>
        </p:nvSpPr>
        <p:spPr>
          <a:xfrm>
            <a:off x="457200" y="1600200"/>
            <a:ext cx="8305800" cy="4114800"/>
          </a:xfrm>
        </p:spPr>
        <p:txBody>
          <a:bodyPr anchor="t" anchorCtr="0">
            <a:normAutofit/>
          </a:bodyPr>
          <a:lstStyle/>
          <a:p>
            <a:pPr algn="ctr" eaLnBrk="1" hangingPunct="1">
              <a:buNone/>
            </a:pPr>
            <a:r>
              <a:rPr lang="en-US" sz="3600" b="1" dirty="0" smtClean="0">
                <a:solidFill>
                  <a:srgbClr val="0397D6"/>
                </a:solidFill>
              </a:rPr>
              <a:t>Partnership for the Assessment of Readiness for College and Careers:</a:t>
            </a:r>
          </a:p>
          <a:p>
            <a:pPr algn="ctr" eaLnBrk="1" hangingPunct="1"/>
            <a:endParaRPr lang="en-US" sz="3600" b="1" dirty="0" smtClean="0">
              <a:solidFill>
                <a:srgbClr val="0397D6"/>
              </a:solidFill>
            </a:endParaRPr>
          </a:p>
          <a:p>
            <a:pPr algn="ctr" eaLnBrk="1" hangingPunct="1">
              <a:buNone/>
            </a:pPr>
            <a:r>
              <a:rPr lang="en-US" sz="4800" b="1" dirty="0" smtClean="0">
                <a:solidFill>
                  <a:srgbClr val="0397D6"/>
                </a:solidFill>
              </a:rPr>
              <a:t>PARCC</a:t>
            </a:r>
          </a:p>
          <a:p>
            <a:pPr algn="ctr" eaLnBrk="1" hangingPunct="1"/>
            <a:endParaRPr lang="en-US" sz="4800" b="1" dirty="0" smtClean="0">
              <a:solidFill>
                <a:srgbClr val="0070C0"/>
              </a:solidFill>
            </a:endParaRPr>
          </a:p>
          <a:p>
            <a:pPr algn="ctr" eaLnBrk="1" hangingPunct="1">
              <a:buNone/>
            </a:pPr>
            <a:r>
              <a:rPr lang="en-US" sz="2200" b="1" dirty="0" smtClean="0">
                <a:solidFill>
                  <a:srgbClr val="008000"/>
                </a:solidFill>
              </a:rPr>
              <a:t>Revised design as of June 2011, pending USED approval.</a:t>
            </a:r>
          </a:p>
        </p:txBody>
      </p:sp>
      <p:sp>
        <p:nvSpPr>
          <p:cNvPr id="3" name="Footer Placeholder 2"/>
          <p:cNvSpPr>
            <a:spLocks noGrp="1"/>
          </p:cNvSpPr>
          <p:nvPr>
            <p:ph type="ftr" sz="quarter" idx="11"/>
          </p:nvPr>
        </p:nvSpPr>
        <p:spPr/>
        <p:txBody>
          <a:bodyPr/>
          <a:lstStyle/>
          <a:p>
            <a:pPr>
              <a:defRPr/>
            </a:pPr>
            <a:r>
              <a:rPr lang="en-US" smtClean="0"/>
              <a:t>Bulgren SIM 2013</a:t>
            </a:r>
            <a:endParaRPr lang="en-US"/>
          </a:p>
        </p:txBody>
      </p:sp>
    </p:spTree>
    <p:extLst>
      <p:ext uri="{BB962C8B-B14F-4D97-AF65-F5344CB8AC3E}">
        <p14:creationId xmlns:p14="http://schemas.microsoft.com/office/powerpoint/2010/main" val="13631360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533400" y="1524000"/>
          <a:ext cx="8077200" cy="4419600"/>
        </p:xfrm>
        <a:graphic>
          <a:graphicData uri="http://schemas.openxmlformats.org/drawingml/2006/table">
            <a:tbl>
              <a:tblPr firstRow="1" bandRow="1">
                <a:effectLst>
                  <a:outerShdw blurRad="50800" dist="50800" dir="5400000" algn="ctr" rotWithShape="0">
                    <a:schemeClr val="bg1">
                      <a:lumMod val="50000"/>
                    </a:schemeClr>
                  </a:outerShdw>
                </a:effectLst>
                <a:tableStyleId>{5C22544A-7EE6-4342-B048-85BDC9FD1C3A}</a:tableStyleId>
              </a:tblPr>
              <a:tblGrid>
                <a:gridCol w="4038600"/>
                <a:gridCol w="4038600"/>
              </a:tblGrid>
              <a:tr h="4419600">
                <a:tc>
                  <a:txBody>
                    <a:bodyPr/>
                    <a:lstStyle/>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txBody>
                  <a:tcPr>
                    <a:noFill/>
                  </a:tcPr>
                </a:tc>
                <a:tc>
                  <a:txBody>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  </a:t>
                      </a:r>
                    </a:p>
                    <a:p>
                      <a:r>
                        <a:rPr lang="en-US" dirty="0" smtClean="0">
                          <a:solidFill>
                            <a:schemeClr val="tx1">
                              <a:lumMod val="65000"/>
                              <a:lumOff val="35000"/>
                            </a:schemeClr>
                          </a:solidFill>
                        </a:rPr>
                        <a:t>  </a:t>
                      </a:r>
                      <a:endParaRPr lang="en-US" dirty="0">
                        <a:solidFill>
                          <a:schemeClr val="tx1">
                            <a:lumMod val="65000"/>
                            <a:lumOff val="35000"/>
                          </a:schemeClr>
                        </a:solidFill>
                      </a:endParaRPr>
                    </a:p>
                  </a:txBody>
                  <a:tcPr>
                    <a:noFill/>
                  </a:tcPr>
                </a:tc>
              </a:tr>
            </a:tbl>
          </a:graphicData>
        </a:graphic>
      </p:graphicFrame>
      <p:grpSp>
        <p:nvGrpSpPr>
          <p:cNvPr id="2" name="Group 13"/>
          <p:cNvGrpSpPr>
            <a:grpSpLocks/>
          </p:cNvGrpSpPr>
          <p:nvPr/>
        </p:nvGrpSpPr>
        <p:grpSpPr bwMode="auto">
          <a:xfrm>
            <a:off x="1676400" y="2057400"/>
            <a:ext cx="1981200" cy="1828800"/>
            <a:chOff x="1371600" y="1600200"/>
            <a:chExt cx="2209800" cy="2248568"/>
          </a:xfrm>
        </p:grpSpPr>
        <p:pic>
          <p:nvPicPr>
            <p:cNvPr id="16397" name="Picture 6" descr="clipboard.png"/>
            <p:cNvPicPr>
              <a:picLocks noChangeAspect="1"/>
            </p:cNvPicPr>
            <p:nvPr/>
          </p:nvPicPr>
          <p:blipFill>
            <a:blip r:embed="rId3" cstate="print"/>
            <a:srcRect/>
            <a:stretch>
              <a:fillRect/>
            </a:stretch>
          </p:blipFill>
          <p:spPr bwMode="auto">
            <a:xfrm>
              <a:off x="1371600" y="1600200"/>
              <a:ext cx="2209800" cy="2248568"/>
            </a:xfrm>
            <a:prstGeom prst="rect">
              <a:avLst/>
            </a:prstGeom>
            <a:noFill/>
            <a:ln w="9525">
              <a:noFill/>
              <a:miter lim="800000"/>
              <a:headEnd/>
              <a:tailEnd/>
            </a:ln>
          </p:spPr>
        </p:pic>
        <p:sp>
          <p:nvSpPr>
            <p:cNvPr id="8" name="TextBox 7"/>
            <p:cNvSpPr txBox="1"/>
            <p:nvPr/>
          </p:nvSpPr>
          <p:spPr>
            <a:xfrm>
              <a:off x="1676400" y="2514872"/>
              <a:ext cx="1600200" cy="661917"/>
            </a:xfrm>
            <a:prstGeom prst="rect">
              <a:avLst/>
            </a:prstGeom>
            <a:noFill/>
          </p:spPr>
          <p:txBody>
            <a:bodyPr>
              <a:spAutoFit/>
            </a:bodyPr>
            <a:lstStyle/>
            <a:p>
              <a:pPr algn="ctr" fontAlgn="auto">
                <a:spcBef>
                  <a:spcPts val="0"/>
                </a:spcBef>
                <a:spcAft>
                  <a:spcPts val="0"/>
                </a:spcAft>
                <a:defRPr/>
              </a:pPr>
              <a:r>
                <a:rPr lang="en-US" sz="1400" b="1" dirty="0" smtClean="0">
                  <a:cs typeface="Arial" pitchFamily="34" charset="0"/>
                </a:rPr>
                <a:t>PERFORMANCE</a:t>
              </a:r>
              <a:endParaRPr lang="en-US" sz="1400" b="1" dirty="0">
                <a:cs typeface="Arial" pitchFamily="34" charset="0"/>
              </a:endParaRPr>
            </a:p>
            <a:p>
              <a:pPr algn="ctr" fontAlgn="auto">
                <a:spcBef>
                  <a:spcPts val="0"/>
                </a:spcBef>
                <a:spcAft>
                  <a:spcPts val="0"/>
                </a:spcAft>
                <a:defRPr/>
              </a:pPr>
              <a:r>
                <a:rPr lang="en-US" sz="1400" b="1" dirty="0" smtClean="0">
                  <a:cs typeface="Arial" pitchFamily="34" charset="0"/>
                </a:rPr>
                <a:t>ASSESSMENT</a:t>
              </a:r>
              <a:endParaRPr lang="en-US" sz="1200" b="1" dirty="0">
                <a:cs typeface="Arial" pitchFamily="34" charset="0"/>
              </a:endParaRPr>
            </a:p>
            <a:p>
              <a:pPr marL="365760" fontAlgn="auto">
                <a:spcBef>
                  <a:spcPts val="0"/>
                </a:spcBef>
                <a:spcAft>
                  <a:spcPts val="0"/>
                </a:spcAft>
                <a:defRPr/>
              </a:pPr>
              <a:endParaRPr lang="en-US" sz="900" b="1" dirty="0">
                <a:cs typeface="Arial" pitchFamily="34" charset="0"/>
              </a:endParaRPr>
            </a:p>
          </p:txBody>
        </p:sp>
      </p:grpSp>
      <p:grpSp>
        <p:nvGrpSpPr>
          <p:cNvPr id="3" name="Group 14"/>
          <p:cNvGrpSpPr>
            <a:grpSpLocks/>
          </p:cNvGrpSpPr>
          <p:nvPr/>
        </p:nvGrpSpPr>
        <p:grpSpPr bwMode="auto">
          <a:xfrm>
            <a:off x="5410200" y="2095500"/>
            <a:ext cx="1905000" cy="1790700"/>
            <a:chOff x="5410200" y="1600200"/>
            <a:chExt cx="2209800" cy="2248568"/>
          </a:xfrm>
        </p:grpSpPr>
        <p:pic>
          <p:nvPicPr>
            <p:cNvPr id="16395" name="Picture 19" descr="clipboard.png"/>
            <p:cNvPicPr>
              <a:picLocks noChangeAspect="1"/>
            </p:cNvPicPr>
            <p:nvPr/>
          </p:nvPicPr>
          <p:blipFill>
            <a:blip r:embed="rId3" cstate="print"/>
            <a:srcRect/>
            <a:stretch>
              <a:fillRect/>
            </a:stretch>
          </p:blipFill>
          <p:spPr bwMode="auto">
            <a:xfrm>
              <a:off x="5410200" y="1600200"/>
              <a:ext cx="2209800" cy="2248568"/>
            </a:xfrm>
            <a:prstGeom prst="rect">
              <a:avLst/>
            </a:prstGeom>
            <a:noFill/>
            <a:ln w="9525">
              <a:noFill/>
              <a:miter lim="800000"/>
              <a:headEnd/>
              <a:tailEnd/>
            </a:ln>
          </p:spPr>
        </p:pic>
        <p:sp>
          <p:nvSpPr>
            <p:cNvPr id="16396" name="TextBox 20"/>
            <p:cNvSpPr txBox="1">
              <a:spLocks noChangeArrowheads="1"/>
            </p:cNvSpPr>
            <p:nvPr/>
          </p:nvSpPr>
          <p:spPr bwMode="auto">
            <a:xfrm>
              <a:off x="5638800" y="2514872"/>
              <a:ext cx="1752600" cy="523375"/>
            </a:xfrm>
            <a:prstGeom prst="rect">
              <a:avLst/>
            </a:prstGeom>
            <a:noFill/>
            <a:ln w="9525">
              <a:noFill/>
              <a:miter lim="800000"/>
              <a:headEnd/>
              <a:tailEnd/>
            </a:ln>
          </p:spPr>
          <p:txBody>
            <a:bodyPr>
              <a:spAutoFit/>
            </a:bodyPr>
            <a:lstStyle/>
            <a:p>
              <a:pPr algn="ctr"/>
              <a:r>
                <a:rPr lang="en-US" sz="1400" b="1" dirty="0" smtClean="0">
                  <a:cs typeface="Arial" pitchFamily="34" charset="0"/>
                </a:rPr>
                <a:t>END OF YEAR</a:t>
              </a:r>
            </a:p>
            <a:p>
              <a:pPr algn="ctr"/>
              <a:r>
                <a:rPr lang="en-US" sz="1400" b="1" dirty="0" smtClean="0">
                  <a:cs typeface="Arial" pitchFamily="34" charset="0"/>
                </a:rPr>
                <a:t>ASSESSMENT</a:t>
              </a:r>
              <a:endParaRPr lang="en-US" sz="1400" b="1" dirty="0">
                <a:cs typeface="Arial" pitchFamily="34" charset="0"/>
              </a:endParaRPr>
            </a:p>
          </p:txBody>
        </p:sp>
      </p:grpSp>
      <p:sp>
        <p:nvSpPr>
          <p:cNvPr id="22" name="TextBox 21"/>
          <p:cNvSpPr txBox="1">
            <a:spLocks noChangeArrowheads="1"/>
          </p:cNvSpPr>
          <p:nvPr/>
        </p:nvSpPr>
        <p:spPr bwMode="auto">
          <a:xfrm>
            <a:off x="609600" y="4038600"/>
            <a:ext cx="3962400" cy="1946687"/>
          </a:xfrm>
          <a:prstGeom prst="rect">
            <a:avLst/>
          </a:prstGeom>
          <a:noFill/>
          <a:ln w="9525">
            <a:noFill/>
            <a:miter lim="800000"/>
            <a:headEnd/>
            <a:tailEnd/>
          </a:ln>
        </p:spPr>
        <p:txBody>
          <a:bodyPr>
            <a:spAutoFit/>
          </a:bodyPr>
          <a:lstStyle/>
          <a:p>
            <a:pPr>
              <a:buClr>
                <a:srgbClr val="0070C0"/>
              </a:buClr>
              <a:buSzPct val="110000"/>
              <a:buFont typeface="Arial" charset="0"/>
              <a:buChar char="•"/>
              <a:defRPr/>
            </a:pPr>
            <a:r>
              <a:rPr lang="en-US" dirty="0">
                <a:solidFill>
                  <a:schemeClr val="tx1">
                    <a:lumMod val="85000"/>
                    <a:lumOff val="15000"/>
                  </a:schemeClr>
                </a:solidFill>
                <a:latin typeface="Calibri" pitchFamily="34" charset="0"/>
              </a:rPr>
              <a:t>   </a:t>
            </a:r>
            <a:r>
              <a:rPr lang="en-US" sz="1600" dirty="0" smtClean="0">
                <a:solidFill>
                  <a:schemeClr val="tx1">
                    <a:lumMod val="85000"/>
                    <a:lumOff val="15000"/>
                  </a:schemeClr>
                </a:solidFill>
                <a:latin typeface="Calibri" pitchFamily="34" charset="0"/>
              </a:rPr>
              <a:t>Given primarily on computer or other </a:t>
            </a:r>
          </a:p>
          <a:p>
            <a:pPr>
              <a:buClr>
                <a:srgbClr val="0070C0"/>
              </a:buClr>
              <a:buSzPct val="110000"/>
              <a:defRPr/>
            </a:pPr>
            <a:r>
              <a:rPr lang="en-US" sz="1600" dirty="0" smtClean="0">
                <a:solidFill>
                  <a:schemeClr val="tx1">
                    <a:lumMod val="85000"/>
                    <a:lumOff val="15000"/>
                  </a:schemeClr>
                </a:solidFill>
                <a:latin typeface="Calibri" pitchFamily="34" charset="0"/>
              </a:rPr>
              <a:t>     digital devices</a:t>
            </a:r>
          </a:p>
          <a:p>
            <a:pPr>
              <a:buClr>
                <a:srgbClr val="0070C0"/>
              </a:buClr>
              <a:buSzPct val="110000"/>
              <a:buFont typeface="Arial" charset="0"/>
              <a:buChar char="•"/>
              <a:defRPr/>
            </a:pPr>
            <a:endParaRPr lang="en-US" sz="1200" dirty="0" smtClean="0">
              <a:solidFill>
                <a:schemeClr val="tx1">
                  <a:lumMod val="85000"/>
                  <a:lumOff val="15000"/>
                </a:schemeClr>
              </a:solidFill>
              <a:latin typeface="Calibri" pitchFamily="34" charset="0"/>
            </a:endParaRPr>
          </a:p>
          <a:p>
            <a:pPr>
              <a:buClr>
                <a:srgbClr val="0070C0"/>
              </a:buClr>
              <a:buSzPct val="110000"/>
              <a:buFont typeface="Arial" charset="0"/>
              <a:buChar char="•"/>
              <a:defRPr/>
            </a:pPr>
            <a:r>
              <a:rPr lang="en-US" sz="1600" dirty="0" smtClean="0">
                <a:solidFill>
                  <a:schemeClr val="tx1">
                    <a:lumMod val="85000"/>
                    <a:lumOff val="15000"/>
                  </a:schemeClr>
                </a:solidFill>
                <a:latin typeface="Calibri" pitchFamily="34" charset="0"/>
              </a:rPr>
              <a:t>   Composed p</a:t>
            </a:r>
            <a:r>
              <a:rPr lang="en-US" sz="1600" dirty="0" smtClean="0">
                <a:solidFill>
                  <a:schemeClr val="tx1">
                    <a:lumMod val="85000"/>
                    <a:lumOff val="15000"/>
                  </a:schemeClr>
                </a:solidFill>
                <a:latin typeface="+mn-lt"/>
                <a:cs typeface="Arial" charset="0"/>
              </a:rPr>
              <a:t>rimarily performance tasks </a:t>
            </a:r>
          </a:p>
          <a:p>
            <a:pPr>
              <a:buClr>
                <a:srgbClr val="0070C0"/>
              </a:buClr>
              <a:buSzPct val="110000"/>
              <a:defRPr/>
            </a:pPr>
            <a:r>
              <a:rPr lang="en-US" sz="1600" dirty="0" smtClean="0">
                <a:solidFill>
                  <a:schemeClr val="tx1">
                    <a:lumMod val="85000"/>
                    <a:lumOff val="15000"/>
                  </a:schemeClr>
                </a:solidFill>
                <a:latin typeface="+mn-lt"/>
                <a:cs typeface="Arial" charset="0"/>
              </a:rPr>
              <a:t>     with emphasis on hard-to-measure </a:t>
            </a:r>
          </a:p>
          <a:p>
            <a:pPr>
              <a:buClr>
                <a:srgbClr val="0070C0"/>
              </a:buClr>
              <a:buSzPct val="110000"/>
              <a:defRPr/>
            </a:pPr>
            <a:r>
              <a:rPr lang="en-US" sz="1600" dirty="0" smtClean="0">
                <a:solidFill>
                  <a:schemeClr val="tx1">
                    <a:lumMod val="85000"/>
                    <a:lumOff val="15000"/>
                  </a:schemeClr>
                </a:solidFill>
                <a:latin typeface="+mn-lt"/>
                <a:cs typeface="Arial" charset="0"/>
              </a:rPr>
              <a:t>     standards</a:t>
            </a:r>
          </a:p>
          <a:p>
            <a:pPr>
              <a:buClr>
                <a:srgbClr val="0070C0"/>
              </a:buClr>
              <a:buSzPct val="110000"/>
              <a:buFont typeface="Arial" charset="0"/>
              <a:buChar char="•"/>
              <a:defRPr/>
            </a:pPr>
            <a:endParaRPr lang="en-US" sz="1050" dirty="0">
              <a:solidFill>
                <a:schemeClr val="tx1">
                  <a:lumMod val="85000"/>
                  <a:lumOff val="15000"/>
                </a:schemeClr>
              </a:solidFill>
              <a:latin typeface="+mn-lt"/>
              <a:cs typeface="Arial" charset="0"/>
            </a:endParaRPr>
          </a:p>
          <a:p>
            <a:pPr>
              <a:buClr>
                <a:srgbClr val="0070C0"/>
              </a:buClr>
              <a:buSzPct val="110000"/>
              <a:buFont typeface="Arial" charset="0"/>
              <a:buChar char="•"/>
              <a:defRPr/>
            </a:pPr>
            <a:r>
              <a:rPr lang="en-US" sz="1600" dirty="0" smtClean="0">
                <a:solidFill>
                  <a:schemeClr val="tx1">
                    <a:lumMod val="85000"/>
                    <a:lumOff val="15000"/>
                  </a:schemeClr>
                </a:solidFill>
                <a:latin typeface="+mn-lt"/>
                <a:cs typeface="Arial" charset="0"/>
              </a:rPr>
              <a:t>   Results returned within </a:t>
            </a:r>
            <a:r>
              <a:rPr lang="en-US" sz="1600" dirty="0">
                <a:solidFill>
                  <a:schemeClr val="tx1">
                    <a:lumMod val="85000"/>
                    <a:lumOff val="15000"/>
                  </a:schemeClr>
                </a:solidFill>
                <a:latin typeface="+mn-lt"/>
                <a:cs typeface="Arial" charset="0"/>
              </a:rPr>
              <a:t>2 </a:t>
            </a:r>
            <a:r>
              <a:rPr lang="en-US" sz="1600" dirty="0" smtClean="0">
                <a:solidFill>
                  <a:schemeClr val="tx1">
                    <a:lumMod val="85000"/>
                    <a:lumOff val="15000"/>
                  </a:schemeClr>
                </a:solidFill>
                <a:latin typeface="+mn-lt"/>
                <a:cs typeface="Arial" charset="0"/>
              </a:rPr>
              <a:t>weeks</a:t>
            </a:r>
            <a:endParaRPr lang="en-US" sz="1600" dirty="0">
              <a:solidFill>
                <a:schemeClr val="tx1">
                  <a:lumMod val="85000"/>
                  <a:lumOff val="15000"/>
                </a:schemeClr>
              </a:solidFill>
              <a:latin typeface="+mn-lt"/>
              <a:cs typeface="Arial" charset="0"/>
            </a:endParaRPr>
          </a:p>
        </p:txBody>
      </p:sp>
      <p:sp>
        <p:nvSpPr>
          <p:cNvPr id="23" name="TextBox 22"/>
          <p:cNvSpPr txBox="1">
            <a:spLocks noChangeArrowheads="1"/>
          </p:cNvSpPr>
          <p:nvPr/>
        </p:nvSpPr>
        <p:spPr bwMode="auto">
          <a:xfrm>
            <a:off x="4724400" y="4038600"/>
            <a:ext cx="4038600" cy="1815882"/>
          </a:xfrm>
          <a:prstGeom prst="rect">
            <a:avLst/>
          </a:prstGeom>
          <a:noFill/>
          <a:ln w="9525">
            <a:noFill/>
            <a:miter lim="800000"/>
            <a:headEnd/>
            <a:tailEnd/>
          </a:ln>
        </p:spPr>
        <p:txBody>
          <a:bodyPr>
            <a:spAutoFit/>
          </a:bodyPr>
          <a:lstStyle/>
          <a:p>
            <a:pPr indent="273050">
              <a:buClr>
                <a:srgbClr val="0070C0"/>
              </a:buClr>
              <a:buSzPct val="110000"/>
              <a:buFont typeface="Arial" charset="0"/>
              <a:buChar char="•"/>
              <a:defRPr/>
            </a:pPr>
            <a:r>
              <a:rPr lang="en-US" sz="1600" dirty="0" smtClean="0">
                <a:solidFill>
                  <a:schemeClr val="tx1">
                    <a:lumMod val="85000"/>
                    <a:lumOff val="15000"/>
                  </a:schemeClr>
                </a:solidFill>
                <a:latin typeface="+mn-lt"/>
                <a:cs typeface="Arial" charset="0"/>
              </a:rPr>
              <a:t>Given on computer </a:t>
            </a:r>
            <a:r>
              <a:rPr lang="en-US" sz="1600" dirty="0">
                <a:solidFill>
                  <a:schemeClr val="tx1">
                    <a:lumMod val="85000"/>
                    <a:lumOff val="15000"/>
                  </a:schemeClr>
                </a:solidFill>
                <a:latin typeface="+mn-lt"/>
                <a:cs typeface="Arial" charset="0"/>
              </a:rPr>
              <a:t>(most students), with  </a:t>
            </a:r>
          </a:p>
          <a:p>
            <a:pPr indent="273050">
              <a:buClr>
                <a:srgbClr val="0070C0"/>
              </a:buClr>
              <a:buSzPct val="110000"/>
              <a:defRPr/>
            </a:pPr>
            <a:r>
              <a:rPr lang="en-US" sz="1600" dirty="0">
                <a:solidFill>
                  <a:schemeClr val="tx1">
                    <a:lumMod val="85000"/>
                    <a:lumOff val="15000"/>
                  </a:schemeClr>
                </a:solidFill>
                <a:latin typeface="+mn-lt"/>
                <a:cs typeface="Arial" charset="0"/>
              </a:rPr>
              <a:t> multiple item </a:t>
            </a:r>
            <a:r>
              <a:rPr lang="en-US" sz="1600" dirty="0" smtClean="0">
                <a:solidFill>
                  <a:schemeClr val="tx1">
                    <a:lumMod val="85000"/>
                    <a:lumOff val="15000"/>
                  </a:schemeClr>
                </a:solidFill>
                <a:latin typeface="+mn-lt"/>
                <a:cs typeface="Arial" charset="0"/>
              </a:rPr>
              <a:t>types and technological </a:t>
            </a:r>
          </a:p>
          <a:p>
            <a:pPr indent="273050">
              <a:buClr>
                <a:srgbClr val="0070C0"/>
              </a:buClr>
              <a:buSzPct val="110000"/>
              <a:defRPr/>
            </a:pPr>
            <a:r>
              <a:rPr lang="en-US" sz="1600" dirty="0" smtClean="0">
                <a:solidFill>
                  <a:schemeClr val="tx1">
                    <a:lumMod val="85000"/>
                    <a:lumOff val="15000"/>
                  </a:schemeClr>
                </a:solidFill>
                <a:latin typeface="+mn-lt"/>
                <a:cs typeface="Arial" charset="0"/>
              </a:rPr>
              <a:t> tools</a:t>
            </a:r>
            <a:endParaRPr lang="en-US" sz="1600" dirty="0">
              <a:solidFill>
                <a:schemeClr val="tx1">
                  <a:lumMod val="85000"/>
                  <a:lumOff val="15000"/>
                </a:schemeClr>
              </a:solidFill>
              <a:latin typeface="+mn-lt"/>
              <a:cs typeface="Arial" charset="0"/>
            </a:endParaRPr>
          </a:p>
          <a:p>
            <a:pPr indent="273050">
              <a:buClr>
                <a:srgbClr val="0070C0"/>
              </a:buClr>
              <a:buSzPct val="110000"/>
              <a:defRPr/>
            </a:pPr>
            <a:endParaRPr lang="en-US" sz="1600" dirty="0">
              <a:solidFill>
                <a:schemeClr val="tx1">
                  <a:lumMod val="85000"/>
                  <a:lumOff val="15000"/>
                </a:schemeClr>
              </a:solidFill>
              <a:latin typeface="+mn-lt"/>
              <a:cs typeface="Arial" charset="0"/>
            </a:endParaRPr>
          </a:p>
          <a:p>
            <a:pPr indent="273050">
              <a:buClr>
                <a:srgbClr val="0070C0"/>
              </a:buClr>
              <a:buSzPct val="110000"/>
              <a:buFont typeface="Arial" charset="0"/>
              <a:buChar char="•"/>
              <a:defRPr/>
            </a:pPr>
            <a:r>
              <a:rPr lang="en-US" sz="1600" dirty="0">
                <a:solidFill>
                  <a:schemeClr val="tx1">
                    <a:lumMod val="85000"/>
                    <a:lumOff val="15000"/>
                  </a:schemeClr>
                </a:solidFill>
                <a:latin typeface="+mn-lt"/>
                <a:cs typeface="Arial" charset="0"/>
              </a:rPr>
              <a:t>Scored entirely by computer for</a:t>
            </a:r>
          </a:p>
          <a:p>
            <a:pPr indent="273050">
              <a:defRPr/>
            </a:pPr>
            <a:r>
              <a:rPr lang="en-US" sz="1600" dirty="0">
                <a:solidFill>
                  <a:schemeClr val="tx1">
                    <a:lumMod val="85000"/>
                    <a:lumOff val="15000"/>
                  </a:schemeClr>
                </a:solidFill>
                <a:latin typeface="+mn-lt"/>
                <a:cs typeface="Arial" charset="0"/>
              </a:rPr>
              <a:t> </a:t>
            </a:r>
            <a:r>
              <a:rPr lang="en-US" sz="1600" dirty="0" smtClean="0">
                <a:solidFill>
                  <a:schemeClr val="tx1">
                    <a:lumMod val="85000"/>
                    <a:lumOff val="15000"/>
                  </a:schemeClr>
                </a:solidFill>
                <a:latin typeface="+mn-lt"/>
                <a:cs typeface="Arial" charset="0"/>
              </a:rPr>
              <a:t>fast </a:t>
            </a:r>
            <a:r>
              <a:rPr lang="en-US" sz="1600" dirty="0">
                <a:solidFill>
                  <a:schemeClr val="tx1">
                    <a:lumMod val="85000"/>
                    <a:lumOff val="15000"/>
                  </a:schemeClr>
                </a:solidFill>
                <a:latin typeface="+mn-lt"/>
                <a:cs typeface="Arial" charset="0"/>
              </a:rPr>
              <a:t>results   </a:t>
            </a:r>
          </a:p>
          <a:p>
            <a:pPr indent="273050">
              <a:defRPr/>
            </a:pPr>
            <a:endParaRPr lang="en-US" sz="1600" dirty="0">
              <a:solidFill>
                <a:schemeClr val="tx1">
                  <a:lumMod val="85000"/>
                  <a:lumOff val="15000"/>
                </a:schemeClr>
              </a:solidFill>
              <a:latin typeface="+mn-lt"/>
              <a:cs typeface="Arial" charset="0"/>
            </a:endParaRPr>
          </a:p>
        </p:txBody>
      </p:sp>
      <p:sp>
        <p:nvSpPr>
          <p:cNvPr id="13" name="Title 12"/>
          <p:cNvSpPr>
            <a:spLocks noGrp="1"/>
          </p:cNvSpPr>
          <p:nvPr>
            <p:ph type="title"/>
          </p:nvPr>
        </p:nvSpPr>
        <p:spPr>
          <a:xfrm>
            <a:off x="228600" y="639762"/>
            <a:ext cx="8686800" cy="579438"/>
          </a:xfrm>
        </p:spPr>
        <p:txBody>
          <a:bodyPr rtlCol="0">
            <a:normAutofit fontScale="90000"/>
          </a:bodyPr>
          <a:lstStyle/>
          <a:p>
            <a:pPr eaLnBrk="1" fontAlgn="auto" hangingPunct="1">
              <a:spcAft>
                <a:spcPts val="0"/>
              </a:spcAft>
              <a:defRPr/>
            </a:pPr>
            <a:r>
              <a:rPr lang="en-US" sz="2200" b="1" dirty="0" smtClean="0"/>
              <a:t>PARCC: </a:t>
            </a:r>
            <a:br>
              <a:rPr lang="en-US" sz="2200" b="1" dirty="0" smtClean="0"/>
            </a:br>
            <a:r>
              <a:rPr lang="en-US" sz="2700" b="1" dirty="0" smtClean="0"/>
              <a:t>Two Components of the Summative Assessment</a:t>
            </a:r>
            <a:endParaRPr lang="en-US" b="1" dirty="0"/>
          </a:p>
        </p:txBody>
      </p:sp>
      <p:sp>
        <p:nvSpPr>
          <p:cNvPr id="16" name="TextBox 15"/>
          <p:cNvSpPr txBox="1">
            <a:spLocks noChangeArrowheads="1"/>
          </p:cNvSpPr>
          <p:nvPr/>
        </p:nvSpPr>
        <p:spPr bwMode="auto">
          <a:xfrm>
            <a:off x="1828800" y="6019800"/>
            <a:ext cx="6019800" cy="615950"/>
          </a:xfrm>
          <a:prstGeom prst="rect">
            <a:avLst/>
          </a:prstGeom>
          <a:noFill/>
          <a:ln w="9525">
            <a:noFill/>
            <a:miter lim="800000"/>
            <a:headEnd/>
            <a:tailEnd/>
          </a:ln>
        </p:spPr>
        <p:txBody>
          <a:bodyPr>
            <a:spAutoFit/>
          </a:bodyPr>
          <a:lstStyle/>
          <a:p>
            <a:pPr>
              <a:buClr>
                <a:srgbClr val="0070C0"/>
              </a:buClr>
              <a:buSzPct val="110000"/>
              <a:buFont typeface="Arial" charset="0"/>
              <a:buChar char="•"/>
              <a:defRPr/>
            </a:pPr>
            <a:r>
              <a:rPr lang="en-US" dirty="0">
                <a:solidFill>
                  <a:schemeClr val="tx1">
                    <a:lumMod val="85000"/>
                    <a:lumOff val="15000"/>
                  </a:schemeClr>
                </a:solidFill>
                <a:latin typeface="+mn-lt"/>
              </a:rPr>
              <a:t>   </a:t>
            </a:r>
            <a:r>
              <a:rPr lang="en-US" sz="1600" dirty="0">
                <a:solidFill>
                  <a:schemeClr val="tx1">
                    <a:lumMod val="85000"/>
                    <a:lumOff val="15000"/>
                  </a:schemeClr>
                </a:solidFill>
                <a:latin typeface="+mn-lt"/>
                <a:cs typeface="Arial" charset="0"/>
              </a:rPr>
              <a:t>Scores from the </a:t>
            </a:r>
            <a:r>
              <a:rPr lang="en-US" sz="1600" dirty="0" smtClean="0">
                <a:solidFill>
                  <a:schemeClr val="tx1">
                    <a:lumMod val="85000"/>
                    <a:lumOff val="15000"/>
                  </a:schemeClr>
                </a:solidFill>
                <a:latin typeface="+mn-lt"/>
                <a:cs typeface="Arial" charset="0"/>
              </a:rPr>
              <a:t>performance assessment </a:t>
            </a:r>
            <a:r>
              <a:rPr lang="en-US" sz="1600" dirty="0">
                <a:solidFill>
                  <a:schemeClr val="tx1">
                    <a:lumMod val="85000"/>
                    <a:lumOff val="15000"/>
                  </a:schemeClr>
                </a:solidFill>
                <a:latin typeface="+mn-lt"/>
                <a:cs typeface="Arial" charset="0"/>
              </a:rPr>
              <a:t>and the end-of-year</a:t>
            </a:r>
          </a:p>
          <a:p>
            <a:pPr>
              <a:defRPr/>
            </a:pPr>
            <a:r>
              <a:rPr lang="en-US" sz="1600" dirty="0">
                <a:solidFill>
                  <a:schemeClr val="tx1">
                    <a:lumMod val="85000"/>
                    <a:lumOff val="15000"/>
                  </a:schemeClr>
                </a:solidFill>
                <a:latin typeface="+mn-lt"/>
                <a:cs typeface="Arial" charset="0"/>
              </a:rPr>
              <a:t>     test will be combined for annual accountability scores</a:t>
            </a:r>
            <a:r>
              <a:rPr lang="en-US" sz="1600" dirty="0">
                <a:solidFill>
                  <a:schemeClr val="tx1">
                    <a:lumMod val="85000"/>
                    <a:lumOff val="15000"/>
                  </a:schemeClr>
                </a:solidFill>
                <a:latin typeface="Arial" charset="0"/>
                <a:cs typeface="Arial" charset="0"/>
              </a:rPr>
              <a:t>.</a:t>
            </a:r>
            <a:endParaRPr lang="en-US" dirty="0">
              <a:solidFill>
                <a:schemeClr val="tx1">
                  <a:lumMod val="85000"/>
                  <a:lumOff val="15000"/>
                </a:schemeClr>
              </a:solidFill>
              <a:latin typeface="Arial" charset="0"/>
              <a:cs typeface="Arial" charset="0"/>
            </a:endParaRPr>
          </a:p>
        </p:txBody>
      </p:sp>
      <p:sp>
        <p:nvSpPr>
          <p:cNvPr id="14" name="TextBox 13"/>
          <p:cNvSpPr txBox="1">
            <a:spLocks noChangeArrowheads="1"/>
          </p:cNvSpPr>
          <p:nvPr/>
        </p:nvSpPr>
        <p:spPr bwMode="auto">
          <a:xfrm>
            <a:off x="2057400" y="1611312"/>
            <a:ext cx="4876800" cy="338554"/>
          </a:xfrm>
          <a:prstGeom prst="rect">
            <a:avLst/>
          </a:prstGeom>
          <a:noFill/>
          <a:ln w="9525">
            <a:noFill/>
            <a:miter lim="800000"/>
            <a:headEnd/>
            <a:tailEnd/>
          </a:ln>
        </p:spPr>
        <p:txBody>
          <a:bodyPr wrap="square">
            <a:spAutoFit/>
          </a:bodyPr>
          <a:lstStyle/>
          <a:p>
            <a:pPr algn="ctr"/>
            <a:r>
              <a:rPr lang="en-US" sz="1600" dirty="0">
                <a:solidFill>
                  <a:schemeClr val="tx1">
                    <a:lumMod val="85000"/>
                    <a:lumOff val="15000"/>
                  </a:schemeClr>
                </a:solidFill>
              </a:rPr>
              <a:t>In mathematics and in English language arts (ELA):</a:t>
            </a:r>
          </a:p>
        </p:txBody>
      </p:sp>
      <p:sp>
        <p:nvSpPr>
          <p:cNvPr id="15" name="TextBox 14"/>
          <p:cNvSpPr txBox="1"/>
          <p:nvPr/>
        </p:nvSpPr>
        <p:spPr>
          <a:xfrm>
            <a:off x="4114800" y="2133600"/>
            <a:ext cx="914400" cy="1108075"/>
          </a:xfrm>
          <a:prstGeom prst="rect">
            <a:avLst/>
          </a:prstGeom>
          <a:noFill/>
        </p:spPr>
        <p:txBody>
          <a:bodyPr wrap="square">
            <a:spAutoFit/>
          </a:bodyPr>
          <a:lstStyle/>
          <a:p>
            <a:pPr algn="ctr" fontAlgn="auto">
              <a:spcBef>
                <a:spcPts val="0"/>
              </a:spcBef>
              <a:spcAft>
                <a:spcPts val="0"/>
              </a:spcAft>
              <a:defRPr/>
            </a:pPr>
            <a:r>
              <a:rPr lang="en-US" sz="6600" dirty="0">
                <a:solidFill>
                  <a:schemeClr val="accent6">
                    <a:lumMod val="50000"/>
                  </a:schemeClr>
                </a:solidFill>
                <a:latin typeface="+mn-lt"/>
              </a:rPr>
              <a:t>+</a:t>
            </a:r>
          </a:p>
        </p:txBody>
      </p:sp>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52875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2">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xEl>
                                              <p:pRg st="5" end="5"/>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5791200" y="2270125"/>
            <a:ext cx="1370013" cy="2612229"/>
            <a:chOff x="5791200" y="2134232"/>
            <a:chExt cx="1369496" cy="2612090"/>
          </a:xfrm>
        </p:grpSpPr>
        <p:cxnSp>
          <p:nvCxnSpPr>
            <p:cNvPr id="26" name="Straight Connector 25"/>
            <p:cNvCxnSpPr/>
            <p:nvPr/>
          </p:nvCxnSpPr>
          <p:spPr>
            <a:xfrm rot="5400000">
              <a:off x="5295705" y="3314475"/>
              <a:ext cx="2362073" cy="1587"/>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443" name="Picture 18" descr="clipboard.png"/>
            <p:cNvPicPr>
              <a:picLocks noChangeAspect="1"/>
            </p:cNvPicPr>
            <p:nvPr/>
          </p:nvPicPr>
          <p:blipFill>
            <a:blip r:embed="rId3" cstate="print"/>
            <a:srcRect/>
            <a:stretch>
              <a:fillRect/>
            </a:stretch>
          </p:blipFill>
          <p:spPr bwMode="auto">
            <a:xfrm>
              <a:off x="5791200" y="3352800"/>
              <a:ext cx="1369496" cy="1393522"/>
            </a:xfrm>
            <a:prstGeom prst="rect">
              <a:avLst/>
            </a:prstGeom>
            <a:noFill/>
            <a:ln w="9525">
              <a:noFill/>
              <a:miter lim="800000"/>
              <a:headEnd/>
              <a:tailEnd/>
            </a:ln>
          </p:spPr>
        </p:pic>
        <p:sp>
          <p:nvSpPr>
            <p:cNvPr id="37" name="TextBox 36"/>
            <p:cNvSpPr txBox="1"/>
            <p:nvPr/>
          </p:nvSpPr>
          <p:spPr>
            <a:xfrm>
              <a:off x="5867371" y="3885943"/>
              <a:ext cx="1218740" cy="707848"/>
            </a:xfrm>
            <a:prstGeom prst="rect">
              <a:avLst/>
            </a:prstGeom>
            <a:noFill/>
          </p:spPr>
          <p:txBody>
            <a:bodyPr>
              <a:spAutoFit/>
            </a:bodyPr>
            <a:lstStyle/>
            <a:p>
              <a:pPr algn="ctr" fontAlgn="auto">
                <a:spcBef>
                  <a:spcPts val="0"/>
                </a:spcBef>
                <a:spcAft>
                  <a:spcPts val="0"/>
                </a:spcAft>
                <a:defRPr/>
              </a:pPr>
              <a:r>
                <a:rPr lang="en-US" sz="1000" b="1" dirty="0" smtClean="0">
                  <a:cs typeface="Arial" pitchFamily="34" charset="0"/>
                </a:rPr>
                <a:t>PERFORMANCE</a:t>
              </a:r>
              <a:endParaRPr lang="en-US" sz="1000" b="1" dirty="0">
                <a:cs typeface="Arial" pitchFamily="34" charset="0"/>
              </a:endParaRPr>
            </a:p>
            <a:p>
              <a:pPr algn="ctr" fontAlgn="auto">
                <a:spcBef>
                  <a:spcPts val="0"/>
                </a:spcBef>
                <a:spcAft>
                  <a:spcPts val="0"/>
                </a:spcAft>
                <a:defRPr/>
              </a:pPr>
              <a:r>
                <a:rPr lang="en-US" sz="1000" b="1" dirty="0" smtClean="0">
                  <a:cs typeface="Arial" pitchFamily="34" charset="0"/>
                </a:rPr>
                <a:t>ASSESSMENT</a:t>
              </a:r>
              <a:endParaRPr lang="en-US" sz="1000" b="1" dirty="0">
                <a:cs typeface="Arial" pitchFamily="34" charset="0"/>
              </a:endParaRPr>
            </a:p>
            <a:p>
              <a:pPr marL="274320" fontAlgn="auto">
                <a:spcBef>
                  <a:spcPts val="0"/>
                </a:spcBef>
                <a:spcAft>
                  <a:spcPts val="0"/>
                </a:spcAft>
                <a:buFont typeface="Arial" pitchFamily="34" charset="0"/>
                <a:buChar char="•"/>
                <a:defRPr/>
              </a:pPr>
              <a:r>
                <a:rPr lang="en-US" sz="1000" b="1" dirty="0">
                  <a:cs typeface="Arial" pitchFamily="34" charset="0"/>
                </a:rPr>
                <a:t>  </a:t>
              </a:r>
              <a:r>
                <a:rPr lang="en-US" sz="1000" b="1" dirty="0" smtClean="0">
                  <a:cs typeface="Arial" pitchFamily="34" charset="0"/>
                </a:rPr>
                <a:t>ELA</a:t>
              </a:r>
            </a:p>
            <a:p>
              <a:pPr marL="274320" fontAlgn="auto">
                <a:spcBef>
                  <a:spcPts val="0"/>
                </a:spcBef>
                <a:spcAft>
                  <a:spcPts val="0"/>
                </a:spcAft>
                <a:buFont typeface="Arial" pitchFamily="34" charset="0"/>
                <a:buChar char="•"/>
                <a:defRPr/>
              </a:pPr>
              <a:r>
                <a:rPr lang="en-US" sz="1000" b="1" dirty="0" smtClean="0">
                  <a:cs typeface="Arial" pitchFamily="34" charset="0"/>
                </a:rPr>
                <a:t>  Math</a:t>
              </a:r>
              <a:endParaRPr lang="en-US" sz="1000" b="1" dirty="0">
                <a:cs typeface="Arial" pitchFamily="34" charset="0"/>
              </a:endParaRPr>
            </a:p>
          </p:txBody>
        </p:sp>
      </p:grpSp>
      <p:sp>
        <p:nvSpPr>
          <p:cNvPr id="18437" name="Title 34"/>
          <p:cNvSpPr>
            <a:spLocks noGrp="1"/>
          </p:cNvSpPr>
          <p:nvPr>
            <p:ph type="title"/>
          </p:nvPr>
        </p:nvSpPr>
        <p:spPr/>
        <p:txBody>
          <a:bodyPr>
            <a:normAutofit/>
          </a:bodyPr>
          <a:lstStyle/>
          <a:p>
            <a:pPr eaLnBrk="1" hangingPunct="1"/>
            <a:r>
              <a:rPr lang="en-US" sz="2000" b="1" dirty="0" smtClean="0"/>
              <a:t>PARCC:  </a:t>
            </a:r>
            <a:br>
              <a:rPr lang="en-US" sz="2000" b="1" dirty="0" smtClean="0"/>
            </a:br>
            <a:r>
              <a:rPr lang="en-US" sz="3000" b="1" dirty="0" smtClean="0"/>
              <a:t>Performance Assessment</a:t>
            </a:r>
          </a:p>
        </p:txBody>
      </p:sp>
      <p:sp>
        <p:nvSpPr>
          <p:cNvPr id="39" name="TextBox 38"/>
          <p:cNvSpPr txBox="1">
            <a:spLocks noChangeArrowheads="1"/>
          </p:cNvSpPr>
          <p:nvPr/>
        </p:nvSpPr>
        <p:spPr bwMode="auto">
          <a:xfrm>
            <a:off x="762000" y="2667000"/>
            <a:ext cx="4876800" cy="3847207"/>
          </a:xfrm>
          <a:prstGeom prst="rect">
            <a:avLst/>
          </a:prstGeom>
          <a:noFill/>
          <a:ln w="9525">
            <a:noFill/>
            <a:miter lim="800000"/>
            <a:headEnd/>
            <a:tailEnd/>
          </a:ln>
        </p:spPr>
        <p:txBody>
          <a:bodyPr>
            <a:spAutoFit/>
          </a:bodyPr>
          <a:lstStyle/>
          <a:p>
            <a:pPr>
              <a:spcAft>
                <a:spcPts val="1200"/>
              </a:spcAft>
            </a:pPr>
            <a:r>
              <a:rPr lang="en-US" dirty="0">
                <a:solidFill>
                  <a:schemeClr val="tx1">
                    <a:lumMod val="75000"/>
                    <a:lumOff val="25000"/>
                  </a:schemeClr>
                </a:solidFill>
                <a:latin typeface="Calibri" pitchFamily="34" charset="0"/>
              </a:rPr>
              <a:t>Over several sessions/class periods, students will complete a project-like task that draws on a range of skills.  </a:t>
            </a:r>
          </a:p>
          <a:p>
            <a:pPr>
              <a:buClr>
                <a:srgbClr val="0070C0"/>
              </a:buClr>
              <a:buFont typeface="Arial" pitchFamily="34" charset="0"/>
              <a:buChar char="•"/>
            </a:pPr>
            <a:r>
              <a:rPr lang="en-US" dirty="0">
                <a:solidFill>
                  <a:schemeClr val="tx1">
                    <a:lumMod val="75000"/>
                    <a:lumOff val="25000"/>
                  </a:schemeClr>
                </a:solidFill>
                <a:latin typeface="Calibri" pitchFamily="34" charset="0"/>
              </a:rPr>
              <a:t>  </a:t>
            </a:r>
            <a:r>
              <a:rPr lang="en-US" b="1" dirty="0" smtClean="0">
                <a:solidFill>
                  <a:schemeClr val="tx1">
                    <a:lumMod val="75000"/>
                    <a:lumOff val="25000"/>
                  </a:schemeClr>
                </a:solidFill>
                <a:latin typeface="Calibri" pitchFamily="34" charset="0"/>
              </a:rPr>
              <a:t>ELA/literacy tasks </a:t>
            </a:r>
            <a:r>
              <a:rPr lang="en-US" dirty="0" smtClean="0">
                <a:solidFill>
                  <a:schemeClr val="tx1">
                    <a:lumMod val="75000"/>
                    <a:lumOff val="25000"/>
                  </a:schemeClr>
                </a:solidFill>
                <a:latin typeface="Calibri" pitchFamily="34" charset="0"/>
              </a:rPr>
              <a:t>will focus on writing </a:t>
            </a:r>
          </a:p>
          <a:p>
            <a:pPr>
              <a:buClr>
                <a:srgbClr val="0070C0"/>
              </a:buClr>
            </a:pPr>
            <a:r>
              <a:rPr lang="en-US" dirty="0" smtClean="0">
                <a:solidFill>
                  <a:schemeClr val="tx1">
                    <a:lumMod val="75000"/>
                    <a:lumOff val="25000"/>
                  </a:schemeClr>
                </a:solidFill>
                <a:latin typeface="Calibri" pitchFamily="34" charset="0"/>
              </a:rPr>
              <a:t>    effectively when </a:t>
            </a:r>
            <a:r>
              <a:rPr lang="en-US" b="1" dirty="0" smtClean="0">
                <a:solidFill>
                  <a:schemeClr val="tx1">
                    <a:lumMod val="75000"/>
                    <a:lumOff val="25000"/>
                  </a:schemeClr>
                </a:solidFill>
                <a:latin typeface="Calibri" pitchFamily="34" charset="0"/>
              </a:rPr>
              <a:t>analyzing</a:t>
            </a:r>
            <a:r>
              <a:rPr lang="en-US" dirty="0" smtClean="0">
                <a:solidFill>
                  <a:schemeClr val="tx1">
                    <a:lumMod val="75000"/>
                    <a:lumOff val="25000"/>
                  </a:schemeClr>
                </a:solidFill>
                <a:latin typeface="Calibri" pitchFamily="34" charset="0"/>
              </a:rPr>
              <a:t> texts, using </a:t>
            </a:r>
          </a:p>
          <a:p>
            <a:pPr>
              <a:buClr>
                <a:srgbClr val="0070C0"/>
              </a:buClr>
            </a:pPr>
            <a:r>
              <a:rPr lang="en-US" dirty="0" smtClean="0">
                <a:solidFill>
                  <a:schemeClr val="tx1">
                    <a:lumMod val="75000"/>
                    <a:lumOff val="25000"/>
                  </a:schemeClr>
                </a:solidFill>
                <a:latin typeface="Calibri" pitchFamily="34" charset="0"/>
              </a:rPr>
              <a:t>   </a:t>
            </a:r>
            <a:r>
              <a:rPr lang="en-US" b="1" dirty="0" smtClean="0">
                <a:solidFill>
                  <a:schemeClr val="tx1">
                    <a:lumMod val="75000"/>
                    <a:lumOff val="25000"/>
                  </a:schemeClr>
                </a:solidFill>
                <a:latin typeface="Calibri" pitchFamily="34" charset="0"/>
              </a:rPr>
              <a:t> evidence </a:t>
            </a:r>
            <a:r>
              <a:rPr lang="en-US" dirty="0" smtClean="0">
                <a:solidFill>
                  <a:schemeClr val="tx1">
                    <a:lumMod val="75000"/>
                    <a:lumOff val="25000"/>
                  </a:schemeClr>
                </a:solidFill>
                <a:latin typeface="Calibri" pitchFamily="34" charset="0"/>
              </a:rPr>
              <a:t>drawn from the texts to support </a:t>
            </a:r>
          </a:p>
          <a:p>
            <a:pPr>
              <a:buClr>
                <a:srgbClr val="0070C0"/>
              </a:buClr>
            </a:pPr>
            <a:r>
              <a:rPr lang="en-US" dirty="0" smtClean="0">
                <a:solidFill>
                  <a:schemeClr val="tx1">
                    <a:lumMod val="75000"/>
                    <a:lumOff val="25000"/>
                  </a:schemeClr>
                </a:solidFill>
                <a:latin typeface="Calibri" pitchFamily="34" charset="0"/>
              </a:rPr>
              <a:t>    </a:t>
            </a:r>
            <a:r>
              <a:rPr lang="en-US" b="1" dirty="0" smtClean="0">
                <a:solidFill>
                  <a:schemeClr val="tx1">
                    <a:lumMod val="75000"/>
                    <a:lumOff val="25000"/>
                  </a:schemeClr>
                </a:solidFill>
                <a:latin typeface="Calibri" pitchFamily="34" charset="0"/>
              </a:rPr>
              <a:t>claims</a:t>
            </a:r>
          </a:p>
          <a:p>
            <a:pPr>
              <a:buClr>
                <a:srgbClr val="0070C0"/>
              </a:buClr>
              <a:buFont typeface="Arial" pitchFamily="34" charset="0"/>
              <a:buChar char="•"/>
            </a:pPr>
            <a:endParaRPr lang="en-US" dirty="0" smtClean="0">
              <a:solidFill>
                <a:schemeClr val="tx1">
                  <a:lumMod val="75000"/>
                  <a:lumOff val="25000"/>
                </a:schemeClr>
              </a:solidFill>
              <a:latin typeface="Calibri" pitchFamily="34" charset="0"/>
            </a:endParaRPr>
          </a:p>
          <a:p>
            <a:pPr>
              <a:buClr>
                <a:srgbClr val="0070C0"/>
              </a:buClr>
              <a:buFont typeface="Arial" pitchFamily="34" charset="0"/>
              <a:buChar char="•"/>
            </a:pPr>
            <a:r>
              <a:rPr lang="en-US" dirty="0" smtClean="0">
                <a:solidFill>
                  <a:schemeClr val="tx1">
                    <a:lumMod val="75000"/>
                    <a:lumOff val="25000"/>
                  </a:schemeClr>
                </a:solidFill>
                <a:latin typeface="Calibri" pitchFamily="34" charset="0"/>
              </a:rPr>
              <a:t>  </a:t>
            </a:r>
            <a:r>
              <a:rPr lang="en-US" b="1" dirty="0" smtClean="0">
                <a:solidFill>
                  <a:schemeClr val="tx1">
                    <a:lumMod val="75000"/>
                    <a:lumOff val="25000"/>
                  </a:schemeClr>
                </a:solidFill>
                <a:latin typeface="Calibri" pitchFamily="34" charset="0"/>
              </a:rPr>
              <a:t>Math tasks </a:t>
            </a:r>
            <a:r>
              <a:rPr lang="en-US" dirty="0" smtClean="0">
                <a:solidFill>
                  <a:schemeClr val="tx1">
                    <a:lumMod val="75000"/>
                    <a:lumOff val="25000"/>
                  </a:schemeClr>
                </a:solidFill>
                <a:latin typeface="Calibri" pitchFamily="34" charset="0"/>
              </a:rPr>
              <a:t>will require students to apply key </a:t>
            </a:r>
          </a:p>
          <a:p>
            <a:pPr>
              <a:buClr>
                <a:srgbClr val="0070C0"/>
              </a:buClr>
            </a:pPr>
            <a:r>
              <a:rPr lang="en-US" dirty="0" smtClean="0">
                <a:solidFill>
                  <a:schemeClr val="tx1">
                    <a:lumMod val="75000"/>
                    <a:lumOff val="25000"/>
                  </a:schemeClr>
                </a:solidFill>
                <a:latin typeface="Calibri" pitchFamily="34" charset="0"/>
              </a:rPr>
              <a:t>    mathematical skills, c</a:t>
            </a:r>
            <a:r>
              <a:rPr lang="en-US" b="1" dirty="0" smtClean="0">
                <a:solidFill>
                  <a:schemeClr val="tx1">
                    <a:lumMod val="75000"/>
                    <a:lumOff val="25000"/>
                  </a:schemeClr>
                </a:solidFill>
                <a:latin typeface="Calibri" pitchFamily="34" charset="0"/>
              </a:rPr>
              <a:t>oncepts</a:t>
            </a:r>
            <a:r>
              <a:rPr lang="en-US" dirty="0" smtClean="0">
                <a:solidFill>
                  <a:schemeClr val="tx1">
                    <a:lumMod val="75000"/>
                    <a:lumOff val="25000"/>
                  </a:schemeClr>
                </a:solidFill>
                <a:latin typeface="Calibri" pitchFamily="34" charset="0"/>
              </a:rPr>
              <a:t> and </a:t>
            </a:r>
            <a:r>
              <a:rPr lang="en-US" b="1" dirty="0" smtClean="0">
                <a:solidFill>
                  <a:schemeClr val="tx1">
                    <a:lumMod val="75000"/>
                    <a:lumOff val="25000"/>
                  </a:schemeClr>
                </a:solidFill>
                <a:latin typeface="Calibri" pitchFamily="34" charset="0"/>
              </a:rPr>
              <a:t>processes</a:t>
            </a:r>
            <a:r>
              <a:rPr lang="en-US" dirty="0" smtClean="0">
                <a:solidFill>
                  <a:schemeClr val="tx1">
                    <a:lumMod val="75000"/>
                    <a:lumOff val="25000"/>
                  </a:schemeClr>
                </a:solidFill>
                <a:latin typeface="Calibri" pitchFamily="34" charset="0"/>
              </a:rPr>
              <a:t> to </a:t>
            </a:r>
          </a:p>
          <a:p>
            <a:pPr>
              <a:buClr>
                <a:srgbClr val="0070C0"/>
              </a:buClr>
            </a:pPr>
            <a:r>
              <a:rPr lang="en-US" dirty="0" smtClean="0">
                <a:solidFill>
                  <a:schemeClr val="tx1">
                    <a:lumMod val="75000"/>
                    <a:lumOff val="25000"/>
                  </a:schemeClr>
                </a:solidFill>
                <a:latin typeface="Calibri" pitchFamily="34" charset="0"/>
              </a:rPr>
              <a:t>    solve complex problems of the types </a:t>
            </a:r>
          </a:p>
          <a:p>
            <a:pPr>
              <a:buClr>
                <a:srgbClr val="0070C0"/>
              </a:buClr>
            </a:pPr>
            <a:r>
              <a:rPr lang="en-US" dirty="0" smtClean="0">
                <a:solidFill>
                  <a:schemeClr val="tx1">
                    <a:lumMod val="75000"/>
                    <a:lumOff val="25000"/>
                  </a:schemeClr>
                </a:solidFill>
                <a:latin typeface="Calibri" pitchFamily="34" charset="0"/>
              </a:rPr>
              <a:t>    encountered in everyday life, work and </a:t>
            </a:r>
          </a:p>
          <a:p>
            <a:pPr>
              <a:buClr>
                <a:srgbClr val="0070C0"/>
              </a:buClr>
            </a:pPr>
            <a:r>
              <a:rPr lang="en-US" dirty="0" smtClean="0">
                <a:solidFill>
                  <a:schemeClr val="tx1">
                    <a:lumMod val="75000"/>
                    <a:lumOff val="25000"/>
                  </a:schemeClr>
                </a:solidFill>
                <a:latin typeface="Calibri" pitchFamily="34" charset="0"/>
              </a:rPr>
              <a:t>    </a:t>
            </a:r>
            <a:r>
              <a:rPr lang="en-US" b="1" dirty="0" smtClean="0">
                <a:solidFill>
                  <a:schemeClr val="tx1">
                    <a:lumMod val="75000"/>
                    <a:lumOff val="25000"/>
                  </a:schemeClr>
                </a:solidFill>
                <a:latin typeface="Calibri" pitchFamily="34" charset="0"/>
              </a:rPr>
              <a:t>decision-making</a:t>
            </a:r>
            <a:r>
              <a:rPr lang="en-US" dirty="0" smtClean="0">
                <a:solidFill>
                  <a:schemeClr val="tx1">
                    <a:lumMod val="75000"/>
                    <a:lumOff val="25000"/>
                  </a:schemeClr>
                </a:solidFill>
                <a:latin typeface="Calibri" pitchFamily="34" charset="0"/>
              </a:rPr>
              <a:t>.</a:t>
            </a:r>
            <a:endParaRPr lang="en-US" dirty="0">
              <a:solidFill>
                <a:schemeClr val="tx1">
                  <a:lumMod val="75000"/>
                  <a:lumOff val="25000"/>
                </a:schemeClr>
              </a:solidFill>
              <a:latin typeface="Calibri" pitchFamily="34" charset="0"/>
            </a:endParaRPr>
          </a:p>
        </p:txBody>
      </p:sp>
      <p:grpSp>
        <p:nvGrpSpPr>
          <p:cNvPr id="3" name="Group 12"/>
          <p:cNvGrpSpPr/>
          <p:nvPr/>
        </p:nvGrpSpPr>
        <p:grpSpPr>
          <a:xfrm>
            <a:off x="457200" y="1612900"/>
            <a:ext cx="8072438" cy="901700"/>
            <a:chOff x="457200" y="1447800"/>
            <a:chExt cx="8072438" cy="901700"/>
          </a:xfrm>
        </p:grpSpPr>
        <p:pic>
          <p:nvPicPr>
            <p:cNvPr id="18435" name="Picture 4" descr="yearbar.png"/>
            <p:cNvPicPr>
              <a:picLocks noChangeAspect="1"/>
            </p:cNvPicPr>
            <p:nvPr/>
          </p:nvPicPr>
          <p:blipFill>
            <a:blip r:embed="rId4" cstate="print"/>
            <a:srcRect/>
            <a:stretch>
              <a:fillRect/>
            </a:stretch>
          </p:blipFill>
          <p:spPr bwMode="auto">
            <a:xfrm>
              <a:off x="457200" y="1447800"/>
              <a:ext cx="8072438" cy="901700"/>
            </a:xfrm>
            <a:prstGeom prst="rect">
              <a:avLst/>
            </a:prstGeom>
            <a:noFill/>
            <a:ln w="9525">
              <a:noFill/>
              <a:miter lim="800000"/>
              <a:headEnd/>
              <a:tailEnd/>
            </a:ln>
          </p:spPr>
        </p:pic>
        <p:grpSp>
          <p:nvGrpSpPr>
            <p:cNvPr id="4" name="Group 56"/>
            <p:cNvGrpSpPr>
              <a:grpSpLocks/>
            </p:cNvGrpSpPr>
            <p:nvPr/>
          </p:nvGrpSpPr>
          <p:grpSpPr bwMode="auto">
            <a:xfrm>
              <a:off x="6172200" y="1828800"/>
              <a:ext cx="1981200" cy="261938"/>
              <a:chOff x="5638800" y="1066800"/>
              <a:chExt cx="1981200" cy="261610"/>
            </a:xfrm>
          </p:grpSpPr>
          <p:sp>
            <p:nvSpPr>
              <p:cNvPr id="20" name="Rounded Rectangle 19"/>
              <p:cNvSpPr/>
              <p:nvPr/>
            </p:nvSpPr>
            <p:spPr>
              <a:xfrm>
                <a:off x="5638800" y="1066800"/>
                <a:ext cx="1981200" cy="228314"/>
              </a:xfrm>
              <a:prstGeom prst="roundRect">
                <a:avLst/>
              </a:prstGeom>
              <a:solidFill>
                <a:srgbClr val="00A7E2"/>
              </a:soli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21" name="TextBox 94"/>
              <p:cNvSpPr txBox="1">
                <a:spLocks noChangeArrowheads="1"/>
              </p:cNvSpPr>
              <p:nvPr/>
            </p:nvSpPr>
            <p:spPr bwMode="auto">
              <a:xfrm>
                <a:off x="5715000" y="1066800"/>
                <a:ext cx="1905000" cy="261610"/>
              </a:xfrm>
              <a:prstGeom prst="rect">
                <a:avLst/>
              </a:prstGeom>
              <a:noFill/>
              <a:ln w="9525">
                <a:noFill/>
                <a:miter lim="800000"/>
                <a:headEnd/>
                <a:tailEnd/>
              </a:ln>
            </p:spPr>
            <p:txBody>
              <a:bodyPr>
                <a:spAutoFit/>
              </a:bodyPr>
              <a:lstStyle/>
              <a:p>
                <a:r>
                  <a:rPr lang="en-US" sz="1100" b="1" dirty="0">
                    <a:solidFill>
                      <a:schemeClr val="bg1"/>
                    </a:solidFill>
                    <a:latin typeface="Times New Roman" pitchFamily="18" charset="0"/>
                    <a:cs typeface="Times New Roman" pitchFamily="18" charset="0"/>
                  </a:rPr>
                  <a:t>Final weeks of school year</a:t>
                </a:r>
              </a:p>
            </p:txBody>
          </p:sp>
        </p:grpSp>
      </p:gr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23561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426" y="1262042"/>
            <a:ext cx="7913698" cy="3970318"/>
          </a:xfrm>
          <a:prstGeom prst="rect">
            <a:avLst/>
          </a:prstGeom>
        </p:spPr>
        <p:txBody>
          <a:bodyPr wrap="square">
            <a:spAutoFit/>
          </a:bodyPr>
          <a:lstStyle/>
          <a:p>
            <a:pPr marL="514350" lvl="0" indent="-514350">
              <a:buAutoNum type="arabicPeriod"/>
            </a:pPr>
            <a:r>
              <a:rPr lang="en-US" sz="2800" dirty="0" smtClean="0"/>
              <a:t>What are the goals of the Common Core State Standards (CCSS) </a:t>
            </a:r>
          </a:p>
          <a:p>
            <a:pPr marL="514350" lvl="0" indent="-514350">
              <a:buAutoNum type="arabicPeriod"/>
            </a:pPr>
            <a:endParaRPr lang="en-US" sz="2800" dirty="0"/>
          </a:p>
          <a:p>
            <a:pPr marL="514350" lvl="0" indent="-514350">
              <a:buAutoNum type="arabicPeriod"/>
            </a:pPr>
            <a:r>
              <a:rPr lang="en-US" sz="2800" dirty="0" smtClean="0"/>
              <a:t>What </a:t>
            </a:r>
            <a:r>
              <a:rPr lang="en-US" sz="2800" dirty="0"/>
              <a:t>are the </a:t>
            </a:r>
            <a:r>
              <a:rPr lang="en-US" sz="2800" dirty="0" smtClean="0"/>
              <a:t>assessments used in most states?</a:t>
            </a:r>
            <a:endParaRPr lang="en-US" sz="2800" dirty="0"/>
          </a:p>
          <a:p>
            <a:pPr lvl="0"/>
            <a:endParaRPr lang="en-US" sz="2800" dirty="0" smtClean="0"/>
          </a:p>
          <a:p>
            <a:pPr lvl="0"/>
            <a:r>
              <a:rPr lang="en-US" sz="2800" dirty="0" smtClean="0"/>
              <a:t>2. How do the assessments respond to the goals of the CCSS?</a:t>
            </a:r>
          </a:p>
          <a:p>
            <a:pPr lvl="0"/>
            <a:endParaRPr lang="en-US" sz="2800" dirty="0"/>
          </a:p>
          <a:p>
            <a:pPr lvl="0"/>
            <a:endParaRPr lang="en-US" sz="2800" dirty="0"/>
          </a:p>
        </p:txBody>
      </p:sp>
      <p:sp>
        <p:nvSpPr>
          <p:cNvPr id="5" name="Title 4"/>
          <p:cNvSpPr>
            <a:spLocks noGrp="1"/>
          </p:cNvSpPr>
          <p:nvPr>
            <p:ph type="ctrTitle"/>
          </p:nvPr>
        </p:nvSpPr>
        <p:spPr>
          <a:xfrm>
            <a:off x="1236020" y="216842"/>
            <a:ext cx="7382104" cy="1179382"/>
          </a:xfrm>
        </p:spPr>
        <p:txBody>
          <a:bodyPr>
            <a:normAutofit fontScale="90000"/>
          </a:bodyPr>
          <a:lstStyle/>
          <a:p>
            <a:r>
              <a:rPr lang="en-US" sz="3600" dirty="0" smtClean="0">
                <a:latin typeface="Rockwell Extra Bold"/>
              </a:rPr>
              <a:t/>
            </a:r>
            <a:br>
              <a:rPr lang="en-US" sz="3600" dirty="0" smtClean="0">
                <a:latin typeface="Rockwell Extra Bold"/>
              </a:rPr>
            </a:br>
            <a:r>
              <a:rPr lang="en-US" sz="3600" dirty="0" smtClean="0">
                <a:latin typeface="Rockwell Extra Bold"/>
              </a:rPr>
              <a:t>Critical Questions </a:t>
            </a:r>
            <a:r>
              <a:rPr lang="en-US" sz="3600" dirty="0" smtClean="0"/>
              <a:t/>
            </a:r>
            <a:br>
              <a:rPr lang="en-US" sz="3600" dirty="0" smtClean="0"/>
            </a:br>
            <a:endParaRPr lang="en-US" sz="53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8885863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7315200" y="2362199"/>
            <a:ext cx="1370012" cy="2383629"/>
            <a:chOff x="7241104" y="2362820"/>
            <a:chExt cx="1369496" cy="2383502"/>
          </a:xfrm>
        </p:grpSpPr>
        <p:cxnSp>
          <p:nvCxnSpPr>
            <p:cNvPr id="27" name="Straight Connector 26"/>
            <p:cNvCxnSpPr/>
            <p:nvPr/>
          </p:nvCxnSpPr>
          <p:spPr>
            <a:xfrm rot="5400000">
              <a:off x="7355177" y="2934289"/>
              <a:ext cx="1142937"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9464" name="Picture 5" descr="clipboard.png"/>
            <p:cNvPicPr>
              <a:picLocks noChangeAspect="1"/>
            </p:cNvPicPr>
            <p:nvPr/>
          </p:nvPicPr>
          <p:blipFill>
            <a:blip r:embed="rId3" cstate="print"/>
            <a:srcRect/>
            <a:stretch>
              <a:fillRect/>
            </a:stretch>
          </p:blipFill>
          <p:spPr bwMode="auto">
            <a:xfrm>
              <a:off x="7241104" y="3352800"/>
              <a:ext cx="1369496" cy="1393522"/>
            </a:xfrm>
            <a:prstGeom prst="rect">
              <a:avLst/>
            </a:prstGeom>
            <a:noFill/>
            <a:ln w="9525">
              <a:noFill/>
              <a:miter lim="800000"/>
              <a:headEnd/>
              <a:tailEnd/>
            </a:ln>
          </p:spPr>
        </p:pic>
        <p:sp>
          <p:nvSpPr>
            <p:cNvPr id="19466" name="TextBox 35"/>
            <p:cNvSpPr txBox="1">
              <a:spLocks noChangeArrowheads="1"/>
            </p:cNvSpPr>
            <p:nvPr/>
          </p:nvSpPr>
          <p:spPr bwMode="auto">
            <a:xfrm>
              <a:off x="7315200" y="3962139"/>
              <a:ext cx="1219200" cy="507804"/>
            </a:xfrm>
            <a:prstGeom prst="rect">
              <a:avLst/>
            </a:prstGeom>
            <a:noFill/>
            <a:ln w="9525">
              <a:noFill/>
              <a:miter lim="800000"/>
              <a:headEnd/>
              <a:tailEnd/>
            </a:ln>
          </p:spPr>
          <p:txBody>
            <a:bodyPr>
              <a:spAutoFit/>
            </a:bodyPr>
            <a:lstStyle/>
            <a:p>
              <a:pPr algn="ctr"/>
              <a:r>
                <a:rPr lang="en-US" sz="900" b="1" dirty="0">
                  <a:cs typeface="Arial" pitchFamily="34" charset="0"/>
                </a:rPr>
                <a:t>END OF YEAR</a:t>
              </a:r>
            </a:p>
            <a:p>
              <a:pPr algn="ctr"/>
              <a:r>
                <a:rPr lang="en-US" sz="900" b="1" dirty="0" smtClean="0">
                  <a:cs typeface="Arial" pitchFamily="34" charset="0"/>
                </a:rPr>
                <a:t>ASSESSMENT</a:t>
              </a:r>
              <a:endParaRPr lang="en-US" sz="900" b="1" dirty="0">
                <a:cs typeface="Arial" pitchFamily="34" charset="0"/>
              </a:endParaRPr>
            </a:p>
            <a:p>
              <a:pPr algn="ctr"/>
              <a:endParaRPr lang="en-US" sz="900" b="1" dirty="0">
                <a:cs typeface="Arial" pitchFamily="34" charset="0"/>
              </a:endParaRPr>
            </a:p>
          </p:txBody>
        </p:sp>
      </p:grpSp>
      <p:sp>
        <p:nvSpPr>
          <p:cNvPr id="19460" name="Title 34"/>
          <p:cNvSpPr>
            <a:spLocks noGrp="1"/>
          </p:cNvSpPr>
          <p:nvPr>
            <p:ph type="title"/>
          </p:nvPr>
        </p:nvSpPr>
        <p:spPr/>
        <p:txBody>
          <a:bodyPr>
            <a:normAutofit/>
          </a:bodyPr>
          <a:lstStyle/>
          <a:p>
            <a:pPr eaLnBrk="1" hangingPunct="1"/>
            <a:r>
              <a:rPr lang="en-US" sz="2000" b="1" dirty="0" smtClean="0"/>
              <a:t>PARCC:  </a:t>
            </a:r>
            <a:br>
              <a:rPr lang="en-US" sz="2000" b="1" dirty="0" smtClean="0"/>
            </a:br>
            <a:r>
              <a:rPr lang="en-US" sz="3000" b="1" dirty="0" smtClean="0"/>
              <a:t>End-of-Year Assessment</a:t>
            </a:r>
          </a:p>
        </p:txBody>
      </p:sp>
      <p:sp>
        <p:nvSpPr>
          <p:cNvPr id="40" name="TextBox 39"/>
          <p:cNvSpPr txBox="1">
            <a:spLocks noChangeArrowheads="1"/>
          </p:cNvSpPr>
          <p:nvPr/>
        </p:nvSpPr>
        <p:spPr bwMode="auto">
          <a:xfrm>
            <a:off x="838200" y="3091696"/>
            <a:ext cx="6172200" cy="1815882"/>
          </a:xfrm>
          <a:prstGeom prst="rect">
            <a:avLst/>
          </a:prstGeom>
          <a:noFill/>
          <a:ln w="9525">
            <a:noFill/>
            <a:miter lim="800000"/>
            <a:headEnd/>
            <a:tailEnd/>
          </a:ln>
        </p:spPr>
        <p:txBody>
          <a:bodyPr wrap="square">
            <a:spAutoFit/>
          </a:bodyPr>
          <a:lstStyle/>
          <a:p>
            <a:pPr>
              <a:buClr>
                <a:srgbClr val="0070C0"/>
              </a:buClr>
              <a:buFont typeface="Arial" pitchFamily="34" charset="0"/>
              <a:buChar char="•"/>
            </a:pPr>
            <a:r>
              <a:rPr lang="en-US" dirty="0">
                <a:latin typeface="Calibri" pitchFamily="34" charset="0"/>
              </a:rPr>
              <a:t>  </a:t>
            </a:r>
            <a:r>
              <a:rPr lang="en-US" dirty="0" smtClean="0">
                <a:solidFill>
                  <a:schemeClr val="tx1">
                    <a:lumMod val="85000"/>
                    <a:lumOff val="15000"/>
                  </a:schemeClr>
                </a:solidFill>
                <a:latin typeface="Calibri" pitchFamily="34" charset="0"/>
              </a:rPr>
              <a:t>Consisting of a </a:t>
            </a:r>
            <a:r>
              <a:rPr lang="en-US" dirty="0">
                <a:solidFill>
                  <a:schemeClr val="tx1">
                    <a:lumMod val="85000"/>
                    <a:lumOff val="15000"/>
                  </a:schemeClr>
                </a:solidFill>
                <a:latin typeface="Calibri" pitchFamily="34" charset="0"/>
              </a:rPr>
              <a:t>range of item types </a:t>
            </a:r>
            <a:r>
              <a:rPr lang="en-US" dirty="0" smtClean="0">
                <a:solidFill>
                  <a:schemeClr val="tx1">
                    <a:lumMod val="85000"/>
                    <a:lumOff val="15000"/>
                  </a:schemeClr>
                </a:solidFill>
                <a:latin typeface="Calibri" pitchFamily="34" charset="0"/>
              </a:rPr>
              <a:t>including </a:t>
            </a:r>
            <a:r>
              <a:rPr lang="en-US" dirty="0">
                <a:solidFill>
                  <a:schemeClr val="tx1">
                    <a:lumMod val="85000"/>
                    <a:lumOff val="15000"/>
                  </a:schemeClr>
                </a:solidFill>
                <a:latin typeface="Calibri" pitchFamily="34" charset="0"/>
              </a:rPr>
              <a:t>innovative </a:t>
            </a:r>
            <a:endParaRPr lang="en-US" dirty="0" smtClean="0">
              <a:solidFill>
                <a:schemeClr val="tx1">
                  <a:lumMod val="85000"/>
                  <a:lumOff val="15000"/>
                </a:schemeClr>
              </a:solidFill>
              <a:latin typeface="Calibri" pitchFamily="34" charset="0"/>
            </a:endParaRPr>
          </a:p>
          <a:p>
            <a:pPr>
              <a:buClr>
                <a:srgbClr val="0070C0"/>
              </a:buClr>
            </a:pPr>
            <a:r>
              <a:rPr lang="en-US" dirty="0" smtClean="0">
                <a:solidFill>
                  <a:schemeClr val="tx1">
                    <a:lumMod val="85000"/>
                    <a:lumOff val="15000"/>
                  </a:schemeClr>
                </a:solidFill>
                <a:latin typeface="Calibri" pitchFamily="34" charset="0"/>
              </a:rPr>
              <a:t>    technology-enhanced </a:t>
            </a:r>
            <a:r>
              <a:rPr lang="en-US" dirty="0">
                <a:solidFill>
                  <a:schemeClr val="tx1">
                    <a:lumMod val="85000"/>
                    <a:lumOff val="15000"/>
                  </a:schemeClr>
                </a:solidFill>
                <a:latin typeface="Calibri" pitchFamily="34" charset="0"/>
              </a:rPr>
              <a:t>items to </a:t>
            </a:r>
            <a:r>
              <a:rPr lang="en-US" dirty="0" smtClean="0">
                <a:solidFill>
                  <a:schemeClr val="tx1">
                    <a:lumMod val="85000"/>
                    <a:lumOff val="15000"/>
                  </a:schemeClr>
                </a:solidFill>
                <a:latin typeface="Calibri" pitchFamily="34" charset="0"/>
              </a:rPr>
              <a:t>sample </a:t>
            </a:r>
            <a:r>
              <a:rPr lang="en-US" dirty="0">
                <a:solidFill>
                  <a:schemeClr val="tx1">
                    <a:lumMod val="85000"/>
                    <a:lumOff val="15000"/>
                  </a:schemeClr>
                </a:solidFill>
                <a:latin typeface="Calibri" pitchFamily="34" charset="0"/>
              </a:rPr>
              <a:t>the full </a:t>
            </a:r>
            <a:r>
              <a:rPr lang="en-US" dirty="0" smtClean="0">
                <a:solidFill>
                  <a:schemeClr val="tx1">
                    <a:lumMod val="85000"/>
                    <a:lumOff val="15000"/>
                  </a:schemeClr>
                </a:solidFill>
                <a:latin typeface="Calibri" pitchFamily="34" charset="0"/>
              </a:rPr>
              <a:t>set of </a:t>
            </a:r>
          </a:p>
          <a:p>
            <a:pPr>
              <a:buClr>
                <a:srgbClr val="0070C0"/>
              </a:buClr>
            </a:pPr>
            <a:r>
              <a:rPr lang="en-US" dirty="0" smtClean="0">
                <a:solidFill>
                  <a:schemeClr val="tx1">
                    <a:lumMod val="85000"/>
                    <a:lumOff val="15000"/>
                  </a:schemeClr>
                </a:solidFill>
                <a:latin typeface="Calibri" pitchFamily="34" charset="0"/>
              </a:rPr>
              <a:t>    grade level standards</a:t>
            </a:r>
          </a:p>
          <a:p>
            <a:pPr>
              <a:buClr>
                <a:srgbClr val="0070C0"/>
              </a:buClr>
            </a:pPr>
            <a:endParaRPr lang="en-US" sz="1200" dirty="0">
              <a:solidFill>
                <a:schemeClr val="tx1">
                  <a:lumMod val="85000"/>
                  <a:lumOff val="15000"/>
                </a:schemeClr>
              </a:solidFill>
              <a:latin typeface="Calibri" pitchFamily="34" charset="0"/>
            </a:endParaRPr>
          </a:p>
          <a:p>
            <a:pPr>
              <a:spcAft>
                <a:spcPts val="1200"/>
              </a:spcAft>
              <a:buClr>
                <a:srgbClr val="0070C0"/>
              </a:buClr>
              <a:buFont typeface="Arial" pitchFamily="34" charset="0"/>
              <a:buChar char="•"/>
            </a:pPr>
            <a:r>
              <a:rPr lang="en-US" dirty="0">
                <a:solidFill>
                  <a:schemeClr val="tx1">
                    <a:lumMod val="85000"/>
                    <a:lumOff val="15000"/>
                  </a:schemeClr>
                </a:solidFill>
                <a:latin typeface="Calibri" pitchFamily="34" charset="0"/>
              </a:rPr>
              <a:t>  </a:t>
            </a:r>
            <a:r>
              <a:rPr lang="en-US" dirty="0" smtClean="0">
                <a:solidFill>
                  <a:schemeClr val="tx1">
                    <a:lumMod val="85000"/>
                    <a:lumOff val="15000"/>
                  </a:schemeClr>
                </a:solidFill>
                <a:latin typeface="Calibri" pitchFamily="34" charset="0"/>
              </a:rPr>
              <a:t> </a:t>
            </a:r>
            <a:r>
              <a:rPr lang="en-US" dirty="0">
                <a:solidFill>
                  <a:schemeClr val="tx1">
                    <a:lumMod val="85000"/>
                    <a:lumOff val="15000"/>
                  </a:schemeClr>
                </a:solidFill>
                <a:latin typeface="Calibri" pitchFamily="34" charset="0"/>
              </a:rPr>
              <a:t>Will make major investment in enhanced item types</a:t>
            </a:r>
          </a:p>
          <a:p>
            <a:pPr>
              <a:buClr>
                <a:srgbClr val="0070C0"/>
              </a:buClr>
              <a:buFont typeface="Arial" pitchFamily="34" charset="0"/>
              <a:buChar char="•"/>
            </a:pPr>
            <a:r>
              <a:rPr lang="en-US" dirty="0">
                <a:solidFill>
                  <a:schemeClr val="tx1">
                    <a:lumMod val="85000"/>
                    <a:lumOff val="15000"/>
                  </a:schemeClr>
                </a:solidFill>
                <a:latin typeface="Calibri" pitchFamily="34" charset="0"/>
              </a:rPr>
              <a:t>   Will include items across a range of </a:t>
            </a:r>
            <a:r>
              <a:rPr lang="en-US" b="1" dirty="0">
                <a:solidFill>
                  <a:schemeClr val="tx1">
                    <a:lumMod val="85000"/>
                    <a:lumOff val="15000"/>
                  </a:schemeClr>
                </a:solidFill>
                <a:latin typeface="Calibri" pitchFamily="34" charset="0"/>
              </a:rPr>
              <a:t>cognitive</a:t>
            </a:r>
            <a:r>
              <a:rPr lang="en-US" dirty="0">
                <a:solidFill>
                  <a:schemeClr val="tx1">
                    <a:lumMod val="85000"/>
                    <a:lumOff val="15000"/>
                  </a:schemeClr>
                </a:solidFill>
                <a:latin typeface="Calibri" pitchFamily="34" charset="0"/>
              </a:rPr>
              <a:t> </a:t>
            </a:r>
            <a:r>
              <a:rPr lang="en-US" dirty="0" smtClean="0">
                <a:solidFill>
                  <a:schemeClr val="tx1">
                    <a:lumMod val="85000"/>
                    <a:lumOff val="15000"/>
                  </a:schemeClr>
                </a:solidFill>
                <a:latin typeface="Calibri" pitchFamily="34" charset="0"/>
              </a:rPr>
              <a:t>demand</a:t>
            </a:r>
            <a:endParaRPr lang="en-US" dirty="0">
              <a:solidFill>
                <a:schemeClr val="tx1">
                  <a:lumMod val="85000"/>
                  <a:lumOff val="15000"/>
                </a:schemeClr>
              </a:solidFill>
              <a:latin typeface="Calibri" pitchFamily="34" charset="0"/>
            </a:endParaRPr>
          </a:p>
        </p:txBody>
      </p:sp>
      <p:sp>
        <p:nvSpPr>
          <p:cNvPr id="11" name="TextBox 10"/>
          <p:cNvSpPr txBox="1"/>
          <p:nvPr/>
        </p:nvSpPr>
        <p:spPr>
          <a:xfrm>
            <a:off x="838200" y="4971871"/>
            <a:ext cx="8077200" cy="1200329"/>
          </a:xfrm>
          <a:prstGeom prst="rect">
            <a:avLst/>
          </a:prstGeom>
          <a:noFill/>
        </p:spPr>
        <p:txBody>
          <a:bodyPr wrap="square" rtlCol="0">
            <a:spAutoFit/>
          </a:bodyPr>
          <a:lstStyle/>
          <a:p>
            <a:pPr>
              <a:buClr>
                <a:srgbClr val="0094C8"/>
              </a:buClr>
              <a:buFont typeface="Arial" pitchFamily="34" charset="0"/>
              <a:buChar char="•"/>
            </a:pPr>
            <a:r>
              <a:rPr lang="en-US" dirty="0" smtClean="0">
                <a:solidFill>
                  <a:schemeClr val="tx1">
                    <a:lumMod val="85000"/>
                    <a:lumOff val="15000"/>
                  </a:schemeClr>
                </a:solidFill>
                <a:latin typeface="Calibri" pitchFamily="34" charset="0"/>
              </a:rPr>
              <a:t>   Currently planned as a fixed-form test, PARCC will review the precision of scores</a:t>
            </a:r>
          </a:p>
          <a:p>
            <a:pPr>
              <a:buClr>
                <a:srgbClr val="0094C8"/>
              </a:buClr>
            </a:pPr>
            <a:r>
              <a:rPr lang="en-US" dirty="0" smtClean="0">
                <a:solidFill>
                  <a:schemeClr val="tx1">
                    <a:lumMod val="85000"/>
                    <a:lumOff val="15000"/>
                  </a:schemeClr>
                </a:solidFill>
                <a:latin typeface="Calibri" pitchFamily="34" charset="0"/>
              </a:rPr>
              <a:t>     for students at the tails of the performance distribution and, if needed, consider</a:t>
            </a:r>
          </a:p>
          <a:p>
            <a:pPr>
              <a:buClr>
                <a:srgbClr val="0094C8"/>
              </a:buClr>
            </a:pPr>
            <a:r>
              <a:rPr lang="en-US" dirty="0" smtClean="0">
                <a:solidFill>
                  <a:schemeClr val="tx1">
                    <a:lumMod val="85000"/>
                    <a:lumOff val="15000"/>
                  </a:schemeClr>
                </a:solidFill>
                <a:latin typeface="Calibri" pitchFamily="34" charset="0"/>
              </a:rPr>
              <a:t>     customizing for high- and low-performing students by either lengthening the test</a:t>
            </a:r>
          </a:p>
          <a:p>
            <a:pPr>
              <a:buClr>
                <a:srgbClr val="0094C8"/>
              </a:buClr>
            </a:pPr>
            <a:r>
              <a:rPr lang="en-US" dirty="0" smtClean="0">
                <a:solidFill>
                  <a:schemeClr val="tx1">
                    <a:lumMod val="85000"/>
                    <a:lumOff val="15000"/>
                  </a:schemeClr>
                </a:solidFill>
                <a:latin typeface="Calibri" pitchFamily="34" charset="0"/>
              </a:rPr>
              <a:t>     or using “staged” or “block” adaptive delivery.</a:t>
            </a:r>
            <a:endParaRPr lang="en-US" dirty="0">
              <a:solidFill>
                <a:schemeClr val="tx1">
                  <a:lumMod val="85000"/>
                  <a:lumOff val="15000"/>
                </a:schemeClr>
              </a:solidFill>
            </a:endParaRPr>
          </a:p>
        </p:txBody>
      </p:sp>
      <p:pic>
        <p:nvPicPr>
          <p:cNvPr id="19458" name="Picture 4" descr="yearbar.png"/>
          <p:cNvPicPr>
            <a:picLocks noChangeAspect="1"/>
          </p:cNvPicPr>
          <p:nvPr/>
        </p:nvPicPr>
        <p:blipFill>
          <a:blip r:embed="rId4" cstate="print"/>
          <a:srcRect/>
          <a:stretch>
            <a:fillRect/>
          </a:stretch>
        </p:blipFill>
        <p:spPr bwMode="auto">
          <a:xfrm>
            <a:off x="457200" y="1689100"/>
            <a:ext cx="8072438" cy="9017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346546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0">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6172200" y="2009001"/>
            <a:ext cx="1981200" cy="261938"/>
            <a:chOff x="5638800" y="1066800"/>
            <a:chExt cx="1981200" cy="261610"/>
          </a:xfrm>
        </p:grpSpPr>
        <p:sp>
          <p:nvSpPr>
            <p:cNvPr id="20" name="Rounded Rectangle 19"/>
            <p:cNvSpPr/>
            <p:nvPr/>
          </p:nvSpPr>
          <p:spPr>
            <a:xfrm>
              <a:off x="5638800" y="1066800"/>
              <a:ext cx="1981200" cy="228314"/>
            </a:xfrm>
            <a:prstGeom prst="roundRect">
              <a:avLst/>
            </a:prstGeom>
            <a:solidFill>
              <a:srgbClr val="00A7E2"/>
            </a:soli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21" name="TextBox 94"/>
            <p:cNvSpPr txBox="1">
              <a:spLocks noChangeArrowheads="1"/>
            </p:cNvSpPr>
            <p:nvPr/>
          </p:nvSpPr>
          <p:spPr bwMode="auto">
            <a:xfrm>
              <a:off x="5715000" y="1066800"/>
              <a:ext cx="1905000" cy="261610"/>
            </a:xfrm>
            <a:prstGeom prst="rect">
              <a:avLst/>
            </a:prstGeom>
            <a:noFill/>
            <a:ln w="9525">
              <a:noFill/>
              <a:miter lim="800000"/>
              <a:headEnd/>
              <a:tailEnd/>
            </a:ln>
          </p:spPr>
          <p:txBody>
            <a:bodyPr>
              <a:spAutoFit/>
            </a:bodyPr>
            <a:lstStyle/>
            <a:p>
              <a:r>
                <a:rPr lang="en-US" sz="1100" b="1" dirty="0">
                  <a:solidFill>
                    <a:schemeClr val="bg1"/>
                  </a:solidFill>
                  <a:latin typeface="Times New Roman" pitchFamily="18" charset="0"/>
                  <a:cs typeface="Times New Roman" pitchFamily="18" charset="0"/>
                </a:rPr>
                <a:t>Final weeks of school year</a:t>
              </a:r>
            </a:p>
          </p:txBody>
        </p:sp>
      </p:grpSp>
      <p:grpSp>
        <p:nvGrpSpPr>
          <p:cNvPr id="3" name="Group 48"/>
          <p:cNvGrpSpPr>
            <a:grpSpLocks/>
          </p:cNvGrpSpPr>
          <p:nvPr/>
        </p:nvGrpSpPr>
        <p:grpSpPr bwMode="auto">
          <a:xfrm>
            <a:off x="4114800" y="2313802"/>
            <a:ext cx="1404938" cy="2190749"/>
            <a:chOff x="5943600" y="4115590"/>
            <a:chExt cx="1405535" cy="2190771"/>
          </a:xfrm>
        </p:grpSpPr>
        <p:cxnSp>
          <p:nvCxnSpPr>
            <p:cNvPr id="34" name="Straight Connector 33"/>
            <p:cNvCxnSpPr/>
            <p:nvPr/>
          </p:nvCxnSpPr>
          <p:spPr>
            <a:xfrm rot="5400000">
              <a:off x="6110575" y="4633120"/>
              <a:ext cx="1036648" cy="1587"/>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447" name="Picture 6" descr="clipboard-faded.png"/>
            <p:cNvPicPr>
              <a:picLocks noChangeAspect="1"/>
            </p:cNvPicPr>
            <p:nvPr/>
          </p:nvPicPr>
          <p:blipFill>
            <a:blip r:embed="rId3" cstate="print">
              <a:lum bright="12000"/>
            </a:blip>
            <a:srcRect/>
            <a:stretch>
              <a:fillRect/>
            </a:stretch>
          </p:blipFill>
          <p:spPr bwMode="auto">
            <a:xfrm>
              <a:off x="5943600" y="4876800"/>
              <a:ext cx="1405535" cy="1429561"/>
            </a:xfrm>
            <a:prstGeom prst="rect">
              <a:avLst/>
            </a:prstGeom>
            <a:noFill/>
            <a:ln w="9525">
              <a:noFill/>
              <a:miter lim="800000"/>
              <a:headEnd/>
              <a:tailEnd/>
            </a:ln>
          </p:spPr>
        </p:pic>
      </p:grpSp>
      <p:sp>
        <p:nvSpPr>
          <p:cNvPr id="18437" name="Title 34"/>
          <p:cNvSpPr>
            <a:spLocks noGrp="1"/>
          </p:cNvSpPr>
          <p:nvPr>
            <p:ph type="title"/>
          </p:nvPr>
        </p:nvSpPr>
        <p:spPr/>
        <p:txBody>
          <a:bodyPr>
            <a:normAutofit/>
          </a:bodyPr>
          <a:lstStyle/>
          <a:p>
            <a:pPr eaLnBrk="1" hangingPunct="1"/>
            <a:r>
              <a:rPr lang="en-US" sz="2000" b="1" dirty="0" smtClean="0"/>
              <a:t>PARCC:  </a:t>
            </a:r>
            <a:br>
              <a:rPr lang="en-US" sz="2000" b="1" dirty="0" smtClean="0"/>
            </a:br>
            <a:r>
              <a:rPr lang="en-US" sz="3000" b="1" dirty="0" smtClean="0"/>
              <a:t>Speaking/Listening Assessment</a:t>
            </a:r>
          </a:p>
        </p:txBody>
      </p:sp>
      <p:sp>
        <p:nvSpPr>
          <p:cNvPr id="16" name="TextBox 15"/>
          <p:cNvSpPr txBox="1">
            <a:spLocks noChangeArrowheads="1"/>
          </p:cNvSpPr>
          <p:nvPr/>
        </p:nvSpPr>
        <p:spPr bwMode="auto">
          <a:xfrm>
            <a:off x="990600" y="4724400"/>
            <a:ext cx="7772400" cy="1754326"/>
          </a:xfrm>
          <a:prstGeom prst="rect">
            <a:avLst/>
          </a:prstGeom>
          <a:noFill/>
          <a:ln w="9525">
            <a:noFill/>
            <a:miter lim="800000"/>
            <a:headEnd/>
            <a:tailEnd/>
          </a:ln>
        </p:spPr>
        <p:txBody>
          <a:bodyPr wrap="square">
            <a:spAutoFit/>
          </a:bodyPr>
          <a:lstStyle/>
          <a:p>
            <a:pPr>
              <a:buClr>
                <a:srgbClr val="0070C0"/>
              </a:buClr>
              <a:buFont typeface="Arial" pitchFamily="34" charset="0"/>
              <a:buChar char="•"/>
            </a:pPr>
            <a:r>
              <a:rPr lang="en-US" dirty="0" smtClean="0">
                <a:latin typeface="Calibri" pitchFamily="34" charset="0"/>
              </a:rPr>
              <a:t>   </a:t>
            </a:r>
            <a:r>
              <a:rPr lang="en-US" dirty="0" smtClean="0">
                <a:solidFill>
                  <a:schemeClr val="tx1">
                    <a:lumMod val="85000"/>
                    <a:lumOff val="15000"/>
                  </a:schemeClr>
                </a:solidFill>
                <a:latin typeface="Calibri" pitchFamily="34" charset="0"/>
              </a:rPr>
              <a:t>Required assessment, but not used for accountability</a:t>
            </a:r>
          </a:p>
          <a:p>
            <a:pPr>
              <a:buClr>
                <a:srgbClr val="0070C0"/>
              </a:buClr>
            </a:pPr>
            <a:endParaRPr lang="en-US" sz="1200" dirty="0" smtClean="0">
              <a:solidFill>
                <a:schemeClr val="tx1">
                  <a:lumMod val="85000"/>
                  <a:lumOff val="15000"/>
                </a:schemeClr>
              </a:solidFill>
              <a:latin typeface="Calibri" pitchFamily="34" charset="0"/>
            </a:endParaRPr>
          </a:p>
          <a:p>
            <a:pPr>
              <a:buClr>
                <a:srgbClr val="0070C0"/>
              </a:buClr>
              <a:buFont typeface="Arial" pitchFamily="34" charset="0"/>
              <a:buChar char="•"/>
            </a:pPr>
            <a:r>
              <a:rPr lang="en-US" dirty="0" smtClean="0">
                <a:solidFill>
                  <a:schemeClr val="tx1">
                    <a:lumMod val="85000"/>
                    <a:lumOff val="15000"/>
                  </a:schemeClr>
                </a:solidFill>
                <a:latin typeface="Calibri" pitchFamily="34" charset="0"/>
              </a:rPr>
              <a:t>   Administered in the ELA classroom, with flexible window for administration</a:t>
            </a:r>
          </a:p>
          <a:p>
            <a:pPr>
              <a:buClr>
                <a:srgbClr val="0070C0"/>
              </a:buClr>
            </a:pPr>
            <a:endParaRPr lang="en-US" sz="1200" dirty="0" smtClean="0">
              <a:solidFill>
                <a:schemeClr val="tx1">
                  <a:lumMod val="85000"/>
                  <a:lumOff val="15000"/>
                </a:schemeClr>
              </a:solidFill>
              <a:latin typeface="Calibri" pitchFamily="34" charset="0"/>
            </a:endParaRPr>
          </a:p>
          <a:p>
            <a:pPr>
              <a:buClr>
                <a:srgbClr val="0070C0"/>
              </a:buClr>
              <a:buFont typeface="Arial" pitchFamily="34" charset="0"/>
              <a:buChar char="•"/>
            </a:pPr>
            <a:r>
              <a:rPr lang="en-US" dirty="0" smtClean="0">
                <a:solidFill>
                  <a:schemeClr val="tx1">
                    <a:lumMod val="85000"/>
                    <a:lumOff val="15000"/>
                  </a:schemeClr>
                </a:solidFill>
                <a:latin typeface="Calibri" pitchFamily="34" charset="0"/>
              </a:rPr>
              <a:t>   Scored </a:t>
            </a:r>
            <a:r>
              <a:rPr lang="en-US" dirty="0">
                <a:solidFill>
                  <a:schemeClr val="tx1">
                    <a:lumMod val="85000"/>
                    <a:lumOff val="15000"/>
                  </a:schemeClr>
                </a:solidFill>
                <a:latin typeface="Calibri" pitchFamily="34" charset="0"/>
              </a:rPr>
              <a:t>by </a:t>
            </a:r>
            <a:r>
              <a:rPr lang="en-US" dirty="0" smtClean="0">
                <a:solidFill>
                  <a:schemeClr val="tx1">
                    <a:lumMod val="85000"/>
                    <a:lumOff val="15000"/>
                  </a:schemeClr>
                </a:solidFill>
                <a:latin typeface="Calibri" pitchFamily="34" charset="0"/>
              </a:rPr>
              <a:t>classroom teacher using standardized rubric</a:t>
            </a:r>
          </a:p>
          <a:p>
            <a:pPr>
              <a:buClr>
                <a:srgbClr val="0070C0"/>
              </a:buClr>
            </a:pPr>
            <a:endParaRPr lang="en-US" sz="1100" dirty="0" smtClean="0">
              <a:solidFill>
                <a:schemeClr val="tx1">
                  <a:lumMod val="85000"/>
                  <a:lumOff val="15000"/>
                </a:schemeClr>
              </a:solidFill>
              <a:latin typeface="Calibri" pitchFamily="34" charset="0"/>
            </a:endParaRPr>
          </a:p>
          <a:p>
            <a:pPr>
              <a:buClr>
                <a:srgbClr val="0070C0"/>
              </a:buClr>
              <a:buFont typeface="Arial" pitchFamily="34" charset="0"/>
              <a:buChar char="•"/>
            </a:pPr>
            <a:r>
              <a:rPr lang="en-US" dirty="0" smtClean="0">
                <a:solidFill>
                  <a:schemeClr val="tx1">
                    <a:lumMod val="85000"/>
                    <a:lumOff val="15000"/>
                  </a:schemeClr>
                </a:solidFill>
                <a:latin typeface="Calibri" pitchFamily="34" charset="0"/>
              </a:rPr>
              <a:t>   Scores may be used within students’ grades</a:t>
            </a:r>
            <a:endParaRPr lang="en-US" dirty="0">
              <a:solidFill>
                <a:schemeClr val="tx1">
                  <a:lumMod val="85000"/>
                  <a:lumOff val="15000"/>
                </a:schemeClr>
              </a:solidFill>
              <a:latin typeface="Calibri" pitchFamily="34" charset="0"/>
            </a:endParaRPr>
          </a:p>
        </p:txBody>
      </p:sp>
      <p:pic>
        <p:nvPicPr>
          <p:cNvPr id="18435" name="Picture 4" descr="yearbar.png"/>
          <p:cNvPicPr>
            <a:picLocks noChangeAspect="1"/>
          </p:cNvPicPr>
          <p:nvPr/>
        </p:nvPicPr>
        <p:blipFill>
          <a:blip r:embed="rId4" cstate="print"/>
          <a:srcRect/>
          <a:stretch>
            <a:fillRect/>
          </a:stretch>
        </p:blipFill>
        <p:spPr bwMode="auto">
          <a:xfrm>
            <a:off x="457200" y="1628001"/>
            <a:ext cx="8072438" cy="901700"/>
          </a:xfrm>
          <a:prstGeom prst="rect">
            <a:avLst/>
          </a:prstGeom>
          <a:noFill/>
          <a:ln w="9525">
            <a:noFill/>
            <a:miter lim="800000"/>
            <a:headEnd/>
            <a:tailEnd/>
          </a:ln>
        </p:spPr>
      </p:pic>
      <p:cxnSp>
        <p:nvCxnSpPr>
          <p:cNvPr id="23" name="Straight Arrow Connector 22"/>
          <p:cNvCxnSpPr/>
          <p:nvPr/>
        </p:nvCxnSpPr>
        <p:spPr>
          <a:xfrm>
            <a:off x="3962400" y="2771001"/>
            <a:ext cx="1600200" cy="1588"/>
          </a:xfrm>
          <a:prstGeom prst="straightConnector1">
            <a:avLst/>
          </a:prstGeom>
          <a:ln w="254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4800" y="4523601"/>
            <a:ext cx="1371600" cy="276999"/>
          </a:xfrm>
          <a:prstGeom prst="rect">
            <a:avLst/>
          </a:prstGeom>
          <a:noFill/>
        </p:spPr>
        <p:txBody>
          <a:bodyPr wrap="square" rtlCol="0">
            <a:spAutoFit/>
          </a:bodyPr>
          <a:lstStyle/>
          <a:p>
            <a:pPr algn="ctr"/>
            <a:r>
              <a:rPr lang="en-US" sz="1200" dirty="0" smtClean="0"/>
              <a:t>Flexible timing</a:t>
            </a:r>
            <a:endParaRPr lang="en-US" sz="1200" dirty="0"/>
          </a:p>
        </p:txBody>
      </p:sp>
      <p:grpSp>
        <p:nvGrpSpPr>
          <p:cNvPr id="4" name="Group 58"/>
          <p:cNvGrpSpPr>
            <a:grpSpLocks/>
          </p:cNvGrpSpPr>
          <p:nvPr/>
        </p:nvGrpSpPr>
        <p:grpSpPr bwMode="auto">
          <a:xfrm>
            <a:off x="4267201" y="3152001"/>
            <a:ext cx="1055688" cy="990600"/>
            <a:chOff x="4648201" y="3479801"/>
            <a:chExt cx="1055688" cy="990600"/>
          </a:xfrm>
        </p:grpSpPr>
        <p:sp>
          <p:nvSpPr>
            <p:cNvPr id="28" name="TextBox 27"/>
            <p:cNvSpPr txBox="1"/>
            <p:nvPr/>
          </p:nvSpPr>
          <p:spPr bwMode="auto">
            <a:xfrm>
              <a:off x="4648201" y="3870237"/>
              <a:ext cx="1055688" cy="600164"/>
            </a:xfrm>
            <a:prstGeom prst="rect">
              <a:avLst/>
            </a:prstGeom>
            <a:noFill/>
          </p:spPr>
          <p:txBody>
            <a:bodyPr wrap="square">
              <a:spAutoFit/>
            </a:bodyPr>
            <a:lstStyle/>
            <a:p>
              <a:pPr algn="ctr" fontAlgn="auto">
                <a:spcBef>
                  <a:spcPts val="0"/>
                </a:spcBef>
                <a:spcAft>
                  <a:spcPts val="0"/>
                </a:spcAft>
                <a:defRPr/>
              </a:pPr>
              <a:r>
                <a:rPr lang="en-US" sz="1100" b="1" dirty="0">
                  <a:solidFill>
                    <a:schemeClr val="tx1">
                      <a:lumMod val="85000"/>
                      <a:lumOff val="15000"/>
                    </a:schemeClr>
                  </a:solidFill>
                  <a:cs typeface="Arial" pitchFamily="34" charset="0"/>
                </a:rPr>
                <a:t>ELA/Literacy</a:t>
              </a:r>
            </a:p>
            <a:p>
              <a:pPr marL="63500" fontAlgn="auto">
                <a:spcBef>
                  <a:spcPts val="0"/>
                </a:spcBef>
                <a:spcAft>
                  <a:spcPts val="0"/>
                </a:spcAft>
                <a:buFont typeface="Arial" pitchFamily="34" charset="0"/>
                <a:buChar char="•"/>
                <a:defRPr/>
              </a:pPr>
              <a:r>
                <a:rPr lang="en-US" sz="1100" b="1" dirty="0">
                  <a:solidFill>
                    <a:schemeClr val="tx1">
                      <a:lumMod val="85000"/>
                      <a:lumOff val="15000"/>
                    </a:schemeClr>
                  </a:solidFill>
                  <a:cs typeface="Arial" pitchFamily="34" charset="0"/>
                </a:rPr>
                <a:t>  </a:t>
              </a:r>
              <a:r>
                <a:rPr lang="en-US" sz="1100" b="1" dirty="0" smtClean="0">
                  <a:solidFill>
                    <a:schemeClr val="tx1">
                      <a:lumMod val="85000"/>
                      <a:lumOff val="15000"/>
                    </a:schemeClr>
                  </a:solidFill>
                  <a:cs typeface="Arial" pitchFamily="34" charset="0"/>
                </a:rPr>
                <a:t>Speaking</a:t>
              </a:r>
              <a:endParaRPr lang="en-US" sz="1100" b="1" dirty="0">
                <a:solidFill>
                  <a:schemeClr val="tx1">
                    <a:lumMod val="85000"/>
                    <a:lumOff val="15000"/>
                  </a:schemeClr>
                </a:solidFill>
                <a:cs typeface="Arial" pitchFamily="34" charset="0"/>
              </a:endParaRPr>
            </a:p>
            <a:p>
              <a:pPr marL="63500" fontAlgn="auto">
                <a:spcBef>
                  <a:spcPts val="0"/>
                </a:spcBef>
                <a:spcAft>
                  <a:spcPts val="0"/>
                </a:spcAft>
                <a:buFont typeface="Arial" pitchFamily="34" charset="0"/>
                <a:buChar char="•"/>
                <a:defRPr/>
              </a:pPr>
              <a:r>
                <a:rPr lang="en-US" sz="1100" b="1" dirty="0">
                  <a:solidFill>
                    <a:schemeClr val="tx1">
                      <a:lumMod val="85000"/>
                      <a:lumOff val="15000"/>
                    </a:schemeClr>
                  </a:solidFill>
                  <a:cs typeface="Arial" pitchFamily="34" charset="0"/>
                </a:rPr>
                <a:t>  Listening</a:t>
              </a:r>
            </a:p>
          </p:txBody>
        </p:sp>
        <p:sp>
          <p:nvSpPr>
            <p:cNvPr id="29" name="TextBox 28"/>
            <p:cNvSpPr txBox="1"/>
            <p:nvPr/>
          </p:nvSpPr>
          <p:spPr bwMode="auto">
            <a:xfrm>
              <a:off x="4883150" y="3479801"/>
              <a:ext cx="673100" cy="123111"/>
            </a:xfrm>
            <a:prstGeom prst="rect">
              <a:avLst/>
            </a:prstGeom>
            <a:noFill/>
          </p:spPr>
          <p:txBody>
            <a:bodyPr>
              <a:spAutoFit/>
            </a:bodyPr>
            <a:lstStyle/>
            <a:p>
              <a:pPr algn="ctr" fontAlgn="auto">
                <a:spcBef>
                  <a:spcPts val="0"/>
                </a:spcBef>
                <a:spcAft>
                  <a:spcPts val="0"/>
                </a:spcAft>
                <a:defRPr/>
              </a:pPr>
              <a:endParaRPr lang="en-US" sz="200" b="1" dirty="0">
                <a:solidFill>
                  <a:schemeClr val="tx1">
                    <a:lumMod val="85000"/>
                    <a:lumOff val="15000"/>
                  </a:schemeClr>
                </a:solidFill>
                <a:cs typeface="Arial" pitchFamily="34" charset="0"/>
              </a:endParaRPr>
            </a:p>
          </p:txBody>
        </p:sp>
      </p:gr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928967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up)">
                                      <p:cBhvr>
                                        <p:cTn id="11" dur="2000"/>
                                        <p:tgtEl>
                                          <p:spTgt spid="16">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up)">
                                      <p:cBhvr>
                                        <p:cTn id="15" dur="2000"/>
                                        <p:tgtEl>
                                          <p:spTgt spid="16">
                                            <p:txEl>
                                              <p:pRg st="2" end="2"/>
                                            </p:txEl>
                                          </p:spTgt>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up)">
                                      <p:cBhvr>
                                        <p:cTn id="19" dur="2000"/>
                                        <p:tgtEl>
                                          <p:spTgt spid="16">
                                            <p:txEl>
                                              <p:pRg st="4" end="4"/>
                                            </p:txEl>
                                          </p:spTgt>
                                        </p:tgtEl>
                                      </p:cBhvr>
                                    </p:animEffect>
                                  </p:childTnLst>
                                </p:cTn>
                              </p:par>
                            </p:childTnLst>
                          </p:cTn>
                        </p:par>
                        <p:par>
                          <p:cTn id="20" fill="hold">
                            <p:stCondLst>
                              <p:cond delay="6000"/>
                            </p:stCondLst>
                            <p:childTnLst>
                              <p:par>
                                <p:cTn id="21" presetID="22" presetClass="entr" presetSubtype="1" fill="hold" nodeType="after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wipe(up)">
                                      <p:cBhvr>
                                        <p:cTn id="23"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rot="5400000">
            <a:off x="2706688" y="3160712"/>
            <a:ext cx="1141412" cy="1589"/>
          </a:xfrm>
          <a:prstGeom prst="line">
            <a:avLst/>
          </a:prstGeom>
          <a:ln w="25400">
            <a:solidFill>
              <a:srgbClr val="6699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725488" y="3160712"/>
            <a:ext cx="1141412" cy="1589"/>
          </a:xfrm>
          <a:prstGeom prst="line">
            <a:avLst/>
          </a:prstGeom>
          <a:ln w="25400">
            <a:solidFill>
              <a:srgbClr val="669900"/>
            </a:solidFill>
            <a:prstDash val="sysDot"/>
          </a:ln>
        </p:spPr>
        <p:style>
          <a:lnRef idx="1">
            <a:schemeClr val="accent1"/>
          </a:lnRef>
          <a:fillRef idx="0">
            <a:schemeClr val="accent1"/>
          </a:fillRef>
          <a:effectRef idx="0">
            <a:schemeClr val="accent1"/>
          </a:effectRef>
          <a:fontRef idx="minor">
            <a:schemeClr val="tx1"/>
          </a:fontRef>
        </p:style>
      </p:cxnSp>
      <p:sp>
        <p:nvSpPr>
          <p:cNvPr id="3081" name="Title 34"/>
          <p:cNvSpPr>
            <a:spLocks noGrp="1"/>
          </p:cNvSpPr>
          <p:nvPr>
            <p:ph type="title"/>
          </p:nvPr>
        </p:nvSpPr>
        <p:spPr/>
        <p:txBody>
          <a:bodyPr>
            <a:normAutofit/>
          </a:bodyPr>
          <a:lstStyle/>
          <a:p>
            <a:pPr eaLnBrk="1" hangingPunct="1"/>
            <a:r>
              <a:rPr lang="en-US" sz="2200" b="1" dirty="0" smtClean="0">
                <a:solidFill>
                  <a:srgbClr val="009900"/>
                </a:solidFill>
                <a:cs typeface="Arial" pitchFamily="34" charset="0"/>
              </a:rPr>
              <a:t> </a:t>
            </a:r>
            <a:r>
              <a:rPr lang="en-US" sz="2200" b="1" dirty="0" smtClean="0">
                <a:solidFill>
                  <a:srgbClr val="33CC33"/>
                </a:solidFill>
                <a:cs typeface="Arial" pitchFamily="34" charset="0"/>
              </a:rPr>
              <a:t>PARCC Supports:</a:t>
            </a:r>
            <a:r>
              <a:rPr lang="en-US" dirty="0" smtClean="0">
                <a:cs typeface="Arial" pitchFamily="34" charset="0"/>
              </a:rPr>
              <a:t/>
            </a:r>
            <a:br>
              <a:rPr lang="en-US" dirty="0" smtClean="0">
                <a:cs typeface="Arial" pitchFamily="34" charset="0"/>
              </a:rPr>
            </a:br>
            <a:r>
              <a:rPr lang="en-US" sz="3100" dirty="0" smtClean="0"/>
              <a:t> </a:t>
            </a:r>
            <a:r>
              <a:rPr lang="en-US" sz="3100" b="1" dirty="0" smtClean="0"/>
              <a:t>Formative Assessments</a:t>
            </a:r>
            <a:endParaRPr lang="en-US" sz="3600" dirty="0" smtClean="0">
              <a:cs typeface="Arial" pitchFamily="34" charset="0"/>
            </a:endParaRPr>
          </a:p>
        </p:txBody>
      </p:sp>
      <p:sp>
        <p:nvSpPr>
          <p:cNvPr id="44" name="TextBox 43"/>
          <p:cNvSpPr txBox="1">
            <a:spLocks noChangeArrowheads="1"/>
          </p:cNvSpPr>
          <p:nvPr/>
        </p:nvSpPr>
        <p:spPr bwMode="auto">
          <a:xfrm>
            <a:off x="533400" y="4951413"/>
            <a:ext cx="3581400" cy="230187"/>
          </a:xfrm>
          <a:prstGeom prst="rect">
            <a:avLst/>
          </a:prstGeom>
          <a:noFill/>
          <a:ln w="9525">
            <a:noFill/>
            <a:miter lim="800000"/>
            <a:headEnd/>
            <a:tailEnd/>
          </a:ln>
        </p:spPr>
        <p:txBody>
          <a:bodyPr>
            <a:spAutoFit/>
          </a:bodyPr>
          <a:lstStyle/>
          <a:p>
            <a:pPr algn="ctr"/>
            <a:r>
              <a:rPr lang="en-US" sz="900" dirty="0">
                <a:cs typeface="Arial" pitchFamily="34" charset="0"/>
              </a:rPr>
              <a:t>Timing of formative components is flexible</a:t>
            </a:r>
          </a:p>
        </p:txBody>
      </p:sp>
      <p:cxnSp>
        <p:nvCxnSpPr>
          <p:cNvPr id="55" name="Straight Arrow Connector 54"/>
          <p:cNvCxnSpPr/>
          <p:nvPr/>
        </p:nvCxnSpPr>
        <p:spPr>
          <a:xfrm rot="10800000">
            <a:off x="685800" y="2743200"/>
            <a:ext cx="1219200" cy="1588"/>
          </a:xfrm>
          <a:prstGeom prst="straightConnector1">
            <a:avLst/>
          </a:prstGeom>
          <a:ln w="25400">
            <a:solidFill>
              <a:srgbClr val="6699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2667000" y="2743200"/>
            <a:ext cx="1219200" cy="1588"/>
          </a:xfrm>
          <a:prstGeom prst="straightConnector1">
            <a:avLst/>
          </a:prstGeom>
          <a:ln w="25400">
            <a:solidFill>
              <a:srgbClr val="6699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47"/>
          <p:cNvGrpSpPr>
            <a:grpSpLocks/>
          </p:cNvGrpSpPr>
          <p:nvPr/>
        </p:nvGrpSpPr>
        <p:grpSpPr bwMode="auto">
          <a:xfrm>
            <a:off x="533400" y="3733800"/>
            <a:ext cx="1524000" cy="1143000"/>
            <a:chOff x="533400" y="3505200"/>
            <a:chExt cx="1524000" cy="1143000"/>
          </a:xfrm>
        </p:grpSpPr>
        <p:pic>
          <p:nvPicPr>
            <p:cNvPr id="3105" name="Picture 44" descr="mid-yearAssmntBox.png"/>
            <p:cNvPicPr>
              <a:picLocks noChangeAspect="1"/>
            </p:cNvPicPr>
            <p:nvPr/>
          </p:nvPicPr>
          <p:blipFill>
            <a:blip r:embed="rId3" cstate="print"/>
            <a:srcRect/>
            <a:stretch>
              <a:fillRect/>
            </a:stretch>
          </p:blipFill>
          <p:spPr bwMode="auto">
            <a:xfrm>
              <a:off x="533400" y="3505200"/>
              <a:ext cx="1489183" cy="1143000"/>
            </a:xfrm>
            <a:prstGeom prst="rect">
              <a:avLst/>
            </a:prstGeom>
            <a:noFill/>
            <a:ln w="9525">
              <a:noFill/>
              <a:miter lim="800000"/>
              <a:headEnd/>
              <a:tailEnd/>
            </a:ln>
          </p:spPr>
        </p:pic>
        <p:sp>
          <p:nvSpPr>
            <p:cNvPr id="3106" name="TextBox 42"/>
            <p:cNvSpPr txBox="1">
              <a:spLocks noChangeArrowheads="1"/>
            </p:cNvSpPr>
            <p:nvPr/>
          </p:nvSpPr>
          <p:spPr bwMode="auto">
            <a:xfrm>
              <a:off x="533400" y="3886200"/>
              <a:ext cx="1524000" cy="646112"/>
            </a:xfrm>
            <a:prstGeom prst="rect">
              <a:avLst/>
            </a:prstGeom>
            <a:noFill/>
            <a:ln w="9525">
              <a:noFill/>
              <a:miter lim="800000"/>
              <a:headEnd/>
              <a:tailEnd/>
            </a:ln>
          </p:spPr>
          <p:txBody>
            <a:bodyPr>
              <a:spAutoFit/>
            </a:bodyPr>
            <a:lstStyle/>
            <a:p>
              <a:pPr algn="ctr"/>
              <a:r>
                <a:rPr lang="en-US" sz="900">
                  <a:cs typeface="Arial" pitchFamily="34" charset="0"/>
                </a:rPr>
                <a:t>Early indicator of knowledge and skills to inform instruction, supports, PD</a:t>
              </a:r>
            </a:p>
          </p:txBody>
        </p:sp>
        <p:sp>
          <p:nvSpPr>
            <p:cNvPr id="51" name="TextBox 40"/>
            <p:cNvSpPr txBox="1">
              <a:spLocks noChangeArrowheads="1"/>
            </p:cNvSpPr>
            <p:nvPr/>
          </p:nvSpPr>
          <p:spPr bwMode="auto">
            <a:xfrm>
              <a:off x="533400" y="3548390"/>
              <a:ext cx="1524000" cy="261610"/>
            </a:xfrm>
            <a:prstGeom prst="rect">
              <a:avLst/>
            </a:prstGeom>
            <a:noFill/>
            <a:ln w="9525">
              <a:noFill/>
              <a:miter lim="800000"/>
              <a:headEnd/>
              <a:tailEnd/>
            </a:ln>
          </p:spPr>
          <p:txBody>
            <a:bodyPr>
              <a:spAutoFit/>
            </a:bodyPr>
            <a:lstStyle/>
            <a:p>
              <a:pPr algn="ctr">
                <a:defRPr/>
              </a:pPr>
              <a:endParaRPr lang="en-US" sz="200" b="1" dirty="0">
                <a:solidFill>
                  <a:schemeClr val="tx1">
                    <a:lumMod val="75000"/>
                    <a:lumOff val="25000"/>
                  </a:schemeClr>
                </a:solidFill>
                <a:cs typeface="Arial" pitchFamily="34" charset="0"/>
              </a:endParaRPr>
            </a:p>
            <a:p>
              <a:pPr algn="ctr">
                <a:defRPr/>
              </a:pPr>
              <a:r>
                <a:rPr lang="en-US" sz="900" b="1" dirty="0" smtClean="0">
                  <a:solidFill>
                    <a:schemeClr val="tx1">
                      <a:lumMod val="75000"/>
                      <a:lumOff val="25000"/>
                    </a:schemeClr>
                  </a:solidFill>
                  <a:cs typeface="Arial" pitchFamily="34" charset="0"/>
                </a:rPr>
                <a:t>EARLY </a:t>
              </a:r>
              <a:r>
                <a:rPr lang="en-US" sz="900" b="1" dirty="0">
                  <a:solidFill>
                    <a:schemeClr val="tx1">
                      <a:lumMod val="75000"/>
                      <a:lumOff val="25000"/>
                    </a:schemeClr>
                  </a:solidFill>
                  <a:cs typeface="Arial" pitchFamily="34" charset="0"/>
                </a:rPr>
                <a:t>ASSESSMENT</a:t>
              </a:r>
            </a:p>
          </p:txBody>
        </p:sp>
      </p:grpSp>
      <p:grpSp>
        <p:nvGrpSpPr>
          <p:cNvPr id="3" name="Group 51"/>
          <p:cNvGrpSpPr>
            <a:grpSpLocks/>
          </p:cNvGrpSpPr>
          <p:nvPr/>
        </p:nvGrpSpPr>
        <p:grpSpPr bwMode="auto">
          <a:xfrm>
            <a:off x="2438400" y="3733800"/>
            <a:ext cx="1676400" cy="1143000"/>
            <a:chOff x="2438400" y="3505200"/>
            <a:chExt cx="1676400" cy="1143000"/>
          </a:xfrm>
        </p:grpSpPr>
        <p:pic>
          <p:nvPicPr>
            <p:cNvPr id="3102" name="Picture 46" descr="mid-yearAssmntBox.png"/>
            <p:cNvPicPr>
              <a:picLocks noChangeAspect="1"/>
            </p:cNvPicPr>
            <p:nvPr/>
          </p:nvPicPr>
          <p:blipFill>
            <a:blip r:embed="rId3" cstate="print"/>
            <a:srcRect/>
            <a:stretch>
              <a:fillRect/>
            </a:stretch>
          </p:blipFill>
          <p:spPr bwMode="auto">
            <a:xfrm>
              <a:off x="2514600" y="3505200"/>
              <a:ext cx="1489183" cy="1143000"/>
            </a:xfrm>
            <a:prstGeom prst="rect">
              <a:avLst/>
            </a:prstGeom>
            <a:noFill/>
            <a:ln w="9525">
              <a:noFill/>
              <a:miter lim="800000"/>
              <a:headEnd/>
              <a:tailEnd/>
            </a:ln>
          </p:spPr>
        </p:pic>
        <p:sp>
          <p:nvSpPr>
            <p:cNvPr id="3103" name="TextBox 42"/>
            <p:cNvSpPr txBox="1">
              <a:spLocks noChangeArrowheads="1"/>
            </p:cNvSpPr>
            <p:nvPr/>
          </p:nvSpPr>
          <p:spPr bwMode="auto">
            <a:xfrm>
              <a:off x="2514600" y="3962400"/>
              <a:ext cx="1524000" cy="546100"/>
            </a:xfrm>
            <a:prstGeom prst="rect">
              <a:avLst/>
            </a:prstGeom>
            <a:noFill/>
            <a:ln w="9525">
              <a:noFill/>
              <a:miter lim="800000"/>
              <a:headEnd/>
              <a:tailEnd/>
            </a:ln>
          </p:spPr>
          <p:txBody>
            <a:bodyPr>
              <a:spAutoFit/>
            </a:bodyPr>
            <a:lstStyle/>
            <a:p>
              <a:pPr algn="ctr">
                <a:spcAft>
                  <a:spcPts val="300"/>
                </a:spcAft>
              </a:pPr>
              <a:r>
                <a:rPr lang="en-US" sz="900" dirty="0">
                  <a:cs typeface="Arial" pitchFamily="34" charset="0"/>
                </a:rPr>
                <a:t>Mid-Year Performance-Based Assessment</a:t>
              </a:r>
            </a:p>
            <a:p>
              <a:pPr algn="ctr"/>
              <a:r>
                <a:rPr lang="en-US" sz="900" dirty="0">
                  <a:cs typeface="Arial" pitchFamily="34" charset="0"/>
                </a:rPr>
                <a:t>(Potentially </a:t>
              </a:r>
              <a:r>
                <a:rPr lang="en-US" sz="900" dirty="0" smtClean="0">
                  <a:cs typeface="Arial" pitchFamily="34" charset="0"/>
                </a:rPr>
                <a:t>summative*)</a:t>
              </a:r>
              <a:endParaRPr lang="en-US" sz="900" dirty="0">
                <a:cs typeface="Arial" pitchFamily="34" charset="0"/>
              </a:endParaRPr>
            </a:p>
          </p:txBody>
        </p:sp>
        <p:sp>
          <p:nvSpPr>
            <p:cNvPr id="75" name="TextBox 40"/>
            <p:cNvSpPr txBox="1">
              <a:spLocks noChangeArrowheads="1"/>
            </p:cNvSpPr>
            <p:nvPr/>
          </p:nvSpPr>
          <p:spPr bwMode="auto">
            <a:xfrm>
              <a:off x="2438400" y="3548390"/>
              <a:ext cx="1676400" cy="261610"/>
            </a:xfrm>
            <a:prstGeom prst="rect">
              <a:avLst/>
            </a:prstGeom>
            <a:noFill/>
            <a:ln w="9525">
              <a:noFill/>
              <a:miter lim="800000"/>
              <a:headEnd/>
              <a:tailEnd/>
            </a:ln>
          </p:spPr>
          <p:txBody>
            <a:bodyPr>
              <a:spAutoFit/>
            </a:bodyPr>
            <a:lstStyle/>
            <a:p>
              <a:pPr algn="ctr">
                <a:defRPr/>
              </a:pPr>
              <a:endParaRPr lang="en-US" sz="200" b="1" dirty="0">
                <a:solidFill>
                  <a:schemeClr val="tx1">
                    <a:lumMod val="75000"/>
                    <a:lumOff val="25000"/>
                  </a:schemeClr>
                </a:solidFill>
                <a:cs typeface="Arial" pitchFamily="34" charset="0"/>
              </a:endParaRPr>
            </a:p>
            <a:p>
              <a:pPr algn="ctr">
                <a:defRPr/>
              </a:pPr>
              <a:r>
                <a:rPr lang="en-US" sz="900" b="1" spc="-50" dirty="0" smtClean="0">
                  <a:solidFill>
                    <a:schemeClr val="tx1">
                      <a:lumMod val="75000"/>
                      <a:lumOff val="25000"/>
                    </a:schemeClr>
                  </a:solidFill>
                  <a:cs typeface="Arial" pitchFamily="34" charset="0"/>
                </a:rPr>
                <a:t>MID-YEAR </a:t>
              </a:r>
              <a:r>
                <a:rPr lang="en-US" sz="900" b="1" spc="-50" dirty="0">
                  <a:solidFill>
                    <a:schemeClr val="tx1">
                      <a:lumMod val="75000"/>
                      <a:lumOff val="25000"/>
                    </a:schemeClr>
                  </a:solidFill>
                  <a:cs typeface="Arial" pitchFamily="34" charset="0"/>
                </a:rPr>
                <a:t>ASSESSMENT </a:t>
              </a:r>
            </a:p>
          </p:txBody>
        </p:sp>
      </p:grpSp>
      <p:pic>
        <p:nvPicPr>
          <p:cNvPr id="3099" name="Picture 81" descr="PARCC-timeline.png"/>
          <p:cNvPicPr>
            <a:picLocks noChangeAspect="1"/>
          </p:cNvPicPr>
          <p:nvPr/>
        </p:nvPicPr>
        <p:blipFill>
          <a:blip r:embed="rId4" cstate="print"/>
          <a:srcRect/>
          <a:stretch>
            <a:fillRect/>
          </a:stretch>
        </p:blipFill>
        <p:spPr bwMode="auto">
          <a:xfrm>
            <a:off x="228600" y="1676400"/>
            <a:ext cx="8610600" cy="962025"/>
          </a:xfrm>
          <a:prstGeom prst="rect">
            <a:avLst/>
          </a:prstGeom>
          <a:noFill/>
          <a:ln w="9525">
            <a:noFill/>
            <a:miter lim="800000"/>
            <a:headEnd/>
            <a:tailEnd/>
          </a:ln>
        </p:spPr>
      </p:pic>
      <p:sp>
        <p:nvSpPr>
          <p:cNvPr id="59" name="TextBox 58"/>
          <p:cNvSpPr txBox="1"/>
          <p:nvPr/>
        </p:nvSpPr>
        <p:spPr>
          <a:xfrm>
            <a:off x="4267200" y="2549128"/>
            <a:ext cx="4648200" cy="4308872"/>
          </a:xfrm>
          <a:prstGeom prst="rect">
            <a:avLst/>
          </a:prstGeom>
          <a:noFill/>
        </p:spPr>
        <p:txBody>
          <a:bodyPr wrap="square" rtlCol="0">
            <a:spAutoFit/>
          </a:bodyPr>
          <a:lstStyle/>
          <a:p>
            <a:pPr>
              <a:buClr>
                <a:srgbClr val="0094C8"/>
              </a:buClr>
              <a:buFont typeface="Arial" pitchFamily="34" charset="0"/>
              <a:buChar char="•"/>
            </a:pPr>
            <a:r>
              <a:rPr lang="en-US" dirty="0" smtClean="0">
                <a:solidFill>
                  <a:schemeClr val="tx1">
                    <a:lumMod val="75000"/>
                    <a:lumOff val="25000"/>
                  </a:schemeClr>
                </a:solidFill>
                <a:latin typeface="+mn-lt"/>
              </a:rPr>
              <a:t>   </a:t>
            </a:r>
            <a:r>
              <a:rPr lang="en-US" b="1" dirty="0" smtClean="0">
                <a:solidFill>
                  <a:schemeClr val="tx1">
                    <a:lumMod val="75000"/>
                    <a:lumOff val="25000"/>
                  </a:schemeClr>
                </a:solidFill>
                <a:latin typeface="+mn-lt"/>
              </a:rPr>
              <a:t>Formative early assessment </a:t>
            </a:r>
            <a:r>
              <a:rPr lang="en-US" dirty="0" smtClean="0">
                <a:solidFill>
                  <a:schemeClr val="tx1">
                    <a:lumMod val="75000"/>
                    <a:lumOff val="25000"/>
                  </a:schemeClr>
                </a:solidFill>
                <a:latin typeface="+mn-lt"/>
              </a:rPr>
              <a:t>designed to </a:t>
            </a:r>
          </a:p>
          <a:p>
            <a:pPr>
              <a:buClr>
                <a:srgbClr val="0094C8"/>
              </a:buClr>
            </a:pPr>
            <a:r>
              <a:rPr lang="en-US" dirty="0" smtClean="0">
                <a:solidFill>
                  <a:schemeClr val="tx1">
                    <a:lumMod val="75000"/>
                    <a:lumOff val="25000"/>
                  </a:schemeClr>
                </a:solidFill>
                <a:latin typeface="+mn-lt"/>
              </a:rPr>
              <a:t>    provide an indicator of student knowledge    </a:t>
            </a:r>
          </a:p>
          <a:p>
            <a:pPr>
              <a:buClr>
                <a:srgbClr val="0094C8"/>
              </a:buClr>
            </a:pPr>
            <a:r>
              <a:rPr lang="en-US" dirty="0" smtClean="0">
                <a:solidFill>
                  <a:schemeClr val="tx1">
                    <a:lumMod val="75000"/>
                    <a:lumOff val="25000"/>
                  </a:schemeClr>
                </a:solidFill>
                <a:latin typeface="+mn-lt"/>
              </a:rPr>
              <a:t>    and skills so that instruction, supports and </a:t>
            </a:r>
          </a:p>
          <a:p>
            <a:pPr>
              <a:buClr>
                <a:srgbClr val="0094C8"/>
              </a:buClr>
            </a:pPr>
            <a:r>
              <a:rPr lang="en-US" dirty="0" smtClean="0">
                <a:solidFill>
                  <a:schemeClr val="tx1">
                    <a:lumMod val="75000"/>
                    <a:lumOff val="25000"/>
                  </a:schemeClr>
                </a:solidFill>
                <a:latin typeface="+mn-lt"/>
              </a:rPr>
              <a:t>    professional development  can be tailored to </a:t>
            </a:r>
          </a:p>
          <a:p>
            <a:pPr>
              <a:buClr>
                <a:srgbClr val="0094C8"/>
              </a:buClr>
            </a:pPr>
            <a:r>
              <a:rPr lang="en-US" dirty="0" smtClean="0">
                <a:solidFill>
                  <a:schemeClr val="tx1">
                    <a:lumMod val="75000"/>
                    <a:lumOff val="25000"/>
                  </a:schemeClr>
                </a:solidFill>
                <a:latin typeface="+mn-lt"/>
              </a:rPr>
              <a:t>    student needs</a:t>
            </a:r>
          </a:p>
          <a:p>
            <a:pPr>
              <a:buClr>
                <a:srgbClr val="0094C8"/>
              </a:buClr>
            </a:pPr>
            <a:endParaRPr lang="en-US" sz="1200" dirty="0" smtClean="0">
              <a:solidFill>
                <a:schemeClr val="tx1">
                  <a:lumMod val="75000"/>
                  <a:lumOff val="25000"/>
                </a:schemeClr>
              </a:solidFill>
              <a:latin typeface="+mn-lt"/>
            </a:endParaRPr>
          </a:p>
          <a:p>
            <a:pPr>
              <a:buClr>
                <a:srgbClr val="0094C8"/>
              </a:buClr>
              <a:buFont typeface="Arial" pitchFamily="34" charset="0"/>
              <a:buChar char="•"/>
            </a:pPr>
            <a:r>
              <a:rPr lang="en-US" dirty="0" smtClean="0">
                <a:solidFill>
                  <a:schemeClr val="tx1">
                    <a:lumMod val="75000"/>
                    <a:lumOff val="25000"/>
                  </a:schemeClr>
                </a:solidFill>
                <a:latin typeface="+mn-lt"/>
              </a:rPr>
              <a:t>   </a:t>
            </a:r>
            <a:r>
              <a:rPr lang="en-US" b="1" dirty="0" smtClean="0">
                <a:solidFill>
                  <a:schemeClr val="tx1">
                    <a:lumMod val="75000"/>
                    <a:lumOff val="25000"/>
                  </a:schemeClr>
                </a:solidFill>
                <a:latin typeface="+mn-lt"/>
              </a:rPr>
              <a:t>Formative mid-year performance tasks </a:t>
            </a:r>
          </a:p>
          <a:p>
            <a:pPr>
              <a:buClr>
                <a:srgbClr val="0094C8"/>
              </a:buClr>
            </a:pPr>
            <a:r>
              <a:rPr lang="en-US" dirty="0" smtClean="0">
                <a:solidFill>
                  <a:schemeClr val="tx1">
                    <a:lumMod val="75000"/>
                    <a:lumOff val="25000"/>
                  </a:schemeClr>
                </a:solidFill>
                <a:latin typeface="+mn-lt"/>
              </a:rPr>
              <a:t>    designed to prepare students for  Summative </a:t>
            </a:r>
          </a:p>
          <a:p>
            <a:pPr>
              <a:buClr>
                <a:srgbClr val="0094C8"/>
              </a:buClr>
            </a:pPr>
            <a:r>
              <a:rPr lang="en-US" dirty="0" smtClean="0">
                <a:solidFill>
                  <a:schemeClr val="tx1">
                    <a:lumMod val="75000"/>
                    <a:lumOff val="25000"/>
                  </a:schemeClr>
                </a:solidFill>
                <a:latin typeface="+mn-lt"/>
              </a:rPr>
              <a:t>    Performance Assessment and to yield </a:t>
            </a:r>
          </a:p>
          <a:p>
            <a:pPr>
              <a:buClr>
                <a:srgbClr val="0094C8"/>
              </a:buClr>
            </a:pPr>
            <a:r>
              <a:rPr lang="en-US" dirty="0" smtClean="0">
                <a:solidFill>
                  <a:schemeClr val="tx1">
                    <a:lumMod val="75000"/>
                    <a:lumOff val="25000"/>
                  </a:schemeClr>
                </a:solidFill>
                <a:latin typeface="+mn-lt"/>
              </a:rPr>
              <a:t>    instructionally useful feedback.  </a:t>
            </a:r>
          </a:p>
          <a:p>
            <a:pPr>
              <a:buClr>
                <a:srgbClr val="0094C8"/>
              </a:buClr>
            </a:pPr>
            <a:r>
              <a:rPr lang="en-US" dirty="0" smtClean="0">
                <a:solidFill>
                  <a:schemeClr val="tx1">
                    <a:lumMod val="75000"/>
                    <a:lumOff val="25000"/>
                  </a:schemeClr>
                </a:solidFill>
                <a:latin typeface="+mn-lt"/>
              </a:rPr>
              <a:t>    Teachers will be given an online scoring </a:t>
            </a:r>
          </a:p>
          <a:p>
            <a:pPr>
              <a:buClr>
                <a:srgbClr val="0094C8"/>
              </a:buClr>
            </a:pPr>
            <a:r>
              <a:rPr lang="en-US" dirty="0" smtClean="0">
                <a:solidFill>
                  <a:schemeClr val="tx1">
                    <a:lumMod val="75000"/>
                    <a:lumOff val="25000"/>
                  </a:schemeClr>
                </a:solidFill>
                <a:latin typeface="+mn-lt"/>
              </a:rPr>
              <a:t>    tool to score tasks and improve </a:t>
            </a:r>
          </a:p>
          <a:p>
            <a:pPr>
              <a:spcAft>
                <a:spcPts val="600"/>
              </a:spcAft>
              <a:buClr>
                <a:srgbClr val="0094C8"/>
              </a:buClr>
            </a:pPr>
            <a:r>
              <a:rPr lang="en-US" dirty="0" smtClean="0">
                <a:solidFill>
                  <a:schemeClr val="tx1">
                    <a:lumMod val="75000"/>
                    <a:lumOff val="25000"/>
                  </a:schemeClr>
                </a:solidFill>
                <a:latin typeface="+mn-lt"/>
              </a:rPr>
              <a:t>    understanding of the CCSS expectations.</a:t>
            </a:r>
          </a:p>
          <a:p>
            <a:pPr>
              <a:buClr>
                <a:srgbClr val="0094C8"/>
              </a:buClr>
              <a:buFont typeface="Arial" pitchFamily="34" charset="0"/>
              <a:buChar char="•"/>
            </a:pPr>
            <a:r>
              <a:rPr lang="en-US" dirty="0" smtClean="0">
                <a:solidFill>
                  <a:schemeClr val="tx1">
                    <a:lumMod val="75000"/>
                    <a:lumOff val="25000"/>
                  </a:schemeClr>
                </a:solidFill>
                <a:latin typeface="+mn-lt"/>
              </a:rPr>
              <a:t>   For voluntary use, the timing of the </a:t>
            </a:r>
          </a:p>
          <a:p>
            <a:pPr>
              <a:buClr>
                <a:srgbClr val="0094C8"/>
              </a:buClr>
            </a:pPr>
            <a:r>
              <a:rPr lang="en-US" dirty="0" smtClean="0">
                <a:solidFill>
                  <a:schemeClr val="tx1">
                    <a:lumMod val="75000"/>
                    <a:lumOff val="25000"/>
                  </a:schemeClr>
                </a:solidFill>
                <a:latin typeface="+mn-lt"/>
              </a:rPr>
              <a:t>    administration is to be locally determined</a:t>
            </a:r>
            <a:endParaRPr lang="en-US" dirty="0">
              <a:solidFill>
                <a:schemeClr val="tx1">
                  <a:lumMod val="75000"/>
                  <a:lumOff val="25000"/>
                </a:schemeClr>
              </a:solidFill>
              <a:latin typeface="+mn-lt"/>
            </a:endParaRPr>
          </a:p>
        </p:txBody>
      </p:sp>
      <p:sp>
        <p:nvSpPr>
          <p:cNvPr id="60" name="TextBox 59"/>
          <p:cNvSpPr txBox="1"/>
          <p:nvPr/>
        </p:nvSpPr>
        <p:spPr>
          <a:xfrm>
            <a:off x="609600" y="5715000"/>
            <a:ext cx="3352800" cy="861774"/>
          </a:xfrm>
          <a:prstGeom prst="rect">
            <a:avLst/>
          </a:prstGeom>
          <a:noFill/>
        </p:spPr>
        <p:txBody>
          <a:bodyPr wrap="square" rtlCol="0">
            <a:spAutoFit/>
          </a:bodyPr>
          <a:lstStyle/>
          <a:p>
            <a:r>
              <a:rPr lang="en-US" dirty="0" smtClean="0">
                <a:solidFill>
                  <a:schemeClr val="tx1">
                    <a:lumMod val="75000"/>
                    <a:lumOff val="25000"/>
                  </a:schemeClr>
                </a:solidFill>
              </a:rPr>
              <a:t>* </a:t>
            </a:r>
            <a:r>
              <a:rPr lang="en-US" sz="1600" dirty="0" smtClean="0">
                <a:solidFill>
                  <a:schemeClr val="tx1">
                    <a:lumMod val="75000"/>
                    <a:lumOff val="25000"/>
                  </a:schemeClr>
                </a:solidFill>
                <a:latin typeface="+mn-lt"/>
              </a:rPr>
              <a:t>Over time, states may consider using scores from these tasks in the summative/accountability scores.</a:t>
            </a:r>
            <a:endParaRPr lang="en-US" dirty="0">
              <a:solidFill>
                <a:schemeClr val="tx1">
                  <a:lumMod val="75000"/>
                  <a:lumOff val="25000"/>
                </a:schemeClr>
              </a:solidFill>
              <a:latin typeface="+mn-lt"/>
            </a:endParaRPr>
          </a:p>
        </p:txBody>
      </p:sp>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955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9">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9">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9">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9">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9">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9">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9">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9">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9">
                                            <p:txEl>
                                              <p:pRg st="12" end="1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9">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9">
                                            <p:txEl>
                                              <p:pRg st="14" end="1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6" descr="PARCC-legend.png"/>
          <p:cNvPicPr>
            <a:picLocks noChangeAspect="1"/>
          </p:cNvPicPr>
          <p:nvPr/>
        </p:nvPicPr>
        <p:blipFill>
          <a:blip r:embed="rId3" cstate="print"/>
          <a:srcRect/>
          <a:stretch>
            <a:fillRect/>
          </a:stretch>
        </p:blipFill>
        <p:spPr bwMode="auto">
          <a:xfrm>
            <a:off x="2133600" y="5438775"/>
            <a:ext cx="5105400" cy="809625"/>
          </a:xfrm>
          <a:prstGeom prst="rect">
            <a:avLst/>
          </a:prstGeom>
          <a:noFill/>
          <a:ln w="9525">
            <a:noFill/>
            <a:miter lim="800000"/>
            <a:headEnd/>
            <a:tailEnd/>
          </a:ln>
        </p:spPr>
      </p:pic>
      <p:cxnSp>
        <p:nvCxnSpPr>
          <p:cNvPr id="114" name="Straight Connector 113"/>
          <p:cNvCxnSpPr/>
          <p:nvPr/>
        </p:nvCxnSpPr>
        <p:spPr>
          <a:xfrm rot="5400000">
            <a:off x="2705101" y="3143250"/>
            <a:ext cx="1143000" cy="3175"/>
          </a:xfrm>
          <a:prstGeom prst="line">
            <a:avLst/>
          </a:prstGeom>
          <a:ln w="25400">
            <a:solidFill>
              <a:srgbClr val="6699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723901" y="3143250"/>
            <a:ext cx="1143000" cy="3175"/>
          </a:xfrm>
          <a:prstGeom prst="line">
            <a:avLst/>
          </a:prstGeom>
          <a:ln w="25400">
            <a:solidFill>
              <a:srgbClr val="6699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7404894" y="3137694"/>
            <a:ext cx="1039813" cy="3175"/>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flipH="1">
            <a:off x="4697412" y="3135313"/>
            <a:ext cx="1038225" cy="635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16200000" flipH="1">
            <a:off x="6185694" y="3137694"/>
            <a:ext cx="1038225" cy="1587"/>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 name="Group 54"/>
          <p:cNvGrpSpPr>
            <a:grpSpLocks/>
          </p:cNvGrpSpPr>
          <p:nvPr/>
        </p:nvGrpSpPr>
        <p:grpSpPr bwMode="auto">
          <a:xfrm>
            <a:off x="7315200" y="3656013"/>
            <a:ext cx="1243013" cy="1243012"/>
            <a:chOff x="7239001" y="2490216"/>
            <a:chExt cx="1243583" cy="1243584"/>
          </a:xfrm>
        </p:grpSpPr>
        <p:pic>
          <p:nvPicPr>
            <p:cNvPr id="3113" name="Picture 5" descr="clipboard.png"/>
            <p:cNvPicPr>
              <a:picLocks noChangeAspect="1"/>
            </p:cNvPicPr>
            <p:nvPr/>
          </p:nvPicPr>
          <p:blipFill>
            <a:blip r:embed="rId4" cstate="print"/>
            <a:srcRect/>
            <a:stretch>
              <a:fillRect/>
            </a:stretch>
          </p:blipFill>
          <p:spPr bwMode="auto">
            <a:xfrm>
              <a:off x="7239001" y="2490216"/>
              <a:ext cx="1243583" cy="1243584"/>
            </a:xfrm>
            <a:prstGeom prst="rect">
              <a:avLst/>
            </a:prstGeom>
            <a:noFill/>
            <a:ln w="9525">
              <a:noFill/>
              <a:miter lim="800000"/>
              <a:headEnd/>
              <a:tailEnd/>
            </a:ln>
          </p:spPr>
        </p:pic>
        <p:sp>
          <p:nvSpPr>
            <p:cNvPr id="22553" name="TextBox 35"/>
            <p:cNvSpPr txBox="1">
              <a:spLocks noChangeArrowheads="1"/>
            </p:cNvSpPr>
            <p:nvPr/>
          </p:nvSpPr>
          <p:spPr bwMode="auto">
            <a:xfrm>
              <a:off x="7239001" y="2947626"/>
              <a:ext cx="1243583" cy="370057"/>
            </a:xfrm>
            <a:prstGeom prst="rect">
              <a:avLst/>
            </a:prstGeom>
            <a:noFill/>
            <a:ln w="9525">
              <a:noFill/>
              <a:miter lim="800000"/>
              <a:headEnd/>
              <a:tailEnd/>
            </a:ln>
          </p:spPr>
          <p:txBody>
            <a:bodyPr>
              <a:spAutoFit/>
            </a:bodyPr>
            <a:lstStyle/>
            <a:p>
              <a:pPr algn="ctr" fontAlgn="auto">
                <a:spcBef>
                  <a:spcPts val="0"/>
                </a:spcBef>
                <a:spcAft>
                  <a:spcPts val="0"/>
                </a:spcAft>
                <a:defRPr/>
              </a:pPr>
              <a:r>
                <a:rPr lang="en-US" sz="900" b="1" dirty="0">
                  <a:solidFill>
                    <a:schemeClr val="tx1">
                      <a:lumMod val="85000"/>
                      <a:lumOff val="15000"/>
                    </a:schemeClr>
                  </a:solidFill>
                  <a:cs typeface="Arial" pitchFamily="34" charset="0"/>
                </a:rPr>
                <a:t>END-OF-YEAR</a:t>
              </a:r>
            </a:p>
            <a:p>
              <a:pPr algn="ctr" fontAlgn="auto">
                <a:spcBef>
                  <a:spcPts val="0"/>
                </a:spcBef>
                <a:spcAft>
                  <a:spcPts val="0"/>
                </a:spcAft>
                <a:defRPr/>
              </a:pPr>
              <a:r>
                <a:rPr lang="en-US" sz="900" b="1" dirty="0">
                  <a:solidFill>
                    <a:schemeClr val="tx1">
                      <a:lumMod val="85000"/>
                      <a:lumOff val="15000"/>
                    </a:schemeClr>
                  </a:solidFill>
                  <a:cs typeface="Arial" pitchFamily="34" charset="0"/>
                </a:rPr>
                <a:t>ASSESSMENT</a:t>
              </a:r>
            </a:p>
          </p:txBody>
        </p:sp>
        <p:sp>
          <p:nvSpPr>
            <p:cNvPr id="50" name="TextBox 49"/>
            <p:cNvSpPr txBox="1"/>
            <p:nvPr/>
          </p:nvSpPr>
          <p:spPr>
            <a:xfrm>
              <a:off x="7467706" y="2514039"/>
              <a:ext cx="838584" cy="231882"/>
            </a:xfrm>
            <a:prstGeom prst="rect">
              <a:avLst/>
            </a:prstGeom>
            <a:noFill/>
          </p:spPr>
          <p:txBody>
            <a:bodyPr>
              <a:spAutoFit/>
            </a:bodyPr>
            <a:lstStyle/>
            <a:p>
              <a:pPr algn="ctr" fontAlgn="auto">
                <a:spcBef>
                  <a:spcPts val="0"/>
                </a:spcBef>
                <a:spcAft>
                  <a:spcPts val="0"/>
                </a:spcAft>
                <a:defRPr/>
              </a:pPr>
              <a:endParaRPr lang="en-US" sz="900" dirty="0">
                <a:solidFill>
                  <a:schemeClr val="tx1">
                    <a:lumMod val="85000"/>
                    <a:lumOff val="15000"/>
                  </a:schemeClr>
                </a:solidFill>
                <a:cs typeface="Arial" pitchFamily="34" charset="0"/>
              </a:endParaRPr>
            </a:p>
          </p:txBody>
        </p:sp>
      </p:grpSp>
      <p:sp>
        <p:nvSpPr>
          <p:cNvPr id="3081" name="Title 34"/>
          <p:cNvSpPr>
            <a:spLocks noGrp="1"/>
          </p:cNvSpPr>
          <p:nvPr>
            <p:ph type="title"/>
          </p:nvPr>
        </p:nvSpPr>
        <p:spPr/>
        <p:txBody>
          <a:bodyPr>
            <a:normAutofit/>
          </a:bodyPr>
          <a:lstStyle/>
          <a:p>
            <a:pPr eaLnBrk="1" hangingPunct="1"/>
            <a:r>
              <a:rPr lang="en-US" sz="3200" b="1" dirty="0" smtClean="0">
                <a:cs typeface="Arial" pitchFamily="34" charset="0"/>
              </a:rPr>
              <a:t>The PARCC Assessment System</a:t>
            </a:r>
            <a:r>
              <a:rPr lang="en-US" sz="2000" dirty="0" smtClean="0">
                <a:latin typeface="+mn-lt"/>
                <a:cs typeface="Arial" pitchFamily="34" charset="0"/>
              </a:rPr>
              <a:t/>
            </a:r>
            <a:br>
              <a:rPr lang="en-US" sz="2000" dirty="0" smtClean="0">
                <a:latin typeface="+mn-lt"/>
                <a:cs typeface="Arial" pitchFamily="34" charset="0"/>
              </a:rPr>
            </a:br>
            <a:r>
              <a:rPr lang="en-US" sz="1600" dirty="0" smtClean="0">
                <a:latin typeface="+mn-lt"/>
                <a:cs typeface="Arial" pitchFamily="34" charset="0"/>
              </a:rPr>
              <a:t>(July 2011 revision, pending USED approval)</a:t>
            </a:r>
            <a:endParaRPr lang="en-US" sz="3200" dirty="0" smtClean="0">
              <a:latin typeface="+mn-lt"/>
              <a:cs typeface="Arial" pitchFamily="34" charset="0"/>
            </a:endParaRPr>
          </a:p>
        </p:txBody>
      </p:sp>
      <p:sp>
        <p:nvSpPr>
          <p:cNvPr id="3082" name="TextBox 38"/>
          <p:cNvSpPr txBox="1">
            <a:spLocks noChangeArrowheads="1"/>
          </p:cNvSpPr>
          <p:nvPr/>
        </p:nvSpPr>
        <p:spPr bwMode="auto">
          <a:xfrm>
            <a:off x="1828800" y="1628775"/>
            <a:ext cx="5486400" cy="276225"/>
          </a:xfrm>
          <a:prstGeom prst="rect">
            <a:avLst/>
          </a:prstGeom>
          <a:noFill/>
          <a:ln w="9525">
            <a:noFill/>
            <a:miter lim="800000"/>
            <a:headEnd/>
            <a:tailEnd/>
          </a:ln>
        </p:spPr>
        <p:txBody>
          <a:bodyPr>
            <a:spAutoFit/>
          </a:bodyPr>
          <a:lstStyle/>
          <a:p>
            <a:pPr algn="ctr"/>
            <a:r>
              <a:rPr lang="en-US" sz="1200" dirty="0">
                <a:solidFill>
                  <a:schemeClr val="tx1">
                    <a:lumMod val="85000"/>
                    <a:lumOff val="15000"/>
                  </a:schemeClr>
                </a:solidFill>
                <a:cs typeface="Arial" pitchFamily="34" charset="0"/>
              </a:rPr>
              <a:t>English Language Arts and Mathematics, Grades 3–8 and High School</a:t>
            </a:r>
          </a:p>
        </p:txBody>
      </p:sp>
      <p:sp>
        <p:nvSpPr>
          <p:cNvPr id="46" name="TextBox 45"/>
          <p:cNvSpPr txBox="1"/>
          <p:nvPr/>
        </p:nvSpPr>
        <p:spPr>
          <a:xfrm>
            <a:off x="0" y="6477000"/>
            <a:ext cx="9144000" cy="230188"/>
          </a:xfrm>
          <a:prstGeom prst="rect">
            <a:avLst/>
          </a:prstGeom>
          <a:noFill/>
        </p:spPr>
        <p:txBody>
          <a:bodyPr>
            <a:spAutoFit/>
          </a:bodyPr>
          <a:lstStyle/>
          <a:p>
            <a:pPr algn="ctr" fontAlgn="auto">
              <a:spcBef>
                <a:spcPts val="0"/>
              </a:spcBef>
              <a:spcAft>
                <a:spcPts val="0"/>
              </a:spcAft>
              <a:defRPr/>
            </a:pPr>
            <a:r>
              <a:rPr lang="en-US" sz="900" dirty="0">
                <a:solidFill>
                  <a:schemeClr val="tx1">
                    <a:lumMod val="85000"/>
                    <a:lumOff val="15000"/>
                  </a:schemeClr>
                </a:solidFill>
                <a:cs typeface="Arial" pitchFamily="34" charset="0"/>
              </a:rPr>
              <a:t>Developed by The Center for K</a:t>
            </a:r>
            <a:r>
              <a:rPr lang="en-US" sz="900" dirty="0">
                <a:solidFill>
                  <a:schemeClr val="tx1">
                    <a:lumMod val="85000"/>
                    <a:lumOff val="15000"/>
                  </a:schemeClr>
                </a:solidFill>
                <a:latin typeface="Arial"/>
                <a:cs typeface="Arial"/>
              </a:rPr>
              <a:t>–</a:t>
            </a:r>
            <a:r>
              <a:rPr lang="en-US" sz="900" dirty="0">
                <a:solidFill>
                  <a:schemeClr val="tx1">
                    <a:lumMod val="85000"/>
                    <a:lumOff val="15000"/>
                  </a:schemeClr>
                </a:solidFill>
                <a:cs typeface="Arial" pitchFamily="34" charset="0"/>
              </a:rPr>
              <a:t>12 Assessment &amp; Performance Management at ETS, version 4, July 2011.</a:t>
            </a:r>
            <a:r>
              <a:rPr lang="en-US" sz="800" dirty="0">
                <a:solidFill>
                  <a:schemeClr val="tx1">
                    <a:lumMod val="85000"/>
                    <a:lumOff val="15000"/>
                  </a:schemeClr>
                </a:solidFill>
                <a:cs typeface="Arial" pitchFamily="34" charset="0"/>
              </a:rPr>
              <a:t> </a:t>
            </a:r>
            <a:r>
              <a:rPr lang="en-US" sz="900" dirty="0">
                <a:solidFill>
                  <a:schemeClr val="tx1">
                    <a:lumMod val="85000"/>
                    <a:lumOff val="15000"/>
                  </a:schemeClr>
                </a:solidFill>
                <a:cs typeface="Arial" pitchFamily="34" charset="0"/>
              </a:rPr>
              <a:t>For detailed information on PARCC, go to </a:t>
            </a:r>
            <a:r>
              <a:rPr lang="en-US" sz="900" u="sng" dirty="0">
                <a:solidFill>
                  <a:schemeClr val="tx1">
                    <a:lumMod val="85000"/>
                    <a:lumOff val="15000"/>
                  </a:schemeClr>
                </a:solidFill>
                <a:cs typeface="Arial" pitchFamily="34" charset="0"/>
                <a:hlinkClick r:id="rId5"/>
              </a:rPr>
              <a:t>http://PARCConline.org</a:t>
            </a:r>
            <a:r>
              <a:rPr lang="en-US" sz="900" dirty="0">
                <a:solidFill>
                  <a:schemeClr val="tx1">
                    <a:lumMod val="85000"/>
                    <a:lumOff val="15000"/>
                  </a:schemeClr>
                </a:solidFill>
                <a:cs typeface="Arial" pitchFamily="34" charset="0"/>
              </a:rPr>
              <a:t>.</a:t>
            </a:r>
          </a:p>
        </p:txBody>
      </p:sp>
      <p:grpSp>
        <p:nvGrpSpPr>
          <p:cNvPr id="3" name="Group 57"/>
          <p:cNvGrpSpPr>
            <a:grpSpLocks/>
          </p:cNvGrpSpPr>
          <p:nvPr/>
        </p:nvGrpSpPr>
        <p:grpSpPr bwMode="auto">
          <a:xfrm>
            <a:off x="6019800" y="3656013"/>
            <a:ext cx="1295400" cy="1239837"/>
            <a:chOff x="6400800" y="2341563"/>
            <a:chExt cx="1295400" cy="1239837"/>
          </a:xfrm>
        </p:grpSpPr>
        <p:pic>
          <p:nvPicPr>
            <p:cNvPr id="3111" name="Picture 18" descr="clipboard.png"/>
            <p:cNvPicPr>
              <a:picLocks noChangeAspect="1"/>
            </p:cNvPicPr>
            <p:nvPr/>
          </p:nvPicPr>
          <p:blipFill>
            <a:blip r:embed="rId4" cstate="print"/>
            <a:srcRect/>
            <a:stretch>
              <a:fillRect/>
            </a:stretch>
          </p:blipFill>
          <p:spPr bwMode="auto">
            <a:xfrm>
              <a:off x="6400800" y="2341563"/>
              <a:ext cx="1295400" cy="1239837"/>
            </a:xfrm>
            <a:prstGeom prst="rect">
              <a:avLst/>
            </a:prstGeom>
            <a:noFill/>
            <a:ln w="9525">
              <a:noFill/>
              <a:miter lim="800000"/>
              <a:headEnd/>
              <a:tailEnd/>
            </a:ln>
          </p:spPr>
        </p:pic>
        <p:sp>
          <p:nvSpPr>
            <p:cNvPr id="92" name="TextBox 91"/>
            <p:cNvSpPr txBox="1"/>
            <p:nvPr/>
          </p:nvSpPr>
          <p:spPr bwMode="auto">
            <a:xfrm>
              <a:off x="6705600" y="2392363"/>
              <a:ext cx="685800" cy="230187"/>
            </a:xfrm>
            <a:prstGeom prst="rect">
              <a:avLst/>
            </a:prstGeom>
            <a:noFill/>
          </p:spPr>
          <p:txBody>
            <a:bodyPr>
              <a:spAutoFit/>
            </a:bodyPr>
            <a:lstStyle/>
            <a:p>
              <a:pPr algn="ctr" fontAlgn="auto">
                <a:spcBef>
                  <a:spcPts val="0"/>
                </a:spcBef>
                <a:spcAft>
                  <a:spcPts val="0"/>
                </a:spcAft>
                <a:defRPr/>
              </a:pPr>
              <a:r>
                <a:rPr lang="en-US" sz="900" b="1" dirty="0">
                  <a:solidFill>
                    <a:schemeClr val="tx1">
                      <a:lumMod val="85000"/>
                      <a:lumOff val="15000"/>
                    </a:schemeClr>
                  </a:solidFill>
                  <a:cs typeface="Arial" pitchFamily="34" charset="0"/>
                </a:rPr>
                <a:t>Comp 3</a:t>
              </a:r>
            </a:p>
          </p:txBody>
        </p:sp>
      </p:grpSp>
      <p:sp>
        <p:nvSpPr>
          <p:cNvPr id="37" name="TextBox 36"/>
          <p:cNvSpPr txBox="1"/>
          <p:nvPr/>
        </p:nvSpPr>
        <p:spPr bwMode="auto">
          <a:xfrm>
            <a:off x="6096000" y="4037013"/>
            <a:ext cx="1143000" cy="646112"/>
          </a:xfrm>
          <a:prstGeom prst="rect">
            <a:avLst/>
          </a:prstGeom>
          <a:noFill/>
        </p:spPr>
        <p:txBody>
          <a:bodyPr>
            <a:spAutoFit/>
          </a:bodyPr>
          <a:lstStyle/>
          <a:p>
            <a:pPr algn="ctr" fontAlgn="auto">
              <a:spcBef>
                <a:spcPts val="0"/>
              </a:spcBef>
              <a:spcAft>
                <a:spcPts val="0"/>
              </a:spcAft>
              <a:defRPr/>
            </a:pPr>
            <a:r>
              <a:rPr lang="en-US" sz="900" b="1" dirty="0">
                <a:cs typeface="Arial" pitchFamily="34" charset="0"/>
              </a:rPr>
              <a:t>PERFORMANCE</a:t>
            </a:r>
          </a:p>
          <a:p>
            <a:pPr algn="ctr" fontAlgn="auto">
              <a:spcBef>
                <a:spcPts val="0"/>
              </a:spcBef>
              <a:spcAft>
                <a:spcPts val="0"/>
              </a:spcAft>
              <a:defRPr/>
            </a:pPr>
            <a:r>
              <a:rPr lang="en-US" sz="900" b="1" dirty="0">
                <a:cs typeface="Arial" pitchFamily="34" charset="0"/>
              </a:rPr>
              <a:t>ASSESSMENT</a:t>
            </a:r>
          </a:p>
          <a:p>
            <a:pPr marL="292100" fontAlgn="auto">
              <a:spcBef>
                <a:spcPts val="0"/>
              </a:spcBef>
              <a:spcAft>
                <a:spcPts val="0"/>
              </a:spcAft>
              <a:buFont typeface="Arial" pitchFamily="34" charset="0"/>
              <a:buChar char="•"/>
              <a:defRPr/>
            </a:pPr>
            <a:r>
              <a:rPr lang="en-US" sz="900" b="1" dirty="0">
                <a:cs typeface="Arial" pitchFamily="34" charset="0"/>
              </a:rPr>
              <a:t>  ELA</a:t>
            </a:r>
          </a:p>
          <a:p>
            <a:pPr marL="292100" fontAlgn="auto">
              <a:spcBef>
                <a:spcPts val="0"/>
              </a:spcBef>
              <a:spcAft>
                <a:spcPts val="0"/>
              </a:spcAft>
              <a:buFont typeface="Arial" pitchFamily="34" charset="0"/>
              <a:buChar char="•"/>
              <a:defRPr/>
            </a:pPr>
            <a:r>
              <a:rPr lang="en-US" sz="900" b="1" dirty="0">
                <a:cs typeface="Arial" pitchFamily="34" charset="0"/>
              </a:rPr>
              <a:t>  Math</a:t>
            </a:r>
          </a:p>
        </p:txBody>
      </p:sp>
      <p:sp>
        <p:nvSpPr>
          <p:cNvPr id="44" name="TextBox 43"/>
          <p:cNvSpPr txBox="1">
            <a:spLocks noChangeArrowheads="1"/>
          </p:cNvSpPr>
          <p:nvPr/>
        </p:nvSpPr>
        <p:spPr bwMode="auto">
          <a:xfrm>
            <a:off x="533400" y="4951413"/>
            <a:ext cx="3581400" cy="230187"/>
          </a:xfrm>
          <a:prstGeom prst="rect">
            <a:avLst/>
          </a:prstGeom>
          <a:noFill/>
          <a:ln w="9525">
            <a:noFill/>
            <a:miter lim="800000"/>
            <a:headEnd/>
            <a:tailEnd/>
          </a:ln>
        </p:spPr>
        <p:txBody>
          <a:bodyPr>
            <a:spAutoFit/>
          </a:bodyPr>
          <a:lstStyle/>
          <a:p>
            <a:pPr algn="ctr"/>
            <a:r>
              <a:rPr lang="en-US" sz="900" dirty="0">
                <a:cs typeface="Arial" pitchFamily="34" charset="0"/>
              </a:rPr>
              <a:t>Timing of formative components is flexible</a:t>
            </a:r>
          </a:p>
        </p:txBody>
      </p:sp>
      <p:pic>
        <p:nvPicPr>
          <p:cNvPr id="3087" name="Picture 6" descr="clipboard-faded.png"/>
          <p:cNvPicPr>
            <a:picLocks noChangeAspect="1"/>
          </p:cNvPicPr>
          <p:nvPr/>
        </p:nvPicPr>
        <p:blipFill>
          <a:blip r:embed="rId6" cstate="print">
            <a:lum bright="2000" contrast="-28000"/>
          </a:blip>
          <a:srcRect/>
          <a:stretch>
            <a:fillRect/>
          </a:stretch>
        </p:blipFill>
        <p:spPr bwMode="auto">
          <a:xfrm>
            <a:off x="4735513" y="3657600"/>
            <a:ext cx="968375" cy="1066800"/>
          </a:xfrm>
          <a:prstGeom prst="rect">
            <a:avLst/>
          </a:prstGeom>
          <a:noFill/>
          <a:ln w="9525">
            <a:noFill/>
            <a:miter lim="800000"/>
            <a:headEnd/>
            <a:tailEnd/>
          </a:ln>
        </p:spPr>
      </p:pic>
      <p:grpSp>
        <p:nvGrpSpPr>
          <p:cNvPr id="4" name="Group 58"/>
          <p:cNvGrpSpPr>
            <a:grpSpLocks/>
          </p:cNvGrpSpPr>
          <p:nvPr/>
        </p:nvGrpSpPr>
        <p:grpSpPr bwMode="auto">
          <a:xfrm>
            <a:off x="4724400" y="3657600"/>
            <a:ext cx="990600" cy="1295400"/>
            <a:chOff x="4724400" y="3479801"/>
            <a:chExt cx="990600" cy="1295400"/>
          </a:xfrm>
        </p:grpSpPr>
        <p:sp>
          <p:nvSpPr>
            <p:cNvPr id="49" name="TextBox 48"/>
            <p:cNvSpPr txBox="1"/>
            <p:nvPr/>
          </p:nvSpPr>
          <p:spPr bwMode="auto">
            <a:xfrm>
              <a:off x="4735513" y="3810001"/>
              <a:ext cx="968375" cy="508000"/>
            </a:xfrm>
            <a:prstGeom prst="rect">
              <a:avLst/>
            </a:prstGeom>
            <a:noFill/>
          </p:spPr>
          <p:txBody>
            <a:bodyPr>
              <a:spAutoFit/>
            </a:bodyPr>
            <a:lstStyle/>
            <a:p>
              <a:pPr algn="ctr" fontAlgn="auto">
                <a:spcBef>
                  <a:spcPts val="0"/>
                </a:spcBef>
                <a:spcAft>
                  <a:spcPts val="0"/>
                </a:spcAft>
                <a:defRPr/>
              </a:pPr>
              <a:r>
                <a:rPr lang="en-US" sz="900" b="1" dirty="0">
                  <a:solidFill>
                    <a:schemeClr val="tx1">
                      <a:lumMod val="85000"/>
                      <a:lumOff val="15000"/>
                    </a:schemeClr>
                  </a:solidFill>
                  <a:cs typeface="Arial" pitchFamily="34" charset="0"/>
                </a:rPr>
                <a:t>ELA/Literacy</a:t>
              </a:r>
            </a:p>
            <a:p>
              <a:pPr marL="63500" fontAlgn="auto">
                <a:spcBef>
                  <a:spcPts val="0"/>
                </a:spcBef>
                <a:spcAft>
                  <a:spcPts val="0"/>
                </a:spcAft>
                <a:buFont typeface="Arial" pitchFamily="34" charset="0"/>
                <a:buChar char="•"/>
                <a:defRPr/>
              </a:pPr>
              <a:r>
                <a:rPr lang="en-US" sz="900" b="1" dirty="0">
                  <a:solidFill>
                    <a:schemeClr val="tx1">
                      <a:lumMod val="85000"/>
                      <a:lumOff val="15000"/>
                    </a:schemeClr>
                  </a:solidFill>
                  <a:cs typeface="Arial" pitchFamily="34" charset="0"/>
                </a:rPr>
                <a:t>  Speaking</a:t>
              </a:r>
            </a:p>
            <a:p>
              <a:pPr marL="63500" fontAlgn="auto">
                <a:spcBef>
                  <a:spcPts val="0"/>
                </a:spcBef>
                <a:spcAft>
                  <a:spcPts val="0"/>
                </a:spcAft>
                <a:buFont typeface="Arial" pitchFamily="34" charset="0"/>
                <a:buChar char="•"/>
                <a:defRPr/>
              </a:pPr>
              <a:r>
                <a:rPr lang="en-US" sz="900" b="1" dirty="0">
                  <a:solidFill>
                    <a:schemeClr val="tx1">
                      <a:lumMod val="85000"/>
                      <a:lumOff val="15000"/>
                    </a:schemeClr>
                  </a:solidFill>
                  <a:cs typeface="Arial" pitchFamily="34" charset="0"/>
                </a:rPr>
                <a:t>  Listening</a:t>
              </a:r>
            </a:p>
          </p:txBody>
        </p:sp>
        <p:sp>
          <p:nvSpPr>
            <p:cNvPr id="54" name="TextBox 53"/>
            <p:cNvSpPr txBox="1"/>
            <p:nvPr/>
          </p:nvSpPr>
          <p:spPr bwMode="auto">
            <a:xfrm>
              <a:off x="4883150" y="3479801"/>
              <a:ext cx="673100" cy="261938"/>
            </a:xfrm>
            <a:prstGeom prst="rect">
              <a:avLst/>
            </a:prstGeom>
            <a:noFill/>
          </p:spPr>
          <p:txBody>
            <a:bodyPr>
              <a:spAutoFit/>
            </a:bodyPr>
            <a:lstStyle/>
            <a:p>
              <a:pPr algn="ctr" fontAlgn="auto">
                <a:spcBef>
                  <a:spcPts val="0"/>
                </a:spcBef>
                <a:spcAft>
                  <a:spcPts val="0"/>
                </a:spcAft>
                <a:defRPr/>
              </a:pPr>
              <a:endParaRPr lang="en-US" sz="200" b="1" dirty="0">
                <a:solidFill>
                  <a:schemeClr val="tx1">
                    <a:lumMod val="85000"/>
                    <a:lumOff val="15000"/>
                  </a:schemeClr>
                </a:solidFill>
                <a:cs typeface="Arial" pitchFamily="34" charset="0"/>
              </a:endParaRPr>
            </a:p>
            <a:p>
              <a:pPr algn="ctr" fontAlgn="auto">
                <a:spcBef>
                  <a:spcPts val="0"/>
                </a:spcBef>
                <a:spcAft>
                  <a:spcPts val="0"/>
                </a:spcAft>
                <a:defRPr/>
              </a:pPr>
              <a:r>
                <a:rPr lang="en-US" sz="900" b="1" dirty="0">
                  <a:solidFill>
                    <a:schemeClr val="tx1">
                      <a:lumMod val="85000"/>
                      <a:lumOff val="15000"/>
                    </a:schemeClr>
                  </a:solidFill>
                  <a:cs typeface="Arial" pitchFamily="34" charset="0"/>
                </a:rPr>
                <a:t>Comp 5</a:t>
              </a:r>
            </a:p>
          </p:txBody>
        </p:sp>
        <p:sp>
          <p:nvSpPr>
            <p:cNvPr id="61" name="TextBox 60"/>
            <p:cNvSpPr txBox="1"/>
            <p:nvPr/>
          </p:nvSpPr>
          <p:spPr bwMode="auto">
            <a:xfrm>
              <a:off x="4724400" y="4546601"/>
              <a:ext cx="990600" cy="228600"/>
            </a:xfrm>
            <a:prstGeom prst="rect">
              <a:avLst/>
            </a:prstGeom>
            <a:noFill/>
          </p:spPr>
          <p:txBody>
            <a:bodyPr>
              <a:spAutoFit/>
            </a:bodyPr>
            <a:lstStyle/>
            <a:p>
              <a:pPr algn="ctr">
                <a:defRPr/>
              </a:pPr>
              <a:r>
                <a:rPr lang="en-US" sz="900" dirty="0">
                  <a:solidFill>
                    <a:schemeClr val="tx1">
                      <a:lumMod val="85000"/>
                      <a:lumOff val="15000"/>
                    </a:schemeClr>
                  </a:solidFill>
                  <a:cs typeface="Arial" pitchFamily="34" charset="0"/>
                </a:rPr>
                <a:t>Flexible timing</a:t>
              </a:r>
            </a:p>
          </p:txBody>
        </p:sp>
      </p:grpSp>
      <p:sp>
        <p:nvSpPr>
          <p:cNvPr id="62" name="TextBox 61"/>
          <p:cNvSpPr txBox="1"/>
          <p:nvPr/>
        </p:nvSpPr>
        <p:spPr bwMode="auto">
          <a:xfrm>
            <a:off x="7543800" y="3714750"/>
            <a:ext cx="762000" cy="230188"/>
          </a:xfrm>
          <a:prstGeom prst="rect">
            <a:avLst/>
          </a:prstGeom>
          <a:noFill/>
        </p:spPr>
        <p:txBody>
          <a:bodyPr>
            <a:spAutoFit/>
          </a:bodyPr>
          <a:lstStyle/>
          <a:p>
            <a:pPr algn="ctr" fontAlgn="auto">
              <a:spcBef>
                <a:spcPts val="0"/>
              </a:spcBef>
              <a:spcAft>
                <a:spcPts val="0"/>
              </a:spcAft>
              <a:defRPr/>
            </a:pPr>
            <a:r>
              <a:rPr lang="en-US" sz="900" b="1" dirty="0">
                <a:solidFill>
                  <a:schemeClr val="tx1">
                    <a:lumMod val="85000"/>
                    <a:lumOff val="15000"/>
                  </a:schemeClr>
                </a:solidFill>
                <a:cs typeface="Arial" pitchFamily="34" charset="0"/>
              </a:rPr>
              <a:t>Comp 4</a:t>
            </a:r>
          </a:p>
        </p:txBody>
      </p:sp>
      <p:cxnSp>
        <p:nvCxnSpPr>
          <p:cNvPr id="55" name="Straight Arrow Connector 54"/>
          <p:cNvCxnSpPr/>
          <p:nvPr/>
        </p:nvCxnSpPr>
        <p:spPr>
          <a:xfrm rot="10800000">
            <a:off x="762000" y="2743200"/>
            <a:ext cx="1066800" cy="1588"/>
          </a:xfrm>
          <a:prstGeom prst="straightConnector1">
            <a:avLst/>
          </a:prstGeom>
          <a:ln w="25400">
            <a:solidFill>
              <a:srgbClr val="6699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2743200" y="2743200"/>
            <a:ext cx="1600200" cy="1588"/>
          </a:xfrm>
          <a:prstGeom prst="straightConnector1">
            <a:avLst/>
          </a:prstGeom>
          <a:ln w="25400">
            <a:solidFill>
              <a:srgbClr val="669900"/>
            </a:solidFill>
            <a:prstDash val="sysDot"/>
            <a:headEnd type="diamond"/>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19600" y="2743200"/>
            <a:ext cx="1676400" cy="1588"/>
          </a:xfrm>
          <a:prstGeom prst="straightConnector1">
            <a:avLst/>
          </a:prstGeom>
          <a:ln w="25400">
            <a:solidFill>
              <a:srgbClr val="006666"/>
            </a:solidFill>
            <a:prstDash val="sysDot"/>
            <a:headEnd type="diamond"/>
            <a:tailEnd type="arrow"/>
          </a:ln>
        </p:spPr>
        <p:style>
          <a:lnRef idx="1">
            <a:schemeClr val="accent1"/>
          </a:lnRef>
          <a:fillRef idx="0">
            <a:schemeClr val="accent1"/>
          </a:fillRef>
          <a:effectRef idx="0">
            <a:schemeClr val="accent1"/>
          </a:effectRef>
          <a:fontRef idx="minor">
            <a:schemeClr val="tx1"/>
          </a:fontRef>
        </p:style>
      </p:cxnSp>
      <p:grpSp>
        <p:nvGrpSpPr>
          <p:cNvPr id="5" name="Group 47"/>
          <p:cNvGrpSpPr>
            <a:grpSpLocks/>
          </p:cNvGrpSpPr>
          <p:nvPr/>
        </p:nvGrpSpPr>
        <p:grpSpPr bwMode="auto">
          <a:xfrm>
            <a:off x="533400" y="3714750"/>
            <a:ext cx="1524000" cy="1162050"/>
            <a:chOff x="533400" y="3486150"/>
            <a:chExt cx="1524000" cy="1162050"/>
          </a:xfrm>
        </p:grpSpPr>
        <p:pic>
          <p:nvPicPr>
            <p:cNvPr id="3105" name="Picture 44" descr="mid-yearAssmntBox.png"/>
            <p:cNvPicPr>
              <a:picLocks noChangeAspect="1"/>
            </p:cNvPicPr>
            <p:nvPr/>
          </p:nvPicPr>
          <p:blipFill>
            <a:blip r:embed="rId7" cstate="print"/>
            <a:srcRect/>
            <a:stretch>
              <a:fillRect/>
            </a:stretch>
          </p:blipFill>
          <p:spPr bwMode="auto">
            <a:xfrm>
              <a:off x="533400" y="3505200"/>
              <a:ext cx="1489183" cy="1143000"/>
            </a:xfrm>
            <a:prstGeom prst="rect">
              <a:avLst/>
            </a:prstGeom>
            <a:noFill/>
            <a:ln w="9525">
              <a:noFill/>
              <a:miter lim="800000"/>
              <a:headEnd/>
              <a:tailEnd/>
            </a:ln>
          </p:spPr>
        </p:pic>
        <p:sp>
          <p:nvSpPr>
            <p:cNvPr id="3106" name="TextBox 42"/>
            <p:cNvSpPr txBox="1">
              <a:spLocks noChangeArrowheads="1"/>
            </p:cNvSpPr>
            <p:nvPr/>
          </p:nvSpPr>
          <p:spPr bwMode="auto">
            <a:xfrm>
              <a:off x="533400" y="3886200"/>
              <a:ext cx="1524000" cy="646112"/>
            </a:xfrm>
            <a:prstGeom prst="rect">
              <a:avLst/>
            </a:prstGeom>
            <a:noFill/>
            <a:ln w="9525">
              <a:noFill/>
              <a:miter lim="800000"/>
              <a:headEnd/>
              <a:tailEnd/>
            </a:ln>
          </p:spPr>
          <p:txBody>
            <a:bodyPr>
              <a:spAutoFit/>
            </a:bodyPr>
            <a:lstStyle/>
            <a:p>
              <a:pPr algn="ctr"/>
              <a:r>
                <a:rPr lang="en-US" sz="900">
                  <a:cs typeface="Arial" pitchFamily="34" charset="0"/>
                </a:rPr>
                <a:t>Early indicator of knowledge and skills to inform instruction, supports, PD</a:t>
              </a:r>
            </a:p>
          </p:txBody>
        </p:sp>
        <p:sp>
          <p:nvSpPr>
            <p:cNvPr id="51" name="TextBox 40"/>
            <p:cNvSpPr txBox="1">
              <a:spLocks noChangeArrowheads="1"/>
            </p:cNvSpPr>
            <p:nvPr/>
          </p:nvSpPr>
          <p:spPr bwMode="auto">
            <a:xfrm>
              <a:off x="533400" y="3486150"/>
              <a:ext cx="1524000" cy="400050"/>
            </a:xfrm>
            <a:prstGeom prst="rect">
              <a:avLst/>
            </a:prstGeom>
            <a:noFill/>
            <a:ln w="9525">
              <a:noFill/>
              <a:miter lim="800000"/>
              <a:headEnd/>
              <a:tailEnd/>
            </a:ln>
          </p:spPr>
          <p:txBody>
            <a:bodyPr>
              <a:spAutoFit/>
            </a:bodyPr>
            <a:lstStyle/>
            <a:p>
              <a:pPr algn="ctr">
                <a:defRPr/>
              </a:pPr>
              <a:endParaRPr lang="en-US" sz="200" b="1" dirty="0">
                <a:solidFill>
                  <a:schemeClr val="tx1">
                    <a:lumMod val="75000"/>
                    <a:lumOff val="25000"/>
                  </a:schemeClr>
                </a:solidFill>
                <a:cs typeface="Arial" pitchFamily="34" charset="0"/>
              </a:endParaRPr>
            </a:p>
            <a:p>
              <a:pPr algn="ctr">
                <a:defRPr/>
              </a:pPr>
              <a:r>
                <a:rPr lang="en-US" sz="900" b="1" dirty="0">
                  <a:solidFill>
                    <a:schemeClr val="tx1">
                      <a:lumMod val="75000"/>
                      <a:lumOff val="25000"/>
                    </a:schemeClr>
                  </a:solidFill>
                  <a:cs typeface="Arial" pitchFamily="34" charset="0"/>
                </a:rPr>
                <a:t>Component 1</a:t>
              </a:r>
            </a:p>
            <a:p>
              <a:pPr algn="ctr">
                <a:defRPr/>
              </a:pPr>
              <a:r>
                <a:rPr lang="en-US" sz="900" b="1" dirty="0">
                  <a:solidFill>
                    <a:schemeClr val="tx1">
                      <a:lumMod val="75000"/>
                      <a:lumOff val="25000"/>
                    </a:schemeClr>
                  </a:solidFill>
                  <a:cs typeface="Arial" pitchFamily="34" charset="0"/>
                </a:rPr>
                <a:t>EARLY ASSESSMENT</a:t>
              </a:r>
            </a:p>
          </p:txBody>
        </p:sp>
      </p:grpSp>
      <p:grpSp>
        <p:nvGrpSpPr>
          <p:cNvPr id="6" name="Group 51"/>
          <p:cNvGrpSpPr>
            <a:grpSpLocks/>
          </p:cNvGrpSpPr>
          <p:nvPr/>
        </p:nvGrpSpPr>
        <p:grpSpPr bwMode="auto">
          <a:xfrm>
            <a:off x="2438400" y="3714750"/>
            <a:ext cx="1676400" cy="1162050"/>
            <a:chOff x="2438400" y="3486150"/>
            <a:chExt cx="1676400" cy="1162050"/>
          </a:xfrm>
        </p:grpSpPr>
        <p:pic>
          <p:nvPicPr>
            <p:cNvPr id="3102" name="Picture 46" descr="mid-yearAssmntBox.png"/>
            <p:cNvPicPr>
              <a:picLocks noChangeAspect="1"/>
            </p:cNvPicPr>
            <p:nvPr/>
          </p:nvPicPr>
          <p:blipFill>
            <a:blip r:embed="rId7" cstate="print"/>
            <a:srcRect/>
            <a:stretch>
              <a:fillRect/>
            </a:stretch>
          </p:blipFill>
          <p:spPr bwMode="auto">
            <a:xfrm>
              <a:off x="2514600" y="3505200"/>
              <a:ext cx="1489183" cy="1143000"/>
            </a:xfrm>
            <a:prstGeom prst="rect">
              <a:avLst/>
            </a:prstGeom>
            <a:noFill/>
            <a:ln w="9525">
              <a:noFill/>
              <a:miter lim="800000"/>
              <a:headEnd/>
              <a:tailEnd/>
            </a:ln>
          </p:spPr>
        </p:pic>
        <p:sp>
          <p:nvSpPr>
            <p:cNvPr id="3103" name="TextBox 42"/>
            <p:cNvSpPr txBox="1">
              <a:spLocks noChangeArrowheads="1"/>
            </p:cNvSpPr>
            <p:nvPr/>
          </p:nvSpPr>
          <p:spPr bwMode="auto">
            <a:xfrm>
              <a:off x="2514600" y="3962400"/>
              <a:ext cx="1524000" cy="546100"/>
            </a:xfrm>
            <a:prstGeom prst="rect">
              <a:avLst/>
            </a:prstGeom>
            <a:noFill/>
            <a:ln w="9525">
              <a:noFill/>
              <a:miter lim="800000"/>
              <a:headEnd/>
              <a:tailEnd/>
            </a:ln>
          </p:spPr>
          <p:txBody>
            <a:bodyPr>
              <a:spAutoFit/>
            </a:bodyPr>
            <a:lstStyle/>
            <a:p>
              <a:pPr algn="ctr">
                <a:spcAft>
                  <a:spcPts val="300"/>
                </a:spcAft>
              </a:pPr>
              <a:r>
                <a:rPr lang="en-US" sz="900">
                  <a:cs typeface="Arial" pitchFamily="34" charset="0"/>
                </a:rPr>
                <a:t>Mid-Year Performance-Based Assessment</a:t>
              </a:r>
            </a:p>
            <a:p>
              <a:pPr algn="ctr"/>
              <a:r>
                <a:rPr lang="en-US" sz="900">
                  <a:cs typeface="Arial" pitchFamily="34" charset="0"/>
                </a:rPr>
                <a:t>(Potentially summative)</a:t>
              </a:r>
            </a:p>
          </p:txBody>
        </p:sp>
        <p:sp>
          <p:nvSpPr>
            <p:cNvPr id="75" name="TextBox 40"/>
            <p:cNvSpPr txBox="1">
              <a:spLocks noChangeArrowheads="1"/>
            </p:cNvSpPr>
            <p:nvPr/>
          </p:nvSpPr>
          <p:spPr bwMode="auto">
            <a:xfrm>
              <a:off x="2438400" y="3486150"/>
              <a:ext cx="1676400" cy="400050"/>
            </a:xfrm>
            <a:prstGeom prst="rect">
              <a:avLst/>
            </a:prstGeom>
            <a:noFill/>
            <a:ln w="9525">
              <a:noFill/>
              <a:miter lim="800000"/>
              <a:headEnd/>
              <a:tailEnd/>
            </a:ln>
          </p:spPr>
          <p:txBody>
            <a:bodyPr>
              <a:spAutoFit/>
            </a:bodyPr>
            <a:lstStyle/>
            <a:p>
              <a:pPr algn="ctr">
                <a:defRPr/>
              </a:pPr>
              <a:endParaRPr lang="en-US" sz="200" b="1" dirty="0">
                <a:solidFill>
                  <a:schemeClr val="tx1">
                    <a:lumMod val="75000"/>
                    <a:lumOff val="25000"/>
                  </a:schemeClr>
                </a:solidFill>
                <a:cs typeface="Arial" pitchFamily="34" charset="0"/>
              </a:endParaRPr>
            </a:p>
            <a:p>
              <a:pPr algn="ctr">
                <a:defRPr/>
              </a:pPr>
              <a:r>
                <a:rPr lang="en-US" sz="900" b="1" dirty="0">
                  <a:solidFill>
                    <a:schemeClr val="tx1">
                      <a:lumMod val="75000"/>
                      <a:lumOff val="25000"/>
                    </a:schemeClr>
                  </a:solidFill>
                  <a:cs typeface="Arial" pitchFamily="34" charset="0"/>
                </a:rPr>
                <a:t>Component 2</a:t>
              </a:r>
            </a:p>
            <a:p>
              <a:pPr algn="ctr">
                <a:defRPr/>
              </a:pPr>
              <a:r>
                <a:rPr lang="en-US" sz="900" b="1" spc="-50" dirty="0">
                  <a:solidFill>
                    <a:schemeClr val="tx1">
                      <a:lumMod val="75000"/>
                      <a:lumOff val="25000"/>
                    </a:schemeClr>
                  </a:solidFill>
                  <a:cs typeface="Arial" pitchFamily="34" charset="0"/>
                </a:rPr>
                <a:t>MID-YEAR ASSESSMENT </a:t>
              </a:r>
            </a:p>
          </p:txBody>
        </p:sp>
      </p:grpSp>
      <p:grpSp>
        <p:nvGrpSpPr>
          <p:cNvPr id="7" name="Group 56"/>
          <p:cNvGrpSpPr>
            <a:grpSpLocks/>
          </p:cNvGrpSpPr>
          <p:nvPr/>
        </p:nvGrpSpPr>
        <p:grpSpPr bwMode="auto">
          <a:xfrm>
            <a:off x="457200" y="2819400"/>
            <a:ext cx="8001000" cy="763588"/>
            <a:chOff x="767805" y="1759000"/>
            <a:chExt cx="7391400" cy="827712"/>
          </a:xfrm>
        </p:grpSpPr>
        <p:pic>
          <p:nvPicPr>
            <p:cNvPr id="3100" name="Picture 8" descr="library.png"/>
            <p:cNvPicPr>
              <a:picLocks noChangeAspect="1"/>
            </p:cNvPicPr>
            <p:nvPr/>
          </p:nvPicPr>
          <p:blipFill>
            <a:blip r:embed="rId8" cstate="print"/>
            <a:srcRect/>
            <a:stretch>
              <a:fillRect/>
            </a:stretch>
          </p:blipFill>
          <p:spPr bwMode="auto">
            <a:xfrm>
              <a:off x="767805" y="1759000"/>
              <a:ext cx="7391400" cy="827712"/>
            </a:xfrm>
            <a:prstGeom prst="rect">
              <a:avLst/>
            </a:prstGeom>
            <a:noFill/>
            <a:ln w="9525">
              <a:noFill/>
              <a:miter lim="800000"/>
              <a:headEnd/>
              <a:tailEnd/>
            </a:ln>
          </p:spPr>
        </p:pic>
        <p:sp>
          <p:nvSpPr>
            <p:cNvPr id="3101" name="TextBox 29"/>
            <p:cNvSpPr txBox="1">
              <a:spLocks noChangeArrowheads="1"/>
            </p:cNvSpPr>
            <p:nvPr/>
          </p:nvSpPr>
          <p:spPr bwMode="auto">
            <a:xfrm>
              <a:off x="1682931" y="1869314"/>
              <a:ext cx="6405880" cy="550478"/>
            </a:xfrm>
            <a:prstGeom prst="rect">
              <a:avLst/>
            </a:prstGeom>
            <a:noFill/>
            <a:ln w="9525">
              <a:noFill/>
              <a:miter lim="800000"/>
              <a:headEnd/>
              <a:tailEnd/>
            </a:ln>
          </p:spPr>
          <p:txBody>
            <a:bodyPr>
              <a:spAutoFit/>
            </a:bodyPr>
            <a:lstStyle/>
            <a:p>
              <a:r>
                <a:rPr lang="en-US" sz="900" b="1">
                  <a:solidFill>
                    <a:schemeClr val="bg1"/>
                  </a:solidFill>
                  <a:cs typeface="Arial" pitchFamily="34" charset="0"/>
                </a:rPr>
                <a:t>PARTNERSHIP RESOURCE CENTER: Digital library of released items; formative assessments; model content frameworks; instructional and formative tools and resources; student and educator tutorials and practice tests; scoring training modules; professional development materials; and an interactive report generation system.</a:t>
              </a:r>
            </a:p>
          </p:txBody>
        </p:sp>
      </p:grpSp>
      <p:sp>
        <p:nvSpPr>
          <p:cNvPr id="3096" name="TextBox 38"/>
          <p:cNvSpPr txBox="1">
            <a:spLocks noChangeArrowheads="1"/>
          </p:cNvSpPr>
          <p:nvPr/>
        </p:nvSpPr>
        <p:spPr bwMode="auto">
          <a:xfrm>
            <a:off x="2971800" y="5656263"/>
            <a:ext cx="1066800" cy="371475"/>
          </a:xfrm>
          <a:prstGeom prst="rect">
            <a:avLst/>
          </a:prstGeom>
          <a:noFill/>
          <a:ln w="9525">
            <a:noFill/>
            <a:miter lim="800000"/>
            <a:headEnd/>
            <a:tailEnd/>
          </a:ln>
        </p:spPr>
        <p:txBody>
          <a:bodyPr>
            <a:spAutoFit/>
          </a:bodyPr>
          <a:lstStyle/>
          <a:p>
            <a:r>
              <a:rPr lang="en-US" sz="900" i="1">
                <a:cs typeface="Arial" pitchFamily="34" charset="0"/>
              </a:rPr>
              <a:t>Formative</a:t>
            </a:r>
          </a:p>
          <a:p>
            <a:r>
              <a:rPr lang="en-US" sz="900" i="1">
                <a:cs typeface="Arial" pitchFamily="34" charset="0"/>
              </a:rPr>
              <a:t>Assessment </a:t>
            </a:r>
          </a:p>
        </p:txBody>
      </p:sp>
      <p:sp>
        <p:nvSpPr>
          <p:cNvPr id="3097" name="TextBox 42"/>
          <p:cNvSpPr txBox="1">
            <a:spLocks noChangeArrowheads="1"/>
          </p:cNvSpPr>
          <p:nvPr/>
        </p:nvSpPr>
        <p:spPr bwMode="auto">
          <a:xfrm>
            <a:off x="5943600" y="5588000"/>
            <a:ext cx="1262063" cy="508000"/>
          </a:xfrm>
          <a:prstGeom prst="rect">
            <a:avLst/>
          </a:prstGeom>
          <a:noFill/>
          <a:ln w="9525">
            <a:noFill/>
            <a:miter lim="800000"/>
            <a:headEnd/>
            <a:tailEnd/>
          </a:ln>
        </p:spPr>
        <p:txBody>
          <a:bodyPr>
            <a:spAutoFit/>
          </a:bodyPr>
          <a:lstStyle/>
          <a:p>
            <a:r>
              <a:rPr lang="en-US" sz="900" i="1">
                <a:cs typeface="Arial" pitchFamily="34" charset="0"/>
              </a:rPr>
              <a:t>Summative assessment </a:t>
            </a:r>
            <a:br>
              <a:rPr lang="en-US" sz="900" i="1">
                <a:cs typeface="Arial" pitchFamily="34" charset="0"/>
              </a:rPr>
            </a:br>
            <a:r>
              <a:rPr lang="en-US" sz="900" i="1">
                <a:cs typeface="Arial" pitchFamily="34" charset="0"/>
              </a:rPr>
              <a:t>for accountability</a:t>
            </a:r>
          </a:p>
        </p:txBody>
      </p:sp>
      <p:sp>
        <p:nvSpPr>
          <p:cNvPr id="3098" name="TextBox 42"/>
          <p:cNvSpPr txBox="1">
            <a:spLocks noChangeArrowheads="1"/>
          </p:cNvSpPr>
          <p:nvPr/>
        </p:nvSpPr>
        <p:spPr bwMode="auto">
          <a:xfrm>
            <a:off x="4224338" y="5588000"/>
            <a:ext cx="1262062" cy="508000"/>
          </a:xfrm>
          <a:prstGeom prst="rect">
            <a:avLst/>
          </a:prstGeom>
          <a:noFill/>
          <a:ln w="9525">
            <a:noFill/>
            <a:miter lim="800000"/>
            <a:headEnd/>
            <a:tailEnd/>
          </a:ln>
        </p:spPr>
        <p:txBody>
          <a:bodyPr>
            <a:spAutoFit/>
          </a:bodyPr>
          <a:lstStyle/>
          <a:p>
            <a:r>
              <a:rPr lang="en-US" sz="900" i="1">
                <a:cs typeface="Arial" pitchFamily="34" charset="0"/>
              </a:rPr>
              <a:t>Summative, </a:t>
            </a:r>
            <a:br>
              <a:rPr lang="en-US" sz="900" i="1">
                <a:cs typeface="Arial" pitchFamily="34" charset="0"/>
              </a:rPr>
            </a:br>
            <a:r>
              <a:rPr lang="en-US" sz="900" i="1">
                <a:cs typeface="Arial" pitchFamily="34" charset="0"/>
              </a:rPr>
              <a:t>but not used </a:t>
            </a:r>
            <a:br>
              <a:rPr lang="en-US" sz="900" i="1">
                <a:cs typeface="Arial" pitchFamily="34" charset="0"/>
              </a:rPr>
            </a:br>
            <a:r>
              <a:rPr lang="en-US" sz="900" i="1">
                <a:cs typeface="Arial" pitchFamily="34" charset="0"/>
              </a:rPr>
              <a:t>for accountability</a:t>
            </a:r>
          </a:p>
        </p:txBody>
      </p:sp>
      <p:pic>
        <p:nvPicPr>
          <p:cNvPr id="3099" name="Picture 81" descr="PARCC-timeline.png"/>
          <p:cNvPicPr>
            <a:picLocks noChangeAspect="1"/>
          </p:cNvPicPr>
          <p:nvPr/>
        </p:nvPicPr>
        <p:blipFill>
          <a:blip r:embed="rId9" cstate="print"/>
          <a:srcRect/>
          <a:stretch>
            <a:fillRect/>
          </a:stretch>
        </p:blipFill>
        <p:spPr bwMode="auto">
          <a:xfrm>
            <a:off x="228600" y="1752600"/>
            <a:ext cx="8610600" cy="96202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42111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79638"/>
            <a:ext cx="8153400" cy="2431435"/>
          </a:xfrm>
          <a:prstGeom prst="rect">
            <a:avLst/>
          </a:prstGeom>
        </p:spPr>
        <p:txBody>
          <a:bodyPr wrap="square">
            <a:spAutoFit/>
          </a:bodyPr>
          <a:lstStyle/>
          <a:p>
            <a:pPr algn="ctr" fontAlgn="auto">
              <a:spcAft>
                <a:spcPts val="0"/>
              </a:spcAft>
              <a:defRPr/>
            </a:pPr>
            <a:r>
              <a:rPr lang="en-US" sz="3600" b="1" dirty="0" smtClean="0">
                <a:solidFill>
                  <a:srgbClr val="0397D6"/>
                </a:solidFill>
                <a:latin typeface="Verdana" pitchFamily="34" charset="0"/>
                <a:ea typeface="+mj-ea"/>
                <a:cs typeface="Arial" pitchFamily="34" charset="0"/>
              </a:rPr>
              <a:t>The SMARTER </a:t>
            </a:r>
            <a:r>
              <a:rPr lang="en-US" sz="3600" b="1" dirty="0">
                <a:solidFill>
                  <a:srgbClr val="0397D6"/>
                </a:solidFill>
                <a:latin typeface="Verdana" pitchFamily="34" charset="0"/>
                <a:ea typeface="+mj-ea"/>
                <a:cs typeface="Arial" pitchFamily="34" charset="0"/>
              </a:rPr>
              <a:t>Balanced Assessment Consortium</a:t>
            </a:r>
          </a:p>
          <a:p>
            <a:pPr algn="ctr" fontAlgn="auto">
              <a:spcAft>
                <a:spcPts val="0"/>
              </a:spcAft>
              <a:defRPr/>
            </a:pPr>
            <a:endParaRPr lang="en-US" sz="3600" b="1" dirty="0">
              <a:solidFill>
                <a:srgbClr val="0397D6"/>
              </a:solidFill>
              <a:latin typeface="Verdana" pitchFamily="34" charset="0"/>
              <a:ea typeface="+mj-ea"/>
              <a:cs typeface="Arial" pitchFamily="34" charset="0"/>
            </a:endParaRPr>
          </a:p>
          <a:p>
            <a:pPr algn="ctr" fontAlgn="auto">
              <a:spcAft>
                <a:spcPts val="0"/>
              </a:spcAft>
              <a:defRPr/>
            </a:pPr>
            <a:r>
              <a:rPr lang="en-US" sz="4400" b="1" dirty="0">
                <a:solidFill>
                  <a:srgbClr val="0397D6"/>
                </a:solidFill>
                <a:latin typeface="Verdana" pitchFamily="34" charset="0"/>
                <a:ea typeface="+mj-ea"/>
                <a:cs typeface="Arial" pitchFamily="34" charset="0"/>
              </a:rPr>
              <a:t>SBAC</a:t>
            </a:r>
            <a:endParaRPr lang="en-US" sz="4800" b="1" dirty="0">
              <a:solidFill>
                <a:srgbClr val="0397D6"/>
              </a:solidFill>
              <a:latin typeface="Verdana" pitchFamily="34" charset="0"/>
              <a:ea typeface="+mj-ea"/>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Bulgren SIM 2013</a:t>
            </a:r>
            <a:endParaRPr lang="en-US"/>
          </a:p>
        </p:txBody>
      </p:sp>
    </p:spTree>
    <p:extLst>
      <p:ext uri="{BB962C8B-B14F-4D97-AF65-F5344CB8AC3E}">
        <p14:creationId xmlns:p14="http://schemas.microsoft.com/office/powerpoint/2010/main" val="24724784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685800"/>
            <a:ext cx="8686800" cy="579438"/>
          </a:xfrm>
        </p:spPr>
        <p:txBody>
          <a:bodyPr rtlCol="0">
            <a:normAutofit fontScale="90000"/>
          </a:bodyPr>
          <a:lstStyle/>
          <a:p>
            <a:pPr eaLnBrk="1" fontAlgn="auto" hangingPunct="1">
              <a:spcAft>
                <a:spcPts val="0"/>
              </a:spcAft>
              <a:defRPr/>
            </a:pPr>
            <a:r>
              <a:rPr lang="en-US" sz="2200" b="1" dirty="0" smtClean="0"/>
              <a:t>SBAC:    </a:t>
            </a:r>
            <a:br>
              <a:rPr lang="en-US" sz="2200" b="1" dirty="0" smtClean="0"/>
            </a:br>
            <a:r>
              <a:rPr lang="en-US" sz="2700" b="1" dirty="0" smtClean="0"/>
              <a:t>Two Components of the Summative Assessment</a:t>
            </a:r>
            <a:endParaRPr lang="en-US" sz="2000" b="1" dirty="0"/>
          </a:p>
        </p:txBody>
      </p:sp>
      <p:sp>
        <p:nvSpPr>
          <p:cNvPr id="21" name="Content Placeholder 20"/>
          <p:cNvSpPr>
            <a:spLocks noGrp="1"/>
          </p:cNvSpPr>
          <p:nvPr>
            <p:ph idx="1"/>
          </p:nvPr>
        </p:nvSpPr>
        <p:spPr>
          <a:xfrm>
            <a:off x="228600" y="1524001"/>
            <a:ext cx="8686800" cy="4038600"/>
          </a:xfrm>
          <a:noFill/>
          <a:ln w="15875" cmpd="dbl">
            <a:solidFill>
              <a:schemeClr val="accent1">
                <a:lumMod val="40000"/>
                <a:lumOff val="60000"/>
              </a:schemeClr>
            </a:solidFill>
          </a:ln>
        </p:spPr>
        <p:txBody>
          <a:bodyPr/>
          <a:lstStyle/>
          <a:p>
            <a:pPr>
              <a:buNone/>
            </a:pPr>
            <a:r>
              <a:rPr lang="en-US" dirty="0" smtClean="0"/>
              <a:t>  </a:t>
            </a:r>
            <a:endParaRPr lang="en-US" dirty="0"/>
          </a:p>
        </p:txBody>
      </p:sp>
      <p:sp>
        <p:nvSpPr>
          <p:cNvPr id="22" name="Content Placeholder 21"/>
          <p:cNvSpPr>
            <a:spLocks noGrp="1"/>
          </p:cNvSpPr>
          <p:nvPr>
            <p:ph sz="half" idx="4294967295"/>
          </p:nvPr>
        </p:nvSpPr>
        <p:spPr>
          <a:xfrm>
            <a:off x="4572000" y="1905000"/>
            <a:ext cx="4038600" cy="4343400"/>
          </a:xfrm>
          <a:ln w="15875" cmpd="dbl">
            <a:noFill/>
          </a:ln>
        </p:spPr>
        <p:txBody>
          <a:bodyPr/>
          <a:lstStyle/>
          <a:p>
            <a:pPr>
              <a:buNone/>
            </a:pPr>
            <a:r>
              <a:rPr lang="en-US" dirty="0" smtClean="0"/>
              <a:t>  </a:t>
            </a:r>
            <a:endParaRPr lang="en-US" dirty="0"/>
          </a:p>
        </p:txBody>
      </p:sp>
      <p:sp>
        <p:nvSpPr>
          <p:cNvPr id="24583" name="TextBox 13"/>
          <p:cNvSpPr txBox="1">
            <a:spLocks noChangeArrowheads="1"/>
          </p:cNvSpPr>
          <p:nvPr/>
        </p:nvSpPr>
        <p:spPr bwMode="auto">
          <a:xfrm>
            <a:off x="838200" y="6324600"/>
            <a:ext cx="7239000" cy="276225"/>
          </a:xfrm>
          <a:prstGeom prst="rect">
            <a:avLst/>
          </a:prstGeom>
          <a:noFill/>
          <a:ln w="9525">
            <a:noFill/>
            <a:miter lim="800000"/>
            <a:headEnd/>
            <a:tailEnd/>
          </a:ln>
        </p:spPr>
        <p:txBody>
          <a:bodyPr>
            <a:spAutoFit/>
          </a:bodyPr>
          <a:lstStyle/>
          <a:p>
            <a:pPr algn="ctr"/>
            <a:r>
              <a:rPr lang="en-US" sz="1200" dirty="0">
                <a:latin typeface="Calibri" pitchFamily="34" charset="0"/>
              </a:rPr>
              <a:t>* Time windows may be adjusted based on results from the research agenda and final implementation decisions.</a:t>
            </a:r>
          </a:p>
        </p:txBody>
      </p:sp>
      <p:sp>
        <p:nvSpPr>
          <p:cNvPr id="23" name="TextBox 22"/>
          <p:cNvSpPr txBox="1">
            <a:spLocks noChangeArrowheads="1"/>
          </p:cNvSpPr>
          <p:nvPr/>
        </p:nvSpPr>
        <p:spPr bwMode="auto">
          <a:xfrm>
            <a:off x="4953000" y="3301931"/>
            <a:ext cx="3810000" cy="2108269"/>
          </a:xfrm>
          <a:prstGeom prst="rect">
            <a:avLst/>
          </a:prstGeom>
          <a:noFill/>
          <a:ln w="15875">
            <a:noFill/>
            <a:miter lim="800000"/>
            <a:headEnd/>
            <a:tailEnd/>
          </a:ln>
        </p:spPr>
        <p:txBody>
          <a:bodyPr wrap="square">
            <a:spAutoFit/>
          </a:bodyPr>
          <a:lstStyle/>
          <a:p>
            <a:pPr indent="273050">
              <a:buClr>
                <a:srgbClr val="0070C0"/>
              </a:buClr>
              <a:buFont typeface="Arial" charset="0"/>
              <a:buChar char="•"/>
              <a:defRPr/>
            </a:pPr>
            <a:r>
              <a:rPr lang="en-US" sz="1600" dirty="0">
                <a:latin typeface="+mn-lt"/>
                <a:cs typeface="Arial" charset="0"/>
              </a:rPr>
              <a:t>A computer adaptive assessment</a:t>
            </a:r>
          </a:p>
          <a:p>
            <a:pPr indent="273050">
              <a:buClr>
                <a:srgbClr val="0070C0"/>
              </a:buClr>
              <a:defRPr/>
            </a:pPr>
            <a:r>
              <a:rPr lang="en-US" sz="1600" dirty="0">
                <a:latin typeface="+mn-lt"/>
                <a:cs typeface="Arial" charset="0"/>
              </a:rPr>
              <a:t>given during final 12 weeks of the</a:t>
            </a:r>
          </a:p>
          <a:p>
            <a:pPr indent="273050">
              <a:buClr>
                <a:srgbClr val="0070C0"/>
              </a:buClr>
              <a:defRPr/>
            </a:pPr>
            <a:r>
              <a:rPr lang="en-US" sz="1600" dirty="0">
                <a:latin typeface="+mn-lt"/>
                <a:cs typeface="Arial" charset="0"/>
              </a:rPr>
              <a:t>school year*</a:t>
            </a:r>
          </a:p>
          <a:p>
            <a:pPr indent="273050">
              <a:buClr>
                <a:srgbClr val="0070C0"/>
              </a:buClr>
              <a:defRPr/>
            </a:pPr>
            <a:endParaRPr lang="en-US" sz="1000" dirty="0">
              <a:latin typeface="+mn-lt"/>
              <a:cs typeface="Arial" charset="0"/>
            </a:endParaRPr>
          </a:p>
          <a:p>
            <a:pPr indent="273050">
              <a:buClr>
                <a:srgbClr val="0070C0"/>
              </a:buClr>
              <a:buFont typeface="Arial" charset="0"/>
              <a:buChar char="•"/>
              <a:defRPr/>
            </a:pPr>
            <a:r>
              <a:rPr lang="en-US" sz="1600" dirty="0">
                <a:latin typeface="+mn-lt"/>
                <a:cs typeface="Arial" charset="0"/>
              </a:rPr>
              <a:t>Multiple item types, scored by</a:t>
            </a:r>
          </a:p>
          <a:p>
            <a:pPr indent="273050">
              <a:buClr>
                <a:srgbClr val="0070C0"/>
              </a:buClr>
              <a:defRPr/>
            </a:pPr>
            <a:r>
              <a:rPr lang="en-US" sz="1600" dirty="0">
                <a:latin typeface="+mn-lt"/>
                <a:cs typeface="Arial" charset="0"/>
              </a:rPr>
              <a:t>Computer, including tasks </a:t>
            </a:r>
          </a:p>
          <a:p>
            <a:pPr indent="273050">
              <a:buClr>
                <a:srgbClr val="0070C0"/>
              </a:buClr>
              <a:defRPr/>
            </a:pPr>
            <a:endParaRPr lang="en-US" sz="900" dirty="0">
              <a:latin typeface="+mn-lt"/>
              <a:cs typeface="Arial" charset="0"/>
            </a:endParaRPr>
          </a:p>
          <a:p>
            <a:pPr indent="273050">
              <a:buClr>
                <a:srgbClr val="0070C0"/>
              </a:buClr>
              <a:buFont typeface="Arial" charset="0"/>
              <a:buChar char="•"/>
              <a:defRPr/>
            </a:pPr>
            <a:r>
              <a:rPr lang="en-US" sz="1600" dirty="0">
                <a:latin typeface="+mn-lt"/>
                <a:cs typeface="Arial" charset="0"/>
              </a:rPr>
              <a:t>Students will have the opportunity to</a:t>
            </a:r>
          </a:p>
          <a:p>
            <a:pPr indent="273050">
              <a:defRPr/>
            </a:pPr>
            <a:r>
              <a:rPr lang="en-US" sz="1600" dirty="0">
                <a:latin typeface="+mn-lt"/>
                <a:cs typeface="Arial" charset="0"/>
              </a:rPr>
              <a:t>take the summative assessment </a:t>
            </a:r>
            <a:r>
              <a:rPr lang="en-US" sz="1600" dirty="0" smtClean="0">
                <a:latin typeface="+mn-lt"/>
                <a:cs typeface="Arial" charset="0"/>
              </a:rPr>
              <a:t>twice</a:t>
            </a:r>
            <a:endParaRPr lang="en-US" sz="2800" dirty="0">
              <a:latin typeface="+mn-lt"/>
              <a:cs typeface="Arial" charset="0"/>
            </a:endParaRPr>
          </a:p>
        </p:txBody>
      </p:sp>
      <p:sp>
        <p:nvSpPr>
          <p:cNvPr id="12" name="Rectangle 11"/>
          <p:cNvSpPr>
            <a:spLocks noChangeArrowheads="1"/>
          </p:cNvSpPr>
          <p:nvPr/>
        </p:nvSpPr>
        <p:spPr bwMode="auto">
          <a:xfrm>
            <a:off x="685800" y="3308137"/>
            <a:ext cx="3581400" cy="2254463"/>
          </a:xfrm>
          <a:prstGeom prst="rect">
            <a:avLst/>
          </a:prstGeom>
          <a:noFill/>
          <a:ln w="15875">
            <a:noFill/>
            <a:miter lim="800000"/>
            <a:headEnd/>
            <a:tailEnd/>
          </a:ln>
        </p:spPr>
        <p:txBody>
          <a:bodyPr>
            <a:spAutoFit/>
          </a:bodyPr>
          <a:lstStyle/>
          <a:p>
            <a:pPr>
              <a:spcAft>
                <a:spcPts val="0"/>
              </a:spcAft>
              <a:buClr>
                <a:srgbClr val="0070C0"/>
              </a:buClr>
              <a:buFont typeface="Arial" charset="0"/>
              <a:buChar char="•"/>
              <a:defRPr/>
            </a:pPr>
            <a:r>
              <a:rPr lang="en-US" sz="1600" dirty="0" smtClean="0">
                <a:latin typeface="+mn-lt"/>
                <a:cs typeface="Arial" charset="0"/>
              </a:rPr>
              <a:t>  Measure the ability to integrate</a:t>
            </a:r>
          </a:p>
          <a:p>
            <a:pPr>
              <a:spcAft>
                <a:spcPts val="0"/>
              </a:spcAft>
              <a:buClr>
                <a:srgbClr val="0070C0"/>
              </a:buClr>
              <a:defRPr/>
            </a:pPr>
            <a:r>
              <a:rPr lang="en-US" sz="1600" dirty="0" smtClean="0">
                <a:latin typeface="+mn-lt"/>
                <a:cs typeface="Arial" charset="0"/>
              </a:rPr>
              <a:t>    knowledge and skills, as required in </a:t>
            </a:r>
          </a:p>
          <a:p>
            <a:pPr>
              <a:spcAft>
                <a:spcPts val="600"/>
              </a:spcAft>
              <a:buClr>
                <a:srgbClr val="0070C0"/>
              </a:buClr>
              <a:defRPr/>
            </a:pPr>
            <a:r>
              <a:rPr lang="en-US" sz="1600" dirty="0" smtClean="0">
                <a:latin typeface="+mn-lt"/>
                <a:cs typeface="Arial" charset="0"/>
              </a:rPr>
              <a:t>    CCSS </a:t>
            </a:r>
          </a:p>
          <a:p>
            <a:pPr>
              <a:spcAft>
                <a:spcPts val="0"/>
              </a:spcAft>
              <a:buClr>
                <a:srgbClr val="0070C0"/>
              </a:buClr>
              <a:buFont typeface="Arial" pitchFamily="34" charset="0"/>
              <a:buChar char="•"/>
              <a:defRPr/>
            </a:pPr>
            <a:r>
              <a:rPr lang="en-US" sz="1600" dirty="0" smtClean="0">
                <a:latin typeface="+mn-lt"/>
                <a:cs typeface="Arial" charset="0"/>
              </a:rPr>
              <a:t>   Each </a:t>
            </a:r>
            <a:r>
              <a:rPr lang="en-US" sz="1600" dirty="0">
                <a:latin typeface="+mn-lt"/>
                <a:cs typeface="Arial" charset="0"/>
              </a:rPr>
              <a:t>task administered in two hour-</a:t>
            </a:r>
          </a:p>
          <a:p>
            <a:pPr>
              <a:spcAft>
                <a:spcPts val="600"/>
              </a:spcAft>
              <a:buClr>
                <a:srgbClr val="0070C0"/>
              </a:buClr>
              <a:defRPr/>
            </a:pPr>
            <a:r>
              <a:rPr lang="en-US" sz="1600" dirty="0">
                <a:latin typeface="+mn-lt"/>
                <a:cs typeface="Arial" charset="0"/>
              </a:rPr>
              <a:t>    long sittings.</a:t>
            </a:r>
          </a:p>
          <a:p>
            <a:pPr>
              <a:spcAft>
                <a:spcPts val="0"/>
              </a:spcAft>
              <a:buClr>
                <a:srgbClr val="0070C0"/>
              </a:buClr>
              <a:buFont typeface="Arial" charset="0"/>
              <a:buChar char="•"/>
              <a:defRPr/>
            </a:pPr>
            <a:r>
              <a:rPr lang="en-US" sz="1600" dirty="0" smtClean="0">
                <a:latin typeface="+mn-lt"/>
                <a:cs typeface="Arial" charset="0"/>
              </a:rPr>
              <a:t>   Computer-delivered</a:t>
            </a:r>
            <a:r>
              <a:rPr lang="en-US" sz="1600" dirty="0">
                <a:latin typeface="+mn-lt"/>
                <a:cs typeface="Arial" charset="0"/>
              </a:rPr>
              <a:t>, during final 12 </a:t>
            </a:r>
          </a:p>
          <a:p>
            <a:pPr>
              <a:spcAft>
                <a:spcPts val="300"/>
              </a:spcAft>
              <a:defRPr/>
            </a:pPr>
            <a:r>
              <a:rPr lang="en-US" sz="1600" dirty="0">
                <a:latin typeface="+mn-lt"/>
                <a:cs typeface="Arial" charset="0"/>
              </a:rPr>
              <a:t>     weeks of the school year</a:t>
            </a:r>
            <a:r>
              <a:rPr lang="en-US" sz="1600" dirty="0" smtClean="0">
                <a:latin typeface="+mn-lt"/>
                <a:cs typeface="Arial" charset="0"/>
              </a:rPr>
              <a:t>*</a:t>
            </a:r>
          </a:p>
          <a:p>
            <a:pPr>
              <a:spcAft>
                <a:spcPts val="300"/>
              </a:spcAft>
              <a:buClr>
                <a:srgbClr val="0094C8"/>
              </a:buClr>
              <a:buFont typeface="Arial" pitchFamily="34" charset="0"/>
              <a:buChar char="•"/>
              <a:defRPr/>
            </a:pPr>
            <a:r>
              <a:rPr lang="en-US" sz="1600" dirty="0" smtClean="0">
                <a:latin typeface="+mn-lt"/>
                <a:cs typeface="Arial" charset="0"/>
              </a:rPr>
              <a:t>   Results within 2 weeks</a:t>
            </a:r>
            <a:endParaRPr lang="en-US" sz="1600" dirty="0">
              <a:latin typeface="+mn-lt"/>
              <a:cs typeface="Arial" charset="0"/>
            </a:endParaRPr>
          </a:p>
        </p:txBody>
      </p:sp>
      <p:sp>
        <p:nvSpPr>
          <p:cNvPr id="15" name="TextBox 14"/>
          <p:cNvSpPr txBox="1"/>
          <p:nvPr/>
        </p:nvSpPr>
        <p:spPr>
          <a:xfrm>
            <a:off x="1371600" y="5663625"/>
            <a:ext cx="6705600" cy="584775"/>
          </a:xfrm>
          <a:prstGeom prst="rect">
            <a:avLst/>
          </a:prstGeom>
          <a:noFill/>
        </p:spPr>
        <p:txBody>
          <a:bodyPr wrap="square">
            <a:spAutoFit/>
          </a:bodyPr>
          <a:lstStyle/>
          <a:p>
            <a:pPr>
              <a:buClr>
                <a:srgbClr val="0070C0"/>
              </a:buClr>
              <a:buSzPct val="110000"/>
              <a:buFont typeface="Arial" charset="0"/>
              <a:buChar char="•"/>
              <a:defRPr/>
            </a:pPr>
            <a:r>
              <a:rPr lang="en-US" sz="1600" dirty="0">
                <a:latin typeface="+mn-lt"/>
              </a:rPr>
              <a:t>    </a:t>
            </a:r>
            <a:r>
              <a:rPr lang="en-US" sz="1600" dirty="0" smtClean="0">
                <a:latin typeface="+mn-lt"/>
              </a:rPr>
              <a:t> </a:t>
            </a:r>
            <a:r>
              <a:rPr lang="en-US" sz="1600" dirty="0" smtClean="0">
                <a:latin typeface="+mn-lt"/>
                <a:cs typeface="Arial" charset="0"/>
              </a:rPr>
              <a:t>Scores from the performance assessment and the computer adaptive</a:t>
            </a:r>
          </a:p>
          <a:p>
            <a:pPr>
              <a:buClr>
                <a:srgbClr val="0070C0"/>
              </a:buClr>
              <a:buSzPct val="110000"/>
              <a:defRPr/>
            </a:pPr>
            <a:r>
              <a:rPr lang="en-US" sz="1600" dirty="0" smtClean="0">
                <a:latin typeface="+mn-lt"/>
                <a:cs typeface="Arial" charset="0"/>
              </a:rPr>
              <a:t>       assessment  will be combined for annual accountability scores.</a:t>
            </a:r>
            <a:endParaRPr lang="en-US" sz="1600" dirty="0">
              <a:latin typeface="+mn-lt"/>
            </a:endParaRPr>
          </a:p>
        </p:txBody>
      </p:sp>
      <p:grpSp>
        <p:nvGrpSpPr>
          <p:cNvPr id="2" name="Group 16"/>
          <p:cNvGrpSpPr/>
          <p:nvPr/>
        </p:nvGrpSpPr>
        <p:grpSpPr>
          <a:xfrm>
            <a:off x="1676400" y="1676400"/>
            <a:ext cx="1600200" cy="1524000"/>
            <a:chOff x="1524000" y="1295400"/>
            <a:chExt cx="1828800" cy="1600200"/>
          </a:xfrm>
        </p:grpSpPr>
        <p:pic>
          <p:nvPicPr>
            <p:cNvPr id="24" name="Picture 6" descr="clipboard.png"/>
            <p:cNvPicPr>
              <a:picLocks noChangeAspect="1"/>
            </p:cNvPicPr>
            <p:nvPr/>
          </p:nvPicPr>
          <p:blipFill>
            <a:blip r:embed="rId3" cstate="print"/>
            <a:srcRect/>
            <a:stretch>
              <a:fillRect/>
            </a:stretch>
          </p:blipFill>
          <p:spPr bwMode="auto">
            <a:xfrm>
              <a:off x="1524000" y="1295400"/>
              <a:ext cx="1828800" cy="1600200"/>
            </a:xfrm>
            <a:prstGeom prst="rect">
              <a:avLst/>
            </a:prstGeom>
            <a:noFill/>
            <a:ln w="9525">
              <a:noFill/>
              <a:miter lim="800000"/>
              <a:headEnd/>
              <a:tailEnd/>
            </a:ln>
          </p:spPr>
        </p:pic>
        <p:sp>
          <p:nvSpPr>
            <p:cNvPr id="8" name="TextBox 7"/>
            <p:cNvSpPr txBox="1"/>
            <p:nvPr/>
          </p:nvSpPr>
          <p:spPr bwMode="auto">
            <a:xfrm>
              <a:off x="1676400" y="1905000"/>
              <a:ext cx="1557338" cy="600075"/>
            </a:xfrm>
            <a:prstGeom prst="rect">
              <a:avLst/>
            </a:prstGeom>
            <a:noFill/>
          </p:spPr>
          <p:txBody>
            <a:bodyPr wrap="square">
              <a:spAutoFit/>
            </a:bodyPr>
            <a:lstStyle/>
            <a:p>
              <a:pPr algn="ctr" fontAlgn="auto">
                <a:spcBef>
                  <a:spcPts val="0"/>
                </a:spcBef>
                <a:spcAft>
                  <a:spcPts val="0"/>
                </a:spcAft>
                <a:defRPr/>
              </a:pPr>
              <a:r>
                <a:rPr lang="en-US" sz="1200" b="1" dirty="0">
                  <a:cs typeface="Arial" pitchFamily="34" charset="0"/>
                </a:rPr>
                <a:t>PERFORMANCE TASKS</a:t>
              </a:r>
              <a:endParaRPr lang="en-US" sz="1100" b="1" dirty="0">
                <a:cs typeface="Arial" pitchFamily="34" charset="0"/>
              </a:endParaRPr>
            </a:p>
            <a:p>
              <a:pPr marL="365760" fontAlgn="auto">
                <a:spcBef>
                  <a:spcPts val="0"/>
                </a:spcBef>
                <a:spcAft>
                  <a:spcPts val="0"/>
                </a:spcAft>
                <a:defRPr/>
              </a:pPr>
              <a:endParaRPr lang="en-US" sz="900" b="1" dirty="0">
                <a:cs typeface="Arial" pitchFamily="34" charset="0"/>
              </a:endParaRPr>
            </a:p>
          </p:txBody>
        </p:sp>
      </p:grpSp>
      <p:grpSp>
        <p:nvGrpSpPr>
          <p:cNvPr id="3" name="Group 17"/>
          <p:cNvGrpSpPr/>
          <p:nvPr/>
        </p:nvGrpSpPr>
        <p:grpSpPr>
          <a:xfrm>
            <a:off x="6096000" y="1676400"/>
            <a:ext cx="1600200" cy="1524000"/>
            <a:chOff x="5867400" y="1295400"/>
            <a:chExt cx="1828800" cy="1600200"/>
          </a:xfrm>
        </p:grpSpPr>
        <p:pic>
          <p:nvPicPr>
            <p:cNvPr id="24590" name="Picture 6" descr="clipboard.png"/>
            <p:cNvPicPr>
              <a:picLocks noChangeAspect="1"/>
            </p:cNvPicPr>
            <p:nvPr/>
          </p:nvPicPr>
          <p:blipFill>
            <a:blip r:embed="rId3" cstate="print"/>
            <a:srcRect/>
            <a:stretch>
              <a:fillRect/>
            </a:stretch>
          </p:blipFill>
          <p:spPr bwMode="auto">
            <a:xfrm>
              <a:off x="5867400" y="1295400"/>
              <a:ext cx="1828800" cy="1600200"/>
            </a:xfrm>
            <a:prstGeom prst="rect">
              <a:avLst/>
            </a:prstGeom>
            <a:noFill/>
            <a:ln w="9525">
              <a:noFill/>
              <a:miter lim="800000"/>
              <a:headEnd/>
              <a:tailEnd/>
            </a:ln>
          </p:spPr>
        </p:pic>
        <p:sp>
          <p:nvSpPr>
            <p:cNvPr id="25" name="TextBox 24"/>
            <p:cNvSpPr txBox="1"/>
            <p:nvPr/>
          </p:nvSpPr>
          <p:spPr bwMode="auto">
            <a:xfrm>
              <a:off x="6019800" y="1828800"/>
              <a:ext cx="1557338" cy="784830"/>
            </a:xfrm>
            <a:prstGeom prst="rect">
              <a:avLst/>
            </a:prstGeom>
            <a:noFill/>
          </p:spPr>
          <p:txBody>
            <a:bodyPr wrap="square">
              <a:spAutoFit/>
            </a:bodyPr>
            <a:lstStyle/>
            <a:p>
              <a:pPr algn="ctr" fontAlgn="auto">
                <a:spcBef>
                  <a:spcPts val="0"/>
                </a:spcBef>
                <a:spcAft>
                  <a:spcPts val="0"/>
                </a:spcAft>
                <a:defRPr/>
              </a:pPr>
              <a:r>
                <a:rPr lang="en-US" sz="1200" b="1" dirty="0" smtClean="0">
                  <a:cs typeface="Arial" pitchFamily="34" charset="0"/>
                </a:rPr>
                <a:t>COMPUTER</a:t>
              </a:r>
            </a:p>
            <a:p>
              <a:pPr algn="ctr" fontAlgn="auto">
                <a:spcBef>
                  <a:spcPts val="0"/>
                </a:spcBef>
                <a:spcAft>
                  <a:spcPts val="0"/>
                </a:spcAft>
                <a:defRPr/>
              </a:pPr>
              <a:r>
                <a:rPr lang="en-US" sz="1200" b="1" dirty="0" smtClean="0">
                  <a:cs typeface="Arial" pitchFamily="34" charset="0"/>
                </a:rPr>
                <a:t>ADAPTIVE</a:t>
              </a:r>
            </a:p>
            <a:p>
              <a:pPr algn="ctr" fontAlgn="auto">
                <a:spcBef>
                  <a:spcPts val="0"/>
                </a:spcBef>
                <a:spcAft>
                  <a:spcPts val="0"/>
                </a:spcAft>
                <a:defRPr/>
              </a:pPr>
              <a:r>
                <a:rPr lang="en-US" sz="1200" b="1" dirty="0" smtClean="0">
                  <a:cs typeface="Arial" pitchFamily="34" charset="0"/>
                </a:rPr>
                <a:t>ASSESSMENT</a:t>
              </a:r>
              <a:endParaRPr lang="en-US" sz="1100" b="1" dirty="0">
                <a:cs typeface="Arial" pitchFamily="34" charset="0"/>
              </a:endParaRPr>
            </a:p>
            <a:p>
              <a:pPr marL="365760" fontAlgn="auto">
                <a:spcBef>
                  <a:spcPts val="0"/>
                </a:spcBef>
                <a:spcAft>
                  <a:spcPts val="0"/>
                </a:spcAft>
                <a:defRPr/>
              </a:pPr>
              <a:endParaRPr lang="en-US" sz="900" b="1" dirty="0">
                <a:cs typeface="Arial" pitchFamily="34" charset="0"/>
              </a:endParaRPr>
            </a:p>
          </p:txBody>
        </p:sp>
      </p:grpSp>
      <p:cxnSp>
        <p:nvCxnSpPr>
          <p:cNvPr id="30" name="Straight Connector 29"/>
          <p:cNvCxnSpPr>
            <a:stCxn id="21" idx="0"/>
          </p:cNvCxnSpPr>
          <p:nvPr/>
        </p:nvCxnSpPr>
        <p:spPr>
          <a:xfrm rot="16200000" flipH="1">
            <a:off x="2552701" y="3543300"/>
            <a:ext cx="403859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1752600"/>
            <a:ext cx="1066800" cy="1108075"/>
          </a:xfrm>
          <a:prstGeom prst="rect">
            <a:avLst/>
          </a:prstGeom>
          <a:noFill/>
        </p:spPr>
        <p:txBody>
          <a:bodyPr wrap="square">
            <a:spAutoFit/>
          </a:bodyPr>
          <a:lstStyle/>
          <a:p>
            <a:pPr algn="ctr" fontAlgn="auto">
              <a:spcBef>
                <a:spcPts val="0"/>
              </a:spcBef>
              <a:spcAft>
                <a:spcPts val="0"/>
              </a:spcAft>
              <a:defRPr/>
            </a:pPr>
            <a:r>
              <a:rPr lang="en-US" sz="6600" dirty="0">
                <a:solidFill>
                  <a:schemeClr val="accent6">
                    <a:lumMod val="50000"/>
                  </a:schemeClr>
                </a:solidFill>
                <a:latin typeface="+mn-lt"/>
              </a:rPr>
              <a:t>+</a:t>
            </a:r>
          </a:p>
        </p:txBody>
      </p:sp>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692211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458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xEl>
                                              <p:pRg st="2" end="2"/>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3">
                                            <p:txEl>
                                              <p:pRg st="4" end="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23">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flipH="1" flipV="1">
            <a:off x="6973094" y="2674143"/>
            <a:ext cx="11430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pic>
        <p:nvPicPr>
          <p:cNvPr id="26627" name="Picture 8" descr="yearbar.png"/>
          <p:cNvPicPr>
            <a:picLocks noChangeAspect="1"/>
          </p:cNvPicPr>
          <p:nvPr/>
        </p:nvPicPr>
        <p:blipFill>
          <a:blip r:embed="rId3" cstate="print"/>
          <a:srcRect/>
          <a:stretch>
            <a:fillRect/>
          </a:stretch>
        </p:blipFill>
        <p:spPr bwMode="auto">
          <a:xfrm>
            <a:off x="533400" y="1570037"/>
            <a:ext cx="8094663" cy="903288"/>
          </a:xfrm>
          <a:prstGeom prst="rect">
            <a:avLst/>
          </a:prstGeom>
          <a:noFill/>
          <a:ln w="9525">
            <a:noFill/>
            <a:miter lim="800000"/>
            <a:headEnd/>
            <a:tailEnd/>
          </a:ln>
        </p:spPr>
      </p:pic>
      <p:sp>
        <p:nvSpPr>
          <p:cNvPr id="16" name="TextBox 15"/>
          <p:cNvSpPr txBox="1"/>
          <p:nvPr/>
        </p:nvSpPr>
        <p:spPr>
          <a:xfrm>
            <a:off x="5970588" y="1951037"/>
            <a:ext cx="2438400" cy="254000"/>
          </a:xfrm>
          <a:prstGeom prst="rect">
            <a:avLst/>
          </a:prstGeom>
          <a:noFill/>
        </p:spPr>
        <p:txBody>
          <a:bodyPr>
            <a:spAutoFit/>
          </a:bodyPr>
          <a:lstStyle/>
          <a:p>
            <a:pPr algn="ctr" fontAlgn="auto">
              <a:spcBef>
                <a:spcPts val="0"/>
              </a:spcBef>
              <a:spcAft>
                <a:spcPts val="0"/>
              </a:spcAft>
              <a:defRPr/>
            </a:pPr>
            <a:r>
              <a:rPr lang="en-US" sz="1050" dirty="0">
                <a:solidFill>
                  <a:schemeClr val="bg1"/>
                </a:solidFill>
                <a:cs typeface="Arial" pitchFamily="34" charset="0"/>
              </a:rPr>
              <a:t>Last 12 weeks of year*</a:t>
            </a:r>
          </a:p>
        </p:txBody>
      </p:sp>
      <p:sp>
        <p:nvSpPr>
          <p:cNvPr id="26629" name="Title 21"/>
          <p:cNvSpPr>
            <a:spLocks noGrp="1"/>
          </p:cNvSpPr>
          <p:nvPr>
            <p:ph type="title"/>
          </p:nvPr>
        </p:nvSpPr>
        <p:spPr/>
        <p:txBody>
          <a:bodyPr>
            <a:normAutofit/>
          </a:bodyPr>
          <a:lstStyle/>
          <a:p>
            <a:pPr eaLnBrk="1" hangingPunct="1"/>
            <a:r>
              <a:rPr lang="en-US" sz="2000" b="1" dirty="0" smtClean="0"/>
              <a:t>SBAC:   </a:t>
            </a:r>
            <a:br>
              <a:rPr lang="en-US" sz="2000" b="1" dirty="0" smtClean="0"/>
            </a:br>
            <a:r>
              <a:rPr lang="en-US" b="1" dirty="0" smtClean="0"/>
              <a:t>Performance Tasks</a:t>
            </a:r>
          </a:p>
        </p:txBody>
      </p:sp>
      <p:sp>
        <p:nvSpPr>
          <p:cNvPr id="13" name="TextBox 12"/>
          <p:cNvSpPr txBox="1">
            <a:spLocks noChangeArrowheads="1"/>
          </p:cNvSpPr>
          <p:nvPr/>
        </p:nvSpPr>
        <p:spPr bwMode="auto">
          <a:xfrm>
            <a:off x="685800" y="2667000"/>
            <a:ext cx="6096000" cy="2862322"/>
          </a:xfrm>
          <a:prstGeom prst="rect">
            <a:avLst/>
          </a:prstGeom>
          <a:noFill/>
          <a:ln w="9525">
            <a:noFill/>
            <a:miter lim="800000"/>
            <a:headEnd/>
            <a:tailEnd/>
          </a:ln>
        </p:spPr>
        <p:txBody>
          <a:bodyPr>
            <a:spAutoFit/>
          </a:bodyPr>
          <a:lstStyle/>
          <a:p>
            <a:pPr>
              <a:spcAft>
                <a:spcPts val="0"/>
              </a:spcAft>
              <a:buClr>
                <a:srgbClr val="0070C0"/>
              </a:buClr>
              <a:defRPr/>
            </a:pPr>
            <a:r>
              <a:rPr lang="en-US" dirty="0" smtClean="0">
                <a:solidFill>
                  <a:schemeClr val="tx1">
                    <a:lumMod val="85000"/>
                    <a:lumOff val="15000"/>
                  </a:schemeClr>
                </a:solidFill>
                <a:latin typeface="+mn-lt"/>
                <a:cs typeface="Arial" charset="0"/>
              </a:rPr>
              <a:t>One reading task, one writing task and 2 math tasks per year.  Examples:</a:t>
            </a:r>
          </a:p>
          <a:p>
            <a:pPr>
              <a:spcAft>
                <a:spcPts val="0"/>
              </a:spcAft>
              <a:buClr>
                <a:srgbClr val="0070C0"/>
              </a:buClr>
              <a:defRPr/>
            </a:pPr>
            <a:endParaRPr lang="en-US" dirty="0" smtClean="0">
              <a:solidFill>
                <a:schemeClr val="tx1">
                  <a:lumMod val="85000"/>
                  <a:lumOff val="15000"/>
                </a:schemeClr>
              </a:solidFill>
              <a:cs typeface="Arial" charset="0"/>
            </a:endParaRPr>
          </a:p>
          <a:p>
            <a:pPr>
              <a:buClr>
                <a:srgbClr val="0070C0"/>
              </a:buClr>
              <a:buFont typeface="Arial" pitchFamily="34" charset="0"/>
              <a:buChar char="•"/>
            </a:pPr>
            <a:r>
              <a:rPr lang="en-US" dirty="0" smtClean="0">
                <a:solidFill>
                  <a:schemeClr val="tx1">
                    <a:lumMod val="85000"/>
                    <a:lumOff val="15000"/>
                  </a:schemeClr>
                </a:solidFill>
                <a:latin typeface="Calibri" pitchFamily="34" charset="0"/>
              </a:rPr>
              <a:t>   ELA:  Select texts on a given theme, synthesize the</a:t>
            </a:r>
          </a:p>
          <a:p>
            <a:pPr>
              <a:buClr>
                <a:srgbClr val="0070C0"/>
              </a:buClr>
            </a:pPr>
            <a:r>
              <a:rPr lang="en-US" dirty="0" smtClean="0">
                <a:solidFill>
                  <a:schemeClr val="tx1">
                    <a:lumMod val="85000"/>
                    <a:lumOff val="15000"/>
                  </a:schemeClr>
                </a:solidFill>
                <a:latin typeface="Calibri" pitchFamily="34" charset="0"/>
              </a:rPr>
              <a:t>    </a:t>
            </a:r>
            <a:r>
              <a:rPr lang="en-US" dirty="0">
                <a:solidFill>
                  <a:schemeClr val="tx1">
                    <a:lumMod val="85000"/>
                    <a:lumOff val="15000"/>
                  </a:schemeClr>
                </a:solidFill>
                <a:latin typeface="Calibri" pitchFamily="34" charset="0"/>
              </a:rPr>
              <a:t>perspectives presented, conduct research, and write a</a:t>
            </a:r>
          </a:p>
          <a:p>
            <a:pPr>
              <a:buClr>
                <a:srgbClr val="0070C0"/>
              </a:buClr>
            </a:pPr>
            <a:r>
              <a:rPr lang="en-US" dirty="0">
                <a:solidFill>
                  <a:schemeClr val="tx1">
                    <a:lumMod val="85000"/>
                    <a:lumOff val="15000"/>
                  </a:schemeClr>
                </a:solidFill>
                <a:latin typeface="Calibri" pitchFamily="34" charset="0"/>
              </a:rPr>
              <a:t>    reflective essay.</a:t>
            </a:r>
          </a:p>
          <a:p>
            <a:pPr>
              <a:buClr>
                <a:srgbClr val="0070C0"/>
              </a:buClr>
            </a:pPr>
            <a:endParaRPr lang="en-US" dirty="0">
              <a:solidFill>
                <a:schemeClr val="tx1">
                  <a:lumMod val="85000"/>
                  <a:lumOff val="15000"/>
                </a:schemeClr>
              </a:solidFill>
              <a:latin typeface="Calibri" pitchFamily="34" charset="0"/>
            </a:endParaRPr>
          </a:p>
          <a:p>
            <a:pPr>
              <a:buClr>
                <a:srgbClr val="0070C0"/>
              </a:buClr>
              <a:buFont typeface="Arial" pitchFamily="34" charset="0"/>
              <a:buChar char="•"/>
            </a:pPr>
            <a:r>
              <a:rPr lang="en-US" dirty="0">
                <a:solidFill>
                  <a:schemeClr val="tx1">
                    <a:lumMod val="85000"/>
                    <a:lumOff val="15000"/>
                  </a:schemeClr>
                </a:solidFill>
                <a:latin typeface="Calibri" pitchFamily="34" charset="0"/>
              </a:rPr>
              <a:t>   Math:  Review a financial document and read </a:t>
            </a:r>
            <a:endParaRPr lang="en-US" dirty="0" smtClean="0">
              <a:solidFill>
                <a:schemeClr val="tx1">
                  <a:lumMod val="85000"/>
                  <a:lumOff val="15000"/>
                </a:schemeClr>
              </a:solidFill>
              <a:latin typeface="Calibri" pitchFamily="34" charset="0"/>
            </a:endParaRPr>
          </a:p>
          <a:p>
            <a:pPr>
              <a:buClr>
                <a:srgbClr val="0070C0"/>
              </a:buClr>
            </a:pPr>
            <a:r>
              <a:rPr lang="en-US" dirty="0" smtClean="0">
                <a:solidFill>
                  <a:schemeClr val="tx1">
                    <a:lumMod val="85000"/>
                    <a:lumOff val="15000"/>
                  </a:schemeClr>
                </a:solidFill>
                <a:latin typeface="Calibri" pitchFamily="34" charset="0"/>
              </a:rPr>
              <a:t>    explanatory text</a:t>
            </a:r>
            <a:r>
              <a:rPr lang="en-US" dirty="0">
                <a:solidFill>
                  <a:schemeClr val="tx1">
                    <a:lumMod val="85000"/>
                    <a:lumOff val="15000"/>
                  </a:schemeClr>
                </a:solidFill>
                <a:latin typeface="Calibri" pitchFamily="34" charset="0"/>
              </a:rPr>
              <a:t>, conduct a series of </a:t>
            </a:r>
            <a:r>
              <a:rPr lang="en-US" b="1" i="1" dirty="0">
                <a:solidFill>
                  <a:schemeClr val="tx1">
                    <a:lumMod val="85000"/>
                    <a:lumOff val="15000"/>
                  </a:schemeClr>
                </a:solidFill>
                <a:latin typeface="Calibri" pitchFamily="34" charset="0"/>
              </a:rPr>
              <a:t>analyses</a:t>
            </a:r>
            <a:r>
              <a:rPr lang="en-US" dirty="0">
                <a:solidFill>
                  <a:schemeClr val="tx1">
                    <a:lumMod val="85000"/>
                    <a:lumOff val="15000"/>
                  </a:schemeClr>
                </a:solidFill>
                <a:latin typeface="Calibri" pitchFamily="34" charset="0"/>
              </a:rPr>
              <a:t>, develop </a:t>
            </a:r>
            <a:endParaRPr lang="en-US" dirty="0" smtClean="0">
              <a:solidFill>
                <a:schemeClr val="tx1">
                  <a:lumMod val="85000"/>
                  <a:lumOff val="15000"/>
                </a:schemeClr>
              </a:solidFill>
              <a:latin typeface="Calibri" pitchFamily="34" charset="0"/>
            </a:endParaRPr>
          </a:p>
          <a:p>
            <a:pPr>
              <a:buClr>
                <a:srgbClr val="0070C0"/>
              </a:buClr>
            </a:pPr>
            <a:r>
              <a:rPr lang="en-US" dirty="0" smtClean="0">
                <a:solidFill>
                  <a:schemeClr val="tx1">
                    <a:lumMod val="85000"/>
                    <a:lumOff val="15000"/>
                  </a:schemeClr>
                </a:solidFill>
                <a:latin typeface="Calibri" pitchFamily="34" charset="0"/>
              </a:rPr>
              <a:t>    a </a:t>
            </a:r>
            <a:r>
              <a:rPr lang="en-US" b="1" i="1" dirty="0" smtClean="0">
                <a:solidFill>
                  <a:schemeClr val="tx1">
                    <a:lumMod val="85000"/>
                    <a:lumOff val="15000"/>
                  </a:schemeClr>
                </a:solidFill>
                <a:latin typeface="Calibri" pitchFamily="34" charset="0"/>
              </a:rPr>
              <a:t>conclusion</a:t>
            </a:r>
            <a:r>
              <a:rPr lang="en-US" dirty="0">
                <a:solidFill>
                  <a:schemeClr val="tx1">
                    <a:lumMod val="85000"/>
                    <a:lumOff val="15000"/>
                  </a:schemeClr>
                </a:solidFill>
                <a:latin typeface="Calibri" pitchFamily="34" charset="0"/>
              </a:rPr>
              <a:t>, and </a:t>
            </a:r>
            <a:r>
              <a:rPr lang="en-US" dirty="0" smtClean="0">
                <a:solidFill>
                  <a:schemeClr val="tx1">
                    <a:lumMod val="85000"/>
                    <a:lumOff val="15000"/>
                  </a:schemeClr>
                </a:solidFill>
                <a:latin typeface="Calibri" pitchFamily="34" charset="0"/>
              </a:rPr>
              <a:t>provide </a:t>
            </a:r>
            <a:r>
              <a:rPr lang="en-US" b="1" i="1" dirty="0">
                <a:solidFill>
                  <a:schemeClr val="tx1">
                    <a:lumMod val="85000"/>
                    <a:lumOff val="15000"/>
                  </a:schemeClr>
                </a:solidFill>
                <a:latin typeface="Calibri" pitchFamily="34" charset="0"/>
              </a:rPr>
              <a:t>evidence</a:t>
            </a:r>
            <a:r>
              <a:rPr lang="en-US" dirty="0">
                <a:solidFill>
                  <a:schemeClr val="tx1">
                    <a:lumMod val="85000"/>
                    <a:lumOff val="15000"/>
                  </a:schemeClr>
                </a:solidFill>
                <a:latin typeface="Calibri" pitchFamily="34" charset="0"/>
              </a:rPr>
              <a:t> for it</a:t>
            </a:r>
            <a:r>
              <a:rPr lang="en-US" dirty="0" smtClean="0">
                <a:solidFill>
                  <a:schemeClr val="tx1">
                    <a:lumMod val="85000"/>
                    <a:lumOff val="15000"/>
                  </a:schemeClr>
                </a:solidFill>
                <a:latin typeface="Calibri" pitchFamily="34" charset="0"/>
              </a:rPr>
              <a:t>.</a:t>
            </a:r>
            <a:endParaRPr lang="en-US" dirty="0">
              <a:solidFill>
                <a:schemeClr val="tx1">
                  <a:lumMod val="85000"/>
                  <a:lumOff val="15000"/>
                </a:schemeClr>
              </a:solidFill>
              <a:latin typeface="Calibri" pitchFamily="34" charset="0"/>
            </a:endParaRPr>
          </a:p>
        </p:txBody>
      </p:sp>
      <p:sp>
        <p:nvSpPr>
          <p:cNvPr id="18" name="TextBox 17"/>
          <p:cNvSpPr txBox="1">
            <a:spLocks noChangeArrowheads="1"/>
          </p:cNvSpPr>
          <p:nvPr/>
        </p:nvSpPr>
        <p:spPr bwMode="auto">
          <a:xfrm>
            <a:off x="685800" y="5638800"/>
            <a:ext cx="8229600" cy="646113"/>
          </a:xfrm>
          <a:prstGeom prst="rect">
            <a:avLst/>
          </a:prstGeom>
          <a:noFill/>
          <a:ln w="9525">
            <a:noFill/>
            <a:miter lim="800000"/>
            <a:headEnd/>
            <a:tailEnd/>
          </a:ln>
        </p:spPr>
        <p:txBody>
          <a:bodyPr wrap="square">
            <a:spAutoFit/>
          </a:bodyPr>
          <a:lstStyle/>
          <a:p>
            <a:pPr>
              <a:buClr>
                <a:srgbClr val="0070C0"/>
              </a:buClr>
              <a:buFont typeface="Arial" pitchFamily="34" charset="0"/>
              <a:buChar char="•"/>
            </a:pPr>
            <a:r>
              <a:rPr lang="en-US" dirty="0" smtClean="0">
                <a:solidFill>
                  <a:schemeClr val="tx1">
                    <a:lumMod val="85000"/>
                    <a:lumOff val="15000"/>
                  </a:schemeClr>
                </a:solidFill>
                <a:latin typeface="Calibri" pitchFamily="34" charset="0"/>
              </a:rPr>
              <a:t>   Roughly </a:t>
            </a:r>
            <a:r>
              <a:rPr lang="en-US" dirty="0">
                <a:solidFill>
                  <a:schemeClr val="tx1">
                    <a:lumMod val="85000"/>
                    <a:lumOff val="15000"/>
                  </a:schemeClr>
                </a:solidFill>
                <a:latin typeface="Calibri" pitchFamily="34" charset="0"/>
              </a:rPr>
              <a:t>half of the performance tasks for grades 9 through 11 will assess</a:t>
            </a:r>
          </a:p>
          <a:p>
            <a:pPr>
              <a:buClr>
                <a:srgbClr val="0070C0"/>
              </a:buClr>
            </a:pPr>
            <a:r>
              <a:rPr lang="en-US" dirty="0">
                <a:solidFill>
                  <a:schemeClr val="tx1">
                    <a:lumMod val="85000"/>
                    <a:lumOff val="15000"/>
                  </a:schemeClr>
                </a:solidFill>
                <a:latin typeface="Calibri" pitchFamily="34" charset="0"/>
              </a:rPr>
              <a:t>    ELA or math within the context of science or social studies.</a:t>
            </a:r>
          </a:p>
        </p:txBody>
      </p:sp>
      <p:sp>
        <p:nvSpPr>
          <p:cNvPr id="26632" name="TextBox 13"/>
          <p:cNvSpPr txBox="1">
            <a:spLocks noChangeArrowheads="1"/>
          </p:cNvSpPr>
          <p:nvPr/>
        </p:nvSpPr>
        <p:spPr bwMode="auto">
          <a:xfrm>
            <a:off x="838200" y="6477000"/>
            <a:ext cx="7239000" cy="276225"/>
          </a:xfrm>
          <a:prstGeom prst="rect">
            <a:avLst/>
          </a:prstGeom>
          <a:noFill/>
          <a:ln w="9525">
            <a:noFill/>
            <a:miter lim="800000"/>
            <a:headEnd/>
            <a:tailEnd/>
          </a:ln>
        </p:spPr>
        <p:txBody>
          <a:bodyPr>
            <a:spAutoFit/>
          </a:bodyPr>
          <a:lstStyle/>
          <a:p>
            <a:pPr algn="ctr"/>
            <a:r>
              <a:rPr lang="en-US" sz="1200" dirty="0">
                <a:solidFill>
                  <a:schemeClr val="tx1">
                    <a:lumMod val="85000"/>
                    <a:lumOff val="15000"/>
                  </a:schemeClr>
                </a:solidFill>
                <a:latin typeface="Calibri" pitchFamily="34" charset="0"/>
              </a:rPr>
              <a:t>* Time windows may be adjusted based on results from the research agenda and final implementation decisions.</a:t>
            </a:r>
          </a:p>
        </p:txBody>
      </p:sp>
      <p:cxnSp>
        <p:nvCxnSpPr>
          <p:cNvPr id="20" name="Straight Connector 19"/>
          <p:cNvCxnSpPr/>
          <p:nvPr/>
        </p:nvCxnSpPr>
        <p:spPr>
          <a:xfrm rot="5400000">
            <a:off x="6628606" y="3475831"/>
            <a:ext cx="459582" cy="794"/>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pic>
        <p:nvPicPr>
          <p:cNvPr id="24" name="Picture 23" descr="clipboard.png"/>
          <p:cNvPicPr>
            <a:picLocks noChangeAspect="1"/>
          </p:cNvPicPr>
          <p:nvPr/>
        </p:nvPicPr>
        <p:blipFill>
          <a:blip r:embed="rId4" cstate="print"/>
          <a:srcRect/>
          <a:stretch>
            <a:fillRect/>
          </a:stretch>
        </p:blipFill>
        <p:spPr bwMode="auto">
          <a:xfrm>
            <a:off x="6172200" y="3551237"/>
            <a:ext cx="1325563" cy="1325563"/>
          </a:xfrm>
          <a:prstGeom prst="rect">
            <a:avLst/>
          </a:prstGeom>
          <a:noFill/>
          <a:ln w="9525">
            <a:noFill/>
            <a:miter lim="800000"/>
            <a:headEnd/>
            <a:tailEnd/>
          </a:ln>
        </p:spPr>
      </p:pic>
      <p:sp>
        <p:nvSpPr>
          <p:cNvPr id="26636" name="TextBox 24"/>
          <p:cNvSpPr txBox="1">
            <a:spLocks noChangeArrowheads="1"/>
          </p:cNvSpPr>
          <p:nvPr/>
        </p:nvSpPr>
        <p:spPr bwMode="auto">
          <a:xfrm>
            <a:off x="6248400" y="3932237"/>
            <a:ext cx="1219200" cy="815975"/>
          </a:xfrm>
          <a:prstGeom prst="rect">
            <a:avLst/>
          </a:prstGeom>
          <a:noFill/>
          <a:ln w="9525">
            <a:noFill/>
            <a:miter lim="800000"/>
            <a:headEnd/>
            <a:tailEnd/>
          </a:ln>
        </p:spPr>
        <p:txBody>
          <a:bodyPr>
            <a:spAutoFit/>
          </a:bodyPr>
          <a:lstStyle/>
          <a:p>
            <a:pPr algn="ctr"/>
            <a:r>
              <a:rPr lang="en-US" sz="1000" b="1" dirty="0">
                <a:solidFill>
                  <a:schemeClr val="tx1">
                    <a:lumMod val="85000"/>
                    <a:lumOff val="15000"/>
                  </a:schemeClr>
                </a:solidFill>
                <a:cs typeface="Arial" pitchFamily="34" charset="0"/>
              </a:rPr>
              <a:t>PERFORMANCE</a:t>
            </a:r>
          </a:p>
          <a:p>
            <a:pPr algn="ctr"/>
            <a:r>
              <a:rPr lang="en-US" sz="1000" b="1" dirty="0">
                <a:solidFill>
                  <a:schemeClr val="tx1">
                    <a:lumMod val="85000"/>
                    <a:lumOff val="15000"/>
                  </a:schemeClr>
                </a:solidFill>
                <a:cs typeface="Arial" pitchFamily="34" charset="0"/>
              </a:rPr>
              <a:t>TASKS</a:t>
            </a:r>
          </a:p>
          <a:p>
            <a:pPr marL="171450" lvl="1" indent="57150">
              <a:buFont typeface="Arial" pitchFamily="34" charset="0"/>
              <a:buChar char="•"/>
            </a:pPr>
            <a:r>
              <a:rPr lang="en-US" sz="900" b="1" dirty="0">
                <a:solidFill>
                  <a:schemeClr val="tx1">
                    <a:lumMod val="85000"/>
                    <a:lumOff val="15000"/>
                  </a:schemeClr>
                </a:solidFill>
                <a:cs typeface="Arial" pitchFamily="34" charset="0"/>
              </a:rPr>
              <a:t>  Reading</a:t>
            </a:r>
          </a:p>
          <a:p>
            <a:pPr marL="171450" lvl="1" indent="57150">
              <a:buFont typeface="Arial" pitchFamily="34" charset="0"/>
              <a:buChar char="•"/>
            </a:pPr>
            <a:r>
              <a:rPr lang="en-US" sz="900" b="1" dirty="0">
                <a:solidFill>
                  <a:schemeClr val="tx1">
                    <a:lumMod val="85000"/>
                    <a:lumOff val="15000"/>
                  </a:schemeClr>
                </a:solidFill>
                <a:cs typeface="Arial" pitchFamily="34" charset="0"/>
              </a:rPr>
              <a:t>  Writing</a:t>
            </a:r>
          </a:p>
          <a:p>
            <a:pPr marL="171450" lvl="1" indent="57150">
              <a:buFont typeface="Arial" pitchFamily="34" charset="0"/>
              <a:buChar char="•"/>
            </a:pPr>
            <a:r>
              <a:rPr lang="en-US" sz="900" b="1" dirty="0">
                <a:solidFill>
                  <a:schemeClr val="tx1">
                    <a:lumMod val="85000"/>
                    <a:lumOff val="15000"/>
                  </a:schemeClr>
                </a:solidFill>
                <a:cs typeface="Arial" pitchFamily="34" charset="0"/>
              </a:rPr>
              <a:t>  Math</a:t>
            </a:r>
          </a:p>
        </p:txBody>
      </p:sp>
      <p:cxnSp>
        <p:nvCxnSpPr>
          <p:cNvPr id="29" name="Straight Connector 28"/>
          <p:cNvCxnSpPr/>
          <p:nvPr/>
        </p:nvCxnSpPr>
        <p:spPr>
          <a:xfrm>
            <a:off x="6858000" y="3246437"/>
            <a:ext cx="6858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273130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5400000" flipH="1" flipV="1">
            <a:off x="6821488" y="2776537"/>
            <a:ext cx="1143000" cy="317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pic>
        <p:nvPicPr>
          <p:cNvPr id="25603" name="Picture 8" descr="yearbar.png"/>
          <p:cNvPicPr>
            <a:picLocks noChangeAspect="1"/>
          </p:cNvPicPr>
          <p:nvPr/>
        </p:nvPicPr>
        <p:blipFill>
          <a:blip r:embed="rId3" cstate="print"/>
          <a:srcRect/>
          <a:stretch>
            <a:fillRect/>
          </a:stretch>
        </p:blipFill>
        <p:spPr bwMode="auto">
          <a:xfrm>
            <a:off x="533400" y="1673225"/>
            <a:ext cx="8229600" cy="903288"/>
          </a:xfrm>
          <a:prstGeom prst="rect">
            <a:avLst/>
          </a:prstGeom>
          <a:noFill/>
          <a:ln w="9525">
            <a:noFill/>
            <a:miter lim="800000"/>
            <a:headEnd/>
            <a:tailEnd/>
          </a:ln>
        </p:spPr>
      </p:pic>
      <p:sp>
        <p:nvSpPr>
          <p:cNvPr id="16" name="TextBox 15"/>
          <p:cNvSpPr txBox="1"/>
          <p:nvPr/>
        </p:nvSpPr>
        <p:spPr>
          <a:xfrm>
            <a:off x="5970588" y="2054225"/>
            <a:ext cx="2438400" cy="254000"/>
          </a:xfrm>
          <a:prstGeom prst="rect">
            <a:avLst/>
          </a:prstGeom>
          <a:noFill/>
        </p:spPr>
        <p:txBody>
          <a:bodyPr>
            <a:spAutoFit/>
          </a:bodyPr>
          <a:lstStyle/>
          <a:p>
            <a:pPr algn="ctr" fontAlgn="auto">
              <a:spcBef>
                <a:spcPts val="0"/>
              </a:spcBef>
              <a:spcAft>
                <a:spcPts val="0"/>
              </a:spcAft>
              <a:defRPr/>
            </a:pPr>
            <a:r>
              <a:rPr lang="en-US" sz="1050" dirty="0">
                <a:solidFill>
                  <a:schemeClr val="bg1"/>
                </a:solidFill>
                <a:cs typeface="Arial" pitchFamily="34" charset="0"/>
              </a:rPr>
              <a:t>Last 12 weeks of year*</a:t>
            </a:r>
          </a:p>
        </p:txBody>
      </p:sp>
      <p:sp>
        <p:nvSpPr>
          <p:cNvPr id="25605" name="Title 21"/>
          <p:cNvSpPr>
            <a:spLocks noGrp="1"/>
          </p:cNvSpPr>
          <p:nvPr>
            <p:ph type="title"/>
          </p:nvPr>
        </p:nvSpPr>
        <p:spPr/>
        <p:txBody>
          <a:bodyPr>
            <a:normAutofit fontScale="90000"/>
          </a:bodyPr>
          <a:lstStyle/>
          <a:p>
            <a:pPr eaLnBrk="1" hangingPunct="1"/>
            <a:r>
              <a:rPr lang="en-US" sz="2000" b="1" dirty="0" smtClean="0"/>
              <a:t>SBAC:  </a:t>
            </a:r>
            <a:r>
              <a:rPr lang="en-US" b="1" dirty="0" smtClean="0"/>
              <a:t>Computer Adaptive Assessment</a:t>
            </a:r>
          </a:p>
        </p:txBody>
      </p:sp>
      <p:sp>
        <p:nvSpPr>
          <p:cNvPr id="36" name="TextBox 35"/>
          <p:cNvSpPr txBox="1">
            <a:spLocks noChangeArrowheads="1"/>
          </p:cNvSpPr>
          <p:nvPr/>
        </p:nvSpPr>
        <p:spPr bwMode="auto">
          <a:xfrm>
            <a:off x="838200" y="2940050"/>
            <a:ext cx="6019800" cy="1631950"/>
          </a:xfrm>
          <a:prstGeom prst="rect">
            <a:avLst/>
          </a:prstGeom>
          <a:noFill/>
          <a:ln w="9525">
            <a:noFill/>
            <a:miter lim="800000"/>
            <a:headEnd/>
            <a:tailEnd/>
          </a:ln>
        </p:spPr>
        <p:txBody>
          <a:bodyPr>
            <a:spAutoFit/>
          </a:bodyPr>
          <a:lstStyle/>
          <a:p>
            <a:pPr>
              <a:buClr>
                <a:srgbClr val="0070C0"/>
              </a:buClr>
              <a:buFont typeface="Arial" pitchFamily="34" charset="0"/>
              <a:buChar char="•"/>
            </a:pPr>
            <a:r>
              <a:rPr lang="en-US" dirty="0">
                <a:solidFill>
                  <a:schemeClr val="tx1">
                    <a:lumMod val="85000"/>
                    <a:lumOff val="15000"/>
                  </a:schemeClr>
                </a:solidFill>
                <a:latin typeface="Calibri" pitchFamily="34" charset="0"/>
              </a:rPr>
              <a:t>   Composed of approximately 40 to 65 questions per content </a:t>
            </a:r>
          </a:p>
          <a:p>
            <a:pPr>
              <a:spcAft>
                <a:spcPts val="1200"/>
              </a:spcAft>
              <a:buClr>
                <a:srgbClr val="0070C0"/>
              </a:buClr>
            </a:pPr>
            <a:r>
              <a:rPr lang="en-US" dirty="0">
                <a:solidFill>
                  <a:schemeClr val="tx1">
                    <a:lumMod val="85000"/>
                    <a:lumOff val="15000"/>
                  </a:schemeClr>
                </a:solidFill>
                <a:latin typeface="Calibri" pitchFamily="34" charset="0"/>
              </a:rPr>
              <a:t>     </a:t>
            </a:r>
            <a:r>
              <a:rPr lang="en-US" dirty="0" smtClean="0">
                <a:solidFill>
                  <a:schemeClr val="tx1">
                    <a:lumMod val="85000"/>
                    <a:lumOff val="15000"/>
                  </a:schemeClr>
                </a:solidFill>
                <a:latin typeface="Calibri" pitchFamily="34" charset="0"/>
              </a:rPr>
              <a:t>area</a:t>
            </a:r>
            <a:endParaRPr lang="en-US" dirty="0">
              <a:solidFill>
                <a:schemeClr val="tx1">
                  <a:lumMod val="85000"/>
                  <a:lumOff val="15000"/>
                </a:schemeClr>
              </a:solidFill>
              <a:latin typeface="Calibri" pitchFamily="34" charset="0"/>
            </a:endParaRPr>
          </a:p>
          <a:p>
            <a:pPr>
              <a:buClr>
                <a:srgbClr val="0070C0"/>
              </a:buClr>
              <a:buFont typeface="Arial" pitchFamily="34" charset="0"/>
              <a:buChar char="•"/>
            </a:pPr>
            <a:r>
              <a:rPr lang="en-US" dirty="0">
                <a:solidFill>
                  <a:schemeClr val="tx1">
                    <a:lumMod val="85000"/>
                    <a:lumOff val="15000"/>
                  </a:schemeClr>
                </a:solidFill>
                <a:latin typeface="Calibri" pitchFamily="34" charset="0"/>
              </a:rPr>
              <a:t>   Uses adaptive delivery for more efficient testing  and </a:t>
            </a:r>
          </a:p>
          <a:p>
            <a:pPr>
              <a:buClr>
                <a:srgbClr val="0070C0"/>
              </a:buClr>
            </a:pPr>
            <a:r>
              <a:rPr lang="en-US" dirty="0">
                <a:solidFill>
                  <a:schemeClr val="tx1">
                    <a:lumMod val="85000"/>
                    <a:lumOff val="15000"/>
                  </a:schemeClr>
                </a:solidFill>
                <a:latin typeface="Calibri" pitchFamily="34" charset="0"/>
              </a:rPr>
              <a:t>     more accurate measurement of all students, across the </a:t>
            </a:r>
          </a:p>
          <a:p>
            <a:r>
              <a:rPr lang="en-US" dirty="0">
                <a:solidFill>
                  <a:schemeClr val="tx1">
                    <a:lumMod val="85000"/>
                    <a:lumOff val="15000"/>
                  </a:schemeClr>
                </a:solidFill>
                <a:latin typeface="Calibri" pitchFamily="34" charset="0"/>
              </a:rPr>
              <a:t>     performance spectrum  (important in measuring growth)</a:t>
            </a:r>
          </a:p>
        </p:txBody>
      </p:sp>
      <p:sp>
        <p:nvSpPr>
          <p:cNvPr id="15" name="TextBox 14"/>
          <p:cNvSpPr txBox="1">
            <a:spLocks noChangeArrowheads="1"/>
          </p:cNvSpPr>
          <p:nvPr/>
        </p:nvSpPr>
        <p:spPr bwMode="auto">
          <a:xfrm>
            <a:off x="838200" y="4648200"/>
            <a:ext cx="6553200" cy="1631216"/>
          </a:xfrm>
          <a:prstGeom prst="rect">
            <a:avLst/>
          </a:prstGeom>
          <a:noFill/>
          <a:ln w="9525">
            <a:noFill/>
            <a:miter lim="800000"/>
            <a:headEnd/>
            <a:tailEnd/>
          </a:ln>
        </p:spPr>
        <p:txBody>
          <a:bodyPr wrap="square">
            <a:spAutoFit/>
          </a:bodyPr>
          <a:lstStyle/>
          <a:p>
            <a:pPr>
              <a:buClr>
                <a:srgbClr val="0070C0"/>
              </a:buClr>
              <a:buFont typeface="Arial" pitchFamily="34" charset="0"/>
              <a:buChar char="•"/>
            </a:pPr>
            <a:r>
              <a:rPr lang="en-US" dirty="0">
                <a:solidFill>
                  <a:schemeClr val="tx1">
                    <a:lumMod val="85000"/>
                    <a:lumOff val="15000"/>
                  </a:schemeClr>
                </a:solidFill>
                <a:latin typeface="Calibri" pitchFamily="34" charset="0"/>
              </a:rPr>
              <a:t>   Scores from items that can be scored immediately will be </a:t>
            </a:r>
          </a:p>
          <a:p>
            <a:pPr>
              <a:buClr>
                <a:srgbClr val="0070C0"/>
              </a:buClr>
            </a:pPr>
            <a:r>
              <a:rPr lang="en-US" dirty="0">
                <a:solidFill>
                  <a:schemeClr val="tx1">
                    <a:lumMod val="85000"/>
                    <a:lumOff val="15000"/>
                  </a:schemeClr>
                </a:solidFill>
                <a:latin typeface="Calibri" pitchFamily="34" charset="0"/>
              </a:rPr>
              <a:t>    reported, and then updated as scores from those requiring    </a:t>
            </a:r>
          </a:p>
          <a:p>
            <a:pPr>
              <a:spcAft>
                <a:spcPts val="1200"/>
              </a:spcAft>
              <a:buClr>
                <a:srgbClr val="0070C0"/>
              </a:buClr>
            </a:pPr>
            <a:r>
              <a:rPr lang="en-US" dirty="0">
                <a:solidFill>
                  <a:schemeClr val="tx1">
                    <a:lumMod val="85000"/>
                    <a:lumOff val="15000"/>
                  </a:schemeClr>
                </a:solidFill>
                <a:latin typeface="Calibri" pitchFamily="34" charset="0"/>
              </a:rPr>
              <a:t>    human scoring or artificial intelligence are </a:t>
            </a:r>
            <a:r>
              <a:rPr lang="en-US" dirty="0" smtClean="0">
                <a:solidFill>
                  <a:schemeClr val="tx1">
                    <a:lumMod val="85000"/>
                    <a:lumOff val="15000"/>
                  </a:schemeClr>
                </a:solidFill>
                <a:latin typeface="Calibri" pitchFamily="34" charset="0"/>
              </a:rPr>
              <a:t>completed</a:t>
            </a:r>
            <a:endParaRPr lang="en-US" dirty="0">
              <a:solidFill>
                <a:schemeClr val="tx1">
                  <a:lumMod val="85000"/>
                  <a:lumOff val="15000"/>
                </a:schemeClr>
              </a:solidFill>
              <a:latin typeface="Calibri" pitchFamily="34" charset="0"/>
            </a:endParaRPr>
          </a:p>
          <a:p>
            <a:pPr>
              <a:spcAft>
                <a:spcPts val="0"/>
              </a:spcAft>
              <a:buClr>
                <a:srgbClr val="0070C0"/>
              </a:buClr>
              <a:buFont typeface="Arial" pitchFamily="34" charset="0"/>
              <a:buChar char="•"/>
            </a:pPr>
            <a:r>
              <a:rPr lang="en-US" dirty="0">
                <a:solidFill>
                  <a:schemeClr val="tx1">
                    <a:lumMod val="85000"/>
                    <a:lumOff val="15000"/>
                  </a:schemeClr>
                </a:solidFill>
                <a:latin typeface="Calibri" pitchFamily="34" charset="0"/>
              </a:rPr>
              <a:t>   </a:t>
            </a:r>
            <a:r>
              <a:rPr lang="en-US" dirty="0" smtClean="0">
                <a:solidFill>
                  <a:schemeClr val="tx1">
                    <a:lumMod val="85000"/>
                    <a:lumOff val="15000"/>
                  </a:schemeClr>
                </a:solidFill>
                <a:latin typeface="Calibri" pitchFamily="34" charset="0"/>
              </a:rPr>
              <a:t>Students who are approved to do so may take the assessment</a:t>
            </a:r>
          </a:p>
          <a:p>
            <a:pPr>
              <a:spcAft>
                <a:spcPts val="1200"/>
              </a:spcAft>
              <a:buClr>
                <a:srgbClr val="0070C0"/>
              </a:buClr>
            </a:pPr>
            <a:r>
              <a:rPr lang="en-US" dirty="0" smtClean="0">
                <a:solidFill>
                  <a:schemeClr val="tx1">
                    <a:lumMod val="85000"/>
                    <a:lumOff val="15000"/>
                  </a:schemeClr>
                </a:solidFill>
                <a:latin typeface="Calibri" pitchFamily="34" charset="0"/>
              </a:rPr>
              <a:t>    a second time, but will see a new set of items</a:t>
            </a:r>
            <a:endParaRPr lang="en-US" dirty="0">
              <a:solidFill>
                <a:schemeClr val="tx1">
                  <a:lumMod val="85000"/>
                  <a:lumOff val="15000"/>
                </a:schemeClr>
              </a:solidFill>
              <a:latin typeface="Calibri" pitchFamily="34" charset="0"/>
            </a:endParaRPr>
          </a:p>
        </p:txBody>
      </p:sp>
      <p:sp>
        <p:nvSpPr>
          <p:cNvPr id="25608" name="TextBox 18"/>
          <p:cNvSpPr txBox="1">
            <a:spLocks noChangeArrowheads="1"/>
          </p:cNvSpPr>
          <p:nvPr/>
        </p:nvSpPr>
        <p:spPr bwMode="auto">
          <a:xfrm>
            <a:off x="838200" y="6477000"/>
            <a:ext cx="7239000" cy="276225"/>
          </a:xfrm>
          <a:prstGeom prst="rect">
            <a:avLst/>
          </a:prstGeom>
          <a:noFill/>
          <a:ln w="9525">
            <a:noFill/>
            <a:miter lim="800000"/>
            <a:headEnd/>
            <a:tailEnd/>
          </a:ln>
        </p:spPr>
        <p:txBody>
          <a:bodyPr>
            <a:spAutoFit/>
          </a:bodyPr>
          <a:lstStyle/>
          <a:p>
            <a:pPr algn="ctr"/>
            <a:r>
              <a:rPr lang="en-US" sz="1200" dirty="0">
                <a:solidFill>
                  <a:schemeClr val="tx1">
                    <a:lumMod val="85000"/>
                    <a:lumOff val="15000"/>
                  </a:schemeClr>
                </a:solidFill>
                <a:latin typeface="Calibri" pitchFamily="34" charset="0"/>
              </a:rPr>
              <a:t>* Time windows may be adjusted based on results from the research agenda and final implementation decisions.</a:t>
            </a:r>
          </a:p>
        </p:txBody>
      </p:sp>
      <p:cxnSp>
        <p:nvCxnSpPr>
          <p:cNvPr id="18" name="Straight Connector 17"/>
          <p:cNvCxnSpPr/>
          <p:nvPr/>
        </p:nvCxnSpPr>
        <p:spPr>
          <a:xfrm rot="5400000">
            <a:off x="7849394" y="3577431"/>
            <a:ext cx="4572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pic>
        <p:nvPicPr>
          <p:cNvPr id="26" name="Picture 25" descr="clipboard.png"/>
          <p:cNvPicPr>
            <a:picLocks noChangeAspect="1"/>
          </p:cNvPicPr>
          <p:nvPr/>
        </p:nvPicPr>
        <p:blipFill>
          <a:blip r:embed="rId4" cstate="print">
            <a:lum bright="-22000"/>
          </a:blip>
          <a:srcRect/>
          <a:stretch>
            <a:fillRect/>
          </a:stretch>
        </p:blipFill>
        <p:spPr bwMode="auto">
          <a:xfrm>
            <a:off x="7543800" y="3883025"/>
            <a:ext cx="1323975" cy="1325563"/>
          </a:xfrm>
          <a:prstGeom prst="rect">
            <a:avLst/>
          </a:prstGeom>
          <a:noFill/>
          <a:ln w="9525">
            <a:noFill/>
            <a:miter lim="800000"/>
            <a:headEnd/>
            <a:tailEnd/>
          </a:ln>
        </p:spPr>
      </p:pic>
      <p:pic>
        <p:nvPicPr>
          <p:cNvPr id="27" name="Picture 26" descr="clipboard.png"/>
          <p:cNvPicPr>
            <a:picLocks noChangeAspect="1"/>
          </p:cNvPicPr>
          <p:nvPr/>
        </p:nvPicPr>
        <p:blipFill>
          <a:blip r:embed="rId4" cstate="print"/>
          <a:srcRect/>
          <a:stretch>
            <a:fillRect/>
          </a:stretch>
        </p:blipFill>
        <p:spPr bwMode="auto">
          <a:xfrm>
            <a:off x="7391400" y="3654425"/>
            <a:ext cx="1325563" cy="1325563"/>
          </a:xfrm>
          <a:prstGeom prst="rect">
            <a:avLst/>
          </a:prstGeom>
          <a:noFill/>
          <a:ln w="9525">
            <a:noFill/>
            <a:miter lim="800000"/>
            <a:headEnd/>
            <a:tailEnd/>
          </a:ln>
        </p:spPr>
      </p:pic>
      <p:sp>
        <p:nvSpPr>
          <p:cNvPr id="31" name="TextBox 30"/>
          <p:cNvSpPr txBox="1">
            <a:spLocks noChangeArrowheads="1"/>
          </p:cNvSpPr>
          <p:nvPr/>
        </p:nvSpPr>
        <p:spPr bwMode="auto">
          <a:xfrm>
            <a:off x="7467600" y="4105275"/>
            <a:ext cx="1219200" cy="692150"/>
          </a:xfrm>
          <a:prstGeom prst="rect">
            <a:avLst/>
          </a:prstGeom>
          <a:noFill/>
          <a:ln w="9525">
            <a:noFill/>
            <a:miter lim="800000"/>
            <a:headEnd/>
            <a:tailEnd/>
          </a:ln>
        </p:spPr>
        <p:txBody>
          <a:bodyPr>
            <a:spAutoFit/>
          </a:bodyPr>
          <a:lstStyle/>
          <a:p>
            <a:pPr algn="ctr"/>
            <a:r>
              <a:rPr lang="en-US" sz="1000" b="1" dirty="0">
                <a:solidFill>
                  <a:schemeClr val="tx1">
                    <a:lumMod val="85000"/>
                    <a:lumOff val="15000"/>
                  </a:schemeClr>
                </a:solidFill>
                <a:cs typeface="Arial" pitchFamily="34" charset="0"/>
              </a:rPr>
              <a:t>COMPUTER</a:t>
            </a:r>
          </a:p>
          <a:p>
            <a:pPr algn="ctr"/>
            <a:r>
              <a:rPr lang="en-US" sz="1000" b="1" dirty="0">
                <a:solidFill>
                  <a:schemeClr val="tx1">
                    <a:lumMod val="85000"/>
                    <a:lumOff val="15000"/>
                  </a:schemeClr>
                </a:solidFill>
                <a:cs typeface="Arial" pitchFamily="34" charset="0"/>
              </a:rPr>
              <a:t>ADAPTIVE</a:t>
            </a:r>
          </a:p>
          <a:p>
            <a:pPr algn="ctr"/>
            <a:r>
              <a:rPr lang="en-US" sz="1000" b="1" dirty="0">
                <a:solidFill>
                  <a:schemeClr val="tx1">
                    <a:lumMod val="85000"/>
                    <a:lumOff val="15000"/>
                  </a:schemeClr>
                </a:solidFill>
                <a:cs typeface="Arial" pitchFamily="34" charset="0"/>
              </a:rPr>
              <a:t>ASSESSMENT</a:t>
            </a:r>
          </a:p>
          <a:p>
            <a:pPr algn="ctr"/>
            <a:endParaRPr lang="en-US" sz="900" b="1" dirty="0">
              <a:solidFill>
                <a:schemeClr val="tx1">
                  <a:lumMod val="85000"/>
                  <a:lumOff val="15000"/>
                </a:schemeClr>
              </a:solidFill>
              <a:cs typeface="Arial" pitchFamily="34" charset="0"/>
            </a:endParaRPr>
          </a:p>
        </p:txBody>
      </p:sp>
      <p:sp>
        <p:nvSpPr>
          <p:cNvPr id="32" name="TextBox 31"/>
          <p:cNvSpPr txBox="1">
            <a:spLocks noChangeArrowheads="1"/>
          </p:cNvSpPr>
          <p:nvPr/>
        </p:nvSpPr>
        <p:spPr bwMode="auto">
          <a:xfrm>
            <a:off x="7543800" y="5178425"/>
            <a:ext cx="1371600" cy="307975"/>
          </a:xfrm>
          <a:prstGeom prst="rect">
            <a:avLst/>
          </a:prstGeom>
          <a:noFill/>
          <a:ln w="9525">
            <a:noFill/>
            <a:miter lim="800000"/>
            <a:headEnd/>
            <a:tailEnd/>
          </a:ln>
        </p:spPr>
        <p:txBody>
          <a:bodyPr>
            <a:spAutoFit/>
          </a:bodyPr>
          <a:lstStyle/>
          <a:p>
            <a:pPr algn="ctr"/>
            <a:r>
              <a:rPr lang="en-US" sz="1400" dirty="0">
                <a:solidFill>
                  <a:schemeClr val="tx1">
                    <a:lumMod val="85000"/>
                    <a:lumOff val="15000"/>
                  </a:schemeClr>
                </a:solidFill>
                <a:latin typeface="Calibri" pitchFamily="34" charset="0"/>
              </a:rPr>
              <a:t>Re-take option</a:t>
            </a:r>
          </a:p>
        </p:txBody>
      </p:sp>
      <p:cxnSp>
        <p:nvCxnSpPr>
          <p:cNvPr id="34" name="Straight Connector 33"/>
          <p:cNvCxnSpPr/>
          <p:nvPr/>
        </p:nvCxnSpPr>
        <p:spPr>
          <a:xfrm>
            <a:off x="7391400" y="3349625"/>
            <a:ext cx="715963"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840079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xEl>
                                              <p:pRg st="0" end="0"/>
                                            </p:txEl>
                                          </p:spTgt>
                                        </p:tgtEl>
                                        <p:attrNameLst>
                                          <p:attrName>style.visibility</p:attrName>
                                        </p:attrNameLst>
                                      </p:cBhvr>
                                      <p:to>
                                        <p:strVal val="visible"/>
                                      </p:to>
                                    </p:set>
                                    <p:animEffect transition="in" filter="fade">
                                      <p:cBhvr>
                                        <p:cTn id="24" dur="500"/>
                                        <p:tgtEl>
                                          <p:spTgt spid="3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fade">
                                      <p:cBhvr>
                                        <p:cTn id="27" dur="10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fade">
                                      <p:cBhvr>
                                        <p:cTn id="32" dur="1000"/>
                                        <p:tgtEl>
                                          <p:spTgt spid="36">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xEl>
                                              <p:pRg st="3" end="3"/>
                                            </p:txEl>
                                          </p:spTgt>
                                        </p:tgtEl>
                                        <p:attrNameLst>
                                          <p:attrName>style.visibility</p:attrName>
                                        </p:attrNameLst>
                                      </p:cBhvr>
                                      <p:to>
                                        <p:strVal val="visible"/>
                                      </p:to>
                                    </p:set>
                                    <p:animEffect transition="in" filter="fade">
                                      <p:cBhvr>
                                        <p:cTn id="35" dur="1000"/>
                                        <p:tgtEl>
                                          <p:spTgt spid="3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xEl>
                                              <p:pRg st="4" end="4"/>
                                            </p:txEl>
                                          </p:spTgt>
                                        </p:tgtEl>
                                        <p:attrNameLst>
                                          <p:attrName>style.visibility</p:attrName>
                                        </p:attrNameLst>
                                      </p:cBhvr>
                                      <p:to>
                                        <p:strVal val="visible"/>
                                      </p:to>
                                    </p:set>
                                    <p:animEffect transition="in" filter="fade">
                                      <p:cBhvr>
                                        <p:cTn id="38" dur="1000"/>
                                        <p:tgtEl>
                                          <p:spTgt spid="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1000"/>
                                        <p:tgtEl>
                                          <p:spTgt spid="15">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Effect transition="in" filter="fade">
                                      <p:cBhvr>
                                        <p:cTn id="49" dur="1000"/>
                                        <p:tgtEl>
                                          <p:spTgt spid="1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3" end="3"/>
                                            </p:txEl>
                                          </p:spTgt>
                                        </p:tgtEl>
                                        <p:attrNameLst>
                                          <p:attrName>style.visibility</p:attrName>
                                        </p:attrNameLst>
                                      </p:cBhvr>
                                      <p:to>
                                        <p:strVal val="visible"/>
                                      </p:to>
                                    </p:set>
                                    <p:animEffect transition="in" filter="fade">
                                      <p:cBhvr>
                                        <p:cTn id="54" dur="500"/>
                                        <p:tgtEl>
                                          <p:spTgt spid="15">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xEl>
                                              <p:pRg st="4" end="4"/>
                                            </p:txEl>
                                          </p:spTgt>
                                        </p:tgtEl>
                                        <p:attrNameLst>
                                          <p:attrName>style.visibility</p:attrName>
                                        </p:attrNameLst>
                                      </p:cBhvr>
                                      <p:to>
                                        <p:strVal val="visible"/>
                                      </p:to>
                                    </p:set>
                                    <p:animEffect transition="in" filter="fade">
                                      <p:cBhvr>
                                        <p:cTn id="57" dur="500"/>
                                        <p:tgtEl>
                                          <p:spTgt spid="15">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lipboard.png"/>
          <p:cNvPicPr>
            <a:picLocks noChangeAspect="1"/>
          </p:cNvPicPr>
          <p:nvPr/>
        </p:nvPicPr>
        <p:blipFill>
          <a:blip r:embed="rId3" cstate="print"/>
          <a:srcRect/>
          <a:stretch>
            <a:fillRect/>
          </a:stretch>
        </p:blipFill>
        <p:spPr bwMode="auto">
          <a:xfrm>
            <a:off x="7589838" y="3837801"/>
            <a:ext cx="1325562" cy="1325563"/>
          </a:xfrm>
          <a:prstGeom prst="rect">
            <a:avLst/>
          </a:prstGeom>
          <a:noFill/>
          <a:ln w="9525">
            <a:noFill/>
            <a:miter lim="800000"/>
            <a:headEnd/>
            <a:tailEnd/>
          </a:ln>
        </p:spPr>
      </p:pic>
      <p:sp>
        <p:nvSpPr>
          <p:cNvPr id="27650" name="TextBox 14"/>
          <p:cNvSpPr txBox="1">
            <a:spLocks noChangeArrowheads="1"/>
          </p:cNvSpPr>
          <p:nvPr/>
        </p:nvSpPr>
        <p:spPr bwMode="auto">
          <a:xfrm>
            <a:off x="838200" y="3075801"/>
            <a:ext cx="4648200" cy="2308225"/>
          </a:xfrm>
          <a:prstGeom prst="rect">
            <a:avLst/>
          </a:prstGeom>
          <a:noFill/>
          <a:ln w="9525">
            <a:noFill/>
            <a:miter lim="800000"/>
            <a:headEnd/>
            <a:tailEnd/>
          </a:ln>
        </p:spPr>
        <p:txBody>
          <a:bodyPr>
            <a:spAutoFit/>
          </a:bodyPr>
          <a:lstStyle/>
          <a:p>
            <a:pPr>
              <a:buClr>
                <a:srgbClr val="0070C0"/>
              </a:buClr>
              <a:buFont typeface="Arial" pitchFamily="34" charset="0"/>
              <a:buChar char="•"/>
            </a:pPr>
            <a:r>
              <a:rPr lang="en-US" dirty="0">
                <a:solidFill>
                  <a:schemeClr val="tx1">
                    <a:lumMod val="85000"/>
                    <a:lumOff val="15000"/>
                  </a:schemeClr>
                </a:solidFill>
                <a:latin typeface="Calibri" pitchFamily="34" charset="0"/>
              </a:rPr>
              <a:t>  Student scores from the performance tasks</a:t>
            </a:r>
          </a:p>
          <a:p>
            <a:pPr>
              <a:buClr>
                <a:srgbClr val="0070C0"/>
              </a:buClr>
            </a:pPr>
            <a:r>
              <a:rPr lang="en-US" dirty="0">
                <a:solidFill>
                  <a:schemeClr val="tx1">
                    <a:lumMod val="85000"/>
                    <a:lumOff val="15000"/>
                  </a:schemeClr>
                </a:solidFill>
                <a:latin typeface="Calibri" pitchFamily="34" charset="0"/>
              </a:rPr>
              <a:t>    and end-of-year adaptive assessment will be</a:t>
            </a:r>
          </a:p>
          <a:p>
            <a:pPr>
              <a:buClr>
                <a:srgbClr val="0070C0"/>
              </a:buClr>
            </a:pPr>
            <a:r>
              <a:rPr lang="en-US" dirty="0">
                <a:solidFill>
                  <a:schemeClr val="tx1">
                    <a:lumMod val="85000"/>
                    <a:lumOff val="15000"/>
                  </a:schemeClr>
                </a:solidFill>
                <a:latin typeface="Calibri" pitchFamily="34" charset="0"/>
              </a:rPr>
              <a:t>    combined for each student’s annual score </a:t>
            </a:r>
          </a:p>
          <a:p>
            <a:pPr>
              <a:buClr>
                <a:srgbClr val="0070C0"/>
              </a:buClr>
            </a:pPr>
            <a:r>
              <a:rPr lang="en-US" dirty="0">
                <a:solidFill>
                  <a:schemeClr val="tx1">
                    <a:lumMod val="85000"/>
                    <a:lumOff val="15000"/>
                  </a:schemeClr>
                </a:solidFill>
                <a:latin typeface="Calibri" pitchFamily="34" charset="0"/>
              </a:rPr>
              <a:t>    for accountability.</a:t>
            </a:r>
          </a:p>
          <a:p>
            <a:pPr>
              <a:buClr>
                <a:srgbClr val="0070C0"/>
              </a:buClr>
            </a:pPr>
            <a:endParaRPr lang="en-US" dirty="0">
              <a:solidFill>
                <a:schemeClr val="tx1">
                  <a:lumMod val="85000"/>
                  <a:lumOff val="15000"/>
                </a:schemeClr>
              </a:solidFill>
              <a:latin typeface="Calibri" pitchFamily="34" charset="0"/>
            </a:endParaRPr>
          </a:p>
          <a:p>
            <a:pPr>
              <a:buClr>
                <a:srgbClr val="0070C0"/>
              </a:buClr>
              <a:buFont typeface="Arial" pitchFamily="34" charset="0"/>
              <a:buChar char="•"/>
            </a:pPr>
            <a:r>
              <a:rPr lang="en-US" dirty="0">
                <a:solidFill>
                  <a:schemeClr val="tx1">
                    <a:lumMod val="85000"/>
                    <a:lumOff val="15000"/>
                  </a:schemeClr>
                </a:solidFill>
                <a:latin typeface="Calibri" pitchFamily="34" charset="0"/>
              </a:rPr>
              <a:t>  Performance tasks may begin prior to the</a:t>
            </a:r>
          </a:p>
          <a:p>
            <a:pPr>
              <a:buClr>
                <a:srgbClr val="0070C0"/>
              </a:buClr>
            </a:pPr>
            <a:r>
              <a:rPr lang="en-US" dirty="0">
                <a:solidFill>
                  <a:schemeClr val="tx1">
                    <a:lumMod val="85000"/>
                    <a:lumOff val="15000"/>
                  </a:schemeClr>
                </a:solidFill>
                <a:latin typeface="Calibri" pitchFamily="34" charset="0"/>
              </a:rPr>
              <a:t>    final 12 weeks of the year, based on research</a:t>
            </a:r>
          </a:p>
          <a:p>
            <a:pPr>
              <a:buClr>
                <a:srgbClr val="0070C0"/>
              </a:buClr>
            </a:pPr>
            <a:r>
              <a:rPr lang="en-US" dirty="0">
                <a:solidFill>
                  <a:schemeClr val="tx1">
                    <a:lumMod val="85000"/>
                    <a:lumOff val="15000"/>
                  </a:schemeClr>
                </a:solidFill>
                <a:latin typeface="Calibri" pitchFamily="34" charset="0"/>
              </a:rPr>
              <a:t>    studies and final implementation decisions.</a:t>
            </a:r>
          </a:p>
        </p:txBody>
      </p:sp>
      <p:cxnSp>
        <p:nvCxnSpPr>
          <p:cNvPr id="30" name="Straight Connector 29"/>
          <p:cNvCxnSpPr/>
          <p:nvPr/>
        </p:nvCxnSpPr>
        <p:spPr>
          <a:xfrm rot="5400000">
            <a:off x="8000206" y="3608407"/>
            <a:ext cx="4572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75413" y="3609201"/>
            <a:ext cx="458788" cy="1587"/>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897688" y="2807513"/>
            <a:ext cx="1143000" cy="317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pic>
        <p:nvPicPr>
          <p:cNvPr id="5" name="Picture 4" descr="clipboard.png"/>
          <p:cNvPicPr>
            <a:picLocks noChangeAspect="1"/>
          </p:cNvPicPr>
          <p:nvPr/>
        </p:nvPicPr>
        <p:blipFill>
          <a:blip r:embed="rId3" cstate="print"/>
          <a:srcRect/>
          <a:stretch>
            <a:fillRect/>
          </a:stretch>
        </p:blipFill>
        <p:spPr bwMode="auto">
          <a:xfrm>
            <a:off x="6096000" y="3685401"/>
            <a:ext cx="1323975" cy="1325562"/>
          </a:xfrm>
          <a:prstGeom prst="rect">
            <a:avLst/>
          </a:prstGeom>
          <a:noFill/>
          <a:ln w="9525">
            <a:noFill/>
            <a:miter lim="800000"/>
            <a:headEnd/>
            <a:tailEnd/>
          </a:ln>
        </p:spPr>
      </p:pic>
      <p:pic>
        <p:nvPicPr>
          <p:cNvPr id="9" name="Picture 8" descr="yearbar.png"/>
          <p:cNvPicPr>
            <a:picLocks noChangeAspect="1"/>
          </p:cNvPicPr>
          <p:nvPr/>
        </p:nvPicPr>
        <p:blipFill>
          <a:blip r:embed="rId4" cstate="print"/>
          <a:srcRect/>
          <a:stretch>
            <a:fillRect/>
          </a:stretch>
        </p:blipFill>
        <p:spPr bwMode="auto">
          <a:xfrm>
            <a:off x="533400" y="1704201"/>
            <a:ext cx="8094663" cy="903288"/>
          </a:xfrm>
          <a:prstGeom prst="rect">
            <a:avLst/>
          </a:prstGeom>
          <a:noFill/>
          <a:ln w="9525">
            <a:noFill/>
            <a:miter lim="800000"/>
            <a:headEnd/>
            <a:tailEnd/>
          </a:ln>
        </p:spPr>
      </p:pic>
      <p:pic>
        <p:nvPicPr>
          <p:cNvPr id="11" name="Picture 10" descr="clipboard.png"/>
          <p:cNvPicPr>
            <a:picLocks noChangeAspect="1"/>
          </p:cNvPicPr>
          <p:nvPr/>
        </p:nvPicPr>
        <p:blipFill>
          <a:blip r:embed="rId3" cstate="print"/>
          <a:srcRect/>
          <a:stretch>
            <a:fillRect/>
          </a:stretch>
        </p:blipFill>
        <p:spPr bwMode="auto">
          <a:xfrm>
            <a:off x="7513638" y="3685401"/>
            <a:ext cx="1325562" cy="1325563"/>
          </a:xfrm>
          <a:prstGeom prst="rect">
            <a:avLst/>
          </a:prstGeom>
          <a:noFill/>
          <a:ln w="9525">
            <a:noFill/>
            <a:miter lim="800000"/>
            <a:headEnd/>
            <a:tailEnd/>
          </a:ln>
        </p:spPr>
      </p:pic>
      <p:sp>
        <p:nvSpPr>
          <p:cNvPr id="16" name="TextBox 15"/>
          <p:cNvSpPr txBox="1"/>
          <p:nvPr/>
        </p:nvSpPr>
        <p:spPr>
          <a:xfrm>
            <a:off x="5970588" y="2085201"/>
            <a:ext cx="2438400" cy="254000"/>
          </a:xfrm>
          <a:prstGeom prst="rect">
            <a:avLst/>
          </a:prstGeom>
          <a:noFill/>
        </p:spPr>
        <p:txBody>
          <a:bodyPr>
            <a:spAutoFit/>
          </a:bodyPr>
          <a:lstStyle/>
          <a:p>
            <a:pPr algn="ctr" fontAlgn="auto">
              <a:spcBef>
                <a:spcPts val="0"/>
              </a:spcBef>
              <a:spcAft>
                <a:spcPts val="0"/>
              </a:spcAft>
              <a:defRPr/>
            </a:pPr>
            <a:r>
              <a:rPr lang="en-US" sz="1050" dirty="0">
                <a:solidFill>
                  <a:schemeClr val="tx1">
                    <a:lumMod val="85000"/>
                    <a:lumOff val="15000"/>
                  </a:schemeClr>
                </a:solidFill>
                <a:cs typeface="Arial" pitchFamily="34" charset="0"/>
              </a:rPr>
              <a:t>Last 12 weeks of year*</a:t>
            </a:r>
          </a:p>
        </p:txBody>
      </p:sp>
      <p:sp>
        <p:nvSpPr>
          <p:cNvPr id="19" name="TextBox 18"/>
          <p:cNvSpPr txBox="1">
            <a:spLocks noChangeArrowheads="1"/>
          </p:cNvSpPr>
          <p:nvPr/>
        </p:nvSpPr>
        <p:spPr bwMode="auto">
          <a:xfrm>
            <a:off x="6096000" y="4088626"/>
            <a:ext cx="1295400" cy="815975"/>
          </a:xfrm>
          <a:prstGeom prst="rect">
            <a:avLst/>
          </a:prstGeom>
          <a:noFill/>
          <a:ln w="9525">
            <a:noFill/>
            <a:miter lim="800000"/>
            <a:headEnd/>
            <a:tailEnd/>
          </a:ln>
        </p:spPr>
        <p:txBody>
          <a:bodyPr wrap="square">
            <a:spAutoFit/>
          </a:bodyPr>
          <a:lstStyle/>
          <a:p>
            <a:pPr algn="ctr"/>
            <a:r>
              <a:rPr lang="en-US" sz="1000" b="1" dirty="0">
                <a:solidFill>
                  <a:schemeClr val="tx1">
                    <a:lumMod val="85000"/>
                    <a:lumOff val="15000"/>
                  </a:schemeClr>
                </a:solidFill>
                <a:cs typeface="Arial" pitchFamily="34" charset="0"/>
              </a:rPr>
              <a:t>PERFORMANCE</a:t>
            </a:r>
          </a:p>
          <a:p>
            <a:pPr algn="ctr"/>
            <a:r>
              <a:rPr lang="en-US" sz="1000" b="1" dirty="0">
                <a:solidFill>
                  <a:schemeClr val="tx1">
                    <a:lumMod val="85000"/>
                    <a:lumOff val="15000"/>
                  </a:schemeClr>
                </a:solidFill>
                <a:cs typeface="Arial" pitchFamily="34" charset="0"/>
              </a:rPr>
              <a:t>TASKS</a:t>
            </a:r>
          </a:p>
          <a:p>
            <a:pPr marL="171450" lvl="1" indent="57150">
              <a:buFont typeface="Arial" pitchFamily="34" charset="0"/>
              <a:buChar char="•"/>
            </a:pPr>
            <a:r>
              <a:rPr lang="en-US" sz="900" b="1" dirty="0">
                <a:solidFill>
                  <a:schemeClr val="tx1">
                    <a:lumMod val="85000"/>
                    <a:lumOff val="15000"/>
                  </a:schemeClr>
                </a:solidFill>
                <a:cs typeface="Arial" pitchFamily="34" charset="0"/>
              </a:rPr>
              <a:t>  Reading</a:t>
            </a:r>
          </a:p>
          <a:p>
            <a:pPr marL="171450" lvl="1" indent="57150">
              <a:buFont typeface="Arial" pitchFamily="34" charset="0"/>
              <a:buChar char="•"/>
            </a:pPr>
            <a:r>
              <a:rPr lang="en-US" sz="900" b="1" dirty="0">
                <a:solidFill>
                  <a:schemeClr val="tx1">
                    <a:lumMod val="85000"/>
                    <a:lumOff val="15000"/>
                  </a:schemeClr>
                </a:solidFill>
                <a:cs typeface="Arial" pitchFamily="34" charset="0"/>
              </a:rPr>
              <a:t>  Writing</a:t>
            </a:r>
          </a:p>
          <a:p>
            <a:pPr marL="171450" lvl="1" indent="57150">
              <a:buFont typeface="Arial" pitchFamily="34" charset="0"/>
              <a:buChar char="•"/>
            </a:pPr>
            <a:r>
              <a:rPr lang="en-US" sz="900" b="1" dirty="0">
                <a:solidFill>
                  <a:schemeClr val="tx1">
                    <a:lumMod val="85000"/>
                    <a:lumOff val="15000"/>
                  </a:schemeClr>
                </a:solidFill>
                <a:cs typeface="Arial" pitchFamily="34" charset="0"/>
              </a:rPr>
              <a:t>  Math</a:t>
            </a:r>
          </a:p>
        </p:txBody>
      </p:sp>
      <p:sp>
        <p:nvSpPr>
          <p:cNvPr id="20" name="TextBox 19"/>
          <p:cNvSpPr txBox="1">
            <a:spLocks noChangeArrowheads="1"/>
          </p:cNvSpPr>
          <p:nvPr/>
        </p:nvSpPr>
        <p:spPr bwMode="auto">
          <a:xfrm>
            <a:off x="7543800" y="4142601"/>
            <a:ext cx="1219200" cy="692150"/>
          </a:xfrm>
          <a:prstGeom prst="rect">
            <a:avLst/>
          </a:prstGeom>
          <a:noFill/>
          <a:ln w="9525">
            <a:noFill/>
            <a:miter lim="800000"/>
            <a:headEnd/>
            <a:tailEnd/>
          </a:ln>
        </p:spPr>
        <p:txBody>
          <a:bodyPr>
            <a:spAutoFit/>
          </a:bodyPr>
          <a:lstStyle/>
          <a:p>
            <a:pPr algn="ctr"/>
            <a:r>
              <a:rPr lang="en-US" sz="1000" b="1">
                <a:solidFill>
                  <a:schemeClr val="tx1">
                    <a:lumMod val="85000"/>
                    <a:lumOff val="15000"/>
                  </a:schemeClr>
                </a:solidFill>
                <a:cs typeface="Arial" pitchFamily="34" charset="0"/>
              </a:rPr>
              <a:t>COMPUTER</a:t>
            </a:r>
          </a:p>
          <a:p>
            <a:pPr algn="ctr"/>
            <a:r>
              <a:rPr lang="en-US" sz="1000" b="1">
                <a:solidFill>
                  <a:schemeClr val="tx1">
                    <a:lumMod val="85000"/>
                    <a:lumOff val="15000"/>
                  </a:schemeClr>
                </a:solidFill>
                <a:cs typeface="Arial" pitchFamily="34" charset="0"/>
              </a:rPr>
              <a:t>ADAPTIVE</a:t>
            </a:r>
          </a:p>
          <a:p>
            <a:pPr algn="ctr"/>
            <a:r>
              <a:rPr lang="en-US" sz="1000" b="1">
                <a:solidFill>
                  <a:schemeClr val="tx1">
                    <a:lumMod val="85000"/>
                    <a:lumOff val="15000"/>
                  </a:schemeClr>
                </a:solidFill>
                <a:cs typeface="Arial" pitchFamily="34" charset="0"/>
              </a:rPr>
              <a:t>ASSESSMENT</a:t>
            </a:r>
          </a:p>
          <a:p>
            <a:pPr algn="ctr"/>
            <a:endParaRPr lang="en-US" sz="900" b="1">
              <a:solidFill>
                <a:schemeClr val="tx1">
                  <a:lumMod val="85000"/>
                  <a:lumOff val="15000"/>
                </a:schemeClr>
              </a:solidFill>
              <a:cs typeface="Arial" pitchFamily="34" charset="0"/>
            </a:endParaRPr>
          </a:p>
        </p:txBody>
      </p:sp>
      <p:sp>
        <p:nvSpPr>
          <p:cNvPr id="25" name="TextBox 24"/>
          <p:cNvSpPr txBox="1">
            <a:spLocks noChangeArrowheads="1"/>
          </p:cNvSpPr>
          <p:nvPr/>
        </p:nvSpPr>
        <p:spPr bwMode="auto">
          <a:xfrm>
            <a:off x="7696200" y="5133201"/>
            <a:ext cx="1219200" cy="276999"/>
          </a:xfrm>
          <a:prstGeom prst="rect">
            <a:avLst/>
          </a:prstGeom>
          <a:noFill/>
          <a:ln w="9525">
            <a:noFill/>
            <a:miter lim="800000"/>
            <a:headEnd/>
            <a:tailEnd/>
          </a:ln>
        </p:spPr>
        <p:txBody>
          <a:bodyPr wrap="square">
            <a:spAutoFit/>
          </a:bodyPr>
          <a:lstStyle/>
          <a:p>
            <a:pPr algn="ctr"/>
            <a:r>
              <a:rPr lang="en-US" sz="1200" dirty="0">
                <a:solidFill>
                  <a:schemeClr val="tx1">
                    <a:lumMod val="85000"/>
                    <a:lumOff val="15000"/>
                  </a:schemeClr>
                </a:solidFill>
                <a:latin typeface="Calibri" pitchFamily="34" charset="0"/>
              </a:rPr>
              <a:t>Re-take option</a:t>
            </a:r>
          </a:p>
        </p:txBody>
      </p:sp>
      <p:sp>
        <p:nvSpPr>
          <p:cNvPr id="27662" name="Title 21"/>
          <p:cNvSpPr>
            <a:spLocks noGrp="1"/>
          </p:cNvSpPr>
          <p:nvPr>
            <p:ph type="title"/>
          </p:nvPr>
        </p:nvSpPr>
        <p:spPr/>
        <p:txBody>
          <a:bodyPr>
            <a:normAutofit/>
          </a:bodyPr>
          <a:lstStyle/>
          <a:p>
            <a:pPr eaLnBrk="1" hangingPunct="1"/>
            <a:r>
              <a:rPr lang="en-US" sz="2000" b="1" dirty="0" smtClean="0"/>
              <a:t>SBAC:  </a:t>
            </a:r>
            <a:br>
              <a:rPr lang="en-US" sz="2000" b="1" dirty="0" smtClean="0"/>
            </a:br>
            <a:r>
              <a:rPr lang="en-US" b="1" dirty="0" smtClean="0"/>
              <a:t>Summative Components</a:t>
            </a:r>
          </a:p>
        </p:txBody>
      </p:sp>
      <p:sp>
        <p:nvSpPr>
          <p:cNvPr id="27663" name="TextBox 16"/>
          <p:cNvSpPr txBox="1">
            <a:spLocks noChangeArrowheads="1"/>
          </p:cNvSpPr>
          <p:nvPr/>
        </p:nvSpPr>
        <p:spPr bwMode="auto">
          <a:xfrm>
            <a:off x="838200" y="6477000"/>
            <a:ext cx="7239000" cy="276225"/>
          </a:xfrm>
          <a:prstGeom prst="rect">
            <a:avLst/>
          </a:prstGeom>
          <a:noFill/>
          <a:ln w="9525">
            <a:noFill/>
            <a:miter lim="800000"/>
            <a:headEnd/>
            <a:tailEnd/>
          </a:ln>
        </p:spPr>
        <p:txBody>
          <a:bodyPr>
            <a:spAutoFit/>
          </a:bodyPr>
          <a:lstStyle/>
          <a:p>
            <a:pPr algn="ctr"/>
            <a:r>
              <a:rPr lang="en-US" sz="1200">
                <a:solidFill>
                  <a:schemeClr val="tx1">
                    <a:lumMod val="85000"/>
                    <a:lumOff val="15000"/>
                  </a:schemeClr>
                </a:solidFill>
                <a:latin typeface="Calibri" pitchFamily="34" charset="0"/>
              </a:rPr>
              <a:t>* Time windows may be adjusted based on results from the research agenda and final implementation decisions.</a:t>
            </a:r>
          </a:p>
        </p:txBody>
      </p:sp>
      <p:cxnSp>
        <p:nvCxnSpPr>
          <p:cNvPr id="24" name="Straight Connector 23"/>
          <p:cNvCxnSpPr/>
          <p:nvPr/>
        </p:nvCxnSpPr>
        <p:spPr>
          <a:xfrm>
            <a:off x="6705600" y="3380601"/>
            <a:ext cx="15240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701371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50">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650">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650">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650">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650">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2200" b="1" dirty="0" smtClean="0">
                <a:solidFill>
                  <a:srgbClr val="33CC33"/>
                </a:solidFill>
              </a:rPr>
              <a:t>SBAC Supports</a:t>
            </a:r>
            <a:r>
              <a:rPr lang="en-US" sz="2200" b="1" dirty="0" smtClean="0">
                <a:solidFill>
                  <a:srgbClr val="00B050"/>
                </a:solidFill>
              </a:rPr>
              <a:t>:  </a:t>
            </a:r>
            <a:r>
              <a:rPr lang="en-US" sz="2000" b="1" dirty="0" smtClean="0"/>
              <a:t/>
            </a:r>
            <a:br>
              <a:rPr lang="en-US" sz="2000" b="1" dirty="0" smtClean="0"/>
            </a:br>
            <a:r>
              <a:rPr lang="en-US" sz="3100" b="1" dirty="0" smtClean="0"/>
              <a:t>Interim Assessment System</a:t>
            </a:r>
            <a:endParaRPr lang="en-US" b="1" dirty="0"/>
          </a:p>
        </p:txBody>
      </p:sp>
      <p:sp>
        <p:nvSpPr>
          <p:cNvPr id="4" name="Content Placeholder 3"/>
          <p:cNvSpPr>
            <a:spLocks noGrp="1"/>
          </p:cNvSpPr>
          <p:nvPr>
            <p:ph idx="1"/>
          </p:nvPr>
        </p:nvSpPr>
        <p:spPr>
          <a:xfrm>
            <a:off x="1447800" y="3886200"/>
            <a:ext cx="7010400" cy="2895600"/>
          </a:xfrm>
        </p:spPr>
        <p:txBody>
          <a:bodyPr rtlCol="0">
            <a:noAutofit/>
          </a:bodyPr>
          <a:lstStyle/>
          <a:p>
            <a:pPr eaLnBrk="1" fontAlgn="auto" hangingPunct="1">
              <a:spcBef>
                <a:spcPts val="300"/>
              </a:spcBef>
              <a:spcAft>
                <a:spcPts val="300"/>
              </a:spcAft>
              <a:buClr>
                <a:schemeClr val="tx2">
                  <a:lumMod val="60000"/>
                  <a:lumOff val="40000"/>
                </a:schemeClr>
              </a:buClr>
              <a:defRPr/>
            </a:pPr>
            <a:r>
              <a:rPr lang="en-US" sz="1800" dirty="0" smtClean="0">
                <a:latin typeface="+mn-lt"/>
              </a:rPr>
              <a:t>Optional system of computer adaptive interim assessments</a:t>
            </a:r>
          </a:p>
          <a:p>
            <a:pPr eaLnBrk="1" fontAlgn="auto" hangingPunct="1">
              <a:spcBef>
                <a:spcPts val="300"/>
              </a:spcBef>
              <a:spcAft>
                <a:spcPts val="300"/>
              </a:spcAft>
              <a:buClr>
                <a:schemeClr val="tx2">
                  <a:lumMod val="60000"/>
                  <a:lumOff val="40000"/>
                </a:schemeClr>
              </a:buClr>
              <a:defRPr/>
            </a:pPr>
            <a:r>
              <a:rPr lang="en-US" sz="1800" dirty="0" smtClean="0">
                <a:latin typeface="+mn-lt"/>
              </a:rPr>
              <a:t>Includes multiple item types, similar to the end-of-year summative assessment, including performance tasks (delayed scoring)</a:t>
            </a:r>
          </a:p>
          <a:p>
            <a:pPr eaLnBrk="1" fontAlgn="auto" hangingPunct="1">
              <a:spcBef>
                <a:spcPts val="300"/>
              </a:spcBef>
              <a:spcAft>
                <a:spcPts val="300"/>
              </a:spcAft>
              <a:buClr>
                <a:schemeClr val="tx2">
                  <a:lumMod val="60000"/>
                  <a:lumOff val="40000"/>
                </a:schemeClr>
              </a:buClr>
              <a:defRPr/>
            </a:pPr>
            <a:r>
              <a:rPr lang="en-US" sz="1800" dirty="0" smtClean="0">
                <a:latin typeface="+mn-lt"/>
              </a:rPr>
              <a:t>The number, timing, and standards assessed (full grade level or smaller clusters) can be customized based on the local curriculum</a:t>
            </a:r>
          </a:p>
          <a:p>
            <a:pPr eaLnBrk="1" fontAlgn="auto" hangingPunct="1">
              <a:spcBef>
                <a:spcPts val="300"/>
              </a:spcBef>
              <a:spcAft>
                <a:spcPts val="300"/>
              </a:spcAft>
              <a:buClr>
                <a:schemeClr val="tx2">
                  <a:lumMod val="60000"/>
                  <a:lumOff val="40000"/>
                </a:schemeClr>
              </a:buClr>
              <a:defRPr/>
            </a:pPr>
            <a:r>
              <a:rPr lang="en-US" sz="1800" dirty="0" smtClean="0">
                <a:latin typeface="+mn-lt"/>
              </a:rPr>
              <a:t>Non-secure and fully accessible -- teachers will be able to see how their students responded to each item</a:t>
            </a:r>
          </a:p>
          <a:p>
            <a:pPr eaLnBrk="1" fontAlgn="auto" hangingPunct="1">
              <a:spcBef>
                <a:spcPts val="300"/>
              </a:spcBef>
              <a:spcAft>
                <a:spcPts val="300"/>
              </a:spcAft>
              <a:buClr>
                <a:schemeClr val="tx2">
                  <a:lumMod val="60000"/>
                  <a:lumOff val="40000"/>
                </a:schemeClr>
              </a:buClr>
              <a:defRPr/>
            </a:pPr>
            <a:r>
              <a:rPr lang="en-US" sz="1800" dirty="0" smtClean="0">
                <a:latin typeface="+mn-lt"/>
              </a:rPr>
              <a:t>Reports of student results will link teachers to related student resources and teacher professional development resources</a:t>
            </a:r>
            <a:endParaRPr lang="en-US" sz="1800" dirty="0">
              <a:latin typeface="+mn-lt"/>
            </a:endParaRPr>
          </a:p>
        </p:txBody>
      </p:sp>
      <p:grpSp>
        <p:nvGrpSpPr>
          <p:cNvPr id="2" name="Group 20"/>
          <p:cNvGrpSpPr>
            <a:grpSpLocks/>
          </p:cNvGrpSpPr>
          <p:nvPr/>
        </p:nvGrpSpPr>
        <p:grpSpPr bwMode="auto">
          <a:xfrm>
            <a:off x="228600" y="2209801"/>
            <a:ext cx="1458913" cy="1482727"/>
            <a:chOff x="228600" y="1828890"/>
            <a:chExt cx="1459606" cy="1483169"/>
          </a:xfrm>
        </p:grpSpPr>
        <p:cxnSp>
          <p:nvCxnSpPr>
            <p:cNvPr id="11" name="Straight Connector 10"/>
            <p:cNvCxnSpPr/>
            <p:nvPr/>
          </p:nvCxnSpPr>
          <p:spPr>
            <a:xfrm rot="5400000">
              <a:off x="609835" y="2133781"/>
              <a:ext cx="609782"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8689" name="Picture 4" descr="notepad.png"/>
            <p:cNvPicPr>
              <a:picLocks noChangeAspect="1"/>
            </p:cNvPicPr>
            <p:nvPr/>
          </p:nvPicPr>
          <p:blipFill>
            <a:blip r:embed="rId3" cstate="print"/>
            <a:srcRect/>
            <a:stretch>
              <a:fillRect/>
            </a:stretch>
          </p:blipFill>
          <p:spPr bwMode="auto">
            <a:xfrm>
              <a:off x="228600" y="2286000"/>
              <a:ext cx="1459606" cy="1026059"/>
            </a:xfrm>
            <a:prstGeom prst="rect">
              <a:avLst/>
            </a:prstGeom>
            <a:noFill/>
            <a:ln w="9525">
              <a:noFill/>
              <a:miter lim="800000"/>
              <a:headEnd/>
              <a:tailEnd/>
            </a:ln>
          </p:spPr>
        </p:pic>
      </p:grpSp>
      <p:pic>
        <p:nvPicPr>
          <p:cNvPr id="28678" name="Picture 9" descr="yearbar.png"/>
          <p:cNvPicPr>
            <a:picLocks noChangeAspect="1"/>
          </p:cNvPicPr>
          <p:nvPr/>
        </p:nvPicPr>
        <p:blipFill>
          <a:blip r:embed="rId4" cstate="print"/>
          <a:srcRect/>
          <a:stretch>
            <a:fillRect/>
          </a:stretch>
        </p:blipFill>
        <p:spPr bwMode="auto">
          <a:xfrm>
            <a:off x="457200" y="1600200"/>
            <a:ext cx="8094663" cy="762000"/>
          </a:xfrm>
          <a:prstGeom prst="rect">
            <a:avLst/>
          </a:prstGeom>
          <a:noFill/>
          <a:ln w="9525">
            <a:noFill/>
            <a:miter lim="800000"/>
            <a:headEnd/>
            <a:tailEnd/>
          </a:ln>
        </p:spPr>
      </p:pic>
      <p:grpSp>
        <p:nvGrpSpPr>
          <p:cNvPr id="5" name="Group 22"/>
          <p:cNvGrpSpPr>
            <a:grpSpLocks/>
          </p:cNvGrpSpPr>
          <p:nvPr/>
        </p:nvGrpSpPr>
        <p:grpSpPr bwMode="auto">
          <a:xfrm>
            <a:off x="4800600" y="2209800"/>
            <a:ext cx="1458913" cy="1482727"/>
            <a:chOff x="4800600" y="1828870"/>
            <a:chExt cx="1459606" cy="1483189"/>
          </a:xfrm>
        </p:grpSpPr>
        <p:cxnSp>
          <p:nvCxnSpPr>
            <p:cNvPr id="14" name="Straight Connector 13"/>
            <p:cNvCxnSpPr/>
            <p:nvPr/>
          </p:nvCxnSpPr>
          <p:spPr>
            <a:xfrm rot="5400000">
              <a:off x="5029383" y="2286213"/>
              <a:ext cx="914685"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8687" name="Picture 14" descr="notepad.png"/>
            <p:cNvPicPr>
              <a:picLocks noChangeAspect="1"/>
            </p:cNvPicPr>
            <p:nvPr/>
          </p:nvPicPr>
          <p:blipFill>
            <a:blip r:embed="rId3" cstate="print"/>
            <a:srcRect/>
            <a:stretch>
              <a:fillRect/>
            </a:stretch>
          </p:blipFill>
          <p:spPr bwMode="auto">
            <a:xfrm>
              <a:off x="4800600" y="2286000"/>
              <a:ext cx="1459606" cy="1026059"/>
            </a:xfrm>
            <a:prstGeom prst="rect">
              <a:avLst/>
            </a:prstGeom>
            <a:noFill/>
            <a:ln w="9525">
              <a:noFill/>
              <a:miter lim="800000"/>
              <a:headEnd/>
              <a:tailEnd/>
            </a:ln>
          </p:spPr>
        </p:pic>
      </p:grpSp>
      <p:grpSp>
        <p:nvGrpSpPr>
          <p:cNvPr id="6" name="Group 21"/>
          <p:cNvGrpSpPr>
            <a:grpSpLocks/>
          </p:cNvGrpSpPr>
          <p:nvPr/>
        </p:nvGrpSpPr>
        <p:grpSpPr bwMode="auto">
          <a:xfrm>
            <a:off x="2438400" y="2133600"/>
            <a:ext cx="1458913" cy="1558927"/>
            <a:chOff x="2438400" y="1752647"/>
            <a:chExt cx="1459606" cy="1559412"/>
          </a:xfrm>
        </p:grpSpPr>
        <p:cxnSp>
          <p:nvCxnSpPr>
            <p:cNvPr id="13" name="Straight Connector 12"/>
            <p:cNvCxnSpPr/>
            <p:nvPr/>
          </p:nvCxnSpPr>
          <p:spPr>
            <a:xfrm rot="5400000">
              <a:off x="2667183" y="2209990"/>
              <a:ext cx="914685"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8685" name="Picture 15" descr="notepad.png"/>
            <p:cNvPicPr>
              <a:picLocks noChangeAspect="1"/>
            </p:cNvPicPr>
            <p:nvPr/>
          </p:nvPicPr>
          <p:blipFill>
            <a:blip r:embed="rId3" cstate="print"/>
            <a:srcRect/>
            <a:stretch>
              <a:fillRect/>
            </a:stretch>
          </p:blipFill>
          <p:spPr bwMode="auto">
            <a:xfrm>
              <a:off x="2438400" y="2286000"/>
              <a:ext cx="1459606" cy="1026059"/>
            </a:xfrm>
            <a:prstGeom prst="rect">
              <a:avLst/>
            </a:prstGeom>
            <a:noFill/>
            <a:ln w="9525">
              <a:noFill/>
              <a:miter lim="800000"/>
              <a:headEnd/>
              <a:tailEnd/>
            </a:ln>
          </p:spPr>
        </p:pic>
      </p:grpSp>
      <p:sp>
        <p:nvSpPr>
          <p:cNvPr id="28681" name="TextBox 15"/>
          <p:cNvSpPr txBox="1">
            <a:spLocks noChangeArrowheads="1"/>
          </p:cNvSpPr>
          <p:nvPr/>
        </p:nvSpPr>
        <p:spPr bwMode="auto">
          <a:xfrm>
            <a:off x="228600" y="2667000"/>
            <a:ext cx="1295400" cy="276225"/>
          </a:xfrm>
          <a:prstGeom prst="rect">
            <a:avLst/>
          </a:prstGeom>
          <a:noFill/>
          <a:ln w="9525">
            <a:noFill/>
            <a:miter lim="800000"/>
            <a:headEnd/>
            <a:tailEnd/>
          </a:ln>
        </p:spPr>
        <p:txBody>
          <a:bodyPr>
            <a:spAutoFit/>
          </a:bodyPr>
          <a:lstStyle/>
          <a:p>
            <a:pPr algn="ctr"/>
            <a:r>
              <a:rPr lang="en-US" sz="1200" b="1" dirty="0">
                <a:solidFill>
                  <a:schemeClr val="bg1"/>
                </a:solidFill>
              </a:rPr>
              <a:t>INTERIM</a:t>
            </a:r>
          </a:p>
        </p:txBody>
      </p:sp>
      <p:sp>
        <p:nvSpPr>
          <p:cNvPr id="28682" name="TextBox 16"/>
          <p:cNvSpPr txBox="1">
            <a:spLocks noChangeArrowheads="1"/>
          </p:cNvSpPr>
          <p:nvPr/>
        </p:nvSpPr>
        <p:spPr bwMode="auto">
          <a:xfrm>
            <a:off x="2438400" y="2667000"/>
            <a:ext cx="1295400" cy="276225"/>
          </a:xfrm>
          <a:prstGeom prst="rect">
            <a:avLst/>
          </a:prstGeom>
          <a:noFill/>
          <a:ln w="9525">
            <a:noFill/>
            <a:miter lim="800000"/>
            <a:headEnd/>
            <a:tailEnd/>
          </a:ln>
        </p:spPr>
        <p:txBody>
          <a:bodyPr>
            <a:spAutoFit/>
          </a:bodyPr>
          <a:lstStyle/>
          <a:p>
            <a:pPr algn="ctr"/>
            <a:r>
              <a:rPr lang="en-US" sz="1200" b="1" dirty="0">
                <a:solidFill>
                  <a:schemeClr val="bg1"/>
                </a:solidFill>
              </a:rPr>
              <a:t>INTERIM</a:t>
            </a:r>
          </a:p>
        </p:txBody>
      </p:sp>
      <p:sp>
        <p:nvSpPr>
          <p:cNvPr id="28683" name="TextBox 17"/>
          <p:cNvSpPr txBox="1">
            <a:spLocks noChangeArrowheads="1"/>
          </p:cNvSpPr>
          <p:nvPr/>
        </p:nvSpPr>
        <p:spPr bwMode="auto">
          <a:xfrm>
            <a:off x="4800600" y="2667000"/>
            <a:ext cx="1295400" cy="276225"/>
          </a:xfrm>
          <a:prstGeom prst="rect">
            <a:avLst/>
          </a:prstGeom>
          <a:noFill/>
          <a:ln w="9525">
            <a:noFill/>
            <a:miter lim="800000"/>
            <a:headEnd/>
            <a:tailEnd/>
          </a:ln>
        </p:spPr>
        <p:txBody>
          <a:bodyPr>
            <a:spAutoFit/>
          </a:bodyPr>
          <a:lstStyle/>
          <a:p>
            <a:pPr algn="ctr"/>
            <a:r>
              <a:rPr lang="en-US" sz="1200" b="1" dirty="0">
                <a:solidFill>
                  <a:schemeClr val="bg1"/>
                </a:solidFill>
              </a:rPr>
              <a:t>INTERIM</a:t>
            </a:r>
          </a:p>
        </p:txBody>
      </p:sp>
      <p:sp>
        <p:nvSpPr>
          <p:cNvPr id="8" name="Footer Placeholder 7"/>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862583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up)">
                                      <p:cBhvr>
                                        <p:cTn id="20" dur="1000"/>
                                        <p:tgtEl>
                                          <p:spTgt spid="4">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up)">
                                      <p:cBhvr>
                                        <p:cTn id="24" dur="1000"/>
                                        <p:tgtEl>
                                          <p:spTgt spid="4">
                                            <p:txEl>
                                              <p:pRg st="1" end="1"/>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1000"/>
                                        <p:tgtEl>
                                          <p:spTgt spid="4">
                                            <p:txEl>
                                              <p:pRg st="2" end="2"/>
                                            </p:txEl>
                                          </p:spTgt>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1000"/>
                                        <p:tgtEl>
                                          <p:spTgt spid="4">
                                            <p:txEl>
                                              <p:pRg st="3" end="3"/>
                                            </p:txEl>
                                          </p:spTgt>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up)">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346075" y="3041650"/>
            <a:ext cx="8458200" cy="3276600"/>
          </a:xfrm>
        </p:spPr>
        <p:txBody>
          <a:bodyPr>
            <a:normAutofit/>
          </a:bodyPr>
          <a:lstStyle/>
          <a:p>
            <a:pPr eaLnBrk="1" hangingPunct="1">
              <a:lnSpc>
                <a:spcPct val="90000"/>
              </a:lnSpc>
              <a:buFont typeface="Wingdings 2" pitchFamily="18" charset="2"/>
              <a:buNone/>
              <a:defRPr/>
            </a:pPr>
            <a:r>
              <a:rPr lang="en-US" sz="4400" cap="small" dirty="0" smtClean="0">
                <a:solidFill>
                  <a:srgbClr val="546D7A"/>
                </a:solidFill>
                <a:ea typeface="+mn-ea"/>
              </a:rPr>
              <a:t>Common Core State Standards Initiative</a:t>
            </a:r>
          </a:p>
          <a:p>
            <a:pPr eaLnBrk="1" hangingPunct="1">
              <a:lnSpc>
                <a:spcPct val="90000"/>
              </a:lnSpc>
              <a:buFont typeface="Wingdings 2" pitchFamily="18" charset="2"/>
              <a:buNone/>
              <a:defRPr/>
            </a:pPr>
            <a:endParaRPr lang="en-US" cap="none" dirty="0" smtClean="0">
              <a:solidFill>
                <a:srgbClr val="546D7A"/>
              </a:solidFill>
              <a:ea typeface="+mn-ea"/>
            </a:endParaRPr>
          </a:p>
          <a:p>
            <a:pPr eaLnBrk="1" hangingPunct="1">
              <a:lnSpc>
                <a:spcPct val="90000"/>
              </a:lnSpc>
              <a:buFont typeface="Wingdings 2" pitchFamily="18" charset="2"/>
              <a:buNone/>
              <a:defRPr/>
            </a:pPr>
            <a:r>
              <a:rPr lang="en-US" sz="2400" cap="none" dirty="0" smtClean="0">
                <a:solidFill>
                  <a:srgbClr val="546D7A"/>
                </a:solidFill>
                <a:ea typeface="+mn-ea"/>
              </a:rPr>
              <a:t>March 2010</a:t>
            </a:r>
          </a:p>
          <a:p>
            <a:pPr eaLnBrk="1" hangingPunct="1">
              <a:lnSpc>
                <a:spcPct val="90000"/>
              </a:lnSpc>
              <a:buFont typeface="Wingdings 2" pitchFamily="18" charset="2"/>
              <a:buNone/>
              <a:defRPr/>
            </a:pPr>
            <a:endParaRPr lang="en-US" sz="2400" cap="none" dirty="0" smtClean="0">
              <a:solidFill>
                <a:srgbClr val="546D7A"/>
              </a:solidFill>
              <a:ea typeface="+mn-ea"/>
            </a:endParaRPr>
          </a:p>
          <a:p>
            <a:pPr eaLnBrk="1" hangingPunct="1">
              <a:lnSpc>
                <a:spcPct val="90000"/>
              </a:lnSpc>
              <a:buFont typeface="Wingdings 2" pitchFamily="18" charset="2"/>
              <a:buNone/>
              <a:defRPr/>
            </a:pPr>
            <a:endParaRPr lang="en-US" sz="2400" cap="none" dirty="0" smtClean="0">
              <a:solidFill>
                <a:srgbClr val="546D7A"/>
              </a:solidFill>
              <a:ea typeface="+mn-ea"/>
            </a:endParaRPr>
          </a:p>
        </p:txBody>
      </p:sp>
      <p:pic>
        <p:nvPicPr>
          <p:cNvPr id="12291" name="Picture 5" descr="CCSSO_full_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636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2009 color no d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28650"/>
            <a:ext cx="387826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9706674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lipboard.png"/>
          <p:cNvPicPr>
            <a:picLocks noChangeAspect="1"/>
          </p:cNvPicPr>
          <p:nvPr/>
        </p:nvPicPr>
        <p:blipFill>
          <a:blip r:embed="rId3" cstate="print"/>
          <a:srcRect/>
          <a:stretch>
            <a:fillRect/>
          </a:stretch>
        </p:blipFill>
        <p:spPr bwMode="auto">
          <a:xfrm>
            <a:off x="7467600" y="3932237"/>
            <a:ext cx="1325563" cy="1325563"/>
          </a:xfrm>
          <a:prstGeom prst="rect">
            <a:avLst/>
          </a:prstGeom>
          <a:noFill/>
          <a:ln w="9525">
            <a:noFill/>
            <a:miter lim="800000"/>
            <a:headEnd/>
            <a:tailEnd/>
          </a:ln>
        </p:spPr>
      </p:pic>
      <p:cxnSp>
        <p:nvCxnSpPr>
          <p:cNvPr id="51" name="Straight Connector 50"/>
          <p:cNvCxnSpPr/>
          <p:nvPr/>
        </p:nvCxnSpPr>
        <p:spPr>
          <a:xfrm rot="5400000">
            <a:off x="6515894" y="3618706"/>
            <a:ext cx="2286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7887494" y="3618706"/>
            <a:ext cx="2286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745287" y="2932113"/>
            <a:ext cx="1141413"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73463" y="3238500"/>
            <a:ext cx="1600200"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22288" y="3238500"/>
            <a:ext cx="1600200"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descr="library.png"/>
          <p:cNvPicPr>
            <a:picLocks noChangeAspect="1"/>
          </p:cNvPicPr>
          <p:nvPr/>
        </p:nvPicPr>
        <p:blipFill>
          <a:blip r:embed="rId4" cstate="print"/>
          <a:srcRect/>
          <a:stretch>
            <a:fillRect/>
          </a:stretch>
        </p:blipFill>
        <p:spPr bwMode="auto">
          <a:xfrm>
            <a:off x="725488" y="2709863"/>
            <a:ext cx="7505700" cy="795337"/>
          </a:xfrm>
          <a:prstGeom prst="rect">
            <a:avLst/>
          </a:prstGeom>
          <a:noFill/>
          <a:ln w="9525">
            <a:noFill/>
            <a:miter lim="800000"/>
            <a:headEnd/>
            <a:tailEnd/>
          </a:ln>
        </p:spPr>
      </p:pic>
      <p:pic>
        <p:nvPicPr>
          <p:cNvPr id="9" name="Picture 8" descr="yearbar.png"/>
          <p:cNvPicPr>
            <a:picLocks noChangeAspect="1"/>
          </p:cNvPicPr>
          <p:nvPr/>
        </p:nvPicPr>
        <p:blipFill>
          <a:blip r:embed="rId5" cstate="print"/>
          <a:srcRect/>
          <a:stretch>
            <a:fillRect/>
          </a:stretch>
        </p:blipFill>
        <p:spPr bwMode="auto">
          <a:xfrm>
            <a:off x="533400" y="1676400"/>
            <a:ext cx="8094663" cy="903288"/>
          </a:xfrm>
          <a:prstGeom prst="rect">
            <a:avLst/>
          </a:prstGeom>
          <a:noFill/>
          <a:ln w="9525">
            <a:noFill/>
            <a:miter lim="800000"/>
            <a:headEnd/>
            <a:tailEnd/>
          </a:ln>
        </p:spPr>
      </p:pic>
      <p:pic>
        <p:nvPicPr>
          <p:cNvPr id="11" name="Picture 10" descr="clipboard.png"/>
          <p:cNvPicPr>
            <a:picLocks noChangeAspect="1"/>
          </p:cNvPicPr>
          <p:nvPr/>
        </p:nvPicPr>
        <p:blipFill>
          <a:blip r:embed="rId3" cstate="print"/>
          <a:srcRect/>
          <a:stretch>
            <a:fillRect/>
          </a:stretch>
        </p:blipFill>
        <p:spPr bwMode="auto">
          <a:xfrm>
            <a:off x="7315200" y="3733800"/>
            <a:ext cx="1325563" cy="1325563"/>
          </a:xfrm>
          <a:prstGeom prst="rect">
            <a:avLst/>
          </a:prstGeom>
          <a:noFill/>
          <a:ln w="9525">
            <a:noFill/>
            <a:miter lim="800000"/>
            <a:headEnd/>
            <a:tailEnd/>
          </a:ln>
        </p:spPr>
      </p:pic>
      <p:grpSp>
        <p:nvGrpSpPr>
          <p:cNvPr id="2" name="Group 29"/>
          <p:cNvGrpSpPr>
            <a:grpSpLocks/>
          </p:cNvGrpSpPr>
          <p:nvPr/>
        </p:nvGrpSpPr>
        <p:grpSpPr bwMode="auto">
          <a:xfrm>
            <a:off x="1981200" y="5486400"/>
            <a:ext cx="5105400" cy="914400"/>
            <a:chOff x="2133600" y="990600"/>
            <a:chExt cx="5105400" cy="914400"/>
          </a:xfrm>
        </p:grpSpPr>
        <p:pic>
          <p:nvPicPr>
            <p:cNvPr id="6" name="Picture 5" descr="Key.png"/>
            <p:cNvPicPr>
              <a:picLocks noChangeAspect="1"/>
            </p:cNvPicPr>
            <p:nvPr/>
          </p:nvPicPr>
          <p:blipFill>
            <a:blip r:embed="rId6" cstate="print">
              <a:lum contrast="18000"/>
            </a:blip>
            <a:stretch>
              <a:fillRect/>
            </a:stretch>
          </p:blipFill>
          <p:spPr>
            <a:xfrm>
              <a:off x="2133600" y="990600"/>
              <a:ext cx="4968875" cy="914400"/>
            </a:xfrm>
            <a:prstGeom prst="rect">
              <a:avLst/>
            </a:prstGeom>
            <a:effectLst>
              <a:outerShdw blurRad="50800" dist="50800" dir="5400000" algn="ctr" rotWithShape="0">
                <a:srgbClr val="000000">
                  <a:alpha val="57000"/>
                </a:srgbClr>
              </a:outerShdw>
            </a:effectLst>
          </p:spPr>
        </p:pic>
        <p:sp>
          <p:nvSpPr>
            <p:cNvPr id="12" name="TextBox 11"/>
            <p:cNvSpPr txBox="1"/>
            <p:nvPr/>
          </p:nvSpPr>
          <p:spPr>
            <a:xfrm>
              <a:off x="3124200" y="1174750"/>
              <a:ext cx="1676400" cy="577850"/>
            </a:xfrm>
            <a:prstGeom prst="rect">
              <a:avLst/>
            </a:prstGeom>
            <a:noFill/>
          </p:spPr>
          <p:txBody>
            <a:bodyPr>
              <a:spAutoFit/>
            </a:bodyPr>
            <a:lstStyle/>
            <a:p>
              <a:pPr fontAlgn="auto">
                <a:spcBef>
                  <a:spcPts val="0"/>
                </a:spcBef>
                <a:spcAft>
                  <a:spcPts val="0"/>
                </a:spcAft>
                <a:defRPr/>
              </a:pPr>
              <a:r>
                <a:rPr lang="en-US" sz="1050" dirty="0">
                  <a:solidFill>
                    <a:schemeClr val="tx1">
                      <a:lumMod val="75000"/>
                      <a:lumOff val="25000"/>
                    </a:schemeClr>
                  </a:solidFill>
                  <a:cs typeface="Arial" pitchFamily="34" charset="0"/>
                </a:rPr>
                <a:t>Optional Interim assessment  system — </a:t>
              </a:r>
            </a:p>
            <a:p>
              <a:pPr fontAlgn="auto">
                <a:spcBef>
                  <a:spcPts val="0"/>
                </a:spcBef>
                <a:spcAft>
                  <a:spcPts val="0"/>
                </a:spcAft>
                <a:defRPr/>
              </a:pPr>
              <a:r>
                <a:rPr lang="en-US" sz="1050" dirty="0">
                  <a:solidFill>
                    <a:schemeClr val="tx1">
                      <a:lumMod val="75000"/>
                      <a:lumOff val="25000"/>
                    </a:schemeClr>
                  </a:solidFill>
                  <a:cs typeface="Arial" pitchFamily="34" charset="0"/>
                </a:rPr>
                <a:t>no stakes</a:t>
              </a:r>
            </a:p>
          </p:txBody>
        </p:sp>
        <p:sp>
          <p:nvSpPr>
            <p:cNvPr id="13" name="TextBox 12"/>
            <p:cNvSpPr txBox="1"/>
            <p:nvPr/>
          </p:nvSpPr>
          <p:spPr>
            <a:xfrm>
              <a:off x="5410200" y="1255713"/>
              <a:ext cx="1828800" cy="415925"/>
            </a:xfrm>
            <a:prstGeom prst="rect">
              <a:avLst/>
            </a:prstGeom>
            <a:noFill/>
          </p:spPr>
          <p:txBody>
            <a:bodyPr>
              <a:spAutoFit/>
            </a:bodyPr>
            <a:lstStyle/>
            <a:p>
              <a:pPr fontAlgn="auto">
                <a:spcBef>
                  <a:spcPts val="0"/>
                </a:spcBef>
                <a:spcAft>
                  <a:spcPts val="0"/>
                </a:spcAft>
                <a:defRPr/>
              </a:pPr>
              <a:r>
                <a:rPr lang="en-US" sz="1050" dirty="0">
                  <a:solidFill>
                    <a:schemeClr val="tx1">
                      <a:lumMod val="75000"/>
                      <a:lumOff val="25000"/>
                    </a:schemeClr>
                  </a:solidFill>
                  <a:cs typeface="Arial" pitchFamily="34" charset="0"/>
                </a:rPr>
                <a:t>Summative assessment </a:t>
              </a:r>
              <a:br>
                <a:rPr lang="en-US" sz="1050" dirty="0">
                  <a:solidFill>
                    <a:schemeClr val="tx1">
                      <a:lumMod val="75000"/>
                      <a:lumOff val="25000"/>
                    </a:schemeClr>
                  </a:solidFill>
                  <a:cs typeface="Arial" pitchFamily="34" charset="0"/>
                </a:rPr>
              </a:br>
              <a:r>
                <a:rPr lang="en-US" sz="1050" dirty="0">
                  <a:solidFill>
                    <a:schemeClr val="tx1">
                      <a:lumMod val="75000"/>
                      <a:lumOff val="25000"/>
                    </a:schemeClr>
                  </a:solidFill>
                  <a:cs typeface="Arial" pitchFamily="34" charset="0"/>
                </a:rPr>
                <a:t>for accountability</a:t>
              </a:r>
            </a:p>
          </p:txBody>
        </p:sp>
      </p:grpSp>
      <p:sp>
        <p:nvSpPr>
          <p:cNvPr id="16" name="TextBox 15"/>
          <p:cNvSpPr txBox="1"/>
          <p:nvPr/>
        </p:nvSpPr>
        <p:spPr>
          <a:xfrm>
            <a:off x="5970588" y="2057400"/>
            <a:ext cx="2438400" cy="254000"/>
          </a:xfrm>
          <a:prstGeom prst="rect">
            <a:avLst/>
          </a:prstGeom>
          <a:noFill/>
        </p:spPr>
        <p:txBody>
          <a:bodyPr>
            <a:spAutoFit/>
          </a:bodyPr>
          <a:lstStyle/>
          <a:p>
            <a:pPr algn="ctr" fontAlgn="auto">
              <a:spcBef>
                <a:spcPts val="0"/>
              </a:spcBef>
              <a:spcAft>
                <a:spcPts val="0"/>
              </a:spcAft>
              <a:defRPr/>
            </a:pPr>
            <a:r>
              <a:rPr lang="en-US" sz="1050" b="1" dirty="0">
                <a:solidFill>
                  <a:schemeClr val="tx1">
                    <a:lumMod val="75000"/>
                    <a:lumOff val="25000"/>
                  </a:schemeClr>
                </a:solidFill>
                <a:cs typeface="Arial" pitchFamily="34" charset="0"/>
              </a:rPr>
              <a:t>Last 12 weeks of year*</a:t>
            </a:r>
          </a:p>
        </p:txBody>
      </p:sp>
      <p:sp>
        <p:nvSpPr>
          <p:cNvPr id="17" name="TextBox 16"/>
          <p:cNvSpPr txBox="1"/>
          <p:nvPr/>
        </p:nvSpPr>
        <p:spPr>
          <a:xfrm>
            <a:off x="1550988" y="2819400"/>
            <a:ext cx="6705600" cy="577850"/>
          </a:xfrm>
          <a:prstGeom prst="rect">
            <a:avLst/>
          </a:prstGeom>
          <a:noFill/>
        </p:spPr>
        <p:txBody>
          <a:bodyPr>
            <a:spAutoFit/>
          </a:bodyPr>
          <a:lstStyle/>
          <a:p>
            <a:pPr fontAlgn="auto">
              <a:spcBef>
                <a:spcPts val="0"/>
              </a:spcBef>
              <a:spcAft>
                <a:spcPts val="0"/>
              </a:spcAft>
              <a:defRPr/>
            </a:pPr>
            <a:r>
              <a:rPr lang="en-US" sz="1050" b="1" dirty="0">
                <a:solidFill>
                  <a:schemeClr val="tx1">
                    <a:lumMod val="75000"/>
                    <a:lumOff val="25000"/>
                  </a:schemeClr>
                </a:solidFill>
                <a:cs typeface="Arial" pitchFamily="34" charset="0"/>
              </a:rPr>
              <a:t>DIGITAL CLEARINGHOUSE of formative tools, processes and exemplars; released items and tasks; model curriculum units; educator training; professional development tools and resources; </a:t>
            </a:r>
            <a:r>
              <a:rPr lang="en-US" sz="1050" b="1" dirty="0" smtClean="0">
                <a:solidFill>
                  <a:schemeClr val="tx1">
                    <a:lumMod val="75000"/>
                    <a:lumOff val="25000"/>
                  </a:schemeClr>
                </a:solidFill>
                <a:cs typeface="Arial" pitchFamily="34" charset="0"/>
              </a:rPr>
              <a:t>an interactive reporting system; scorer </a:t>
            </a:r>
            <a:r>
              <a:rPr lang="en-US" sz="1050" b="1" dirty="0">
                <a:solidFill>
                  <a:schemeClr val="tx1">
                    <a:lumMod val="75000"/>
                    <a:lumOff val="25000"/>
                  </a:schemeClr>
                </a:solidFill>
                <a:cs typeface="Arial" pitchFamily="34" charset="0"/>
              </a:rPr>
              <a:t>training modules; and teacher collaboration tools.</a:t>
            </a:r>
          </a:p>
        </p:txBody>
      </p:sp>
      <p:sp>
        <p:nvSpPr>
          <p:cNvPr id="18" name="TextBox 17"/>
          <p:cNvSpPr txBox="1">
            <a:spLocks noChangeArrowheads="1"/>
          </p:cNvSpPr>
          <p:nvPr/>
        </p:nvSpPr>
        <p:spPr bwMode="auto">
          <a:xfrm>
            <a:off x="1066800" y="4800600"/>
            <a:ext cx="3276600" cy="41592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50" dirty="0">
                <a:solidFill>
                  <a:schemeClr val="tx1">
                    <a:lumMod val="75000"/>
                    <a:lumOff val="25000"/>
                  </a:schemeClr>
                </a:solidFill>
                <a:latin typeface="+mn-lt"/>
                <a:cs typeface="Arial" charset="0"/>
              </a:rPr>
              <a:t>Scope, sequence, number, and timing of interim assessments locally determined</a:t>
            </a:r>
            <a:endParaRPr lang="en-US" sz="1000" dirty="0">
              <a:solidFill>
                <a:schemeClr val="tx1">
                  <a:lumMod val="75000"/>
                  <a:lumOff val="25000"/>
                </a:schemeClr>
              </a:solidFill>
              <a:latin typeface="+mn-lt"/>
              <a:cs typeface="Arial" charset="0"/>
            </a:endParaRPr>
          </a:p>
        </p:txBody>
      </p:sp>
      <p:grpSp>
        <p:nvGrpSpPr>
          <p:cNvPr id="3" name="Group 36"/>
          <p:cNvGrpSpPr/>
          <p:nvPr/>
        </p:nvGrpSpPr>
        <p:grpSpPr>
          <a:xfrm>
            <a:off x="5989637" y="3733800"/>
            <a:ext cx="1325563" cy="1325563"/>
            <a:chOff x="7315200" y="3352800"/>
            <a:chExt cx="1325563" cy="1325563"/>
          </a:xfrm>
        </p:grpSpPr>
        <p:pic>
          <p:nvPicPr>
            <p:cNvPr id="5" name="Picture 4" descr="clipboard.png"/>
            <p:cNvPicPr>
              <a:picLocks noChangeAspect="1"/>
            </p:cNvPicPr>
            <p:nvPr/>
          </p:nvPicPr>
          <p:blipFill>
            <a:blip r:embed="rId3" cstate="print"/>
            <a:srcRect/>
            <a:stretch>
              <a:fillRect/>
            </a:stretch>
          </p:blipFill>
          <p:spPr bwMode="auto">
            <a:xfrm>
              <a:off x="7315200" y="3352800"/>
              <a:ext cx="1325563" cy="1325563"/>
            </a:xfrm>
            <a:prstGeom prst="rect">
              <a:avLst/>
            </a:prstGeom>
            <a:noFill/>
            <a:ln w="9525">
              <a:noFill/>
              <a:miter lim="800000"/>
              <a:headEnd/>
              <a:tailEnd/>
            </a:ln>
          </p:spPr>
        </p:pic>
        <p:sp>
          <p:nvSpPr>
            <p:cNvPr id="19" name="TextBox 18"/>
            <p:cNvSpPr txBox="1">
              <a:spLocks noChangeArrowheads="1"/>
            </p:cNvSpPr>
            <p:nvPr/>
          </p:nvSpPr>
          <p:spPr bwMode="auto">
            <a:xfrm>
              <a:off x="7391400" y="3733800"/>
              <a:ext cx="1219200" cy="815975"/>
            </a:xfrm>
            <a:prstGeom prst="rect">
              <a:avLst/>
            </a:prstGeom>
            <a:noFill/>
            <a:ln w="9525">
              <a:noFill/>
              <a:miter lim="800000"/>
              <a:headEnd/>
              <a:tailEnd/>
            </a:ln>
          </p:spPr>
          <p:txBody>
            <a:bodyPr>
              <a:spAutoFit/>
            </a:bodyPr>
            <a:lstStyle/>
            <a:p>
              <a:pPr algn="ctr"/>
              <a:r>
                <a:rPr lang="en-US" sz="1000" b="1" dirty="0">
                  <a:solidFill>
                    <a:schemeClr val="tx1">
                      <a:lumMod val="75000"/>
                      <a:lumOff val="25000"/>
                    </a:schemeClr>
                  </a:solidFill>
                  <a:latin typeface="Calibri" pitchFamily="34" charset="0"/>
                  <a:cs typeface="Arial" pitchFamily="34" charset="0"/>
                </a:rPr>
                <a:t>PERFORMANCE</a:t>
              </a:r>
            </a:p>
            <a:p>
              <a:pPr algn="ctr"/>
              <a:r>
                <a:rPr lang="en-US" sz="1000" b="1" dirty="0">
                  <a:solidFill>
                    <a:schemeClr val="tx1">
                      <a:lumMod val="75000"/>
                      <a:lumOff val="25000"/>
                    </a:schemeClr>
                  </a:solidFill>
                  <a:latin typeface="Calibri" pitchFamily="34" charset="0"/>
                  <a:cs typeface="Arial" pitchFamily="34" charset="0"/>
                </a:rPr>
                <a:t>TASKS</a:t>
              </a:r>
            </a:p>
            <a:p>
              <a:pPr marL="171450" lvl="1" indent="57150">
                <a:buFont typeface="Arial" pitchFamily="34" charset="0"/>
                <a:buChar char="•"/>
              </a:pPr>
              <a:r>
                <a:rPr lang="en-US" sz="900" b="1" dirty="0">
                  <a:solidFill>
                    <a:schemeClr val="tx1">
                      <a:lumMod val="75000"/>
                      <a:lumOff val="25000"/>
                    </a:schemeClr>
                  </a:solidFill>
                  <a:latin typeface="Calibri" pitchFamily="34" charset="0"/>
                  <a:cs typeface="Arial" pitchFamily="34" charset="0"/>
                </a:rPr>
                <a:t>  Reading</a:t>
              </a:r>
            </a:p>
            <a:p>
              <a:pPr marL="171450" lvl="1" indent="57150">
                <a:buFont typeface="Arial" pitchFamily="34" charset="0"/>
                <a:buChar char="•"/>
              </a:pPr>
              <a:r>
                <a:rPr lang="en-US" sz="900" b="1" dirty="0">
                  <a:solidFill>
                    <a:schemeClr val="tx1">
                      <a:lumMod val="75000"/>
                      <a:lumOff val="25000"/>
                    </a:schemeClr>
                  </a:solidFill>
                  <a:latin typeface="Calibri" pitchFamily="34" charset="0"/>
                  <a:cs typeface="Arial" pitchFamily="34" charset="0"/>
                </a:rPr>
                <a:t>  Writing</a:t>
              </a:r>
            </a:p>
            <a:p>
              <a:pPr marL="171450" lvl="1" indent="57150">
                <a:buFont typeface="Arial" pitchFamily="34" charset="0"/>
                <a:buChar char="•"/>
              </a:pPr>
              <a:r>
                <a:rPr lang="en-US" sz="900" b="1" dirty="0">
                  <a:solidFill>
                    <a:schemeClr val="tx1">
                      <a:lumMod val="75000"/>
                      <a:lumOff val="25000"/>
                    </a:schemeClr>
                  </a:solidFill>
                  <a:latin typeface="Calibri" pitchFamily="34" charset="0"/>
                  <a:cs typeface="Arial" pitchFamily="34" charset="0"/>
                </a:rPr>
                <a:t>  Math</a:t>
              </a:r>
            </a:p>
          </p:txBody>
        </p:sp>
      </p:grpSp>
      <p:sp>
        <p:nvSpPr>
          <p:cNvPr id="20" name="TextBox 19"/>
          <p:cNvSpPr txBox="1">
            <a:spLocks noChangeArrowheads="1"/>
          </p:cNvSpPr>
          <p:nvPr/>
        </p:nvSpPr>
        <p:spPr bwMode="auto">
          <a:xfrm>
            <a:off x="7391400" y="4114800"/>
            <a:ext cx="1143000" cy="692150"/>
          </a:xfrm>
          <a:prstGeom prst="rect">
            <a:avLst/>
          </a:prstGeom>
          <a:noFill/>
          <a:ln w="9525">
            <a:noFill/>
            <a:miter lim="800000"/>
            <a:headEnd/>
            <a:tailEnd/>
          </a:ln>
        </p:spPr>
        <p:txBody>
          <a:bodyPr>
            <a:spAutoFit/>
          </a:bodyPr>
          <a:lstStyle/>
          <a:p>
            <a:pPr algn="ctr"/>
            <a:r>
              <a:rPr lang="en-US" sz="1000" b="1" dirty="0">
                <a:solidFill>
                  <a:schemeClr val="tx1">
                    <a:lumMod val="75000"/>
                    <a:lumOff val="25000"/>
                  </a:schemeClr>
                </a:solidFill>
                <a:latin typeface="Calibri" pitchFamily="34" charset="0"/>
                <a:cs typeface="Arial" pitchFamily="34" charset="0"/>
              </a:rPr>
              <a:t>COMPUTER</a:t>
            </a:r>
          </a:p>
          <a:p>
            <a:pPr algn="ctr"/>
            <a:r>
              <a:rPr lang="en-US" sz="1000" b="1" dirty="0">
                <a:solidFill>
                  <a:schemeClr val="tx1">
                    <a:lumMod val="75000"/>
                    <a:lumOff val="25000"/>
                  </a:schemeClr>
                </a:solidFill>
                <a:latin typeface="Calibri" pitchFamily="34" charset="0"/>
                <a:cs typeface="Arial" pitchFamily="34" charset="0"/>
              </a:rPr>
              <a:t>ADAPTIVE ASSESSMENT</a:t>
            </a:r>
          </a:p>
          <a:p>
            <a:pPr algn="ctr"/>
            <a:endParaRPr lang="en-US" sz="900" b="1" dirty="0">
              <a:solidFill>
                <a:schemeClr val="tx1">
                  <a:lumMod val="75000"/>
                  <a:lumOff val="25000"/>
                </a:schemeClr>
              </a:solidFill>
              <a:latin typeface="Calibri" pitchFamily="34" charset="0"/>
              <a:cs typeface="Arial" pitchFamily="34" charset="0"/>
            </a:endParaRPr>
          </a:p>
        </p:txBody>
      </p:sp>
      <p:sp>
        <p:nvSpPr>
          <p:cNvPr id="25" name="TextBox 24"/>
          <p:cNvSpPr txBox="1">
            <a:spLocks noChangeArrowheads="1"/>
          </p:cNvSpPr>
          <p:nvPr/>
        </p:nvSpPr>
        <p:spPr bwMode="auto">
          <a:xfrm>
            <a:off x="7391400" y="5210175"/>
            <a:ext cx="1371600" cy="276225"/>
          </a:xfrm>
          <a:prstGeom prst="rect">
            <a:avLst/>
          </a:prstGeom>
          <a:noFill/>
          <a:ln w="9525">
            <a:noFill/>
            <a:miter lim="800000"/>
            <a:headEnd/>
            <a:tailEnd/>
          </a:ln>
        </p:spPr>
        <p:txBody>
          <a:bodyPr>
            <a:spAutoFit/>
          </a:bodyPr>
          <a:lstStyle/>
          <a:p>
            <a:pPr algn="ctr"/>
            <a:r>
              <a:rPr lang="en-US" sz="1200" dirty="0">
                <a:solidFill>
                  <a:schemeClr val="tx1">
                    <a:lumMod val="75000"/>
                    <a:lumOff val="25000"/>
                  </a:schemeClr>
                </a:solidFill>
                <a:latin typeface="Calibri" pitchFamily="34" charset="0"/>
              </a:rPr>
              <a:t>Re-take option</a:t>
            </a:r>
          </a:p>
        </p:txBody>
      </p:sp>
      <p:sp>
        <p:nvSpPr>
          <p:cNvPr id="30739" name="Title 21"/>
          <p:cNvSpPr>
            <a:spLocks noGrp="1"/>
          </p:cNvSpPr>
          <p:nvPr>
            <p:ph type="title"/>
          </p:nvPr>
        </p:nvSpPr>
        <p:spPr/>
        <p:txBody>
          <a:bodyPr>
            <a:normAutofit/>
          </a:bodyPr>
          <a:lstStyle/>
          <a:p>
            <a:pPr eaLnBrk="1" hangingPunct="1"/>
            <a:r>
              <a:rPr lang="en-US" sz="2900" b="1" dirty="0" smtClean="0"/>
              <a:t>The SBAC Assessment System</a:t>
            </a:r>
          </a:p>
        </p:txBody>
      </p:sp>
      <p:sp>
        <p:nvSpPr>
          <p:cNvPr id="30740" name="TextBox 29"/>
          <p:cNvSpPr txBox="1">
            <a:spLocks noChangeArrowheads="1"/>
          </p:cNvSpPr>
          <p:nvPr/>
        </p:nvSpPr>
        <p:spPr bwMode="auto">
          <a:xfrm>
            <a:off x="838200" y="6477000"/>
            <a:ext cx="7239000" cy="276225"/>
          </a:xfrm>
          <a:prstGeom prst="rect">
            <a:avLst/>
          </a:prstGeom>
          <a:noFill/>
          <a:ln w="9525">
            <a:noFill/>
            <a:miter lim="800000"/>
            <a:headEnd/>
            <a:tailEnd/>
          </a:ln>
        </p:spPr>
        <p:txBody>
          <a:bodyPr>
            <a:spAutoFit/>
          </a:bodyPr>
          <a:lstStyle/>
          <a:p>
            <a:pPr algn="ctr"/>
            <a:r>
              <a:rPr lang="en-US" sz="1200">
                <a:solidFill>
                  <a:schemeClr val="tx1">
                    <a:lumMod val="75000"/>
                    <a:lumOff val="25000"/>
                  </a:schemeClr>
                </a:solidFill>
                <a:latin typeface="Calibri" pitchFamily="34" charset="0"/>
              </a:rPr>
              <a:t>* Time windows may be adjusted based on results from the research agenda and final implementation decisions.</a:t>
            </a:r>
          </a:p>
        </p:txBody>
      </p:sp>
      <p:sp>
        <p:nvSpPr>
          <p:cNvPr id="30741" name="TextBox 26"/>
          <p:cNvSpPr txBox="1">
            <a:spLocks noChangeArrowheads="1"/>
          </p:cNvSpPr>
          <p:nvPr/>
        </p:nvSpPr>
        <p:spPr bwMode="auto">
          <a:xfrm>
            <a:off x="1524000" y="1600200"/>
            <a:ext cx="6096000" cy="307975"/>
          </a:xfrm>
          <a:prstGeom prst="rect">
            <a:avLst/>
          </a:prstGeom>
          <a:noFill/>
          <a:ln w="9525">
            <a:noFill/>
            <a:miter lim="800000"/>
            <a:headEnd/>
            <a:tailEnd/>
          </a:ln>
        </p:spPr>
        <p:txBody>
          <a:bodyPr>
            <a:spAutoFit/>
          </a:bodyPr>
          <a:lstStyle/>
          <a:p>
            <a:pPr algn="ctr"/>
            <a:r>
              <a:rPr lang="en-US" sz="1400" dirty="0">
                <a:solidFill>
                  <a:schemeClr val="tx1">
                    <a:lumMod val="75000"/>
                    <a:lumOff val="25000"/>
                  </a:schemeClr>
                </a:solidFill>
                <a:latin typeface="Calibri" pitchFamily="34" charset="0"/>
              </a:rPr>
              <a:t>English Language Arts and Mathematics, Grades 3 – 8 and High School</a:t>
            </a:r>
          </a:p>
        </p:txBody>
      </p:sp>
      <p:grpSp>
        <p:nvGrpSpPr>
          <p:cNvPr id="4" name="Group 37"/>
          <p:cNvGrpSpPr>
            <a:grpSpLocks/>
          </p:cNvGrpSpPr>
          <p:nvPr/>
        </p:nvGrpSpPr>
        <p:grpSpPr bwMode="auto">
          <a:xfrm>
            <a:off x="3429000" y="3733800"/>
            <a:ext cx="1801813" cy="990600"/>
            <a:chOff x="533400" y="3581400"/>
            <a:chExt cx="1801905" cy="990600"/>
          </a:xfrm>
        </p:grpSpPr>
        <p:grpSp>
          <p:nvGrpSpPr>
            <p:cNvPr id="8" name="Group 32"/>
            <p:cNvGrpSpPr>
              <a:grpSpLocks/>
            </p:cNvGrpSpPr>
            <p:nvPr/>
          </p:nvGrpSpPr>
          <p:grpSpPr bwMode="auto">
            <a:xfrm>
              <a:off x="533400" y="3581400"/>
              <a:ext cx="1801905" cy="990600"/>
              <a:chOff x="788895" y="3581400"/>
              <a:chExt cx="1801905" cy="990600"/>
            </a:xfrm>
          </p:grpSpPr>
          <p:pic>
            <p:nvPicPr>
              <p:cNvPr id="30751" name="Picture 9" descr="notepad.png"/>
              <p:cNvPicPr>
                <a:picLocks noChangeAspect="1"/>
              </p:cNvPicPr>
              <p:nvPr/>
            </p:nvPicPr>
            <p:blipFill>
              <a:blip r:embed="rId7" cstate="print"/>
              <a:srcRect/>
              <a:stretch>
                <a:fillRect/>
              </a:stretch>
            </p:blipFill>
            <p:spPr bwMode="auto">
              <a:xfrm>
                <a:off x="788895" y="3581400"/>
                <a:ext cx="1801905" cy="990600"/>
              </a:xfrm>
              <a:prstGeom prst="rect">
                <a:avLst/>
              </a:prstGeom>
              <a:noFill/>
              <a:ln w="9525">
                <a:noFill/>
                <a:miter lim="800000"/>
                <a:headEnd/>
                <a:tailEnd/>
              </a:ln>
            </p:spPr>
          </p:pic>
          <p:sp>
            <p:nvSpPr>
              <p:cNvPr id="30752" name="TextBox 31"/>
              <p:cNvSpPr txBox="1">
                <a:spLocks noChangeArrowheads="1"/>
              </p:cNvSpPr>
              <p:nvPr/>
            </p:nvSpPr>
            <p:spPr bwMode="auto">
              <a:xfrm>
                <a:off x="838200" y="3886200"/>
                <a:ext cx="1600200" cy="646331"/>
              </a:xfrm>
              <a:prstGeom prst="rect">
                <a:avLst/>
              </a:prstGeom>
              <a:noFill/>
              <a:ln w="9525">
                <a:noFill/>
                <a:miter lim="800000"/>
                <a:headEnd/>
                <a:tailEnd/>
              </a:ln>
            </p:spPr>
            <p:txBody>
              <a:bodyPr>
                <a:spAutoFit/>
              </a:bodyPr>
              <a:lstStyle/>
              <a:p>
                <a:r>
                  <a:rPr lang="en-US" sz="1200">
                    <a:solidFill>
                      <a:schemeClr val="tx1">
                        <a:lumMod val="75000"/>
                        <a:lumOff val="25000"/>
                      </a:schemeClr>
                    </a:solidFill>
                    <a:latin typeface="Calibri" pitchFamily="34" charset="0"/>
                  </a:rPr>
                  <a:t>Computer Adaptive Assessment and Performance Tasks</a:t>
                </a:r>
              </a:p>
            </p:txBody>
          </p:sp>
        </p:grpSp>
        <p:sp>
          <p:nvSpPr>
            <p:cNvPr id="30750" name="TextBox 36"/>
            <p:cNvSpPr txBox="1">
              <a:spLocks noChangeArrowheads="1"/>
            </p:cNvSpPr>
            <p:nvPr/>
          </p:nvSpPr>
          <p:spPr bwMode="auto">
            <a:xfrm>
              <a:off x="533400" y="3581400"/>
              <a:ext cx="1676400" cy="276999"/>
            </a:xfrm>
            <a:prstGeom prst="rect">
              <a:avLst/>
            </a:prstGeom>
            <a:noFill/>
            <a:ln w="9525">
              <a:noFill/>
              <a:miter lim="800000"/>
              <a:headEnd/>
              <a:tailEnd/>
            </a:ln>
          </p:spPr>
          <p:txBody>
            <a:bodyPr>
              <a:spAutoFit/>
            </a:bodyPr>
            <a:lstStyle/>
            <a:p>
              <a:r>
                <a:rPr lang="en-US" sz="1200" b="1">
                  <a:solidFill>
                    <a:schemeClr val="tx1">
                      <a:lumMod val="75000"/>
                      <a:lumOff val="25000"/>
                    </a:schemeClr>
                  </a:solidFill>
                  <a:latin typeface="Calibri" pitchFamily="34" charset="0"/>
                </a:rPr>
                <a:t>INTERIM ASSESSMENT</a:t>
              </a:r>
            </a:p>
          </p:txBody>
        </p:sp>
      </p:grpSp>
      <p:grpSp>
        <p:nvGrpSpPr>
          <p:cNvPr id="10" name="Group 38"/>
          <p:cNvGrpSpPr>
            <a:grpSpLocks/>
          </p:cNvGrpSpPr>
          <p:nvPr/>
        </p:nvGrpSpPr>
        <p:grpSpPr bwMode="auto">
          <a:xfrm>
            <a:off x="560388" y="3733800"/>
            <a:ext cx="1801812" cy="990600"/>
            <a:chOff x="533400" y="3581400"/>
            <a:chExt cx="1801905" cy="990600"/>
          </a:xfrm>
        </p:grpSpPr>
        <p:grpSp>
          <p:nvGrpSpPr>
            <p:cNvPr id="14" name="Group 32"/>
            <p:cNvGrpSpPr>
              <a:grpSpLocks/>
            </p:cNvGrpSpPr>
            <p:nvPr/>
          </p:nvGrpSpPr>
          <p:grpSpPr bwMode="auto">
            <a:xfrm>
              <a:off x="533400" y="3581400"/>
              <a:ext cx="1801905" cy="990600"/>
              <a:chOff x="788895" y="3581400"/>
              <a:chExt cx="1801905" cy="990600"/>
            </a:xfrm>
          </p:grpSpPr>
          <p:pic>
            <p:nvPicPr>
              <p:cNvPr id="30747" name="Picture 41" descr="notepad.png"/>
              <p:cNvPicPr>
                <a:picLocks noChangeAspect="1"/>
              </p:cNvPicPr>
              <p:nvPr/>
            </p:nvPicPr>
            <p:blipFill>
              <a:blip r:embed="rId7" cstate="print"/>
              <a:srcRect/>
              <a:stretch>
                <a:fillRect/>
              </a:stretch>
            </p:blipFill>
            <p:spPr bwMode="auto">
              <a:xfrm>
                <a:off x="788895" y="3581400"/>
                <a:ext cx="1801905" cy="990600"/>
              </a:xfrm>
              <a:prstGeom prst="rect">
                <a:avLst/>
              </a:prstGeom>
              <a:noFill/>
              <a:ln w="9525">
                <a:noFill/>
                <a:miter lim="800000"/>
                <a:headEnd/>
                <a:tailEnd/>
              </a:ln>
            </p:spPr>
          </p:pic>
          <p:sp>
            <p:nvSpPr>
              <p:cNvPr id="30748" name="TextBox 42"/>
              <p:cNvSpPr txBox="1">
                <a:spLocks noChangeArrowheads="1"/>
              </p:cNvSpPr>
              <p:nvPr/>
            </p:nvSpPr>
            <p:spPr bwMode="auto">
              <a:xfrm>
                <a:off x="838200" y="3886200"/>
                <a:ext cx="1600200" cy="646331"/>
              </a:xfrm>
              <a:prstGeom prst="rect">
                <a:avLst/>
              </a:prstGeom>
              <a:noFill/>
              <a:ln w="9525">
                <a:noFill/>
                <a:miter lim="800000"/>
                <a:headEnd/>
                <a:tailEnd/>
              </a:ln>
            </p:spPr>
            <p:txBody>
              <a:bodyPr>
                <a:spAutoFit/>
              </a:bodyPr>
              <a:lstStyle/>
              <a:p>
                <a:r>
                  <a:rPr lang="en-US" sz="1200">
                    <a:solidFill>
                      <a:schemeClr val="tx1">
                        <a:lumMod val="75000"/>
                        <a:lumOff val="25000"/>
                      </a:schemeClr>
                    </a:solidFill>
                    <a:latin typeface="Calibri" pitchFamily="34" charset="0"/>
                  </a:rPr>
                  <a:t>Computer Adaptive Assessment and Performance Tasks</a:t>
                </a:r>
              </a:p>
            </p:txBody>
          </p:sp>
        </p:grpSp>
        <p:sp>
          <p:nvSpPr>
            <p:cNvPr id="30746" name="TextBox 40"/>
            <p:cNvSpPr txBox="1">
              <a:spLocks noChangeArrowheads="1"/>
            </p:cNvSpPr>
            <p:nvPr/>
          </p:nvSpPr>
          <p:spPr bwMode="auto">
            <a:xfrm>
              <a:off x="533400" y="3581400"/>
              <a:ext cx="1676400" cy="276999"/>
            </a:xfrm>
            <a:prstGeom prst="rect">
              <a:avLst/>
            </a:prstGeom>
            <a:noFill/>
            <a:ln w="9525">
              <a:noFill/>
              <a:miter lim="800000"/>
              <a:headEnd/>
              <a:tailEnd/>
            </a:ln>
          </p:spPr>
          <p:txBody>
            <a:bodyPr>
              <a:spAutoFit/>
            </a:bodyPr>
            <a:lstStyle/>
            <a:p>
              <a:r>
                <a:rPr lang="en-US" sz="1200" b="1">
                  <a:solidFill>
                    <a:schemeClr val="tx1">
                      <a:lumMod val="75000"/>
                      <a:lumOff val="25000"/>
                    </a:schemeClr>
                  </a:solidFill>
                  <a:latin typeface="Calibri" pitchFamily="34" charset="0"/>
                </a:rPr>
                <a:t>INTERIM ASSESSMENT</a:t>
              </a:r>
            </a:p>
          </p:txBody>
        </p:sp>
      </p:grpSp>
      <p:cxnSp>
        <p:nvCxnSpPr>
          <p:cNvPr id="46" name="Straight Connector 45"/>
          <p:cNvCxnSpPr/>
          <p:nvPr/>
        </p:nvCxnSpPr>
        <p:spPr>
          <a:xfrm>
            <a:off x="6629400" y="3505200"/>
            <a:ext cx="1371600" cy="15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570627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7" y="2096169"/>
            <a:ext cx="8166828" cy="3877985"/>
          </a:xfrm>
          <a:prstGeom prst="rect">
            <a:avLst/>
          </a:prstGeom>
        </p:spPr>
        <p:txBody>
          <a:bodyPr wrap="square">
            <a:spAutoFit/>
          </a:bodyPr>
          <a:lstStyle/>
          <a:p>
            <a:pPr lvl="0"/>
            <a:r>
              <a:rPr lang="en-US" dirty="0" smtClean="0"/>
              <a:t>Refer to “Coming Together” for other assessments being developed:</a:t>
            </a:r>
          </a:p>
          <a:p>
            <a:pPr lvl="0"/>
            <a:endParaRPr lang="en-US" dirty="0"/>
          </a:p>
          <a:p>
            <a:pPr lvl="0"/>
            <a:r>
              <a:rPr lang="en-US" sz="2400" dirty="0" smtClean="0"/>
              <a:t>Alternative Assessments</a:t>
            </a:r>
            <a:r>
              <a:rPr lang="en-US" dirty="0" smtClean="0"/>
              <a:t>:</a:t>
            </a:r>
          </a:p>
          <a:p>
            <a:pPr lvl="0"/>
            <a:endParaRPr lang="en-US" dirty="0" smtClean="0"/>
          </a:p>
          <a:p>
            <a:pPr lvl="0"/>
            <a:r>
              <a:rPr lang="en-US" dirty="0"/>
              <a:t>	</a:t>
            </a:r>
            <a:r>
              <a:rPr lang="en-US" dirty="0" smtClean="0"/>
              <a:t>Dynamic Learning Maps Alternate Assessment Consortium</a:t>
            </a:r>
          </a:p>
          <a:p>
            <a:pPr lvl="0"/>
            <a:endParaRPr lang="en-US" dirty="0"/>
          </a:p>
          <a:p>
            <a:pPr lvl="0"/>
            <a:r>
              <a:rPr lang="en-US" dirty="0" smtClean="0"/>
              <a:t>	National Center and State Collaborative </a:t>
            </a:r>
          </a:p>
          <a:p>
            <a:pPr lvl="0"/>
            <a:endParaRPr lang="en-US" dirty="0"/>
          </a:p>
          <a:p>
            <a:pPr lvl="0"/>
            <a:r>
              <a:rPr lang="en-US" sz="2400" dirty="0" smtClean="0"/>
              <a:t>English Language Proficiency Assessments:</a:t>
            </a:r>
          </a:p>
          <a:p>
            <a:pPr lvl="0"/>
            <a:endParaRPr lang="en-US" dirty="0"/>
          </a:p>
          <a:p>
            <a:pPr lvl="0"/>
            <a:r>
              <a:rPr lang="en-US" dirty="0" smtClean="0"/>
              <a:t>	Assessment Services Supporting ELLs through Technology Systems</a:t>
            </a:r>
          </a:p>
          <a:p>
            <a:pPr lvl="0"/>
            <a:endParaRPr lang="en-US" dirty="0"/>
          </a:p>
          <a:p>
            <a:pPr lvl="0"/>
            <a:r>
              <a:rPr lang="en-US" dirty="0" smtClean="0"/>
              <a:t>	English Language Proficiency Assessment for the 21 Century Consortium</a:t>
            </a:r>
            <a:endParaRPr lang="en-US" dirty="0"/>
          </a:p>
        </p:txBody>
      </p:sp>
      <p:sp>
        <p:nvSpPr>
          <p:cNvPr id="5" name="Title 4"/>
          <p:cNvSpPr>
            <a:spLocks noGrp="1"/>
          </p:cNvSpPr>
          <p:nvPr>
            <p:ph type="ctrTitle"/>
          </p:nvPr>
        </p:nvSpPr>
        <p:spPr>
          <a:xfrm>
            <a:off x="1236020" y="587539"/>
            <a:ext cx="7382104" cy="1179382"/>
          </a:xfrm>
        </p:spPr>
        <p:txBody>
          <a:bodyPr/>
          <a:lstStyle/>
          <a:p>
            <a:r>
              <a:rPr lang="en-US" dirty="0" smtClean="0"/>
              <a:t>Other Assessments</a:t>
            </a:r>
            <a:endParaRPr lang="en-US"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3292230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25463" indent="-457200">
              <a:lnSpc>
                <a:spcPct val="110000"/>
              </a:lnSpc>
            </a:pPr>
            <a:r>
              <a:rPr lang="en-US" sz="2000" b="1" dirty="0">
                <a:latin typeface="Calibri" charset="0"/>
              </a:rPr>
              <a:t>Texts Worth Reading</a:t>
            </a:r>
            <a:r>
              <a:rPr lang="en-US" sz="2000" dirty="0">
                <a:latin typeface="Calibri" charset="0"/>
              </a:rPr>
              <a:t>: The assessments will use authentic texts worthy of study instead of artificially produced or commissioned passages</a:t>
            </a:r>
            <a:r>
              <a:rPr lang="en-US" altLang="ja-JP" sz="2000" dirty="0">
                <a:latin typeface="Calibri" charset="0"/>
              </a:rPr>
              <a:t>. </a:t>
            </a:r>
          </a:p>
          <a:p>
            <a:pPr marL="525463" indent="-457200">
              <a:lnSpc>
                <a:spcPct val="110000"/>
              </a:lnSpc>
            </a:pPr>
            <a:r>
              <a:rPr lang="en-US" sz="2000" b="1" dirty="0">
                <a:latin typeface="Calibri" charset="0"/>
              </a:rPr>
              <a:t>Questions Worth Answering</a:t>
            </a:r>
            <a:r>
              <a:rPr lang="en-US" sz="2000" dirty="0">
                <a:latin typeface="Calibri" charset="0"/>
              </a:rPr>
              <a:t>: Sequences of questions that draw students into deeper encounters with texts will be the norm (as in an excellent classroom), rather than sets of random questions of varying quality.</a:t>
            </a:r>
            <a:endParaRPr lang="en-US" dirty="0">
              <a:latin typeface="Calibri" charset="0"/>
            </a:endParaRPr>
          </a:p>
          <a:p>
            <a:pPr marL="525463" indent="-457200">
              <a:lnSpc>
                <a:spcPct val="110000"/>
              </a:lnSpc>
            </a:pPr>
            <a:r>
              <a:rPr lang="en-US" sz="2000" b="1" dirty="0">
                <a:solidFill>
                  <a:srgbClr val="000000"/>
                </a:solidFill>
                <a:latin typeface="Calibri" charset="0"/>
              </a:rPr>
              <a:t>Better Standards Demand Better Questions:</a:t>
            </a:r>
            <a:r>
              <a:rPr lang="en-US" sz="2000" dirty="0">
                <a:latin typeface="Calibri" charset="0"/>
              </a:rPr>
              <a:t> Instead of reusing existing items, PARCC will develop custom items to the Standards.</a:t>
            </a:r>
          </a:p>
          <a:p>
            <a:pPr marL="525463" indent="-457200">
              <a:lnSpc>
                <a:spcPct val="110000"/>
              </a:lnSpc>
            </a:pPr>
            <a:r>
              <a:rPr lang="en-US" sz="2000" b="1" dirty="0">
                <a:latin typeface="Calibri" charset="0"/>
              </a:rPr>
              <a:t>Fidelity to the Standards (now in Teacher</a:t>
            </a:r>
            <a:r>
              <a:rPr lang="en-US" altLang="ja-JP" sz="2000" b="1" dirty="0">
                <a:latin typeface="Calibri" charset="0"/>
              </a:rPr>
              <a:t>s’ hands)</a:t>
            </a:r>
            <a:r>
              <a:rPr lang="en-US" altLang="ja-JP" sz="2000" dirty="0">
                <a:latin typeface="Calibri" charset="0"/>
              </a:rPr>
              <a:t>: PARCC evidences are rooted in the language of the Standards so that expectations remain the same in both instructional and assessment settings.</a:t>
            </a:r>
          </a:p>
          <a:p>
            <a:pPr marL="525463" indent="-457200">
              <a:lnSpc>
                <a:spcPct val="110000"/>
              </a:lnSpc>
              <a:buFont typeface="Arial" charset="0"/>
              <a:buNone/>
            </a:pPr>
            <a:endParaRPr lang="en-US" sz="2000" dirty="0">
              <a:latin typeface="Calibri" charset="0"/>
            </a:endParaRPr>
          </a:p>
        </p:txBody>
      </p:sp>
      <p:sp>
        <p:nvSpPr>
          <p:cNvPr id="17411" name="Rectangle 2"/>
          <p:cNvSpPr>
            <a:spLocks noGrp="1" noChangeArrowheads="1"/>
          </p:cNvSpPr>
          <p:nvPr>
            <p:ph type="title"/>
          </p:nvPr>
        </p:nvSpPr>
        <p:spPr bwMode="auto">
          <a:xfrm>
            <a:off x="457200" y="274638"/>
            <a:ext cx="845716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Autofit/>
          </a:bodyPr>
          <a:lstStyle/>
          <a:p>
            <a:pPr marL="168275"/>
            <a:r>
              <a:rPr lang="en-US" sz="2800" dirty="0" smtClean="0">
                <a:latin typeface="Calibri" charset="0"/>
              </a:rPr>
              <a:t>PARCC’s Response to the Goals of the CCSS emphasizes Text complexity, Use of Evidence, Knowledge</a:t>
            </a:r>
            <a:endParaRPr lang="en-US" sz="2800" dirty="0">
              <a:latin typeface="Calibri" charset="0"/>
            </a:endParaRPr>
          </a:p>
        </p:txBody>
      </p:sp>
      <p:sp>
        <p:nvSpPr>
          <p:cNvPr id="3" name="Footer Placeholder 2"/>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3433164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charset="0"/>
              <a:buNone/>
            </a:pPr>
            <a:r>
              <a:rPr lang="en-US" sz="2800" i="1">
                <a:latin typeface="Calibri" charset="0"/>
              </a:rPr>
              <a:t>SO. . .</a:t>
            </a:r>
          </a:p>
          <a:p>
            <a:pPr marL="0" indent="0">
              <a:lnSpc>
                <a:spcPct val="110000"/>
              </a:lnSpc>
              <a:buFont typeface="Arial" charset="0"/>
              <a:buNone/>
            </a:pPr>
            <a:r>
              <a:rPr lang="en-US" sz="2800">
                <a:latin typeface="Calibri" charset="0"/>
              </a:rPr>
              <a:t>Two standards are always in play—whether they be reading or writing items, selected-response or constructed-response items on any one of the four components of PARCC. They are:</a:t>
            </a:r>
          </a:p>
          <a:p>
            <a:pPr lvl="1">
              <a:lnSpc>
                <a:spcPct val="110000"/>
              </a:lnSpc>
            </a:pPr>
            <a:r>
              <a:rPr lang="en-US" sz="2800">
                <a:latin typeface="Calibri" charset="0"/>
              </a:rPr>
              <a:t> Reading Standard One (Use of Evidence) </a:t>
            </a:r>
          </a:p>
          <a:p>
            <a:pPr lvl="1">
              <a:lnSpc>
                <a:spcPct val="110000"/>
              </a:lnSpc>
            </a:pPr>
            <a:r>
              <a:rPr lang="en-US" sz="2800">
                <a:latin typeface="Calibri" charset="0"/>
              </a:rPr>
              <a:t> Reading Standard Ten (Complex Texts)</a:t>
            </a:r>
          </a:p>
        </p:txBody>
      </p:sp>
      <p:sp>
        <p:nvSpPr>
          <p:cNvPr id="2" name="Title 1"/>
          <p:cNvSpPr>
            <a:spLocks noGrp="1"/>
          </p:cNvSpPr>
          <p:nvPr>
            <p:ph type="title"/>
          </p:nvPr>
        </p:nvSpPr>
        <p:spPr/>
        <p:txBody>
          <a:bodyPr vert="horz" wrap="square" numCol="1" anchorCtr="0" compatLnSpc="1">
            <a:prstTxWarp prst="textNoShape">
              <a:avLst/>
            </a:prstTxWarp>
            <a:noAutofit/>
          </a:bodyPr>
          <a:lstStyle/>
          <a:p>
            <a:pPr marL="168275"/>
            <a:r>
              <a:rPr lang="en-US">
                <a:latin typeface="Calibri" charset="0"/>
                <a:cs typeface="Century Gothic" charset="0"/>
              </a:rPr>
              <a:t>Students</a:t>
            </a:r>
            <a:r>
              <a:rPr lang="ja-JP" altLang="en-US">
                <a:latin typeface="Calibri" charset="0"/>
                <a:cs typeface="Century Gothic" charset="0"/>
              </a:rPr>
              <a:t>’</a:t>
            </a:r>
            <a:r>
              <a:rPr lang="en-US">
                <a:latin typeface="Calibri" charset="0"/>
                <a:cs typeface="Century Gothic" charset="0"/>
              </a:rPr>
              <a:t> Command of Evidence with Complex Texts is at the Core of Every Part of the Assessment!</a:t>
            </a: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3735800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vert="horz" wrap="square" lIns="91440" tIns="45720" rIns="91440" bIns="45720" numCol="1" anchor="t" anchorCtr="0" compatLnSpc="1">
            <a:prstTxWarp prst="textNoShape">
              <a:avLst/>
            </a:prstTxWarp>
            <a:normAutofit/>
          </a:bodyPr>
          <a:lstStyle/>
          <a:p>
            <a:pPr marL="0" indent="0">
              <a:lnSpc>
                <a:spcPct val="70000"/>
              </a:lnSpc>
              <a:buFont typeface="Arial" charset="0"/>
              <a:buNone/>
            </a:pPr>
            <a:endParaRPr lang="en-US" sz="1000">
              <a:latin typeface="Calibri" charset="0"/>
            </a:endParaRPr>
          </a:p>
          <a:p>
            <a:pPr marL="0" indent="0"/>
            <a:r>
              <a:rPr lang="en-US" sz="2000" b="1">
                <a:latin typeface="Calibri" charset="0"/>
              </a:rPr>
              <a:t>Evidence-Based Selected Response (EBSR)—</a:t>
            </a:r>
            <a:r>
              <a:rPr lang="en-US" sz="2000">
                <a:latin typeface="Calibri" charset="0"/>
              </a:rPr>
              <a:t>Combines a traditional selected-response question with a second selected-response question that asks students to show evidence from the text that supports the answer they provided to the first question. Underscores the importance of Reading Anchor Standard 1 for implementation of the CCSS.</a:t>
            </a:r>
          </a:p>
          <a:p>
            <a:pPr marL="0" indent="0"/>
            <a:r>
              <a:rPr lang="en-US" sz="2000" b="1">
                <a:latin typeface="Calibri" charset="0"/>
              </a:rPr>
              <a:t>Technology-Enhanced Constructed Response (TECR)—</a:t>
            </a:r>
            <a:r>
              <a:rPr lang="en-US" sz="2000">
                <a:latin typeface="Calibri" charset="0"/>
              </a:rPr>
              <a:t>Uses technology to capture student comprehension of texts in authentic ways that have been difficult to score by machine for large scale assessments (e.g., drag and drop, cut and paste, shade text, move items to show relationships). </a:t>
            </a:r>
          </a:p>
          <a:p>
            <a:pPr marL="0" indent="0"/>
            <a:r>
              <a:rPr lang="en-US" sz="2000" b="1">
                <a:latin typeface="Calibri" charset="0"/>
              </a:rPr>
              <a:t>Range of Prose Constructed Responses (PCR)—</a:t>
            </a:r>
            <a:r>
              <a:rPr lang="en-US" sz="2000">
                <a:latin typeface="Calibri" charset="0"/>
              </a:rPr>
              <a:t>Elicits evidence that students have understood a text or texts they have read and can communicate that understanding well both in terms of written expression and knowledge of language and conventions. There are four of these items of varying types on each annual performance-based assessment.</a:t>
            </a:r>
          </a:p>
        </p:txBody>
      </p:sp>
      <p:sp>
        <p:nvSpPr>
          <p:cNvPr id="2765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r>
              <a:rPr lang="en-US">
                <a:latin typeface="Calibri" charset="0"/>
              </a:rPr>
              <a:t>Three Innovative Item Types That Showcase Students</a:t>
            </a:r>
            <a:r>
              <a:rPr lang="ja-JP" altLang="en-US">
                <a:latin typeface="Calibri" charset="0"/>
              </a:rPr>
              <a:t>’</a:t>
            </a:r>
            <a:r>
              <a:rPr lang="en-US" altLang="ja-JP">
                <a:latin typeface="Calibri" charset="0"/>
              </a:rPr>
              <a:t> Command of Evidence with Complex Texts</a:t>
            </a:r>
            <a:endParaRPr lang="en-US">
              <a:latin typeface="Calibri" charset="0"/>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9680052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396" y="3883630"/>
            <a:ext cx="7774404" cy="2669569"/>
          </a:xfrm>
        </p:spPr>
        <p:txBody>
          <a:bodyPr vert="horz" wrap="square" lIns="91440" tIns="45720" rIns="91440" bIns="45720" numCol="1" anchor="t" anchorCtr="0" compatLnSpc="1">
            <a:prstTxWarp prst="textNoShape">
              <a:avLst/>
            </a:prstTxWarp>
            <a:normAutofit/>
          </a:bodyPr>
          <a:lstStyle/>
          <a:p>
            <a:pPr marL="0" indent="0">
              <a:lnSpc>
                <a:spcPct val="70000"/>
              </a:lnSpc>
              <a:buFont typeface="Arial" charset="0"/>
              <a:buNone/>
            </a:pPr>
            <a:endParaRPr lang="en-US" sz="1000" dirty="0">
              <a:latin typeface="Calibri" charset="0"/>
            </a:endParaRPr>
          </a:p>
        </p:txBody>
      </p:sp>
      <p:sp>
        <p:nvSpPr>
          <p:cNvPr id="2765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r>
              <a:rPr lang="en-US" dirty="0" smtClean="0">
                <a:latin typeface="Calibri" charset="0"/>
              </a:rPr>
              <a:t/>
            </a:r>
            <a:br>
              <a:rPr lang="en-US" dirty="0" smtClean="0">
                <a:latin typeface="Calibri" charset="0"/>
              </a:rPr>
            </a:br>
            <a:r>
              <a:rPr lang="en-US" dirty="0">
                <a:latin typeface="Calibri" charset="0"/>
              </a:rPr>
              <a:t/>
            </a:r>
            <a:br>
              <a:rPr lang="en-US" dirty="0">
                <a:latin typeface="Calibri" charset="0"/>
              </a:rPr>
            </a:br>
            <a:r>
              <a:rPr lang="en-US" dirty="0" smtClean="0">
                <a:latin typeface="Calibri" charset="0"/>
              </a:rPr>
              <a:t/>
            </a:r>
            <a:br>
              <a:rPr lang="en-US" dirty="0" smtClean="0">
                <a:latin typeface="Calibri" charset="0"/>
              </a:rPr>
            </a:br>
            <a:r>
              <a:rPr lang="en-US" dirty="0">
                <a:latin typeface="Calibri" charset="0"/>
              </a:rPr>
              <a:t/>
            </a:r>
            <a:br>
              <a:rPr lang="en-US" dirty="0">
                <a:latin typeface="Calibri" charset="0"/>
              </a:rPr>
            </a:br>
            <a:r>
              <a:rPr lang="en-US" dirty="0" smtClean="0">
                <a:latin typeface="Calibri" charset="0"/>
              </a:rPr>
              <a:t/>
            </a:r>
            <a:br>
              <a:rPr lang="en-US" dirty="0" smtClean="0">
                <a:latin typeface="Calibri" charset="0"/>
              </a:rPr>
            </a:br>
            <a:r>
              <a:rPr lang="en-US" dirty="0">
                <a:latin typeface="Calibri" charset="0"/>
              </a:rPr>
              <a:t/>
            </a:r>
            <a:br>
              <a:rPr lang="en-US" dirty="0">
                <a:latin typeface="Calibri" charset="0"/>
              </a:rPr>
            </a:br>
            <a:r>
              <a:rPr lang="en-US" dirty="0" smtClean="0">
                <a:latin typeface="Calibri" charset="0"/>
              </a:rPr>
              <a:t>Samples of PARCC question types &amp;  </a:t>
            </a:r>
            <a:r>
              <a:rPr lang="en-US" dirty="0">
                <a:latin typeface="Calibri" charset="0"/>
              </a:rPr>
              <a:t>s</a:t>
            </a:r>
            <a:r>
              <a:rPr lang="en-US" dirty="0" smtClean="0">
                <a:latin typeface="Calibri" charset="0"/>
              </a:rPr>
              <a:t>upports provided by higher order thinking and reasoning </a:t>
            </a:r>
            <a:br>
              <a:rPr lang="en-US" dirty="0" smtClean="0">
                <a:latin typeface="Calibri" charset="0"/>
              </a:rPr>
            </a:br>
            <a:r>
              <a:rPr lang="en-US" dirty="0" smtClean="0">
                <a:latin typeface="Calibri" charset="0"/>
              </a:rPr>
              <a:t>Content Enhancement Routines </a:t>
            </a:r>
            <a:endParaRPr lang="en-US" dirty="0">
              <a:latin typeface="Calibri" charset="0"/>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6819303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3903"/>
            <a:ext cx="8229600" cy="4953000"/>
          </a:xfrm>
        </p:spPr>
        <p:txBody>
          <a:bodyPr vert="horz" wrap="square" lIns="91440" tIns="45720" rIns="91440" bIns="45720" numCol="1" anchor="t" anchorCtr="0" compatLnSpc="1">
            <a:prstTxWarp prst="textNoShape">
              <a:avLst/>
            </a:prstTxWarp>
            <a:normAutofit lnSpcReduction="10000"/>
          </a:bodyPr>
          <a:lstStyle/>
          <a:p>
            <a:pPr marL="0" indent="0">
              <a:lnSpc>
                <a:spcPct val="80000"/>
              </a:lnSpc>
              <a:buFont typeface="Arial" charset="0"/>
              <a:buNone/>
            </a:pPr>
            <a:r>
              <a:rPr lang="en-US" sz="1800" dirty="0">
                <a:latin typeface="Calibri" charset="0"/>
              </a:rPr>
              <a:t>Below are three claims that one could make based on the article </a:t>
            </a:r>
            <a:r>
              <a:rPr lang="ja-JP" altLang="en-US" sz="1800" dirty="0">
                <a:latin typeface="Calibri" charset="0"/>
              </a:rPr>
              <a:t>“</a:t>
            </a:r>
            <a:r>
              <a:rPr lang="en-US" altLang="ja-JP" sz="1800" dirty="0">
                <a:latin typeface="Calibri" charset="0"/>
              </a:rPr>
              <a:t>Earhart</a:t>
            </a:r>
            <a:r>
              <a:rPr lang="ja-JP" altLang="en-US" sz="1800" dirty="0">
                <a:latin typeface="Calibri" charset="0"/>
              </a:rPr>
              <a:t>’</a:t>
            </a:r>
            <a:r>
              <a:rPr lang="en-US" altLang="ja-JP" sz="1800" dirty="0">
                <a:latin typeface="Calibri" charset="0"/>
              </a:rPr>
              <a:t>s Final Resting Place Believed Found.</a:t>
            </a:r>
            <a:r>
              <a:rPr lang="ja-JP" altLang="en-US" sz="1800" dirty="0">
                <a:latin typeface="Calibri" charset="0"/>
              </a:rPr>
              <a:t>”</a:t>
            </a:r>
            <a:endParaRPr lang="en-US" altLang="ja-JP" sz="1800"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r>
              <a:rPr lang="en-US" sz="1400" dirty="0">
                <a:latin typeface="Calibri" charset="0"/>
              </a:rPr>
              <a:t> </a:t>
            </a: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400" b="1" dirty="0">
              <a:latin typeface="Calibri" charset="0"/>
            </a:endParaRPr>
          </a:p>
          <a:p>
            <a:pPr marL="0" indent="0">
              <a:lnSpc>
                <a:spcPct val="80000"/>
              </a:lnSpc>
              <a:buFont typeface="Arial" charset="0"/>
              <a:buNone/>
            </a:pPr>
            <a:endParaRPr lang="en-US" sz="1600" b="1" dirty="0">
              <a:latin typeface="Calibri" charset="0"/>
            </a:endParaRPr>
          </a:p>
          <a:p>
            <a:pPr marL="0" indent="0">
              <a:lnSpc>
                <a:spcPct val="80000"/>
              </a:lnSpc>
              <a:buFont typeface="Arial" charset="0"/>
              <a:buNone/>
            </a:pPr>
            <a:endParaRPr lang="en-US" sz="1800" b="1" dirty="0">
              <a:latin typeface="Calibri" charset="0"/>
            </a:endParaRPr>
          </a:p>
          <a:p>
            <a:pPr marL="0" indent="0">
              <a:lnSpc>
                <a:spcPct val="80000"/>
              </a:lnSpc>
              <a:buFont typeface="Arial" charset="0"/>
              <a:buNone/>
            </a:pPr>
            <a:endParaRPr lang="en-US" sz="1800" b="1" dirty="0" smtClean="0">
              <a:latin typeface="Calibri" charset="0"/>
            </a:endParaRPr>
          </a:p>
          <a:p>
            <a:pPr marL="0" indent="0">
              <a:lnSpc>
                <a:spcPct val="80000"/>
              </a:lnSpc>
              <a:buFont typeface="Arial" charset="0"/>
              <a:buNone/>
            </a:pPr>
            <a:r>
              <a:rPr lang="en-US" sz="1800" b="1" dirty="0" smtClean="0">
                <a:latin typeface="Calibri" charset="0"/>
              </a:rPr>
              <a:t>Part </a:t>
            </a:r>
            <a:r>
              <a:rPr lang="en-US" sz="1800" b="1" dirty="0">
                <a:latin typeface="Calibri" charset="0"/>
              </a:rPr>
              <a:t>A</a:t>
            </a:r>
            <a:endParaRPr lang="en-US" sz="1800" dirty="0">
              <a:latin typeface="Calibri" charset="0"/>
            </a:endParaRPr>
          </a:p>
          <a:p>
            <a:pPr marL="0" indent="0">
              <a:lnSpc>
                <a:spcPct val="80000"/>
              </a:lnSpc>
            </a:pPr>
            <a:r>
              <a:rPr lang="en-US" sz="1800" dirty="0">
                <a:latin typeface="Calibri" charset="0"/>
              </a:rPr>
              <a:t>Highlight the </a:t>
            </a:r>
            <a:r>
              <a:rPr lang="en-US" sz="1800" b="1" dirty="0">
                <a:latin typeface="Calibri" charset="0"/>
              </a:rPr>
              <a:t>claim</a:t>
            </a:r>
            <a:r>
              <a:rPr lang="en-US" sz="1800" dirty="0">
                <a:latin typeface="Calibri" charset="0"/>
              </a:rPr>
              <a:t> that is supported by the most </a:t>
            </a:r>
            <a:r>
              <a:rPr lang="en-US" sz="1800" b="1" dirty="0">
                <a:latin typeface="Calibri" charset="0"/>
              </a:rPr>
              <a:t>relevant and sufficient facts</a:t>
            </a:r>
            <a:r>
              <a:rPr lang="en-US" sz="1800" dirty="0">
                <a:latin typeface="Calibri" charset="0"/>
              </a:rPr>
              <a:t> within </a:t>
            </a:r>
            <a:r>
              <a:rPr lang="ja-JP" altLang="en-US" sz="1800" dirty="0">
                <a:latin typeface="Calibri" charset="0"/>
              </a:rPr>
              <a:t>“</a:t>
            </a:r>
            <a:r>
              <a:rPr lang="en-US" altLang="ja-JP" sz="1800" dirty="0">
                <a:latin typeface="Calibri" charset="0"/>
              </a:rPr>
              <a:t>Earhart</a:t>
            </a:r>
            <a:r>
              <a:rPr lang="ja-JP" altLang="en-US" sz="1800" dirty="0">
                <a:latin typeface="Calibri" charset="0"/>
              </a:rPr>
              <a:t>’</a:t>
            </a:r>
            <a:r>
              <a:rPr lang="en-US" altLang="ja-JP" sz="1800" dirty="0">
                <a:latin typeface="Calibri" charset="0"/>
              </a:rPr>
              <a:t>s Final Resting Place Believed Found.</a:t>
            </a:r>
            <a:r>
              <a:rPr lang="ja-JP" altLang="en-US" sz="1800" dirty="0" smtClean="0">
                <a:latin typeface="Calibri" charset="0"/>
              </a:rPr>
              <a:t>”</a:t>
            </a:r>
            <a:r>
              <a:rPr lang="en-US" altLang="ja-JP" sz="1800" dirty="0" smtClean="0">
                <a:latin typeface="Calibri" charset="0"/>
              </a:rPr>
              <a:t> </a:t>
            </a:r>
            <a:endParaRPr lang="en-US" altLang="ja-JP" sz="1800" dirty="0">
              <a:latin typeface="Calibri" charset="0"/>
            </a:endParaRPr>
          </a:p>
          <a:p>
            <a:pPr marL="0" indent="0">
              <a:lnSpc>
                <a:spcPct val="80000"/>
              </a:lnSpc>
              <a:buFont typeface="Arial" charset="0"/>
              <a:buNone/>
            </a:pPr>
            <a:r>
              <a:rPr lang="en-US" sz="1800" b="1" dirty="0" smtClean="0">
                <a:latin typeface="Calibri" charset="0"/>
              </a:rPr>
              <a:t>Part </a:t>
            </a:r>
            <a:r>
              <a:rPr lang="en-US" sz="1800" b="1" dirty="0">
                <a:latin typeface="Calibri" charset="0"/>
              </a:rPr>
              <a:t>B</a:t>
            </a:r>
            <a:endParaRPr lang="en-US" sz="1800" dirty="0">
              <a:latin typeface="Calibri" charset="0"/>
            </a:endParaRPr>
          </a:p>
          <a:p>
            <a:pPr marL="0" indent="0">
              <a:lnSpc>
                <a:spcPct val="80000"/>
              </a:lnSpc>
            </a:pPr>
            <a:r>
              <a:rPr lang="en-US" sz="1800" dirty="0">
                <a:latin typeface="Calibri" charset="0"/>
              </a:rPr>
              <a:t>Click on two facts within the article that best provide </a:t>
            </a:r>
            <a:r>
              <a:rPr lang="en-US" sz="1800" b="1" dirty="0">
                <a:latin typeface="Calibri" charset="0"/>
              </a:rPr>
              <a:t>evidence to support the claim </a:t>
            </a:r>
            <a:r>
              <a:rPr lang="en-US" sz="1800" dirty="0">
                <a:latin typeface="Calibri" charset="0"/>
              </a:rPr>
              <a:t>selected in Part A</a:t>
            </a:r>
            <a:r>
              <a:rPr lang="en-US" sz="1800" dirty="0" smtClean="0">
                <a:latin typeface="Calibri" charset="0"/>
              </a:rPr>
              <a:t>.</a:t>
            </a:r>
          </a:p>
          <a:p>
            <a:pPr marL="0" indent="0">
              <a:lnSpc>
                <a:spcPct val="80000"/>
              </a:lnSpc>
            </a:pPr>
            <a:r>
              <a:rPr lang="en-US" sz="1800" dirty="0" smtClean="0">
                <a:latin typeface="Calibri" charset="0"/>
              </a:rPr>
              <a:t>Content Enhancement Routines:  </a:t>
            </a:r>
          </a:p>
          <a:p>
            <a:pPr marL="0" indent="0">
              <a:lnSpc>
                <a:spcPct val="80000"/>
              </a:lnSpc>
            </a:pPr>
            <a:r>
              <a:rPr lang="en-US" sz="2000" b="1" i="1" dirty="0" smtClean="0">
                <a:latin typeface="Calibri" charset="0"/>
              </a:rPr>
              <a:t>Question Exploration </a:t>
            </a:r>
            <a:r>
              <a:rPr lang="en-US" sz="1800" dirty="0" smtClean="0">
                <a:latin typeface="Calibri" charset="0"/>
              </a:rPr>
              <a:t>(main idea and answers to smaller questions) and </a:t>
            </a:r>
            <a:r>
              <a:rPr lang="en-US" sz="2000" b="1" i="1" dirty="0" smtClean="0">
                <a:latin typeface="Calibri" charset="0"/>
              </a:rPr>
              <a:t>Argumentation and Evaluation </a:t>
            </a:r>
            <a:r>
              <a:rPr lang="en-US" sz="1800" dirty="0" smtClean="0">
                <a:latin typeface="Calibri" charset="0"/>
              </a:rPr>
              <a:t>(claim, evidence (fact, opinion) reasoning </a:t>
            </a:r>
          </a:p>
          <a:p>
            <a:pPr marL="0" indent="0">
              <a:lnSpc>
                <a:spcPct val="80000"/>
              </a:lnSpc>
            </a:pPr>
            <a:endParaRPr lang="en-US" sz="1800" dirty="0">
              <a:latin typeface="Calibri" charset="0"/>
            </a:endParaRPr>
          </a:p>
        </p:txBody>
      </p:sp>
      <p:sp>
        <p:nvSpPr>
          <p:cNvPr id="2" name="Title 1"/>
          <p:cNvSpPr>
            <a:spLocks noGrp="1"/>
          </p:cNvSpPr>
          <p:nvPr>
            <p:ph type="title"/>
          </p:nvPr>
        </p:nvSpPr>
        <p:spPr>
          <a:xfrm>
            <a:off x="457200" y="139019"/>
            <a:ext cx="8229600" cy="1143000"/>
          </a:xfrm>
        </p:spPr>
        <p:txBody>
          <a:bodyPr>
            <a:noAutofit/>
          </a:bodyPr>
          <a:lstStyle/>
          <a:p>
            <a:pPr>
              <a:defRPr/>
            </a:pPr>
            <a:r>
              <a:rPr lang="en-US" sz="3600" dirty="0" smtClean="0">
                <a:latin typeface="+mn-lt"/>
                <a:ea typeface="+mj-ea"/>
                <a:cs typeface="Century Gothic"/>
              </a:rPr>
              <a:t>Grade 7 Technology-Enhanced Constructed-Response Item</a:t>
            </a:r>
            <a:endParaRPr lang="en-US" sz="3600" dirty="0">
              <a:latin typeface="+mn-lt"/>
              <a:ea typeface="+mj-ea"/>
              <a:cs typeface="Century Gothic"/>
            </a:endParaRPr>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2227"/>
            <a:ext cx="640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895090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sz="2000" dirty="0">
                <a:latin typeface="Calibri" charset="0"/>
              </a:rPr>
              <a:t>Specific CCSS alignment to: </a:t>
            </a:r>
          </a:p>
          <a:p>
            <a:pPr lvl="1">
              <a:lnSpc>
                <a:spcPct val="90000"/>
              </a:lnSpc>
            </a:pPr>
            <a:r>
              <a:rPr lang="en-US" sz="1600" dirty="0">
                <a:latin typeface="Calibri" charset="0"/>
              </a:rPr>
              <a:t>RI.7.1 (use of </a:t>
            </a:r>
            <a:r>
              <a:rPr lang="en-US" sz="2000" b="1" i="1" dirty="0">
                <a:latin typeface="Calibri" charset="0"/>
              </a:rPr>
              <a:t>evidence</a:t>
            </a:r>
            <a:r>
              <a:rPr lang="en-US" sz="1600" dirty="0">
                <a:latin typeface="Calibri" charset="0"/>
              </a:rPr>
              <a:t>).</a:t>
            </a:r>
          </a:p>
          <a:p>
            <a:pPr lvl="1">
              <a:lnSpc>
                <a:spcPct val="90000"/>
              </a:lnSpc>
            </a:pPr>
            <a:r>
              <a:rPr lang="en-US" sz="1600" dirty="0">
                <a:latin typeface="Calibri" charset="0"/>
              </a:rPr>
              <a:t>RI.7.8 (author</a:t>
            </a:r>
            <a:r>
              <a:rPr lang="ja-JP" altLang="en-US" sz="1600" dirty="0">
                <a:latin typeface="Calibri" charset="0"/>
              </a:rPr>
              <a:t>’</a:t>
            </a:r>
            <a:r>
              <a:rPr lang="en-US" altLang="ja-JP" sz="1600" dirty="0">
                <a:latin typeface="Calibri" charset="0"/>
              </a:rPr>
              <a:t>s </a:t>
            </a:r>
            <a:r>
              <a:rPr lang="en-US" altLang="ja-JP" sz="2000" b="1" i="1" dirty="0">
                <a:latin typeface="Calibri" charset="0"/>
              </a:rPr>
              <a:t>claims and evidence</a:t>
            </a:r>
            <a:r>
              <a:rPr lang="en-US" altLang="ja-JP" sz="1600" dirty="0">
                <a:latin typeface="Calibri" charset="0"/>
              </a:rPr>
              <a:t>).</a:t>
            </a:r>
          </a:p>
          <a:p>
            <a:pPr lvl="1">
              <a:lnSpc>
                <a:spcPct val="90000"/>
              </a:lnSpc>
            </a:pPr>
            <a:r>
              <a:rPr lang="en-US" sz="1600" dirty="0">
                <a:latin typeface="Calibri" charset="0"/>
              </a:rPr>
              <a:t>RI.7.10 (complex texts).</a:t>
            </a:r>
            <a:endParaRPr lang="en-US" sz="2000" dirty="0">
              <a:latin typeface="Calibri" charset="0"/>
            </a:endParaRPr>
          </a:p>
          <a:p>
            <a:pPr>
              <a:lnSpc>
                <a:spcPct val="110000"/>
              </a:lnSpc>
            </a:pPr>
            <a:r>
              <a:rPr lang="en-US" sz="2000" dirty="0">
                <a:latin typeface="Calibri" charset="0"/>
              </a:rPr>
              <a:t>This item helps students gather information and details for use on the first and second Prose Constructed Response.</a:t>
            </a:r>
          </a:p>
          <a:p>
            <a:pPr>
              <a:lnSpc>
                <a:spcPct val="110000"/>
              </a:lnSpc>
            </a:pPr>
            <a:r>
              <a:rPr lang="en-US" sz="2000" dirty="0">
                <a:latin typeface="Calibri" charset="0"/>
              </a:rPr>
              <a:t>Requires students to </a:t>
            </a:r>
            <a:r>
              <a:rPr lang="en-US" sz="2000" i="1" dirty="0">
                <a:latin typeface="Calibri" charset="0"/>
              </a:rPr>
              <a:t>employ </a:t>
            </a:r>
            <a:r>
              <a:rPr lang="en-US" sz="2000" b="1" i="1" dirty="0">
                <a:latin typeface="Calibri" charset="0"/>
              </a:rPr>
              <a:t>reasoning skills</a:t>
            </a:r>
            <a:r>
              <a:rPr lang="en-US" sz="2000" dirty="0">
                <a:latin typeface="Calibri" charset="0"/>
              </a:rPr>
              <a:t>, since all of the</a:t>
            </a:r>
            <a:r>
              <a:rPr lang="en-US" sz="2000" b="1" i="1" dirty="0">
                <a:latin typeface="Calibri" charset="0"/>
              </a:rPr>
              <a:t> claims </a:t>
            </a:r>
            <a:r>
              <a:rPr lang="en-US" sz="2000" dirty="0">
                <a:latin typeface="Calibri" charset="0"/>
              </a:rPr>
              <a:t>listed could be made, but only one is supported by the most </a:t>
            </a:r>
            <a:r>
              <a:rPr lang="en-US" sz="2000" b="1" i="1" dirty="0">
                <a:latin typeface="Calibri" charset="0"/>
              </a:rPr>
              <a:t>relevant and sufficient facts.</a:t>
            </a:r>
          </a:p>
          <a:p>
            <a:pPr>
              <a:lnSpc>
                <a:spcPct val="110000"/>
              </a:lnSpc>
            </a:pPr>
            <a:r>
              <a:rPr lang="en-US" sz="2000" dirty="0">
                <a:latin typeface="Calibri" charset="0"/>
              </a:rPr>
              <a:t>Reflects the key shift of </a:t>
            </a:r>
            <a:r>
              <a:rPr lang="en-US" sz="2000" i="1" dirty="0">
                <a:latin typeface="Calibri" charset="0"/>
              </a:rPr>
              <a:t>reading closely and </a:t>
            </a:r>
            <a:r>
              <a:rPr lang="en-US" sz="2000" b="1" i="1" dirty="0">
                <a:latin typeface="Calibri" charset="0"/>
              </a:rPr>
              <a:t>weighing evidence </a:t>
            </a:r>
            <a:r>
              <a:rPr lang="en-US" sz="2000" dirty="0">
                <a:latin typeface="Calibri" charset="0"/>
              </a:rPr>
              <a:t>by offering credit for Part B only if Part A is correct.</a:t>
            </a:r>
          </a:p>
          <a:p>
            <a:pPr>
              <a:lnSpc>
                <a:spcPct val="110000"/>
              </a:lnSpc>
            </a:pPr>
            <a:r>
              <a:rPr lang="en-US" sz="2000" dirty="0">
                <a:latin typeface="Calibri" charset="0"/>
              </a:rPr>
              <a:t>Technology enables students to </a:t>
            </a:r>
            <a:r>
              <a:rPr lang="en-US" sz="2000" b="1" i="1" dirty="0">
                <a:latin typeface="Calibri" charset="0"/>
              </a:rPr>
              <a:t>highlight evidence that supports their understanding</a:t>
            </a:r>
            <a:r>
              <a:rPr lang="en-US" sz="2000" dirty="0">
                <a:latin typeface="Calibri" charset="0"/>
              </a:rPr>
              <a:t>.</a:t>
            </a: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Aligns to Standards and </a:t>
            </a:r>
            <a:br>
              <a:rPr lang="en-US" dirty="0" smtClean="0">
                <a:latin typeface="+mn-lt"/>
                <a:ea typeface="+mj-ea"/>
                <a:cs typeface="Century Gothic"/>
              </a:rPr>
            </a:br>
            <a:r>
              <a:rPr lang="en-US" dirty="0" smtClean="0">
                <a:latin typeface="+mn-lt"/>
                <a:ea typeface="+mj-ea"/>
                <a:cs typeface="Century Gothic"/>
              </a:rPr>
              <a:t>Reflects Good Practice</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944191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xfrm>
            <a:off x="457200" y="1242659"/>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buFont typeface="Arial" charset="0"/>
              <a:buNone/>
            </a:pPr>
            <a:r>
              <a:rPr lang="en-US" sz="1900" dirty="0">
                <a:latin typeface="Calibri" charset="0"/>
              </a:rPr>
              <a:t>Part </a:t>
            </a:r>
            <a:r>
              <a:rPr lang="en-US" sz="1900" dirty="0" smtClean="0">
                <a:latin typeface="Calibri" charset="0"/>
              </a:rPr>
              <a:t>A (</a:t>
            </a:r>
            <a:r>
              <a:rPr lang="en-US" sz="1900" b="1" dirty="0" smtClean="0">
                <a:latin typeface="Calibri" charset="0"/>
              </a:rPr>
              <a:t>Question Exploration Routine Key Words)</a:t>
            </a:r>
            <a:endParaRPr lang="en-US" sz="1900" b="1" dirty="0">
              <a:latin typeface="Calibri" charset="0"/>
            </a:endParaRPr>
          </a:p>
          <a:p>
            <a:pPr marL="0" indent="0">
              <a:lnSpc>
                <a:spcPct val="90000"/>
              </a:lnSpc>
              <a:buFont typeface="Arial" charset="0"/>
              <a:buNone/>
            </a:pPr>
            <a:r>
              <a:rPr lang="en-US" sz="1900" dirty="0">
                <a:latin typeface="Calibri" charset="0"/>
              </a:rPr>
              <a:t>What does the word </a:t>
            </a:r>
            <a:r>
              <a:rPr lang="ja-JP" altLang="en-US" sz="1900" dirty="0">
                <a:latin typeface="Calibri" charset="0"/>
              </a:rPr>
              <a:t>“</a:t>
            </a:r>
            <a:r>
              <a:rPr lang="en-US" altLang="ja-JP" sz="1900" dirty="0">
                <a:latin typeface="Calibri" charset="0"/>
              </a:rPr>
              <a:t>regal</a:t>
            </a:r>
            <a:r>
              <a:rPr lang="ja-JP" altLang="en-US" sz="1900" dirty="0">
                <a:latin typeface="Calibri" charset="0"/>
              </a:rPr>
              <a:t>”</a:t>
            </a:r>
            <a:r>
              <a:rPr lang="en-US" altLang="ja-JP" sz="1900" dirty="0">
                <a:latin typeface="Calibri" charset="0"/>
              </a:rPr>
              <a:t> mean as it is used in the passage?</a:t>
            </a:r>
          </a:p>
          <a:p>
            <a:pPr marL="0" indent="0">
              <a:lnSpc>
                <a:spcPct val="90000"/>
              </a:lnSpc>
              <a:buFont typeface="Calibri" charset="0"/>
              <a:buAutoNum type="alphaLcPeriod"/>
            </a:pPr>
            <a:r>
              <a:rPr lang="en-US" sz="1900" dirty="0">
                <a:latin typeface="Calibri" charset="0"/>
              </a:rPr>
              <a:t>generous</a:t>
            </a:r>
          </a:p>
          <a:p>
            <a:pPr marL="0" indent="0">
              <a:lnSpc>
                <a:spcPct val="90000"/>
              </a:lnSpc>
              <a:buFont typeface="Calibri" charset="0"/>
              <a:buAutoNum type="alphaLcPeriod"/>
            </a:pPr>
            <a:r>
              <a:rPr lang="en-US" sz="1900" dirty="0">
                <a:latin typeface="Calibri" charset="0"/>
              </a:rPr>
              <a:t>threatening</a:t>
            </a:r>
          </a:p>
          <a:p>
            <a:pPr marL="0" indent="0">
              <a:lnSpc>
                <a:spcPct val="90000"/>
              </a:lnSpc>
              <a:buFont typeface="Calibri" charset="0"/>
              <a:buAutoNum type="alphaLcPeriod"/>
            </a:pPr>
            <a:r>
              <a:rPr lang="en-US" sz="1900" dirty="0">
                <a:latin typeface="Calibri" charset="0"/>
              </a:rPr>
              <a:t>kingly*</a:t>
            </a:r>
          </a:p>
          <a:p>
            <a:pPr marL="0" indent="0">
              <a:lnSpc>
                <a:spcPct val="90000"/>
              </a:lnSpc>
              <a:buFont typeface="Calibri" charset="0"/>
              <a:buAutoNum type="alphaLcPeriod"/>
            </a:pPr>
            <a:r>
              <a:rPr lang="en-US" sz="1900" dirty="0">
                <a:latin typeface="Calibri" charset="0"/>
              </a:rPr>
              <a:t>uninterested</a:t>
            </a:r>
          </a:p>
          <a:p>
            <a:pPr marL="0" indent="0">
              <a:lnSpc>
                <a:spcPct val="90000"/>
              </a:lnSpc>
              <a:buFont typeface="Arial" charset="0"/>
              <a:buNone/>
            </a:pPr>
            <a:endParaRPr lang="en-US" sz="1900" dirty="0">
              <a:latin typeface="Calibri" charset="0"/>
            </a:endParaRPr>
          </a:p>
          <a:p>
            <a:pPr marL="0" indent="0">
              <a:lnSpc>
                <a:spcPct val="90000"/>
              </a:lnSpc>
              <a:buFont typeface="Arial" charset="0"/>
              <a:buNone/>
            </a:pPr>
            <a:r>
              <a:rPr lang="en-US" sz="1900" dirty="0">
                <a:latin typeface="Calibri" charset="0"/>
              </a:rPr>
              <a:t>Part B</a:t>
            </a:r>
          </a:p>
          <a:p>
            <a:pPr marL="0" indent="0">
              <a:lnSpc>
                <a:spcPct val="90000"/>
              </a:lnSpc>
              <a:buFont typeface="Arial" charset="0"/>
              <a:buNone/>
            </a:pPr>
            <a:r>
              <a:rPr lang="en-US" sz="1900" dirty="0">
                <a:latin typeface="Calibri" charset="0"/>
              </a:rPr>
              <a:t>Which of the phrases from the passage best helps the reader understand the meaning of </a:t>
            </a:r>
            <a:r>
              <a:rPr lang="ja-JP" altLang="en-US" sz="1900" dirty="0">
                <a:latin typeface="Calibri" charset="0"/>
              </a:rPr>
              <a:t>“</a:t>
            </a:r>
            <a:r>
              <a:rPr lang="en-US" altLang="ja-JP" sz="1900" dirty="0">
                <a:latin typeface="Calibri" charset="0"/>
              </a:rPr>
              <a:t>regal?</a:t>
            </a:r>
            <a:r>
              <a:rPr lang="ja-JP" altLang="en-US" sz="1900" dirty="0">
                <a:latin typeface="Calibri" charset="0"/>
              </a:rPr>
              <a:t>”</a:t>
            </a:r>
            <a:endParaRPr lang="en-US" altLang="ja-JP" sz="1900" dirty="0">
              <a:latin typeface="Calibri" charset="0"/>
            </a:endParaRPr>
          </a:p>
          <a:p>
            <a:pPr marL="0" indent="0">
              <a:lnSpc>
                <a:spcPct val="90000"/>
              </a:lnSpc>
              <a:buFont typeface="Calibri" charset="0"/>
              <a:buAutoNum type="alphaLcPeriod"/>
            </a:pPr>
            <a:r>
              <a:rPr lang="ja-JP" altLang="en-US" sz="1900" dirty="0">
                <a:latin typeface="Calibri" charset="0"/>
              </a:rPr>
              <a:t>“</a:t>
            </a:r>
            <a:r>
              <a:rPr lang="en-US" altLang="ja-JP" sz="1900" dirty="0">
                <a:latin typeface="Calibri" charset="0"/>
              </a:rPr>
              <a:t>wagging their tails as they awoke</a:t>
            </a:r>
            <a:r>
              <a:rPr lang="ja-JP" altLang="en-US" sz="1900" dirty="0">
                <a:latin typeface="Calibri" charset="0"/>
              </a:rPr>
              <a:t>”</a:t>
            </a:r>
            <a:endParaRPr lang="en-US" altLang="ja-JP" sz="1900" dirty="0">
              <a:latin typeface="Calibri" charset="0"/>
            </a:endParaRPr>
          </a:p>
          <a:p>
            <a:pPr marL="0" indent="0">
              <a:lnSpc>
                <a:spcPct val="90000"/>
              </a:lnSpc>
              <a:buFont typeface="Calibri" charset="0"/>
              <a:buAutoNum type="alphaLcPeriod"/>
            </a:pPr>
            <a:r>
              <a:rPr lang="ja-JP" altLang="en-US" sz="1900" dirty="0">
                <a:latin typeface="Calibri" charset="0"/>
              </a:rPr>
              <a:t>“</a:t>
            </a:r>
            <a:r>
              <a:rPr lang="en-US" altLang="ja-JP" sz="1900" dirty="0">
                <a:latin typeface="Calibri" charset="0"/>
              </a:rPr>
              <a:t>the wolves, who were shy</a:t>
            </a:r>
            <a:r>
              <a:rPr lang="ja-JP" altLang="en-US" sz="1900" dirty="0">
                <a:latin typeface="Calibri" charset="0"/>
              </a:rPr>
              <a:t>”</a:t>
            </a:r>
            <a:endParaRPr lang="en-US" altLang="ja-JP" sz="1900" dirty="0">
              <a:latin typeface="Calibri" charset="0"/>
            </a:endParaRPr>
          </a:p>
          <a:p>
            <a:pPr marL="0" indent="0">
              <a:lnSpc>
                <a:spcPct val="90000"/>
              </a:lnSpc>
              <a:buFont typeface="Calibri" charset="0"/>
              <a:buAutoNum type="alphaLcPeriod"/>
            </a:pPr>
            <a:r>
              <a:rPr lang="ja-JP" altLang="en-US" sz="1900" dirty="0">
                <a:latin typeface="Calibri" charset="0"/>
              </a:rPr>
              <a:t>“</a:t>
            </a:r>
            <a:r>
              <a:rPr lang="en-US" altLang="ja-JP" sz="1900" dirty="0">
                <a:latin typeface="Calibri" charset="0"/>
              </a:rPr>
              <a:t>their sounds and movements expressed goodwill</a:t>
            </a:r>
            <a:r>
              <a:rPr lang="ja-JP" altLang="en-US" sz="1900" dirty="0">
                <a:latin typeface="Calibri" charset="0"/>
              </a:rPr>
              <a:t>”</a:t>
            </a:r>
            <a:endParaRPr lang="en-US" altLang="ja-JP" sz="1900" dirty="0">
              <a:latin typeface="Calibri" charset="0"/>
            </a:endParaRPr>
          </a:p>
          <a:p>
            <a:pPr marL="0" indent="0">
              <a:lnSpc>
                <a:spcPct val="90000"/>
              </a:lnSpc>
              <a:buFont typeface="Calibri" charset="0"/>
              <a:buAutoNum type="alphaLcPeriod"/>
            </a:pPr>
            <a:r>
              <a:rPr lang="ja-JP" altLang="en-US" sz="1900" dirty="0">
                <a:latin typeface="Calibri" charset="0"/>
              </a:rPr>
              <a:t>“</a:t>
            </a:r>
            <a:r>
              <a:rPr lang="en-US" altLang="ja-JP" sz="1900" dirty="0">
                <a:latin typeface="Calibri" charset="0"/>
              </a:rPr>
              <a:t>with his head high and his chest out</a:t>
            </a:r>
            <a:r>
              <a:rPr lang="ja-JP" altLang="en-US" sz="1900" dirty="0">
                <a:latin typeface="Calibri" charset="0"/>
              </a:rPr>
              <a:t>”</a:t>
            </a:r>
            <a:r>
              <a:rPr lang="en-US" altLang="ja-JP" sz="1900" dirty="0">
                <a:latin typeface="Calibri" charset="0"/>
              </a:rPr>
              <a:t>*</a:t>
            </a:r>
            <a:endParaRPr lang="en-US" sz="1900" dirty="0">
              <a:latin typeface="Calibri" charset="0"/>
            </a:endParaRPr>
          </a:p>
        </p:txBody>
      </p:sp>
      <p:sp>
        <p:nvSpPr>
          <p:cNvPr id="2" name="Title 1"/>
          <p:cNvSpPr>
            <a:spLocks noGrp="1"/>
          </p:cNvSpPr>
          <p:nvPr>
            <p:ph type="title"/>
          </p:nvPr>
        </p:nvSpPr>
        <p:spPr/>
        <p:txBody>
          <a:bodyPr>
            <a:noAutofit/>
          </a:bodyPr>
          <a:lstStyle/>
          <a:p>
            <a:pPr marL="0" indent="0"/>
            <a:r>
              <a:rPr lang="en-US" sz="2000" dirty="0" smtClean="0">
                <a:latin typeface="+mn-lt"/>
                <a:cs typeface="Century Gothic"/>
              </a:rPr>
              <a:t>Grade 6 Evidence-Based Selected-Response Item #1: </a:t>
            </a:r>
            <a:r>
              <a:rPr lang="en-US" sz="2000" b="1" dirty="0">
                <a:latin typeface="Calibri" charset="0"/>
              </a:rPr>
              <a:t>Narrative Task </a:t>
            </a:r>
            <a:r>
              <a:rPr lang="en-US" sz="2000" b="1" dirty="0" smtClean="0">
                <a:latin typeface="Calibri" charset="0"/>
              </a:rPr>
              <a:t/>
            </a:r>
            <a:br>
              <a:rPr lang="en-US" sz="2000" b="1" dirty="0" smtClean="0">
                <a:latin typeface="Calibri" charset="0"/>
              </a:rPr>
            </a:br>
            <a:r>
              <a:rPr lang="en-US" sz="2000" dirty="0" smtClean="0">
                <a:latin typeface="Calibri" charset="0"/>
              </a:rPr>
              <a:t>(</a:t>
            </a:r>
            <a:r>
              <a:rPr lang="en-US" sz="2000" dirty="0">
                <a:latin typeface="Calibri" charset="0"/>
              </a:rPr>
              <a:t>Grade 6)</a:t>
            </a:r>
            <a:r>
              <a:rPr lang="en-US" sz="2000" dirty="0" smtClean="0">
                <a:latin typeface="Calibri" charset="0"/>
              </a:rPr>
              <a:t>:Jean </a:t>
            </a:r>
            <a:r>
              <a:rPr lang="en-US" sz="2000" dirty="0">
                <a:latin typeface="Calibri" charset="0"/>
              </a:rPr>
              <a:t>Craighead George’s </a:t>
            </a:r>
            <a:r>
              <a:rPr lang="en-US" sz="2000" dirty="0" smtClean="0">
                <a:latin typeface="Calibri" charset="0"/>
              </a:rPr>
              <a:t>Excerpt </a:t>
            </a:r>
            <a:r>
              <a:rPr lang="en-US" sz="2000" dirty="0">
                <a:latin typeface="Calibri" charset="0"/>
              </a:rPr>
              <a:t>from </a:t>
            </a:r>
            <a:r>
              <a:rPr lang="en-US" sz="2000" i="1" dirty="0">
                <a:latin typeface="Calibri" charset="0"/>
              </a:rPr>
              <a:t>Julie of the Wolves</a:t>
            </a:r>
            <a:br>
              <a:rPr lang="en-US" sz="2000" i="1" dirty="0">
                <a:latin typeface="Calibri" charset="0"/>
              </a:rPr>
            </a:br>
            <a:endParaRPr lang="en-US" sz="2000" dirty="0">
              <a:latin typeface="+mn-lt"/>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5354655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10000"/>
              </a:lnSpc>
              <a:buFont typeface="Arial" pitchFamily="34" charset="0"/>
              <a:buChar char="•"/>
              <a:defRPr/>
            </a:pPr>
            <a:r>
              <a:rPr lang="en-US" sz="2000" dirty="0" smtClean="0">
                <a:ea typeface="+mn-ea"/>
                <a:cs typeface="Century Gothic"/>
              </a:rPr>
              <a:t>Specific CCSS alignment to:</a:t>
            </a:r>
          </a:p>
          <a:p>
            <a:pPr lvl="1">
              <a:lnSpc>
                <a:spcPct val="120000"/>
              </a:lnSpc>
              <a:buFont typeface="Arial" pitchFamily="34" charset="0"/>
              <a:buChar char="–"/>
              <a:defRPr/>
            </a:pPr>
            <a:r>
              <a:rPr lang="en-US" sz="2000" dirty="0" smtClean="0">
                <a:ea typeface="+mn-ea"/>
                <a:cs typeface="Century Gothic"/>
              </a:rPr>
              <a:t>RL.</a:t>
            </a:r>
            <a:r>
              <a:rPr lang="en-US" sz="2000" dirty="0">
                <a:ea typeface="+mn-ea"/>
                <a:cs typeface="Century Gothic"/>
              </a:rPr>
              <a:t>6</a:t>
            </a:r>
            <a:r>
              <a:rPr lang="en-US" sz="2000" dirty="0" smtClean="0">
                <a:ea typeface="+mn-ea"/>
                <a:cs typeface="Century Gothic"/>
              </a:rPr>
              <a:t>.1 </a:t>
            </a:r>
            <a:r>
              <a:rPr lang="en-US" sz="2000" dirty="0">
                <a:ea typeface="+mn-ea"/>
                <a:cs typeface="Century Gothic"/>
              </a:rPr>
              <a:t>(use of evidence</a:t>
            </a:r>
            <a:r>
              <a:rPr lang="en-US" sz="2000" dirty="0" smtClean="0">
                <a:ea typeface="+mn-ea"/>
                <a:cs typeface="Century Gothic"/>
              </a:rPr>
              <a:t>).</a:t>
            </a:r>
            <a:endParaRPr lang="en-US" sz="2000" dirty="0">
              <a:ea typeface="+mn-ea"/>
              <a:cs typeface="Century Gothic"/>
            </a:endParaRPr>
          </a:p>
          <a:p>
            <a:pPr lvl="1">
              <a:lnSpc>
                <a:spcPct val="120000"/>
              </a:lnSpc>
              <a:buFont typeface="Arial" pitchFamily="34" charset="0"/>
              <a:buChar char="–"/>
              <a:defRPr/>
            </a:pPr>
            <a:r>
              <a:rPr lang="en-US" sz="2000" dirty="0" smtClean="0">
                <a:ea typeface="+mn-ea"/>
                <a:cs typeface="Century Gothic"/>
              </a:rPr>
              <a:t>RL.6.4 (meaning of words and phrases).</a:t>
            </a:r>
            <a:endParaRPr lang="en-US" sz="2000" dirty="0">
              <a:ea typeface="+mn-ea"/>
              <a:cs typeface="Century Gothic"/>
            </a:endParaRPr>
          </a:p>
          <a:p>
            <a:pPr lvl="1">
              <a:lnSpc>
                <a:spcPct val="120000"/>
              </a:lnSpc>
              <a:buFont typeface="Arial" pitchFamily="34" charset="0"/>
              <a:buChar char="–"/>
              <a:defRPr/>
            </a:pPr>
            <a:r>
              <a:rPr lang="en-US" sz="2000" dirty="0" smtClean="0">
                <a:ea typeface="+mn-ea"/>
                <a:cs typeface="Century Gothic"/>
              </a:rPr>
              <a:t>RL.</a:t>
            </a:r>
            <a:r>
              <a:rPr lang="en-US" sz="2000" dirty="0">
                <a:ea typeface="+mn-ea"/>
                <a:cs typeface="Century Gothic"/>
              </a:rPr>
              <a:t>6</a:t>
            </a:r>
            <a:r>
              <a:rPr lang="en-US" sz="2000" dirty="0" smtClean="0">
                <a:ea typeface="+mn-ea"/>
                <a:cs typeface="Century Gothic"/>
              </a:rPr>
              <a:t>.10 </a:t>
            </a:r>
            <a:r>
              <a:rPr lang="en-US" sz="2000" dirty="0">
                <a:ea typeface="+mn-ea"/>
                <a:cs typeface="Century Gothic"/>
              </a:rPr>
              <a:t>(complex texts</a:t>
            </a:r>
            <a:r>
              <a:rPr lang="en-US" sz="2000" dirty="0" smtClean="0">
                <a:ea typeface="+mn-ea"/>
                <a:cs typeface="Century Gothic"/>
              </a:rPr>
              <a:t>).</a:t>
            </a:r>
            <a:endParaRPr lang="en-US" sz="2000" dirty="0">
              <a:ea typeface="+mn-ea"/>
              <a:cs typeface="Century Gothic"/>
            </a:endParaRPr>
          </a:p>
          <a:p>
            <a:pPr>
              <a:buFont typeface="Arial" pitchFamily="34" charset="0"/>
              <a:buChar char="•"/>
              <a:defRPr/>
            </a:pPr>
            <a:r>
              <a:rPr lang="en-US" sz="2000" dirty="0">
                <a:ea typeface="+mn-ea"/>
                <a:cs typeface="Century Gothic"/>
              </a:rPr>
              <a:t>R</a:t>
            </a:r>
            <a:r>
              <a:rPr lang="en-US" sz="2000" dirty="0" smtClean="0">
                <a:ea typeface="+mn-ea"/>
                <a:cs typeface="Century Gothic"/>
              </a:rPr>
              <a:t>eflects a key shift, namely focusing </a:t>
            </a:r>
            <a:r>
              <a:rPr lang="en-US" sz="2000" dirty="0">
                <a:ea typeface="+mn-ea"/>
                <a:cs typeface="Century Gothic"/>
              </a:rPr>
              <a:t>on the words that matter </a:t>
            </a:r>
            <a:r>
              <a:rPr lang="en-US" sz="2000" dirty="0" smtClean="0">
                <a:ea typeface="+mn-ea"/>
                <a:cs typeface="Century Gothic"/>
              </a:rPr>
              <a:t>most, </a:t>
            </a:r>
            <a:r>
              <a:rPr lang="en-US" sz="2000" dirty="0">
                <a:ea typeface="+mn-ea"/>
                <a:cs typeface="Century Gothic"/>
              </a:rPr>
              <a:t>not obscure </a:t>
            </a:r>
            <a:r>
              <a:rPr lang="en-US" sz="2000" dirty="0" smtClean="0">
                <a:ea typeface="+mn-ea"/>
                <a:cs typeface="Century Gothic"/>
              </a:rPr>
              <a:t>vocabulary, </a:t>
            </a:r>
            <a:r>
              <a:rPr lang="en-US" sz="2000" dirty="0">
                <a:ea typeface="+mn-ea"/>
                <a:cs typeface="Century Gothic"/>
              </a:rPr>
              <a:t>but the </a:t>
            </a:r>
            <a:r>
              <a:rPr lang="en-US" sz="2000" i="1" dirty="0">
                <a:ea typeface="+mn-ea"/>
                <a:cs typeface="Century Gothic"/>
              </a:rPr>
              <a:t>academic language</a:t>
            </a:r>
            <a:r>
              <a:rPr lang="en-US" sz="2000" dirty="0">
                <a:ea typeface="+mn-ea"/>
                <a:cs typeface="Century Gothic"/>
              </a:rPr>
              <a:t> that pervades complex </a:t>
            </a:r>
            <a:r>
              <a:rPr lang="en-US" sz="2000" dirty="0" smtClean="0">
                <a:ea typeface="+mn-ea"/>
                <a:cs typeface="Century Gothic"/>
              </a:rPr>
              <a:t>texts.</a:t>
            </a:r>
          </a:p>
          <a:p>
            <a:pPr>
              <a:buFont typeface="Arial" pitchFamily="34" charset="0"/>
              <a:buChar char="•"/>
              <a:defRPr/>
            </a:pPr>
            <a:r>
              <a:rPr lang="en-US" sz="2000" dirty="0" smtClean="0">
                <a:ea typeface="+mn-ea"/>
                <a:cs typeface="Century Gothic"/>
              </a:rPr>
              <a:t>Rewards </a:t>
            </a:r>
            <a:r>
              <a:rPr lang="en-US" sz="2000" i="1" dirty="0">
                <a:ea typeface="+mn-ea"/>
                <a:cs typeface="Century Gothic"/>
              </a:rPr>
              <a:t>careful, close reading </a:t>
            </a:r>
            <a:r>
              <a:rPr lang="en-US" sz="2000" dirty="0">
                <a:ea typeface="+mn-ea"/>
                <a:cs typeface="Century Gothic"/>
              </a:rPr>
              <a:t>rather than </a:t>
            </a:r>
            <a:r>
              <a:rPr lang="en-US" sz="2000" dirty="0" smtClean="0">
                <a:ea typeface="+mn-ea"/>
                <a:cs typeface="Century Gothic"/>
              </a:rPr>
              <a:t>requiring the students to race </a:t>
            </a:r>
            <a:r>
              <a:rPr lang="en-US" sz="2000" dirty="0">
                <a:ea typeface="+mn-ea"/>
                <a:cs typeface="Century Gothic"/>
              </a:rPr>
              <a:t>through </a:t>
            </a:r>
            <a:r>
              <a:rPr lang="en-US" sz="2000" dirty="0" smtClean="0">
                <a:ea typeface="+mn-ea"/>
                <a:cs typeface="Century Gothic"/>
              </a:rPr>
              <a:t>the passage </a:t>
            </a:r>
            <a:r>
              <a:rPr lang="en-US" sz="2000" dirty="0">
                <a:ea typeface="+mn-ea"/>
                <a:cs typeface="Century Gothic"/>
              </a:rPr>
              <a:t>to determine the meaning of an academic </a:t>
            </a:r>
            <a:r>
              <a:rPr lang="en-US" sz="2000" dirty="0" smtClean="0">
                <a:ea typeface="+mn-ea"/>
                <a:cs typeface="Century Gothic"/>
              </a:rPr>
              <a:t>word by showing </a:t>
            </a:r>
            <a:r>
              <a:rPr lang="en-US" sz="2000" dirty="0">
                <a:ea typeface="+mn-ea"/>
                <a:cs typeface="Century Gothic"/>
              </a:rPr>
              <a:t>the context within </a:t>
            </a:r>
            <a:r>
              <a:rPr lang="en-US" sz="2000" dirty="0" smtClean="0">
                <a:ea typeface="+mn-ea"/>
                <a:cs typeface="Century Gothic"/>
              </a:rPr>
              <a:t>the </a:t>
            </a:r>
            <a:r>
              <a:rPr lang="en-US" sz="2000" dirty="0">
                <a:ea typeface="+mn-ea"/>
                <a:cs typeface="Century Gothic"/>
              </a:rPr>
              <a:t>passage that helped them determine the meaning of </a:t>
            </a:r>
            <a:r>
              <a:rPr lang="en-US" sz="2000" dirty="0" smtClean="0">
                <a:ea typeface="+mn-ea"/>
                <a:cs typeface="Century Gothic"/>
              </a:rPr>
              <a:t>the word.</a:t>
            </a:r>
            <a:endParaRPr lang="en-US" sz="2000" dirty="0">
              <a:ea typeface="+mn-ea"/>
              <a:cs typeface="Century Gothic"/>
            </a:endParaRPr>
          </a:p>
          <a:p>
            <a:pPr>
              <a:buFont typeface="Arial" pitchFamily="34" charset="0"/>
              <a:buChar char="•"/>
              <a:defRPr/>
            </a:pPr>
            <a:endParaRPr lang="en-US" sz="2000" dirty="0">
              <a:ea typeface="+mn-ea"/>
              <a:cs typeface="Century Gothic"/>
            </a:endParaRPr>
          </a:p>
          <a:p>
            <a:pPr marL="0" indent="0">
              <a:buFont typeface="Arial" pitchFamily="34" charset="0"/>
              <a:buNone/>
              <a:defRPr/>
            </a:pPr>
            <a:endParaRPr lang="en-US" sz="2000" dirty="0">
              <a:ea typeface="+mn-ea"/>
              <a:cs typeface="Century Gothic"/>
            </a:endParaRPr>
          </a:p>
          <a:p>
            <a:pPr marL="0" indent="0">
              <a:buFont typeface="Arial" pitchFamily="34" charset="0"/>
              <a:buNone/>
              <a:defRPr/>
            </a:pPr>
            <a:endParaRPr lang="en-US" dirty="0">
              <a:ea typeface="+mn-ea"/>
              <a:cs typeface="+mn-cs"/>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Aligns to the Standards and </a:t>
            </a:r>
            <a:br>
              <a:rPr lang="en-US" dirty="0" smtClean="0">
                <a:latin typeface="+mn-lt"/>
                <a:ea typeface="+mj-ea"/>
                <a:cs typeface="Century Gothic"/>
              </a:rPr>
            </a:br>
            <a:r>
              <a:rPr lang="en-US" dirty="0" smtClean="0">
                <a:latin typeface="+mn-lt"/>
                <a:ea typeface="+mj-ea"/>
                <a:cs typeface="Century Gothic"/>
              </a:rPr>
              <a:t>Reflects Good Practice</a:t>
            </a:r>
            <a:endParaRPr lang="en-US" dirty="0">
              <a:latin typeface="+mn-lt"/>
              <a:ea typeface="+mj-ea"/>
              <a:cs typeface="Century Gothic"/>
            </a:endParaRPr>
          </a:p>
        </p:txBody>
      </p:sp>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9991755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426" y="1262042"/>
            <a:ext cx="7913698" cy="4524315"/>
          </a:xfrm>
          <a:prstGeom prst="rect">
            <a:avLst/>
          </a:prstGeom>
        </p:spPr>
        <p:txBody>
          <a:bodyPr wrap="square">
            <a:spAutoFit/>
          </a:bodyPr>
          <a:lstStyle/>
          <a:p>
            <a:pPr lvl="0"/>
            <a:r>
              <a:rPr lang="en-US" sz="2000" dirty="0" smtClean="0"/>
              <a:t>1. The Common Cores State Assessment Standards Initiative (CCSSI) was led by the National Governors Association and the Council of Chief State School Officers  in a state-led voluntary effort to develop core academic standards in 2009.</a:t>
            </a:r>
            <a:endParaRPr lang="en-US" sz="2000" dirty="0"/>
          </a:p>
          <a:p>
            <a:pPr lvl="0"/>
            <a:endParaRPr lang="en-US" sz="2000" dirty="0" smtClean="0"/>
          </a:p>
          <a:p>
            <a:pPr lvl="0"/>
            <a:r>
              <a:rPr lang="en-US" sz="2000" dirty="0" smtClean="0"/>
              <a:t>2. Participating states agree to adopt the CCSS in ELA and mathematics comprising at least 85% of total CCSS standards and a maximum of 15% state-specific standards and begin assessing in the 2014-15 school year.</a:t>
            </a:r>
          </a:p>
          <a:p>
            <a:pPr lvl="0"/>
            <a:endParaRPr lang="en-US" sz="2000" dirty="0"/>
          </a:p>
          <a:p>
            <a:pPr lvl="0"/>
            <a:r>
              <a:rPr lang="en-US" sz="2000" dirty="0" smtClean="0"/>
              <a:t>3. Technology infrastructure is required to support online assessments and reporting systems.</a:t>
            </a:r>
          </a:p>
          <a:p>
            <a:pPr marL="457200" lvl="0" indent="-457200">
              <a:buAutoNum type="arabicPeriod" startAt="3"/>
            </a:pPr>
            <a:endParaRPr lang="en-US" sz="2000" dirty="0"/>
          </a:p>
          <a:p>
            <a:pPr lvl="0"/>
            <a:endParaRPr lang="en-US" sz="2000" dirty="0"/>
          </a:p>
          <a:p>
            <a:pPr lvl="0"/>
            <a:r>
              <a:rPr lang="en-US" sz="1400" dirty="0" smtClean="0"/>
              <a:t>Center for K-12 Assessment &amp; Performance Management at ETS.  (April 2012) </a:t>
            </a:r>
            <a:r>
              <a:rPr lang="en-US" sz="1400" i="1" dirty="0" smtClean="0"/>
              <a:t>Coming Together to Raise Achievement: New Assessments for the Common Core State Standards. www. </a:t>
            </a:r>
            <a:endParaRPr lang="en-US" sz="1400" i="1" dirty="0"/>
          </a:p>
        </p:txBody>
      </p:sp>
      <p:sp>
        <p:nvSpPr>
          <p:cNvPr id="5" name="Title 4"/>
          <p:cNvSpPr>
            <a:spLocks noGrp="1"/>
          </p:cNvSpPr>
          <p:nvPr>
            <p:ph type="ctrTitle"/>
          </p:nvPr>
        </p:nvSpPr>
        <p:spPr>
          <a:xfrm>
            <a:off x="1236020" y="-107356"/>
            <a:ext cx="7382104" cy="1369397"/>
          </a:xfrm>
        </p:spPr>
        <p:txBody>
          <a:bodyPr>
            <a:normAutofit fontScale="90000"/>
          </a:bodyPr>
          <a:lstStyle/>
          <a:p>
            <a:r>
              <a:rPr lang="en-US" sz="3600" dirty="0" smtClean="0"/>
              <a:t/>
            </a:r>
            <a:br>
              <a:rPr lang="en-US" sz="3600" dirty="0" smtClean="0"/>
            </a:br>
            <a:r>
              <a:rPr lang="en-US" sz="3600" dirty="0" smtClean="0">
                <a:latin typeface="Britannic Bold"/>
              </a:rPr>
              <a:t>What are the facts about the </a:t>
            </a:r>
            <a:br>
              <a:rPr lang="en-US" sz="3600" dirty="0" smtClean="0">
                <a:latin typeface="Britannic Bold"/>
              </a:rPr>
            </a:br>
            <a:r>
              <a:rPr lang="en-US" sz="3600" dirty="0" smtClean="0">
                <a:latin typeface="Britannic Bold"/>
              </a:rPr>
              <a:t>Common Assessments? </a:t>
            </a:r>
            <a:endParaRPr lang="en-US" sz="5300" dirty="0">
              <a:latin typeface="Britannic Bold"/>
            </a:endParaRPr>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9304240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bwMode="auto">
          <a:xfrm>
            <a:off x="457200" y="1798638"/>
            <a:ext cx="82296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buFont typeface="Arial" charset="0"/>
              <a:buNone/>
            </a:pPr>
            <a:r>
              <a:rPr lang="en-US" sz="1700" b="1" dirty="0">
                <a:latin typeface="Calibri" charset="0"/>
              </a:rPr>
              <a:t>Part A</a:t>
            </a:r>
          </a:p>
          <a:p>
            <a:pPr marL="0" indent="0">
              <a:lnSpc>
                <a:spcPct val="90000"/>
              </a:lnSpc>
              <a:buFont typeface="Arial" charset="0"/>
              <a:buNone/>
            </a:pPr>
            <a:r>
              <a:rPr lang="en-US" sz="1700" dirty="0">
                <a:latin typeface="Calibri" charset="0"/>
              </a:rPr>
              <a:t>Based on the passage from </a:t>
            </a:r>
            <a:r>
              <a:rPr lang="en-US" sz="1700" i="1" dirty="0">
                <a:latin typeface="Calibri" charset="0"/>
              </a:rPr>
              <a:t>Julie of the Wolves</a:t>
            </a:r>
            <a:r>
              <a:rPr lang="en-US" sz="1700" dirty="0">
                <a:latin typeface="Calibri" charset="0"/>
              </a:rPr>
              <a:t>, how does </a:t>
            </a:r>
            <a:r>
              <a:rPr lang="en-US" sz="1700" dirty="0" err="1">
                <a:latin typeface="Calibri" charset="0"/>
              </a:rPr>
              <a:t>Miyax</a:t>
            </a:r>
            <a:r>
              <a:rPr lang="en-US" sz="1700" dirty="0">
                <a:latin typeface="Calibri" charset="0"/>
              </a:rPr>
              <a:t> feel about her father?</a:t>
            </a:r>
          </a:p>
          <a:p>
            <a:pPr marL="0" indent="0">
              <a:lnSpc>
                <a:spcPct val="90000"/>
              </a:lnSpc>
              <a:buFont typeface="Calibri" charset="0"/>
              <a:buAutoNum type="alphaLcPeriod"/>
            </a:pPr>
            <a:r>
              <a:rPr lang="en-US" sz="1700" dirty="0">
                <a:latin typeface="Calibri" charset="0"/>
              </a:rPr>
              <a:t>She is angry that he left her alone.</a:t>
            </a:r>
          </a:p>
          <a:p>
            <a:pPr marL="0" indent="0">
              <a:lnSpc>
                <a:spcPct val="90000"/>
              </a:lnSpc>
              <a:buFont typeface="Calibri" charset="0"/>
              <a:buAutoNum type="alphaLcPeriod"/>
            </a:pPr>
            <a:r>
              <a:rPr lang="en-US" sz="1700" dirty="0">
                <a:latin typeface="Calibri" charset="0"/>
              </a:rPr>
              <a:t>She blames him for her difficult childhood.</a:t>
            </a:r>
          </a:p>
          <a:p>
            <a:pPr marL="0" indent="0">
              <a:lnSpc>
                <a:spcPct val="90000"/>
              </a:lnSpc>
              <a:buFont typeface="Calibri" charset="0"/>
              <a:buAutoNum type="alphaLcPeriod"/>
            </a:pPr>
            <a:r>
              <a:rPr lang="en-US" sz="1700" dirty="0">
                <a:latin typeface="Calibri" charset="0"/>
              </a:rPr>
              <a:t>She appreciates him for his knowledge of nature.*</a:t>
            </a:r>
          </a:p>
          <a:p>
            <a:pPr marL="0" indent="0">
              <a:lnSpc>
                <a:spcPct val="90000"/>
              </a:lnSpc>
              <a:buFont typeface="Calibri" charset="0"/>
              <a:buAutoNum type="alphaLcPeriod"/>
            </a:pPr>
            <a:r>
              <a:rPr lang="en-US" sz="1700" dirty="0">
                <a:latin typeface="Calibri" charset="0"/>
              </a:rPr>
              <a:t>She is grateful that he planned out her future</a:t>
            </a:r>
            <a:r>
              <a:rPr lang="en-US" sz="1700" dirty="0" smtClean="0">
                <a:latin typeface="Calibri" charset="0"/>
              </a:rPr>
              <a:t>. </a:t>
            </a:r>
            <a:r>
              <a:rPr lang="en-US" sz="1700" b="1" dirty="0" smtClean="0">
                <a:latin typeface="Calibri" charset="0"/>
              </a:rPr>
              <a:t>(Cause and Effect)</a:t>
            </a:r>
            <a:endParaRPr lang="en-US" sz="1700" b="1" dirty="0">
              <a:latin typeface="Calibri" charset="0"/>
            </a:endParaRPr>
          </a:p>
          <a:p>
            <a:pPr marL="0" indent="0">
              <a:lnSpc>
                <a:spcPct val="90000"/>
              </a:lnSpc>
              <a:buFont typeface="Arial" charset="0"/>
              <a:buNone/>
            </a:pPr>
            <a:r>
              <a:rPr lang="en-US" sz="1700" b="1" dirty="0">
                <a:latin typeface="Calibri" charset="0"/>
              </a:rPr>
              <a:t>Part B</a:t>
            </a:r>
          </a:p>
          <a:p>
            <a:pPr marL="0" indent="0">
              <a:lnSpc>
                <a:spcPct val="90000"/>
              </a:lnSpc>
              <a:buFont typeface="Arial" charset="0"/>
              <a:buNone/>
            </a:pPr>
            <a:r>
              <a:rPr lang="en-US" sz="1700" dirty="0">
                <a:latin typeface="Calibri" charset="0"/>
              </a:rPr>
              <a:t>Which sentence from the passage best shows </a:t>
            </a:r>
            <a:r>
              <a:rPr lang="en-US" sz="1700" dirty="0" err="1">
                <a:latin typeface="Calibri" charset="0"/>
              </a:rPr>
              <a:t>Miyax</a:t>
            </a:r>
            <a:r>
              <a:rPr lang="ja-JP" altLang="en-US" sz="1700" dirty="0">
                <a:latin typeface="Calibri" charset="0"/>
              </a:rPr>
              <a:t>’</a:t>
            </a:r>
            <a:r>
              <a:rPr lang="en-US" altLang="ja-JP" sz="1700" dirty="0">
                <a:latin typeface="Calibri" charset="0"/>
              </a:rPr>
              <a:t>s feelings for her father?</a:t>
            </a:r>
          </a:p>
          <a:p>
            <a:pPr marL="0" indent="0">
              <a:lnSpc>
                <a:spcPct val="90000"/>
              </a:lnSpc>
              <a:buFont typeface="Calibri" charset="0"/>
              <a:buAutoNum type="alphaLcPeriod"/>
            </a:pPr>
            <a:r>
              <a:rPr lang="ja-JP" altLang="en-US" sz="1700" dirty="0">
                <a:latin typeface="Calibri" charset="0"/>
              </a:rPr>
              <a:t>“</a:t>
            </a:r>
            <a:r>
              <a:rPr lang="en-US" altLang="ja-JP" sz="1700" dirty="0">
                <a:latin typeface="Calibri" charset="0"/>
              </a:rPr>
              <a:t>She had been lost without food for many sleeps on the North Slope of Alaska.</a:t>
            </a:r>
            <a:r>
              <a:rPr lang="ja-JP" altLang="en-US" sz="1700" dirty="0">
                <a:latin typeface="Calibri" charset="0"/>
              </a:rPr>
              <a:t>”</a:t>
            </a:r>
            <a:endParaRPr lang="en-US" altLang="ja-JP" sz="1700" dirty="0">
              <a:latin typeface="Calibri" charset="0"/>
            </a:endParaRPr>
          </a:p>
          <a:p>
            <a:pPr marL="0" indent="0">
              <a:lnSpc>
                <a:spcPct val="90000"/>
              </a:lnSpc>
              <a:buFont typeface="Calibri" charset="0"/>
              <a:buAutoNum type="alphaLcPeriod"/>
            </a:pPr>
            <a:r>
              <a:rPr lang="ja-JP" altLang="en-US" sz="1700" dirty="0">
                <a:latin typeface="Calibri" charset="0"/>
              </a:rPr>
              <a:t>“</a:t>
            </a:r>
            <a:r>
              <a:rPr lang="en-US" altLang="ja-JP" sz="1700" dirty="0">
                <a:latin typeface="Calibri" charset="0"/>
              </a:rPr>
              <a:t>This could be done she knew, for her father, an Eskimo hunter, had done so.</a:t>
            </a:r>
            <a:r>
              <a:rPr lang="ja-JP" altLang="en-US" sz="1700" dirty="0">
                <a:latin typeface="Calibri" charset="0"/>
              </a:rPr>
              <a:t>”</a:t>
            </a:r>
            <a:r>
              <a:rPr lang="en-US" altLang="ja-JP" sz="1700" dirty="0">
                <a:latin typeface="Calibri" charset="0"/>
              </a:rPr>
              <a:t>*</a:t>
            </a:r>
          </a:p>
          <a:p>
            <a:pPr marL="0" indent="0">
              <a:lnSpc>
                <a:spcPct val="90000"/>
              </a:lnSpc>
              <a:buFont typeface="Calibri" charset="0"/>
              <a:buAutoNum type="alphaLcPeriod"/>
            </a:pPr>
            <a:r>
              <a:rPr lang="ja-JP" altLang="en-US" sz="1700" dirty="0">
                <a:latin typeface="Calibri" charset="0"/>
              </a:rPr>
              <a:t>“</a:t>
            </a:r>
            <a:r>
              <a:rPr lang="en-US" altLang="ja-JP" sz="1700" dirty="0">
                <a:latin typeface="Calibri" charset="0"/>
              </a:rPr>
              <a:t>Unfortunately, </a:t>
            </a:r>
            <a:r>
              <a:rPr lang="en-US" altLang="ja-JP" sz="1700" dirty="0" err="1">
                <a:latin typeface="Calibri" charset="0"/>
              </a:rPr>
              <a:t>Miyax</a:t>
            </a:r>
            <a:r>
              <a:rPr lang="ja-JP" altLang="en-US" sz="1700" dirty="0">
                <a:latin typeface="Calibri" charset="0"/>
              </a:rPr>
              <a:t>’</a:t>
            </a:r>
            <a:r>
              <a:rPr lang="en-US" altLang="ja-JP" sz="1700" dirty="0">
                <a:latin typeface="Calibri" charset="0"/>
              </a:rPr>
              <a:t>s father never explained to her how he had told the wolf of his needs.</a:t>
            </a:r>
            <a:r>
              <a:rPr lang="ja-JP" altLang="en-US" sz="1700" dirty="0">
                <a:latin typeface="Calibri" charset="0"/>
              </a:rPr>
              <a:t>”</a:t>
            </a:r>
            <a:endParaRPr lang="en-US" altLang="ja-JP" sz="1700" dirty="0">
              <a:latin typeface="Calibri" charset="0"/>
            </a:endParaRPr>
          </a:p>
          <a:p>
            <a:pPr marL="0" indent="0">
              <a:lnSpc>
                <a:spcPct val="90000"/>
              </a:lnSpc>
              <a:buFont typeface="Calibri" charset="0"/>
              <a:buAutoNum type="alphaLcPeriod"/>
            </a:pPr>
            <a:r>
              <a:rPr lang="ja-JP" altLang="en-US" sz="1700" dirty="0">
                <a:latin typeface="Calibri" charset="0"/>
              </a:rPr>
              <a:t>“</a:t>
            </a:r>
            <a:r>
              <a:rPr lang="en-US" altLang="ja-JP" sz="1700" dirty="0">
                <a:latin typeface="Calibri" charset="0"/>
              </a:rPr>
              <a:t>And not long afterward he paddled his kayak into the Bering Sea to hunt for seal, and he never returned.</a:t>
            </a:r>
            <a:r>
              <a:rPr lang="ja-JP" altLang="en-US" sz="1700" dirty="0" smtClean="0">
                <a:latin typeface="Calibri" charset="0"/>
              </a:rPr>
              <a:t>”</a:t>
            </a:r>
            <a:r>
              <a:rPr lang="en-US" altLang="ja-JP" sz="2000" b="1" i="1" dirty="0" smtClean="0">
                <a:latin typeface="Calibri" charset="0"/>
              </a:rPr>
              <a:t>(Use of relevant </a:t>
            </a:r>
            <a:r>
              <a:rPr lang="en-US" altLang="ja-JP" sz="2000" b="1" i="1" dirty="0" smtClean="0">
                <a:latin typeface="Calibri" charset="0"/>
              </a:rPr>
              <a:t>evidence from Argumentation)</a:t>
            </a:r>
            <a:endParaRPr lang="en-US" sz="2000" b="1" i="1" dirty="0">
              <a:latin typeface="Calibri" charset="0"/>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Evidence-Based Selected-Response Item #2</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8720282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20000"/>
              </a:lnSpc>
              <a:buFont typeface="Arial" pitchFamily="34" charset="0"/>
              <a:buChar char="•"/>
              <a:defRPr/>
            </a:pPr>
            <a:r>
              <a:rPr lang="en-US" sz="2700" dirty="0" smtClean="0">
                <a:ea typeface="+mn-ea"/>
                <a:cs typeface="Century Gothic"/>
              </a:rPr>
              <a:t>Session 1:</a:t>
            </a:r>
          </a:p>
          <a:p>
            <a:pPr lvl="1">
              <a:lnSpc>
                <a:spcPct val="120000"/>
              </a:lnSpc>
              <a:buFont typeface="Arial" pitchFamily="34" charset="0"/>
              <a:buChar char="–"/>
              <a:defRPr/>
            </a:pPr>
            <a:r>
              <a:rPr lang="en-US" sz="2600" dirty="0" smtClean="0">
                <a:ea typeface="+mn-ea"/>
                <a:cs typeface="Century Gothic"/>
              </a:rPr>
              <a:t>Students </a:t>
            </a:r>
            <a:r>
              <a:rPr lang="en-US" sz="2600" dirty="0">
                <a:ea typeface="+mn-ea"/>
                <a:cs typeface="Century Gothic"/>
              </a:rPr>
              <a:t>begin by reading </a:t>
            </a:r>
            <a:r>
              <a:rPr lang="en-US" sz="2600" dirty="0" smtClean="0">
                <a:ea typeface="+mn-ea"/>
                <a:cs typeface="Century Gothic"/>
              </a:rPr>
              <a:t>an anchor text that introduces the topic.  EBSR and TECR items </a:t>
            </a:r>
            <a:r>
              <a:rPr lang="en-US" sz="2600" dirty="0">
                <a:ea typeface="+mn-ea"/>
                <a:cs typeface="Century Gothic"/>
              </a:rPr>
              <a:t>ask students to gather key details about </a:t>
            </a:r>
            <a:r>
              <a:rPr lang="en-US" sz="2600" dirty="0" smtClean="0">
                <a:ea typeface="+mn-ea"/>
                <a:cs typeface="Century Gothic"/>
              </a:rPr>
              <a:t>the passage to support their understanding.</a:t>
            </a:r>
            <a:endParaRPr lang="en-US" sz="2600" dirty="0">
              <a:ea typeface="+mn-ea"/>
              <a:cs typeface="Century Gothic"/>
            </a:endParaRPr>
          </a:p>
          <a:p>
            <a:pPr lvl="1">
              <a:lnSpc>
                <a:spcPct val="120000"/>
              </a:lnSpc>
              <a:buFont typeface="Arial" pitchFamily="34" charset="0"/>
              <a:buChar char="–"/>
              <a:defRPr/>
            </a:pPr>
            <a:r>
              <a:rPr lang="en-US" sz="2600" dirty="0" smtClean="0">
                <a:ea typeface="+mn-ea"/>
                <a:cs typeface="Century Gothic"/>
              </a:rPr>
              <a:t>Then, they write </a:t>
            </a:r>
            <a:r>
              <a:rPr lang="en-US" sz="2600" dirty="0">
                <a:ea typeface="+mn-ea"/>
                <a:cs typeface="Century Gothic"/>
              </a:rPr>
              <a:t>a summary </a:t>
            </a:r>
            <a:r>
              <a:rPr lang="en-US" sz="2600" dirty="0" smtClean="0">
                <a:ea typeface="+mn-ea"/>
                <a:cs typeface="Century Gothic"/>
              </a:rPr>
              <a:t>or short analysis of the piece.</a:t>
            </a:r>
          </a:p>
          <a:p>
            <a:pPr>
              <a:lnSpc>
                <a:spcPct val="120000"/>
              </a:lnSpc>
              <a:buFont typeface="Arial" pitchFamily="34" charset="0"/>
              <a:buChar char="•"/>
              <a:defRPr/>
            </a:pPr>
            <a:r>
              <a:rPr lang="en-US" sz="2600" dirty="0" smtClean="0">
                <a:ea typeface="+mn-ea"/>
                <a:cs typeface="Century Gothic"/>
              </a:rPr>
              <a:t>Session 2:</a:t>
            </a:r>
            <a:endParaRPr lang="en-US" sz="2600" dirty="0">
              <a:ea typeface="+mn-ea"/>
              <a:cs typeface="Century Gothic"/>
            </a:endParaRPr>
          </a:p>
          <a:p>
            <a:pPr lvl="1">
              <a:lnSpc>
                <a:spcPct val="120000"/>
              </a:lnSpc>
              <a:buFont typeface="Arial" pitchFamily="34" charset="0"/>
              <a:buChar char="–"/>
              <a:defRPr/>
            </a:pPr>
            <a:r>
              <a:rPr lang="en-US" sz="2600" dirty="0">
                <a:ea typeface="+mn-ea"/>
                <a:cs typeface="Century Gothic"/>
              </a:rPr>
              <a:t>S</a:t>
            </a:r>
            <a:r>
              <a:rPr lang="en-US" sz="2600" dirty="0" smtClean="0">
                <a:ea typeface="+mn-ea"/>
                <a:cs typeface="Century Gothic"/>
              </a:rPr>
              <a:t>tudents </a:t>
            </a:r>
            <a:r>
              <a:rPr lang="en-US" sz="2600" dirty="0">
                <a:ea typeface="+mn-ea"/>
                <a:cs typeface="Century Gothic"/>
              </a:rPr>
              <a:t>read two additional </a:t>
            </a:r>
            <a:r>
              <a:rPr lang="en-US" sz="2600" dirty="0" smtClean="0">
                <a:ea typeface="+mn-ea"/>
                <a:cs typeface="Century Gothic"/>
              </a:rPr>
              <a:t>sources (may include a multimedia text) </a:t>
            </a:r>
            <a:r>
              <a:rPr lang="en-US" sz="2600" dirty="0">
                <a:ea typeface="+mn-ea"/>
                <a:cs typeface="Century Gothic"/>
              </a:rPr>
              <a:t>and answer a few questions about each text to learn more about </a:t>
            </a:r>
            <a:r>
              <a:rPr lang="en-US" sz="2600" dirty="0" smtClean="0">
                <a:ea typeface="+mn-ea"/>
                <a:cs typeface="Century Gothic"/>
              </a:rPr>
              <a:t>the topic so they are ready to write </a:t>
            </a:r>
            <a:r>
              <a:rPr lang="en-US" sz="2600" dirty="0">
                <a:ea typeface="+mn-ea"/>
                <a:cs typeface="Century Gothic"/>
              </a:rPr>
              <a:t>the final essay and to show their reading comprehension. </a:t>
            </a:r>
            <a:endParaRPr lang="en-US" sz="2600" dirty="0" smtClean="0">
              <a:ea typeface="+mn-ea"/>
              <a:cs typeface="Century Gothic"/>
            </a:endParaRPr>
          </a:p>
          <a:p>
            <a:pPr lvl="1">
              <a:lnSpc>
                <a:spcPct val="120000"/>
              </a:lnSpc>
              <a:buFont typeface="Arial" pitchFamily="34" charset="0"/>
              <a:buChar char="–"/>
              <a:defRPr/>
            </a:pPr>
            <a:r>
              <a:rPr lang="en-US" sz="2600" dirty="0" smtClean="0">
                <a:ea typeface="+mn-ea"/>
                <a:cs typeface="Century Gothic"/>
              </a:rPr>
              <a:t>Finally</a:t>
            </a:r>
            <a:r>
              <a:rPr lang="en-US" sz="2600" dirty="0">
                <a:ea typeface="+mn-ea"/>
                <a:cs typeface="Century Gothic"/>
              </a:rPr>
              <a:t>, students </a:t>
            </a:r>
            <a:r>
              <a:rPr lang="en-US" sz="2600" dirty="0" smtClean="0">
                <a:ea typeface="+mn-ea"/>
                <a:cs typeface="Century Gothic"/>
              </a:rPr>
              <a:t>mirror the research process by </a:t>
            </a:r>
            <a:r>
              <a:rPr lang="en-US" sz="2600" b="1" i="1" dirty="0" smtClean="0">
                <a:ea typeface="+mn-ea"/>
                <a:cs typeface="Century Gothic"/>
              </a:rPr>
              <a:t>synthesizing</a:t>
            </a:r>
            <a:r>
              <a:rPr lang="en-US" sz="2600" dirty="0" smtClean="0">
                <a:ea typeface="+mn-ea"/>
                <a:cs typeface="Century Gothic"/>
              </a:rPr>
              <a:t> </a:t>
            </a:r>
            <a:r>
              <a:rPr lang="en-US" sz="2600" dirty="0">
                <a:ea typeface="+mn-ea"/>
                <a:cs typeface="Century Gothic"/>
              </a:rPr>
              <a:t>their understandings </a:t>
            </a:r>
            <a:r>
              <a:rPr lang="en-US" sz="2600" dirty="0" smtClean="0">
                <a:ea typeface="+mn-ea"/>
                <a:cs typeface="Century Gothic"/>
              </a:rPr>
              <a:t>into an </a:t>
            </a:r>
            <a:r>
              <a:rPr lang="en-US" sz="2600" b="1" i="1" dirty="0" smtClean="0">
                <a:ea typeface="+mn-ea"/>
                <a:cs typeface="Century Gothic"/>
              </a:rPr>
              <a:t>analytic essay using textual evidence</a:t>
            </a:r>
            <a:r>
              <a:rPr lang="en-US" sz="2600" dirty="0" smtClean="0">
                <a:ea typeface="+mn-ea"/>
                <a:cs typeface="Century Gothic"/>
              </a:rPr>
              <a:t> from several of the sources.</a:t>
            </a:r>
            <a:endParaRPr lang="en-US" sz="2600" dirty="0">
              <a:ea typeface="+mn-ea"/>
              <a:cs typeface="Century Gothic"/>
            </a:endParaRPr>
          </a:p>
          <a:p>
            <a:pPr>
              <a:buFont typeface="Arial" pitchFamily="34" charset="0"/>
              <a:buChar char="•"/>
              <a:defRPr/>
            </a:pPr>
            <a:endParaRPr lang="en-US" dirty="0">
              <a:ea typeface="+mn-ea"/>
              <a:cs typeface="+mn-cs"/>
            </a:endParaRPr>
          </a:p>
        </p:txBody>
      </p:sp>
      <p:sp>
        <p:nvSpPr>
          <p:cNvPr id="2" name="Title 1"/>
          <p:cNvSpPr>
            <a:spLocks noGrp="1"/>
          </p:cNvSpPr>
          <p:nvPr>
            <p:ph type="title"/>
          </p:nvPr>
        </p:nvSpPr>
        <p:spPr>
          <a:xfrm>
            <a:off x="457200" y="274638"/>
            <a:ext cx="8686800" cy="1325562"/>
          </a:xfrm>
        </p:spPr>
        <p:txBody>
          <a:bodyPr>
            <a:noAutofit/>
          </a:bodyPr>
          <a:lstStyle/>
          <a:p>
            <a:pPr>
              <a:defRPr/>
            </a:pPr>
            <a:r>
              <a:rPr lang="en-US" sz="2800" dirty="0" smtClean="0">
                <a:latin typeface="+mn-lt"/>
                <a:cs typeface="Century Gothic"/>
              </a:rPr>
              <a:t>Understanding the </a:t>
            </a:r>
            <a:r>
              <a:rPr lang="en-US" sz="2800" b="1" dirty="0" smtClean="0">
                <a:latin typeface="Calibri" charset="0"/>
              </a:rPr>
              <a:t>Research </a:t>
            </a:r>
            <a:r>
              <a:rPr lang="en-US" sz="2800" b="1" dirty="0">
                <a:latin typeface="Calibri" charset="0"/>
              </a:rPr>
              <a:t>Simulation Task </a:t>
            </a:r>
            <a:r>
              <a:rPr lang="en-US" sz="2800" dirty="0">
                <a:latin typeface="Calibri" charset="0"/>
              </a:rPr>
              <a:t>(Grade 7): Amelia Earhart</a:t>
            </a:r>
            <a:r>
              <a:rPr lang="ja-JP" altLang="en-US" sz="2800" dirty="0">
                <a:latin typeface="Calibri" charset="0"/>
              </a:rPr>
              <a:t>’</a:t>
            </a:r>
            <a:r>
              <a:rPr lang="en-US" altLang="ja-JP" sz="2800" dirty="0">
                <a:latin typeface="Calibri" charset="0"/>
              </a:rPr>
              <a:t>s Disappearance</a:t>
            </a:r>
            <a:r>
              <a:rPr lang="en-US" sz="2800" dirty="0">
                <a:latin typeface="Calibri" charset="0"/>
              </a:rPr>
              <a:t/>
            </a:r>
            <a:br>
              <a:rPr lang="en-US" sz="2800" dirty="0">
                <a:latin typeface="Calibri" charset="0"/>
              </a:rPr>
            </a:br>
            <a:endParaRPr lang="en-US" sz="2800" dirty="0">
              <a:latin typeface="+mn-lt"/>
              <a:cs typeface="Century Gothic"/>
            </a:endParaRPr>
          </a:p>
        </p:txBody>
      </p:sp>
      <p:sp>
        <p:nvSpPr>
          <p:cNvPr id="5" name="Footer Placeholder 4"/>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4778837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10000"/>
              </a:lnSpc>
              <a:buFont typeface="Arial" charset="0"/>
              <a:buNone/>
            </a:pPr>
            <a:r>
              <a:rPr lang="en-US" dirty="0" smtClean="0">
                <a:latin typeface="Calibri" charset="0"/>
              </a:rPr>
              <a:t>Based </a:t>
            </a:r>
            <a:r>
              <a:rPr lang="en-US" dirty="0">
                <a:latin typeface="Calibri" charset="0"/>
              </a:rPr>
              <a:t>on the information in the text </a:t>
            </a:r>
            <a:r>
              <a:rPr lang="ja-JP" altLang="en-US" dirty="0">
                <a:latin typeface="Calibri" charset="0"/>
              </a:rPr>
              <a:t>“</a:t>
            </a:r>
            <a:r>
              <a:rPr lang="en-US" altLang="ja-JP" dirty="0">
                <a:latin typeface="Calibri" charset="0"/>
              </a:rPr>
              <a:t>Biography of Amelia Earhart,</a:t>
            </a:r>
            <a:r>
              <a:rPr lang="ja-JP" altLang="en-US" dirty="0">
                <a:latin typeface="Calibri" charset="0"/>
              </a:rPr>
              <a:t>”</a:t>
            </a:r>
            <a:r>
              <a:rPr lang="en-US" altLang="ja-JP" dirty="0">
                <a:latin typeface="Calibri" charset="0"/>
              </a:rPr>
              <a:t> write an essay that summarizes and explains the challenges Earhart faced throughout her life. Remember to use textual evidence to support your ideas</a:t>
            </a:r>
            <a:r>
              <a:rPr lang="en-US" altLang="ja-JP" dirty="0" smtClean="0">
                <a:latin typeface="Calibri" charset="0"/>
              </a:rPr>
              <a:t>.</a:t>
            </a:r>
          </a:p>
          <a:p>
            <a:pPr marL="0" indent="0">
              <a:lnSpc>
                <a:spcPct val="110000"/>
              </a:lnSpc>
              <a:buFont typeface="Arial" charset="0"/>
              <a:buNone/>
            </a:pPr>
            <a:r>
              <a:rPr lang="en-US" altLang="ja-JP" dirty="0" smtClean="0">
                <a:latin typeface="Calibri" charset="0"/>
              </a:rPr>
              <a:t>Content Enhancements</a:t>
            </a:r>
            <a:r>
              <a:rPr lang="en-US" altLang="ja-JP" smtClean="0">
                <a:latin typeface="Calibri" charset="0"/>
              </a:rPr>
              <a:t>: </a:t>
            </a:r>
          </a:p>
          <a:p>
            <a:pPr marL="0" indent="0">
              <a:lnSpc>
                <a:spcPct val="110000"/>
              </a:lnSpc>
              <a:buFont typeface="Arial" charset="0"/>
              <a:buNone/>
            </a:pPr>
            <a:r>
              <a:rPr lang="en-US" altLang="ja-JP" smtClean="0">
                <a:latin typeface="Calibri" charset="0"/>
              </a:rPr>
              <a:t>Cause </a:t>
            </a:r>
            <a:r>
              <a:rPr lang="en-US" altLang="ja-JP" dirty="0" smtClean="0">
                <a:latin typeface="Calibri" charset="0"/>
              </a:rPr>
              <a:t>and Effect and Question Exploration  </a:t>
            </a:r>
          </a:p>
          <a:p>
            <a:pPr marL="0" indent="0">
              <a:buFont typeface="Arial" charset="0"/>
              <a:buNone/>
            </a:pPr>
            <a:endParaRPr lang="en-US" dirty="0">
              <a:latin typeface="Calibri" charset="0"/>
            </a:endParaRPr>
          </a:p>
        </p:txBody>
      </p:sp>
      <p:sp>
        <p:nvSpPr>
          <p:cNvPr id="2" name="Title 1"/>
          <p:cNvSpPr>
            <a:spLocks noGrp="1"/>
          </p:cNvSpPr>
          <p:nvPr>
            <p:ph type="title"/>
          </p:nvPr>
        </p:nvSpPr>
        <p:spPr/>
        <p:txBody>
          <a:bodyPr>
            <a:noAutofit/>
          </a:bodyPr>
          <a:lstStyle/>
          <a:p>
            <a:pPr>
              <a:tabLst>
                <a:tab pos="8229600" algn="l"/>
              </a:tabLst>
              <a:defRPr/>
            </a:pPr>
            <a:r>
              <a:rPr lang="en-US" dirty="0" smtClean="0">
                <a:latin typeface="+mn-lt"/>
                <a:ea typeface="+mj-ea"/>
                <a:cs typeface="Century Gothic"/>
              </a:rPr>
              <a:t>Grade 7 Analytical Prose Constructed-Response Item #1</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9672956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sz="1900" dirty="0">
                <a:latin typeface="Calibri" charset="0"/>
              </a:rPr>
              <a:t>Specific CCSS alignment to: </a:t>
            </a:r>
          </a:p>
          <a:p>
            <a:pPr lvl="1">
              <a:lnSpc>
                <a:spcPct val="80000"/>
              </a:lnSpc>
            </a:pPr>
            <a:r>
              <a:rPr lang="en-US" sz="1600" dirty="0">
                <a:latin typeface="Calibri" charset="0"/>
              </a:rPr>
              <a:t>RI.7.1 (</a:t>
            </a:r>
            <a:r>
              <a:rPr lang="en-US" sz="1600" b="1" dirty="0">
                <a:latin typeface="Calibri" charset="0"/>
              </a:rPr>
              <a:t>use of evidence</a:t>
            </a:r>
            <a:r>
              <a:rPr lang="en-US" sz="1600" dirty="0">
                <a:latin typeface="Calibri" charset="0"/>
              </a:rPr>
              <a:t>); RI.7.2 </a:t>
            </a:r>
            <a:r>
              <a:rPr lang="en-US" sz="1600" b="1" dirty="0">
                <a:latin typeface="Calibri" charset="0"/>
              </a:rPr>
              <a:t>(summary </a:t>
            </a:r>
            <a:r>
              <a:rPr lang="en-US" sz="1600" dirty="0">
                <a:latin typeface="Calibri" charset="0"/>
              </a:rPr>
              <a:t>of text); RI.7.10 (complex texts).</a:t>
            </a:r>
          </a:p>
          <a:p>
            <a:pPr lvl="1">
              <a:lnSpc>
                <a:spcPct val="80000"/>
              </a:lnSpc>
            </a:pPr>
            <a:r>
              <a:rPr lang="en-US" sz="1600" dirty="0">
                <a:latin typeface="Calibri" charset="0"/>
              </a:rPr>
              <a:t>W.7.2 (writing to explain or inform); W.7.4 (writing coherently); W.7.9 (</a:t>
            </a:r>
            <a:r>
              <a:rPr lang="en-US" sz="1600" b="1" dirty="0">
                <a:latin typeface="Calibri" charset="0"/>
              </a:rPr>
              <a:t>drawing evidence from texts</a:t>
            </a:r>
            <a:r>
              <a:rPr lang="en-US" sz="1600" dirty="0">
                <a:latin typeface="Calibri" charset="0"/>
              </a:rPr>
              <a:t>).</a:t>
            </a:r>
          </a:p>
          <a:p>
            <a:pPr lvl="1">
              <a:lnSpc>
                <a:spcPct val="80000"/>
              </a:lnSpc>
            </a:pPr>
            <a:r>
              <a:rPr lang="en-US" sz="1600" dirty="0">
                <a:latin typeface="Calibri" charset="0"/>
              </a:rPr>
              <a:t>L.7.1-3 (grammar and conventions).</a:t>
            </a:r>
          </a:p>
          <a:p>
            <a:r>
              <a:rPr lang="en-US" sz="1900" dirty="0">
                <a:latin typeface="Calibri" charset="0"/>
              </a:rPr>
              <a:t>Requires </a:t>
            </a:r>
            <a:r>
              <a:rPr lang="en-US" sz="1900" i="1" dirty="0">
                <a:latin typeface="Calibri" charset="0"/>
              </a:rPr>
              <a:t>writing to sources </a:t>
            </a:r>
            <a:r>
              <a:rPr lang="en-US" sz="1900" dirty="0">
                <a:latin typeface="Calibri" charset="0"/>
              </a:rPr>
              <a:t>rather than to a de-contextualized or generalized prompt (e.g., asks about a specific aspect of Earhart</a:t>
            </a:r>
            <a:r>
              <a:rPr lang="ja-JP" altLang="en-US" sz="1900" dirty="0">
                <a:latin typeface="Calibri" charset="0"/>
              </a:rPr>
              <a:t>’</a:t>
            </a:r>
            <a:r>
              <a:rPr lang="en-US" altLang="ja-JP" sz="1900" dirty="0">
                <a:latin typeface="Calibri" charset="0"/>
              </a:rPr>
              <a:t>s life).</a:t>
            </a:r>
          </a:p>
          <a:p>
            <a:r>
              <a:rPr lang="en-US" sz="1900" dirty="0">
                <a:latin typeface="Calibri" charset="0"/>
              </a:rPr>
              <a:t>Requires students to </a:t>
            </a:r>
            <a:r>
              <a:rPr lang="en-US" sz="1900" i="1" dirty="0">
                <a:latin typeface="Calibri" charset="0"/>
              </a:rPr>
              <a:t>draw evidence </a:t>
            </a:r>
            <a:r>
              <a:rPr lang="en-US" sz="1900" dirty="0">
                <a:latin typeface="Calibri" charset="0"/>
              </a:rPr>
              <a:t>from the text and cite this evidence clearly</a:t>
            </a:r>
            <a:r>
              <a:rPr lang="en-US" sz="1900" b="1" dirty="0" smtClean="0">
                <a:latin typeface="Calibri" charset="0"/>
              </a:rPr>
              <a:t>. Argumentation </a:t>
            </a:r>
            <a:endParaRPr lang="en-US" sz="1900" b="1" dirty="0">
              <a:latin typeface="Calibri" charset="0"/>
            </a:endParaRPr>
          </a:p>
          <a:p>
            <a:r>
              <a:rPr lang="en-US" sz="1900" dirty="0">
                <a:latin typeface="Calibri" charset="0"/>
              </a:rPr>
              <a:t>Requires students to apply the </a:t>
            </a:r>
            <a:r>
              <a:rPr lang="en-US" sz="1900" i="1" dirty="0">
                <a:latin typeface="Calibri" charset="0"/>
              </a:rPr>
              <a:t>knowledge of language and conventions</a:t>
            </a:r>
            <a:r>
              <a:rPr lang="en-US" sz="1900" dirty="0">
                <a:latin typeface="Calibri" charset="0"/>
              </a:rPr>
              <a:t> when writing.</a:t>
            </a:r>
          </a:p>
          <a:p>
            <a:r>
              <a:rPr lang="en-US" sz="1900" dirty="0">
                <a:latin typeface="Calibri" charset="0"/>
              </a:rPr>
              <a:t>Purposely designed to help students gather information for writing the final </a:t>
            </a:r>
            <a:r>
              <a:rPr lang="en-US" sz="1900" b="1" dirty="0">
                <a:latin typeface="Calibri" charset="0"/>
              </a:rPr>
              <a:t>analytic </a:t>
            </a:r>
            <a:r>
              <a:rPr lang="en-US" sz="1900" dirty="0">
                <a:latin typeface="Calibri" charset="0"/>
              </a:rPr>
              <a:t>essay that asks students to </a:t>
            </a:r>
            <a:r>
              <a:rPr lang="en-US" sz="1900" b="1" dirty="0">
                <a:latin typeface="Calibri" charset="0"/>
              </a:rPr>
              <a:t>evaluate the arguments </a:t>
            </a:r>
            <a:r>
              <a:rPr lang="en-US" sz="1900" dirty="0">
                <a:latin typeface="Calibri" charset="0"/>
              </a:rPr>
              <a:t>made in three texts about Earhart</a:t>
            </a:r>
            <a:r>
              <a:rPr lang="ja-JP" altLang="en-US" sz="1900" dirty="0">
                <a:latin typeface="Calibri" charset="0"/>
              </a:rPr>
              <a:t>’</a:t>
            </a:r>
            <a:r>
              <a:rPr lang="en-US" altLang="ja-JP" sz="1900" dirty="0">
                <a:latin typeface="Calibri" charset="0"/>
              </a:rPr>
              <a:t>s bravery (i.e., her bravery can be expressed as her ability to face the many challenges)</a:t>
            </a:r>
            <a:r>
              <a:rPr lang="en-US" altLang="ja-JP" sz="1900" dirty="0" smtClean="0">
                <a:latin typeface="Calibri" charset="0"/>
              </a:rPr>
              <a:t>. (Question Exploration and Argumentation)</a:t>
            </a:r>
            <a:endParaRPr lang="en-US" sz="1900" dirty="0">
              <a:latin typeface="Calibri" charset="0"/>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Aligns to the Standards and </a:t>
            </a:r>
            <a:br>
              <a:rPr lang="en-US" dirty="0" smtClean="0">
                <a:latin typeface="+mn-lt"/>
                <a:ea typeface="+mj-ea"/>
                <a:cs typeface="Century Gothic"/>
              </a:rPr>
            </a:br>
            <a:r>
              <a:rPr lang="en-US" dirty="0" smtClean="0">
                <a:latin typeface="+mn-lt"/>
                <a:ea typeface="+mj-ea"/>
                <a:cs typeface="Century Gothic"/>
              </a:rPr>
              <a:t>Reflects Good Practice</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4607649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lnSpc>
                <a:spcPct val="120000"/>
              </a:lnSpc>
              <a:buFont typeface="Arial" charset="0"/>
              <a:buNone/>
            </a:pPr>
            <a:r>
              <a:rPr lang="en-US" sz="2000" dirty="0">
                <a:solidFill>
                  <a:srgbClr val="000000"/>
                </a:solidFill>
                <a:latin typeface="Calibri" charset="0"/>
              </a:rPr>
              <a:t>You have read three texts describing Amelia Earhart.  All three include the claim that Earhart was a brave, courageous person</a:t>
            </a:r>
            <a:r>
              <a:rPr lang="en-US" sz="2000" b="1" i="1" dirty="0">
                <a:solidFill>
                  <a:srgbClr val="000000"/>
                </a:solidFill>
                <a:latin typeface="Calibri" charset="0"/>
              </a:rPr>
              <a:t>. </a:t>
            </a:r>
            <a:r>
              <a:rPr lang="en-US" sz="2000" b="1" i="1" dirty="0" smtClean="0">
                <a:solidFill>
                  <a:srgbClr val="000000"/>
                </a:solidFill>
                <a:latin typeface="Calibri" charset="0"/>
              </a:rPr>
              <a:t>(Comparison Routine) </a:t>
            </a:r>
            <a:r>
              <a:rPr lang="en-US" sz="2000" dirty="0" smtClean="0">
                <a:solidFill>
                  <a:srgbClr val="000000"/>
                </a:solidFill>
                <a:latin typeface="Calibri" charset="0"/>
              </a:rPr>
              <a:t>The </a:t>
            </a:r>
            <a:r>
              <a:rPr lang="en-US" sz="2000" dirty="0">
                <a:solidFill>
                  <a:srgbClr val="000000"/>
                </a:solidFill>
                <a:latin typeface="Calibri" charset="0"/>
              </a:rPr>
              <a:t>three texts are: </a:t>
            </a:r>
          </a:p>
          <a:p>
            <a:pPr marL="0" indent="0">
              <a:lnSpc>
                <a:spcPct val="120000"/>
              </a:lnSpc>
              <a:buFont typeface="Arial" charset="0"/>
              <a:buNone/>
            </a:pPr>
            <a:endParaRPr lang="en-US" sz="900" dirty="0">
              <a:solidFill>
                <a:srgbClr val="000000"/>
              </a:solidFill>
              <a:latin typeface="Calibri" charset="0"/>
            </a:endParaRPr>
          </a:p>
          <a:p>
            <a:pPr marL="0" indent="0">
              <a:lnSpc>
                <a:spcPct val="120000"/>
              </a:lnSpc>
            </a:pPr>
            <a:r>
              <a:rPr lang="ja-JP" altLang="en-US" sz="2000" dirty="0">
                <a:solidFill>
                  <a:srgbClr val="000000"/>
                </a:solidFill>
                <a:latin typeface="Calibri" charset="0"/>
              </a:rPr>
              <a:t>“</a:t>
            </a:r>
            <a:r>
              <a:rPr lang="en-US" altLang="ja-JP" sz="2000" dirty="0">
                <a:solidFill>
                  <a:srgbClr val="000000"/>
                </a:solidFill>
                <a:latin typeface="Calibri" charset="0"/>
              </a:rPr>
              <a:t>Biography of Amelia Earhart</a:t>
            </a:r>
            <a:r>
              <a:rPr lang="ja-JP" altLang="en-US" sz="2000" dirty="0">
                <a:solidFill>
                  <a:srgbClr val="000000"/>
                </a:solidFill>
                <a:latin typeface="Calibri" charset="0"/>
              </a:rPr>
              <a:t>”</a:t>
            </a:r>
            <a:r>
              <a:rPr lang="en-US" altLang="ja-JP" sz="2000" dirty="0">
                <a:solidFill>
                  <a:srgbClr val="000000"/>
                </a:solidFill>
                <a:latin typeface="Calibri" charset="0"/>
              </a:rPr>
              <a:t> </a:t>
            </a:r>
          </a:p>
          <a:p>
            <a:pPr marL="0" indent="0">
              <a:lnSpc>
                <a:spcPct val="120000"/>
              </a:lnSpc>
            </a:pPr>
            <a:r>
              <a:rPr lang="ja-JP" altLang="en-US" sz="2000" dirty="0">
                <a:solidFill>
                  <a:srgbClr val="000000"/>
                </a:solidFill>
                <a:latin typeface="Calibri" charset="0"/>
              </a:rPr>
              <a:t>“</a:t>
            </a:r>
            <a:r>
              <a:rPr lang="en-US" altLang="ja-JP" sz="2000" dirty="0">
                <a:solidFill>
                  <a:srgbClr val="000000"/>
                </a:solidFill>
                <a:latin typeface="Calibri" charset="0"/>
              </a:rPr>
              <a:t>Earhart's Final Resting Place Believed Found</a:t>
            </a:r>
            <a:r>
              <a:rPr lang="ja-JP" altLang="en-US" sz="2000" dirty="0">
                <a:solidFill>
                  <a:srgbClr val="000000"/>
                </a:solidFill>
                <a:latin typeface="Calibri" charset="0"/>
              </a:rPr>
              <a:t>”</a:t>
            </a:r>
            <a:r>
              <a:rPr lang="en-US" altLang="ja-JP" sz="2000" dirty="0">
                <a:solidFill>
                  <a:srgbClr val="000000"/>
                </a:solidFill>
                <a:latin typeface="Calibri" charset="0"/>
              </a:rPr>
              <a:t> </a:t>
            </a:r>
          </a:p>
          <a:p>
            <a:pPr marL="0" indent="0">
              <a:lnSpc>
                <a:spcPct val="120000"/>
              </a:lnSpc>
            </a:pPr>
            <a:r>
              <a:rPr lang="ja-JP" altLang="en-US" sz="2000" dirty="0">
                <a:solidFill>
                  <a:srgbClr val="000000"/>
                </a:solidFill>
                <a:latin typeface="Calibri" charset="0"/>
              </a:rPr>
              <a:t>“</a:t>
            </a:r>
            <a:r>
              <a:rPr lang="en-US" altLang="ja-JP" sz="2000" dirty="0">
                <a:solidFill>
                  <a:srgbClr val="000000"/>
                </a:solidFill>
                <a:latin typeface="Calibri" charset="0"/>
              </a:rPr>
              <a:t>Amelia Earhart</a:t>
            </a:r>
            <a:r>
              <a:rPr lang="ja-JP" altLang="en-US" sz="2000" dirty="0">
                <a:solidFill>
                  <a:srgbClr val="000000"/>
                </a:solidFill>
                <a:latin typeface="Calibri" charset="0"/>
              </a:rPr>
              <a:t>’</a:t>
            </a:r>
            <a:r>
              <a:rPr lang="en-US" altLang="ja-JP" sz="2000" dirty="0">
                <a:solidFill>
                  <a:srgbClr val="000000"/>
                </a:solidFill>
                <a:latin typeface="Calibri" charset="0"/>
              </a:rPr>
              <a:t>s Life and Disappearance</a:t>
            </a:r>
            <a:r>
              <a:rPr lang="ja-JP" altLang="en-US" sz="2000" dirty="0">
                <a:solidFill>
                  <a:srgbClr val="000000"/>
                </a:solidFill>
                <a:latin typeface="Calibri" charset="0"/>
              </a:rPr>
              <a:t>”</a:t>
            </a:r>
            <a:endParaRPr lang="en-US" altLang="ja-JP" sz="2000" dirty="0">
              <a:solidFill>
                <a:srgbClr val="000000"/>
              </a:solidFill>
              <a:latin typeface="Calibri" charset="0"/>
            </a:endParaRPr>
          </a:p>
          <a:p>
            <a:pPr marL="0" indent="0">
              <a:lnSpc>
                <a:spcPct val="120000"/>
              </a:lnSpc>
              <a:buFont typeface="Arial" charset="0"/>
              <a:buNone/>
            </a:pPr>
            <a:endParaRPr lang="en-US" sz="900" dirty="0">
              <a:solidFill>
                <a:srgbClr val="000000"/>
              </a:solidFill>
              <a:latin typeface="Calibri" charset="0"/>
            </a:endParaRPr>
          </a:p>
          <a:p>
            <a:pPr marL="0" indent="0">
              <a:lnSpc>
                <a:spcPct val="120000"/>
              </a:lnSpc>
              <a:buFont typeface="Arial" charset="0"/>
              <a:buNone/>
            </a:pPr>
            <a:r>
              <a:rPr lang="en-US" sz="2000" dirty="0">
                <a:solidFill>
                  <a:srgbClr val="000000"/>
                </a:solidFill>
                <a:latin typeface="Calibri" charset="0"/>
              </a:rPr>
              <a:t>Consider the argument each author uses to demonstrate Earhart</a:t>
            </a:r>
            <a:r>
              <a:rPr lang="ja-JP" altLang="en-US" sz="2000" dirty="0">
                <a:solidFill>
                  <a:srgbClr val="000000"/>
                </a:solidFill>
                <a:latin typeface="Calibri" charset="0"/>
              </a:rPr>
              <a:t>’</a:t>
            </a:r>
            <a:r>
              <a:rPr lang="en-US" altLang="ja-JP" sz="2000" dirty="0">
                <a:solidFill>
                  <a:srgbClr val="000000"/>
                </a:solidFill>
                <a:latin typeface="Calibri" charset="0"/>
              </a:rPr>
              <a:t>s bravery</a:t>
            </a:r>
            <a:r>
              <a:rPr lang="en-US" altLang="ja-JP" sz="2000" dirty="0" smtClean="0">
                <a:solidFill>
                  <a:srgbClr val="000000"/>
                </a:solidFill>
                <a:latin typeface="Calibri" charset="0"/>
              </a:rPr>
              <a:t>.</a:t>
            </a:r>
          </a:p>
          <a:p>
            <a:pPr marL="0" indent="0">
              <a:lnSpc>
                <a:spcPct val="120000"/>
              </a:lnSpc>
              <a:buFont typeface="Arial" charset="0"/>
              <a:buNone/>
            </a:pPr>
            <a:r>
              <a:rPr lang="en-US" altLang="ja-JP" sz="2000" b="1" i="1" dirty="0" smtClean="0">
                <a:solidFill>
                  <a:srgbClr val="000000"/>
                </a:solidFill>
                <a:latin typeface="Calibri" charset="0"/>
              </a:rPr>
              <a:t>(Argumentation and Evaluation Routine) </a:t>
            </a:r>
            <a:endParaRPr lang="en-US" altLang="ja-JP" sz="2000" b="1" i="1" dirty="0">
              <a:solidFill>
                <a:srgbClr val="000000"/>
              </a:solidFill>
              <a:latin typeface="Calibri" charset="0"/>
            </a:endParaRPr>
          </a:p>
          <a:p>
            <a:pPr marL="0" indent="0">
              <a:lnSpc>
                <a:spcPct val="120000"/>
              </a:lnSpc>
              <a:buFont typeface="Arial" charset="0"/>
              <a:buNone/>
            </a:pPr>
            <a:endParaRPr lang="en-US" sz="900" dirty="0">
              <a:solidFill>
                <a:srgbClr val="000000"/>
              </a:solidFill>
              <a:latin typeface="Calibri" charset="0"/>
            </a:endParaRPr>
          </a:p>
          <a:p>
            <a:pPr marL="0" indent="0">
              <a:lnSpc>
                <a:spcPct val="120000"/>
              </a:lnSpc>
              <a:buFont typeface="Arial" charset="0"/>
              <a:buNone/>
            </a:pPr>
            <a:r>
              <a:rPr lang="en-US" sz="2000" dirty="0">
                <a:solidFill>
                  <a:srgbClr val="000000"/>
                </a:solidFill>
                <a:latin typeface="Calibri" charset="0"/>
              </a:rPr>
              <a:t>Write an essay that analyzes the strength of the arguments about Earhart</a:t>
            </a:r>
            <a:r>
              <a:rPr lang="ja-JP" altLang="en-US" sz="2000" dirty="0">
                <a:solidFill>
                  <a:srgbClr val="000000"/>
                </a:solidFill>
                <a:latin typeface="Calibri" charset="0"/>
              </a:rPr>
              <a:t>’</a:t>
            </a:r>
            <a:r>
              <a:rPr lang="en-US" altLang="ja-JP" sz="2000" dirty="0">
                <a:solidFill>
                  <a:srgbClr val="000000"/>
                </a:solidFill>
                <a:latin typeface="Calibri" charset="0"/>
              </a:rPr>
              <a:t>s bravery in at least two of the texts. Remember to use textual evidence to support your ideas.</a:t>
            </a:r>
          </a:p>
          <a:p>
            <a:pPr marL="0" indent="0">
              <a:lnSpc>
                <a:spcPct val="90000"/>
              </a:lnSpc>
            </a:pPr>
            <a:endParaRPr lang="en-US" sz="2000" dirty="0">
              <a:latin typeface="Calibri" charset="0"/>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Final Grade 7 Prose Constructed-Response Item #2</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2716269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a:xfrm>
            <a:off x="457200" y="1752600"/>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sz="1900" dirty="0">
                <a:latin typeface="Calibri" charset="0"/>
              </a:rPr>
              <a:t>Specific CCSS alignment to:</a:t>
            </a:r>
          </a:p>
          <a:p>
            <a:pPr lvl="1">
              <a:lnSpc>
                <a:spcPct val="80000"/>
              </a:lnSpc>
            </a:pPr>
            <a:r>
              <a:rPr lang="en-US" sz="1600" dirty="0">
                <a:latin typeface="Calibri" charset="0"/>
              </a:rPr>
              <a:t>RI.7.1 (use of evidence); RI.7.8 (evaluate claims in a text); RI.7.9  (comparison of authors</a:t>
            </a:r>
            <a:r>
              <a:rPr lang="ja-JP" altLang="en-US" sz="1600" dirty="0">
                <a:latin typeface="Calibri" charset="0"/>
              </a:rPr>
              <a:t>’</a:t>
            </a:r>
            <a:r>
              <a:rPr lang="en-US" altLang="ja-JP" sz="1600" dirty="0">
                <a:latin typeface="Calibri" charset="0"/>
              </a:rPr>
              <a:t> presentation); RI.7.10 (complex texts).</a:t>
            </a:r>
          </a:p>
          <a:p>
            <a:pPr lvl="1">
              <a:lnSpc>
                <a:spcPct val="80000"/>
              </a:lnSpc>
            </a:pPr>
            <a:r>
              <a:rPr lang="en-US" sz="1600" dirty="0">
                <a:latin typeface="Calibri" charset="0"/>
              </a:rPr>
              <a:t>W.7.2 (writing to inform and explain); W.7.4 (writing coherently);  W.7.7 (conduct short research projects); W.7.8 (gather relevant information from multiple sources); W.7.9 (drawing evidence from texts).</a:t>
            </a:r>
          </a:p>
          <a:p>
            <a:pPr lvl="1">
              <a:lnSpc>
                <a:spcPct val="80000"/>
              </a:lnSpc>
            </a:pPr>
            <a:r>
              <a:rPr lang="en-US" sz="1600" dirty="0">
                <a:latin typeface="Calibri" charset="0"/>
              </a:rPr>
              <a:t>L.7.1-3 (grammar and conventions).</a:t>
            </a:r>
          </a:p>
          <a:p>
            <a:r>
              <a:rPr lang="en-US" sz="1900" dirty="0">
                <a:latin typeface="Calibri" charset="0"/>
              </a:rPr>
              <a:t>Measures the ability to </a:t>
            </a:r>
            <a:r>
              <a:rPr lang="en-US" sz="1900" b="1" i="1" dirty="0">
                <a:latin typeface="Calibri" charset="0"/>
              </a:rPr>
              <a:t>compare and synthesize ideas </a:t>
            </a:r>
            <a:r>
              <a:rPr lang="en-US" sz="1900" dirty="0">
                <a:latin typeface="Calibri" charset="0"/>
              </a:rPr>
              <a:t>across multiple texts and the ability to analyze the strength of various </a:t>
            </a:r>
            <a:r>
              <a:rPr lang="en-US" sz="1900" b="1" i="1" dirty="0">
                <a:latin typeface="Calibri" charset="0"/>
              </a:rPr>
              <a:t>arguments</a:t>
            </a:r>
            <a:r>
              <a:rPr lang="en-US" sz="1900" dirty="0">
                <a:latin typeface="Calibri" charset="0"/>
              </a:rPr>
              <a:t>.  </a:t>
            </a:r>
          </a:p>
          <a:p>
            <a:r>
              <a:rPr lang="en-US" sz="1900" dirty="0">
                <a:latin typeface="Calibri" charset="0"/>
              </a:rPr>
              <a:t>Asks students to </a:t>
            </a:r>
            <a:r>
              <a:rPr lang="en-US" sz="1900" i="1" dirty="0">
                <a:latin typeface="Calibri" charset="0"/>
              </a:rPr>
              <a:t>write to sources </a:t>
            </a:r>
            <a:r>
              <a:rPr lang="en-US" sz="1900" dirty="0">
                <a:latin typeface="Calibri" charset="0"/>
              </a:rPr>
              <a:t>rather than write to a de-contextualized prompt.</a:t>
            </a:r>
          </a:p>
          <a:p>
            <a:r>
              <a:rPr lang="en-US" sz="1900" dirty="0">
                <a:latin typeface="Calibri" charset="0"/>
              </a:rPr>
              <a:t>Focuses on students</a:t>
            </a:r>
            <a:r>
              <a:rPr lang="en-US" altLang="ja-JP" sz="1900" dirty="0">
                <a:latin typeface="Calibri" charset="0"/>
              </a:rPr>
              <a:t> rigorously </a:t>
            </a:r>
            <a:r>
              <a:rPr lang="en-US" altLang="ja-JP" sz="1900" b="1" i="1" dirty="0">
                <a:latin typeface="Calibri" charset="0"/>
              </a:rPr>
              <a:t>citing evidence </a:t>
            </a:r>
            <a:r>
              <a:rPr lang="en-US" altLang="ja-JP" sz="1900" dirty="0">
                <a:latin typeface="Calibri" charset="0"/>
              </a:rPr>
              <a:t>for their answer.</a:t>
            </a:r>
          </a:p>
          <a:p>
            <a:r>
              <a:rPr lang="en-US" sz="1900" dirty="0">
                <a:latin typeface="Calibri" charset="0"/>
              </a:rPr>
              <a:t>Requires students to delve deeply into multiple texts to gather </a:t>
            </a:r>
            <a:r>
              <a:rPr lang="en-US" sz="1900" b="1" i="1" dirty="0">
                <a:latin typeface="Calibri" charset="0"/>
              </a:rPr>
              <a:t>evidence to analyze a given claim</a:t>
            </a:r>
            <a:r>
              <a:rPr lang="en-US" sz="1900" dirty="0">
                <a:latin typeface="Calibri" charset="0"/>
              </a:rPr>
              <a:t>, </a:t>
            </a:r>
            <a:r>
              <a:rPr lang="en-US" sz="1900" i="1" dirty="0">
                <a:latin typeface="Calibri" charset="0"/>
              </a:rPr>
              <a:t>simulating the research process.</a:t>
            </a:r>
          </a:p>
          <a:p>
            <a:r>
              <a:rPr lang="en-US" sz="1900" dirty="0">
                <a:latin typeface="Calibri" charset="0"/>
              </a:rPr>
              <a:t>Requires students to demonstrate they can apply the </a:t>
            </a:r>
            <a:r>
              <a:rPr lang="en-US" sz="1900" i="1" dirty="0">
                <a:latin typeface="Calibri" charset="0"/>
              </a:rPr>
              <a:t>knowledge of language and conventions </a:t>
            </a:r>
            <a:r>
              <a:rPr lang="en-US" sz="1900" dirty="0">
                <a:latin typeface="Calibri" charset="0"/>
              </a:rPr>
              <a:t>when writing.</a:t>
            </a:r>
          </a:p>
          <a:p>
            <a:pPr>
              <a:lnSpc>
                <a:spcPct val="80000"/>
              </a:lnSpc>
            </a:pPr>
            <a:endParaRPr lang="en-US" sz="2000" dirty="0">
              <a:latin typeface="Calibri" charset="0"/>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Aligns to the Standards and </a:t>
            </a:r>
            <a:br>
              <a:rPr lang="en-US" dirty="0" smtClean="0">
                <a:latin typeface="+mn-lt"/>
                <a:ea typeface="+mj-ea"/>
                <a:cs typeface="Century Gothic"/>
              </a:rPr>
            </a:br>
            <a:r>
              <a:rPr lang="en-US" dirty="0" smtClean="0">
                <a:latin typeface="+mn-lt"/>
                <a:ea typeface="+mj-ea"/>
                <a:cs typeface="Century Gothic"/>
              </a:rPr>
              <a:t>Reflects Good Practice</a:t>
            </a:r>
            <a:endParaRPr lang="en-US" dirty="0">
              <a:latin typeface="+mn-lt"/>
              <a:ea typeface="+mj-ea"/>
              <a:cs typeface="Century Gothic"/>
            </a:endParaRPr>
          </a:p>
        </p:txBody>
      </p:sp>
      <p:sp>
        <p:nvSpPr>
          <p:cNvPr id="4" name="Footer Placeholder 3"/>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542008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6" y="1541365"/>
            <a:ext cx="8166828" cy="4401205"/>
          </a:xfrm>
          <a:prstGeom prst="rect">
            <a:avLst/>
          </a:prstGeom>
        </p:spPr>
        <p:txBody>
          <a:bodyPr wrap="square">
            <a:spAutoFit/>
          </a:bodyPr>
          <a:lstStyle/>
          <a:p>
            <a:pPr lvl="0"/>
            <a:r>
              <a:rPr lang="en-US" sz="2800" dirty="0" smtClean="0"/>
              <a:t>The common structure of the CCSS (categories and standards) highlight higher order thinking and teaching:</a:t>
            </a:r>
            <a:endParaRPr lang="en-US" sz="2800" dirty="0"/>
          </a:p>
          <a:p>
            <a:pPr lvl="0"/>
            <a:r>
              <a:rPr lang="en-US" sz="2800" dirty="0" smtClean="0"/>
              <a:t>	Four categories</a:t>
            </a:r>
          </a:p>
          <a:p>
            <a:pPr lvl="0"/>
            <a:r>
              <a:rPr lang="en-US" sz="2800" dirty="0"/>
              <a:t>	</a:t>
            </a:r>
            <a:r>
              <a:rPr lang="en-US" sz="2800" dirty="0" smtClean="0"/>
              <a:t>	 </a:t>
            </a:r>
            <a:r>
              <a:rPr lang="en-US" sz="2800" b="1" dirty="0"/>
              <a:t>Key Ideas and Details</a:t>
            </a:r>
            <a:endParaRPr lang="en-US" sz="2800" dirty="0"/>
          </a:p>
          <a:p>
            <a:pPr lvl="0"/>
            <a:r>
              <a:rPr lang="en-US" sz="2800" dirty="0"/>
              <a:t>	</a:t>
            </a:r>
            <a:r>
              <a:rPr lang="en-US" sz="2800" dirty="0" smtClean="0"/>
              <a:t>	</a:t>
            </a:r>
            <a:r>
              <a:rPr lang="en-US" sz="2800" b="1" dirty="0" smtClean="0"/>
              <a:t>Craft </a:t>
            </a:r>
            <a:r>
              <a:rPr lang="en-US" sz="2800" b="1" dirty="0"/>
              <a:t>and Structure</a:t>
            </a:r>
            <a:r>
              <a:rPr lang="en-US" sz="2800" dirty="0"/>
              <a:t>				</a:t>
            </a:r>
          </a:p>
          <a:p>
            <a:pPr lvl="0"/>
            <a:r>
              <a:rPr lang="en-US" sz="2800" dirty="0"/>
              <a:t>	</a:t>
            </a:r>
            <a:r>
              <a:rPr lang="en-US" sz="2800" dirty="0" smtClean="0"/>
              <a:t>	</a:t>
            </a:r>
            <a:r>
              <a:rPr lang="en-US" sz="2800" b="1" dirty="0" smtClean="0"/>
              <a:t>Integration of </a:t>
            </a:r>
            <a:r>
              <a:rPr lang="en-US" sz="2800" b="1" dirty="0"/>
              <a:t>knowledge and Ideas</a:t>
            </a:r>
          </a:p>
          <a:p>
            <a:pPr lvl="0"/>
            <a:r>
              <a:rPr lang="en-US" sz="2800" b="1" dirty="0" smtClean="0"/>
              <a:t>		</a:t>
            </a:r>
            <a:r>
              <a:rPr lang="en-US" sz="2800" dirty="0" smtClean="0"/>
              <a:t>Range of reading</a:t>
            </a:r>
          </a:p>
          <a:p>
            <a:pPr lvl="0"/>
            <a:r>
              <a:rPr lang="en-US" sz="2800" dirty="0" smtClean="0"/>
              <a:t> </a:t>
            </a:r>
            <a:endParaRPr lang="en-US" sz="2800" dirty="0"/>
          </a:p>
          <a:p>
            <a:pPr lvl="0"/>
            <a:r>
              <a:rPr lang="en-US" sz="2800" dirty="0" smtClean="0"/>
              <a:t>Ten standards (continued)</a:t>
            </a:r>
            <a:endParaRPr lang="en-US" sz="2800" dirty="0"/>
          </a:p>
        </p:txBody>
      </p:sp>
      <p:sp>
        <p:nvSpPr>
          <p:cNvPr id="5" name="Title 4"/>
          <p:cNvSpPr>
            <a:spLocks noGrp="1"/>
          </p:cNvSpPr>
          <p:nvPr>
            <p:ph type="ctrTitle"/>
          </p:nvPr>
        </p:nvSpPr>
        <p:spPr>
          <a:xfrm>
            <a:off x="1236020" y="587539"/>
            <a:ext cx="7382104" cy="1179382"/>
          </a:xfrm>
        </p:spPr>
        <p:txBody>
          <a:bodyPr/>
          <a:lstStyle/>
          <a:p>
            <a:r>
              <a:rPr lang="en-US" dirty="0" smtClean="0">
                <a:latin typeface="Britannic Bold"/>
              </a:rPr>
              <a:t>Big Picture</a:t>
            </a:r>
            <a:endParaRPr lang="en-US" dirty="0">
              <a:latin typeface="Britannic Bold"/>
            </a:endParaRPr>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6490578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2" y="1219943"/>
            <a:ext cx="7913698" cy="4093428"/>
          </a:xfrm>
          <a:prstGeom prst="rect">
            <a:avLst/>
          </a:prstGeom>
        </p:spPr>
        <p:txBody>
          <a:bodyPr wrap="square">
            <a:spAutoFit/>
          </a:bodyPr>
          <a:lstStyle/>
          <a:p>
            <a:pPr lvl="0"/>
            <a:r>
              <a:rPr lang="en-US" sz="1600" b="1" dirty="0" smtClean="0"/>
              <a:t>Key Ideas and Details</a:t>
            </a:r>
            <a:r>
              <a:rPr lang="en-US" sz="1600" dirty="0" smtClean="0"/>
              <a:t>:</a:t>
            </a:r>
          </a:p>
          <a:p>
            <a:pPr lvl="0"/>
            <a:r>
              <a:rPr lang="en-US" sz="1600" dirty="0"/>
              <a:t>	</a:t>
            </a:r>
            <a:r>
              <a:rPr lang="en-US" sz="1600" dirty="0" smtClean="0"/>
              <a:t>information and evidence</a:t>
            </a:r>
          </a:p>
          <a:p>
            <a:pPr lvl="0"/>
            <a:r>
              <a:rPr lang="en-US" sz="1600" dirty="0"/>
              <a:t>	</a:t>
            </a:r>
            <a:r>
              <a:rPr lang="en-US" sz="1600" dirty="0" smtClean="0"/>
              <a:t>central ideas							</a:t>
            </a:r>
          </a:p>
          <a:p>
            <a:pPr lvl="0"/>
            <a:r>
              <a:rPr lang="en-US" sz="1600" dirty="0" smtClean="0"/>
              <a:t>	development, process, causes 				</a:t>
            </a:r>
          </a:p>
          <a:p>
            <a:pPr lvl="0"/>
            <a:endParaRPr lang="en-US" sz="1600" dirty="0"/>
          </a:p>
          <a:p>
            <a:r>
              <a:rPr lang="en-US" sz="1600" b="1" dirty="0" smtClean="0"/>
              <a:t>Craft and Structure</a:t>
            </a:r>
            <a:r>
              <a:rPr lang="en-US" sz="1600" dirty="0" smtClean="0"/>
              <a:t>			</a:t>
            </a:r>
            <a:r>
              <a:rPr lang="en-US" sz="1600" dirty="0"/>
              <a:t>	</a:t>
            </a:r>
          </a:p>
          <a:p>
            <a:pPr lvl="0"/>
            <a:r>
              <a:rPr lang="en-US" sz="1600" dirty="0" smtClean="0"/>
              <a:t>	meanings and concepts					</a:t>
            </a:r>
          </a:p>
          <a:p>
            <a:pPr lvl="0"/>
            <a:r>
              <a:rPr lang="en-US" sz="1600" dirty="0"/>
              <a:t>	</a:t>
            </a:r>
            <a:r>
              <a:rPr lang="en-US" sz="1600" dirty="0" smtClean="0"/>
              <a:t>text structure &amp; relationships							</a:t>
            </a:r>
          </a:p>
          <a:p>
            <a:pPr lvl="0"/>
            <a:r>
              <a:rPr lang="en-US" sz="1600" dirty="0"/>
              <a:t>	</a:t>
            </a:r>
            <a:r>
              <a:rPr lang="en-US" sz="1600" dirty="0" smtClean="0"/>
              <a:t>author’s goals &amp; point of view								</a:t>
            </a:r>
          </a:p>
          <a:p>
            <a:pPr lvl="0"/>
            <a:endParaRPr lang="en-US" sz="1600" dirty="0"/>
          </a:p>
          <a:p>
            <a:pPr lvl="0"/>
            <a:r>
              <a:rPr lang="en-US" sz="1600" b="1" dirty="0" smtClean="0"/>
              <a:t>Integrate knowledge and Ideas</a:t>
            </a:r>
          </a:p>
          <a:p>
            <a:pPr lvl="0"/>
            <a:r>
              <a:rPr lang="en-US" sz="1600" dirty="0"/>
              <a:t>	</a:t>
            </a:r>
            <a:r>
              <a:rPr lang="en-US" sz="1600" dirty="0" smtClean="0"/>
              <a:t>evaluation, comparison,  integration of info.					</a:t>
            </a:r>
          </a:p>
          <a:p>
            <a:pPr lvl="0"/>
            <a:r>
              <a:rPr lang="en-US" sz="1600" dirty="0" smtClean="0"/>
              <a:t>	argumentation claims evaluation					</a:t>
            </a:r>
          </a:p>
          <a:p>
            <a:pPr lvl="0"/>
            <a:r>
              <a:rPr lang="en-US" sz="1600" dirty="0"/>
              <a:t>	</a:t>
            </a:r>
            <a:r>
              <a:rPr lang="en-US" sz="1600" dirty="0" smtClean="0"/>
              <a:t>comparison and contrast of  ideas			</a:t>
            </a:r>
          </a:p>
          <a:p>
            <a:pPr lvl="0"/>
            <a:endParaRPr lang="en-US" dirty="0" smtClean="0"/>
          </a:p>
          <a:p>
            <a:pPr lvl="0"/>
            <a:r>
              <a:rPr lang="en-US" dirty="0" smtClean="0"/>
              <a:t>Range </a:t>
            </a:r>
            <a:endParaRPr lang="en-US" dirty="0"/>
          </a:p>
        </p:txBody>
      </p:sp>
      <p:sp>
        <p:nvSpPr>
          <p:cNvPr id="5" name="Title 4"/>
          <p:cNvSpPr>
            <a:spLocks noGrp="1"/>
          </p:cNvSpPr>
          <p:nvPr>
            <p:ph type="ctrTitle"/>
          </p:nvPr>
        </p:nvSpPr>
        <p:spPr>
          <a:xfrm>
            <a:off x="1236020" y="216842"/>
            <a:ext cx="7382104" cy="1179382"/>
          </a:xfrm>
        </p:spPr>
        <p:txBody>
          <a:bodyPr>
            <a:normAutofit/>
          </a:bodyPr>
          <a:lstStyle/>
          <a:p>
            <a:r>
              <a:rPr lang="en-US" sz="3600" dirty="0" smtClean="0"/>
              <a:t>CCSS Thinking in 10 Standards</a:t>
            </a:r>
            <a:endParaRPr lang="en-US" sz="36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224831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2" y="1219943"/>
            <a:ext cx="7913698" cy="4093428"/>
          </a:xfrm>
          <a:prstGeom prst="rect">
            <a:avLst/>
          </a:prstGeom>
        </p:spPr>
        <p:txBody>
          <a:bodyPr wrap="square">
            <a:spAutoFit/>
          </a:bodyPr>
          <a:lstStyle/>
          <a:p>
            <a:pPr lvl="0"/>
            <a:r>
              <a:rPr lang="en-US" sz="1600" b="1" dirty="0" smtClean="0"/>
              <a:t>Key Ideas and Details</a:t>
            </a:r>
            <a:r>
              <a:rPr lang="en-US" sz="1600" dirty="0" smtClean="0"/>
              <a:t>:</a:t>
            </a:r>
          </a:p>
          <a:p>
            <a:pPr lvl="0"/>
            <a:r>
              <a:rPr lang="en-US" sz="1600" dirty="0"/>
              <a:t>	</a:t>
            </a:r>
            <a:r>
              <a:rPr lang="en-US" sz="1600" dirty="0" smtClean="0"/>
              <a:t> information and evidence			</a:t>
            </a:r>
            <a:r>
              <a:rPr lang="en-US" sz="1600" dirty="0" smtClean="0"/>
              <a:t>		Unit Organizer, QEG, Argumentation </a:t>
            </a:r>
            <a:endParaRPr lang="en-US" sz="1600" dirty="0" smtClean="0"/>
          </a:p>
          <a:p>
            <a:pPr lvl="0"/>
            <a:r>
              <a:rPr lang="en-US" sz="1600" dirty="0"/>
              <a:t>	</a:t>
            </a:r>
            <a:r>
              <a:rPr lang="en-US" sz="1600" dirty="0" smtClean="0"/>
              <a:t>critical ideas							Question Exploration </a:t>
            </a:r>
          </a:p>
          <a:p>
            <a:pPr lvl="0"/>
            <a:r>
              <a:rPr lang="en-US" sz="1600" dirty="0" smtClean="0"/>
              <a:t>	development, process, causes 				Cause and Effect</a:t>
            </a:r>
          </a:p>
          <a:p>
            <a:pPr lvl="0"/>
            <a:endParaRPr lang="en-US" sz="1600" dirty="0"/>
          </a:p>
          <a:p>
            <a:r>
              <a:rPr lang="en-US" sz="1600" b="1" dirty="0" smtClean="0"/>
              <a:t>Craft and Structure</a:t>
            </a:r>
            <a:r>
              <a:rPr lang="en-US" sz="1600" dirty="0" smtClean="0"/>
              <a:t>			</a:t>
            </a:r>
            <a:r>
              <a:rPr lang="en-US" sz="1600" dirty="0"/>
              <a:t>	</a:t>
            </a:r>
          </a:p>
          <a:p>
            <a:pPr lvl="0"/>
            <a:r>
              <a:rPr lang="en-US" sz="1600" dirty="0" smtClean="0"/>
              <a:t>	meanings and concepts					Concept Mastery, Anchoring</a:t>
            </a:r>
          </a:p>
          <a:p>
            <a:pPr lvl="0"/>
            <a:r>
              <a:rPr lang="en-US" sz="1600" dirty="0"/>
              <a:t>	</a:t>
            </a:r>
            <a:r>
              <a:rPr lang="en-US" sz="1600" dirty="0" smtClean="0"/>
              <a:t>text structure &amp; relationships				Unit Organizer</a:t>
            </a:r>
          </a:p>
          <a:p>
            <a:pPr lvl="0"/>
            <a:r>
              <a:rPr lang="en-US" sz="1600" dirty="0"/>
              <a:t>	</a:t>
            </a:r>
            <a:r>
              <a:rPr lang="en-US" sz="1600" dirty="0" smtClean="0"/>
              <a:t>author’s goals							Question Exploration	</a:t>
            </a:r>
          </a:p>
          <a:p>
            <a:pPr lvl="0"/>
            <a:endParaRPr lang="en-US" sz="1600" dirty="0"/>
          </a:p>
          <a:p>
            <a:pPr lvl="0"/>
            <a:r>
              <a:rPr lang="en-US" sz="1600" b="1" dirty="0" smtClean="0"/>
              <a:t>Integrate knowledge and Ideas</a:t>
            </a:r>
          </a:p>
          <a:p>
            <a:pPr lvl="0"/>
            <a:r>
              <a:rPr lang="en-US" sz="1600" dirty="0"/>
              <a:t>	</a:t>
            </a:r>
            <a:r>
              <a:rPr lang="en-US" sz="1600" dirty="0" smtClean="0"/>
              <a:t>evaluation, comparison,  integration of info.		Question Exploration			</a:t>
            </a:r>
          </a:p>
          <a:p>
            <a:pPr lvl="0"/>
            <a:r>
              <a:rPr lang="en-US" sz="1600" dirty="0"/>
              <a:t>	</a:t>
            </a:r>
            <a:r>
              <a:rPr lang="en-US" sz="1600" dirty="0" smtClean="0"/>
              <a:t>argumentation, claims, &amp; evaluation			Argumentation &amp; Explanation</a:t>
            </a:r>
          </a:p>
          <a:p>
            <a:pPr lvl="0"/>
            <a:r>
              <a:rPr lang="en-US" sz="1600" dirty="0"/>
              <a:t>	</a:t>
            </a:r>
            <a:r>
              <a:rPr lang="en-US" sz="1600" dirty="0" smtClean="0"/>
              <a:t>comparison and contrast of  ideas			Concept Comparison</a:t>
            </a:r>
          </a:p>
          <a:p>
            <a:pPr lvl="0"/>
            <a:endParaRPr lang="en-US" dirty="0" smtClean="0"/>
          </a:p>
          <a:p>
            <a:pPr lvl="0"/>
            <a:r>
              <a:rPr lang="en-US" dirty="0" smtClean="0"/>
              <a:t>Range </a:t>
            </a:r>
            <a:endParaRPr lang="en-US" dirty="0"/>
          </a:p>
        </p:txBody>
      </p:sp>
      <p:sp>
        <p:nvSpPr>
          <p:cNvPr id="5" name="Title 4"/>
          <p:cNvSpPr>
            <a:spLocks noGrp="1"/>
          </p:cNvSpPr>
          <p:nvPr>
            <p:ph type="ctrTitle"/>
          </p:nvPr>
        </p:nvSpPr>
        <p:spPr>
          <a:xfrm>
            <a:off x="1236020" y="216842"/>
            <a:ext cx="7382104" cy="1179382"/>
          </a:xfrm>
        </p:spPr>
        <p:txBody>
          <a:bodyPr>
            <a:normAutofit/>
          </a:bodyPr>
          <a:lstStyle/>
          <a:p>
            <a:r>
              <a:rPr lang="en-US" sz="3600" dirty="0" smtClean="0"/>
              <a:t>CCSS Thinking Structures &amp; CEs</a:t>
            </a:r>
            <a:endParaRPr lang="en-US" sz="36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1174301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1504681"/>
            <a:ext cx="8177323" cy="5078314"/>
          </a:xfrm>
          <a:prstGeom prst="rect">
            <a:avLst/>
          </a:prstGeom>
        </p:spPr>
        <p:txBody>
          <a:bodyPr wrap="square">
            <a:spAutoFit/>
          </a:bodyPr>
          <a:lstStyle/>
          <a:p>
            <a:pPr lvl="0"/>
            <a:r>
              <a:rPr lang="en-US" dirty="0" smtClean="0"/>
              <a:t>Mathematical Practice Standards (Pattern)</a:t>
            </a:r>
          </a:p>
          <a:p>
            <a:pPr lvl="0"/>
            <a:r>
              <a:rPr lang="en-US" dirty="0" smtClean="0"/>
              <a:t>	Reason abstractly.</a:t>
            </a:r>
          </a:p>
          <a:p>
            <a:pPr lvl="0"/>
            <a:r>
              <a:rPr lang="en-US" dirty="0" smtClean="0"/>
              <a:t>	Construct arguments.</a:t>
            </a:r>
          </a:p>
          <a:p>
            <a:pPr lvl="0"/>
            <a:r>
              <a:rPr lang="en-US" dirty="0" smtClean="0"/>
              <a:t>	Critique the reasoning of others.</a:t>
            </a:r>
          </a:p>
          <a:p>
            <a:pPr lvl="0"/>
            <a:r>
              <a:rPr lang="en-US" dirty="0" smtClean="0"/>
              <a:t>	Look for and make use of structure.</a:t>
            </a:r>
          </a:p>
          <a:p>
            <a:pPr lvl="0"/>
            <a:r>
              <a:rPr lang="en-US" dirty="0" smtClean="0"/>
              <a:t>	Look for an express regularity in reasoning.</a:t>
            </a:r>
          </a:p>
          <a:p>
            <a:pPr lvl="0"/>
            <a:endParaRPr lang="en-US" dirty="0"/>
          </a:p>
          <a:p>
            <a:pPr lvl="0"/>
            <a:r>
              <a:rPr lang="en-US" dirty="0" smtClean="0"/>
              <a:t>Repeated challenges:</a:t>
            </a:r>
          </a:p>
          <a:p>
            <a:pPr lvl="0"/>
            <a:r>
              <a:rPr lang="en-US" dirty="0"/>
              <a:t>	</a:t>
            </a:r>
            <a:r>
              <a:rPr lang="en-US" dirty="0" smtClean="0"/>
              <a:t>Interpret</a:t>
            </a:r>
          </a:p>
          <a:p>
            <a:pPr lvl="0"/>
            <a:r>
              <a:rPr lang="en-US" dirty="0"/>
              <a:t>	</a:t>
            </a:r>
            <a:r>
              <a:rPr lang="en-US" dirty="0" smtClean="0"/>
              <a:t>Summarize</a:t>
            </a:r>
          </a:p>
          <a:p>
            <a:pPr lvl="0"/>
            <a:r>
              <a:rPr lang="en-US" dirty="0" smtClean="0"/>
              <a:t>	Understand processes</a:t>
            </a:r>
          </a:p>
          <a:p>
            <a:pPr lvl="0"/>
            <a:r>
              <a:rPr lang="en-US" dirty="0"/>
              <a:t>	</a:t>
            </a:r>
            <a:r>
              <a:rPr lang="en-US" dirty="0" smtClean="0"/>
              <a:t>Evaluate </a:t>
            </a:r>
          </a:p>
          <a:p>
            <a:pPr lvl="0"/>
            <a:r>
              <a:rPr lang="en-US" dirty="0"/>
              <a:t>	</a:t>
            </a:r>
            <a:r>
              <a:rPr lang="en-US" dirty="0" smtClean="0"/>
              <a:t>Make inferences</a:t>
            </a:r>
          </a:p>
          <a:p>
            <a:pPr lvl="0"/>
            <a:r>
              <a:rPr lang="en-US" dirty="0"/>
              <a:t>	</a:t>
            </a:r>
            <a:r>
              <a:rPr lang="en-US" dirty="0" smtClean="0"/>
              <a:t>Understand relationships</a:t>
            </a:r>
          </a:p>
          <a:p>
            <a:pPr lvl="0"/>
            <a:r>
              <a:rPr lang="en-US" dirty="0"/>
              <a:t>	</a:t>
            </a:r>
            <a:r>
              <a:rPr lang="en-US" dirty="0" smtClean="0"/>
              <a:t>Analyze</a:t>
            </a:r>
          </a:p>
          <a:p>
            <a:pPr lvl="0"/>
            <a:r>
              <a:rPr lang="en-US" dirty="0"/>
              <a:t>	</a:t>
            </a:r>
            <a:r>
              <a:rPr lang="en-US" dirty="0" smtClean="0"/>
              <a:t>Apply</a:t>
            </a:r>
          </a:p>
          <a:p>
            <a:pPr lvl="0"/>
            <a:r>
              <a:rPr lang="en-US" dirty="0"/>
              <a:t>	</a:t>
            </a:r>
            <a:r>
              <a:rPr lang="en-US" dirty="0" smtClean="0"/>
              <a:t>Reasoning</a:t>
            </a:r>
          </a:p>
          <a:p>
            <a:pPr lvl="0"/>
            <a:endParaRPr lang="en-US" dirty="0"/>
          </a:p>
        </p:txBody>
      </p:sp>
      <p:sp>
        <p:nvSpPr>
          <p:cNvPr id="5" name="Title 4"/>
          <p:cNvSpPr>
            <a:spLocks noGrp="1"/>
          </p:cNvSpPr>
          <p:nvPr>
            <p:ph type="ctrTitle"/>
          </p:nvPr>
        </p:nvSpPr>
        <p:spPr>
          <a:xfrm>
            <a:off x="1236020" y="325299"/>
            <a:ext cx="7382104" cy="1179382"/>
          </a:xfrm>
        </p:spPr>
        <p:txBody>
          <a:bodyPr>
            <a:normAutofit/>
          </a:bodyPr>
          <a:lstStyle/>
          <a:p>
            <a:r>
              <a:rPr lang="en-US" sz="3200" dirty="0" smtClean="0"/>
              <a:t>Similar Thinking in </a:t>
            </a:r>
            <a:r>
              <a:rPr lang="en-US" sz="3200" dirty="0" smtClean="0"/>
              <a:t>CCSS for Mathematics</a:t>
            </a:r>
            <a:endParaRPr lang="en-US" sz="3200" dirty="0"/>
          </a:p>
        </p:txBody>
      </p:sp>
      <p:sp>
        <p:nvSpPr>
          <p:cNvPr id="6" name="Footer Placeholder 5"/>
          <p:cNvSpPr>
            <a:spLocks noGrp="1"/>
          </p:cNvSpPr>
          <p:nvPr>
            <p:ph type="ftr" sz="quarter" idx="11"/>
          </p:nvPr>
        </p:nvSpPr>
        <p:spPr/>
        <p:txBody>
          <a:bodyPr/>
          <a:lstStyle/>
          <a:p>
            <a:r>
              <a:rPr lang="en-US" smtClean="0"/>
              <a:t>Bulgren SIM 2013</a:t>
            </a:r>
            <a:endParaRPr lang="en-US"/>
          </a:p>
        </p:txBody>
      </p:sp>
    </p:spTree>
    <p:extLst>
      <p:ext uri="{BB962C8B-B14F-4D97-AF65-F5344CB8AC3E}">
        <p14:creationId xmlns:p14="http://schemas.microsoft.com/office/powerpoint/2010/main" val="3755382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7" y="2096169"/>
            <a:ext cx="8166828" cy="4216539"/>
          </a:xfrm>
          <a:prstGeom prst="rect">
            <a:avLst/>
          </a:prstGeom>
        </p:spPr>
        <p:txBody>
          <a:bodyPr wrap="square">
            <a:spAutoFit/>
          </a:bodyPr>
          <a:lstStyle/>
          <a:p>
            <a:pPr lvl="0"/>
            <a:r>
              <a:rPr lang="en-US" sz="2400" dirty="0" smtClean="0"/>
              <a:t>The Common Core State Standards quickly move beyond factual information to </a:t>
            </a:r>
            <a:r>
              <a:rPr lang="en-US" sz="2400" b="1" i="1" dirty="0" smtClean="0"/>
              <a:t>higher order reasoning.  </a:t>
            </a:r>
          </a:p>
          <a:p>
            <a:pPr lvl="0"/>
            <a:endParaRPr lang="en-US" sz="2400" b="1" i="1" dirty="0"/>
          </a:p>
          <a:p>
            <a:pPr lvl="0"/>
            <a:r>
              <a:rPr lang="en-US" sz="2400" dirty="0" smtClean="0"/>
              <a:t>The challenges mirror what professional developers already know about </a:t>
            </a:r>
            <a:r>
              <a:rPr lang="en-US" sz="2400" b="1" i="1" dirty="0" smtClean="0"/>
              <a:t>developing and analyzing </a:t>
            </a:r>
            <a:r>
              <a:rPr lang="en-US" sz="2400" dirty="0" smtClean="0"/>
              <a:t>critical questions.</a:t>
            </a:r>
          </a:p>
          <a:p>
            <a:pPr lvl="0"/>
            <a:endParaRPr lang="en-US" sz="2400" dirty="0"/>
          </a:p>
          <a:p>
            <a:r>
              <a:rPr lang="en-US" sz="2400" dirty="0"/>
              <a:t>The challenges mirror what professional developers already know about </a:t>
            </a:r>
            <a:r>
              <a:rPr lang="en-US" sz="2400" b="1" i="1" dirty="0" smtClean="0"/>
              <a:t>selecting and implementing </a:t>
            </a:r>
            <a:r>
              <a:rPr lang="en-US" sz="2400" dirty="0" smtClean="0"/>
              <a:t>higher order thinking supports.</a:t>
            </a:r>
          </a:p>
          <a:p>
            <a:endParaRPr lang="en-US" sz="2400" dirty="0"/>
          </a:p>
          <a:p>
            <a:pPr lvl="0"/>
            <a:endParaRPr lang="en-US" sz="2800" dirty="0" smtClean="0"/>
          </a:p>
        </p:txBody>
      </p:sp>
      <p:sp>
        <p:nvSpPr>
          <p:cNvPr id="5" name="Title 4"/>
          <p:cNvSpPr>
            <a:spLocks noGrp="1"/>
          </p:cNvSpPr>
          <p:nvPr>
            <p:ph type="ctrTitle"/>
          </p:nvPr>
        </p:nvSpPr>
        <p:spPr>
          <a:xfrm>
            <a:off x="1236020" y="587539"/>
            <a:ext cx="7382104" cy="1179382"/>
          </a:xfrm>
        </p:spPr>
        <p:txBody>
          <a:bodyPr>
            <a:normAutofit fontScale="90000"/>
          </a:bodyPr>
          <a:lstStyle/>
          <a:p>
            <a:r>
              <a:rPr lang="en-US" dirty="0" smtClean="0"/>
              <a:t>What teachers and professional developers learn from the CCSS</a:t>
            </a:r>
            <a:endParaRPr lang="en-US" dirty="0"/>
          </a:p>
        </p:txBody>
      </p:sp>
      <p:sp>
        <p:nvSpPr>
          <p:cNvPr id="6" name="Footer Placeholder 5"/>
          <p:cNvSpPr>
            <a:spLocks noGrp="1"/>
          </p:cNvSpPr>
          <p:nvPr>
            <p:ph type="ftr" sz="quarter" idx="11"/>
          </p:nvPr>
        </p:nvSpPr>
        <p:spPr/>
        <p:txBody>
          <a:bodyPr/>
          <a:lstStyle/>
          <a:p>
            <a:r>
              <a:rPr lang="en-US" dirty="0" smtClean="0"/>
              <a:t>Bulgren SIM 2013</a:t>
            </a:r>
            <a:endParaRPr lang="en-US" dirty="0"/>
          </a:p>
        </p:txBody>
      </p:sp>
    </p:spTree>
    <p:extLst>
      <p:ext uri="{BB962C8B-B14F-4D97-AF65-F5344CB8AC3E}">
        <p14:creationId xmlns:p14="http://schemas.microsoft.com/office/powerpoint/2010/main" val="22381754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1417</TotalTime>
  <Words>4340</Words>
  <Application>Microsoft Macintosh PowerPoint</Application>
  <PresentationFormat>On-screen Show (4:3)</PresentationFormat>
  <Paragraphs>687</Paragraphs>
  <Slides>45</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Acrobat Document</vt:lpstr>
      <vt:lpstr>PowerPoint Presentation</vt:lpstr>
      <vt:lpstr> Critical Questions  </vt:lpstr>
      <vt:lpstr>PowerPoint Presentation</vt:lpstr>
      <vt:lpstr> What are the facts about the  Common Assessments? </vt:lpstr>
      <vt:lpstr>Big Picture</vt:lpstr>
      <vt:lpstr>CCSS Thinking in 10 Standards</vt:lpstr>
      <vt:lpstr>CCSS Thinking Structures &amp; CEs</vt:lpstr>
      <vt:lpstr>Similar Thinking in CCSS for Mathematics</vt:lpstr>
      <vt:lpstr>What teachers and professional developers learn from the CCSS</vt:lpstr>
      <vt:lpstr> What are key words that guide instruction in higher order thinking from the CCSS Anchor Standards? </vt:lpstr>
      <vt:lpstr> Cross-curricular higher order thinking demands in the CCSS  </vt:lpstr>
      <vt:lpstr>What do the CCSS say about student with learning disabilities?</vt:lpstr>
      <vt:lpstr>More Information on the CCSS</vt:lpstr>
      <vt:lpstr>Information on Assessments The Comprehensive Assessment Systems  </vt:lpstr>
      <vt:lpstr>   </vt:lpstr>
      <vt:lpstr>Origin: Race to the Top Assessment Program Competitive Grant, Spring 2010</vt:lpstr>
      <vt:lpstr>PowerPoint Presentation</vt:lpstr>
      <vt:lpstr>PARCC:  Two Components of the Summative Assessment</vt:lpstr>
      <vt:lpstr>PARCC:   Performance Assessment</vt:lpstr>
      <vt:lpstr>PARCC:   End-of-Year Assessment</vt:lpstr>
      <vt:lpstr>PARCC:   Speaking/Listening Assessment</vt:lpstr>
      <vt:lpstr> PARCC Supports:  Formative Assessments</vt:lpstr>
      <vt:lpstr>The PARCC Assessment System (July 2011 revision, pending USED approval)</vt:lpstr>
      <vt:lpstr>PowerPoint Presentation</vt:lpstr>
      <vt:lpstr>SBAC:     Two Components of the Summative Assessment</vt:lpstr>
      <vt:lpstr>SBAC:    Performance Tasks</vt:lpstr>
      <vt:lpstr>SBAC:  Computer Adaptive Assessment</vt:lpstr>
      <vt:lpstr>SBAC:   Summative Components</vt:lpstr>
      <vt:lpstr>SBAC Supports:   Interim Assessment System</vt:lpstr>
      <vt:lpstr>The SBAC Assessment System</vt:lpstr>
      <vt:lpstr>Other Assessments</vt:lpstr>
      <vt:lpstr>PARCC’s Response to the Goals of the CCSS emphasizes Text complexity, Use of Evidence, Knowledge</vt:lpstr>
      <vt:lpstr>Students’ Command of Evidence with Complex Texts is at the Core of Every Part of the Assessment!</vt:lpstr>
      <vt:lpstr>Three Innovative Item Types That Showcase Students’ Command of Evidence with Complex Texts</vt:lpstr>
      <vt:lpstr>      Samples of PARCC question types &amp;  supports provided by higher order thinking and reasoning  Content Enhancement Routines </vt:lpstr>
      <vt:lpstr>Grade 7 Technology-Enhanced Constructed-Response Item</vt:lpstr>
      <vt:lpstr>Aligns to Standards and  Reflects Good Practice</vt:lpstr>
      <vt:lpstr>Grade 6 Evidence-Based Selected-Response Item #1: Narrative Task  (Grade 6):Jean Craighead George’s Excerpt from Julie of the Wolves </vt:lpstr>
      <vt:lpstr>Aligns to the Standards and  Reflects Good Practice</vt:lpstr>
      <vt:lpstr>Grade 6 Evidence-Based Selected-Response Item #2</vt:lpstr>
      <vt:lpstr>Understanding the Research Simulation Task (Grade 7): Amelia Earhart’s Disappearance </vt:lpstr>
      <vt:lpstr>Grade 7 Analytical Prose Constructed-Response Item #1</vt:lpstr>
      <vt:lpstr>Aligns to the Standards and  Reflects Good Practice</vt:lpstr>
      <vt:lpstr>Final Grade 7 Prose Constructed-Response Item #2</vt:lpstr>
      <vt:lpstr>Aligns to the Standards and  Reflects Good Practice</vt:lpstr>
    </vt:vector>
  </TitlesOfParts>
  <Company>KU CRL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dc:title>
  <dc:creator>Jan Bulgren</dc:creator>
  <cp:lastModifiedBy>Jan Bulgren</cp:lastModifiedBy>
  <cp:revision>262</cp:revision>
  <cp:lastPrinted>2013-07-08T21:19:23Z</cp:lastPrinted>
  <dcterms:created xsi:type="dcterms:W3CDTF">2012-06-29T14:44:30Z</dcterms:created>
  <dcterms:modified xsi:type="dcterms:W3CDTF">2013-07-09T14:37:09Z</dcterms:modified>
</cp:coreProperties>
</file>